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3" r:id="rId3"/>
    <p:sldId id="410" r:id="rId5"/>
    <p:sldId id="357" r:id="rId6"/>
    <p:sldId id="406" r:id="rId7"/>
    <p:sldId id="458" r:id="rId8"/>
    <p:sldId id="439" r:id="rId9"/>
    <p:sldId id="425" r:id="rId10"/>
    <p:sldId id="441" r:id="rId11"/>
    <p:sldId id="462" r:id="rId12"/>
    <p:sldId id="445" r:id="rId13"/>
    <p:sldId id="463" r:id="rId14"/>
    <p:sldId id="464" r:id="rId15"/>
    <p:sldId id="275" r:id="rId16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1pPr>
    <a:lvl2pPr marL="609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2pPr>
    <a:lvl3pPr marL="1219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3pPr>
    <a:lvl4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4pPr>
    <a:lvl5pPr marL="2438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5pPr>
    <a:lvl6pPr marL="3048000" algn="l" defTabSz="12192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6pPr>
    <a:lvl7pPr marL="3657600" algn="l" defTabSz="12192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7pPr>
    <a:lvl8pPr marL="4267200" algn="l" defTabSz="12192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8pPr>
    <a:lvl9pPr marL="4876800" algn="l" defTabSz="12192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orient="horz" pos="951" userDrawn="1">
          <p15:clr>
            <a:srgbClr val="A4A3A4"/>
          </p15:clr>
        </p15:guide>
        <p15:guide id="3" orient="horz" pos="3960" userDrawn="1">
          <p15:clr>
            <a:srgbClr val="A4A3A4"/>
          </p15:clr>
        </p15:guide>
        <p15:guide id="4" pos="211" userDrawn="1">
          <p15:clr>
            <a:srgbClr val="A4A3A4"/>
          </p15:clr>
        </p15:guide>
        <p15:guide id="5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  <a:srgbClr val="FF00FF"/>
    <a:srgbClr val="000000"/>
    <a:srgbClr val="FDFEF7"/>
    <a:srgbClr val="FF6E01"/>
    <a:srgbClr val="0000FF"/>
    <a:srgbClr val="FFFFFF"/>
    <a:srgbClr val="FBFBFB"/>
    <a:srgbClr val="F2F2F2"/>
    <a:srgbClr val="C0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44" autoAdjust="0"/>
    <p:restoredTop sz="95238" autoAdjust="0"/>
  </p:normalViewPr>
  <p:slideViewPr>
    <p:cSldViewPr snapToGrid="0" showGuides="1">
      <p:cViewPr varScale="1">
        <p:scale>
          <a:sx n="59" d="100"/>
          <a:sy n="59" d="100"/>
        </p:scale>
        <p:origin x="102" y="1260"/>
      </p:cViewPr>
      <p:guideLst>
        <p:guide orient="horz" pos="2160"/>
        <p:guide orient="horz" pos="951"/>
        <p:guide orient="horz" pos="3960"/>
        <p:guide pos="21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55265C4-59D7-4E02-B042-CDDCF7C7EC86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fld id="{D8F31082-567F-4DDD-AD91-D66B5C9FDBB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355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fld id="{052876F6-7D53-4288-A4E3-FECF0E6DADC0}" type="slidenum">
              <a:rPr lang="zh-CN" altLang="en-US">
                <a:latin typeface="等线" panose="02010600030101010101" pitchFamily="2" charset="-122"/>
                <a:ea typeface="等线" panose="02010600030101010101" pitchFamily="2" charset="-122"/>
              </a:rPr>
            </a:fld>
            <a:endParaRPr lang="zh-CN" altLang="en-US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51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57574BDB-7449-4CD2-A771-0F53C3726781}" type="slidenum">
              <a:rPr lang="zh-CN" altLang="en-US">
                <a:ea typeface="黑体" panose="02010609060101010101" pitchFamily="49" charset="-122"/>
              </a:rPr>
            </a:fld>
            <a:endParaRPr lang="zh-CN" altLang="en-US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204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D088B674-C09D-48D2-B395-3D7B4CCFD946}" type="slidenum">
              <a:rPr lang="zh-CN" altLang="en-US">
                <a:ea typeface="黑体" panose="02010609060101010101" pitchFamily="49" charset="-122"/>
              </a:rPr>
            </a:fld>
            <a:endParaRPr lang="zh-CN" altLang="en-US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313267" y="318410"/>
            <a:ext cx="11565467" cy="622118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5" name="图片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46519" y="410633"/>
            <a:ext cx="786013" cy="770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3" r="3510"/>
          <a:stretch>
            <a:fillRect/>
          </a:stretch>
        </p:blipFill>
        <p:spPr bwMode="auto">
          <a:xfrm>
            <a:off x="123826" y="260648"/>
            <a:ext cx="12068175" cy="6347288"/>
          </a:xfrm>
          <a:prstGeom prst="rect">
            <a:avLst/>
          </a:prstGeom>
          <a:noFill/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853479" y="288713"/>
            <a:ext cx="786013" cy="770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" y="318410"/>
            <a:ext cx="12192000" cy="622118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405987" y="397933"/>
            <a:ext cx="786013" cy="770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6185"/>
            <a:ext cx="10515600" cy="1325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6684"/>
            <a:ext cx="10515600" cy="4349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73EE28C-7DA0-4654-A463-32401104F180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600">
                <a:solidFill>
                  <a:srgbClr val="898989"/>
                </a:solidFill>
              </a:defRPr>
            </a:lvl1pPr>
          </a:lstStyle>
          <a:p>
            <a:fld id="{C051BA18-9F63-4296-9F1B-A50644625EB8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304800" indent="-304800" algn="l" rtl="0" eaLnBrk="0" fontAlgn="base" hangingPunct="0">
        <a:lnSpc>
          <a:spcPct val="90000"/>
        </a:lnSpc>
        <a:spcBef>
          <a:spcPts val="1335"/>
        </a:spcBef>
        <a:spcAft>
          <a:spcPct val="0"/>
        </a:spcAft>
        <a:buFont typeface="Arial" panose="020B0604020202020204" pitchFamily="34" charset="0"/>
        <a:buChar char="•"/>
        <a:defRPr sz="3735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3.png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1788160" y="1442720"/>
            <a:ext cx="8615680" cy="3972560"/>
          </a:xfrm>
          <a:prstGeom prst="roundRect">
            <a:avLst>
              <a:gd name="adj" fmla="val 11036"/>
            </a:avLst>
          </a:prstGeom>
          <a:solidFill>
            <a:schemeClr val="l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63500">
            <a:bevelB w="152400" h="304800"/>
            <a:contourClr>
              <a:srgbClr val="FFFFFF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531" name="矩形 2"/>
          <p:cNvSpPr>
            <a:spLocks noChangeArrowheads="1"/>
          </p:cNvSpPr>
          <p:nvPr/>
        </p:nvSpPr>
        <p:spPr bwMode="auto">
          <a:xfrm>
            <a:off x="5102648" y="2828836"/>
            <a:ext cx="461814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7200" b="1" dirty="0">
                <a:solidFill>
                  <a:srgbClr val="000000"/>
                </a:solidFill>
                <a:latin typeface="楷体" panose="02010609060101010101" pitchFamily="49" charset="-122"/>
              </a:rPr>
              <a:t>去奶奶家</a:t>
            </a:r>
            <a:endParaRPr lang="zh-CN" altLang="en-US" sz="7200" b="1" dirty="0">
              <a:solidFill>
                <a:srgbClr val="000000"/>
              </a:solidFill>
              <a:latin typeface="楷体" panose="02010609060101010101" pitchFamily="49" charset="-122"/>
            </a:endParaRPr>
          </a:p>
        </p:txBody>
      </p:sp>
      <p:sp useBgFill="1">
        <p:nvSpPr>
          <p:cNvPr id="11" name="任意多边形: 形状 10"/>
          <p:cNvSpPr/>
          <p:nvPr/>
        </p:nvSpPr>
        <p:spPr>
          <a:xfrm>
            <a:off x="1788161" y="2473960"/>
            <a:ext cx="2682241" cy="1910080"/>
          </a:xfrm>
          <a:custGeom>
            <a:avLst/>
            <a:gdLst>
              <a:gd name="connsiteX0" fmla="*/ 0 w 2011681"/>
              <a:gd name="connsiteY0" fmla="*/ 0 h 1432560"/>
              <a:gd name="connsiteX1" fmla="*/ 1853584 w 2011681"/>
              <a:gd name="connsiteY1" fmla="*/ 0 h 1432560"/>
              <a:gd name="connsiteX2" fmla="*/ 2011681 w 2011681"/>
              <a:gd name="connsiteY2" fmla="*/ 158097 h 1432560"/>
              <a:gd name="connsiteX3" fmla="*/ 2011681 w 2011681"/>
              <a:gd name="connsiteY3" fmla="*/ 1274463 h 1432560"/>
              <a:gd name="connsiteX4" fmla="*/ 1853584 w 2011681"/>
              <a:gd name="connsiteY4" fmla="*/ 1432560 h 1432560"/>
              <a:gd name="connsiteX5" fmla="*/ 0 w 2011681"/>
              <a:gd name="connsiteY5" fmla="*/ 1432560 h 1432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11681" h="1432560">
                <a:moveTo>
                  <a:pt x="0" y="0"/>
                </a:moveTo>
                <a:lnTo>
                  <a:pt x="1853584" y="0"/>
                </a:lnTo>
                <a:cubicBezTo>
                  <a:pt x="1940899" y="0"/>
                  <a:pt x="2011681" y="70782"/>
                  <a:pt x="2011681" y="158097"/>
                </a:cubicBezTo>
                <a:lnTo>
                  <a:pt x="2011681" y="1274463"/>
                </a:lnTo>
                <a:cubicBezTo>
                  <a:pt x="2011681" y="1361778"/>
                  <a:pt x="1940899" y="1432560"/>
                  <a:pt x="1853584" y="1432560"/>
                </a:cubicBezTo>
                <a:lnTo>
                  <a:pt x="0" y="1432560"/>
                </a:lnTo>
                <a:close/>
              </a:path>
            </a:pathLst>
          </a:cu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63500">
            <a:bevelB w="152400" h="304800"/>
            <a:contourClr>
              <a:srgbClr val="FFFFFF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5039360" y="2438400"/>
            <a:ext cx="0" cy="1945640"/>
          </a:xfrm>
          <a:prstGeom prst="line">
            <a:avLst/>
          </a:prstGeom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2800986" y="2875003"/>
            <a:ext cx="59503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400" b="1" dirty="0"/>
              <a:t>1</a:t>
            </a:r>
            <a:endParaRPr lang="zh-CN" altLang="en-US" sz="6400" b="1" dirty="0"/>
          </a:p>
        </p:txBody>
      </p:sp>
      <p:sp>
        <p:nvSpPr>
          <p:cNvPr id="15" name="副标题 2"/>
          <p:cNvSpPr txBox="1"/>
          <p:nvPr/>
        </p:nvSpPr>
        <p:spPr bwMode="auto">
          <a:xfrm>
            <a:off x="5278120" y="4640581"/>
            <a:ext cx="4267200" cy="510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0" compatLnSpc="1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865" dirty="0">
                <a:latin typeface="+mj-ea"/>
                <a:ea typeface="+mj-ea"/>
              </a:rPr>
              <a:t>北师大版三年级下册</a:t>
            </a:r>
            <a:endParaRPr lang="zh-CN" altLang="en-US" sz="1865" dirty="0"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TextBox 4"/>
          <p:cNvSpPr txBox="1">
            <a:spLocks noChangeArrowheads="1"/>
          </p:cNvSpPr>
          <p:nvPr/>
        </p:nvSpPr>
        <p:spPr bwMode="auto">
          <a:xfrm>
            <a:off x="472686" y="732367"/>
            <a:ext cx="385868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2. 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用竖式算一算。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" name="TextBox 10"/>
          <p:cNvSpPr txBox="1">
            <a:spLocks noChangeArrowheads="1"/>
          </p:cNvSpPr>
          <p:nvPr/>
        </p:nvSpPr>
        <p:spPr bwMode="auto">
          <a:xfrm>
            <a:off x="973133" y="2013425"/>
            <a:ext cx="225636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latin typeface="+mn-lt"/>
              </a:rPr>
              <a:t>48×3</a:t>
            </a:r>
            <a:r>
              <a:rPr lang="zh-CN" altLang="en-US" sz="3200" b="1" dirty="0">
                <a:latin typeface="+mn-lt"/>
              </a:rPr>
              <a:t>＝</a:t>
            </a:r>
            <a:endParaRPr lang="zh-CN" altLang="en-US" sz="3200" b="1" dirty="0">
              <a:latin typeface="+mn-lt"/>
            </a:endParaRPr>
          </a:p>
        </p:txBody>
      </p:sp>
      <p:sp>
        <p:nvSpPr>
          <p:cNvPr id="9" name="TextBox 14"/>
          <p:cNvSpPr txBox="1">
            <a:spLocks noChangeArrowheads="1"/>
          </p:cNvSpPr>
          <p:nvPr/>
        </p:nvSpPr>
        <p:spPr bwMode="auto">
          <a:xfrm>
            <a:off x="2511551" y="2013425"/>
            <a:ext cx="99204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144</a:t>
            </a:r>
            <a:endParaRPr lang="zh-CN" altLang="en-US" sz="3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6" name="TextBox 11"/>
          <p:cNvSpPr txBox="1">
            <a:spLocks noChangeArrowheads="1"/>
          </p:cNvSpPr>
          <p:nvPr/>
        </p:nvSpPr>
        <p:spPr bwMode="auto">
          <a:xfrm>
            <a:off x="6457738" y="2013425"/>
            <a:ext cx="225424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latin typeface="+mn-lt"/>
              </a:rPr>
              <a:t>260×3</a:t>
            </a:r>
            <a:r>
              <a:rPr lang="zh-CN" altLang="en-US" sz="3200" b="1" dirty="0">
                <a:latin typeface="+mn-lt"/>
              </a:rPr>
              <a:t>＝</a:t>
            </a:r>
            <a:endParaRPr lang="zh-CN" altLang="en-US" sz="3200" b="1" dirty="0">
              <a:latin typeface="+mn-lt"/>
            </a:endParaRPr>
          </a:p>
        </p:txBody>
      </p:sp>
      <p:sp>
        <p:nvSpPr>
          <p:cNvPr id="13" name="TextBox 19"/>
          <p:cNvSpPr txBox="1">
            <a:spLocks noChangeArrowheads="1"/>
          </p:cNvSpPr>
          <p:nvPr/>
        </p:nvSpPr>
        <p:spPr bwMode="auto">
          <a:xfrm>
            <a:off x="3672122" y="2013425"/>
            <a:ext cx="225636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latin typeface="+mn-lt"/>
              </a:rPr>
              <a:t>243×4</a:t>
            </a:r>
            <a:r>
              <a:rPr lang="zh-CN" altLang="en-US" sz="3200" b="1" dirty="0">
                <a:latin typeface="+mn-lt"/>
              </a:rPr>
              <a:t>＝</a:t>
            </a:r>
            <a:endParaRPr lang="zh-CN" altLang="en-US" sz="3200" b="1" dirty="0">
              <a:latin typeface="+mn-lt"/>
            </a:endParaRPr>
          </a:p>
        </p:txBody>
      </p:sp>
      <p:sp>
        <p:nvSpPr>
          <p:cNvPr id="17" name="TextBox 23"/>
          <p:cNvSpPr txBox="1">
            <a:spLocks noChangeArrowheads="1"/>
          </p:cNvSpPr>
          <p:nvPr/>
        </p:nvSpPr>
        <p:spPr bwMode="auto">
          <a:xfrm>
            <a:off x="5351673" y="2013425"/>
            <a:ext cx="99204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972</a:t>
            </a:r>
            <a:endParaRPr lang="zh-CN" altLang="en-US" sz="3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4" name="TextBox 20"/>
          <p:cNvSpPr txBox="1">
            <a:spLocks noChangeArrowheads="1"/>
          </p:cNvSpPr>
          <p:nvPr/>
        </p:nvSpPr>
        <p:spPr bwMode="auto">
          <a:xfrm>
            <a:off x="9154608" y="2013425"/>
            <a:ext cx="225424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latin typeface="+mn-lt"/>
              </a:rPr>
              <a:t>209×4</a:t>
            </a:r>
            <a:r>
              <a:rPr lang="zh-CN" altLang="en-US" sz="3200" b="1" dirty="0">
                <a:latin typeface="+mn-lt"/>
              </a:rPr>
              <a:t>＝</a:t>
            </a:r>
            <a:endParaRPr lang="zh-CN" altLang="en-US" sz="3200" b="1" dirty="0">
              <a:latin typeface="+mn-lt"/>
            </a:endParaRPr>
          </a:p>
        </p:txBody>
      </p:sp>
      <p:grpSp>
        <p:nvGrpSpPr>
          <p:cNvPr id="4" name="组合 107"/>
          <p:cNvGrpSpPr/>
          <p:nvPr/>
        </p:nvGrpSpPr>
        <p:grpSpPr bwMode="auto">
          <a:xfrm>
            <a:off x="668222" y="3122375"/>
            <a:ext cx="2377016" cy="1513417"/>
            <a:chOff x="87666" y="2211529"/>
            <a:chExt cx="1782384" cy="1136557"/>
          </a:xfrm>
        </p:grpSpPr>
        <p:sp>
          <p:nvSpPr>
            <p:cNvPr id="8" name="TextBox 11"/>
            <p:cNvSpPr txBox="1"/>
            <p:nvPr/>
          </p:nvSpPr>
          <p:spPr>
            <a:xfrm>
              <a:off x="873311" y="2211529"/>
              <a:ext cx="503131" cy="48538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3600" b="1" spc="800" dirty="0">
                  <a:latin typeface="+mn-lt"/>
                </a:rPr>
                <a:t>4</a:t>
              </a:r>
              <a:endParaRPr lang="zh-CN" altLang="en-US" sz="3600" b="1" spc="800" dirty="0">
                <a:latin typeface="+mn-lt"/>
              </a:endParaRPr>
            </a:p>
          </p:txBody>
        </p:sp>
        <p:sp>
          <p:nvSpPr>
            <p:cNvPr id="10" name="TextBox 103"/>
            <p:cNvSpPr txBox="1">
              <a:spLocks noChangeArrowheads="1"/>
            </p:cNvSpPr>
            <p:nvPr/>
          </p:nvSpPr>
          <p:spPr bwMode="auto">
            <a:xfrm>
              <a:off x="87666" y="2742452"/>
              <a:ext cx="576140" cy="4853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3600" b="1" dirty="0">
                  <a:latin typeface="+mn-lt"/>
                </a:rPr>
                <a:t>×</a:t>
              </a:r>
              <a:endParaRPr lang="zh-CN" altLang="en-US" sz="3600" b="1" dirty="0">
                <a:latin typeface="+mn-lt"/>
              </a:endParaRPr>
            </a:p>
          </p:txBody>
        </p:sp>
        <p:sp>
          <p:nvSpPr>
            <p:cNvPr id="11" name="TextBox 104"/>
            <p:cNvSpPr txBox="1">
              <a:spLocks noChangeArrowheads="1"/>
            </p:cNvSpPr>
            <p:nvPr/>
          </p:nvSpPr>
          <p:spPr bwMode="auto">
            <a:xfrm>
              <a:off x="1292323" y="2742452"/>
              <a:ext cx="576141" cy="4853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3600" b="1" dirty="0">
                  <a:latin typeface="+mn-lt"/>
                </a:rPr>
                <a:t>3</a:t>
              </a:r>
              <a:endParaRPr lang="zh-CN" altLang="en-US" sz="3600" b="1" dirty="0">
                <a:latin typeface="+mn-lt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135281" y="3346496"/>
              <a:ext cx="1726834" cy="1590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5"/>
            <p:cNvSpPr txBox="1"/>
            <p:nvPr/>
          </p:nvSpPr>
          <p:spPr>
            <a:xfrm>
              <a:off x="1365332" y="2211529"/>
              <a:ext cx="504718" cy="48538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3600" b="1" spc="800" dirty="0">
                  <a:latin typeface="+mn-lt"/>
                </a:rPr>
                <a:t>8</a:t>
              </a:r>
              <a:endParaRPr lang="zh-CN" altLang="en-US" sz="3600" b="1" spc="800" dirty="0">
                <a:latin typeface="+mn-lt"/>
              </a:endParaRPr>
            </a:p>
          </p:txBody>
        </p:sp>
      </p:grpSp>
      <p:sp>
        <p:nvSpPr>
          <p:cNvPr id="18" name="TextBox 23"/>
          <p:cNvSpPr txBox="1">
            <a:spLocks noChangeArrowheads="1"/>
          </p:cNvSpPr>
          <p:nvPr/>
        </p:nvSpPr>
        <p:spPr bwMode="auto">
          <a:xfrm>
            <a:off x="942475" y="4656957"/>
            <a:ext cx="155998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600" b="1" dirty="0">
                <a:solidFill>
                  <a:srgbClr val="7030A0"/>
                </a:solidFill>
                <a:latin typeface="+mn-lt"/>
              </a:rPr>
              <a:t>1   4</a:t>
            </a:r>
            <a:endParaRPr lang="zh-CN" altLang="en-US" sz="3600" b="1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19" name="TextBox 24"/>
          <p:cNvSpPr txBox="1">
            <a:spLocks noChangeArrowheads="1"/>
          </p:cNvSpPr>
          <p:nvPr/>
        </p:nvSpPr>
        <p:spPr bwMode="auto">
          <a:xfrm>
            <a:off x="2247255" y="4659073"/>
            <a:ext cx="76834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600" b="1" dirty="0">
                <a:solidFill>
                  <a:srgbClr val="7030A0"/>
                </a:solidFill>
                <a:latin typeface="+mn-lt"/>
              </a:rPr>
              <a:t>4</a:t>
            </a:r>
            <a:endParaRPr lang="zh-CN" altLang="en-US" sz="3600" b="1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20" name="TextBox 27"/>
          <p:cNvSpPr txBox="1"/>
          <p:nvPr/>
        </p:nvSpPr>
        <p:spPr>
          <a:xfrm>
            <a:off x="2073689" y="4235739"/>
            <a:ext cx="385233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b="1" spc="800" dirty="0">
                <a:solidFill>
                  <a:srgbClr val="FF0000"/>
                </a:solidFill>
                <a:latin typeface="+mn-lt"/>
              </a:rPr>
              <a:t>2</a:t>
            </a:r>
            <a:endParaRPr lang="zh-CN" altLang="en-US" b="1" spc="8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1" name="TextBox 36"/>
          <p:cNvSpPr txBox="1">
            <a:spLocks noChangeArrowheads="1"/>
          </p:cNvSpPr>
          <p:nvPr/>
        </p:nvSpPr>
        <p:spPr bwMode="auto">
          <a:xfrm>
            <a:off x="3920736" y="4629151"/>
            <a:ext cx="76835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600" b="1" dirty="0">
                <a:solidFill>
                  <a:srgbClr val="7030A0"/>
                </a:solidFill>
                <a:latin typeface="+mn-lt"/>
              </a:rPr>
              <a:t>9</a:t>
            </a:r>
            <a:endParaRPr lang="zh-CN" altLang="en-US" sz="3600" b="1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22" name="TextBox 37"/>
          <p:cNvSpPr txBox="1">
            <a:spLocks noChangeArrowheads="1"/>
          </p:cNvSpPr>
          <p:nvPr/>
        </p:nvSpPr>
        <p:spPr bwMode="auto">
          <a:xfrm>
            <a:off x="5205553" y="4639733"/>
            <a:ext cx="76834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600" b="1" dirty="0">
                <a:solidFill>
                  <a:srgbClr val="7030A0"/>
                </a:solidFill>
                <a:latin typeface="+mn-lt"/>
              </a:rPr>
              <a:t>2</a:t>
            </a:r>
            <a:endParaRPr lang="zh-CN" altLang="en-US" sz="3600" b="1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23" name="TextBox 38"/>
          <p:cNvSpPr txBox="1"/>
          <p:nvPr/>
        </p:nvSpPr>
        <p:spPr>
          <a:xfrm>
            <a:off x="5034103" y="4212167"/>
            <a:ext cx="385233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b="1" spc="800" dirty="0">
                <a:solidFill>
                  <a:srgbClr val="FF0000"/>
                </a:solidFill>
                <a:latin typeface="+mn-lt"/>
              </a:rPr>
              <a:t>1</a:t>
            </a:r>
            <a:endParaRPr lang="zh-CN" altLang="en-US" b="1" spc="8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8" name="TextBox 39"/>
          <p:cNvSpPr txBox="1">
            <a:spLocks noChangeArrowheads="1"/>
          </p:cNvSpPr>
          <p:nvPr/>
        </p:nvSpPr>
        <p:spPr bwMode="auto">
          <a:xfrm>
            <a:off x="4579020" y="4629151"/>
            <a:ext cx="76834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600" b="1" dirty="0">
                <a:solidFill>
                  <a:srgbClr val="7030A0"/>
                </a:solidFill>
                <a:latin typeface="+mn-lt"/>
              </a:rPr>
              <a:t>7</a:t>
            </a:r>
            <a:endParaRPr lang="zh-CN" altLang="en-US" sz="3600" b="1" dirty="0">
              <a:solidFill>
                <a:srgbClr val="7030A0"/>
              </a:solidFill>
              <a:latin typeface="+mn-lt"/>
            </a:endParaRPr>
          </a:p>
        </p:txBody>
      </p:sp>
      <p:grpSp>
        <p:nvGrpSpPr>
          <p:cNvPr id="29" name="组合 28"/>
          <p:cNvGrpSpPr/>
          <p:nvPr/>
        </p:nvGrpSpPr>
        <p:grpSpPr bwMode="auto">
          <a:xfrm>
            <a:off x="3400036" y="3064935"/>
            <a:ext cx="2702984" cy="1562100"/>
            <a:chOff x="6074079" y="2089721"/>
            <a:chExt cx="2027916" cy="1171575"/>
          </a:xfrm>
        </p:grpSpPr>
        <p:grpSp>
          <p:nvGrpSpPr>
            <p:cNvPr id="34" name="组合 108"/>
            <p:cNvGrpSpPr/>
            <p:nvPr/>
          </p:nvGrpSpPr>
          <p:grpSpPr bwMode="auto">
            <a:xfrm>
              <a:off x="6074079" y="2097659"/>
              <a:ext cx="2027916" cy="1163637"/>
              <a:chOff x="-82605" y="2188733"/>
              <a:chExt cx="2026666" cy="1163132"/>
            </a:xfrm>
          </p:grpSpPr>
          <p:sp>
            <p:nvSpPr>
              <p:cNvPr id="39" name="TextBox 31"/>
              <p:cNvSpPr txBox="1"/>
              <p:nvPr/>
            </p:nvSpPr>
            <p:spPr>
              <a:xfrm>
                <a:off x="810906" y="2188733"/>
                <a:ext cx="639581" cy="484538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en-US" altLang="zh-CN" sz="3600" b="1" spc="800" dirty="0">
                    <a:latin typeface="+mn-lt"/>
                  </a:rPr>
                  <a:t>4</a:t>
                </a:r>
                <a:endParaRPr lang="zh-CN" altLang="en-US" sz="3600" b="1" spc="800" dirty="0">
                  <a:latin typeface="+mn-lt"/>
                </a:endParaRPr>
              </a:p>
            </p:txBody>
          </p:sp>
          <p:sp>
            <p:nvSpPr>
              <p:cNvPr id="45" name="TextBox 110"/>
              <p:cNvSpPr txBox="1">
                <a:spLocks noChangeArrowheads="1"/>
              </p:cNvSpPr>
              <p:nvPr/>
            </p:nvSpPr>
            <p:spPr bwMode="auto">
              <a:xfrm>
                <a:off x="-82605" y="2742530"/>
                <a:ext cx="576100" cy="4845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defRPr/>
                </a:pPr>
                <a:r>
                  <a:rPr lang="en-US" altLang="zh-CN" sz="3600" b="1" dirty="0">
                    <a:latin typeface="+mn-lt"/>
                  </a:rPr>
                  <a:t>×</a:t>
                </a:r>
                <a:endParaRPr lang="zh-CN" altLang="en-US" sz="3600" b="1" dirty="0">
                  <a:latin typeface="+mn-lt"/>
                </a:endParaRPr>
              </a:p>
            </p:txBody>
          </p:sp>
          <p:sp>
            <p:nvSpPr>
              <p:cNvPr id="46" name="TextBox 111"/>
              <p:cNvSpPr txBox="1">
                <a:spLocks noChangeArrowheads="1"/>
              </p:cNvSpPr>
              <p:nvPr/>
            </p:nvSpPr>
            <p:spPr bwMode="auto">
              <a:xfrm>
                <a:off x="1287021" y="2742530"/>
                <a:ext cx="576099" cy="4845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defRPr/>
                </a:pPr>
                <a:r>
                  <a:rPr lang="en-US" altLang="zh-CN" sz="3600" b="1" dirty="0">
                    <a:latin typeface="+mn-lt"/>
                  </a:rPr>
                  <a:t>4</a:t>
                </a:r>
                <a:endParaRPr lang="zh-CN" altLang="en-US" sz="3600" b="1" dirty="0">
                  <a:latin typeface="+mn-lt"/>
                </a:endParaRPr>
              </a:p>
            </p:txBody>
          </p:sp>
          <p:cxnSp>
            <p:nvCxnSpPr>
              <p:cNvPr id="53" name="直接连接符 52"/>
              <p:cNvCxnSpPr/>
              <p:nvPr/>
            </p:nvCxnSpPr>
            <p:spPr>
              <a:xfrm>
                <a:off x="-71495" y="3350279"/>
                <a:ext cx="1869547" cy="1586"/>
              </a:xfrm>
              <a:prstGeom prst="line">
                <a:avLst/>
              </a:prstGeom>
              <a:ln w="1905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4" name="TextBox 35"/>
              <p:cNvSpPr txBox="1"/>
              <p:nvPr/>
            </p:nvSpPr>
            <p:spPr>
              <a:xfrm>
                <a:off x="1302892" y="2188733"/>
                <a:ext cx="641169" cy="484538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en-US" altLang="zh-CN" sz="3600" b="1" spc="800" dirty="0">
                    <a:latin typeface="+mn-lt"/>
                  </a:rPr>
                  <a:t>3</a:t>
                </a:r>
                <a:endParaRPr lang="zh-CN" altLang="en-US" sz="3600" b="1" spc="800" dirty="0">
                  <a:latin typeface="+mn-lt"/>
                </a:endParaRPr>
              </a:p>
            </p:txBody>
          </p:sp>
        </p:grpSp>
        <p:sp>
          <p:nvSpPr>
            <p:cNvPr id="35" name="TextBox 40"/>
            <p:cNvSpPr txBox="1"/>
            <p:nvPr/>
          </p:nvSpPr>
          <p:spPr bwMode="auto">
            <a:xfrm>
              <a:off x="6477439" y="2089721"/>
              <a:ext cx="639977" cy="48474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3600" b="1" spc="800" dirty="0">
                  <a:latin typeface="+mn-lt"/>
                </a:rPr>
                <a:t>2</a:t>
              </a:r>
              <a:endParaRPr lang="zh-CN" altLang="en-US" sz="3600" b="1" spc="800" dirty="0">
                <a:latin typeface="+mn-lt"/>
              </a:endParaRPr>
            </a:p>
          </p:txBody>
        </p:sp>
      </p:grpSp>
      <p:sp>
        <p:nvSpPr>
          <p:cNvPr id="55" name="TextBox 41"/>
          <p:cNvSpPr txBox="1"/>
          <p:nvPr/>
        </p:nvSpPr>
        <p:spPr>
          <a:xfrm>
            <a:off x="4416037" y="4205817"/>
            <a:ext cx="385233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b="1" spc="800" dirty="0">
                <a:solidFill>
                  <a:srgbClr val="FF0000"/>
                </a:solidFill>
                <a:latin typeface="+mn-lt"/>
              </a:rPr>
              <a:t>1</a:t>
            </a:r>
            <a:endParaRPr lang="zh-CN" altLang="en-US" b="1" spc="8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5372" name="TextBox 36"/>
          <p:cNvSpPr txBox="1">
            <a:spLocks noChangeArrowheads="1"/>
          </p:cNvSpPr>
          <p:nvPr/>
        </p:nvSpPr>
        <p:spPr bwMode="auto">
          <a:xfrm>
            <a:off x="6737863" y="4629151"/>
            <a:ext cx="76835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600" b="1" dirty="0">
                <a:solidFill>
                  <a:srgbClr val="7030A0"/>
                </a:solidFill>
                <a:latin typeface="+mn-lt"/>
              </a:rPr>
              <a:t>7</a:t>
            </a:r>
            <a:endParaRPr lang="zh-CN" altLang="en-US" sz="3600" b="1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15373" name="TextBox 37"/>
          <p:cNvSpPr txBox="1">
            <a:spLocks noChangeArrowheads="1"/>
          </p:cNvSpPr>
          <p:nvPr/>
        </p:nvSpPr>
        <p:spPr bwMode="auto">
          <a:xfrm>
            <a:off x="8022680" y="4639733"/>
            <a:ext cx="76834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600" b="1" dirty="0">
                <a:solidFill>
                  <a:srgbClr val="7030A0"/>
                </a:solidFill>
                <a:latin typeface="+mn-lt"/>
              </a:rPr>
              <a:t>0</a:t>
            </a:r>
            <a:endParaRPr lang="zh-CN" altLang="en-US" sz="3600" b="1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15375" name="TextBox 39"/>
          <p:cNvSpPr txBox="1">
            <a:spLocks noChangeArrowheads="1"/>
          </p:cNvSpPr>
          <p:nvPr/>
        </p:nvSpPr>
        <p:spPr bwMode="auto">
          <a:xfrm>
            <a:off x="7396147" y="4629151"/>
            <a:ext cx="76834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600" b="1" dirty="0">
                <a:solidFill>
                  <a:srgbClr val="7030A0"/>
                </a:solidFill>
                <a:latin typeface="+mn-lt"/>
              </a:rPr>
              <a:t>8</a:t>
            </a:r>
            <a:endParaRPr lang="zh-CN" altLang="en-US" sz="3600" b="1" dirty="0">
              <a:solidFill>
                <a:srgbClr val="7030A0"/>
              </a:solidFill>
              <a:latin typeface="+mn-lt"/>
            </a:endParaRPr>
          </a:p>
        </p:txBody>
      </p:sp>
      <p:grpSp>
        <p:nvGrpSpPr>
          <p:cNvPr id="15376" name="组合 15375"/>
          <p:cNvGrpSpPr/>
          <p:nvPr/>
        </p:nvGrpSpPr>
        <p:grpSpPr bwMode="auto">
          <a:xfrm>
            <a:off x="6217163" y="3064935"/>
            <a:ext cx="2702984" cy="1562100"/>
            <a:chOff x="6074079" y="2089721"/>
            <a:chExt cx="2027916" cy="1171575"/>
          </a:xfrm>
        </p:grpSpPr>
        <p:grpSp>
          <p:nvGrpSpPr>
            <p:cNvPr id="15377" name="组合 108"/>
            <p:cNvGrpSpPr/>
            <p:nvPr/>
          </p:nvGrpSpPr>
          <p:grpSpPr bwMode="auto">
            <a:xfrm>
              <a:off x="6074079" y="2097659"/>
              <a:ext cx="2027916" cy="1163637"/>
              <a:chOff x="-82605" y="2188733"/>
              <a:chExt cx="2026666" cy="1163132"/>
            </a:xfrm>
          </p:grpSpPr>
          <p:sp>
            <p:nvSpPr>
              <p:cNvPr id="15379" name="TextBox 31"/>
              <p:cNvSpPr txBox="1"/>
              <p:nvPr/>
            </p:nvSpPr>
            <p:spPr>
              <a:xfrm>
                <a:off x="810906" y="2188733"/>
                <a:ext cx="639581" cy="484538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en-US" altLang="zh-CN" sz="3600" b="1" spc="800" dirty="0">
                    <a:latin typeface="+mn-lt"/>
                  </a:rPr>
                  <a:t>6</a:t>
                </a:r>
                <a:endParaRPr lang="zh-CN" altLang="en-US" sz="3600" b="1" spc="800" dirty="0">
                  <a:latin typeface="+mn-lt"/>
                </a:endParaRPr>
              </a:p>
            </p:txBody>
          </p:sp>
          <p:sp>
            <p:nvSpPr>
              <p:cNvPr id="15380" name="TextBox 110"/>
              <p:cNvSpPr txBox="1">
                <a:spLocks noChangeArrowheads="1"/>
              </p:cNvSpPr>
              <p:nvPr/>
            </p:nvSpPr>
            <p:spPr bwMode="auto">
              <a:xfrm>
                <a:off x="-82605" y="2742530"/>
                <a:ext cx="576100" cy="4845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defRPr/>
                </a:pPr>
                <a:r>
                  <a:rPr lang="en-US" altLang="zh-CN" sz="3600" b="1" dirty="0">
                    <a:latin typeface="+mn-lt"/>
                  </a:rPr>
                  <a:t>×</a:t>
                </a:r>
                <a:endParaRPr lang="zh-CN" altLang="en-US" sz="3600" b="1" dirty="0">
                  <a:latin typeface="+mn-lt"/>
                </a:endParaRPr>
              </a:p>
            </p:txBody>
          </p:sp>
          <p:sp>
            <p:nvSpPr>
              <p:cNvPr id="15381" name="TextBox 111"/>
              <p:cNvSpPr txBox="1">
                <a:spLocks noChangeArrowheads="1"/>
              </p:cNvSpPr>
              <p:nvPr/>
            </p:nvSpPr>
            <p:spPr bwMode="auto">
              <a:xfrm>
                <a:off x="803488" y="2742530"/>
                <a:ext cx="576099" cy="4845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defRPr/>
                </a:pPr>
                <a:r>
                  <a:rPr lang="en-US" altLang="zh-CN" sz="3600" b="1" dirty="0">
                    <a:latin typeface="+mn-lt"/>
                  </a:rPr>
                  <a:t>3</a:t>
                </a:r>
                <a:endParaRPr lang="zh-CN" altLang="en-US" sz="3600" b="1" dirty="0">
                  <a:latin typeface="+mn-lt"/>
                </a:endParaRPr>
              </a:p>
            </p:txBody>
          </p:sp>
          <p:cxnSp>
            <p:nvCxnSpPr>
              <p:cNvPr id="15382" name="直接连接符 15381"/>
              <p:cNvCxnSpPr/>
              <p:nvPr/>
            </p:nvCxnSpPr>
            <p:spPr>
              <a:xfrm>
                <a:off x="-71495" y="3350279"/>
                <a:ext cx="1869547" cy="1586"/>
              </a:xfrm>
              <a:prstGeom prst="line">
                <a:avLst/>
              </a:prstGeom>
              <a:ln w="1905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383" name="TextBox 35"/>
              <p:cNvSpPr txBox="1"/>
              <p:nvPr/>
            </p:nvSpPr>
            <p:spPr>
              <a:xfrm>
                <a:off x="1302892" y="2188733"/>
                <a:ext cx="641169" cy="484538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en-US" altLang="zh-CN" sz="3600" b="1" spc="800" dirty="0">
                    <a:latin typeface="+mn-lt"/>
                  </a:rPr>
                  <a:t>0</a:t>
                </a:r>
                <a:endParaRPr lang="zh-CN" altLang="en-US" sz="3600" b="1" spc="800" dirty="0">
                  <a:latin typeface="+mn-lt"/>
                </a:endParaRPr>
              </a:p>
            </p:txBody>
          </p:sp>
        </p:grpSp>
        <p:sp>
          <p:nvSpPr>
            <p:cNvPr id="15378" name="TextBox 40"/>
            <p:cNvSpPr txBox="1"/>
            <p:nvPr/>
          </p:nvSpPr>
          <p:spPr bwMode="auto">
            <a:xfrm>
              <a:off x="6477439" y="2089721"/>
              <a:ext cx="639977" cy="48474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3600" b="1" spc="800" dirty="0">
                  <a:latin typeface="+mn-lt"/>
                </a:rPr>
                <a:t>2</a:t>
              </a:r>
              <a:endParaRPr lang="zh-CN" altLang="en-US" sz="3600" b="1" spc="800" dirty="0">
                <a:latin typeface="+mn-lt"/>
              </a:endParaRPr>
            </a:p>
          </p:txBody>
        </p:sp>
      </p:grpSp>
      <p:sp>
        <p:nvSpPr>
          <p:cNvPr id="15384" name="TextBox 41"/>
          <p:cNvSpPr txBox="1"/>
          <p:nvPr/>
        </p:nvSpPr>
        <p:spPr>
          <a:xfrm>
            <a:off x="7233164" y="4205817"/>
            <a:ext cx="385233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b="1" spc="800" dirty="0">
                <a:solidFill>
                  <a:srgbClr val="FF0000"/>
                </a:solidFill>
                <a:latin typeface="+mn-lt"/>
              </a:rPr>
              <a:t>1</a:t>
            </a:r>
            <a:endParaRPr lang="zh-CN" altLang="en-US" b="1" spc="8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5385" name="TextBox 36"/>
          <p:cNvSpPr txBox="1">
            <a:spLocks noChangeArrowheads="1"/>
          </p:cNvSpPr>
          <p:nvPr/>
        </p:nvSpPr>
        <p:spPr bwMode="auto">
          <a:xfrm>
            <a:off x="9330134" y="4629151"/>
            <a:ext cx="76835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600" b="1" dirty="0">
                <a:solidFill>
                  <a:srgbClr val="7030A0"/>
                </a:solidFill>
                <a:latin typeface="+mn-lt"/>
              </a:rPr>
              <a:t>8</a:t>
            </a:r>
            <a:endParaRPr lang="zh-CN" altLang="en-US" sz="3600" b="1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15386" name="TextBox 37"/>
          <p:cNvSpPr txBox="1">
            <a:spLocks noChangeArrowheads="1"/>
          </p:cNvSpPr>
          <p:nvPr/>
        </p:nvSpPr>
        <p:spPr bwMode="auto">
          <a:xfrm>
            <a:off x="10614951" y="4639733"/>
            <a:ext cx="76834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600" b="1" dirty="0">
                <a:solidFill>
                  <a:srgbClr val="7030A0"/>
                </a:solidFill>
                <a:latin typeface="+mn-lt"/>
              </a:rPr>
              <a:t>6</a:t>
            </a:r>
            <a:endParaRPr lang="zh-CN" altLang="en-US" sz="3600" b="1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15388" name="TextBox 39"/>
          <p:cNvSpPr txBox="1">
            <a:spLocks noChangeArrowheads="1"/>
          </p:cNvSpPr>
          <p:nvPr/>
        </p:nvSpPr>
        <p:spPr bwMode="auto">
          <a:xfrm>
            <a:off x="9988418" y="4629151"/>
            <a:ext cx="76834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600" b="1" dirty="0">
                <a:solidFill>
                  <a:srgbClr val="7030A0"/>
                </a:solidFill>
                <a:latin typeface="+mn-lt"/>
              </a:rPr>
              <a:t>3</a:t>
            </a:r>
            <a:endParaRPr lang="zh-CN" altLang="en-US" sz="3600" b="1" dirty="0">
              <a:solidFill>
                <a:srgbClr val="7030A0"/>
              </a:solidFill>
              <a:latin typeface="+mn-lt"/>
            </a:endParaRPr>
          </a:p>
        </p:txBody>
      </p:sp>
      <p:grpSp>
        <p:nvGrpSpPr>
          <p:cNvPr id="15389" name="组合 15388"/>
          <p:cNvGrpSpPr/>
          <p:nvPr/>
        </p:nvGrpSpPr>
        <p:grpSpPr bwMode="auto">
          <a:xfrm>
            <a:off x="8809434" y="3064935"/>
            <a:ext cx="2702984" cy="1562100"/>
            <a:chOff x="6074079" y="2089721"/>
            <a:chExt cx="2027916" cy="1171575"/>
          </a:xfrm>
        </p:grpSpPr>
        <p:grpSp>
          <p:nvGrpSpPr>
            <p:cNvPr id="15390" name="组合 108"/>
            <p:cNvGrpSpPr/>
            <p:nvPr/>
          </p:nvGrpSpPr>
          <p:grpSpPr bwMode="auto">
            <a:xfrm>
              <a:off x="6074079" y="2097659"/>
              <a:ext cx="2027916" cy="1163637"/>
              <a:chOff x="-82605" y="2188733"/>
              <a:chExt cx="2026666" cy="1163132"/>
            </a:xfrm>
          </p:grpSpPr>
          <p:sp>
            <p:nvSpPr>
              <p:cNvPr id="15392" name="TextBox 31"/>
              <p:cNvSpPr txBox="1"/>
              <p:nvPr/>
            </p:nvSpPr>
            <p:spPr>
              <a:xfrm>
                <a:off x="810906" y="2188733"/>
                <a:ext cx="639581" cy="484538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en-US" altLang="zh-CN" sz="3600" b="1" spc="800" dirty="0">
                    <a:latin typeface="+mn-lt"/>
                  </a:rPr>
                  <a:t>0</a:t>
                </a:r>
                <a:endParaRPr lang="zh-CN" altLang="en-US" sz="3600" b="1" spc="800" dirty="0">
                  <a:latin typeface="+mn-lt"/>
                </a:endParaRPr>
              </a:p>
            </p:txBody>
          </p:sp>
          <p:sp>
            <p:nvSpPr>
              <p:cNvPr id="15393" name="TextBox 110"/>
              <p:cNvSpPr txBox="1">
                <a:spLocks noChangeArrowheads="1"/>
              </p:cNvSpPr>
              <p:nvPr/>
            </p:nvSpPr>
            <p:spPr bwMode="auto">
              <a:xfrm>
                <a:off x="-82605" y="2742530"/>
                <a:ext cx="576100" cy="4845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defRPr/>
                </a:pPr>
                <a:r>
                  <a:rPr lang="en-US" altLang="zh-CN" sz="3600" b="1" dirty="0">
                    <a:latin typeface="+mn-lt"/>
                  </a:rPr>
                  <a:t>×</a:t>
                </a:r>
                <a:endParaRPr lang="zh-CN" altLang="en-US" sz="3600" b="1" dirty="0">
                  <a:latin typeface="+mn-lt"/>
                </a:endParaRPr>
              </a:p>
            </p:txBody>
          </p:sp>
          <p:sp>
            <p:nvSpPr>
              <p:cNvPr id="15394" name="TextBox 111"/>
              <p:cNvSpPr txBox="1">
                <a:spLocks noChangeArrowheads="1"/>
              </p:cNvSpPr>
              <p:nvPr/>
            </p:nvSpPr>
            <p:spPr bwMode="auto">
              <a:xfrm>
                <a:off x="1287021" y="2742530"/>
                <a:ext cx="576099" cy="4845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defRPr/>
                </a:pPr>
                <a:r>
                  <a:rPr lang="en-US" altLang="zh-CN" sz="3600" b="1" dirty="0">
                    <a:latin typeface="+mn-lt"/>
                  </a:rPr>
                  <a:t>4</a:t>
                </a:r>
                <a:endParaRPr lang="zh-CN" altLang="en-US" sz="3600" b="1" dirty="0">
                  <a:latin typeface="+mn-lt"/>
                </a:endParaRPr>
              </a:p>
            </p:txBody>
          </p:sp>
          <p:cxnSp>
            <p:nvCxnSpPr>
              <p:cNvPr id="15395" name="直接连接符 15394"/>
              <p:cNvCxnSpPr/>
              <p:nvPr/>
            </p:nvCxnSpPr>
            <p:spPr>
              <a:xfrm>
                <a:off x="-71495" y="3350279"/>
                <a:ext cx="1869547" cy="1586"/>
              </a:xfrm>
              <a:prstGeom prst="line">
                <a:avLst/>
              </a:prstGeom>
              <a:ln w="1905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396" name="TextBox 35"/>
              <p:cNvSpPr txBox="1"/>
              <p:nvPr/>
            </p:nvSpPr>
            <p:spPr>
              <a:xfrm>
                <a:off x="1302892" y="2188733"/>
                <a:ext cx="641169" cy="484538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en-US" altLang="zh-CN" sz="3600" b="1" spc="800" dirty="0">
                    <a:latin typeface="+mn-lt"/>
                  </a:rPr>
                  <a:t>9</a:t>
                </a:r>
                <a:endParaRPr lang="zh-CN" altLang="en-US" sz="3600" b="1" spc="800" dirty="0">
                  <a:latin typeface="+mn-lt"/>
                </a:endParaRPr>
              </a:p>
            </p:txBody>
          </p:sp>
        </p:grpSp>
        <p:sp>
          <p:nvSpPr>
            <p:cNvPr id="15391" name="TextBox 40"/>
            <p:cNvSpPr txBox="1"/>
            <p:nvPr/>
          </p:nvSpPr>
          <p:spPr bwMode="auto">
            <a:xfrm>
              <a:off x="6477439" y="2089721"/>
              <a:ext cx="639977" cy="48474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3600" b="1" spc="800" dirty="0">
                  <a:latin typeface="+mn-lt"/>
                </a:rPr>
                <a:t>2</a:t>
              </a:r>
              <a:endParaRPr lang="zh-CN" altLang="en-US" sz="3600" b="1" spc="800" dirty="0">
                <a:latin typeface="+mn-lt"/>
              </a:endParaRPr>
            </a:p>
          </p:txBody>
        </p:sp>
      </p:grpSp>
      <p:sp>
        <p:nvSpPr>
          <p:cNvPr id="15398" name="TextBox 23"/>
          <p:cNvSpPr txBox="1">
            <a:spLocks noChangeArrowheads="1"/>
          </p:cNvSpPr>
          <p:nvPr/>
        </p:nvSpPr>
        <p:spPr bwMode="auto">
          <a:xfrm>
            <a:off x="8114123" y="2013425"/>
            <a:ext cx="99204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780</a:t>
            </a:r>
            <a:endParaRPr lang="zh-CN" altLang="en-US" sz="3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5399" name="TextBox 23"/>
          <p:cNvSpPr txBox="1">
            <a:spLocks noChangeArrowheads="1"/>
          </p:cNvSpPr>
          <p:nvPr/>
        </p:nvSpPr>
        <p:spPr bwMode="auto">
          <a:xfrm>
            <a:off x="10790768" y="2013425"/>
            <a:ext cx="99204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836</a:t>
            </a:r>
            <a:endParaRPr lang="zh-CN" altLang="en-US" sz="3200" b="1" dirty="0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250"/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250"/>
                                        <p:tgtEl>
                                          <p:spTgt spid="15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5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250"/>
                                        <p:tgtEl>
                                          <p:spTgt spid="15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5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15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15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5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8" grpId="0"/>
      <p:bldP spid="55" grpId="0"/>
      <p:bldP spid="15372" grpId="0"/>
      <p:bldP spid="15373" grpId="0"/>
      <p:bldP spid="15375" grpId="0"/>
      <p:bldP spid="15384" grpId="0"/>
      <p:bldP spid="15385" grpId="0"/>
      <p:bldP spid="15386" grpId="0"/>
      <p:bldP spid="15388" grpId="0"/>
      <p:bldP spid="15398" grpId="0"/>
      <p:bldP spid="1539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4"/>
          <p:cNvSpPr txBox="1">
            <a:spLocks noChangeArrowheads="1"/>
          </p:cNvSpPr>
          <p:nvPr/>
        </p:nvSpPr>
        <p:spPr bwMode="auto">
          <a:xfrm>
            <a:off x="649461" y="778934"/>
            <a:ext cx="1063134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 b="1">
                <a:ea typeface="黑体" panose="02010609060101010101" pitchFamily="49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/>
              <a:t>3</a:t>
            </a:r>
            <a:r>
              <a:rPr lang="en-US" altLang="zh-CN"/>
              <a:t>. </a:t>
            </a:r>
            <a:r>
              <a:rPr lang="zh-CN" altLang="en-US"/>
              <a:t>张叔叔住在北京</a:t>
            </a:r>
            <a:r>
              <a:rPr lang="zh-CN" altLang="en-US" dirty="0"/>
              <a:t>，春节乘火车回青岛老家，途经天津</a:t>
            </a:r>
            <a:r>
              <a:rPr lang="zh-CN" altLang="en-US"/>
              <a:t>、济南等，</a:t>
            </a:r>
            <a:r>
              <a:rPr lang="zh-CN" altLang="en-US" dirty="0"/>
              <a:t>最后到达青岛。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4746324" y="2288584"/>
          <a:ext cx="6120000" cy="16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60000"/>
                <a:gridCol w="3060000"/>
              </a:tblGrid>
              <a:tr h="540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>
                          <a:solidFill>
                            <a:srgbClr val="000000"/>
                          </a:solidFill>
                          <a:latin typeface="+mn-lt"/>
                          <a:ea typeface="+mj-ea"/>
                        </a:rPr>
                        <a:t>北京</a:t>
                      </a:r>
                      <a:r>
                        <a:rPr lang="en-US" altLang="zh-CN" b="1" dirty="0">
                          <a:solidFill>
                            <a:srgbClr val="000000"/>
                          </a:solidFill>
                          <a:latin typeface="+mn-lt"/>
                          <a:ea typeface="+mj-ea"/>
                        </a:rPr>
                        <a:t>—</a:t>
                      </a:r>
                      <a:r>
                        <a:rPr lang="zh-CN" altLang="en-US" b="1" dirty="0">
                          <a:solidFill>
                            <a:srgbClr val="000000"/>
                          </a:solidFill>
                          <a:latin typeface="+mn-lt"/>
                          <a:ea typeface="+mj-ea"/>
                        </a:rPr>
                        <a:t>天津</a:t>
                      </a:r>
                      <a:endParaRPr lang="zh-CN" altLang="en-US" b="1" dirty="0">
                        <a:solidFill>
                          <a:srgbClr val="000000"/>
                        </a:solidFill>
                        <a:latin typeface="+mn-lt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E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>
                          <a:solidFill>
                            <a:srgbClr val="000000"/>
                          </a:solidFill>
                          <a:latin typeface="+mn-lt"/>
                          <a:ea typeface="+mj-ea"/>
                        </a:rPr>
                        <a:t>122 </a:t>
                      </a:r>
                      <a:r>
                        <a:rPr lang="zh-CN" altLang="en-US" b="1" dirty="0">
                          <a:solidFill>
                            <a:srgbClr val="000000"/>
                          </a:solidFill>
                          <a:latin typeface="+mn-lt"/>
                          <a:ea typeface="+mj-ea"/>
                        </a:rPr>
                        <a:t>千米</a:t>
                      </a:r>
                      <a:endParaRPr lang="zh-CN" altLang="en-US" b="1" dirty="0">
                        <a:solidFill>
                          <a:srgbClr val="000000"/>
                        </a:solidFill>
                        <a:latin typeface="+mn-lt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EF7"/>
                    </a:solidFill>
                  </a:tcPr>
                </a:tc>
              </a:tr>
              <a:tr h="540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>
                          <a:solidFill>
                            <a:srgbClr val="000000"/>
                          </a:solidFill>
                          <a:latin typeface="+mn-lt"/>
                          <a:ea typeface="+mj-ea"/>
                        </a:rPr>
                        <a:t>天津</a:t>
                      </a:r>
                      <a:r>
                        <a:rPr lang="en-US" altLang="zh-CN" b="1" dirty="0">
                          <a:solidFill>
                            <a:srgbClr val="000000"/>
                          </a:solidFill>
                          <a:latin typeface="+mn-lt"/>
                          <a:ea typeface="+mj-ea"/>
                        </a:rPr>
                        <a:t>—</a:t>
                      </a:r>
                      <a:r>
                        <a:rPr lang="zh-CN" altLang="en-US" b="1" dirty="0">
                          <a:solidFill>
                            <a:srgbClr val="000000"/>
                          </a:solidFill>
                          <a:latin typeface="+mn-lt"/>
                          <a:ea typeface="+mj-ea"/>
                        </a:rPr>
                        <a:t>济南</a:t>
                      </a:r>
                      <a:endParaRPr lang="zh-CN" altLang="en-US" b="1" dirty="0">
                        <a:solidFill>
                          <a:srgbClr val="000000"/>
                        </a:solidFill>
                        <a:latin typeface="+mn-lt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E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>
                          <a:solidFill>
                            <a:srgbClr val="000000"/>
                          </a:solidFill>
                          <a:latin typeface="+mn-lt"/>
                          <a:ea typeface="+mj-ea"/>
                        </a:rPr>
                        <a:t>304 </a:t>
                      </a:r>
                      <a:r>
                        <a:rPr lang="zh-CN" altLang="en-US" b="1" dirty="0">
                          <a:solidFill>
                            <a:srgbClr val="000000"/>
                          </a:solidFill>
                          <a:latin typeface="+mn-lt"/>
                          <a:ea typeface="+mj-ea"/>
                        </a:rPr>
                        <a:t>千米</a:t>
                      </a:r>
                      <a:endParaRPr lang="zh-CN" altLang="en-US" b="1" dirty="0">
                        <a:solidFill>
                          <a:srgbClr val="000000"/>
                        </a:solidFill>
                        <a:latin typeface="+mn-lt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EF7"/>
                    </a:solidFill>
                  </a:tcPr>
                </a:tc>
              </a:tr>
              <a:tr h="540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>
                          <a:solidFill>
                            <a:srgbClr val="000000"/>
                          </a:solidFill>
                          <a:latin typeface="+mn-lt"/>
                          <a:ea typeface="+mj-ea"/>
                        </a:rPr>
                        <a:t>济南</a:t>
                      </a:r>
                      <a:r>
                        <a:rPr lang="en-US" altLang="zh-CN" b="1" dirty="0">
                          <a:solidFill>
                            <a:srgbClr val="000000"/>
                          </a:solidFill>
                          <a:latin typeface="+mn-lt"/>
                          <a:ea typeface="+mj-ea"/>
                        </a:rPr>
                        <a:t>—</a:t>
                      </a:r>
                      <a:r>
                        <a:rPr lang="zh-CN" altLang="en-US" b="1" dirty="0">
                          <a:solidFill>
                            <a:srgbClr val="000000"/>
                          </a:solidFill>
                          <a:latin typeface="+mn-lt"/>
                          <a:ea typeface="+mj-ea"/>
                        </a:rPr>
                        <a:t>青岛</a:t>
                      </a:r>
                      <a:endParaRPr lang="zh-CN" altLang="en-US" b="1" dirty="0">
                        <a:solidFill>
                          <a:srgbClr val="000000"/>
                        </a:solidFill>
                        <a:latin typeface="+mn-lt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E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>
                          <a:solidFill>
                            <a:srgbClr val="000000"/>
                          </a:solidFill>
                          <a:latin typeface="+mn-lt"/>
                          <a:ea typeface="+mj-ea"/>
                        </a:rPr>
                        <a:t>393 </a:t>
                      </a:r>
                      <a:r>
                        <a:rPr lang="zh-CN" altLang="en-US" b="1" dirty="0">
                          <a:solidFill>
                            <a:srgbClr val="000000"/>
                          </a:solidFill>
                          <a:latin typeface="+mn-lt"/>
                          <a:ea typeface="+mj-ea"/>
                        </a:rPr>
                        <a:t>千米</a:t>
                      </a:r>
                      <a:endParaRPr lang="zh-CN" altLang="en-US" b="1" dirty="0">
                        <a:solidFill>
                          <a:srgbClr val="000000"/>
                        </a:solidFill>
                        <a:latin typeface="+mn-lt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EF7"/>
                    </a:solidFill>
                  </a:tcPr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4331368" y="4086272"/>
            <a:ext cx="6901314" cy="626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1006475" indent="-1006475" eaLnBrk="1" hangingPunct="1">
              <a:lnSpc>
                <a:spcPct val="120000"/>
              </a:lnSpc>
              <a:defRPr sz="3200" b="1">
                <a:ea typeface="黑体" panose="02010609060101010101" pitchFamily="49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/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）北京到青岛的路程是多少千米？</a:t>
            </a:r>
            <a:endParaRPr lang="en-US" altLang="zh-CN" dirty="0"/>
          </a:p>
        </p:txBody>
      </p:sp>
      <p:sp>
        <p:nvSpPr>
          <p:cNvPr id="7" name="TextBox 24"/>
          <p:cNvSpPr txBox="1">
            <a:spLocks noChangeArrowheads="1"/>
          </p:cNvSpPr>
          <p:nvPr/>
        </p:nvSpPr>
        <p:spPr bwMode="auto">
          <a:xfrm>
            <a:off x="5528579" y="5193721"/>
            <a:ext cx="836083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122+304+393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819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</a:rPr>
              <a:t>（</a:t>
            </a:r>
            <a:r>
              <a:rPr lang="zh-CN" altLang="en-US" sz="3200" b="1" dirty="0">
                <a:solidFill>
                  <a:srgbClr val="FF0000"/>
                </a:solidFill>
                <a:latin typeface="+mn-ea"/>
                <a:ea typeface="+mn-ea"/>
              </a:rPr>
              <a:t>千米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</a:rPr>
              <a:t>）</a:t>
            </a:r>
            <a:endParaRPr lang="en-US" altLang="zh-CN" sz="3200" b="1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779" y="2130748"/>
            <a:ext cx="3854451" cy="3253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779" y="2130748"/>
            <a:ext cx="3854451" cy="3253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5"/>
          <p:cNvSpPr txBox="1"/>
          <p:nvPr/>
        </p:nvSpPr>
        <p:spPr>
          <a:xfrm>
            <a:off x="4562374" y="3913017"/>
            <a:ext cx="7629626" cy="1808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1006475" indent="-1006475" eaLnBrk="1" hangingPunct="1">
              <a:lnSpc>
                <a:spcPct val="120000"/>
              </a:lnSpc>
              <a:defRPr sz="3200" b="1">
                <a:ea typeface="黑体" panose="02010609060101010101" pitchFamily="49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）火车从北京出发，平均每小时行驶152千米，3小时大约行驶到什么位置？在图中标出来。</a:t>
            </a:r>
            <a:endParaRPr lang="zh-CN" altLang="en-US" dirty="0"/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4746324" y="2288584"/>
          <a:ext cx="6120000" cy="16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60000"/>
                <a:gridCol w="3060000"/>
              </a:tblGrid>
              <a:tr h="540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>
                          <a:solidFill>
                            <a:srgbClr val="000000"/>
                          </a:solidFill>
                          <a:latin typeface="+mn-lt"/>
                          <a:ea typeface="+mj-ea"/>
                        </a:rPr>
                        <a:t>北京</a:t>
                      </a:r>
                      <a:r>
                        <a:rPr lang="en-US" altLang="zh-CN" b="1" dirty="0">
                          <a:solidFill>
                            <a:srgbClr val="000000"/>
                          </a:solidFill>
                          <a:latin typeface="+mn-lt"/>
                          <a:ea typeface="+mj-ea"/>
                        </a:rPr>
                        <a:t>—</a:t>
                      </a:r>
                      <a:r>
                        <a:rPr lang="zh-CN" altLang="en-US" b="1" dirty="0">
                          <a:solidFill>
                            <a:srgbClr val="000000"/>
                          </a:solidFill>
                          <a:latin typeface="+mn-lt"/>
                          <a:ea typeface="+mj-ea"/>
                        </a:rPr>
                        <a:t>天津</a:t>
                      </a:r>
                      <a:endParaRPr lang="zh-CN" altLang="en-US" b="1" dirty="0">
                        <a:solidFill>
                          <a:srgbClr val="000000"/>
                        </a:solidFill>
                        <a:latin typeface="+mn-lt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E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>
                          <a:solidFill>
                            <a:srgbClr val="000000"/>
                          </a:solidFill>
                          <a:latin typeface="+mn-lt"/>
                          <a:ea typeface="+mj-ea"/>
                        </a:rPr>
                        <a:t>122 </a:t>
                      </a:r>
                      <a:r>
                        <a:rPr lang="zh-CN" altLang="en-US" b="1" dirty="0">
                          <a:solidFill>
                            <a:srgbClr val="000000"/>
                          </a:solidFill>
                          <a:latin typeface="+mn-lt"/>
                          <a:ea typeface="+mj-ea"/>
                        </a:rPr>
                        <a:t>千米</a:t>
                      </a:r>
                      <a:endParaRPr lang="zh-CN" altLang="en-US" b="1" dirty="0">
                        <a:solidFill>
                          <a:srgbClr val="000000"/>
                        </a:solidFill>
                        <a:latin typeface="+mn-lt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EF7"/>
                    </a:solidFill>
                  </a:tcPr>
                </a:tc>
              </a:tr>
              <a:tr h="540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>
                          <a:solidFill>
                            <a:srgbClr val="000000"/>
                          </a:solidFill>
                          <a:latin typeface="+mn-lt"/>
                          <a:ea typeface="+mj-ea"/>
                        </a:rPr>
                        <a:t>天津</a:t>
                      </a:r>
                      <a:r>
                        <a:rPr lang="en-US" altLang="zh-CN" b="1" dirty="0">
                          <a:solidFill>
                            <a:srgbClr val="000000"/>
                          </a:solidFill>
                          <a:latin typeface="+mn-lt"/>
                          <a:ea typeface="+mj-ea"/>
                        </a:rPr>
                        <a:t>—</a:t>
                      </a:r>
                      <a:r>
                        <a:rPr lang="zh-CN" altLang="en-US" b="1" dirty="0">
                          <a:solidFill>
                            <a:srgbClr val="000000"/>
                          </a:solidFill>
                          <a:latin typeface="+mn-lt"/>
                          <a:ea typeface="+mj-ea"/>
                        </a:rPr>
                        <a:t>济南</a:t>
                      </a:r>
                      <a:endParaRPr lang="zh-CN" altLang="en-US" b="1" dirty="0">
                        <a:solidFill>
                          <a:srgbClr val="000000"/>
                        </a:solidFill>
                        <a:latin typeface="+mn-lt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E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>
                          <a:solidFill>
                            <a:srgbClr val="000000"/>
                          </a:solidFill>
                          <a:latin typeface="+mn-lt"/>
                          <a:ea typeface="+mj-ea"/>
                        </a:rPr>
                        <a:t>304 </a:t>
                      </a:r>
                      <a:r>
                        <a:rPr lang="zh-CN" altLang="en-US" b="1" dirty="0">
                          <a:solidFill>
                            <a:srgbClr val="000000"/>
                          </a:solidFill>
                          <a:latin typeface="+mn-lt"/>
                          <a:ea typeface="+mj-ea"/>
                        </a:rPr>
                        <a:t>千米</a:t>
                      </a:r>
                      <a:endParaRPr lang="zh-CN" altLang="en-US" b="1" dirty="0">
                        <a:solidFill>
                          <a:srgbClr val="000000"/>
                        </a:solidFill>
                        <a:latin typeface="+mn-lt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EF7"/>
                    </a:solidFill>
                  </a:tcPr>
                </a:tc>
              </a:tr>
              <a:tr h="540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>
                          <a:solidFill>
                            <a:srgbClr val="000000"/>
                          </a:solidFill>
                          <a:latin typeface="+mn-lt"/>
                          <a:ea typeface="+mj-ea"/>
                        </a:rPr>
                        <a:t>济南</a:t>
                      </a:r>
                      <a:r>
                        <a:rPr lang="en-US" altLang="zh-CN" b="1" dirty="0">
                          <a:solidFill>
                            <a:srgbClr val="000000"/>
                          </a:solidFill>
                          <a:latin typeface="+mn-lt"/>
                          <a:ea typeface="+mj-ea"/>
                        </a:rPr>
                        <a:t>—</a:t>
                      </a:r>
                      <a:r>
                        <a:rPr lang="zh-CN" altLang="en-US" b="1" dirty="0">
                          <a:solidFill>
                            <a:srgbClr val="000000"/>
                          </a:solidFill>
                          <a:latin typeface="+mn-lt"/>
                          <a:ea typeface="+mj-ea"/>
                        </a:rPr>
                        <a:t>青岛</a:t>
                      </a:r>
                      <a:endParaRPr lang="zh-CN" altLang="en-US" b="1" dirty="0">
                        <a:solidFill>
                          <a:srgbClr val="000000"/>
                        </a:solidFill>
                        <a:latin typeface="+mn-lt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E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>
                          <a:solidFill>
                            <a:srgbClr val="000000"/>
                          </a:solidFill>
                          <a:latin typeface="+mn-lt"/>
                          <a:ea typeface="+mj-ea"/>
                        </a:rPr>
                        <a:t>393 </a:t>
                      </a:r>
                      <a:r>
                        <a:rPr lang="zh-CN" altLang="en-US" b="1" dirty="0">
                          <a:solidFill>
                            <a:srgbClr val="000000"/>
                          </a:solidFill>
                          <a:latin typeface="+mn-lt"/>
                          <a:ea typeface="+mj-ea"/>
                        </a:rPr>
                        <a:t>千米</a:t>
                      </a:r>
                      <a:endParaRPr lang="zh-CN" altLang="en-US" b="1" dirty="0">
                        <a:solidFill>
                          <a:srgbClr val="000000"/>
                        </a:solidFill>
                        <a:latin typeface="+mn-lt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EF7"/>
                    </a:solidFill>
                  </a:tcPr>
                </a:tc>
              </a:tr>
            </a:tbl>
          </a:graphicData>
        </a:graphic>
      </p:graphicFrame>
      <p:sp>
        <p:nvSpPr>
          <p:cNvPr id="5" name="TextBox 24"/>
          <p:cNvSpPr txBox="1">
            <a:spLocks noChangeArrowheads="1"/>
          </p:cNvSpPr>
          <p:nvPr/>
        </p:nvSpPr>
        <p:spPr bwMode="auto">
          <a:xfrm>
            <a:off x="1164660" y="5806776"/>
            <a:ext cx="4706752" cy="589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152×3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456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</a:rPr>
              <a:t>（</a:t>
            </a:r>
            <a:r>
              <a:rPr lang="zh-CN" altLang="en-US" sz="3200" b="1" dirty="0">
                <a:solidFill>
                  <a:srgbClr val="FF0000"/>
                </a:solidFill>
                <a:latin typeface="+mn-ea"/>
                <a:ea typeface="+mn-ea"/>
              </a:rPr>
              <a:t>千米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</a:rPr>
              <a:t>）</a:t>
            </a:r>
            <a:endParaRPr lang="en-US" altLang="zh-CN" sz="3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TextBox 24"/>
          <p:cNvSpPr txBox="1">
            <a:spLocks noChangeArrowheads="1"/>
          </p:cNvSpPr>
          <p:nvPr/>
        </p:nvSpPr>
        <p:spPr bwMode="auto">
          <a:xfrm>
            <a:off x="5678905" y="5806776"/>
            <a:ext cx="5659655" cy="589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456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</a:rPr>
              <a:t>－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122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</a:rPr>
              <a:t>－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304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30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</a:rPr>
              <a:t>（</a:t>
            </a:r>
            <a:r>
              <a:rPr lang="zh-CN" altLang="en-US" sz="3200" b="1" dirty="0">
                <a:solidFill>
                  <a:srgbClr val="FF0000"/>
                </a:solidFill>
                <a:latin typeface="+mn-ea"/>
                <a:ea typeface="+mn-ea"/>
              </a:rPr>
              <a:t>千米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</a:rPr>
              <a:t>）</a:t>
            </a:r>
            <a:endParaRPr lang="en-US" altLang="zh-CN" sz="3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8" name="星形: 五角 7"/>
          <p:cNvSpPr/>
          <p:nvPr/>
        </p:nvSpPr>
        <p:spPr>
          <a:xfrm>
            <a:off x="1664358" y="4781559"/>
            <a:ext cx="167217" cy="167217"/>
          </a:xfrm>
          <a:prstGeom prst="star5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649461" y="778934"/>
            <a:ext cx="1063134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 b="1">
                <a:ea typeface="黑体" panose="02010609060101010101" pitchFamily="49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/>
              <a:t>3</a:t>
            </a:r>
            <a:r>
              <a:rPr lang="en-US" altLang="zh-CN"/>
              <a:t>. </a:t>
            </a:r>
            <a:r>
              <a:rPr lang="zh-CN" altLang="en-US"/>
              <a:t>张叔叔住在北京</a:t>
            </a:r>
            <a:r>
              <a:rPr lang="zh-CN" altLang="en-US" dirty="0"/>
              <a:t>，春节乘火车回青岛老家，途经天津</a:t>
            </a:r>
            <a:r>
              <a:rPr lang="zh-CN" altLang="en-US"/>
              <a:t>、济南等，</a:t>
            </a:r>
            <a:r>
              <a:rPr lang="zh-CN" altLang="en-US" dirty="0"/>
              <a:t>最后到达青岛。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71597" y="660606"/>
            <a:ext cx="2848375" cy="613860"/>
            <a:chOff x="321626" y="379951"/>
            <a:chExt cx="3245485" cy="699442"/>
          </a:xfrm>
        </p:grpSpPr>
        <p:sp>
          <p:nvSpPr>
            <p:cNvPr id="3" name="Block Arc 15"/>
            <p:cNvSpPr/>
            <p:nvPr/>
          </p:nvSpPr>
          <p:spPr>
            <a:xfrm>
              <a:off x="373026" y="379951"/>
              <a:ext cx="573411" cy="537578"/>
            </a:xfrm>
            <a:custGeom>
              <a:avLst/>
              <a:gdLst>
                <a:gd name="T0" fmla="*/ 11200 w 12800"/>
                <a:gd name="T1" fmla="*/ 0 h 12000"/>
                <a:gd name="T2" fmla="*/ 6606 w 12800"/>
                <a:gd name="T3" fmla="*/ 1715 h 12000"/>
                <a:gd name="T4" fmla="*/ 6194 w 12800"/>
                <a:gd name="T5" fmla="*/ 1715 h 12000"/>
                <a:gd name="T6" fmla="*/ 1600 w 12800"/>
                <a:gd name="T7" fmla="*/ 0 h 12000"/>
                <a:gd name="T8" fmla="*/ 0 w 12800"/>
                <a:gd name="T9" fmla="*/ 8800 h 12000"/>
                <a:gd name="T10" fmla="*/ 5006 w 12800"/>
                <a:gd name="T11" fmla="*/ 11886 h 12000"/>
                <a:gd name="T12" fmla="*/ 6400 w 12800"/>
                <a:gd name="T13" fmla="*/ 11771 h 12000"/>
                <a:gd name="T14" fmla="*/ 7794 w 12800"/>
                <a:gd name="T15" fmla="*/ 11886 h 12000"/>
                <a:gd name="T16" fmla="*/ 12800 w 12800"/>
                <a:gd name="T17" fmla="*/ 8800 h 12000"/>
                <a:gd name="T18" fmla="*/ 12097 w 12800"/>
                <a:gd name="T19" fmla="*/ 275 h 12000"/>
                <a:gd name="T20" fmla="*/ 1600 w 12800"/>
                <a:gd name="T21" fmla="*/ 8800 h 12000"/>
                <a:gd name="T22" fmla="*/ 5600 w 12800"/>
                <a:gd name="T23" fmla="*/ 3200 h 12000"/>
                <a:gd name="T24" fmla="*/ 11200 w 12800"/>
                <a:gd name="T25" fmla="*/ 8800 h 12000"/>
                <a:gd name="T26" fmla="*/ 7200 w 12800"/>
                <a:gd name="T27" fmla="*/ 3200 h 12000"/>
                <a:gd name="T28" fmla="*/ 11200 w 12800"/>
                <a:gd name="T29" fmla="*/ 8800 h 12000"/>
                <a:gd name="T30" fmla="*/ 2400 w 12800"/>
                <a:gd name="T31" fmla="*/ 2720 h 12000"/>
                <a:gd name="T32" fmla="*/ 4800 w 12800"/>
                <a:gd name="T33" fmla="*/ 4480 h 12000"/>
                <a:gd name="T34" fmla="*/ 4800 w 12800"/>
                <a:gd name="T35" fmla="*/ 5280 h 12000"/>
                <a:gd name="T36" fmla="*/ 2400 w 12800"/>
                <a:gd name="T37" fmla="*/ 5120 h 12000"/>
                <a:gd name="T38" fmla="*/ 4800 w 12800"/>
                <a:gd name="T39" fmla="*/ 5280 h 12000"/>
                <a:gd name="T40" fmla="*/ 2400 w 12800"/>
                <a:gd name="T41" fmla="*/ 5920 h 12000"/>
                <a:gd name="T42" fmla="*/ 4800 w 12800"/>
                <a:gd name="T43" fmla="*/ 7680 h 12000"/>
                <a:gd name="T44" fmla="*/ 4800 w 12800"/>
                <a:gd name="T45" fmla="*/ 8480 h 12000"/>
                <a:gd name="T46" fmla="*/ 2400 w 12800"/>
                <a:gd name="T47" fmla="*/ 8320 h 12000"/>
                <a:gd name="T48" fmla="*/ 4800 w 12800"/>
                <a:gd name="T49" fmla="*/ 8480 h 12000"/>
                <a:gd name="T50" fmla="*/ 8000 w 12800"/>
                <a:gd name="T51" fmla="*/ 8480 h 12000"/>
                <a:gd name="T52" fmla="*/ 10400 w 12800"/>
                <a:gd name="T53" fmla="*/ 8321 h 12000"/>
                <a:gd name="T54" fmla="*/ 10400 w 12800"/>
                <a:gd name="T55" fmla="*/ 5920 h 12000"/>
                <a:gd name="T56" fmla="*/ 8000 w 12800"/>
                <a:gd name="T57" fmla="*/ 7680 h 12000"/>
                <a:gd name="T58" fmla="*/ 10400 w 12800"/>
                <a:gd name="T59" fmla="*/ 5920 h 12000"/>
                <a:gd name="T60" fmla="*/ 8000 w 12800"/>
                <a:gd name="T61" fmla="*/ 5280 h 12000"/>
                <a:gd name="T62" fmla="*/ 10400 w 12800"/>
                <a:gd name="T63" fmla="*/ 5120 h 12000"/>
                <a:gd name="T64" fmla="*/ 10400 w 12800"/>
                <a:gd name="T65" fmla="*/ 2720 h 12000"/>
                <a:gd name="T66" fmla="*/ 8000 w 12800"/>
                <a:gd name="T67" fmla="*/ 4480 h 12000"/>
                <a:gd name="T68" fmla="*/ 10400 w 12800"/>
                <a:gd name="T69" fmla="*/ 272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00" h="12000">
                  <a:moveTo>
                    <a:pt x="12097" y="275"/>
                  </a:moveTo>
                  <a:cubicBezTo>
                    <a:pt x="11832" y="96"/>
                    <a:pt x="11520" y="0"/>
                    <a:pt x="11200" y="0"/>
                  </a:cubicBezTo>
                  <a:cubicBezTo>
                    <a:pt x="10996" y="0"/>
                    <a:pt x="10795" y="39"/>
                    <a:pt x="10606" y="115"/>
                  </a:cubicBezTo>
                  <a:lnTo>
                    <a:pt x="6606" y="1715"/>
                  </a:lnTo>
                  <a:cubicBezTo>
                    <a:pt x="6530" y="1745"/>
                    <a:pt x="6469" y="1794"/>
                    <a:pt x="6400" y="1835"/>
                  </a:cubicBezTo>
                  <a:cubicBezTo>
                    <a:pt x="6331" y="1794"/>
                    <a:pt x="6270" y="1745"/>
                    <a:pt x="6194" y="1715"/>
                  </a:cubicBezTo>
                  <a:lnTo>
                    <a:pt x="2194" y="115"/>
                  </a:lnTo>
                  <a:cubicBezTo>
                    <a:pt x="2005" y="39"/>
                    <a:pt x="1804" y="0"/>
                    <a:pt x="1600" y="0"/>
                  </a:cubicBezTo>
                  <a:cubicBezTo>
                    <a:pt x="716" y="0"/>
                    <a:pt x="0" y="716"/>
                    <a:pt x="0" y="1600"/>
                  </a:cubicBezTo>
                  <a:lnTo>
                    <a:pt x="0" y="8800"/>
                  </a:lnTo>
                  <a:cubicBezTo>
                    <a:pt x="0" y="9454"/>
                    <a:pt x="398" y="10042"/>
                    <a:pt x="1006" y="10286"/>
                  </a:cubicBezTo>
                  <a:lnTo>
                    <a:pt x="5006" y="11886"/>
                  </a:lnTo>
                  <a:cubicBezTo>
                    <a:pt x="5198" y="11962"/>
                    <a:pt x="5399" y="12000"/>
                    <a:pt x="5600" y="12000"/>
                  </a:cubicBezTo>
                  <a:cubicBezTo>
                    <a:pt x="5880" y="12000"/>
                    <a:pt x="6153" y="11915"/>
                    <a:pt x="6400" y="11771"/>
                  </a:cubicBezTo>
                  <a:cubicBezTo>
                    <a:pt x="6647" y="11915"/>
                    <a:pt x="6920" y="12000"/>
                    <a:pt x="7200" y="12000"/>
                  </a:cubicBezTo>
                  <a:cubicBezTo>
                    <a:pt x="7401" y="12000"/>
                    <a:pt x="7602" y="11962"/>
                    <a:pt x="7794" y="11886"/>
                  </a:cubicBezTo>
                  <a:lnTo>
                    <a:pt x="11794" y="10286"/>
                  </a:lnTo>
                  <a:cubicBezTo>
                    <a:pt x="12402" y="10042"/>
                    <a:pt x="12800" y="9454"/>
                    <a:pt x="12800" y="8800"/>
                  </a:cubicBezTo>
                  <a:lnTo>
                    <a:pt x="12800" y="1600"/>
                  </a:lnTo>
                  <a:cubicBezTo>
                    <a:pt x="12800" y="1069"/>
                    <a:pt x="12537" y="573"/>
                    <a:pt x="12097" y="275"/>
                  </a:cubicBezTo>
                  <a:close/>
                  <a:moveTo>
                    <a:pt x="5600" y="10400"/>
                  </a:moveTo>
                  <a:lnTo>
                    <a:pt x="1600" y="8800"/>
                  </a:lnTo>
                  <a:lnTo>
                    <a:pt x="1600" y="1600"/>
                  </a:lnTo>
                  <a:lnTo>
                    <a:pt x="5600" y="3200"/>
                  </a:lnTo>
                  <a:lnTo>
                    <a:pt x="5600" y="10400"/>
                  </a:lnTo>
                  <a:close/>
                  <a:moveTo>
                    <a:pt x="11200" y="8800"/>
                  </a:moveTo>
                  <a:lnTo>
                    <a:pt x="7200" y="10400"/>
                  </a:lnTo>
                  <a:lnTo>
                    <a:pt x="7200" y="3200"/>
                  </a:lnTo>
                  <a:lnTo>
                    <a:pt x="11200" y="1600"/>
                  </a:lnTo>
                  <a:lnTo>
                    <a:pt x="11200" y="8800"/>
                  </a:lnTo>
                  <a:close/>
                  <a:moveTo>
                    <a:pt x="4800" y="3680"/>
                  </a:moveTo>
                  <a:lnTo>
                    <a:pt x="2400" y="2720"/>
                  </a:lnTo>
                  <a:lnTo>
                    <a:pt x="2400" y="3520"/>
                  </a:lnTo>
                  <a:lnTo>
                    <a:pt x="4800" y="4480"/>
                  </a:lnTo>
                  <a:lnTo>
                    <a:pt x="4800" y="3680"/>
                  </a:lnTo>
                  <a:close/>
                  <a:moveTo>
                    <a:pt x="4800" y="5280"/>
                  </a:moveTo>
                  <a:lnTo>
                    <a:pt x="2400" y="4320"/>
                  </a:lnTo>
                  <a:lnTo>
                    <a:pt x="2400" y="5120"/>
                  </a:lnTo>
                  <a:lnTo>
                    <a:pt x="4800" y="6080"/>
                  </a:lnTo>
                  <a:lnTo>
                    <a:pt x="4800" y="5280"/>
                  </a:lnTo>
                  <a:close/>
                  <a:moveTo>
                    <a:pt x="4800" y="6880"/>
                  </a:moveTo>
                  <a:lnTo>
                    <a:pt x="2400" y="5920"/>
                  </a:lnTo>
                  <a:lnTo>
                    <a:pt x="2400" y="6720"/>
                  </a:lnTo>
                  <a:lnTo>
                    <a:pt x="4800" y="7680"/>
                  </a:lnTo>
                  <a:lnTo>
                    <a:pt x="4800" y="6880"/>
                  </a:lnTo>
                  <a:close/>
                  <a:moveTo>
                    <a:pt x="4800" y="8480"/>
                  </a:moveTo>
                  <a:lnTo>
                    <a:pt x="2400" y="7520"/>
                  </a:lnTo>
                  <a:lnTo>
                    <a:pt x="2400" y="8320"/>
                  </a:lnTo>
                  <a:lnTo>
                    <a:pt x="4800" y="9280"/>
                  </a:lnTo>
                  <a:lnTo>
                    <a:pt x="4800" y="8480"/>
                  </a:lnTo>
                  <a:close/>
                  <a:moveTo>
                    <a:pt x="10400" y="7520"/>
                  </a:moveTo>
                  <a:lnTo>
                    <a:pt x="8000" y="8480"/>
                  </a:lnTo>
                  <a:lnTo>
                    <a:pt x="8000" y="9280"/>
                  </a:lnTo>
                  <a:lnTo>
                    <a:pt x="10400" y="8321"/>
                  </a:lnTo>
                  <a:lnTo>
                    <a:pt x="10400" y="7520"/>
                  </a:lnTo>
                  <a:close/>
                  <a:moveTo>
                    <a:pt x="10400" y="5920"/>
                  </a:moveTo>
                  <a:lnTo>
                    <a:pt x="8000" y="6880"/>
                  </a:lnTo>
                  <a:lnTo>
                    <a:pt x="8000" y="7680"/>
                  </a:lnTo>
                  <a:lnTo>
                    <a:pt x="10400" y="6720"/>
                  </a:lnTo>
                  <a:lnTo>
                    <a:pt x="10400" y="5920"/>
                  </a:lnTo>
                  <a:close/>
                  <a:moveTo>
                    <a:pt x="10400" y="4320"/>
                  </a:moveTo>
                  <a:lnTo>
                    <a:pt x="8000" y="5280"/>
                  </a:lnTo>
                  <a:lnTo>
                    <a:pt x="8000" y="6080"/>
                  </a:lnTo>
                  <a:lnTo>
                    <a:pt x="10400" y="5120"/>
                  </a:lnTo>
                  <a:lnTo>
                    <a:pt x="10400" y="4320"/>
                  </a:lnTo>
                  <a:close/>
                  <a:moveTo>
                    <a:pt x="10400" y="2720"/>
                  </a:moveTo>
                  <a:lnTo>
                    <a:pt x="8000" y="3680"/>
                  </a:lnTo>
                  <a:lnTo>
                    <a:pt x="8000" y="4480"/>
                  </a:lnTo>
                  <a:lnTo>
                    <a:pt x="10400" y="3520"/>
                  </a:lnTo>
                  <a:lnTo>
                    <a:pt x="10400" y="2720"/>
                  </a:lnTo>
                  <a:close/>
                </a:path>
              </a:pathLst>
            </a:custGeom>
            <a:solidFill>
              <a:srgbClr val="F7D5A7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096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cxnSp>
          <p:nvCxnSpPr>
            <p:cNvPr id="7" name="直接连接符 6"/>
            <p:cNvCxnSpPr>
              <a:endCxn id="8" idx="0"/>
            </p:cNvCxnSpPr>
            <p:nvPr/>
          </p:nvCxnSpPr>
          <p:spPr>
            <a:xfrm flipV="1">
              <a:off x="321626" y="1029717"/>
              <a:ext cx="3245485" cy="11430"/>
            </a:xfrm>
            <a:prstGeom prst="line">
              <a:avLst/>
            </a:prstGeom>
            <a:noFill/>
            <a:ln w="38100" cap="rnd" cmpd="sng" algn="ctr">
              <a:solidFill>
                <a:srgbClr val="F7D5A7">
                  <a:lumMod val="50000"/>
                  <a:lumOff val="50000"/>
                </a:srgbClr>
              </a:solidFill>
              <a:prstDash val="solid"/>
              <a:round/>
            </a:ln>
            <a:effectLst/>
          </p:spPr>
        </p:cxnSp>
        <p:sp>
          <p:nvSpPr>
            <p:cNvPr id="8" name="任意多边形: 形状 7"/>
            <p:cNvSpPr/>
            <p:nvPr/>
          </p:nvSpPr>
          <p:spPr>
            <a:xfrm>
              <a:off x="3467603" y="980563"/>
              <a:ext cx="98830" cy="98830"/>
            </a:xfrm>
            <a:custGeom>
              <a:avLst/>
              <a:gdLst>
                <a:gd name="connsiteX0" fmla="*/ 361345 w 361344"/>
                <a:gd name="connsiteY0" fmla="*/ 180672 h 361344"/>
                <a:gd name="connsiteX1" fmla="*/ 180672 w 361344"/>
                <a:gd name="connsiteY1" fmla="*/ 361345 h 361344"/>
                <a:gd name="connsiteX2" fmla="*/ 0 w 361344"/>
                <a:gd name="connsiteY2" fmla="*/ 180672 h 361344"/>
                <a:gd name="connsiteX3" fmla="*/ 180672 w 361344"/>
                <a:gd name="connsiteY3" fmla="*/ 0 h 361344"/>
                <a:gd name="connsiteX4" fmla="*/ 361345 w 361344"/>
                <a:gd name="connsiteY4" fmla="*/ 180672 h 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344" h="361344">
                  <a:moveTo>
                    <a:pt x="361345" y="180672"/>
                  </a:moveTo>
                  <a:cubicBezTo>
                    <a:pt x="361345" y="280455"/>
                    <a:pt x="280455" y="361345"/>
                    <a:pt x="180672" y="361345"/>
                  </a:cubicBezTo>
                  <a:cubicBezTo>
                    <a:pt x="80890" y="361345"/>
                    <a:pt x="0" y="280455"/>
                    <a:pt x="0" y="180672"/>
                  </a:cubicBezTo>
                  <a:cubicBezTo>
                    <a:pt x="0" y="80890"/>
                    <a:pt x="80890" y="0"/>
                    <a:pt x="180672" y="0"/>
                  </a:cubicBezTo>
                  <a:cubicBezTo>
                    <a:pt x="280455" y="0"/>
                    <a:pt x="361345" y="80890"/>
                    <a:pt x="361345" y="180672"/>
                  </a:cubicBezTo>
                  <a:close/>
                </a:path>
              </a:pathLst>
            </a:custGeom>
            <a:solidFill>
              <a:srgbClr val="8EC0B9">
                <a:lumMod val="100000"/>
              </a:srgbClr>
            </a:solidFill>
            <a:ln w="79602" cap="rnd">
              <a:solidFill>
                <a:srgbClr val="8EC0B9">
                  <a:lumMod val="10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defTabSz="6096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</p:grp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866274" y="415287"/>
            <a:ext cx="3243713" cy="857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kern="0" dirty="0">
                <a:solidFill>
                  <a:srgbClr val="7030A0"/>
                </a:solidFill>
                <a:ea typeface="黑体" panose="02010609060101010101" pitchFamily="49" charset="-122"/>
              </a:rPr>
              <a:t>课堂小结</a:t>
            </a:r>
            <a:endParaRPr lang="zh-CN" altLang="en-US" sz="3600" b="1" kern="0" dirty="0">
              <a:solidFill>
                <a:srgbClr val="7030A0"/>
              </a:solidFill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1512270" y="1356311"/>
            <a:ext cx="4455393" cy="4504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1. 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线段图能直观地表示题目的信息，能有效地帮助分析题意，厘清数量关系。</a:t>
            </a:r>
            <a:endParaRPr lang="zh-CN" altLang="en-US" sz="32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2. 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画图时，要结合实际情况，运用合适的线段长度表示相关信息。</a:t>
            </a:r>
            <a:endParaRPr lang="zh-CN" altLang="en-US" sz="32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9558" y="1357707"/>
            <a:ext cx="5537868" cy="319930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7995" y="4805946"/>
            <a:ext cx="5687658" cy="15967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75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图片 5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628" y="1285875"/>
            <a:ext cx="8931667" cy="5159955"/>
          </a:xfrm>
          <a:prstGeom prst="rect">
            <a:avLst/>
          </a:prstGeom>
        </p:spPr>
      </p:pic>
      <p:sp>
        <p:nvSpPr>
          <p:cNvPr id="46" name="矩形: 圆角 45"/>
          <p:cNvSpPr/>
          <p:nvPr/>
        </p:nvSpPr>
        <p:spPr>
          <a:xfrm>
            <a:off x="8768615" y="3128205"/>
            <a:ext cx="3041583" cy="3234089"/>
          </a:xfrm>
          <a:prstGeom prst="roundRect">
            <a:avLst>
              <a:gd name="adj" fmla="val 5908"/>
            </a:avLst>
          </a:prstGeom>
          <a:solidFill>
            <a:srgbClr val="FFFFFF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720" y="1479799"/>
            <a:ext cx="8486831" cy="5003385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428835" y="506602"/>
            <a:ext cx="2848375" cy="613860"/>
            <a:chOff x="321626" y="379951"/>
            <a:chExt cx="3245485" cy="699442"/>
          </a:xfrm>
        </p:grpSpPr>
        <p:sp>
          <p:nvSpPr>
            <p:cNvPr id="9" name="Block Arc 15"/>
            <p:cNvSpPr/>
            <p:nvPr/>
          </p:nvSpPr>
          <p:spPr>
            <a:xfrm>
              <a:off x="373026" y="379951"/>
              <a:ext cx="573411" cy="537578"/>
            </a:xfrm>
            <a:custGeom>
              <a:avLst/>
              <a:gdLst>
                <a:gd name="T0" fmla="*/ 11200 w 12800"/>
                <a:gd name="T1" fmla="*/ 0 h 12000"/>
                <a:gd name="T2" fmla="*/ 6606 w 12800"/>
                <a:gd name="T3" fmla="*/ 1715 h 12000"/>
                <a:gd name="T4" fmla="*/ 6194 w 12800"/>
                <a:gd name="T5" fmla="*/ 1715 h 12000"/>
                <a:gd name="T6" fmla="*/ 1600 w 12800"/>
                <a:gd name="T7" fmla="*/ 0 h 12000"/>
                <a:gd name="T8" fmla="*/ 0 w 12800"/>
                <a:gd name="T9" fmla="*/ 8800 h 12000"/>
                <a:gd name="T10" fmla="*/ 5006 w 12800"/>
                <a:gd name="T11" fmla="*/ 11886 h 12000"/>
                <a:gd name="T12" fmla="*/ 6400 w 12800"/>
                <a:gd name="T13" fmla="*/ 11771 h 12000"/>
                <a:gd name="T14" fmla="*/ 7794 w 12800"/>
                <a:gd name="T15" fmla="*/ 11886 h 12000"/>
                <a:gd name="T16" fmla="*/ 12800 w 12800"/>
                <a:gd name="T17" fmla="*/ 8800 h 12000"/>
                <a:gd name="T18" fmla="*/ 12097 w 12800"/>
                <a:gd name="T19" fmla="*/ 275 h 12000"/>
                <a:gd name="T20" fmla="*/ 1600 w 12800"/>
                <a:gd name="T21" fmla="*/ 8800 h 12000"/>
                <a:gd name="T22" fmla="*/ 5600 w 12800"/>
                <a:gd name="T23" fmla="*/ 3200 h 12000"/>
                <a:gd name="T24" fmla="*/ 11200 w 12800"/>
                <a:gd name="T25" fmla="*/ 8800 h 12000"/>
                <a:gd name="T26" fmla="*/ 7200 w 12800"/>
                <a:gd name="T27" fmla="*/ 3200 h 12000"/>
                <a:gd name="T28" fmla="*/ 11200 w 12800"/>
                <a:gd name="T29" fmla="*/ 8800 h 12000"/>
                <a:gd name="T30" fmla="*/ 2400 w 12800"/>
                <a:gd name="T31" fmla="*/ 2720 h 12000"/>
                <a:gd name="T32" fmla="*/ 4800 w 12800"/>
                <a:gd name="T33" fmla="*/ 4480 h 12000"/>
                <a:gd name="T34" fmla="*/ 4800 w 12800"/>
                <a:gd name="T35" fmla="*/ 5280 h 12000"/>
                <a:gd name="T36" fmla="*/ 2400 w 12800"/>
                <a:gd name="T37" fmla="*/ 5120 h 12000"/>
                <a:gd name="T38" fmla="*/ 4800 w 12800"/>
                <a:gd name="T39" fmla="*/ 5280 h 12000"/>
                <a:gd name="T40" fmla="*/ 2400 w 12800"/>
                <a:gd name="T41" fmla="*/ 5920 h 12000"/>
                <a:gd name="T42" fmla="*/ 4800 w 12800"/>
                <a:gd name="T43" fmla="*/ 7680 h 12000"/>
                <a:gd name="T44" fmla="*/ 4800 w 12800"/>
                <a:gd name="T45" fmla="*/ 8480 h 12000"/>
                <a:gd name="T46" fmla="*/ 2400 w 12800"/>
                <a:gd name="T47" fmla="*/ 8320 h 12000"/>
                <a:gd name="T48" fmla="*/ 4800 w 12800"/>
                <a:gd name="T49" fmla="*/ 8480 h 12000"/>
                <a:gd name="T50" fmla="*/ 8000 w 12800"/>
                <a:gd name="T51" fmla="*/ 8480 h 12000"/>
                <a:gd name="T52" fmla="*/ 10400 w 12800"/>
                <a:gd name="T53" fmla="*/ 8321 h 12000"/>
                <a:gd name="T54" fmla="*/ 10400 w 12800"/>
                <a:gd name="T55" fmla="*/ 5920 h 12000"/>
                <a:gd name="T56" fmla="*/ 8000 w 12800"/>
                <a:gd name="T57" fmla="*/ 7680 h 12000"/>
                <a:gd name="T58" fmla="*/ 10400 w 12800"/>
                <a:gd name="T59" fmla="*/ 5920 h 12000"/>
                <a:gd name="T60" fmla="*/ 8000 w 12800"/>
                <a:gd name="T61" fmla="*/ 5280 h 12000"/>
                <a:gd name="T62" fmla="*/ 10400 w 12800"/>
                <a:gd name="T63" fmla="*/ 5120 h 12000"/>
                <a:gd name="T64" fmla="*/ 10400 w 12800"/>
                <a:gd name="T65" fmla="*/ 2720 h 12000"/>
                <a:gd name="T66" fmla="*/ 8000 w 12800"/>
                <a:gd name="T67" fmla="*/ 4480 h 12000"/>
                <a:gd name="T68" fmla="*/ 10400 w 12800"/>
                <a:gd name="T69" fmla="*/ 272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00" h="12000">
                  <a:moveTo>
                    <a:pt x="12097" y="275"/>
                  </a:moveTo>
                  <a:cubicBezTo>
                    <a:pt x="11832" y="96"/>
                    <a:pt x="11520" y="0"/>
                    <a:pt x="11200" y="0"/>
                  </a:cubicBezTo>
                  <a:cubicBezTo>
                    <a:pt x="10996" y="0"/>
                    <a:pt x="10795" y="39"/>
                    <a:pt x="10606" y="115"/>
                  </a:cubicBezTo>
                  <a:lnTo>
                    <a:pt x="6606" y="1715"/>
                  </a:lnTo>
                  <a:cubicBezTo>
                    <a:pt x="6530" y="1745"/>
                    <a:pt x="6469" y="1794"/>
                    <a:pt x="6400" y="1835"/>
                  </a:cubicBezTo>
                  <a:cubicBezTo>
                    <a:pt x="6331" y="1794"/>
                    <a:pt x="6270" y="1745"/>
                    <a:pt x="6194" y="1715"/>
                  </a:cubicBezTo>
                  <a:lnTo>
                    <a:pt x="2194" y="115"/>
                  </a:lnTo>
                  <a:cubicBezTo>
                    <a:pt x="2005" y="39"/>
                    <a:pt x="1804" y="0"/>
                    <a:pt x="1600" y="0"/>
                  </a:cubicBezTo>
                  <a:cubicBezTo>
                    <a:pt x="716" y="0"/>
                    <a:pt x="0" y="716"/>
                    <a:pt x="0" y="1600"/>
                  </a:cubicBezTo>
                  <a:lnTo>
                    <a:pt x="0" y="8800"/>
                  </a:lnTo>
                  <a:cubicBezTo>
                    <a:pt x="0" y="9454"/>
                    <a:pt x="398" y="10042"/>
                    <a:pt x="1006" y="10286"/>
                  </a:cubicBezTo>
                  <a:lnTo>
                    <a:pt x="5006" y="11886"/>
                  </a:lnTo>
                  <a:cubicBezTo>
                    <a:pt x="5198" y="11962"/>
                    <a:pt x="5399" y="12000"/>
                    <a:pt x="5600" y="12000"/>
                  </a:cubicBezTo>
                  <a:cubicBezTo>
                    <a:pt x="5880" y="12000"/>
                    <a:pt x="6153" y="11915"/>
                    <a:pt x="6400" y="11771"/>
                  </a:cubicBezTo>
                  <a:cubicBezTo>
                    <a:pt x="6647" y="11915"/>
                    <a:pt x="6920" y="12000"/>
                    <a:pt x="7200" y="12000"/>
                  </a:cubicBezTo>
                  <a:cubicBezTo>
                    <a:pt x="7401" y="12000"/>
                    <a:pt x="7602" y="11962"/>
                    <a:pt x="7794" y="11886"/>
                  </a:cubicBezTo>
                  <a:lnTo>
                    <a:pt x="11794" y="10286"/>
                  </a:lnTo>
                  <a:cubicBezTo>
                    <a:pt x="12402" y="10042"/>
                    <a:pt x="12800" y="9454"/>
                    <a:pt x="12800" y="8800"/>
                  </a:cubicBezTo>
                  <a:lnTo>
                    <a:pt x="12800" y="1600"/>
                  </a:lnTo>
                  <a:cubicBezTo>
                    <a:pt x="12800" y="1069"/>
                    <a:pt x="12537" y="573"/>
                    <a:pt x="12097" y="275"/>
                  </a:cubicBezTo>
                  <a:close/>
                  <a:moveTo>
                    <a:pt x="5600" y="10400"/>
                  </a:moveTo>
                  <a:lnTo>
                    <a:pt x="1600" y="8800"/>
                  </a:lnTo>
                  <a:lnTo>
                    <a:pt x="1600" y="1600"/>
                  </a:lnTo>
                  <a:lnTo>
                    <a:pt x="5600" y="3200"/>
                  </a:lnTo>
                  <a:lnTo>
                    <a:pt x="5600" y="10400"/>
                  </a:lnTo>
                  <a:close/>
                  <a:moveTo>
                    <a:pt x="11200" y="8800"/>
                  </a:moveTo>
                  <a:lnTo>
                    <a:pt x="7200" y="10400"/>
                  </a:lnTo>
                  <a:lnTo>
                    <a:pt x="7200" y="3200"/>
                  </a:lnTo>
                  <a:lnTo>
                    <a:pt x="11200" y="1600"/>
                  </a:lnTo>
                  <a:lnTo>
                    <a:pt x="11200" y="8800"/>
                  </a:lnTo>
                  <a:close/>
                  <a:moveTo>
                    <a:pt x="4800" y="3680"/>
                  </a:moveTo>
                  <a:lnTo>
                    <a:pt x="2400" y="2720"/>
                  </a:lnTo>
                  <a:lnTo>
                    <a:pt x="2400" y="3520"/>
                  </a:lnTo>
                  <a:lnTo>
                    <a:pt x="4800" y="4480"/>
                  </a:lnTo>
                  <a:lnTo>
                    <a:pt x="4800" y="3680"/>
                  </a:lnTo>
                  <a:close/>
                  <a:moveTo>
                    <a:pt x="4800" y="5280"/>
                  </a:moveTo>
                  <a:lnTo>
                    <a:pt x="2400" y="4320"/>
                  </a:lnTo>
                  <a:lnTo>
                    <a:pt x="2400" y="5120"/>
                  </a:lnTo>
                  <a:lnTo>
                    <a:pt x="4800" y="6080"/>
                  </a:lnTo>
                  <a:lnTo>
                    <a:pt x="4800" y="5280"/>
                  </a:lnTo>
                  <a:close/>
                  <a:moveTo>
                    <a:pt x="4800" y="6880"/>
                  </a:moveTo>
                  <a:lnTo>
                    <a:pt x="2400" y="5920"/>
                  </a:lnTo>
                  <a:lnTo>
                    <a:pt x="2400" y="6720"/>
                  </a:lnTo>
                  <a:lnTo>
                    <a:pt x="4800" y="7680"/>
                  </a:lnTo>
                  <a:lnTo>
                    <a:pt x="4800" y="6880"/>
                  </a:lnTo>
                  <a:close/>
                  <a:moveTo>
                    <a:pt x="4800" y="8480"/>
                  </a:moveTo>
                  <a:lnTo>
                    <a:pt x="2400" y="7520"/>
                  </a:lnTo>
                  <a:lnTo>
                    <a:pt x="2400" y="8320"/>
                  </a:lnTo>
                  <a:lnTo>
                    <a:pt x="4800" y="9280"/>
                  </a:lnTo>
                  <a:lnTo>
                    <a:pt x="4800" y="8480"/>
                  </a:lnTo>
                  <a:close/>
                  <a:moveTo>
                    <a:pt x="10400" y="7520"/>
                  </a:moveTo>
                  <a:lnTo>
                    <a:pt x="8000" y="8480"/>
                  </a:lnTo>
                  <a:lnTo>
                    <a:pt x="8000" y="9280"/>
                  </a:lnTo>
                  <a:lnTo>
                    <a:pt x="10400" y="8321"/>
                  </a:lnTo>
                  <a:lnTo>
                    <a:pt x="10400" y="7520"/>
                  </a:lnTo>
                  <a:close/>
                  <a:moveTo>
                    <a:pt x="10400" y="5920"/>
                  </a:moveTo>
                  <a:lnTo>
                    <a:pt x="8000" y="6880"/>
                  </a:lnTo>
                  <a:lnTo>
                    <a:pt x="8000" y="7680"/>
                  </a:lnTo>
                  <a:lnTo>
                    <a:pt x="10400" y="6720"/>
                  </a:lnTo>
                  <a:lnTo>
                    <a:pt x="10400" y="5920"/>
                  </a:lnTo>
                  <a:close/>
                  <a:moveTo>
                    <a:pt x="10400" y="4320"/>
                  </a:moveTo>
                  <a:lnTo>
                    <a:pt x="8000" y="5280"/>
                  </a:lnTo>
                  <a:lnTo>
                    <a:pt x="8000" y="6080"/>
                  </a:lnTo>
                  <a:lnTo>
                    <a:pt x="10400" y="5120"/>
                  </a:lnTo>
                  <a:lnTo>
                    <a:pt x="10400" y="4320"/>
                  </a:lnTo>
                  <a:close/>
                  <a:moveTo>
                    <a:pt x="10400" y="2720"/>
                  </a:moveTo>
                  <a:lnTo>
                    <a:pt x="8000" y="3680"/>
                  </a:lnTo>
                  <a:lnTo>
                    <a:pt x="8000" y="4480"/>
                  </a:lnTo>
                  <a:lnTo>
                    <a:pt x="10400" y="3520"/>
                  </a:lnTo>
                  <a:lnTo>
                    <a:pt x="10400" y="2720"/>
                  </a:lnTo>
                  <a:close/>
                </a:path>
              </a:pathLst>
            </a:custGeom>
            <a:solidFill>
              <a:srgbClr val="F7D5A7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096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cxnSp>
          <p:nvCxnSpPr>
            <p:cNvPr id="10" name="直接连接符 9"/>
            <p:cNvCxnSpPr>
              <a:endCxn id="11" idx="0"/>
            </p:cNvCxnSpPr>
            <p:nvPr/>
          </p:nvCxnSpPr>
          <p:spPr>
            <a:xfrm flipV="1">
              <a:off x="321626" y="1029717"/>
              <a:ext cx="3245485" cy="11430"/>
            </a:xfrm>
            <a:prstGeom prst="line">
              <a:avLst/>
            </a:prstGeom>
            <a:noFill/>
            <a:ln w="38100" cap="rnd" cmpd="sng" algn="ctr">
              <a:solidFill>
                <a:srgbClr val="F7D5A7">
                  <a:lumMod val="50000"/>
                  <a:lumOff val="50000"/>
                </a:srgbClr>
              </a:solidFill>
              <a:prstDash val="solid"/>
              <a:round/>
            </a:ln>
            <a:effectLst/>
          </p:spPr>
        </p:cxnSp>
        <p:sp>
          <p:nvSpPr>
            <p:cNvPr id="11" name="任意多边形: 形状 10"/>
            <p:cNvSpPr/>
            <p:nvPr/>
          </p:nvSpPr>
          <p:spPr>
            <a:xfrm>
              <a:off x="3467603" y="980563"/>
              <a:ext cx="98830" cy="98830"/>
            </a:xfrm>
            <a:custGeom>
              <a:avLst/>
              <a:gdLst>
                <a:gd name="connsiteX0" fmla="*/ 361345 w 361344"/>
                <a:gd name="connsiteY0" fmla="*/ 180672 h 361344"/>
                <a:gd name="connsiteX1" fmla="*/ 180672 w 361344"/>
                <a:gd name="connsiteY1" fmla="*/ 361345 h 361344"/>
                <a:gd name="connsiteX2" fmla="*/ 0 w 361344"/>
                <a:gd name="connsiteY2" fmla="*/ 180672 h 361344"/>
                <a:gd name="connsiteX3" fmla="*/ 180672 w 361344"/>
                <a:gd name="connsiteY3" fmla="*/ 0 h 361344"/>
                <a:gd name="connsiteX4" fmla="*/ 361345 w 361344"/>
                <a:gd name="connsiteY4" fmla="*/ 180672 h 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344" h="361344">
                  <a:moveTo>
                    <a:pt x="361345" y="180672"/>
                  </a:moveTo>
                  <a:cubicBezTo>
                    <a:pt x="361345" y="280455"/>
                    <a:pt x="280455" y="361345"/>
                    <a:pt x="180672" y="361345"/>
                  </a:cubicBezTo>
                  <a:cubicBezTo>
                    <a:pt x="80890" y="361345"/>
                    <a:pt x="0" y="280455"/>
                    <a:pt x="0" y="180672"/>
                  </a:cubicBezTo>
                  <a:cubicBezTo>
                    <a:pt x="0" y="80890"/>
                    <a:pt x="80890" y="0"/>
                    <a:pt x="180672" y="0"/>
                  </a:cubicBezTo>
                  <a:cubicBezTo>
                    <a:pt x="280455" y="0"/>
                    <a:pt x="361345" y="80890"/>
                    <a:pt x="361345" y="180672"/>
                  </a:cubicBezTo>
                  <a:close/>
                </a:path>
              </a:pathLst>
            </a:custGeom>
            <a:solidFill>
              <a:srgbClr val="8EC0B9">
                <a:lumMod val="100000"/>
              </a:srgbClr>
            </a:solidFill>
            <a:ln w="79602" cap="rnd">
              <a:solidFill>
                <a:srgbClr val="8EC0B9">
                  <a:lumMod val="10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defTabSz="6096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</p:grp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423512" y="261283"/>
            <a:ext cx="3243713" cy="857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kern="0" dirty="0">
                <a:solidFill>
                  <a:srgbClr val="7030A0"/>
                </a:solidFill>
                <a:ea typeface="黑体" panose="02010609060101010101" pitchFamily="49" charset="-122"/>
              </a:rPr>
              <a:t>创设情境</a:t>
            </a:r>
            <a:endParaRPr lang="zh-CN" altLang="en-US" sz="3600" b="1" kern="0" dirty="0">
              <a:solidFill>
                <a:srgbClr val="7030A0"/>
              </a:solidFill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287653" y="3363080"/>
            <a:ext cx="2510286" cy="28328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800" dirty="0"/>
              <a:t>淘气去奶奶家，需要先乘</a:t>
            </a:r>
            <a:r>
              <a:rPr lang="zh-CN" altLang="en-US" sz="2800" b="1" dirty="0">
                <a:solidFill>
                  <a:srgbClr val="FF6E01"/>
                </a:solidFill>
              </a:rPr>
              <a:t>4小时</a:t>
            </a:r>
            <a:r>
              <a:rPr lang="zh-CN" altLang="en-US" sz="2800" dirty="0"/>
              <a:t>的</a:t>
            </a:r>
            <a:r>
              <a:rPr lang="zh-CN" altLang="en-US" sz="2800" b="1" dirty="0">
                <a:solidFill>
                  <a:srgbClr val="FF6E01"/>
                </a:solidFill>
              </a:rPr>
              <a:t>火车</a:t>
            </a:r>
            <a:r>
              <a:rPr lang="zh-CN" altLang="en-US" sz="2800" dirty="0"/>
              <a:t>，在新站换车，再乘</a:t>
            </a:r>
            <a:r>
              <a:rPr lang="zh-CN" altLang="en-US" sz="2800" b="1" dirty="0">
                <a:solidFill>
                  <a:srgbClr val="FF6E01"/>
                </a:solidFill>
              </a:rPr>
              <a:t>2 小时</a:t>
            </a:r>
            <a:r>
              <a:rPr lang="zh-CN" altLang="en-US" sz="2800" dirty="0"/>
              <a:t>的</a:t>
            </a:r>
            <a:r>
              <a:rPr lang="zh-CN" altLang="en-US" sz="2800" b="1" dirty="0">
                <a:solidFill>
                  <a:srgbClr val="FF6E01"/>
                </a:solidFill>
              </a:rPr>
              <a:t>汽车</a:t>
            </a:r>
            <a:r>
              <a:rPr lang="zh-CN" altLang="en-US" sz="2800" dirty="0"/>
              <a:t>。</a:t>
            </a:r>
            <a:endParaRPr lang="zh-CN" altLang="en-US" sz="2800" dirty="0"/>
          </a:p>
        </p:txBody>
      </p:sp>
      <p:grpSp>
        <p:nvGrpSpPr>
          <p:cNvPr id="21" name="组合 20"/>
          <p:cNvGrpSpPr/>
          <p:nvPr/>
        </p:nvGrpSpPr>
        <p:grpSpPr>
          <a:xfrm>
            <a:off x="2067570" y="1412782"/>
            <a:ext cx="1756702" cy="639768"/>
            <a:chOff x="2067570" y="1268407"/>
            <a:chExt cx="1756702" cy="639768"/>
          </a:xfrm>
        </p:grpSpPr>
        <p:sp>
          <p:nvSpPr>
            <p:cNvPr id="16" name="椭圆 15"/>
            <p:cNvSpPr/>
            <p:nvPr/>
          </p:nvSpPr>
          <p:spPr>
            <a:xfrm>
              <a:off x="2067570" y="1292225"/>
              <a:ext cx="1756702" cy="6159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FF"/>
                </a:solidFill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2216988" y="1268407"/>
              <a:ext cx="1475118" cy="5922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eaLnBrk="1" hangingPunct="1">
                <a:lnSpc>
                  <a:spcPct val="130000"/>
                </a:lnSpc>
              </a:pPr>
              <a:r>
                <a:rPr lang="zh-CN" altLang="en-US" sz="2800" b="1" dirty="0">
                  <a:solidFill>
                    <a:srgbClr val="0000FF"/>
                  </a:solidFill>
                </a:rPr>
                <a:t>淘气家</a:t>
              </a:r>
              <a:endParaRPr lang="zh-CN" altLang="en-US" sz="2800" b="1" dirty="0">
                <a:solidFill>
                  <a:srgbClr val="0000FF"/>
                </a:solidFill>
              </a:endParaRPr>
            </a:p>
          </p:txBody>
        </p:sp>
      </p:grpSp>
      <p:sp>
        <p:nvSpPr>
          <p:cNvPr id="13" name="任意多边形 16"/>
          <p:cNvSpPr/>
          <p:nvPr/>
        </p:nvSpPr>
        <p:spPr>
          <a:xfrm>
            <a:off x="1903964" y="1400572"/>
            <a:ext cx="396875" cy="477838"/>
          </a:xfrm>
          <a:custGeom>
            <a:avLst/>
            <a:gdLst>
              <a:gd name="txL" fmla="*/ 0 w 668742"/>
              <a:gd name="txT" fmla="*/ 0 h 807243"/>
              <a:gd name="txR" fmla="*/ 668742 w 668742"/>
              <a:gd name="txB" fmla="*/ 807243 h 807243"/>
            </a:gdLst>
            <a:ahLst/>
            <a:cxnLst>
              <a:cxn ang="0">
                <a:pos x="339063" y="168608"/>
              </a:cxn>
              <a:cxn ang="0">
                <a:pos x="186663" y="321008"/>
              </a:cxn>
              <a:cxn ang="0">
                <a:pos x="339063" y="473408"/>
              </a:cxn>
              <a:cxn ang="0">
                <a:pos x="491463" y="321008"/>
              </a:cxn>
              <a:cxn ang="0">
                <a:pos x="339063" y="168608"/>
              </a:cxn>
              <a:cxn ang="0">
                <a:pos x="334372" y="0"/>
              </a:cxn>
              <a:cxn ang="0">
                <a:pos x="570808" y="97935"/>
              </a:cxn>
              <a:cxn ang="0">
                <a:pos x="570807" y="97935"/>
              </a:cxn>
              <a:cxn ang="0">
                <a:pos x="570807" y="570808"/>
              </a:cxn>
              <a:cxn ang="0">
                <a:pos x="334372" y="807243"/>
              </a:cxn>
              <a:cxn ang="0">
                <a:pos x="97935" y="570807"/>
              </a:cxn>
              <a:cxn ang="0">
                <a:pos x="97935" y="97935"/>
              </a:cxn>
              <a:cxn ang="0">
                <a:pos x="334372" y="0"/>
              </a:cxn>
            </a:cxnLst>
            <a:rect l="txL" t="txT" r="txR" b="txB"/>
            <a:pathLst>
              <a:path w="668742" h="807243">
                <a:moveTo>
                  <a:pt x="339063" y="168608"/>
                </a:moveTo>
                <a:cubicBezTo>
                  <a:pt x="254895" y="168608"/>
                  <a:pt x="186663" y="236840"/>
                  <a:pt x="186663" y="321008"/>
                </a:cubicBezTo>
                <a:cubicBezTo>
                  <a:pt x="186663" y="405176"/>
                  <a:pt x="254895" y="473408"/>
                  <a:pt x="339063" y="473408"/>
                </a:cubicBezTo>
                <a:cubicBezTo>
                  <a:pt x="423231" y="473408"/>
                  <a:pt x="491463" y="405176"/>
                  <a:pt x="491463" y="321008"/>
                </a:cubicBezTo>
                <a:cubicBezTo>
                  <a:pt x="491463" y="236840"/>
                  <a:pt x="423231" y="168608"/>
                  <a:pt x="339063" y="168608"/>
                </a:cubicBezTo>
                <a:close/>
                <a:moveTo>
                  <a:pt x="334372" y="0"/>
                </a:moveTo>
                <a:cubicBezTo>
                  <a:pt x="419945" y="0"/>
                  <a:pt x="505518" y="32645"/>
                  <a:pt x="570808" y="97935"/>
                </a:cubicBezTo>
                <a:lnTo>
                  <a:pt x="570807" y="97935"/>
                </a:lnTo>
                <a:cubicBezTo>
                  <a:pt x="701387" y="228516"/>
                  <a:pt x="701387" y="440228"/>
                  <a:pt x="570807" y="570808"/>
                </a:cubicBezTo>
                <a:lnTo>
                  <a:pt x="334372" y="807243"/>
                </a:lnTo>
                <a:lnTo>
                  <a:pt x="97935" y="570807"/>
                </a:lnTo>
                <a:cubicBezTo>
                  <a:pt x="-32645" y="440227"/>
                  <a:pt x="-32645" y="228515"/>
                  <a:pt x="97935" y="97935"/>
                </a:cubicBezTo>
                <a:cubicBezTo>
                  <a:pt x="163225" y="32645"/>
                  <a:pt x="248799" y="0"/>
                  <a:pt x="334372" y="0"/>
                </a:cubicBezTo>
                <a:close/>
              </a:path>
            </a:pathLst>
          </a:custGeom>
          <a:solidFill>
            <a:srgbClr val="A20000"/>
          </a:solidFill>
          <a:ln w="12700">
            <a:noFill/>
          </a:ln>
        </p:spPr>
        <p:txBody>
          <a:bodyPr anchor="ctr"/>
          <a:lstStyle/>
          <a:p>
            <a:pPr lvl="0" algn="ctr">
              <a:lnSpc>
                <a:spcPct val="100000"/>
              </a:lnSpc>
            </a:pPr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2028825" y="4125825"/>
            <a:ext cx="3714750" cy="723900"/>
            <a:chOff x="2028825" y="3981450"/>
            <a:chExt cx="3714750" cy="723900"/>
          </a:xfrm>
        </p:grpSpPr>
        <p:sp>
          <p:nvSpPr>
            <p:cNvPr id="24" name="矩形: 圆角 23"/>
            <p:cNvSpPr/>
            <p:nvPr/>
          </p:nvSpPr>
          <p:spPr>
            <a:xfrm>
              <a:off x="2028825" y="3981450"/>
              <a:ext cx="3714750" cy="723900"/>
            </a:xfrm>
            <a:prstGeom prst="roundRect">
              <a:avLst/>
            </a:prstGeom>
            <a:solidFill>
              <a:srgbClr val="FBFBFB"/>
            </a:solidFill>
            <a:ln>
              <a:noFill/>
            </a:ln>
            <a:effectLst>
              <a:softEdge rad="11430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2190750" y="4112568"/>
              <a:ext cx="339090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/>
                <a:t>火车每小时行 115 千米</a:t>
              </a:r>
              <a:endParaRPr lang="zh-CN" altLang="en-US" sz="2400" b="1" dirty="0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997161" y="4155982"/>
            <a:ext cx="1483648" cy="639768"/>
            <a:chOff x="2067570" y="1268407"/>
            <a:chExt cx="1756702" cy="639768"/>
          </a:xfrm>
        </p:grpSpPr>
        <p:sp>
          <p:nvSpPr>
            <p:cNvPr id="28" name="椭圆 27"/>
            <p:cNvSpPr/>
            <p:nvPr/>
          </p:nvSpPr>
          <p:spPr>
            <a:xfrm>
              <a:off x="2067570" y="1292225"/>
              <a:ext cx="1756702" cy="6159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FF"/>
                </a:solidFill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2216988" y="1268407"/>
              <a:ext cx="1475118" cy="5922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eaLnBrk="1" hangingPunct="1">
                <a:lnSpc>
                  <a:spcPct val="130000"/>
                </a:lnSpc>
              </a:pPr>
              <a:r>
                <a:rPr lang="zh-CN" altLang="en-US" sz="2800" b="1" dirty="0">
                  <a:solidFill>
                    <a:srgbClr val="0000FF"/>
                  </a:solidFill>
                </a:rPr>
                <a:t>新站</a:t>
              </a:r>
              <a:endParaRPr lang="zh-CN" altLang="en-US" sz="2800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194807" y="5040225"/>
            <a:ext cx="2597500" cy="723900"/>
            <a:chOff x="2587450" y="3981450"/>
            <a:chExt cx="2597500" cy="723900"/>
          </a:xfrm>
        </p:grpSpPr>
        <p:sp>
          <p:nvSpPr>
            <p:cNvPr id="37" name="对话气泡: 圆角矩形 36"/>
            <p:cNvSpPr/>
            <p:nvPr/>
          </p:nvSpPr>
          <p:spPr>
            <a:xfrm>
              <a:off x="2587450" y="3981450"/>
              <a:ext cx="2597500" cy="723900"/>
            </a:xfrm>
            <a:prstGeom prst="wedgeRoundRectCallout">
              <a:avLst>
                <a:gd name="adj1" fmla="val -9228"/>
                <a:gd name="adj2" fmla="val -83249"/>
                <a:gd name="adj3" fmla="val 16667"/>
              </a:avLst>
            </a:prstGeom>
            <a:solidFill>
              <a:srgbClr val="FFC000"/>
            </a:solidFill>
            <a:ln>
              <a:solidFill>
                <a:srgbClr val="C00000"/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2647740" y="4112568"/>
              <a:ext cx="247692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/>
                <a:t>淘气在新站换车</a:t>
              </a:r>
              <a:endParaRPr lang="zh-CN" altLang="en-US" sz="2400" b="1" dirty="0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292866" y="2364402"/>
            <a:ext cx="3549015" cy="723900"/>
            <a:chOff x="2028825" y="3981450"/>
            <a:chExt cx="3714750" cy="723900"/>
          </a:xfrm>
        </p:grpSpPr>
        <p:sp>
          <p:nvSpPr>
            <p:cNvPr id="40" name="矩形: 圆角 39"/>
            <p:cNvSpPr/>
            <p:nvPr/>
          </p:nvSpPr>
          <p:spPr>
            <a:xfrm>
              <a:off x="2028825" y="3981450"/>
              <a:ext cx="3714750" cy="723900"/>
            </a:xfrm>
            <a:prstGeom prst="roundRect">
              <a:avLst/>
            </a:prstGeom>
            <a:solidFill>
              <a:srgbClr val="FBFBFB"/>
            </a:solidFill>
            <a:ln>
              <a:noFill/>
            </a:ln>
            <a:effectLst>
              <a:softEdge rad="11430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2190750" y="4112568"/>
              <a:ext cx="339090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/>
                <a:t>汽车每小时行</a:t>
              </a:r>
              <a:r>
                <a:rPr lang="en-US" altLang="zh-CN" sz="2400" b="1" dirty="0"/>
                <a:t>45 </a:t>
              </a:r>
              <a:r>
                <a:rPr lang="zh-CN" altLang="en-US" sz="2400" b="1" dirty="0"/>
                <a:t>千米</a:t>
              </a:r>
              <a:endParaRPr lang="zh-CN" altLang="en-US" sz="2400" b="1" dirty="0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8304741" y="2423435"/>
            <a:ext cx="1756702" cy="639768"/>
            <a:chOff x="2067570" y="1268407"/>
            <a:chExt cx="1756702" cy="639768"/>
          </a:xfrm>
        </p:grpSpPr>
        <p:sp>
          <p:nvSpPr>
            <p:cNvPr id="43" name="椭圆 42"/>
            <p:cNvSpPr/>
            <p:nvPr/>
          </p:nvSpPr>
          <p:spPr>
            <a:xfrm>
              <a:off x="2067570" y="1292225"/>
              <a:ext cx="1756702" cy="6159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FF"/>
                </a:solidFill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2216988" y="1268407"/>
              <a:ext cx="1475118" cy="5922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eaLnBrk="1" hangingPunct="1">
                <a:lnSpc>
                  <a:spcPct val="130000"/>
                </a:lnSpc>
              </a:pPr>
              <a:r>
                <a:rPr lang="zh-CN" altLang="en-US" sz="2800" b="1" dirty="0">
                  <a:solidFill>
                    <a:srgbClr val="0000FF"/>
                  </a:solidFill>
                </a:rPr>
                <a:t>奶奶家</a:t>
              </a:r>
              <a:endParaRPr lang="zh-CN" altLang="en-US" sz="2800" b="1" dirty="0">
                <a:solidFill>
                  <a:srgbClr val="0000FF"/>
                </a:solidFill>
              </a:endParaRPr>
            </a:p>
          </p:txBody>
        </p:sp>
      </p:grpSp>
      <p:sp>
        <p:nvSpPr>
          <p:cNvPr id="45" name="任意多边形 16"/>
          <p:cNvSpPr/>
          <p:nvPr/>
        </p:nvSpPr>
        <p:spPr>
          <a:xfrm>
            <a:off x="8699400" y="1891460"/>
            <a:ext cx="396875" cy="477838"/>
          </a:xfrm>
          <a:custGeom>
            <a:avLst/>
            <a:gdLst>
              <a:gd name="txL" fmla="*/ 0 w 668742"/>
              <a:gd name="txT" fmla="*/ 0 h 807243"/>
              <a:gd name="txR" fmla="*/ 668742 w 668742"/>
              <a:gd name="txB" fmla="*/ 807243 h 807243"/>
            </a:gdLst>
            <a:ahLst/>
            <a:cxnLst>
              <a:cxn ang="0">
                <a:pos x="339063" y="168608"/>
              </a:cxn>
              <a:cxn ang="0">
                <a:pos x="186663" y="321008"/>
              </a:cxn>
              <a:cxn ang="0">
                <a:pos x="339063" y="473408"/>
              </a:cxn>
              <a:cxn ang="0">
                <a:pos x="491463" y="321008"/>
              </a:cxn>
              <a:cxn ang="0">
                <a:pos x="339063" y="168608"/>
              </a:cxn>
              <a:cxn ang="0">
                <a:pos x="334372" y="0"/>
              </a:cxn>
              <a:cxn ang="0">
                <a:pos x="570808" y="97935"/>
              </a:cxn>
              <a:cxn ang="0">
                <a:pos x="570807" y="97935"/>
              </a:cxn>
              <a:cxn ang="0">
                <a:pos x="570807" y="570808"/>
              </a:cxn>
              <a:cxn ang="0">
                <a:pos x="334372" y="807243"/>
              </a:cxn>
              <a:cxn ang="0">
                <a:pos x="97935" y="570807"/>
              </a:cxn>
              <a:cxn ang="0">
                <a:pos x="97935" y="97935"/>
              </a:cxn>
              <a:cxn ang="0">
                <a:pos x="334372" y="0"/>
              </a:cxn>
            </a:cxnLst>
            <a:rect l="txL" t="txT" r="txR" b="txB"/>
            <a:pathLst>
              <a:path w="668742" h="807243">
                <a:moveTo>
                  <a:pt x="339063" y="168608"/>
                </a:moveTo>
                <a:cubicBezTo>
                  <a:pt x="254895" y="168608"/>
                  <a:pt x="186663" y="236840"/>
                  <a:pt x="186663" y="321008"/>
                </a:cubicBezTo>
                <a:cubicBezTo>
                  <a:pt x="186663" y="405176"/>
                  <a:pt x="254895" y="473408"/>
                  <a:pt x="339063" y="473408"/>
                </a:cubicBezTo>
                <a:cubicBezTo>
                  <a:pt x="423231" y="473408"/>
                  <a:pt x="491463" y="405176"/>
                  <a:pt x="491463" y="321008"/>
                </a:cubicBezTo>
                <a:cubicBezTo>
                  <a:pt x="491463" y="236840"/>
                  <a:pt x="423231" y="168608"/>
                  <a:pt x="339063" y="168608"/>
                </a:cubicBezTo>
                <a:close/>
                <a:moveTo>
                  <a:pt x="334372" y="0"/>
                </a:moveTo>
                <a:cubicBezTo>
                  <a:pt x="419945" y="0"/>
                  <a:pt x="505518" y="32645"/>
                  <a:pt x="570808" y="97935"/>
                </a:cubicBezTo>
                <a:lnTo>
                  <a:pt x="570807" y="97935"/>
                </a:lnTo>
                <a:cubicBezTo>
                  <a:pt x="701387" y="228516"/>
                  <a:pt x="701387" y="440228"/>
                  <a:pt x="570807" y="570808"/>
                </a:cubicBezTo>
                <a:lnTo>
                  <a:pt x="334372" y="807243"/>
                </a:lnTo>
                <a:lnTo>
                  <a:pt x="97935" y="570807"/>
                </a:lnTo>
                <a:cubicBezTo>
                  <a:pt x="-32645" y="440227"/>
                  <a:pt x="-32645" y="228515"/>
                  <a:pt x="97935" y="97935"/>
                </a:cubicBezTo>
                <a:cubicBezTo>
                  <a:pt x="163225" y="32645"/>
                  <a:pt x="248799" y="0"/>
                  <a:pt x="334372" y="0"/>
                </a:cubicBezTo>
                <a:close/>
              </a:path>
            </a:pathLst>
          </a:custGeom>
          <a:solidFill>
            <a:srgbClr val="A20000"/>
          </a:solidFill>
          <a:ln w="12700">
            <a:noFill/>
          </a:ln>
        </p:spPr>
        <p:txBody>
          <a:bodyPr anchor="ctr"/>
          <a:lstStyle/>
          <a:p>
            <a:pPr lvl="0" algn="ctr">
              <a:lnSpc>
                <a:spcPct val="100000"/>
              </a:lnSpc>
            </a:pPr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8" name="任意多边形: 形状 47"/>
          <p:cNvSpPr/>
          <p:nvPr/>
        </p:nvSpPr>
        <p:spPr>
          <a:xfrm>
            <a:off x="1406267" y="1980661"/>
            <a:ext cx="6270743" cy="4102501"/>
          </a:xfrm>
          <a:custGeom>
            <a:avLst/>
            <a:gdLst>
              <a:gd name="connsiteX0" fmla="*/ 416519 w 3829814"/>
              <a:gd name="connsiteY0" fmla="*/ 0 h 2505875"/>
              <a:gd name="connsiteX1" fmla="*/ 1240177 w 3829814"/>
              <a:gd name="connsiteY1" fmla="*/ 69802 h 2505875"/>
              <a:gd name="connsiteX2" fmla="*/ 1470522 w 3829814"/>
              <a:gd name="connsiteY2" fmla="*/ 188464 h 2505875"/>
              <a:gd name="connsiteX3" fmla="*/ 1421661 w 3829814"/>
              <a:gd name="connsiteY3" fmla="*/ 467671 h 2505875"/>
              <a:gd name="connsiteX4" fmla="*/ 1282058 w 3829814"/>
              <a:gd name="connsiteY4" fmla="*/ 732916 h 2505875"/>
              <a:gd name="connsiteX5" fmla="*/ 674785 w 3829814"/>
              <a:gd name="connsiteY5" fmla="*/ 767817 h 2505875"/>
              <a:gd name="connsiteX6" fmla="*/ 458400 w 3829814"/>
              <a:gd name="connsiteY6" fmla="*/ 858559 h 2505875"/>
              <a:gd name="connsiteX7" fmla="*/ 269936 w 3829814"/>
              <a:gd name="connsiteY7" fmla="*/ 1067964 h 2505875"/>
              <a:gd name="connsiteX8" fmla="*/ 179194 w 3829814"/>
              <a:gd name="connsiteY8" fmla="*/ 1591475 h 2505875"/>
              <a:gd name="connsiteX9" fmla="*/ 46571 w 3829814"/>
              <a:gd name="connsiteY9" fmla="*/ 1849741 h 2505875"/>
              <a:gd name="connsiteX10" fmla="*/ 4690 w 3829814"/>
              <a:gd name="connsiteY10" fmla="*/ 2094046 h 2505875"/>
              <a:gd name="connsiteX11" fmla="*/ 144293 w 3829814"/>
              <a:gd name="connsiteY11" fmla="*/ 2275530 h 2505875"/>
              <a:gd name="connsiteX12" fmla="*/ 730626 w 3829814"/>
              <a:gd name="connsiteY12" fmla="*/ 2366272 h 2505875"/>
              <a:gd name="connsiteX13" fmla="*/ 1463542 w 3829814"/>
              <a:gd name="connsiteY13" fmla="*/ 2443054 h 2505875"/>
              <a:gd name="connsiteX14" fmla="*/ 1707847 w 3829814"/>
              <a:gd name="connsiteY14" fmla="*/ 2505875 h 2505875"/>
              <a:gd name="connsiteX15" fmla="*/ 1959133 w 3829814"/>
              <a:gd name="connsiteY15" fmla="*/ 2484935 h 2505875"/>
              <a:gd name="connsiteX16" fmla="*/ 2182498 w 3829814"/>
              <a:gd name="connsiteY16" fmla="*/ 2296471 h 2505875"/>
              <a:gd name="connsiteX17" fmla="*/ 2636207 w 3829814"/>
              <a:gd name="connsiteY17" fmla="*/ 2073106 h 2505875"/>
              <a:gd name="connsiteX18" fmla="*/ 2768830 w 3829814"/>
              <a:gd name="connsiteY18" fmla="*/ 1870681 h 2505875"/>
              <a:gd name="connsiteX19" fmla="*/ 2768830 w 3829814"/>
              <a:gd name="connsiteY19" fmla="*/ 1689197 h 2505875"/>
              <a:gd name="connsiteX20" fmla="*/ 2845612 w 3829814"/>
              <a:gd name="connsiteY20" fmla="*/ 1577515 h 2505875"/>
              <a:gd name="connsiteX21" fmla="*/ 3013136 w 3829814"/>
              <a:gd name="connsiteY21" fmla="*/ 1403011 h 2505875"/>
              <a:gd name="connsiteX22" fmla="*/ 3424965 w 3829814"/>
              <a:gd name="connsiteY22" fmla="*/ 1298309 h 2505875"/>
              <a:gd name="connsiteX23" fmla="*/ 3829814 w 3829814"/>
              <a:gd name="connsiteY23" fmla="*/ 1235487 h 2505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829814" h="2505875">
                <a:moveTo>
                  <a:pt x="416519" y="0"/>
                </a:moveTo>
                <a:cubicBezTo>
                  <a:pt x="740514" y="19195"/>
                  <a:pt x="1064510" y="38391"/>
                  <a:pt x="1240177" y="69802"/>
                </a:cubicBezTo>
                <a:cubicBezTo>
                  <a:pt x="1415844" y="101213"/>
                  <a:pt x="1440275" y="122153"/>
                  <a:pt x="1470522" y="188464"/>
                </a:cubicBezTo>
                <a:cubicBezTo>
                  <a:pt x="1500769" y="254775"/>
                  <a:pt x="1453072" y="376929"/>
                  <a:pt x="1421661" y="467671"/>
                </a:cubicBezTo>
                <a:cubicBezTo>
                  <a:pt x="1390250" y="558413"/>
                  <a:pt x="1406537" y="682892"/>
                  <a:pt x="1282058" y="732916"/>
                </a:cubicBezTo>
                <a:cubicBezTo>
                  <a:pt x="1157579" y="782940"/>
                  <a:pt x="812061" y="746877"/>
                  <a:pt x="674785" y="767817"/>
                </a:cubicBezTo>
                <a:cubicBezTo>
                  <a:pt x="537509" y="788757"/>
                  <a:pt x="525875" y="808535"/>
                  <a:pt x="458400" y="858559"/>
                </a:cubicBezTo>
                <a:cubicBezTo>
                  <a:pt x="390925" y="908583"/>
                  <a:pt x="316470" y="945811"/>
                  <a:pt x="269936" y="1067964"/>
                </a:cubicBezTo>
                <a:cubicBezTo>
                  <a:pt x="223402" y="1190117"/>
                  <a:pt x="216421" y="1461179"/>
                  <a:pt x="179194" y="1591475"/>
                </a:cubicBezTo>
                <a:cubicBezTo>
                  <a:pt x="141967" y="1721771"/>
                  <a:pt x="75655" y="1765979"/>
                  <a:pt x="46571" y="1849741"/>
                </a:cubicBezTo>
                <a:cubicBezTo>
                  <a:pt x="17487" y="1933503"/>
                  <a:pt x="-11597" y="2023081"/>
                  <a:pt x="4690" y="2094046"/>
                </a:cubicBezTo>
                <a:cubicBezTo>
                  <a:pt x="20977" y="2165011"/>
                  <a:pt x="23304" y="2230159"/>
                  <a:pt x="144293" y="2275530"/>
                </a:cubicBezTo>
                <a:cubicBezTo>
                  <a:pt x="265282" y="2320901"/>
                  <a:pt x="510751" y="2338351"/>
                  <a:pt x="730626" y="2366272"/>
                </a:cubicBezTo>
                <a:cubicBezTo>
                  <a:pt x="950501" y="2394193"/>
                  <a:pt x="1300672" y="2419787"/>
                  <a:pt x="1463542" y="2443054"/>
                </a:cubicBezTo>
                <a:cubicBezTo>
                  <a:pt x="1626412" y="2466321"/>
                  <a:pt x="1625249" y="2498895"/>
                  <a:pt x="1707847" y="2505875"/>
                </a:cubicBezTo>
                <a:lnTo>
                  <a:pt x="1959133" y="2484935"/>
                </a:lnTo>
                <a:cubicBezTo>
                  <a:pt x="2038242" y="2450034"/>
                  <a:pt x="2069652" y="2365109"/>
                  <a:pt x="2182498" y="2296471"/>
                </a:cubicBezTo>
                <a:cubicBezTo>
                  <a:pt x="2295344" y="2227833"/>
                  <a:pt x="2538485" y="2144071"/>
                  <a:pt x="2636207" y="2073106"/>
                </a:cubicBezTo>
                <a:cubicBezTo>
                  <a:pt x="2733929" y="2002141"/>
                  <a:pt x="2746726" y="1934666"/>
                  <a:pt x="2768830" y="1870681"/>
                </a:cubicBezTo>
                <a:cubicBezTo>
                  <a:pt x="2790934" y="1806696"/>
                  <a:pt x="2756033" y="1738058"/>
                  <a:pt x="2768830" y="1689197"/>
                </a:cubicBezTo>
                <a:cubicBezTo>
                  <a:pt x="2781627" y="1640336"/>
                  <a:pt x="2804894" y="1625213"/>
                  <a:pt x="2845612" y="1577515"/>
                </a:cubicBezTo>
                <a:cubicBezTo>
                  <a:pt x="2886330" y="1529817"/>
                  <a:pt x="2916577" y="1449545"/>
                  <a:pt x="3013136" y="1403011"/>
                </a:cubicBezTo>
                <a:cubicBezTo>
                  <a:pt x="3109695" y="1356477"/>
                  <a:pt x="3288852" y="1326230"/>
                  <a:pt x="3424965" y="1298309"/>
                </a:cubicBezTo>
                <a:cubicBezTo>
                  <a:pt x="3561078" y="1270388"/>
                  <a:pt x="3695446" y="1252937"/>
                  <a:pt x="3829814" y="1235487"/>
                </a:cubicBezTo>
              </a:path>
            </a:pathLst>
          </a:custGeom>
          <a:noFill/>
          <a:ln w="57150">
            <a:solidFill>
              <a:srgbClr val="D600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6" name="任意多边形 16"/>
          <p:cNvSpPr/>
          <p:nvPr/>
        </p:nvSpPr>
        <p:spPr>
          <a:xfrm>
            <a:off x="7510944" y="3601161"/>
            <a:ext cx="396875" cy="477838"/>
          </a:xfrm>
          <a:custGeom>
            <a:avLst/>
            <a:gdLst>
              <a:gd name="txL" fmla="*/ 0 w 668742"/>
              <a:gd name="txT" fmla="*/ 0 h 807243"/>
              <a:gd name="txR" fmla="*/ 668742 w 668742"/>
              <a:gd name="txB" fmla="*/ 807243 h 807243"/>
            </a:gdLst>
            <a:ahLst/>
            <a:cxnLst>
              <a:cxn ang="0">
                <a:pos x="339063" y="168608"/>
              </a:cxn>
              <a:cxn ang="0">
                <a:pos x="186663" y="321008"/>
              </a:cxn>
              <a:cxn ang="0">
                <a:pos x="339063" y="473408"/>
              </a:cxn>
              <a:cxn ang="0">
                <a:pos x="491463" y="321008"/>
              </a:cxn>
              <a:cxn ang="0">
                <a:pos x="339063" y="168608"/>
              </a:cxn>
              <a:cxn ang="0">
                <a:pos x="334372" y="0"/>
              </a:cxn>
              <a:cxn ang="0">
                <a:pos x="570808" y="97935"/>
              </a:cxn>
              <a:cxn ang="0">
                <a:pos x="570807" y="97935"/>
              </a:cxn>
              <a:cxn ang="0">
                <a:pos x="570807" y="570808"/>
              </a:cxn>
              <a:cxn ang="0">
                <a:pos x="334372" y="807243"/>
              </a:cxn>
              <a:cxn ang="0">
                <a:pos x="97935" y="570807"/>
              </a:cxn>
              <a:cxn ang="0">
                <a:pos x="97935" y="97935"/>
              </a:cxn>
              <a:cxn ang="0">
                <a:pos x="334372" y="0"/>
              </a:cxn>
            </a:cxnLst>
            <a:rect l="txL" t="txT" r="txR" b="txB"/>
            <a:pathLst>
              <a:path w="668742" h="807243">
                <a:moveTo>
                  <a:pt x="339063" y="168608"/>
                </a:moveTo>
                <a:cubicBezTo>
                  <a:pt x="254895" y="168608"/>
                  <a:pt x="186663" y="236840"/>
                  <a:pt x="186663" y="321008"/>
                </a:cubicBezTo>
                <a:cubicBezTo>
                  <a:pt x="186663" y="405176"/>
                  <a:pt x="254895" y="473408"/>
                  <a:pt x="339063" y="473408"/>
                </a:cubicBezTo>
                <a:cubicBezTo>
                  <a:pt x="423231" y="473408"/>
                  <a:pt x="491463" y="405176"/>
                  <a:pt x="491463" y="321008"/>
                </a:cubicBezTo>
                <a:cubicBezTo>
                  <a:pt x="491463" y="236840"/>
                  <a:pt x="423231" y="168608"/>
                  <a:pt x="339063" y="168608"/>
                </a:cubicBezTo>
                <a:close/>
                <a:moveTo>
                  <a:pt x="334372" y="0"/>
                </a:moveTo>
                <a:cubicBezTo>
                  <a:pt x="419945" y="0"/>
                  <a:pt x="505518" y="32645"/>
                  <a:pt x="570808" y="97935"/>
                </a:cubicBezTo>
                <a:lnTo>
                  <a:pt x="570807" y="97935"/>
                </a:lnTo>
                <a:cubicBezTo>
                  <a:pt x="701387" y="228516"/>
                  <a:pt x="701387" y="440228"/>
                  <a:pt x="570807" y="570808"/>
                </a:cubicBezTo>
                <a:lnTo>
                  <a:pt x="334372" y="807243"/>
                </a:lnTo>
                <a:lnTo>
                  <a:pt x="97935" y="570807"/>
                </a:lnTo>
                <a:cubicBezTo>
                  <a:pt x="-32645" y="440227"/>
                  <a:pt x="-32645" y="228515"/>
                  <a:pt x="97935" y="97935"/>
                </a:cubicBezTo>
                <a:cubicBezTo>
                  <a:pt x="163225" y="32645"/>
                  <a:pt x="248799" y="0"/>
                  <a:pt x="334372" y="0"/>
                </a:cubicBezTo>
                <a:close/>
              </a:path>
            </a:pathLst>
          </a:custGeom>
          <a:solidFill>
            <a:srgbClr val="A20000"/>
          </a:solidFill>
          <a:ln w="12700">
            <a:noFill/>
          </a:ln>
        </p:spPr>
        <p:txBody>
          <a:bodyPr anchor="ctr"/>
          <a:lstStyle/>
          <a:p>
            <a:pPr lvl="0" algn="ctr">
              <a:lnSpc>
                <a:spcPct val="100000"/>
              </a:lnSpc>
            </a:pPr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2985436" y="4736603"/>
            <a:ext cx="187532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FF0000"/>
                </a:solidFill>
              </a:rPr>
              <a:t>4</a:t>
            </a:r>
            <a:r>
              <a:rPr lang="zh-CN" altLang="en-US" sz="3200" b="1" dirty="0">
                <a:solidFill>
                  <a:srgbClr val="FF0000"/>
                </a:solidFill>
              </a:rPr>
              <a:t>小时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5112619" y="2936679"/>
            <a:ext cx="187532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FF0000"/>
                </a:solidFill>
              </a:rPr>
              <a:t>2</a:t>
            </a:r>
            <a:r>
              <a:rPr lang="zh-CN" altLang="en-US" sz="3200" b="1" dirty="0">
                <a:solidFill>
                  <a:srgbClr val="FF0000"/>
                </a:solidFill>
              </a:rPr>
              <a:t>小时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51" name="对话气泡: 圆角矩形 10"/>
          <p:cNvSpPr/>
          <p:nvPr/>
        </p:nvSpPr>
        <p:spPr>
          <a:xfrm>
            <a:off x="3809197" y="405315"/>
            <a:ext cx="6112043" cy="1019225"/>
          </a:xfrm>
          <a:prstGeom prst="wedgeRoundRectCallout">
            <a:avLst>
              <a:gd name="adj1" fmla="val 54084"/>
              <a:gd name="adj2" fmla="val 32999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0000"/>
              </a:lnSpc>
            </a:pPr>
            <a:r>
              <a:rPr lang="zh-CN" altLang="en-US" sz="2800" b="1" kern="100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请画图表示题目的意思，然后在班内进行分享，看看谁能表达的最清晰。</a:t>
            </a:r>
            <a:endParaRPr lang="zh-CN" altLang="en-US" sz="2800" b="1" kern="100" dirty="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2" name="图片 51" descr="E:\本地\1.日常\状元成才路人物图\公司画图\101.png101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3537" t="-4837" r="3545" b="67766"/>
          <a:stretch>
            <a:fillRect/>
          </a:stretch>
        </p:blipFill>
        <p:spPr bwMode="auto">
          <a:xfrm>
            <a:off x="10351602" y="840347"/>
            <a:ext cx="1026102" cy="1026102"/>
          </a:xfrm>
          <a:custGeom>
            <a:avLst/>
            <a:gdLst>
              <a:gd name="connsiteX0" fmla="*/ 828136 w 1656272"/>
              <a:gd name="connsiteY0" fmla="*/ 0 h 1656272"/>
              <a:gd name="connsiteX1" fmla="*/ 1656272 w 1656272"/>
              <a:gd name="connsiteY1" fmla="*/ 828136 h 1656272"/>
              <a:gd name="connsiteX2" fmla="*/ 828136 w 1656272"/>
              <a:gd name="connsiteY2" fmla="*/ 1656272 h 1656272"/>
              <a:gd name="connsiteX3" fmla="*/ 0 w 1656272"/>
              <a:gd name="connsiteY3" fmla="*/ 828136 h 1656272"/>
              <a:gd name="connsiteX4" fmla="*/ 828136 w 1656272"/>
              <a:gd name="connsiteY4" fmla="*/ 0 h 1656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56272" h="1656272">
                <a:moveTo>
                  <a:pt x="828136" y="0"/>
                </a:moveTo>
                <a:cubicBezTo>
                  <a:pt x="1285503" y="0"/>
                  <a:pt x="1656272" y="370769"/>
                  <a:pt x="1656272" y="828136"/>
                </a:cubicBezTo>
                <a:cubicBezTo>
                  <a:pt x="1656272" y="1285503"/>
                  <a:pt x="1285503" y="1656272"/>
                  <a:pt x="828136" y="1656272"/>
                </a:cubicBezTo>
                <a:cubicBezTo>
                  <a:pt x="370769" y="1656272"/>
                  <a:pt x="0" y="1285503"/>
                  <a:pt x="0" y="828136"/>
                </a:cubicBezTo>
                <a:cubicBezTo>
                  <a:pt x="0" y="370769"/>
                  <a:pt x="370769" y="0"/>
                  <a:pt x="828136" y="0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0" dur="3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0" dur="3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3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70" dur="3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45" grpId="0" bldLvl="0" animBg="1"/>
      <p:bldP spid="26" grpId="0" bldLvl="0" animBg="1"/>
      <p:bldP spid="49" grpId="0"/>
      <p:bldP spid="50" grpId="0"/>
      <p:bldP spid="5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97" name="组合 25696"/>
          <p:cNvGrpSpPr/>
          <p:nvPr/>
        </p:nvGrpSpPr>
        <p:grpSpPr>
          <a:xfrm>
            <a:off x="428835" y="506602"/>
            <a:ext cx="2848375" cy="613860"/>
            <a:chOff x="321626" y="379951"/>
            <a:chExt cx="3245485" cy="699442"/>
          </a:xfrm>
        </p:grpSpPr>
        <p:sp>
          <p:nvSpPr>
            <p:cNvPr id="25698" name="Block Arc 15"/>
            <p:cNvSpPr/>
            <p:nvPr/>
          </p:nvSpPr>
          <p:spPr>
            <a:xfrm>
              <a:off x="373026" y="379951"/>
              <a:ext cx="573411" cy="537578"/>
            </a:xfrm>
            <a:custGeom>
              <a:avLst/>
              <a:gdLst>
                <a:gd name="T0" fmla="*/ 11200 w 12800"/>
                <a:gd name="T1" fmla="*/ 0 h 12000"/>
                <a:gd name="T2" fmla="*/ 6606 w 12800"/>
                <a:gd name="T3" fmla="*/ 1715 h 12000"/>
                <a:gd name="T4" fmla="*/ 6194 w 12800"/>
                <a:gd name="T5" fmla="*/ 1715 h 12000"/>
                <a:gd name="T6" fmla="*/ 1600 w 12800"/>
                <a:gd name="T7" fmla="*/ 0 h 12000"/>
                <a:gd name="T8" fmla="*/ 0 w 12800"/>
                <a:gd name="T9" fmla="*/ 8800 h 12000"/>
                <a:gd name="T10" fmla="*/ 5006 w 12800"/>
                <a:gd name="T11" fmla="*/ 11886 h 12000"/>
                <a:gd name="T12" fmla="*/ 6400 w 12800"/>
                <a:gd name="T13" fmla="*/ 11771 h 12000"/>
                <a:gd name="T14" fmla="*/ 7794 w 12800"/>
                <a:gd name="T15" fmla="*/ 11886 h 12000"/>
                <a:gd name="T16" fmla="*/ 12800 w 12800"/>
                <a:gd name="T17" fmla="*/ 8800 h 12000"/>
                <a:gd name="T18" fmla="*/ 12097 w 12800"/>
                <a:gd name="T19" fmla="*/ 275 h 12000"/>
                <a:gd name="T20" fmla="*/ 1600 w 12800"/>
                <a:gd name="T21" fmla="*/ 8800 h 12000"/>
                <a:gd name="T22" fmla="*/ 5600 w 12800"/>
                <a:gd name="T23" fmla="*/ 3200 h 12000"/>
                <a:gd name="T24" fmla="*/ 11200 w 12800"/>
                <a:gd name="T25" fmla="*/ 8800 h 12000"/>
                <a:gd name="T26" fmla="*/ 7200 w 12800"/>
                <a:gd name="T27" fmla="*/ 3200 h 12000"/>
                <a:gd name="T28" fmla="*/ 11200 w 12800"/>
                <a:gd name="T29" fmla="*/ 8800 h 12000"/>
                <a:gd name="T30" fmla="*/ 2400 w 12800"/>
                <a:gd name="T31" fmla="*/ 2720 h 12000"/>
                <a:gd name="T32" fmla="*/ 4800 w 12800"/>
                <a:gd name="T33" fmla="*/ 4480 h 12000"/>
                <a:gd name="T34" fmla="*/ 4800 w 12800"/>
                <a:gd name="T35" fmla="*/ 5280 h 12000"/>
                <a:gd name="T36" fmla="*/ 2400 w 12800"/>
                <a:gd name="T37" fmla="*/ 5120 h 12000"/>
                <a:gd name="T38" fmla="*/ 4800 w 12800"/>
                <a:gd name="T39" fmla="*/ 5280 h 12000"/>
                <a:gd name="T40" fmla="*/ 2400 w 12800"/>
                <a:gd name="T41" fmla="*/ 5920 h 12000"/>
                <a:gd name="T42" fmla="*/ 4800 w 12800"/>
                <a:gd name="T43" fmla="*/ 7680 h 12000"/>
                <a:gd name="T44" fmla="*/ 4800 w 12800"/>
                <a:gd name="T45" fmla="*/ 8480 h 12000"/>
                <a:gd name="T46" fmla="*/ 2400 w 12800"/>
                <a:gd name="T47" fmla="*/ 8320 h 12000"/>
                <a:gd name="T48" fmla="*/ 4800 w 12800"/>
                <a:gd name="T49" fmla="*/ 8480 h 12000"/>
                <a:gd name="T50" fmla="*/ 8000 w 12800"/>
                <a:gd name="T51" fmla="*/ 8480 h 12000"/>
                <a:gd name="T52" fmla="*/ 10400 w 12800"/>
                <a:gd name="T53" fmla="*/ 8321 h 12000"/>
                <a:gd name="T54" fmla="*/ 10400 w 12800"/>
                <a:gd name="T55" fmla="*/ 5920 h 12000"/>
                <a:gd name="T56" fmla="*/ 8000 w 12800"/>
                <a:gd name="T57" fmla="*/ 7680 h 12000"/>
                <a:gd name="T58" fmla="*/ 10400 w 12800"/>
                <a:gd name="T59" fmla="*/ 5920 h 12000"/>
                <a:gd name="T60" fmla="*/ 8000 w 12800"/>
                <a:gd name="T61" fmla="*/ 5280 h 12000"/>
                <a:gd name="T62" fmla="*/ 10400 w 12800"/>
                <a:gd name="T63" fmla="*/ 5120 h 12000"/>
                <a:gd name="T64" fmla="*/ 10400 w 12800"/>
                <a:gd name="T65" fmla="*/ 2720 h 12000"/>
                <a:gd name="T66" fmla="*/ 8000 w 12800"/>
                <a:gd name="T67" fmla="*/ 4480 h 12000"/>
                <a:gd name="T68" fmla="*/ 10400 w 12800"/>
                <a:gd name="T69" fmla="*/ 272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00" h="12000">
                  <a:moveTo>
                    <a:pt x="12097" y="275"/>
                  </a:moveTo>
                  <a:cubicBezTo>
                    <a:pt x="11832" y="96"/>
                    <a:pt x="11520" y="0"/>
                    <a:pt x="11200" y="0"/>
                  </a:cubicBezTo>
                  <a:cubicBezTo>
                    <a:pt x="10996" y="0"/>
                    <a:pt x="10795" y="39"/>
                    <a:pt x="10606" y="115"/>
                  </a:cubicBezTo>
                  <a:lnTo>
                    <a:pt x="6606" y="1715"/>
                  </a:lnTo>
                  <a:cubicBezTo>
                    <a:pt x="6530" y="1745"/>
                    <a:pt x="6469" y="1794"/>
                    <a:pt x="6400" y="1835"/>
                  </a:cubicBezTo>
                  <a:cubicBezTo>
                    <a:pt x="6331" y="1794"/>
                    <a:pt x="6270" y="1745"/>
                    <a:pt x="6194" y="1715"/>
                  </a:cubicBezTo>
                  <a:lnTo>
                    <a:pt x="2194" y="115"/>
                  </a:lnTo>
                  <a:cubicBezTo>
                    <a:pt x="2005" y="39"/>
                    <a:pt x="1804" y="0"/>
                    <a:pt x="1600" y="0"/>
                  </a:cubicBezTo>
                  <a:cubicBezTo>
                    <a:pt x="716" y="0"/>
                    <a:pt x="0" y="716"/>
                    <a:pt x="0" y="1600"/>
                  </a:cubicBezTo>
                  <a:lnTo>
                    <a:pt x="0" y="8800"/>
                  </a:lnTo>
                  <a:cubicBezTo>
                    <a:pt x="0" y="9454"/>
                    <a:pt x="398" y="10042"/>
                    <a:pt x="1006" y="10286"/>
                  </a:cubicBezTo>
                  <a:lnTo>
                    <a:pt x="5006" y="11886"/>
                  </a:lnTo>
                  <a:cubicBezTo>
                    <a:pt x="5198" y="11962"/>
                    <a:pt x="5399" y="12000"/>
                    <a:pt x="5600" y="12000"/>
                  </a:cubicBezTo>
                  <a:cubicBezTo>
                    <a:pt x="5880" y="12000"/>
                    <a:pt x="6153" y="11915"/>
                    <a:pt x="6400" y="11771"/>
                  </a:cubicBezTo>
                  <a:cubicBezTo>
                    <a:pt x="6647" y="11915"/>
                    <a:pt x="6920" y="12000"/>
                    <a:pt x="7200" y="12000"/>
                  </a:cubicBezTo>
                  <a:cubicBezTo>
                    <a:pt x="7401" y="12000"/>
                    <a:pt x="7602" y="11962"/>
                    <a:pt x="7794" y="11886"/>
                  </a:cubicBezTo>
                  <a:lnTo>
                    <a:pt x="11794" y="10286"/>
                  </a:lnTo>
                  <a:cubicBezTo>
                    <a:pt x="12402" y="10042"/>
                    <a:pt x="12800" y="9454"/>
                    <a:pt x="12800" y="8800"/>
                  </a:cubicBezTo>
                  <a:lnTo>
                    <a:pt x="12800" y="1600"/>
                  </a:lnTo>
                  <a:cubicBezTo>
                    <a:pt x="12800" y="1069"/>
                    <a:pt x="12537" y="573"/>
                    <a:pt x="12097" y="275"/>
                  </a:cubicBezTo>
                  <a:close/>
                  <a:moveTo>
                    <a:pt x="5600" y="10400"/>
                  </a:moveTo>
                  <a:lnTo>
                    <a:pt x="1600" y="8800"/>
                  </a:lnTo>
                  <a:lnTo>
                    <a:pt x="1600" y="1600"/>
                  </a:lnTo>
                  <a:lnTo>
                    <a:pt x="5600" y="3200"/>
                  </a:lnTo>
                  <a:lnTo>
                    <a:pt x="5600" y="10400"/>
                  </a:lnTo>
                  <a:close/>
                  <a:moveTo>
                    <a:pt x="11200" y="8800"/>
                  </a:moveTo>
                  <a:lnTo>
                    <a:pt x="7200" y="10400"/>
                  </a:lnTo>
                  <a:lnTo>
                    <a:pt x="7200" y="3200"/>
                  </a:lnTo>
                  <a:lnTo>
                    <a:pt x="11200" y="1600"/>
                  </a:lnTo>
                  <a:lnTo>
                    <a:pt x="11200" y="8800"/>
                  </a:lnTo>
                  <a:close/>
                  <a:moveTo>
                    <a:pt x="4800" y="3680"/>
                  </a:moveTo>
                  <a:lnTo>
                    <a:pt x="2400" y="2720"/>
                  </a:lnTo>
                  <a:lnTo>
                    <a:pt x="2400" y="3520"/>
                  </a:lnTo>
                  <a:lnTo>
                    <a:pt x="4800" y="4480"/>
                  </a:lnTo>
                  <a:lnTo>
                    <a:pt x="4800" y="3680"/>
                  </a:lnTo>
                  <a:close/>
                  <a:moveTo>
                    <a:pt x="4800" y="5280"/>
                  </a:moveTo>
                  <a:lnTo>
                    <a:pt x="2400" y="4320"/>
                  </a:lnTo>
                  <a:lnTo>
                    <a:pt x="2400" y="5120"/>
                  </a:lnTo>
                  <a:lnTo>
                    <a:pt x="4800" y="6080"/>
                  </a:lnTo>
                  <a:lnTo>
                    <a:pt x="4800" y="5280"/>
                  </a:lnTo>
                  <a:close/>
                  <a:moveTo>
                    <a:pt x="4800" y="6880"/>
                  </a:moveTo>
                  <a:lnTo>
                    <a:pt x="2400" y="5920"/>
                  </a:lnTo>
                  <a:lnTo>
                    <a:pt x="2400" y="6720"/>
                  </a:lnTo>
                  <a:lnTo>
                    <a:pt x="4800" y="7680"/>
                  </a:lnTo>
                  <a:lnTo>
                    <a:pt x="4800" y="6880"/>
                  </a:lnTo>
                  <a:close/>
                  <a:moveTo>
                    <a:pt x="4800" y="8480"/>
                  </a:moveTo>
                  <a:lnTo>
                    <a:pt x="2400" y="7520"/>
                  </a:lnTo>
                  <a:lnTo>
                    <a:pt x="2400" y="8320"/>
                  </a:lnTo>
                  <a:lnTo>
                    <a:pt x="4800" y="9280"/>
                  </a:lnTo>
                  <a:lnTo>
                    <a:pt x="4800" y="8480"/>
                  </a:lnTo>
                  <a:close/>
                  <a:moveTo>
                    <a:pt x="10400" y="7520"/>
                  </a:moveTo>
                  <a:lnTo>
                    <a:pt x="8000" y="8480"/>
                  </a:lnTo>
                  <a:lnTo>
                    <a:pt x="8000" y="9280"/>
                  </a:lnTo>
                  <a:lnTo>
                    <a:pt x="10400" y="8321"/>
                  </a:lnTo>
                  <a:lnTo>
                    <a:pt x="10400" y="7520"/>
                  </a:lnTo>
                  <a:close/>
                  <a:moveTo>
                    <a:pt x="10400" y="5920"/>
                  </a:moveTo>
                  <a:lnTo>
                    <a:pt x="8000" y="6880"/>
                  </a:lnTo>
                  <a:lnTo>
                    <a:pt x="8000" y="7680"/>
                  </a:lnTo>
                  <a:lnTo>
                    <a:pt x="10400" y="6720"/>
                  </a:lnTo>
                  <a:lnTo>
                    <a:pt x="10400" y="5920"/>
                  </a:lnTo>
                  <a:close/>
                  <a:moveTo>
                    <a:pt x="10400" y="4320"/>
                  </a:moveTo>
                  <a:lnTo>
                    <a:pt x="8000" y="5280"/>
                  </a:lnTo>
                  <a:lnTo>
                    <a:pt x="8000" y="6080"/>
                  </a:lnTo>
                  <a:lnTo>
                    <a:pt x="10400" y="5120"/>
                  </a:lnTo>
                  <a:lnTo>
                    <a:pt x="10400" y="4320"/>
                  </a:lnTo>
                  <a:close/>
                  <a:moveTo>
                    <a:pt x="10400" y="2720"/>
                  </a:moveTo>
                  <a:lnTo>
                    <a:pt x="8000" y="3680"/>
                  </a:lnTo>
                  <a:lnTo>
                    <a:pt x="8000" y="4480"/>
                  </a:lnTo>
                  <a:lnTo>
                    <a:pt x="10400" y="3520"/>
                  </a:lnTo>
                  <a:lnTo>
                    <a:pt x="10400" y="2720"/>
                  </a:lnTo>
                  <a:close/>
                </a:path>
              </a:pathLst>
            </a:custGeom>
            <a:solidFill>
              <a:srgbClr val="F7D5A7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096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cxnSp>
          <p:nvCxnSpPr>
            <p:cNvPr id="25699" name="直接连接符 25698"/>
            <p:cNvCxnSpPr>
              <a:endCxn id="25700" idx="0"/>
            </p:cNvCxnSpPr>
            <p:nvPr/>
          </p:nvCxnSpPr>
          <p:spPr>
            <a:xfrm flipV="1">
              <a:off x="321626" y="1029717"/>
              <a:ext cx="3245485" cy="11430"/>
            </a:xfrm>
            <a:prstGeom prst="line">
              <a:avLst/>
            </a:prstGeom>
            <a:noFill/>
            <a:ln w="38100" cap="rnd" cmpd="sng" algn="ctr">
              <a:solidFill>
                <a:srgbClr val="F7D5A7">
                  <a:lumMod val="50000"/>
                  <a:lumOff val="50000"/>
                </a:srgbClr>
              </a:solidFill>
              <a:prstDash val="solid"/>
              <a:round/>
            </a:ln>
            <a:effectLst/>
          </p:spPr>
        </p:cxnSp>
        <p:sp>
          <p:nvSpPr>
            <p:cNvPr id="25700" name="任意多边形: 形状 25699"/>
            <p:cNvSpPr/>
            <p:nvPr/>
          </p:nvSpPr>
          <p:spPr>
            <a:xfrm>
              <a:off x="3467603" y="980563"/>
              <a:ext cx="98830" cy="98830"/>
            </a:xfrm>
            <a:custGeom>
              <a:avLst/>
              <a:gdLst>
                <a:gd name="connsiteX0" fmla="*/ 361345 w 361344"/>
                <a:gd name="connsiteY0" fmla="*/ 180672 h 361344"/>
                <a:gd name="connsiteX1" fmla="*/ 180672 w 361344"/>
                <a:gd name="connsiteY1" fmla="*/ 361345 h 361344"/>
                <a:gd name="connsiteX2" fmla="*/ 0 w 361344"/>
                <a:gd name="connsiteY2" fmla="*/ 180672 h 361344"/>
                <a:gd name="connsiteX3" fmla="*/ 180672 w 361344"/>
                <a:gd name="connsiteY3" fmla="*/ 0 h 361344"/>
                <a:gd name="connsiteX4" fmla="*/ 361345 w 361344"/>
                <a:gd name="connsiteY4" fmla="*/ 180672 h 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344" h="361344">
                  <a:moveTo>
                    <a:pt x="361345" y="180672"/>
                  </a:moveTo>
                  <a:cubicBezTo>
                    <a:pt x="361345" y="280455"/>
                    <a:pt x="280455" y="361345"/>
                    <a:pt x="180672" y="361345"/>
                  </a:cubicBezTo>
                  <a:cubicBezTo>
                    <a:pt x="80890" y="361345"/>
                    <a:pt x="0" y="280455"/>
                    <a:pt x="0" y="180672"/>
                  </a:cubicBezTo>
                  <a:cubicBezTo>
                    <a:pt x="0" y="80890"/>
                    <a:pt x="80890" y="0"/>
                    <a:pt x="180672" y="0"/>
                  </a:cubicBezTo>
                  <a:cubicBezTo>
                    <a:pt x="280455" y="0"/>
                    <a:pt x="361345" y="80890"/>
                    <a:pt x="361345" y="180672"/>
                  </a:cubicBezTo>
                  <a:close/>
                </a:path>
              </a:pathLst>
            </a:custGeom>
            <a:solidFill>
              <a:srgbClr val="8EC0B9">
                <a:lumMod val="100000"/>
              </a:srgbClr>
            </a:solidFill>
            <a:ln w="79602" cap="rnd">
              <a:solidFill>
                <a:srgbClr val="8EC0B9">
                  <a:lumMod val="10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defTabSz="6096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</p:grpSp>
      <p:sp>
        <p:nvSpPr>
          <p:cNvPr id="25701" name="Rectangle 2"/>
          <p:cNvSpPr>
            <a:spLocks noChangeArrowheads="1"/>
          </p:cNvSpPr>
          <p:nvPr/>
        </p:nvSpPr>
        <p:spPr bwMode="auto">
          <a:xfrm>
            <a:off x="423512" y="261283"/>
            <a:ext cx="3243713" cy="857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kern="0" dirty="0">
                <a:solidFill>
                  <a:srgbClr val="7030A0"/>
                </a:solidFill>
                <a:ea typeface="黑体" panose="02010609060101010101" pitchFamily="49" charset="-122"/>
              </a:rPr>
              <a:t>推进新课</a:t>
            </a:r>
            <a:endParaRPr lang="zh-CN" altLang="en-US" sz="3600" b="1" kern="0" dirty="0">
              <a:solidFill>
                <a:srgbClr val="7030A0"/>
              </a:solidFill>
              <a:ea typeface="黑体" panose="02010609060101010101" pitchFamily="49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093540" y="1193465"/>
            <a:ext cx="6115685" cy="1503045"/>
            <a:chOff x="1087" y="7148"/>
            <a:chExt cx="9631" cy="2367"/>
          </a:xfrm>
        </p:grpSpPr>
        <p:sp>
          <p:nvSpPr>
            <p:cNvPr id="41" name="标题 1"/>
            <p:cNvSpPr>
              <a:spLocks noGrp="1" noChangeArrowheads="1"/>
            </p:cNvSpPr>
            <p:nvPr/>
          </p:nvSpPr>
          <p:spPr bwMode="auto">
            <a:xfrm>
              <a:off x="1889" y="7148"/>
              <a:ext cx="8829" cy="236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t"/>
            <a:lstStyle/>
            <a:p>
              <a:pPr eaLnBrk="1" hangingPunct="1">
                <a:lnSpc>
                  <a:spcPct val="120000"/>
                </a:lnSpc>
              </a:pPr>
              <a:r>
                <a:rPr lang="en-US" altLang="zh-CN" sz="3600" b="1" dirty="0">
                  <a:latin typeface="+mn-lt"/>
                  <a:ea typeface="黑体" panose="02010609060101010101" pitchFamily="49" charset="-122"/>
                </a:rPr>
                <a:t>3</a:t>
              </a:r>
              <a:r>
                <a:rPr lang="zh-CN" altLang="en-US" sz="3600" b="1" dirty="0">
                  <a:latin typeface="+mn-lt"/>
                  <a:ea typeface="黑体" panose="02010609060101010101" pitchFamily="49" charset="-122"/>
                </a:rPr>
                <a:t>位同学通过画图表示题目的意思，你能看懂吗？</a:t>
              </a:r>
              <a:endParaRPr lang="zh-CN" altLang="en-US" sz="3600" b="1" dirty="0">
                <a:latin typeface="+mn-lt"/>
                <a:ea typeface="黑体" panose="02010609060101010101" pitchFamily="49" charset="-122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43" name="椭圆 42"/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44" name="任意多边形: 形状 18"/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pic>
        <p:nvPicPr>
          <p:cNvPr id="47" name="图片 4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4906" y="440238"/>
            <a:ext cx="3782438" cy="2185169"/>
          </a:xfrm>
          <a:prstGeom prst="rect">
            <a:avLst/>
          </a:prstGeom>
        </p:spPr>
      </p:pic>
      <p:pic>
        <p:nvPicPr>
          <p:cNvPr id="48" name="图片 47" descr="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809" y="2673886"/>
            <a:ext cx="11618383" cy="4008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 bwMode="auto">
          <a:xfrm flipH="1">
            <a:off x="1047751" y="597959"/>
            <a:ext cx="10096498" cy="14761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latin typeface="+mn-lt"/>
                <a:ea typeface="+mn-ea"/>
              </a:rPr>
              <a:t>对比三幅图，它们都表示了淘气的乘车路线，右图呈现的信息最全面，说明线段图更有助于解决行程问题。</a:t>
            </a:r>
            <a:endParaRPr lang="zh-CN" altLang="en-US" sz="3200" b="1" dirty="0">
              <a:latin typeface="+mn-lt"/>
              <a:ea typeface="+mn-ea"/>
            </a:endParaRPr>
          </a:p>
        </p:txBody>
      </p:sp>
      <p:pic>
        <p:nvPicPr>
          <p:cNvPr id="2" name="图片 1" descr="3.png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809" y="2673886"/>
            <a:ext cx="11618383" cy="4008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628" y="1428750"/>
            <a:ext cx="8931667" cy="515995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720" y="1622674"/>
            <a:ext cx="8486831" cy="500338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588715" y="336215"/>
            <a:ext cx="10622280" cy="1503045"/>
            <a:chOff x="1087" y="7148"/>
            <a:chExt cx="16728" cy="2367"/>
          </a:xfrm>
        </p:grpSpPr>
        <p:sp>
          <p:nvSpPr>
            <p:cNvPr id="3" name="标题 1"/>
            <p:cNvSpPr>
              <a:spLocks noGrp="1" noChangeArrowheads="1"/>
            </p:cNvSpPr>
            <p:nvPr/>
          </p:nvSpPr>
          <p:spPr bwMode="auto">
            <a:xfrm>
              <a:off x="1889" y="7148"/>
              <a:ext cx="15926" cy="236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t"/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+mn-lt"/>
                  <a:ea typeface="黑体" panose="02010609060101010101" pitchFamily="49" charset="-122"/>
                </a:rPr>
                <a:t>淘气 </a:t>
              </a:r>
              <a:r>
                <a:rPr lang="en-US" altLang="zh-CN" sz="3200" b="1" dirty="0">
                  <a:latin typeface="+mn-lt"/>
                  <a:ea typeface="黑体" panose="02010609060101010101" pitchFamily="49" charset="-122"/>
                </a:rPr>
                <a:t>9:00 </a:t>
              </a:r>
              <a:r>
                <a:rPr lang="zh-CN" altLang="en-US" sz="3200" b="1" dirty="0">
                  <a:latin typeface="+mn-lt"/>
                  <a:ea typeface="黑体" panose="02010609060101010101" pitchFamily="49" charset="-122"/>
                </a:rPr>
                <a:t>乘火车出发，</a:t>
              </a:r>
              <a:r>
                <a:rPr lang="en-US" altLang="zh-CN" sz="3200" b="1" dirty="0">
                  <a:latin typeface="+mn-lt"/>
                  <a:ea typeface="黑体" panose="02010609060101010101" pitchFamily="49" charset="-122"/>
                </a:rPr>
                <a:t>2 </a:t>
              </a:r>
              <a:r>
                <a:rPr lang="zh-CN" altLang="en-US" sz="3200" b="1" dirty="0">
                  <a:latin typeface="+mn-lt"/>
                  <a:ea typeface="黑体" panose="02010609060101010101" pitchFamily="49" charset="-122"/>
                </a:rPr>
                <a:t>时后火车约行驶到什么位置？在图中标出来。</a:t>
              </a:r>
              <a:endParaRPr lang="zh-CN" altLang="en-US" sz="3200" b="1" dirty="0">
                <a:latin typeface="+mn-lt"/>
                <a:ea typeface="黑体" panose="02010609060101010101" pitchFamily="49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6" name="任意多边形: 形状 18"/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38" name="矩形 37"/>
          <p:cNvSpPr/>
          <p:nvPr/>
        </p:nvSpPr>
        <p:spPr>
          <a:xfrm>
            <a:off x="5351993" y="382059"/>
            <a:ext cx="774964" cy="544247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9" name="圆角矩形 12"/>
          <p:cNvSpPr/>
          <p:nvPr/>
        </p:nvSpPr>
        <p:spPr>
          <a:xfrm>
            <a:off x="9188851" y="5047311"/>
            <a:ext cx="2564900" cy="1083179"/>
          </a:xfrm>
          <a:prstGeom prst="roundRect">
            <a:avLst>
              <a:gd name="adj" fmla="val 14897"/>
            </a:avLst>
          </a:prstGeom>
          <a:solidFill>
            <a:srgbClr val="FFFFFF"/>
          </a:solidFill>
          <a:ln w="12700">
            <a:solidFill>
              <a:srgbClr val="000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latinLnBrk="0" hangingPunct="1">
              <a:defRPr/>
            </a:pPr>
            <a:endParaRPr lang="zh-CN" altLang="en-US" sz="2800" b="1" noProof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" name="图片 39" descr="9"/>
          <p:cNvPicPr>
            <a:picLocks noChangeAspect="1"/>
          </p:cNvPicPr>
          <p:nvPr/>
        </p:nvPicPr>
        <p:blipFill>
          <a:blip r:embed="rId3"/>
          <a:srcRect l="673" r="2130" b="50556"/>
          <a:stretch>
            <a:fillRect/>
          </a:stretch>
        </p:blipFill>
        <p:spPr>
          <a:xfrm>
            <a:off x="8863458" y="4588677"/>
            <a:ext cx="936000" cy="936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340" h="5340">
                <a:moveTo>
                  <a:pt x="2670" y="0"/>
                </a:moveTo>
                <a:cubicBezTo>
                  <a:pt x="4145" y="0"/>
                  <a:pt x="5340" y="1195"/>
                  <a:pt x="5340" y="2670"/>
                </a:cubicBezTo>
                <a:cubicBezTo>
                  <a:pt x="5340" y="4145"/>
                  <a:pt x="4145" y="5340"/>
                  <a:pt x="2670" y="5340"/>
                </a:cubicBezTo>
                <a:cubicBezTo>
                  <a:pt x="1195" y="5340"/>
                  <a:pt x="0" y="4145"/>
                  <a:pt x="0" y="2670"/>
                </a:cubicBezTo>
                <a:cubicBezTo>
                  <a:pt x="0" y="1195"/>
                  <a:pt x="1195" y="0"/>
                  <a:pt x="2670" y="0"/>
                </a:cubicBezTo>
                <a:close/>
              </a:path>
            </a:pathLst>
          </a:custGeom>
          <a:solidFill>
            <a:srgbClr val="D8EEF3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41" name="圆角矩形 12"/>
          <p:cNvSpPr/>
          <p:nvPr/>
        </p:nvSpPr>
        <p:spPr>
          <a:xfrm>
            <a:off x="8984343" y="2834180"/>
            <a:ext cx="2837643" cy="1449062"/>
          </a:xfrm>
          <a:prstGeom prst="roundRect">
            <a:avLst>
              <a:gd name="adj" fmla="val 11507"/>
            </a:avLst>
          </a:prstGeom>
          <a:solidFill>
            <a:srgbClr val="FFFFFF"/>
          </a:solidFill>
          <a:ln w="12700"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latinLnBrk="0" hangingPunct="1">
              <a:defRPr/>
            </a:pPr>
            <a:endParaRPr lang="zh-CN" altLang="en-US" sz="2800" b="1" noProof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2" name="图片 41" descr="60"/>
          <p:cNvPicPr>
            <a:picLocks noChangeAspect="1"/>
          </p:cNvPicPr>
          <p:nvPr/>
        </p:nvPicPr>
        <p:blipFill>
          <a:blip r:embed="rId4"/>
          <a:srcRect l="16237" t="1111" r="13742" b="51852"/>
          <a:stretch>
            <a:fillRect/>
          </a:stretch>
        </p:blipFill>
        <p:spPr>
          <a:xfrm>
            <a:off x="10989150" y="2204491"/>
            <a:ext cx="936000" cy="936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080" h="5080">
                <a:moveTo>
                  <a:pt x="2540" y="0"/>
                </a:moveTo>
                <a:cubicBezTo>
                  <a:pt x="3943" y="0"/>
                  <a:pt x="5080" y="1137"/>
                  <a:pt x="5080" y="2540"/>
                </a:cubicBezTo>
                <a:cubicBezTo>
                  <a:pt x="5080" y="3943"/>
                  <a:pt x="3943" y="5080"/>
                  <a:pt x="2540" y="5080"/>
                </a:cubicBezTo>
                <a:cubicBezTo>
                  <a:pt x="1137" y="5080"/>
                  <a:pt x="0" y="3943"/>
                  <a:pt x="0" y="2540"/>
                </a:cubicBezTo>
                <a:cubicBezTo>
                  <a:pt x="0" y="1137"/>
                  <a:pt x="1137" y="0"/>
                  <a:pt x="2540" y="0"/>
                </a:cubicBezTo>
                <a:close/>
              </a:path>
            </a:pathLst>
          </a:custGeom>
          <a:solidFill>
            <a:srgbClr val="D8EEF3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3" name="矩形 42"/>
          <p:cNvSpPr/>
          <p:nvPr/>
        </p:nvSpPr>
        <p:spPr bwMode="auto">
          <a:xfrm flipH="1">
            <a:off x="9212943" y="5454660"/>
            <a:ext cx="2517321" cy="59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zh-CN" altLang="en-US" sz="2800" b="1" dirty="0">
                <a:latin typeface="+mj-ea"/>
                <a:ea typeface="+mj-ea"/>
              </a:rPr>
              <a:t>可以数一数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44" name="矩形 43"/>
          <p:cNvSpPr/>
          <p:nvPr/>
        </p:nvSpPr>
        <p:spPr bwMode="auto">
          <a:xfrm flipH="1">
            <a:off x="9019821" y="3104329"/>
            <a:ext cx="2819399" cy="1133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zh-CN" altLang="en-US" sz="2800" b="1" dirty="0">
                <a:latin typeface="+mj-ea"/>
                <a:ea typeface="+mj-ea"/>
              </a:rPr>
              <a:t>大约在淘气家到新站一半的位置。</a:t>
            </a:r>
            <a:endParaRPr lang="en-US" altLang="zh-CN" sz="2800" b="1" dirty="0">
              <a:latin typeface="+mj-ea"/>
              <a:ea typeface="+mj-ea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067570" y="1555657"/>
            <a:ext cx="1756702" cy="639768"/>
            <a:chOff x="2067570" y="1268407"/>
            <a:chExt cx="1756702" cy="639768"/>
          </a:xfrm>
        </p:grpSpPr>
        <p:sp>
          <p:nvSpPr>
            <p:cNvPr id="15" name="椭圆 14"/>
            <p:cNvSpPr/>
            <p:nvPr/>
          </p:nvSpPr>
          <p:spPr>
            <a:xfrm>
              <a:off x="2067570" y="1292225"/>
              <a:ext cx="1756702" cy="6159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FF"/>
                </a:solidFill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2216988" y="1268407"/>
              <a:ext cx="1475118" cy="5922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eaLnBrk="1" hangingPunct="1">
                <a:lnSpc>
                  <a:spcPct val="130000"/>
                </a:lnSpc>
              </a:pPr>
              <a:r>
                <a:rPr lang="zh-CN" altLang="en-US" sz="2800" b="1" dirty="0">
                  <a:solidFill>
                    <a:srgbClr val="0000FF"/>
                  </a:solidFill>
                </a:rPr>
                <a:t>淘气家</a:t>
              </a:r>
              <a:endParaRPr lang="zh-CN" altLang="en-US" sz="2800" b="1" dirty="0">
                <a:solidFill>
                  <a:srgbClr val="0000FF"/>
                </a:solidFill>
              </a:endParaRPr>
            </a:p>
          </p:txBody>
        </p:sp>
      </p:grpSp>
      <p:sp>
        <p:nvSpPr>
          <p:cNvPr id="17" name="任意多边形 16"/>
          <p:cNvSpPr/>
          <p:nvPr/>
        </p:nvSpPr>
        <p:spPr>
          <a:xfrm>
            <a:off x="1903964" y="1543447"/>
            <a:ext cx="396875" cy="477838"/>
          </a:xfrm>
          <a:custGeom>
            <a:avLst/>
            <a:gdLst>
              <a:gd name="txL" fmla="*/ 0 w 668742"/>
              <a:gd name="txT" fmla="*/ 0 h 807243"/>
              <a:gd name="txR" fmla="*/ 668742 w 668742"/>
              <a:gd name="txB" fmla="*/ 807243 h 807243"/>
            </a:gdLst>
            <a:ahLst/>
            <a:cxnLst>
              <a:cxn ang="0">
                <a:pos x="339063" y="168608"/>
              </a:cxn>
              <a:cxn ang="0">
                <a:pos x="186663" y="321008"/>
              </a:cxn>
              <a:cxn ang="0">
                <a:pos x="339063" y="473408"/>
              </a:cxn>
              <a:cxn ang="0">
                <a:pos x="491463" y="321008"/>
              </a:cxn>
              <a:cxn ang="0">
                <a:pos x="339063" y="168608"/>
              </a:cxn>
              <a:cxn ang="0">
                <a:pos x="334372" y="0"/>
              </a:cxn>
              <a:cxn ang="0">
                <a:pos x="570808" y="97935"/>
              </a:cxn>
              <a:cxn ang="0">
                <a:pos x="570807" y="97935"/>
              </a:cxn>
              <a:cxn ang="0">
                <a:pos x="570807" y="570808"/>
              </a:cxn>
              <a:cxn ang="0">
                <a:pos x="334372" y="807243"/>
              </a:cxn>
              <a:cxn ang="0">
                <a:pos x="97935" y="570807"/>
              </a:cxn>
              <a:cxn ang="0">
                <a:pos x="97935" y="97935"/>
              </a:cxn>
              <a:cxn ang="0">
                <a:pos x="334372" y="0"/>
              </a:cxn>
            </a:cxnLst>
            <a:rect l="txL" t="txT" r="txR" b="txB"/>
            <a:pathLst>
              <a:path w="668742" h="807243">
                <a:moveTo>
                  <a:pt x="339063" y="168608"/>
                </a:moveTo>
                <a:cubicBezTo>
                  <a:pt x="254895" y="168608"/>
                  <a:pt x="186663" y="236840"/>
                  <a:pt x="186663" y="321008"/>
                </a:cubicBezTo>
                <a:cubicBezTo>
                  <a:pt x="186663" y="405176"/>
                  <a:pt x="254895" y="473408"/>
                  <a:pt x="339063" y="473408"/>
                </a:cubicBezTo>
                <a:cubicBezTo>
                  <a:pt x="423231" y="473408"/>
                  <a:pt x="491463" y="405176"/>
                  <a:pt x="491463" y="321008"/>
                </a:cubicBezTo>
                <a:cubicBezTo>
                  <a:pt x="491463" y="236840"/>
                  <a:pt x="423231" y="168608"/>
                  <a:pt x="339063" y="168608"/>
                </a:cubicBezTo>
                <a:close/>
                <a:moveTo>
                  <a:pt x="334372" y="0"/>
                </a:moveTo>
                <a:cubicBezTo>
                  <a:pt x="419945" y="0"/>
                  <a:pt x="505518" y="32645"/>
                  <a:pt x="570808" y="97935"/>
                </a:cubicBezTo>
                <a:lnTo>
                  <a:pt x="570807" y="97935"/>
                </a:lnTo>
                <a:cubicBezTo>
                  <a:pt x="701387" y="228516"/>
                  <a:pt x="701387" y="440228"/>
                  <a:pt x="570807" y="570808"/>
                </a:cubicBezTo>
                <a:lnTo>
                  <a:pt x="334372" y="807243"/>
                </a:lnTo>
                <a:lnTo>
                  <a:pt x="97935" y="570807"/>
                </a:lnTo>
                <a:cubicBezTo>
                  <a:pt x="-32645" y="440227"/>
                  <a:pt x="-32645" y="228515"/>
                  <a:pt x="97935" y="97935"/>
                </a:cubicBezTo>
                <a:cubicBezTo>
                  <a:pt x="163225" y="32645"/>
                  <a:pt x="248799" y="0"/>
                  <a:pt x="334372" y="0"/>
                </a:cubicBezTo>
                <a:close/>
              </a:path>
            </a:pathLst>
          </a:custGeom>
          <a:solidFill>
            <a:srgbClr val="A20000"/>
          </a:solidFill>
          <a:ln w="12700">
            <a:noFill/>
          </a:ln>
        </p:spPr>
        <p:txBody>
          <a:bodyPr anchor="ctr"/>
          <a:lstStyle/>
          <a:p>
            <a:pPr lvl="0" algn="ctr">
              <a:lnSpc>
                <a:spcPct val="100000"/>
              </a:lnSpc>
            </a:pPr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2028825" y="4268700"/>
            <a:ext cx="3714750" cy="723900"/>
            <a:chOff x="2028825" y="3981450"/>
            <a:chExt cx="3714750" cy="723900"/>
          </a:xfrm>
        </p:grpSpPr>
        <p:sp>
          <p:nvSpPr>
            <p:cNvPr id="19" name="矩形: 圆角 18"/>
            <p:cNvSpPr/>
            <p:nvPr/>
          </p:nvSpPr>
          <p:spPr>
            <a:xfrm>
              <a:off x="2028825" y="3981450"/>
              <a:ext cx="3714750" cy="723900"/>
            </a:xfrm>
            <a:prstGeom prst="roundRect">
              <a:avLst/>
            </a:prstGeom>
            <a:solidFill>
              <a:srgbClr val="FBFBFB"/>
            </a:solidFill>
            <a:ln>
              <a:noFill/>
            </a:ln>
            <a:effectLst>
              <a:softEdge rad="11430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190750" y="4112568"/>
              <a:ext cx="339090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/>
                <a:t>火车每小时行 115 千米</a:t>
              </a:r>
              <a:endParaRPr lang="zh-CN" altLang="en-US" sz="2400" b="1" dirty="0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997161" y="4298857"/>
            <a:ext cx="1483648" cy="639768"/>
            <a:chOff x="2067570" y="1268407"/>
            <a:chExt cx="1756702" cy="639768"/>
          </a:xfrm>
        </p:grpSpPr>
        <p:sp>
          <p:nvSpPr>
            <p:cNvPr id="22" name="椭圆 21"/>
            <p:cNvSpPr/>
            <p:nvPr/>
          </p:nvSpPr>
          <p:spPr>
            <a:xfrm>
              <a:off x="2067570" y="1292225"/>
              <a:ext cx="1756702" cy="6159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FF"/>
                </a:solidFill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2216988" y="1268407"/>
              <a:ext cx="1475118" cy="5922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eaLnBrk="1" hangingPunct="1">
                <a:lnSpc>
                  <a:spcPct val="130000"/>
                </a:lnSpc>
              </a:pPr>
              <a:r>
                <a:rPr lang="zh-CN" altLang="en-US" sz="2800" b="1" dirty="0">
                  <a:solidFill>
                    <a:srgbClr val="0000FF"/>
                  </a:solidFill>
                </a:rPr>
                <a:t>新站</a:t>
              </a:r>
              <a:endParaRPr lang="zh-CN" altLang="en-US" sz="2800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194807" y="5183100"/>
            <a:ext cx="2597500" cy="723900"/>
            <a:chOff x="2587450" y="3981450"/>
            <a:chExt cx="2597500" cy="723900"/>
          </a:xfrm>
        </p:grpSpPr>
        <p:sp>
          <p:nvSpPr>
            <p:cNvPr id="25" name="对话气泡: 圆角矩形 24"/>
            <p:cNvSpPr/>
            <p:nvPr/>
          </p:nvSpPr>
          <p:spPr>
            <a:xfrm>
              <a:off x="2587450" y="3981450"/>
              <a:ext cx="2597500" cy="723900"/>
            </a:xfrm>
            <a:prstGeom prst="wedgeRoundRectCallout">
              <a:avLst>
                <a:gd name="adj1" fmla="val -9228"/>
                <a:gd name="adj2" fmla="val -83249"/>
                <a:gd name="adj3" fmla="val 16667"/>
              </a:avLst>
            </a:prstGeom>
            <a:solidFill>
              <a:srgbClr val="FFC000"/>
            </a:solidFill>
            <a:ln>
              <a:solidFill>
                <a:srgbClr val="C00000"/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2647740" y="4112568"/>
              <a:ext cx="247692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/>
                <a:t>淘气在新站换车</a:t>
              </a:r>
              <a:endParaRPr lang="zh-CN" altLang="en-US" sz="2400" b="1" dirty="0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304741" y="2566310"/>
            <a:ext cx="1756702" cy="639768"/>
            <a:chOff x="2067570" y="1268407"/>
            <a:chExt cx="1756702" cy="639768"/>
          </a:xfrm>
        </p:grpSpPr>
        <p:sp>
          <p:nvSpPr>
            <p:cNvPr id="31" name="椭圆 30"/>
            <p:cNvSpPr/>
            <p:nvPr/>
          </p:nvSpPr>
          <p:spPr>
            <a:xfrm>
              <a:off x="2067570" y="1292225"/>
              <a:ext cx="1756702" cy="6159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FF"/>
                </a:solidFill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2216988" y="1268407"/>
              <a:ext cx="1475118" cy="5922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eaLnBrk="1" hangingPunct="1">
                <a:lnSpc>
                  <a:spcPct val="130000"/>
                </a:lnSpc>
              </a:pPr>
              <a:r>
                <a:rPr lang="zh-CN" altLang="en-US" sz="2800" b="1" dirty="0">
                  <a:solidFill>
                    <a:srgbClr val="0000FF"/>
                  </a:solidFill>
                </a:rPr>
                <a:t>奶奶家</a:t>
              </a:r>
              <a:endParaRPr lang="zh-CN" altLang="en-US" sz="2800" b="1" dirty="0">
                <a:solidFill>
                  <a:srgbClr val="0000FF"/>
                </a:solidFill>
              </a:endParaRPr>
            </a:p>
          </p:txBody>
        </p:sp>
      </p:grpSp>
      <p:sp>
        <p:nvSpPr>
          <p:cNvPr id="33" name="任意多边形 16"/>
          <p:cNvSpPr/>
          <p:nvPr/>
        </p:nvSpPr>
        <p:spPr>
          <a:xfrm>
            <a:off x="8699400" y="2034335"/>
            <a:ext cx="396875" cy="477838"/>
          </a:xfrm>
          <a:custGeom>
            <a:avLst/>
            <a:gdLst>
              <a:gd name="txL" fmla="*/ 0 w 668742"/>
              <a:gd name="txT" fmla="*/ 0 h 807243"/>
              <a:gd name="txR" fmla="*/ 668742 w 668742"/>
              <a:gd name="txB" fmla="*/ 807243 h 807243"/>
            </a:gdLst>
            <a:ahLst/>
            <a:cxnLst>
              <a:cxn ang="0">
                <a:pos x="339063" y="168608"/>
              </a:cxn>
              <a:cxn ang="0">
                <a:pos x="186663" y="321008"/>
              </a:cxn>
              <a:cxn ang="0">
                <a:pos x="339063" y="473408"/>
              </a:cxn>
              <a:cxn ang="0">
                <a:pos x="491463" y="321008"/>
              </a:cxn>
              <a:cxn ang="0">
                <a:pos x="339063" y="168608"/>
              </a:cxn>
              <a:cxn ang="0">
                <a:pos x="334372" y="0"/>
              </a:cxn>
              <a:cxn ang="0">
                <a:pos x="570808" y="97935"/>
              </a:cxn>
              <a:cxn ang="0">
                <a:pos x="570807" y="97935"/>
              </a:cxn>
              <a:cxn ang="0">
                <a:pos x="570807" y="570808"/>
              </a:cxn>
              <a:cxn ang="0">
                <a:pos x="334372" y="807243"/>
              </a:cxn>
              <a:cxn ang="0">
                <a:pos x="97935" y="570807"/>
              </a:cxn>
              <a:cxn ang="0">
                <a:pos x="97935" y="97935"/>
              </a:cxn>
              <a:cxn ang="0">
                <a:pos x="334372" y="0"/>
              </a:cxn>
            </a:cxnLst>
            <a:rect l="txL" t="txT" r="txR" b="txB"/>
            <a:pathLst>
              <a:path w="668742" h="807243">
                <a:moveTo>
                  <a:pt x="339063" y="168608"/>
                </a:moveTo>
                <a:cubicBezTo>
                  <a:pt x="254895" y="168608"/>
                  <a:pt x="186663" y="236840"/>
                  <a:pt x="186663" y="321008"/>
                </a:cubicBezTo>
                <a:cubicBezTo>
                  <a:pt x="186663" y="405176"/>
                  <a:pt x="254895" y="473408"/>
                  <a:pt x="339063" y="473408"/>
                </a:cubicBezTo>
                <a:cubicBezTo>
                  <a:pt x="423231" y="473408"/>
                  <a:pt x="491463" y="405176"/>
                  <a:pt x="491463" y="321008"/>
                </a:cubicBezTo>
                <a:cubicBezTo>
                  <a:pt x="491463" y="236840"/>
                  <a:pt x="423231" y="168608"/>
                  <a:pt x="339063" y="168608"/>
                </a:cubicBezTo>
                <a:close/>
                <a:moveTo>
                  <a:pt x="334372" y="0"/>
                </a:moveTo>
                <a:cubicBezTo>
                  <a:pt x="419945" y="0"/>
                  <a:pt x="505518" y="32645"/>
                  <a:pt x="570808" y="97935"/>
                </a:cubicBezTo>
                <a:lnTo>
                  <a:pt x="570807" y="97935"/>
                </a:lnTo>
                <a:cubicBezTo>
                  <a:pt x="701387" y="228516"/>
                  <a:pt x="701387" y="440228"/>
                  <a:pt x="570807" y="570808"/>
                </a:cubicBezTo>
                <a:lnTo>
                  <a:pt x="334372" y="807243"/>
                </a:lnTo>
                <a:lnTo>
                  <a:pt x="97935" y="570807"/>
                </a:lnTo>
                <a:cubicBezTo>
                  <a:pt x="-32645" y="440227"/>
                  <a:pt x="-32645" y="228515"/>
                  <a:pt x="97935" y="97935"/>
                </a:cubicBezTo>
                <a:cubicBezTo>
                  <a:pt x="163225" y="32645"/>
                  <a:pt x="248799" y="0"/>
                  <a:pt x="334372" y="0"/>
                </a:cubicBezTo>
                <a:close/>
              </a:path>
            </a:pathLst>
          </a:custGeom>
          <a:solidFill>
            <a:srgbClr val="A20000"/>
          </a:solidFill>
          <a:ln w="12700">
            <a:noFill/>
          </a:ln>
        </p:spPr>
        <p:txBody>
          <a:bodyPr anchor="ctr"/>
          <a:lstStyle/>
          <a:p>
            <a:pPr lvl="0" algn="ctr">
              <a:lnSpc>
                <a:spcPct val="100000"/>
              </a:lnSpc>
            </a:pPr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4" name="任意多边形: 形状 33"/>
          <p:cNvSpPr/>
          <p:nvPr/>
        </p:nvSpPr>
        <p:spPr>
          <a:xfrm>
            <a:off x="1406267" y="2123536"/>
            <a:ext cx="6270743" cy="4102501"/>
          </a:xfrm>
          <a:custGeom>
            <a:avLst/>
            <a:gdLst>
              <a:gd name="connsiteX0" fmla="*/ 416519 w 3829814"/>
              <a:gd name="connsiteY0" fmla="*/ 0 h 2505875"/>
              <a:gd name="connsiteX1" fmla="*/ 1240177 w 3829814"/>
              <a:gd name="connsiteY1" fmla="*/ 69802 h 2505875"/>
              <a:gd name="connsiteX2" fmla="*/ 1470522 w 3829814"/>
              <a:gd name="connsiteY2" fmla="*/ 188464 h 2505875"/>
              <a:gd name="connsiteX3" fmla="*/ 1421661 w 3829814"/>
              <a:gd name="connsiteY3" fmla="*/ 467671 h 2505875"/>
              <a:gd name="connsiteX4" fmla="*/ 1282058 w 3829814"/>
              <a:gd name="connsiteY4" fmla="*/ 732916 h 2505875"/>
              <a:gd name="connsiteX5" fmla="*/ 674785 w 3829814"/>
              <a:gd name="connsiteY5" fmla="*/ 767817 h 2505875"/>
              <a:gd name="connsiteX6" fmla="*/ 458400 w 3829814"/>
              <a:gd name="connsiteY6" fmla="*/ 858559 h 2505875"/>
              <a:gd name="connsiteX7" fmla="*/ 269936 w 3829814"/>
              <a:gd name="connsiteY7" fmla="*/ 1067964 h 2505875"/>
              <a:gd name="connsiteX8" fmla="*/ 179194 w 3829814"/>
              <a:gd name="connsiteY8" fmla="*/ 1591475 h 2505875"/>
              <a:gd name="connsiteX9" fmla="*/ 46571 w 3829814"/>
              <a:gd name="connsiteY9" fmla="*/ 1849741 h 2505875"/>
              <a:gd name="connsiteX10" fmla="*/ 4690 w 3829814"/>
              <a:gd name="connsiteY10" fmla="*/ 2094046 h 2505875"/>
              <a:gd name="connsiteX11" fmla="*/ 144293 w 3829814"/>
              <a:gd name="connsiteY11" fmla="*/ 2275530 h 2505875"/>
              <a:gd name="connsiteX12" fmla="*/ 730626 w 3829814"/>
              <a:gd name="connsiteY12" fmla="*/ 2366272 h 2505875"/>
              <a:gd name="connsiteX13" fmla="*/ 1463542 w 3829814"/>
              <a:gd name="connsiteY13" fmla="*/ 2443054 h 2505875"/>
              <a:gd name="connsiteX14" fmla="*/ 1707847 w 3829814"/>
              <a:gd name="connsiteY14" fmla="*/ 2505875 h 2505875"/>
              <a:gd name="connsiteX15" fmla="*/ 1959133 w 3829814"/>
              <a:gd name="connsiteY15" fmla="*/ 2484935 h 2505875"/>
              <a:gd name="connsiteX16" fmla="*/ 2182498 w 3829814"/>
              <a:gd name="connsiteY16" fmla="*/ 2296471 h 2505875"/>
              <a:gd name="connsiteX17" fmla="*/ 2636207 w 3829814"/>
              <a:gd name="connsiteY17" fmla="*/ 2073106 h 2505875"/>
              <a:gd name="connsiteX18" fmla="*/ 2768830 w 3829814"/>
              <a:gd name="connsiteY18" fmla="*/ 1870681 h 2505875"/>
              <a:gd name="connsiteX19" fmla="*/ 2768830 w 3829814"/>
              <a:gd name="connsiteY19" fmla="*/ 1689197 h 2505875"/>
              <a:gd name="connsiteX20" fmla="*/ 2845612 w 3829814"/>
              <a:gd name="connsiteY20" fmla="*/ 1577515 h 2505875"/>
              <a:gd name="connsiteX21" fmla="*/ 3013136 w 3829814"/>
              <a:gd name="connsiteY21" fmla="*/ 1403011 h 2505875"/>
              <a:gd name="connsiteX22" fmla="*/ 3424965 w 3829814"/>
              <a:gd name="connsiteY22" fmla="*/ 1298309 h 2505875"/>
              <a:gd name="connsiteX23" fmla="*/ 3829814 w 3829814"/>
              <a:gd name="connsiteY23" fmla="*/ 1235487 h 2505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829814" h="2505875">
                <a:moveTo>
                  <a:pt x="416519" y="0"/>
                </a:moveTo>
                <a:cubicBezTo>
                  <a:pt x="740514" y="19195"/>
                  <a:pt x="1064510" y="38391"/>
                  <a:pt x="1240177" y="69802"/>
                </a:cubicBezTo>
                <a:cubicBezTo>
                  <a:pt x="1415844" y="101213"/>
                  <a:pt x="1440275" y="122153"/>
                  <a:pt x="1470522" y="188464"/>
                </a:cubicBezTo>
                <a:cubicBezTo>
                  <a:pt x="1500769" y="254775"/>
                  <a:pt x="1453072" y="376929"/>
                  <a:pt x="1421661" y="467671"/>
                </a:cubicBezTo>
                <a:cubicBezTo>
                  <a:pt x="1390250" y="558413"/>
                  <a:pt x="1406537" y="682892"/>
                  <a:pt x="1282058" y="732916"/>
                </a:cubicBezTo>
                <a:cubicBezTo>
                  <a:pt x="1157579" y="782940"/>
                  <a:pt x="812061" y="746877"/>
                  <a:pt x="674785" y="767817"/>
                </a:cubicBezTo>
                <a:cubicBezTo>
                  <a:pt x="537509" y="788757"/>
                  <a:pt x="525875" y="808535"/>
                  <a:pt x="458400" y="858559"/>
                </a:cubicBezTo>
                <a:cubicBezTo>
                  <a:pt x="390925" y="908583"/>
                  <a:pt x="316470" y="945811"/>
                  <a:pt x="269936" y="1067964"/>
                </a:cubicBezTo>
                <a:cubicBezTo>
                  <a:pt x="223402" y="1190117"/>
                  <a:pt x="216421" y="1461179"/>
                  <a:pt x="179194" y="1591475"/>
                </a:cubicBezTo>
                <a:cubicBezTo>
                  <a:pt x="141967" y="1721771"/>
                  <a:pt x="75655" y="1765979"/>
                  <a:pt x="46571" y="1849741"/>
                </a:cubicBezTo>
                <a:cubicBezTo>
                  <a:pt x="17487" y="1933503"/>
                  <a:pt x="-11597" y="2023081"/>
                  <a:pt x="4690" y="2094046"/>
                </a:cubicBezTo>
                <a:cubicBezTo>
                  <a:pt x="20977" y="2165011"/>
                  <a:pt x="23304" y="2230159"/>
                  <a:pt x="144293" y="2275530"/>
                </a:cubicBezTo>
                <a:cubicBezTo>
                  <a:pt x="265282" y="2320901"/>
                  <a:pt x="510751" y="2338351"/>
                  <a:pt x="730626" y="2366272"/>
                </a:cubicBezTo>
                <a:cubicBezTo>
                  <a:pt x="950501" y="2394193"/>
                  <a:pt x="1300672" y="2419787"/>
                  <a:pt x="1463542" y="2443054"/>
                </a:cubicBezTo>
                <a:cubicBezTo>
                  <a:pt x="1626412" y="2466321"/>
                  <a:pt x="1625249" y="2498895"/>
                  <a:pt x="1707847" y="2505875"/>
                </a:cubicBezTo>
                <a:lnTo>
                  <a:pt x="1959133" y="2484935"/>
                </a:lnTo>
                <a:cubicBezTo>
                  <a:pt x="2038242" y="2450034"/>
                  <a:pt x="2069652" y="2365109"/>
                  <a:pt x="2182498" y="2296471"/>
                </a:cubicBezTo>
                <a:cubicBezTo>
                  <a:pt x="2295344" y="2227833"/>
                  <a:pt x="2538485" y="2144071"/>
                  <a:pt x="2636207" y="2073106"/>
                </a:cubicBezTo>
                <a:cubicBezTo>
                  <a:pt x="2733929" y="2002141"/>
                  <a:pt x="2746726" y="1934666"/>
                  <a:pt x="2768830" y="1870681"/>
                </a:cubicBezTo>
                <a:cubicBezTo>
                  <a:pt x="2790934" y="1806696"/>
                  <a:pt x="2756033" y="1738058"/>
                  <a:pt x="2768830" y="1689197"/>
                </a:cubicBezTo>
                <a:cubicBezTo>
                  <a:pt x="2781627" y="1640336"/>
                  <a:pt x="2804894" y="1625213"/>
                  <a:pt x="2845612" y="1577515"/>
                </a:cubicBezTo>
                <a:cubicBezTo>
                  <a:pt x="2886330" y="1529817"/>
                  <a:pt x="2916577" y="1449545"/>
                  <a:pt x="3013136" y="1403011"/>
                </a:cubicBezTo>
                <a:cubicBezTo>
                  <a:pt x="3109695" y="1356477"/>
                  <a:pt x="3288852" y="1326230"/>
                  <a:pt x="3424965" y="1298309"/>
                </a:cubicBezTo>
                <a:cubicBezTo>
                  <a:pt x="3561078" y="1270388"/>
                  <a:pt x="3695446" y="1252937"/>
                  <a:pt x="3829814" y="1235487"/>
                </a:cubicBezTo>
              </a:path>
            </a:pathLst>
          </a:custGeom>
          <a:noFill/>
          <a:ln w="57150">
            <a:solidFill>
              <a:srgbClr val="D600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5" name="任意多边形 16"/>
          <p:cNvSpPr/>
          <p:nvPr/>
        </p:nvSpPr>
        <p:spPr>
          <a:xfrm>
            <a:off x="7510944" y="3744036"/>
            <a:ext cx="396875" cy="477838"/>
          </a:xfrm>
          <a:custGeom>
            <a:avLst/>
            <a:gdLst>
              <a:gd name="txL" fmla="*/ 0 w 668742"/>
              <a:gd name="txT" fmla="*/ 0 h 807243"/>
              <a:gd name="txR" fmla="*/ 668742 w 668742"/>
              <a:gd name="txB" fmla="*/ 807243 h 807243"/>
            </a:gdLst>
            <a:ahLst/>
            <a:cxnLst>
              <a:cxn ang="0">
                <a:pos x="339063" y="168608"/>
              </a:cxn>
              <a:cxn ang="0">
                <a:pos x="186663" y="321008"/>
              </a:cxn>
              <a:cxn ang="0">
                <a:pos x="339063" y="473408"/>
              </a:cxn>
              <a:cxn ang="0">
                <a:pos x="491463" y="321008"/>
              </a:cxn>
              <a:cxn ang="0">
                <a:pos x="339063" y="168608"/>
              </a:cxn>
              <a:cxn ang="0">
                <a:pos x="334372" y="0"/>
              </a:cxn>
              <a:cxn ang="0">
                <a:pos x="570808" y="97935"/>
              </a:cxn>
              <a:cxn ang="0">
                <a:pos x="570807" y="97935"/>
              </a:cxn>
              <a:cxn ang="0">
                <a:pos x="570807" y="570808"/>
              </a:cxn>
              <a:cxn ang="0">
                <a:pos x="334372" y="807243"/>
              </a:cxn>
              <a:cxn ang="0">
                <a:pos x="97935" y="570807"/>
              </a:cxn>
              <a:cxn ang="0">
                <a:pos x="97935" y="97935"/>
              </a:cxn>
              <a:cxn ang="0">
                <a:pos x="334372" y="0"/>
              </a:cxn>
            </a:cxnLst>
            <a:rect l="txL" t="txT" r="txR" b="txB"/>
            <a:pathLst>
              <a:path w="668742" h="807243">
                <a:moveTo>
                  <a:pt x="339063" y="168608"/>
                </a:moveTo>
                <a:cubicBezTo>
                  <a:pt x="254895" y="168608"/>
                  <a:pt x="186663" y="236840"/>
                  <a:pt x="186663" y="321008"/>
                </a:cubicBezTo>
                <a:cubicBezTo>
                  <a:pt x="186663" y="405176"/>
                  <a:pt x="254895" y="473408"/>
                  <a:pt x="339063" y="473408"/>
                </a:cubicBezTo>
                <a:cubicBezTo>
                  <a:pt x="423231" y="473408"/>
                  <a:pt x="491463" y="405176"/>
                  <a:pt x="491463" y="321008"/>
                </a:cubicBezTo>
                <a:cubicBezTo>
                  <a:pt x="491463" y="236840"/>
                  <a:pt x="423231" y="168608"/>
                  <a:pt x="339063" y="168608"/>
                </a:cubicBezTo>
                <a:close/>
                <a:moveTo>
                  <a:pt x="334372" y="0"/>
                </a:moveTo>
                <a:cubicBezTo>
                  <a:pt x="419945" y="0"/>
                  <a:pt x="505518" y="32645"/>
                  <a:pt x="570808" y="97935"/>
                </a:cubicBezTo>
                <a:lnTo>
                  <a:pt x="570807" y="97935"/>
                </a:lnTo>
                <a:cubicBezTo>
                  <a:pt x="701387" y="228516"/>
                  <a:pt x="701387" y="440228"/>
                  <a:pt x="570807" y="570808"/>
                </a:cubicBezTo>
                <a:lnTo>
                  <a:pt x="334372" y="807243"/>
                </a:lnTo>
                <a:lnTo>
                  <a:pt x="97935" y="570807"/>
                </a:lnTo>
                <a:cubicBezTo>
                  <a:pt x="-32645" y="440227"/>
                  <a:pt x="-32645" y="228515"/>
                  <a:pt x="97935" y="97935"/>
                </a:cubicBezTo>
                <a:cubicBezTo>
                  <a:pt x="163225" y="32645"/>
                  <a:pt x="248799" y="0"/>
                  <a:pt x="334372" y="0"/>
                </a:cubicBezTo>
                <a:close/>
              </a:path>
            </a:pathLst>
          </a:custGeom>
          <a:solidFill>
            <a:srgbClr val="A20000"/>
          </a:solidFill>
          <a:ln w="12700">
            <a:noFill/>
          </a:ln>
        </p:spPr>
        <p:txBody>
          <a:bodyPr anchor="ctr"/>
          <a:lstStyle/>
          <a:p>
            <a:pPr lvl="0" algn="ctr">
              <a:lnSpc>
                <a:spcPct val="100000"/>
              </a:lnSpc>
            </a:pPr>
            <a:endParaRPr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2985436" y="4879478"/>
            <a:ext cx="187532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FF0000"/>
                </a:solidFill>
              </a:rPr>
              <a:t>4</a:t>
            </a:r>
            <a:r>
              <a:rPr lang="zh-CN" altLang="en-US" sz="3200" b="1" dirty="0">
                <a:solidFill>
                  <a:srgbClr val="FF0000"/>
                </a:solidFill>
              </a:rPr>
              <a:t>小时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11134626" y="5739189"/>
            <a:ext cx="540644" cy="115503"/>
            <a:chOff x="4562375" y="7122695"/>
            <a:chExt cx="695759" cy="115503"/>
          </a:xfrm>
        </p:grpSpPr>
        <p:sp>
          <p:nvSpPr>
            <p:cNvPr id="45" name="矩形 44"/>
            <p:cNvSpPr/>
            <p:nvPr/>
          </p:nvSpPr>
          <p:spPr>
            <a:xfrm>
              <a:off x="4562375" y="7122695"/>
              <a:ext cx="346509" cy="115503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4911625" y="7122695"/>
              <a:ext cx="346509" cy="115503"/>
            </a:xfrm>
            <a:prstGeom prst="rect">
              <a:avLst/>
            </a:prstGeom>
            <a:solidFill>
              <a:srgbClr val="000000"/>
            </a:solidFill>
            <a:ln w="19050"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8" name="等腰三角形 47"/>
          <p:cNvSpPr/>
          <p:nvPr/>
        </p:nvSpPr>
        <p:spPr>
          <a:xfrm>
            <a:off x="1982259" y="6013451"/>
            <a:ext cx="328083" cy="406400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732018" y="1055611"/>
            <a:ext cx="201119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000" b="0" i="0" u="none" strike="noStrike" baseline="0" dirty="0">
                <a:solidFill>
                  <a:srgbClr val="FF0000"/>
                </a:solidFill>
                <a:latin typeface="NEU-BZ-Regular"/>
              </a:rPr>
              <a:t>4</a:t>
            </a:r>
            <a:r>
              <a:rPr lang="zh-CN" altLang="en-US" sz="2000" b="0" i="0" u="none" strike="noStrike" baseline="0" dirty="0">
                <a:solidFill>
                  <a:srgbClr val="FF0000"/>
                </a:solidFill>
                <a:latin typeface="FZYBKSJW--GB1-0"/>
              </a:rPr>
              <a:t>小时的一半</a:t>
            </a: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bldLvl="0" animBg="1"/>
      <p:bldP spid="41" grpId="0" animBg="1"/>
      <p:bldP spid="43" grpId="0"/>
      <p:bldP spid="44" grpId="0"/>
      <p:bldP spid="34" grpId="0" animBg="1"/>
      <p:bldP spid="36" grpId="0"/>
      <p:bldP spid="48" grpId="0" animBg="1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4967" y="1521117"/>
            <a:ext cx="6882066" cy="1879016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855415" y="507665"/>
            <a:ext cx="8145780" cy="683260"/>
            <a:chOff x="1087" y="7148"/>
            <a:chExt cx="12828" cy="1076"/>
          </a:xfrm>
        </p:grpSpPr>
        <p:sp>
          <p:nvSpPr>
            <p:cNvPr id="5" name="标题 1"/>
            <p:cNvSpPr>
              <a:spLocks noGrp="1" noChangeArrowheads="1"/>
            </p:cNvSpPr>
            <p:nvPr/>
          </p:nvSpPr>
          <p:spPr bwMode="auto">
            <a:xfrm>
              <a:off x="1994" y="7148"/>
              <a:ext cx="11921" cy="107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t"/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+mn-lt"/>
                  <a:ea typeface="黑体" panose="02010609060101010101" pitchFamily="49" charset="-122"/>
                </a:rPr>
                <a:t>淘气家到奶奶家一共有多少千米？</a:t>
              </a:r>
              <a:endParaRPr lang="zh-CN" altLang="en-US" sz="3200" b="1" dirty="0">
                <a:latin typeface="+mn-lt"/>
                <a:ea typeface="黑体" panose="02010609060101010101" pitchFamily="49" charset="-122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8" name="任意多边形: 形状 18"/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20" name="文本框 19"/>
          <p:cNvSpPr txBox="1"/>
          <p:nvPr/>
        </p:nvSpPr>
        <p:spPr>
          <a:xfrm>
            <a:off x="3829050" y="3269518"/>
            <a:ext cx="33909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0000FF"/>
                </a:solidFill>
              </a:rPr>
              <a:t>每小时 115 千米</a:t>
            </a:r>
            <a:endParaRPr lang="zh-CN" altLang="en-US" sz="2800" b="1" dirty="0">
              <a:solidFill>
                <a:srgbClr val="0000FF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724400" y="2520218"/>
            <a:ext cx="14224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/>
              <a:t>火车</a:t>
            </a:r>
            <a:endParaRPr lang="zh-CN" altLang="en-US" sz="3200" b="1" dirty="0"/>
          </a:p>
        </p:txBody>
      </p:sp>
      <p:sp>
        <p:nvSpPr>
          <p:cNvPr id="22" name="文本框 21"/>
          <p:cNvSpPr txBox="1"/>
          <p:nvPr/>
        </p:nvSpPr>
        <p:spPr>
          <a:xfrm>
            <a:off x="4584700" y="1161318"/>
            <a:ext cx="18796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0000FF"/>
                </a:solidFill>
              </a:rPr>
              <a:t>4</a:t>
            </a:r>
            <a:r>
              <a:rPr lang="zh-CN" altLang="en-US" sz="2800" b="1" dirty="0">
                <a:solidFill>
                  <a:srgbClr val="0000FF"/>
                </a:solidFill>
              </a:rPr>
              <a:t>小时</a:t>
            </a:r>
            <a:endParaRPr lang="zh-CN" altLang="en-US" sz="2800" b="1" dirty="0">
              <a:solidFill>
                <a:srgbClr val="0000FF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143000" y="2113818"/>
            <a:ext cx="18796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/>
              <a:t>淘气家</a:t>
            </a:r>
            <a:endParaRPr lang="zh-CN" altLang="en-US" sz="2800" b="1" dirty="0"/>
          </a:p>
        </p:txBody>
      </p:sp>
      <p:sp>
        <p:nvSpPr>
          <p:cNvPr id="24" name="文本框 23"/>
          <p:cNvSpPr txBox="1"/>
          <p:nvPr/>
        </p:nvSpPr>
        <p:spPr>
          <a:xfrm>
            <a:off x="9245600" y="2113818"/>
            <a:ext cx="18796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/>
              <a:t>奶奶家</a:t>
            </a:r>
            <a:endParaRPr lang="zh-CN" altLang="en-US" sz="2800" b="1" dirty="0"/>
          </a:p>
        </p:txBody>
      </p:sp>
      <p:sp>
        <p:nvSpPr>
          <p:cNvPr id="25" name="文本框 24"/>
          <p:cNvSpPr txBox="1"/>
          <p:nvPr/>
        </p:nvSpPr>
        <p:spPr>
          <a:xfrm>
            <a:off x="8051800" y="2685318"/>
            <a:ext cx="14224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/>
              <a:t>汽车</a:t>
            </a:r>
            <a:endParaRPr lang="zh-CN" altLang="en-US" sz="3200" b="1" dirty="0"/>
          </a:p>
        </p:txBody>
      </p:sp>
      <p:sp>
        <p:nvSpPr>
          <p:cNvPr id="26" name="文本框 25"/>
          <p:cNvSpPr txBox="1"/>
          <p:nvPr/>
        </p:nvSpPr>
        <p:spPr>
          <a:xfrm>
            <a:off x="7835900" y="1237518"/>
            <a:ext cx="18796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0000FF"/>
                </a:solidFill>
              </a:rPr>
              <a:t>2</a:t>
            </a:r>
            <a:r>
              <a:rPr lang="zh-CN" altLang="en-US" sz="2800" b="1" dirty="0">
                <a:solidFill>
                  <a:srgbClr val="0000FF"/>
                </a:solidFill>
              </a:rPr>
              <a:t>小时</a:t>
            </a:r>
            <a:endParaRPr lang="zh-CN" altLang="en-US" sz="2800" b="1" dirty="0">
              <a:solidFill>
                <a:srgbClr val="0000FF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277100" y="1745518"/>
            <a:ext cx="18796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/>
              <a:t>新站</a:t>
            </a:r>
            <a:endParaRPr lang="zh-CN" altLang="en-US" sz="2800" b="1" dirty="0"/>
          </a:p>
        </p:txBody>
      </p:sp>
      <p:sp>
        <p:nvSpPr>
          <p:cNvPr id="28" name="文本框 27"/>
          <p:cNvSpPr txBox="1"/>
          <p:nvPr/>
        </p:nvSpPr>
        <p:spPr>
          <a:xfrm>
            <a:off x="7029450" y="3269518"/>
            <a:ext cx="33909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0000FF"/>
                </a:solidFill>
              </a:rPr>
              <a:t>每小时 </a:t>
            </a:r>
            <a:r>
              <a:rPr lang="en-US" altLang="zh-CN" sz="2800" b="1" dirty="0">
                <a:solidFill>
                  <a:srgbClr val="0000FF"/>
                </a:solidFill>
              </a:rPr>
              <a:t>4</a:t>
            </a:r>
            <a:r>
              <a:rPr lang="zh-CN" altLang="en-US" sz="2800" b="1" dirty="0">
                <a:solidFill>
                  <a:srgbClr val="0000FF"/>
                </a:solidFill>
              </a:rPr>
              <a:t>5 千米</a:t>
            </a:r>
            <a:endParaRPr lang="zh-CN" altLang="en-US" sz="2800" b="1" dirty="0">
              <a:solidFill>
                <a:srgbClr val="0000FF"/>
              </a:solidFill>
            </a:endParaRPr>
          </a:p>
        </p:txBody>
      </p:sp>
      <p:sp>
        <p:nvSpPr>
          <p:cNvPr id="29" name="TextBox 20"/>
          <p:cNvSpPr txBox="1"/>
          <p:nvPr/>
        </p:nvSpPr>
        <p:spPr>
          <a:xfrm>
            <a:off x="4025901" y="3833284"/>
            <a:ext cx="380788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7030A0"/>
                </a:solidFill>
                <a:latin typeface="+mn-ea"/>
                <a:ea typeface="+mn-ea"/>
              </a:rPr>
              <a:t>火车行驶路程</a:t>
            </a:r>
            <a:endParaRPr lang="zh-CN" altLang="en-US" sz="3200" b="1" dirty="0">
              <a:solidFill>
                <a:srgbClr val="7030A0"/>
              </a:solidFill>
              <a:latin typeface="+mn-ea"/>
              <a:ea typeface="+mn-ea"/>
            </a:endParaRPr>
          </a:p>
        </p:txBody>
      </p:sp>
      <p:sp>
        <p:nvSpPr>
          <p:cNvPr id="30" name="TextBox 21"/>
          <p:cNvSpPr txBox="1"/>
          <p:nvPr/>
        </p:nvSpPr>
        <p:spPr>
          <a:xfrm>
            <a:off x="6786034" y="3833283"/>
            <a:ext cx="927100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7030A0"/>
                </a:solidFill>
                <a:latin typeface="+mn-ea"/>
                <a:ea typeface="+mn-ea"/>
              </a:rPr>
              <a:t>＋</a:t>
            </a:r>
            <a:endParaRPr lang="zh-CN" altLang="en-US" sz="3200" b="1" dirty="0">
              <a:solidFill>
                <a:srgbClr val="7030A0"/>
              </a:solidFill>
              <a:latin typeface="+mn-ea"/>
              <a:ea typeface="+mn-ea"/>
            </a:endParaRPr>
          </a:p>
        </p:txBody>
      </p:sp>
      <p:sp>
        <p:nvSpPr>
          <p:cNvPr id="31" name="TextBox 22"/>
          <p:cNvSpPr txBox="1"/>
          <p:nvPr/>
        </p:nvSpPr>
        <p:spPr>
          <a:xfrm>
            <a:off x="7418917" y="3824817"/>
            <a:ext cx="3807883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7030A0"/>
                </a:solidFill>
                <a:latin typeface="+mn-ea"/>
                <a:ea typeface="+mn-ea"/>
              </a:rPr>
              <a:t>汽车行驶路程</a:t>
            </a:r>
            <a:endParaRPr lang="zh-CN" altLang="en-US" sz="3200" b="1" dirty="0">
              <a:solidFill>
                <a:srgbClr val="7030A0"/>
              </a:solidFill>
              <a:latin typeface="+mn-ea"/>
              <a:ea typeface="+mn-ea"/>
            </a:endParaRPr>
          </a:p>
        </p:txBody>
      </p:sp>
      <p:sp>
        <p:nvSpPr>
          <p:cNvPr id="33" name="TextBox 20"/>
          <p:cNvSpPr txBox="1"/>
          <p:nvPr/>
        </p:nvSpPr>
        <p:spPr>
          <a:xfrm>
            <a:off x="7721601" y="505884"/>
            <a:ext cx="3807884" cy="584775"/>
          </a:xfrm>
          <a:prstGeom prst="rect">
            <a:avLst/>
          </a:prstGeom>
          <a:solidFill>
            <a:srgbClr val="FFFF00"/>
          </a:solidFill>
          <a:ln>
            <a:solidFill>
              <a:srgbClr val="FF6E0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3200" b="1" dirty="0">
                <a:solidFill>
                  <a:srgbClr val="C00000"/>
                </a:solidFill>
                <a:latin typeface="+mn-ea"/>
                <a:ea typeface="+mn-ea"/>
              </a:rPr>
              <a:t>路程</a:t>
            </a:r>
            <a:r>
              <a:rPr lang="en-US" altLang="zh-CN" sz="3200" b="1" dirty="0">
                <a:solidFill>
                  <a:srgbClr val="C00000"/>
                </a:solidFill>
                <a:latin typeface="+mn-ea"/>
                <a:ea typeface="+mn-ea"/>
              </a:rPr>
              <a:t> = </a:t>
            </a:r>
            <a:r>
              <a:rPr lang="zh-CN" altLang="en-US" sz="3200" b="1" dirty="0">
                <a:solidFill>
                  <a:srgbClr val="C00000"/>
                </a:solidFill>
                <a:latin typeface="+mn-ea"/>
                <a:ea typeface="+mn-ea"/>
              </a:rPr>
              <a:t>速度</a:t>
            </a:r>
            <a:r>
              <a:rPr lang="en-US" altLang="zh-CN" sz="3200" b="1" dirty="0">
                <a:solidFill>
                  <a:srgbClr val="C00000"/>
                </a:solidFill>
                <a:latin typeface="+mn-ea"/>
                <a:ea typeface="+mn-ea"/>
              </a:rPr>
              <a:t>×</a:t>
            </a:r>
            <a:r>
              <a:rPr lang="zh-CN" altLang="en-US" sz="3200" b="1" dirty="0">
                <a:solidFill>
                  <a:srgbClr val="C00000"/>
                </a:solidFill>
                <a:latin typeface="+mn-ea"/>
                <a:ea typeface="+mn-ea"/>
              </a:rPr>
              <a:t>时间</a:t>
            </a:r>
            <a:endParaRPr lang="zh-CN" altLang="en-US" sz="3200" b="1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34" name="TextBox 23"/>
          <p:cNvSpPr txBox="1">
            <a:spLocks noChangeArrowheads="1"/>
          </p:cNvSpPr>
          <p:nvPr/>
        </p:nvSpPr>
        <p:spPr bwMode="auto">
          <a:xfrm>
            <a:off x="3993546" y="4663017"/>
            <a:ext cx="298661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115×4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</a:rPr>
              <a:t>＝</a:t>
            </a:r>
            <a:endParaRPr lang="zh-CN" altLang="en-US" sz="3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5" name="TextBox 24"/>
          <p:cNvSpPr txBox="1">
            <a:spLocks noChangeArrowheads="1"/>
          </p:cNvSpPr>
          <p:nvPr/>
        </p:nvSpPr>
        <p:spPr bwMode="auto">
          <a:xfrm>
            <a:off x="7658101" y="4640944"/>
            <a:ext cx="374854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45×2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90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</a:rPr>
              <a:t>（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km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</a:rPr>
              <a:t>）</a:t>
            </a:r>
            <a:endParaRPr lang="zh-CN" altLang="en-US" sz="3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6" name="TextBox 25"/>
          <p:cNvSpPr txBox="1"/>
          <p:nvPr/>
        </p:nvSpPr>
        <p:spPr>
          <a:xfrm>
            <a:off x="1289958" y="4157435"/>
            <a:ext cx="166223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spc="800" dirty="0">
                <a:solidFill>
                  <a:srgbClr val="FF0000"/>
                </a:solidFill>
              </a:rPr>
              <a:t>1 1 5</a:t>
            </a:r>
            <a:endParaRPr lang="zh-CN" altLang="en-US" sz="3200" b="1" spc="800" dirty="0">
              <a:solidFill>
                <a:srgbClr val="FF0000"/>
              </a:solidFill>
            </a:endParaRPr>
          </a:p>
        </p:txBody>
      </p:sp>
      <p:sp>
        <p:nvSpPr>
          <p:cNvPr id="37" name="TextBox 26"/>
          <p:cNvSpPr txBox="1"/>
          <p:nvPr/>
        </p:nvSpPr>
        <p:spPr>
          <a:xfrm>
            <a:off x="2312839" y="4866519"/>
            <a:ext cx="52561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spc="800" dirty="0">
                <a:solidFill>
                  <a:srgbClr val="FF0000"/>
                </a:solidFill>
              </a:rPr>
              <a:t>4</a:t>
            </a:r>
            <a:endParaRPr lang="zh-CN" altLang="en-US" sz="3200" b="1" spc="800" dirty="0">
              <a:solidFill>
                <a:srgbClr val="FF0000"/>
              </a:solidFill>
            </a:endParaRPr>
          </a:p>
        </p:txBody>
      </p:sp>
      <p:sp>
        <p:nvSpPr>
          <p:cNvPr id="38" name="TextBox 29"/>
          <p:cNvSpPr txBox="1"/>
          <p:nvPr/>
        </p:nvSpPr>
        <p:spPr>
          <a:xfrm>
            <a:off x="712109" y="4866519"/>
            <a:ext cx="884767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spc="800" dirty="0">
                <a:solidFill>
                  <a:srgbClr val="FF0000"/>
                </a:solidFill>
              </a:rPr>
              <a:t>×</a:t>
            </a:r>
            <a:endParaRPr lang="zh-CN" altLang="en-US" sz="3200" b="1" spc="800" dirty="0">
              <a:solidFill>
                <a:srgbClr val="FF0000"/>
              </a:solidFill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743859" y="5630635"/>
            <a:ext cx="211840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2"/>
          <p:cNvSpPr txBox="1"/>
          <p:nvPr/>
        </p:nvSpPr>
        <p:spPr>
          <a:xfrm>
            <a:off x="2131333" y="5219474"/>
            <a:ext cx="416984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b="1" spc="800" dirty="0">
                <a:solidFill>
                  <a:srgbClr val="FF0000"/>
                </a:solidFill>
              </a:rPr>
              <a:t>2</a:t>
            </a:r>
            <a:endParaRPr lang="zh-CN" altLang="en-US" b="1" spc="800" dirty="0">
              <a:solidFill>
                <a:srgbClr val="FF0000"/>
              </a:solidFill>
            </a:endParaRPr>
          </a:p>
        </p:txBody>
      </p:sp>
      <p:sp>
        <p:nvSpPr>
          <p:cNvPr id="41" name="TextBox 34"/>
          <p:cNvSpPr txBox="1"/>
          <p:nvPr/>
        </p:nvSpPr>
        <p:spPr>
          <a:xfrm>
            <a:off x="2335063" y="5613702"/>
            <a:ext cx="38908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spc="800" dirty="0">
                <a:solidFill>
                  <a:srgbClr val="FF0000"/>
                </a:solidFill>
              </a:rPr>
              <a:t>0</a:t>
            </a:r>
            <a:endParaRPr lang="zh-CN" altLang="en-US" sz="3200" b="1" spc="800" dirty="0">
              <a:solidFill>
                <a:srgbClr val="FF0000"/>
              </a:solidFill>
            </a:endParaRPr>
          </a:p>
        </p:txBody>
      </p:sp>
      <p:sp>
        <p:nvSpPr>
          <p:cNvPr id="42" name="TextBox 35"/>
          <p:cNvSpPr txBox="1"/>
          <p:nvPr/>
        </p:nvSpPr>
        <p:spPr>
          <a:xfrm>
            <a:off x="1858284" y="5613702"/>
            <a:ext cx="38994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spc="800" dirty="0">
                <a:solidFill>
                  <a:srgbClr val="FF0000"/>
                </a:solidFill>
              </a:rPr>
              <a:t>6</a:t>
            </a:r>
            <a:endParaRPr lang="zh-CN" altLang="en-US" sz="3200" b="1" spc="800" dirty="0">
              <a:solidFill>
                <a:srgbClr val="FF0000"/>
              </a:solidFill>
            </a:endParaRPr>
          </a:p>
        </p:txBody>
      </p:sp>
      <p:sp>
        <p:nvSpPr>
          <p:cNvPr id="43" name="TextBox 36"/>
          <p:cNvSpPr txBox="1"/>
          <p:nvPr/>
        </p:nvSpPr>
        <p:spPr>
          <a:xfrm>
            <a:off x="1311125" y="5613702"/>
            <a:ext cx="38994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spc="800" dirty="0">
                <a:solidFill>
                  <a:srgbClr val="FF0000"/>
                </a:solidFill>
              </a:rPr>
              <a:t>4</a:t>
            </a:r>
            <a:endParaRPr lang="zh-CN" altLang="en-US" sz="3200" b="1" spc="800" dirty="0">
              <a:solidFill>
                <a:srgbClr val="FF0000"/>
              </a:solidFill>
            </a:endParaRPr>
          </a:p>
        </p:txBody>
      </p:sp>
      <p:sp>
        <p:nvSpPr>
          <p:cNvPr id="44" name="TextBox 37"/>
          <p:cNvSpPr txBox="1">
            <a:spLocks noChangeArrowheads="1"/>
          </p:cNvSpPr>
          <p:nvPr/>
        </p:nvSpPr>
        <p:spPr bwMode="auto">
          <a:xfrm>
            <a:off x="5669224" y="4663017"/>
            <a:ext cx="368935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460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</a:rPr>
              <a:t>（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km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</a:rPr>
              <a:t>）</a:t>
            </a:r>
            <a:endParaRPr lang="zh-CN" altLang="en-US" sz="3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5" name="TextBox 38"/>
          <p:cNvSpPr txBox="1">
            <a:spLocks noChangeArrowheads="1"/>
          </p:cNvSpPr>
          <p:nvPr/>
        </p:nvSpPr>
        <p:spPr bwMode="auto">
          <a:xfrm>
            <a:off x="5753368" y="5273525"/>
            <a:ext cx="417104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460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</a:rPr>
              <a:t>＋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90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550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</a:rPr>
              <a:t>（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km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</a:rPr>
              <a:t>）</a:t>
            </a:r>
            <a:endParaRPr lang="zh-CN" altLang="en-US" sz="3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6" name="TextBox 39"/>
          <p:cNvSpPr txBox="1">
            <a:spLocks noChangeArrowheads="1"/>
          </p:cNvSpPr>
          <p:nvPr/>
        </p:nvSpPr>
        <p:spPr bwMode="auto">
          <a:xfrm>
            <a:off x="3868965" y="5884033"/>
            <a:ext cx="7649935" cy="589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答：淘气家到奶奶家一共有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550 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千米。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3" grpId="0" animBg="1"/>
      <p:bldP spid="34" grpId="0"/>
      <p:bldP spid="35" grpId="0"/>
      <p:bldP spid="36" grpId="0"/>
      <p:bldP spid="37" grpId="0"/>
      <p:bldP spid="38" grpId="0"/>
      <p:bldP spid="40" grpId="0"/>
      <p:bldP spid="41" grpId="0"/>
      <p:bldP spid="42" grpId="0"/>
      <p:bldP spid="43" grpId="0"/>
      <p:bldP spid="44" grpId="0"/>
      <p:bldP spid="45" grpId="0"/>
      <p:bldP spid="4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927767" y="2826137"/>
            <a:ext cx="6089050" cy="3240903"/>
            <a:chOff x="927767" y="2826137"/>
            <a:chExt cx="6089050" cy="3240903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7767" y="2826137"/>
              <a:ext cx="6057233" cy="3240903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2721810" y="4154374"/>
              <a:ext cx="993542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/>
                <a:t>新城</a:t>
              </a:r>
              <a:endParaRPr lang="zh-CN" altLang="en-US" sz="2000" b="1" dirty="0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023275" y="4086997"/>
              <a:ext cx="993542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/>
                <a:t>古城</a:t>
              </a:r>
              <a:endParaRPr lang="zh-CN" altLang="en-US" sz="2000" b="1" dirty="0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405203" y="5309405"/>
              <a:ext cx="993542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/>
                <a:t>光明镇</a:t>
              </a:r>
              <a:endParaRPr lang="zh-CN" altLang="en-US" sz="2000" b="1" dirty="0"/>
            </a:p>
          </p:txBody>
        </p:sp>
      </p:grpSp>
      <p:sp>
        <p:nvSpPr>
          <p:cNvPr id="17410" name="TextBox 4"/>
          <p:cNvSpPr txBox="1">
            <a:spLocks noChangeArrowheads="1"/>
          </p:cNvSpPr>
          <p:nvPr/>
        </p:nvSpPr>
        <p:spPr bwMode="auto">
          <a:xfrm>
            <a:off x="1024641" y="1160305"/>
            <a:ext cx="10485487" cy="1455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1. 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乐乐一家去古城旅游，从光明镇出发需要先乘 </a:t>
            </a: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3 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小时的汽车，在新城换车，再乘 </a:t>
            </a: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5 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小时的火车。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28835" y="506602"/>
            <a:ext cx="2848375" cy="613860"/>
            <a:chOff x="321626" y="379951"/>
            <a:chExt cx="3245485" cy="699442"/>
          </a:xfrm>
        </p:grpSpPr>
        <p:sp>
          <p:nvSpPr>
            <p:cNvPr id="3" name="Block Arc 15"/>
            <p:cNvSpPr/>
            <p:nvPr/>
          </p:nvSpPr>
          <p:spPr>
            <a:xfrm>
              <a:off x="373026" y="379951"/>
              <a:ext cx="573411" cy="537578"/>
            </a:xfrm>
            <a:custGeom>
              <a:avLst/>
              <a:gdLst>
                <a:gd name="T0" fmla="*/ 11200 w 12800"/>
                <a:gd name="T1" fmla="*/ 0 h 12000"/>
                <a:gd name="T2" fmla="*/ 6606 w 12800"/>
                <a:gd name="T3" fmla="*/ 1715 h 12000"/>
                <a:gd name="T4" fmla="*/ 6194 w 12800"/>
                <a:gd name="T5" fmla="*/ 1715 h 12000"/>
                <a:gd name="T6" fmla="*/ 1600 w 12800"/>
                <a:gd name="T7" fmla="*/ 0 h 12000"/>
                <a:gd name="T8" fmla="*/ 0 w 12800"/>
                <a:gd name="T9" fmla="*/ 8800 h 12000"/>
                <a:gd name="T10" fmla="*/ 5006 w 12800"/>
                <a:gd name="T11" fmla="*/ 11886 h 12000"/>
                <a:gd name="T12" fmla="*/ 6400 w 12800"/>
                <a:gd name="T13" fmla="*/ 11771 h 12000"/>
                <a:gd name="T14" fmla="*/ 7794 w 12800"/>
                <a:gd name="T15" fmla="*/ 11886 h 12000"/>
                <a:gd name="T16" fmla="*/ 12800 w 12800"/>
                <a:gd name="T17" fmla="*/ 8800 h 12000"/>
                <a:gd name="T18" fmla="*/ 12097 w 12800"/>
                <a:gd name="T19" fmla="*/ 275 h 12000"/>
                <a:gd name="T20" fmla="*/ 1600 w 12800"/>
                <a:gd name="T21" fmla="*/ 8800 h 12000"/>
                <a:gd name="T22" fmla="*/ 5600 w 12800"/>
                <a:gd name="T23" fmla="*/ 3200 h 12000"/>
                <a:gd name="T24" fmla="*/ 11200 w 12800"/>
                <a:gd name="T25" fmla="*/ 8800 h 12000"/>
                <a:gd name="T26" fmla="*/ 7200 w 12800"/>
                <a:gd name="T27" fmla="*/ 3200 h 12000"/>
                <a:gd name="T28" fmla="*/ 11200 w 12800"/>
                <a:gd name="T29" fmla="*/ 8800 h 12000"/>
                <a:gd name="T30" fmla="*/ 2400 w 12800"/>
                <a:gd name="T31" fmla="*/ 2720 h 12000"/>
                <a:gd name="T32" fmla="*/ 4800 w 12800"/>
                <a:gd name="T33" fmla="*/ 4480 h 12000"/>
                <a:gd name="T34" fmla="*/ 4800 w 12800"/>
                <a:gd name="T35" fmla="*/ 5280 h 12000"/>
                <a:gd name="T36" fmla="*/ 2400 w 12800"/>
                <a:gd name="T37" fmla="*/ 5120 h 12000"/>
                <a:gd name="T38" fmla="*/ 4800 w 12800"/>
                <a:gd name="T39" fmla="*/ 5280 h 12000"/>
                <a:gd name="T40" fmla="*/ 2400 w 12800"/>
                <a:gd name="T41" fmla="*/ 5920 h 12000"/>
                <a:gd name="T42" fmla="*/ 4800 w 12800"/>
                <a:gd name="T43" fmla="*/ 7680 h 12000"/>
                <a:gd name="T44" fmla="*/ 4800 w 12800"/>
                <a:gd name="T45" fmla="*/ 8480 h 12000"/>
                <a:gd name="T46" fmla="*/ 2400 w 12800"/>
                <a:gd name="T47" fmla="*/ 8320 h 12000"/>
                <a:gd name="T48" fmla="*/ 4800 w 12800"/>
                <a:gd name="T49" fmla="*/ 8480 h 12000"/>
                <a:gd name="T50" fmla="*/ 8000 w 12800"/>
                <a:gd name="T51" fmla="*/ 8480 h 12000"/>
                <a:gd name="T52" fmla="*/ 10400 w 12800"/>
                <a:gd name="T53" fmla="*/ 8321 h 12000"/>
                <a:gd name="T54" fmla="*/ 10400 w 12800"/>
                <a:gd name="T55" fmla="*/ 5920 h 12000"/>
                <a:gd name="T56" fmla="*/ 8000 w 12800"/>
                <a:gd name="T57" fmla="*/ 7680 h 12000"/>
                <a:gd name="T58" fmla="*/ 10400 w 12800"/>
                <a:gd name="T59" fmla="*/ 5920 h 12000"/>
                <a:gd name="T60" fmla="*/ 8000 w 12800"/>
                <a:gd name="T61" fmla="*/ 5280 h 12000"/>
                <a:gd name="T62" fmla="*/ 10400 w 12800"/>
                <a:gd name="T63" fmla="*/ 5120 h 12000"/>
                <a:gd name="T64" fmla="*/ 10400 w 12800"/>
                <a:gd name="T65" fmla="*/ 2720 h 12000"/>
                <a:gd name="T66" fmla="*/ 8000 w 12800"/>
                <a:gd name="T67" fmla="*/ 4480 h 12000"/>
                <a:gd name="T68" fmla="*/ 10400 w 12800"/>
                <a:gd name="T69" fmla="*/ 272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00" h="12000">
                  <a:moveTo>
                    <a:pt x="12097" y="275"/>
                  </a:moveTo>
                  <a:cubicBezTo>
                    <a:pt x="11832" y="96"/>
                    <a:pt x="11520" y="0"/>
                    <a:pt x="11200" y="0"/>
                  </a:cubicBezTo>
                  <a:cubicBezTo>
                    <a:pt x="10996" y="0"/>
                    <a:pt x="10795" y="39"/>
                    <a:pt x="10606" y="115"/>
                  </a:cubicBezTo>
                  <a:lnTo>
                    <a:pt x="6606" y="1715"/>
                  </a:lnTo>
                  <a:cubicBezTo>
                    <a:pt x="6530" y="1745"/>
                    <a:pt x="6469" y="1794"/>
                    <a:pt x="6400" y="1835"/>
                  </a:cubicBezTo>
                  <a:cubicBezTo>
                    <a:pt x="6331" y="1794"/>
                    <a:pt x="6270" y="1745"/>
                    <a:pt x="6194" y="1715"/>
                  </a:cubicBezTo>
                  <a:lnTo>
                    <a:pt x="2194" y="115"/>
                  </a:lnTo>
                  <a:cubicBezTo>
                    <a:pt x="2005" y="39"/>
                    <a:pt x="1804" y="0"/>
                    <a:pt x="1600" y="0"/>
                  </a:cubicBezTo>
                  <a:cubicBezTo>
                    <a:pt x="716" y="0"/>
                    <a:pt x="0" y="716"/>
                    <a:pt x="0" y="1600"/>
                  </a:cubicBezTo>
                  <a:lnTo>
                    <a:pt x="0" y="8800"/>
                  </a:lnTo>
                  <a:cubicBezTo>
                    <a:pt x="0" y="9454"/>
                    <a:pt x="398" y="10042"/>
                    <a:pt x="1006" y="10286"/>
                  </a:cubicBezTo>
                  <a:lnTo>
                    <a:pt x="5006" y="11886"/>
                  </a:lnTo>
                  <a:cubicBezTo>
                    <a:pt x="5198" y="11962"/>
                    <a:pt x="5399" y="12000"/>
                    <a:pt x="5600" y="12000"/>
                  </a:cubicBezTo>
                  <a:cubicBezTo>
                    <a:pt x="5880" y="12000"/>
                    <a:pt x="6153" y="11915"/>
                    <a:pt x="6400" y="11771"/>
                  </a:cubicBezTo>
                  <a:cubicBezTo>
                    <a:pt x="6647" y="11915"/>
                    <a:pt x="6920" y="12000"/>
                    <a:pt x="7200" y="12000"/>
                  </a:cubicBezTo>
                  <a:cubicBezTo>
                    <a:pt x="7401" y="12000"/>
                    <a:pt x="7602" y="11962"/>
                    <a:pt x="7794" y="11886"/>
                  </a:cubicBezTo>
                  <a:lnTo>
                    <a:pt x="11794" y="10286"/>
                  </a:lnTo>
                  <a:cubicBezTo>
                    <a:pt x="12402" y="10042"/>
                    <a:pt x="12800" y="9454"/>
                    <a:pt x="12800" y="8800"/>
                  </a:cubicBezTo>
                  <a:lnTo>
                    <a:pt x="12800" y="1600"/>
                  </a:lnTo>
                  <a:cubicBezTo>
                    <a:pt x="12800" y="1069"/>
                    <a:pt x="12537" y="573"/>
                    <a:pt x="12097" y="275"/>
                  </a:cubicBezTo>
                  <a:close/>
                  <a:moveTo>
                    <a:pt x="5600" y="10400"/>
                  </a:moveTo>
                  <a:lnTo>
                    <a:pt x="1600" y="8800"/>
                  </a:lnTo>
                  <a:lnTo>
                    <a:pt x="1600" y="1600"/>
                  </a:lnTo>
                  <a:lnTo>
                    <a:pt x="5600" y="3200"/>
                  </a:lnTo>
                  <a:lnTo>
                    <a:pt x="5600" y="10400"/>
                  </a:lnTo>
                  <a:close/>
                  <a:moveTo>
                    <a:pt x="11200" y="8800"/>
                  </a:moveTo>
                  <a:lnTo>
                    <a:pt x="7200" y="10400"/>
                  </a:lnTo>
                  <a:lnTo>
                    <a:pt x="7200" y="3200"/>
                  </a:lnTo>
                  <a:lnTo>
                    <a:pt x="11200" y="1600"/>
                  </a:lnTo>
                  <a:lnTo>
                    <a:pt x="11200" y="8800"/>
                  </a:lnTo>
                  <a:close/>
                  <a:moveTo>
                    <a:pt x="4800" y="3680"/>
                  </a:moveTo>
                  <a:lnTo>
                    <a:pt x="2400" y="2720"/>
                  </a:lnTo>
                  <a:lnTo>
                    <a:pt x="2400" y="3520"/>
                  </a:lnTo>
                  <a:lnTo>
                    <a:pt x="4800" y="4480"/>
                  </a:lnTo>
                  <a:lnTo>
                    <a:pt x="4800" y="3680"/>
                  </a:lnTo>
                  <a:close/>
                  <a:moveTo>
                    <a:pt x="4800" y="5280"/>
                  </a:moveTo>
                  <a:lnTo>
                    <a:pt x="2400" y="4320"/>
                  </a:lnTo>
                  <a:lnTo>
                    <a:pt x="2400" y="5120"/>
                  </a:lnTo>
                  <a:lnTo>
                    <a:pt x="4800" y="6080"/>
                  </a:lnTo>
                  <a:lnTo>
                    <a:pt x="4800" y="5280"/>
                  </a:lnTo>
                  <a:close/>
                  <a:moveTo>
                    <a:pt x="4800" y="6880"/>
                  </a:moveTo>
                  <a:lnTo>
                    <a:pt x="2400" y="5920"/>
                  </a:lnTo>
                  <a:lnTo>
                    <a:pt x="2400" y="6720"/>
                  </a:lnTo>
                  <a:lnTo>
                    <a:pt x="4800" y="7680"/>
                  </a:lnTo>
                  <a:lnTo>
                    <a:pt x="4800" y="6880"/>
                  </a:lnTo>
                  <a:close/>
                  <a:moveTo>
                    <a:pt x="4800" y="8480"/>
                  </a:moveTo>
                  <a:lnTo>
                    <a:pt x="2400" y="7520"/>
                  </a:lnTo>
                  <a:lnTo>
                    <a:pt x="2400" y="8320"/>
                  </a:lnTo>
                  <a:lnTo>
                    <a:pt x="4800" y="9280"/>
                  </a:lnTo>
                  <a:lnTo>
                    <a:pt x="4800" y="8480"/>
                  </a:lnTo>
                  <a:close/>
                  <a:moveTo>
                    <a:pt x="10400" y="7520"/>
                  </a:moveTo>
                  <a:lnTo>
                    <a:pt x="8000" y="8480"/>
                  </a:lnTo>
                  <a:lnTo>
                    <a:pt x="8000" y="9280"/>
                  </a:lnTo>
                  <a:lnTo>
                    <a:pt x="10400" y="8321"/>
                  </a:lnTo>
                  <a:lnTo>
                    <a:pt x="10400" y="7520"/>
                  </a:lnTo>
                  <a:close/>
                  <a:moveTo>
                    <a:pt x="10400" y="5920"/>
                  </a:moveTo>
                  <a:lnTo>
                    <a:pt x="8000" y="6880"/>
                  </a:lnTo>
                  <a:lnTo>
                    <a:pt x="8000" y="7680"/>
                  </a:lnTo>
                  <a:lnTo>
                    <a:pt x="10400" y="6720"/>
                  </a:lnTo>
                  <a:lnTo>
                    <a:pt x="10400" y="5920"/>
                  </a:lnTo>
                  <a:close/>
                  <a:moveTo>
                    <a:pt x="10400" y="4320"/>
                  </a:moveTo>
                  <a:lnTo>
                    <a:pt x="8000" y="5280"/>
                  </a:lnTo>
                  <a:lnTo>
                    <a:pt x="8000" y="6080"/>
                  </a:lnTo>
                  <a:lnTo>
                    <a:pt x="10400" y="5120"/>
                  </a:lnTo>
                  <a:lnTo>
                    <a:pt x="10400" y="4320"/>
                  </a:lnTo>
                  <a:close/>
                  <a:moveTo>
                    <a:pt x="10400" y="2720"/>
                  </a:moveTo>
                  <a:lnTo>
                    <a:pt x="8000" y="3680"/>
                  </a:lnTo>
                  <a:lnTo>
                    <a:pt x="8000" y="4480"/>
                  </a:lnTo>
                  <a:lnTo>
                    <a:pt x="10400" y="3520"/>
                  </a:lnTo>
                  <a:lnTo>
                    <a:pt x="10400" y="2720"/>
                  </a:lnTo>
                  <a:close/>
                </a:path>
              </a:pathLst>
            </a:custGeom>
            <a:solidFill>
              <a:srgbClr val="F7D5A7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096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cxnSp>
          <p:nvCxnSpPr>
            <p:cNvPr id="4" name="直接连接符 3"/>
            <p:cNvCxnSpPr>
              <a:endCxn id="15" idx="0"/>
            </p:cNvCxnSpPr>
            <p:nvPr/>
          </p:nvCxnSpPr>
          <p:spPr>
            <a:xfrm flipV="1">
              <a:off x="321626" y="1029717"/>
              <a:ext cx="3245485" cy="11430"/>
            </a:xfrm>
            <a:prstGeom prst="line">
              <a:avLst/>
            </a:prstGeom>
            <a:noFill/>
            <a:ln w="38100" cap="rnd" cmpd="sng" algn="ctr">
              <a:solidFill>
                <a:srgbClr val="F7D5A7">
                  <a:lumMod val="50000"/>
                  <a:lumOff val="50000"/>
                </a:srgbClr>
              </a:solidFill>
              <a:prstDash val="solid"/>
              <a:round/>
            </a:ln>
            <a:effectLst/>
          </p:spPr>
        </p:cxnSp>
        <p:sp>
          <p:nvSpPr>
            <p:cNvPr id="15" name="任意多边形: 形状 14"/>
            <p:cNvSpPr/>
            <p:nvPr/>
          </p:nvSpPr>
          <p:spPr>
            <a:xfrm>
              <a:off x="3467603" y="980563"/>
              <a:ext cx="98830" cy="98830"/>
            </a:xfrm>
            <a:custGeom>
              <a:avLst/>
              <a:gdLst>
                <a:gd name="connsiteX0" fmla="*/ 361345 w 361344"/>
                <a:gd name="connsiteY0" fmla="*/ 180672 h 361344"/>
                <a:gd name="connsiteX1" fmla="*/ 180672 w 361344"/>
                <a:gd name="connsiteY1" fmla="*/ 361345 h 361344"/>
                <a:gd name="connsiteX2" fmla="*/ 0 w 361344"/>
                <a:gd name="connsiteY2" fmla="*/ 180672 h 361344"/>
                <a:gd name="connsiteX3" fmla="*/ 180672 w 361344"/>
                <a:gd name="connsiteY3" fmla="*/ 0 h 361344"/>
                <a:gd name="connsiteX4" fmla="*/ 361345 w 361344"/>
                <a:gd name="connsiteY4" fmla="*/ 180672 h 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344" h="361344">
                  <a:moveTo>
                    <a:pt x="361345" y="180672"/>
                  </a:moveTo>
                  <a:cubicBezTo>
                    <a:pt x="361345" y="280455"/>
                    <a:pt x="280455" y="361345"/>
                    <a:pt x="180672" y="361345"/>
                  </a:cubicBezTo>
                  <a:cubicBezTo>
                    <a:pt x="80890" y="361345"/>
                    <a:pt x="0" y="280455"/>
                    <a:pt x="0" y="180672"/>
                  </a:cubicBezTo>
                  <a:cubicBezTo>
                    <a:pt x="0" y="80890"/>
                    <a:pt x="80890" y="0"/>
                    <a:pt x="180672" y="0"/>
                  </a:cubicBezTo>
                  <a:cubicBezTo>
                    <a:pt x="280455" y="0"/>
                    <a:pt x="361345" y="80890"/>
                    <a:pt x="361345" y="180672"/>
                  </a:cubicBezTo>
                  <a:close/>
                </a:path>
              </a:pathLst>
            </a:custGeom>
            <a:solidFill>
              <a:srgbClr val="8EC0B9">
                <a:lumMod val="100000"/>
              </a:srgbClr>
            </a:solidFill>
            <a:ln w="79602" cap="rnd">
              <a:solidFill>
                <a:srgbClr val="8EC0B9">
                  <a:lumMod val="10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defTabSz="6096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</p:grpSp>
      <p:sp>
        <p:nvSpPr>
          <p:cNvPr id="16" name="Rectangle 2"/>
          <p:cNvSpPr>
            <a:spLocks noChangeArrowheads="1"/>
          </p:cNvSpPr>
          <p:nvPr/>
        </p:nvSpPr>
        <p:spPr bwMode="auto">
          <a:xfrm>
            <a:off x="423512" y="261283"/>
            <a:ext cx="3243713" cy="857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kern="0" dirty="0">
                <a:solidFill>
                  <a:srgbClr val="7030A0"/>
                </a:solidFill>
                <a:ea typeface="黑体" panose="02010609060101010101" pitchFamily="49" charset="-122"/>
              </a:rPr>
              <a:t>随堂演练</a:t>
            </a:r>
            <a:endParaRPr lang="zh-CN" altLang="en-US" sz="3600" b="1" kern="0" dirty="0">
              <a:solidFill>
                <a:srgbClr val="7030A0"/>
              </a:solidFill>
              <a:ea typeface="黑体" panose="02010609060101010101" pitchFamily="49" charset="-122"/>
            </a:endParaRPr>
          </a:p>
        </p:txBody>
      </p:sp>
      <p:sp>
        <p:nvSpPr>
          <p:cNvPr id="7" name="对话气泡: 圆角矩形 10"/>
          <p:cNvSpPr/>
          <p:nvPr/>
        </p:nvSpPr>
        <p:spPr>
          <a:xfrm>
            <a:off x="2079325" y="2942910"/>
            <a:ext cx="3012440" cy="863213"/>
          </a:xfrm>
          <a:prstGeom prst="wedgeRoundRectCallout">
            <a:avLst>
              <a:gd name="adj1" fmla="val -56726"/>
              <a:gd name="adj2" fmla="val 23031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hangingPunct="1">
              <a:lnSpc>
                <a:spcPct val="110000"/>
              </a:lnSpc>
            </a:pPr>
            <a:r>
              <a:rPr lang="zh-CN" altLang="en-US" sz="2000" b="1" kern="100" dirty="0">
                <a:solidFill>
                  <a:schemeClr val="tx1"/>
                </a:solidFill>
                <a:ea typeface="+mj-ea"/>
                <a:cs typeface="Times New Roman" panose="02020603050405020304" pitchFamily="18" charset="0"/>
              </a:rPr>
              <a:t>火车每小时行 </a:t>
            </a:r>
            <a:r>
              <a:rPr lang="en-US" altLang="zh-CN" sz="2000" b="1" kern="100" dirty="0">
                <a:solidFill>
                  <a:schemeClr val="tx1"/>
                </a:solidFill>
                <a:ea typeface="+mj-ea"/>
                <a:cs typeface="Times New Roman" panose="02020603050405020304" pitchFamily="18" charset="0"/>
              </a:rPr>
              <a:t>120 </a:t>
            </a:r>
            <a:r>
              <a:rPr lang="zh-CN" altLang="en-US" sz="2000" b="1" kern="100" dirty="0">
                <a:solidFill>
                  <a:schemeClr val="tx1"/>
                </a:solidFill>
                <a:ea typeface="+mj-ea"/>
                <a:cs typeface="Times New Roman" panose="02020603050405020304" pitchFamily="18" charset="0"/>
              </a:rPr>
              <a:t>千米，汽车每小时行 </a:t>
            </a:r>
            <a:r>
              <a:rPr lang="en-US" altLang="zh-CN" sz="2000" b="1" kern="100" dirty="0">
                <a:solidFill>
                  <a:schemeClr val="tx1"/>
                </a:solidFill>
                <a:ea typeface="+mj-ea"/>
                <a:cs typeface="Times New Roman" panose="02020603050405020304" pitchFamily="18" charset="0"/>
              </a:rPr>
              <a:t>55 </a:t>
            </a:r>
            <a:r>
              <a:rPr lang="zh-CN" altLang="en-US" sz="2000" b="1" kern="100" dirty="0">
                <a:solidFill>
                  <a:schemeClr val="tx1"/>
                </a:solidFill>
                <a:ea typeface="+mj-ea"/>
                <a:cs typeface="Times New Roman" panose="02020603050405020304" pitchFamily="18" charset="0"/>
              </a:rPr>
              <a:t>千米。</a:t>
            </a:r>
            <a:endParaRPr lang="zh-CN" altLang="en-US" sz="2000" b="1" kern="100" dirty="0">
              <a:solidFill>
                <a:schemeClr val="tx1"/>
              </a:solidFill>
              <a:effectLst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4338" name="TextBox 4"/>
          <p:cNvSpPr txBox="1">
            <a:spLocks noChangeArrowheads="1"/>
          </p:cNvSpPr>
          <p:nvPr/>
        </p:nvSpPr>
        <p:spPr bwMode="auto">
          <a:xfrm>
            <a:off x="6670309" y="2794759"/>
            <a:ext cx="5132895" cy="1217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1006475" indent="-10064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）你知道了哪些数学信息？说一说，画一画。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" name="TextBox 4"/>
          <p:cNvSpPr txBox="1">
            <a:spLocks noChangeArrowheads="1"/>
          </p:cNvSpPr>
          <p:nvPr/>
        </p:nvSpPr>
        <p:spPr bwMode="auto">
          <a:xfrm>
            <a:off x="7652086" y="4202210"/>
            <a:ext cx="4037108" cy="1808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乐乐要先乘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 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小时的汽车到新城，再乘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 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小时的火车到古城。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" name="左中括号 4"/>
          <p:cNvSpPr/>
          <p:nvPr/>
        </p:nvSpPr>
        <p:spPr>
          <a:xfrm rot="16200000">
            <a:off x="1641392" y="3529753"/>
            <a:ext cx="180000" cy="1260000"/>
          </a:xfrm>
          <a:prstGeom prst="leftBracket">
            <a:avLst>
              <a:gd name="adj" fmla="val 0"/>
            </a:avLst>
          </a:prstGeom>
          <a:ln w="285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左中括号 9"/>
          <p:cNvSpPr/>
          <p:nvPr/>
        </p:nvSpPr>
        <p:spPr>
          <a:xfrm rot="16200000">
            <a:off x="4338692" y="2089753"/>
            <a:ext cx="180000" cy="4140000"/>
          </a:xfrm>
          <a:prstGeom prst="leftBracket">
            <a:avLst>
              <a:gd name="adj" fmla="val 0"/>
            </a:avLst>
          </a:prstGeom>
          <a:ln w="285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17042" y="3814601"/>
            <a:ext cx="10287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+mn-ea"/>
              </a:rPr>
              <a:t>3 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+mn-ea"/>
              </a:rPr>
              <a:t>小时</a:t>
            </a:r>
            <a:endParaRPr lang="zh-CN" altLang="en-US" sz="2400" b="1" dirty="0">
              <a:solidFill>
                <a:srgbClr val="0000FF"/>
              </a:solidFill>
              <a:latin typeface="+mn-lt"/>
              <a:ea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133942" y="3814601"/>
            <a:ext cx="10287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+mn-ea"/>
              </a:rPr>
              <a:t>5 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+mn-ea"/>
              </a:rPr>
              <a:t>小时</a:t>
            </a:r>
            <a:endParaRPr lang="zh-CN" altLang="en-US" sz="2400" b="1" dirty="0">
              <a:solidFill>
                <a:srgbClr val="0000FF"/>
              </a:solidFill>
              <a:latin typeface="+mn-lt"/>
              <a:ea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217042" y="4384656"/>
            <a:ext cx="10287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+mn-ea"/>
              </a:rPr>
              <a:t>汽车</a:t>
            </a:r>
            <a:endParaRPr lang="zh-CN" altLang="en-US" sz="2400" b="1" dirty="0">
              <a:solidFill>
                <a:srgbClr val="0000FF"/>
              </a:solidFill>
              <a:latin typeface="+mn-lt"/>
              <a:ea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133942" y="4384656"/>
            <a:ext cx="10287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火车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70286" y="4817445"/>
            <a:ext cx="15222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400" b="1" kern="100" dirty="0">
                <a:cs typeface="Times New Roman" panose="02020603050405020304" pitchFamily="18" charset="0"/>
              </a:rPr>
              <a:t>每小时行 </a:t>
            </a:r>
            <a:r>
              <a:rPr lang="en-US" altLang="zh-CN" sz="2400" b="1" kern="100" dirty="0">
                <a:cs typeface="Times New Roman" panose="02020603050405020304" pitchFamily="18" charset="0"/>
              </a:rPr>
              <a:t>55 </a:t>
            </a:r>
            <a:r>
              <a:rPr lang="zh-CN" altLang="en-US" sz="2400" b="1" kern="100" dirty="0">
                <a:cs typeface="Times New Roman" panose="02020603050405020304" pitchFamily="18" charset="0"/>
              </a:rPr>
              <a:t>千米</a:t>
            </a:r>
            <a:endParaRPr lang="zh-CN" altLang="en-US" sz="2400" b="1" dirty="0">
              <a:solidFill>
                <a:srgbClr val="0000FF"/>
              </a:solidFill>
              <a:latin typeface="+mn-lt"/>
              <a:ea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809157" y="5002111"/>
            <a:ext cx="36782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400" b="1" kern="100" dirty="0">
                <a:cs typeface="Times New Roman" panose="02020603050405020304" pitchFamily="18" charset="0"/>
              </a:rPr>
              <a:t>每小时行 </a:t>
            </a:r>
            <a:r>
              <a:rPr lang="en-US" altLang="zh-CN" sz="2400" b="1" kern="100" dirty="0">
                <a:cs typeface="Times New Roman" panose="02020603050405020304" pitchFamily="18" charset="0"/>
              </a:rPr>
              <a:t>120 </a:t>
            </a:r>
            <a:r>
              <a:rPr lang="zh-CN" altLang="en-US" sz="2400" b="1" kern="100" dirty="0">
                <a:cs typeface="Times New Roman" panose="02020603050405020304" pitchFamily="18" charset="0"/>
              </a:rPr>
              <a:t>千米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998312" y="3709877"/>
            <a:ext cx="99354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/>
              <a:t>新城</a:t>
            </a:r>
            <a:endParaRPr lang="zh-CN" altLang="en-US" sz="2000" b="1" dirty="0"/>
          </a:p>
        </p:txBody>
      </p:sp>
      <p:sp>
        <p:nvSpPr>
          <p:cNvPr id="24" name="文本框 23"/>
          <p:cNvSpPr txBox="1"/>
          <p:nvPr/>
        </p:nvSpPr>
        <p:spPr>
          <a:xfrm>
            <a:off x="5999880" y="4268144"/>
            <a:ext cx="99354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/>
              <a:t>古城</a:t>
            </a:r>
            <a:endParaRPr lang="zh-CN" altLang="en-US" sz="2000" b="1" dirty="0"/>
          </a:p>
        </p:txBody>
      </p:sp>
      <p:sp>
        <p:nvSpPr>
          <p:cNvPr id="25" name="文本框 24"/>
          <p:cNvSpPr txBox="1"/>
          <p:nvPr/>
        </p:nvSpPr>
        <p:spPr>
          <a:xfrm>
            <a:off x="121386" y="4027510"/>
            <a:ext cx="99354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/>
              <a:t>光明镇</a:t>
            </a:r>
            <a:endParaRPr lang="zh-CN" alt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17" grpId="0"/>
      <p:bldP spid="5" grpId="0" animBg="1"/>
      <p:bldP spid="10" grpId="0" animBg="1"/>
      <p:bldP spid="11" grpId="0"/>
      <p:bldP spid="12" grpId="0"/>
      <p:bldP spid="18" grpId="0"/>
      <p:bldP spid="19" grpId="0"/>
      <p:bldP spid="20" grpId="0"/>
      <p:bldP spid="21" grpId="0"/>
      <p:bldP spid="23" grpId="0"/>
      <p:bldP spid="24" grpId="0"/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1104899" y="3852863"/>
            <a:ext cx="1259681" cy="388142"/>
          </a:xfrm>
          <a:prstGeom prst="rect">
            <a:avLst/>
          </a:prstGeom>
          <a:solidFill>
            <a:srgbClr val="FFCC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4"/>
          <p:cNvSpPr txBox="1">
            <a:spLocks noChangeArrowheads="1"/>
          </p:cNvSpPr>
          <p:nvPr/>
        </p:nvSpPr>
        <p:spPr bwMode="auto">
          <a:xfrm>
            <a:off x="1024641" y="1160305"/>
            <a:ext cx="10485487" cy="1455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1. 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乐乐一家去古城旅游，从光明镇出发需要先乘 </a:t>
            </a: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3 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小时的汽车，在新城换车，再乘 </a:t>
            </a: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5 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小时的火车。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28835" y="506602"/>
            <a:ext cx="2848375" cy="613860"/>
            <a:chOff x="321626" y="379951"/>
            <a:chExt cx="3245485" cy="699442"/>
          </a:xfrm>
        </p:grpSpPr>
        <p:sp>
          <p:nvSpPr>
            <p:cNvPr id="4" name="Block Arc 15"/>
            <p:cNvSpPr/>
            <p:nvPr/>
          </p:nvSpPr>
          <p:spPr>
            <a:xfrm>
              <a:off x="373026" y="379951"/>
              <a:ext cx="573411" cy="537578"/>
            </a:xfrm>
            <a:custGeom>
              <a:avLst/>
              <a:gdLst>
                <a:gd name="T0" fmla="*/ 11200 w 12800"/>
                <a:gd name="T1" fmla="*/ 0 h 12000"/>
                <a:gd name="T2" fmla="*/ 6606 w 12800"/>
                <a:gd name="T3" fmla="*/ 1715 h 12000"/>
                <a:gd name="T4" fmla="*/ 6194 w 12800"/>
                <a:gd name="T5" fmla="*/ 1715 h 12000"/>
                <a:gd name="T6" fmla="*/ 1600 w 12800"/>
                <a:gd name="T7" fmla="*/ 0 h 12000"/>
                <a:gd name="T8" fmla="*/ 0 w 12800"/>
                <a:gd name="T9" fmla="*/ 8800 h 12000"/>
                <a:gd name="T10" fmla="*/ 5006 w 12800"/>
                <a:gd name="T11" fmla="*/ 11886 h 12000"/>
                <a:gd name="T12" fmla="*/ 6400 w 12800"/>
                <a:gd name="T13" fmla="*/ 11771 h 12000"/>
                <a:gd name="T14" fmla="*/ 7794 w 12800"/>
                <a:gd name="T15" fmla="*/ 11886 h 12000"/>
                <a:gd name="T16" fmla="*/ 12800 w 12800"/>
                <a:gd name="T17" fmla="*/ 8800 h 12000"/>
                <a:gd name="T18" fmla="*/ 12097 w 12800"/>
                <a:gd name="T19" fmla="*/ 275 h 12000"/>
                <a:gd name="T20" fmla="*/ 1600 w 12800"/>
                <a:gd name="T21" fmla="*/ 8800 h 12000"/>
                <a:gd name="T22" fmla="*/ 5600 w 12800"/>
                <a:gd name="T23" fmla="*/ 3200 h 12000"/>
                <a:gd name="T24" fmla="*/ 11200 w 12800"/>
                <a:gd name="T25" fmla="*/ 8800 h 12000"/>
                <a:gd name="T26" fmla="*/ 7200 w 12800"/>
                <a:gd name="T27" fmla="*/ 3200 h 12000"/>
                <a:gd name="T28" fmla="*/ 11200 w 12800"/>
                <a:gd name="T29" fmla="*/ 8800 h 12000"/>
                <a:gd name="T30" fmla="*/ 2400 w 12800"/>
                <a:gd name="T31" fmla="*/ 2720 h 12000"/>
                <a:gd name="T32" fmla="*/ 4800 w 12800"/>
                <a:gd name="T33" fmla="*/ 4480 h 12000"/>
                <a:gd name="T34" fmla="*/ 4800 w 12800"/>
                <a:gd name="T35" fmla="*/ 5280 h 12000"/>
                <a:gd name="T36" fmla="*/ 2400 w 12800"/>
                <a:gd name="T37" fmla="*/ 5120 h 12000"/>
                <a:gd name="T38" fmla="*/ 4800 w 12800"/>
                <a:gd name="T39" fmla="*/ 5280 h 12000"/>
                <a:gd name="T40" fmla="*/ 2400 w 12800"/>
                <a:gd name="T41" fmla="*/ 5920 h 12000"/>
                <a:gd name="T42" fmla="*/ 4800 w 12800"/>
                <a:gd name="T43" fmla="*/ 7680 h 12000"/>
                <a:gd name="T44" fmla="*/ 4800 w 12800"/>
                <a:gd name="T45" fmla="*/ 8480 h 12000"/>
                <a:gd name="T46" fmla="*/ 2400 w 12800"/>
                <a:gd name="T47" fmla="*/ 8320 h 12000"/>
                <a:gd name="T48" fmla="*/ 4800 w 12800"/>
                <a:gd name="T49" fmla="*/ 8480 h 12000"/>
                <a:gd name="T50" fmla="*/ 8000 w 12800"/>
                <a:gd name="T51" fmla="*/ 8480 h 12000"/>
                <a:gd name="T52" fmla="*/ 10400 w 12800"/>
                <a:gd name="T53" fmla="*/ 8321 h 12000"/>
                <a:gd name="T54" fmla="*/ 10400 w 12800"/>
                <a:gd name="T55" fmla="*/ 5920 h 12000"/>
                <a:gd name="T56" fmla="*/ 8000 w 12800"/>
                <a:gd name="T57" fmla="*/ 7680 h 12000"/>
                <a:gd name="T58" fmla="*/ 10400 w 12800"/>
                <a:gd name="T59" fmla="*/ 5920 h 12000"/>
                <a:gd name="T60" fmla="*/ 8000 w 12800"/>
                <a:gd name="T61" fmla="*/ 5280 h 12000"/>
                <a:gd name="T62" fmla="*/ 10400 w 12800"/>
                <a:gd name="T63" fmla="*/ 5120 h 12000"/>
                <a:gd name="T64" fmla="*/ 10400 w 12800"/>
                <a:gd name="T65" fmla="*/ 2720 h 12000"/>
                <a:gd name="T66" fmla="*/ 8000 w 12800"/>
                <a:gd name="T67" fmla="*/ 4480 h 12000"/>
                <a:gd name="T68" fmla="*/ 10400 w 12800"/>
                <a:gd name="T69" fmla="*/ 272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00" h="12000">
                  <a:moveTo>
                    <a:pt x="12097" y="275"/>
                  </a:moveTo>
                  <a:cubicBezTo>
                    <a:pt x="11832" y="96"/>
                    <a:pt x="11520" y="0"/>
                    <a:pt x="11200" y="0"/>
                  </a:cubicBezTo>
                  <a:cubicBezTo>
                    <a:pt x="10996" y="0"/>
                    <a:pt x="10795" y="39"/>
                    <a:pt x="10606" y="115"/>
                  </a:cubicBezTo>
                  <a:lnTo>
                    <a:pt x="6606" y="1715"/>
                  </a:lnTo>
                  <a:cubicBezTo>
                    <a:pt x="6530" y="1745"/>
                    <a:pt x="6469" y="1794"/>
                    <a:pt x="6400" y="1835"/>
                  </a:cubicBezTo>
                  <a:cubicBezTo>
                    <a:pt x="6331" y="1794"/>
                    <a:pt x="6270" y="1745"/>
                    <a:pt x="6194" y="1715"/>
                  </a:cubicBezTo>
                  <a:lnTo>
                    <a:pt x="2194" y="115"/>
                  </a:lnTo>
                  <a:cubicBezTo>
                    <a:pt x="2005" y="39"/>
                    <a:pt x="1804" y="0"/>
                    <a:pt x="1600" y="0"/>
                  </a:cubicBezTo>
                  <a:cubicBezTo>
                    <a:pt x="716" y="0"/>
                    <a:pt x="0" y="716"/>
                    <a:pt x="0" y="1600"/>
                  </a:cubicBezTo>
                  <a:lnTo>
                    <a:pt x="0" y="8800"/>
                  </a:lnTo>
                  <a:cubicBezTo>
                    <a:pt x="0" y="9454"/>
                    <a:pt x="398" y="10042"/>
                    <a:pt x="1006" y="10286"/>
                  </a:cubicBezTo>
                  <a:lnTo>
                    <a:pt x="5006" y="11886"/>
                  </a:lnTo>
                  <a:cubicBezTo>
                    <a:pt x="5198" y="11962"/>
                    <a:pt x="5399" y="12000"/>
                    <a:pt x="5600" y="12000"/>
                  </a:cubicBezTo>
                  <a:cubicBezTo>
                    <a:pt x="5880" y="12000"/>
                    <a:pt x="6153" y="11915"/>
                    <a:pt x="6400" y="11771"/>
                  </a:cubicBezTo>
                  <a:cubicBezTo>
                    <a:pt x="6647" y="11915"/>
                    <a:pt x="6920" y="12000"/>
                    <a:pt x="7200" y="12000"/>
                  </a:cubicBezTo>
                  <a:cubicBezTo>
                    <a:pt x="7401" y="12000"/>
                    <a:pt x="7602" y="11962"/>
                    <a:pt x="7794" y="11886"/>
                  </a:cubicBezTo>
                  <a:lnTo>
                    <a:pt x="11794" y="10286"/>
                  </a:lnTo>
                  <a:cubicBezTo>
                    <a:pt x="12402" y="10042"/>
                    <a:pt x="12800" y="9454"/>
                    <a:pt x="12800" y="8800"/>
                  </a:cubicBezTo>
                  <a:lnTo>
                    <a:pt x="12800" y="1600"/>
                  </a:lnTo>
                  <a:cubicBezTo>
                    <a:pt x="12800" y="1069"/>
                    <a:pt x="12537" y="573"/>
                    <a:pt x="12097" y="275"/>
                  </a:cubicBezTo>
                  <a:close/>
                  <a:moveTo>
                    <a:pt x="5600" y="10400"/>
                  </a:moveTo>
                  <a:lnTo>
                    <a:pt x="1600" y="8800"/>
                  </a:lnTo>
                  <a:lnTo>
                    <a:pt x="1600" y="1600"/>
                  </a:lnTo>
                  <a:lnTo>
                    <a:pt x="5600" y="3200"/>
                  </a:lnTo>
                  <a:lnTo>
                    <a:pt x="5600" y="10400"/>
                  </a:lnTo>
                  <a:close/>
                  <a:moveTo>
                    <a:pt x="11200" y="8800"/>
                  </a:moveTo>
                  <a:lnTo>
                    <a:pt x="7200" y="10400"/>
                  </a:lnTo>
                  <a:lnTo>
                    <a:pt x="7200" y="3200"/>
                  </a:lnTo>
                  <a:lnTo>
                    <a:pt x="11200" y="1600"/>
                  </a:lnTo>
                  <a:lnTo>
                    <a:pt x="11200" y="8800"/>
                  </a:lnTo>
                  <a:close/>
                  <a:moveTo>
                    <a:pt x="4800" y="3680"/>
                  </a:moveTo>
                  <a:lnTo>
                    <a:pt x="2400" y="2720"/>
                  </a:lnTo>
                  <a:lnTo>
                    <a:pt x="2400" y="3520"/>
                  </a:lnTo>
                  <a:lnTo>
                    <a:pt x="4800" y="4480"/>
                  </a:lnTo>
                  <a:lnTo>
                    <a:pt x="4800" y="3680"/>
                  </a:lnTo>
                  <a:close/>
                  <a:moveTo>
                    <a:pt x="4800" y="5280"/>
                  </a:moveTo>
                  <a:lnTo>
                    <a:pt x="2400" y="4320"/>
                  </a:lnTo>
                  <a:lnTo>
                    <a:pt x="2400" y="5120"/>
                  </a:lnTo>
                  <a:lnTo>
                    <a:pt x="4800" y="6080"/>
                  </a:lnTo>
                  <a:lnTo>
                    <a:pt x="4800" y="5280"/>
                  </a:lnTo>
                  <a:close/>
                  <a:moveTo>
                    <a:pt x="4800" y="6880"/>
                  </a:moveTo>
                  <a:lnTo>
                    <a:pt x="2400" y="5920"/>
                  </a:lnTo>
                  <a:lnTo>
                    <a:pt x="2400" y="6720"/>
                  </a:lnTo>
                  <a:lnTo>
                    <a:pt x="4800" y="7680"/>
                  </a:lnTo>
                  <a:lnTo>
                    <a:pt x="4800" y="6880"/>
                  </a:lnTo>
                  <a:close/>
                  <a:moveTo>
                    <a:pt x="4800" y="8480"/>
                  </a:moveTo>
                  <a:lnTo>
                    <a:pt x="2400" y="7520"/>
                  </a:lnTo>
                  <a:lnTo>
                    <a:pt x="2400" y="8320"/>
                  </a:lnTo>
                  <a:lnTo>
                    <a:pt x="4800" y="9280"/>
                  </a:lnTo>
                  <a:lnTo>
                    <a:pt x="4800" y="8480"/>
                  </a:lnTo>
                  <a:close/>
                  <a:moveTo>
                    <a:pt x="10400" y="7520"/>
                  </a:moveTo>
                  <a:lnTo>
                    <a:pt x="8000" y="8480"/>
                  </a:lnTo>
                  <a:lnTo>
                    <a:pt x="8000" y="9280"/>
                  </a:lnTo>
                  <a:lnTo>
                    <a:pt x="10400" y="8321"/>
                  </a:lnTo>
                  <a:lnTo>
                    <a:pt x="10400" y="7520"/>
                  </a:lnTo>
                  <a:close/>
                  <a:moveTo>
                    <a:pt x="10400" y="5920"/>
                  </a:moveTo>
                  <a:lnTo>
                    <a:pt x="8000" y="6880"/>
                  </a:lnTo>
                  <a:lnTo>
                    <a:pt x="8000" y="7680"/>
                  </a:lnTo>
                  <a:lnTo>
                    <a:pt x="10400" y="6720"/>
                  </a:lnTo>
                  <a:lnTo>
                    <a:pt x="10400" y="5920"/>
                  </a:lnTo>
                  <a:close/>
                  <a:moveTo>
                    <a:pt x="10400" y="4320"/>
                  </a:moveTo>
                  <a:lnTo>
                    <a:pt x="8000" y="5280"/>
                  </a:lnTo>
                  <a:lnTo>
                    <a:pt x="8000" y="6080"/>
                  </a:lnTo>
                  <a:lnTo>
                    <a:pt x="10400" y="5120"/>
                  </a:lnTo>
                  <a:lnTo>
                    <a:pt x="10400" y="4320"/>
                  </a:lnTo>
                  <a:close/>
                  <a:moveTo>
                    <a:pt x="10400" y="2720"/>
                  </a:moveTo>
                  <a:lnTo>
                    <a:pt x="8000" y="3680"/>
                  </a:lnTo>
                  <a:lnTo>
                    <a:pt x="8000" y="4480"/>
                  </a:lnTo>
                  <a:lnTo>
                    <a:pt x="10400" y="3520"/>
                  </a:lnTo>
                  <a:lnTo>
                    <a:pt x="10400" y="2720"/>
                  </a:lnTo>
                  <a:close/>
                </a:path>
              </a:pathLst>
            </a:custGeom>
            <a:solidFill>
              <a:srgbClr val="F7D5A7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096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cxnSp>
          <p:nvCxnSpPr>
            <p:cNvPr id="5" name="直接连接符 4"/>
            <p:cNvCxnSpPr>
              <a:endCxn id="6" idx="0"/>
            </p:cNvCxnSpPr>
            <p:nvPr/>
          </p:nvCxnSpPr>
          <p:spPr>
            <a:xfrm flipV="1">
              <a:off x="321626" y="1029717"/>
              <a:ext cx="3245485" cy="11430"/>
            </a:xfrm>
            <a:prstGeom prst="line">
              <a:avLst/>
            </a:prstGeom>
            <a:noFill/>
            <a:ln w="38100" cap="rnd" cmpd="sng" algn="ctr">
              <a:solidFill>
                <a:srgbClr val="F7D5A7">
                  <a:lumMod val="50000"/>
                  <a:lumOff val="50000"/>
                </a:srgbClr>
              </a:solidFill>
              <a:prstDash val="solid"/>
              <a:round/>
            </a:ln>
            <a:effectLst/>
          </p:spPr>
        </p:cxnSp>
        <p:sp>
          <p:nvSpPr>
            <p:cNvPr id="6" name="任意多边形: 形状 5"/>
            <p:cNvSpPr/>
            <p:nvPr/>
          </p:nvSpPr>
          <p:spPr>
            <a:xfrm>
              <a:off x="3467603" y="980563"/>
              <a:ext cx="98830" cy="98830"/>
            </a:xfrm>
            <a:custGeom>
              <a:avLst/>
              <a:gdLst>
                <a:gd name="connsiteX0" fmla="*/ 361345 w 361344"/>
                <a:gd name="connsiteY0" fmla="*/ 180672 h 361344"/>
                <a:gd name="connsiteX1" fmla="*/ 180672 w 361344"/>
                <a:gd name="connsiteY1" fmla="*/ 361345 h 361344"/>
                <a:gd name="connsiteX2" fmla="*/ 0 w 361344"/>
                <a:gd name="connsiteY2" fmla="*/ 180672 h 361344"/>
                <a:gd name="connsiteX3" fmla="*/ 180672 w 361344"/>
                <a:gd name="connsiteY3" fmla="*/ 0 h 361344"/>
                <a:gd name="connsiteX4" fmla="*/ 361345 w 361344"/>
                <a:gd name="connsiteY4" fmla="*/ 180672 h 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344" h="361344">
                  <a:moveTo>
                    <a:pt x="361345" y="180672"/>
                  </a:moveTo>
                  <a:cubicBezTo>
                    <a:pt x="361345" y="280455"/>
                    <a:pt x="280455" y="361345"/>
                    <a:pt x="180672" y="361345"/>
                  </a:cubicBezTo>
                  <a:cubicBezTo>
                    <a:pt x="80890" y="361345"/>
                    <a:pt x="0" y="280455"/>
                    <a:pt x="0" y="180672"/>
                  </a:cubicBezTo>
                  <a:cubicBezTo>
                    <a:pt x="0" y="80890"/>
                    <a:pt x="80890" y="0"/>
                    <a:pt x="180672" y="0"/>
                  </a:cubicBezTo>
                  <a:cubicBezTo>
                    <a:pt x="280455" y="0"/>
                    <a:pt x="361345" y="80890"/>
                    <a:pt x="361345" y="180672"/>
                  </a:cubicBezTo>
                  <a:close/>
                </a:path>
              </a:pathLst>
            </a:custGeom>
            <a:solidFill>
              <a:srgbClr val="8EC0B9">
                <a:lumMod val="100000"/>
              </a:srgbClr>
            </a:solidFill>
            <a:ln w="79602" cap="rnd">
              <a:solidFill>
                <a:srgbClr val="8EC0B9">
                  <a:lumMod val="10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defTabSz="6096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</p:grp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423512" y="261283"/>
            <a:ext cx="3243713" cy="857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kern="0" dirty="0">
                <a:solidFill>
                  <a:srgbClr val="7030A0"/>
                </a:solidFill>
                <a:ea typeface="黑体" panose="02010609060101010101" pitchFamily="49" charset="-122"/>
              </a:rPr>
              <a:t>随堂演练</a:t>
            </a:r>
            <a:endParaRPr lang="zh-CN" altLang="en-US" sz="3600" b="1" kern="0" dirty="0">
              <a:solidFill>
                <a:srgbClr val="7030A0"/>
              </a:solidFill>
              <a:ea typeface="黑体" panose="02010609060101010101" pitchFamily="49" charset="-122"/>
            </a:endParaRPr>
          </a:p>
        </p:txBody>
      </p:sp>
      <p:sp>
        <p:nvSpPr>
          <p:cNvPr id="16" name="TextBox 4"/>
          <p:cNvSpPr txBox="1">
            <a:spLocks noChangeArrowheads="1"/>
          </p:cNvSpPr>
          <p:nvPr/>
        </p:nvSpPr>
        <p:spPr bwMode="auto">
          <a:xfrm>
            <a:off x="6670309" y="2794759"/>
            <a:ext cx="5132895" cy="1217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1006475" indent="-10064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）从光明镇到新城有多少千米？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8" name="TextBox 4"/>
          <p:cNvSpPr txBox="1">
            <a:spLocks noChangeArrowheads="1"/>
          </p:cNvSpPr>
          <p:nvPr/>
        </p:nvSpPr>
        <p:spPr bwMode="auto">
          <a:xfrm>
            <a:off x="7700213" y="4317713"/>
            <a:ext cx="403710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</a:rPr>
              <a:t>55×3</a:t>
            </a:r>
            <a:r>
              <a:rPr lang="zh-CN" altLang="en-US" sz="36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3600" b="1" dirty="0">
                <a:solidFill>
                  <a:srgbClr val="FF0000"/>
                </a:solidFill>
                <a:latin typeface="+mn-lt"/>
              </a:rPr>
              <a:t>165</a:t>
            </a:r>
            <a:r>
              <a:rPr lang="zh-CN" altLang="en-US" sz="3600" b="1" dirty="0">
                <a:solidFill>
                  <a:srgbClr val="FF0000"/>
                </a:solidFill>
                <a:latin typeface="+mn-lt"/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  <a:latin typeface="+mn-lt"/>
              </a:rPr>
              <a:t>km</a:t>
            </a:r>
            <a:r>
              <a:rPr lang="zh-CN" altLang="en-US" sz="3600" b="1" dirty="0">
                <a:solidFill>
                  <a:srgbClr val="FF0000"/>
                </a:solidFill>
                <a:latin typeface="+mn-lt"/>
              </a:rPr>
              <a:t>）</a:t>
            </a:r>
            <a:endParaRPr lang="zh-CN" altLang="en-US" sz="36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7" name="左中括号 6"/>
          <p:cNvSpPr/>
          <p:nvPr/>
        </p:nvSpPr>
        <p:spPr>
          <a:xfrm rot="16200000">
            <a:off x="1641392" y="3529753"/>
            <a:ext cx="180000" cy="1260000"/>
          </a:xfrm>
          <a:prstGeom prst="leftBracket">
            <a:avLst>
              <a:gd name="adj" fmla="val 0"/>
            </a:avLst>
          </a:prstGeom>
          <a:ln w="285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左中括号 7"/>
          <p:cNvSpPr/>
          <p:nvPr/>
        </p:nvSpPr>
        <p:spPr>
          <a:xfrm rot="16200000">
            <a:off x="4338692" y="2089753"/>
            <a:ext cx="180000" cy="4140000"/>
          </a:xfrm>
          <a:prstGeom prst="leftBracket">
            <a:avLst>
              <a:gd name="adj" fmla="val 0"/>
            </a:avLst>
          </a:prstGeom>
          <a:ln w="285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17042" y="3814601"/>
            <a:ext cx="10287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+mn-ea"/>
              </a:rPr>
              <a:t>3 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+mn-ea"/>
              </a:rPr>
              <a:t>小时</a:t>
            </a:r>
            <a:endParaRPr lang="zh-CN" altLang="en-US" sz="2400" b="1" dirty="0">
              <a:solidFill>
                <a:srgbClr val="0000FF"/>
              </a:solidFill>
              <a:latin typeface="+mn-lt"/>
              <a:ea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133942" y="3814601"/>
            <a:ext cx="10287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+mn-ea"/>
              </a:rPr>
              <a:t>5 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+mn-ea"/>
              </a:rPr>
              <a:t>小时</a:t>
            </a:r>
            <a:endParaRPr lang="zh-CN" altLang="en-US" sz="2400" b="1" dirty="0">
              <a:solidFill>
                <a:srgbClr val="0000FF"/>
              </a:solidFill>
              <a:latin typeface="+mn-lt"/>
              <a:ea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217042" y="4384656"/>
            <a:ext cx="10287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+mn-ea"/>
              </a:rPr>
              <a:t>汽车</a:t>
            </a:r>
            <a:endParaRPr lang="zh-CN" altLang="en-US" sz="2400" b="1" dirty="0">
              <a:solidFill>
                <a:srgbClr val="0000FF"/>
              </a:solidFill>
              <a:latin typeface="+mn-lt"/>
              <a:ea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133942" y="4384656"/>
            <a:ext cx="10287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火车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970286" y="4817445"/>
            <a:ext cx="15222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400" b="1" kern="100" dirty="0">
                <a:cs typeface="Times New Roman" panose="02020603050405020304" pitchFamily="18" charset="0"/>
              </a:rPr>
              <a:t>每小时行 </a:t>
            </a:r>
            <a:r>
              <a:rPr lang="en-US" altLang="zh-CN" sz="2400" b="1" kern="100" dirty="0">
                <a:cs typeface="Times New Roman" panose="02020603050405020304" pitchFamily="18" charset="0"/>
              </a:rPr>
              <a:t>55 </a:t>
            </a:r>
            <a:r>
              <a:rPr lang="zh-CN" altLang="en-US" sz="2400" b="1" kern="100" dirty="0">
                <a:cs typeface="Times New Roman" panose="02020603050405020304" pitchFamily="18" charset="0"/>
              </a:rPr>
              <a:t>千米</a:t>
            </a:r>
            <a:endParaRPr lang="zh-CN" altLang="en-US" sz="2400" b="1" dirty="0">
              <a:solidFill>
                <a:srgbClr val="0000FF"/>
              </a:solidFill>
              <a:latin typeface="+mn-lt"/>
              <a:ea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809157" y="5002111"/>
            <a:ext cx="36782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400" b="1" kern="100" dirty="0">
                <a:cs typeface="Times New Roman" panose="02020603050405020304" pitchFamily="18" charset="0"/>
              </a:rPr>
              <a:t>每小时行 </a:t>
            </a:r>
            <a:r>
              <a:rPr lang="en-US" altLang="zh-CN" sz="2400" b="1" kern="100" dirty="0">
                <a:cs typeface="Times New Roman" panose="02020603050405020304" pitchFamily="18" charset="0"/>
              </a:rPr>
              <a:t>120 </a:t>
            </a:r>
            <a:r>
              <a:rPr lang="zh-CN" altLang="en-US" sz="2400" b="1" kern="100" dirty="0">
                <a:cs typeface="Times New Roman" panose="02020603050405020304" pitchFamily="18" charset="0"/>
              </a:rPr>
              <a:t>千米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998312" y="3709877"/>
            <a:ext cx="99354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/>
              <a:t>新城</a:t>
            </a:r>
            <a:endParaRPr lang="zh-CN" altLang="en-US" sz="2000" b="1" dirty="0"/>
          </a:p>
        </p:txBody>
      </p:sp>
      <p:sp>
        <p:nvSpPr>
          <p:cNvPr id="26" name="文本框 25"/>
          <p:cNvSpPr txBox="1"/>
          <p:nvPr/>
        </p:nvSpPr>
        <p:spPr>
          <a:xfrm>
            <a:off x="6010040" y="4268144"/>
            <a:ext cx="99354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/>
              <a:t>古城</a:t>
            </a:r>
            <a:endParaRPr lang="zh-CN" altLang="en-US" sz="2000" b="1" dirty="0"/>
          </a:p>
        </p:txBody>
      </p:sp>
      <p:sp>
        <p:nvSpPr>
          <p:cNvPr id="27" name="文本框 26"/>
          <p:cNvSpPr txBox="1"/>
          <p:nvPr/>
        </p:nvSpPr>
        <p:spPr>
          <a:xfrm>
            <a:off x="121386" y="4027510"/>
            <a:ext cx="99354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/>
              <a:t>光明镇</a:t>
            </a:r>
            <a:endParaRPr lang="zh-CN" alt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1104899" y="3852863"/>
            <a:ext cx="5401779" cy="388142"/>
          </a:xfrm>
          <a:prstGeom prst="rect">
            <a:avLst/>
          </a:prstGeom>
          <a:solidFill>
            <a:srgbClr val="FFCC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10" name="TextBox 4"/>
          <p:cNvSpPr txBox="1">
            <a:spLocks noChangeArrowheads="1"/>
          </p:cNvSpPr>
          <p:nvPr/>
        </p:nvSpPr>
        <p:spPr bwMode="auto">
          <a:xfrm>
            <a:off x="1024641" y="1160305"/>
            <a:ext cx="10485487" cy="1455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1. 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乐乐一家去古城旅游，从光明镇出发需要先乘 </a:t>
            </a: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3 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小时的汽车，在新城换车，再乘 </a:t>
            </a: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5 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小时的火车。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28835" y="506602"/>
            <a:ext cx="2848375" cy="613860"/>
            <a:chOff x="321626" y="379951"/>
            <a:chExt cx="3245485" cy="699442"/>
          </a:xfrm>
        </p:grpSpPr>
        <p:sp>
          <p:nvSpPr>
            <p:cNvPr id="3" name="Block Arc 15"/>
            <p:cNvSpPr/>
            <p:nvPr/>
          </p:nvSpPr>
          <p:spPr>
            <a:xfrm>
              <a:off x="373026" y="379951"/>
              <a:ext cx="573411" cy="537578"/>
            </a:xfrm>
            <a:custGeom>
              <a:avLst/>
              <a:gdLst>
                <a:gd name="T0" fmla="*/ 11200 w 12800"/>
                <a:gd name="T1" fmla="*/ 0 h 12000"/>
                <a:gd name="T2" fmla="*/ 6606 w 12800"/>
                <a:gd name="T3" fmla="*/ 1715 h 12000"/>
                <a:gd name="T4" fmla="*/ 6194 w 12800"/>
                <a:gd name="T5" fmla="*/ 1715 h 12000"/>
                <a:gd name="T6" fmla="*/ 1600 w 12800"/>
                <a:gd name="T7" fmla="*/ 0 h 12000"/>
                <a:gd name="T8" fmla="*/ 0 w 12800"/>
                <a:gd name="T9" fmla="*/ 8800 h 12000"/>
                <a:gd name="T10" fmla="*/ 5006 w 12800"/>
                <a:gd name="T11" fmla="*/ 11886 h 12000"/>
                <a:gd name="T12" fmla="*/ 6400 w 12800"/>
                <a:gd name="T13" fmla="*/ 11771 h 12000"/>
                <a:gd name="T14" fmla="*/ 7794 w 12800"/>
                <a:gd name="T15" fmla="*/ 11886 h 12000"/>
                <a:gd name="T16" fmla="*/ 12800 w 12800"/>
                <a:gd name="T17" fmla="*/ 8800 h 12000"/>
                <a:gd name="T18" fmla="*/ 12097 w 12800"/>
                <a:gd name="T19" fmla="*/ 275 h 12000"/>
                <a:gd name="T20" fmla="*/ 1600 w 12800"/>
                <a:gd name="T21" fmla="*/ 8800 h 12000"/>
                <a:gd name="T22" fmla="*/ 5600 w 12800"/>
                <a:gd name="T23" fmla="*/ 3200 h 12000"/>
                <a:gd name="T24" fmla="*/ 11200 w 12800"/>
                <a:gd name="T25" fmla="*/ 8800 h 12000"/>
                <a:gd name="T26" fmla="*/ 7200 w 12800"/>
                <a:gd name="T27" fmla="*/ 3200 h 12000"/>
                <a:gd name="T28" fmla="*/ 11200 w 12800"/>
                <a:gd name="T29" fmla="*/ 8800 h 12000"/>
                <a:gd name="T30" fmla="*/ 2400 w 12800"/>
                <a:gd name="T31" fmla="*/ 2720 h 12000"/>
                <a:gd name="T32" fmla="*/ 4800 w 12800"/>
                <a:gd name="T33" fmla="*/ 4480 h 12000"/>
                <a:gd name="T34" fmla="*/ 4800 w 12800"/>
                <a:gd name="T35" fmla="*/ 5280 h 12000"/>
                <a:gd name="T36" fmla="*/ 2400 w 12800"/>
                <a:gd name="T37" fmla="*/ 5120 h 12000"/>
                <a:gd name="T38" fmla="*/ 4800 w 12800"/>
                <a:gd name="T39" fmla="*/ 5280 h 12000"/>
                <a:gd name="T40" fmla="*/ 2400 w 12800"/>
                <a:gd name="T41" fmla="*/ 5920 h 12000"/>
                <a:gd name="T42" fmla="*/ 4800 w 12800"/>
                <a:gd name="T43" fmla="*/ 7680 h 12000"/>
                <a:gd name="T44" fmla="*/ 4800 w 12800"/>
                <a:gd name="T45" fmla="*/ 8480 h 12000"/>
                <a:gd name="T46" fmla="*/ 2400 w 12800"/>
                <a:gd name="T47" fmla="*/ 8320 h 12000"/>
                <a:gd name="T48" fmla="*/ 4800 w 12800"/>
                <a:gd name="T49" fmla="*/ 8480 h 12000"/>
                <a:gd name="T50" fmla="*/ 8000 w 12800"/>
                <a:gd name="T51" fmla="*/ 8480 h 12000"/>
                <a:gd name="T52" fmla="*/ 10400 w 12800"/>
                <a:gd name="T53" fmla="*/ 8321 h 12000"/>
                <a:gd name="T54" fmla="*/ 10400 w 12800"/>
                <a:gd name="T55" fmla="*/ 5920 h 12000"/>
                <a:gd name="T56" fmla="*/ 8000 w 12800"/>
                <a:gd name="T57" fmla="*/ 7680 h 12000"/>
                <a:gd name="T58" fmla="*/ 10400 w 12800"/>
                <a:gd name="T59" fmla="*/ 5920 h 12000"/>
                <a:gd name="T60" fmla="*/ 8000 w 12800"/>
                <a:gd name="T61" fmla="*/ 5280 h 12000"/>
                <a:gd name="T62" fmla="*/ 10400 w 12800"/>
                <a:gd name="T63" fmla="*/ 5120 h 12000"/>
                <a:gd name="T64" fmla="*/ 10400 w 12800"/>
                <a:gd name="T65" fmla="*/ 2720 h 12000"/>
                <a:gd name="T66" fmla="*/ 8000 w 12800"/>
                <a:gd name="T67" fmla="*/ 4480 h 12000"/>
                <a:gd name="T68" fmla="*/ 10400 w 12800"/>
                <a:gd name="T69" fmla="*/ 272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00" h="12000">
                  <a:moveTo>
                    <a:pt x="12097" y="275"/>
                  </a:moveTo>
                  <a:cubicBezTo>
                    <a:pt x="11832" y="96"/>
                    <a:pt x="11520" y="0"/>
                    <a:pt x="11200" y="0"/>
                  </a:cubicBezTo>
                  <a:cubicBezTo>
                    <a:pt x="10996" y="0"/>
                    <a:pt x="10795" y="39"/>
                    <a:pt x="10606" y="115"/>
                  </a:cubicBezTo>
                  <a:lnTo>
                    <a:pt x="6606" y="1715"/>
                  </a:lnTo>
                  <a:cubicBezTo>
                    <a:pt x="6530" y="1745"/>
                    <a:pt x="6469" y="1794"/>
                    <a:pt x="6400" y="1835"/>
                  </a:cubicBezTo>
                  <a:cubicBezTo>
                    <a:pt x="6331" y="1794"/>
                    <a:pt x="6270" y="1745"/>
                    <a:pt x="6194" y="1715"/>
                  </a:cubicBezTo>
                  <a:lnTo>
                    <a:pt x="2194" y="115"/>
                  </a:lnTo>
                  <a:cubicBezTo>
                    <a:pt x="2005" y="39"/>
                    <a:pt x="1804" y="0"/>
                    <a:pt x="1600" y="0"/>
                  </a:cubicBezTo>
                  <a:cubicBezTo>
                    <a:pt x="716" y="0"/>
                    <a:pt x="0" y="716"/>
                    <a:pt x="0" y="1600"/>
                  </a:cubicBezTo>
                  <a:lnTo>
                    <a:pt x="0" y="8800"/>
                  </a:lnTo>
                  <a:cubicBezTo>
                    <a:pt x="0" y="9454"/>
                    <a:pt x="398" y="10042"/>
                    <a:pt x="1006" y="10286"/>
                  </a:cubicBezTo>
                  <a:lnTo>
                    <a:pt x="5006" y="11886"/>
                  </a:lnTo>
                  <a:cubicBezTo>
                    <a:pt x="5198" y="11962"/>
                    <a:pt x="5399" y="12000"/>
                    <a:pt x="5600" y="12000"/>
                  </a:cubicBezTo>
                  <a:cubicBezTo>
                    <a:pt x="5880" y="12000"/>
                    <a:pt x="6153" y="11915"/>
                    <a:pt x="6400" y="11771"/>
                  </a:cubicBezTo>
                  <a:cubicBezTo>
                    <a:pt x="6647" y="11915"/>
                    <a:pt x="6920" y="12000"/>
                    <a:pt x="7200" y="12000"/>
                  </a:cubicBezTo>
                  <a:cubicBezTo>
                    <a:pt x="7401" y="12000"/>
                    <a:pt x="7602" y="11962"/>
                    <a:pt x="7794" y="11886"/>
                  </a:cubicBezTo>
                  <a:lnTo>
                    <a:pt x="11794" y="10286"/>
                  </a:lnTo>
                  <a:cubicBezTo>
                    <a:pt x="12402" y="10042"/>
                    <a:pt x="12800" y="9454"/>
                    <a:pt x="12800" y="8800"/>
                  </a:cubicBezTo>
                  <a:lnTo>
                    <a:pt x="12800" y="1600"/>
                  </a:lnTo>
                  <a:cubicBezTo>
                    <a:pt x="12800" y="1069"/>
                    <a:pt x="12537" y="573"/>
                    <a:pt x="12097" y="275"/>
                  </a:cubicBezTo>
                  <a:close/>
                  <a:moveTo>
                    <a:pt x="5600" y="10400"/>
                  </a:moveTo>
                  <a:lnTo>
                    <a:pt x="1600" y="8800"/>
                  </a:lnTo>
                  <a:lnTo>
                    <a:pt x="1600" y="1600"/>
                  </a:lnTo>
                  <a:lnTo>
                    <a:pt x="5600" y="3200"/>
                  </a:lnTo>
                  <a:lnTo>
                    <a:pt x="5600" y="10400"/>
                  </a:lnTo>
                  <a:close/>
                  <a:moveTo>
                    <a:pt x="11200" y="8800"/>
                  </a:moveTo>
                  <a:lnTo>
                    <a:pt x="7200" y="10400"/>
                  </a:lnTo>
                  <a:lnTo>
                    <a:pt x="7200" y="3200"/>
                  </a:lnTo>
                  <a:lnTo>
                    <a:pt x="11200" y="1600"/>
                  </a:lnTo>
                  <a:lnTo>
                    <a:pt x="11200" y="8800"/>
                  </a:lnTo>
                  <a:close/>
                  <a:moveTo>
                    <a:pt x="4800" y="3680"/>
                  </a:moveTo>
                  <a:lnTo>
                    <a:pt x="2400" y="2720"/>
                  </a:lnTo>
                  <a:lnTo>
                    <a:pt x="2400" y="3520"/>
                  </a:lnTo>
                  <a:lnTo>
                    <a:pt x="4800" y="4480"/>
                  </a:lnTo>
                  <a:lnTo>
                    <a:pt x="4800" y="3680"/>
                  </a:lnTo>
                  <a:close/>
                  <a:moveTo>
                    <a:pt x="4800" y="5280"/>
                  </a:moveTo>
                  <a:lnTo>
                    <a:pt x="2400" y="4320"/>
                  </a:lnTo>
                  <a:lnTo>
                    <a:pt x="2400" y="5120"/>
                  </a:lnTo>
                  <a:lnTo>
                    <a:pt x="4800" y="6080"/>
                  </a:lnTo>
                  <a:lnTo>
                    <a:pt x="4800" y="5280"/>
                  </a:lnTo>
                  <a:close/>
                  <a:moveTo>
                    <a:pt x="4800" y="6880"/>
                  </a:moveTo>
                  <a:lnTo>
                    <a:pt x="2400" y="5920"/>
                  </a:lnTo>
                  <a:lnTo>
                    <a:pt x="2400" y="6720"/>
                  </a:lnTo>
                  <a:lnTo>
                    <a:pt x="4800" y="7680"/>
                  </a:lnTo>
                  <a:lnTo>
                    <a:pt x="4800" y="6880"/>
                  </a:lnTo>
                  <a:close/>
                  <a:moveTo>
                    <a:pt x="4800" y="8480"/>
                  </a:moveTo>
                  <a:lnTo>
                    <a:pt x="2400" y="7520"/>
                  </a:lnTo>
                  <a:lnTo>
                    <a:pt x="2400" y="8320"/>
                  </a:lnTo>
                  <a:lnTo>
                    <a:pt x="4800" y="9280"/>
                  </a:lnTo>
                  <a:lnTo>
                    <a:pt x="4800" y="8480"/>
                  </a:lnTo>
                  <a:close/>
                  <a:moveTo>
                    <a:pt x="10400" y="7520"/>
                  </a:moveTo>
                  <a:lnTo>
                    <a:pt x="8000" y="8480"/>
                  </a:lnTo>
                  <a:lnTo>
                    <a:pt x="8000" y="9280"/>
                  </a:lnTo>
                  <a:lnTo>
                    <a:pt x="10400" y="8321"/>
                  </a:lnTo>
                  <a:lnTo>
                    <a:pt x="10400" y="7520"/>
                  </a:lnTo>
                  <a:close/>
                  <a:moveTo>
                    <a:pt x="10400" y="5920"/>
                  </a:moveTo>
                  <a:lnTo>
                    <a:pt x="8000" y="6880"/>
                  </a:lnTo>
                  <a:lnTo>
                    <a:pt x="8000" y="7680"/>
                  </a:lnTo>
                  <a:lnTo>
                    <a:pt x="10400" y="6720"/>
                  </a:lnTo>
                  <a:lnTo>
                    <a:pt x="10400" y="5920"/>
                  </a:lnTo>
                  <a:close/>
                  <a:moveTo>
                    <a:pt x="10400" y="4320"/>
                  </a:moveTo>
                  <a:lnTo>
                    <a:pt x="8000" y="5280"/>
                  </a:lnTo>
                  <a:lnTo>
                    <a:pt x="8000" y="6080"/>
                  </a:lnTo>
                  <a:lnTo>
                    <a:pt x="10400" y="5120"/>
                  </a:lnTo>
                  <a:lnTo>
                    <a:pt x="10400" y="4320"/>
                  </a:lnTo>
                  <a:close/>
                  <a:moveTo>
                    <a:pt x="10400" y="2720"/>
                  </a:moveTo>
                  <a:lnTo>
                    <a:pt x="8000" y="3680"/>
                  </a:lnTo>
                  <a:lnTo>
                    <a:pt x="8000" y="4480"/>
                  </a:lnTo>
                  <a:lnTo>
                    <a:pt x="10400" y="3520"/>
                  </a:lnTo>
                  <a:lnTo>
                    <a:pt x="10400" y="2720"/>
                  </a:lnTo>
                  <a:close/>
                </a:path>
              </a:pathLst>
            </a:custGeom>
            <a:solidFill>
              <a:srgbClr val="F7D5A7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096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cxnSp>
          <p:nvCxnSpPr>
            <p:cNvPr id="4" name="直接连接符 3"/>
            <p:cNvCxnSpPr>
              <a:endCxn id="15" idx="0"/>
            </p:cNvCxnSpPr>
            <p:nvPr/>
          </p:nvCxnSpPr>
          <p:spPr>
            <a:xfrm flipV="1">
              <a:off x="321626" y="1029717"/>
              <a:ext cx="3245485" cy="11430"/>
            </a:xfrm>
            <a:prstGeom prst="line">
              <a:avLst/>
            </a:prstGeom>
            <a:noFill/>
            <a:ln w="38100" cap="rnd" cmpd="sng" algn="ctr">
              <a:solidFill>
                <a:srgbClr val="F7D5A7">
                  <a:lumMod val="50000"/>
                  <a:lumOff val="50000"/>
                </a:srgbClr>
              </a:solidFill>
              <a:prstDash val="solid"/>
              <a:round/>
            </a:ln>
            <a:effectLst/>
          </p:spPr>
        </p:cxnSp>
        <p:sp>
          <p:nvSpPr>
            <p:cNvPr id="15" name="任意多边形: 形状 14"/>
            <p:cNvSpPr/>
            <p:nvPr/>
          </p:nvSpPr>
          <p:spPr>
            <a:xfrm>
              <a:off x="3467603" y="980563"/>
              <a:ext cx="98830" cy="98830"/>
            </a:xfrm>
            <a:custGeom>
              <a:avLst/>
              <a:gdLst>
                <a:gd name="connsiteX0" fmla="*/ 361345 w 361344"/>
                <a:gd name="connsiteY0" fmla="*/ 180672 h 361344"/>
                <a:gd name="connsiteX1" fmla="*/ 180672 w 361344"/>
                <a:gd name="connsiteY1" fmla="*/ 361345 h 361344"/>
                <a:gd name="connsiteX2" fmla="*/ 0 w 361344"/>
                <a:gd name="connsiteY2" fmla="*/ 180672 h 361344"/>
                <a:gd name="connsiteX3" fmla="*/ 180672 w 361344"/>
                <a:gd name="connsiteY3" fmla="*/ 0 h 361344"/>
                <a:gd name="connsiteX4" fmla="*/ 361345 w 361344"/>
                <a:gd name="connsiteY4" fmla="*/ 180672 h 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344" h="361344">
                  <a:moveTo>
                    <a:pt x="361345" y="180672"/>
                  </a:moveTo>
                  <a:cubicBezTo>
                    <a:pt x="361345" y="280455"/>
                    <a:pt x="280455" y="361345"/>
                    <a:pt x="180672" y="361345"/>
                  </a:cubicBezTo>
                  <a:cubicBezTo>
                    <a:pt x="80890" y="361345"/>
                    <a:pt x="0" y="280455"/>
                    <a:pt x="0" y="180672"/>
                  </a:cubicBezTo>
                  <a:cubicBezTo>
                    <a:pt x="0" y="80890"/>
                    <a:pt x="80890" y="0"/>
                    <a:pt x="180672" y="0"/>
                  </a:cubicBezTo>
                  <a:cubicBezTo>
                    <a:pt x="280455" y="0"/>
                    <a:pt x="361345" y="80890"/>
                    <a:pt x="361345" y="180672"/>
                  </a:cubicBezTo>
                  <a:close/>
                </a:path>
              </a:pathLst>
            </a:custGeom>
            <a:solidFill>
              <a:srgbClr val="8EC0B9">
                <a:lumMod val="100000"/>
              </a:srgbClr>
            </a:solidFill>
            <a:ln w="79602" cap="rnd">
              <a:solidFill>
                <a:srgbClr val="8EC0B9">
                  <a:lumMod val="10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defTabSz="6096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</p:grpSp>
      <p:sp>
        <p:nvSpPr>
          <p:cNvPr id="16" name="Rectangle 2"/>
          <p:cNvSpPr>
            <a:spLocks noChangeArrowheads="1"/>
          </p:cNvSpPr>
          <p:nvPr/>
        </p:nvSpPr>
        <p:spPr bwMode="auto">
          <a:xfrm>
            <a:off x="423512" y="261283"/>
            <a:ext cx="3243713" cy="857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kern="0" dirty="0">
                <a:solidFill>
                  <a:srgbClr val="7030A0"/>
                </a:solidFill>
                <a:ea typeface="黑体" panose="02010609060101010101" pitchFamily="49" charset="-122"/>
              </a:rPr>
              <a:t>随堂演练</a:t>
            </a:r>
            <a:endParaRPr lang="zh-CN" altLang="en-US" sz="3600" b="1" kern="0" dirty="0">
              <a:solidFill>
                <a:srgbClr val="7030A0"/>
              </a:solidFill>
              <a:ea typeface="黑体" panose="02010609060101010101" pitchFamily="49" charset="-122"/>
            </a:endParaRPr>
          </a:p>
        </p:txBody>
      </p:sp>
      <p:sp>
        <p:nvSpPr>
          <p:cNvPr id="14338" name="TextBox 4"/>
          <p:cNvSpPr txBox="1">
            <a:spLocks noChangeArrowheads="1"/>
          </p:cNvSpPr>
          <p:nvPr/>
        </p:nvSpPr>
        <p:spPr bwMode="auto">
          <a:xfrm>
            <a:off x="6670309" y="2794759"/>
            <a:ext cx="5132895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1006475" indent="-10064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）从光明镇到古城一共有多少千米？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TextBox 24"/>
          <p:cNvSpPr txBox="1">
            <a:spLocks noChangeArrowheads="1"/>
          </p:cNvSpPr>
          <p:nvPr/>
        </p:nvSpPr>
        <p:spPr bwMode="auto">
          <a:xfrm>
            <a:off x="7727581" y="4102568"/>
            <a:ext cx="38131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>
                <a:solidFill>
                  <a:srgbClr val="FF0000"/>
                </a:solidFill>
                <a:latin typeface="+mn-lt"/>
              </a:rPr>
              <a:t>120×5</a:t>
            </a:r>
            <a:r>
              <a:rPr lang="zh-CN" altLang="en-US" sz="3200" b="1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+mn-lt"/>
              </a:rPr>
              <a:t>600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</a:rPr>
              <a:t>（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km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</a:rPr>
              <a:t>）</a:t>
            </a:r>
            <a:endParaRPr lang="zh-CN" altLang="en-US" sz="3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8" name="TextBox 24"/>
          <p:cNvSpPr txBox="1">
            <a:spLocks noChangeArrowheads="1"/>
          </p:cNvSpPr>
          <p:nvPr/>
        </p:nvSpPr>
        <p:spPr bwMode="auto">
          <a:xfrm>
            <a:off x="7727580" y="4915368"/>
            <a:ext cx="445856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>
                <a:solidFill>
                  <a:srgbClr val="FF0000"/>
                </a:solidFill>
                <a:latin typeface="+mn-lt"/>
              </a:rPr>
              <a:t>165</a:t>
            </a:r>
            <a:r>
              <a:rPr lang="zh-CN" altLang="en-US" sz="3200" b="1">
                <a:solidFill>
                  <a:srgbClr val="FF0000"/>
                </a:solidFill>
                <a:latin typeface="+mn-lt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latin typeface="+mn-lt"/>
              </a:rPr>
              <a:t>600</a:t>
            </a:r>
            <a:r>
              <a:rPr lang="zh-CN" altLang="en-US" sz="3200" b="1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+mn-lt"/>
              </a:rPr>
              <a:t>765</a:t>
            </a:r>
            <a:r>
              <a:rPr lang="zh-CN" altLang="en-US" sz="3200" b="1">
                <a:solidFill>
                  <a:srgbClr val="FF0000"/>
                </a:solidFill>
                <a:latin typeface="+mn-lt"/>
              </a:rPr>
              <a:t>（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km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</a:rPr>
              <a:t>）</a:t>
            </a:r>
            <a:endParaRPr lang="zh-CN" altLang="en-US" sz="3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7" name="左中括号 16"/>
          <p:cNvSpPr/>
          <p:nvPr/>
        </p:nvSpPr>
        <p:spPr>
          <a:xfrm rot="16200000">
            <a:off x="1641392" y="3529753"/>
            <a:ext cx="180000" cy="1260000"/>
          </a:xfrm>
          <a:prstGeom prst="leftBracket">
            <a:avLst>
              <a:gd name="adj" fmla="val 0"/>
            </a:avLst>
          </a:prstGeom>
          <a:ln w="285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左中括号 18"/>
          <p:cNvSpPr/>
          <p:nvPr/>
        </p:nvSpPr>
        <p:spPr>
          <a:xfrm rot="16200000">
            <a:off x="4338692" y="2089753"/>
            <a:ext cx="180000" cy="4140000"/>
          </a:xfrm>
          <a:prstGeom prst="leftBracket">
            <a:avLst>
              <a:gd name="adj" fmla="val 0"/>
            </a:avLst>
          </a:prstGeom>
          <a:ln w="285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217042" y="3814601"/>
            <a:ext cx="10287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+mn-ea"/>
              </a:rPr>
              <a:t>3 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+mn-ea"/>
              </a:rPr>
              <a:t>小时</a:t>
            </a:r>
            <a:endParaRPr lang="zh-CN" altLang="en-US" sz="2400" b="1" dirty="0">
              <a:solidFill>
                <a:srgbClr val="0000FF"/>
              </a:solidFill>
              <a:latin typeface="+mn-lt"/>
              <a:ea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133942" y="3814601"/>
            <a:ext cx="10287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+mn-ea"/>
              </a:rPr>
              <a:t>5 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+mn-ea"/>
              </a:rPr>
              <a:t>小时</a:t>
            </a:r>
            <a:endParaRPr lang="zh-CN" altLang="en-US" sz="2400" b="1" dirty="0">
              <a:solidFill>
                <a:srgbClr val="0000FF"/>
              </a:solidFill>
              <a:latin typeface="+mn-lt"/>
              <a:ea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217042" y="4384656"/>
            <a:ext cx="10287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+mn-ea"/>
              </a:rPr>
              <a:t>汽车</a:t>
            </a:r>
            <a:endParaRPr lang="zh-CN" altLang="en-US" sz="2400" b="1" dirty="0">
              <a:solidFill>
                <a:srgbClr val="0000FF"/>
              </a:solidFill>
              <a:latin typeface="+mn-lt"/>
              <a:ea typeface="+mn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133942" y="4384656"/>
            <a:ext cx="10287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火车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70286" y="4817445"/>
            <a:ext cx="15222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400" b="1" kern="100" dirty="0">
                <a:cs typeface="Times New Roman" panose="02020603050405020304" pitchFamily="18" charset="0"/>
              </a:rPr>
              <a:t>每小时行 </a:t>
            </a:r>
            <a:r>
              <a:rPr lang="en-US" altLang="zh-CN" sz="2400" b="1" kern="100" dirty="0">
                <a:cs typeface="Times New Roman" panose="02020603050405020304" pitchFamily="18" charset="0"/>
              </a:rPr>
              <a:t>55 </a:t>
            </a:r>
            <a:r>
              <a:rPr lang="zh-CN" altLang="en-US" sz="2400" b="1" kern="100" dirty="0">
                <a:cs typeface="Times New Roman" panose="02020603050405020304" pitchFamily="18" charset="0"/>
              </a:rPr>
              <a:t>千米</a:t>
            </a:r>
            <a:endParaRPr lang="zh-CN" altLang="en-US" sz="2400" b="1" dirty="0">
              <a:solidFill>
                <a:srgbClr val="0000FF"/>
              </a:solidFill>
              <a:latin typeface="+mn-lt"/>
              <a:ea typeface="+mn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809157" y="5002111"/>
            <a:ext cx="36782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400" b="1" kern="100" dirty="0">
                <a:cs typeface="Times New Roman" panose="02020603050405020304" pitchFamily="18" charset="0"/>
              </a:rPr>
              <a:t>每小时行 </a:t>
            </a:r>
            <a:r>
              <a:rPr lang="en-US" altLang="zh-CN" sz="2400" b="1" kern="100" dirty="0">
                <a:cs typeface="Times New Roman" panose="02020603050405020304" pitchFamily="18" charset="0"/>
              </a:rPr>
              <a:t>120 </a:t>
            </a:r>
            <a:r>
              <a:rPr lang="zh-CN" altLang="en-US" sz="2400" b="1" kern="100" dirty="0">
                <a:cs typeface="Times New Roman" panose="02020603050405020304" pitchFamily="18" charset="0"/>
              </a:rPr>
              <a:t>千米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998312" y="3709877"/>
            <a:ext cx="99354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/>
              <a:t>新城</a:t>
            </a:r>
            <a:endParaRPr lang="zh-CN" altLang="en-US" sz="2000" b="1" dirty="0"/>
          </a:p>
        </p:txBody>
      </p:sp>
      <p:sp>
        <p:nvSpPr>
          <p:cNvPr id="27" name="文本框 26"/>
          <p:cNvSpPr txBox="1"/>
          <p:nvPr/>
        </p:nvSpPr>
        <p:spPr>
          <a:xfrm>
            <a:off x="6010040" y="4268144"/>
            <a:ext cx="99354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/>
              <a:t>古城</a:t>
            </a:r>
            <a:endParaRPr lang="zh-CN" altLang="en-US" sz="2000" b="1" dirty="0"/>
          </a:p>
        </p:txBody>
      </p:sp>
      <p:sp>
        <p:nvSpPr>
          <p:cNvPr id="28" name="文本框 27"/>
          <p:cNvSpPr txBox="1"/>
          <p:nvPr/>
        </p:nvSpPr>
        <p:spPr>
          <a:xfrm>
            <a:off x="121386" y="4027510"/>
            <a:ext cx="99354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/>
              <a:t>光明镇</a:t>
            </a:r>
            <a:endParaRPr lang="zh-CN" alt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8" grpId="0"/>
    </p:bldLst>
  </p:timing>
</p:sld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黑楷新">
      <a:majorFont>
        <a:latin typeface="Times New Roman"/>
        <a:ea typeface="楷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1286</Words>
  <Application>WPS 演示</Application>
  <PresentationFormat>宽屏</PresentationFormat>
  <Paragraphs>323</Paragraphs>
  <Slides>13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9" baseType="lpstr">
      <vt:lpstr>Arial</vt:lpstr>
      <vt:lpstr>宋体</vt:lpstr>
      <vt:lpstr>Wingdings</vt:lpstr>
      <vt:lpstr>Times New Roman</vt:lpstr>
      <vt:lpstr>楷体</vt:lpstr>
      <vt:lpstr>等线 Light</vt:lpstr>
      <vt:lpstr>等线</vt:lpstr>
      <vt:lpstr>华文细黑</vt:lpstr>
      <vt:lpstr>字魂70号-灵悦黑体</vt:lpstr>
      <vt:lpstr>黑体</vt:lpstr>
      <vt:lpstr>NEU-BZ-Regular</vt:lpstr>
      <vt:lpstr>ksdb</vt:lpstr>
      <vt:lpstr>FZYBKSJW--GB1-0</vt:lpstr>
      <vt:lpstr>微软雅黑</vt:lpstr>
      <vt:lpstr>Arial Unicode MS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zyccl</Company>
  <LinksUpToDate>false</LinksUpToDate>
  <SharedDoc>false</SharedDoc>
  <HyperlinksChanged>false</HyperlinksChanged>
  <AppVersion>14.0000</AppVersion>
  <Manager>状元成才路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状元成才路</dc:description>
  <dc:subject>状元成才路</dc:subject>
  <cp:category>状元成才路</cp:category>
  <cp:lastModifiedBy>唐唐唐小糖1</cp:lastModifiedBy>
  <cp:revision>543</cp:revision>
  <dcterms:created xsi:type="dcterms:W3CDTF">2015-08-27T07:30:00Z</dcterms:created>
  <dcterms:modified xsi:type="dcterms:W3CDTF">2026-02-28T07:09:43Z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0EFF5BC04E624B17BD8870C9CFAB4FD5_12</vt:lpwstr>
  </property>
</Properties>
</file>