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6" r:id="rId3"/>
    <p:sldId id="456" r:id="rId5"/>
    <p:sldId id="434" r:id="rId6"/>
    <p:sldId id="455" r:id="rId7"/>
    <p:sldId id="450" r:id="rId8"/>
    <p:sldId id="457" r:id="rId9"/>
    <p:sldId id="458" r:id="rId10"/>
    <p:sldId id="459" r:id="rId11"/>
    <p:sldId id="460" r:id="rId12"/>
    <p:sldId id="461" r:id="rId13"/>
    <p:sldId id="462" r:id="rId14"/>
    <p:sldId id="452" r:id="rId15"/>
    <p:sldId id="264" r:id="rId16"/>
    <p:sldId id="463" r:id="rId17"/>
    <p:sldId id="265" r:id="rId18"/>
  </p:sldIdLst>
  <p:sldSz cx="12192000" cy="6858000"/>
  <p:notesSz cx="6858000" cy="9144000"/>
  <p:defaultTextStyle>
    <a:defPPr>
      <a:defRPr lang="zh-CN"/>
    </a:defPPr>
    <a:lvl1pPr marL="0" lvl="0" indent="0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7695" lvl="1" indent="-1504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295" lvl="2" indent="-3028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6895" lvl="3" indent="-4552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6495" lvl="4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3048000" lvl="5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657600" lvl="6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267200" lvl="7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876800" lvl="8" indent="-607695" algn="l" defTabSz="1219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F5ED"/>
    <a:srgbClr val="0000FF"/>
    <a:srgbClr val="8CAECD"/>
    <a:srgbClr val="E60013"/>
    <a:srgbClr val="D2B81C"/>
    <a:srgbClr val="E2C722"/>
    <a:srgbClr val="EFE188"/>
    <a:srgbClr val="F2E98F"/>
    <a:srgbClr val="000000"/>
    <a:srgbClr val="8EC0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5553" autoAdjust="0"/>
  </p:normalViewPr>
  <p:slideViewPr>
    <p:cSldViewPr snapToGrid="0" showGuides="1">
      <p:cViewPr varScale="1">
        <p:scale>
          <a:sx n="61" d="100"/>
          <a:sy n="61" d="100"/>
        </p:scale>
        <p:origin x="78" y="1212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EFD8F5-B2C0-4A15-AE24-C643F9DA750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76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2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68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6495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charset="-122"/>
                <a:ea typeface="字魂70号-灵悦黑体"/>
                <a:cs typeface="+mn-cs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16" name="ïṥlíḋe"/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charset="-122"/>
              <a:ea typeface="字魂70号-灵悦黑体"/>
              <a:cs typeface="+mn-cs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006" y="88847"/>
            <a:ext cx="781343" cy="765888"/>
          </a:xfrm>
          <a:prstGeom prst="rect">
            <a:avLst/>
          </a:prstGeom>
        </p:spPr>
      </p:pic>
      <p:sp>
        <p:nvSpPr>
          <p:cNvPr id="4" name="ïṥlíḋe"/>
          <p:cNvSpPr/>
          <p:nvPr userDrawn="1"/>
        </p:nvSpPr>
        <p:spPr>
          <a:xfrm>
            <a:off x="0" y="6759170"/>
            <a:ext cx="12192000" cy="98830"/>
          </a:xfrm>
          <a:prstGeom prst="rect">
            <a:avLst/>
          </a:prstGeom>
          <a:solidFill>
            <a:srgbClr val="8EC0B9">
              <a:lumMod val="100000"/>
            </a:srgb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 panose="02010600040101010101" charset="-122"/>
              <a:ea typeface="字魂70号-灵悦黑体"/>
              <a:cs typeface="+mn-cs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9826"/>
            <a:ext cx="12192000" cy="68383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8267" y="67734"/>
            <a:ext cx="1056000" cy="10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hf sldNum="0" hdr="0" ftr="0" dt="0"/>
  <p:txStyles>
    <p:titleStyle>
      <a:lvl1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defTabSz="91249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6695" indent="-226695" algn="l" defTabSz="912495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10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495" indent="-226695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2.png"/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ṩļïḓè"/>
          <p:cNvSpPr txBox="1"/>
          <p:nvPr/>
        </p:nvSpPr>
        <p:spPr bwMode="auto">
          <a:xfrm>
            <a:off x="2735916" y="1488205"/>
            <a:ext cx="6720168" cy="833603"/>
          </a:xfrm>
          <a:prstGeom prst="roundRect">
            <a:avLst>
              <a:gd name="adj" fmla="val 50000"/>
            </a:avLst>
          </a:prstGeom>
          <a:solidFill>
            <a:srgbClr val="8EC0B9"/>
          </a:solidFill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sym typeface="华文细黑" panose="02010600040101010101" charset="-122"/>
              </a:rPr>
              <a:t>第二单元 图形的运动（二）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sym typeface="华文细黑" panose="0201060004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280452" y="4166541"/>
            <a:ext cx="3631096" cy="0"/>
          </a:xfrm>
          <a:prstGeom prst="line">
            <a:avLst/>
          </a:prstGeom>
          <a:noFill/>
          <a:ln w="38100" cap="flat" cmpd="sng" algn="ctr">
            <a:solidFill>
              <a:srgbClr val="8EC0B9">
                <a:alpha val="65000"/>
              </a:srgbClr>
            </a:solidFill>
            <a:prstDash val="solid"/>
            <a:miter lim="800000"/>
          </a:ln>
          <a:effectLst/>
        </p:spPr>
      </p:cxn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693334" y="2567066"/>
            <a:ext cx="9753600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800" b="1" spc="600" dirty="0">
                <a:solidFill>
                  <a:schemeClr val="accent2"/>
                </a:solidFill>
                <a:cs typeface="+mn-ea"/>
                <a:sym typeface="华文细黑" panose="02010600040101010101" charset="-122"/>
              </a:rPr>
              <a:t>能移回去吗</a:t>
            </a:r>
            <a:endParaRPr lang="en-US" altLang="zh-CN" sz="8800" b="1" spc="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华文细黑" panose="02010600040101010101" charset="-122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244378" y="4411800"/>
            <a:ext cx="37032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 algn="ctr" defTabSz="457200" eaLnBrk="1" fontAlgn="auto" hangingPunct="1"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北师</a:t>
            </a:r>
            <a:r>
              <a:rPr lang="en-US" altLang="zh-CN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·</a:t>
            </a:r>
            <a:r>
              <a:rPr lang="zh-CN" altLang="en-US" sz="1800" dirty="0">
                <a:solidFill>
                  <a:srgbClr val="8EC0B9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三年级数学下册</a:t>
            </a:r>
            <a:endParaRPr lang="zh-CN" altLang="en-US" sz="1800" dirty="0">
              <a:solidFill>
                <a:srgbClr val="8EC0B9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99793" y="2707216"/>
          <a:ext cx="4320000" cy="28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/>
                <a:gridCol w="720000"/>
                <a:gridCol w="720000"/>
                <a:gridCol w="720000"/>
                <a:gridCol w="720000"/>
                <a:gridCol w="720000"/>
              </a:tblGrid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1" t="1893" r="66211" b="73653"/>
          <a:stretch>
            <a:fillRect/>
          </a:stretch>
        </p:blipFill>
        <p:spPr>
          <a:xfrm>
            <a:off x="1617434" y="2703738"/>
            <a:ext cx="720000" cy="7170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25" t="26148" r="961" b="49398"/>
          <a:stretch>
            <a:fillRect/>
          </a:stretch>
        </p:blipFill>
        <p:spPr>
          <a:xfrm>
            <a:off x="4503057" y="3425143"/>
            <a:ext cx="720000" cy="725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 t="50038" r="82582" b="25240"/>
          <a:stretch>
            <a:fillRect/>
          </a:stretch>
        </p:blipFill>
        <p:spPr>
          <a:xfrm>
            <a:off x="906005" y="4142469"/>
            <a:ext cx="720000" cy="7359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1" t="74358" r="49935" b="1488"/>
          <a:stretch>
            <a:fillRect/>
          </a:stretch>
        </p:blipFill>
        <p:spPr>
          <a:xfrm>
            <a:off x="2339069" y="4870900"/>
            <a:ext cx="720000" cy="717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473" y="2868840"/>
            <a:ext cx="3510719" cy="23759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96" y="955240"/>
            <a:ext cx="1200843" cy="121553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616699" y="2299385"/>
            <a:ext cx="289560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先向上平移</a:t>
            </a: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格，再向左平移</a:t>
            </a: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16699" y="3559175"/>
            <a:ext cx="289560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先向上平移</a:t>
            </a: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格，再向右平移</a:t>
            </a: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16699" y="4887010"/>
            <a:ext cx="27305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向上平移</a:t>
            </a: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345" y="2222704"/>
            <a:ext cx="1259508" cy="104099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505" y="3544858"/>
            <a:ext cx="1283788" cy="96208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650" y="4721934"/>
            <a:ext cx="411098" cy="893933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5721350" y="987425"/>
            <a:ext cx="6369050" cy="4511675"/>
            <a:chOff x="5721350" y="987425"/>
            <a:chExt cx="6369050" cy="4511675"/>
          </a:xfrm>
        </p:grpSpPr>
        <p:sp>
          <p:nvSpPr>
            <p:cNvPr id="9" name="文本框 8"/>
            <p:cNvSpPr txBox="1"/>
            <p:nvPr/>
          </p:nvSpPr>
          <p:spPr>
            <a:xfrm>
              <a:off x="5721350" y="987425"/>
              <a:ext cx="1305165" cy="663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3200" b="1" dirty="0">
                  <a:solidFill>
                    <a:srgbClr val="0000FF"/>
                  </a:solidFill>
                  <a:latin typeface="+mn-lt"/>
                  <a:ea typeface="+mn-ea"/>
                </a:rPr>
                <a:t>A</a:t>
              </a:r>
              <a:r>
                <a:rPr lang="zh-CN" altLang="en-US" sz="3200" b="1" dirty="0">
                  <a:solidFill>
                    <a:srgbClr val="0000FF"/>
                  </a:solidFill>
                  <a:latin typeface="+mn-lt"/>
                  <a:ea typeface="+mn-ea"/>
                </a:rPr>
                <a:t>不动</a:t>
              </a:r>
              <a:endParaRPr lang="zh-CN" altLang="en-US" sz="3200" b="1" dirty="0">
                <a:solidFill>
                  <a:srgbClr val="0000FF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721350" y="2240479"/>
              <a:ext cx="870751" cy="663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3200" b="1" dirty="0">
                  <a:latin typeface="+mn-lt"/>
                  <a:ea typeface="+mn-ea"/>
                </a:rPr>
                <a:t>B</a:t>
              </a:r>
              <a:r>
                <a:rPr lang="zh-CN" altLang="en-US" sz="3200" b="1" dirty="0">
                  <a:latin typeface="+mn-lt"/>
                  <a:ea typeface="+mn-ea"/>
                </a:rPr>
                <a:t>：</a:t>
              </a:r>
              <a:endParaRPr lang="zh-CN" altLang="en-US" sz="3200" b="1" dirty="0">
                <a:latin typeface="+mn-lt"/>
                <a:ea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21350" y="3493533"/>
              <a:ext cx="893193" cy="663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3200" b="1" dirty="0">
                  <a:latin typeface="+mn-lt"/>
                  <a:ea typeface="+mn-ea"/>
                </a:rPr>
                <a:t>C</a:t>
              </a:r>
              <a:r>
                <a:rPr lang="zh-CN" altLang="en-US" sz="3200" b="1" dirty="0">
                  <a:latin typeface="+mn-lt"/>
                  <a:ea typeface="+mn-ea"/>
                </a:rPr>
                <a:t>：</a:t>
              </a:r>
              <a:endParaRPr lang="zh-CN" altLang="en-US" sz="3200" b="1" dirty="0">
                <a:latin typeface="+mn-lt"/>
                <a:ea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721350" y="4746587"/>
              <a:ext cx="893193" cy="663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3200" b="1" dirty="0">
                  <a:latin typeface="+mn-lt"/>
                  <a:ea typeface="+mn-ea"/>
                </a:rPr>
                <a:t>D</a:t>
              </a:r>
              <a:r>
                <a:rPr lang="zh-CN" altLang="en-US" sz="3200" b="1" dirty="0">
                  <a:latin typeface="+mn-lt"/>
                  <a:ea typeface="+mn-ea"/>
                </a:rPr>
                <a:t>：</a:t>
              </a:r>
              <a:endParaRPr lang="zh-CN" altLang="en-US" sz="3200" b="1" dirty="0">
                <a:latin typeface="+mn-lt"/>
                <a:ea typeface="+mn-ea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5765800" y="3406334"/>
              <a:ext cx="6324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765800" y="4700146"/>
              <a:ext cx="6324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765800" y="1975226"/>
              <a:ext cx="6324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9690100" y="1981200"/>
              <a:ext cx="0" cy="3517900"/>
            </a:xfrm>
            <a:prstGeom prst="line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81481E-6 L 1.875E-6 -0.1027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0.10277 L -0.17669 -0.1027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11111E-6 L 3.95833E-6 -0.10671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0.10671 L 0.05898 -0.10671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-4.16667E-6 -0.21065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99793" y="2707216"/>
          <a:ext cx="4320000" cy="28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/>
                <a:gridCol w="720000"/>
                <a:gridCol w="720000"/>
                <a:gridCol w="720000"/>
                <a:gridCol w="720000"/>
                <a:gridCol w="720000"/>
              </a:tblGrid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1" t="1893" r="66211" b="73653"/>
          <a:stretch>
            <a:fillRect/>
          </a:stretch>
        </p:blipFill>
        <p:spPr>
          <a:xfrm>
            <a:off x="1617434" y="2703738"/>
            <a:ext cx="720000" cy="7170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25" t="26148" r="961" b="49398"/>
          <a:stretch>
            <a:fillRect/>
          </a:stretch>
        </p:blipFill>
        <p:spPr>
          <a:xfrm>
            <a:off x="4503057" y="3425143"/>
            <a:ext cx="720000" cy="725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 t="50038" r="82582" b="25240"/>
          <a:stretch>
            <a:fillRect/>
          </a:stretch>
        </p:blipFill>
        <p:spPr>
          <a:xfrm>
            <a:off x="906005" y="4142469"/>
            <a:ext cx="720000" cy="7359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1" t="74358" r="49935" b="1488"/>
          <a:stretch>
            <a:fillRect/>
          </a:stretch>
        </p:blipFill>
        <p:spPr>
          <a:xfrm>
            <a:off x="2339069" y="4870900"/>
            <a:ext cx="720000" cy="717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96" y="955240"/>
            <a:ext cx="1200843" cy="12155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616699" y="2299385"/>
            <a:ext cx="289560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先向下平移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格，再向右平移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16699" y="3827789"/>
            <a:ext cx="28956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向右平移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16699" y="4887010"/>
            <a:ext cx="273050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先向上平移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格，再向右平移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721350" y="987425"/>
            <a:ext cx="6369050" cy="4854575"/>
            <a:chOff x="5721350" y="987425"/>
            <a:chExt cx="6369050" cy="4854575"/>
          </a:xfrm>
        </p:grpSpPr>
        <p:sp>
          <p:nvSpPr>
            <p:cNvPr id="16" name="文本框 15"/>
            <p:cNvSpPr txBox="1"/>
            <p:nvPr/>
          </p:nvSpPr>
          <p:spPr>
            <a:xfrm>
              <a:off x="5721350" y="987425"/>
              <a:ext cx="1305165" cy="663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3200" b="1" dirty="0">
                  <a:solidFill>
                    <a:srgbClr val="0000FF"/>
                  </a:solidFill>
                  <a:latin typeface="+mn-lt"/>
                  <a:ea typeface="+mn-ea"/>
                </a:rPr>
                <a:t>B</a:t>
              </a:r>
              <a:r>
                <a:rPr lang="zh-CN" altLang="en-US" sz="3200" b="1" dirty="0">
                  <a:solidFill>
                    <a:srgbClr val="0000FF"/>
                  </a:solidFill>
                  <a:latin typeface="+mn-lt"/>
                  <a:ea typeface="+mn-ea"/>
                </a:rPr>
                <a:t>不动</a:t>
              </a:r>
              <a:endParaRPr lang="zh-CN" altLang="en-US" sz="3200" b="1" dirty="0">
                <a:solidFill>
                  <a:srgbClr val="0000FF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721350" y="2240479"/>
              <a:ext cx="893193" cy="663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3200" b="1" dirty="0">
                  <a:latin typeface="+mn-lt"/>
                  <a:ea typeface="+mn-ea"/>
                </a:rPr>
                <a:t>A</a:t>
              </a:r>
              <a:r>
                <a:rPr lang="zh-CN" altLang="en-US" sz="3200" b="1" dirty="0">
                  <a:latin typeface="+mn-lt"/>
                  <a:ea typeface="+mn-ea"/>
                </a:rPr>
                <a:t>：</a:t>
              </a:r>
              <a:endParaRPr lang="zh-CN" altLang="en-US" sz="3200" b="1" dirty="0">
                <a:latin typeface="+mn-lt"/>
                <a:ea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721350" y="3721419"/>
              <a:ext cx="893193" cy="663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3200" b="1" dirty="0">
                  <a:latin typeface="+mn-lt"/>
                  <a:ea typeface="+mn-ea"/>
                </a:rPr>
                <a:t>C</a:t>
              </a:r>
              <a:r>
                <a:rPr lang="zh-CN" altLang="en-US" sz="3200" b="1" dirty="0">
                  <a:latin typeface="+mn-lt"/>
                  <a:ea typeface="+mn-ea"/>
                </a:rPr>
                <a:t>：</a:t>
              </a:r>
              <a:endParaRPr lang="zh-CN" altLang="en-US" sz="3200" b="1" dirty="0">
                <a:latin typeface="+mn-lt"/>
                <a:ea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721350" y="4746587"/>
              <a:ext cx="893193" cy="663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en-US" altLang="zh-CN" sz="3200" b="1" dirty="0">
                  <a:latin typeface="+mn-lt"/>
                  <a:ea typeface="+mn-ea"/>
                </a:rPr>
                <a:t>D</a:t>
              </a:r>
              <a:r>
                <a:rPr lang="zh-CN" altLang="en-US" sz="3200" b="1" dirty="0">
                  <a:latin typeface="+mn-lt"/>
                  <a:ea typeface="+mn-ea"/>
                </a:rPr>
                <a:t>：</a:t>
              </a:r>
              <a:endParaRPr lang="zh-CN" altLang="en-US" sz="3200" b="1" dirty="0">
                <a:latin typeface="+mn-lt"/>
                <a:ea typeface="+mn-ea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5765800" y="3406334"/>
              <a:ext cx="6324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765800" y="4700146"/>
              <a:ext cx="6324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765800" y="1975226"/>
              <a:ext cx="6324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9690100" y="1981200"/>
              <a:ext cx="0" cy="3860800"/>
            </a:xfrm>
            <a:prstGeom prst="line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571" y="2201995"/>
            <a:ext cx="1193497" cy="100621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958" y="3778987"/>
            <a:ext cx="768723" cy="59542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356" y="4856908"/>
            <a:ext cx="1255926" cy="9033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22222E-6 L 6.25E-7 0.1048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0.10486 L 0.17786 0.1055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11111E-6 L 0.23645 1.11111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-4.16667E-6 -0.1050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10509 L 0.17748 -0.1050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8706" y="263954"/>
            <a:ext cx="2506133" cy="728133"/>
            <a:chOff x="488950" y="495300"/>
            <a:chExt cx="1879600" cy="546100"/>
          </a:xfrm>
        </p:grpSpPr>
        <p:sp>
          <p:nvSpPr>
            <p:cNvPr id="3" name="椭圆 2"/>
            <p:cNvSpPr/>
            <p:nvPr/>
          </p:nvSpPr>
          <p:spPr>
            <a:xfrm>
              <a:off x="18224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5" b="1" kern="0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rPr>
                <a:t>结</a:t>
              </a:r>
              <a:endParaRPr lang="zh-CN" altLang="en-US" sz="3735" b="1" kern="0" dirty="0">
                <a:solidFill>
                  <a:prstClr val="white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3779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5" b="1" kern="0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rPr>
                <a:t>小</a:t>
              </a:r>
              <a:endParaRPr lang="zh-CN" altLang="en-US" sz="3735" b="1" kern="0" dirty="0">
                <a:solidFill>
                  <a:prstClr val="white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334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5" b="1" kern="0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rPr>
                <a:t>纳</a:t>
              </a:r>
              <a:endParaRPr lang="zh-CN" altLang="en-US" sz="3735" b="1" kern="0" dirty="0">
                <a:solidFill>
                  <a:prstClr val="white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88950" y="495300"/>
              <a:ext cx="546100" cy="546100"/>
            </a:xfrm>
            <a:prstGeom prst="ellipse">
              <a:avLst/>
            </a:prstGeom>
            <a:solidFill>
              <a:srgbClr val="F0B1C0"/>
            </a:solidFill>
            <a:ln w="12700" cap="flat" cmpd="sng" algn="ctr">
              <a:noFill/>
              <a:prstDash val="solid"/>
              <a:miter lim="800000"/>
            </a:ln>
            <a:effectLst>
              <a:outerShdw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1219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735" b="1" kern="0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rPr>
                <a:t>归</a:t>
              </a:r>
              <a:endParaRPr lang="zh-CN" altLang="en-US" sz="3735" b="1" kern="0" dirty="0">
                <a:solidFill>
                  <a:prstClr val="white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8" t="1313" r="488" b="35039"/>
          <a:stretch>
            <a:fillRect/>
          </a:stretch>
        </p:blipFill>
        <p:spPr>
          <a:xfrm>
            <a:off x="9682453" y="3976166"/>
            <a:ext cx="2604855" cy="32596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476375" y="1542842"/>
            <a:ext cx="9334500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E60013"/>
                </a:solidFill>
                <a:latin typeface="+mn-ea"/>
                <a:ea typeface="+mn-ea"/>
              </a:rPr>
              <a:t>利用平移将图画还原的步骤：</a:t>
            </a:r>
            <a:endParaRPr lang="zh-CN" altLang="en-US" sz="3200" b="1" i="0" u="none" strike="noStrike" baseline="0" dirty="0">
              <a:solidFill>
                <a:srgbClr val="E60013"/>
              </a:solidFill>
              <a:latin typeface="+mn-ea"/>
              <a:ea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76375" y="2438192"/>
            <a:ext cx="9334500" cy="2192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+mn-ea"/>
                <a:ea typeface="+mn-ea"/>
              </a:rPr>
              <a:t>    先对比图画原来和现在的位置，设计图画移回时的</a:t>
            </a:r>
            <a:r>
              <a:rPr lang="zh-CN" altLang="en-US" sz="3200" b="1" i="0" u="none" strike="noStrike" baseline="0" dirty="0">
                <a:solidFill>
                  <a:srgbClr val="E60013"/>
                </a:solidFill>
                <a:latin typeface="+mn-ea"/>
                <a:ea typeface="+mn-ea"/>
              </a:rPr>
              <a:t>方向</a:t>
            </a: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+mn-ea"/>
                <a:ea typeface="+mn-ea"/>
              </a:rPr>
              <a:t>和</a:t>
            </a:r>
            <a:r>
              <a:rPr lang="zh-CN" altLang="en-US" sz="3200" b="1" i="0" u="none" strike="noStrike" baseline="0" dirty="0">
                <a:solidFill>
                  <a:srgbClr val="E60013"/>
                </a:solidFill>
                <a:latin typeface="+mn-ea"/>
                <a:ea typeface="+mn-ea"/>
              </a:rPr>
              <a:t>距离</a:t>
            </a: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+mn-ea"/>
                <a:ea typeface="+mn-ea"/>
              </a:rPr>
              <a:t>，明确并记录路线，然后根据记录验证确定的路线是否正确。</a:t>
            </a:r>
            <a:endParaRPr lang="zh-CN" altLang="en-US" sz="3200" b="1" i="0" u="none" strike="noStrike" baseline="0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74928" y="1170185"/>
            <a:ext cx="6098972" cy="7350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/>
                <a:ea typeface="黑体" panose="02010609060101010101" pitchFamily="49" charset="-122"/>
              </a:rPr>
              <a:t>小壁虎找尾巴。</a:t>
            </a:r>
            <a:endParaRPr lang="zh-CN" altLang="en-US" sz="3600" b="1" dirty="0">
              <a:latin typeface="Times New Roman" panose="02020603050405020304"/>
              <a:ea typeface="黑体" panose="02010609060101010101" pitchFamily="49" charset="-122"/>
            </a:endParaRPr>
          </a:p>
        </p:txBody>
      </p:sp>
      <p:pic>
        <p:nvPicPr>
          <p:cNvPr id="18435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达标检测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7805" y="1170185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1.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98517" y="1280585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P28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1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636" y="2202924"/>
            <a:ext cx="4005577" cy="30808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76300" y="2021612"/>
            <a:ext cx="5930900" cy="1303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800" b="1" i="0" u="none" strike="noStrike" baseline="0" dirty="0">
                <a:latin typeface="+mn-lt"/>
                <a:ea typeface="+mn-ea"/>
              </a:rPr>
              <a:t>（</a:t>
            </a:r>
            <a:r>
              <a:rPr lang="en-US" altLang="zh-CN" sz="2800" b="1" i="0" u="none" strike="noStrike" baseline="0" dirty="0">
                <a:latin typeface="+mn-lt"/>
                <a:ea typeface="+mn-ea"/>
              </a:rPr>
              <a:t>1</a:t>
            </a:r>
            <a:r>
              <a:rPr lang="zh-CN" altLang="en-US" sz="2800" b="1" i="0" u="none" strike="noStrike" baseline="0" dirty="0">
                <a:latin typeface="+mn-lt"/>
                <a:ea typeface="+mn-ea"/>
              </a:rPr>
              <a:t>）小壁虎怎样移动可以找回自己的尾巴？想一想，说一说。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6300" y="4117112"/>
            <a:ext cx="59309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800" b="1" i="0" u="none" strike="noStrike" baseline="0" dirty="0">
                <a:latin typeface="+mn-lt"/>
                <a:ea typeface="+mn-ea"/>
              </a:rPr>
              <a:t>（</a:t>
            </a:r>
            <a:r>
              <a:rPr lang="en-US" altLang="zh-CN" sz="2800" b="1" i="0" u="none" strike="noStrike" baseline="0" dirty="0">
                <a:latin typeface="+mn-lt"/>
                <a:ea typeface="+mn-ea"/>
              </a:rPr>
              <a:t>2</a:t>
            </a:r>
            <a:r>
              <a:rPr lang="zh-CN" altLang="en-US" sz="2800" b="1" i="0" u="none" strike="noStrike" baseline="0" dirty="0">
                <a:latin typeface="+mn-lt"/>
                <a:ea typeface="+mn-ea"/>
              </a:rPr>
              <a:t>）把小壁虎移动的路线记录下来。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8200" y="356303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先向上平移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格，再向左平移</a:t>
            </a:r>
            <a:r>
              <a:rPr lang="en-US" altLang="zh-CN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800" b="1" i="0" u="none" strike="noStrike" baseline="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格。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6300" y="5764937"/>
            <a:ext cx="11239500" cy="656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800" b="1" i="0" u="none" strike="noStrike" baseline="0" dirty="0">
                <a:latin typeface="+mn-lt"/>
                <a:ea typeface="+mn-ea"/>
              </a:rPr>
              <a:t>（</a:t>
            </a:r>
            <a:r>
              <a:rPr lang="en-US" altLang="zh-CN" sz="2800" b="1" i="0" u="none" strike="noStrike" baseline="0" dirty="0">
                <a:latin typeface="+mn-lt"/>
                <a:ea typeface="+mn-ea"/>
              </a:rPr>
              <a:t>3</a:t>
            </a:r>
            <a:r>
              <a:rPr lang="zh-CN" altLang="en-US" sz="2800" b="1" i="0" u="none" strike="noStrike" baseline="0" dirty="0">
                <a:latin typeface="+mn-lt"/>
                <a:ea typeface="+mn-ea"/>
              </a:rPr>
              <a:t>）利用教材附页</a:t>
            </a:r>
            <a:r>
              <a:rPr lang="en-US" altLang="zh-CN" sz="2800" b="1" i="0" u="none" strike="noStrike" baseline="0" dirty="0">
                <a:latin typeface="+mn-lt"/>
                <a:ea typeface="+mn-ea"/>
              </a:rPr>
              <a:t>1</a:t>
            </a:r>
            <a:r>
              <a:rPr lang="zh-CN" altLang="en-US" sz="2800" b="1" i="0" u="none" strike="noStrike" baseline="0" dirty="0">
                <a:latin typeface="+mn-lt"/>
                <a:ea typeface="+mn-ea"/>
              </a:rPr>
              <a:t>的图</a:t>
            </a:r>
            <a:r>
              <a:rPr lang="en-US" altLang="zh-CN" sz="2800" b="1" i="0" u="none" strike="noStrike" baseline="0" dirty="0">
                <a:latin typeface="+mn-lt"/>
                <a:ea typeface="+mn-ea"/>
              </a:rPr>
              <a:t>7</a:t>
            </a:r>
            <a:r>
              <a:rPr lang="zh-CN" altLang="en-US" sz="2800" b="1" i="0" u="none" strike="noStrike" baseline="0" dirty="0">
                <a:latin typeface="+mn-lt"/>
                <a:ea typeface="+mn-ea"/>
              </a:rPr>
              <a:t>，按你的记录移一移，小壁虎找到尾巴了吗？</a:t>
            </a:r>
            <a:endParaRPr lang="zh-CN" altLang="en-US" sz="2800" b="1" dirty="0">
              <a:latin typeface="+mn-lt"/>
              <a:ea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850" y="4816561"/>
            <a:ext cx="1210948" cy="94387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93" t="66309" r="1055" b="1615"/>
          <a:stretch>
            <a:fillRect/>
          </a:stretch>
        </p:blipFill>
        <p:spPr>
          <a:xfrm>
            <a:off x="10346531" y="4245769"/>
            <a:ext cx="983457" cy="988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7037E-6 L -2.29167E-6 -0.2861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28611 L -0.16107 -0.2861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20071" y="952471"/>
            <a:ext cx="10476843" cy="1455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n-lt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/>
                <a:ea typeface="黑体" panose="02010609060101010101" pitchFamily="49" charset="-122"/>
              </a:rPr>
              <a:t>同伴合作还原拼图，一人设计还原拼图的路线并记录，另一</a:t>
            </a:r>
            <a:r>
              <a:rPr lang="zh-CN" altLang="en-US" sz="3600" b="1">
                <a:latin typeface="Times New Roman" panose="02020603050405020304"/>
                <a:ea typeface="黑体" panose="02010609060101010101" pitchFamily="49" charset="-122"/>
              </a:rPr>
              <a:t>人借助附</a:t>
            </a:r>
            <a:r>
              <a:rPr lang="zh-CN" altLang="en-US" sz="3600" b="1" dirty="0">
                <a:latin typeface="Times New Roman" panose="02020603050405020304"/>
                <a:ea typeface="黑体" panose="02010609060101010101" pitchFamily="49" charset="-122"/>
              </a:rPr>
              <a:t>页</a:t>
            </a:r>
            <a:r>
              <a:rPr lang="en-US" altLang="zh-CN" sz="3600" b="1" dirty="0"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Times New Roman" panose="02020603050405020304"/>
                <a:ea typeface="黑体" panose="02010609060101010101" pitchFamily="49" charset="-122"/>
              </a:rPr>
              <a:t>中的图</a:t>
            </a:r>
            <a:r>
              <a:rPr lang="en-US" altLang="zh-CN" sz="3600" b="1" dirty="0">
                <a:latin typeface="Times New Roman" panose="02020603050405020304"/>
                <a:ea typeface="黑体" panose="02010609060101010101" pitchFamily="49" charset="-122"/>
              </a:rPr>
              <a:t>8</a:t>
            </a:r>
            <a:r>
              <a:rPr lang="zh-CN" altLang="en-US" sz="3600" b="1" dirty="0">
                <a:latin typeface="Times New Roman" panose="02020603050405020304"/>
                <a:ea typeface="黑体" panose="02010609060101010101" pitchFamily="49" charset="-122"/>
              </a:rPr>
              <a:t>按记录移一移。</a:t>
            </a:r>
            <a:endParaRPr lang="zh-CN" altLang="en-US" sz="3600" b="1" dirty="0"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2948" y="952471"/>
            <a:ext cx="56938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E7A680"/>
                </a:solidFill>
                <a:ea typeface="+mn-ea"/>
                <a:cs typeface="Arial" panose="020B0604020202020204" pitchFamily="34" charset="0"/>
              </a:rPr>
              <a:t>2.</a:t>
            </a:r>
            <a:endParaRPr lang="zh-CN" altLang="en-US" sz="3600" b="1" dirty="0">
              <a:solidFill>
                <a:srgbClr val="E7A680"/>
              </a:solidFill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37260" y="424243"/>
            <a:ext cx="3113983" cy="449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[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教材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P28 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练一练 第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2</a:t>
            </a:r>
            <a:r>
              <a:rPr lang="zh-CN" altLang="en-US" sz="2000" dirty="0">
                <a:solidFill>
                  <a:schemeClr val="accent2"/>
                </a:solidFill>
                <a:latin typeface="+mn-lt"/>
                <a:ea typeface="+mn-ea"/>
              </a:rPr>
              <a:t>题</a:t>
            </a:r>
            <a:r>
              <a:rPr lang="en-US" altLang="zh-CN" sz="2000" dirty="0">
                <a:solidFill>
                  <a:schemeClr val="accent2"/>
                </a:solidFill>
                <a:latin typeface="+mn-lt"/>
                <a:ea typeface="+mn-ea"/>
              </a:rPr>
              <a:t>]</a:t>
            </a:r>
            <a:endParaRPr lang="zh-CN" altLang="en-US" sz="2000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67" y="2793274"/>
            <a:ext cx="6882066" cy="33669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734425" y="3796010"/>
            <a:ext cx="2581274" cy="1638676"/>
          </a:xfrm>
          <a:prstGeom prst="roundRect">
            <a:avLst>
              <a:gd name="adj" fmla="val 14342"/>
            </a:avLst>
          </a:prstGeom>
          <a:solidFill>
            <a:srgbClr val="E9F5ED"/>
          </a:solidFill>
        </p:spPr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b="1" i="0" u="none" strike="noStrike" baseline="0" dirty="0">
                <a:latin typeface="+mn-lt"/>
                <a:ea typeface="楷体" panose="02010609060101010101" pitchFamily="49" charset="-122"/>
              </a:rPr>
              <a:t>自己制作一个拼图，利用方格纸和同伴玩一玩。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80333" y="124885"/>
            <a:ext cx="186267" cy="59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76375" y="1542842"/>
            <a:ext cx="9334500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E60013"/>
                </a:solidFill>
                <a:latin typeface="+mn-ea"/>
                <a:ea typeface="+mn-ea"/>
              </a:rPr>
              <a:t>利用平移将图画还原的步骤：</a:t>
            </a:r>
            <a:endParaRPr lang="zh-CN" altLang="en-US" sz="3200" b="1" i="0" u="none" strike="noStrike" baseline="0" dirty="0">
              <a:solidFill>
                <a:srgbClr val="E60013"/>
              </a:solidFill>
              <a:latin typeface="+mn-ea"/>
              <a:ea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76375" y="2438192"/>
            <a:ext cx="9334500" cy="2192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+mn-ea"/>
                <a:ea typeface="+mn-ea"/>
              </a:rPr>
              <a:t>    先对比图画原来和现在的位置，设计图画移回时的</a:t>
            </a:r>
            <a:r>
              <a:rPr lang="zh-CN" altLang="en-US" sz="3200" b="1" i="0" u="none" strike="noStrike" baseline="0" dirty="0">
                <a:solidFill>
                  <a:srgbClr val="E60013"/>
                </a:solidFill>
                <a:latin typeface="+mn-ea"/>
                <a:ea typeface="+mn-ea"/>
              </a:rPr>
              <a:t>方向</a:t>
            </a: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+mn-ea"/>
                <a:ea typeface="+mn-ea"/>
              </a:rPr>
              <a:t>和</a:t>
            </a:r>
            <a:r>
              <a:rPr lang="zh-CN" altLang="en-US" sz="3200" b="1" i="0" u="none" strike="noStrike" baseline="0" dirty="0">
                <a:solidFill>
                  <a:srgbClr val="E60013"/>
                </a:solidFill>
                <a:latin typeface="+mn-ea"/>
                <a:ea typeface="+mn-ea"/>
              </a:rPr>
              <a:t>距离</a:t>
            </a:r>
            <a:r>
              <a:rPr lang="zh-CN" altLang="en-US" sz="3200" b="1" i="0" u="none" strike="noStrike" baseline="0" dirty="0">
                <a:solidFill>
                  <a:srgbClr val="0000FF"/>
                </a:solidFill>
                <a:latin typeface="+mn-ea"/>
                <a:ea typeface="+mn-ea"/>
              </a:rPr>
              <a:t>，明确并记录路线，然后根据记录验证确定的路线是否正确。</a:t>
            </a:r>
            <a:endParaRPr lang="zh-CN" altLang="en-US" sz="3200" b="1" i="0" u="none" strike="noStrike" baseline="0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复习导入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140178" y="1655015"/>
          <a:ext cx="5760000" cy="43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</a:tblGrid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000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心形 5"/>
          <p:cNvSpPr/>
          <p:nvPr/>
        </p:nvSpPr>
        <p:spPr>
          <a:xfrm>
            <a:off x="2036232" y="4695254"/>
            <a:ext cx="396000" cy="396000"/>
          </a:xfrm>
          <a:prstGeom prst="heart">
            <a:avLst/>
          </a:prstGeom>
          <a:solidFill>
            <a:srgbClr val="E600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心形 6"/>
          <p:cNvSpPr/>
          <p:nvPr/>
        </p:nvSpPr>
        <p:spPr>
          <a:xfrm>
            <a:off x="2036232" y="4695254"/>
            <a:ext cx="396000" cy="396000"/>
          </a:xfrm>
          <a:prstGeom prst="heart">
            <a:avLst/>
          </a:prstGeom>
          <a:solidFill>
            <a:srgbClr val="E600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7058025" y="1743259"/>
            <a:ext cx="3786614" cy="663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将  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   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向上平移</a:t>
            </a:r>
            <a:r>
              <a:rPr lang="en-US" altLang="zh-CN" sz="3200" b="1" dirty="0"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格。</a:t>
            </a:r>
            <a:endParaRPr lang="zh-CN" altLang="en-US" sz="32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心形 9"/>
          <p:cNvSpPr/>
          <p:nvPr/>
        </p:nvSpPr>
        <p:spPr>
          <a:xfrm>
            <a:off x="7647558" y="1922299"/>
            <a:ext cx="396000" cy="396000"/>
          </a:xfrm>
          <a:prstGeom prst="heart">
            <a:avLst/>
          </a:prstGeom>
          <a:solidFill>
            <a:srgbClr val="E600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新月形 13"/>
          <p:cNvSpPr/>
          <p:nvPr/>
        </p:nvSpPr>
        <p:spPr>
          <a:xfrm rot="20391857">
            <a:off x="3455035" y="3178217"/>
            <a:ext cx="377240" cy="590450"/>
          </a:xfrm>
          <a:prstGeom prst="moon">
            <a:avLst>
              <a:gd name="adj" fmla="val 53556"/>
            </a:avLst>
          </a:prstGeom>
          <a:solidFill>
            <a:srgbClr val="E2C7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058025" y="3144350"/>
            <a:ext cx="53431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平移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___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格得到   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新月形 16"/>
          <p:cNvSpPr/>
          <p:nvPr/>
        </p:nvSpPr>
        <p:spPr>
          <a:xfrm rot="20391857">
            <a:off x="5645784" y="3178218"/>
            <a:ext cx="377240" cy="590450"/>
          </a:xfrm>
          <a:prstGeom prst="moon">
            <a:avLst>
              <a:gd name="adj" fmla="val 53556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新月形 17"/>
          <p:cNvSpPr/>
          <p:nvPr/>
        </p:nvSpPr>
        <p:spPr>
          <a:xfrm rot="20391857">
            <a:off x="7093585" y="3169982"/>
            <a:ext cx="377240" cy="590450"/>
          </a:xfrm>
          <a:prstGeom prst="moon">
            <a:avLst>
              <a:gd name="adj" fmla="val 53556"/>
            </a:avLst>
          </a:prstGeom>
          <a:solidFill>
            <a:srgbClr val="E2C7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新月形 18"/>
          <p:cNvSpPr/>
          <p:nvPr/>
        </p:nvSpPr>
        <p:spPr>
          <a:xfrm rot="20391857">
            <a:off x="11370308" y="3169983"/>
            <a:ext cx="377240" cy="590450"/>
          </a:xfrm>
          <a:prstGeom prst="moon">
            <a:avLst>
              <a:gd name="adj" fmla="val 53556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7981950" y="3058625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15475" y="305862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-3.125E-6 -0.3148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2493" y="233465"/>
            <a:ext cx="2295728" cy="74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85" y="1470816"/>
            <a:ext cx="9160030" cy="46737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64481" y="5155406"/>
            <a:ext cx="900000" cy="900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80171" y="3361849"/>
            <a:ext cx="900000" cy="900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25351" y="428625"/>
            <a:ext cx="10185400" cy="1504950"/>
            <a:chOff x="1087" y="7182"/>
            <a:chExt cx="16040" cy="2370"/>
          </a:xfrm>
        </p:grpSpPr>
        <p:sp>
          <p:nvSpPr>
            <p:cNvPr id="12" name="标题 1"/>
            <p:cNvSpPr>
              <a:spLocks noGrp="1" noChangeArrowheads="1"/>
            </p:cNvSpPr>
            <p:nvPr/>
          </p:nvSpPr>
          <p:spPr bwMode="auto">
            <a:xfrm>
              <a:off x="1809" y="7182"/>
              <a:ext cx="15318" cy="23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怎样把这块拼图沿方格移回到原来的位置？想一想，说一说。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349" y="1312279"/>
            <a:ext cx="7251748" cy="370008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32455" y="4244181"/>
            <a:ext cx="692626" cy="6926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86145" y="2809399"/>
            <a:ext cx="692626" cy="6926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2"/>
          <p:cNvSpPr/>
          <p:nvPr/>
        </p:nvSpPr>
        <p:spPr>
          <a:xfrm>
            <a:off x="653089" y="2074971"/>
            <a:ext cx="2909261" cy="1858854"/>
          </a:xfrm>
          <a:prstGeom prst="roundRect">
            <a:avLst>
              <a:gd name="adj" fmla="val 11822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9476" y="2349380"/>
            <a:ext cx="2632082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sym typeface="+mn-ea"/>
              </a:rPr>
              <a:t>先向上平移，</a:t>
            </a:r>
            <a:endParaRPr lang="zh-CN" altLang="en-US" sz="3200" b="1" dirty="0">
              <a:latin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sym typeface="+mn-ea"/>
              </a:rPr>
              <a:t>再向右平移。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圆角矩形 12"/>
          <p:cNvSpPr/>
          <p:nvPr/>
        </p:nvSpPr>
        <p:spPr>
          <a:xfrm>
            <a:off x="3549651" y="5281274"/>
            <a:ext cx="6985000" cy="1262200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 descr="60"/>
          <p:cNvPicPr>
            <a:picLocks noChangeAspect="1"/>
          </p:cNvPicPr>
          <p:nvPr/>
        </p:nvPicPr>
        <p:blipFill>
          <a:blip r:embed="rId2"/>
          <a:srcRect l="16237" t="1111" r="13742" b="51852"/>
          <a:stretch>
            <a:fillRect/>
          </a:stretch>
        </p:blipFill>
        <p:spPr>
          <a:xfrm flipH="1">
            <a:off x="209550" y="1693819"/>
            <a:ext cx="900000" cy="90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文本框 21"/>
          <p:cNvSpPr txBox="1"/>
          <p:nvPr/>
        </p:nvSpPr>
        <p:spPr>
          <a:xfrm>
            <a:off x="3763427" y="5305949"/>
            <a:ext cx="6364824" cy="11957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defRPr sz="3200" b="1">
                <a:latin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+mn-ea"/>
              </a:rPr>
              <a:t>要说清楚平移了几格。先向上平移</a:t>
            </a:r>
            <a:r>
              <a:rPr lang="en-US" altLang="zh-CN" dirty="0">
                <a:sym typeface="+mn-ea"/>
              </a:rPr>
              <a:t>2</a:t>
            </a:r>
            <a:r>
              <a:rPr lang="zh-CN" altLang="en-US" dirty="0">
                <a:sym typeface="+mn-ea"/>
              </a:rPr>
              <a:t>格</a:t>
            </a:r>
            <a:r>
              <a:rPr lang="en-US" altLang="zh-CN" dirty="0">
                <a:sym typeface="+mn-ea"/>
              </a:rPr>
              <a:t>,</a:t>
            </a:r>
            <a:r>
              <a:rPr lang="zh-CN" altLang="en-US" dirty="0"/>
              <a:t>再向右平移</a:t>
            </a:r>
            <a:r>
              <a:rPr lang="en-US" altLang="zh-CN" dirty="0"/>
              <a:t>4</a:t>
            </a:r>
            <a:r>
              <a:rPr lang="zh-CN" altLang="en-US" dirty="0"/>
              <a:t>格</a:t>
            </a:r>
            <a:endParaRPr lang="zh-CN" altLang="en-US" dirty="0"/>
          </a:p>
        </p:txBody>
      </p:sp>
      <p:pic>
        <p:nvPicPr>
          <p:cNvPr id="18" name="图片 17" descr="9"/>
          <p:cNvPicPr>
            <a:picLocks noChangeAspect="1"/>
          </p:cNvPicPr>
          <p:nvPr/>
        </p:nvPicPr>
        <p:blipFill>
          <a:blip r:embed="rId3"/>
          <a:srcRect l="673" r="2130" b="50556"/>
          <a:stretch>
            <a:fillRect/>
          </a:stretch>
        </p:blipFill>
        <p:spPr>
          <a:xfrm flipH="1">
            <a:off x="10115550" y="5491932"/>
            <a:ext cx="900000" cy="900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文本框 23"/>
          <p:cNvSpPr txBox="1"/>
          <p:nvPr/>
        </p:nvSpPr>
        <p:spPr>
          <a:xfrm>
            <a:off x="803276" y="3940055"/>
            <a:ext cx="2632082" cy="7155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平移的方向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7101" y="5492630"/>
            <a:ext cx="2632082" cy="7155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平移的距离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/>
      <p:bldP spid="20" grpId="0" bldLvl="0" animBg="1"/>
      <p:bldP spid="22" grpId="0" bldLvl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349" y="1312279"/>
            <a:ext cx="7251748" cy="3700082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032455" y="4244181"/>
            <a:ext cx="692626" cy="6926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86145" y="2809399"/>
            <a:ext cx="692626" cy="6926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27113" y="460375"/>
            <a:ext cx="10137775" cy="758825"/>
            <a:chOff x="1087" y="7182"/>
            <a:chExt cx="15965" cy="1195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809" y="7182"/>
              <a:ext cx="15243" cy="1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设计并记录这块拼图移回的路线。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 bwMode="auto">
          <a:xfrm>
            <a:off x="1968500" y="4867835"/>
            <a:ext cx="8490966" cy="1792941"/>
            <a:chOff x="684064" y="968068"/>
            <a:chExt cx="10823872" cy="3412532"/>
          </a:xfrm>
        </p:grpSpPr>
        <p:grpSp>
          <p:nvGrpSpPr>
            <p:cNvPr id="9" name="组合 8"/>
            <p:cNvGrpSpPr/>
            <p:nvPr/>
          </p:nvGrpSpPr>
          <p:grpSpPr bwMode="auto">
            <a:xfrm>
              <a:off x="684064" y="968068"/>
              <a:ext cx="10823872" cy="3412532"/>
              <a:chOff x="684064" y="968068"/>
              <a:chExt cx="10823872" cy="3412532"/>
            </a:xfrm>
          </p:grpSpPr>
          <p:sp>
            <p:nvSpPr>
              <p:cNvPr id="11" name="矩形: 圆角 4"/>
              <p:cNvSpPr/>
              <p:nvPr/>
            </p:nvSpPr>
            <p:spPr>
              <a:xfrm>
                <a:off x="925207" y="1212596"/>
                <a:ext cx="10364782" cy="2634312"/>
              </a:xfrm>
              <a:prstGeom prst="roundRect">
                <a:avLst>
                  <a:gd name="adj" fmla="val 220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600"/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 b="41124"/>
              <a:stretch>
                <a:fillRect/>
              </a:stretch>
            </p:blipFill>
            <p:spPr>
              <a:xfrm>
                <a:off x="684064" y="968068"/>
                <a:ext cx="10823872" cy="2775117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rcRect t="81051"/>
              <a:stretch>
                <a:fillRect/>
              </a:stretch>
            </p:blipFill>
            <p:spPr>
              <a:xfrm>
                <a:off x="684064" y="3487438"/>
                <a:ext cx="10823872" cy="893162"/>
              </a:xfrm>
              <a:prstGeom prst="rect">
                <a:avLst/>
              </a:prstGeom>
            </p:spPr>
          </p:pic>
        </p:grpSp>
        <p:sp>
          <p:nvSpPr>
            <p:cNvPr id="10" name="矩形 9"/>
            <p:cNvSpPr/>
            <p:nvPr/>
          </p:nvSpPr>
          <p:spPr>
            <a:xfrm>
              <a:off x="1072608" y="1758682"/>
              <a:ext cx="10026763" cy="22445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600" dirty="0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358528" y="5340522"/>
            <a:ext cx="7918948" cy="11523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14350" indent="-514350" fontAlgn="auto">
              <a:lnSpc>
                <a:spcPct val="130000"/>
              </a:lnSpc>
              <a:buAutoNum type="arabicPeriod"/>
            </a:pPr>
            <a:r>
              <a:rPr lang="zh-CN" altLang="en-US" sz="2800" b="1" dirty="0">
                <a:latin typeface="+mn-lt"/>
                <a:ea typeface="+mn-ea"/>
              </a:rPr>
              <a:t>将你设计的路线用自己的方式记录在本子上。</a:t>
            </a:r>
            <a:endParaRPr lang="en-US" altLang="zh-CN" sz="2800" b="1" dirty="0">
              <a:latin typeface="+mn-lt"/>
              <a:ea typeface="+mn-ea"/>
            </a:endParaRPr>
          </a:p>
          <a:p>
            <a:pPr marL="514350" indent="-514350" fontAlgn="auto">
              <a:lnSpc>
                <a:spcPct val="130000"/>
              </a:lnSpc>
              <a:buAutoNum type="arabicPeriod"/>
            </a:pPr>
            <a:r>
              <a:rPr lang="zh-CN" altLang="en-US" sz="2800" b="1" dirty="0">
                <a:latin typeface="+mn-lt"/>
                <a:ea typeface="+mn-ea"/>
              </a:rPr>
              <a:t>根据你的路线，用教材附页</a:t>
            </a:r>
            <a:r>
              <a:rPr lang="en-US" altLang="zh-CN" sz="2800" b="1" dirty="0">
                <a:latin typeface="+mn-lt"/>
                <a:ea typeface="+mn-ea"/>
              </a:rPr>
              <a:t>1</a:t>
            </a:r>
            <a:r>
              <a:rPr lang="zh-CN" altLang="en-US" sz="2800" b="1" dirty="0">
                <a:latin typeface="+mn-lt"/>
                <a:ea typeface="+mn-ea"/>
              </a:rPr>
              <a:t>中的图</a:t>
            </a:r>
            <a:r>
              <a:rPr lang="en-US" altLang="zh-CN" sz="2800" b="1" dirty="0">
                <a:latin typeface="+mn-lt"/>
                <a:ea typeface="+mn-ea"/>
              </a:rPr>
              <a:t>5</a:t>
            </a:r>
            <a:r>
              <a:rPr lang="zh-CN" altLang="en-US" sz="2800" b="1" dirty="0">
                <a:latin typeface="+mn-lt"/>
                <a:ea typeface="+mn-ea"/>
              </a:rPr>
              <a:t>移一移。</a:t>
            </a:r>
            <a:endParaRPr lang="zh-CN" altLang="en-US" sz="2800" b="1" dirty="0"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349" y="1312279"/>
            <a:ext cx="7251748" cy="37000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2455" y="4244181"/>
            <a:ext cx="692626" cy="6926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6145" y="2809399"/>
            <a:ext cx="692626" cy="6926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12"/>
          <p:cNvSpPr/>
          <p:nvPr/>
        </p:nvSpPr>
        <p:spPr>
          <a:xfrm>
            <a:off x="1390036" y="5266814"/>
            <a:ext cx="3953489" cy="1113842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12"/>
          <p:cNvSpPr/>
          <p:nvPr/>
        </p:nvSpPr>
        <p:spPr>
          <a:xfrm>
            <a:off x="760769" y="1307368"/>
            <a:ext cx="3497467" cy="1113842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pic>
        <p:nvPicPr>
          <p:cNvPr id="7" name="图片 6" descr="9"/>
          <p:cNvPicPr>
            <a:picLocks noChangeAspect="1"/>
          </p:cNvPicPr>
          <p:nvPr/>
        </p:nvPicPr>
        <p:blipFill>
          <a:blip r:embed="rId2"/>
          <a:srcRect l="673" r="2130" b="50556"/>
          <a:stretch>
            <a:fillRect/>
          </a:stretch>
        </p:blipFill>
        <p:spPr>
          <a:xfrm>
            <a:off x="233083" y="1360289"/>
            <a:ext cx="1008000" cy="100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1179893" y="1325680"/>
            <a:ext cx="316799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  <a:sym typeface="+mn-ea"/>
              </a:rPr>
              <a:t>先向上平移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  <a:sym typeface="+mn-ea"/>
              </a:rPr>
              <a:t>格，</a:t>
            </a:r>
            <a:endParaRPr lang="zh-CN" altLang="en-US" sz="3200" b="1" dirty="0">
              <a:latin typeface="+mn-lt"/>
              <a:ea typeface="楷体" panose="02010609060101010101" pitchFamily="49" charset="-122"/>
              <a:sym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  <a:sym typeface="+mn-ea"/>
              </a:rPr>
              <a:t>再向右平移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  <a:sym typeface="+mn-ea"/>
              </a:rPr>
              <a:t>格。</a:t>
            </a:r>
            <a:endParaRPr lang="zh-CN" altLang="en-US" sz="3200" b="1" dirty="0">
              <a:latin typeface="+mn-lt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1378051" y="2685231"/>
            <a:ext cx="2504228" cy="1695148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60"/>
          <p:cNvPicPr>
            <a:picLocks noChangeAspect="1"/>
          </p:cNvPicPr>
          <p:nvPr/>
        </p:nvPicPr>
        <p:blipFill>
          <a:blip r:embed="rId3"/>
          <a:srcRect l="16237" t="1111" r="13742" b="51852"/>
          <a:stretch>
            <a:fillRect/>
          </a:stretch>
        </p:blipFill>
        <p:spPr>
          <a:xfrm>
            <a:off x="3309281" y="2992805"/>
            <a:ext cx="1008000" cy="100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/>
          <p:cNvSpPr txBox="1"/>
          <p:nvPr/>
        </p:nvSpPr>
        <p:spPr>
          <a:xfrm>
            <a:off x="1965485" y="5285126"/>
            <a:ext cx="3349466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+mn-lt"/>
                <a:ea typeface="+mj-ea"/>
                <a:sym typeface="+mn-ea"/>
              </a:rPr>
              <a:t>先向右平移</a:t>
            </a:r>
            <a:r>
              <a:rPr lang="en-US" altLang="zh-CN" sz="3200" b="1" dirty="0">
                <a:latin typeface="+mn-lt"/>
                <a:ea typeface="+mj-ea"/>
                <a:sym typeface="+mn-ea"/>
              </a:rPr>
              <a:t>4 </a:t>
            </a:r>
            <a:r>
              <a:rPr lang="zh-CN" altLang="en-US" sz="3200" b="1" dirty="0">
                <a:latin typeface="+mn-lt"/>
                <a:ea typeface="+mj-ea"/>
                <a:sym typeface="+mn-ea"/>
              </a:rPr>
              <a:t>格，</a:t>
            </a:r>
            <a:endParaRPr lang="zh-CN" altLang="en-US" sz="3200" b="1" dirty="0">
              <a:latin typeface="+mn-lt"/>
              <a:ea typeface="+mj-ea"/>
              <a:sym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lt"/>
                <a:ea typeface="+mj-ea"/>
                <a:sym typeface="+mn-ea"/>
              </a:rPr>
              <a:t>再向上平移</a:t>
            </a:r>
            <a:r>
              <a:rPr lang="en-US" altLang="zh-CN" sz="3200" b="1" dirty="0">
                <a:latin typeface="+mn-lt"/>
                <a:ea typeface="+mj-ea"/>
                <a:sym typeface="+mn-ea"/>
              </a:rPr>
              <a:t>2 </a:t>
            </a:r>
            <a:r>
              <a:rPr lang="zh-CN" altLang="en-US" sz="3200" b="1" dirty="0">
                <a:latin typeface="+mn-lt"/>
                <a:ea typeface="+mj-ea"/>
                <a:sym typeface="+mn-ea"/>
              </a:rPr>
              <a:t>格。</a:t>
            </a:r>
            <a:endParaRPr lang="zh-CN" altLang="en-US" sz="3200" b="1" dirty="0">
              <a:latin typeface="+mn-lt"/>
              <a:ea typeface="+mj-ea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27113" y="460375"/>
            <a:ext cx="10137775" cy="758825"/>
            <a:chOff x="1087" y="7182"/>
            <a:chExt cx="15965" cy="1195"/>
          </a:xfrm>
        </p:grpSpPr>
        <p:sp>
          <p:nvSpPr>
            <p:cNvPr id="15" name="标题 1"/>
            <p:cNvSpPr>
              <a:spLocks noGrp="1" noChangeArrowheads="1"/>
            </p:cNvSpPr>
            <p:nvPr/>
          </p:nvSpPr>
          <p:spPr bwMode="auto">
            <a:xfrm>
              <a:off x="1809" y="7182"/>
              <a:ext cx="15243" cy="1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设计并记录这块拼图移回的路线。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878" y="2812258"/>
            <a:ext cx="1536861" cy="1441094"/>
          </a:xfrm>
          <a:prstGeom prst="rect">
            <a:avLst/>
          </a:prstGeom>
        </p:spPr>
      </p:pic>
      <p:sp>
        <p:nvSpPr>
          <p:cNvPr id="22" name="圆角矩形 12"/>
          <p:cNvSpPr/>
          <p:nvPr/>
        </p:nvSpPr>
        <p:spPr>
          <a:xfrm>
            <a:off x="7334250" y="5122845"/>
            <a:ext cx="3352984" cy="1420830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99" b="52674"/>
          <a:stretch>
            <a:fillRect/>
          </a:stretch>
        </p:blipFill>
        <p:spPr>
          <a:xfrm flipH="1">
            <a:off x="10087800" y="5293260"/>
            <a:ext cx="1008000" cy="100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6" t="-3981" r="13577" b="52987"/>
          <a:stretch>
            <a:fillRect/>
          </a:stretch>
        </p:blipFill>
        <p:spPr>
          <a:xfrm flipH="1">
            <a:off x="896175" y="5319735"/>
            <a:ext cx="1008000" cy="100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994" y="5199271"/>
            <a:ext cx="2004011" cy="12219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/>
      <p:bldP spid="9" grpId="0" bldLvl="0" animBg="1"/>
      <p:bldP spid="12" grpId="0" bldLvl="0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85" y="1470816"/>
            <a:ext cx="9160030" cy="46737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" t="78920" r="89514" b="1515"/>
          <a:stretch>
            <a:fillRect/>
          </a:stretch>
        </p:blipFill>
        <p:spPr>
          <a:xfrm>
            <a:off x="1559719" y="5159375"/>
            <a:ext cx="916781" cy="914400"/>
          </a:xfrm>
          <a:prstGeom prst="rect">
            <a:avLst/>
          </a:prstGeom>
        </p:spPr>
      </p:pic>
      <p:sp>
        <p:nvSpPr>
          <p:cNvPr id="6" name="圆角矩形 12"/>
          <p:cNvSpPr/>
          <p:nvPr/>
        </p:nvSpPr>
        <p:spPr>
          <a:xfrm>
            <a:off x="1932344" y="281128"/>
            <a:ext cx="3497467" cy="1113842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pic>
        <p:nvPicPr>
          <p:cNvPr id="7" name="图片 6" descr="9"/>
          <p:cNvPicPr>
            <a:picLocks noChangeAspect="1"/>
          </p:cNvPicPr>
          <p:nvPr/>
        </p:nvPicPr>
        <p:blipFill>
          <a:blip r:embed="rId2"/>
          <a:srcRect l="673" r="2130" b="50556"/>
          <a:stretch>
            <a:fillRect/>
          </a:stretch>
        </p:blipFill>
        <p:spPr>
          <a:xfrm>
            <a:off x="1404658" y="334049"/>
            <a:ext cx="1008000" cy="100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2351468" y="299440"/>
            <a:ext cx="316799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  <a:sym typeface="+mn-ea"/>
              </a:rPr>
              <a:t>先向上平移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  <a:sym typeface="+mn-ea"/>
              </a:rPr>
              <a:t>格，</a:t>
            </a:r>
            <a:endParaRPr lang="zh-CN" altLang="en-US" sz="3200" b="1" dirty="0">
              <a:latin typeface="+mn-lt"/>
              <a:ea typeface="楷体" panose="02010609060101010101" pitchFamily="49" charset="-122"/>
              <a:sym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  <a:sym typeface="+mn-ea"/>
              </a:rPr>
              <a:t>再向右平移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  <a:sym typeface="+mn-ea"/>
              </a:rPr>
              <a:t>格。</a:t>
            </a:r>
            <a:endParaRPr lang="zh-CN" altLang="en-US" sz="3200" b="1" dirty="0">
              <a:latin typeface="+mn-lt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圆角矩形 12"/>
          <p:cNvSpPr/>
          <p:nvPr/>
        </p:nvSpPr>
        <p:spPr>
          <a:xfrm>
            <a:off x="7788376" y="190500"/>
            <a:ext cx="2504228" cy="1695148"/>
          </a:xfrm>
          <a:prstGeom prst="roundRect">
            <a:avLst>
              <a:gd name="adj" fmla="val 1150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60"/>
          <p:cNvPicPr>
            <a:picLocks noChangeAspect="1"/>
          </p:cNvPicPr>
          <p:nvPr/>
        </p:nvPicPr>
        <p:blipFill>
          <a:blip r:embed="rId3"/>
          <a:srcRect l="16237" t="1111" r="13742" b="51852"/>
          <a:stretch>
            <a:fillRect/>
          </a:stretch>
        </p:blipFill>
        <p:spPr>
          <a:xfrm>
            <a:off x="9719606" y="534074"/>
            <a:ext cx="1008000" cy="100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80" h="5080">
                <a:moveTo>
                  <a:pt x="2540" y="0"/>
                </a:moveTo>
                <a:cubicBezTo>
                  <a:pt x="3943" y="0"/>
                  <a:pt x="5080" y="1137"/>
                  <a:pt x="5080" y="2540"/>
                </a:cubicBezTo>
                <a:cubicBezTo>
                  <a:pt x="5080" y="3943"/>
                  <a:pt x="3943" y="5080"/>
                  <a:pt x="2540" y="5080"/>
                </a:cubicBezTo>
                <a:cubicBezTo>
                  <a:pt x="1137" y="5080"/>
                  <a:pt x="0" y="3943"/>
                  <a:pt x="0" y="2540"/>
                </a:cubicBezTo>
                <a:cubicBezTo>
                  <a:pt x="0" y="1137"/>
                  <a:pt x="1137" y="0"/>
                  <a:pt x="254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203" y="317527"/>
            <a:ext cx="1536861" cy="14410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5E-6 -0.2634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0.26343 L 0.29701 -0.2634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85" y="1470816"/>
            <a:ext cx="9160030" cy="46737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" t="78920" r="89514" b="1515"/>
          <a:stretch>
            <a:fillRect/>
          </a:stretch>
        </p:blipFill>
        <p:spPr>
          <a:xfrm>
            <a:off x="1559719" y="5159375"/>
            <a:ext cx="916781" cy="914400"/>
          </a:xfrm>
          <a:prstGeom prst="rect">
            <a:avLst/>
          </a:prstGeom>
        </p:spPr>
      </p:pic>
      <p:sp>
        <p:nvSpPr>
          <p:cNvPr id="3" name="圆角矩形 12"/>
          <p:cNvSpPr/>
          <p:nvPr/>
        </p:nvSpPr>
        <p:spPr>
          <a:xfrm>
            <a:off x="1390036" y="313814"/>
            <a:ext cx="3953489" cy="1113842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65485" y="332126"/>
            <a:ext cx="3349466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latin typeface="+mn-lt"/>
                <a:ea typeface="+mj-ea"/>
                <a:sym typeface="+mn-ea"/>
              </a:rPr>
              <a:t>先向右平移</a:t>
            </a:r>
            <a:r>
              <a:rPr lang="en-US" altLang="zh-CN" sz="3200" b="1" dirty="0">
                <a:latin typeface="+mn-lt"/>
                <a:ea typeface="+mj-ea"/>
                <a:sym typeface="+mn-ea"/>
              </a:rPr>
              <a:t>4 </a:t>
            </a:r>
            <a:r>
              <a:rPr lang="zh-CN" altLang="en-US" sz="3200" b="1" dirty="0">
                <a:latin typeface="+mn-lt"/>
                <a:ea typeface="+mj-ea"/>
                <a:sym typeface="+mn-ea"/>
              </a:rPr>
              <a:t>格，</a:t>
            </a:r>
            <a:endParaRPr lang="zh-CN" altLang="en-US" sz="3200" b="1" dirty="0">
              <a:latin typeface="+mn-lt"/>
              <a:ea typeface="+mj-ea"/>
              <a:sym typeface="+mn-ea"/>
            </a:endParaRPr>
          </a:p>
          <a:p>
            <a:pPr eaLnBrk="1" hangingPunct="1">
              <a:defRPr/>
            </a:pPr>
            <a:r>
              <a:rPr lang="zh-CN" altLang="en-US" sz="3200" b="1" dirty="0">
                <a:latin typeface="+mn-lt"/>
                <a:ea typeface="+mj-ea"/>
                <a:sym typeface="+mn-ea"/>
              </a:rPr>
              <a:t>再向上平移</a:t>
            </a:r>
            <a:r>
              <a:rPr lang="en-US" altLang="zh-CN" sz="3200" b="1" dirty="0">
                <a:latin typeface="+mn-lt"/>
                <a:ea typeface="+mj-ea"/>
                <a:sym typeface="+mn-ea"/>
              </a:rPr>
              <a:t>2 </a:t>
            </a:r>
            <a:r>
              <a:rPr lang="zh-CN" altLang="en-US" sz="3200" b="1" dirty="0">
                <a:latin typeface="+mn-lt"/>
                <a:ea typeface="+mj-ea"/>
                <a:sym typeface="+mn-ea"/>
              </a:rPr>
              <a:t>格。</a:t>
            </a:r>
            <a:endParaRPr lang="zh-CN" altLang="en-US" sz="3200" b="1" dirty="0">
              <a:latin typeface="+mn-lt"/>
              <a:ea typeface="+mj-ea"/>
              <a:sym typeface="+mn-ea"/>
            </a:endParaRPr>
          </a:p>
        </p:txBody>
      </p:sp>
      <p:sp>
        <p:nvSpPr>
          <p:cNvPr id="12" name="圆角矩形 12"/>
          <p:cNvSpPr/>
          <p:nvPr/>
        </p:nvSpPr>
        <p:spPr>
          <a:xfrm>
            <a:off x="7334250" y="169845"/>
            <a:ext cx="3352984" cy="1420830"/>
          </a:xfrm>
          <a:prstGeom prst="roundRect">
            <a:avLst>
              <a:gd name="adj" fmla="val 14897"/>
            </a:avLst>
          </a:prstGeom>
          <a:solidFill>
            <a:srgbClr val="FFFFFF"/>
          </a:solidFill>
          <a:ln w="12700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latinLnBrk="0" hangingPunct="1">
              <a:defRPr/>
            </a:pPr>
            <a:endParaRPr lang="zh-CN" altLang="en-US" sz="28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99" b="52674"/>
          <a:stretch>
            <a:fillRect/>
          </a:stretch>
        </p:blipFill>
        <p:spPr>
          <a:xfrm flipH="1">
            <a:off x="10087800" y="340260"/>
            <a:ext cx="1008000" cy="100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6" t="-3981" r="13577" b="52987"/>
          <a:stretch>
            <a:fillRect/>
          </a:stretch>
        </p:blipFill>
        <p:spPr>
          <a:xfrm flipH="1">
            <a:off x="896175" y="366735"/>
            <a:ext cx="1008000" cy="100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40" h="5340">
                <a:moveTo>
                  <a:pt x="2670" y="0"/>
                </a:moveTo>
                <a:cubicBezTo>
                  <a:pt x="4145" y="0"/>
                  <a:pt x="5340" y="1195"/>
                  <a:pt x="5340" y="2670"/>
                </a:cubicBezTo>
                <a:cubicBezTo>
                  <a:pt x="5340" y="4145"/>
                  <a:pt x="4145" y="5340"/>
                  <a:pt x="2670" y="5340"/>
                </a:cubicBezTo>
                <a:cubicBezTo>
                  <a:pt x="1195" y="5340"/>
                  <a:pt x="0" y="4145"/>
                  <a:pt x="0" y="2670"/>
                </a:cubicBezTo>
                <a:cubicBezTo>
                  <a:pt x="0" y="1195"/>
                  <a:pt x="1195" y="0"/>
                  <a:pt x="2670" y="0"/>
                </a:cubicBezTo>
                <a:close/>
              </a:path>
            </a:pathLst>
          </a:custGeom>
          <a:solidFill>
            <a:srgbClr val="D8EEF3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994" y="246271"/>
            <a:ext cx="2004011" cy="12219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48148E-6 L 0.29701 -1.48148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701 -1.48148E-6 L 0.29701 -0.2634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7113" y="371475"/>
            <a:ext cx="10137775" cy="1504950"/>
            <a:chOff x="1087" y="7042"/>
            <a:chExt cx="15965" cy="2370"/>
          </a:xfrm>
        </p:grpSpPr>
        <p:sp>
          <p:nvSpPr>
            <p:cNvPr id="3" name="标题 1"/>
            <p:cNvSpPr>
              <a:spLocks noGrp="1" noChangeArrowheads="1"/>
            </p:cNvSpPr>
            <p:nvPr/>
          </p:nvSpPr>
          <p:spPr bwMode="auto">
            <a:xfrm>
              <a:off x="1809" y="7042"/>
              <a:ext cx="15243" cy="23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先设计还原拼图的路线并记录，再利用教材附页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中的图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按记录还原。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066" y="3603086"/>
            <a:ext cx="3510719" cy="23759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942" y="1744908"/>
            <a:ext cx="1200843" cy="1215532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177925" y="1971676"/>
            <a:ext cx="5984875" cy="4324350"/>
            <a:chOff x="1177925" y="2057401"/>
            <a:chExt cx="5984875" cy="4324350"/>
          </a:xfrm>
        </p:grpSpPr>
        <p:grpSp>
          <p:nvGrpSpPr>
            <p:cNvPr id="14" name="组合 13"/>
            <p:cNvGrpSpPr/>
            <p:nvPr/>
          </p:nvGrpSpPr>
          <p:grpSpPr bwMode="auto">
            <a:xfrm>
              <a:off x="1177925" y="2153210"/>
              <a:ext cx="5984875" cy="4228541"/>
              <a:chOff x="684064" y="968068"/>
              <a:chExt cx="10823872" cy="6037128"/>
            </a:xfrm>
          </p:grpSpPr>
          <p:grpSp>
            <p:nvGrpSpPr>
              <p:cNvPr id="15" name="组合 14"/>
              <p:cNvGrpSpPr/>
              <p:nvPr/>
            </p:nvGrpSpPr>
            <p:grpSpPr bwMode="auto">
              <a:xfrm>
                <a:off x="684064" y="968068"/>
                <a:ext cx="10823872" cy="6037128"/>
                <a:chOff x="684064" y="968068"/>
                <a:chExt cx="10823872" cy="6037128"/>
              </a:xfrm>
            </p:grpSpPr>
            <p:pic>
              <p:nvPicPr>
                <p:cNvPr id="18" name="图片 17"/>
                <p:cNvPicPr>
                  <a:picLocks noChangeAspect="1"/>
                </p:cNvPicPr>
                <p:nvPr/>
              </p:nvPicPr>
              <p:blipFill>
                <a:blip r:embed="rId3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rcRect t="-1" b="9136"/>
                <a:stretch>
                  <a:fillRect/>
                </a:stretch>
              </p:blipFill>
              <p:spPr>
                <a:xfrm>
                  <a:off x="684064" y="968068"/>
                  <a:ext cx="10823872" cy="4282864"/>
                </a:xfrm>
                <a:prstGeom prst="rect">
                  <a:avLst/>
                </a:prstGeom>
              </p:spPr>
            </p:pic>
            <p:pic>
              <p:nvPicPr>
                <p:cNvPr id="19" name="图片 18"/>
                <p:cNvPicPr>
                  <a:picLocks noChangeAspect="1"/>
                </p:cNvPicPr>
                <p:nvPr/>
              </p:nvPicPr>
              <p:blipFill>
                <a:blip r:embed="rId3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</a:blip>
                <a:srcRect t="48645" b="1"/>
                <a:stretch>
                  <a:fillRect/>
                </a:stretch>
              </p:blipFill>
              <p:spPr>
                <a:xfrm>
                  <a:off x="684064" y="4584586"/>
                  <a:ext cx="10823872" cy="2420610"/>
                </a:xfrm>
                <a:prstGeom prst="rect">
                  <a:avLst/>
                </a:prstGeom>
              </p:spPr>
            </p:pic>
          </p:grpSp>
          <p:sp>
            <p:nvSpPr>
              <p:cNvPr id="16" name="矩形 15"/>
              <p:cNvSpPr/>
              <p:nvPr/>
            </p:nvSpPr>
            <p:spPr>
              <a:xfrm>
                <a:off x="1072608" y="1758682"/>
                <a:ext cx="10026763" cy="5001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600" dirty="0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495425" y="2776835"/>
              <a:ext cx="5314950" cy="3400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 eaLnBrk="1" hangingPunct="1">
                <a:lnSpc>
                  <a:spcPct val="130000"/>
                </a:lnSpc>
              </a:pPr>
              <a:r>
                <a:rPr lang="zh-CN" altLang="en-US" sz="2800" b="1" i="0" dirty="0">
                  <a:solidFill>
                    <a:srgbClr val="0000FF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① 共同设计还原路线，并记录在本子上。</a:t>
              </a:r>
              <a:endParaRPr lang="zh-CN" altLang="en-US" sz="2800" b="1" i="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eaLnBrk="1" hangingPunct="1">
                <a:lnSpc>
                  <a:spcPct val="130000"/>
                </a:lnSpc>
              </a:pPr>
              <a:r>
                <a:rPr lang="zh-CN" altLang="en-US" sz="2800" b="1" i="0" dirty="0">
                  <a:solidFill>
                    <a:srgbClr val="0000FF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② 一人说路线，另一人动手移动卡片，完成复原。</a:t>
              </a:r>
              <a:endParaRPr lang="zh-CN" altLang="en-US" sz="2800" b="1" i="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eaLnBrk="1" hangingPunct="1">
                <a:lnSpc>
                  <a:spcPct val="130000"/>
                </a:lnSpc>
              </a:pPr>
              <a:r>
                <a:rPr lang="zh-CN" altLang="en-US" sz="2800" b="1" i="0" dirty="0">
                  <a:solidFill>
                    <a:srgbClr val="0000FF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③ 完成后，交换角色，挑战另一个碎片。</a:t>
              </a:r>
              <a:endParaRPr lang="zh-CN" altLang="en-US" sz="2800" b="1" i="0" dirty="0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: 圆角 19"/>
            <p:cNvSpPr/>
            <p:nvPr/>
          </p:nvSpPr>
          <p:spPr>
            <a:xfrm>
              <a:off x="1733550" y="2057401"/>
              <a:ext cx="1676400" cy="552450"/>
            </a:xfrm>
            <a:prstGeom prst="roundRect">
              <a:avLst/>
            </a:prstGeom>
            <a:solidFill>
              <a:srgbClr val="8CAEC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latin typeface="+mn-ea"/>
                </a:rPr>
                <a:t>小组合作</a:t>
              </a:r>
              <a:endParaRPr lang="zh-CN" altLang="en-US" sz="2800" b="1" dirty="0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ADDREMOVEWATERMARK" val="vQPnBbQyLF"/>
</p:tagLst>
</file>

<file path=ppt/tags/tag2.xml><?xml version="1.0" encoding="utf-8"?>
<p:tagLst xmlns:p="http://schemas.openxmlformats.org/presentationml/2006/main">
  <p:tag name="ISLIDE.ADDREMOVEWATERMARK" val="vQPnBbQyL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1.25 微课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>
            <a:latin typeface="+mn-lt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822</Words>
  <Application>WPS 演示</Application>
  <PresentationFormat>宽屏</PresentationFormat>
  <Paragraphs>126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楷体</vt:lpstr>
      <vt:lpstr>华文细黑</vt:lpstr>
      <vt:lpstr>字魂70号-灵悦黑体</vt:lpstr>
      <vt:lpstr>微软雅黑</vt:lpstr>
      <vt:lpstr>Calibri</vt:lpstr>
      <vt:lpstr>黑体</vt:lpstr>
      <vt:lpstr>Times New Roman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786</cp:revision>
  <dcterms:created xsi:type="dcterms:W3CDTF">2016-01-14T07:05:00Z</dcterms:created>
  <dcterms:modified xsi:type="dcterms:W3CDTF">2026-02-28T07:07:53Z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4656D6692FFA4F898426CD35F5D40493_12</vt:lpwstr>
  </property>
</Properties>
</file>