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76" r:id="rId6"/>
    <p:sldId id="477" r:id="rId7"/>
    <p:sldId id="469" r:id="rId8"/>
    <p:sldId id="470" r:id="rId9"/>
    <p:sldId id="478" r:id="rId10"/>
    <p:sldId id="479" r:id="rId11"/>
    <p:sldId id="275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FAD"/>
    <a:srgbClr val="0000FF"/>
    <a:srgbClr val="FFFF99"/>
    <a:srgbClr val="FFA3FF"/>
    <a:srgbClr val="FEF3E7"/>
    <a:srgbClr val="000000"/>
    <a:srgbClr val="E2F4FD"/>
    <a:srgbClr val="FFFFFF"/>
    <a:srgbClr val="FF6E01"/>
    <a:srgbClr val="EDF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 showGuides="1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290334" y="2206745"/>
            <a:ext cx="42427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怎样买最省钱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18" y="3024550"/>
            <a:ext cx="4396369" cy="34691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65125" y="1108726"/>
            <a:ext cx="100584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+mn-lt"/>
              </a:rPr>
              <a:t>        同学们，春天是播种希望、种植蔬菜的好时节！我们的班级农场准备种一批新的蔬菜。</a:t>
            </a:r>
            <a:endParaRPr lang="zh-CN" altLang="en-US" sz="3200" b="1" dirty="0">
              <a:latin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91" y="2830046"/>
            <a:ext cx="3306199" cy="364969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8320038" y="2180484"/>
            <a:ext cx="2421654" cy="964641"/>
            <a:chOff x="8209505" y="2100100"/>
            <a:chExt cx="2421654" cy="964641"/>
          </a:xfrm>
        </p:grpSpPr>
        <p:sp>
          <p:nvSpPr>
            <p:cNvPr id="30" name="对话气泡: 圆角矩形 29"/>
            <p:cNvSpPr/>
            <p:nvPr/>
          </p:nvSpPr>
          <p:spPr>
            <a:xfrm>
              <a:off x="8209505" y="2100100"/>
              <a:ext cx="2421654" cy="964641"/>
            </a:xfrm>
            <a:prstGeom prst="wedgeRoundRectCallout">
              <a:avLst>
                <a:gd name="adj1" fmla="val -35593"/>
                <a:gd name="adj2" fmla="val 812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69794" y="2101330"/>
              <a:ext cx="2331218" cy="936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种植社团要购买30棵蔬菜幼苗。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97" y="2761220"/>
            <a:ext cx="3306199" cy="364969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55444" y="2111658"/>
            <a:ext cx="2421654" cy="964641"/>
            <a:chOff x="8209505" y="2100100"/>
            <a:chExt cx="2421654" cy="964641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8209505" y="2100100"/>
              <a:ext cx="2421654" cy="964641"/>
            </a:xfrm>
            <a:prstGeom prst="wedgeRoundRectCallout">
              <a:avLst>
                <a:gd name="adj1" fmla="val -35593"/>
                <a:gd name="adj2" fmla="val 812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269794" y="2101330"/>
              <a:ext cx="2331218" cy="936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种植社团要购买30棵蔬菜幼苗。</a:t>
              </a:r>
              <a:endParaRPr lang="zh-CN" altLang="en-US" sz="2400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00" y="3929950"/>
            <a:ext cx="483515" cy="5299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07" y="2946804"/>
            <a:ext cx="1669230" cy="182947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18369" y="497173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  <a:endParaRPr lang="zh-CN" altLang="en-US" sz="20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394" y="3270635"/>
            <a:ext cx="1933845" cy="148738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00" y="3911648"/>
            <a:ext cx="745581" cy="57345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49827" y="497173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  <a:endParaRPr lang="zh-CN" altLang="en-US" sz="20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760324" y="1482353"/>
            <a:ext cx="2366333" cy="689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7030A0"/>
                </a:solidFill>
                <a:effectLst/>
                <a:latin typeface="方正综艺_GBK" panose="03000509000000000000" pitchFamily="65" charset="-122"/>
                <a:ea typeface="方正综艺_GBK" panose="03000509000000000000" pitchFamily="65" charset="-122"/>
              </a:rPr>
              <a:t>思考：</a:t>
            </a:r>
            <a:endParaRPr lang="zh-CN" altLang="en-US" sz="3200" b="1" dirty="0">
              <a:solidFill>
                <a:srgbClr val="7030A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6840" y="1534483"/>
            <a:ext cx="5188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怎样买最省钱</a:t>
            </a:r>
            <a:r>
              <a:rPr lang="zh-CN" altLang="en-US" sz="32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5397908" y="1649890"/>
            <a:ext cx="1120878" cy="35396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797331" y="1534483"/>
            <a:ext cx="30152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花的钱最少。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691388" y="510277"/>
            <a:ext cx="2477211" cy="758084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阅读理解</a:t>
            </a:r>
            <a:endParaRPr lang="zh-CN" altLang="en-US" sz="3600" b="1" kern="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0.31536 -0.035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8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55769 -0.015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78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/>
      <p:bldP spid="18" grpId="0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7"/>
          <p:cNvGrpSpPr/>
          <p:nvPr/>
        </p:nvGrpSpPr>
        <p:grpSpPr bwMode="auto">
          <a:xfrm>
            <a:off x="1186221" y="321502"/>
            <a:ext cx="9088489" cy="3965362"/>
            <a:chOff x="684064" y="960104"/>
            <a:chExt cx="10823872" cy="4721486"/>
          </a:xfrm>
        </p:grpSpPr>
        <p:grpSp>
          <p:nvGrpSpPr>
            <p:cNvPr id="12" name="组合 8"/>
            <p:cNvGrpSpPr/>
            <p:nvPr/>
          </p:nvGrpSpPr>
          <p:grpSpPr bwMode="auto">
            <a:xfrm>
              <a:off x="684064" y="960104"/>
              <a:ext cx="10823872" cy="4721486"/>
              <a:chOff x="684064" y="960104"/>
              <a:chExt cx="10823872" cy="4721486"/>
            </a:xfrm>
          </p:grpSpPr>
          <p:sp>
            <p:nvSpPr>
              <p:cNvPr id="14" name="矩形: 圆角 4"/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3" name="矩形 12"/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41873" y="302481"/>
            <a:ext cx="3515659" cy="689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FFFFFF"/>
                </a:solidFill>
                <a:effectLst/>
                <a:latin typeface="方正少儿_GBK" panose="03000509000000000000" pitchFamily="65" charset="-122"/>
                <a:ea typeface="方正少儿_GBK" panose="03000509000000000000" pitchFamily="65" charset="-122"/>
              </a:rPr>
              <a:t>小组合作探究：</a:t>
            </a:r>
            <a:endParaRPr lang="zh-CN" altLang="en-US" sz="3200" b="1" dirty="0">
              <a:solidFill>
                <a:srgbClr val="FFFFFF"/>
              </a:solidFill>
              <a:latin typeface="方正少儿_GBK" panose="03000509000000000000" pitchFamily="65" charset="-122"/>
              <a:ea typeface="方正少儿_GBK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4704" y="1219144"/>
            <a:ext cx="81887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想一想：可以怎样购买？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4704" y="1969992"/>
            <a:ext cx="8207190" cy="1133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写一写：请把你们组想到的所有购买方案记录在表格里，并算出总价。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74704" y="3330815"/>
            <a:ext cx="81887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比一比：哪种方案最省钱？哪种方案最方便？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942" y="4059285"/>
            <a:ext cx="1379529" cy="151196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85053" y="551251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  <a:endParaRPr lang="zh-CN" altLang="en-US" sz="2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981" y="4245276"/>
            <a:ext cx="1598219" cy="122924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590601" y="551251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制定计划</a:t>
            </a:r>
            <a:endParaRPr lang="zh-CN" altLang="en-US" sz="3600" b="1" kern="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18" y="2004348"/>
            <a:ext cx="1379529" cy="151196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98304" y="229037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  <a:endParaRPr lang="zh-CN" altLang="en-US" sz="2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73" y="3812662"/>
            <a:ext cx="1598219" cy="12292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8304" y="395733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  <a:endParaRPr lang="zh-CN" altLang="en-US" sz="2000" b="1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688258" y="1927128"/>
            <a:ext cx="10677832" cy="0"/>
          </a:xfrm>
          <a:prstGeom prst="line">
            <a:avLst/>
          </a:prstGeom>
          <a:ln w="19050">
            <a:solidFill>
              <a:srgbClr val="456F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8258" y="3687102"/>
            <a:ext cx="10677832" cy="0"/>
          </a:xfrm>
          <a:prstGeom prst="line">
            <a:avLst/>
          </a:prstGeom>
          <a:ln w="19050">
            <a:solidFill>
              <a:srgbClr val="456F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248397" y="113968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56FAD"/>
                </a:solidFill>
              </a:rPr>
              <a:t>每盒的价钱</a:t>
            </a:r>
            <a:endParaRPr lang="zh-CN" altLang="en-US" sz="2800" b="1" dirty="0">
              <a:solidFill>
                <a:srgbClr val="456FA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96729" y="2498719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96729" y="4165672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3136" y="113968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56FAD"/>
                </a:solidFill>
              </a:rPr>
              <a:t>每盒的棵数</a:t>
            </a:r>
            <a:endParaRPr lang="zh-CN" altLang="en-US" sz="2800" b="1" dirty="0">
              <a:solidFill>
                <a:srgbClr val="456FAD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11468" y="2498719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11468" y="4165672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13304" y="924239"/>
            <a:ext cx="1661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456FAD"/>
                </a:solidFill>
              </a:rPr>
              <a:t>40</a:t>
            </a:r>
            <a:r>
              <a:rPr lang="zh-CN" altLang="en-US" sz="2800" b="1" dirty="0">
                <a:solidFill>
                  <a:srgbClr val="456FAD"/>
                </a:solidFill>
              </a:rPr>
              <a:t>元能买的棵数</a:t>
            </a:r>
            <a:endParaRPr lang="zh-CN" altLang="en-US" sz="2800" b="1" dirty="0">
              <a:solidFill>
                <a:srgbClr val="456FAD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81884" y="2223416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=40(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81884" y="2813352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=30(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81884" y="3826074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=40(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81884" y="4416010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=36(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42221" y="5427866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36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棵 ＞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棵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54013" y="5212423"/>
            <a:ext cx="68825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同样用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元，买大包装的可以买更多幼苗，故尽量多买大包装的。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3601515" y="4097712"/>
            <a:ext cx="1176073" cy="9791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2"/>
          <p:cNvSpPr/>
          <p:nvPr/>
        </p:nvSpPr>
        <p:spPr>
          <a:xfrm>
            <a:off x="5034224" y="1833533"/>
            <a:ext cx="5770358" cy="1522615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18" y="2004348"/>
            <a:ext cx="1379529" cy="151196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98304" y="229037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  <a:endParaRPr lang="zh-CN" altLang="en-US" sz="2000" b="1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73" y="3812662"/>
            <a:ext cx="1598219" cy="122924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398304" y="395733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  <a:endParaRPr lang="zh-CN" altLang="en-US" sz="2000" b="1" dirty="0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>
            <a:fillRect/>
          </a:stretch>
        </p:blipFill>
        <p:spPr>
          <a:xfrm>
            <a:off x="3601515" y="4097712"/>
            <a:ext cx="1176073" cy="97917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75070" y="693418"/>
            <a:ext cx="6341807" cy="584775"/>
            <a:chOff x="1071716" y="968721"/>
            <a:chExt cx="6341807" cy="584775"/>
          </a:xfrm>
        </p:grpSpPr>
        <p:sp>
          <p:nvSpPr>
            <p:cNvPr id="20" name="文本框 19"/>
            <p:cNvSpPr txBox="1"/>
            <p:nvPr/>
          </p:nvSpPr>
          <p:spPr>
            <a:xfrm>
              <a:off x="1071716" y="968721"/>
              <a:ext cx="63401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要求：购买</a:t>
              </a:r>
              <a:r>
                <a:rPr lang="en-US" altLang="zh-CN" sz="3200" b="1" dirty="0"/>
                <a:t>30</a:t>
              </a:r>
              <a:r>
                <a:rPr lang="zh-CN" altLang="en-US" sz="3200" b="1" dirty="0"/>
                <a:t>棵，花的钱要最少。</a:t>
              </a:r>
              <a:endParaRPr lang="zh-CN" altLang="en-US" sz="3200" b="1" dirty="0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349910" y="1553496"/>
              <a:ext cx="5063613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 descr="9"/>
          <p:cNvPicPr>
            <a:picLocks noChangeAspect="1"/>
          </p:cNvPicPr>
          <p:nvPr/>
        </p:nvPicPr>
        <p:blipFill>
          <a:blip r:embed="rId4"/>
          <a:srcRect l="673" r="2130" b="50556"/>
          <a:stretch>
            <a:fillRect/>
          </a:stretch>
        </p:blipFill>
        <p:spPr>
          <a:xfrm flipH="1">
            <a:off x="10224205" y="205484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5801187" y="2333230"/>
            <a:ext cx="37914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latinLnBrk="0" hangingPunct="1"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最好只购买大包装的。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83046" y="3683888"/>
            <a:ext cx="1326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买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盒：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46375" y="3683888"/>
            <a:ext cx="3018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9×3 = 27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（棵）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83046" y="4490133"/>
            <a:ext cx="1326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买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盒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：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46375" y="4490133"/>
            <a:ext cx="3018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9×4 = 36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（棵）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01264" y="1857074"/>
            <a:ext cx="5047872" cy="14755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只买大包装不好凑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棵，可以大包装和小包装混合着买，恰好买够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棵。</a:t>
            </a:r>
            <a:endParaRPr lang="zh-CN" altLang="en-US" sz="2800" b="1" dirty="0"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3" name="圆角矩形 12"/>
          <p:cNvSpPr/>
          <p:nvPr/>
        </p:nvSpPr>
        <p:spPr>
          <a:xfrm flipH="1">
            <a:off x="1110718" y="5210482"/>
            <a:ext cx="10113010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 descr="60"/>
          <p:cNvPicPr>
            <a:picLocks noChangeAspect="1"/>
          </p:cNvPicPr>
          <p:nvPr/>
        </p:nvPicPr>
        <p:blipFill>
          <a:blip r:embed="rId5"/>
          <a:srcRect l="16237" t="1111" r="13742" b="51852"/>
          <a:stretch>
            <a:fillRect/>
          </a:stretch>
        </p:blipFill>
        <p:spPr>
          <a:xfrm flipH="1">
            <a:off x="646512" y="5240743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文本框 35"/>
          <p:cNvSpPr txBox="1"/>
          <p:nvPr/>
        </p:nvSpPr>
        <p:spPr>
          <a:xfrm flipH="1">
            <a:off x="1888839" y="5242232"/>
            <a:ext cx="91420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可以把不同的购买方案列表比一比</a:t>
            </a:r>
            <a:r>
              <a:rPr lang="en-US" altLang="zh-CN" sz="3200" b="1" dirty="0">
                <a:latin typeface="楷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从中找出最省钱的方案。</a:t>
            </a:r>
            <a:endParaRPr lang="zh-CN" altLang="en-US" sz="32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/>
      <p:bldP spid="27" grpId="1"/>
      <p:bldP spid="28" grpId="0"/>
      <p:bldP spid="29" grpId="0"/>
      <p:bldP spid="30" grpId="0"/>
      <p:bldP spid="31" grpId="0"/>
      <p:bldP spid="32" grpId="0" bldLvl="0"/>
      <p:bldP spid="33" grpId="0" bldLvl="0" animBg="1"/>
      <p:bldP spid="3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9075067" y="2359742"/>
            <a:ext cx="1956620" cy="324464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136490" y="2359742"/>
            <a:ext cx="1956620" cy="3244645"/>
          </a:xfrm>
          <a:prstGeom prst="rect">
            <a:avLst/>
          </a:prstGeom>
          <a:solidFill>
            <a:srgbClr val="FEF3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解决问题</a:t>
            </a:r>
            <a:endParaRPr lang="zh-CN" altLang="en-US" sz="3600" b="1" kern="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46000" y="1723842"/>
          <a:ext cx="9900000" cy="38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1980000"/>
                <a:gridCol w="1980000"/>
                <a:gridCol w="1980000"/>
                <a:gridCol w="198000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大包装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盒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小包装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盒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幼苗总数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棵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金额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元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2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136900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7397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7894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78392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900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7397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97894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78392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6900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7397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97894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78392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36900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17397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7894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78392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38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36900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17397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7894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78392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55700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55700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56177" y="822162"/>
            <a:ext cx="26350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逐次减少大包装的盒数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有序寻找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SSK--GBK1-0"/>
              </a:rPr>
              <a:t>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3" name="任意多边形: 形状 32"/>
          <p:cNvSpPr/>
          <p:nvPr/>
        </p:nvSpPr>
        <p:spPr>
          <a:xfrm>
            <a:off x="3234057" y="1448805"/>
            <a:ext cx="951169" cy="1142231"/>
          </a:xfrm>
          <a:custGeom>
            <a:avLst/>
            <a:gdLst>
              <a:gd name="connsiteX0" fmla="*/ 0 w 560439"/>
              <a:gd name="connsiteY0" fmla="*/ 835742 h 835742"/>
              <a:gd name="connsiteX1" fmla="*/ 275304 w 560439"/>
              <a:gd name="connsiteY1" fmla="*/ 196646 h 835742"/>
              <a:gd name="connsiteX2" fmla="*/ 560439 w 560439"/>
              <a:gd name="connsiteY2" fmla="*/ 0 h 835742"/>
              <a:gd name="connsiteX0-1" fmla="*/ 0 w 560439"/>
              <a:gd name="connsiteY0-2" fmla="*/ 835742 h 835742"/>
              <a:gd name="connsiteX1-3" fmla="*/ 165766 w 560439"/>
              <a:gd name="connsiteY1-4" fmla="*/ 334759 h 835742"/>
              <a:gd name="connsiteX2-5" fmla="*/ 560439 w 560439"/>
              <a:gd name="connsiteY2-6" fmla="*/ 0 h 835742"/>
              <a:gd name="connsiteX0-7" fmla="*/ 0 w 560439"/>
              <a:gd name="connsiteY0-8" fmla="*/ 835742 h 835742"/>
              <a:gd name="connsiteX1-9" fmla="*/ 165766 w 560439"/>
              <a:gd name="connsiteY1-10" fmla="*/ 334759 h 835742"/>
              <a:gd name="connsiteX2-11" fmla="*/ 560439 w 560439"/>
              <a:gd name="connsiteY2-12" fmla="*/ 0 h 835742"/>
              <a:gd name="connsiteX0-13" fmla="*/ 0 w 560439"/>
              <a:gd name="connsiteY0-14" fmla="*/ 835742 h 835742"/>
              <a:gd name="connsiteX1-15" fmla="*/ 165766 w 560439"/>
              <a:gd name="connsiteY1-16" fmla="*/ 334759 h 835742"/>
              <a:gd name="connsiteX2-17" fmla="*/ 560439 w 560439"/>
              <a:gd name="connsiteY2-18" fmla="*/ 0 h 835742"/>
              <a:gd name="connsiteX0-19" fmla="*/ 0 w 560439"/>
              <a:gd name="connsiteY0-20" fmla="*/ 835742 h 835742"/>
              <a:gd name="connsiteX1-21" fmla="*/ 165766 w 560439"/>
              <a:gd name="connsiteY1-22" fmla="*/ 334759 h 835742"/>
              <a:gd name="connsiteX2-23" fmla="*/ 560439 w 560439"/>
              <a:gd name="connsiteY2-24" fmla="*/ 0 h 835742"/>
              <a:gd name="connsiteX0-25" fmla="*/ 0 w 560439"/>
              <a:gd name="connsiteY0-26" fmla="*/ 835742 h 835742"/>
              <a:gd name="connsiteX1-27" fmla="*/ 165766 w 560439"/>
              <a:gd name="connsiteY1-28" fmla="*/ 334759 h 835742"/>
              <a:gd name="connsiteX2-29" fmla="*/ 560439 w 560439"/>
              <a:gd name="connsiteY2-30" fmla="*/ 0 h 8357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60439" h="835742">
                <a:moveTo>
                  <a:pt x="0" y="835742"/>
                </a:moveTo>
                <a:cubicBezTo>
                  <a:pt x="12392" y="749711"/>
                  <a:pt x="72360" y="474049"/>
                  <a:pt x="165766" y="334759"/>
                </a:cubicBezTo>
                <a:cubicBezTo>
                  <a:pt x="259172" y="195469"/>
                  <a:pt x="443963" y="56024"/>
                  <a:pt x="560439" y="0"/>
                </a:cubicBezTo>
              </a:path>
            </a:pathLst>
          </a:custGeom>
          <a:noFill/>
          <a:ln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661651" y="581301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34 &lt; 36 &lt; 38 &lt; 40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56902" y="581301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i="0" u="none" strike="noStrike" baseline="0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zh-CN" altLang="en-US" dirty="0"/>
              <a:t>最省钱的方案是方案</a:t>
            </a:r>
            <a:r>
              <a:rPr lang="en-US" altLang="zh-CN" dirty="0"/>
              <a:t>2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1130710" y="2998839"/>
            <a:ext cx="9910916" cy="67842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8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/>
      <p:bldP spid="33" grpId="0" animBg="1"/>
      <p:bldP spid="35" grpId="0"/>
      <p:bldP spid="38" grpId="0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2"/>
          <p:cNvSpPr/>
          <p:nvPr/>
        </p:nvSpPr>
        <p:spPr>
          <a:xfrm>
            <a:off x="7077075" y="2666898"/>
            <a:ext cx="4118032" cy="1914627"/>
          </a:xfrm>
          <a:prstGeom prst="roundRect">
            <a:avLst>
              <a:gd name="adj" fmla="val 9425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6784" y="2661864"/>
            <a:ext cx="3475966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defRPr sz="2800" b="1">
                <a:latin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  <a:sym typeface="+mn-ea"/>
              </a:rPr>
              <a:t>用列表的方法来整理更清楚，可以从大包装开始想，也可以从小包装开始想。</a:t>
            </a:r>
            <a:endParaRPr lang="zh-CN" altLang="en-US" dirty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17" name="圆角矩形 12"/>
          <p:cNvSpPr/>
          <p:nvPr/>
        </p:nvSpPr>
        <p:spPr>
          <a:xfrm flipH="1">
            <a:off x="1319038" y="3368162"/>
            <a:ext cx="5545722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4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939845" y="3468738"/>
            <a:ext cx="4826593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sym typeface="+mn-ea"/>
              </a:rPr>
              <a:t>如果有多种购买方案，可以把它们都写出来再进行比较。</a:t>
            </a:r>
            <a:endParaRPr lang="zh-CN" alt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回顾反思</a:t>
            </a:r>
            <a:endParaRPr lang="zh-CN" altLang="en-US" sz="3600" b="1" kern="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3729" y="1590745"/>
            <a:ext cx="9799995" cy="1281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通过刚才的探究，我们找到了解决‘怎样最省钱’这类问题的金钥匙：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12"/>
          <p:cNvSpPr/>
          <p:nvPr/>
        </p:nvSpPr>
        <p:spPr>
          <a:xfrm flipH="1">
            <a:off x="1385712" y="5109414"/>
            <a:ext cx="4615037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4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60"/>
          <p:cNvPicPr>
            <a:picLocks noChangeAspect="1"/>
          </p:cNvPicPr>
          <p:nvPr/>
        </p:nvPicPr>
        <p:blipFill>
          <a:blip r:embed="rId1"/>
          <a:srcRect l="16237" t="1111" r="13742" b="51852"/>
          <a:stretch>
            <a:fillRect/>
          </a:stretch>
        </p:blipFill>
        <p:spPr>
          <a:xfrm flipH="1">
            <a:off x="921508" y="5149825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 flipH="1">
            <a:off x="2106685" y="5428215"/>
            <a:ext cx="380834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sym typeface="+mn-ea"/>
              </a:rPr>
              <a:t>有条理的思考很重要。</a:t>
            </a:r>
            <a:endParaRPr lang="zh-CN" alt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8" name="圆角矩形 12"/>
          <p:cNvSpPr/>
          <p:nvPr/>
        </p:nvSpPr>
        <p:spPr>
          <a:xfrm>
            <a:off x="6715124" y="5155581"/>
            <a:ext cx="4394257" cy="1144688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9"/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 flipH="1">
            <a:off x="10386130" y="5187925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6905625" y="5250872"/>
            <a:ext cx="348638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defRPr sz="2800" b="1">
                <a:latin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  <a:sym typeface="+mn-ea"/>
              </a:rPr>
              <a:t>这样的方法还能解决很多问题。</a:t>
            </a:r>
            <a:endParaRPr lang="zh-CN" altLang="en-US" dirty="0">
              <a:solidFill>
                <a:srgbClr val="0070C0"/>
              </a:solidFill>
              <a:sym typeface="+mn-ea"/>
            </a:endParaRPr>
          </a:p>
        </p:txBody>
      </p:sp>
      <p:pic>
        <p:nvPicPr>
          <p:cNvPr id="12" name="图片 11" descr="E:\本地\1.日常\状元成才路人物图\公司画图\22.png22"/>
          <p:cNvPicPr>
            <a:picLocks noChangeAspect="1"/>
          </p:cNvPicPr>
          <p:nvPr/>
        </p:nvPicPr>
        <p:blipFill>
          <a:blip r:embed="rId3"/>
          <a:srcRect l="5624" t="3118" r="10084" b="50151"/>
          <a:stretch>
            <a:fillRect/>
          </a:stretch>
        </p:blipFill>
        <p:spPr>
          <a:xfrm>
            <a:off x="887187" y="3438743"/>
            <a:ext cx="1008128" cy="100812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3402">
                <a:moveTo>
                  <a:pt x="1701" y="0"/>
                </a:moveTo>
                <a:cubicBezTo>
                  <a:pt x="2640" y="0"/>
                  <a:pt x="3402" y="762"/>
                  <a:pt x="3402" y="1701"/>
                </a:cubicBezTo>
                <a:cubicBezTo>
                  <a:pt x="3402" y="2640"/>
                  <a:pt x="2640" y="3402"/>
                  <a:pt x="1701" y="3402"/>
                </a:cubicBezTo>
                <a:cubicBezTo>
                  <a:pt x="762" y="3402"/>
                  <a:pt x="0" y="2640"/>
                  <a:pt x="0" y="1701"/>
                </a:cubicBezTo>
                <a:cubicBezTo>
                  <a:pt x="0" y="762"/>
                  <a:pt x="762" y="0"/>
                  <a:pt x="1701" y="0"/>
                </a:cubicBezTo>
                <a:close/>
              </a:path>
            </a:pathLst>
          </a:custGeom>
          <a:solidFill>
            <a:srgbClr val="B8E4F5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" r="1545" b="55039"/>
          <a:stretch>
            <a:fillRect/>
          </a:stretch>
        </p:blipFill>
        <p:spPr>
          <a:xfrm>
            <a:off x="10500041" y="2658396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3402">
                <a:moveTo>
                  <a:pt x="1701" y="0"/>
                </a:moveTo>
                <a:cubicBezTo>
                  <a:pt x="2640" y="0"/>
                  <a:pt x="3402" y="762"/>
                  <a:pt x="3402" y="1701"/>
                </a:cubicBezTo>
                <a:cubicBezTo>
                  <a:pt x="3402" y="2640"/>
                  <a:pt x="2640" y="3402"/>
                  <a:pt x="1701" y="3402"/>
                </a:cubicBezTo>
                <a:cubicBezTo>
                  <a:pt x="762" y="3402"/>
                  <a:pt x="0" y="2640"/>
                  <a:pt x="0" y="1701"/>
                </a:cubicBezTo>
                <a:cubicBezTo>
                  <a:pt x="0" y="762"/>
                  <a:pt x="762" y="0"/>
                  <a:pt x="1701" y="0"/>
                </a:cubicBezTo>
                <a:close/>
              </a:path>
            </a:pathLst>
          </a:custGeom>
          <a:solidFill>
            <a:srgbClr val="B8E4F5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/>
      <p:bldP spid="17" grpId="0" bldLvl="0" animBg="1"/>
      <p:bldP spid="18" grpId="0" bldLvl="0"/>
      <p:bldP spid="5" grpId="0" bldLvl="0" animBg="1"/>
      <p:bldP spid="7" grpId="0" bldLvl="0"/>
      <p:bldP spid="8" grpId="0" bldLvl="0" animBg="1"/>
      <p:bldP spid="1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/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37854" y="2368981"/>
            <a:ext cx="9757063" cy="22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解决有多种方案的问题时，通常采用列表法。列表法可以不遗漏、不重复地把所有可能的方案列举出来，从而解决问题。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WPS 演示</Application>
  <PresentationFormat>宽屏</PresentationFormat>
  <Paragraphs>182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方正综艺_GBK</vt:lpstr>
      <vt:lpstr>方正少儿_GBK</vt:lpstr>
      <vt:lpstr>FZYBKSJW--GB1-0</vt:lpstr>
      <vt:lpstr>ksdb</vt:lpstr>
      <vt:lpstr>FZSSK--GBK1-0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610</cp:revision>
  <dcterms:created xsi:type="dcterms:W3CDTF">2015-08-27T07:30:00Z</dcterms:created>
  <dcterms:modified xsi:type="dcterms:W3CDTF">2026-02-28T07:08:19Z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23E3CEDA962740C98261F8F5629D0E77_12</vt:lpwstr>
  </property>
</Properties>
</file>