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26" r:id="rId3"/>
    <p:sldId id="456" r:id="rId5"/>
    <p:sldId id="466" r:id="rId6"/>
    <p:sldId id="424" r:id="rId7"/>
    <p:sldId id="426" r:id="rId8"/>
    <p:sldId id="425" r:id="rId9"/>
    <p:sldId id="420" r:id="rId10"/>
    <p:sldId id="427" r:id="rId11"/>
    <p:sldId id="428" r:id="rId12"/>
    <p:sldId id="429" r:id="rId13"/>
    <p:sldId id="467" r:id="rId14"/>
    <p:sldId id="435" r:id="rId15"/>
    <p:sldId id="436" r:id="rId16"/>
    <p:sldId id="465" r:id="rId17"/>
    <p:sldId id="265" r:id="rId18"/>
  </p:sldIdLst>
  <p:sldSz cx="12192000" cy="6858000"/>
  <p:notesSz cx="6858000" cy="9144000"/>
  <p:defaultTextStyle>
    <a:defPPr>
      <a:defRPr lang="zh-CN"/>
    </a:defPPr>
    <a:lvl1pPr marL="0" lvl="0" indent="0" algn="l" defTabSz="1219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607695" lvl="1" indent="-150495" algn="l" defTabSz="1219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217295" lvl="2" indent="-302895" algn="l" defTabSz="1219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826895" lvl="3" indent="-455295" algn="l" defTabSz="1219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436495" lvl="4" indent="-607695" algn="l" defTabSz="1219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3048000" lvl="5" indent="-607695" algn="l" defTabSz="1219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3657600" lvl="6" indent="-607695" algn="l" defTabSz="1219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4267200" lvl="7" indent="-607695" algn="l" defTabSz="1219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4876800" lvl="8" indent="-607695" algn="l" defTabSz="1219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C675"/>
    <a:srgbClr val="FCEFDE"/>
    <a:srgbClr val="E9F5ED"/>
    <a:srgbClr val="0000FF"/>
    <a:srgbClr val="8CAECD"/>
    <a:srgbClr val="E60013"/>
    <a:srgbClr val="D2B81C"/>
    <a:srgbClr val="E2C722"/>
    <a:srgbClr val="EFE188"/>
    <a:srgbClr val="F2E98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20" autoAdjust="0"/>
    <p:restoredTop sz="95553" autoAdjust="0"/>
  </p:normalViewPr>
  <p:slideViewPr>
    <p:cSldViewPr snapToGrid="0" showGuides="1">
      <p:cViewPr varScale="1">
        <p:scale>
          <a:sx n="113" d="100"/>
          <a:sy n="113" d="100"/>
        </p:scale>
        <p:origin x="546" y="84"/>
      </p:cViewPr>
      <p:guideLst>
        <p:guide orient="horz" pos="2160"/>
        <p:guide pos="381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 showFormatting="0">
    <p:cViewPr varScale="1">
      <p:scale>
        <a:sx n="100" d="100"/>
        <a:sy n="100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0EFD8F5-B2C0-4A15-AE24-C643F9DA7504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593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313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033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753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7695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7295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6895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6495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433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  <p:sp>
        <p:nvSpPr>
          <p:cNvPr id="1434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9006" y="88847"/>
            <a:ext cx="781343" cy="7658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321626" y="379951"/>
            <a:ext cx="2755222" cy="690552"/>
            <a:chOff x="321626" y="379951"/>
            <a:chExt cx="2755222" cy="690552"/>
          </a:xfrm>
        </p:grpSpPr>
        <p:sp>
          <p:nvSpPr>
            <p:cNvPr id="8" name="Block Arc 15"/>
            <p:cNvSpPr/>
            <p:nvPr/>
          </p:nvSpPr>
          <p:spPr>
            <a:xfrm>
              <a:off x="373026" y="379951"/>
              <a:ext cx="573411" cy="537578"/>
            </a:xfrm>
            <a:custGeom>
              <a:avLst/>
              <a:gdLst>
                <a:gd name="T0" fmla="*/ 11200 w 12800"/>
                <a:gd name="T1" fmla="*/ 0 h 12000"/>
                <a:gd name="T2" fmla="*/ 6606 w 12800"/>
                <a:gd name="T3" fmla="*/ 1715 h 12000"/>
                <a:gd name="T4" fmla="*/ 6194 w 12800"/>
                <a:gd name="T5" fmla="*/ 1715 h 12000"/>
                <a:gd name="T6" fmla="*/ 1600 w 12800"/>
                <a:gd name="T7" fmla="*/ 0 h 12000"/>
                <a:gd name="T8" fmla="*/ 0 w 12800"/>
                <a:gd name="T9" fmla="*/ 8800 h 12000"/>
                <a:gd name="T10" fmla="*/ 5006 w 12800"/>
                <a:gd name="T11" fmla="*/ 11886 h 12000"/>
                <a:gd name="T12" fmla="*/ 6400 w 12800"/>
                <a:gd name="T13" fmla="*/ 11771 h 12000"/>
                <a:gd name="T14" fmla="*/ 7794 w 12800"/>
                <a:gd name="T15" fmla="*/ 11886 h 12000"/>
                <a:gd name="T16" fmla="*/ 12800 w 12800"/>
                <a:gd name="T17" fmla="*/ 8800 h 12000"/>
                <a:gd name="T18" fmla="*/ 12097 w 12800"/>
                <a:gd name="T19" fmla="*/ 275 h 12000"/>
                <a:gd name="T20" fmla="*/ 1600 w 12800"/>
                <a:gd name="T21" fmla="*/ 8800 h 12000"/>
                <a:gd name="T22" fmla="*/ 5600 w 12800"/>
                <a:gd name="T23" fmla="*/ 3200 h 12000"/>
                <a:gd name="T24" fmla="*/ 11200 w 12800"/>
                <a:gd name="T25" fmla="*/ 8800 h 12000"/>
                <a:gd name="T26" fmla="*/ 7200 w 12800"/>
                <a:gd name="T27" fmla="*/ 3200 h 12000"/>
                <a:gd name="T28" fmla="*/ 11200 w 12800"/>
                <a:gd name="T29" fmla="*/ 8800 h 12000"/>
                <a:gd name="T30" fmla="*/ 2400 w 12800"/>
                <a:gd name="T31" fmla="*/ 2720 h 12000"/>
                <a:gd name="T32" fmla="*/ 4800 w 12800"/>
                <a:gd name="T33" fmla="*/ 4480 h 12000"/>
                <a:gd name="T34" fmla="*/ 4800 w 12800"/>
                <a:gd name="T35" fmla="*/ 5280 h 12000"/>
                <a:gd name="T36" fmla="*/ 2400 w 12800"/>
                <a:gd name="T37" fmla="*/ 5120 h 12000"/>
                <a:gd name="T38" fmla="*/ 4800 w 12800"/>
                <a:gd name="T39" fmla="*/ 5280 h 12000"/>
                <a:gd name="T40" fmla="*/ 2400 w 12800"/>
                <a:gd name="T41" fmla="*/ 5920 h 12000"/>
                <a:gd name="T42" fmla="*/ 4800 w 12800"/>
                <a:gd name="T43" fmla="*/ 7680 h 12000"/>
                <a:gd name="T44" fmla="*/ 4800 w 12800"/>
                <a:gd name="T45" fmla="*/ 8480 h 12000"/>
                <a:gd name="T46" fmla="*/ 2400 w 12800"/>
                <a:gd name="T47" fmla="*/ 8320 h 12000"/>
                <a:gd name="T48" fmla="*/ 4800 w 12800"/>
                <a:gd name="T49" fmla="*/ 8480 h 12000"/>
                <a:gd name="T50" fmla="*/ 8000 w 12800"/>
                <a:gd name="T51" fmla="*/ 8480 h 12000"/>
                <a:gd name="T52" fmla="*/ 10400 w 12800"/>
                <a:gd name="T53" fmla="*/ 8321 h 12000"/>
                <a:gd name="T54" fmla="*/ 10400 w 12800"/>
                <a:gd name="T55" fmla="*/ 5920 h 12000"/>
                <a:gd name="T56" fmla="*/ 8000 w 12800"/>
                <a:gd name="T57" fmla="*/ 7680 h 12000"/>
                <a:gd name="T58" fmla="*/ 10400 w 12800"/>
                <a:gd name="T59" fmla="*/ 5920 h 12000"/>
                <a:gd name="T60" fmla="*/ 8000 w 12800"/>
                <a:gd name="T61" fmla="*/ 5280 h 12000"/>
                <a:gd name="T62" fmla="*/ 10400 w 12800"/>
                <a:gd name="T63" fmla="*/ 5120 h 12000"/>
                <a:gd name="T64" fmla="*/ 10400 w 12800"/>
                <a:gd name="T65" fmla="*/ 2720 h 12000"/>
                <a:gd name="T66" fmla="*/ 8000 w 12800"/>
                <a:gd name="T67" fmla="*/ 4480 h 12000"/>
                <a:gd name="T68" fmla="*/ 10400 w 12800"/>
                <a:gd name="T69" fmla="*/ 2720 h 12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00" h="12000">
                  <a:moveTo>
                    <a:pt x="12097" y="275"/>
                  </a:moveTo>
                  <a:cubicBezTo>
                    <a:pt x="11832" y="96"/>
                    <a:pt x="11520" y="0"/>
                    <a:pt x="11200" y="0"/>
                  </a:cubicBezTo>
                  <a:cubicBezTo>
                    <a:pt x="10996" y="0"/>
                    <a:pt x="10795" y="39"/>
                    <a:pt x="10606" y="115"/>
                  </a:cubicBezTo>
                  <a:lnTo>
                    <a:pt x="6606" y="1715"/>
                  </a:lnTo>
                  <a:cubicBezTo>
                    <a:pt x="6530" y="1745"/>
                    <a:pt x="6469" y="1794"/>
                    <a:pt x="6400" y="1835"/>
                  </a:cubicBezTo>
                  <a:cubicBezTo>
                    <a:pt x="6331" y="1794"/>
                    <a:pt x="6270" y="1745"/>
                    <a:pt x="6194" y="1715"/>
                  </a:cubicBezTo>
                  <a:lnTo>
                    <a:pt x="2194" y="115"/>
                  </a:lnTo>
                  <a:cubicBezTo>
                    <a:pt x="2005" y="39"/>
                    <a:pt x="1804" y="0"/>
                    <a:pt x="1600" y="0"/>
                  </a:cubicBezTo>
                  <a:cubicBezTo>
                    <a:pt x="716" y="0"/>
                    <a:pt x="0" y="716"/>
                    <a:pt x="0" y="1600"/>
                  </a:cubicBezTo>
                  <a:lnTo>
                    <a:pt x="0" y="8800"/>
                  </a:lnTo>
                  <a:cubicBezTo>
                    <a:pt x="0" y="9454"/>
                    <a:pt x="398" y="10042"/>
                    <a:pt x="1006" y="10286"/>
                  </a:cubicBezTo>
                  <a:lnTo>
                    <a:pt x="5006" y="11886"/>
                  </a:lnTo>
                  <a:cubicBezTo>
                    <a:pt x="5198" y="11962"/>
                    <a:pt x="5399" y="12000"/>
                    <a:pt x="5600" y="12000"/>
                  </a:cubicBezTo>
                  <a:cubicBezTo>
                    <a:pt x="5880" y="12000"/>
                    <a:pt x="6153" y="11915"/>
                    <a:pt x="6400" y="11771"/>
                  </a:cubicBezTo>
                  <a:cubicBezTo>
                    <a:pt x="6647" y="11915"/>
                    <a:pt x="6920" y="12000"/>
                    <a:pt x="7200" y="12000"/>
                  </a:cubicBezTo>
                  <a:cubicBezTo>
                    <a:pt x="7401" y="12000"/>
                    <a:pt x="7602" y="11962"/>
                    <a:pt x="7794" y="11886"/>
                  </a:cubicBezTo>
                  <a:lnTo>
                    <a:pt x="11794" y="10286"/>
                  </a:lnTo>
                  <a:cubicBezTo>
                    <a:pt x="12402" y="10042"/>
                    <a:pt x="12800" y="9454"/>
                    <a:pt x="12800" y="8800"/>
                  </a:cubicBezTo>
                  <a:lnTo>
                    <a:pt x="12800" y="1600"/>
                  </a:lnTo>
                  <a:cubicBezTo>
                    <a:pt x="12800" y="1069"/>
                    <a:pt x="12537" y="573"/>
                    <a:pt x="12097" y="275"/>
                  </a:cubicBezTo>
                  <a:close/>
                  <a:moveTo>
                    <a:pt x="5600" y="10400"/>
                  </a:moveTo>
                  <a:lnTo>
                    <a:pt x="1600" y="8800"/>
                  </a:lnTo>
                  <a:lnTo>
                    <a:pt x="1600" y="1600"/>
                  </a:lnTo>
                  <a:lnTo>
                    <a:pt x="5600" y="3200"/>
                  </a:lnTo>
                  <a:lnTo>
                    <a:pt x="5600" y="10400"/>
                  </a:lnTo>
                  <a:close/>
                  <a:moveTo>
                    <a:pt x="11200" y="8800"/>
                  </a:moveTo>
                  <a:lnTo>
                    <a:pt x="7200" y="10400"/>
                  </a:lnTo>
                  <a:lnTo>
                    <a:pt x="7200" y="3200"/>
                  </a:lnTo>
                  <a:lnTo>
                    <a:pt x="11200" y="1600"/>
                  </a:lnTo>
                  <a:lnTo>
                    <a:pt x="11200" y="8800"/>
                  </a:lnTo>
                  <a:close/>
                  <a:moveTo>
                    <a:pt x="4800" y="3680"/>
                  </a:moveTo>
                  <a:lnTo>
                    <a:pt x="2400" y="2720"/>
                  </a:lnTo>
                  <a:lnTo>
                    <a:pt x="2400" y="3520"/>
                  </a:lnTo>
                  <a:lnTo>
                    <a:pt x="4800" y="4480"/>
                  </a:lnTo>
                  <a:lnTo>
                    <a:pt x="4800" y="3680"/>
                  </a:lnTo>
                  <a:close/>
                  <a:moveTo>
                    <a:pt x="4800" y="5280"/>
                  </a:moveTo>
                  <a:lnTo>
                    <a:pt x="2400" y="4320"/>
                  </a:lnTo>
                  <a:lnTo>
                    <a:pt x="2400" y="5120"/>
                  </a:lnTo>
                  <a:lnTo>
                    <a:pt x="4800" y="6080"/>
                  </a:lnTo>
                  <a:lnTo>
                    <a:pt x="4800" y="5280"/>
                  </a:lnTo>
                  <a:close/>
                  <a:moveTo>
                    <a:pt x="4800" y="6880"/>
                  </a:moveTo>
                  <a:lnTo>
                    <a:pt x="2400" y="5920"/>
                  </a:lnTo>
                  <a:lnTo>
                    <a:pt x="2400" y="6720"/>
                  </a:lnTo>
                  <a:lnTo>
                    <a:pt x="4800" y="7680"/>
                  </a:lnTo>
                  <a:lnTo>
                    <a:pt x="4800" y="6880"/>
                  </a:lnTo>
                  <a:close/>
                  <a:moveTo>
                    <a:pt x="4800" y="8480"/>
                  </a:moveTo>
                  <a:lnTo>
                    <a:pt x="2400" y="7520"/>
                  </a:lnTo>
                  <a:lnTo>
                    <a:pt x="2400" y="8320"/>
                  </a:lnTo>
                  <a:lnTo>
                    <a:pt x="4800" y="9280"/>
                  </a:lnTo>
                  <a:lnTo>
                    <a:pt x="4800" y="8480"/>
                  </a:lnTo>
                  <a:close/>
                  <a:moveTo>
                    <a:pt x="10400" y="7520"/>
                  </a:moveTo>
                  <a:lnTo>
                    <a:pt x="8000" y="8480"/>
                  </a:lnTo>
                  <a:lnTo>
                    <a:pt x="8000" y="9280"/>
                  </a:lnTo>
                  <a:lnTo>
                    <a:pt x="10400" y="8321"/>
                  </a:lnTo>
                  <a:lnTo>
                    <a:pt x="10400" y="7520"/>
                  </a:lnTo>
                  <a:close/>
                  <a:moveTo>
                    <a:pt x="10400" y="5920"/>
                  </a:moveTo>
                  <a:lnTo>
                    <a:pt x="8000" y="6880"/>
                  </a:lnTo>
                  <a:lnTo>
                    <a:pt x="8000" y="7680"/>
                  </a:lnTo>
                  <a:lnTo>
                    <a:pt x="10400" y="6720"/>
                  </a:lnTo>
                  <a:lnTo>
                    <a:pt x="10400" y="5920"/>
                  </a:lnTo>
                  <a:close/>
                  <a:moveTo>
                    <a:pt x="10400" y="4320"/>
                  </a:moveTo>
                  <a:lnTo>
                    <a:pt x="8000" y="5280"/>
                  </a:lnTo>
                  <a:lnTo>
                    <a:pt x="8000" y="6080"/>
                  </a:lnTo>
                  <a:lnTo>
                    <a:pt x="10400" y="5120"/>
                  </a:lnTo>
                  <a:lnTo>
                    <a:pt x="10400" y="4320"/>
                  </a:lnTo>
                  <a:close/>
                  <a:moveTo>
                    <a:pt x="10400" y="2720"/>
                  </a:moveTo>
                  <a:lnTo>
                    <a:pt x="8000" y="3680"/>
                  </a:lnTo>
                  <a:lnTo>
                    <a:pt x="8000" y="4480"/>
                  </a:lnTo>
                  <a:lnTo>
                    <a:pt x="10400" y="3520"/>
                  </a:lnTo>
                  <a:lnTo>
                    <a:pt x="10400" y="2720"/>
                  </a:lnTo>
                  <a:close/>
                </a:path>
              </a:pathLst>
            </a:custGeom>
            <a:solidFill>
              <a:srgbClr val="F7D5A7">
                <a:lumMod val="65000"/>
                <a:lumOff val="3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细黑" panose="02010600040101010101" charset="-122"/>
                <a:ea typeface="字魂70号-灵悦黑体"/>
                <a:cs typeface="+mn-cs"/>
                <a:sym typeface="华文细黑" panose="02010600040101010101" charset="-122"/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321626" y="1041147"/>
              <a:ext cx="2656392" cy="0"/>
            </a:xfrm>
            <a:prstGeom prst="line">
              <a:avLst/>
            </a:prstGeom>
            <a:noFill/>
            <a:ln w="38100" cap="rnd" cmpd="sng" algn="ctr">
              <a:solidFill>
                <a:srgbClr val="F7D5A7">
                  <a:lumMod val="50000"/>
                  <a:lumOff val="50000"/>
                </a:srgbClr>
              </a:solidFill>
              <a:prstDash val="solid"/>
              <a:round/>
            </a:ln>
            <a:effectLst/>
          </p:spPr>
        </p:cxnSp>
        <p:sp>
          <p:nvSpPr>
            <p:cNvPr id="11" name="任意多边形: 形状 10"/>
            <p:cNvSpPr/>
            <p:nvPr/>
          </p:nvSpPr>
          <p:spPr>
            <a:xfrm>
              <a:off x="2978018" y="971673"/>
              <a:ext cx="98830" cy="98830"/>
            </a:xfrm>
            <a:custGeom>
              <a:avLst/>
              <a:gdLst>
                <a:gd name="connsiteX0" fmla="*/ 361345 w 361344"/>
                <a:gd name="connsiteY0" fmla="*/ 180672 h 361344"/>
                <a:gd name="connsiteX1" fmla="*/ 180672 w 361344"/>
                <a:gd name="connsiteY1" fmla="*/ 361345 h 361344"/>
                <a:gd name="connsiteX2" fmla="*/ 0 w 361344"/>
                <a:gd name="connsiteY2" fmla="*/ 180672 h 361344"/>
                <a:gd name="connsiteX3" fmla="*/ 180672 w 361344"/>
                <a:gd name="connsiteY3" fmla="*/ 0 h 361344"/>
                <a:gd name="connsiteX4" fmla="*/ 361345 w 361344"/>
                <a:gd name="connsiteY4" fmla="*/ 180672 h 361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344" h="361344">
                  <a:moveTo>
                    <a:pt x="361345" y="180672"/>
                  </a:moveTo>
                  <a:cubicBezTo>
                    <a:pt x="361345" y="280455"/>
                    <a:pt x="280455" y="361345"/>
                    <a:pt x="180672" y="361345"/>
                  </a:cubicBezTo>
                  <a:cubicBezTo>
                    <a:pt x="80890" y="361345"/>
                    <a:pt x="0" y="280455"/>
                    <a:pt x="0" y="180672"/>
                  </a:cubicBezTo>
                  <a:cubicBezTo>
                    <a:pt x="0" y="80890"/>
                    <a:pt x="80890" y="0"/>
                    <a:pt x="180672" y="0"/>
                  </a:cubicBezTo>
                  <a:cubicBezTo>
                    <a:pt x="280455" y="0"/>
                    <a:pt x="361345" y="80890"/>
                    <a:pt x="361345" y="180672"/>
                  </a:cubicBezTo>
                  <a:close/>
                </a:path>
              </a:pathLst>
            </a:custGeom>
            <a:solidFill>
              <a:srgbClr val="8EC0B9">
                <a:lumMod val="100000"/>
              </a:srgbClr>
            </a:solidFill>
            <a:ln w="79602" cap="rnd">
              <a:solidFill>
                <a:srgbClr val="8EC0B9">
                  <a:lumMod val="100000"/>
                </a:srgbClr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</p:grpSp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9006" y="88847"/>
            <a:ext cx="781343" cy="765888"/>
          </a:xfrm>
          <a:prstGeom prst="rect">
            <a:avLst/>
          </a:prstGeom>
        </p:spPr>
      </p:pic>
      <p:sp>
        <p:nvSpPr>
          <p:cNvPr id="16" name="ïṥlíḋe"/>
          <p:cNvSpPr/>
          <p:nvPr userDrawn="1"/>
        </p:nvSpPr>
        <p:spPr>
          <a:xfrm>
            <a:off x="0" y="6759170"/>
            <a:ext cx="12192000" cy="98830"/>
          </a:xfrm>
          <a:prstGeom prst="rect">
            <a:avLst/>
          </a:prstGeom>
          <a:solidFill>
            <a:srgbClr val="8EC0B9">
              <a:lumMod val="100000"/>
            </a:srgbClr>
          </a:solidFill>
          <a:ln w="12700" cap="rnd" cmpd="sng" algn="ctr">
            <a:noFill/>
            <a:prstDash val="solid"/>
            <a:round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25000" lnSpcReduction="20000"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华文细黑" panose="02010600040101010101" charset="-122"/>
              <a:ea typeface="字魂70号-灵悦黑体"/>
              <a:cs typeface="+mn-cs"/>
              <a:sym typeface="华文细黑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9006" y="88847"/>
            <a:ext cx="781343" cy="765888"/>
          </a:xfrm>
          <a:prstGeom prst="rect">
            <a:avLst/>
          </a:prstGeom>
        </p:spPr>
      </p:pic>
      <p:sp>
        <p:nvSpPr>
          <p:cNvPr id="4" name="ïṥlíḋe"/>
          <p:cNvSpPr/>
          <p:nvPr userDrawn="1"/>
        </p:nvSpPr>
        <p:spPr>
          <a:xfrm>
            <a:off x="0" y="6759170"/>
            <a:ext cx="12192000" cy="98830"/>
          </a:xfrm>
          <a:prstGeom prst="rect">
            <a:avLst/>
          </a:prstGeom>
          <a:solidFill>
            <a:srgbClr val="8EC0B9">
              <a:lumMod val="100000"/>
            </a:srgbClr>
          </a:solidFill>
          <a:ln w="12700" cap="rnd" cmpd="sng" algn="ctr">
            <a:noFill/>
            <a:prstDash val="solid"/>
            <a:round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25000" lnSpcReduction="20000"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华文细黑" panose="02010600040101010101" charset="-122"/>
              <a:ea typeface="字魂70号-灵悦黑体"/>
              <a:cs typeface="+mn-cs"/>
              <a:sym typeface="华文细黑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hf sldNum="0" hdr="0" ftr="0" dt="0"/>
  <p:txStyles>
    <p:titleStyle>
      <a:lvl1pPr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2pPr>
      <a:lvl3pPr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3pPr>
      <a:lvl4pPr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4pPr>
      <a:lvl5pPr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5pPr>
      <a:lvl6pPr marL="457200" algn="l" defTabSz="912495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6pPr>
      <a:lvl7pPr marL="914400" algn="l" defTabSz="912495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7pPr>
      <a:lvl8pPr marL="1371600" algn="l" defTabSz="912495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8pPr>
      <a:lvl9pPr marL="1828800" algn="l" defTabSz="912495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9pPr>
    </p:titleStyle>
    <p:bodyStyle>
      <a:lvl1pPr marL="226695" indent="-226695" algn="l" defTabSz="912495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3895" indent="-226695" algn="l" defTabSz="91249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1141095" indent="-226695" algn="l" defTabSz="91249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295" indent="-226695" algn="l" defTabSz="91249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5495" indent="-226695" algn="l" defTabSz="91249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33.png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4.png"/><Relationship Id="rId2" Type="http://schemas.microsoft.com/office/2007/relationships/media" Target="../media/media1.mp4"/><Relationship Id="rId1" Type="http://schemas.openxmlformats.org/officeDocument/2006/relationships/video" Target="../media/media1.mp4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5.png"/><Relationship Id="rId2" Type="http://schemas.microsoft.com/office/2007/relationships/media" Target="../media/media2.mp4"/><Relationship Id="rId1" Type="http://schemas.openxmlformats.org/officeDocument/2006/relationships/video" Target="../media/media2.mp4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44.jpeg"/><Relationship Id="rId8" Type="http://schemas.openxmlformats.org/officeDocument/2006/relationships/image" Target="../media/image43.jpeg"/><Relationship Id="rId7" Type="http://schemas.openxmlformats.org/officeDocument/2006/relationships/image" Target="../media/image42.jpeg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3" Type="http://schemas.openxmlformats.org/officeDocument/2006/relationships/slideLayout" Target="../slideLayouts/slideLayout3.xml"/><Relationship Id="rId12" Type="http://schemas.openxmlformats.org/officeDocument/2006/relationships/image" Target="../media/image47.jpeg"/><Relationship Id="rId11" Type="http://schemas.openxmlformats.org/officeDocument/2006/relationships/image" Target="../media/image46.jpeg"/><Relationship Id="rId10" Type="http://schemas.openxmlformats.org/officeDocument/2006/relationships/image" Target="../media/image45.jpeg"/><Relationship Id="rId1" Type="http://schemas.openxmlformats.org/officeDocument/2006/relationships/image" Target="../media/image36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image" Target="../media/image12.png"/><Relationship Id="rId7" Type="http://schemas.openxmlformats.org/officeDocument/2006/relationships/image" Target="../media/image11.png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microsoft.com/office/2007/relationships/hdphoto" Target="../media/image8.wdp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6" Type="http://schemas.openxmlformats.org/officeDocument/2006/relationships/slideLayout" Target="../slideLayouts/slideLayout3.xml"/><Relationship Id="rId15" Type="http://schemas.microsoft.com/office/2007/relationships/hdphoto" Target="../media/image19.wdp"/><Relationship Id="rId14" Type="http://schemas.openxmlformats.org/officeDocument/2006/relationships/image" Target="../media/image18.png"/><Relationship Id="rId13" Type="http://schemas.openxmlformats.org/officeDocument/2006/relationships/image" Target="../media/image17.png"/><Relationship Id="rId12" Type="http://schemas.openxmlformats.org/officeDocument/2006/relationships/image" Target="../media/image16.jpeg"/><Relationship Id="rId11" Type="http://schemas.openxmlformats.org/officeDocument/2006/relationships/image" Target="../media/image15.png"/><Relationship Id="rId10" Type="http://schemas.openxmlformats.org/officeDocument/2006/relationships/image" Target="../media/image14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image" Target="../media/image12.png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6.jpeg"/><Relationship Id="rId3" Type="http://schemas.openxmlformats.org/officeDocument/2006/relationships/image" Target="../media/image5.png"/><Relationship Id="rId2" Type="http://schemas.openxmlformats.org/officeDocument/2006/relationships/image" Target="../media/image16.jpeg"/><Relationship Id="rId1" Type="http://schemas.openxmlformats.org/officeDocument/2006/relationships/image" Target="../media/image20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24.png"/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24.png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ṩļïḓè"/>
          <p:cNvSpPr txBox="1"/>
          <p:nvPr/>
        </p:nvSpPr>
        <p:spPr bwMode="auto">
          <a:xfrm>
            <a:off x="2735916" y="1488205"/>
            <a:ext cx="6720168" cy="833603"/>
          </a:xfrm>
          <a:prstGeom prst="roundRect">
            <a:avLst>
              <a:gd name="adj" fmla="val 50000"/>
            </a:avLst>
          </a:prstGeom>
          <a:solidFill>
            <a:srgbClr val="8EC0B9"/>
          </a:solidFill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  <a:sym typeface="华文细黑" panose="02010600040101010101" charset="-122"/>
              </a:rPr>
              <a:t>第二单元 图形的运动（二）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ea"/>
              <a:ea typeface="+mn-ea"/>
              <a:sym typeface="华文细黑" panose="02010600040101010101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4280452" y="4166541"/>
            <a:ext cx="3631096" cy="0"/>
          </a:xfrm>
          <a:prstGeom prst="line">
            <a:avLst/>
          </a:prstGeom>
          <a:noFill/>
          <a:ln w="38100" cap="flat" cmpd="sng" algn="ctr">
            <a:solidFill>
              <a:srgbClr val="8EC0B9">
                <a:alpha val="65000"/>
              </a:srgbClr>
            </a:solidFill>
            <a:prstDash val="solid"/>
            <a:miter lim="800000"/>
          </a:ln>
          <a:effectLst/>
        </p:spPr>
      </p:cxnSp>
      <p:sp>
        <p:nvSpPr>
          <p:cNvPr id="9" name="矩形 259"/>
          <p:cNvSpPr>
            <a:spLocks noChangeArrowheads="1"/>
          </p:cNvSpPr>
          <p:nvPr/>
        </p:nvSpPr>
        <p:spPr bwMode="auto">
          <a:xfrm>
            <a:off x="1693334" y="2567066"/>
            <a:ext cx="9753600" cy="1354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8800" b="1" spc="600" dirty="0">
                <a:solidFill>
                  <a:schemeClr val="accent2"/>
                </a:solidFill>
                <a:cs typeface="+mn-ea"/>
                <a:sym typeface="华文细黑" panose="02010600040101010101" charset="-122"/>
              </a:rPr>
              <a:t>小小设计师</a:t>
            </a:r>
            <a:endParaRPr lang="en-US" altLang="zh-CN" sz="8800" b="1" spc="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华文细黑" panose="02010600040101010101" charset="-122"/>
            </a:endParaRPr>
          </a:p>
        </p:txBody>
      </p:sp>
      <p:sp>
        <p:nvSpPr>
          <p:cNvPr id="10" name="矩形 259"/>
          <p:cNvSpPr>
            <a:spLocks noChangeArrowheads="1"/>
          </p:cNvSpPr>
          <p:nvPr/>
        </p:nvSpPr>
        <p:spPr bwMode="auto">
          <a:xfrm>
            <a:off x="4244378" y="4411800"/>
            <a:ext cx="370324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285750" indent="-285750" algn="ctr" defTabSz="457200" eaLnBrk="1" fontAlgn="auto" hangingPunct="1">
              <a:spcAft>
                <a:spcPts val="0"/>
              </a:spcAft>
              <a:buFont typeface="Wingdings" panose="05000000000000000000" pitchFamily="2" charset="2"/>
              <a:buChar char="u"/>
            </a:pPr>
            <a:r>
              <a:rPr lang="zh-CN" altLang="en-US" sz="1800" dirty="0">
                <a:solidFill>
                  <a:srgbClr val="8EC0B9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华文细黑" panose="02010600040101010101" charset="-122"/>
              </a:rPr>
              <a:t>北师</a:t>
            </a:r>
            <a:r>
              <a:rPr lang="en-US" altLang="zh-CN" sz="1800" dirty="0">
                <a:solidFill>
                  <a:srgbClr val="8EC0B9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华文细黑" panose="02010600040101010101" charset="-122"/>
              </a:rPr>
              <a:t>·</a:t>
            </a:r>
            <a:r>
              <a:rPr lang="zh-CN" altLang="en-US" sz="1800" dirty="0">
                <a:solidFill>
                  <a:srgbClr val="8EC0B9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华文细黑" panose="02010600040101010101" charset="-122"/>
              </a:rPr>
              <a:t>三年级数学下册</a:t>
            </a:r>
            <a:endParaRPr lang="zh-CN" altLang="en-US" sz="1800" dirty="0">
              <a:solidFill>
                <a:srgbClr val="8EC0B9">
                  <a:lumMod val="5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华文细黑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608264" y="2091391"/>
            <a:ext cx="61212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1" hangingPunct="1"/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你创作的徽标有什么特点？</a:t>
            </a:r>
            <a:endParaRPr lang="en-US" altLang="zh-CN" sz="32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08265" y="2949603"/>
            <a:ext cx="861632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1" hangingPunct="1"/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你运用了哪些已经学过的图形和知识？</a:t>
            </a:r>
            <a:endParaRPr lang="zh-CN" altLang="en-US" sz="32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08265" y="3795601"/>
            <a:ext cx="861632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1" hangingPunct="1"/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在设计徽标的过程中你有哪些收获？</a:t>
            </a:r>
            <a:endParaRPr lang="zh-CN" altLang="en-US" sz="32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AutoShape 7"/>
          <p:cNvSpPr>
            <a:spLocks noChangeArrowheads="1"/>
          </p:cNvSpPr>
          <p:nvPr/>
        </p:nvSpPr>
        <p:spPr bwMode="auto">
          <a:xfrm>
            <a:off x="1183906" y="580418"/>
            <a:ext cx="2357844" cy="648552"/>
          </a:xfrm>
          <a:prstGeom prst="roundRect">
            <a:avLst>
              <a:gd name="adj" fmla="val 50000"/>
            </a:avLst>
          </a:prstGeom>
          <a:solidFill>
            <a:srgbClr val="FDD67A"/>
          </a:solidFill>
          <a:ln w="9525">
            <a:noFill/>
            <a:rou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1219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kern="0" dirty="0">
                <a:latin typeface="宋体" panose="02010600030101010101" pitchFamily="2" charset="-122"/>
              </a:rPr>
              <a:t>回顾反思</a:t>
            </a:r>
            <a:endParaRPr lang="zh-CN" altLang="en-US" sz="3200" b="1" kern="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0034" y="3427773"/>
            <a:ext cx="2881881" cy="26440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4456" y="3427773"/>
            <a:ext cx="2906638" cy="2644055"/>
          </a:xfrm>
          <a:prstGeom prst="rect">
            <a:avLst/>
          </a:prstGeom>
        </p:spPr>
      </p:pic>
      <p:sp>
        <p:nvSpPr>
          <p:cNvPr id="6" name="圆角矩形 12"/>
          <p:cNvSpPr/>
          <p:nvPr/>
        </p:nvSpPr>
        <p:spPr>
          <a:xfrm>
            <a:off x="900738" y="502481"/>
            <a:ext cx="5801687" cy="2400148"/>
          </a:xfrm>
          <a:prstGeom prst="roundRect">
            <a:avLst>
              <a:gd name="adj" fmla="val 11822"/>
            </a:avLst>
          </a:prstGeom>
          <a:solidFill>
            <a:srgbClr val="FFFFFF"/>
          </a:solidFill>
          <a:ln w="12700">
            <a:solidFill>
              <a:srgbClr val="00000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latinLnBrk="0" hangingPunct="1">
              <a:defRPr/>
            </a:pPr>
            <a:endParaRPr lang="zh-CN" altLang="en-US" sz="2800" b="1" noProof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90650" y="575804"/>
            <a:ext cx="5283200" cy="225350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hangingPunct="1">
              <a:lnSpc>
                <a:spcPct val="130000"/>
              </a:lnSpc>
              <a:defRPr/>
            </a:pPr>
            <a:r>
              <a:rPr lang="zh-CN" altLang="en-US" sz="2800" b="1" dirty="0">
                <a:latin typeface="楷体" panose="02010609060101010101" pitchFamily="49" charset="-122"/>
                <a:sym typeface="+mn-ea"/>
              </a:rPr>
              <a:t>我设计的徽标运用了轴对称图形，体现了对称之美，图中设计了两个跳跃的人，寓意同学们一起合作，并在艺术节展现风姿。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8" name="图片 7" descr="60"/>
          <p:cNvPicPr>
            <a:picLocks noChangeAspect="1"/>
          </p:cNvPicPr>
          <p:nvPr/>
        </p:nvPicPr>
        <p:blipFill>
          <a:blip r:embed="rId3"/>
          <a:srcRect l="16237" t="1111" r="13742" b="51852"/>
          <a:stretch>
            <a:fillRect/>
          </a:stretch>
        </p:blipFill>
        <p:spPr>
          <a:xfrm flipH="1">
            <a:off x="333375" y="1109680"/>
            <a:ext cx="1080000" cy="1080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080" h="5080">
                <a:moveTo>
                  <a:pt x="2540" y="0"/>
                </a:moveTo>
                <a:cubicBezTo>
                  <a:pt x="3943" y="0"/>
                  <a:pt x="5080" y="1137"/>
                  <a:pt x="5080" y="2540"/>
                </a:cubicBezTo>
                <a:cubicBezTo>
                  <a:pt x="5080" y="3943"/>
                  <a:pt x="3943" y="5080"/>
                  <a:pt x="2540" y="5080"/>
                </a:cubicBezTo>
                <a:cubicBezTo>
                  <a:pt x="1137" y="5080"/>
                  <a:pt x="0" y="3943"/>
                  <a:pt x="0" y="2540"/>
                </a:cubicBezTo>
                <a:cubicBezTo>
                  <a:pt x="0" y="1137"/>
                  <a:pt x="1137" y="0"/>
                  <a:pt x="2540" y="0"/>
                </a:cubicBezTo>
                <a:close/>
              </a:path>
            </a:pathLst>
          </a:custGeom>
          <a:solidFill>
            <a:srgbClr val="D8EEF3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圆角矩形 12"/>
          <p:cNvSpPr/>
          <p:nvPr/>
        </p:nvSpPr>
        <p:spPr>
          <a:xfrm>
            <a:off x="6892925" y="730555"/>
            <a:ext cx="4536000" cy="1944000"/>
          </a:xfrm>
          <a:prstGeom prst="roundRect">
            <a:avLst>
              <a:gd name="adj" fmla="val 11507"/>
            </a:avLst>
          </a:prstGeom>
          <a:solidFill>
            <a:srgbClr val="FFFFFF"/>
          </a:solidFill>
          <a:ln w="12700"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latinLnBrk="0" hangingPunct="1">
              <a:defRPr/>
            </a:pPr>
            <a:endParaRPr lang="zh-CN" altLang="en-US" sz="2800" b="1" noProof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002103" y="855881"/>
            <a:ext cx="3923071" cy="16933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 eaLnBrk="1" hangingPunct="1">
              <a:lnSpc>
                <a:spcPct val="150000"/>
              </a:lnSpc>
              <a:defRPr sz="3200" b="1">
                <a:latin typeface="楷体" panose="02010609060101010101" pitchFamily="49" charset="-122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sz="2800" dirty="0">
                <a:sym typeface="+mn-ea"/>
              </a:rPr>
              <a:t>这是我设计的“成长”，寓意是用双手托起多彩的艺术生活。</a:t>
            </a:r>
            <a:endParaRPr lang="zh-CN" altLang="en-US" sz="2800" dirty="0"/>
          </a:p>
        </p:txBody>
      </p:sp>
      <p:pic>
        <p:nvPicPr>
          <p:cNvPr id="11" name="图片 10" descr="9"/>
          <p:cNvPicPr>
            <a:picLocks noChangeAspect="1"/>
          </p:cNvPicPr>
          <p:nvPr/>
        </p:nvPicPr>
        <p:blipFill>
          <a:blip r:embed="rId4"/>
          <a:srcRect l="673" r="2130" b="50556"/>
          <a:stretch>
            <a:fillRect/>
          </a:stretch>
        </p:blipFill>
        <p:spPr>
          <a:xfrm flipH="1">
            <a:off x="10925175" y="1109680"/>
            <a:ext cx="1080000" cy="1080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340" h="5340">
                <a:moveTo>
                  <a:pt x="2670" y="0"/>
                </a:moveTo>
                <a:cubicBezTo>
                  <a:pt x="4145" y="0"/>
                  <a:pt x="5340" y="1195"/>
                  <a:pt x="5340" y="2670"/>
                </a:cubicBezTo>
                <a:cubicBezTo>
                  <a:pt x="5340" y="4145"/>
                  <a:pt x="4145" y="5340"/>
                  <a:pt x="2670" y="5340"/>
                </a:cubicBezTo>
                <a:cubicBezTo>
                  <a:pt x="1195" y="5340"/>
                  <a:pt x="0" y="4145"/>
                  <a:pt x="0" y="2670"/>
                </a:cubicBezTo>
                <a:cubicBezTo>
                  <a:pt x="0" y="1195"/>
                  <a:pt x="1195" y="0"/>
                  <a:pt x="2670" y="0"/>
                </a:cubicBezTo>
                <a:close/>
              </a:path>
            </a:pathLst>
          </a:custGeom>
          <a:solidFill>
            <a:srgbClr val="D8EEF3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/>
      <p:bldP spid="9" grpId="0" bldLvl="0" animBg="1"/>
      <p:bldP spid="10" grpId="0" bldLvl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学生介绍1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学生介绍2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1943" y="4623360"/>
            <a:ext cx="2221732" cy="206204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9595" y="126982"/>
            <a:ext cx="2164080" cy="21796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7039" y="232354"/>
            <a:ext cx="2172432" cy="200535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0352" y="223807"/>
            <a:ext cx="2247417" cy="195583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21" y="2408785"/>
            <a:ext cx="3232047" cy="2032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1944" y="2446647"/>
            <a:ext cx="2221731" cy="199413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21" y="126982"/>
            <a:ext cx="3232047" cy="211072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21" y="4552148"/>
            <a:ext cx="3232047" cy="220446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0351" y="2338570"/>
            <a:ext cx="2302935" cy="206718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7040" y="4642821"/>
            <a:ext cx="2259968" cy="2042584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7039" y="2408785"/>
            <a:ext cx="2172432" cy="20320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0352" y="4671349"/>
            <a:ext cx="2316257" cy="20140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500"/>
                            </p:stCondLst>
                            <p:childTnLst>
                              <p:par>
                                <p:cTn id="7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980333" y="124885"/>
            <a:ext cx="186267" cy="5926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982493" y="233465"/>
            <a:ext cx="2295728" cy="742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854169" y="2774906"/>
            <a:ext cx="2230218" cy="2991344"/>
          </a:xfrm>
          <a:prstGeom prst="rect">
            <a:avLst/>
          </a:prstGeom>
        </p:spPr>
      </p:pic>
      <p:sp>
        <p:nvSpPr>
          <p:cNvPr id="17" name="AutoShape 27"/>
          <p:cNvSpPr>
            <a:spLocks noChangeArrowheads="1"/>
          </p:cNvSpPr>
          <p:nvPr/>
        </p:nvSpPr>
        <p:spPr bwMode="auto">
          <a:xfrm>
            <a:off x="4043482" y="2552809"/>
            <a:ext cx="4232297" cy="1425886"/>
          </a:xfrm>
          <a:prstGeom prst="wedgeRoundRectCallout">
            <a:avLst>
              <a:gd name="adj1" fmla="val 59473"/>
              <a:gd name="adj2" fmla="val 40850"/>
              <a:gd name="adj3" fmla="val 16667"/>
            </a:avLst>
          </a:prstGeom>
          <a:solidFill>
            <a:srgbClr val="FBEBD8"/>
          </a:solidFill>
          <a:ln w="12700" cap="flat" cmpd="sng" algn="ctr">
            <a:solidFill>
              <a:srgbClr val="FBA123"/>
            </a:solidFill>
            <a:prstDash val="solid"/>
            <a:miter lim="800000"/>
          </a:ln>
          <a:effec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kern="0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我认识了好多徽标，还了解了它们的寓意。</a:t>
            </a:r>
            <a:endParaRPr lang="zh-CN" altLang="en-US" sz="2800" b="1" kern="0" dirty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19" name="AutoShape 27"/>
          <p:cNvSpPr>
            <a:spLocks noChangeArrowheads="1"/>
          </p:cNvSpPr>
          <p:nvPr/>
        </p:nvSpPr>
        <p:spPr bwMode="auto">
          <a:xfrm>
            <a:off x="3522591" y="4776686"/>
            <a:ext cx="5060193" cy="1425886"/>
          </a:xfrm>
          <a:prstGeom prst="wedgeRoundRectCallout">
            <a:avLst>
              <a:gd name="adj1" fmla="val 58754"/>
              <a:gd name="adj2" fmla="val -41858"/>
              <a:gd name="adj3" fmla="val 16667"/>
            </a:avLst>
          </a:prstGeom>
          <a:solidFill>
            <a:srgbClr val="FBEBD8"/>
          </a:solidFill>
          <a:ln w="12700" cap="flat" cmpd="sng" algn="ctr">
            <a:solidFill>
              <a:srgbClr val="FBA123"/>
            </a:solidFill>
            <a:prstDash val="solid"/>
            <a:miter lim="800000"/>
          </a:ln>
          <a:effec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kern="0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设计徽标可以运用图形的</a:t>
            </a:r>
            <a:r>
              <a:rPr lang="zh-CN" altLang="en-US" sz="2800" b="1" kern="0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轴对称</a:t>
            </a:r>
            <a:r>
              <a:rPr lang="zh-CN" altLang="en-US" sz="2800" b="1" kern="0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、</a:t>
            </a:r>
            <a:r>
              <a:rPr lang="zh-CN" altLang="en-US" sz="2800" b="1" kern="0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平移</a:t>
            </a:r>
            <a:r>
              <a:rPr lang="zh-CN" altLang="en-US" sz="2800" b="1" kern="0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、</a:t>
            </a:r>
            <a:r>
              <a:rPr lang="zh-CN" altLang="en-US" sz="2800" b="1" kern="0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旋转</a:t>
            </a:r>
            <a:r>
              <a:rPr lang="zh-CN" altLang="en-US" sz="2800" b="1" kern="0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来设计。</a:t>
            </a:r>
            <a:endParaRPr lang="zh-CN" altLang="en-US" sz="2800" b="1" kern="0" dirty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52500" y="1362299"/>
            <a:ext cx="10287000" cy="6688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217930">
              <a:lnSpc>
                <a:spcPct val="12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通过这节课的学习活动，你有什么收获？</a:t>
            </a:r>
            <a:endParaRPr lang="zh-CN" altLang="en-US" sz="3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9C67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0612"/>
            <a:ext cx="12192000" cy="587677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959525" y="819510"/>
            <a:ext cx="4801314" cy="971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4800" b="1" dirty="0">
                <a:latin typeface="仓耳渔阳体 W05" panose="02020400000000000000" pitchFamily="18" charset="-122"/>
                <a:ea typeface="仓耳渔阳体 W05" panose="02020400000000000000" pitchFamily="18" charset="-122"/>
              </a:rPr>
              <a:t>征     集    通     知</a:t>
            </a:r>
            <a:endParaRPr lang="zh-CN" altLang="en-US" sz="4800" b="1" dirty="0">
              <a:latin typeface="仓耳渔阳体 W05" panose="02020400000000000000" pitchFamily="18" charset="-122"/>
              <a:ea typeface="仓耳渔阳体 W05" panose="02020400000000000000" pitchFamily="18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466490" y="2284895"/>
            <a:ext cx="9256144" cy="25841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3200" b="1" i="0" u="none" strike="noStrike" baseline="0">
                <a:latin typeface="+mn-lt"/>
                <a:ea typeface="+mj-ea"/>
              </a:rPr>
              <a:t>        第五</a:t>
            </a:r>
            <a:r>
              <a:rPr lang="zh-CN" altLang="en-US" sz="3200" b="1" i="0" u="none" strike="noStrike" baseline="0" dirty="0">
                <a:latin typeface="+mn-lt"/>
                <a:ea typeface="+mj-ea"/>
              </a:rPr>
              <a:t>届校园艺术节将于</a:t>
            </a:r>
            <a:r>
              <a:rPr lang="en-US" altLang="zh-CN" sz="3200" b="1" i="0" u="none" strike="noStrike" baseline="0" dirty="0">
                <a:latin typeface="+mn-lt"/>
                <a:ea typeface="+mj-ea"/>
              </a:rPr>
              <a:t>5</a:t>
            </a:r>
            <a:r>
              <a:rPr lang="zh-CN" altLang="en-US" sz="3200" b="1" i="0" u="none" strike="noStrike" baseline="0" dirty="0">
                <a:latin typeface="+mn-lt"/>
                <a:ea typeface="+mj-ea"/>
              </a:rPr>
              <a:t>月</a:t>
            </a:r>
            <a:r>
              <a:rPr lang="en-US" altLang="zh-CN" sz="3200" b="1" i="0" u="none" strike="noStrike" baseline="0" dirty="0">
                <a:latin typeface="+mn-lt"/>
                <a:ea typeface="+mj-ea"/>
              </a:rPr>
              <a:t>5</a:t>
            </a:r>
            <a:r>
              <a:rPr lang="zh-CN" altLang="en-US" sz="3200" b="1" i="0" u="none" strike="noStrike" baseline="0" dirty="0">
                <a:latin typeface="+mn-lt"/>
                <a:ea typeface="+mj-ea"/>
              </a:rPr>
              <a:t>日至</a:t>
            </a:r>
            <a:r>
              <a:rPr lang="en-US" altLang="zh-CN" sz="3200" b="1" i="0" u="none" strike="noStrike" baseline="0" dirty="0">
                <a:latin typeface="+mn-lt"/>
                <a:ea typeface="+mj-ea"/>
              </a:rPr>
              <a:t>20</a:t>
            </a:r>
            <a:r>
              <a:rPr lang="zh-CN" altLang="en-US" sz="3200" b="1" i="0" u="none" strike="noStrike" baseline="0" dirty="0">
                <a:latin typeface="+mn-lt"/>
                <a:ea typeface="+mj-ea"/>
              </a:rPr>
              <a:t>日举行，大队部决定在全校范围内征集艺术节徽标，有意者请于</a:t>
            </a:r>
            <a:r>
              <a:rPr lang="en-US" altLang="zh-CN" sz="3200" b="1" i="0" u="none" strike="noStrike" baseline="0" dirty="0">
                <a:latin typeface="+mn-lt"/>
                <a:ea typeface="+mj-ea"/>
              </a:rPr>
              <a:t>4</a:t>
            </a:r>
            <a:r>
              <a:rPr lang="zh-CN" altLang="en-US" sz="3200" b="1" i="0" u="none" strike="noStrike" baseline="0" dirty="0">
                <a:latin typeface="+mn-lt"/>
                <a:ea typeface="+mj-ea"/>
              </a:rPr>
              <a:t>月</a:t>
            </a:r>
            <a:r>
              <a:rPr lang="en-US" altLang="zh-CN" sz="3200" b="1" i="0" u="none" strike="noStrike" baseline="0" dirty="0">
                <a:latin typeface="+mn-lt"/>
                <a:ea typeface="+mj-ea"/>
              </a:rPr>
              <a:t>25</a:t>
            </a:r>
            <a:r>
              <a:rPr lang="zh-CN" altLang="en-US" sz="3200" b="1" i="0" u="none" strike="noStrike" baseline="0" dirty="0">
                <a:latin typeface="+mn-lt"/>
                <a:ea typeface="+mj-ea"/>
              </a:rPr>
              <a:t>日前将作品提交到大队部。希望同学们踊跃参与！</a:t>
            </a:r>
            <a:endParaRPr lang="zh-CN" altLang="en-US" sz="3200" b="1" dirty="0">
              <a:latin typeface="+mn-lt"/>
              <a:ea typeface="+mj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065697" y="4432872"/>
            <a:ext cx="2053087" cy="13038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200" b="1" i="0" u="none" strike="noStrike" baseline="0" dirty="0">
                <a:latin typeface="+mn-lt"/>
                <a:ea typeface="+mj-ea"/>
              </a:rPr>
              <a:t>大队部</a:t>
            </a:r>
            <a:endParaRPr lang="zh-CN" altLang="en-US" sz="3200" b="1" i="0" u="none" strike="noStrike" baseline="0" dirty="0">
              <a:latin typeface="+mn-lt"/>
              <a:ea typeface="+mj-ea"/>
            </a:endParaRPr>
          </a:p>
          <a:p>
            <a:pPr algn="ctr">
              <a:lnSpc>
                <a:spcPct val="130000"/>
              </a:lnSpc>
            </a:pPr>
            <a:r>
              <a:rPr lang="en-US" altLang="zh-CN" sz="3200" b="1" i="0" u="none" strike="noStrike" baseline="0" dirty="0">
                <a:latin typeface="+mn-lt"/>
                <a:ea typeface="+mj-ea"/>
              </a:rPr>
              <a:t>3</a:t>
            </a:r>
            <a:r>
              <a:rPr lang="zh-CN" altLang="en-US" sz="3200" b="1" i="0" u="none" strike="noStrike" baseline="0" dirty="0">
                <a:latin typeface="+mn-lt"/>
                <a:ea typeface="+mj-ea"/>
              </a:rPr>
              <a:t>月</a:t>
            </a:r>
            <a:r>
              <a:rPr lang="en-US" altLang="zh-CN" sz="3200" b="1" i="0" u="none" strike="noStrike" baseline="0" dirty="0">
                <a:latin typeface="+mn-lt"/>
                <a:ea typeface="+mj-ea"/>
              </a:rPr>
              <a:t>30</a:t>
            </a:r>
            <a:r>
              <a:rPr lang="zh-CN" altLang="en-US" sz="3200" b="1" i="0" u="none" strike="noStrike" baseline="0" dirty="0">
                <a:latin typeface="+mn-lt"/>
                <a:ea typeface="+mj-ea"/>
              </a:rPr>
              <a:t>日 </a:t>
            </a:r>
            <a:endParaRPr lang="zh-CN" altLang="en-US" sz="3200" b="1" dirty="0">
              <a:latin typeface="+mn-lt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AutoShape 7"/>
          <p:cNvSpPr>
            <a:spLocks noChangeArrowheads="1"/>
          </p:cNvSpPr>
          <p:nvPr/>
        </p:nvSpPr>
        <p:spPr bwMode="auto">
          <a:xfrm>
            <a:off x="1183906" y="704243"/>
            <a:ext cx="2357844" cy="648552"/>
          </a:xfrm>
          <a:prstGeom prst="roundRect">
            <a:avLst>
              <a:gd name="adj" fmla="val 50000"/>
            </a:avLst>
          </a:prstGeom>
          <a:solidFill>
            <a:srgbClr val="FDD67A"/>
          </a:solidFill>
          <a:ln w="9525">
            <a:noFill/>
            <a:rou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1219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kern="0" dirty="0">
                <a:latin typeface="宋体" panose="02010600030101010101" pitchFamily="2" charset="-122"/>
              </a:rPr>
              <a:t>阅读理解</a:t>
            </a:r>
            <a:endParaRPr lang="zh-CN" altLang="en-US" sz="3200" b="1" kern="0" dirty="0">
              <a:latin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88155" y="1832549"/>
            <a:ext cx="34804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设计艺术节徽标。</a:t>
            </a:r>
            <a:endParaRPr lang="zh-CN" altLang="en-US" sz="2135" kern="0" dirty="0">
              <a:solidFill>
                <a:sysClr val="windowText" lastClr="000000"/>
              </a:solidFill>
            </a:endParaRPr>
          </a:p>
        </p:txBody>
      </p:sp>
      <p:sp>
        <p:nvSpPr>
          <p:cNvPr id="2" name="AutoShape 7"/>
          <p:cNvSpPr>
            <a:spLocks noChangeArrowheads="1"/>
          </p:cNvSpPr>
          <p:nvPr/>
        </p:nvSpPr>
        <p:spPr bwMode="auto">
          <a:xfrm>
            <a:off x="1183906" y="2897078"/>
            <a:ext cx="2357844" cy="648552"/>
          </a:xfrm>
          <a:prstGeom prst="roundRect">
            <a:avLst>
              <a:gd name="adj" fmla="val 50000"/>
            </a:avLst>
          </a:prstGeom>
          <a:solidFill>
            <a:srgbClr val="FDD67A"/>
          </a:solidFill>
          <a:ln w="9525">
            <a:noFill/>
            <a:rou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1219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kern="0" dirty="0">
                <a:latin typeface="宋体" panose="02010600030101010101" pitchFamily="2" charset="-122"/>
              </a:rPr>
              <a:t>制定计划</a:t>
            </a:r>
            <a:endParaRPr lang="zh-CN" altLang="en-US" sz="3200" b="1" kern="0" dirty="0"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288155" y="4025384"/>
            <a:ext cx="926261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eaLnBrk="1" hangingPunct="1"/>
            <a:r>
              <a:rPr lang="zh-CN" altLang="en-US" sz="3200" b="1" i="0" u="none" strike="noStrike" baseline="0" dirty="0">
                <a:latin typeface="+mn-lt"/>
                <a:ea typeface="楷体" panose="02010609060101010101" pitchFamily="49" charset="-122"/>
              </a:rPr>
              <a:t>收集很多有趣的徽标，看看能不能给我们启发。</a:t>
            </a:r>
            <a:endParaRPr lang="zh-CN" altLang="en-US" sz="32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288155" y="4908756"/>
            <a:ext cx="66143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eaLnBrk="1" hangingPunct="1"/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观察</a:t>
            </a:r>
            <a:r>
              <a:rPr lang="zh-CN" altLang="en-US" sz="3200" b="1" i="0" u="none" strike="noStrike" baseline="0" dirty="0">
                <a:latin typeface="+mn-lt"/>
                <a:ea typeface="楷体" panose="02010609060101010101" pitchFamily="49" charset="-122"/>
              </a:rPr>
              <a:t>这些徽标在设计上有哪些特点。</a:t>
            </a:r>
            <a:endParaRPr lang="zh-CN" altLang="en-US" sz="3200" b="1" dirty="0">
              <a:latin typeface="+mn-lt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 animBg="1"/>
      <p:bldP spid="4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511" y="728631"/>
            <a:ext cx="1492500" cy="1492500"/>
          </a:xfrm>
          <a:prstGeom prst="rect">
            <a:avLst/>
          </a:prstGeom>
        </p:spPr>
      </p:pic>
      <p:pic>
        <p:nvPicPr>
          <p:cNvPr id="21" name="图片 2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05" y="729096"/>
            <a:ext cx="1528416" cy="1491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" descr="https://gimg2.baidu.com/image_search/src=http%3A%2F%2F5b0988e595225.cdn.sohucs.com%2Fimages%2F20181101%2F5fe61bb30aca44f78824ca554201921f.jpeg&amp;refer=http%3A%2F%2F5b0988e595225.cdn.sohucs.com&amp;app=2002&amp;size=f9999,10000&amp;q=a80&amp;n=0&amp;g=0n&amp;fmt=jpeg?sec=1632381912&amp;t=92ddc198383024ec46b18c6ac782b57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10781" y1="34944" x2="39033" y2="4461"/>
                        <a14:foregroundMark x1="11524" y1="23048" x2="34572" y2="1859"/>
                        <a14:foregroundMark x1="42379" y1="5204" x2="75836" y2="13011"/>
                        <a14:foregroundMark x1="49814" y1="4089" x2="68401" y2="5204"/>
                        <a14:foregroundMark x1="68773" y1="7435" x2="92193" y2="38662"/>
                        <a14:foregroundMark x1="74349" y1="9294" x2="93309" y2="32714"/>
                        <a14:foregroundMark x1="93309" y1="36431" x2="92193" y2="68030"/>
                        <a14:foregroundMark x1="15242" y1="23420" x2="5204" y2="53903"/>
                        <a14:foregroundMark x1="11896" y1="23420" x2="4461" y2="43866"/>
                        <a14:foregroundMark x1="5204" y1="50558" x2="17844" y2="79926"/>
                        <a14:foregroundMark x1="11152" y1="78439" x2="63941" y2="91450"/>
                        <a14:foregroundMark x1="15985" y1="82156" x2="48327" y2="96283"/>
                        <a14:foregroundMark x1="45353" y1="97398" x2="86617" y2="7881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4586" y="729096"/>
            <a:ext cx="1491569" cy="1491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" descr="https://gimg2.baidu.com/image_search/src=http%3A%2F%2F5b0988e595225.cdn.sohucs.com%2Fimages%2F20200504%2F87e2b7ba17144ca3a57c918e4ad48246.jpeg&amp;refer=http%3A%2F%2F5b0988e595225.cdn.sohucs.com&amp;app=2002&amp;size=f9999,10000&amp;q=a80&amp;n=0&amp;g=0n&amp;fmt=jpeg?sec=1632381956&amp;t=6bade538a2abff8a33a0c9370efef094"/>
          <p:cNvPicPr>
            <a:picLocks noChangeAspect="1" noChangeArrowheads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56" r="13056"/>
          <a:stretch>
            <a:fillRect/>
          </a:stretch>
        </p:blipFill>
        <p:spPr bwMode="auto">
          <a:xfrm>
            <a:off x="7986850" y="664084"/>
            <a:ext cx="1621593" cy="16215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6" descr="https://gimg2.baidu.com/image_search/src=http%3A%2F%2Fimagepphcloud.thepaper.cn%2Fpph%2Fimage%2F66%2F852%2F231.jpg&amp;refer=http%3A%2F%2Fimagepphcloud.thepaper.cn&amp;app=2002&amp;size=f9999,10000&amp;q=a80&amp;n=0&amp;g=0n&amp;fmt=jpeg?sec=1632382168&amp;t=6a6fa6283f670f007e5d35dd32218a5a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0816" y="571917"/>
            <a:ext cx="1953075" cy="1805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8" descr="https://gimg2.baidu.com/image_search/src=http%3A%2F%2Ftw.fjut.edu.cn%2F_upload%2Farticle%2Fimages%2F03%2Fb3%2F08ff35e14061ba5524b1ec4617a1%2F16adf3ea-c6f0-4f62-8741-fd8b234c0a0b.png&amp;refer=http%3A%2F%2Ftw.fjut.edu.cn&amp;app=2002&amp;size=f9999,10000&amp;q=a80&amp;n=0&amp;g=0n&amp;fmt=jpeg?sec=1632382418&amp;t=07731f378700defcf0664b0b086aae5e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09139" y="571917"/>
            <a:ext cx="1664351" cy="1805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图片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6506" y="2868654"/>
            <a:ext cx="1468413" cy="1334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8136" y="2675694"/>
            <a:ext cx="1216309" cy="1720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图片 3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512" y="2842966"/>
            <a:ext cx="1384777" cy="13859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图片 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19595" y="2773412"/>
            <a:ext cx="1653895" cy="1525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图片 41"/>
          <p:cNvPicPr>
            <a:picLocks noChangeAspect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7662" y="2750209"/>
            <a:ext cx="1578717" cy="15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图片 23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6818" y="4619001"/>
            <a:ext cx="898673" cy="1614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图片 38"/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100000" l="0" r="100000">
                        <a14:foregroundMark x1="75000" y1="19608" x2="84250" y2="13725"/>
                        <a14:foregroundMark x1="94500" y1="37745" x2="93000" y2="55392"/>
                        <a14:backgroundMark x1="51000" y1="27451" x2="51000" y2="5049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3327" y="4897448"/>
            <a:ext cx="2365184" cy="120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500"/>
                            </p:stCondLst>
                            <p:childTnLst>
                              <p:par>
                                <p:cTn id="7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38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1588" y="1213767"/>
            <a:ext cx="2365184" cy="120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4755" y="1030887"/>
            <a:ext cx="1578717" cy="15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563332" y="162971"/>
            <a:ext cx="3793341" cy="5847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 algn="ctr" eaLnBrk="1" hangingPunct="1"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徽标是轴对称图形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1225" y="4623241"/>
            <a:ext cx="1492500" cy="1492500"/>
          </a:xfrm>
          <a:prstGeom prst="rect">
            <a:avLst/>
          </a:prstGeom>
        </p:spPr>
      </p:pic>
      <p:pic>
        <p:nvPicPr>
          <p:cNvPr id="8" name="图片 22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5287" y="4624172"/>
            <a:ext cx="1528416" cy="1491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4" descr="https://gimg2.baidu.com/image_search/src=http%3A%2F%2F5b0988e595225.cdn.sohucs.com%2Fimages%2F20200504%2F87e2b7ba17144ca3a57c918e4ad48246.jpeg&amp;refer=http%3A%2F%2F5b0988e595225.cdn.sohucs.com&amp;app=2002&amp;size=f9999,10000&amp;q=a80&amp;n=0&amp;g=0n&amp;fmt=jpeg?sec=1632381956&amp;t=6bade538a2abff8a33a0c9370efef094"/>
          <p:cNvPicPr>
            <a:picLocks noChangeAspect="1" noChangeArrowheads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56" r="13056"/>
          <a:stretch>
            <a:fillRect/>
          </a:stretch>
        </p:blipFill>
        <p:spPr bwMode="auto">
          <a:xfrm>
            <a:off x="7489904" y="4558694"/>
            <a:ext cx="1621593" cy="16215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https://gimg2.baidu.com/image_search/src=http%3A%2F%2Fimagepphcloud.thepaper.cn%2Fpph%2Fimage%2F66%2F852%2F231.jpg&amp;refer=http%3A%2F%2Fimagepphcloud.thepaper.cn&amp;app=2002&amp;size=f9999,10000&amp;q=a80&amp;n=0&amp;g=0n&amp;fmt=jpeg?sec=1632382168&amp;t=6a6fa6283f670f007e5d35dd32218a5a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5265" y="4466527"/>
            <a:ext cx="1953075" cy="1805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图片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3059" y="4623239"/>
            <a:ext cx="1642152" cy="149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11"/>
          <p:cNvSpPr/>
          <p:nvPr/>
        </p:nvSpPr>
        <p:spPr>
          <a:xfrm>
            <a:off x="532850" y="3672259"/>
            <a:ext cx="4592415" cy="5847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 algn="ctr" eaLnBrk="1" hangingPunct="1"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徽标部分是轴对称图形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458720" y="934720"/>
            <a:ext cx="7315200" cy="2489200"/>
          </a:xfrm>
          <a:prstGeom prst="rect">
            <a:avLst/>
          </a:prstGeom>
          <a:noFill/>
          <a:ln w="19050">
            <a:solidFill>
              <a:srgbClr val="D2322B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138563" y="2660363"/>
            <a:ext cx="1008609" cy="584775"/>
          </a:xfrm>
          <a:prstGeom prst="rect">
            <a:avLst/>
          </a:prstGeom>
          <a:solidFill>
            <a:srgbClr val="0070C0"/>
          </a:solidFill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3200" b="1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平移</a:t>
            </a:r>
            <a:endParaRPr lang="zh-CN" altLang="en-US" sz="3200" b="1" dirty="0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888497" y="2660363"/>
            <a:ext cx="1008609" cy="584775"/>
          </a:xfrm>
          <a:prstGeom prst="rect">
            <a:avLst/>
          </a:prstGeom>
          <a:solidFill>
            <a:srgbClr val="0070C0"/>
          </a:solidFill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3200" b="1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旋转</a:t>
            </a:r>
            <a:endParaRPr lang="zh-CN" altLang="en-US" sz="3200" b="1" dirty="0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https://gimg2.baidu.com/image_search/src=http%3A%2F%2Ftw.fjut.edu.cn%2F_upload%2Farticle%2Fimages%2F03%2Fb3%2F08ff35e14061ba5524b1ec4617a1%2F16adf3ea-c6f0-4f62-8741-fd8b234c0a0b.png&amp;refer=http%3A%2F%2Ftw.fjut.edu.cn&amp;app=2002&amp;size=f9999,10000&amp;q=a80&amp;n=0&amp;g=0n&amp;fmt=jpeg?sec=1632382418&amp;t=07731f378700defcf0664b0b086aae5e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4276" y="1159380"/>
            <a:ext cx="2680453" cy="2908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图片 2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8617" y="1046924"/>
            <a:ext cx="2154767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 descr="https://gimg2.baidu.com/image_search/src=http%3A%2F%2F5b0988e595225.cdn.sohucs.com%2Fimages%2F20181101%2F5fe61bb30aca44f78824ca554201921f.jpeg&amp;refer=http%3A%2F%2F5b0988e595225.cdn.sohucs.com&amp;app=2002&amp;size=f9999,10000&amp;q=a80&amp;n=0&amp;g=0n&amp;fmt=jpeg?sec=1632381912&amp;t=92ddc198383024ec46b18c6ac782b57d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9859" y="1249720"/>
            <a:ext cx="2642408" cy="264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7085" y="3436397"/>
            <a:ext cx="2273153" cy="4469189"/>
          </a:xfrm>
          <a:prstGeom prst="rect">
            <a:avLst/>
          </a:prstGeom>
        </p:spPr>
      </p:pic>
      <p:sp>
        <p:nvSpPr>
          <p:cNvPr id="6" name="AutoShape 27"/>
          <p:cNvSpPr>
            <a:spLocks noChangeArrowheads="1"/>
          </p:cNvSpPr>
          <p:nvPr/>
        </p:nvSpPr>
        <p:spPr bwMode="auto">
          <a:xfrm>
            <a:off x="4184730" y="4818825"/>
            <a:ext cx="5246333" cy="992251"/>
          </a:xfrm>
          <a:prstGeom prst="wedgeRoundRectCallout">
            <a:avLst>
              <a:gd name="adj1" fmla="val 57552"/>
              <a:gd name="adj2" fmla="val -38991"/>
              <a:gd name="adj3" fmla="val 16667"/>
            </a:avLst>
          </a:prstGeom>
          <a:solidFill>
            <a:srgbClr val="FBEBD8"/>
          </a:solidFill>
          <a:ln w="12700" cap="flat" cmpd="sng" algn="ctr">
            <a:solidFill>
              <a:srgbClr val="FBA123"/>
            </a:solidFill>
            <a:prstDash val="solid"/>
            <a:miter lim="800000"/>
          </a:ln>
          <a:effec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665" b="1" kern="0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虽然没有对称、平移、旋转，但是它们依然给我们带来美的享受。</a:t>
            </a:r>
            <a:endParaRPr lang="zh-CN" altLang="en-US" sz="2665" b="1" kern="0" dirty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extBox 15"/>
          <p:cNvSpPr txBox="1">
            <a:spLocks noChangeArrowheads="1"/>
          </p:cNvSpPr>
          <p:nvPr/>
        </p:nvSpPr>
        <p:spPr bwMode="auto">
          <a:xfrm>
            <a:off x="7728699" y="3601622"/>
            <a:ext cx="3117275" cy="502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665" b="1" dirty="0">
                <a:latin typeface="宋体" panose="02010600030101010101" pitchFamily="2" charset="-122"/>
              </a:rPr>
              <a:t>学校艺术节徽标</a:t>
            </a:r>
            <a:endParaRPr lang="zh-CN" altLang="en-US" sz="2665" b="1" dirty="0">
              <a:latin typeface="宋体" panose="02010600030101010101" pitchFamily="2" charset="-122"/>
            </a:endParaRPr>
          </a:p>
        </p:txBody>
      </p:sp>
      <p:sp>
        <p:nvSpPr>
          <p:cNvPr id="51" name="AutoShape 27"/>
          <p:cNvSpPr>
            <a:spLocks noChangeArrowheads="1"/>
          </p:cNvSpPr>
          <p:nvPr/>
        </p:nvSpPr>
        <p:spPr bwMode="auto">
          <a:xfrm>
            <a:off x="3522952" y="4971529"/>
            <a:ext cx="6155267" cy="992251"/>
          </a:xfrm>
          <a:prstGeom prst="wedgeRoundRectCallout">
            <a:avLst>
              <a:gd name="adj1" fmla="val 55919"/>
              <a:gd name="adj2" fmla="val -34725"/>
              <a:gd name="adj3" fmla="val 16667"/>
            </a:avLst>
          </a:prstGeom>
          <a:solidFill>
            <a:srgbClr val="FBEBD8"/>
          </a:solidFill>
          <a:ln w="12700" cap="flat" cmpd="sng" algn="ctr">
            <a:solidFill>
              <a:srgbClr val="FBA123"/>
            </a:solidFill>
            <a:prstDash val="solid"/>
            <a:miter lim="800000"/>
          </a:ln>
          <a:effec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665" b="1" kern="0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这三枚徽标你认识吗？它们各自有着怎样的寓意？设计上有什么特点呢？</a:t>
            </a:r>
            <a:endParaRPr lang="zh-CN" altLang="en-US" sz="2665" b="1" kern="0" dirty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pic>
        <p:nvPicPr>
          <p:cNvPr id="52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8738" y="979107"/>
            <a:ext cx="3077196" cy="2069801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图片 11" descr="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011" y="464929"/>
            <a:ext cx="2636978" cy="3098161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689" y="634438"/>
            <a:ext cx="2251198" cy="2759141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" name="TextBox 13"/>
          <p:cNvSpPr txBox="1">
            <a:spLocks noChangeArrowheads="1"/>
          </p:cNvSpPr>
          <p:nvPr/>
        </p:nvSpPr>
        <p:spPr bwMode="auto">
          <a:xfrm>
            <a:off x="836733" y="3601622"/>
            <a:ext cx="3025535" cy="502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665" b="1">
                <a:latin typeface="宋体" panose="02010600030101010101" pitchFamily="2" charset="-122"/>
              </a:rPr>
              <a:t>北京奥运会会徽</a:t>
            </a:r>
            <a:endParaRPr lang="zh-CN" altLang="en-US" sz="2665" b="1">
              <a:latin typeface="宋体" panose="02010600030101010101" pitchFamily="2" charset="-122"/>
            </a:endParaRPr>
          </a:p>
        </p:txBody>
      </p:sp>
      <p:sp>
        <p:nvSpPr>
          <p:cNvPr id="56" name="TextBox 14"/>
          <p:cNvSpPr txBox="1">
            <a:spLocks noChangeArrowheads="1"/>
          </p:cNvSpPr>
          <p:nvPr/>
        </p:nvSpPr>
        <p:spPr bwMode="auto">
          <a:xfrm>
            <a:off x="4261521" y="3601622"/>
            <a:ext cx="3025535" cy="502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665" b="1" dirty="0">
                <a:latin typeface="宋体" panose="02010600030101010101" pitchFamily="2" charset="-122"/>
              </a:rPr>
              <a:t>上海世博会会徽</a:t>
            </a:r>
            <a:endParaRPr lang="zh-CN" altLang="en-US" sz="2665" b="1" dirty="0">
              <a:latin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7085" y="3283997"/>
            <a:ext cx="2273153" cy="446918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79500" y="4305300"/>
            <a:ext cx="2540000" cy="1764000"/>
          </a:xfrm>
          <a:prstGeom prst="roundRect">
            <a:avLst/>
          </a:prstGeom>
          <a:solidFill>
            <a:srgbClr val="FCEFDE"/>
          </a:solidFill>
          <a:ln w="19050">
            <a:solidFill>
              <a:srgbClr val="F9C675"/>
            </a:solidFill>
          </a:ln>
        </p:spPr>
        <p:txBody>
          <a:bodyPr wrap="square">
            <a:spAutoFit/>
          </a:bodyPr>
          <a:lstStyle/>
          <a:p>
            <a:pPr algn="l" eaLnBrk="1" hangingPunct="1"/>
            <a:r>
              <a:rPr lang="zh-CN" altLang="en-US" sz="2400" b="0" i="0" u="none" strike="noStrike" baseline="0" dirty="0">
                <a:latin typeface="FZKTK--GBK1-0"/>
              </a:rPr>
              <a:t>对称的五环有着和谐之美</a:t>
            </a:r>
            <a:r>
              <a:rPr lang="zh-CN" altLang="en-US" sz="2400" b="0" i="0" u="none" strike="noStrike" baseline="0" dirty="0">
                <a:latin typeface="FZSSK--GBK1-0"/>
              </a:rPr>
              <a:t>，</a:t>
            </a:r>
            <a:r>
              <a:rPr lang="zh-CN" altLang="en-US" sz="2400" b="0" i="0" u="none" strike="noStrike" baseline="0" dirty="0">
                <a:latin typeface="FZKTK--GBK1-0"/>
              </a:rPr>
              <a:t>不对称的中国印有着动感之美</a:t>
            </a:r>
            <a:r>
              <a:rPr lang="zh-CN" altLang="en-US" sz="2400" b="0" i="0" u="none" strike="noStrike" baseline="0" dirty="0">
                <a:latin typeface="FZSSK--GBK1-0"/>
              </a:rPr>
              <a:t>。</a:t>
            </a:r>
            <a:endParaRPr lang="zh-CN" altLang="en-US" sz="2400" dirty="0"/>
          </a:p>
        </p:txBody>
      </p:sp>
      <p:sp>
        <p:nvSpPr>
          <p:cNvPr id="6" name="文本框 5"/>
          <p:cNvSpPr txBox="1"/>
          <p:nvPr/>
        </p:nvSpPr>
        <p:spPr>
          <a:xfrm>
            <a:off x="4504288" y="4305300"/>
            <a:ext cx="2540000" cy="1764000"/>
          </a:xfrm>
          <a:prstGeom prst="roundRect">
            <a:avLst/>
          </a:prstGeom>
          <a:solidFill>
            <a:srgbClr val="FCEFDE"/>
          </a:solidFill>
          <a:ln w="19050">
            <a:solidFill>
              <a:srgbClr val="F9C675"/>
            </a:solidFill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400" dirty="0">
                <a:latin typeface="FZKTK--GBK1-0"/>
              </a:rPr>
              <a:t>徽标的上半部分像海水托着玉璧，下半部分是一个轴对称图形。</a:t>
            </a:r>
            <a:endParaRPr lang="zh-CN" altLang="en-US" sz="2400" dirty="0"/>
          </a:p>
        </p:txBody>
      </p:sp>
      <p:sp>
        <p:nvSpPr>
          <p:cNvPr id="7" name="文本框 6"/>
          <p:cNvSpPr txBox="1"/>
          <p:nvPr/>
        </p:nvSpPr>
        <p:spPr>
          <a:xfrm>
            <a:off x="7833186" y="4305300"/>
            <a:ext cx="2908300" cy="2145268"/>
          </a:xfrm>
          <a:prstGeom prst="roundRect">
            <a:avLst/>
          </a:prstGeom>
          <a:solidFill>
            <a:srgbClr val="FCEFDE"/>
          </a:solidFill>
          <a:ln w="19050">
            <a:solidFill>
              <a:srgbClr val="F9C675"/>
            </a:solidFill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400" dirty="0">
                <a:latin typeface="FZKTK--GBK1-0"/>
              </a:rPr>
              <a:t>这是一位同学设计的，在艺术的世界中成长，展开翅膀拥抱未来，图案体现了对称美。</a:t>
            </a:r>
            <a:endParaRPr lang="zh-CN" altLang="en-US" sz="2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51" grpId="0" animBg="1"/>
      <p:bldP spid="51" grpId="1" animBg="1"/>
      <p:bldP spid="55" grpId="0"/>
      <p:bldP spid="56" grpId="0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9"/>
          <p:cNvSpPr txBox="1">
            <a:spLocks noChangeArrowheads="1"/>
          </p:cNvSpPr>
          <p:nvPr/>
        </p:nvSpPr>
        <p:spPr bwMode="auto">
          <a:xfrm>
            <a:off x="1239978" y="1666959"/>
            <a:ext cx="7600157" cy="5847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eaLnBrk="1" fontAlgn="auto" hangingPunct="1">
              <a:spcBef>
                <a:spcPts val="0"/>
              </a:spcBef>
              <a:spcAft>
                <a:spcPts val="0"/>
              </a:spcAft>
              <a:defRPr sz="2400" b="1" ker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dirty="0"/>
              <a:t>怎样才能设计出一个好的艺术节徽标呢？</a:t>
            </a:r>
            <a:endParaRPr lang="zh-CN" altLang="en-US" sz="3200" dirty="0"/>
          </a:p>
        </p:txBody>
      </p:sp>
      <p:grpSp>
        <p:nvGrpSpPr>
          <p:cNvPr id="11" name="组合 10"/>
          <p:cNvGrpSpPr/>
          <p:nvPr/>
        </p:nvGrpSpPr>
        <p:grpSpPr>
          <a:xfrm>
            <a:off x="671717" y="482773"/>
            <a:ext cx="2384425" cy="898525"/>
            <a:chOff x="908027" y="302406"/>
            <a:chExt cx="2385295" cy="897776"/>
          </a:xfrm>
        </p:grpSpPr>
        <p:sp>
          <p:nvSpPr>
            <p:cNvPr id="12" name="矩形 2"/>
            <p:cNvSpPr/>
            <p:nvPr/>
          </p:nvSpPr>
          <p:spPr>
            <a:xfrm>
              <a:off x="1498833" y="525338"/>
              <a:ext cx="1794489" cy="64579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>
                <a:buNone/>
              </a:pPr>
              <a:r>
                <a:rPr lang="zh-CN" altLang="en-US" sz="3600" b="1" dirty="0">
                  <a:solidFill>
                    <a:srgbClr val="E1911A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想一想</a:t>
              </a:r>
              <a:endParaRPr lang="zh-CN" altLang="en-US" sz="3600" b="1" dirty="0">
                <a:solidFill>
                  <a:srgbClr val="E1911A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3" name="图片 1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908027" y="302406"/>
              <a:ext cx="624971" cy="897776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6" name="文本框 15"/>
          <p:cNvSpPr txBox="1"/>
          <p:nvPr/>
        </p:nvSpPr>
        <p:spPr>
          <a:xfrm>
            <a:off x="1352550" y="2506266"/>
            <a:ext cx="9486900" cy="33911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60045" indent="-457200" algn="l" eaLnBrk="1" hangingPunct="1">
              <a:lnSpc>
                <a:spcPct val="130000"/>
              </a:lnSpc>
            </a:pPr>
            <a:r>
              <a:rPr lang="en-US" altLang="zh-CN" sz="2800" b="1" i="0" u="none" strike="noStrike" baseline="0" dirty="0">
                <a:solidFill>
                  <a:srgbClr val="FF0000"/>
                </a:solidFill>
                <a:latin typeface="NEU-BZ-Regular"/>
              </a:rPr>
              <a:t>1. </a:t>
            </a:r>
            <a:r>
              <a:rPr lang="zh-CN" altLang="en-US" sz="2800" b="1" i="0" u="none" strike="noStrike" baseline="0" dirty="0">
                <a:solidFill>
                  <a:srgbClr val="FF0000"/>
                </a:solidFill>
                <a:latin typeface="FZYBKSJW--GB1-0"/>
              </a:rPr>
              <a:t>每个徽标都要有一个与之相对应的名字</a:t>
            </a:r>
            <a:r>
              <a:rPr lang="zh-CN" altLang="en-US" sz="2800" b="1" i="0" u="none" strike="noStrike" baseline="0" dirty="0">
                <a:solidFill>
                  <a:srgbClr val="FF0000"/>
                </a:solidFill>
                <a:latin typeface="FZSSK--GBK1-0"/>
              </a:rPr>
              <a:t>。</a:t>
            </a:r>
            <a:endParaRPr lang="zh-CN" altLang="en-US" sz="2800" b="1" i="0" u="none" strike="noStrike" baseline="0" dirty="0">
              <a:solidFill>
                <a:srgbClr val="FF0000"/>
              </a:solidFill>
              <a:latin typeface="FZSSK--GBK1-0"/>
            </a:endParaRPr>
          </a:p>
          <a:p>
            <a:pPr marL="360045" indent="-457200" algn="l" eaLnBrk="1" hangingPunct="1">
              <a:lnSpc>
                <a:spcPct val="130000"/>
              </a:lnSpc>
            </a:pPr>
            <a:r>
              <a:rPr lang="en-US" altLang="zh-CN" sz="2800" b="1" i="0" u="none" strike="noStrike" baseline="0" dirty="0">
                <a:solidFill>
                  <a:srgbClr val="FF0000"/>
                </a:solidFill>
                <a:latin typeface="NEU-BZ-Regular"/>
              </a:rPr>
              <a:t>2. </a:t>
            </a:r>
            <a:r>
              <a:rPr lang="zh-CN" altLang="en-US" sz="2800" b="1" i="0" u="none" strike="noStrike" baseline="0" dirty="0">
                <a:solidFill>
                  <a:srgbClr val="FF0000"/>
                </a:solidFill>
                <a:latin typeface="FZYBKSJW--GB1-0"/>
              </a:rPr>
              <a:t>每个节日或庆祝活动的徽标图案都要有一定的含义</a:t>
            </a:r>
            <a:r>
              <a:rPr lang="zh-CN" altLang="en-US" sz="2800" b="1" i="0" u="none" strike="noStrike" baseline="0" dirty="0">
                <a:solidFill>
                  <a:srgbClr val="FF0000"/>
                </a:solidFill>
                <a:latin typeface="FZSSK--GBK1-0"/>
              </a:rPr>
              <a:t>，</a:t>
            </a:r>
            <a:r>
              <a:rPr lang="zh-CN" altLang="en-US" sz="2800" b="1" i="0" u="none" strike="noStrike" baseline="0" dirty="0">
                <a:solidFill>
                  <a:srgbClr val="FF0000"/>
                </a:solidFill>
                <a:latin typeface="FZYBKSJW--GB1-0"/>
              </a:rPr>
              <a:t>体现一定的主题</a:t>
            </a:r>
            <a:r>
              <a:rPr lang="zh-CN" altLang="en-US" sz="2800" b="1" i="0" u="none" strike="noStrike" baseline="0" dirty="0">
                <a:solidFill>
                  <a:srgbClr val="FF0000"/>
                </a:solidFill>
                <a:latin typeface="FZSSK--GBK1-0"/>
              </a:rPr>
              <a:t>。</a:t>
            </a:r>
            <a:endParaRPr lang="zh-CN" altLang="en-US" sz="2800" b="1" i="0" u="none" strike="noStrike" baseline="0" dirty="0">
              <a:solidFill>
                <a:srgbClr val="FF0000"/>
              </a:solidFill>
              <a:latin typeface="FZSSK--GBK1-0"/>
            </a:endParaRPr>
          </a:p>
          <a:p>
            <a:pPr marL="360045" indent="-457200" algn="l" eaLnBrk="1" hangingPunct="1">
              <a:lnSpc>
                <a:spcPct val="130000"/>
              </a:lnSpc>
            </a:pPr>
            <a:r>
              <a:rPr lang="en-US" altLang="zh-CN" sz="2800" b="1" i="0" u="none" strike="noStrike" baseline="0" dirty="0">
                <a:solidFill>
                  <a:srgbClr val="FF0000"/>
                </a:solidFill>
                <a:latin typeface="NEU-BZ-Regular"/>
              </a:rPr>
              <a:t>3. </a:t>
            </a:r>
            <a:r>
              <a:rPr lang="zh-CN" altLang="en-US" sz="2800" b="1" i="0" u="none" strike="noStrike" baseline="0" dirty="0">
                <a:solidFill>
                  <a:srgbClr val="FF0000"/>
                </a:solidFill>
                <a:latin typeface="FZYBKSJW--GB1-0"/>
              </a:rPr>
              <a:t>设计图案可以利用轴对称图形的对称美这一特点</a:t>
            </a:r>
            <a:r>
              <a:rPr lang="zh-CN" altLang="en-US" sz="2800" b="1" i="0" u="none" strike="noStrike" baseline="0" dirty="0">
                <a:solidFill>
                  <a:srgbClr val="FF0000"/>
                </a:solidFill>
                <a:latin typeface="FZSSK--GBK1-0"/>
              </a:rPr>
              <a:t>。</a:t>
            </a:r>
            <a:endParaRPr lang="zh-CN" altLang="en-US" sz="2800" b="1" i="0" u="none" strike="noStrike" baseline="0" dirty="0">
              <a:solidFill>
                <a:srgbClr val="FF0000"/>
              </a:solidFill>
              <a:latin typeface="FZSSK--GBK1-0"/>
            </a:endParaRPr>
          </a:p>
          <a:p>
            <a:pPr marL="360045" indent="-457200" algn="l" eaLnBrk="1" hangingPunct="1">
              <a:lnSpc>
                <a:spcPct val="130000"/>
              </a:lnSpc>
            </a:pPr>
            <a:r>
              <a:rPr lang="en-US" altLang="zh-CN" sz="2800" b="1" i="0" u="none" strike="noStrike" baseline="0" dirty="0">
                <a:solidFill>
                  <a:srgbClr val="FF0000"/>
                </a:solidFill>
                <a:latin typeface="NEU-BZ-Regular"/>
              </a:rPr>
              <a:t>4. </a:t>
            </a:r>
            <a:r>
              <a:rPr lang="zh-CN" altLang="en-US" sz="2800" b="1" i="0" u="none" strike="noStrike" baseline="0" dirty="0">
                <a:solidFill>
                  <a:srgbClr val="FF0000"/>
                </a:solidFill>
                <a:latin typeface="FZYBKSJW--GB1-0"/>
              </a:rPr>
              <a:t>设计徽标可以通过文字</a:t>
            </a:r>
            <a:r>
              <a:rPr lang="zh-CN" altLang="en-US" sz="2800" b="1" i="0" u="none" strike="noStrike" baseline="0" dirty="0">
                <a:solidFill>
                  <a:srgbClr val="FF0000"/>
                </a:solidFill>
                <a:latin typeface="FZSSK--GBK1-0"/>
              </a:rPr>
              <a:t>、</a:t>
            </a:r>
            <a:r>
              <a:rPr lang="zh-CN" altLang="en-US" sz="2800" b="1" i="0" u="none" strike="noStrike" baseline="0" dirty="0">
                <a:solidFill>
                  <a:srgbClr val="FF0000"/>
                </a:solidFill>
                <a:latin typeface="FZYBKSJW--GB1-0"/>
              </a:rPr>
              <a:t>图形</a:t>
            </a:r>
            <a:r>
              <a:rPr lang="zh-CN" altLang="en-US" sz="2800" b="1" i="0" u="none" strike="noStrike" baseline="0" dirty="0">
                <a:solidFill>
                  <a:srgbClr val="FF0000"/>
                </a:solidFill>
                <a:latin typeface="FZSSK--GBK1-0"/>
              </a:rPr>
              <a:t>、</a:t>
            </a:r>
            <a:r>
              <a:rPr lang="zh-CN" altLang="en-US" sz="2800" b="1" i="0" u="none" strike="noStrike" baseline="0" dirty="0">
                <a:solidFill>
                  <a:srgbClr val="FF0000"/>
                </a:solidFill>
                <a:latin typeface="FZYBKSJW--GB1-0"/>
              </a:rPr>
              <a:t>色彩等元素来展现一定的特点</a:t>
            </a:r>
            <a:r>
              <a:rPr lang="zh-CN" altLang="en-US" sz="2800" b="1" i="0" u="none" strike="noStrike" baseline="0" dirty="0">
                <a:solidFill>
                  <a:srgbClr val="FF0000"/>
                </a:solidFill>
                <a:latin typeface="FZSSK--GBK1-0"/>
              </a:rPr>
              <a:t>。</a:t>
            </a:r>
            <a:endParaRPr lang="zh-CN" altLang="en-US" sz="28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6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999906" y="983029"/>
            <a:ext cx="7039319" cy="221483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kern="0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1. </a:t>
            </a:r>
            <a:r>
              <a:rPr lang="zh-CN" altLang="en-US" sz="3200" b="1" kern="0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设计艺术节的徽标并画在方格纸上。</a:t>
            </a:r>
            <a:endParaRPr lang="zh-CN" altLang="en-US" sz="3200" b="1" kern="0" dirty="0">
              <a:solidFill>
                <a:srgbClr val="000000"/>
              </a:solidFill>
              <a:latin typeface="+mn-lt"/>
              <a:ea typeface="楷体" panose="02010609060101010101" pitchFamily="49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kern="0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2. </a:t>
            </a:r>
            <a:r>
              <a:rPr lang="zh-CN" altLang="en-US" sz="3200" b="1" kern="0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给徽标起个能体现主题的名字。</a:t>
            </a:r>
            <a:endParaRPr lang="zh-CN" altLang="en-US" sz="3200" b="1" kern="0" dirty="0">
              <a:solidFill>
                <a:srgbClr val="000000"/>
              </a:solidFill>
              <a:latin typeface="+mn-lt"/>
              <a:ea typeface="楷体" panose="02010609060101010101" pitchFamily="49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kern="0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3. </a:t>
            </a:r>
            <a:r>
              <a:rPr lang="zh-CN" altLang="en-US" sz="3200" b="1" kern="0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可以全部或部分是轴对称图形。</a:t>
            </a:r>
            <a:endParaRPr lang="zh-CN" altLang="en-US" sz="3200" b="1" kern="0" dirty="0">
              <a:solidFill>
                <a:srgbClr val="000000"/>
              </a:solidFill>
              <a:latin typeface="+mn-lt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81568" y="3470034"/>
            <a:ext cx="5385455" cy="3048560"/>
          </a:xfrm>
          <a:prstGeom prst="rect">
            <a:avLst/>
          </a:prstGeom>
        </p:spPr>
      </p:pic>
      <p:sp>
        <p:nvSpPr>
          <p:cNvPr id="7" name="AutoShape 7"/>
          <p:cNvSpPr>
            <a:spLocks noChangeArrowheads="1"/>
          </p:cNvSpPr>
          <p:nvPr/>
        </p:nvSpPr>
        <p:spPr bwMode="auto">
          <a:xfrm>
            <a:off x="1183906" y="237518"/>
            <a:ext cx="2357844" cy="648552"/>
          </a:xfrm>
          <a:prstGeom prst="roundRect">
            <a:avLst>
              <a:gd name="adj" fmla="val 50000"/>
            </a:avLst>
          </a:prstGeom>
          <a:solidFill>
            <a:srgbClr val="FDD67A"/>
          </a:solidFill>
          <a:ln w="9525">
            <a:noFill/>
            <a:rou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1219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kern="0" dirty="0">
                <a:latin typeface="宋体" panose="02010600030101010101" pitchFamily="2" charset="-122"/>
              </a:rPr>
              <a:t>解决问题</a:t>
            </a:r>
            <a:endParaRPr lang="zh-CN" altLang="en-US" sz="3200" b="1" kern="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tags/tag1.xml><?xml version="1.0" encoding="utf-8"?>
<p:tagLst xmlns:p="http://schemas.openxmlformats.org/presentationml/2006/main">
  <p:tag name="ISLIDE.ADDREMOVEWATERMARK" val="vQPnBbQyLF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11.25 微课">
      <a:majorFont>
        <a:latin typeface="Times New Roman"/>
        <a:ea typeface="楷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 eaLnBrk="1" hangingPunct="1">
          <a:lnSpc>
            <a:spcPct val="130000"/>
          </a:lnSpc>
          <a:defRPr sz="3200" b="1" dirty="0">
            <a:latin typeface="+mn-lt"/>
            <a:ea typeface="+mn-ea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774</Words>
  <Application>WPS 演示</Application>
  <PresentationFormat>宽屏</PresentationFormat>
  <Paragraphs>82</Paragraphs>
  <Slides>15</Slides>
  <Notes>1</Notes>
  <HiddenSlides>0</HiddenSlides>
  <MMClips>2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5" baseType="lpstr">
      <vt:lpstr>Arial</vt:lpstr>
      <vt:lpstr>宋体</vt:lpstr>
      <vt:lpstr>Wingdings</vt:lpstr>
      <vt:lpstr>Times New Roman</vt:lpstr>
      <vt:lpstr>楷体</vt:lpstr>
      <vt:lpstr>华文细黑</vt:lpstr>
      <vt:lpstr>字魂70号-灵悦黑体</vt:lpstr>
      <vt:lpstr>微软雅黑</vt:lpstr>
      <vt:lpstr>Calibri</vt:lpstr>
      <vt:lpstr>仓耳渔阳体 W05</vt:lpstr>
      <vt:lpstr>黑体</vt:lpstr>
      <vt:lpstr>Times New Roman</vt:lpstr>
      <vt:lpstr>FZKTK--GBK1-0</vt:lpstr>
      <vt:lpstr>ksdb</vt:lpstr>
      <vt:lpstr>FZSSK--GBK1-0</vt:lpstr>
      <vt:lpstr>NEU-BZ-Regular</vt:lpstr>
      <vt:lpstr>FZYBKSJW--GB1-0</vt:lpstr>
      <vt:lpstr>Arial Unicode MS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lastModifiedBy>唐唐唐小糖1</cp:lastModifiedBy>
  <cp:revision>799</cp:revision>
  <dcterms:created xsi:type="dcterms:W3CDTF">2016-01-14T07:05:00Z</dcterms:created>
  <dcterms:modified xsi:type="dcterms:W3CDTF">2026-02-28T07:07:14Z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071C8B21118D437C9CFD13BE2C64127E_12</vt:lpwstr>
  </property>
</Properties>
</file>