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410" r:id="rId5"/>
    <p:sldId id="471" r:id="rId6"/>
    <p:sldId id="470" r:id="rId7"/>
    <p:sldId id="474" r:id="rId8"/>
    <p:sldId id="473" r:id="rId9"/>
    <p:sldId id="472" r:id="rId10"/>
    <p:sldId id="469" r:id="rId1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FFF"/>
    <a:srgbClr val="000000"/>
    <a:srgbClr val="0000FF"/>
    <a:srgbClr val="33CC33"/>
    <a:srgbClr val="456FAD"/>
    <a:srgbClr val="FFFF99"/>
    <a:srgbClr val="6389C1"/>
    <a:srgbClr val="FF6E01"/>
    <a:srgbClr val="FF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3" autoAdjust="0"/>
    <p:restoredTop sz="95238" autoAdjust="0"/>
  </p:normalViewPr>
  <p:slideViewPr>
    <p:cSldViewPr snapToGrid="0" showGuides="1">
      <p:cViewPr varScale="1">
        <p:scale>
          <a:sx n="58" d="100"/>
          <a:sy n="58" d="100"/>
        </p:scale>
        <p:origin x="78" y="1278"/>
      </p:cViewPr>
      <p:guideLst>
        <p:guide orient="horz" pos="2160"/>
        <p:guide orient="horz" pos="951"/>
        <p:guide orient="horz" pos="3960"/>
        <p:guide pos="21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5265C4-59D7-4E02-B042-CDDCF7C7EC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D8F31082-567F-4DDD-AD91-D66B5C9FDBB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052876F6-7D53-4288-A4E3-FECF0E6DADC0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13267" y="318410"/>
            <a:ext cx="11565467" cy="62211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EE28C-7DA0-4654-A463-32401104F1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600">
                <a:solidFill>
                  <a:srgbClr val="898989"/>
                </a:solidFill>
              </a:defRPr>
            </a:lvl1pPr>
          </a:lstStyle>
          <a:p>
            <a:fld id="{C051BA18-9F63-4296-9F1B-A50644625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788160" y="1442720"/>
            <a:ext cx="8615680" cy="3972560"/>
          </a:xfrm>
          <a:prstGeom prst="roundRect">
            <a:avLst>
              <a:gd name="adj" fmla="val 11036"/>
            </a:avLst>
          </a:prstGeom>
          <a:solidFill>
            <a:schemeClr val="l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5248120" y="2206745"/>
            <a:ext cx="48965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整理与复习（</a:t>
            </a:r>
            <a:r>
              <a:rPr lang="en-US" altLang="zh-CN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1</a:t>
            </a:r>
            <a:r>
              <a:rPr lang="zh-CN" altLang="en-US" sz="7200" b="1" dirty="0">
                <a:solidFill>
                  <a:srgbClr val="000000"/>
                </a:solidFill>
                <a:latin typeface="楷体" panose="02010609060101010101" pitchFamily="49" charset="-122"/>
              </a:rPr>
              <a:t>）</a:t>
            </a:r>
            <a:endParaRPr lang="zh-CN" altLang="en-US" sz="7200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 useBgFill="1">
        <p:nvSpPr>
          <p:cNvPr id="11" name="任意多边形: 形状 10"/>
          <p:cNvSpPr/>
          <p:nvPr/>
        </p:nvSpPr>
        <p:spPr>
          <a:xfrm>
            <a:off x="1788161" y="2473960"/>
            <a:ext cx="2682241" cy="1910080"/>
          </a:xfrm>
          <a:custGeom>
            <a:avLst/>
            <a:gdLst>
              <a:gd name="connsiteX0" fmla="*/ 0 w 2011681"/>
              <a:gd name="connsiteY0" fmla="*/ 0 h 1432560"/>
              <a:gd name="connsiteX1" fmla="*/ 1853584 w 2011681"/>
              <a:gd name="connsiteY1" fmla="*/ 0 h 1432560"/>
              <a:gd name="connsiteX2" fmla="*/ 2011681 w 2011681"/>
              <a:gd name="connsiteY2" fmla="*/ 158097 h 1432560"/>
              <a:gd name="connsiteX3" fmla="*/ 2011681 w 2011681"/>
              <a:gd name="connsiteY3" fmla="*/ 1274463 h 1432560"/>
              <a:gd name="connsiteX4" fmla="*/ 1853584 w 2011681"/>
              <a:gd name="connsiteY4" fmla="*/ 1432560 h 1432560"/>
              <a:gd name="connsiteX5" fmla="*/ 0 w 2011681"/>
              <a:gd name="connsiteY5" fmla="*/ 1432560 h 143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1681" h="1432560">
                <a:moveTo>
                  <a:pt x="0" y="0"/>
                </a:moveTo>
                <a:lnTo>
                  <a:pt x="1853584" y="0"/>
                </a:lnTo>
                <a:cubicBezTo>
                  <a:pt x="1940899" y="0"/>
                  <a:pt x="2011681" y="70782"/>
                  <a:pt x="2011681" y="158097"/>
                </a:cubicBezTo>
                <a:lnTo>
                  <a:pt x="2011681" y="1274463"/>
                </a:lnTo>
                <a:cubicBezTo>
                  <a:pt x="2011681" y="1361778"/>
                  <a:pt x="1940899" y="1432560"/>
                  <a:pt x="1853584" y="1432560"/>
                </a:cubicBezTo>
                <a:lnTo>
                  <a:pt x="0" y="1432560"/>
                </a:lnTo>
                <a:close/>
              </a:path>
            </a:pathLst>
          </a:cu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63500">
            <a:bevelB w="152400" h="304800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5039360" y="2438400"/>
            <a:ext cx="0" cy="1945640"/>
          </a:xfrm>
          <a:prstGeom prst="line">
            <a:avLst/>
          </a:prstGeom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0986" y="2875003"/>
            <a:ext cx="5950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400" b="1" dirty="0"/>
              <a:t>1</a:t>
            </a:r>
            <a:endParaRPr lang="zh-CN" altLang="en-US" sz="6400" b="1" dirty="0"/>
          </a:p>
        </p:txBody>
      </p:sp>
      <p:sp>
        <p:nvSpPr>
          <p:cNvPr id="15" name="副标题 2"/>
          <p:cNvSpPr txBox="1"/>
          <p:nvPr/>
        </p:nvSpPr>
        <p:spPr bwMode="auto">
          <a:xfrm>
            <a:off x="5709440" y="4640581"/>
            <a:ext cx="4267200" cy="51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5" dirty="0">
                <a:latin typeface="+mj-ea"/>
                <a:ea typeface="+mj-ea"/>
              </a:rPr>
              <a:t>北师大版三年级下册</a:t>
            </a:r>
            <a:endParaRPr lang="zh-CN" altLang="en-US" sz="1865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10" name="直接连接符 9"/>
            <p:cNvCxnSpPr>
              <a:endCxn id="11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11" name="任意多边形: 形状 10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我的收获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pic>
        <p:nvPicPr>
          <p:cNvPr id="22" name="图片 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655526" y="1271872"/>
            <a:ext cx="10881360" cy="736600"/>
            <a:chOff x="1087" y="7230"/>
            <a:chExt cx="17136" cy="1160"/>
          </a:xfrm>
        </p:grpSpPr>
        <p:sp>
          <p:nvSpPr>
            <p:cNvPr id="41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6320" cy="1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用自己喜欢的方法整理本单元学习的内容，与同伴交流。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" name="椭圆 3"/>
          <p:cNvSpPr/>
          <p:nvPr/>
        </p:nvSpPr>
        <p:spPr>
          <a:xfrm>
            <a:off x="3497577" y="3608485"/>
            <a:ext cx="1276710" cy="879894"/>
          </a:xfrm>
          <a:prstGeom prst="ellipse">
            <a:avLst/>
          </a:prstGeom>
          <a:solidFill>
            <a:srgbClr val="EBFFFF"/>
          </a:solidFill>
          <a:ln>
            <a:solidFill>
              <a:srgbClr val="456F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计算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5724046" y="3522221"/>
            <a:ext cx="586596" cy="1052422"/>
          </a:xfrm>
          <a:prstGeom prst="roundRect">
            <a:avLst/>
          </a:prstGeom>
          <a:solidFill>
            <a:srgbClr val="EBFFFF"/>
          </a:solidFill>
          <a:ln>
            <a:solidFill>
              <a:srgbClr val="456F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乘法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900113" y="3686123"/>
            <a:ext cx="1708032" cy="724618"/>
          </a:xfrm>
          <a:prstGeom prst="roundRect">
            <a:avLst/>
          </a:prstGeom>
          <a:solidFill>
            <a:srgbClr val="EBFFFF"/>
          </a:solidFill>
          <a:ln>
            <a:solidFill>
              <a:srgbClr val="456FA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解决问题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cxnSp>
        <p:nvCxnSpPr>
          <p:cNvPr id="16" name="直接连接符 15"/>
          <p:cNvCxnSpPr>
            <a:stCxn id="4" idx="6"/>
            <a:endCxn id="5" idx="1"/>
          </p:cNvCxnSpPr>
          <p:nvPr/>
        </p:nvCxnSpPr>
        <p:spPr>
          <a:xfrm>
            <a:off x="4774287" y="4048432"/>
            <a:ext cx="94975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5" idx="3"/>
            <a:endCxn id="7" idx="1"/>
          </p:cNvCxnSpPr>
          <p:nvPr/>
        </p:nvCxnSpPr>
        <p:spPr>
          <a:xfrm>
            <a:off x="6310642" y="4048432"/>
            <a:ext cx="5894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362" y="1970238"/>
            <a:ext cx="1564385" cy="130503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22" y="3397296"/>
            <a:ext cx="1558865" cy="130227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440" y="5091027"/>
            <a:ext cx="1594732" cy="127744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692" y="5081372"/>
            <a:ext cx="1608527" cy="1296755"/>
          </a:xfrm>
          <a:prstGeom prst="rect">
            <a:avLst/>
          </a:prstGeom>
        </p:spPr>
      </p:pic>
      <p:cxnSp>
        <p:nvCxnSpPr>
          <p:cNvPr id="49" name="直接连接符 48"/>
          <p:cNvCxnSpPr>
            <a:stCxn id="4" idx="0"/>
            <a:endCxn id="35" idx="2"/>
          </p:cNvCxnSpPr>
          <p:nvPr/>
        </p:nvCxnSpPr>
        <p:spPr>
          <a:xfrm flipH="1" flipV="1">
            <a:off x="4070555" y="3275270"/>
            <a:ext cx="65377" cy="33321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4" idx="2"/>
            <a:endCxn id="37" idx="3"/>
          </p:cNvCxnSpPr>
          <p:nvPr/>
        </p:nvCxnSpPr>
        <p:spPr>
          <a:xfrm flipH="1">
            <a:off x="2411587" y="4048432"/>
            <a:ext cx="1085990" cy="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4" idx="4"/>
            <a:endCxn id="39" idx="0"/>
          </p:cNvCxnSpPr>
          <p:nvPr/>
        </p:nvCxnSpPr>
        <p:spPr>
          <a:xfrm flipH="1">
            <a:off x="3293806" y="4488379"/>
            <a:ext cx="842126" cy="60264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4" idx="4"/>
            <a:endCxn id="47" idx="0"/>
          </p:cNvCxnSpPr>
          <p:nvPr/>
        </p:nvCxnSpPr>
        <p:spPr>
          <a:xfrm>
            <a:off x="4135932" y="4488379"/>
            <a:ext cx="849024" cy="59299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: 圆角 57"/>
          <p:cNvSpPr/>
          <p:nvPr/>
        </p:nvSpPr>
        <p:spPr>
          <a:xfrm>
            <a:off x="10066097" y="2118946"/>
            <a:ext cx="1083682" cy="516099"/>
          </a:xfrm>
          <a:prstGeom prst="round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估计</a:t>
            </a:r>
            <a:endParaRPr lang="zh-CN" altLang="en-US" sz="2400" b="1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59" name="矩形: 圆角 58"/>
          <p:cNvSpPr/>
          <p:nvPr/>
        </p:nvSpPr>
        <p:spPr>
          <a:xfrm>
            <a:off x="10196051" y="3618318"/>
            <a:ext cx="1543664" cy="860228"/>
          </a:xfrm>
          <a:prstGeom prst="round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画图表示</a:t>
            </a:r>
            <a:endParaRPr lang="zh-CN" altLang="en-US" sz="2400" b="1" dirty="0">
              <a:solidFill>
                <a:srgbClr val="000000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题目信息</a:t>
            </a:r>
            <a:endParaRPr lang="zh-CN" altLang="en-US" sz="2400" b="1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60" name="矩形: 圆角 59"/>
          <p:cNvSpPr/>
          <p:nvPr/>
        </p:nvSpPr>
        <p:spPr>
          <a:xfrm>
            <a:off x="9250019" y="5511076"/>
            <a:ext cx="1830935" cy="742241"/>
          </a:xfrm>
          <a:prstGeom prst="round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方案、列表</a:t>
            </a:r>
            <a:endParaRPr lang="zh-CN" altLang="en-US" sz="2400" b="1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cxnSp>
        <p:nvCxnSpPr>
          <p:cNvPr id="62" name="直接连接符 61"/>
          <p:cNvCxnSpPr>
            <a:stCxn id="7" idx="0"/>
            <a:endCxn id="58" idx="1"/>
          </p:cNvCxnSpPr>
          <p:nvPr/>
        </p:nvCxnSpPr>
        <p:spPr>
          <a:xfrm flipV="1">
            <a:off x="7754129" y="2376996"/>
            <a:ext cx="2311968" cy="1309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 rot="19866701">
            <a:off x="7782878" y="260982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（有多少名观众）</a:t>
            </a:r>
            <a:endParaRPr lang="zh-CN" altLang="en-US" sz="2000" dirty="0"/>
          </a:p>
        </p:txBody>
      </p:sp>
      <p:cxnSp>
        <p:nvCxnSpPr>
          <p:cNvPr id="68" name="直接连接符 67"/>
          <p:cNvCxnSpPr>
            <a:stCxn id="7" idx="3"/>
            <a:endCxn id="59" idx="1"/>
          </p:cNvCxnSpPr>
          <p:nvPr/>
        </p:nvCxnSpPr>
        <p:spPr>
          <a:xfrm>
            <a:off x="8608145" y="4048432"/>
            <a:ext cx="15879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/>
          <p:cNvSpPr txBox="1"/>
          <p:nvPr/>
        </p:nvSpPr>
        <p:spPr>
          <a:xfrm>
            <a:off x="8520300" y="361271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（去奶奶家）</a:t>
            </a:r>
            <a:endParaRPr lang="zh-CN" altLang="en-US" sz="2000" dirty="0"/>
          </a:p>
        </p:txBody>
      </p:sp>
      <p:cxnSp>
        <p:nvCxnSpPr>
          <p:cNvPr id="71" name="直接连接符 70"/>
          <p:cNvCxnSpPr>
            <a:stCxn id="7" idx="2"/>
            <a:endCxn id="60" idx="1"/>
          </p:cNvCxnSpPr>
          <p:nvPr/>
        </p:nvCxnSpPr>
        <p:spPr>
          <a:xfrm>
            <a:off x="7754129" y="4410741"/>
            <a:ext cx="1495890" cy="1471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 rot="2635321">
            <a:off x="7172436" y="502855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/>
              <a:t>（怎样买最省钱）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58" grpId="0" animBg="1"/>
      <p:bldP spid="59" grpId="0" animBg="1"/>
      <p:bldP spid="60" grpId="0" animBg="1"/>
      <p:bldP spid="64" grpId="0"/>
      <p:bldP spid="69" grpId="0"/>
      <p:bldP spid="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38" y="639096"/>
            <a:ext cx="2981746" cy="907326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39822" y="674237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rgbClr val="0000FF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笔算解密屋</a:t>
            </a:r>
            <a:endParaRPr lang="zh-CN" altLang="en-US" sz="3200" kern="0" dirty="0">
              <a:solidFill>
                <a:srgbClr val="0000FF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92826" y="2104103"/>
            <a:ext cx="1445342" cy="619432"/>
          </a:xfrm>
          <a:prstGeom prst="rect">
            <a:avLst/>
          </a:prstGeom>
          <a:solidFill>
            <a:srgbClr val="EB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</a:rPr>
              <a:t>34×2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15813" y="2104103"/>
            <a:ext cx="1445342" cy="619432"/>
          </a:xfrm>
          <a:prstGeom prst="rect">
            <a:avLst/>
          </a:prstGeom>
          <a:solidFill>
            <a:srgbClr val="EB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</a:rPr>
              <a:t>28×7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38800" y="2104103"/>
            <a:ext cx="1445342" cy="619432"/>
          </a:xfrm>
          <a:prstGeom prst="rect">
            <a:avLst/>
          </a:prstGeom>
          <a:solidFill>
            <a:srgbClr val="EB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</a:rPr>
              <a:t>125×4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1787" y="2104103"/>
            <a:ext cx="1445342" cy="619432"/>
          </a:xfrm>
          <a:prstGeom prst="rect">
            <a:avLst/>
          </a:prstGeom>
          <a:solidFill>
            <a:srgbClr val="EB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</a:rPr>
              <a:t>320×5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84774" y="2104103"/>
            <a:ext cx="1445342" cy="619432"/>
          </a:xfrm>
          <a:prstGeom prst="rect">
            <a:avLst/>
          </a:prstGeom>
          <a:solidFill>
            <a:srgbClr val="EBFFF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</a:rPr>
              <a:t>207×3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92370" y="3381903"/>
            <a:ext cx="9207260" cy="2212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607695" lvl="1" indent="-1504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217295" lvl="2" indent="-3028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826895" lvl="3" indent="-4552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436495" lvl="4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3048000" lvl="5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3657600" lvl="6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4267200" lvl="7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4876800" lvl="8" indent="-607695" algn="l" defTabSz="1219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1.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独立计算在练习本上，完成后</a:t>
            </a:r>
            <a:r>
              <a:rPr lang="zh-CN" altLang="en-US" sz="3200" b="1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同桌相互批改；</a:t>
            </a:r>
            <a:endParaRPr lang="en-US" altLang="zh-CN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4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en-US" sz="3200" b="1" dirty="0">
                <a:solidFill>
                  <a:srgbClr val="3366FF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说一说列竖式计算的具体步骤，每一步代表了什么含义，在计算过程中有哪些需要注意的点。</a:t>
            </a:r>
            <a:endParaRPr lang="zh-CN" altLang="en-US" sz="3200" b="1" dirty="0">
              <a:solidFill>
                <a:srgbClr val="3366FF"/>
              </a:solidFill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3985" y="1617533"/>
            <a:ext cx="9964031" cy="439930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86514" y="711154"/>
            <a:ext cx="10881360" cy="736600"/>
            <a:chOff x="1087" y="7230"/>
            <a:chExt cx="17136" cy="1160"/>
          </a:xfrm>
        </p:grpSpPr>
        <p:sp>
          <p:nvSpPr>
            <p:cNvPr id="7" name="标题 1"/>
            <p:cNvSpPr>
              <a:spLocks noGrp="1" noChangeArrowheads="1"/>
            </p:cNvSpPr>
            <p:nvPr/>
          </p:nvSpPr>
          <p:spPr bwMode="auto">
            <a:xfrm>
              <a:off x="1903" y="7230"/>
              <a:ext cx="16320" cy="1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t"/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看图提出数学问题并解答，和同伴交流。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87" y="7411"/>
              <a:ext cx="737" cy="737"/>
              <a:chOff x="6342434" y="3775905"/>
              <a:chExt cx="2548647" cy="2548647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6342434" y="3775905"/>
                <a:ext cx="2548647" cy="2548647"/>
              </a:xfrm>
              <a:prstGeom prst="ellipse">
                <a:avLst/>
              </a:prstGeom>
              <a:solidFill>
                <a:srgbClr val="9FB89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任意多边形: 形状 18"/>
              <p:cNvSpPr/>
              <p:nvPr/>
            </p:nvSpPr>
            <p:spPr>
              <a:xfrm>
                <a:off x="8217589" y="4377183"/>
                <a:ext cx="528374" cy="1079947"/>
              </a:xfrm>
              <a:custGeom>
                <a:avLst/>
                <a:gdLst>
                  <a:gd name="connsiteX0" fmla="*/ 181800 w 528374"/>
                  <a:gd name="connsiteY0" fmla="*/ 0 h 1079947"/>
                  <a:gd name="connsiteX1" fmla="*/ 349313 w 528374"/>
                  <a:gd name="connsiteY1" fmla="*/ 111036 h 1079947"/>
                  <a:gd name="connsiteX2" fmla="*/ 350451 w 528374"/>
                  <a:gd name="connsiteY2" fmla="*/ 114701 h 1079947"/>
                  <a:gd name="connsiteX3" fmla="*/ 350456 w 528374"/>
                  <a:gd name="connsiteY3" fmla="*/ 114698 h 1079947"/>
                  <a:gd name="connsiteX4" fmla="*/ 373096 w 528374"/>
                  <a:gd name="connsiteY4" fmla="*/ 147370 h 1079947"/>
                  <a:gd name="connsiteX5" fmla="*/ 528374 w 528374"/>
                  <a:gd name="connsiteY5" fmla="*/ 730747 h 1079947"/>
                  <a:gd name="connsiteX6" fmla="*/ 522324 w 528374"/>
                  <a:gd name="connsiteY6" fmla="*/ 850578 h 1079947"/>
                  <a:gd name="connsiteX7" fmla="*/ 515074 w 528374"/>
                  <a:gd name="connsiteY7" fmla="*/ 898072 h 1079947"/>
                  <a:gd name="connsiteX8" fmla="*/ 515082 w 528374"/>
                  <a:gd name="connsiteY8" fmla="*/ 898147 h 1079947"/>
                  <a:gd name="connsiteX9" fmla="*/ 333282 w 528374"/>
                  <a:gd name="connsiteY9" fmla="*/ 1079947 h 1079947"/>
                  <a:gd name="connsiteX10" fmla="*/ 151482 w 528374"/>
                  <a:gd name="connsiteY10" fmla="*/ 898147 h 1079947"/>
                  <a:gd name="connsiteX11" fmla="*/ 151482 w 528374"/>
                  <a:gd name="connsiteY11" fmla="*/ 898147 h 1079947"/>
                  <a:gd name="connsiteX12" fmla="*/ 146455 w 528374"/>
                  <a:gd name="connsiteY12" fmla="*/ 898147 h 1079947"/>
                  <a:gd name="connsiteX13" fmla="*/ 156620 w 528374"/>
                  <a:gd name="connsiteY13" fmla="*/ 854040 h 1079947"/>
                  <a:gd name="connsiteX14" fmla="*/ 165948 w 528374"/>
                  <a:gd name="connsiteY14" fmla="*/ 730748 h 1079947"/>
                  <a:gd name="connsiteX15" fmla="*/ 43622 w 528374"/>
                  <a:gd name="connsiteY15" fmla="*/ 302634 h 1079947"/>
                  <a:gd name="connsiteX16" fmla="*/ 23417 w 528374"/>
                  <a:gd name="connsiteY16" fmla="*/ 275944 h 1079947"/>
                  <a:gd name="connsiteX17" fmla="*/ 28395 w 528374"/>
                  <a:gd name="connsiteY17" fmla="*/ 273490 h 1079947"/>
                  <a:gd name="connsiteX18" fmla="*/ 14287 w 528374"/>
                  <a:gd name="connsiteY18" fmla="*/ 252565 h 1079947"/>
                  <a:gd name="connsiteX19" fmla="*/ 0 w 528374"/>
                  <a:gd name="connsiteY19" fmla="*/ 181800 h 1079947"/>
                  <a:gd name="connsiteX20" fmla="*/ 181800 w 528374"/>
                  <a:gd name="connsiteY20" fmla="*/ 0 h 107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28374" h="1079947">
                    <a:moveTo>
                      <a:pt x="181800" y="0"/>
                    </a:moveTo>
                    <a:cubicBezTo>
                      <a:pt x="257104" y="0"/>
                      <a:pt x="321714" y="45785"/>
                      <a:pt x="349313" y="111036"/>
                    </a:cubicBezTo>
                    <a:lnTo>
                      <a:pt x="350451" y="114701"/>
                    </a:lnTo>
                    <a:lnTo>
                      <a:pt x="350456" y="114698"/>
                    </a:lnTo>
                    <a:lnTo>
                      <a:pt x="373096" y="147370"/>
                    </a:lnTo>
                    <a:cubicBezTo>
                      <a:pt x="471879" y="319161"/>
                      <a:pt x="528375" y="518357"/>
                      <a:pt x="528374" y="730747"/>
                    </a:cubicBezTo>
                    <a:cubicBezTo>
                      <a:pt x="528374" y="771202"/>
                      <a:pt x="526324" y="811179"/>
                      <a:pt x="522324" y="850578"/>
                    </a:cubicBezTo>
                    <a:lnTo>
                      <a:pt x="515074" y="898072"/>
                    </a:lnTo>
                    <a:lnTo>
                      <a:pt x="515082" y="898147"/>
                    </a:lnTo>
                    <a:cubicBezTo>
                      <a:pt x="515082" y="998552"/>
                      <a:pt x="433687" y="1079947"/>
                      <a:pt x="333282" y="1079947"/>
                    </a:cubicBezTo>
                    <a:cubicBezTo>
                      <a:pt x="232877" y="1079947"/>
                      <a:pt x="151482" y="998552"/>
                      <a:pt x="151482" y="898147"/>
                    </a:cubicBezTo>
                    <a:lnTo>
                      <a:pt x="151482" y="898147"/>
                    </a:lnTo>
                    <a:lnTo>
                      <a:pt x="146455" y="898147"/>
                    </a:lnTo>
                    <a:lnTo>
                      <a:pt x="156620" y="854040"/>
                    </a:lnTo>
                    <a:cubicBezTo>
                      <a:pt x="162762" y="813839"/>
                      <a:pt x="165948" y="772666"/>
                      <a:pt x="165948" y="730748"/>
                    </a:cubicBezTo>
                    <a:cubicBezTo>
                      <a:pt x="165949" y="573556"/>
                      <a:pt x="121149" y="426828"/>
                      <a:pt x="43622" y="302634"/>
                    </a:cubicBezTo>
                    <a:lnTo>
                      <a:pt x="23417" y="275944"/>
                    </a:lnTo>
                    <a:lnTo>
                      <a:pt x="28395" y="273490"/>
                    </a:lnTo>
                    <a:lnTo>
                      <a:pt x="14287" y="252565"/>
                    </a:lnTo>
                    <a:cubicBezTo>
                      <a:pt x="5087" y="230815"/>
                      <a:pt x="0" y="206902"/>
                      <a:pt x="0" y="181800"/>
                    </a:cubicBezTo>
                    <a:cubicBezTo>
                      <a:pt x="0" y="81395"/>
                      <a:pt x="81395" y="0"/>
                      <a:pt x="181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7930036" y="4017183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20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267" y="2937737"/>
            <a:ext cx="1530022" cy="13168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570" y="2048069"/>
            <a:ext cx="2415426" cy="93306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246" y="3434668"/>
            <a:ext cx="2746514" cy="103088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" t="26596" r="62334" b="2671"/>
          <a:stretch>
            <a:fillRect/>
          </a:stretch>
        </p:blipFill>
        <p:spPr>
          <a:xfrm>
            <a:off x="471949" y="2590927"/>
            <a:ext cx="3726426" cy="31117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53" y="2746467"/>
            <a:ext cx="1530022" cy="131682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4643440" y="2822172"/>
            <a:ext cx="6575165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信息：</a:t>
            </a:r>
            <a:r>
              <a:rPr lang="en-US" altLang="zh-CN" sz="2800" b="1" dirty="0">
                <a:latin typeface="+mn-lt"/>
                <a:ea typeface="+mj-ea"/>
              </a:rPr>
              <a:t>______________________</a:t>
            </a:r>
            <a:endParaRPr lang="en-US" altLang="zh-CN" sz="2800" b="1" dirty="0">
              <a:latin typeface="+mn-lt"/>
              <a:ea typeface="+mj-ea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643440" y="3500597"/>
            <a:ext cx="7548560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分析：</a:t>
            </a:r>
            <a:r>
              <a:rPr lang="en-US" altLang="zh-CN" sz="2800" b="1" dirty="0">
                <a:latin typeface="+mn-lt"/>
                <a:ea typeface="+mj-ea"/>
              </a:rPr>
              <a:t>_________________________________</a:t>
            </a:r>
            <a:endParaRPr lang="en-US" altLang="zh-CN" sz="2800" b="1" dirty="0">
              <a:latin typeface="+mn-lt"/>
              <a:ea typeface="+mj-ea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3915853" y="4179023"/>
            <a:ext cx="6575165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列式计算：</a:t>
            </a:r>
            <a:endParaRPr lang="en-US" altLang="zh-CN" sz="2800" b="1" dirty="0">
              <a:latin typeface="+mn-lt"/>
              <a:ea typeface="+mj-ea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5774152" y="2753344"/>
            <a:ext cx="3704146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每箱放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列，每列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个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5774151" y="3441602"/>
            <a:ext cx="5975397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箱能装几个，再算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箱能装几个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5774152" y="4188853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 × 6 × 8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5489017" y="4729627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= 24 × 8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5489017" y="5339227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= 192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（个）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4847303" y="834804"/>
            <a:ext cx="5578784" cy="1082486"/>
            <a:chOff x="1464882" y="1369199"/>
            <a:chExt cx="5578784" cy="1082486"/>
          </a:xfrm>
        </p:grpSpPr>
        <p:sp>
          <p:nvSpPr>
            <p:cNvPr id="14" name="圆角矩形 12"/>
            <p:cNvSpPr/>
            <p:nvPr/>
          </p:nvSpPr>
          <p:spPr>
            <a:xfrm>
              <a:off x="1862066" y="1369199"/>
              <a:ext cx="5181600" cy="1082486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" name="图片 14" descr="9"/>
            <p:cNvPicPr>
              <a:picLocks noChangeAspect="1"/>
            </p:cNvPicPr>
            <p:nvPr/>
          </p:nvPicPr>
          <p:blipFill>
            <a:blip r:embed="rId3"/>
            <a:srcRect l="673" r="2130" b="50556"/>
            <a:stretch>
              <a:fillRect/>
            </a:stretch>
          </p:blipFill>
          <p:spPr>
            <a:xfrm>
              <a:off x="1464882" y="1442442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矩形 15"/>
            <p:cNvSpPr/>
            <p:nvPr/>
          </p:nvSpPr>
          <p:spPr bwMode="auto">
            <a:xfrm flipH="1">
              <a:off x="2031441" y="1630494"/>
              <a:ext cx="4815147" cy="559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剩下的空箱还能装几个？</a:t>
              </a:r>
              <a:endParaRPr lang="zh-CN" altLang="en-US" sz="2800" b="1" dirty="0">
                <a:latin typeface="+mn-lt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4" r="33127" b="29267"/>
          <a:stretch>
            <a:fillRect/>
          </a:stretch>
        </p:blipFill>
        <p:spPr>
          <a:xfrm>
            <a:off x="1199536" y="2590927"/>
            <a:ext cx="2900516" cy="31117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305" y="3021463"/>
            <a:ext cx="2415426" cy="93306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 bwMode="auto">
          <a:xfrm>
            <a:off x="5125221" y="2822172"/>
            <a:ext cx="6575165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信息：</a:t>
            </a:r>
            <a:r>
              <a:rPr lang="en-US" altLang="zh-CN" sz="2800" b="1" dirty="0">
                <a:latin typeface="+mn-lt"/>
                <a:ea typeface="+mj-ea"/>
              </a:rPr>
              <a:t>______________________</a:t>
            </a:r>
            <a:endParaRPr lang="en-US" altLang="zh-CN" sz="2800" b="1" dirty="0">
              <a:latin typeface="+mn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5125221" y="3500597"/>
            <a:ext cx="6575165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分析：</a:t>
            </a:r>
            <a:r>
              <a:rPr lang="en-US" altLang="zh-CN" sz="2800" b="1" dirty="0">
                <a:latin typeface="+mn-lt"/>
                <a:ea typeface="+mj-ea"/>
              </a:rPr>
              <a:t>_____________________________</a:t>
            </a:r>
            <a:endParaRPr lang="en-US" altLang="zh-CN" sz="2800" b="1" dirty="0">
              <a:latin typeface="+mn-lt"/>
              <a:ea typeface="+mj-ea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397634" y="4179023"/>
            <a:ext cx="6575165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列式计算：</a:t>
            </a:r>
            <a:endParaRPr lang="en-US" altLang="zh-CN" sz="2800" b="1" dirty="0">
              <a:latin typeface="+mn-lt"/>
              <a:ea typeface="+mj-ea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255933" y="2753344"/>
            <a:ext cx="3704146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有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排，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层，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列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6255933" y="3441602"/>
            <a:ext cx="5355966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先算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层有几箱，再算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层有几箱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6255933" y="4188853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2 × 4 × 4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5970798" y="4729627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= 8 × 4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5970798" y="5339227"/>
            <a:ext cx="2111318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= 32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（箱）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1045070" y="867861"/>
            <a:ext cx="6439733" cy="1137920"/>
            <a:chOff x="4360003" y="915148"/>
            <a:chExt cx="6439733" cy="1137920"/>
          </a:xfrm>
        </p:grpSpPr>
        <p:sp>
          <p:nvSpPr>
            <p:cNvPr id="21" name="圆角矩形 12"/>
            <p:cNvSpPr/>
            <p:nvPr/>
          </p:nvSpPr>
          <p:spPr>
            <a:xfrm>
              <a:off x="4360003" y="915148"/>
              <a:ext cx="6080239" cy="1137920"/>
            </a:xfrm>
            <a:prstGeom prst="roundRect">
              <a:avLst>
                <a:gd name="adj" fmla="val 1150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 descr="60"/>
            <p:cNvPicPr>
              <a:picLocks noChangeAspect="1"/>
            </p:cNvPicPr>
            <p:nvPr/>
          </p:nvPicPr>
          <p:blipFill>
            <a:blip r:embed="rId3"/>
            <a:srcRect l="16237" t="1111" r="13742" b="51852"/>
            <a:stretch>
              <a:fillRect/>
            </a:stretch>
          </p:blipFill>
          <p:spPr>
            <a:xfrm>
              <a:off x="9863736" y="1010429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80" h="5080">
                  <a:moveTo>
                    <a:pt x="2540" y="0"/>
                  </a:moveTo>
                  <a:cubicBezTo>
                    <a:pt x="3943" y="0"/>
                    <a:pt x="5080" y="1137"/>
                    <a:pt x="5080" y="2540"/>
                  </a:cubicBezTo>
                  <a:cubicBezTo>
                    <a:pt x="5080" y="3943"/>
                    <a:pt x="3943" y="5080"/>
                    <a:pt x="2540" y="5080"/>
                  </a:cubicBezTo>
                  <a:cubicBezTo>
                    <a:pt x="1137" y="5080"/>
                    <a:pt x="0" y="3943"/>
                    <a:pt x="0" y="2540"/>
                  </a:cubicBezTo>
                  <a:cubicBezTo>
                    <a:pt x="0" y="1137"/>
                    <a:pt x="1137" y="0"/>
                    <a:pt x="254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矩形 22"/>
            <p:cNvSpPr/>
            <p:nvPr/>
          </p:nvSpPr>
          <p:spPr bwMode="auto">
            <a:xfrm flipH="1">
              <a:off x="4537800" y="1163563"/>
              <a:ext cx="5382186" cy="59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2800" b="1" dirty="0">
                  <a:latin typeface="+mn-lt"/>
                  <a:ea typeface="+mj-ea"/>
                </a:rPr>
                <a:t>一辆平板车一次能运走多少箱？</a:t>
              </a:r>
              <a:endParaRPr lang="en-US" altLang="zh-CN" sz="2800" b="1" dirty="0">
                <a:latin typeface="+mn-lt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4" r="1058" b="29267"/>
          <a:stretch>
            <a:fillRect/>
          </a:stretch>
        </p:blipFill>
        <p:spPr>
          <a:xfrm>
            <a:off x="1199535" y="2590927"/>
            <a:ext cx="6095999" cy="31117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305" y="3021463"/>
            <a:ext cx="2415426" cy="93306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 flipH="1">
            <a:off x="2625211" y="834804"/>
            <a:ext cx="7800876" cy="1082486"/>
            <a:chOff x="1464882" y="1369199"/>
            <a:chExt cx="7800876" cy="1082486"/>
          </a:xfrm>
        </p:grpSpPr>
        <p:sp>
          <p:nvSpPr>
            <p:cNvPr id="21" name="圆角矩形 12"/>
            <p:cNvSpPr/>
            <p:nvPr/>
          </p:nvSpPr>
          <p:spPr>
            <a:xfrm>
              <a:off x="1862066" y="1369199"/>
              <a:ext cx="7403692" cy="1082486"/>
            </a:xfrm>
            <a:prstGeom prst="roundRect">
              <a:avLst>
                <a:gd name="adj" fmla="val 14897"/>
              </a:avLst>
            </a:prstGeom>
            <a:solidFill>
              <a:srgbClr val="FFFFFF"/>
            </a:solidFill>
            <a:ln w="12700">
              <a:solidFill>
                <a:srgbClr val="0000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eaLnBrk="1" latinLnBrk="0" hangingPunct="1">
                <a:defRPr/>
              </a:pPr>
              <a:endPara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 descr="9"/>
            <p:cNvPicPr>
              <a:picLocks noChangeAspect="1"/>
            </p:cNvPicPr>
            <p:nvPr/>
          </p:nvPicPr>
          <p:blipFill>
            <a:blip r:embed="rId3"/>
            <a:srcRect l="673" r="2130" b="50556"/>
            <a:stretch>
              <a:fillRect/>
            </a:stretch>
          </p:blipFill>
          <p:spPr>
            <a:xfrm>
              <a:off x="1464882" y="1442442"/>
              <a:ext cx="936000" cy="93600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40" h="5340">
                  <a:moveTo>
                    <a:pt x="2670" y="0"/>
                  </a:moveTo>
                  <a:cubicBezTo>
                    <a:pt x="4145" y="0"/>
                    <a:pt x="5340" y="1195"/>
                    <a:pt x="5340" y="2670"/>
                  </a:cubicBezTo>
                  <a:cubicBezTo>
                    <a:pt x="5340" y="4145"/>
                    <a:pt x="4145" y="5340"/>
                    <a:pt x="2670" y="5340"/>
                  </a:cubicBezTo>
                  <a:cubicBezTo>
                    <a:pt x="1195" y="5340"/>
                    <a:pt x="0" y="4145"/>
                    <a:pt x="0" y="2670"/>
                  </a:cubicBezTo>
                  <a:cubicBezTo>
                    <a:pt x="0" y="1195"/>
                    <a:pt x="1195" y="0"/>
                    <a:pt x="2670" y="0"/>
                  </a:cubicBezTo>
                  <a:close/>
                </a:path>
              </a:pathLst>
            </a:custGeom>
            <a:solidFill>
              <a:srgbClr val="FFFFFF"/>
            </a:solidFill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矩形 22"/>
            <p:cNvSpPr/>
            <p:nvPr/>
          </p:nvSpPr>
          <p:spPr bwMode="auto">
            <a:xfrm flipH="1">
              <a:off x="2031440" y="1630494"/>
              <a:ext cx="6880088" cy="559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2800" b="1" dirty="0">
                  <a:latin typeface="+mn-lt"/>
                  <a:ea typeface="+mj-ea"/>
                </a:rPr>
                <a:t>6</a:t>
              </a:r>
              <a:r>
                <a:rPr lang="zh-CN" altLang="en-US" sz="2800" b="1" dirty="0">
                  <a:latin typeface="+mn-lt"/>
                  <a:ea typeface="+mj-ea"/>
                </a:rPr>
                <a:t>辆平板车一次运的箱数能一车运走吗？</a:t>
              </a:r>
              <a:endParaRPr lang="zh-CN" altLang="en-US" sz="2800" b="1" dirty="0">
                <a:latin typeface="+mn-lt"/>
                <a:ea typeface="+mj-ea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clrChange>
              <a:clrFrom>
                <a:srgbClr val="FFDCAD"/>
              </a:clrFrom>
              <a:clrTo>
                <a:srgbClr val="FFDC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85" y="4417893"/>
            <a:ext cx="2746514" cy="1030883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 bwMode="auto">
          <a:xfrm>
            <a:off x="7403691" y="2664855"/>
            <a:ext cx="3982064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+mj-ea"/>
              </a:rPr>
              <a:t>6</a:t>
            </a:r>
            <a:r>
              <a:rPr lang="zh-CN" altLang="en-US" sz="2800" b="1" dirty="0">
                <a:latin typeface="+mn-lt"/>
                <a:ea typeface="+mj-ea"/>
              </a:rPr>
              <a:t>辆平板车运的箱数：</a:t>
            </a:r>
            <a:endParaRPr lang="en-US" altLang="zh-CN" sz="2800" b="1" dirty="0">
              <a:latin typeface="+mn-lt"/>
              <a:ea typeface="+mj-ea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7632448" y="3510427"/>
            <a:ext cx="3389513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32 × 6 = 192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（箱）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7632448" y="4277343"/>
            <a:ext cx="3389513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192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 ＞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180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7632448" y="5122917"/>
            <a:ext cx="3389513" cy="59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不能一车运走。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46519" y="410633"/>
            <a:ext cx="786013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: 圆角 12"/>
          <p:cNvSpPr/>
          <p:nvPr/>
        </p:nvSpPr>
        <p:spPr>
          <a:xfrm>
            <a:off x="303443" y="301450"/>
            <a:ext cx="3278038" cy="95222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697" name="组合 25696"/>
          <p:cNvGrpSpPr/>
          <p:nvPr/>
        </p:nvGrpSpPr>
        <p:grpSpPr>
          <a:xfrm>
            <a:off x="428835" y="506602"/>
            <a:ext cx="2848375" cy="613860"/>
            <a:chOff x="321626" y="379951"/>
            <a:chExt cx="3245485" cy="699442"/>
          </a:xfrm>
        </p:grpSpPr>
        <p:sp>
          <p:nvSpPr>
            <p:cNvPr id="2569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rgbClr val="F7D5A7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096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cxnSp>
          <p:nvCxnSpPr>
            <p:cNvPr id="25699" name="直接连接符 25698"/>
            <p:cNvCxnSpPr>
              <a:endCxn id="25700" idx="0"/>
            </p:cNvCxnSpPr>
            <p:nvPr/>
          </p:nvCxnSpPr>
          <p:spPr>
            <a:xfrm flipV="1">
              <a:off x="321626" y="1029717"/>
              <a:ext cx="3245485" cy="11430"/>
            </a:xfrm>
            <a:prstGeom prst="line">
              <a:avLst/>
            </a:prstGeom>
            <a:noFill/>
            <a:ln w="38100" cap="rnd" cmpd="sng" algn="ctr">
              <a:solidFill>
                <a:srgbClr val="F7D5A7">
                  <a:lumMod val="50000"/>
                  <a:lumOff val="50000"/>
                </a:srgbClr>
              </a:solidFill>
              <a:prstDash val="solid"/>
              <a:round/>
            </a:ln>
            <a:effectLst/>
          </p:spPr>
        </p:cxnSp>
        <p:sp>
          <p:nvSpPr>
            <p:cNvPr id="25700" name="任意多边形: 形状 25699"/>
            <p:cNvSpPr/>
            <p:nvPr/>
          </p:nvSpPr>
          <p:spPr>
            <a:xfrm>
              <a:off x="3467603" y="98056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rgbClr val="8EC0B9">
                <a:lumMod val="100000"/>
              </a:srgbClr>
            </a:solidFill>
            <a:ln w="79602" cap="rnd">
              <a:solidFill>
                <a:srgbClr val="8EC0B9">
                  <a:lumMod val="100000"/>
                </a:srgbClr>
              </a:solidFill>
              <a:prstDash val="solid"/>
              <a:round/>
            </a:ln>
          </p:spPr>
          <p:txBody>
            <a:bodyPr rtlCol="0" anchor="ctr"/>
            <a:lstStyle/>
            <a:p>
              <a:pPr defTabSz="609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7030A0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</p:grpSp>
      <p:sp>
        <p:nvSpPr>
          <p:cNvPr id="25701" name="Rectangle 2"/>
          <p:cNvSpPr>
            <a:spLocks noChangeArrowheads="1"/>
          </p:cNvSpPr>
          <p:nvPr/>
        </p:nvSpPr>
        <p:spPr bwMode="auto">
          <a:xfrm>
            <a:off x="423512" y="261283"/>
            <a:ext cx="3243713" cy="85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srgbClr val="7030A0"/>
                </a:solidFill>
                <a:ea typeface="黑体" panose="02010609060101010101" pitchFamily="49" charset="-122"/>
              </a:rPr>
              <a:t>我的问题</a:t>
            </a:r>
            <a:endParaRPr lang="zh-CN" altLang="en-US" sz="3600" b="1" kern="0" dirty="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2789663" y="1311754"/>
            <a:ext cx="4249492" cy="1540757"/>
          </a:xfrm>
          <a:prstGeom prst="roundRect">
            <a:avLst/>
          </a:prstGeom>
          <a:solidFill>
            <a:srgbClr val="FDFEF8"/>
          </a:solidFill>
          <a:ln w="38100" cap="flat" cmpd="sng" algn="ctr">
            <a:solidFill>
              <a:srgbClr val="9DCE7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121920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0 </a:t>
            </a:r>
            <a:r>
              <a:rPr lang="zh-CN" altLang="en-US" sz="36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乘任何数等于</a:t>
            </a:r>
            <a:r>
              <a:rPr lang="en-US" altLang="zh-CN" sz="36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0</a:t>
            </a:r>
            <a:r>
              <a:rPr lang="zh-CN" altLang="en-US" sz="36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36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0 </a:t>
            </a:r>
            <a:r>
              <a:rPr lang="zh-CN" altLang="en-US" sz="3600" b="1" kern="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除以任何数呢？</a:t>
            </a:r>
            <a:endParaRPr lang="zh-CN" altLang="en-US" sz="3600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365555" y="3406127"/>
            <a:ext cx="7925695" cy="2592288"/>
          </a:xfrm>
          <a:prstGeom prst="roundRect">
            <a:avLst/>
          </a:prstGeom>
          <a:solidFill>
            <a:sysClr val="window" lastClr="FFFFFF"/>
          </a:solidFill>
          <a:ln w="38100" cap="flat" cmpd="sng" algn="ctr">
            <a:solidFill>
              <a:srgbClr val="9DCE7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65" b="1" kern="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36246" y="3016277"/>
            <a:ext cx="2784312" cy="769441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问题银行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414" y="2176437"/>
            <a:ext cx="2097582" cy="351923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543</Words>
  <Application>WPS 演示</Application>
  <PresentationFormat>宽屏</PresentationFormat>
  <Paragraphs>98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楷体</vt:lpstr>
      <vt:lpstr>等线 Light</vt:lpstr>
      <vt:lpstr>等线</vt:lpstr>
      <vt:lpstr>华文细黑</vt:lpstr>
      <vt:lpstr>字魂70号-灵悦黑体</vt:lpstr>
      <vt:lpstr>黑体</vt:lpstr>
      <vt:lpstr>方正卡通简体</vt:lpstr>
      <vt:lpstr>Times New Roman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602</cp:revision>
  <dcterms:created xsi:type="dcterms:W3CDTF">2015-08-27T07:30:00Z</dcterms:created>
  <dcterms:modified xsi:type="dcterms:W3CDTF">2026-02-28T07:10:30Z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28628CADAF8B43BB8F3D451F72B479A7_12</vt:lpwstr>
  </property>
</Properties>
</file>