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34" r:id="rId5"/>
    <p:sldId id="285" r:id="rId6"/>
    <p:sldId id="444" r:id="rId7"/>
    <p:sldId id="443" r:id="rId8"/>
    <p:sldId id="414" r:id="rId9"/>
    <p:sldId id="445" r:id="rId10"/>
    <p:sldId id="446" r:id="rId11"/>
    <p:sldId id="419" r:id="rId12"/>
    <p:sldId id="420" r:id="rId13"/>
    <p:sldId id="439" r:id="rId14"/>
    <p:sldId id="447" r:id="rId15"/>
    <p:sldId id="264" r:id="rId16"/>
    <p:sldId id="398" r:id="rId17"/>
    <p:sldId id="265" r:id="rId18"/>
    <p:sldId id="421" r:id="rId19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0B9"/>
    <a:srgbClr val="000000"/>
    <a:srgbClr val="FFFFFF"/>
    <a:srgbClr val="E9F5ED"/>
    <a:srgbClr val="E60013"/>
    <a:srgbClr val="57B4C5"/>
    <a:srgbClr val="0000FF"/>
    <a:srgbClr val="EFE188"/>
    <a:srgbClr val="56C4F9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6.GIF"/><Relationship Id="rId7" Type="http://schemas.openxmlformats.org/officeDocument/2006/relationships/image" Target="../media/image25.GIF"/><Relationship Id="rId6" Type="http://schemas.openxmlformats.org/officeDocument/2006/relationships/image" Target="../media/image24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2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8.GIF"/><Relationship Id="rId7" Type="http://schemas.openxmlformats.org/officeDocument/2006/relationships/image" Target="../media/image37.GIF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tags" Target="../tags/tag1.xml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46.png"/><Relationship Id="rId6" Type="http://schemas.openxmlformats.org/officeDocument/2006/relationships/image" Target="../media/image1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6" Type="http://schemas.openxmlformats.org/officeDocument/2006/relationships/image" Target="../media/image46.png"/><Relationship Id="rId5" Type="http://schemas.openxmlformats.org/officeDocument/2006/relationships/image" Target="../media/image11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GIF"/><Relationship Id="rId8" Type="http://schemas.openxmlformats.org/officeDocument/2006/relationships/image" Target="../media/image5.GIF"/><Relationship Id="rId7" Type="http://schemas.openxmlformats.org/officeDocument/2006/relationships/image" Target="../media/image16.GIF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7.GIF"/><Relationship Id="rId11" Type="http://schemas.openxmlformats.org/officeDocument/2006/relationships/image" Target="../media/image8.GIF"/><Relationship Id="rId10" Type="http://schemas.openxmlformats.org/officeDocument/2006/relationships/image" Target="../media/image18.GI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GIF"/><Relationship Id="rId5" Type="http://schemas.openxmlformats.org/officeDocument/2006/relationships/image" Target="../media/image8.GIF"/><Relationship Id="rId4" Type="http://schemas.openxmlformats.org/officeDocument/2006/relationships/image" Target="../media/image18.GIF"/><Relationship Id="rId3" Type="http://schemas.openxmlformats.org/officeDocument/2006/relationships/image" Target="../media/image17.GIF"/><Relationship Id="rId2" Type="http://schemas.openxmlformats.org/officeDocument/2006/relationships/image" Target="../media/image5.GIF"/><Relationship Id="rId1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GIF"/><Relationship Id="rId5" Type="http://schemas.openxmlformats.org/officeDocument/2006/relationships/image" Target="../media/image18.GIF"/><Relationship Id="rId4" Type="http://schemas.openxmlformats.org/officeDocument/2006/relationships/image" Target="../media/image7.GIF"/><Relationship Id="rId3" Type="http://schemas.openxmlformats.org/officeDocument/2006/relationships/image" Target="../media/image17.GIF"/><Relationship Id="rId2" Type="http://schemas.openxmlformats.org/officeDocument/2006/relationships/image" Target="../media/image5.GIF"/><Relationship Id="rId1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平移和旋转（一）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插入第 7 页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62536" y="1411176"/>
            <a:ext cx="3894163" cy="2206556"/>
          </a:xfrm>
          <a:prstGeom prst="rect">
            <a:avLst/>
          </a:prstGeom>
        </p:spPr>
      </p:pic>
      <p:pic>
        <p:nvPicPr>
          <p:cNvPr id="34" name="插入第7页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06080" y="1411176"/>
            <a:ext cx="3894163" cy="22065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77" y="3786947"/>
            <a:ext cx="3331305" cy="291489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51" y="3946704"/>
            <a:ext cx="2069169" cy="259537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49151" y="593725"/>
            <a:ext cx="8661400" cy="692150"/>
            <a:chOff x="1087" y="7182"/>
            <a:chExt cx="13640" cy="1090"/>
          </a:xfrm>
        </p:grpSpPr>
        <p:sp>
          <p:nvSpPr>
            <p:cNvPr id="38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291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试着做一个表示平移或旋转的动作。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7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10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9151" y="393700"/>
            <a:ext cx="9709150" cy="692150"/>
            <a:chOff x="1087" y="7182"/>
            <a:chExt cx="15290" cy="1090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456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你还见过哪些平移和旋转的现象，与同伴交流。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99" y="3762674"/>
            <a:ext cx="4039450" cy="25076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32" y="3789287"/>
            <a:ext cx="3619537" cy="24544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19275579">
            <a:off x="2952683" y="3904365"/>
            <a:ext cx="19282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沿直线移动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04300" y="4515535"/>
            <a:ext cx="1803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叶片绕着中心轴转动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370004" y="1521748"/>
            <a:ext cx="4535496" cy="1440000"/>
            <a:chOff x="747704" y="1521748"/>
            <a:chExt cx="4535496" cy="1440000"/>
          </a:xfrm>
        </p:grpSpPr>
        <p:sp>
          <p:nvSpPr>
            <p:cNvPr id="17" name="圆角矩形 12"/>
            <p:cNvSpPr/>
            <p:nvPr/>
          </p:nvSpPr>
          <p:spPr>
            <a:xfrm>
              <a:off x="1275389" y="1521748"/>
              <a:ext cx="4007811" cy="1440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30" name="图片 29" descr="9"/>
            <p:cNvPicPr>
              <a:picLocks noChangeAspect="1"/>
            </p:cNvPicPr>
            <p:nvPr/>
          </p:nvPicPr>
          <p:blipFill>
            <a:blip r:embed="rId3"/>
            <a:srcRect l="673" r="2130" b="50556"/>
            <a:stretch>
              <a:fillRect/>
            </a:stretch>
          </p:blipFill>
          <p:spPr>
            <a:xfrm>
              <a:off x="747704" y="1611748"/>
              <a:ext cx="1260000" cy="126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D8EEF3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3" name="矩形 32"/>
            <p:cNvSpPr/>
            <p:nvPr/>
          </p:nvSpPr>
          <p:spPr bwMode="auto">
            <a:xfrm flipH="1">
              <a:off x="2025648" y="1589839"/>
              <a:ext cx="3194051" cy="130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3200" b="1" dirty="0">
                  <a:latin typeface="+mj-ea"/>
                  <a:ea typeface="+mj-ea"/>
                </a:rPr>
                <a:t>人随着扶梯运动，是平移现象。</a:t>
              </a:r>
              <a:endParaRPr lang="zh-CN" altLang="en-US" sz="3200" b="1" dirty="0"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04314" y="1521748"/>
            <a:ext cx="4147810" cy="1440000"/>
            <a:chOff x="7532914" y="1521748"/>
            <a:chExt cx="4147810" cy="1440000"/>
          </a:xfrm>
        </p:grpSpPr>
        <p:sp>
          <p:nvSpPr>
            <p:cNvPr id="31" name="圆角矩形 12"/>
            <p:cNvSpPr/>
            <p:nvPr/>
          </p:nvSpPr>
          <p:spPr>
            <a:xfrm>
              <a:off x="7532914" y="1521748"/>
              <a:ext cx="3604470" cy="1440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32" name="图片 31" descr="60"/>
            <p:cNvPicPr>
              <a:picLocks noChangeAspect="1"/>
            </p:cNvPicPr>
            <p:nvPr/>
          </p:nvPicPr>
          <p:blipFill>
            <a:blip r:embed="rId4"/>
            <a:srcRect l="16237" t="1111" r="13742" b="51852"/>
            <a:stretch>
              <a:fillRect/>
            </a:stretch>
          </p:blipFill>
          <p:spPr>
            <a:xfrm>
              <a:off x="10420724" y="1611748"/>
              <a:ext cx="1260000" cy="126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D8EEF3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矩形 33"/>
            <p:cNvSpPr/>
            <p:nvPr/>
          </p:nvSpPr>
          <p:spPr bwMode="auto">
            <a:xfrm flipH="1">
              <a:off x="7679418" y="1589839"/>
              <a:ext cx="2785382" cy="130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3200" b="1" dirty="0">
                  <a:latin typeface="+mj-ea"/>
                  <a:ea typeface="+mj-ea"/>
                </a:rPr>
                <a:t>风力发电机的叶片在旋转。</a:t>
              </a:r>
              <a:endParaRPr lang="en-US" altLang="zh-CN" sz="32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21" y="1591422"/>
            <a:ext cx="2942167" cy="235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92" y="1724771"/>
            <a:ext cx="2882900" cy="208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610" y="1530037"/>
            <a:ext cx="1877483" cy="2474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565" y="1497229"/>
            <a:ext cx="3075516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462" y="4368185"/>
            <a:ext cx="2067687" cy="156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198" y="4349817"/>
            <a:ext cx="1689835" cy="159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78" y="4108411"/>
            <a:ext cx="2496268" cy="207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75" y="4488887"/>
            <a:ext cx="2109669" cy="131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49151" y="393700"/>
            <a:ext cx="9709150" cy="692150"/>
            <a:chOff x="1087" y="7182"/>
            <a:chExt cx="15290" cy="1090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456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你还见过哪些平移和旋转的现象，与同伴交流。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3452028"/>
            <a:ext cx="10076033" cy="22208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4128" y="1294010"/>
            <a:ext cx="10404272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观察下面物体的运动，是平移的画“△”，是旋转的画“○”。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005" y="12940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651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94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137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704" y="1745287"/>
            <a:ext cx="7537781" cy="4563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20" y="3841785"/>
            <a:ext cx="150965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752" y="4998655"/>
            <a:ext cx="1509655" cy="126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28928" y="798710"/>
            <a:ext cx="987722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哪几只蝴蝶通过平移能与图形</a:t>
            </a:r>
            <a:r>
              <a:rPr lang="en-US" altLang="zh-CN" sz="3600" b="1" dirty="0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重合？涂一涂。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805" y="7987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0467" y="394760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1325577"/>
            <a:ext cx="9431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物体或图形沿直线运动的现象叫作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27" y="2350585"/>
            <a:ext cx="1704504" cy="93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454" y="2206705"/>
            <a:ext cx="1630364" cy="11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85" y="2176590"/>
            <a:ext cx="1783316" cy="122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914400" y="3935508"/>
            <a:ext cx="1112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物体或图形绕着一个点或者一个轴转动的现象叫作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508" y="5043020"/>
            <a:ext cx="1617327" cy="1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561" y="4863796"/>
            <a:ext cx="1404436" cy="154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45" y="5186394"/>
            <a:ext cx="1204579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3"/>
          <p:cNvSpPr/>
          <p:nvPr/>
        </p:nvSpPr>
        <p:spPr>
          <a:xfrm>
            <a:off x="542925" y="3841326"/>
            <a:ext cx="9372600" cy="2568860"/>
          </a:xfrm>
          <a:prstGeom prst="roundRect">
            <a:avLst/>
          </a:prstGeom>
          <a:noFill/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平移时，物体的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都没有改变，只是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发生了变化。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旋转时，物体的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都没有发生变化，只有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发生了变化。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37"/>
          <a:stretch>
            <a:fillRect/>
          </a:stretch>
        </p:blipFill>
        <p:spPr>
          <a:xfrm>
            <a:off x="10070730" y="3894673"/>
            <a:ext cx="2368050" cy="2963327"/>
          </a:xfrm>
          <a:prstGeom prst="rect">
            <a:avLst/>
          </a:prstGeom>
        </p:spPr>
      </p:pic>
      <p:pic>
        <p:nvPicPr>
          <p:cNvPr id="9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27" y="493210"/>
            <a:ext cx="1704504" cy="93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454" y="349330"/>
            <a:ext cx="1630364" cy="11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85" y="319215"/>
            <a:ext cx="1783316" cy="122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508" y="2042645"/>
            <a:ext cx="1617327" cy="1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561" y="1863421"/>
            <a:ext cx="1404436" cy="154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45" y="2186019"/>
            <a:ext cx="1204579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/>
          <p:nvPr/>
        </p:nvCxnSpPr>
        <p:spPr>
          <a:xfrm>
            <a:off x="0" y="1724025"/>
            <a:ext cx="12192000" cy="0"/>
          </a:xfrm>
          <a:prstGeom prst="line">
            <a:avLst/>
          </a:prstGeom>
          <a:ln w="19050">
            <a:solidFill>
              <a:srgbClr val="8EC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0" y="3514725"/>
            <a:ext cx="12192000" cy="0"/>
          </a:xfrm>
          <a:prstGeom prst="line">
            <a:avLst/>
          </a:prstGeom>
          <a:ln w="19050">
            <a:solidFill>
              <a:srgbClr val="8EC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gimg2.baidu.com/image_search/src=http%3A%2F%2F5b0988e595225.cdn.sohucs.com%2Fq_70%2Cc_zoom%2Cw_640%2Fimages%2F20181226%2F9eb1eb8ff5db49549a80272867d11a63.gif&amp;refer=http%3A%2F%2F5b0988e595225.cdn.sohucs.com&amp;app=2002&amp;size=f9999,10000&amp;q=a80&amp;n=0&amp;g=0n&amp;fmt=jpeg?sec=1632280489&amp;t=0d1a5ec430db6bc45af9a8b852215c19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045" y="1277544"/>
            <a:ext cx="4150747" cy="2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565" y="1277544"/>
            <a:ext cx="3297657" cy="2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gimg2.baidu.com/image_search/src=http%3A%2F%2Fn.sinaimg.cn%2Fsinacn13%2F618%2Fw320h298%2F20180603%2Fa5f3-hcmurvf8159300.gif&amp;refer=http%3A%2F%2Fn.sinaimg.cn&amp;app=2002&amp;size=f9999,10000&amp;q=a80&amp;n=0&amp;g=0n&amp;fmt=jpeg?sec=1632283045&amp;t=cfd354f882697fb6d63950130571dd53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79" y="1277544"/>
            <a:ext cx="2654496" cy="24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62" y="4028296"/>
            <a:ext cx="1856340" cy="244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53" y="3956928"/>
            <a:ext cx="3447065" cy="258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gimg2.baidu.com/image_search/src=http%3A%2F%2Fwww.hbhtmk.cn%2FUpLoadImg%2FEdit%2Fimage%2F20170911%2F20170911165857_7519.gif&amp;refer=http%3A%2F%2Fwww.hbhtmk.cn&amp;app=2002&amp;size=f9999,10000&amp;q=a80&amp;n=0&amp;g=0n&amp;fmt=jpeg?sec=1632293245&amp;t=55326635124b3273eb3c2f74a3b79eeb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385" y="3987468"/>
            <a:ext cx="3469708" cy="252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箭头连接符 22"/>
          <p:cNvCxnSpPr/>
          <p:nvPr/>
        </p:nvCxnSpPr>
        <p:spPr>
          <a:xfrm flipV="1">
            <a:off x="2912627" y="161076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16200000" flipV="1">
            <a:off x="5891363" y="299783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弧形 24"/>
          <p:cNvSpPr/>
          <p:nvPr/>
        </p:nvSpPr>
        <p:spPr>
          <a:xfrm rot="20055796" flipH="1">
            <a:off x="8831597" y="1353427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rot="16200000" flipV="1">
            <a:off x="2464235" y="5645676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rot="5400000" flipH="1" flipV="1">
            <a:off x="3981684" y="5645676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 rot="2999650">
            <a:off x="5893730" y="4261110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弧形 30"/>
          <p:cNvSpPr/>
          <p:nvPr/>
        </p:nvSpPr>
        <p:spPr>
          <a:xfrm rot="437591">
            <a:off x="8441268" y="4313659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87" y="2006610"/>
            <a:ext cx="2211940" cy="12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81" y="1789688"/>
            <a:ext cx="1956968" cy="16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502" y="1839630"/>
            <a:ext cx="2170014" cy="154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65" y="3471475"/>
            <a:ext cx="1699368" cy="186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40" y="3589761"/>
            <a:ext cx="2373595" cy="16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978" y="3511949"/>
            <a:ext cx="1763623" cy="1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44326" y="1089025"/>
            <a:ext cx="11299825" cy="692150"/>
            <a:chOff x="1087" y="7182"/>
            <a:chExt cx="17795" cy="1090"/>
          </a:xfrm>
        </p:grpSpPr>
        <p:sp>
          <p:nvSpPr>
            <p:cNvPr id="10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707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它们都是怎么运动的？你能按运动方式把它们分成两类吗？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1400176" y="5353442"/>
            <a:ext cx="939165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用手模拟上面物体的运动方式，感受这些运动方式有哪些不同的感觉。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87" y="1377960"/>
            <a:ext cx="2211940" cy="12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81" y="1161038"/>
            <a:ext cx="1956968" cy="16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139" y="1281294"/>
            <a:ext cx="1972740" cy="140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65" y="3198307"/>
            <a:ext cx="1699368" cy="186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40" y="3316593"/>
            <a:ext cx="2373595" cy="16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978" y="3238781"/>
            <a:ext cx="1763623" cy="1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" y="1018993"/>
            <a:ext cx="2411245" cy="1685531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V="1">
            <a:off x="3857948" y="1418543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07" y="932666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弧形 22"/>
          <p:cNvSpPr/>
          <p:nvPr/>
        </p:nvSpPr>
        <p:spPr>
          <a:xfrm rot="20055796" flipH="1">
            <a:off x="5119628" y="98435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2050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083" y="724740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直接箭头连接符 24"/>
          <p:cNvCxnSpPr/>
          <p:nvPr/>
        </p:nvCxnSpPr>
        <p:spPr>
          <a:xfrm rot="5400000" flipH="1" flipV="1">
            <a:off x="9892153" y="244964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/>
          <p:cNvSpPr/>
          <p:nvPr/>
        </p:nvSpPr>
        <p:spPr>
          <a:xfrm rot="2999650">
            <a:off x="2303156" y="3267323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21" y="3283722"/>
            <a:ext cx="2369857" cy="1825868"/>
          </a:xfrm>
          <a:prstGeom prst="rect">
            <a:avLst/>
          </a:prstGeom>
        </p:spPr>
      </p:pic>
      <p:cxnSp>
        <p:nvCxnSpPr>
          <p:cNvPr id="31" name="直接箭头连接符 30"/>
          <p:cNvCxnSpPr/>
          <p:nvPr/>
        </p:nvCxnSpPr>
        <p:spPr>
          <a:xfrm rot="16200000" flipV="1">
            <a:off x="6290707" y="4650142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/>
          <p:cNvPicPr>
            <a:picLocks noChangeAspect="1" noChangeArrowheads="1" noCrop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676" y="2781655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弧形 35"/>
          <p:cNvSpPr/>
          <p:nvPr/>
        </p:nvSpPr>
        <p:spPr>
          <a:xfrm rot="2752348">
            <a:off x="9714354" y="3556404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38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191" y="3170374"/>
            <a:ext cx="1534165" cy="201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560684" y="5363800"/>
            <a:ext cx="3462856" cy="992251"/>
          </a:xfrm>
          <a:prstGeom prst="wedgeRoundRectCallout">
            <a:avLst>
              <a:gd name="adj1" fmla="val -55502"/>
              <a:gd name="adj2" fmla="val -3599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方向盘、风车和表针都在转动。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127" y="4315697"/>
            <a:ext cx="1173061" cy="230575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80807" y="4474986"/>
            <a:ext cx="1625140" cy="2176527"/>
          </a:xfrm>
          <a:prstGeom prst="rect">
            <a:avLst/>
          </a:prstGeom>
        </p:spPr>
      </p:pic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7115810" y="5381914"/>
            <a:ext cx="3165177" cy="992251"/>
          </a:xfrm>
          <a:prstGeom prst="wedgeRoundRectCallout">
            <a:avLst>
              <a:gd name="adj1" fmla="val 60431"/>
              <a:gd name="adj2" fmla="val -28975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国旗、推拉窗和箱子都在移动。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14226" y="177528"/>
            <a:ext cx="3429000" cy="717550"/>
            <a:chOff x="1087" y="7187"/>
            <a:chExt cx="5400" cy="1130"/>
          </a:xfrm>
        </p:grpSpPr>
        <p:sp>
          <p:nvSpPr>
            <p:cNvPr id="32" name="标题 1"/>
            <p:cNvSpPr>
              <a:spLocks noGrp="1" noChangeArrowheads="1"/>
            </p:cNvSpPr>
            <p:nvPr/>
          </p:nvSpPr>
          <p:spPr bwMode="auto">
            <a:xfrm>
              <a:off x="1889" y="7187"/>
              <a:ext cx="4598" cy="1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认一认。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" y="1018993"/>
            <a:ext cx="2411245" cy="1685531"/>
          </a:xfrm>
          <a:prstGeom prst="rect">
            <a:avLst/>
          </a:prstGeom>
        </p:spPr>
      </p:pic>
      <p:cxnSp>
        <p:nvCxnSpPr>
          <p:cNvPr id="43" name="直接箭头连接符 42"/>
          <p:cNvCxnSpPr/>
          <p:nvPr/>
        </p:nvCxnSpPr>
        <p:spPr>
          <a:xfrm flipV="1">
            <a:off x="3857948" y="1418543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07" y="932666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弧形 44"/>
          <p:cNvSpPr/>
          <p:nvPr/>
        </p:nvSpPr>
        <p:spPr>
          <a:xfrm rot="20055796" flipH="1">
            <a:off x="5119628" y="98435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6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083" y="724740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直接箭头连接符 46"/>
          <p:cNvCxnSpPr/>
          <p:nvPr/>
        </p:nvCxnSpPr>
        <p:spPr>
          <a:xfrm rot="5400000" flipH="1" flipV="1">
            <a:off x="9892153" y="244964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弧形 47"/>
          <p:cNvSpPr/>
          <p:nvPr/>
        </p:nvSpPr>
        <p:spPr>
          <a:xfrm rot="2999650">
            <a:off x="2303156" y="3267323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21" y="3283722"/>
            <a:ext cx="2369857" cy="1825868"/>
          </a:xfrm>
          <a:prstGeom prst="rect">
            <a:avLst/>
          </a:prstGeom>
        </p:spPr>
      </p:pic>
      <p:cxnSp>
        <p:nvCxnSpPr>
          <p:cNvPr id="50" name="直接箭头连接符 49"/>
          <p:cNvCxnSpPr/>
          <p:nvPr/>
        </p:nvCxnSpPr>
        <p:spPr>
          <a:xfrm rot="16200000" flipV="1">
            <a:off x="6290707" y="4650142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676" y="2781655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弧形 51"/>
          <p:cNvSpPr/>
          <p:nvPr/>
        </p:nvSpPr>
        <p:spPr>
          <a:xfrm rot="2752348">
            <a:off x="9714354" y="3556404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5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191" y="3170374"/>
            <a:ext cx="1534165" cy="201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文本框 57"/>
          <p:cNvSpPr txBox="1"/>
          <p:nvPr/>
        </p:nvSpPr>
        <p:spPr>
          <a:xfrm>
            <a:off x="1143002" y="5324867"/>
            <a:ext cx="9905998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说一说。这些运动方式都有哪些特点？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分一分。将上面现象进行分类，分类的依据是什么？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04" y="1305382"/>
            <a:ext cx="2411245" cy="1685531"/>
          </a:xfrm>
          <a:prstGeom prst="rect">
            <a:avLst/>
          </a:prstGeom>
        </p:spPr>
      </p:pic>
      <p:pic>
        <p:nvPicPr>
          <p:cNvPr id="11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18" y="3918525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90" y="969147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5" y="3737366"/>
            <a:ext cx="1687582" cy="22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36" y="1066333"/>
            <a:ext cx="2606843" cy="2008455"/>
          </a:xfrm>
          <a:prstGeom prst="rect">
            <a:avLst/>
          </a:prstGeom>
        </p:spPr>
      </p:pic>
      <p:pic>
        <p:nvPicPr>
          <p:cNvPr id="6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384" y="3554967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箭头连接符 6"/>
          <p:cNvCxnSpPr/>
          <p:nvPr/>
        </p:nvCxnSpPr>
        <p:spPr>
          <a:xfrm flipV="1">
            <a:off x="3728656" y="158225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/>
          <p:cNvSpPr/>
          <p:nvPr/>
        </p:nvSpPr>
        <p:spPr>
          <a:xfrm rot="2999650">
            <a:off x="2173863" y="374536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rot="5400000" flipH="1" flipV="1">
            <a:off x="9762861" y="280834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19"/>
          <p:cNvSpPr/>
          <p:nvPr/>
        </p:nvSpPr>
        <p:spPr>
          <a:xfrm rot="2752348">
            <a:off x="9585062" y="409159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6" name="弧形 25"/>
          <p:cNvSpPr/>
          <p:nvPr/>
        </p:nvSpPr>
        <p:spPr>
          <a:xfrm rot="20055796" flipH="1">
            <a:off x="4990335" y="398476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rot="16200000" flipV="1">
            <a:off x="6161414" y="281139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35"/>
          <p:cNvSpPr/>
          <p:nvPr/>
        </p:nvSpPr>
        <p:spPr>
          <a:xfrm>
            <a:off x="780690" y="657224"/>
            <a:ext cx="10425043" cy="286702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TextBox 36"/>
          <p:cNvSpPr txBox="1">
            <a:spLocks noChangeArrowheads="1"/>
          </p:cNvSpPr>
          <p:nvPr/>
        </p:nvSpPr>
        <p:spPr bwMode="auto">
          <a:xfrm>
            <a:off x="913342" y="349171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5"/>
          <p:cNvSpPr/>
          <p:nvPr/>
        </p:nvSpPr>
        <p:spPr>
          <a:xfrm>
            <a:off x="780690" y="3619501"/>
            <a:ext cx="10425044" cy="265938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7894720" y="5971108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04" y="1305382"/>
            <a:ext cx="2411245" cy="1685531"/>
          </a:xfrm>
          <a:prstGeom prst="rect">
            <a:avLst/>
          </a:prstGeom>
        </p:spPr>
      </p:pic>
      <p:pic>
        <p:nvPicPr>
          <p:cNvPr id="12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90" y="969147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36" y="1066333"/>
            <a:ext cx="2606843" cy="2008455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V="1">
            <a:off x="3728656" y="158225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5400000" flipH="1" flipV="1">
            <a:off x="9762861" y="280834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rot="16200000" flipV="1">
            <a:off x="6161414" y="281139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35"/>
          <p:cNvSpPr/>
          <p:nvPr/>
        </p:nvSpPr>
        <p:spPr>
          <a:xfrm>
            <a:off x="780690" y="657224"/>
            <a:ext cx="10425043" cy="286702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TextBox 36"/>
          <p:cNvSpPr txBox="1">
            <a:spLocks noChangeArrowheads="1"/>
          </p:cNvSpPr>
          <p:nvPr/>
        </p:nvSpPr>
        <p:spPr bwMode="auto">
          <a:xfrm>
            <a:off x="913342" y="349171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0625" y="38868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0625" y="4715560"/>
            <a:ext cx="10325100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28975" y="3889087"/>
            <a:ext cx="43719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沿着直线运动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2625" y="4575860"/>
            <a:ext cx="57689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物体本身的方向、大小、形状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73225" y="5312460"/>
            <a:ext cx="11842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/>
          <p:cNvPicPr>
            <a:picLocks noChangeAspect="1" noChangeArrowheads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18" y="3918525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5" y="3737366"/>
            <a:ext cx="1687582" cy="22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384" y="3554967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弧形 8"/>
          <p:cNvSpPr/>
          <p:nvPr/>
        </p:nvSpPr>
        <p:spPr>
          <a:xfrm rot="2999650">
            <a:off x="2173863" y="374536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0" name="弧形 19"/>
          <p:cNvSpPr/>
          <p:nvPr/>
        </p:nvSpPr>
        <p:spPr>
          <a:xfrm rot="2752348">
            <a:off x="9585062" y="409159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6" name="弧形 25"/>
          <p:cNvSpPr/>
          <p:nvPr/>
        </p:nvSpPr>
        <p:spPr>
          <a:xfrm rot="20055796" flipH="1">
            <a:off x="4990335" y="398476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2" name="圆角矩形 35"/>
          <p:cNvSpPr/>
          <p:nvPr/>
        </p:nvSpPr>
        <p:spPr>
          <a:xfrm>
            <a:off x="780690" y="3619501"/>
            <a:ext cx="10425044" cy="265938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7894720" y="5971108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8775" y="6737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8774" y="1502460"/>
            <a:ext cx="9163051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7124" y="675987"/>
            <a:ext cx="5521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绕着一个点或一个轴转动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1300" y="1400860"/>
            <a:ext cx="36734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4800" y="2134285"/>
            <a:ext cx="31781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自身方向、位置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10165" y="544189"/>
            <a:ext cx="9938935" cy="5647061"/>
            <a:chOff x="-1309" y="-1815"/>
            <a:chExt cx="16444" cy="882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19" name="矩形 18"/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9151" y="593725"/>
            <a:ext cx="8661400" cy="692150"/>
            <a:chOff x="1087" y="7182"/>
            <a:chExt cx="13640" cy="1090"/>
          </a:xfrm>
        </p:grpSpPr>
        <p:sp>
          <p:nvSpPr>
            <p:cNvPr id="5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291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试着做一个表示平移或旋转的动作。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20"/>
          <p:cNvSpPr txBox="1"/>
          <p:nvPr/>
        </p:nvSpPr>
        <p:spPr>
          <a:xfrm rot="21480000">
            <a:off x="3319365" y="2518919"/>
            <a:ext cx="7362421" cy="26690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身体力行：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用自己的方法试着做一个表示平移或旋转的动作。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 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说一说，你为什么认为这是平移</a:t>
            </a: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旋转？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932562"/>
            <a:ext cx="2379110" cy="4677508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WPS 演示</Application>
  <PresentationFormat>宽屏</PresentationFormat>
  <Paragraphs>100</Paragraphs>
  <Slides>16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黑体</vt:lpstr>
      <vt:lpstr>Times New Roman</vt:lpstr>
      <vt:lpstr>楷体_GB2312</vt:lpstr>
      <vt:lpstr>等线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743</cp:revision>
  <dcterms:created xsi:type="dcterms:W3CDTF">2016-01-14T07:05:00Z</dcterms:created>
  <dcterms:modified xsi:type="dcterms:W3CDTF">2026-02-28T07:07:32Z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4FD5486B2C1844DF96FEB8057D228487_12</vt:lpwstr>
  </property>
</Properties>
</file>