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6" r:id="rId3"/>
    <p:sldId id="474" r:id="rId5"/>
    <p:sldId id="467" r:id="rId6"/>
    <p:sldId id="475" r:id="rId7"/>
    <p:sldId id="427" r:id="rId8"/>
    <p:sldId id="476" r:id="rId9"/>
    <p:sldId id="477" r:id="rId10"/>
    <p:sldId id="478" r:id="rId11"/>
    <p:sldId id="424" r:id="rId12"/>
    <p:sldId id="469" r:id="rId13"/>
    <p:sldId id="426" r:id="rId14"/>
    <p:sldId id="466" r:id="rId15"/>
    <p:sldId id="470" r:id="rId16"/>
    <p:sldId id="471" r:id="rId17"/>
    <p:sldId id="472" r:id="rId18"/>
    <p:sldId id="473" r:id="rId19"/>
  </p:sldIdLst>
  <p:sldSz cx="12192000" cy="6858000"/>
  <p:notesSz cx="6858000" cy="9144000"/>
  <p:defaultTextStyle>
    <a:defPPr>
      <a:defRPr lang="zh-CN"/>
    </a:defPPr>
    <a:lvl1pPr marL="0" lvl="0" indent="0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7695" lvl="1" indent="-1504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295" lvl="2" indent="-3028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6895" lvl="3" indent="-4552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6495" lvl="4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3048000" lvl="5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3657600" lvl="6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4267200" lvl="7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4876800" lvl="8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AECD"/>
    <a:srgbClr val="579B91"/>
    <a:srgbClr val="8EC0B9"/>
    <a:srgbClr val="FFFFFF"/>
    <a:srgbClr val="C0C0C0"/>
    <a:srgbClr val="F2F2DF"/>
    <a:srgbClr val="EFE188"/>
    <a:srgbClr val="0000FF"/>
    <a:srgbClr val="FCEFDE"/>
    <a:srgbClr val="F9C6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5553" autoAdjust="0"/>
  </p:normalViewPr>
  <p:slideViewPr>
    <p:cSldViewPr snapToGrid="0" showGuides="1">
      <p:cViewPr varScale="1">
        <p:scale>
          <a:sx n="113" d="100"/>
          <a:sy n="113" d="100"/>
        </p:scale>
        <p:origin x="546" y="96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EFD8F5-B2C0-4A15-AE24-C643F9DA75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76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2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68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64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8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charset="-122"/>
                <a:ea typeface="字魂70号-灵悦黑体"/>
                <a:cs typeface="+mn-cs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/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16" name="ïṥlíḋe"/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 panose="02010600040101010101" charset="-122"/>
              <a:ea typeface="字魂70号-灵悦黑体"/>
              <a:cs typeface="+mn-cs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4" name="ïṥlíḋe"/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 panose="02010600040101010101" charset="-122"/>
              <a:ea typeface="字魂70号-灵悦黑体"/>
              <a:cs typeface="+mn-cs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hf sldNum="0" hdr="0" ftr="0" dt="0"/>
  <p:txStyles>
    <p:titleStyle>
      <a:lvl1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6695" indent="-226695" algn="l" defTabSz="912495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38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10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2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4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ṩļïḓè"/>
          <p:cNvSpPr txBox="1"/>
          <p:nvPr/>
        </p:nvSpPr>
        <p:spPr bwMode="auto">
          <a:xfrm>
            <a:off x="2735916" y="1488205"/>
            <a:ext cx="6720168" cy="833603"/>
          </a:xfrm>
          <a:prstGeom prst="roundRect">
            <a:avLst>
              <a:gd name="adj" fmla="val 50000"/>
            </a:avLst>
          </a:prstGeom>
          <a:solidFill>
            <a:srgbClr val="8EC0B9"/>
          </a:solidFill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sym typeface="华文细黑" panose="02010600040101010101" charset="-122"/>
              </a:rPr>
              <a:t>第二单元 图形的运动（二）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sym typeface="华文细黑" panose="0201060004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280452" y="4166541"/>
            <a:ext cx="3631096" cy="0"/>
          </a:xfrm>
          <a:prstGeom prst="line">
            <a:avLst/>
          </a:prstGeom>
          <a:noFill/>
          <a:ln w="38100" cap="flat" cmpd="sng" algn="ctr">
            <a:solidFill>
              <a:srgbClr val="8EC0B9">
                <a:alpha val="65000"/>
              </a:srgbClr>
            </a:solidFill>
            <a:prstDash val="solid"/>
            <a:miter lim="800000"/>
          </a:ln>
          <a:effectLst/>
        </p:spPr>
      </p:cxn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693334" y="2567066"/>
            <a:ext cx="9753600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800" b="1" spc="600" dirty="0">
                <a:solidFill>
                  <a:schemeClr val="accent2"/>
                </a:solidFill>
                <a:cs typeface="+mn-ea"/>
                <a:sym typeface="华文细黑" panose="02010600040101010101" charset="-122"/>
              </a:rPr>
              <a:t>整理与复习</a:t>
            </a:r>
            <a:endParaRPr lang="en-US" altLang="zh-CN" sz="8800" b="1" spc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华文细黑" panose="02010600040101010101" charset="-122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244378" y="4411800"/>
            <a:ext cx="370324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285750" indent="-285750" algn="ctr" defTabSz="457200" eaLnBrk="1" fontAlgn="auto" hangingPunct="1"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北师</a:t>
            </a:r>
            <a:r>
              <a:rPr lang="en-US" altLang="zh-CN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·</a:t>
            </a: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三年级数学下册</a:t>
            </a:r>
            <a:endParaRPr lang="zh-CN" altLang="en-US" sz="1800" dirty="0">
              <a:solidFill>
                <a:srgbClr val="8EC0B9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8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701" name="Rectangle 2"/>
          <p:cNvSpPr>
            <a:spLocks noChangeArrowheads="1"/>
          </p:cNvSpPr>
          <p:nvPr/>
        </p:nvSpPr>
        <p:spPr bwMode="auto">
          <a:xfrm>
            <a:off x="983412" y="200897"/>
            <a:ext cx="2571670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我的问题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2789663" y="1311754"/>
            <a:ext cx="4249492" cy="1540757"/>
          </a:xfrm>
          <a:prstGeom prst="roundRect">
            <a:avLst/>
          </a:prstGeom>
          <a:solidFill>
            <a:srgbClr val="FDFEF8"/>
          </a:solidFill>
          <a:ln w="38100" cap="flat" cmpd="sng" algn="ctr">
            <a:solidFill>
              <a:srgbClr val="9DCE7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1219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平行四边形是轴对称图形吗？</a:t>
            </a:r>
            <a:endParaRPr lang="zh-CN" altLang="en-US" sz="3600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3365555" y="3406127"/>
            <a:ext cx="7925695" cy="2592288"/>
          </a:xfrm>
          <a:prstGeom prst="roundRect">
            <a:avLst/>
          </a:prstGeom>
          <a:solidFill>
            <a:sysClr val="window" lastClr="FFFFFF"/>
          </a:solidFill>
          <a:ln w="38100" cap="flat" cmpd="sng" algn="ctr">
            <a:solidFill>
              <a:srgbClr val="9DCE7F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265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36246" y="3016277"/>
            <a:ext cx="2784312" cy="769441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问题银行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5414" y="2176437"/>
            <a:ext cx="2097582" cy="35192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303443" y="301450"/>
            <a:ext cx="3278038" cy="95222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73946" y="506602"/>
            <a:ext cx="3095564" cy="613860"/>
            <a:chOff x="373026" y="379951"/>
            <a:chExt cx="3527136" cy="699442"/>
          </a:xfrm>
        </p:grpSpPr>
        <p:sp>
          <p:nvSpPr>
            <p:cNvPr id="17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8" name="直接连接符 17"/>
            <p:cNvCxnSpPr>
              <a:endCxn id="19" idx="0"/>
            </p:cNvCxnSpPr>
            <p:nvPr/>
          </p:nvCxnSpPr>
          <p:spPr>
            <a:xfrm flipV="1">
              <a:off x="402784" y="1029979"/>
              <a:ext cx="3497377" cy="12057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9" name="任意多边形: 形状 18"/>
            <p:cNvSpPr/>
            <p:nvPr/>
          </p:nvSpPr>
          <p:spPr>
            <a:xfrm>
              <a:off x="3801332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1035170" y="261283"/>
            <a:ext cx="2656936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巩固与运用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1772" y="763772"/>
            <a:ext cx="3926659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P31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2" name="标题 1"/>
          <p:cNvSpPr>
            <a:spLocks noGrp="1" noChangeArrowheads="1"/>
          </p:cNvSpPr>
          <p:nvPr/>
        </p:nvSpPr>
        <p:spPr bwMode="auto">
          <a:xfrm>
            <a:off x="1001158" y="1384016"/>
            <a:ext cx="10363200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1. 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下面哪些图形是轴对称图形？和同伴说一说你的理由。</a:t>
            </a:r>
            <a:endParaRPr lang="zh-CN" altLang="en-US" sz="32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84" y="2718891"/>
            <a:ext cx="10076033" cy="212758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38" t="32648" b="42989"/>
          <a:stretch>
            <a:fillRect/>
          </a:stretch>
        </p:blipFill>
        <p:spPr>
          <a:xfrm>
            <a:off x="1518772" y="4434798"/>
            <a:ext cx="803274" cy="66878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3" t="6694" r="31619" b="73013"/>
          <a:stretch>
            <a:fillRect/>
          </a:stretch>
        </p:blipFill>
        <p:spPr>
          <a:xfrm>
            <a:off x="3101405" y="4516806"/>
            <a:ext cx="766926" cy="55708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38" t="32648" b="42989"/>
          <a:stretch>
            <a:fillRect/>
          </a:stretch>
        </p:blipFill>
        <p:spPr>
          <a:xfrm>
            <a:off x="4690597" y="4434798"/>
            <a:ext cx="803274" cy="66878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38" t="32648" b="42989"/>
          <a:stretch>
            <a:fillRect/>
          </a:stretch>
        </p:blipFill>
        <p:spPr>
          <a:xfrm>
            <a:off x="5738347" y="4434798"/>
            <a:ext cx="803274" cy="66878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38" t="32648" b="42989"/>
          <a:stretch>
            <a:fillRect/>
          </a:stretch>
        </p:blipFill>
        <p:spPr>
          <a:xfrm>
            <a:off x="6967072" y="4434798"/>
            <a:ext cx="803274" cy="66878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3" t="6694" r="31619" b="73013"/>
          <a:stretch>
            <a:fillRect/>
          </a:stretch>
        </p:blipFill>
        <p:spPr>
          <a:xfrm>
            <a:off x="7987730" y="4516806"/>
            <a:ext cx="766926" cy="55708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3" t="6694" r="31619" b="73013"/>
          <a:stretch>
            <a:fillRect/>
          </a:stretch>
        </p:blipFill>
        <p:spPr>
          <a:xfrm>
            <a:off x="9254555" y="4516806"/>
            <a:ext cx="766926" cy="55708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38" t="32648" b="42989"/>
          <a:stretch>
            <a:fillRect/>
          </a:stretch>
        </p:blipFill>
        <p:spPr>
          <a:xfrm>
            <a:off x="10415122" y="4434798"/>
            <a:ext cx="803274" cy="6687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97432" y="763772"/>
            <a:ext cx="3926659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P31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标题 1"/>
          <p:cNvSpPr>
            <a:spLocks noGrp="1" noChangeArrowheads="1"/>
          </p:cNvSpPr>
          <p:nvPr/>
        </p:nvSpPr>
        <p:spPr bwMode="auto">
          <a:xfrm>
            <a:off x="1001157" y="1280499"/>
            <a:ext cx="10653129" cy="617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2. 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利用教材附页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中的图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9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折一折，找出下面图形的对称轴。</a:t>
            </a:r>
            <a:endParaRPr lang="zh-CN" altLang="en-US" sz="32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85" y="2642640"/>
            <a:ext cx="9160030" cy="2245581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2578130" y="2518913"/>
            <a:ext cx="0" cy="2248350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420984" y="3726433"/>
            <a:ext cx="3644777" cy="0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781886" y="2518913"/>
            <a:ext cx="0" cy="2248350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83132" y="439922"/>
            <a:ext cx="3926659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P32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标题 1"/>
          <p:cNvSpPr>
            <a:spLocks noGrp="1" noChangeArrowheads="1"/>
          </p:cNvSpPr>
          <p:nvPr/>
        </p:nvSpPr>
        <p:spPr bwMode="auto">
          <a:xfrm>
            <a:off x="886857" y="956649"/>
            <a:ext cx="10653129" cy="617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3. 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按下面的方法做，展开后是什么图形？想一想，做一做。</a:t>
            </a:r>
            <a:endParaRPr lang="zh-CN" altLang="en-US" sz="32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085" y="2081703"/>
            <a:ext cx="9160030" cy="2446945"/>
          </a:xfrm>
          <a:prstGeom prst="rect">
            <a:avLst/>
          </a:prstGeom>
        </p:spPr>
      </p:pic>
      <p:sp>
        <p:nvSpPr>
          <p:cNvPr id="6" name="任意多边形: 形状 5"/>
          <p:cNvSpPr/>
          <p:nvPr/>
        </p:nvSpPr>
        <p:spPr>
          <a:xfrm rot="20881576">
            <a:off x="4572000" y="2581275"/>
            <a:ext cx="390525" cy="304800"/>
          </a:xfrm>
          <a:custGeom>
            <a:avLst/>
            <a:gdLst>
              <a:gd name="connsiteX0" fmla="*/ 0 w 390525"/>
              <a:gd name="connsiteY0" fmla="*/ 304800 h 304800"/>
              <a:gd name="connsiteX1" fmla="*/ 295275 w 390525"/>
              <a:gd name="connsiteY1" fmla="*/ 228600 h 304800"/>
              <a:gd name="connsiteX2" fmla="*/ 390525 w 390525"/>
              <a:gd name="connsiteY2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0525" h="304800">
                <a:moveTo>
                  <a:pt x="0" y="304800"/>
                </a:moveTo>
                <a:cubicBezTo>
                  <a:pt x="115094" y="292100"/>
                  <a:pt x="230188" y="279400"/>
                  <a:pt x="295275" y="228600"/>
                </a:cubicBezTo>
                <a:cubicBezTo>
                  <a:pt x="360363" y="177800"/>
                  <a:pt x="375444" y="88900"/>
                  <a:pt x="390525" y="0"/>
                </a:cubicBezTo>
              </a:path>
            </a:pathLst>
          </a:custGeom>
          <a:noFill/>
          <a:ln>
            <a:solidFill>
              <a:srgbClr val="FF0000"/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686300" y="2129909"/>
            <a:ext cx="20478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u="none" strike="noStrike" baseline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紧挨着对称轴。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任意多边形: 形状 8"/>
          <p:cNvSpPr/>
          <p:nvPr/>
        </p:nvSpPr>
        <p:spPr>
          <a:xfrm rot="718424" flipV="1">
            <a:off x="10382251" y="3571875"/>
            <a:ext cx="390525" cy="304800"/>
          </a:xfrm>
          <a:custGeom>
            <a:avLst/>
            <a:gdLst>
              <a:gd name="connsiteX0" fmla="*/ 0 w 390525"/>
              <a:gd name="connsiteY0" fmla="*/ 304800 h 304800"/>
              <a:gd name="connsiteX1" fmla="*/ 295275 w 390525"/>
              <a:gd name="connsiteY1" fmla="*/ 228600 h 304800"/>
              <a:gd name="connsiteX2" fmla="*/ 390525 w 390525"/>
              <a:gd name="connsiteY2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0525" h="304800">
                <a:moveTo>
                  <a:pt x="0" y="304800"/>
                </a:moveTo>
                <a:cubicBezTo>
                  <a:pt x="115094" y="292100"/>
                  <a:pt x="230188" y="279400"/>
                  <a:pt x="295275" y="228600"/>
                </a:cubicBezTo>
                <a:cubicBezTo>
                  <a:pt x="360363" y="177800"/>
                  <a:pt x="375444" y="88900"/>
                  <a:pt x="390525" y="0"/>
                </a:cubicBezTo>
              </a:path>
            </a:pathLst>
          </a:custGeom>
          <a:noFill/>
          <a:ln>
            <a:solidFill>
              <a:srgbClr val="FF0000"/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725025" y="3987284"/>
            <a:ext cx="20478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距离对称轴最近。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任意多边形: 形状 10"/>
          <p:cNvSpPr/>
          <p:nvPr/>
        </p:nvSpPr>
        <p:spPr>
          <a:xfrm rot="718424" flipH="1">
            <a:off x="9448801" y="2143125"/>
            <a:ext cx="390525" cy="304800"/>
          </a:xfrm>
          <a:custGeom>
            <a:avLst/>
            <a:gdLst>
              <a:gd name="connsiteX0" fmla="*/ 0 w 390525"/>
              <a:gd name="connsiteY0" fmla="*/ 304800 h 304800"/>
              <a:gd name="connsiteX1" fmla="*/ 295275 w 390525"/>
              <a:gd name="connsiteY1" fmla="*/ 228600 h 304800"/>
              <a:gd name="connsiteX2" fmla="*/ 390525 w 390525"/>
              <a:gd name="connsiteY2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0525" h="304800">
                <a:moveTo>
                  <a:pt x="0" y="304800"/>
                </a:moveTo>
                <a:cubicBezTo>
                  <a:pt x="115094" y="292100"/>
                  <a:pt x="230188" y="279400"/>
                  <a:pt x="295275" y="228600"/>
                </a:cubicBezTo>
                <a:cubicBezTo>
                  <a:pt x="360363" y="177800"/>
                  <a:pt x="375444" y="88900"/>
                  <a:pt x="390525" y="0"/>
                </a:cubicBezTo>
              </a:path>
            </a:pathLst>
          </a:custGeom>
          <a:noFill/>
          <a:ln>
            <a:solidFill>
              <a:srgbClr val="FF0000"/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086726" y="1672709"/>
            <a:ext cx="20478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距离对称轴最远。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896" y="4643646"/>
            <a:ext cx="1514059" cy="151405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896" y="4663241"/>
            <a:ext cx="1904459" cy="14819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 animBg="1"/>
      <p:bldP spid="10" grpId="0"/>
      <p:bldP spid="11" grpId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83132" y="1220972"/>
            <a:ext cx="3926659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P32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标题 1"/>
          <p:cNvSpPr>
            <a:spLocks noGrp="1" noChangeArrowheads="1"/>
          </p:cNvSpPr>
          <p:nvPr/>
        </p:nvSpPr>
        <p:spPr bwMode="auto">
          <a:xfrm>
            <a:off x="886857" y="1118574"/>
            <a:ext cx="10653129" cy="617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4. 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下图中哪些图形通过平移可以重合？</a:t>
            </a:r>
            <a:endParaRPr lang="zh-CN" altLang="en-US" sz="32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284" y="2091257"/>
            <a:ext cx="10076033" cy="227543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466850" y="4991785"/>
            <a:ext cx="92583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）</a:t>
            </a:r>
            <a:r>
              <a:rPr lang="zh-CN" altLang="en-US" sz="3200" b="1" i="0" u="none" strike="noStrike" baseline="0" dirty="0">
                <a:solidFill>
                  <a:srgbClr val="FF0000"/>
                </a:solidFill>
                <a:latin typeface="+mn-lt"/>
              </a:rPr>
              <a:t>和（</a:t>
            </a:r>
            <a:r>
              <a:rPr lang="en-US" altLang="zh-CN" sz="3200" b="1" i="0" u="none" strike="noStrike" baseline="0" dirty="0">
                <a:solidFill>
                  <a:srgbClr val="FF0000"/>
                </a:solidFill>
                <a:latin typeface="+mn-lt"/>
              </a:rPr>
              <a:t>5</a:t>
            </a:r>
            <a:r>
              <a:rPr lang="zh-CN" altLang="en-US" sz="3200" b="1" i="0" u="none" strike="noStrike" baseline="0" dirty="0">
                <a:solidFill>
                  <a:srgbClr val="FF0000"/>
                </a:solidFill>
                <a:latin typeface="+mn-lt"/>
              </a:rPr>
              <a:t>），（</a:t>
            </a:r>
            <a:r>
              <a:rPr lang="en-US" altLang="zh-CN" sz="3200" b="1" i="0" u="none" strike="noStrike" baseline="0" dirty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3200" b="1" i="0" u="none" strike="noStrike" baseline="0" dirty="0">
                <a:solidFill>
                  <a:srgbClr val="FF0000"/>
                </a:solidFill>
                <a:latin typeface="+mn-lt"/>
              </a:rPr>
              <a:t>）和（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6</a:t>
            </a:r>
            <a:r>
              <a:rPr lang="zh-CN" altLang="en-US" sz="3200" b="1" i="0" u="none" strike="noStrike" baseline="0" dirty="0">
                <a:solidFill>
                  <a:srgbClr val="FF0000"/>
                </a:solidFill>
                <a:latin typeface="+mn-lt"/>
              </a:rPr>
              <a:t>）可以通过平移重合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 noChangeArrowheads="1"/>
          </p:cNvSpPr>
          <p:nvPr/>
        </p:nvSpPr>
        <p:spPr bwMode="auto">
          <a:xfrm>
            <a:off x="1066800" y="566123"/>
            <a:ext cx="10325100" cy="13103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5. 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你能将这个福字还原吗？先设计还原路线并记录下来，再利用教材附页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中的图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10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移一移。</a:t>
            </a:r>
            <a:endParaRPr lang="zh-CN" altLang="en-US" sz="32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83132" y="1297172"/>
            <a:ext cx="3926659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P32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5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130" y="2181583"/>
            <a:ext cx="1883889" cy="1880218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003800" y="2091267"/>
          <a:ext cx="5760000" cy="28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"/>
                <a:gridCol w="720000"/>
                <a:gridCol w="720000"/>
                <a:gridCol w="720000"/>
                <a:gridCol w="720000"/>
                <a:gridCol w="720000"/>
                <a:gridCol w="720000"/>
                <a:gridCol w="720000"/>
              </a:tblGrid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8" t="4894" r="6541" b="7740"/>
          <a:stretch>
            <a:fillRect/>
          </a:stretch>
        </p:blipFill>
        <p:spPr>
          <a:xfrm>
            <a:off x="8604622" y="2090608"/>
            <a:ext cx="712529" cy="70892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5" t="2631" r="7023" b="4587"/>
          <a:stretch>
            <a:fillRect/>
          </a:stretch>
        </p:blipFill>
        <p:spPr>
          <a:xfrm>
            <a:off x="7169036" y="2815753"/>
            <a:ext cx="707618" cy="7099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6" t="10000" r="13473" b="8816"/>
          <a:stretch>
            <a:fillRect/>
          </a:stretch>
        </p:blipFill>
        <p:spPr>
          <a:xfrm>
            <a:off x="7887381" y="3533878"/>
            <a:ext cx="711745" cy="71290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8" t="5278" r="6163" b="5278"/>
          <a:stretch>
            <a:fillRect/>
          </a:stretch>
        </p:blipFill>
        <p:spPr>
          <a:xfrm>
            <a:off x="10039629" y="4247727"/>
            <a:ext cx="723342" cy="719989"/>
          </a:xfrm>
          <a:prstGeom prst="rect">
            <a:avLst/>
          </a:prstGeom>
        </p:spPr>
      </p:pic>
      <p:sp>
        <p:nvSpPr>
          <p:cNvPr id="17" name="标题 1"/>
          <p:cNvSpPr>
            <a:spLocks noGrp="1" noChangeArrowheads="1"/>
          </p:cNvSpPr>
          <p:nvPr/>
        </p:nvSpPr>
        <p:spPr bwMode="auto">
          <a:xfrm>
            <a:off x="2476500" y="5157174"/>
            <a:ext cx="7505700" cy="13103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图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先向左平移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格，再向下平移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格；</a:t>
            </a:r>
            <a:endParaRPr lang="en-US" altLang="zh-CN" sz="32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图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先向左平移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格，再向上平移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格。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48148E-6 L -0.05873 0.00116 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3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872 0.00116 L -0.05872 0.10672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23594 0.0018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97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594 0.00185 L -0.23516 -0.10509 " pathEditMode="relative" rAng="0" ptsTypes="AA">
                                      <p:cBhvr>
                                        <p:cTn id="2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 noChangeArrowheads="1"/>
          </p:cNvSpPr>
          <p:nvPr/>
        </p:nvSpPr>
        <p:spPr bwMode="auto">
          <a:xfrm>
            <a:off x="1066800" y="252089"/>
            <a:ext cx="10248900" cy="25199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6. 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剪一剪，描一描。</a:t>
            </a:r>
            <a:endParaRPr lang="zh-CN" altLang="en-US" sz="32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）剪一幅轴对称的小图案，描在方格纸上。</a:t>
            </a:r>
            <a:endParaRPr lang="zh-CN" altLang="en-US" sz="3200" b="1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）把剪出的图案按你喜欢的方式平移，再描出来，并说一说这个图案是怎样平移的。</a:t>
            </a:r>
            <a:endParaRPr lang="zh-CN" altLang="en-US" sz="32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54532" y="390565"/>
            <a:ext cx="3926659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P32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6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pitchFamily="49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350" y="2549483"/>
            <a:ext cx="8327300" cy="39714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1790700" y="2576513"/>
            <a:ext cx="1685925" cy="1800225"/>
          </a:xfrm>
          <a:prstGeom prst="roundRect">
            <a:avLst>
              <a:gd name="adj" fmla="val 12821"/>
            </a:avLst>
          </a:prstGeom>
          <a:solidFill>
            <a:srgbClr val="8EC0B9"/>
          </a:solidFill>
          <a:ln>
            <a:solidFill>
              <a:srgbClr val="8CAEC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800" dirty="0"/>
              <a:t>图形的运动</a:t>
            </a:r>
            <a:endParaRPr lang="en-US" altLang="zh-CN" sz="2800" dirty="0"/>
          </a:p>
          <a:p>
            <a:pPr algn="ctr">
              <a:lnSpc>
                <a:spcPct val="130000"/>
              </a:lnSpc>
            </a:pPr>
            <a:r>
              <a:rPr lang="zh-CN" altLang="en-US" sz="2800" dirty="0"/>
              <a:t>（二）</a:t>
            </a:r>
            <a:endParaRPr lang="zh-CN" altLang="en-US" sz="2800" dirty="0"/>
          </a:p>
        </p:txBody>
      </p:sp>
      <p:sp>
        <p:nvSpPr>
          <p:cNvPr id="4" name="左大括号 3"/>
          <p:cNvSpPr/>
          <p:nvPr/>
        </p:nvSpPr>
        <p:spPr>
          <a:xfrm>
            <a:off x="3619500" y="1990725"/>
            <a:ext cx="466725" cy="2971800"/>
          </a:xfrm>
          <a:prstGeom prst="leftBrace">
            <a:avLst>
              <a:gd name="adj1" fmla="val 43027"/>
              <a:gd name="adj2" fmla="val 50000"/>
            </a:avLst>
          </a:prstGeom>
          <a:ln w="28575">
            <a:solidFill>
              <a:srgbClr val="8CAE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4287838" y="1671638"/>
            <a:ext cx="1655762" cy="609600"/>
          </a:xfrm>
          <a:prstGeom prst="flowChartAlternateProcess">
            <a:avLst/>
          </a:prstGeom>
          <a:solidFill>
            <a:srgbClr val="FFFFFF"/>
          </a:solidFill>
          <a:ln w="12700" cmpd="sng">
            <a:solidFill>
              <a:srgbClr val="8CAECD"/>
            </a:solidFill>
            <a:miter lim="800000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579B9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轴对称图形</a:t>
            </a:r>
            <a:endParaRPr lang="zh-CN" altLang="en-US" b="1" dirty="0">
              <a:solidFill>
                <a:srgbClr val="579B9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4287838" y="3181351"/>
            <a:ext cx="1217612" cy="577850"/>
          </a:xfrm>
          <a:prstGeom prst="flowChartAlternateProcess">
            <a:avLst/>
          </a:prstGeom>
          <a:solidFill>
            <a:srgbClr val="FFFFFF"/>
          </a:solidFill>
          <a:ln w="12700" cmpd="sng">
            <a:solidFill>
              <a:srgbClr val="8CAECD"/>
            </a:solidFill>
            <a:miter lim="800000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579B9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平移</a:t>
            </a:r>
            <a:endParaRPr lang="zh-CN" altLang="en-US" sz="2400" b="1" dirty="0">
              <a:solidFill>
                <a:srgbClr val="579B9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4287838" y="4687888"/>
            <a:ext cx="1165080" cy="504825"/>
          </a:xfrm>
          <a:prstGeom prst="flowChartAlternateProcess">
            <a:avLst/>
          </a:prstGeom>
          <a:solidFill>
            <a:srgbClr val="FFFFFF"/>
          </a:solidFill>
          <a:ln w="12700" cmpd="sng">
            <a:solidFill>
              <a:srgbClr val="8CAECD"/>
            </a:solidFill>
            <a:miter lim="800000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579B9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旋转</a:t>
            </a:r>
            <a:endParaRPr lang="zh-CN" altLang="en-US" sz="2400" b="1" dirty="0">
              <a:solidFill>
                <a:srgbClr val="579B9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6276975" y="3181351"/>
            <a:ext cx="1838325" cy="577850"/>
          </a:xfrm>
          <a:prstGeom prst="flowChartAlternateProcess">
            <a:avLst/>
          </a:prstGeom>
          <a:noFill/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能移回去吗</a:t>
            </a:r>
            <a:endParaRPr lang="zh-CN" altLang="en-US" sz="24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11" name="直接连接符 10"/>
          <p:cNvCxnSpPr>
            <a:stCxn id="6" idx="3"/>
            <a:endCxn id="8" idx="1"/>
          </p:cNvCxnSpPr>
          <p:nvPr/>
        </p:nvCxnSpPr>
        <p:spPr>
          <a:xfrm>
            <a:off x="5505450" y="3470276"/>
            <a:ext cx="771525" cy="0"/>
          </a:xfrm>
          <a:prstGeom prst="line">
            <a:avLst/>
          </a:prstGeom>
          <a:ln w="19050">
            <a:solidFill>
              <a:srgbClr val="8CAE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左大括号 11"/>
          <p:cNvSpPr/>
          <p:nvPr/>
        </p:nvSpPr>
        <p:spPr>
          <a:xfrm flipH="1">
            <a:off x="8372475" y="1990725"/>
            <a:ext cx="466725" cy="2971800"/>
          </a:xfrm>
          <a:prstGeom prst="leftBrace">
            <a:avLst>
              <a:gd name="adj1" fmla="val 43027"/>
              <a:gd name="adj2" fmla="val 50000"/>
            </a:avLst>
          </a:prstGeom>
          <a:ln w="28575">
            <a:solidFill>
              <a:srgbClr val="8CAE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9031287" y="3221038"/>
            <a:ext cx="1741487" cy="504825"/>
          </a:xfrm>
          <a:prstGeom prst="flowChartAlternateProcess">
            <a:avLst/>
          </a:prstGeom>
          <a:solidFill>
            <a:srgbClr val="FFFFFF"/>
          </a:solidFill>
          <a:ln w="12700" cmpd="sng">
            <a:solidFill>
              <a:srgbClr val="8CAECD"/>
            </a:solidFill>
            <a:miter lim="800000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579B9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图案设计</a:t>
            </a:r>
            <a:endParaRPr lang="zh-CN" altLang="en-US" sz="2400" b="1" dirty="0">
              <a:solidFill>
                <a:srgbClr val="579B9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我的收获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423" y="1603240"/>
            <a:ext cx="7177153" cy="515251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83410" y="1148115"/>
            <a:ext cx="103171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i="0" u="none" strike="noStrike" baseline="0" dirty="0">
                <a:latin typeface="黑体" panose="02010609060101010101" pitchFamily="49" charset="-122"/>
                <a:ea typeface="黑体" panose="02010609060101010101" pitchFamily="49" charset="-122"/>
              </a:rPr>
              <a:t>结合下图，说一说你对轴对称图形、平移和旋转的认识。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" t="503"/>
          <a:stretch>
            <a:fillRect/>
          </a:stretch>
        </p:blipFill>
        <p:spPr>
          <a:xfrm>
            <a:off x="1352550" y="0"/>
            <a:ext cx="9519845" cy="6823492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371600" y="0"/>
            <a:ext cx="9429750" cy="6753225"/>
          </a:xfrm>
          <a:prstGeom prst="rect">
            <a:avLst/>
          </a:prstGeom>
          <a:solidFill>
            <a:srgbClr val="C0C0C0">
              <a:alpha val="5686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218" t="56311" r="35856" b="5751"/>
          <a:stretch>
            <a:fillRect/>
          </a:stretch>
        </p:blipFill>
        <p:spPr>
          <a:xfrm>
            <a:off x="4779390" y="3827282"/>
            <a:ext cx="2667785" cy="260179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20" t="46826" r="58947" b="13036"/>
          <a:stretch>
            <a:fillRect/>
          </a:stretch>
        </p:blipFill>
        <p:spPr>
          <a:xfrm>
            <a:off x="1904214" y="3176834"/>
            <a:ext cx="3337089" cy="275262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170" t="10189" r="40127" b="68805"/>
          <a:stretch>
            <a:fillRect/>
          </a:stretch>
        </p:blipFill>
        <p:spPr>
          <a:xfrm>
            <a:off x="4106174" y="664235"/>
            <a:ext cx="2932981" cy="14406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933" t="32453" r="20088" b="28302"/>
          <a:stretch>
            <a:fillRect/>
          </a:stretch>
        </p:blipFill>
        <p:spPr>
          <a:xfrm>
            <a:off x="6185141" y="2191111"/>
            <a:ext cx="2768360" cy="26914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177" t="34717" r="55478" b="51698"/>
          <a:stretch>
            <a:fillRect/>
          </a:stretch>
        </p:blipFill>
        <p:spPr>
          <a:xfrm>
            <a:off x="4011283" y="2346386"/>
            <a:ext cx="1561381" cy="93165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7629525" y="553135"/>
            <a:ext cx="1743074" cy="999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0" i="0" u="none" strike="noStrike" baseline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扇叶的运动是旋转现象。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6762750" y="924269"/>
            <a:ext cx="790575" cy="133006"/>
          </a:xfrm>
          <a:custGeom>
            <a:avLst/>
            <a:gdLst>
              <a:gd name="connsiteX0" fmla="*/ 0 w 790575"/>
              <a:gd name="connsiteY0" fmla="*/ 133006 h 133006"/>
              <a:gd name="connsiteX1" fmla="*/ 457200 w 790575"/>
              <a:gd name="connsiteY1" fmla="*/ 9181 h 133006"/>
              <a:gd name="connsiteX2" fmla="*/ 790575 w 790575"/>
              <a:gd name="connsiteY2" fmla="*/ 18706 h 133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0575" h="133006">
                <a:moveTo>
                  <a:pt x="0" y="133006"/>
                </a:moveTo>
                <a:cubicBezTo>
                  <a:pt x="162719" y="80618"/>
                  <a:pt x="325438" y="28231"/>
                  <a:pt x="457200" y="9181"/>
                </a:cubicBezTo>
                <a:cubicBezTo>
                  <a:pt x="588962" y="-9869"/>
                  <a:pt x="689768" y="4418"/>
                  <a:pt x="790575" y="18706"/>
                </a:cubicBezTo>
              </a:path>
            </a:pathLst>
          </a:custGeom>
          <a:noFill/>
          <a:ln>
            <a:solidFill>
              <a:srgbClr val="FF0000">
                <a:alpha val="95000"/>
              </a:srgbClr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57224" y="1762810"/>
            <a:ext cx="2762249" cy="1350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班徽是一个轴对称图形，它的左右两边对折后能完全重合。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任意多边形: 形状 23"/>
          <p:cNvSpPr/>
          <p:nvPr/>
        </p:nvSpPr>
        <p:spPr>
          <a:xfrm flipH="1">
            <a:off x="3390900" y="2448269"/>
            <a:ext cx="790575" cy="133006"/>
          </a:xfrm>
          <a:custGeom>
            <a:avLst/>
            <a:gdLst>
              <a:gd name="connsiteX0" fmla="*/ 0 w 790575"/>
              <a:gd name="connsiteY0" fmla="*/ 133006 h 133006"/>
              <a:gd name="connsiteX1" fmla="*/ 457200 w 790575"/>
              <a:gd name="connsiteY1" fmla="*/ 9181 h 133006"/>
              <a:gd name="connsiteX2" fmla="*/ 790575 w 790575"/>
              <a:gd name="connsiteY2" fmla="*/ 18706 h 133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0575" h="133006">
                <a:moveTo>
                  <a:pt x="0" y="133006"/>
                </a:moveTo>
                <a:cubicBezTo>
                  <a:pt x="162719" y="80618"/>
                  <a:pt x="325438" y="28231"/>
                  <a:pt x="457200" y="9181"/>
                </a:cubicBezTo>
                <a:cubicBezTo>
                  <a:pt x="588962" y="-9869"/>
                  <a:pt x="689768" y="4418"/>
                  <a:pt x="790575" y="18706"/>
                </a:cubicBezTo>
              </a:path>
            </a:pathLst>
          </a:custGeom>
          <a:noFill/>
          <a:ln>
            <a:solidFill>
              <a:srgbClr val="FF0000">
                <a:alpha val="95000"/>
              </a:srgbClr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9143999" y="2524810"/>
            <a:ext cx="2028825" cy="984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推拉门的运动是平移现象。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任意多边形: 形状 26"/>
          <p:cNvSpPr/>
          <p:nvPr/>
        </p:nvSpPr>
        <p:spPr>
          <a:xfrm rot="21193839">
            <a:off x="8082460" y="3017760"/>
            <a:ext cx="1035886" cy="230706"/>
          </a:xfrm>
          <a:custGeom>
            <a:avLst/>
            <a:gdLst>
              <a:gd name="connsiteX0" fmla="*/ 0 w 790575"/>
              <a:gd name="connsiteY0" fmla="*/ 133006 h 133006"/>
              <a:gd name="connsiteX1" fmla="*/ 457200 w 790575"/>
              <a:gd name="connsiteY1" fmla="*/ 9181 h 133006"/>
              <a:gd name="connsiteX2" fmla="*/ 790575 w 790575"/>
              <a:gd name="connsiteY2" fmla="*/ 18706 h 133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0575" h="133006">
                <a:moveTo>
                  <a:pt x="0" y="133006"/>
                </a:moveTo>
                <a:cubicBezTo>
                  <a:pt x="162719" y="80618"/>
                  <a:pt x="325438" y="28231"/>
                  <a:pt x="457200" y="9181"/>
                </a:cubicBezTo>
                <a:cubicBezTo>
                  <a:pt x="588962" y="-9869"/>
                  <a:pt x="689768" y="4418"/>
                  <a:pt x="790575" y="18706"/>
                </a:cubicBezTo>
              </a:path>
            </a:pathLst>
          </a:custGeom>
          <a:noFill/>
          <a:ln>
            <a:solidFill>
              <a:srgbClr val="FF0000">
                <a:alpha val="95000"/>
              </a:srgbClr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8153399" y="5048935"/>
            <a:ext cx="1762125" cy="999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推动箱子是平移现象。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任意多边形: 形状 28"/>
          <p:cNvSpPr/>
          <p:nvPr/>
        </p:nvSpPr>
        <p:spPr>
          <a:xfrm>
            <a:off x="7286625" y="5362919"/>
            <a:ext cx="790575" cy="133006"/>
          </a:xfrm>
          <a:custGeom>
            <a:avLst/>
            <a:gdLst>
              <a:gd name="connsiteX0" fmla="*/ 0 w 790575"/>
              <a:gd name="connsiteY0" fmla="*/ 133006 h 133006"/>
              <a:gd name="connsiteX1" fmla="*/ 457200 w 790575"/>
              <a:gd name="connsiteY1" fmla="*/ 9181 h 133006"/>
              <a:gd name="connsiteX2" fmla="*/ 790575 w 790575"/>
              <a:gd name="connsiteY2" fmla="*/ 18706 h 133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0575" h="133006">
                <a:moveTo>
                  <a:pt x="0" y="133006"/>
                </a:moveTo>
                <a:cubicBezTo>
                  <a:pt x="162719" y="80618"/>
                  <a:pt x="325438" y="28231"/>
                  <a:pt x="457200" y="9181"/>
                </a:cubicBezTo>
                <a:cubicBezTo>
                  <a:pt x="588962" y="-9869"/>
                  <a:pt x="689768" y="4418"/>
                  <a:pt x="790575" y="18706"/>
                </a:cubicBezTo>
              </a:path>
            </a:pathLst>
          </a:custGeom>
          <a:noFill/>
          <a:ln>
            <a:solidFill>
              <a:srgbClr val="FF0000">
                <a:alpha val="95000"/>
              </a:srgbClr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041400" y="5507694"/>
            <a:ext cx="2124073" cy="9101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用手拧干拖把是旋转现象。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任意多边形: 形状 31"/>
          <p:cNvSpPr/>
          <p:nvPr/>
        </p:nvSpPr>
        <p:spPr>
          <a:xfrm>
            <a:off x="2927350" y="5219700"/>
            <a:ext cx="1003300" cy="717550"/>
          </a:xfrm>
          <a:custGeom>
            <a:avLst/>
            <a:gdLst>
              <a:gd name="connsiteX0" fmla="*/ 1003300 w 1003300"/>
              <a:gd name="connsiteY0" fmla="*/ 0 h 717550"/>
              <a:gd name="connsiteX1" fmla="*/ 603250 w 1003300"/>
              <a:gd name="connsiteY1" fmla="*/ 482600 h 717550"/>
              <a:gd name="connsiteX2" fmla="*/ 0 w 1003300"/>
              <a:gd name="connsiteY2" fmla="*/ 717550 h 71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3300" h="717550">
                <a:moveTo>
                  <a:pt x="1003300" y="0"/>
                </a:moveTo>
                <a:cubicBezTo>
                  <a:pt x="886883" y="181504"/>
                  <a:pt x="770467" y="363008"/>
                  <a:pt x="603250" y="482600"/>
                </a:cubicBezTo>
                <a:cubicBezTo>
                  <a:pt x="436033" y="602192"/>
                  <a:pt x="218016" y="659871"/>
                  <a:pt x="0" y="717550"/>
                </a:cubicBezTo>
              </a:path>
            </a:pathLst>
          </a:custGeom>
          <a:noFill/>
          <a:ln>
            <a:solidFill>
              <a:srgbClr val="FF0000">
                <a:alpha val="95000"/>
              </a:srgbClr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0887074" y="5648325"/>
            <a:ext cx="1228726" cy="1101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rgbClr val="8EC0B9"/>
                </a:solidFill>
                <a:latin typeface="+mj-ea"/>
                <a:ea typeface="+mj-ea"/>
              </a:rPr>
              <a:t>单击对应现象出现说明，单击灰色色块返回</a:t>
            </a:r>
            <a:endParaRPr lang="zh-CN" altLang="en-US" sz="1400" dirty="0">
              <a:solidFill>
                <a:srgbClr val="8EC0B9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9" grpId="0" animBg="1"/>
      <p:bldP spid="19" grpId="2" animBg="1"/>
      <p:bldP spid="19" grpId="4" animBg="1"/>
      <p:bldP spid="19" grpId="6" animBg="1"/>
      <p:bldP spid="19" grpId="8" animBg="1"/>
      <p:bldP spid="19" grpId="9" animBg="1"/>
      <p:bldP spid="21" grpId="0"/>
      <p:bldP spid="22" grpId="0" animBg="1"/>
      <p:bldP spid="23" grpId="0"/>
      <p:bldP spid="24" grpId="0" animBg="1"/>
      <p:bldP spid="26" grpId="0"/>
      <p:bldP spid="27" grpId="0" animBg="1"/>
      <p:bldP spid="28" grpId="0"/>
      <p:bldP spid="29" grpId="0" animBg="1"/>
      <p:bldP spid="30" grpId="0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1495425" y="1143084"/>
            <a:ext cx="9686925" cy="145424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2400" b="1" ker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仔细观察，说一说身边还有哪些有关轴对称图形、平移和旋转的现象。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34"/>
          <p:cNvGrpSpPr/>
          <p:nvPr/>
        </p:nvGrpSpPr>
        <p:grpSpPr>
          <a:xfrm>
            <a:off x="477838" y="376238"/>
            <a:ext cx="2924176" cy="800100"/>
            <a:chOff x="1065077" y="448185"/>
            <a:chExt cx="2924431" cy="801098"/>
          </a:xfrm>
        </p:grpSpPr>
        <p:pic>
          <p:nvPicPr>
            <p:cNvPr id="4" name="图片 3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800962" flipH="1">
              <a:off x="1065077" y="448185"/>
              <a:ext cx="932272" cy="8010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33"/>
            <p:cNvSpPr/>
            <p:nvPr/>
          </p:nvSpPr>
          <p:spPr>
            <a:xfrm>
              <a:off x="2081030" y="563312"/>
              <a:ext cx="1908478" cy="6471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buNone/>
              </a:pPr>
              <a:r>
                <a:rPr lang="zh-CN" altLang="en-US" sz="3600" b="1" dirty="0">
                  <a:solidFill>
                    <a:srgbClr val="ED2025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说一说</a:t>
              </a:r>
              <a:endParaRPr lang="zh-CN" altLang="en-US" sz="3200" dirty="0">
                <a:solidFill>
                  <a:srgbClr val="ED2025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430" y="3179031"/>
            <a:ext cx="3338388" cy="333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13"/>
          <p:cNvSpPr/>
          <p:nvPr/>
        </p:nvSpPr>
        <p:spPr>
          <a:xfrm>
            <a:off x="533400" y="3028949"/>
            <a:ext cx="2209800" cy="609601"/>
          </a:xfrm>
          <a:prstGeom prst="roundRect">
            <a:avLst/>
          </a:prstGeom>
          <a:solidFill>
            <a:srgbClr val="FCEFDE"/>
          </a:solidFill>
          <a:ln w="12700">
            <a:solidFill>
              <a:srgbClr val="33A6B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轴对称图形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圆角矩形 13"/>
          <p:cNvSpPr/>
          <p:nvPr/>
        </p:nvSpPr>
        <p:spPr>
          <a:xfrm>
            <a:off x="5676900" y="4255391"/>
            <a:ext cx="4933950" cy="1215110"/>
          </a:xfrm>
          <a:prstGeom prst="roundRect">
            <a:avLst/>
          </a:prstGeom>
          <a:noFill/>
          <a:ln w="12700">
            <a:solidFill>
              <a:srgbClr val="33A6B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轴对称图形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对称轴两侧的图形能够完全重合。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076575" y="3381375"/>
            <a:ext cx="0" cy="2781300"/>
          </a:xfrm>
          <a:prstGeom prst="line">
            <a:avLst/>
          </a:prstGeom>
          <a:ln w="28575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214688" y="3272909"/>
            <a:ext cx="34718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对称轴一般用虚线表示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电梯应用行业介绍-电梯行业-深圳市鼎盛天科技有限公司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39" y="2111300"/>
            <a:ext cx="3674759" cy="2746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圆角矩形 13"/>
          <p:cNvSpPr/>
          <p:nvPr/>
        </p:nvSpPr>
        <p:spPr>
          <a:xfrm>
            <a:off x="695325" y="857249"/>
            <a:ext cx="1333500" cy="609601"/>
          </a:xfrm>
          <a:prstGeom prst="roundRect">
            <a:avLst/>
          </a:prstGeom>
          <a:solidFill>
            <a:srgbClr val="FCEFDE"/>
          </a:solidFill>
          <a:ln w="12700">
            <a:solidFill>
              <a:srgbClr val="33A6B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平移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93771" y="2402346"/>
            <a:ext cx="26003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运动方式：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93771" y="3231021"/>
            <a:ext cx="7598229" cy="14542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在运动的过程中，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________________</a:t>
            </a:r>
            <a:endParaRPr lang="en-US" altLang="zh-CN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</a:t>
            </a: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不变，</a:t>
            </a:r>
            <a:r>
              <a:rPr lang="en-US" altLang="zh-CN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发生</a:t>
            </a: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改变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32121" y="2404548"/>
            <a:ext cx="43719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3200" b="1" i="0" u="none" strike="noStrike" baseline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沿着直线运动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95772" y="3091321"/>
            <a:ext cx="3860800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物体本身的方向、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16256" y="3827921"/>
            <a:ext cx="1184275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位置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86514" y="3817036"/>
            <a:ext cx="2583543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大小、形状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13"/>
          <p:cNvSpPr/>
          <p:nvPr/>
        </p:nvSpPr>
        <p:spPr>
          <a:xfrm>
            <a:off x="695325" y="857249"/>
            <a:ext cx="1333500" cy="609601"/>
          </a:xfrm>
          <a:prstGeom prst="roundRect">
            <a:avLst/>
          </a:prstGeom>
          <a:solidFill>
            <a:srgbClr val="FCEFDE"/>
          </a:solidFill>
          <a:ln w="12700">
            <a:solidFill>
              <a:srgbClr val="33A6B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62475" y="2439085"/>
            <a:ext cx="26003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运动方式：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62475" y="3267760"/>
            <a:ext cx="7197725" cy="14542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在运动的过程中，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_________________</a:t>
            </a: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不变，</a:t>
            </a:r>
            <a:r>
              <a:rPr lang="en-US" altLang="zh-CN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发生</a:t>
            </a: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改变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00824" y="2441287"/>
            <a:ext cx="55213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绕着一个点或一个轴转动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99400" y="3166160"/>
            <a:ext cx="3673475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物体的大小、形状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42000" y="3899585"/>
            <a:ext cx="3178175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自身方向、位置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4" name="Picture 2" descr="风车摄影图__工业生产_现代科技_摄影图库_昵图网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5" r="35522" b="16814"/>
          <a:stretch>
            <a:fillRect/>
          </a:stretch>
        </p:blipFill>
        <p:spPr bwMode="auto">
          <a:xfrm>
            <a:off x="749300" y="1623731"/>
            <a:ext cx="3670300" cy="447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910165" y="0"/>
            <a:ext cx="10441940" cy="6354439"/>
            <a:chOff x="-1309" y="-1815"/>
            <a:chExt cx="16444" cy="882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</a:blip>
            <a:srcRect t="10213" b="10489"/>
            <a:stretch>
              <a:fillRect/>
            </a:stretch>
          </p:blipFill>
          <p:spPr>
            <a:xfrm>
              <a:off x="-1309" y="-1815"/>
              <a:ext cx="16444" cy="882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390" h="13790">
                  <a:moveTo>
                    <a:pt x="0" y="0"/>
                  </a:moveTo>
                  <a:lnTo>
                    <a:pt x="17390" y="0"/>
                  </a:lnTo>
                  <a:lnTo>
                    <a:pt x="17390" y="13790"/>
                  </a:lnTo>
                  <a:lnTo>
                    <a:pt x="16200" y="13790"/>
                  </a:lnTo>
                  <a:lnTo>
                    <a:pt x="16523" y="13204"/>
                  </a:lnTo>
                  <a:lnTo>
                    <a:pt x="7478" y="13545"/>
                  </a:lnTo>
                  <a:lnTo>
                    <a:pt x="7406" y="13790"/>
                  </a:lnTo>
                  <a:lnTo>
                    <a:pt x="0" y="137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sp>
          <p:nvSpPr>
            <p:cNvPr id="9" name="矩形 8"/>
            <p:cNvSpPr/>
            <p:nvPr/>
          </p:nvSpPr>
          <p:spPr>
            <a:xfrm rot="21480000">
              <a:off x="1375" y="5878"/>
              <a:ext cx="3300" cy="670"/>
            </a:xfrm>
            <a:prstGeom prst="rect">
              <a:avLst/>
            </a:prstGeom>
            <a:solidFill>
              <a:srgbClr val="3858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4409" y="684137"/>
            <a:ext cx="1969135" cy="1969135"/>
          </a:xfrm>
          <a:prstGeom prst="rect">
            <a:avLst/>
          </a:prstGeom>
        </p:spPr>
      </p:pic>
      <p:sp>
        <p:nvSpPr>
          <p:cNvPr id="11" name="文本框 20"/>
          <p:cNvSpPr txBox="1"/>
          <p:nvPr/>
        </p:nvSpPr>
        <p:spPr>
          <a:xfrm rot="21480000">
            <a:off x="3328755" y="1958672"/>
            <a:ext cx="7804150" cy="3869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5pPr>
            <a:lvl6pPr marL="17145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6pPr>
            <a:lvl7pPr marL="20574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7pPr>
            <a:lvl8pPr marL="24003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8pPr>
            <a:lvl9pPr marL="27432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9pPr>
          </a:lstStyle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小组之间互相出题：</a:t>
            </a:r>
            <a:endParaRPr lang="en-US" altLang="zh-CN" sz="28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 一个人出题，另一个人在方格纸上对应移一移，画出移动后的图形。</a:t>
            </a:r>
            <a:endParaRPr lang="en-US" altLang="zh-CN" sz="28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 在方格纸中画出两个图形，说一说从其中一个图形移动到另一个图形的路线是怎样的，并将设计的路线记录下来。</a:t>
            </a:r>
            <a:endParaRPr lang="zh-CN" altLang="en-US" sz="28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8323" y="1618237"/>
            <a:ext cx="2379110" cy="467750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31031" y="191474"/>
            <a:ext cx="3140869" cy="898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小组合作：</a:t>
            </a:r>
            <a:endParaRPr lang="en-US" altLang="zh-CN" sz="40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352550" y="1829991"/>
            <a:ext cx="9486900" cy="28932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NEU-BZ-Regular"/>
              </a:rPr>
              <a:t>运用平移、旋转的知识设计，你能设计出什么美丽的图案？观察身边有哪些图案运用了这些知识，记录下来后在班级内分享并说明你选择它的理由。</a:t>
            </a:r>
            <a:endParaRPr lang="zh-CN" altLang="en-US" sz="36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631031" y="191474"/>
            <a:ext cx="3140869" cy="898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美学设计：</a:t>
            </a:r>
            <a:endParaRPr lang="en-US" altLang="zh-CN" sz="40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ISLIDE.ADDREMOVEWATERMARK" val="vQPnBbQyL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1.25 微课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3200" b="1" dirty="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978</Words>
  <Application>WPS 演示</Application>
  <PresentationFormat>宽屏</PresentationFormat>
  <Paragraphs>129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楷体</vt:lpstr>
      <vt:lpstr>华文细黑</vt:lpstr>
      <vt:lpstr>字魂70号-灵悦黑体</vt:lpstr>
      <vt:lpstr>微软雅黑</vt:lpstr>
      <vt:lpstr>Calibri</vt:lpstr>
      <vt:lpstr>黑体</vt:lpstr>
      <vt:lpstr>等线</vt:lpstr>
      <vt:lpstr>NEU-BZ-Regular</vt:lpstr>
      <vt:lpstr>ksdb</vt:lpstr>
      <vt:lpstr>Times New Roman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818</cp:revision>
  <dcterms:created xsi:type="dcterms:W3CDTF">2016-01-14T07:05:00Z</dcterms:created>
  <dcterms:modified xsi:type="dcterms:W3CDTF">2026-02-28T07:08:02Z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8E863D09C8BC4135ADB5E2D0547EB5E9_12</vt:lpwstr>
  </property>
</Properties>
</file>