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26" r:id="rId3"/>
    <p:sldId id="434" r:id="rId5"/>
    <p:sldId id="455" r:id="rId6"/>
    <p:sldId id="285" r:id="rId7"/>
    <p:sldId id="456" r:id="rId8"/>
    <p:sldId id="400" r:id="rId9"/>
    <p:sldId id="450" r:id="rId10"/>
    <p:sldId id="457" r:id="rId11"/>
    <p:sldId id="451" r:id="rId12"/>
    <p:sldId id="452" r:id="rId13"/>
    <p:sldId id="264" r:id="rId14"/>
    <p:sldId id="422" r:id="rId15"/>
    <p:sldId id="423" r:id="rId16"/>
    <p:sldId id="265" r:id="rId17"/>
  </p:sldIdLst>
  <p:sldSz cx="12192000" cy="6858000"/>
  <p:notesSz cx="6858000" cy="9144000"/>
  <p:defaultTextStyle>
    <a:defPPr>
      <a:defRPr lang="zh-CN"/>
    </a:defPPr>
    <a:lvl1pPr marL="0" lvl="0" indent="0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7695" lvl="1" indent="-150495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295" lvl="2" indent="-302895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6895" lvl="3" indent="-455295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6495" lvl="4" indent="-607695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3048000" lvl="5" indent="-607695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3657600" lvl="6" indent="-607695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4267200" lvl="7" indent="-607695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4876800" lvl="8" indent="-607695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2E98F"/>
    <a:srgbClr val="000000"/>
    <a:srgbClr val="8EC0B9"/>
    <a:srgbClr val="E9F5ED"/>
    <a:srgbClr val="FFFFFF"/>
    <a:srgbClr val="E60013"/>
    <a:srgbClr val="57B4C5"/>
    <a:srgbClr val="EFE188"/>
    <a:srgbClr val="56C4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5553" autoAdjust="0"/>
  </p:normalViewPr>
  <p:slideViewPr>
    <p:cSldViewPr snapToGrid="0" showGuides="1">
      <p:cViewPr varScale="1">
        <p:scale>
          <a:sx n="113" d="100"/>
          <a:sy n="113" d="100"/>
        </p:scale>
        <p:origin x="546" y="96"/>
      </p:cViewPr>
      <p:guideLst>
        <p:guide orient="horz" pos="2160"/>
        <p:guide pos="381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0EFD8F5-B2C0-4A15-AE24-C643F9DA750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593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313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033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753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7695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295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6895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6495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143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163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163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163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9006" y="88847"/>
            <a:ext cx="781343" cy="7658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321626" y="379951"/>
            <a:ext cx="2755222" cy="690552"/>
            <a:chOff x="321626" y="379951"/>
            <a:chExt cx="2755222" cy="690552"/>
          </a:xfrm>
        </p:grpSpPr>
        <p:sp>
          <p:nvSpPr>
            <p:cNvPr id="8" name="Block Arc 15"/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 panose="02010600040101010101" charset="-122"/>
                <a:ea typeface="字魂70号-灵悦黑体"/>
                <a:cs typeface="+mn-cs"/>
                <a:sym typeface="华文细黑" panose="02010600040101010101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321626" y="1041147"/>
              <a:ext cx="2656392" cy="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11" name="任意多边形: 形状 10"/>
            <p:cNvSpPr/>
            <p:nvPr/>
          </p:nvSpPr>
          <p:spPr>
            <a:xfrm>
              <a:off x="2978018" y="97167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9006" y="88847"/>
            <a:ext cx="781343" cy="765888"/>
          </a:xfrm>
          <a:prstGeom prst="rect">
            <a:avLst/>
          </a:prstGeom>
        </p:spPr>
      </p:pic>
      <p:sp>
        <p:nvSpPr>
          <p:cNvPr id="16" name="ïṥlíḋe"/>
          <p:cNvSpPr/>
          <p:nvPr userDrawn="1"/>
        </p:nvSpPr>
        <p:spPr>
          <a:xfrm>
            <a:off x="0" y="6759170"/>
            <a:ext cx="12192000" cy="98830"/>
          </a:xfrm>
          <a:prstGeom prst="rect">
            <a:avLst/>
          </a:prstGeom>
          <a:solidFill>
            <a:srgbClr val="8EC0B9">
              <a:lumMod val="100000"/>
            </a:srgbClr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华文细黑" panose="02010600040101010101" charset="-122"/>
              <a:ea typeface="字魂70号-灵悦黑体"/>
              <a:cs typeface="+mn-cs"/>
              <a:sym typeface="华文细黑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9006" y="88847"/>
            <a:ext cx="781343" cy="765888"/>
          </a:xfrm>
          <a:prstGeom prst="rect">
            <a:avLst/>
          </a:prstGeom>
        </p:spPr>
      </p:pic>
      <p:sp>
        <p:nvSpPr>
          <p:cNvPr id="4" name="ïṥlíḋe"/>
          <p:cNvSpPr/>
          <p:nvPr userDrawn="1"/>
        </p:nvSpPr>
        <p:spPr>
          <a:xfrm>
            <a:off x="0" y="6759170"/>
            <a:ext cx="12192000" cy="98830"/>
          </a:xfrm>
          <a:prstGeom prst="rect">
            <a:avLst/>
          </a:prstGeom>
          <a:solidFill>
            <a:srgbClr val="8EC0B9">
              <a:lumMod val="100000"/>
            </a:srgbClr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华文细黑" panose="02010600040101010101" charset="-122"/>
              <a:ea typeface="字魂70号-灵悦黑体"/>
              <a:cs typeface="+mn-cs"/>
              <a:sym typeface="华文细黑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9826"/>
            <a:ext cx="12192000" cy="683834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8267" y="67734"/>
            <a:ext cx="1056000" cy="1035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hf sldNum="0" hdr="0" ftr="0" dt="0"/>
  <p:txStyles>
    <p:titleStyle>
      <a:lvl1pPr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2pPr>
      <a:lvl3pPr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3pPr>
      <a:lvl4pPr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4pPr>
      <a:lvl5pPr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5pPr>
      <a:lvl6pPr marL="457200" algn="l" defTabSz="91249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6pPr>
      <a:lvl7pPr marL="914400" algn="l" defTabSz="91249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7pPr>
      <a:lvl8pPr marL="1371600" algn="l" defTabSz="91249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8pPr>
      <a:lvl9pPr marL="1828800" algn="l" defTabSz="91249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9pPr>
    </p:titleStyle>
    <p:bodyStyle>
      <a:lvl1pPr marL="226695" indent="-226695" algn="l" defTabSz="912495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3895" indent="-226695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141095" indent="-226695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295" indent="-226695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5495" indent="-226695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tags" Target="../tags/tag1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5.png"/><Relationship Id="rId3" Type="http://schemas.openxmlformats.org/officeDocument/2006/relationships/image" Target="../media/image15.png"/><Relationship Id="rId2" Type="http://schemas.openxmlformats.org/officeDocument/2006/relationships/image" Target="../media/image19.png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28.png"/><Relationship Id="rId4" Type="http://schemas.microsoft.com/office/2007/relationships/media" Target="../media/media1.mp4"/><Relationship Id="rId3" Type="http://schemas.openxmlformats.org/officeDocument/2006/relationships/video" Target="../media/media1.mp4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ṩļïḓè"/>
          <p:cNvSpPr txBox="1"/>
          <p:nvPr/>
        </p:nvSpPr>
        <p:spPr bwMode="auto">
          <a:xfrm>
            <a:off x="2735916" y="1488205"/>
            <a:ext cx="6720168" cy="833603"/>
          </a:xfrm>
          <a:prstGeom prst="roundRect">
            <a:avLst>
              <a:gd name="adj" fmla="val 50000"/>
            </a:avLst>
          </a:prstGeom>
          <a:solidFill>
            <a:srgbClr val="8EC0B9"/>
          </a:solidFill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sym typeface="华文细黑" panose="02010600040101010101" charset="-122"/>
              </a:rPr>
              <a:t>第二单元 图形的运动（二）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ea"/>
              <a:ea typeface="+mn-ea"/>
              <a:sym typeface="华文细黑" panose="02010600040101010101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280452" y="4166541"/>
            <a:ext cx="3631096" cy="0"/>
          </a:xfrm>
          <a:prstGeom prst="line">
            <a:avLst/>
          </a:prstGeom>
          <a:noFill/>
          <a:ln w="38100" cap="flat" cmpd="sng" algn="ctr">
            <a:solidFill>
              <a:srgbClr val="8EC0B9">
                <a:alpha val="65000"/>
              </a:srgbClr>
            </a:solidFill>
            <a:prstDash val="solid"/>
            <a:miter lim="800000"/>
          </a:ln>
          <a:effectLst/>
        </p:spPr>
      </p:cxn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1693334" y="2567066"/>
            <a:ext cx="9753600" cy="135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8800" b="1" spc="600" dirty="0">
                <a:solidFill>
                  <a:schemeClr val="accent2"/>
                </a:solidFill>
                <a:cs typeface="+mn-ea"/>
                <a:sym typeface="华文细黑" panose="02010600040101010101" charset="-122"/>
              </a:rPr>
              <a:t>平移和旋转（二）</a:t>
            </a:r>
            <a:endParaRPr lang="en-US" altLang="zh-CN" sz="8800" b="1" spc="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华文细黑" panose="02010600040101010101" charset="-122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4244378" y="4411800"/>
            <a:ext cx="370324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285750" indent="-285750" algn="ctr" defTabSz="457200" eaLnBrk="1" fontAlgn="auto" hangingPunct="1"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1800" dirty="0">
                <a:solidFill>
                  <a:srgbClr val="8EC0B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华文细黑" panose="02010600040101010101" charset="-122"/>
              </a:rPr>
              <a:t>北师</a:t>
            </a:r>
            <a:r>
              <a:rPr lang="en-US" altLang="zh-CN" sz="1800" dirty="0">
                <a:solidFill>
                  <a:srgbClr val="8EC0B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华文细黑" panose="02010600040101010101" charset="-122"/>
              </a:rPr>
              <a:t>·</a:t>
            </a:r>
            <a:r>
              <a:rPr lang="zh-CN" altLang="en-US" sz="1800" dirty="0">
                <a:solidFill>
                  <a:srgbClr val="8EC0B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华文细黑" panose="02010600040101010101" charset="-122"/>
              </a:rPr>
              <a:t>三年级数学下册</a:t>
            </a:r>
            <a:endParaRPr lang="zh-CN" altLang="en-US" sz="1800" dirty="0">
              <a:solidFill>
                <a:srgbClr val="8EC0B9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华文细黑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13"/>
          <p:cNvSpPr/>
          <p:nvPr/>
        </p:nvSpPr>
        <p:spPr>
          <a:xfrm>
            <a:off x="914401" y="4362450"/>
            <a:ext cx="8934450" cy="1495425"/>
          </a:xfrm>
          <a:prstGeom prst="roundRect">
            <a:avLst/>
          </a:prstGeom>
          <a:solidFill>
            <a:srgbClr val="FCE9F1"/>
          </a:solidFill>
          <a:ln w="12700">
            <a:solidFill>
              <a:srgbClr val="E54D17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判断图形平移的方向和距离时，可以根据该图形上某个点或线段平移的方向和距离来确定。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28706" y="263954"/>
            <a:ext cx="2506133" cy="728133"/>
            <a:chOff x="488950" y="495300"/>
            <a:chExt cx="1879600" cy="546100"/>
          </a:xfrm>
        </p:grpSpPr>
        <p:sp>
          <p:nvSpPr>
            <p:cNvPr id="3" name="椭圆 2"/>
            <p:cNvSpPr/>
            <p:nvPr/>
          </p:nvSpPr>
          <p:spPr>
            <a:xfrm>
              <a:off x="1822450" y="495300"/>
              <a:ext cx="546100" cy="546100"/>
            </a:xfrm>
            <a:prstGeom prst="ellipse">
              <a:avLst/>
            </a:prstGeom>
            <a:solidFill>
              <a:srgbClr val="F0B1C0"/>
            </a:solidFill>
            <a:ln w="12700" cap="flat" cmpd="sng" algn="ctr">
              <a:noFill/>
              <a:prstDash val="solid"/>
              <a:miter lim="800000"/>
            </a:ln>
            <a:effectLst>
              <a:outerShdw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219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735" b="1" kern="0" dirty="0">
                  <a:solidFill>
                    <a:prstClr val="white"/>
                  </a:solidFill>
                  <a:latin typeface="Times New Roman" panose="02020603050405020304"/>
                  <a:ea typeface="黑体" panose="02010609060101010101" pitchFamily="49" charset="-122"/>
                </a:rPr>
                <a:t>结</a:t>
              </a:r>
              <a:endParaRPr lang="zh-CN" altLang="en-US" sz="3735" b="1" kern="0" dirty="0">
                <a:solidFill>
                  <a:prstClr val="white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1377950" y="495300"/>
              <a:ext cx="546100" cy="546100"/>
            </a:xfrm>
            <a:prstGeom prst="ellipse">
              <a:avLst/>
            </a:prstGeom>
            <a:solidFill>
              <a:srgbClr val="F0B1C0"/>
            </a:solidFill>
            <a:ln w="12700" cap="flat" cmpd="sng" algn="ctr">
              <a:noFill/>
              <a:prstDash val="solid"/>
              <a:miter lim="800000"/>
            </a:ln>
            <a:effectLst>
              <a:outerShdw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219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735" b="1" kern="0" dirty="0">
                  <a:solidFill>
                    <a:prstClr val="white"/>
                  </a:solidFill>
                  <a:latin typeface="Times New Roman" panose="02020603050405020304"/>
                  <a:ea typeface="黑体" panose="02010609060101010101" pitchFamily="49" charset="-122"/>
                </a:rPr>
                <a:t>小</a:t>
              </a:r>
              <a:endParaRPr lang="zh-CN" altLang="en-US" sz="3735" b="1" kern="0" dirty="0">
                <a:solidFill>
                  <a:prstClr val="white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933450" y="495300"/>
              <a:ext cx="546100" cy="546100"/>
            </a:xfrm>
            <a:prstGeom prst="ellipse">
              <a:avLst/>
            </a:prstGeom>
            <a:solidFill>
              <a:srgbClr val="F0B1C0"/>
            </a:solidFill>
            <a:ln w="12700" cap="flat" cmpd="sng" algn="ctr">
              <a:noFill/>
              <a:prstDash val="solid"/>
              <a:miter lim="800000"/>
            </a:ln>
            <a:effectLst>
              <a:outerShdw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219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735" b="1" kern="0" dirty="0">
                  <a:solidFill>
                    <a:prstClr val="white"/>
                  </a:solidFill>
                  <a:latin typeface="Times New Roman" panose="02020603050405020304"/>
                  <a:ea typeface="黑体" panose="02010609060101010101" pitchFamily="49" charset="-122"/>
                </a:rPr>
                <a:t>纳</a:t>
              </a:r>
              <a:endParaRPr lang="zh-CN" altLang="en-US" sz="3735" b="1" kern="0" dirty="0">
                <a:solidFill>
                  <a:prstClr val="white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488950" y="495300"/>
              <a:ext cx="546100" cy="546100"/>
            </a:xfrm>
            <a:prstGeom prst="ellipse">
              <a:avLst/>
            </a:prstGeom>
            <a:solidFill>
              <a:srgbClr val="F0B1C0"/>
            </a:solidFill>
            <a:ln w="12700" cap="flat" cmpd="sng" algn="ctr">
              <a:noFill/>
              <a:prstDash val="solid"/>
              <a:miter lim="800000"/>
            </a:ln>
            <a:effectLst>
              <a:outerShdw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219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735" b="1" kern="0" dirty="0">
                  <a:solidFill>
                    <a:prstClr val="white"/>
                  </a:solidFill>
                  <a:latin typeface="Times New Roman" panose="02020603050405020304"/>
                  <a:ea typeface="黑体" panose="02010609060101010101" pitchFamily="49" charset="-122"/>
                </a:rPr>
                <a:t>归</a:t>
              </a:r>
              <a:endParaRPr lang="zh-CN" altLang="en-US" sz="3735" b="1" kern="0" dirty="0">
                <a:solidFill>
                  <a:prstClr val="white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  <p:sp>
        <p:nvSpPr>
          <p:cNvPr id="8" name="圆角矩形 13"/>
          <p:cNvSpPr/>
          <p:nvPr/>
        </p:nvSpPr>
        <p:spPr>
          <a:xfrm>
            <a:off x="914400" y="1323975"/>
            <a:ext cx="10563225" cy="2724150"/>
          </a:xfrm>
          <a:prstGeom prst="roundRect">
            <a:avLst/>
          </a:prstGeom>
          <a:solidFill>
            <a:srgbClr val="FCE9F1"/>
          </a:solidFill>
          <a:ln w="12700">
            <a:solidFill>
              <a:srgbClr val="E54D17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描述物体的平移时，要从物体平移的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平移的距离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两方面来描述。可以先上下平移，再左右平移；也可以先左右平移，再上下平移。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88" t="1313" r="488" b="35039"/>
          <a:stretch>
            <a:fillRect/>
          </a:stretch>
        </p:blipFill>
        <p:spPr>
          <a:xfrm>
            <a:off x="9682453" y="3976166"/>
            <a:ext cx="2604855" cy="32596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24128" y="1294010"/>
            <a:ext cx="10404272" cy="73507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3600" b="1" dirty="0">
                <a:latin typeface="Times New Roman" panose="02020603050405020304"/>
                <a:ea typeface="黑体" panose="02010609060101010101" pitchFamily="49" charset="-122"/>
              </a:rPr>
              <a:t>移一移，描一描。</a:t>
            </a:r>
            <a:endParaRPr lang="zh-CN" altLang="en-US" sz="3600" b="1" dirty="0">
              <a:latin typeface="Times New Roman" panose="02020603050405020304"/>
              <a:ea typeface="黑体" panose="02010609060101010101" pitchFamily="49" charset="-122"/>
            </a:endParaRPr>
          </a:p>
        </p:txBody>
      </p:sp>
      <p:pic>
        <p:nvPicPr>
          <p:cNvPr id="18435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980333" y="124885"/>
            <a:ext cx="186267" cy="592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982493" y="233465"/>
            <a:ext cx="229572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达标检测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7005" y="1294010"/>
            <a:ext cx="569387" cy="7375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3600" b="1" dirty="0">
                <a:solidFill>
                  <a:srgbClr val="E7A680"/>
                </a:solidFill>
                <a:ea typeface="+mn-ea"/>
                <a:cs typeface="Arial" panose="020B0604020202020204" pitchFamily="34" charset="0"/>
              </a:rPr>
              <a:t>1.</a:t>
            </a:r>
            <a:endParaRPr lang="zh-CN" altLang="en-US" sz="3600" b="1" dirty="0">
              <a:solidFill>
                <a:srgbClr val="E7A680"/>
              </a:solidFill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98517" y="670985"/>
            <a:ext cx="3113983" cy="4494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[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教材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P26 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练一练 第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3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题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]</a:t>
            </a:r>
            <a:endParaRPr lang="zh-CN" altLang="en-US" sz="2000" dirty="0">
              <a:solidFill>
                <a:schemeClr val="accent2"/>
              </a:solidFill>
              <a:latin typeface="+mn-lt"/>
              <a:ea typeface="+mn-ea"/>
            </a:endParaRPr>
          </a:p>
        </p:txBody>
      </p:sp>
      <p:pic>
        <p:nvPicPr>
          <p:cNvPr id="19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2740" y="2356340"/>
            <a:ext cx="9766520" cy="4332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4395" y="353628"/>
            <a:ext cx="6096000" cy="180857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200" b="1" dirty="0">
                <a:latin typeface="Times New Roman" panose="02020603050405020304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Times New Roman" panose="02020603050405020304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latin typeface="Times New Roman" panose="02020603050405020304"/>
                <a:ea typeface="黑体" panose="02010609060101010101" pitchFamily="49" charset="-122"/>
              </a:rPr>
              <a:t>）把图①向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左</a:t>
            </a:r>
            <a:r>
              <a:rPr lang="zh-CN" altLang="en-US" sz="3200" b="1" dirty="0">
                <a:latin typeface="Times New Roman" panose="02020603050405020304"/>
                <a:ea typeface="黑体" panose="02010609060101010101" pitchFamily="49" charset="-122"/>
              </a:rPr>
              <a:t>平移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5</a:t>
            </a:r>
            <a:r>
              <a:rPr lang="zh-CN" altLang="en-US" sz="3200" b="1" dirty="0">
                <a:latin typeface="Times New Roman" panose="02020603050405020304"/>
                <a:ea typeface="黑体" panose="02010609060101010101" pitchFamily="49" charset="-122"/>
              </a:rPr>
              <a:t>格。</a:t>
            </a:r>
            <a:endParaRPr lang="zh-CN" altLang="en-US" sz="3200" b="1" dirty="0">
              <a:latin typeface="Times New Roman" panose="02020603050405020304"/>
              <a:ea typeface="黑体" panose="02010609060101010101" pitchFamily="49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3200" b="1" dirty="0">
                <a:latin typeface="Times New Roman" panose="02020603050405020304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latin typeface="Times New Roman" panose="02020603050405020304"/>
                <a:ea typeface="黑体" panose="02010609060101010101" pitchFamily="49" charset="-122"/>
              </a:rPr>
              <a:t>）把图②向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右</a:t>
            </a:r>
            <a:r>
              <a:rPr lang="zh-CN" altLang="en-US" sz="3200" b="1" dirty="0">
                <a:latin typeface="Times New Roman" panose="02020603050405020304"/>
                <a:ea typeface="黑体" panose="02010609060101010101" pitchFamily="49" charset="-122"/>
              </a:rPr>
              <a:t>平移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4</a:t>
            </a:r>
            <a:r>
              <a:rPr lang="zh-CN" altLang="en-US" sz="3200" b="1" dirty="0">
                <a:latin typeface="Times New Roman" panose="02020603050405020304"/>
                <a:ea typeface="黑体" panose="02010609060101010101" pitchFamily="49" charset="-122"/>
              </a:rPr>
              <a:t>格。</a:t>
            </a:r>
            <a:endParaRPr lang="zh-CN" altLang="en-US" sz="3200" b="1" dirty="0">
              <a:latin typeface="Times New Roman" panose="02020603050405020304"/>
              <a:ea typeface="黑体" panose="02010609060101010101" pitchFamily="49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3200" b="1" dirty="0">
                <a:latin typeface="Times New Roman" panose="02020603050405020304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Times New Roman" panose="02020603050405020304"/>
                <a:ea typeface="黑体" panose="02010609060101010101" pitchFamily="49" charset="-122"/>
              </a:rPr>
              <a:t>3</a:t>
            </a:r>
            <a:r>
              <a:rPr lang="zh-CN" altLang="en-US" sz="3200" b="1" dirty="0">
                <a:latin typeface="Times New Roman" panose="02020603050405020304"/>
                <a:ea typeface="黑体" panose="02010609060101010101" pitchFamily="49" charset="-122"/>
              </a:rPr>
              <a:t>）把图③向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上</a:t>
            </a:r>
            <a:r>
              <a:rPr lang="zh-CN" altLang="en-US" sz="3200" b="1" dirty="0">
                <a:latin typeface="Times New Roman" panose="02020603050405020304"/>
                <a:ea typeface="黑体" panose="02010609060101010101" pitchFamily="49" charset="-122"/>
              </a:rPr>
              <a:t>平移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latin typeface="Times New Roman" panose="02020603050405020304"/>
                <a:ea typeface="黑体" panose="02010609060101010101" pitchFamily="49" charset="-122"/>
              </a:rPr>
              <a:t>格。</a:t>
            </a:r>
            <a:endParaRPr lang="zh-CN" altLang="en-US" sz="3200" b="1" dirty="0">
              <a:latin typeface="Times New Roman" panose="02020603050405020304"/>
              <a:ea typeface="黑体" panose="02010609060101010101" pitchFamily="49" charset="-122"/>
            </a:endParaRPr>
          </a:p>
        </p:txBody>
      </p:sp>
      <p:pic>
        <p:nvPicPr>
          <p:cNvPr id="3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2740" y="2313808"/>
            <a:ext cx="9766520" cy="4332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1" y="2253956"/>
            <a:ext cx="1164167" cy="574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4351" y="2635449"/>
            <a:ext cx="2292348" cy="1136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5486" y="4170032"/>
            <a:ext cx="126289" cy="1431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4933950" y="2341233"/>
            <a:ext cx="1857375" cy="2774951"/>
          </a:xfrm>
          <a:prstGeom prst="rect">
            <a:avLst/>
          </a:prstGeom>
          <a:noFill/>
          <a:ln w="19050">
            <a:solidFill>
              <a:srgbClr val="D2322B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2961" y="4141861"/>
            <a:ext cx="1191692" cy="2304435"/>
          </a:xfrm>
          <a:prstGeom prst="rect">
            <a:avLst/>
          </a:prstGeom>
        </p:spPr>
      </p:pic>
      <p:sp>
        <p:nvSpPr>
          <p:cNvPr id="9" name="AutoShape 27"/>
          <p:cNvSpPr>
            <a:spLocks noChangeArrowheads="1"/>
          </p:cNvSpPr>
          <p:nvPr/>
        </p:nvSpPr>
        <p:spPr bwMode="auto">
          <a:xfrm>
            <a:off x="1971866" y="4885668"/>
            <a:ext cx="2591476" cy="1005897"/>
          </a:xfrm>
          <a:prstGeom prst="wedgeRoundRectCallout">
            <a:avLst>
              <a:gd name="adj1" fmla="val -62067"/>
              <a:gd name="adj2" fmla="val -26628"/>
              <a:gd name="adj3" fmla="val 16667"/>
            </a:avLst>
          </a:prstGeom>
          <a:solidFill>
            <a:srgbClr val="FBEBD8"/>
          </a:solidFill>
          <a:ln w="12700" cap="flat" cmpd="sng" algn="ctr">
            <a:solidFill>
              <a:srgbClr val="FBA123"/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5" b="1" kern="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最后组成的图形是小松树。</a:t>
            </a:r>
            <a:endParaRPr lang="zh-CN" altLang="en-US" sz="2665" b="1" kern="0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46914E-6 L -0.19045 0.0015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31" y="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46914E-6 L 0.15191 -2.46914E-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87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83951E-6 L 0 -0.0679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4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856968" y="2423196"/>
          <a:ext cx="3919629" cy="391785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9947"/>
                <a:gridCol w="559947"/>
                <a:gridCol w="559947"/>
                <a:gridCol w="559947"/>
                <a:gridCol w="559947"/>
                <a:gridCol w="559947"/>
                <a:gridCol w="559947"/>
              </a:tblGrid>
              <a:tr h="559693"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9693"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9693"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9693"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9693"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9693"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9693"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8107" y="4163433"/>
            <a:ext cx="492607" cy="431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0903" y="4725315"/>
            <a:ext cx="513773" cy="429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924128" y="693935"/>
            <a:ext cx="10563022" cy="13038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</a:defRPr>
            </a:lvl1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Times New Roman" panose="02020603050405020304"/>
                <a:ea typeface="黑体" panose="02010609060101010101" pitchFamily="49" charset="-122"/>
              </a:rPr>
              <a:t>下面是动物棋盘，掷硬币决定谁先走。每次只能平移</a:t>
            </a:r>
            <a:r>
              <a:rPr lang="en-US" altLang="zh-CN" sz="3200" b="1" dirty="0">
                <a:latin typeface="Times New Roman" panose="02020603050405020304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latin typeface="Times New Roman" panose="02020603050405020304"/>
                <a:ea typeface="黑体" panose="02010609060101010101" pitchFamily="49" charset="-122"/>
              </a:rPr>
              <a:t>格，看猫能否捉到鼠。剪下教材附页</a:t>
            </a:r>
            <a:r>
              <a:rPr lang="en-US" altLang="zh-CN" sz="3200" b="1" dirty="0">
                <a:latin typeface="Times New Roman" panose="02020603050405020304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latin typeface="Times New Roman" panose="02020603050405020304"/>
                <a:ea typeface="黑体" panose="02010609060101010101" pitchFamily="49" charset="-122"/>
              </a:rPr>
              <a:t>中的图</a:t>
            </a:r>
            <a:r>
              <a:rPr lang="en-US" altLang="zh-CN" sz="3200" b="1" dirty="0">
                <a:latin typeface="Times New Roman" panose="02020603050405020304"/>
                <a:ea typeface="黑体" panose="02010609060101010101" pitchFamily="49" charset="-122"/>
              </a:rPr>
              <a:t>4</a:t>
            </a:r>
            <a:r>
              <a:rPr lang="zh-CN" altLang="en-US" sz="3200" b="1" dirty="0">
                <a:latin typeface="Times New Roman" panose="02020603050405020304"/>
                <a:ea typeface="黑体" panose="02010609060101010101" pitchFamily="49" charset="-122"/>
              </a:rPr>
              <a:t>，和同伴玩一玩。</a:t>
            </a:r>
            <a:endParaRPr lang="zh-CN" altLang="en-US" sz="3200" b="1" dirty="0"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7005" y="693935"/>
            <a:ext cx="569387" cy="7375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3600" b="1" dirty="0">
                <a:solidFill>
                  <a:srgbClr val="E7A680"/>
                </a:solidFill>
                <a:ea typeface="+mn-ea"/>
                <a:cs typeface="Arial" panose="020B0604020202020204" pitchFamily="34" charset="0"/>
              </a:rPr>
              <a:t>2.</a:t>
            </a:r>
            <a:endParaRPr lang="zh-CN" altLang="en-US" sz="3600" b="1" dirty="0">
              <a:solidFill>
                <a:srgbClr val="E7A680"/>
              </a:solidFill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98517" y="328085"/>
            <a:ext cx="3113983" cy="4494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[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教材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P26 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练一练 第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4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题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]</a:t>
            </a:r>
            <a:endParaRPr lang="zh-CN" altLang="en-US" sz="2000" dirty="0">
              <a:solidFill>
                <a:schemeClr val="accent2"/>
              </a:solidFill>
              <a:latin typeface="+mn-lt"/>
              <a:ea typeface="+mn-ea"/>
            </a:endParaRPr>
          </a:p>
        </p:txBody>
      </p:sp>
      <p:pic>
        <p:nvPicPr>
          <p:cNvPr id="10" name="插入第12页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474592" y="2276508"/>
            <a:ext cx="7242816" cy="410400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6545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980333" y="124885"/>
            <a:ext cx="186267" cy="592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982493" y="233465"/>
            <a:ext cx="229572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66907" y="1336875"/>
            <a:ext cx="51283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方格纸上平移图形的方法：</a:t>
            </a:r>
            <a:endParaRPr lang="en-US" altLang="zh-CN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66906" y="2059944"/>
            <a:ext cx="70375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一找：</a:t>
            </a:r>
            <a:r>
              <a:rPr lang="zh-CN" altLang="en-US" sz="2800" b="1" dirty="0"/>
              <a:t>找出图形的</a:t>
            </a:r>
            <a:r>
              <a:rPr lang="zh-CN" altLang="en-US" sz="2800" b="1" dirty="0">
                <a:solidFill>
                  <a:srgbClr val="0000FF"/>
                </a:solidFill>
              </a:rPr>
              <a:t>关键点</a:t>
            </a:r>
            <a:r>
              <a:rPr lang="zh-CN" altLang="en-US" sz="2800" b="1" dirty="0"/>
              <a:t>（或</a:t>
            </a:r>
            <a:r>
              <a:rPr lang="zh-CN" altLang="en-US" sz="2800" b="1" dirty="0">
                <a:solidFill>
                  <a:srgbClr val="0000FF"/>
                </a:solidFill>
              </a:rPr>
              <a:t>关键线段</a:t>
            </a:r>
            <a:r>
              <a:rPr lang="zh-CN" altLang="en-US" sz="2800" b="1" dirty="0"/>
              <a:t>）；</a:t>
            </a:r>
            <a:endParaRPr lang="zh-CN" altLang="en-US" sz="2800" b="1" dirty="0"/>
          </a:p>
        </p:txBody>
      </p:sp>
      <p:sp>
        <p:nvSpPr>
          <p:cNvPr id="7" name="矩形 6"/>
          <p:cNvSpPr/>
          <p:nvPr/>
        </p:nvSpPr>
        <p:spPr>
          <a:xfrm>
            <a:off x="1366906" y="2721458"/>
            <a:ext cx="1019644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二数：</a:t>
            </a:r>
            <a:r>
              <a:rPr lang="zh-CN" altLang="en-US" sz="2800" b="1" dirty="0"/>
              <a:t>以关键点（或关键线段）为参照点（或参照线段），数出平移的格数；</a:t>
            </a:r>
            <a:endParaRPr lang="zh-CN" altLang="en-US" sz="2800" b="1" dirty="0"/>
          </a:p>
        </p:txBody>
      </p:sp>
      <p:sp>
        <p:nvSpPr>
          <p:cNvPr id="8" name="矩形 7"/>
          <p:cNvSpPr/>
          <p:nvPr/>
        </p:nvSpPr>
        <p:spPr>
          <a:xfrm>
            <a:off x="1366906" y="3813859"/>
            <a:ext cx="937517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三描：</a:t>
            </a:r>
            <a:r>
              <a:rPr lang="zh-CN" altLang="en-US" sz="2800" b="1" dirty="0"/>
              <a:t>按指定</a:t>
            </a:r>
            <a:r>
              <a:rPr lang="zh-CN" altLang="en-US" sz="2800" b="1" dirty="0">
                <a:solidFill>
                  <a:srgbClr val="FF0000"/>
                </a:solidFill>
                <a:highlight>
                  <a:srgbClr val="FFFF00"/>
                </a:highlight>
              </a:rPr>
              <a:t>方向</a:t>
            </a:r>
            <a:r>
              <a:rPr lang="zh-CN" altLang="en-US" sz="2800" b="1" dirty="0"/>
              <a:t>和</a:t>
            </a:r>
            <a:r>
              <a:rPr lang="zh-CN" altLang="en-US" sz="2800" b="1" dirty="0">
                <a:solidFill>
                  <a:srgbClr val="FF0000"/>
                </a:solidFill>
                <a:highlight>
                  <a:srgbClr val="FFFF00"/>
                </a:highlight>
              </a:rPr>
              <a:t>格数</a:t>
            </a:r>
            <a:r>
              <a:rPr lang="zh-CN" altLang="en-US" sz="2800" b="1" dirty="0"/>
              <a:t>把参照点（或参照线段）平移到新位置，描出各点（或画出线段）。</a:t>
            </a:r>
            <a:endParaRPr lang="zh-CN" altLang="en-US" sz="2800" b="1" dirty="0"/>
          </a:p>
        </p:txBody>
      </p:sp>
      <p:sp>
        <p:nvSpPr>
          <p:cNvPr id="9" name="矩形 8"/>
          <p:cNvSpPr/>
          <p:nvPr/>
        </p:nvSpPr>
        <p:spPr>
          <a:xfrm>
            <a:off x="1366905" y="4906260"/>
            <a:ext cx="95953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2800" b="1" dirty="0">
                <a:solidFill>
                  <a:srgbClr val="FF0000"/>
                </a:solidFill>
                <a:latin typeface="Calibri" panose="020F0502020204030204" pitchFamily="34" charset="0"/>
              </a:rPr>
              <a:t>四连：</a:t>
            </a:r>
            <a:r>
              <a:rPr lang="zh-CN" altLang="zh-CN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把各点按原图形顺次连接，就得到平移后的图形。</a:t>
            </a:r>
            <a:endParaRPr lang="zh-CN" altLang="en-US" sz="2800" b="1" dirty="0">
              <a:solidFill>
                <a:srgbClr val="000000"/>
              </a:solidFill>
              <a:latin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2493" y="233465"/>
            <a:ext cx="229572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情景导入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0184" y="2436516"/>
            <a:ext cx="3026619" cy="36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299" y="2436516"/>
            <a:ext cx="3013876" cy="3675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5837" y="3936276"/>
            <a:ext cx="858009" cy="58668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4327" y="3356023"/>
            <a:ext cx="612512" cy="867245"/>
          </a:xfrm>
          <a:prstGeom prst="rect">
            <a:avLst/>
          </a:prstGeom>
        </p:spPr>
      </p:pic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3169119" y="1349238"/>
            <a:ext cx="2462865" cy="63171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3200" b="1" dirty="0">
                <a:latin typeface="Times New Roman" panose="02020603050405020304"/>
                <a:ea typeface="黑体" panose="02010609060101010101" pitchFamily="49" charset="-122"/>
              </a:rPr>
              <a:t>俄罗斯方块</a:t>
            </a:r>
            <a:endParaRPr lang="zh-CN" altLang="en-US" sz="3200" b="1" dirty="0">
              <a:latin typeface="Times New Roman" panose="02020603050405020304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5535" y="2861962"/>
            <a:ext cx="2165879" cy="4258277"/>
          </a:xfrm>
          <a:prstGeom prst="rect">
            <a:avLst/>
          </a:prstGeom>
        </p:spPr>
      </p:pic>
      <p:sp>
        <p:nvSpPr>
          <p:cNvPr id="11" name="对话气泡: 圆角矩形 10"/>
          <p:cNvSpPr/>
          <p:nvPr/>
        </p:nvSpPr>
        <p:spPr>
          <a:xfrm>
            <a:off x="8020050" y="1085850"/>
            <a:ext cx="3409950" cy="1743075"/>
          </a:xfrm>
          <a:prstGeom prst="wedgeRoundRectCallout">
            <a:avLst>
              <a:gd name="adj1" fmla="val -3900"/>
              <a:gd name="adj2" fmla="val 76369"/>
              <a:gd name="adj3" fmla="val 16667"/>
            </a:avLst>
          </a:prstGeom>
          <a:solidFill>
            <a:srgbClr val="E9F5ED"/>
          </a:solidFill>
          <a:ln>
            <a:solidFill>
              <a:srgbClr val="8EC0B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</a:rPr>
              <a:t>在俄罗斯方块游戏中，出现了哪些运动方式？</a:t>
            </a:r>
            <a:endParaRPr lang="zh-CN" altLang="en-US" sz="2800" dirty="0">
              <a:solidFill>
                <a:srgbClr val="00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32099E-6 L 0.04652 4.32099E-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52 4.32099E-6 L 0.04513 0.24784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123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4.5679E-6 L 0.04462 -4.5679E-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462 -4.5679E-6 L 0.04462 0.2058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82493" y="233465"/>
            <a:ext cx="229572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探索新知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6545476" y="1736080"/>
          <a:ext cx="4680000" cy="288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0000"/>
                <a:gridCol w="360000"/>
                <a:gridCol w="360000"/>
                <a:gridCol w="360000"/>
                <a:gridCol w="360000"/>
                <a:gridCol w="360000"/>
                <a:gridCol w="360000"/>
                <a:gridCol w="360000"/>
                <a:gridCol w="360000"/>
                <a:gridCol w="360000"/>
                <a:gridCol w="360000"/>
                <a:gridCol w="360000"/>
                <a:gridCol w="360000"/>
              </a:tblGrid>
              <a:tr h="360000"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563477" y="2232700"/>
            <a:ext cx="3856955" cy="218516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3978" y="2752479"/>
            <a:ext cx="180000" cy="14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0565" y="2461983"/>
            <a:ext cx="1114085" cy="709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8131" y="3111190"/>
            <a:ext cx="96314" cy="1182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666876" y="4975617"/>
            <a:ext cx="8858250" cy="1375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eaLnBrk="1" hangingPunct="1">
              <a:lnSpc>
                <a:spcPct val="130000"/>
              </a:lnSpc>
              <a:buAutoNum type="arabicPeriod"/>
            </a:pPr>
            <a:r>
              <a:rPr lang="zh-CN" altLang="en-US" sz="3200" b="1" dirty="0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</a:rPr>
              <a:t>说一说移动的依据是什么？你是怎样做的？</a:t>
            </a:r>
            <a:endParaRPr lang="en-US" altLang="zh-CN" sz="3200" b="1" dirty="0">
              <a:solidFill>
                <a:srgbClr val="3366FF"/>
              </a:solidFill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514350" indent="-514350" eaLnBrk="1" hangingPunct="1">
              <a:lnSpc>
                <a:spcPct val="150000"/>
              </a:lnSpc>
              <a:buAutoNum type="arabicPeriod"/>
            </a:pPr>
            <a:r>
              <a:rPr lang="zh-CN" altLang="en-US" sz="3200" b="1" dirty="0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</a:rPr>
              <a:t>动手移一移，看看你拼出的图像什么？</a:t>
            </a:r>
            <a:endParaRPr lang="zh-CN" altLang="en-US" sz="3200" b="1" dirty="0">
              <a:solidFill>
                <a:srgbClr val="3366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25351" y="1146175"/>
            <a:ext cx="5280025" cy="692150"/>
            <a:chOff x="1087" y="7182"/>
            <a:chExt cx="8315" cy="1090"/>
          </a:xfrm>
        </p:grpSpPr>
        <p:sp>
          <p:nvSpPr>
            <p:cNvPr id="12" name="标题 1"/>
            <p:cNvSpPr>
              <a:spLocks noGrp="1" noChangeArrowheads="1"/>
            </p:cNvSpPr>
            <p:nvPr/>
          </p:nvSpPr>
          <p:spPr bwMode="auto">
            <a:xfrm>
              <a:off x="1809" y="7182"/>
              <a:ext cx="7593" cy="10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移一移，描一描。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5" name="任意多边形: 形状 18"/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82493" y="233465"/>
            <a:ext cx="229572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探索新知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025351" y="1146175"/>
            <a:ext cx="5280025" cy="692150"/>
            <a:chOff x="1087" y="7182"/>
            <a:chExt cx="8315" cy="1090"/>
          </a:xfrm>
        </p:grpSpPr>
        <p:sp>
          <p:nvSpPr>
            <p:cNvPr id="10" name="标题 1"/>
            <p:cNvSpPr>
              <a:spLocks noGrp="1" noChangeArrowheads="1"/>
            </p:cNvSpPr>
            <p:nvPr/>
          </p:nvSpPr>
          <p:spPr bwMode="auto">
            <a:xfrm>
              <a:off x="1809" y="7182"/>
              <a:ext cx="7593" cy="10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移一移，描一描。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任意多边形: 形状 18"/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200590" y="2031355"/>
          <a:ext cx="6864351" cy="422275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8027"/>
                <a:gridCol w="528027"/>
                <a:gridCol w="528027"/>
                <a:gridCol w="528027"/>
                <a:gridCol w="528027"/>
                <a:gridCol w="528027"/>
                <a:gridCol w="528027"/>
                <a:gridCol w="528027"/>
                <a:gridCol w="528027"/>
                <a:gridCol w="528027"/>
                <a:gridCol w="528027"/>
                <a:gridCol w="528027"/>
                <a:gridCol w="528027"/>
              </a:tblGrid>
              <a:tr h="527844"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7844"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7844"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7844"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7844"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7844"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7844"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7844"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130571" y="161047"/>
            <a:ext cx="3187566" cy="1805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156" y="3523606"/>
            <a:ext cx="251883" cy="192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7146" y="3162715"/>
            <a:ext cx="1664919" cy="980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6347" y="4130030"/>
            <a:ext cx="143933" cy="1631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10407813" y="4046712"/>
            <a:ext cx="1644487" cy="2641559"/>
          </a:xfrm>
          <a:prstGeom prst="rect">
            <a:avLst/>
          </a:prstGeom>
        </p:spPr>
      </p:pic>
      <p:sp>
        <p:nvSpPr>
          <p:cNvPr id="51" name="AutoShape 27"/>
          <p:cNvSpPr>
            <a:spLocks noChangeArrowheads="1"/>
          </p:cNvSpPr>
          <p:nvPr/>
        </p:nvSpPr>
        <p:spPr bwMode="auto">
          <a:xfrm>
            <a:off x="8712509" y="2368641"/>
            <a:ext cx="2488891" cy="1581059"/>
          </a:xfrm>
          <a:prstGeom prst="wedgeRoundRectCallout">
            <a:avLst>
              <a:gd name="adj1" fmla="val 33039"/>
              <a:gd name="adj2" fmla="val 67812"/>
              <a:gd name="adj3" fmla="val 16667"/>
            </a:avLst>
          </a:prstGeom>
          <a:solidFill>
            <a:srgbClr val="FBEBD8"/>
          </a:solidFill>
          <a:ln w="12700" cap="flat" cmpd="sng" algn="ctr">
            <a:solidFill>
              <a:srgbClr val="FBA123"/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5" b="1" kern="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平移后的图形，</a:t>
            </a:r>
            <a:r>
              <a:rPr lang="zh-CN" altLang="en-US" sz="2665" b="1" kern="0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形状</a:t>
            </a:r>
            <a:r>
              <a:rPr lang="zh-CN" altLang="en-US" sz="2665" b="1" kern="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zh-CN" altLang="en-US" sz="2665" b="1" kern="0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大小</a:t>
            </a:r>
            <a:r>
              <a:rPr lang="zh-CN" altLang="en-US" sz="2665" b="1" kern="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zh-CN" altLang="en-US" sz="2665" b="1" kern="0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方向</a:t>
            </a:r>
            <a:r>
              <a:rPr lang="zh-CN" altLang="en-US" sz="2665" b="1" kern="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都不变。</a:t>
            </a:r>
            <a:endParaRPr lang="zh-CN" altLang="en-US" sz="2665" b="1" kern="0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82493" y="233465"/>
            <a:ext cx="229572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探索新知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025351" y="1146175"/>
            <a:ext cx="5280025" cy="692150"/>
            <a:chOff x="1087" y="7182"/>
            <a:chExt cx="8315" cy="1090"/>
          </a:xfrm>
        </p:grpSpPr>
        <p:sp>
          <p:nvSpPr>
            <p:cNvPr id="10" name="标题 1"/>
            <p:cNvSpPr>
              <a:spLocks noGrp="1" noChangeArrowheads="1"/>
            </p:cNvSpPr>
            <p:nvPr/>
          </p:nvSpPr>
          <p:spPr bwMode="auto">
            <a:xfrm>
              <a:off x="1809" y="7182"/>
              <a:ext cx="7593" cy="10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移一移，描一描。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任意多边形: 形状 18"/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186076" y="2031355"/>
          <a:ext cx="6864351" cy="422275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8027"/>
                <a:gridCol w="528027"/>
                <a:gridCol w="528027"/>
                <a:gridCol w="528027"/>
                <a:gridCol w="528027"/>
                <a:gridCol w="528027"/>
                <a:gridCol w="528027"/>
                <a:gridCol w="528027"/>
                <a:gridCol w="528027"/>
                <a:gridCol w="528027"/>
                <a:gridCol w="528027"/>
                <a:gridCol w="528027"/>
                <a:gridCol w="528027"/>
              </a:tblGrid>
              <a:tr h="527844"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7844"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7844"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7844"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7844"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7844"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7844"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7844"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365646" y="2761372"/>
            <a:ext cx="3187566" cy="1805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2642" y="3523606"/>
            <a:ext cx="251883" cy="192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2632" y="3162715"/>
            <a:ext cx="1664919" cy="980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1833" y="4130030"/>
            <a:ext cx="143933" cy="1631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2642" y="4051290"/>
            <a:ext cx="251883" cy="192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2642" y="4578974"/>
            <a:ext cx="251883" cy="192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2642" y="5106658"/>
            <a:ext cx="251883" cy="192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2642" y="5634339"/>
            <a:ext cx="251883" cy="192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2105" y="4130030"/>
            <a:ext cx="143933" cy="1631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椭圆 7"/>
          <p:cNvSpPr/>
          <p:nvPr/>
        </p:nvSpPr>
        <p:spPr>
          <a:xfrm>
            <a:off x="2733754" y="4106736"/>
            <a:ext cx="74851" cy="78741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2733754" y="5691276"/>
            <a:ext cx="74851" cy="78741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3262351" y="4106736"/>
            <a:ext cx="74851" cy="78741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3262351" y="5691276"/>
            <a:ext cx="74851" cy="78741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3790948" y="4106736"/>
            <a:ext cx="74851" cy="78741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3790948" y="5691276"/>
            <a:ext cx="74851" cy="78741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4319546" y="4106736"/>
            <a:ext cx="74851" cy="78741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4319546" y="5691276"/>
            <a:ext cx="74851" cy="78741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5371444" y="3162716"/>
            <a:ext cx="74851" cy="78741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5371444" y="4084700"/>
            <a:ext cx="74851" cy="78741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6954100" y="4084700"/>
            <a:ext cx="74851" cy="78741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4844238" y="3162716"/>
            <a:ext cx="74851" cy="78741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4844238" y="4084700"/>
            <a:ext cx="74851" cy="78741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6426894" y="4084700"/>
            <a:ext cx="74851" cy="78741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2129" y="3162715"/>
            <a:ext cx="1664919" cy="980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" name="椭圆 64"/>
          <p:cNvSpPr/>
          <p:nvPr/>
        </p:nvSpPr>
        <p:spPr>
          <a:xfrm>
            <a:off x="4318592" y="3162716"/>
            <a:ext cx="74851" cy="78741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4318592" y="4084700"/>
            <a:ext cx="74851" cy="78741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5901248" y="4084700"/>
            <a:ext cx="74851" cy="78741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8140474" y="2574925"/>
            <a:ext cx="3788227" cy="2365375"/>
            <a:chOff x="8149999" y="4848225"/>
            <a:chExt cx="3788227" cy="2365375"/>
          </a:xfrm>
        </p:grpSpPr>
        <p:sp>
          <p:nvSpPr>
            <p:cNvPr id="12" name="矩形 11"/>
            <p:cNvSpPr/>
            <p:nvPr/>
          </p:nvSpPr>
          <p:spPr>
            <a:xfrm>
              <a:off x="8162925" y="4848225"/>
              <a:ext cx="3733800" cy="2365375"/>
            </a:xfrm>
            <a:prstGeom prst="rect">
              <a:avLst/>
            </a:prstGeom>
            <a:solidFill>
              <a:srgbClr val="F2E98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 flipH="1">
              <a:off x="8149999" y="5057088"/>
              <a:ext cx="3788227" cy="19476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50000"/>
                </a:lnSpc>
              </a:pPr>
              <a:r>
                <a:rPr lang="zh-CN" altLang="en-US" sz="2800" b="1" dirty="0">
                  <a:latin typeface="+mn-lt"/>
                  <a:ea typeface="+mn-ea"/>
                </a:rPr>
                <a:t>把棋子向下平移4格。</a:t>
              </a:r>
              <a:endParaRPr lang="en-US" altLang="zh-CN" sz="2800" b="1" dirty="0">
                <a:latin typeface="+mn-lt"/>
                <a:ea typeface="+mn-ea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zh-CN" altLang="en-US" sz="2800" b="1" dirty="0">
                  <a:latin typeface="+mn-lt"/>
                  <a:ea typeface="+mn-ea"/>
                </a:rPr>
                <a:t>把铅笔向右平移3格。</a:t>
              </a:r>
              <a:endParaRPr lang="en-US" altLang="zh-CN" sz="2800" b="1" dirty="0">
                <a:latin typeface="+mn-lt"/>
                <a:ea typeface="+mn-ea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zh-CN" altLang="en-US" sz="2800" b="1" dirty="0">
                  <a:latin typeface="+mn-lt"/>
                  <a:ea typeface="+mn-ea"/>
                </a:rPr>
                <a:t>把三角尺向左平移2格。</a:t>
              </a:r>
              <a:endParaRPr lang="zh-CN" altLang="en-US" sz="2800" b="1" dirty="0">
                <a:latin typeface="+mn-lt"/>
                <a:ea typeface="+mn-ea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 flipH="1">
            <a:off x="9562111" y="2785136"/>
            <a:ext cx="576000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n-ea"/>
              </a:rPr>
              <a:t>下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 flipH="1">
            <a:off x="9566874" y="3423314"/>
            <a:ext cx="576000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n-ea"/>
              </a:rPr>
              <a:t>右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 flipH="1">
            <a:off x="9928823" y="4066245"/>
            <a:ext cx="576000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n-ea"/>
              </a:rPr>
              <a:t>左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 flipH="1">
            <a:off x="10628911" y="2785136"/>
            <a:ext cx="576000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+mn-lt"/>
                <a:ea typeface="+mn-ea"/>
              </a:rPr>
              <a:t>4</a:t>
            </a:r>
            <a:endParaRPr lang="zh-CN" altLang="en-US" sz="2800" b="1" dirty="0">
              <a:solidFill>
                <a:srgbClr val="0000FF"/>
              </a:solidFill>
              <a:latin typeface="+mn-lt"/>
              <a:ea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 flipH="1">
            <a:off x="10633674" y="3423314"/>
            <a:ext cx="576000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+mn-lt"/>
                <a:ea typeface="+mn-ea"/>
              </a:rPr>
              <a:t>3</a:t>
            </a:r>
            <a:endParaRPr lang="zh-CN" altLang="en-US" sz="2800" b="1" dirty="0">
              <a:solidFill>
                <a:srgbClr val="0000FF"/>
              </a:solidFill>
              <a:latin typeface="+mn-lt"/>
              <a:ea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 flipH="1">
            <a:off x="10995623" y="4066245"/>
            <a:ext cx="576000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+mn-lt"/>
                <a:ea typeface="+mn-ea"/>
              </a:rPr>
              <a:t>2</a:t>
            </a:r>
            <a:endParaRPr lang="zh-CN" altLang="en-US" sz="2800" b="1" dirty="0">
              <a:solidFill>
                <a:srgbClr val="0000FF"/>
              </a:solidFill>
              <a:latin typeface="+mn-lt"/>
              <a:ea typeface="+mn-ea"/>
            </a:endParaRPr>
          </a:p>
        </p:txBody>
      </p:sp>
      <p:sp>
        <p:nvSpPr>
          <p:cNvPr id="19" name="圆角矩形 12"/>
          <p:cNvSpPr/>
          <p:nvPr/>
        </p:nvSpPr>
        <p:spPr>
          <a:xfrm>
            <a:off x="6040555" y="318749"/>
            <a:ext cx="4646855" cy="1262200"/>
          </a:xfrm>
          <a:prstGeom prst="roundRect">
            <a:avLst>
              <a:gd name="adj" fmla="val 11507"/>
            </a:avLst>
          </a:prstGeom>
          <a:solidFill>
            <a:srgbClr val="FFFFFF"/>
          </a:solidFill>
          <a:ln w="127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latinLnBrk="0" hangingPunct="1">
              <a:defRPr/>
            </a:pPr>
            <a:endParaRPr lang="zh-CN" altLang="en-US" sz="2800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 descr="60"/>
          <p:cNvPicPr>
            <a:picLocks noChangeAspect="1"/>
          </p:cNvPicPr>
          <p:nvPr/>
        </p:nvPicPr>
        <p:blipFill>
          <a:blip r:embed="rId5"/>
          <a:srcRect l="16237" t="1111" r="13742" b="51852"/>
          <a:stretch>
            <a:fillRect/>
          </a:stretch>
        </p:blipFill>
        <p:spPr>
          <a:xfrm>
            <a:off x="10071928" y="409849"/>
            <a:ext cx="1080000" cy="1080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080" h="5080">
                <a:moveTo>
                  <a:pt x="2540" y="0"/>
                </a:moveTo>
                <a:cubicBezTo>
                  <a:pt x="3943" y="0"/>
                  <a:pt x="5080" y="1137"/>
                  <a:pt x="5080" y="2540"/>
                </a:cubicBezTo>
                <a:cubicBezTo>
                  <a:pt x="5080" y="3943"/>
                  <a:pt x="3943" y="5080"/>
                  <a:pt x="2540" y="5080"/>
                </a:cubicBezTo>
                <a:cubicBezTo>
                  <a:pt x="1137" y="5080"/>
                  <a:pt x="0" y="3943"/>
                  <a:pt x="0" y="2540"/>
                </a:cubicBezTo>
                <a:cubicBezTo>
                  <a:pt x="0" y="1137"/>
                  <a:pt x="1137" y="0"/>
                  <a:pt x="2540" y="0"/>
                </a:cubicBezTo>
                <a:close/>
              </a:path>
            </a:pathLst>
          </a:custGeom>
          <a:solidFill>
            <a:srgbClr val="D8EEF3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1" name="文本框 20"/>
          <p:cNvSpPr txBox="1"/>
          <p:nvPr/>
        </p:nvSpPr>
        <p:spPr>
          <a:xfrm>
            <a:off x="6181725" y="657462"/>
            <a:ext cx="3960825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defRPr/>
            </a:pPr>
            <a:r>
              <a:rPr lang="zh-CN" altLang="en-US" sz="3200" b="1" dirty="0">
                <a:latin typeface="楷体" panose="02010609060101010101" pitchFamily="49" charset="-122"/>
                <a:sym typeface="+mn-ea"/>
              </a:rPr>
              <a:t>拼出的图案像小旗。</a:t>
            </a:r>
            <a:endParaRPr lang="zh-CN" altLang="en-US" sz="3200" b="1" dirty="0">
              <a:latin typeface="+mn-lt"/>
              <a:ea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639299" y="5225534"/>
            <a:ext cx="8286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i="0" u="none" strike="noStrike" baseline="0" dirty="0">
                <a:solidFill>
                  <a:srgbClr val="FF0000"/>
                </a:solidFill>
                <a:latin typeface="FZYBKSJW--GB1-0"/>
              </a:rPr>
              <a:t>方向</a:t>
            </a:r>
            <a:endParaRPr lang="zh-CN" altLang="en-US" sz="2400" b="1" dirty="0"/>
          </a:p>
        </p:txBody>
      </p:sp>
      <p:sp>
        <p:nvSpPr>
          <p:cNvPr id="25" name="文本框 24"/>
          <p:cNvSpPr txBox="1"/>
          <p:nvPr/>
        </p:nvSpPr>
        <p:spPr>
          <a:xfrm>
            <a:off x="10823574" y="5225534"/>
            <a:ext cx="8286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i="0" u="none" strike="noStrike" baseline="0" dirty="0">
                <a:solidFill>
                  <a:srgbClr val="0000FF"/>
                </a:solidFill>
                <a:latin typeface="FZYBKSJW--GB1-0"/>
              </a:rPr>
              <a:t>距离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29" name="任意多边形: 形状 28"/>
          <p:cNvSpPr/>
          <p:nvPr/>
        </p:nvSpPr>
        <p:spPr>
          <a:xfrm>
            <a:off x="10198894" y="4714875"/>
            <a:ext cx="104239" cy="533400"/>
          </a:xfrm>
          <a:custGeom>
            <a:avLst/>
            <a:gdLst>
              <a:gd name="connsiteX0" fmla="*/ 76200 w 104239"/>
              <a:gd name="connsiteY0" fmla="*/ 0 h 533400"/>
              <a:gd name="connsiteX1" fmla="*/ 100012 w 104239"/>
              <a:gd name="connsiteY1" fmla="*/ 302419 h 533400"/>
              <a:gd name="connsiteX2" fmla="*/ 0 w 104239"/>
              <a:gd name="connsiteY2" fmla="*/ 5334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4239" h="533400">
                <a:moveTo>
                  <a:pt x="76200" y="0"/>
                </a:moveTo>
                <a:cubicBezTo>
                  <a:pt x="94456" y="106759"/>
                  <a:pt x="112712" y="213519"/>
                  <a:pt x="100012" y="302419"/>
                </a:cubicBezTo>
                <a:cubicBezTo>
                  <a:pt x="87312" y="391319"/>
                  <a:pt x="43656" y="462359"/>
                  <a:pt x="0" y="533400"/>
                </a:cubicBezTo>
              </a:path>
            </a:pathLst>
          </a:custGeom>
          <a:noFill/>
          <a:ln>
            <a:solidFill>
              <a:srgbClr val="FF0000"/>
            </a:solidFill>
            <a:tailEnd type="stealth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: 形状 32"/>
          <p:cNvSpPr/>
          <p:nvPr/>
        </p:nvSpPr>
        <p:spPr>
          <a:xfrm>
            <a:off x="11130699" y="4681538"/>
            <a:ext cx="65939" cy="583406"/>
          </a:xfrm>
          <a:custGeom>
            <a:avLst/>
            <a:gdLst>
              <a:gd name="connsiteX0" fmla="*/ 11170 w 65939"/>
              <a:gd name="connsiteY0" fmla="*/ 0 h 583406"/>
              <a:gd name="connsiteX1" fmla="*/ 4026 w 65939"/>
              <a:gd name="connsiteY1" fmla="*/ 345281 h 583406"/>
              <a:gd name="connsiteX2" fmla="*/ 65939 w 65939"/>
              <a:gd name="connsiteY2" fmla="*/ 583406 h 583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5939" h="583406">
                <a:moveTo>
                  <a:pt x="11170" y="0"/>
                </a:moveTo>
                <a:cubicBezTo>
                  <a:pt x="3034" y="124023"/>
                  <a:pt x="-5102" y="248047"/>
                  <a:pt x="4026" y="345281"/>
                </a:cubicBezTo>
                <a:cubicBezTo>
                  <a:pt x="13154" y="442515"/>
                  <a:pt x="39546" y="512960"/>
                  <a:pt x="65939" y="583406"/>
                </a:cubicBezTo>
              </a:path>
            </a:pathLst>
          </a:custGeom>
          <a:noFill/>
          <a:ln>
            <a:solidFill>
              <a:srgbClr val="0000FF"/>
            </a:solidFill>
            <a:tailEnd type="stealth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8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indefinite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5" dur="indefinite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9" presetClass="emph" presetSubtype="0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8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9" presetClass="emph" presetSubtype="0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indefinite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81" dur="indefinite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indefinite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49" dur="indefinite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indefinite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52" dur="indefinite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indefinite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55" dur="indefinite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indefinit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58" dur="indefinite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500"/>
                            </p:stCondLst>
                            <p:childTnLst>
                              <p:par>
                                <p:cTn id="19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500"/>
                            </p:stCondLst>
                            <p:childTnLst>
                              <p:par>
                                <p:cTn id="20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500"/>
                            </p:stCondLst>
                            <p:childTnLst>
                              <p:par>
                                <p:cTn id="2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8" grpId="2" animBg="1"/>
      <p:bldP spid="8" grpId="3" animBg="1"/>
      <p:bldP spid="52" grpId="0" animBg="1"/>
      <p:bldP spid="52" grpId="1" animBg="1"/>
      <p:bldP spid="52" grpId="2" animBg="1"/>
      <p:bldP spid="52" grpId="3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59" grpId="2" animBg="1"/>
      <p:bldP spid="60" grpId="0" animBg="1"/>
      <p:bldP spid="60" grpId="1" animBg="1"/>
      <p:bldP spid="60" grpId="2" animBg="1"/>
      <p:bldP spid="61" grpId="0" animBg="1"/>
      <p:bldP spid="61" grpId="1" animBg="1"/>
      <p:bldP spid="61" grpId="2" animBg="1"/>
      <p:bldP spid="62" grpId="0" animBg="1"/>
      <p:bldP spid="62" grpId="1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2" grpId="0"/>
      <p:bldP spid="14" grpId="0"/>
      <p:bldP spid="15" grpId="0"/>
      <p:bldP spid="16" grpId="0"/>
      <p:bldP spid="17" grpId="0"/>
      <p:bldP spid="18" grpId="0"/>
      <p:bldP spid="19" grpId="0" bldLvl="0" animBg="1"/>
      <p:bldP spid="21" grpId="0" bldLvl="0"/>
      <p:bldP spid="23" grpId="0"/>
      <p:bldP spid="25" grpId="0"/>
      <p:bldP spid="29" grpId="0" animBg="1"/>
      <p:bldP spid="3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338206" y="143304"/>
            <a:ext cx="2506133" cy="728133"/>
            <a:chOff x="488950" y="495300"/>
            <a:chExt cx="1879600" cy="546100"/>
          </a:xfrm>
        </p:grpSpPr>
        <p:sp>
          <p:nvSpPr>
            <p:cNvPr id="19" name="椭圆 18"/>
            <p:cNvSpPr/>
            <p:nvPr/>
          </p:nvSpPr>
          <p:spPr>
            <a:xfrm>
              <a:off x="1822450" y="495300"/>
              <a:ext cx="546100" cy="546100"/>
            </a:xfrm>
            <a:prstGeom prst="ellipse">
              <a:avLst/>
            </a:prstGeom>
            <a:solidFill>
              <a:srgbClr val="F0B1C0"/>
            </a:solidFill>
            <a:ln w="12700" cap="flat" cmpd="sng" algn="ctr">
              <a:noFill/>
              <a:prstDash val="solid"/>
              <a:miter lim="800000"/>
            </a:ln>
            <a:effectLst>
              <a:outerShdw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219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735" b="1" kern="0" dirty="0">
                  <a:solidFill>
                    <a:prstClr val="white"/>
                  </a:solidFill>
                  <a:latin typeface="Times New Roman" panose="02020603050405020304"/>
                  <a:ea typeface="黑体" panose="02010609060101010101" pitchFamily="49" charset="-122"/>
                </a:rPr>
                <a:t>结</a:t>
              </a:r>
              <a:endParaRPr lang="zh-CN" altLang="en-US" sz="3735" b="1" kern="0" dirty="0">
                <a:solidFill>
                  <a:prstClr val="white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1377950" y="495300"/>
              <a:ext cx="546100" cy="546100"/>
            </a:xfrm>
            <a:prstGeom prst="ellipse">
              <a:avLst/>
            </a:prstGeom>
            <a:solidFill>
              <a:srgbClr val="F0B1C0"/>
            </a:solidFill>
            <a:ln w="12700" cap="flat" cmpd="sng" algn="ctr">
              <a:noFill/>
              <a:prstDash val="solid"/>
              <a:miter lim="800000"/>
            </a:ln>
            <a:effectLst>
              <a:outerShdw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219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735" b="1" kern="0" dirty="0">
                  <a:solidFill>
                    <a:prstClr val="white"/>
                  </a:solidFill>
                  <a:latin typeface="Times New Roman" panose="02020603050405020304"/>
                  <a:ea typeface="黑体" panose="02010609060101010101" pitchFamily="49" charset="-122"/>
                </a:rPr>
                <a:t>小</a:t>
              </a:r>
              <a:endParaRPr lang="zh-CN" altLang="en-US" sz="3735" b="1" kern="0" dirty="0">
                <a:solidFill>
                  <a:prstClr val="white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933450" y="495300"/>
              <a:ext cx="546100" cy="546100"/>
            </a:xfrm>
            <a:prstGeom prst="ellipse">
              <a:avLst/>
            </a:prstGeom>
            <a:solidFill>
              <a:srgbClr val="F0B1C0"/>
            </a:solidFill>
            <a:ln w="12700" cap="flat" cmpd="sng" algn="ctr">
              <a:noFill/>
              <a:prstDash val="solid"/>
              <a:miter lim="800000"/>
            </a:ln>
            <a:effectLst>
              <a:outerShdw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219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735" b="1" kern="0" dirty="0">
                  <a:solidFill>
                    <a:prstClr val="white"/>
                  </a:solidFill>
                  <a:latin typeface="Times New Roman" panose="02020603050405020304"/>
                  <a:ea typeface="黑体" panose="02010609060101010101" pitchFamily="49" charset="-122"/>
                </a:rPr>
                <a:t>纳</a:t>
              </a:r>
              <a:endParaRPr lang="zh-CN" altLang="en-US" sz="3735" b="1" kern="0" dirty="0">
                <a:solidFill>
                  <a:prstClr val="white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488950" y="495300"/>
              <a:ext cx="546100" cy="546100"/>
            </a:xfrm>
            <a:prstGeom prst="ellipse">
              <a:avLst/>
            </a:prstGeom>
            <a:solidFill>
              <a:srgbClr val="F0B1C0"/>
            </a:solidFill>
            <a:ln w="12700" cap="flat" cmpd="sng" algn="ctr">
              <a:noFill/>
              <a:prstDash val="solid"/>
              <a:miter lim="800000"/>
            </a:ln>
            <a:effectLst>
              <a:outerShdw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219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735" b="1" kern="0" dirty="0">
                  <a:solidFill>
                    <a:prstClr val="white"/>
                  </a:solidFill>
                  <a:latin typeface="Times New Roman" panose="02020603050405020304"/>
                  <a:ea typeface="黑体" panose="02010609060101010101" pitchFamily="49" charset="-122"/>
                </a:rPr>
                <a:t>归</a:t>
              </a:r>
              <a:endParaRPr lang="zh-CN" altLang="en-US" sz="3735" b="1" kern="0" dirty="0">
                <a:solidFill>
                  <a:prstClr val="white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88" t="1313" r="488" b="35039"/>
          <a:stretch>
            <a:fillRect/>
          </a:stretch>
        </p:blipFill>
        <p:spPr>
          <a:xfrm>
            <a:off x="9682453" y="3976166"/>
            <a:ext cx="2604855" cy="325966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52557" y="1089225"/>
            <a:ext cx="51283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方格纸上平移图形的方法：</a:t>
            </a:r>
            <a:endParaRPr lang="en-US" altLang="zh-CN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52556" y="1812294"/>
            <a:ext cx="70375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一找：</a:t>
            </a:r>
            <a:r>
              <a:rPr lang="zh-CN" altLang="en-US" sz="2800" b="1" dirty="0"/>
              <a:t>找出图形的</a:t>
            </a:r>
            <a:r>
              <a:rPr lang="zh-CN" altLang="en-US" sz="2800" b="1" dirty="0">
                <a:solidFill>
                  <a:srgbClr val="0000FF"/>
                </a:solidFill>
              </a:rPr>
              <a:t>关键点</a:t>
            </a:r>
            <a:r>
              <a:rPr lang="zh-CN" altLang="en-US" sz="2800" b="1" dirty="0"/>
              <a:t>（或</a:t>
            </a:r>
            <a:r>
              <a:rPr lang="zh-CN" altLang="en-US" sz="2800" b="1" dirty="0">
                <a:solidFill>
                  <a:srgbClr val="0000FF"/>
                </a:solidFill>
              </a:rPr>
              <a:t>关键线段</a:t>
            </a:r>
            <a:r>
              <a:rPr lang="zh-CN" altLang="en-US" sz="2800" b="1" dirty="0"/>
              <a:t>）；</a:t>
            </a:r>
            <a:endParaRPr lang="zh-CN" altLang="en-US" sz="2800" b="1" dirty="0"/>
          </a:p>
        </p:txBody>
      </p:sp>
      <p:sp>
        <p:nvSpPr>
          <p:cNvPr id="4" name="矩形 3"/>
          <p:cNvSpPr/>
          <p:nvPr/>
        </p:nvSpPr>
        <p:spPr>
          <a:xfrm>
            <a:off x="852556" y="2473808"/>
            <a:ext cx="1019644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二数：</a:t>
            </a:r>
            <a:r>
              <a:rPr lang="zh-CN" altLang="en-US" sz="2800" b="1" dirty="0"/>
              <a:t>以关键点（或关键线段）为参照点（或参照线段），数出平移的格数；</a:t>
            </a:r>
            <a:endParaRPr lang="zh-CN" altLang="en-US" sz="2800" b="1" dirty="0"/>
          </a:p>
        </p:txBody>
      </p:sp>
      <p:sp>
        <p:nvSpPr>
          <p:cNvPr id="5" name="矩形 4"/>
          <p:cNvSpPr/>
          <p:nvPr/>
        </p:nvSpPr>
        <p:spPr>
          <a:xfrm>
            <a:off x="852556" y="3566209"/>
            <a:ext cx="937517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三描：</a:t>
            </a:r>
            <a:r>
              <a:rPr lang="zh-CN" altLang="en-US" sz="2800" b="1" dirty="0"/>
              <a:t>按指定</a:t>
            </a:r>
            <a:r>
              <a:rPr lang="zh-CN" altLang="en-US" sz="2800" b="1" dirty="0">
                <a:solidFill>
                  <a:srgbClr val="FF0000"/>
                </a:solidFill>
                <a:highlight>
                  <a:srgbClr val="FFFF00"/>
                </a:highlight>
              </a:rPr>
              <a:t>方向</a:t>
            </a:r>
            <a:r>
              <a:rPr lang="zh-CN" altLang="en-US" sz="2800" b="1" dirty="0"/>
              <a:t>和</a:t>
            </a:r>
            <a:r>
              <a:rPr lang="zh-CN" altLang="en-US" sz="2800" b="1" dirty="0">
                <a:solidFill>
                  <a:srgbClr val="FF0000"/>
                </a:solidFill>
                <a:highlight>
                  <a:srgbClr val="FFFF00"/>
                </a:highlight>
              </a:rPr>
              <a:t>格数</a:t>
            </a:r>
            <a:r>
              <a:rPr lang="zh-CN" altLang="en-US" sz="2800" b="1" dirty="0"/>
              <a:t>把参照点（或参照线段）平移到新位置，描出各点（或画出线段）。</a:t>
            </a:r>
            <a:endParaRPr lang="zh-CN" altLang="en-US" sz="2800" b="1" dirty="0"/>
          </a:p>
        </p:txBody>
      </p:sp>
      <p:sp>
        <p:nvSpPr>
          <p:cNvPr id="6" name="矩形 5"/>
          <p:cNvSpPr/>
          <p:nvPr/>
        </p:nvSpPr>
        <p:spPr>
          <a:xfrm>
            <a:off x="852555" y="4658610"/>
            <a:ext cx="95953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2800" b="1" dirty="0">
                <a:solidFill>
                  <a:srgbClr val="FF0000"/>
                </a:solidFill>
                <a:latin typeface="Calibri" panose="020F0502020204030204" pitchFamily="34" charset="0"/>
              </a:rPr>
              <a:t>四连：</a:t>
            </a:r>
            <a:r>
              <a:rPr lang="zh-CN" altLang="zh-CN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把各点按原图形顺次连接，就得到平移后的图形。</a:t>
            </a:r>
            <a:endParaRPr lang="zh-CN" altLang="en-US" sz="2800" b="1" dirty="0">
              <a:solidFill>
                <a:srgbClr val="000000"/>
              </a:solidFill>
              <a:latin typeface="黑体" panose="02010609060101010101" pitchFamily="49" charset="-122"/>
            </a:endParaRPr>
          </a:p>
        </p:txBody>
      </p:sp>
      <p:sp>
        <p:nvSpPr>
          <p:cNvPr id="34" name="圆角矩形标注 7"/>
          <p:cNvSpPr/>
          <p:nvPr/>
        </p:nvSpPr>
        <p:spPr bwMode="auto">
          <a:xfrm>
            <a:off x="3044304" y="5421723"/>
            <a:ext cx="6429897" cy="956733"/>
          </a:xfrm>
          <a:prstGeom prst="wedgeRoundRectCallout">
            <a:avLst>
              <a:gd name="adj1" fmla="val 55935"/>
              <a:gd name="adj2" fmla="val -34953"/>
              <a:gd name="adj3" fmla="val 16667"/>
            </a:avLst>
          </a:prstGeom>
          <a:solidFill>
            <a:srgbClr val="F79646">
              <a:lumMod val="20000"/>
              <a:lumOff val="80000"/>
            </a:srgbClr>
          </a:solidFill>
          <a:ln w="15875" cap="flat" cmpd="sng" algn="ctr">
            <a:solidFill>
              <a:srgbClr val="F79646"/>
            </a:solidFill>
            <a:prstDash val="solid"/>
          </a:ln>
          <a:effectLst/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5" b="1" kern="0" noProof="1">
                <a:solidFill>
                  <a:srgbClr val="3333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最后检查一下，移动前后，物体的</a:t>
            </a:r>
            <a:r>
              <a:rPr lang="zh-CN" altLang="en-US" sz="2665" b="1" kern="0" noProof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形状</a:t>
            </a:r>
            <a:r>
              <a:rPr lang="zh-CN" altLang="en-US" sz="2665" b="1" kern="0" noProof="1">
                <a:solidFill>
                  <a:srgbClr val="3333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en-US" sz="2665" b="1" kern="0" noProof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大小</a:t>
            </a:r>
            <a:r>
              <a:rPr lang="zh-CN" altLang="en-US" sz="2665" b="1" kern="0" noProof="1">
                <a:solidFill>
                  <a:srgbClr val="3333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en-US" sz="2665" b="1" kern="0" noProof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自身方向</a:t>
            </a:r>
            <a:r>
              <a:rPr lang="zh-CN" altLang="en-US" sz="2665" b="1" kern="0" noProof="1">
                <a:solidFill>
                  <a:srgbClr val="3333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是否与原来的一致 。</a:t>
            </a:r>
            <a:endParaRPr lang="zh-CN" altLang="en-US" sz="2665" b="1" kern="0" noProof="1">
              <a:solidFill>
                <a:srgbClr val="3333CC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3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表格 26"/>
          <p:cNvGraphicFramePr>
            <a:graphicFrameLocks noGrp="1"/>
          </p:cNvGraphicFramePr>
          <p:nvPr/>
        </p:nvGraphicFramePr>
        <p:xfrm>
          <a:off x="1751540" y="2042013"/>
          <a:ext cx="6123520" cy="38267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5440"/>
                <a:gridCol w="765440"/>
                <a:gridCol w="765440"/>
                <a:gridCol w="765440"/>
                <a:gridCol w="765440"/>
                <a:gridCol w="765440"/>
                <a:gridCol w="765440"/>
                <a:gridCol w="765440"/>
              </a:tblGrid>
              <a:tr h="765345"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5345"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5345"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5345"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5345"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8" name="图片 4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1115" y="2041526"/>
            <a:ext cx="138788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53" r="16873" b="-1"/>
          <a:stretch>
            <a:fillRect/>
          </a:stretch>
        </p:blipFill>
        <p:spPr bwMode="auto">
          <a:xfrm>
            <a:off x="3251754" y="4319912"/>
            <a:ext cx="1583772" cy="832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4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0105" y="3569023"/>
            <a:ext cx="138788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53" r="16873" b="-1"/>
          <a:stretch>
            <a:fillRect/>
          </a:stretch>
        </p:blipFill>
        <p:spPr bwMode="auto">
          <a:xfrm>
            <a:off x="5553630" y="2786956"/>
            <a:ext cx="1583772" cy="832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3"/>
          <p:cNvSpPr/>
          <p:nvPr/>
        </p:nvSpPr>
        <p:spPr>
          <a:xfrm>
            <a:off x="2089621" y="3585956"/>
            <a:ext cx="649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图①</a:t>
            </a:r>
            <a:endParaRPr lang="zh-CN" altLang="en-US" b="1" dirty="0"/>
          </a:p>
        </p:txBody>
      </p:sp>
      <p:sp>
        <p:nvSpPr>
          <p:cNvPr id="36" name="矩形 35"/>
          <p:cNvSpPr/>
          <p:nvPr/>
        </p:nvSpPr>
        <p:spPr>
          <a:xfrm>
            <a:off x="3621218" y="5152704"/>
            <a:ext cx="649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图②</a:t>
            </a:r>
            <a:endParaRPr lang="zh-CN" altLang="en-US" b="1" dirty="0"/>
          </a:p>
        </p:txBody>
      </p:sp>
      <p:sp>
        <p:nvSpPr>
          <p:cNvPr id="37" name="矩形 36"/>
          <p:cNvSpPr/>
          <p:nvPr/>
        </p:nvSpPr>
        <p:spPr>
          <a:xfrm>
            <a:off x="5920271" y="5152704"/>
            <a:ext cx="649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图③</a:t>
            </a:r>
            <a:endParaRPr lang="zh-CN" altLang="en-US" b="1" dirty="0"/>
          </a:p>
        </p:txBody>
      </p:sp>
      <p:grpSp>
        <p:nvGrpSpPr>
          <p:cNvPr id="2" name="组合 1"/>
          <p:cNvGrpSpPr/>
          <p:nvPr/>
        </p:nvGrpSpPr>
        <p:grpSpPr>
          <a:xfrm>
            <a:off x="1139651" y="260350"/>
            <a:ext cx="9937750" cy="1254125"/>
            <a:chOff x="1087" y="7182"/>
            <a:chExt cx="15650" cy="1975"/>
          </a:xfrm>
        </p:grpSpPr>
        <p:sp>
          <p:nvSpPr>
            <p:cNvPr id="3" name="标题 1"/>
            <p:cNvSpPr>
              <a:spLocks noGrp="1" noChangeArrowheads="1"/>
            </p:cNvSpPr>
            <p:nvPr/>
          </p:nvSpPr>
          <p:spPr bwMode="auto">
            <a:xfrm>
              <a:off x="1809" y="7182"/>
              <a:ext cx="14928" cy="19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说一说，图</a:t>
              </a:r>
              <a:r>
                <a:rPr lang="en-US" altLang="zh-CN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和图</a:t>
              </a:r>
              <a:r>
                <a:rPr lang="en-US" altLang="zh-CN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分别怎样才能平移到图</a:t>
              </a:r>
              <a:r>
                <a:rPr lang="en-US" altLang="zh-CN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中的相应位置？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" name="任意多边形: 形状 18"/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 bwMode="auto">
          <a:xfrm>
            <a:off x="7291894" y="2154809"/>
            <a:ext cx="4602672" cy="3077591"/>
            <a:chOff x="684064" y="960104"/>
            <a:chExt cx="10823872" cy="4721485"/>
          </a:xfrm>
        </p:grpSpPr>
        <p:grpSp>
          <p:nvGrpSpPr>
            <p:cNvPr id="9" name="组合 8"/>
            <p:cNvGrpSpPr/>
            <p:nvPr/>
          </p:nvGrpSpPr>
          <p:grpSpPr bwMode="auto">
            <a:xfrm>
              <a:off x="684064" y="960104"/>
              <a:ext cx="10823872" cy="4721485"/>
              <a:chOff x="684064" y="960104"/>
              <a:chExt cx="10823872" cy="4721485"/>
            </a:xfrm>
          </p:grpSpPr>
          <p:sp>
            <p:nvSpPr>
              <p:cNvPr id="11" name="矩形: 圆角 4"/>
              <p:cNvSpPr/>
              <p:nvPr/>
            </p:nvSpPr>
            <p:spPr>
              <a:xfrm>
                <a:off x="925208" y="960104"/>
                <a:ext cx="10441420" cy="4642612"/>
              </a:xfrm>
              <a:prstGeom prst="roundRect">
                <a:avLst>
                  <a:gd name="adj" fmla="val 220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1600"/>
              </a:p>
            </p:txBody>
          </p:sp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3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684064" y="968068"/>
                <a:ext cx="10823872" cy="4713521"/>
              </a:xfrm>
              <a:prstGeom prst="rect">
                <a:avLst/>
              </a:prstGeom>
            </p:spPr>
          </p:pic>
        </p:grpSp>
        <p:sp>
          <p:nvSpPr>
            <p:cNvPr id="10" name="矩形 9"/>
            <p:cNvSpPr/>
            <p:nvPr/>
          </p:nvSpPr>
          <p:spPr>
            <a:xfrm>
              <a:off x="1447433" y="1758683"/>
              <a:ext cx="9651939" cy="363469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600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7419975" y="2650108"/>
            <a:ext cx="4292600" cy="227267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514350" indent="-514350" fontAlgn="auto">
              <a:lnSpc>
                <a:spcPct val="130000"/>
              </a:lnSpc>
              <a:buAutoNum type="arabicPeriod"/>
            </a:pPr>
            <a:r>
              <a:rPr lang="zh-CN" altLang="en-US" sz="2800" b="1" dirty="0">
                <a:latin typeface="+mn-lt"/>
                <a:ea typeface="+mn-ea"/>
              </a:rPr>
              <a:t>移一移，说说你是怎样移动的。</a:t>
            </a:r>
            <a:endParaRPr lang="en-US" altLang="zh-CN" sz="2800" b="1" dirty="0">
              <a:latin typeface="+mn-lt"/>
              <a:ea typeface="+mn-ea"/>
            </a:endParaRPr>
          </a:p>
          <a:p>
            <a:pPr marL="514350" indent="-514350" fontAlgn="auto">
              <a:lnSpc>
                <a:spcPct val="130000"/>
              </a:lnSpc>
              <a:buAutoNum type="arabicPeriod"/>
            </a:pPr>
            <a:r>
              <a:rPr lang="zh-CN" altLang="en-US" sz="2800" b="1" dirty="0">
                <a:latin typeface="+mn-lt"/>
                <a:ea typeface="+mn-ea"/>
              </a:rPr>
              <a:t>互相交流讨论，平移的关键是什么。</a:t>
            </a:r>
            <a:endParaRPr lang="zh-CN" altLang="en-US" sz="2800" b="1" dirty="0">
              <a:latin typeface="+mn-lt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表格 26"/>
          <p:cNvGraphicFramePr>
            <a:graphicFrameLocks noGrp="1"/>
          </p:cNvGraphicFramePr>
          <p:nvPr/>
        </p:nvGraphicFramePr>
        <p:xfrm>
          <a:off x="3034240" y="1572113"/>
          <a:ext cx="6123520" cy="38267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5440"/>
                <a:gridCol w="765440"/>
                <a:gridCol w="765440"/>
                <a:gridCol w="765440"/>
                <a:gridCol w="765440"/>
                <a:gridCol w="765440"/>
                <a:gridCol w="765440"/>
                <a:gridCol w="765440"/>
              </a:tblGrid>
              <a:tr h="765345"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5345"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5345"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5345"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5345"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8" name="图片 4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15" y="1571626"/>
            <a:ext cx="138788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53" r="16873" b="-1"/>
          <a:stretch>
            <a:fillRect/>
          </a:stretch>
        </p:blipFill>
        <p:spPr bwMode="auto">
          <a:xfrm>
            <a:off x="4534454" y="3850012"/>
            <a:ext cx="1583772" cy="832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4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2805" y="3099123"/>
            <a:ext cx="138788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53" r="16873" b="-1"/>
          <a:stretch>
            <a:fillRect/>
          </a:stretch>
        </p:blipFill>
        <p:spPr bwMode="auto">
          <a:xfrm>
            <a:off x="6836330" y="2317056"/>
            <a:ext cx="1583772" cy="832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3"/>
          <p:cNvSpPr/>
          <p:nvPr/>
        </p:nvSpPr>
        <p:spPr>
          <a:xfrm>
            <a:off x="3372321" y="3116056"/>
            <a:ext cx="649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图①</a:t>
            </a:r>
            <a:endParaRPr lang="zh-CN" altLang="en-US" b="1" dirty="0"/>
          </a:p>
        </p:txBody>
      </p:sp>
      <p:sp>
        <p:nvSpPr>
          <p:cNvPr id="36" name="矩形 35"/>
          <p:cNvSpPr/>
          <p:nvPr/>
        </p:nvSpPr>
        <p:spPr>
          <a:xfrm>
            <a:off x="4903918" y="4682804"/>
            <a:ext cx="649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图②</a:t>
            </a:r>
            <a:endParaRPr lang="zh-CN" altLang="en-US" b="1" dirty="0"/>
          </a:p>
        </p:txBody>
      </p:sp>
      <p:sp>
        <p:nvSpPr>
          <p:cNvPr id="37" name="矩形 36"/>
          <p:cNvSpPr/>
          <p:nvPr/>
        </p:nvSpPr>
        <p:spPr>
          <a:xfrm>
            <a:off x="7202971" y="4682804"/>
            <a:ext cx="649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图③</a:t>
            </a:r>
            <a:endParaRPr lang="zh-CN" altLang="en-US" b="1" dirty="0"/>
          </a:p>
        </p:txBody>
      </p:sp>
      <p:sp>
        <p:nvSpPr>
          <p:cNvPr id="38" name="弧形 37"/>
          <p:cNvSpPr/>
          <p:nvPr/>
        </p:nvSpPr>
        <p:spPr>
          <a:xfrm flipV="1">
            <a:off x="3796409" y="2845923"/>
            <a:ext cx="775767" cy="450851"/>
          </a:xfrm>
          <a:prstGeom prst="arc">
            <a:avLst>
              <a:gd name="adj1" fmla="val 11229296"/>
              <a:gd name="adj2" fmla="val 21167872"/>
            </a:avLst>
          </a:prstGeom>
          <a:ln w="12700">
            <a:solidFill>
              <a:srgbClr val="FF000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sp>
        <p:nvSpPr>
          <p:cNvPr id="39" name="弧形 38"/>
          <p:cNvSpPr/>
          <p:nvPr/>
        </p:nvSpPr>
        <p:spPr>
          <a:xfrm flipV="1">
            <a:off x="4561711" y="2845923"/>
            <a:ext cx="775767" cy="450851"/>
          </a:xfrm>
          <a:prstGeom prst="arc">
            <a:avLst>
              <a:gd name="adj1" fmla="val 11229296"/>
              <a:gd name="adj2" fmla="val 21167872"/>
            </a:avLst>
          </a:prstGeom>
          <a:ln w="12700">
            <a:solidFill>
              <a:srgbClr val="FF000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sp>
        <p:nvSpPr>
          <p:cNvPr id="40" name="弧形 39"/>
          <p:cNvSpPr/>
          <p:nvPr/>
        </p:nvSpPr>
        <p:spPr>
          <a:xfrm flipV="1">
            <a:off x="5327014" y="2845923"/>
            <a:ext cx="775767" cy="450851"/>
          </a:xfrm>
          <a:prstGeom prst="arc">
            <a:avLst>
              <a:gd name="adj1" fmla="val 11229296"/>
              <a:gd name="adj2" fmla="val 21167872"/>
            </a:avLst>
          </a:prstGeom>
          <a:ln w="12700">
            <a:solidFill>
              <a:srgbClr val="FF000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sp>
        <p:nvSpPr>
          <p:cNvPr id="43" name="弧形 42"/>
          <p:cNvSpPr/>
          <p:nvPr/>
        </p:nvSpPr>
        <p:spPr>
          <a:xfrm flipV="1">
            <a:off x="6092317" y="2845923"/>
            <a:ext cx="775767" cy="450851"/>
          </a:xfrm>
          <a:prstGeom prst="arc">
            <a:avLst>
              <a:gd name="adj1" fmla="val 11229296"/>
              <a:gd name="adj2" fmla="val 21167872"/>
            </a:avLst>
          </a:prstGeom>
          <a:ln w="12700">
            <a:solidFill>
              <a:srgbClr val="FF000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sp>
        <p:nvSpPr>
          <p:cNvPr id="44" name="弧形 43"/>
          <p:cNvSpPr/>
          <p:nvPr/>
        </p:nvSpPr>
        <p:spPr>
          <a:xfrm flipV="1">
            <a:off x="6857619" y="2845923"/>
            <a:ext cx="775767" cy="450851"/>
          </a:xfrm>
          <a:prstGeom prst="arc">
            <a:avLst>
              <a:gd name="adj1" fmla="val 11229296"/>
              <a:gd name="adj2" fmla="val 21167872"/>
            </a:avLst>
          </a:prstGeom>
          <a:ln w="12700">
            <a:solidFill>
              <a:srgbClr val="FF000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sp>
        <p:nvSpPr>
          <p:cNvPr id="45" name="弧形 44"/>
          <p:cNvSpPr/>
          <p:nvPr/>
        </p:nvSpPr>
        <p:spPr>
          <a:xfrm rot="5400000">
            <a:off x="7213749" y="3282281"/>
            <a:ext cx="775767" cy="450851"/>
          </a:xfrm>
          <a:prstGeom prst="arc">
            <a:avLst>
              <a:gd name="adj1" fmla="val 11229296"/>
              <a:gd name="adj2" fmla="val 21167872"/>
            </a:avLst>
          </a:prstGeom>
          <a:ln w="12700">
            <a:solidFill>
              <a:srgbClr val="FF000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sp>
        <p:nvSpPr>
          <p:cNvPr id="46" name="弧形 45"/>
          <p:cNvSpPr/>
          <p:nvPr/>
        </p:nvSpPr>
        <p:spPr>
          <a:xfrm rot="5400000">
            <a:off x="7213747" y="4033205"/>
            <a:ext cx="775767" cy="450851"/>
          </a:xfrm>
          <a:prstGeom prst="arc">
            <a:avLst>
              <a:gd name="adj1" fmla="val 11229296"/>
              <a:gd name="adj2" fmla="val 21167872"/>
            </a:avLst>
          </a:prstGeom>
          <a:ln w="12700">
            <a:solidFill>
              <a:srgbClr val="FF000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983" y="4219219"/>
            <a:ext cx="1235527" cy="2239392"/>
          </a:xfrm>
          <a:prstGeom prst="rect">
            <a:avLst/>
          </a:prstGeom>
        </p:spPr>
      </p:pic>
      <p:sp>
        <p:nvSpPr>
          <p:cNvPr id="48" name="AutoShape 27"/>
          <p:cNvSpPr>
            <a:spLocks noChangeArrowheads="1"/>
          </p:cNvSpPr>
          <p:nvPr/>
        </p:nvSpPr>
        <p:spPr bwMode="auto">
          <a:xfrm>
            <a:off x="1795104" y="5109610"/>
            <a:ext cx="3462697" cy="1007213"/>
          </a:xfrm>
          <a:prstGeom prst="wedgeRoundRectCallout">
            <a:avLst>
              <a:gd name="adj1" fmla="val -58715"/>
              <a:gd name="adj2" fmla="val -33902"/>
              <a:gd name="adj3" fmla="val 16667"/>
            </a:avLst>
          </a:prstGeom>
          <a:solidFill>
            <a:srgbClr val="FBEBD8"/>
          </a:solidFill>
          <a:ln w="12700" cap="flat" cmpd="sng" algn="ctr">
            <a:solidFill>
              <a:srgbClr val="FBA123"/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5" b="1" kern="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铅笔先</a:t>
            </a:r>
            <a:r>
              <a:rPr lang="zh-CN" altLang="en-US" sz="2665" b="1" kern="0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向右</a:t>
            </a:r>
            <a:r>
              <a:rPr lang="zh-CN" altLang="en-US" sz="2665" b="1" kern="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平移</a:t>
            </a:r>
            <a:r>
              <a:rPr lang="en-US" altLang="zh-CN" sz="2665" b="1" kern="0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5</a:t>
            </a:r>
            <a:r>
              <a:rPr lang="zh-CN" altLang="en-US" sz="2665" b="1" kern="0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格</a:t>
            </a:r>
            <a:r>
              <a:rPr lang="zh-CN" altLang="en-US" sz="2665" b="1" kern="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endParaRPr lang="zh-CN" altLang="en-US" sz="2665" b="1" kern="0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5" b="1" kern="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再</a:t>
            </a:r>
            <a:r>
              <a:rPr lang="zh-CN" altLang="en-US" sz="2665" b="1" kern="0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向下</a:t>
            </a:r>
            <a:r>
              <a:rPr lang="zh-CN" altLang="en-US" sz="2665" b="1" kern="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平移</a:t>
            </a:r>
            <a:r>
              <a:rPr lang="en-US" altLang="zh-CN" sz="2665" b="1" kern="0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2</a:t>
            </a:r>
            <a:r>
              <a:rPr lang="zh-CN" altLang="en-US" sz="2665" b="1" kern="0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格</a:t>
            </a:r>
            <a:r>
              <a:rPr lang="zh-CN" altLang="en-US" sz="2665" b="1" kern="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。</a:t>
            </a:r>
            <a:endParaRPr lang="zh-CN" altLang="en-US" sz="2665" b="1" kern="0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3" name="弧形 22"/>
          <p:cNvSpPr/>
          <p:nvPr/>
        </p:nvSpPr>
        <p:spPr>
          <a:xfrm rot="5400000">
            <a:off x="3368075" y="3282283"/>
            <a:ext cx="775767" cy="450851"/>
          </a:xfrm>
          <a:prstGeom prst="arc">
            <a:avLst>
              <a:gd name="adj1" fmla="val 11229296"/>
              <a:gd name="adj2" fmla="val 21167872"/>
            </a:avLst>
          </a:prstGeom>
          <a:ln w="12700">
            <a:solidFill>
              <a:srgbClr val="0000FF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sp>
        <p:nvSpPr>
          <p:cNvPr id="24" name="弧形 23"/>
          <p:cNvSpPr/>
          <p:nvPr/>
        </p:nvSpPr>
        <p:spPr>
          <a:xfrm rot="5400000">
            <a:off x="3368075" y="4033207"/>
            <a:ext cx="775767" cy="450851"/>
          </a:xfrm>
          <a:prstGeom prst="arc">
            <a:avLst>
              <a:gd name="adj1" fmla="val 11229296"/>
              <a:gd name="adj2" fmla="val 21167872"/>
            </a:avLst>
          </a:prstGeom>
          <a:ln w="12700">
            <a:solidFill>
              <a:srgbClr val="0000FF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sp>
        <p:nvSpPr>
          <p:cNvPr id="25" name="弧形 24"/>
          <p:cNvSpPr/>
          <p:nvPr/>
        </p:nvSpPr>
        <p:spPr>
          <a:xfrm flipV="1">
            <a:off x="3792174" y="4364545"/>
            <a:ext cx="775767" cy="450851"/>
          </a:xfrm>
          <a:prstGeom prst="arc">
            <a:avLst>
              <a:gd name="adj1" fmla="val 11229296"/>
              <a:gd name="adj2" fmla="val 21167872"/>
            </a:avLst>
          </a:prstGeom>
          <a:ln w="12700">
            <a:solidFill>
              <a:srgbClr val="0000FF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sp>
        <p:nvSpPr>
          <p:cNvPr id="31" name="弧形 30"/>
          <p:cNvSpPr/>
          <p:nvPr/>
        </p:nvSpPr>
        <p:spPr>
          <a:xfrm flipV="1">
            <a:off x="4558930" y="4364545"/>
            <a:ext cx="775767" cy="450851"/>
          </a:xfrm>
          <a:prstGeom prst="arc">
            <a:avLst>
              <a:gd name="adj1" fmla="val 11229296"/>
              <a:gd name="adj2" fmla="val 21167872"/>
            </a:avLst>
          </a:prstGeom>
          <a:ln w="12700">
            <a:solidFill>
              <a:srgbClr val="0000FF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sp>
        <p:nvSpPr>
          <p:cNvPr id="32" name="弧形 31"/>
          <p:cNvSpPr/>
          <p:nvPr/>
        </p:nvSpPr>
        <p:spPr>
          <a:xfrm flipV="1">
            <a:off x="5325686" y="4364545"/>
            <a:ext cx="775767" cy="450851"/>
          </a:xfrm>
          <a:prstGeom prst="arc">
            <a:avLst>
              <a:gd name="adj1" fmla="val 11229296"/>
              <a:gd name="adj2" fmla="val 21167872"/>
            </a:avLst>
          </a:prstGeom>
          <a:ln w="12700">
            <a:solidFill>
              <a:srgbClr val="0000FF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sp>
        <p:nvSpPr>
          <p:cNvPr id="33" name="弧形 32"/>
          <p:cNvSpPr/>
          <p:nvPr/>
        </p:nvSpPr>
        <p:spPr>
          <a:xfrm flipV="1">
            <a:off x="6092442" y="4364545"/>
            <a:ext cx="775767" cy="450851"/>
          </a:xfrm>
          <a:prstGeom prst="arc">
            <a:avLst>
              <a:gd name="adj1" fmla="val 11229296"/>
              <a:gd name="adj2" fmla="val 21167872"/>
            </a:avLst>
          </a:prstGeom>
          <a:ln w="12700">
            <a:solidFill>
              <a:srgbClr val="0000FF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sp>
        <p:nvSpPr>
          <p:cNvPr id="35" name="弧形 34"/>
          <p:cNvSpPr/>
          <p:nvPr/>
        </p:nvSpPr>
        <p:spPr>
          <a:xfrm flipV="1">
            <a:off x="6859198" y="4364545"/>
            <a:ext cx="775767" cy="450851"/>
          </a:xfrm>
          <a:prstGeom prst="arc">
            <a:avLst>
              <a:gd name="adj1" fmla="val 11229296"/>
              <a:gd name="adj2" fmla="val 21167872"/>
            </a:avLst>
          </a:prstGeom>
          <a:ln w="12700">
            <a:solidFill>
              <a:srgbClr val="0000FF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9279" y="4186756"/>
            <a:ext cx="1268759" cy="2347200"/>
          </a:xfrm>
          <a:prstGeom prst="rect">
            <a:avLst/>
          </a:prstGeom>
        </p:spPr>
      </p:pic>
      <p:sp>
        <p:nvSpPr>
          <p:cNvPr id="42" name="AutoShape 27"/>
          <p:cNvSpPr>
            <a:spLocks noChangeArrowheads="1"/>
          </p:cNvSpPr>
          <p:nvPr/>
        </p:nvSpPr>
        <p:spPr bwMode="auto">
          <a:xfrm>
            <a:off x="6381852" y="5193903"/>
            <a:ext cx="3462696" cy="1007704"/>
          </a:xfrm>
          <a:prstGeom prst="wedgeRoundRectCallout">
            <a:avLst>
              <a:gd name="adj1" fmla="val 57282"/>
              <a:gd name="adj2" fmla="val -33376"/>
              <a:gd name="adj3" fmla="val 16667"/>
            </a:avLst>
          </a:prstGeom>
          <a:solidFill>
            <a:srgbClr val="FBEBD8"/>
          </a:solidFill>
          <a:ln>
            <a:solidFill>
              <a:srgbClr val="FBA1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</a:pPr>
            <a:r>
              <a:rPr lang="zh-CN" altLang="en-US" sz="2665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铅笔先</a:t>
            </a:r>
            <a:r>
              <a:rPr lang="zh-CN" altLang="en-US" sz="2665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向下</a:t>
            </a:r>
            <a:r>
              <a:rPr lang="zh-CN" altLang="en-US" sz="2665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平移</a:t>
            </a:r>
            <a:r>
              <a:rPr lang="en-US" altLang="zh-CN" sz="2665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665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格</a:t>
            </a:r>
            <a:r>
              <a:rPr lang="zh-CN" altLang="en-US" sz="2665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，再</a:t>
            </a:r>
            <a:r>
              <a:rPr lang="zh-CN" altLang="en-US" sz="2665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向右</a:t>
            </a:r>
            <a:r>
              <a:rPr lang="zh-CN" altLang="en-US" sz="2665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平移</a:t>
            </a:r>
            <a:r>
              <a:rPr lang="en-US" altLang="zh-CN" sz="2665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665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格</a:t>
            </a:r>
            <a:r>
              <a:rPr lang="zh-CN" altLang="en-US" sz="2665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665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39651" y="260350"/>
            <a:ext cx="9937750" cy="1254125"/>
            <a:chOff x="1087" y="7182"/>
            <a:chExt cx="15650" cy="1975"/>
          </a:xfrm>
        </p:grpSpPr>
        <p:sp>
          <p:nvSpPr>
            <p:cNvPr id="3" name="标题 1"/>
            <p:cNvSpPr>
              <a:spLocks noGrp="1" noChangeArrowheads="1"/>
            </p:cNvSpPr>
            <p:nvPr/>
          </p:nvSpPr>
          <p:spPr bwMode="auto">
            <a:xfrm>
              <a:off x="1809" y="7182"/>
              <a:ext cx="14928" cy="19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说一说，图</a:t>
              </a:r>
              <a:r>
                <a:rPr lang="en-US" altLang="zh-CN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和图</a:t>
              </a:r>
              <a:r>
                <a:rPr lang="en-US" altLang="zh-CN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分别怎样才能平移到图</a:t>
              </a:r>
              <a:r>
                <a:rPr lang="en-US" altLang="zh-CN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中的相应位置？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" name="任意多边形: 形状 18"/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50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00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3" grpId="0" animBg="1"/>
      <p:bldP spid="44" grpId="0" animBg="1"/>
      <p:bldP spid="45" grpId="0" animBg="1"/>
      <p:bldP spid="46" grpId="0" animBg="1"/>
      <p:bldP spid="48" grpId="0" animBg="1"/>
      <p:bldP spid="4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3034240" y="1572113"/>
          <a:ext cx="6123520" cy="38267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5440"/>
                <a:gridCol w="765440"/>
                <a:gridCol w="765440"/>
                <a:gridCol w="765440"/>
                <a:gridCol w="765440"/>
                <a:gridCol w="765440"/>
                <a:gridCol w="765440"/>
                <a:gridCol w="765440"/>
              </a:tblGrid>
              <a:tr h="765345"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5345"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5345"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5345"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5345"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" name="图片 4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15" y="1571626"/>
            <a:ext cx="138788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53" r="16873" b="-1"/>
          <a:stretch>
            <a:fillRect/>
          </a:stretch>
        </p:blipFill>
        <p:spPr bwMode="auto">
          <a:xfrm>
            <a:off x="4534454" y="3850012"/>
            <a:ext cx="1583772" cy="832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4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2805" y="3099123"/>
            <a:ext cx="138788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53" r="16873" b="-1"/>
          <a:stretch>
            <a:fillRect/>
          </a:stretch>
        </p:blipFill>
        <p:spPr bwMode="auto">
          <a:xfrm>
            <a:off x="6836330" y="2317056"/>
            <a:ext cx="1583772" cy="832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3372321" y="3116056"/>
            <a:ext cx="649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图①</a:t>
            </a:r>
            <a:endParaRPr lang="zh-CN" altLang="en-US" b="1" dirty="0"/>
          </a:p>
        </p:txBody>
      </p:sp>
      <p:sp>
        <p:nvSpPr>
          <p:cNvPr id="11" name="矩形 10"/>
          <p:cNvSpPr/>
          <p:nvPr/>
        </p:nvSpPr>
        <p:spPr>
          <a:xfrm>
            <a:off x="4903918" y="4682804"/>
            <a:ext cx="649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图②</a:t>
            </a:r>
            <a:endParaRPr lang="zh-CN" altLang="en-US" b="1" dirty="0"/>
          </a:p>
        </p:txBody>
      </p:sp>
      <p:sp>
        <p:nvSpPr>
          <p:cNvPr id="12" name="矩形 11"/>
          <p:cNvSpPr/>
          <p:nvPr/>
        </p:nvSpPr>
        <p:spPr>
          <a:xfrm>
            <a:off x="7202971" y="4682804"/>
            <a:ext cx="649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图③</a:t>
            </a:r>
            <a:endParaRPr lang="zh-CN" altLang="en-US" b="1" dirty="0"/>
          </a:p>
        </p:txBody>
      </p:sp>
      <p:sp>
        <p:nvSpPr>
          <p:cNvPr id="13" name="弧形 12"/>
          <p:cNvSpPr/>
          <p:nvPr/>
        </p:nvSpPr>
        <p:spPr>
          <a:xfrm flipV="1">
            <a:off x="5326530" y="2067125"/>
            <a:ext cx="775767" cy="450851"/>
          </a:xfrm>
          <a:prstGeom prst="arc">
            <a:avLst>
              <a:gd name="adj1" fmla="val 11229296"/>
              <a:gd name="adj2" fmla="val 21167872"/>
            </a:avLst>
          </a:prstGeom>
          <a:ln w="12700">
            <a:solidFill>
              <a:srgbClr val="FF000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sp>
        <p:nvSpPr>
          <p:cNvPr id="14" name="弧形 13"/>
          <p:cNvSpPr/>
          <p:nvPr/>
        </p:nvSpPr>
        <p:spPr>
          <a:xfrm flipV="1">
            <a:off x="6092663" y="2067125"/>
            <a:ext cx="775767" cy="450851"/>
          </a:xfrm>
          <a:prstGeom prst="arc">
            <a:avLst>
              <a:gd name="adj1" fmla="val 11229296"/>
              <a:gd name="adj2" fmla="val 21167872"/>
            </a:avLst>
          </a:prstGeom>
          <a:ln w="12700">
            <a:solidFill>
              <a:srgbClr val="FF000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sp>
        <p:nvSpPr>
          <p:cNvPr id="15" name="弧形 14"/>
          <p:cNvSpPr/>
          <p:nvPr/>
        </p:nvSpPr>
        <p:spPr>
          <a:xfrm flipV="1">
            <a:off x="6858798" y="2067125"/>
            <a:ext cx="775767" cy="450851"/>
          </a:xfrm>
          <a:prstGeom prst="arc">
            <a:avLst>
              <a:gd name="adj1" fmla="val 11229296"/>
              <a:gd name="adj2" fmla="val 21167872"/>
            </a:avLst>
          </a:prstGeom>
          <a:ln w="12700">
            <a:solidFill>
              <a:srgbClr val="FF000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sp>
        <p:nvSpPr>
          <p:cNvPr id="16" name="弧形 15"/>
          <p:cNvSpPr/>
          <p:nvPr/>
        </p:nvSpPr>
        <p:spPr>
          <a:xfrm rot="5400000" flipH="1" flipV="1">
            <a:off x="4971781" y="2502748"/>
            <a:ext cx="775767" cy="450851"/>
          </a:xfrm>
          <a:prstGeom prst="arc">
            <a:avLst>
              <a:gd name="adj1" fmla="val 11229296"/>
              <a:gd name="adj2" fmla="val 21167872"/>
            </a:avLst>
          </a:prstGeom>
          <a:ln w="12700">
            <a:solidFill>
              <a:srgbClr val="FF000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sp>
        <p:nvSpPr>
          <p:cNvPr id="17" name="弧形 16"/>
          <p:cNvSpPr/>
          <p:nvPr/>
        </p:nvSpPr>
        <p:spPr>
          <a:xfrm rot="5400000" flipH="1" flipV="1">
            <a:off x="4971779" y="3253672"/>
            <a:ext cx="775767" cy="450851"/>
          </a:xfrm>
          <a:prstGeom prst="arc">
            <a:avLst>
              <a:gd name="adj1" fmla="val 11229296"/>
              <a:gd name="adj2" fmla="val 21167872"/>
            </a:avLst>
          </a:prstGeom>
          <a:ln w="12700">
            <a:solidFill>
              <a:srgbClr val="FF000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983" y="4219219"/>
            <a:ext cx="1235527" cy="2239392"/>
          </a:xfrm>
          <a:prstGeom prst="rect">
            <a:avLst/>
          </a:prstGeom>
        </p:spPr>
      </p:pic>
      <p:sp>
        <p:nvSpPr>
          <p:cNvPr id="19" name="AutoShape 27"/>
          <p:cNvSpPr>
            <a:spLocks noChangeArrowheads="1"/>
          </p:cNvSpPr>
          <p:nvPr/>
        </p:nvSpPr>
        <p:spPr bwMode="auto">
          <a:xfrm>
            <a:off x="1795104" y="5109610"/>
            <a:ext cx="3789985" cy="1007213"/>
          </a:xfrm>
          <a:prstGeom prst="wedgeRoundRectCallout">
            <a:avLst>
              <a:gd name="adj1" fmla="val -58715"/>
              <a:gd name="adj2" fmla="val -33902"/>
              <a:gd name="adj3" fmla="val 16667"/>
            </a:avLst>
          </a:prstGeom>
          <a:solidFill>
            <a:srgbClr val="FBEBD8"/>
          </a:solidFill>
          <a:ln w="12700" cap="flat" cmpd="sng" algn="ctr">
            <a:solidFill>
              <a:srgbClr val="FBA123"/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5" b="1" kern="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三角尺先</a:t>
            </a:r>
            <a:r>
              <a:rPr lang="zh-CN" altLang="en-US" sz="2665" b="1" kern="0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向上</a:t>
            </a:r>
            <a:r>
              <a:rPr lang="zh-CN" altLang="en-US" sz="2665" b="1" kern="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平移</a:t>
            </a:r>
            <a:r>
              <a:rPr lang="en-US" altLang="zh-CN" sz="2665" b="1" kern="0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2</a:t>
            </a:r>
            <a:r>
              <a:rPr lang="zh-CN" altLang="en-US" sz="2665" b="1" kern="0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格</a:t>
            </a:r>
            <a:r>
              <a:rPr lang="zh-CN" altLang="en-US" sz="2665" b="1" kern="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，再</a:t>
            </a:r>
            <a:r>
              <a:rPr lang="zh-CN" altLang="en-US" sz="2665" b="1" kern="0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向右</a:t>
            </a:r>
            <a:r>
              <a:rPr lang="zh-CN" altLang="en-US" sz="2665" b="1" kern="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平移</a:t>
            </a:r>
            <a:r>
              <a:rPr lang="en-US" altLang="zh-CN" sz="2665" b="1" kern="0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3</a:t>
            </a:r>
            <a:r>
              <a:rPr lang="zh-CN" altLang="en-US" sz="2665" b="1" kern="0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格</a:t>
            </a:r>
            <a:r>
              <a:rPr lang="zh-CN" altLang="en-US" sz="2665" b="1" kern="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。</a:t>
            </a:r>
            <a:endParaRPr lang="zh-CN" altLang="en-US" sz="2665" b="1" kern="0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0" name="弧形 19"/>
          <p:cNvSpPr/>
          <p:nvPr/>
        </p:nvSpPr>
        <p:spPr>
          <a:xfrm flipV="1">
            <a:off x="5325394" y="3607523"/>
            <a:ext cx="775767" cy="450851"/>
          </a:xfrm>
          <a:prstGeom prst="arc">
            <a:avLst>
              <a:gd name="adj1" fmla="val 11229296"/>
              <a:gd name="adj2" fmla="val 21167872"/>
            </a:avLst>
          </a:prstGeom>
          <a:ln w="12700">
            <a:solidFill>
              <a:srgbClr val="0000FF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sp>
        <p:nvSpPr>
          <p:cNvPr id="21" name="弧形 20"/>
          <p:cNvSpPr/>
          <p:nvPr/>
        </p:nvSpPr>
        <p:spPr>
          <a:xfrm flipV="1">
            <a:off x="6092150" y="3607523"/>
            <a:ext cx="775767" cy="450851"/>
          </a:xfrm>
          <a:prstGeom prst="arc">
            <a:avLst>
              <a:gd name="adj1" fmla="val 11229296"/>
              <a:gd name="adj2" fmla="val 21167872"/>
            </a:avLst>
          </a:prstGeom>
          <a:ln w="12700">
            <a:solidFill>
              <a:srgbClr val="0000FF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sp>
        <p:nvSpPr>
          <p:cNvPr id="22" name="弧形 21"/>
          <p:cNvSpPr/>
          <p:nvPr/>
        </p:nvSpPr>
        <p:spPr>
          <a:xfrm flipV="1">
            <a:off x="6858906" y="3607523"/>
            <a:ext cx="775767" cy="450851"/>
          </a:xfrm>
          <a:prstGeom prst="arc">
            <a:avLst>
              <a:gd name="adj1" fmla="val 11229296"/>
              <a:gd name="adj2" fmla="val 21167872"/>
            </a:avLst>
          </a:prstGeom>
          <a:ln w="12700">
            <a:solidFill>
              <a:srgbClr val="0000FF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sp>
        <p:nvSpPr>
          <p:cNvPr id="23" name="弧形 22"/>
          <p:cNvSpPr/>
          <p:nvPr/>
        </p:nvSpPr>
        <p:spPr>
          <a:xfrm rot="16200000" flipV="1">
            <a:off x="7207010" y="2502748"/>
            <a:ext cx="775767" cy="450851"/>
          </a:xfrm>
          <a:prstGeom prst="arc">
            <a:avLst>
              <a:gd name="adj1" fmla="val 11229296"/>
              <a:gd name="adj2" fmla="val 21167872"/>
            </a:avLst>
          </a:prstGeom>
          <a:ln w="12700">
            <a:solidFill>
              <a:srgbClr val="0000FF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sp>
        <p:nvSpPr>
          <p:cNvPr id="24" name="弧形 23"/>
          <p:cNvSpPr/>
          <p:nvPr/>
        </p:nvSpPr>
        <p:spPr>
          <a:xfrm rot="16200000" flipV="1">
            <a:off x="7207010" y="3253672"/>
            <a:ext cx="775767" cy="450851"/>
          </a:xfrm>
          <a:prstGeom prst="arc">
            <a:avLst>
              <a:gd name="adj1" fmla="val 11229296"/>
              <a:gd name="adj2" fmla="val 21167872"/>
            </a:avLst>
          </a:prstGeom>
          <a:ln w="12700">
            <a:solidFill>
              <a:srgbClr val="0000FF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9279" y="4186756"/>
            <a:ext cx="1268759" cy="2347200"/>
          </a:xfrm>
          <a:prstGeom prst="rect">
            <a:avLst/>
          </a:prstGeom>
        </p:spPr>
      </p:pic>
      <p:sp>
        <p:nvSpPr>
          <p:cNvPr id="26" name="AutoShape 27"/>
          <p:cNvSpPr>
            <a:spLocks noChangeArrowheads="1"/>
          </p:cNvSpPr>
          <p:nvPr/>
        </p:nvSpPr>
        <p:spPr bwMode="auto">
          <a:xfrm>
            <a:off x="5984410" y="5206353"/>
            <a:ext cx="3875548" cy="1007704"/>
          </a:xfrm>
          <a:prstGeom prst="wedgeRoundRectCallout">
            <a:avLst>
              <a:gd name="adj1" fmla="val 57282"/>
              <a:gd name="adj2" fmla="val -33376"/>
              <a:gd name="adj3" fmla="val 16667"/>
            </a:avLst>
          </a:prstGeom>
          <a:solidFill>
            <a:srgbClr val="FBEBD8"/>
          </a:solidFill>
          <a:ln>
            <a:solidFill>
              <a:srgbClr val="FBA1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</a:pPr>
            <a:r>
              <a:rPr lang="zh-CN" altLang="en-US" sz="2665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三角尺先</a:t>
            </a:r>
            <a:r>
              <a:rPr lang="zh-CN" altLang="en-US" sz="2665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向右</a:t>
            </a:r>
            <a:r>
              <a:rPr lang="zh-CN" altLang="en-US" sz="2665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平移</a:t>
            </a:r>
            <a:r>
              <a:rPr lang="en-US" altLang="zh-CN" sz="2665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665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格</a:t>
            </a:r>
            <a:r>
              <a:rPr lang="zh-CN" altLang="en-US" sz="2665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，再</a:t>
            </a:r>
            <a:r>
              <a:rPr lang="zh-CN" altLang="en-US" sz="2665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向上</a:t>
            </a:r>
            <a:r>
              <a:rPr lang="zh-CN" altLang="en-US" sz="2665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平移</a:t>
            </a:r>
            <a:r>
              <a:rPr lang="en-US" altLang="zh-CN" sz="2665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665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格</a:t>
            </a:r>
            <a:r>
              <a:rPr lang="zh-CN" altLang="en-US" sz="2665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665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139651" y="260350"/>
            <a:ext cx="9937750" cy="1254125"/>
            <a:chOff x="1087" y="7182"/>
            <a:chExt cx="15650" cy="1975"/>
          </a:xfrm>
        </p:grpSpPr>
        <p:sp>
          <p:nvSpPr>
            <p:cNvPr id="28" name="标题 1"/>
            <p:cNvSpPr>
              <a:spLocks noGrp="1" noChangeArrowheads="1"/>
            </p:cNvSpPr>
            <p:nvPr/>
          </p:nvSpPr>
          <p:spPr bwMode="auto">
            <a:xfrm>
              <a:off x="1809" y="7182"/>
              <a:ext cx="14928" cy="19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说一说，图</a:t>
              </a:r>
              <a:r>
                <a:rPr lang="en-US" altLang="zh-CN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和图</a:t>
              </a:r>
              <a:r>
                <a:rPr lang="en-US" altLang="zh-CN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分别怎样才能平移到图</a:t>
              </a:r>
              <a:r>
                <a:rPr lang="en-US" altLang="zh-CN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中的相应位置？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31" name="任意多边形: 形状 18"/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6" grpId="0" animBg="1"/>
    </p:bldLst>
  </p:timing>
</p:sld>
</file>

<file path=ppt/tags/tag1.xml><?xml version="1.0" encoding="utf-8"?>
<p:tagLst xmlns:p="http://schemas.openxmlformats.org/presentationml/2006/main">
  <p:tag name="ISLIDE.ADDREMOVEWATERMARK" val="vQPnBbQyLF"/>
</p:tagLst>
</file>

<file path=ppt/tags/tag2.xml><?xml version="1.0" encoding="utf-8"?>
<p:tagLst xmlns:p="http://schemas.openxmlformats.org/presentationml/2006/main">
  <p:tag name="ISLIDE.ADDREMOVEWATERMARK" val="vQPnBbQyLF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11.25 微课">
      <a:majorFont>
        <a:latin typeface="Times New Roman"/>
        <a:ea typeface="楷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 eaLnBrk="1" hangingPunct="1">
          <a:lnSpc>
            <a:spcPct val="130000"/>
          </a:lnSpc>
          <a:defRPr sz="3200" b="1" dirty="0">
            <a:latin typeface="+mn-lt"/>
            <a:ea typeface="+mn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969</Words>
  <Application>WPS 演示</Application>
  <PresentationFormat>宽屏</PresentationFormat>
  <Paragraphs>151</Paragraphs>
  <Slides>14</Slides>
  <Notes>4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0" baseType="lpstr">
      <vt:lpstr>Arial</vt:lpstr>
      <vt:lpstr>宋体</vt:lpstr>
      <vt:lpstr>Wingdings</vt:lpstr>
      <vt:lpstr>Times New Roman</vt:lpstr>
      <vt:lpstr>楷体</vt:lpstr>
      <vt:lpstr>华文细黑</vt:lpstr>
      <vt:lpstr>字魂70号-灵悦黑体</vt:lpstr>
      <vt:lpstr>微软雅黑</vt:lpstr>
      <vt:lpstr>Calibri</vt:lpstr>
      <vt:lpstr>Times New Roman</vt:lpstr>
      <vt:lpstr>黑体</vt:lpstr>
      <vt:lpstr>FZYBKSJW--GB1-0</vt:lpstr>
      <vt:lpstr>ksdb</vt:lpstr>
      <vt:lpstr>Arial Unicode MS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lastModifiedBy>唐唐唐小糖1</cp:lastModifiedBy>
  <cp:revision>761</cp:revision>
  <dcterms:created xsi:type="dcterms:W3CDTF">2016-01-14T07:05:00Z</dcterms:created>
  <dcterms:modified xsi:type="dcterms:W3CDTF">2026-02-28T07:07:44Z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1BF04B6CD16B4897BC23E44AF441C259_12</vt:lpwstr>
  </property>
</Properties>
</file>