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10" r:id="rId5"/>
    <p:sldId id="469" r:id="rId6"/>
    <p:sldId id="470" r:id="rId7"/>
    <p:sldId id="471" r:id="rId8"/>
    <p:sldId id="473" r:id="rId9"/>
    <p:sldId id="472" r:id="rId10"/>
    <p:sldId id="460" r:id="rId11"/>
    <p:sldId id="474" r:id="rId12"/>
    <p:sldId id="475" r:id="rId13"/>
    <p:sldId id="275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FFFF99"/>
    <a:srgbClr val="456FAD"/>
    <a:srgbClr val="6389C1"/>
    <a:srgbClr val="FF6E01"/>
    <a:srgbClr val="FFFFFF"/>
    <a:srgbClr val="FF00FF"/>
    <a:srgbClr val="FFA3FF"/>
    <a:srgbClr val="E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23" autoAdjust="0"/>
    <p:restoredTop sz="95238" autoAdjust="0"/>
  </p:normalViewPr>
  <p:slideViewPr>
    <p:cSldViewPr snapToGrid="0" showGuides="1">
      <p:cViewPr varScale="1">
        <p:scale>
          <a:sx n="113" d="100"/>
          <a:sy n="113" d="100"/>
        </p:scale>
        <p:origin x="306" y="96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290334" y="2206745"/>
            <a:ext cx="424277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有多少名观众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076066" y="2106603"/>
            <a:ext cx="10404734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在你的语文书中选择字比较多的一页，估一估有多少字。和同伴说一说你是怎样估计的。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/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80149" y="1544077"/>
            <a:ext cx="9858122" cy="295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估计具体事物的数量时：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如果这个数量比较大，可以把具体事物分成大致相等的若干份；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先估计出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份的数量，再乘份数，从而估算出总数量。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80149" y="4592077"/>
            <a:ext cx="9858122" cy="147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估算的方法不同，估算的结果也可能有所不同，但都与实际结果比较接近。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Grp="1" noRot="1" noMove="1" noResize="1" noUngrp="1"/>
          </p:cNvGrpSpPr>
          <p:nvPr/>
        </p:nvGrpSpPr>
        <p:grpSpPr>
          <a:xfrm>
            <a:off x="329162" y="336430"/>
            <a:ext cx="11533676" cy="6203776"/>
            <a:chOff x="329162" y="336430"/>
            <a:chExt cx="11533676" cy="6203776"/>
          </a:xfrm>
        </p:grpSpPr>
        <p:pic>
          <p:nvPicPr>
            <p:cNvPr id="2" name="图片 1"/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" b="84221"/>
            <a:stretch>
              <a:fillRect/>
            </a:stretch>
          </p:blipFill>
          <p:spPr>
            <a:xfrm>
              <a:off x="329162" y="336430"/>
              <a:ext cx="11533676" cy="276907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86"/>
            <a:stretch>
              <a:fillRect/>
            </a:stretch>
          </p:blipFill>
          <p:spPr>
            <a:xfrm>
              <a:off x="329162" y="3045125"/>
              <a:ext cx="11533676" cy="3495081"/>
            </a:xfrm>
            <a:prstGeom prst="rect">
              <a:avLst/>
            </a:prstGeom>
          </p:spPr>
        </p:pic>
      </p:grpSp>
      <p:sp>
        <p:nvSpPr>
          <p:cNvPr id="15" name="矩形: 圆角 14"/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304800" y="4800600"/>
            <a:ext cx="11569700" cy="1612900"/>
          </a:xfrm>
          <a:prstGeom prst="roundRect">
            <a:avLst>
              <a:gd name="adj" fmla="val 7218"/>
            </a:avLst>
          </a:prstGeom>
          <a:solidFill>
            <a:srgbClr val="FFFF9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31426" y="983884"/>
            <a:ext cx="11263674" cy="3871161"/>
            <a:chOff x="331426" y="882284"/>
            <a:chExt cx="11263674" cy="3871161"/>
          </a:xfrm>
        </p:grpSpPr>
        <p:sp>
          <p:nvSpPr>
            <p:cNvPr id="23" name="圆角矩形 12"/>
            <p:cNvSpPr/>
            <p:nvPr/>
          </p:nvSpPr>
          <p:spPr>
            <a:xfrm>
              <a:off x="1143000" y="1258695"/>
              <a:ext cx="10452100" cy="1662306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1426" y="882284"/>
              <a:ext cx="1968981" cy="3871161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2133600" y="1448150"/>
            <a:ext cx="9461500" cy="1475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0" i="0" dirty="0">
                <a:solidFill>
                  <a:srgbClr val="0F1115"/>
                </a:solidFill>
                <a:effectLst/>
                <a:latin typeface="quote-cjk-patch"/>
              </a:rPr>
              <a:t>同学们，看！这是我们学校运动会的现场，真是人山人海，太热闹了！</a:t>
            </a:r>
            <a:r>
              <a:rPr lang="zh-CN" altLang="en-US" sz="2800" dirty="0">
                <a:solidFill>
                  <a:srgbClr val="0F1115"/>
                </a:solidFill>
                <a:latin typeface="quote-cjk-patch"/>
              </a:rPr>
              <a:t>为了给</a:t>
            </a:r>
            <a:r>
              <a:rPr lang="zh-CN" altLang="en-US" sz="2800" b="0" i="0" dirty="0">
                <a:solidFill>
                  <a:srgbClr val="0F1115"/>
                </a:solidFill>
                <a:effectLst/>
                <a:latin typeface="quote-cjk-patch"/>
              </a:rPr>
              <a:t>小运动员们加油助威，校长准备给每一位观众都准备一个助威棒，你知道应该准备多少个吗？</a:t>
            </a:r>
            <a:endParaRPr lang="zh-CN" altLang="en-US" sz="2800" dirty="0"/>
          </a:p>
        </p:txBody>
      </p:sp>
      <p:pic>
        <p:nvPicPr>
          <p:cNvPr id="22" name="图片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/>
          <p:nvPr/>
        </p:nvSpPr>
        <p:spPr>
          <a:xfrm>
            <a:off x="2501900" y="1549750"/>
            <a:ext cx="8750300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dirty="0"/>
              <a:t>有什么好办法能</a:t>
            </a:r>
            <a:r>
              <a:rPr lang="zh-CN" altLang="en-US" sz="3200" b="1" dirty="0">
                <a:solidFill>
                  <a:srgbClr val="0070C0"/>
                </a:solidFill>
              </a:rPr>
              <a:t>快速</a:t>
            </a:r>
            <a:r>
              <a:rPr lang="zh-CN" altLang="en-US" sz="3200" dirty="0"/>
              <a:t>、</a:t>
            </a:r>
            <a:r>
              <a:rPr lang="zh-CN" altLang="en-US" sz="3200" b="1" dirty="0">
                <a:solidFill>
                  <a:srgbClr val="0070C0"/>
                </a:solidFill>
              </a:rPr>
              <a:t>比较准确</a:t>
            </a:r>
            <a:r>
              <a:rPr lang="zh-CN" altLang="en-US" sz="3200" dirty="0"/>
              <a:t>地知道一个</a:t>
            </a:r>
            <a:r>
              <a:rPr lang="zh-CN" altLang="en-US" sz="3200" b="1" dirty="0">
                <a:solidFill>
                  <a:srgbClr val="C00000"/>
                </a:solidFill>
              </a:rPr>
              <a:t>大概</a:t>
            </a:r>
            <a:r>
              <a:rPr lang="zh-CN" altLang="en-US" sz="3200" dirty="0"/>
              <a:t>的人数呢？</a:t>
            </a:r>
            <a:endParaRPr lang="zh-CN" altLang="en-US" sz="3200" dirty="0"/>
          </a:p>
        </p:txBody>
      </p:sp>
      <p:sp>
        <p:nvSpPr>
          <p:cNvPr id="27" name="文本框 26"/>
          <p:cNvSpPr txBox="1"/>
          <p:nvPr/>
        </p:nvSpPr>
        <p:spPr>
          <a:xfrm>
            <a:off x="800100" y="4909235"/>
            <a:ext cx="10591800" cy="1350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i="0" dirty="0">
                <a:solidFill>
                  <a:srgbClr val="0F111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像这样，不需要精确计算，只求一个大概结果的方法，在</a:t>
            </a:r>
            <a:r>
              <a:rPr lang="zh-CN" altLang="en-US" sz="3200" b="1" i="0">
                <a:solidFill>
                  <a:srgbClr val="0F111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数学上叫作</a:t>
            </a:r>
            <a:r>
              <a:rPr lang="zh-CN" altLang="en-US" sz="3600" b="1" i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估算</a:t>
            </a:r>
            <a:r>
              <a:rPr lang="zh-CN" altLang="en-US" sz="32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0261600" y="1600200"/>
            <a:ext cx="1028700" cy="635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1" grpId="0"/>
      <p:bldP spid="21" grpId="1"/>
      <p:bldP spid="25" grpId="0"/>
      <p:bldP spid="27" grpId="0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703" y="4144474"/>
            <a:ext cx="1013075" cy="846626"/>
          </a:xfrm>
          <a:prstGeom prst="rect">
            <a:avLst/>
          </a:prstGeom>
        </p:spPr>
      </p:pic>
      <p:grpSp>
        <p:nvGrpSpPr>
          <p:cNvPr id="22" name="组合 21"/>
          <p:cNvGrpSpPr>
            <a:grpSpLocks noGrp="1" noRot="1" noMove="1" noResize="1" noUngrp="1"/>
          </p:cNvGrpSpPr>
          <p:nvPr/>
        </p:nvGrpSpPr>
        <p:grpSpPr>
          <a:xfrm>
            <a:off x="329162" y="336430"/>
            <a:ext cx="11533676" cy="6203776"/>
            <a:chOff x="329162" y="336430"/>
            <a:chExt cx="11533676" cy="6203776"/>
          </a:xfrm>
        </p:grpSpPr>
        <p:pic>
          <p:nvPicPr>
            <p:cNvPr id="23" name="图片 22"/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" b="84221"/>
            <a:stretch>
              <a:fillRect/>
            </a:stretch>
          </p:blipFill>
          <p:spPr>
            <a:xfrm>
              <a:off x="329162" y="336430"/>
              <a:ext cx="11533676" cy="276907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86"/>
            <a:stretch>
              <a:fillRect/>
            </a:stretch>
          </p:blipFill>
          <p:spPr>
            <a:xfrm>
              <a:off x="329162" y="3045125"/>
              <a:ext cx="11533676" cy="3495081"/>
            </a:xfrm>
            <a:prstGeom prst="rect">
              <a:avLst/>
            </a:prstGeom>
          </p:spPr>
        </p:pic>
      </p:grpSp>
      <p:pic>
        <p:nvPicPr>
          <p:cNvPr id="25" name="图片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: 圆角 12"/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697" name="组合 25696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/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5526" y="1271872"/>
            <a:ext cx="10881360" cy="736600"/>
            <a:chOff x="1087" y="7230"/>
            <a:chExt cx="17136" cy="1160"/>
          </a:xfrm>
        </p:grpSpPr>
        <p:sp>
          <p:nvSpPr>
            <p:cNvPr id="41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6320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要估计这个体育场的观众席上有多少人，你有什么办法？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 flipH="1">
            <a:off x="799264" y="2261994"/>
            <a:ext cx="6439735" cy="1260000"/>
            <a:chOff x="4360001" y="854108"/>
            <a:chExt cx="6439735" cy="1260000"/>
          </a:xfrm>
        </p:grpSpPr>
        <p:sp>
          <p:nvSpPr>
            <p:cNvPr id="15" name="圆角矩形 12"/>
            <p:cNvSpPr/>
            <p:nvPr/>
          </p:nvSpPr>
          <p:spPr>
            <a:xfrm>
              <a:off x="4360001" y="854108"/>
              <a:ext cx="6080239" cy="126000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" name="图片 15" descr="60"/>
            <p:cNvPicPr>
              <a:picLocks noChangeAspect="1"/>
            </p:cNvPicPr>
            <p:nvPr/>
          </p:nvPicPr>
          <p:blipFill>
            <a:blip r:embed="rId4"/>
            <a:srcRect l="16237" t="1111" r="13742" b="51852"/>
            <a:stretch>
              <a:fillRect/>
            </a:stretch>
          </p:blipFill>
          <p:spPr>
            <a:xfrm>
              <a:off x="9863736" y="1010429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" name="矩形 16"/>
            <p:cNvSpPr/>
            <p:nvPr/>
          </p:nvSpPr>
          <p:spPr bwMode="auto">
            <a:xfrm flipH="1">
              <a:off x="4537800" y="907925"/>
              <a:ext cx="5382186" cy="1152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可以先估出一个看台大约有多少人，然后再估出一共有多少人。</a:t>
              </a:r>
              <a:endParaRPr lang="en-US" altLang="zh-CN" sz="2800" b="1" dirty="0">
                <a:latin typeface="+mn-lt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6134100" y="4852462"/>
            <a:ext cx="5432529" cy="1260000"/>
            <a:chOff x="1278069" y="1247476"/>
            <a:chExt cx="5432529" cy="1260000"/>
          </a:xfrm>
        </p:grpSpPr>
        <p:sp>
          <p:nvSpPr>
            <p:cNvPr id="19" name="圆角矩形 12"/>
            <p:cNvSpPr/>
            <p:nvPr/>
          </p:nvSpPr>
          <p:spPr>
            <a:xfrm>
              <a:off x="1672684" y="1247476"/>
              <a:ext cx="5037914" cy="1260000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图片 19" descr="9"/>
            <p:cNvPicPr>
              <a:picLocks noChangeAspect="1"/>
            </p:cNvPicPr>
            <p:nvPr/>
          </p:nvPicPr>
          <p:blipFill>
            <a:blip r:embed="rId5"/>
            <a:srcRect l="673" r="2130" b="50556"/>
            <a:stretch>
              <a:fillRect/>
            </a:stretch>
          </p:blipFill>
          <p:spPr>
            <a:xfrm>
              <a:off x="1278069" y="1409476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矩形 20"/>
            <p:cNvSpPr/>
            <p:nvPr/>
          </p:nvSpPr>
          <p:spPr bwMode="auto">
            <a:xfrm flipH="1">
              <a:off x="2031441" y="1338996"/>
              <a:ext cx="4564857" cy="1076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先数一排大约有几人，再数有几排，用乘法算一算。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03" y="1426674"/>
            <a:ext cx="6165512" cy="51525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23890" y="625253"/>
            <a:ext cx="8255000" cy="736600"/>
            <a:chOff x="1087" y="7230"/>
            <a:chExt cx="13000" cy="1160"/>
          </a:xfrm>
        </p:grpSpPr>
        <p:sp>
          <p:nvSpPr>
            <p:cNvPr id="5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2184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下面是其中的一个看台，大约有多少人？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" name="组合 7"/>
          <p:cNvGrpSpPr/>
          <p:nvPr/>
        </p:nvGrpSpPr>
        <p:grpSpPr bwMode="auto">
          <a:xfrm>
            <a:off x="7016750" y="2091309"/>
            <a:ext cx="4743450" cy="2848991"/>
            <a:chOff x="684064" y="960104"/>
            <a:chExt cx="10823872" cy="4721485"/>
          </a:xfrm>
        </p:grpSpPr>
        <p:grpSp>
          <p:nvGrpSpPr>
            <p:cNvPr id="10" name="组合 8"/>
            <p:cNvGrpSpPr/>
            <p:nvPr/>
          </p:nvGrpSpPr>
          <p:grpSpPr bwMode="auto">
            <a:xfrm>
              <a:off x="684064" y="960104"/>
              <a:ext cx="10823872" cy="4721485"/>
              <a:chOff x="684064" y="960104"/>
              <a:chExt cx="10823872" cy="4721485"/>
            </a:xfrm>
          </p:grpSpPr>
          <p:sp>
            <p:nvSpPr>
              <p:cNvPr id="12" name="矩形: 圆角 4"/>
              <p:cNvSpPr/>
              <p:nvPr/>
            </p:nvSpPr>
            <p:spPr>
              <a:xfrm>
                <a:off x="925208" y="960104"/>
                <a:ext cx="10441420" cy="46426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84064" y="968068"/>
                <a:ext cx="10823872" cy="4713521"/>
              </a:xfrm>
              <a:prstGeom prst="rect">
                <a:avLst/>
              </a:prstGeom>
            </p:spPr>
          </p:pic>
        </p:grpSp>
        <p:sp>
          <p:nvSpPr>
            <p:cNvPr id="11" name="矩形 10"/>
            <p:cNvSpPr/>
            <p:nvPr/>
          </p:nvSpPr>
          <p:spPr>
            <a:xfrm>
              <a:off x="1447433" y="1758683"/>
              <a:ext cx="9651939" cy="3634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239000" y="2599309"/>
            <a:ext cx="4379554" cy="1949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</a:rPr>
              <a:t>怎么估算它大概有多少名观众呢？</a:t>
            </a:r>
            <a:endParaRPr lang="en-US" altLang="zh-CN" sz="2800" b="1" dirty="0">
              <a:latin typeface="+mn-lt"/>
              <a:ea typeface="+mn-ea"/>
            </a:endParaRPr>
          </a:p>
          <a:p>
            <a:pPr eaLnBrk="1" fontAlgn="auto" hangingPunct="1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</a:rPr>
              <a:t>同桌之间互相说一说。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03" y="1426674"/>
            <a:ext cx="6165512" cy="51525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23890" y="625253"/>
            <a:ext cx="8255000" cy="736600"/>
            <a:chOff x="1087" y="7230"/>
            <a:chExt cx="13000" cy="1160"/>
          </a:xfrm>
        </p:grpSpPr>
        <p:sp>
          <p:nvSpPr>
            <p:cNvPr id="4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2184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下面是其中的一个看台，大约有多少人？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1104900" y="1485900"/>
            <a:ext cx="1866900" cy="5041900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35300" y="1485900"/>
            <a:ext cx="1790700" cy="5041900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64100" y="1485900"/>
            <a:ext cx="1993900" cy="5041900"/>
          </a:xfrm>
          <a:prstGeom prst="rect">
            <a:avLst/>
          </a:prstGeom>
          <a:solidFill>
            <a:srgbClr val="FF0000">
              <a:alpha val="10000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 flipH="1">
            <a:off x="6454392" y="1456916"/>
            <a:ext cx="5178805" cy="2268000"/>
            <a:chOff x="5786031" y="783816"/>
            <a:chExt cx="5178805" cy="2268000"/>
          </a:xfrm>
        </p:grpSpPr>
        <p:sp>
          <p:nvSpPr>
            <p:cNvPr id="14" name="圆角矩形 12"/>
            <p:cNvSpPr/>
            <p:nvPr/>
          </p:nvSpPr>
          <p:spPr>
            <a:xfrm>
              <a:off x="5786031" y="783816"/>
              <a:ext cx="4654215" cy="226800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 descr="60"/>
            <p:cNvPicPr>
              <a:picLocks noChangeAspect="1"/>
            </p:cNvPicPr>
            <p:nvPr/>
          </p:nvPicPr>
          <p:blipFill>
            <a:blip r:embed="rId2"/>
            <a:srcRect l="16237" t="1111" r="13742" b="51852"/>
            <a:stretch>
              <a:fillRect/>
            </a:stretch>
          </p:blipFill>
          <p:spPr>
            <a:xfrm>
              <a:off x="9884836" y="972329"/>
              <a:ext cx="1080000" cy="1080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7" name="组合 16"/>
          <p:cNvGrpSpPr/>
          <p:nvPr/>
        </p:nvGrpSpPr>
        <p:grpSpPr>
          <a:xfrm flipH="1">
            <a:off x="6568971" y="3912662"/>
            <a:ext cx="5432529" cy="2268000"/>
            <a:chOff x="1278069" y="1247476"/>
            <a:chExt cx="5432529" cy="2268000"/>
          </a:xfrm>
        </p:grpSpPr>
        <p:sp>
          <p:nvSpPr>
            <p:cNvPr id="18" name="圆角矩形 12"/>
            <p:cNvSpPr/>
            <p:nvPr/>
          </p:nvSpPr>
          <p:spPr>
            <a:xfrm>
              <a:off x="1672684" y="1247476"/>
              <a:ext cx="5037914" cy="2268000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图片 18" descr="9"/>
            <p:cNvPicPr>
              <a:picLocks noChangeAspect="1"/>
            </p:cNvPicPr>
            <p:nvPr/>
          </p:nvPicPr>
          <p:blipFill>
            <a:blip r:embed="rId3"/>
            <a:srcRect l="673" r="2130" b="50556"/>
            <a:stretch>
              <a:fillRect/>
            </a:stretch>
          </p:blipFill>
          <p:spPr>
            <a:xfrm>
              <a:off x="1278069" y="1409476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矩形 19"/>
            <p:cNvSpPr/>
            <p:nvPr/>
          </p:nvSpPr>
          <p:spPr bwMode="auto">
            <a:xfrm flipH="1">
              <a:off x="2031441" y="1300896"/>
              <a:ext cx="4564857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将座位分成大致相等的</a:t>
              </a:r>
              <a:r>
                <a:rPr lang="en-US" altLang="zh-CN" sz="2800" b="1" dirty="0">
                  <a:latin typeface="+mn-lt"/>
                  <a:ea typeface="+mj-ea"/>
                </a:rPr>
                <a:t>3</a:t>
              </a:r>
              <a:r>
                <a:rPr lang="zh-CN" altLang="en-US" sz="2800" b="1" dirty="0">
                  <a:latin typeface="+mn-lt"/>
                  <a:ea typeface="+mj-ea"/>
                </a:rPr>
                <a:t>份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>
            <a:off x="768350" y="169703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768350" y="225583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768350" y="282733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768350" y="329088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768350" y="382428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768350" y="442118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768350" y="4973637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768350" y="5510212"/>
            <a:ext cx="265176" cy="228600"/>
          </a:xfrm>
          <a:prstGeom prst="triangle">
            <a:avLst/>
          </a:prstGeom>
          <a:solidFill>
            <a:srgbClr val="FF6E0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219200" y="5355772"/>
            <a:ext cx="1730477" cy="595086"/>
          </a:xfrm>
          <a:prstGeom prst="rect">
            <a:avLst/>
          </a:prstGeom>
          <a:solidFill>
            <a:srgbClr val="FFFF99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470934" y="1566635"/>
            <a:ext cx="3804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一排大约有</a:t>
            </a:r>
            <a:r>
              <a:rPr lang="en-US" altLang="zh-CN" sz="2800" b="1" dirty="0">
                <a:solidFill>
                  <a:srgbClr val="C00000"/>
                </a:solidFill>
              </a:rPr>
              <a:t>7×3 </a:t>
            </a:r>
            <a:r>
              <a:rPr lang="zh-CN" altLang="en-US" sz="2800" b="1" dirty="0">
                <a:solidFill>
                  <a:srgbClr val="C00000"/>
                </a:solidFill>
              </a:rPr>
              <a:t>≈ </a:t>
            </a:r>
            <a:r>
              <a:rPr lang="en-US" altLang="zh-CN" sz="2800" b="1" dirty="0">
                <a:solidFill>
                  <a:srgbClr val="C00000"/>
                </a:solidFill>
              </a:rPr>
              <a:t>21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70934" y="2093383"/>
            <a:ext cx="18069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一共有</a:t>
            </a:r>
            <a:r>
              <a:rPr lang="en-US" altLang="zh-CN" sz="2800" b="1" dirty="0">
                <a:solidFill>
                  <a:srgbClr val="C00000"/>
                </a:solidFill>
              </a:rPr>
              <a:t>8</a:t>
            </a:r>
            <a:r>
              <a:rPr lang="zh-CN" altLang="en-US" sz="2800" b="1" dirty="0">
                <a:solidFill>
                  <a:srgbClr val="C00000"/>
                </a:solidFill>
              </a:rPr>
              <a:t>排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470934" y="2620131"/>
            <a:ext cx="3081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21×8</a:t>
            </a:r>
            <a:r>
              <a:rPr lang="zh-CN" altLang="en-US" sz="2800" b="1" dirty="0">
                <a:solidFill>
                  <a:srgbClr val="C00000"/>
                </a:solidFill>
              </a:rPr>
              <a:t> ≈ </a:t>
            </a:r>
            <a:r>
              <a:rPr lang="en-US" altLang="zh-CN" sz="2800" b="1" dirty="0">
                <a:solidFill>
                  <a:srgbClr val="C00000"/>
                </a:solidFill>
              </a:rPr>
              <a:t>160</a:t>
            </a:r>
            <a:r>
              <a:rPr lang="zh-CN" altLang="en-US" sz="2800" b="1" dirty="0">
                <a:solidFill>
                  <a:srgbClr val="C00000"/>
                </a:solidFill>
              </a:rPr>
              <a:t>（人）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44870" y="3146878"/>
            <a:ext cx="4509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我估计</a:t>
            </a:r>
            <a:r>
              <a:rPr lang="en-US" altLang="zh-CN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个看台大约有</a:t>
            </a:r>
            <a:r>
              <a:rPr lang="en-US" altLang="zh-CN" sz="2800" b="1" dirty="0">
                <a:solidFill>
                  <a:srgbClr val="C00000"/>
                </a:solidFill>
              </a:rPr>
              <a:t>160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743757" y="4525735"/>
            <a:ext cx="4525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一份大约有</a:t>
            </a:r>
            <a:r>
              <a:rPr lang="en-US" altLang="zh-CN" sz="2800" b="1" dirty="0">
                <a:solidFill>
                  <a:srgbClr val="C00000"/>
                </a:solidFill>
              </a:rPr>
              <a:t>7×8 </a:t>
            </a:r>
            <a:r>
              <a:rPr lang="zh-CN" altLang="en-US" sz="2800" b="1" dirty="0">
                <a:solidFill>
                  <a:srgbClr val="C00000"/>
                </a:solidFill>
              </a:rPr>
              <a:t>≈ </a:t>
            </a:r>
            <a:r>
              <a:rPr lang="en-US" altLang="zh-CN" sz="2800" b="1" dirty="0">
                <a:solidFill>
                  <a:srgbClr val="C00000"/>
                </a:solidFill>
              </a:rPr>
              <a:t>56</a:t>
            </a:r>
            <a:r>
              <a:rPr lang="zh-CN" altLang="en-US" sz="2800" b="1" dirty="0">
                <a:solidFill>
                  <a:srgbClr val="C00000"/>
                </a:solidFill>
              </a:rPr>
              <a:t>（人）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40170" y="5068206"/>
            <a:ext cx="3081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56×3</a:t>
            </a:r>
            <a:r>
              <a:rPr lang="zh-CN" altLang="en-US" sz="2800" b="1" dirty="0">
                <a:solidFill>
                  <a:srgbClr val="C00000"/>
                </a:solidFill>
              </a:rPr>
              <a:t> ≈ </a:t>
            </a:r>
            <a:r>
              <a:rPr lang="en-US" altLang="zh-CN" sz="2800" b="1" dirty="0">
                <a:solidFill>
                  <a:srgbClr val="C00000"/>
                </a:solidFill>
              </a:rPr>
              <a:t>180</a:t>
            </a:r>
            <a:r>
              <a:rPr lang="zh-CN" altLang="en-US" sz="2800" b="1" dirty="0">
                <a:solidFill>
                  <a:srgbClr val="C00000"/>
                </a:solidFill>
              </a:rPr>
              <a:t>（人）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76570" y="5610678"/>
            <a:ext cx="4689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我估计</a:t>
            </a:r>
            <a:r>
              <a:rPr lang="en-US" altLang="zh-CN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个看台大约有</a:t>
            </a:r>
            <a:r>
              <a:rPr lang="en-US" altLang="zh-CN" sz="2800" b="1" dirty="0">
                <a:solidFill>
                  <a:srgbClr val="C00000"/>
                </a:solidFill>
              </a:rPr>
              <a:t>180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57832" y="5345940"/>
            <a:ext cx="1730477" cy="595086"/>
          </a:xfrm>
          <a:prstGeom prst="rect">
            <a:avLst/>
          </a:prstGeom>
          <a:solidFill>
            <a:srgbClr val="FFFF99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2039" y="5345940"/>
            <a:ext cx="1905152" cy="595086"/>
          </a:xfrm>
          <a:prstGeom prst="rect">
            <a:avLst/>
          </a:prstGeom>
          <a:solidFill>
            <a:srgbClr val="FFFF99">
              <a:alpha val="2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12" grpId="0" animBg="1"/>
      <p:bldP spid="12" grpId="1" animBg="1"/>
      <p:bldP spid="16" grpId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703" y="4144474"/>
            <a:ext cx="1013075" cy="84662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29162" y="336430"/>
            <a:ext cx="11533676" cy="6203776"/>
            <a:chOff x="329162" y="336430"/>
            <a:chExt cx="11533676" cy="6203776"/>
          </a:xfrm>
        </p:grpSpPr>
        <p:pic>
          <p:nvPicPr>
            <p:cNvPr id="4" name="图片 3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" b="84221"/>
            <a:stretch>
              <a:fillRect/>
            </a:stretch>
          </p:blipFill>
          <p:spPr>
            <a:xfrm>
              <a:off x="329162" y="336430"/>
              <a:ext cx="11533676" cy="2769079"/>
            </a:xfrm>
            <a:prstGeom prst="rect">
              <a:avLst/>
            </a:prstGeom>
          </p:spPr>
        </p:pic>
        <p:pic>
          <p:nvPicPr>
            <p:cNvPr id="5" name="图片 4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86"/>
            <a:stretch>
              <a:fillRect/>
            </a:stretch>
          </p:blipFill>
          <p:spPr>
            <a:xfrm>
              <a:off x="329162" y="3045125"/>
              <a:ext cx="11533676" cy="3495081"/>
            </a:xfrm>
            <a:prstGeom prst="rect">
              <a:avLst/>
            </a:prstGeom>
          </p:spPr>
        </p:pic>
      </p:grpSp>
      <p:pic>
        <p:nvPicPr>
          <p:cNvPr id="6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1082944" y="1913017"/>
            <a:ext cx="10009442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像这样的看台，我们运动场一共有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_______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个。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>
            <a:off x="3405188" y="4030661"/>
            <a:ext cx="2396331" cy="881062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-1" fmla="*/ 0 w 2527300"/>
              <a:gd name="connsiteY0-2" fmla="*/ 850900 h 928687"/>
              <a:gd name="connsiteX1-3" fmla="*/ 1955800 w 2527300"/>
              <a:gd name="connsiteY1-4" fmla="*/ 0 h 928687"/>
              <a:gd name="connsiteX2-5" fmla="*/ 2527300 w 2527300"/>
              <a:gd name="connsiteY2-6" fmla="*/ 0 h 928687"/>
              <a:gd name="connsiteX3-7" fmla="*/ 708025 w 2527300"/>
              <a:gd name="connsiteY3-8" fmla="*/ 928687 h 928687"/>
              <a:gd name="connsiteX4-9" fmla="*/ 0 w 2527300"/>
              <a:gd name="connsiteY4-10" fmla="*/ 850900 h 928687"/>
              <a:gd name="connsiteX0-11" fmla="*/ 0 w 2527300"/>
              <a:gd name="connsiteY0-12" fmla="*/ 850900 h 881062"/>
              <a:gd name="connsiteX1-13" fmla="*/ 1955800 w 2527300"/>
              <a:gd name="connsiteY1-14" fmla="*/ 0 h 881062"/>
              <a:gd name="connsiteX2-15" fmla="*/ 2527300 w 2527300"/>
              <a:gd name="connsiteY2-16" fmla="*/ 0 h 881062"/>
              <a:gd name="connsiteX3-17" fmla="*/ 736600 w 2527300"/>
              <a:gd name="connsiteY3-18" fmla="*/ 881062 h 881062"/>
              <a:gd name="connsiteX4-19" fmla="*/ 0 w 2527300"/>
              <a:gd name="connsiteY4-20" fmla="*/ 850900 h 881062"/>
              <a:gd name="connsiteX0-21" fmla="*/ 0 w 2527300"/>
              <a:gd name="connsiteY0-22" fmla="*/ 850900 h 881062"/>
              <a:gd name="connsiteX1-23" fmla="*/ 1955800 w 2527300"/>
              <a:gd name="connsiteY1-24" fmla="*/ 0 h 881062"/>
              <a:gd name="connsiteX2-25" fmla="*/ 2527300 w 2527300"/>
              <a:gd name="connsiteY2-26" fmla="*/ 0 h 881062"/>
              <a:gd name="connsiteX3-27" fmla="*/ 769938 w 2527300"/>
              <a:gd name="connsiteY3-28" fmla="*/ 881062 h 881062"/>
              <a:gd name="connsiteX4-29" fmla="*/ 0 w 2527300"/>
              <a:gd name="connsiteY4-30" fmla="*/ 850900 h 881062"/>
              <a:gd name="connsiteX0-31" fmla="*/ 0 w 2396331"/>
              <a:gd name="connsiteY0-32" fmla="*/ 786606 h 881062"/>
              <a:gd name="connsiteX1-33" fmla="*/ 1824831 w 2396331"/>
              <a:gd name="connsiteY1-34" fmla="*/ 0 h 881062"/>
              <a:gd name="connsiteX2-35" fmla="*/ 2396331 w 2396331"/>
              <a:gd name="connsiteY2-36" fmla="*/ 0 h 881062"/>
              <a:gd name="connsiteX3-37" fmla="*/ 638969 w 2396331"/>
              <a:gd name="connsiteY3-38" fmla="*/ 881062 h 881062"/>
              <a:gd name="connsiteX4-39" fmla="*/ 0 w 2396331"/>
              <a:gd name="connsiteY4-40" fmla="*/ 786606 h 881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396331" h="881062">
                <a:moveTo>
                  <a:pt x="0" y="786606"/>
                </a:moveTo>
                <a:lnTo>
                  <a:pt x="1824831" y="0"/>
                </a:lnTo>
                <a:lnTo>
                  <a:pt x="2396331" y="0"/>
                </a:lnTo>
                <a:lnTo>
                  <a:pt x="638969" y="881062"/>
                </a:lnTo>
                <a:lnTo>
                  <a:pt x="0" y="786606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4127502" y="4042568"/>
            <a:ext cx="2474912" cy="938211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-1" fmla="*/ 0 w 2527300"/>
              <a:gd name="connsiteY0-2" fmla="*/ 850900 h 928687"/>
              <a:gd name="connsiteX1-3" fmla="*/ 1955800 w 2527300"/>
              <a:gd name="connsiteY1-4" fmla="*/ 0 h 928687"/>
              <a:gd name="connsiteX2-5" fmla="*/ 2527300 w 2527300"/>
              <a:gd name="connsiteY2-6" fmla="*/ 0 h 928687"/>
              <a:gd name="connsiteX3-7" fmla="*/ 708025 w 2527300"/>
              <a:gd name="connsiteY3-8" fmla="*/ 928687 h 928687"/>
              <a:gd name="connsiteX4-9" fmla="*/ 0 w 2527300"/>
              <a:gd name="connsiteY4-10" fmla="*/ 850900 h 928687"/>
              <a:gd name="connsiteX0-11" fmla="*/ 0 w 2527300"/>
              <a:gd name="connsiteY0-12" fmla="*/ 850900 h 881062"/>
              <a:gd name="connsiteX1-13" fmla="*/ 1955800 w 2527300"/>
              <a:gd name="connsiteY1-14" fmla="*/ 0 h 881062"/>
              <a:gd name="connsiteX2-15" fmla="*/ 2527300 w 2527300"/>
              <a:gd name="connsiteY2-16" fmla="*/ 0 h 881062"/>
              <a:gd name="connsiteX3-17" fmla="*/ 736600 w 2527300"/>
              <a:gd name="connsiteY3-18" fmla="*/ 881062 h 881062"/>
              <a:gd name="connsiteX4-19" fmla="*/ 0 w 2527300"/>
              <a:gd name="connsiteY4-20" fmla="*/ 850900 h 881062"/>
              <a:gd name="connsiteX0-21" fmla="*/ 0 w 2527300"/>
              <a:gd name="connsiteY0-22" fmla="*/ 850900 h 881062"/>
              <a:gd name="connsiteX1-23" fmla="*/ 1955800 w 2527300"/>
              <a:gd name="connsiteY1-24" fmla="*/ 0 h 881062"/>
              <a:gd name="connsiteX2-25" fmla="*/ 2527300 w 2527300"/>
              <a:gd name="connsiteY2-26" fmla="*/ 0 h 881062"/>
              <a:gd name="connsiteX3-27" fmla="*/ 769938 w 2527300"/>
              <a:gd name="connsiteY3-28" fmla="*/ 881062 h 881062"/>
              <a:gd name="connsiteX4-29" fmla="*/ 0 w 2527300"/>
              <a:gd name="connsiteY4-30" fmla="*/ 850900 h 881062"/>
              <a:gd name="connsiteX0-31" fmla="*/ 0 w 2396331"/>
              <a:gd name="connsiteY0-32" fmla="*/ 786606 h 881062"/>
              <a:gd name="connsiteX1-33" fmla="*/ 1824831 w 2396331"/>
              <a:gd name="connsiteY1-34" fmla="*/ 0 h 881062"/>
              <a:gd name="connsiteX2-35" fmla="*/ 2396331 w 2396331"/>
              <a:gd name="connsiteY2-36" fmla="*/ 0 h 881062"/>
              <a:gd name="connsiteX3-37" fmla="*/ 638969 w 2396331"/>
              <a:gd name="connsiteY3-38" fmla="*/ 881062 h 881062"/>
              <a:gd name="connsiteX4-39" fmla="*/ 0 w 2396331"/>
              <a:gd name="connsiteY4-40" fmla="*/ 786606 h 881062"/>
              <a:gd name="connsiteX0-41" fmla="*/ 0 w 2391568"/>
              <a:gd name="connsiteY0-42" fmla="*/ 889000 h 889000"/>
              <a:gd name="connsiteX1-43" fmla="*/ 1820068 w 2391568"/>
              <a:gd name="connsiteY1-44" fmla="*/ 0 h 889000"/>
              <a:gd name="connsiteX2-45" fmla="*/ 2391568 w 2391568"/>
              <a:gd name="connsiteY2-46" fmla="*/ 0 h 889000"/>
              <a:gd name="connsiteX3-47" fmla="*/ 634206 w 2391568"/>
              <a:gd name="connsiteY3-48" fmla="*/ 881062 h 889000"/>
              <a:gd name="connsiteX4-49" fmla="*/ 0 w 2391568"/>
              <a:gd name="connsiteY4-50" fmla="*/ 889000 h 889000"/>
              <a:gd name="connsiteX0-51" fmla="*/ 0 w 2391568"/>
              <a:gd name="connsiteY0-52" fmla="*/ 889000 h 950118"/>
              <a:gd name="connsiteX1-53" fmla="*/ 1820068 w 2391568"/>
              <a:gd name="connsiteY1-54" fmla="*/ 0 h 950118"/>
              <a:gd name="connsiteX2-55" fmla="*/ 2391568 w 2391568"/>
              <a:gd name="connsiteY2-56" fmla="*/ 0 h 950118"/>
              <a:gd name="connsiteX3-57" fmla="*/ 715169 w 2391568"/>
              <a:gd name="connsiteY3-58" fmla="*/ 950118 h 950118"/>
              <a:gd name="connsiteX4-59" fmla="*/ 0 w 2391568"/>
              <a:gd name="connsiteY4-60" fmla="*/ 889000 h 950118"/>
              <a:gd name="connsiteX0-61" fmla="*/ 0 w 2391568"/>
              <a:gd name="connsiteY0-62" fmla="*/ 889000 h 950118"/>
              <a:gd name="connsiteX1-63" fmla="*/ 1731962 w 2391568"/>
              <a:gd name="connsiteY1-64" fmla="*/ 28575 h 950118"/>
              <a:gd name="connsiteX2-65" fmla="*/ 2391568 w 2391568"/>
              <a:gd name="connsiteY2-66" fmla="*/ 0 h 950118"/>
              <a:gd name="connsiteX3-67" fmla="*/ 715169 w 2391568"/>
              <a:gd name="connsiteY3-68" fmla="*/ 950118 h 950118"/>
              <a:gd name="connsiteX4-69" fmla="*/ 0 w 2391568"/>
              <a:gd name="connsiteY4-70" fmla="*/ 889000 h 950118"/>
              <a:gd name="connsiteX0-71" fmla="*/ 0 w 2474912"/>
              <a:gd name="connsiteY0-72" fmla="*/ 877093 h 938211"/>
              <a:gd name="connsiteX1-73" fmla="*/ 1731962 w 2474912"/>
              <a:gd name="connsiteY1-74" fmla="*/ 16668 h 938211"/>
              <a:gd name="connsiteX2-75" fmla="*/ 2474912 w 2474912"/>
              <a:gd name="connsiteY2-76" fmla="*/ 0 h 938211"/>
              <a:gd name="connsiteX3-77" fmla="*/ 715169 w 2474912"/>
              <a:gd name="connsiteY3-78" fmla="*/ 938211 h 938211"/>
              <a:gd name="connsiteX4-79" fmla="*/ 0 w 2474912"/>
              <a:gd name="connsiteY4-80" fmla="*/ 877093 h 938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74912" h="938211">
                <a:moveTo>
                  <a:pt x="0" y="877093"/>
                </a:moveTo>
                <a:lnTo>
                  <a:pt x="1731962" y="16668"/>
                </a:lnTo>
                <a:lnTo>
                  <a:pt x="2474912" y="0"/>
                </a:lnTo>
                <a:lnTo>
                  <a:pt x="715169" y="938211"/>
                </a:lnTo>
                <a:lnTo>
                  <a:pt x="0" y="877093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/>
          <p:cNvSpPr/>
          <p:nvPr/>
        </p:nvSpPr>
        <p:spPr>
          <a:xfrm>
            <a:off x="5013328" y="4023520"/>
            <a:ext cx="2536824" cy="931067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-1" fmla="*/ 0 w 2527300"/>
              <a:gd name="connsiteY0-2" fmla="*/ 850900 h 928687"/>
              <a:gd name="connsiteX1-3" fmla="*/ 1955800 w 2527300"/>
              <a:gd name="connsiteY1-4" fmla="*/ 0 h 928687"/>
              <a:gd name="connsiteX2-5" fmla="*/ 2527300 w 2527300"/>
              <a:gd name="connsiteY2-6" fmla="*/ 0 h 928687"/>
              <a:gd name="connsiteX3-7" fmla="*/ 708025 w 2527300"/>
              <a:gd name="connsiteY3-8" fmla="*/ 928687 h 928687"/>
              <a:gd name="connsiteX4-9" fmla="*/ 0 w 2527300"/>
              <a:gd name="connsiteY4-10" fmla="*/ 850900 h 928687"/>
              <a:gd name="connsiteX0-11" fmla="*/ 0 w 2527300"/>
              <a:gd name="connsiteY0-12" fmla="*/ 850900 h 881062"/>
              <a:gd name="connsiteX1-13" fmla="*/ 1955800 w 2527300"/>
              <a:gd name="connsiteY1-14" fmla="*/ 0 h 881062"/>
              <a:gd name="connsiteX2-15" fmla="*/ 2527300 w 2527300"/>
              <a:gd name="connsiteY2-16" fmla="*/ 0 h 881062"/>
              <a:gd name="connsiteX3-17" fmla="*/ 736600 w 2527300"/>
              <a:gd name="connsiteY3-18" fmla="*/ 881062 h 881062"/>
              <a:gd name="connsiteX4-19" fmla="*/ 0 w 2527300"/>
              <a:gd name="connsiteY4-20" fmla="*/ 850900 h 881062"/>
              <a:gd name="connsiteX0-21" fmla="*/ 0 w 2527300"/>
              <a:gd name="connsiteY0-22" fmla="*/ 850900 h 881062"/>
              <a:gd name="connsiteX1-23" fmla="*/ 1955800 w 2527300"/>
              <a:gd name="connsiteY1-24" fmla="*/ 0 h 881062"/>
              <a:gd name="connsiteX2-25" fmla="*/ 2527300 w 2527300"/>
              <a:gd name="connsiteY2-26" fmla="*/ 0 h 881062"/>
              <a:gd name="connsiteX3-27" fmla="*/ 769938 w 2527300"/>
              <a:gd name="connsiteY3-28" fmla="*/ 881062 h 881062"/>
              <a:gd name="connsiteX4-29" fmla="*/ 0 w 2527300"/>
              <a:gd name="connsiteY4-30" fmla="*/ 850900 h 881062"/>
              <a:gd name="connsiteX0-31" fmla="*/ 0 w 2396331"/>
              <a:gd name="connsiteY0-32" fmla="*/ 786606 h 881062"/>
              <a:gd name="connsiteX1-33" fmla="*/ 1824831 w 2396331"/>
              <a:gd name="connsiteY1-34" fmla="*/ 0 h 881062"/>
              <a:gd name="connsiteX2-35" fmla="*/ 2396331 w 2396331"/>
              <a:gd name="connsiteY2-36" fmla="*/ 0 h 881062"/>
              <a:gd name="connsiteX3-37" fmla="*/ 638969 w 2396331"/>
              <a:gd name="connsiteY3-38" fmla="*/ 881062 h 881062"/>
              <a:gd name="connsiteX4-39" fmla="*/ 0 w 2396331"/>
              <a:gd name="connsiteY4-40" fmla="*/ 786606 h 881062"/>
              <a:gd name="connsiteX0-41" fmla="*/ 0 w 2391568"/>
              <a:gd name="connsiteY0-42" fmla="*/ 889000 h 889000"/>
              <a:gd name="connsiteX1-43" fmla="*/ 1820068 w 2391568"/>
              <a:gd name="connsiteY1-44" fmla="*/ 0 h 889000"/>
              <a:gd name="connsiteX2-45" fmla="*/ 2391568 w 2391568"/>
              <a:gd name="connsiteY2-46" fmla="*/ 0 h 889000"/>
              <a:gd name="connsiteX3-47" fmla="*/ 634206 w 2391568"/>
              <a:gd name="connsiteY3-48" fmla="*/ 881062 h 889000"/>
              <a:gd name="connsiteX4-49" fmla="*/ 0 w 2391568"/>
              <a:gd name="connsiteY4-50" fmla="*/ 889000 h 889000"/>
              <a:gd name="connsiteX0-51" fmla="*/ 0 w 2391568"/>
              <a:gd name="connsiteY0-52" fmla="*/ 889000 h 950118"/>
              <a:gd name="connsiteX1-53" fmla="*/ 1820068 w 2391568"/>
              <a:gd name="connsiteY1-54" fmla="*/ 0 h 950118"/>
              <a:gd name="connsiteX2-55" fmla="*/ 2391568 w 2391568"/>
              <a:gd name="connsiteY2-56" fmla="*/ 0 h 950118"/>
              <a:gd name="connsiteX3-57" fmla="*/ 715169 w 2391568"/>
              <a:gd name="connsiteY3-58" fmla="*/ 950118 h 950118"/>
              <a:gd name="connsiteX4-59" fmla="*/ 0 w 2391568"/>
              <a:gd name="connsiteY4-60" fmla="*/ 889000 h 950118"/>
              <a:gd name="connsiteX0-61" fmla="*/ 0 w 2391568"/>
              <a:gd name="connsiteY0-62" fmla="*/ 889000 h 950118"/>
              <a:gd name="connsiteX1-63" fmla="*/ 1731962 w 2391568"/>
              <a:gd name="connsiteY1-64" fmla="*/ 28575 h 950118"/>
              <a:gd name="connsiteX2-65" fmla="*/ 2391568 w 2391568"/>
              <a:gd name="connsiteY2-66" fmla="*/ 0 h 950118"/>
              <a:gd name="connsiteX3-67" fmla="*/ 715169 w 2391568"/>
              <a:gd name="connsiteY3-68" fmla="*/ 950118 h 950118"/>
              <a:gd name="connsiteX4-69" fmla="*/ 0 w 2391568"/>
              <a:gd name="connsiteY4-70" fmla="*/ 889000 h 950118"/>
              <a:gd name="connsiteX0-71" fmla="*/ 0 w 2474912"/>
              <a:gd name="connsiteY0-72" fmla="*/ 877093 h 938211"/>
              <a:gd name="connsiteX1-73" fmla="*/ 1731962 w 2474912"/>
              <a:gd name="connsiteY1-74" fmla="*/ 16668 h 938211"/>
              <a:gd name="connsiteX2-75" fmla="*/ 2474912 w 2474912"/>
              <a:gd name="connsiteY2-76" fmla="*/ 0 h 938211"/>
              <a:gd name="connsiteX3-77" fmla="*/ 715169 w 2474912"/>
              <a:gd name="connsiteY3-78" fmla="*/ 938211 h 938211"/>
              <a:gd name="connsiteX4-79" fmla="*/ 0 w 2474912"/>
              <a:gd name="connsiteY4-80" fmla="*/ 877093 h 938211"/>
              <a:gd name="connsiteX0-81" fmla="*/ 0 w 2591593"/>
              <a:gd name="connsiteY0-82" fmla="*/ 872330 h 933448"/>
              <a:gd name="connsiteX1-83" fmla="*/ 1731962 w 2591593"/>
              <a:gd name="connsiteY1-84" fmla="*/ 11905 h 933448"/>
              <a:gd name="connsiteX2-85" fmla="*/ 2591593 w 2591593"/>
              <a:gd name="connsiteY2-86" fmla="*/ 0 h 933448"/>
              <a:gd name="connsiteX3-87" fmla="*/ 715169 w 2591593"/>
              <a:gd name="connsiteY3-88" fmla="*/ 933448 h 933448"/>
              <a:gd name="connsiteX4-89" fmla="*/ 0 w 2591593"/>
              <a:gd name="connsiteY4-90" fmla="*/ 872330 h 933448"/>
              <a:gd name="connsiteX0-91" fmla="*/ 0 w 2591593"/>
              <a:gd name="connsiteY0-92" fmla="*/ 872330 h 933448"/>
              <a:gd name="connsiteX1-93" fmla="*/ 1753394 w 2591593"/>
              <a:gd name="connsiteY1-94" fmla="*/ 11905 h 933448"/>
              <a:gd name="connsiteX2-95" fmla="*/ 2591593 w 2591593"/>
              <a:gd name="connsiteY2-96" fmla="*/ 0 h 933448"/>
              <a:gd name="connsiteX3-97" fmla="*/ 715169 w 2591593"/>
              <a:gd name="connsiteY3-98" fmla="*/ 933448 h 933448"/>
              <a:gd name="connsiteX4-99" fmla="*/ 0 w 2591593"/>
              <a:gd name="connsiteY4-100" fmla="*/ 872330 h 933448"/>
              <a:gd name="connsiteX0-101" fmla="*/ 0 w 2536824"/>
              <a:gd name="connsiteY0-102" fmla="*/ 912811 h 933448"/>
              <a:gd name="connsiteX1-103" fmla="*/ 1698625 w 2536824"/>
              <a:gd name="connsiteY1-104" fmla="*/ 11905 h 933448"/>
              <a:gd name="connsiteX2-105" fmla="*/ 2536824 w 2536824"/>
              <a:gd name="connsiteY2-106" fmla="*/ 0 h 933448"/>
              <a:gd name="connsiteX3-107" fmla="*/ 660400 w 2536824"/>
              <a:gd name="connsiteY3-108" fmla="*/ 933448 h 933448"/>
              <a:gd name="connsiteX4-109" fmla="*/ 0 w 2536824"/>
              <a:gd name="connsiteY4-110" fmla="*/ 912811 h 933448"/>
              <a:gd name="connsiteX0-111" fmla="*/ 0 w 2536824"/>
              <a:gd name="connsiteY0-112" fmla="*/ 912811 h 914398"/>
              <a:gd name="connsiteX1-113" fmla="*/ 1698625 w 2536824"/>
              <a:gd name="connsiteY1-114" fmla="*/ 11905 h 914398"/>
              <a:gd name="connsiteX2-115" fmla="*/ 2536824 w 2536824"/>
              <a:gd name="connsiteY2-116" fmla="*/ 0 h 914398"/>
              <a:gd name="connsiteX3-117" fmla="*/ 727075 w 2536824"/>
              <a:gd name="connsiteY3-118" fmla="*/ 914398 h 914398"/>
              <a:gd name="connsiteX4-119" fmla="*/ 0 w 2536824"/>
              <a:gd name="connsiteY4-120" fmla="*/ 912811 h 914398"/>
              <a:gd name="connsiteX0-121" fmla="*/ 0 w 2536824"/>
              <a:gd name="connsiteY0-122" fmla="*/ 912811 h 931067"/>
              <a:gd name="connsiteX1-123" fmla="*/ 1698625 w 2536824"/>
              <a:gd name="connsiteY1-124" fmla="*/ 11905 h 931067"/>
              <a:gd name="connsiteX2-125" fmla="*/ 2536824 w 2536824"/>
              <a:gd name="connsiteY2-126" fmla="*/ 0 h 931067"/>
              <a:gd name="connsiteX3-127" fmla="*/ 803275 w 2536824"/>
              <a:gd name="connsiteY3-128" fmla="*/ 931067 h 931067"/>
              <a:gd name="connsiteX4-129" fmla="*/ 0 w 2536824"/>
              <a:gd name="connsiteY4-130" fmla="*/ 912811 h 9310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36824" h="931067">
                <a:moveTo>
                  <a:pt x="0" y="912811"/>
                </a:moveTo>
                <a:lnTo>
                  <a:pt x="1698625" y="11905"/>
                </a:lnTo>
                <a:lnTo>
                  <a:pt x="2536824" y="0"/>
                </a:lnTo>
                <a:lnTo>
                  <a:pt x="803275" y="931067"/>
                </a:lnTo>
                <a:lnTo>
                  <a:pt x="0" y="912811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5870577" y="3973514"/>
            <a:ext cx="2820192" cy="1062036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-1" fmla="*/ 0 w 2527300"/>
              <a:gd name="connsiteY0-2" fmla="*/ 850900 h 928687"/>
              <a:gd name="connsiteX1-3" fmla="*/ 1955800 w 2527300"/>
              <a:gd name="connsiteY1-4" fmla="*/ 0 h 928687"/>
              <a:gd name="connsiteX2-5" fmla="*/ 2527300 w 2527300"/>
              <a:gd name="connsiteY2-6" fmla="*/ 0 h 928687"/>
              <a:gd name="connsiteX3-7" fmla="*/ 708025 w 2527300"/>
              <a:gd name="connsiteY3-8" fmla="*/ 928687 h 928687"/>
              <a:gd name="connsiteX4-9" fmla="*/ 0 w 2527300"/>
              <a:gd name="connsiteY4-10" fmla="*/ 850900 h 928687"/>
              <a:gd name="connsiteX0-11" fmla="*/ 0 w 2527300"/>
              <a:gd name="connsiteY0-12" fmla="*/ 850900 h 881062"/>
              <a:gd name="connsiteX1-13" fmla="*/ 1955800 w 2527300"/>
              <a:gd name="connsiteY1-14" fmla="*/ 0 h 881062"/>
              <a:gd name="connsiteX2-15" fmla="*/ 2527300 w 2527300"/>
              <a:gd name="connsiteY2-16" fmla="*/ 0 h 881062"/>
              <a:gd name="connsiteX3-17" fmla="*/ 736600 w 2527300"/>
              <a:gd name="connsiteY3-18" fmla="*/ 881062 h 881062"/>
              <a:gd name="connsiteX4-19" fmla="*/ 0 w 2527300"/>
              <a:gd name="connsiteY4-20" fmla="*/ 850900 h 881062"/>
              <a:gd name="connsiteX0-21" fmla="*/ 0 w 2527300"/>
              <a:gd name="connsiteY0-22" fmla="*/ 850900 h 881062"/>
              <a:gd name="connsiteX1-23" fmla="*/ 1955800 w 2527300"/>
              <a:gd name="connsiteY1-24" fmla="*/ 0 h 881062"/>
              <a:gd name="connsiteX2-25" fmla="*/ 2527300 w 2527300"/>
              <a:gd name="connsiteY2-26" fmla="*/ 0 h 881062"/>
              <a:gd name="connsiteX3-27" fmla="*/ 769938 w 2527300"/>
              <a:gd name="connsiteY3-28" fmla="*/ 881062 h 881062"/>
              <a:gd name="connsiteX4-29" fmla="*/ 0 w 2527300"/>
              <a:gd name="connsiteY4-30" fmla="*/ 850900 h 881062"/>
              <a:gd name="connsiteX0-31" fmla="*/ 0 w 2396331"/>
              <a:gd name="connsiteY0-32" fmla="*/ 786606 h 881062"/>
              <a:gd name="connsiteX1-33" fmla="*/ 1824831 w 2396331"/>
              <a:gd name="connsiteY1-34" fmla="*/ 0 h 881062"/>
              <a:gd name="connsiteX2-35" fmla="*/ 2396331 w 2396331"/>
              <a:gd name="connsiteY2-36" fmla="*/ 0 h 881062"/>
              <a:gd name="connsiteX3-37" fmla="*/ 638969 w 2396331"/>
              <a:gd name="connsiteY3-38" fmla="*/ 881062 h 881062"/>
              <a:gd name="connsiteX4-39" fmla="*/ 0 w 2396331"/>
              <a:gd name="connsiteY4-40" fmla="*/ 786606 h 881062"/>
              <a:gd name="connsiteX0-41" fmla="*/ 0 w 2391568"/>
              <a:gd name="connsiteY0-42" fmla="*/ 889000 h 889000"/>
              <a:gd name="connsiteX1-43" fmla="*/ 1820068 w 2391568"/>
              <a:gd name="connsiteY1-44" fmla="*/ 0 h 889000"/>
              <a:gd name="connsiteX2-45" fmla="*/ 2391568 w 2391568"/>
              <a:gd name="connsiteY2-46" fmla="*/ 0 h 889000"/>
              <a:gd name="connsiteX3-47" fmla="*/ 634206 w 2391568"/>
              <a:gd name="connsiteY3-48" fmla="*/ 881062 h 889000"/>
              <a:gd name="connsiteX4-49" fmla="*/ 0 w 2391568"/>
              <a:gd name="connsiteY4-50" fmla="*/ 889000 h 889000"/>
              <a:gd name="connsiteX0-51" fmla="*/ 0 w 2391568"/>
              <a:gd name="connsiteY0-52" fmla="*/ 889000 h 950118"/>
              <a:gd name="connsiteX1-53" fmla="*/ 1820068 w 2391568"/>
              <a:gd name="connsiteY1-54" fmla="*/ 0 h 950118"/>
              <a:gd name="connsiteX2-55" fmla="*/ 2391568 w 2391568"/>
              <a:gd name="connsiteY2-56" fmla="*/ 0 h 950118"/>
              <a:gd name="connsiteX3-57" fmla="*/ 715169 w 2391568"/>
              <a:gd name="connsiteY3-58" fmla="*/ 950118 h 950118"/>
              <a:gd name="connsiteX4-59" fmla="*/ 0 w 2391568"/>
              <a:gd name="connsiteY4-60" fmla="*/ 889000 h 950118"/>
              <a:gd name="connsiteX0-61" fmla="*/ 0 w 2391568"/>
              <a:gd name="connsiteY0-62" fmla="*/ 889000 h 950118"/>
              <a:gd name="connsiteX1-63" fmla="*/ 1731962 w 2391568"/>
              <a:gd name="connsiteY1-64" fmla="*/ 28575 h 950118"/>
              <a:gd name="connsiteX2-65" fmla="*/ 2391568 w 2391568"/>
              <a:gd name="connsiteY2-66" fmla="*/ 0 h 950118"/>
              <a:gd name="connsiteX3-67" fmla="*/ 715169 w 2391568"/>
              <a:gd name="connsiteY3-68" fmla="*/ 950118 h 950118"/>
              <a:gd name="connsiteX4-69" fmla="*/ 0 w 2391568"/>
              <a:gd name="connsiteY4-70" fmla="*/ 889000 h 950118"/>
              <a:gd name="connsiteX0-71" fmla="*/ 0 w 2474912"/>
              <a:gd name="connsiteY0-72" fmla="*/ 877093 h 938211"/>
              <a:gd name="connsiteX1-73" fmla="*/ 1731962 w 2474912"/>
              <a:gd name="connsiteY1-74" fmla="*/ 16668 h 938211"/>
              <a:gd name="connsiteX2-75" fmla="*/ 2474912 w 2474912"/>
              <a:gd name="connsiteY2-76" fmla="*/ 0 h 938211"/>
              <a:gd name="connsiteX3-77" fmla="*/ 715169 w 2474912"/>
              <a:gd name="connsiteY3-78" fmla="*/ 938211 h 938211"/>
              <a:gd name="connsiteX4-79" fmla="*/ 0 w 2474912"/>
              <a:gd name="connsiteY4-80" fmla="*/ 877093 h 938211"/>
              <a:gd name="connsiteX0-81" fmla="*/ 0 w 2591593"/>
              <a:gd name="connsiteY0-82" fmla="*/ 872330 h 933448"/>
              <a:gd name="connsiteX1-83" fmla="*/ 1731962 w 2591593"/>
              <a:gd name="connsiteY1-84" fmla="*/ 11905 h 933448"/>
              <a:gd name="connsiteX2-85" fmla="*/ 2591593 w 2591593"/>
              <a:gd name="connsiteY2-86" fmla="*/ 0 h 933448"/>
              <a:gd name="connsiteX3-87" fmla="*/ 715169 w 2591593"/>
              <a:gd name="connsiteY3-88" fmla="*/ 933448 h 933448"/>
              <a:gd name="connsiteX4-89" fmla="*/ 0 w 2591593"/>
              <a:gd name="connsiteY4-90" fmla="*/ 872330 h 933448"/>
              <a:gd name="connsiteX0-91" fmla="*/ 0 w 2591593"/>
              <a:gd name="connsiteY0-92" fmla="*/ 872330 h 933448"/>
              <a:gd name="connsiteX1-93" fmla="*/ 1753394 w 2591593"/>
              <a:gd name="connsiteY1-94" fmla="*/ 11905 h 933448"/>
              <a:gd name="connsiteX2-95" fmla="*/ 2591593 w 2591593"/>
              <a:gd name="connsiteY2-96" fmla="*/ 0 h 933448"/>
              <a:gd name="connsiteX3-97" fmla="*/ 715169 w 2591593"/>
              <a:gd name="connsiteY3-98" fmla="*/ 933448 h 933448"/>
              <a:gd name="connsiteX4-99" fmla="*/ 0 w 2591593"/>
              <a:gd name="connsiteY4-100" fmla="*/ 872330 h 933448"/>
              <a:gd name="connsiteX0-101" fmla="*/ 0 w 2536824"/>
              <a:gd name="connsiteY0-102" fmla="*/ 912811 h 933448"/>
              <a:gd name="connsiteX1-103" fmla="*/ 1698625 w 2536824"/>
              <a:gd name="connsiteY1-104" fmla="*/ 11905 h 933448"/>
              <a:gd name="connsiteX2-105" fmla="*/ 2536824 w 2536824"/>
              <a:gd name="connsiteY2-106" fmla="*/ 0 h 933448"/>
              <a:gd name="connsiteX3-107" fmla="*/ 660400 w 2536824"/>
              <a:gd name="connsiteY3-108" fmla="*/ 933448 h 933448"/>
              <a:gd name="connsiteX4-109" fmla="*/ 0 w 2536824"/>
              <a:gd name="connsiteY4-110" fmla="*/ 912811 h 933448"/>
              <a:gd name="connsiteX0-111" fmla="*/ 0 w 2536824"/>
              <a:gd name="connsiteY0-112" fmla="*/ 912811 h 914398"/>
              <a:gd name="connsiteX1-113" fmla="*/ 1698625 w 2536824"/>
              <a:gd name="connsiteY1-114" fmla="*/ 11905 h 914398"/>
              <a:gd name="connsiteX2-115" fmla="*/ 2536824 w 2536824"/>
              <a:gd name="connsiteY2-116" fmla="*/ 0 h 914398"/>
              <a:gd name="connsiteX3-117" fmla="*/ 727075 w 2536824"/>
              <a:gd name="connsiteY3-118" fmla="*/ 914398 h 914398"/>
              <a:gd name="connsiteX4-119" fmla="*/ 0 w 2536824"/>
              <a:gd name="connsiteY4-120" fmla="*/ 912811 h 914398"/>
              <a:gd name="connsiteX0-121" fmla="*/ 0 w 2536824"/>
              <a:gd name="connsiteY0-122" fmla="*/ 912811 h 931067"/>
              <a:gd name="connsiteX1-123" fmla="*/ 1698625 w 2536824"/>
              <a:gd name="connsiteY1-124" fmla="*/ 11905 h 931067"/>
              <a:gd name="connsiteX2-125" fmla="*/ 2536824 w 2536824"/>
              <a:gd name="connsiteY2-126" fmla="*/ 0 h 931067"/>
              <a:gd name="connsiteX3-127" fmla="*/ 803275 w 2536824"/>
              <a:gd name="connsiteY3-128" fmla="*/ 931067 h 931067"/>
              <a:gd name="connsiteX4-129" fmla="*/ 0 w 2536824"/>
              <a:gd name="connsiteY4-130" fmla="*/ 912811 h 931067"/>
              <a:gd name="connsiteX0-131" fmla="*/ 0 w 2796380"/>
              <a:gd name="connsiteY0-132" fmla="*/ 958055 h 976311"/>
              <a:gd name="connsiteX1-133" fmla="*/ 1698625 w 2796380"/>
              <a:gd name="connsiteY1-134" fmla="*/ 57149 h 976311"/>
              <a:gd name="connsiteX2-135" fmla="*/ 2796380 w 2796380"/>
              <a:gd name="connsiteY2-136" fmla="*/ 0 h 976311"/>
              <a:gd name="connsiteX3-137" fmla="*/ 803275 w 2796380"/>
              <a:gd name="connsiteY3-138" fmla="*/ 976311 h 976311"/>
              <a:gd name="connsiteX4-139" fmla="*/ 0 w 2796380"/>
              <a:gd name="connsiteY4-140" fmla="*/ 958055 h 976311"/>
              <a:gd name="connsiteX0-141" fmla="*/ 0 w 2796380"/>
              <a:gd name="connsiteY0-142" fmla="*/ 958055 h 1062036"/>
              <a:gd name="connsiteX1-143" fmla="*/ 1698625 w 2796380"/>
              <a:gd name="connsiteY1-144" fmla="*/ 57149 h 1062036"/>
              <a:gd name="connsiteX2-145" fmla="*/ 2796380 w 2796380"/>
              <a:gd name="connsiteY2-146" fmla="*/ 0 h 1062036"/>
              <a:gd name="connsiteX3-147" fmla="*/ 1046162 w 2796380"/>
              <a:gd name="connsiteY3-148" fmla="*/ 1062036 h 1062036"/>
              <a:gd name="connsiteX4-149" fmla="*/ 0 w 2796380"/>
              <a:gd name="connsiteY4-150" fmla="*/ 958055 h 1062036"/>
              <a:gd name="connsiteX0-151" fmla="*/ 0 w 2805905"/>
              <a:gd name="connsiteY0-152" fmla="*/ 1000917 h 1062036"/>
              <a:gd name="connsiteX1-153" fmla="*/ 1708150 w 2805905"/>
              <a:gd name="connsiteY1-154" fmla="*/ 57149 h 1062036"/>
              <a:gd name="connsiteX2-155" fmla="*/ 2805905 w 2805905"/>
              <a:gd name="connsiteY2-156" fmla="*/ 0 h 1062036"/>
              <a:gd name="connsiteX3-157" fmla="*/ 1055687 w 2805905"/>
              <a:gd name="connsiteY3-158" fmla="*/ 1062036 h 1062036"/>
              <a:gd name="connsiteX4-159" fmla="*/ 0 w 2805905"/>
              <a:gd name="connsiteY4-160" fmla="*/ 1000917 h 1062036"/>
              <a:gd name="connsiteX0-161" fmla="*/ 0 w 2820192"/>
              <a:gd name="connsiteY0-162" fmla="*/ 993774 h 1062036"/>
              <a:gd name="connsiteX1-163" fmla="*/ 1722437 w 2820192"/>
              <a:gd name="connsiteY1-164" fmla="*/ 57149 h 1062036"/>
              <a:gd name="connsiteX2-165" fmla="*/ 2820192 w 2820192"/>
              <a:gd name="connsiteY2-166" fmla="*/ 0 h 1062036"/>
              <a:gd name="connsiteX3-167" fmla="*/ 1069974 w 2820192"/>
              <a:gd name="connsiteY3-168" fmla="*/ 1062036 h 1062036"/>
              <a:gd name="connsiteX4-169" fmla="*/ 0 w 2820192"/>
              <a:gd name="connsiteY4-170" fmla="*/ 993774 h 10620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820192" h="1062036">
                <a:moveTo>
                  <a:pt x="0" y="993774"/>
                </a:moveTo>
                <a:lnTo>
                  <a:pt x="1722437" y="57149"/>
                </a:lnTo>
                <a:lnTo>
                  <a:pt x="2820192" y="0"/>
                </a:lnTo>
                <a:lnTo>
                  <a:pt x="1069974" y="1062036"/>
                </a:lnTo>
                <a:lnTo>
                  <a:pt x="0" y="993774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/>
          <p:cNvSpPr/>
          <p:nvPr/>
        </p:nvSpPr>
        <p:spPr>
          <a:xfrm>
            <a:off x="6979446" y="3937795"/>
            <a:ext cx="3071017" cy="1214436"/>
          </a:xfrm>
          <a:custGeom>
            <a:avLst/>
            <a:gdLst>
              <a:gd name="connsiteX0" fmla="*/ 0 w 2527300"/>
              <a:gd name="connsiteY0" fmla="*/ 850900 h 952500"/>
              <a:gd name="connsiteX1" fmla="*/ 1955800 w 2527300"/>
              <a:gd name="connsiteY1" fmla="*/ 0 h 952500"/>
              <a:gd name="connsiteX2" fmla="*/ 2527300 w 2527300"/>
              <a:gd name="connsiteY2" fmla="*/ 0 h 952500"/>
              <a:gd name="connsiteX3" fmla="*/ 660400 w 2527300"/>
              <a:gd name="connsiteY3" fmla="*/ 952500 h 952500"/>
              <a:gd name="connsiteX4" fmla="*/ 0 w 2527300"/>
              <a:gd name="connsiteY4" fmla="*/ 850900 h 952500"/>
              <a:gd name="connsiteX0-1" fmla="*/ 0 w 2527300"/>
              <a:gd name="connsiteY0-2" fmla="*/ 850900 h 928687"/>
              <a:gd name="connsiteX1-3" fmla="*/ 1955800 w 2527300"/>
              <a:gd name="connsiteY1-4" fmla="*/ 0 h 928687"/>
              <a:gd name="connsiteX2-5" fmla="*/ 2527300 w 2527300"/>
              <a:gd name="connsiteY2-6" fmla="*/ 0 h 928687"/>
              <a:gd name="connsiteX3-7" fmla="*/ 708025 w 2527300"/>
              <a:gd name="connsiteY3-8" fmla="*/ 928687 h 928687"/>
              <a:gd name="connsiteX4-9" fmla="*/ 0 w 2527300"/>
              <a:gd name="connsiteY4-10" fmla="*/ 850900 h 928687"/>
              <a:gd name="connsiteX0-11" fmla="*/ 0 w 2527300"/>
              <a:gd name="connsiteY0-12" fmla="*/ 850900 h 881062"/>
              <a:gd name="connsiteX1-13" fmla="*/ 1955800 w 2527300"/>
              <a:gd name="connsiteY1-14" fmla="*/ 0 h 881062"/>
              <a:gd name="connsiteX2-15" fmla="*/ 2527300 w 2527300"/>
              <a:gd name="connsiteY2-16" fmla="*/ 0 h 881062"/>
              <a:gd name="connsiteX3-17" fmla="*/ 736600 w 2527300"/>
              <a:gd name="connsiteY3-18" fmla="*/ 881062 h 881062"/>
              <a:gd name="connsiteX4-19" fmla="*/ 0 w 2527300"/>
              <a:gd name="connsiteY4-20" fmla="*/ 850900 h 881062"/>
              <a:gd name="connsiteX0-21" fmla="*/ 0 w 2527300"/>
              <a:gd name="connsiteY0-22" fmla="*/ 850900 h 881062"/>
              <a:gd name="connsiteX1-23" fmla="*/ 1955800 w 2527300"/>
              <a:gd name="connsiteY1-24" fmla="*/ 0 h 881062"/>
              <a:gd name="connsiteX2-25" fmla="*/ 2527300 w 2527300"/>
              <a:gd name="connsiteY2-26" fmla="*/ 0 h 881062"/>
              <a:gd name="connsiteX3-27" fmla="*/ 769938 w 2527300"/>
              <a:gd name="connsiteY3-28" fmla="*/ 881062 h 881062"/>
              <a:gd name="connsiteX4-29" fmla="*/ 0 w 2527300"/>
              <a:gd name="connsiteY4-30" fmla="*/ 850900 h 881062"/>
              <a:gd name="connsiteX0-31" fmla="*/ 0 w 2396331"/>
              <a:gd name="connsiteY0-32" fmla="*/ 786606 h 881062"/>
              <a:gd name="connsiteX1-33" fmla="*/ 1824831 w 2396331"/>
              <a:gd name="connsiteY1-34" fmla="*/ 0 h 881062"/>
              <a:gd name="connsiteX2-35" fmla="*/ 2396331 w 2396331"/>
              <a:gd name="connsiteY2-36" fmla="*/ 0 h 881062"/>
              <a:gd name="connsiteX3-37" fmla="*/ 638969 w 2396331"/>
              <a:gd name="connsiteY3-38" fmla="*/ 881062 h 881062"/>
              <a:gd name="connsiteX4-39" fmla="*/ 0 w 2396331"/>
              <a:gd name="connsiteY4-40" fmla="*/ 786606 h 881062"/>
              <a:gd name="connsiteX0-41" fmla="*/ 0 w 2391568"/>
              <a:gd name="connsiteY0-42" fmla="*/ 889000 h 889000"/>
              <a:gd name="connsiteX1-43" fmla="*/ 1820068 w 2391568"/>
              <a:gd name="connsiteY1-44" fmla="*/ 0 h 889000"/>
              <a:gd name="connsiteX2-45" fmla="*/ 2391568 w 2391568"/>
              <a:gd name="connsiteY2-46" fmla="*/ 0 h 889000"/>
              <a:gd name="connsiteX3-47" fmla="*/ 634206 w 2391568"/>
              <a:gd name="connsiteY3-48" fmla="*/ 881062 h 889000"/>
              <a:gd name="connsiteX4-49" fmla="*/ 0 w 2391568"/>
              <a:gd name="connsiteY4-50" fmla="*/ 889000 h 889000"/>
              <a:gd name="connsiteX0-51" fmla="*/ 0 w 2391568"/>
              <a:gd name="connsiteY0-52" fmla="*/ 889000 h 950118"/>
              <a:gd name="connsiteX1-53" fmla="*/ 1820068 w 2391568"/>
              <a:gd name="connsiteY1-54" fmla="*/ 0 h 950118"/>
              <a:gd name="connsiteX2-55" fmla="*/ 2391568 w 2391568"/>
              <a:gd name="connsiteY2-56" fmla="*/ 0 h 950118"/>
              <a:gd name="connsiteX3-57" fmla="*/ 715169 w 2391568"/>
              <a:gd name="connsiteY3-58" fmla="*/ 950118 h 950118"/>
              <a:gd name="connsiteX4-59" fmla="*/ 0 w 2391568"/>
              <a:gd name="connsiteY4-60" fmla="*/ 889000 h 950118"/>
              <a:gd name="connsiteX0-61" fmla="*/ 0 w 2391568"/>
              <a:gd name="connsiteY0-62" fmla="*/ 889000 h 950118"/>
              <a:gd name="connsiteX1-63" fmla="*/ 1731962 w 2391568"/>
              <a:gd name="connsiteY1-64" fmla="*/ 28575 h 950118"/>
              <a:gd name="connsiteX2-65" fmla="*/ 2391568 w 2391568"/>
              <a:gd name="connsiteY2-66" fmla="*/ 0 h 950118"/>
              <a:gd name="connsiteX3-67" fmla="*/ 715169 w 2391568"/>
              <a:gd name="connsiteY3-68" fmla="*/ 950118 h 950118"/>
              <a:gd name="connsiteX4-69" fmla="*/ 0 w 2391568"/>
              <a:gd name="connsiteY4-70" fmla="*/ 889000 h 950118"/>
              <a:gd name="connsiteX0-71" fmla="*/ 0 w 2474912"/>
              <a:gd name="connsiteY0-72" fmla="*/ 877093 h 938211"/>
              <a:gd name="connsiteX1-73" fmla="*/ 1731962 w 2474912"/>
              <a:gd name="connsiteY1-74" fmla="*/ 16668 h 938211"/>
              <a:gd name="connsiteX2-75" fmla="*/ 2474912 w 2474912"/>
              <a:gd name="connsiteY2-76" fmla="*/ 0 h 938211"/>
              <a:gd name="connsiteX3-77" fmla="*/ 715169 w 2474912"/>
              <a:gd name="connsiteY3-78" fmla="*/ 938211 h 938211"/>
              <a:gd name="connsiteX4-79" fmla="*/ 0 w 2474912"/>
              <a:gd name="connsiteY4-80" fmla="*/ 877093 h 938211"/>
              <a:gd name="connsiteX0-81" fmla="*/ 0 w 2591593"/>
              <a:gd name="connsiteY0-82" fmla="*/ 872330 h 933448"/>
              <a:gd name="connsiteX1-83" fmla="*/ 1731962 w 2591593"/>
              <a:gd name="connsiteY1-84" fmla="*/ 11905 h 933448"/>
              <a:gd name="connsiteX2-85" fmla="*/ 2591593 w 2591593"/>
              <a:gd name="connsiteY2-86" fmla="*/ 0 h 933448"/>
              <a:gd name="connsiteX3-87" fmla="*/ 715169 w 2591593"/>
              <a:gd name="connsiteY3-88" fmla="*/ 933448 h 933448"/>
              <a:gd name="connsiteX4-89" fmla="*/ 0 w 2591593"/>
              <a:gd name="connsiteY4-90" fmla="*/ 872330 h 933448"/>
              <a:gd name="connsiteX0-91" fmla="*/ 0 w 2591593"/>
              <a:gd name="connsiteY0-92" fmla="*/ 872330 h 933448"/>
              <a:gd name="connsiteX1-93" fmla="*/ 1753394 w 2591593"/>
              <a:gd name="connsiteY1-94" fmla="*/ 11905 h 933448"/>
              <a:gd name="connsiteX2-95" fmla="*/ 2591593 w 2591593"/>
              <a:gd name="connsiteY2-96" fmla="*/ 0 h 933448"/>
              <a:gd name="connsiteX3-97" fmla="*/ 715169 w 2591593"/>
              <a:gd name="connsiteY3-98" fmla="*/ 933448 h 933448"/>
              <a:gd name="connsiteX4-99" fmla="*/ 0 w 2591593"/>
              <a:gd name="connsiteY4-100" fmla="*/ 872330 h 933448"/>
              <a:gd name="connsiteX0-101" fmla="*/ 0 w 2536824"/>
              <a:gd name="connsiteY0-102" fmla="*/ 912811 h 933448"/>
              <a:gd name="connsiteX1-103" fmla="*/ 1698625 w 2536824"/>
              <a:gd name="connsiteY1-104" fmla="*/ 11905 h 933448"/>
              <a:gd name="connsiteX2-105" fmla="*/ 2536824 w 2536824"/>
              <a:gd name="connsiteY2-106" fmla="*/ 0 h 933448"/>
              <a:gd name="connsiteX3-107" fmla="*/ 660400 w 2536824"/>
              <a:gd name="connsiteY3-108" fmla="*/ 933448 h 933448"/>
              <a:gd name="connsiteX4-109" fmla="*/ 0 w 2536824"/>
              <a:gd name="connsiteY4-110" fmla="*/ 912811 h 933448"/>
              <a:gd name="connsiteX0-111" fmla="*/ 0 w 2536824"/>
              <a:gd name="connsiteY0-112" fmla="*/ 912811 h 914398"/>
              <a:gd name="connsiteX1-113" fmla="*/ 1698625 w 2536824"/>
              <a:gd name="connsiteY1-114" fmla="*/ 11905 h 914398"/>
              <a:gd name="connsiteX2-115" fmla="*/ 2536824 w 2536824"/>
              <a:gd name="connsiteY2-116" fmla="*/ 0 h 914398"/>
              <a:gd name="connsiteX3-117" fmla="*/ 727075 w 2536824"/>
              <a:gd name="connsiteY3-118" fmla="*/ 914398 h 914398"/>
              <a:gd name="connsiteX4-119" fmla="*/ 0 w 2536824"/>
              <a:gd name="connsiteY4-120" fmla="*/ 912811 h 914398"/>
              <a:gd name="connsiteX0-121" fmla="*/ 0 w 2536824"/>
              <a:gd name="connsiteY0-122" fmla="*/ 912811 h 931067"/>
              <a:gd name="connsiteX1-123" fmla="*/ 1698625 w 2536824"/>
              <a:gd name="connsiteY1-124" fmla="*/ 11905 h 931067"/>
              <a:gd name="connsiteX2-125" fmla="*/ 2536824 w 2536824"/>
              <a:gd name="connsiteY2-126" fmla="*/ 0 h 931067"/>
              <a:gd name="connsiteX3-127" fmla="*/ 803275 w 2536824"/>
              <a:gd name="connsiteY3-128" fmla="*/ 931067 h 931067"/>
              <a:gd name="connsiteX4-129" fmla="*/ 0 w 2536824"/>
              <a:gd name="connsiteY4-130" fmla="*/ 912811 h 931067"/>
              <a:gd name="connsiteX0-131" fmla="*/ 0 w 2796380"/>
              <a:gd name="connsiteY0-132" fmla="*/ 958055 h 976311"/>
              <a:gd name="connsiteX1-133" fmla="*/ 1698625 w 2796380"/>
              <a:gd name="connsiteY1-134" fmla="*/ 57149 h 976311"/>
              <a:gd name="connsiteX2-135" fmla="*/ 2796380 w 2796380"/>
              <a:gd name="connsiteY2-136" fmla="*/ 0 h 976311"/>
              <a:gd name="connsiteX3-137" fmla="*/ 803275 w 2796380"/>
              <a:gd name="connsiteY3-138" fmla="*/ 976311 h 976311"/>
              <a:gd name="connsiteX4-139" fmla="*/ 0 w 2796380"/>
              <a:gd name="connsiteY4-140" fmla="*/ 958055 h 976311"/>
              <a:gd name="connsiteX0-141" fmla="*/ 0 w 2796380"/>
              <a:gd name="connsiteY0-142" fmla="*/ 958055 h 1062036"/>
              <a:gd name="connsiteX1-143" fmla="*/ 1698625 w 2796380"/>
              <a:gd name="connsiteY1-144" fmla="*/ 57149 h 1062036"/>
              <a:gd name="connsiteX2-145" fmla="*/ 2796380 w 2796380"/>
              <a:gd name="connsiteY2-146" fmla="*/ 0 h 1062036"/>
              <a:gd name="connsiteX3-147" fmla="*/ 1046162 w 2796380"/>
              <a:gd name="connsiteY3-148" fmla="*/ 1062036 h 1062036"/>
              <a:gd name="connsiteX4-149" fmla="*/ 0 w 2796380"/>
              <a:gd name="connsiteY4-150" fmla="*/ 958055 h 1062036"/>
              <a:gd name="connsiteX0-151" fmla="*/ 0 w 2805905"/>
              <a:gd name="connsiteY0-152" fmla="*/ 1000917 h 1062036"/>
              <a:gd name="connsiteX1-153" fmla="*/ 1708150 w 2805905"/>
              <a:gd name="connsiteY1-154" fmla="*/ 57149 h 1062036"/>
              <a:gd name="connsiteX2-155" fmla="*/ 2805905 w 2805905"/>
              <a:gd name="connsiteY2-156" fmla="*/ 0 h 1062036"/>
              <a:gd name="connsiteX3-157" fmla="*/ 1055687 w 2805905"/>
              <a:gd name="connsiteY3-158" fmla="*/ 1062036 h 1062036"/>
              <a:gd name="connsiteX4-159" fmla="*/ 0 w 2805905"/>
              <a:gd name="connsiteY4-160" fmla="*/ 1000917 h 1062036"/>
              <a:gd name="connsiteX0-161" fmla="*/ 0 w 2820192"/>
              <a:gd name="connsiteY0-162" fmla="*/ 993774 h 1062036"/>
              <a:gd name="connsiteX1-163" fmla="*/ 1722437 w 2820192"/>
              <a:gd name="connsiteY1-164" fmla="*/ 57149 h 1062036"/>
              <a:gd name="connsiteX2-165" fmla="*/ 2820192 w 2820192"/>
              <a:gd name="connsiteY2-166" fmla="*/ 0 h 1062036"/>
              <a:gd name="connsiteX3-167" fmla="*/ 1069974 w 2820192"/>
              <a:gd name="connsiteY3-168" fmla="*/ 1062036 h 1062036"/>
              <a:gd name="connsiteX4-169" fmla="*/ 0 w 2820192"/>
              <a:gd name="connsiteY4-170" fmla="*/ 993774 h 1062036"/>
              <a:gd name="connsiteX0-171" fmla="*/ 0 w 2820192"/>
              <a:gd name="connsiteY0-172" fmla="*/ 993774 h 1062036"/>
              <a:gd name="connsiteX1-173" fmla="*/ 1567656 w 2820192"/>
              <a:gd name="connsiteY1-174" fmla="*/ 14287 h 1062036"/>
              <a:gd name="connsiteX2-175" fmla="*/ 2820192 w 2820192"/>
              <a:gd name="connsiteY2-176" fmla="*/ 0 h 1062036"/>
              <a:gd name="connsiteX3-177" fmla="*/ 1069974 w 2820192"/>
              <a:gd name="connsiteY3-178" fmla="*/ 1062036 h 1062036"/>
              <a:gd name="connsiteX4-179" fmla="*/ 0 w 2820192"/>
              <a:gd name="connsiteY4-180" fmla="*/ 993774 h 1062036"/>
              <a:gd name="connsiteX0-181" fmla="*/ 0 w 2886867"/>
              <a:gd name="connsiteY0-182" fmla="*/ 1029493 h 1097755"/>
              <a:gd name="connsiteX1-183" fmla="*/ 1567656 w 2886867"/>
              <a:gd name="connsiteY1-184" fmla="*/ 50006 h 1097755"/>
              <a:gd name="connsiteX2-185" fmla="*/ 2886867 w 2886867"/>
              <a:gd name="connsiteY2-186" fmla="*/ 0 h 1097755"/>
              <a:gd name="connsiteX3-187" fmla="*/ 1069974 w 2886867"/>
              <a:gd name="connsiteY3-188" fmla="*/ 1097755 h 1097755"/>
              <a:gd name="connsiteX4-189" fmla="*/ 0 w 2886867"/>
              <a:gd name="connsiteY4-190" fmla="*/ 1029493 h 1097755"/>
              <a:gd name="connsiteX0-191" fmla="*/ 0 w 2886867"/>
              <a:gd name="connsiteY0-192" fmla="*/ 1029493 h 1214436"/>
              <a:gd name="connsiteX1-193" fmla="*/ 1567656 w 2886867"/>
              <a:gd name="connsiteY1-194" fmla="*/ 50006 h 1214436"/>
              <a:gd name="connsiteX2-195" fmla="*/ 2886867 w 2886867"/>
              <a:gd name="connsiteY2-196" fmla="*/ 0 h 1214436"/>
              <a:gd name="connsiteX3-197" fmla="*/ 1320005 w 2886867"/>
              <a:gd name="connsiteY3-198" fmla="*/ 1214436 h 1214436"/>
              <a:gd name="connsiteX4-199" fmla="*/ 0 w 2886867"/>
              <a:gd name="connsiteY4-200" fmla="*/ 1029493 h 1214436"/>
              <a:gd name="connsiteX0-201" fmla="*/ 0 w 3071017"/>
              <a:gd name="connsiteY0-202" fmla="*/ 1115218 h 1214436"/>
              <a:gd name="connsiteX1-203" fmla="*/ 1751806 w 3071017"/>
              <a:gd name="connsiteY1-204" fmla="*/ 50006 h 1214436"/>
              <a:gd name="connsiteX2-205" fmla="*/ 3071017 w 3071017"/>
              <a:gd name="connsiteY2-206" fmla="*/ 0 h 1214436"/>
              <a:gd name="connsiteX3-207" fmla="*/ 1504155 w 3071017"/>
              <a:gd name="connsiteY3-208" fmla="*/ 1214436 h 1214436"/>
              <a:gd name="connsiteX4-209" fmla="*/ 0 w 3071017"/>
              <a:gd name="connsiteY4-210" fmla="*/ 1115218 h 12144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071017" h="1214436">
                <a:moveTo>
                  <a:pt x="0" y="1115218"/>
                </a:moveTo>
                <a:lnTo>
                  <a:pt x="1751806" y="50006"/>
                </a:lnTo>
                <a:lnTo>
                  <a:pt x="3071017" y="0"/>
                </a:lnTo>
                <a:lnTo>
                  <a:pt x="1504155" y="1214436"/>
                </a:lnTo>
                <a:lnTo>
                  <a:pt x="0" y="1115218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7708489" y="1804863"/>
            <a:ext cx="668595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81547" y="571570"/>
            <a:ext cx="9969911" cy="13260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3200" b="1"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你能估算出整个运动场大约有多少名观众吗？想一想，需要知道什么信息？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8496300" y="609600"/>
            <a:ext cx="2476500" cy="609600"/>
          </a:xfrm>
          <a:prstGeom prst="rect">
            <a:avLst/>
          </a:prstGeom>
          <a:solidFill>
            <a:srgbClr val="FFFF99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270000" y="1219200"/>
            <a:ext cx="2120900" cy="609600"/>
          </a:xfrm>
          <a:prstGeom prst="rect">
            <a:avLst/>
          </a:prstGeom>
          <a:solidFill>
            <a:srgbClr val="FFFF99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23890" y="625253"/>
            <a:ext cx="10312400" cy="1419225"/>
            <a:chOff x="1087" y="7230"/>
            <a:chExt cx="16240" cy="2235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5424" cy="2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这个体育场的观众席共有</a:t>
              </a:r>
              <a:r>
                <a:rPr lang="en-US" altLang="zh-CN" sz="3200" b="1" dirty="0">
                  <a:solidFill>
                    <a:srgbClr val="C00000"/>
                  </a:solidFill>
                  <a:latin typeface="+mn-lt"/>
                  <a:ea typeface="黑体" panose="02010609060101010101" pitchFamily="49" charset="-122"/>
                </a:rPr>
                <a:t>5</a:t>
              </a:r>
              <a:r>
                <a:rPr lang="zh-CN" altLang="en-US" sz="3200" b="1" dirty="0">
                  <a:solidFill>
                    <a:srgbClr val="C00000"/>
                  </a:solidFill>
                  <a:latin typeface="+mn-lt"/>
                  <a:ea typeface="黑体" panose="02010609060101010101" pitchFamily="49" charset="-122"/>
                </a:rPr>
                <a:t>个看台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，如果每个看台的人数大致相同，这个体育场的观众席上大约有多少人？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97295" y="2142927"/>
            <a:ext cx="4854905" cy="2268000"/>
            <a:chOff x="5874931" y="783816"/>
            <a:chExt cx="4854905" cy="2268000"/>
          </a:xfrm>
        </p:grpSpPr>
        <p:sp>
          <p:nvSpPr>
            <p:cNvPr id="9" name="圆角矩形 12"/>
            <p:cNvSpPr/>
            <p:nvPr/>
          </p:nvSpPr>
          <p:spPr>
            <a:xfrm>
              <a:off x="5874931" y="783816"/>
              <a:ext cx="4505705" cy="226800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图片 9" descr="60"/>
            <p:cNvPicPr>
              <a:picLocks noChangeAspect="1"/>
            </p:cNvPicPr>
            <p:nvPr/>
          </p:nvPicPr>
          <p:blipFill>
            <a:blip r:embed="rId1"/>
            <a:srcRect l="16237" t="1111" r="13742" b="51852"/>
            <a:stretch>
              <a:fillRect/>
            </a:stretch>
          </p:blipFill>
          <p:spPr>
            <a:xfrm>
              <a:off x="9757836" y="997729"/>
              <a:ext cx="972000" cy="972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组合 10"/>
          <p:cNvGrpSpPr/>
          <p:nvPr/>
        </p:nvGrpSpPr>
        <p:grpSpPr>
          <a:xfrm>
            <a:off x="1114324" y="2142927"/>
            <a:ext cx="5544370" cy="2268000"/>
            <a:chOff x="1278069" y="1247476"/>
            <a:chExt cx="5544370" cy="2268000"/>
          </a:xfrm>
        </p:grpSpPr>
        <p:sp>
          <p:nvSpPr>
            <p:cNvPr id="12" name="圆角矩形 12"/>
            <p:cNvSpPr/>
            <p:nvPr/>
          </p:nvSpPr>
          <p:spPr>
            <a:xfrm>
              <a:off x="1672684" y="1247476"/>
              <a:ext cx="5037914" cy="2268000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 descr="9"/>
            <p:cNvPicPr>
              <a:picLocks noChangeAspect="1"/>
            </p:cNvPicPr>
            <p:nvPr/>
          </p:nvPicPr>
          <p:blipFill>
            <a:blip r:embed="rId2"/>
            <a:srcRect l="673" r="2130" b="50556"/>
            <a:stretch>
              <a:fillRect/>
            </a:stretch>
          </p:blipFill>
          <p:spPr>
            <a:xfrm>
              <a:off x="1278069" y="1409476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矩形 13"/>
            <p:cNvSpPr/>
            <p:nvPr/>
          </p:nvSpPr>
          <p:spPr bwMode="auto">
            <a:xfrm flipH="1">
              <a:off x="2257582" y="1300896"/>
              <a:ext cx="4564857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将座位分成大致相等的</a:t>
              </a:r>
              <a:r>
                <a:rPr lang="en-US" altLang="zh-CN" sz="2800" b="1" dirty="0">
                  <a:latin typeface="+mn-lt"/>
                  <a:ea typeface="+mj-ea"/>
                </a:rPr>
                <a:t>3</a:t>
              </a:r>
              <a:r>
                <a:rPr lang="zh-CN" altLang="en-US" sz="2800" b="1" dirty="0">
                  <a:latin typeface="+mn-lt"/>
                  <a:ea typeface="+mj-ea"/>
                </a:rPr>
                <a:t>份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767932" y="2243973"/>
            <a:ext cx="3804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一排大约有</a:t>
            </a:r>
            <a:r>
              <a:rPr lang="en-US" altLang="zh-CN" sz="2800" b="1" dirty="0">
                <a:solidFill>
                  <a:srgbClr val="000000"/>
                </a:solidFill>
              </a:rPr>
              <a:t>7×3 </a:t>
            </a:r>
            <a:r>
              <a:rPr lang="zh-CN" altLang="en-US" sz="2800" b="1" dirty="0">
                <a:solidFill>
                  <a:srgbClr val="000000"/>
                </a:solidFill>
              </a:rPr>
              <a:t>≈ </a:t>
            </a:r>
            <a:r>
              <a:rPr lang="en-US" altLang="zh-CN" sz="2800" b="1" dirty="0">
                <a:solidFill>
                  <a:srgbClr val="000000"/>
                </a:solidFill>
              </a:rPr>
              <a:t>21</a:t>
            </a:r>
            <a:r>
              <a:rPr lang="zh-CN" altLang="en-US" sz="2800" b="1" dirty="0">
                <a:solidFill>
                  <a:srgbClr val="000000"/>
                </a:solidFill>
              </a:rPr>
              <a:t>人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67932" y="2770721"/>
            <a:ext cx="18069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一共有</a:t>
            </a:r>
            <a:r>
              <a:rPr lang="en-US" altLang="zh-CN" sz="2800" b="1" dirty="0">
                <a:solidFill>
                  <a:srgbClr val="000000"/>
                </a:solidFill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</a:rPr>
              <a:t>排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79132" y="3297469"/>
            <a:ext cx="3081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21×8</a:t>
            </a:r>
            <a:r>
              <a:rPr lang="zh-CN" altLang="en-US" sz="2800" b="1" dirty="0">
                <a:solidFill>
                  <a:srgbClr val="000000"/>
                </a:solidFill>
              </a:rPr>
              <a:t> ≈ </a:t>
            </a:r>
            <a:r>
              <a:rPr lang="en-US" altLang="zh-CN" sz="2800" b="1" dirty="0">
                <a:solidFill>
                  <a:srgbClr val="000000"/>
                </a:solidFill>
              </a:rPr>
              <a:t>160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67932" y="3824216"/>
            <a:ext cx="4509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我估计</a:t>
            </a:r>
            <a:r>
              <a:rPr lang="en-US" altLang="zh-CN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个看台大约有</a:t>
            </a:r>
            <a:r>
              <a:rPr lang="en-US" altLang="zh-CN" sz="2800" b="1" dirty="0">
                <a:solidFill>
                  <a:srgbClr val="C00000"/>
                </a:solidFill>
              </a:rPr>
              <a:t>160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24852" y="2751973"/>
            <a:ext cx="4525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一份大约有</a:t>
            </a:r>
            <a:r>
              <a:rPr lang="en-US" altLang="zh-CN" sz="2800" b="1" dirty="0">
                <a:solidFill>
                  <a:srgbClr val="000000"/>
                </a:solidFill>
              </a:rPr>
              <a:t>7×8 </a:t>
            </a:r>
            <a:r>
              <a:rPr lang="zh-CN" altLang="en-US" sz="2800" b="1" dirty="0">
                <a:solidFill>
                  <a:srgbClr val="000000"/>
                </a:solidFill>
              </a:rPr>
              <a:t>≈ </a:t>
            </a:r>
            <a:r>
              <a:rPr lang="en-US" altLang="zh-CN" sz="2800" b="1" dirty="0">
                <a:solidFill>
                  <a:srgbClr val="000000"/>
                </a:solidFill>
              </a:rPr>
              <a:t>56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85291" y="3294444"/>
            <a:ext cx="3081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56×3 </a:t>
            </a:r>
            <a:r>
              <a:rPr lang="zh-CN" altLang="en-US" sz="2800" b="1" dirty="0">
                <a:solidFill>
                  <a:srgbClr val="000000"/>
                </a:solidFill>
              </a:rPr>
              <a:t>≈ </a:t>
            </a:r>
            <a:r>
              <a:rPr lang="en-US" altLang="zh-CN" sz="2800" b="1" dirty="0">
                <a:solidFill>
                  <a:srgbClr val="000000"/>
                </a:solidFill>
              </a:rPr>
              <a:t>180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21691" y="3836916"/>
            <a:ext cx="4689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我估计</a:t>
            </a:r>
            <a:r>
              <a:rPr lang="en-US" altLang="zh-CN" sz="2800" b="1" dirty="0">
                <a:solidFill>
                  <a:srgbClr val="C00000"/>
                </a:solidFill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</a:rPr>
              <a:t>个看台大约有</a:t>
            </a:r>
            <a:r>
              <a:rPr lang="en-US" altLang="zh-CN" sz="2800" b="1" dirty="0">
                <a:solidFill>
                  <a:srgbClr val="C00000"/>
                </a:solidFill>
              </a:rPr>
              <a:t>180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5" name="箭头: 下 24"/>
          <p:cNvSpPr/>
          <p:nvPr/>
        </p:nvSpPr>
        <p:spPr>
          <a:xfrm>
            <a:off x="8575836" y="4559300"/>
            <a:ext cx="406242" cy="800100"/>
          </a:xfrm>
          <a:prstGeom prst="downArrow">
            <a:avLst>
              <a:gd name="adj1" fmla="val 40000"/>
              <a:gd name="adj2" fmla="val 65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90000">
                <a:srgbClr val="6389C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下 28"/>
          <p:cNvSpPr/>
          <p:nvPr/>
        </p:nvSpPr>
        <p:spPr>
          <a:xfrm>
            <a:off x="3483136" y="4559300"/>
            <a:ext cx="406242" cy="800100"/>
          </a:xfrm>
          <a:prstGeom prst="downArrow">
            <a:avLst>
              <a:gd name="adj1" fmla="val 40000"/>
              <a:gd name="adj2" fmla="val 65000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40000"/>
                </a:schemeClr>
              </a:gs>
              <a:gs pos="90000">
                <a:srgbClr val="6389C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667173" y="5418369"/>
            <a:ext cx="3268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160×5 = 800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47523" y="5418369"/>
            <a:ext cx="3268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180×5 = 900</a:t>
            </a:r>
            <a:r>
              <a:rPr lang="zh-CN" altLang="en-US" sz="2800" b="1" dirty="0">
                <a:solidFill>
                  <a:srgbClr val="000000"/>
                </a:solidFill>
              </a:rPr>
              <a:t>（人）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12196" y="4719869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456FAD"/>
                </a:solidFill>
              </a:rPr>
              <a:t>×5</a:t>
            </a:r>
            <a:endParaRPr lang="zh-CN" altLang="en-US" sz="2800" b="1" dirty="0">
              <a:solidFill>
                <a:srgbClr val="456FAD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92546" y="4719869"/>
            <a:ext cx="7248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×5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87773" y="5957816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观众席上大约有</a:t>
            </a:r>
            <a:r>
              <a:rPr lang="en-US" altLang="zh-CN" sz="2800" b="1" dirty="0">
                <a:solidFill>
                  <a:srgbClr val="C00000"/>
                </a:solidFill>
              </a:rPr>
              <a:t>800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504623" y="5970516"/>
            <a:ext cx="3608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观众席上大约有</a:t>
            </a:r>
            <a:r>
              <a:rPr lang="en-US" altLang="zh-CN" sz="2800" b="1" dirty="0">
                <a:solidFill>
                  <a:srgbClr val="C00000"/>
                </a:solidFill>
              </a:rPr>
              <a:t>900</a:t>
            </a:r>
            <a:r>
              <a:rPr lang="zh-CN" altLang="en-US" sz="2800" b="1" dirty="0">
                <a:solidFill>
                  <a:srgbClr val="C00000"/>
                </a:solidFill>
              </a:rPr>
              <a:t>人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25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1076066" y="1306503"/>
            <a:ext cx="10404734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估计下面的盒子里有多少块糖，和同伴说一说你是怎样估计的。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6" name="直接连接符 5"/>
            <p:cNvCxnSpPr>
              <a:endCxn id="7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7" name="任意多边形: 形状 6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48" y="2837782"/>
            <a:ext cx="5778502" cy="35192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91" y="2367920"/>
            <a:ext cx="10052417" cy="3849359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076066" y="760403"/>
            <a:ext cx="10404734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估一估，图中有多少粒黄豆？你是怎样估计的？与同伴交流。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863</Words>
  <Application>WPS 演示</Application>
  <PresentationFormat>宽屏</PresentationFormat>
  <Paragraphs>97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华文细黑</vt:lpstr>
      <vt:lpstr>字魂70号-灵悦黑体</vt:lpstr>
      <vt:lpstr>黑体</vt:lpstr>
      <vt:lpstr>quote-cjk-patch</vt:lpstr>
      <vt:lpstr>ksdb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587</cp:revision>
  <dcterms:created xsi:type="dcterms:W3CDTF">2015-08-27T07:30:00Z</dcterms:created>
  <dcterms:modified xsi:type="dcterms:W3CDTF">2026-02-28T07:10:13Z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C54ACC7E58B94EA4B12CB0364CE8A041_12</vt:lpwstr>
  </property>
</Properties>
</file>