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3" r:id="rId3"/>
    <p:sldId id="410" r:id="rId5"/>
    <p:sldId id="368" r:id="rId6"/>
    <p:sldId id="406" r:id="rId7"/>
    <p:sldId id="426" r:id="rId8"/>
    <p:sldId id="427" r:id="rId9"/>
    <p:sldId id="416" r:id="rId10"/>
    <p:sldId id="420" r:id="rId11"/>
    <p:sldId id="428" r:id="rId12"/>
    <p:sldId id="423" r:id="rId13"/>
    <p:sldId id="409" r:id="rId14"/>
    <p:sldId id="425" r:id="rId15"/>
    <p:sldId id="275" r:id="rId1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DCD"/>
    <a:srgbClr val="CDFFFF"/>
    <a:srgbClr val="66FFFF"/>
    <a:srgbClr val="FFDB69"/>
    <a:srgbClr val="FFFFFF"/>
    <a:srgbClr val="FFC000"/>
    <a:srgbClr val="000000"/>
    <a:srgbClr val="FC5185"/>
    <a:srgbClr val="0000FF"/>
    <a:srgbClr val="FFFF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4" autoAdjust="0"/>
    <p:restoredTop sz="95238" autoAdjust="0"/>
  </p:normalViewPr>
  <p:slideViewPr>
    <p:cSldViewPr snapToGrid="0" showGuides="1">
      <p:cViewPr varScale="1">
        <p:scale>
          <a:sx n="59" d="100"/>
          <a:sy n="59" d="100"/>
        </p:scale>
        <p:origin x="102" y="1260"/>
      </p:cViewPr>
      <p:guideLst>
        <p:guide orient="horz" pos="2160"/>
        <p:guide orient="horz" pos="951"/>
        <p:guide orient="horz" pos="3960"/>
        <p:guide pos="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265C4-59D7-4E02-B042-CDDCF7C7EC8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D8F31082-567F-4DDD-AD91-D66B5C9FDBB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052876F6-7D53-4288-A4E3-FECF0E6DADC0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43D25A2-80F5-4854-B515-3F48C71BCBCD}" type="slidenum">
              <a:rPr lang="zh-CN" altLang="en-US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88B674-C09D-48D2-B395-3D7B4CCFD946}" type="slidenum">
              <a:rPr lang="zh-CN" altLang="en-US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313267" y="318410"/>
            <a:ext cx="11565467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r="3510"/>
          <a:stretch>
            <a:fillRect/>
          </a:stretch>
        </p:blipFill>
        <p:spPr bwMode="auto">
          <a:xfrm>
            <a:off x="123826" y="260648"/>
            <a:ext cx="12068175" cy="6347288"/>
          </a:xfrm>
          <a:prstGeom prst="rect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3479" y="28871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0160"/>
            <a:ext cx="12192000" cy="6837680"/>
          </a:xfrm>
          <a:prstGeom prst="rect">
            <a:avLst/>
          </a:prstGeom>
          <a:solidFill>
            <a:srgbClr val="FFFFFF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18410"/>
            <a:ext cx="12192000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05987" y="3979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EE28C-7DA0-4654-A463-32401104F18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C051BA18-9F63-4296-9F1B-A50644625EB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788160" y="1442720"/>
            <a:ext cx="8615680" cy="3972560"/>
          </a:xfrm>
          <a:prstGeom prst="roundRect">
            <a:avLst>
              <a:gd name="adj" fmla="val 11036"/>
            </a:avLst>
          </a:prstGeom>
          <a:solidFill>
            <a:schemeClr val="l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5102648" y="2274839"/>
            <a:ext cx="461814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去游乐园（</a:t>
            </a:r>
            <a:r>
              <a:rPr lang="en-US" altLang="zh-CN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1</a:t>
            </a: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）</a:t>
            </a:r>
            <a:endParaRPr lang="zh-CN" altLang="en-US" sz="72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 useBgFill="1">
        <p:nvSpPr>
          <p:cNvPr id="11" name="任意多边形: 形状 10"/>
          <p:cNvSpPr/>
          <p:nvPr/>
        </p:nvSpPr>
        <p:spPr>
          <a:xfrm>
            <a:off x="1788161" y="2473960"/>
            <a:ext cx="2682241" cy="1910080"/>
          </a:xfrm>
          <a:custGeom>
            <a:avLst/>
            <a:gdLst>
              <a:gd name="connsiteX0" fmla="*/ 0 w 2011681"/>
              <a:gd name="connsiteY0" fmla="*/ 0 h 1432560"/>
              <a:gd name="connsiteX1" fmla="*/ 1853584 w 2011681"/>
              <a:gd name="connsiteY1" fmla="*/ 0 h 1432560"/>
              <a:gd name="connsiteX2" fmla="*/ 2011681 w 2011681"/>
              <a:gd name="connsiteY2" fmla="*/ 158097 h 1432560"/>
              <a:gd name="connsiteX3" fmla="*/ 2011681 w 2011681"/>
              <a:gd name="connsiteY3" fmla="*/ 1274463 h 1432560"/>
              <a:gd name="connsiteX4" fmla="*/ 1853584 w 2011681"/>
              <a:gd name="connsiteY4" fmla="*/ 1432560 h 1432560"/>
              <a:gd name="connsiteX5" fmla="*/ 0 w 2011681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681" h="1432560">
                <a:moveTo>
                  <a:pt x="0" y="0"/>
                </a:moveTo>
                <a:lnTo>
                  <a:pt x="1853584" y="0"/>
                </a:lnTo>
                <a:cubicBezTo>
                  <a:pt x="1940899" y="0"/>
                  <a:pt x="2011681" y="70782"/>
                  <a:pt x="2011681" y="158097"/>
                </a:cubicBezTo>
                <a:lnTo>
                  <a:pt x="2011681" y="1274463"/>
                </a:lnTo>
                <a:cubicBezTo>
                  <a:pt x="2011681" y="1361778"/>
                  <a:pt x="1940899" y="1432560"/>
                  <a:pt x="1853584" y="1432560"/>
                </a:cubicBezTo>
                <a:lnTo>
                  <a:pt x="0" y="143256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5039360" y="2438400"/>
            <a:ext cx="0" cy="194564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800986" y="2875003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b="1" dirty="0"/>
              <a:t>1</a:t>
            </a:r>
            <a:endParaRPr lang="zh-CN" altLang="en-US" sz="6400" b="1" dirty="0"/>
          </a:p>
        </p:txBody>
      </p:sp>
      <p:sp>
        <p:nvSpPr>
          <p:cNvPr id="15" name="副标题 2"/>
          <p:cNvSpPr txBox="1"/>
          <p:nvPr/>
        </p:nvSpPr>
        <p:spPr bwMode="auto">
          <a:xfrm>
            <a:off x="5278120" y="4640581"/>
            <a:ext cx="4267200" cy="5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5" dirty="0">
                <a:latin typeface="+mj-ea"/>
                <a:ea typeface="+mj-ea"/>
              </a:rPr>
              <a:t>北师大版</a:t>
            </a:r>
            <a:r>
              <a:rPr lang="zh-CN" altLang="en-US" sz="1865">
                <a:latin typeface="+mj-ea"/>
                <a:ea typeface="+mj-ea"/>
              </a:rPr>
              <a:t>三年级下册</a:t>
            </a:r>
            <a:endParaRPr lang="zh-CN" altLang="en-US" sz="1865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 flipH="1">
            <a:off x="825499" y="1487639"/>
            <a:ext cx="98763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竖式计算两位数乘一位数（进位）：</a:t>
            </a:r>
            <a:endParaRPr lang="zh-CN" altLang="en-US" sz="32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 bwMode="auto">
          <a:xfrm flipH="1">
            <a:off x="825499" y="2224239"/>
            <a:ext cx="10494432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相同数位对齐，从个位乘起，用一位数依次去乘两、三位数每一位上的数，与哪一位上的数相乘，积的末位就和那一位对齐；哪一位上相乘的积满几十，就向前一位进几；前一位乘完后，所得的积必须加上后一位进上来的数。</a:t>
            </a:r>
            <a:endParaRPr lang="zh-CN" altLang="en-US" sz="32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1024641" y="1161024"/>
            <a:ext cx="10485487" cy="1303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为鼓励种植农作物，国家提供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了相应补贴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。种植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亩油菜、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亩小麦和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亩玉米，分别能得到多少元的补贴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Box 45"/>
          <p:cNvSpPr txBox="1">
            <a:spLocks noChangeArrowheads="1"/>
          </p:cNvSpPr>
          <p:nvPr/>
        </p:nvSpPr>
        <p:spPr bwMode="auto">
          <a:xfrm>
            <a:off x="376547" y="5500498"/>
            <a:ext cx="39220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20×4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80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8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/>
            <p:cNvCxnSpPr>
              <a:endCxn id="15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5" name="任意多边形: 形状 14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随堂演练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586" y="2633242"/>
            <a:ext cx="10278561" cy="191202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086440" y="4670137"/>
            <a:ext cx="28822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/>
              <a:t>油菜每亩补贴 20元</a:t>
            </a:r>
            <a:endParaRPr lang="zh-CN" altLang="en-US" sz="2400" dirty="0"/>
          </a:p>
        </p:txBody>
      </p:sp>
      <p:sp>
        <p:nvSpPr>
          <p:cNvPr id="19" name="文本框 18"/>
          <p:cNvSpPr txBox="1"/>
          <p:nvPr/>
        </p:nvSpPr>
        <p:spPr>
          <a:xfrm>
            <a:off x="4508368" y="4670137"/>
            <a:ext cx="28822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/>
              <a:t>小麦每亩补贴18元</a:t>
            </a:r>
            <a:endParaRPr lang="zh-CN" altLang="en-US" sz="2400" dirty="0"/>
          </a:p>
        </p:txBody>
      </p:sp>
      <p:sp>
        <p:nvSpPr>
          <p:cNvPr id="20" name="文本框 19"/>
          <p:cNvSpPr txBox="1"/>
          <p:nvPr/>
        </p:nvSpPr>
        <p:spPr>
          <a:xfrm>
            <a:off x="8090555" y="4670137"/>
            <a:ext cx="28822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/>
              <a:t>玉米每亩补贴 29 元</a:t>
            </a:r>
            <a:endParaRPr lang="zh-CN" altLang="en-US" sz="2400" dirty="0"/>
          </a:p>
        </p:txBody>
      </p:sp>
      <p:sp>
        <p:nvSpPr>
          <p:cNvPr id="21" name="TextBox 45"/>
          <p:cNvSpPr txBox="1">
            <a:spLocks noChangeArrowheads="1"/>
          </p:cNvSpPr>
          <p:nvPr/>
        </p:nvSpPr>
        <p:spPr bwMode="auto">
          <a:xfrm>
            <a:off x="4184978" y="5500498"/>
            <a:ext cx="34130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18×5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90</a:t>
            </a:r>
            <a:r>
              <a:rPr lang="zh-CN" altLang="en-US" sz="3200" b="1" dirty="0">
                <a:solidFill>
                  <a:srgbClr val="FF0000"/>
                </a:solidFill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" name="TextBox 45"/>
          <p:cNvSpPr txBox="1">
            <a:spLocks noChangeArrowheads="1"/>
          </p:cNvSpPr>
          <p:nvPr/>
        </p:nvSpPr>
        <p:spPr bwMode="auto">
          <a:xfrm>
            <a:off x="7710603" y="5500498"/>
            <a:ext cx="37241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29×6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174</a:t>
            </a:r>
            <a:r>
              <a:rPr lang="zh-CN" altLang="en-US" sz="3200" b="1" dirty="0">
                <a:solidFill>
                  <a:srgbClr val="FF0000"/>
                </a:solidFill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4"/>
          <p:cNvSpPr txBox="1">
            <a:spLocks noChangeArrowheads="1"/>
          </p:cNvSpPr>
          <p:nvPr/>
        </p:nvSpPr>
        <p:spPr bwMode="auto">
          <a:xfrm>
            <a:off x="757767" y="1300969"/>
            <a:ext cx="43571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算一算。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8435" name="组合 107"/>
          <p:cNvGrpSpPr/>
          <p:nvPr/>
        </p:nvGrpSpPr>
        <p:grpSpPr bwMode="auto">
          <a:xfrm>
            <a:off x="459318" y="2522287"/>
            <a:ext cx="2305049" cy="1428750"/>
            <a:chOff x="288033" y="2257321"/>
            <a:chExt cx="1728000" cy="1071681"/>
          </a:xfrm>
        </p:grpSpPr>
        <p:sp>
          <p:nvSpPr>
            <p:cNvPr id="4" name="TextBox 71"/>
            <p:cNvSpPr txBox="1"/>
            <p:nvPr/>
          </p:nvSpPr>
          <p:spPr>
            <a:xfrm>
              <a:off x="873553" y="2257321"/>
              <a:ext cx="503009" cy="5618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265" b="1" spc="800" dirty="0">
                  <a:latin typeface="+mn-lt"/>
                </a:rPr>
                <a:t>2</a:t>
              </a:r>
              <a:endParaRPr lang="zh-CN" altLang="en-US" sz="4265" b="1" spc="800" dirty="0">
                <a:latin typeface="+mn-lt"/>
              </a:endParaRPr>
            </a:p>
          </p:txBody>
        </p:sp>
        <p:sp>
          <p:nvSpPr>
            <p:cNvPr id="5" name="TextBox 103"/>
            <p:cNvSpPr txBox="1">
              <a:spLocks noChangeArrowheads="1"/>
            </p:cNvSpPr>
            <p:nvPr/>
          </p:nvSpPr>
          <p:spPr bwMode="auto">
            <a:xfrm>
              <a:off x="373719" y="2743150"/>
              <a:ext cx="576000" cy="561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265" b="1">
                  <a:latin typeface="+mn-lt"/>
                </a:rPr>
                <a:t>×</a:t>
              </a:r>
              <a:endParaRPr lang="zh-CN" altLang="en-US" sz="4265" b="1">
                <a:latin typeface="+mn-lt"/>
              </a:endParaRPr>
            </a:p>
          </p:txBody>
        </p:sp>
        <p:sp>
          <p:nvSpPr>
            <p:cNvPr id="6" name="TextBox 104"/>
            <p:cNvSpPr txBox="1">
              <a:spLocks noChangeArrowheads="1"/>
            </p:cNvSpPr>
            <p:nvPr/>
          </p:nvSpPr>
          <p:spPr bwMode="auto">
            <a:xfrm>
              <a:off x="1286115" y="2743150"/>
              <a:ext cx="576001" cy="561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265" b="1" dirty="0">
                  <a:latin typeface="+mn-lt"/>
                </a:rPr>
                <a:t>3</a:t>
              </a:r>
              <a:endParaRPr lang="zh-CN" altLang="en-US" sz="4265" b="1" dirty="0">
                <a:latin typeface="+mn-lt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88033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5"/>
            <p:cNvSpPr txBox="1"/>
            <p:nvPr/>
          </p:nvSpPr>
          <p:spPr>
            <a:xfrm>
              <a:off x="1365454" y="2257321"/>
              <a:ext cx="504595" cy="5618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265" b="1" spc="800" dirty="0">
                  <a:latin typeface="+mn-lt"/>
                </a:rPr>
                <a:t>9</a:t>
              </a:r>
              <a:endParaRPr lang="zh-CN" altLang="en-US" sz="4265" b="1" spc="800" dirty="0">
                <a:latin typeface="+mn-lt"/>
              </a:endParaRPr>
            </a:p>
          </p:txBody>
        </p:sp>
      </p:grpSp>
      <p:grpSp>
        <p:nvGrpSpPr>
          <p:cNvPr id="18436" name="组合 108"/>
          <p:cNvGrpSpPr/>
          <p:nvPr/>
        </p:nvGrpSpPr>
        <p:grpSpPr bwMode="auto">
          <a:xfrm>
            <a:off x="3346452" y="2545569"/>
            <a:ext cx="2305049" cy="1428750"/>
            <a:chOff x="288033" y="2257321"/>
            <a:chExt cx="1728000" cy="1071681"/>
          </a:xfrm>
        </p:grpSpPr>
        <p:sp>
          <p:nvSpPr>
            <p:cNvPr id="10" name="TextBox 77"/>
            <p:cNvSpPr txBox="1"/>
            <p:nvPr/>
          </p:nvSpPr>
          <p:spPr>
            <a:xfrm>
              <a:off x="873553" y="2257321"/>
              <a:ext cx="503009" cy="5618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265" b="1" spc="800" dirty="0">
                  <a:latin typeface="+mn-lt"/>
                </a:rPr>
                <a:t>1</a:t>
              </a:r>
              <a:endParaRPr lang="zh-CN" altLang="en-US" sz="4265" b="1" spc="800" dirty="0">
                <a:latin typeface="+mn-lt"/>
              </a:endParaRPr>
            </a:p>
          </p:txBody>
        </p:sp>
        <p:sp>
          <p:nvSpPr>
            <p:cNvPr id="11" name="TextBox 110"/>
            <p:cNvSpPr txBox="1">
              <a:spLocks noChangeArrowheads="1"/>
            </p:cNvSpPr>
            <p:nvPr/>
          </p:nvSpPr>
          <p:spPr bwMode="auto">
            <a:xfrm>
              <a:off x="373719" y="2743149"/>
              <a:ext cx="576000" cy="561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265" b="1">
                  <a:latin typeface="+mn-lt"/>
                </a:rPr>
                <a:t>×</a:t>
              </a:r>
              <a:endParaRPr lang="zh-CN" altLang="en-US" sz="4265" b="1">
                <a:latin typeface="+mn-lt"/>
              </a:endParaRPr>
            </a:p>
          </p:txBody>
        </p:sp>
        <p:sp>
          <p:nvSpPr>
            <p:cNvPr id="12" name="TextBox 111"/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561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265" b="1">
                  <a:latin typeface="+mn-lt"/>
                </a:rPr>
                <a:t>5</a:t>
              </a:r>
              <a:endParaRPr lang="zh-CN" altLang="en-US" sz="4265" b="1">
                <a:latin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81"/>
            <p:cNvSpPr txBox="1"/>
            <p:nvPr/>
          </p:nvSpPr>
          <p:spPr>
            <a:xfrm>
              <a:off x="1365454" y="2257321"/>
              <a:ext cx="504595" cy="5618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265" b="1" spc="800" dirty="0">
                  <a:latin typeface="+mn-lt"/>
                </a:rPr>
                <a:t>6</a:t>
              </a:r>
              <a:endParaRPr lang="zh-CN" altLang="en-US" sz="4265" b="1" spc="800" dirty="0">
                <a:latin typeface="+mn-lt"/>
              </a:endParaRPr>
            </a:p>
          </p:txBody>
        </p:sp>
      </p:grpSp>
      <p:sp>
        <p:nvSpPr>
          <p:cNvPr id="15" name="TextBox 98"/>
          <p:cNvSpPr txBox="1">
            <a:spLocks noChangeArrowheads="1"/>
          </p:cNvSpPr>
          <p:nvPr/>
        </p:nvSpPr>
        <p:spPr bwMode="auto">
          <a:xfrm>
            <a:off x="1098552" y="3957387"/>
            <a:ext cx="766233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265" b="1" dirty="0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4265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6" name="TextBox 99"/>
          <p:cNvSpPr txBox="1">
            <a:spLocks noChangeArrowheads="1"/>
          </p:cNvSpPr>
          <p:nvPr/>
        </p:nvSpPr>
        <p:spPr bwMode="auto">
          <a:xfrm>
            <a:off x="1763184" y="3957387"/>
            <a:ext cx="768349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265" b="1" dirty="0">
                <a:solidFill>
                  <a:srgbClr val="7030A0"/>
                </a:solidFill>
                <a:latin typeface="+mn-lt"/>
              </a:rPr>
              <a:t>7</a:t>
            </a:r>
            <a:endParaRPr lang="zh-CN" altLang="en-US" sz="4265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7" name="TextBox 100"/>
          <p:cNvSpPr txBox="1">
            <a:spLocks noChangeArrowheads="1"/>
          </p:cNvSpPr>
          <p:nvPr/>
        </p:nvSpPr>
        <p:spPr bwMode="auto">
          <a:xfrm>
            <a:off x="4008967" y="3978553"/>
            <a:ext cx="768351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265" b="1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4265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8" name="TextBox 101"/>
          <p:cNvSpPr txBox="1">
            <a:spLocks noChangeArrowheads="1"/>
          </p:cNvSpPr>
          <p:nvPr/>
        </p:nvSpPr>
        <p:spPr bwMode="auto">
          <a:xfrm>
            <a:off x="4677834" y="3978553"/>
            <a:ext cx="768351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265" b="1">
                <a:solidFill>
                  <a:srgbClr val="7030A0"/>
                </a:solidFill>
                <a:latin typeface="+mn-lt"/>
              </a:rPr>
              <a:t>0</a:t>
            </a:r>
            <a:endParaRPr lang="zh-CN" altLang="en-US" sz="4265" b="1">
              <a:solidFill>
                <a:srgbClr val="7030A0"/>
              </a:solidFill>
              <a:latin typeface="+mn-lt"/>
            </a:endParaRPr>
          </a:p>
        </p:txBody>
      </p:sp>
      <p:grpSp>
        <p:nvGrpSpPr>
          <p:cNvPr id="18441" name="组合 107"/>
          <p:cNvGrpSpPr/>
          <p:nvPr/>
        </p:nvGrpSpPr>
        <p:grpSpPr bwMode="auto">
          <a:xfrm>
            <a:off x="6113132" y="2543454"/>
            <a:ext cx="2390654" cy="1428750"/>
            <a:chOff x="77877" y="2257321"/>
            <a:chExt cx="1792173" cy="1071681"/>
          </a:xfrm>
        </p:grpSpPr>
        <p:sp>
          <p:nvSpPr>
            <p:cNvPr id="20" name="TextBox 125"/>
            <p:cNvSpPr txBox="1"/>
            <p:nvPr/>
          </p:nvSpPr>
          <p:spPr>
            <a:xfrm>
              <a:off x="974574" y="2257321"/>
              <a:ext cx="503008" cy="5618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265" b="1" spc="800" dirty="0">
                  <a:latin typeface="+mn-lt"/>
                </a:rPr>
                <a:t>3</a:t>
              </a:r>
              <a:endParaRPr lang="zh-CN" altLang="en-US" sz="4265" b="1" spc="800" dirty="0">
                <a:latin typeface="+mn-lt"/>
              </a:endParaRPr>
            </a:p>
          </p:txBody>
        </p:sp>
        <p:sp>
          <p:nvSpPr>
            <p:cNvPr id="21" name="TextBox 103"/>
            <p:cNvSpPr txBox="1">
              <a:spLocks noChangeArrowheads="1"/>
            </p:cNvSpPr>
            <p:nvPr/>
          </p:nvSpPr>
          <p:spPr bwMode="auto">
            <a:xfrm>
              <a:off x="77877" y="2743150"/>
              <a:ext cx="576000" cy="561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265" b="1" dirty="0">
                  <a:latin typeface="+mn-lt"/>
                </a:rPr>
                <a:t>×</a:t>
              </a:r>
              <a:endParaRPr lang="zh-CN" altLang="en-US" sz="4265" b="1" dirty="0">
                <a:latin typeface="+mn-lt"/>
              </a:endParaRPr>
            </a:p>
          </p:txBody>
        </p:sp>
        <p:sp>
          <p:nvSpPr>
            <p:cNvPr id="22" name="TextBox 104"/>
            <p:cNvSpPr txBox="1">
              <a:spLocks noChangeArrowheads="1"/>
            </p:cNvSpPr>
            <p:nvPr/>
          </p:nvSpPr>
          <p:spPr bwMode="auto">
            <a:xfrm>
              <a:off x="1286116" y="2743150"/>
              <a:ext cx="575999" cy="561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265" b="1" dirty="0">
                  <a:latin typeface="+mn-lt"/>
                </a:rPr>
                <a:t>4</a:t>
              </a:r>
              <a:endParaRPr lang="zh-CN" altLang="en-US" sz="4265" b="1" dirty="0">
                <a:latin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97227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129"/>
            <p:cNvSpPr txBox="1"/>
            <p:nvPr/>
          </p:nvSpPr>
          <p:spPr>
            <a:xfrm>
              <a:off x="1365455" y="2257321"/>
              <a:ext cx="504595" cy="5618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265" b="1" spc="800" dirty="0">
                  <a:latin typeface="+mn-lt"/>
                </a:rPr>
                <a:t>5</a:t>
              </a:r>
              <a:endParaRPr lang="zh-CN" altLang="en-US" sz="4265" b="1" spc="800" dirty="0">
                <a:latin typeface="+mn-lt"/>
              </a:endParaRPr>
            </a:p>
          </p:txBody>
        </p:sp>
        <p:sp>
          <p:nvSpPr>
            <p:cNvPr id="3" name="TextBox 125"/>
            <p:cNvSpPr txBox="1"/>
            <p:nvPr/>
          </p:nvSpPr>
          <p:spPr>
            <a:xfrm>
              <a:off x="563281" y="2257321"/>
              <a:ext cx="503008" cy="5618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265" b="1" spc="800" dirty="0">
                  <a:latin typeface="+mn-lt"/>
                </a:rPr>
                <a:t>1</a:t>
              </a:r>
              <a:endParaRPr lang="zh-CN" altLang="en-US" sz="4265" b="1" spc="800" dirty="0">
                <a:latin typeface="+mn-lt"/>
              </a:endParaRPr>
            </a:p>
          </p:txBody>
        </p:sp>
      </p:grpSp>
      <p:sp>
        <p:nvSpPr>
          <p:cNvPr id="31" name="TextBox 136"/>
          <p:cNvSpPr txBox="1">
            <a:spLocks noChangeArrowheads="1"/>
          </p:cNvSpPr>
          <p:nvPr/>
        </p:nvSpPr>
        <p:spPr bwMode="auto">
          <a:xfrm>
            <a:off x="7200662" y="3987020"/>
            <a:ext cx="766233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265" b="1" dirty="0">
                <a:solidFill>
                  <a:srgbClr val="7030A0"/>
                </a:solidFill>
                <a:latin typeface="+mn-lt"/>
              </a:rPr>
              <a:t>4</a:t>
            </a:r>
            <a:endParaRPr lang="zh-CN" altLang="en-US" sz="4265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2" name="TextBox 137"/>
          <p:cNvSpPr txBox="1">
            <a:spLocks noChangeArrowheads="1"/>
          </p:cNvSpPr>
          <p:nvPr/>
        </p:nvSpPr>
        <p:spPr bwMode="auto">
          <a:xfrm>
            <a:off x="7724852" y="3987020"/>
            <a:ext cx="768349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265" b="1" dirty="0">
                <a:solidFill>
                  <a:srgbClr val="7030A0"/>
                </a:solidFill>
                <a:latin typeface="+mn-lt"/>
              </a:rPr>
              <a:t>0</a:t>
            </a:r>
            <a:endParaRPr lang="zh-CN" altLang="en-US" sz="4265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5" name="TextBox 140"/>
          <p:cNvSpPr txBox="1"/>
          <p:nvPr/>
        </p:nvSpPr>
        <p:spPr>
          <a:xfrm>
            <a:off x="4506385" y="3595436"/>
            <a:ext cx="383116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865" b="1" spc="800" dirty="0">
                <a:solidFill>
                  <a:srgbClr val="FF0000"/>
                </a:solidFill>
                <a:latin typeface="+mn-lt"/>
              </a:rPr>
              <a:t>3</a:t>
            </a:r>
            <a:endParaRPr lang="zh-CN" altLang="en-US" sz="1865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6" name="TextBox 141"/>
          <p:cNvSpPr txBox="1"/>
          <p:nvPr/>
        </p:nvSpPr>
        <p:spPr>
          <a:xfrm>
            <a:off x="7626504" y="3605060"/>
            <a:ext cx="385233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865" b="1" spc="8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1865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" name="TextBox 140"/>
          <p:cNvSpPr txBox="1"/>
          <p:nvPr/>
        </p:nvSpPr>
        <p:spPr>
          <a:xfrm>
            <a:off x="1715059" y="3595436"/>
            <a:ext cx="383116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865" b="1" spc="8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1865" b="1" spc="800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9" name="组合 107"/>
          <p:cNvGrpSpPr/>
          <p:nvPr/>
        </p:nvGrpSpPr>
        <p:grpSpPr bwMode="auto">
          <a:xfrm>
            <a:off x="9026015" y="2543454"/>
            <a:ext cx="2390654" cy="1428750"/>
            <a:chOff x="77877" y="2257321"/>
            <a:chExt cx="1792173" cy="1071681"/>
          </a:xfrm>
        </p:grpSpPr>
        <p:sp>
          <p:nvSpPr>
            <p:cNvPr id="19" name="TextBox 125"/>
            <p:cNvSpPr txBox="1"/>
            <p:nvPr/>
          </p:nvSpPr>
          <p:spPr>
            <a:xfrm>
              <a:off x="974574" y="2257321"/>
              <a:ext cx="503008" cy="5618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265" b="1" spc="800" dirty="0">
                  <a:latin typeface="+mn-lt"/>
                </a:rPr>
                <a:t>1</a:t>
              </a:r>
              <a:endParaRPr lang="zh-CN" altLang="en-US" sz="4265" b="1" spc="800" dirty="0">
                <a:latin typeface="+mn-lt"/>
              </a:endParaRPr>
            </a:p>
          </p:txBody>
        </p:sp>
        <p:sp>
          <p:nvSpPr>
            <p:cNvPr id="25" name="TextBox 103"/>
            <p:cNvSpPr txBox="1">
              <a:spLocks noChangeArrowheads="1"/>
            </p:cNvSpPr>
            <p:nvPr/>
          </p:nvSpPr>
          <p:spPr bwMode="auto">
            <a:xfrm>
              <a:off x="77877" y="2743150"/>
              <a:ext cx="576000" cy="561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265" b="1" dirty="0">
                  <a:latin typeface="+mn-lt"/>
                </a:rPr>
                <a:t>×</a:t>
              </a:r>
              <a:endParaRPr lang="zh-CN" altLang="en-US" sz="4265" b="1" dirty="0">
                <a:latin typeface="+mn-lt"/>
              </a:endParaRPr>
            </a:p>
          </p:txBody>
        </p:sp>
        <p:sp>
          <p:nvSpPr>
            <p:cNvPr id="38" name="TextBox 104"/>
            <p:cNvSpPr txBox="1">
              <a:spLocks noChangeArrowheads="1"/>
            </p:cNvSpPr>
            <p:nvPr/>
          </p:nvSpPr>
          <p:spPr bwMode="auto">
            <a:xfrm>
              <a:off x="1286116" y="2743150"/>
              <a:ext cx="575999" cy="561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265" b="1" dirty="0">
                  <a:latin typeface="+mn-lt"/>
                </a:rPr>
                <a:t>2</a:t>
              </a:r>
              <a:endParaRPr lang="zh-CN" altLang="en-US" sz="4265" b="1" dirty="0">
                <a:latin typeface="+mn-lt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125495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129"/>
            <p:cNvSpPr txBox="1"/>
            <p:nvPr/>
          </p:nvSpPr>
          <p:spPr>
            <a:xfrm>
              <a:off x="1365455" y="2257321"/>
              <a:ext cx="504595" cy="5618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265" b="1" spc="800" dirty="0">
                  <a:latin typeface="+mn-lt"/>
                </a:rPr>
                <a:t>9</a:t>
              </a:r>
              <a:endParaRPr lang="zh-CN" altLang="en-US" sz="4265" b="1" spc="800" dirty="0">
                <a:latin typeface="+mn-lt"/>
              </a:endParaRPr>
            </a:p>
          </p:txBody>
        </p:sp>
        <p:sp>
          <p:nvSpPr>
            <p:cNvPr id="41" name="TextBox 125"/>
            <p:cNvSpPr txBox="1"/>
            <p:nvPr/>
          </p:nvSpPr>
          <p:spPr>
            <a:xfrm>
              <a:off x="563281" y="2257321"/>
              <a:ext cx="503008" cy="5618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265" b="1" spc="800" dirty="0">
                  <a:latin typeface="+mn-lt"/>
                </a:rPr>
                <a:t>2</a:t>
              </a:r>
              <a:endParaRPr lang="zh-CN" altLang="en-US" sz="4265" b="1" spc="800" dirty="0">
                <a:latin typeface="+mn-lt"/>
              </a:endParaRPr>
            </a:p>
          </p:txBody>
        </p:sp>
      </p:grpSp>
      <p:sp>
        <p:nvSpPr>
          <p:cNvPr id="42" name="TextBox 136"/>
          <p:cNvSpPr txBox="1">
            <a:spLocks noChangeArrowheads="1"/>
          </p:cNvSpPr>
          <p:nvPr/>
        </p:nvSpPr>
        <p:spPr bwMode="auto">
          <a:xfrm>
            <a:off x="10104118" y="3987020"/>
            <a:ext cx="766233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265" b="1" dirty="0">
                <a:solidFill>
                  <a:srgbClr val="7030A0"/>
                </a:solidFill>
                <a:latin typeface="+mn-lt"/>
              </a:rPr>
              <a:t>3</a:t>
            </a:r>
            <a:endParaRPr lang="zh-CN" altLang="en-US" sz="4265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3" name="TextBox 137"/>
          <p:cNvSpPr txBox="1">
            <a:spLocks noChangeArrowheads="1"/>
          </p:cNvSpPr>
          <p:nvPr/>
        </p:nvSpPr>
        <p:spPr bwMode="auto">
          <a:xfrm>
            <a:off x="10637735" y="3987020"/>
            <a:ext cx="768349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265" b="1" dirty="0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4265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4" name="TextBox 141"/>
          <p:cNvSpPr txBox="1"/>
          <p:nvPr/>
        </p:nvSpPr>
        <p:spPr>
          <a:xfrm>
            <a:off x="10605375" y="3614487"/>
            <a:ext cx="385233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865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sz="1865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5" name="TextBox 141"/>
          <p:cNvSpPr txBox="1"/>
          <p:nvPr/>
        </p:nvSpPr>
        <p:spPr>
          <a:xfrm>
            <a:off x="7136310" y="3605060"/>
            <a:ext cx="385233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865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sz="1865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8" name="TextBox 136"/>
          <p:cNvSpPr txBox="1">
            <a:spLocks noChangeArrowheads="1"/>
          </p:cNvSpPr>
          <p:nvPr/>
        </p:nvSpPr>
        <p:spPr bwMode="auto">
          <a:xfrm>
            <a:off x="6682187" y="3987020"/>
            <a:ext cx="766233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265" b="1" dirty="0">
                <a:solidFill>
                  <a:srgbClr val="7030A0"/>
                </a:solidFill>
                <a:latin typeface="+mn-lt"/>
              </a:rPr>
              <a:t>5</a:t>
            </a:r>
            <a:endParaRPr lang="zh-CN" altLang="en-US" sz="4265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9" name="TextBox 136"/>
          <p:cNvSpPr txBox="1">
            <a:spLocks noChangeArrowheads="1"/>
          </p:cNvSpPr>
          <p:nvPr/>
        </p:nvSpPr>
        <p:spPr bwMode="auto">
          <a:xfrm>
            <a:off x="9595070" y="3987020"/>
            <a:ext cx="766233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265" b="1" dirty="0">
                <a:solidFill>
                  <a:srgbClr val="7030A0"/>
                </a:solidFill>
                <a:latin typeface="+mn-lt"/>
              </a:rPr>
              <a:t>4</a:t>
            </a:r>
            <a:endParaRPr lang="zh-CN" altLang="en-US" sz="4265" b="1" dirty="0">
              <a:solidFill>
                <a:srgbClr val="7030A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31" grpId="0"/>
      <p:bldP spid="32" grpId="0"/>
      <p:bldP spid="35" grpId="0"/>
      <p:bldP spid="36" grpId="0"/>
      <p:bldP spid="2" grpId="0"/>
      <p:bldP spid="42" grpId="0"/>
      <p:bldP spid="43" grpId="0"/>
      <p:bldP spid="44" grpId="0"/>
      <p:bldP spid="45" grpId="0"/>
      <p:bldP spid="48" grpId="0"/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1597" y="660606"/>
            <a:ext cx="2848375" cy="613860"/>
            <a:chOff x="321626" y="379951"/>
            <a:chExt cx="3245485" cy="699442"/>
          </a:xfrm>
        </p:grpSpPr>
        <p:sp>
          <p:nvSpPr>
            <p:cNvPr id="3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7" name="直接连接符 6"/>
            <p:cNvCxnSpPr>
              <a:endCxn id="8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8" name="任意多边形: 形状 7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866274" y="415287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课堂小结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39775" y="1541588"/>
            <a:ext cx="6391441" cy="450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相同数位对齐，从个位乘起，用一位数依次去乘两、三位数每一位上的数，与哪一位上的数相乘，积的末位就和那一位对齐；哪一位上相乘的积满几十，就向前一位进几；前一位乘完后，所得的积必须加上后一位进上来的数。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203690" y="2424452"/>
            <a:ext cx="2874988" cy="2738966"/>
            <a:chOff x="8145938" y="2194985"/>
            <a:chExt cx="2874988" cy="2738966"/>
          </a:xfrm>
        </p:grpSpPr>
        <p:sp>
          <p:nvSpPr>
            <p:cNvPr id="5" name="TextBox 51"/>
            <p:cNvSpPr txBox="1"/>
            <p:nvPr/>
          </p:nvSpPr>
          <p:spPr>
            <a:xfrm>
              <a:off x="9275033" y="2419351"/>
              <a:ext cx="1682751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000" b="1" spc="800" dirty="0"/>
                <a:t>1 2</a:t>
              </a:r>
              <a:endParaRPr lang="zh-CN" altLang="en-US" sz="4000" b="1" spc="800" dirty="0"/>
            </a:p>
          </p:txBody>
        </p:sp>
        <p:sp>
          <p:nvSpPr>
            <p:cNvPr id="6" name="TextBox 52"/>
            <p:cNvSpPr txBox="1"/>
            <p:nvPr/>
          </p:nvSpPr>
          <p:spPr>
            <a:xfrm>
              <a:off x="9848385" y="3183467"/>
              <a:ext cx="781051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000" b="1" spc="800" dirty="0"/>
                <a:t>5</a:t>
              </a:r>
              <a:endParaRPr lang="zh-CN" altLang="en-US" sz="4000" b="1" spc="800" dirty="0"/>
            </a:p>
          </p:txBody>
        </p:sp>
        <p:sp>
          <p:nvSpPr>
            <p:cNvPr id="9" name="TextBox 53"/>
            <p:cNvSpPr txBox="1"/>
            <p:nvPr/>
          </p:nvSpPr>
          <p:spPr>
            <a:xfrm>
              <a:off x="8544783" y="3191934"/>
              <a:ext cx="1250949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4000" b="1" spc="800" dirty="0"/>
                <a:t>×</a:t>
              </a:r>
              <a:endParaRPr lang="zh-CN" altLang="en-US" sz="4000" b="1" spc="8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597169" y="3931973"/>
              <a:ext cx="1812661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56"/>
            <p:cNvSpPr txBox="1"/>
            <p:nvPr/>
          </p:nvSpPr>
          <p:spPr>
            <a:xfrm>
              <a:off x="9581950" y="3517900"/>
              <a:ext cx="488949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spc="800" dirty="0">
                  <a:solidFill>
                    <a:srgbClr val="FF0000"/>
                  </a:solidFill>
                </a:rPr>
                <a:t>1</a:t>
              </a:r>
              <a:endParaRPr lang="zh-CN" altLang="en-US" sz="2000" b="1" spc="800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57"/>
            <p:cNvSpPr txBox="1"/>
            <p:nvPr/>
          </p:nvSpPr>
          <p:spPr>
            <a:xfrm>
              <a:off x="9865053" y="3937529"/>
              <a:ext cx="48048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4000" b="1" spc="800" dirty="0"/>
                <a:t>0</a:t>
              </a:r>
              <a:endParaRPr lang="zh-CN" altLang="en-US" sz="4000" b="1" spc="800" dirty="0"/>
            </a:p>
          </p:txBody>
        </p:sp>
        <p:sp>
          <p:nvSpPr>
            <p:cNvPr id="14" name="TextBox 58"/>
            <p:cNvSpPr txBox="1"/>
            <p:nvPr/>
          </p:nvSpPr>
          <p:spPr>
            <a:xfrm>
              <a:off x="9285353" y="3939647"/>
              <a:ext cx="47255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4000" b="1" spc="800" dirty="0"/>
                <a:t>6</a:t>
              </a:r>
              <a:endParaRPr lang="zh-CN" altLang="en-US" sz="4000" b="1" spc="800" dirty="0"/>
            </a:p>
          </p:txBody>
        </p:sp>
        <p:sp>
          <p:nvSpPr>
            <p:cNvPr id="15" name="矩形: 圆角 14"/>
            <p:cNvSpPr/>
            <p:nvPr/>
          </p:nvSpPr>
          <p:spPr>
            <a:xfrm>
              <a:off x="8145938" y="2194985"/>
              <a:ext cx="2874988" cy="2738966"/>
            </a:xfrm>
            <a:prstGeom prst="roundRect">
              <a:avLst/>
            </a:pr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45"/>
          <a:stretch>
            <a:fillRect/>
          </a:stretch>
        </p:blipFill>
        <p:spPr>
          <a:xfrm>
            <a:off x="338595" y="1549304"/>
            <a:ext cx="11514810" cy="4998146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9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/>
            <p:cNvCxnSpPr>
              <a:endCxn id="11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创设情境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4" name="标题 1"/>
          <p:cNvSpPr>
            <a:spLocks noGrp="1" noChangeArrowheads="1"/>
          </p:cNvSpPr>
          <p:nvPr/>
        </p:nvSpPr>
        <p:spPr bwMode="auto">
          <a:xfrm>
            <a:off x="5510212" y="2219328"/>
            <a:ext cx="1735931" cy="7215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prstTxWarp prst="textArchUp">
              <a:avLst>
                <a:gd name="adj" fmla="val 10343992"/>
              </a:avLst>
            </a:prstTxWarp>
          </a:bodyPr>
          <a:lstStyle/>
          <a:p>
            <a:pPr algn="ctr" eaLnBrk="0" hangingPunct="0"/>
            <a:r>
              <a:rPr lang="zh-CN" altLang="en-US" sz="3000" b="1" dirty="0">
                <a:latin typeface="方正字迹-龙吟体 简" panose="02000500000000000000" pitchFamily="2" charset="-122"/>
                <a:ea typeface="方正字迹-龙吟体 简" panose="02000500000000000000" pitchFamily="2" charset="-122"/>
              </a:rPr>
              <a:t>游   乐   园</a:t>
            </a:r>
            <a:endParaRPr lang="zh-CN" altLang="en-US" sz="3000" b="1" dirty="0">
              <a:latin typeface="方正字迹-龙吟体 简" panose="02000500000000000000" pitchFamily="2" charset="-122"/>
              <a:ea typeface="方正字迹-龙吟体 简" panose="02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28240" y="2864772"/>
            <a:ext cx="98988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perspectiveLeft"/>
              <a:lightRig rig="threePt" dir="t"/>
            </a:scene3d>
          </a:bodyPr>
          <a:lstStyle/>
          <a:p>
            <a:pPr algn="ctr"/>
            <a:r>
              <a:rPr lang="zh-CN" altLang="en-US" dirty="0"/>
              <a:t>售票处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9469648" y="2602329"/>
            <a:ext cx="1106337" cy="136030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perspectiveLeft"/>
              <a:lightRig rig="threePt" dir="t"/>
            </a:scene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/>
              <a:t>节日优惠</a:t>
            </a:r>
            <a:endParaRPr lang="en-US" altLang="zh-CN" sz="1400" dirty="0"/>
          </a:p>
          <a:p>
            <a:pPr algn="ctr">
              <a:lnSpc>
                <a:spcPct val="120000"/>
              </a:lnSpc>
            </a:pPr>
            <a:r>
              <a:rPr lang="zh-CN" altLang="en-US" sz="1400" dirty="0"/>
              <a:t>太空船：</a:t>
            </a:r>
            <a:endParaRPr lang="en-US" altLang="zh-CN" sz="1400" dirty="0"/>
          </a:p>
          <a:p>
            <a:pPr algn="ctr">
              <a:lnSpc>
                <a:spcPct val="120000"/>
              </a:lnSpc>
            </a:pPr>
            <a:r>
              <a:rPr lang="zh-CN" altLang="en-US" sz="1400" dirty="0"/>
              <a:t>每人12元</a:t>
            </a:r>
            <a:endParaRPr lang="en-US" altLang="zh-CN" sz="1400" dirty="0"/>
          </a:p>
          <a:p>
            <a:pPr algn="ctr">
              <a:lnSpc>
                <a:spcPct val="120000"/>
              </a:lnSpc>
            </a:pPr>
            <a:r>
              <a:rPr lang="zh-CN" altLang="en-US" sz="1400" dirty="0"/>
              <a:t>电动火车：</a:t>
            </a:r>
            <a:endParaRPr lang="en-US" altLang="zh-CN" sz="1400" dirty="0"/>
          </a:p>
          <a:p>
            <a:pPr algn="ctr">
              <a:lnSpc>
                <a:spcPct val="120000"/>
              </a:lnSpc>
            </a:pPr>
            <a:r>
              <a:rPr lang="zh-CN" altLang="en-US" sz="1400" dirty="0"/>
              <a:t>每人25元</a:t>
            </a:r>
            <a:endParaRPr lang="zh-CN" altLang="en-US" sz="1400" dirty="0"/>
          </a:p>
        </p:txBody>
      </p:sp>
      <p:grpSp>
        <p:nvGrpSpPr>
          <p:cNvPr id="25" name="组合 24"/>
          <p:cNvGrpSpPr/>
          <p:nvPr/>
        </p:nvGrpSpPr>
        <p:grpSpPr>
          <a:xfrm>
            <a:off x="698500" y="4868653"/>
            <a:ext cx="3009181" cy="1265447"/>
            <a:chOff x="838200" y="5046453"/>
            <a:chExt cx="3009181" cy="1265447"/>
          </a:xfrm>
        </p:grpSpPr>
        <p:sp>
          <p:nvSpPr>
            <p:cNvPr id="16" name="对话气泡: 圆角矩形 15"/>
            <p:cNvSpPr/>
            <p:nvPr/>
          </p:nvSpPr>
          <p:spPr>
            <a:xfrm>
              <a:off x="838200" y="5046453"/>
              <a:ext cx="3009181" cy="1265447"/>
            </a:xfrm>
            <a:prstGeom prst="wedgeRoundRectCallout">
              <a:avLst>
                <a:gd name="adj1" fmla="val 54915"/>
                <a:gd name="adj2" fmla="val 18598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22948" y="5098055"/>
              <a:ext cx="2748951" cy="1152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/>
                <a:t>我们2人坐太空船需要 24 元。</a:t>
              </a:r>
              <a:endParaRPr lang="zh-CN" altLang="en-US" sz="2800" dirty="0"/>
            </a:p>
          </p:txBody>
        </p:sp>
      </p:grpSp>
      <p:sp>
        <p:nvSpPr>
          <p:cNvPr id="17" name="对话气泡: 圆角矩形 10"/>
          <p:cNvSpPr/>
          <p:nvPr/>
        </p:nvSpPr>
        <p:spPr>
          <a:xfrm>
            <a:off x="4348480" y="643364"/>
            <a:ext cx="4923934" cy="748556"/>
          </a:xfrm>
          <a:prstGeom prst="wedgeRoundRectCallout">
            <a:avLst>
              <a:gd name="adj1" fmla="val 55103"/>
              <a:gd name="adj2" fmla="val 3502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你发现了哪些数学信息？</a:t>
            </a:r>
            <a:endParaRPr lang="zh-CN" altLang="en-US" sz="3200" b="1" kern="100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" name="图片 19" descr="E:\本地\1.日常\状元成才路人物图\公司画图\101.png101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537" t="-4837" r="3545" b="67766"/>
          <a:stretch>
            <a:fillRect/>
          </a:stretch>
        </p:blipFill>
        <p:spPr bwMode="auto">
          <a:xfrm>
            <a:off x="9588932" y="512793"/>
            <a:ext cx="1366807" cy="1366807"/>
          </a:xfrm>
          <a:custGeom>
            <a:avLst/>
            <a:gdLst>
              <a:gd name="connsiteX0" fmla="*/ 828136 w 1656272"/>
              <a:gd name="connsiteY0" fmla="*/ 0 h 1656272"/>
              <a:gd name="connsiteX1" fmla="*/ 1656272 w 1656272"/>
              <a:gd name="connsiteY1" fmla="*/ 828136 h 1656272"/>
              <a:gd name="connsiteX2" fmla="*/ 828136 w 1656272"/>
              <a:gd name="connsiteY2" fmla="*/ 1656272 h 1656272"/>
              <a:gd name="connsiteX3" fmla="*/ 0 w 1656272"/>
              <a:gd name="connsiteY3" fmla="*/ 828136 h 1656272"/>
              <a:gd name="connsiteX4" fmla="*/ 828136 w 1656272"/>
              <a:gd name="connsiteY4" fmla="*/ 0 h 1656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6272" h="1656272">
                <a:moveTo>
                  <a:pt x="828136" y="0"/>
                </a:moveTo>
                <a:cubicBezTo>
                  <a:pt x="1285503" y="0"/>
                  <a:pt x="1656272" y="370769"/>
                  <a:pt x="1656272" y="828136"/>
                </a:cubicBezTo>
                <a:cubicBezTo>
                  <a:pt x="1656272" y="1285503"/>
                  <a:pt x="1285503" y="1656272"/>
                  <a:pt x="828136" y="1656272"/>
                </a:cubicBezTo>
                <a:cubicBezTo>
                  <a:pt x="370769" y="1656272"/>
                  <a:pt x="0" y="1285503"/>
                  <a:pt x="0" y="828136"/>
                </a:cubicBezTo>
                <a:cubicBezTo>
                  <a:pt x="0" y="370769"/>
                  <a:pt x="370769" y="0"/>
                  <a:pt x="828136" y="0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1" name="对话气泡: 圆角矩形 10"/>
          <p:cNvSpPr/>
          <p:nvPr/>
        </p:nvSpPr>
        <p:spPr>
          <a:xfrm>
            <a:off x="4386580" y="389364"/>
            <a:ext cx="4923934" cy="1414036"/>
          </a:xfrm>
          <a:prstGeom prst="wedgeRoundRectCallout">
            <a:avLst>
              <a:gd name="adj1" fmla="val 55683"/>
              <a:gd name="adj2" fmla="val 2660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如果</a:t>
            </a:r>
            <a:r>
              <a:rPr lang="en-US" altLang="zh-CN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人去坐太空船，需要多少元？</a:t>
            </a:r>
            <a:endParaRPr lang="zh-CN" altLang="en-US" sz="3200" b="1" kern="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518400" y="5511800"/>
            <a:ext cx="4076700" cy="1016000"/>
            <a:chOff x="7518400" y="5511800"/>
            <a:chExt cx="4076700" cy="1016000"/>
          </a:xfrm>
        </p:grpSpPr>
        <p:sp>
          <p:nvSpPr>
            <p:cNvPr id="23" name="矩形: 圆角 22"/>
            <p:cNvSpPr/>
            <p:nvPr/>
          </p:nvSpPr>
          <p:spPr>
            <a:xfrm>
              <a:off x="7518400" y="5511800"/>
              <a:ext cx="4076700" cy="1016000"/>
            </a:xfrm>
            <a:prstGeom prst="roundRect">
              <a:avLst/>
            </a:prstGeom>
            <a:solidFill>
              <a:srgbClr val="ECECEC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>
              <a:spLocks noChangeArrowheads="1"/>
            </p:cNvSpPr>
            <p:nvPr/>
          </p:nvSpPr>
          <p:spPr bwMode="auto">
            <a:xfrm>
              <a:off x="7653867" y="5696635"/>
              <a:ext cx="380576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 dirty="0">
                  <a:solidFill>
                    <a:srgbClr val="FF0000"/>
                  </a:solidFill>
                  <a:latin typeface="+mn-lt"/>
                  <a:ea typeface="+mn-ea"/>
                </a:rPr>
                <a:t>12×2 = 24</a:t>
              </a:r>
              <a:r>
                <a:rPr lang="zh-CN" altLang="en-US" sz="3600" b="1" dirty="0">
                  <a:solidFill>
                    <a:srgbClr val="FF0000"/>
                  </a:solidFill>
                  <a:latin typeface="+mn-lt"/>
                  <a:ea typeface="+mn-ea"/>
                </a:rPr>
                <a:t>（元）</a:t>
              </a:r>
              <a:endParaRPr lang="zh-CN" altLang="en-US" sz="3600" b="1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6" name="对话气泡: 圆角矩形 10"/>
          <p:cNvSpPr/>
          <p:nvPr/>
        </p:nvSpPr>
        <p:spPr>
          <a:xfrm>
            <a:off x="4399280" y="389364"/>
            <a:ext cx="4923934" cy="1414036"/>
          </a:xfrm>
          <a:prstGeom prst="wedgeRoundRectCallout">
            <a:avLst>
              <a:gd name="adj1" fmla="val 55683"/>
              <a:gd name="adj2" fmla="val 2660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你还能提出什么其他的问题吗？</a:t>
            </a:r>
            <a:endParaRPr lang="zh-CN" altLang="en-US" sz="3200" b="1" kern="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188200" y="4132053"/>
            <a:ext cx="4762500" cy="1265447"/>
            <a:chOff x="838200" y="5046453"/>
            <a:chExt cx="2779416" cy="1265447"/>
          </a:xfrm>
        </p:grpSpPr>
        <p:sp>
          <p:nvSpPr>
            <p:cNvPr id="28" name="对话气泡: 圆角矩形 27"/>
            <p:cNvSpPr/>
            <p:nvPr/>
          </p:nvSpPr>
          <p:spPr>
            <a:xfrm>
              <a:off x="838200" y="5046453"/>
              <a:ext cx="2779416" cy="1265447"/>
            </a:xfrm>
            <a:prstGeom prst="wedgeRoundRectCallout">
              <a:avLst>
                <a:gd name="adj1" fmla="val -55218"/>
                <a:gd name="adj2" fmla="val 17594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97494" y="5098055"/>
              <a:ext cx="2608945" cy="1152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/>
                <a:t>算一算</a:t>
              </a:r>
              <a:r>
                <a:rPr lang="en-US" altLang="zh-CN" sz="2800" dirty="0"/>
                <a:t>3</a:t>
              </a:r>
              <a:r>
                <a:rPr lang="zh-CN" altLang="en-US" sz="2800" dirty="0"/>
                <a:t>人、</a:t>
              </a:r>
              <a:r>
                <a:rPr lang="en-US" altLang="zh-CN" sz="2800" dirty="0"/>
                <a:t>4</a:t>
              </a:r>
              <a:r>
                <a:rPr lang="zh-CN" altLang="en-US" sz="2800" dirty="0"/>
                <a:t>人、</a:t>
              </a:r>
              <a:r>
                <a:rPr lang="en-US" altLang="zh-CN" sz="2800" dirty="0"/>
                <a:t>5 </a:t>
              </a:r>
              <a:r>
                <a:rPr lang="zh-CN" altLang="en-US" sz="2800" dirty="0"/>
                <a:t>人坐太空船，分别需要多少元吧。</a:t>
              </a:r>
              <a:endParaRPr lang="zh-CN" altLang="en-US" sz="2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7" grpId="0" bldLvl="0" animBg="1"/>
      <p:bldP spid="17" grpId="1" animBg="1"/>
      <p:bldP spid="21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" t="21112" r="1851" b="21110"/>
          <a:stretch>
            <a:fillRect/>
          </a:stretch>
        </p:blipFill>
        <p:spPr>
          <a:xfrm flipH="1">
            <a:off x="4063999" y="2163625"/>
            <a:ext cx="7797799" cy="3645535"/>
          </a:xfrm>
          <a:prstGeom prst="rect">
            <a:avLst/>
          </a:prstGeom>
        </p:spPr>
      </p:pic>
      <p:grpSp>
        <p:nvGrpSpPr>
          <p:cNvPr id="25697" name="组合 25696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25698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25699" name="直接连接符 25698"/>
            <p:cNvCxnSpPr>
              <a:endCxn id="25700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25700" name="任意多边形: 形状 25699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25701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推进新课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 noChangeArrowheads="1"/>
          </p:cNvSpPr>
          <p:nvPr/>
        </p:nvSpPr>
        <p:spPr bwMode="auto">
          <a:xfrm>
            <a:off x="939800" y="1293629"/>
            <a:ext cx="11099799" cy="8145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+mn-lt"/>
                <a:ea typeface="+mn-ea"/>
              </a:rPr>
              <a:t>算一算</a:t>
            </a:r>
            <a:r>
              <a:rPr lang="en-US" altLang="zh-CN" sz="3600" b="1" dirty="0">
                <a:latin typeface="+mn-lt"/>
                <a:ea typeface="+mn-ea"/>
              </a:rPr>
              <a:t>3</a:t>
            </a:r>
            <a:r>
              <a:rPr lang="zh-CN" altLang="en-US" sz="3600" b="1" dirty="0">
                <a:latin typeface="+mn-lt"/>
                <a:ea typeface="+mn-ea"/>
              </a:rPr>
              <a:t>人、</a:t>
            </a:r>
            <a:r>
              <a:rPr lang="en-US" altLang="zh-CN" sz="3600" b="1" dirty="0">
                <a:latin typeface="+mn-lt"/>
                <a:ea typeface="+mn-ea"/>
              </a:rPr>
              <a:t>4</a:t>
            </a:r>
            <a:r>
              <a:rPr lang="zh-CN" altLang="en-US" sz="3600" b="1" dirty="0">
                <a:latin typeface="+mn-lt"/>
                <a:ea typeface="+mn-ea"/>
              </a:rPr>
              <a:t>人、</a:t>
            </a:r>
            <a:r>
              <a:rPr lang="en-US" altLang="zh-CN" sz="3600" b="1" dirty="0">
                <a:latin typeface="+mn-lt"/>
                <a:ea typeface="+mn-ea"/>
              </a:rPr>
              <a:t>5 </a:t>
            </a:r>
            <a:r>
              <a:rPr lang="zh-CN" altLang="en-US" sz="3600" b="1" dirty="0">
                <a:latin typeface="+mn-lt"/>
                <a:ea typeface="+mn-ea"/>
              </a:rPr>
              <a:t>人坐太空船，分别需要多少元吧。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3433" y="2636799"/>
            <a:ext cx="2763568" cy="262815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perspectiveLeft"/>
              <a:lightRig rig="threePt" dir="t"/>
            </a:scene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/>
              <a:t>节日优惠</a:t>
            </a:r>
            <a:endParaRPr lang="en-US" altLang="zh-CN" sz="2800" dirty="0"/>
          </a:p>
          <a:p>
            <a:pPr algn="ctr">
              <a:lnSpc>
                <a:spcPct val="120000"/>
              </a:lnSpc>
            </a:pPr>
            <a:r>
              <a:rPr lang="zh-CN" altLang="en-US" sz="2800" dirty="0"/>
              <a:t>太空船：</a:t>
            </a:r>
            <a:endParaRPr lang="en-US" altLang="zh-CN" sz="2800" dirty="0"/>
          </a:p>
          <a:p>
            <a:pPr algn="ctr">
              <a:lnSpc>
                <a:spcPct val="120000"/>
              </a:lnSpc>
            </a:pPr>
            <a:r>
              <a:rPr lang="zh-CN" altLang="en-US" sz="2800" dirty="0"/>
              <a:t>每人12元</a:t>
            </a:r>
            <a:endParaRPr lang="en-US" altLang="zh-CN" sz="2800" dirty="0"/>
          </a:p>
          <a:p>
            <a:pPr algn="ctr">
              <a:lnSpc>
                <a:spcPct val="120000"/>
              </a:lnSpc>
            </a:pPr>
            <a:r>
              <a:rPr lang="zh-CN" altLang="en-US" sz="2800" dirty="0"/>
              <a:t>电动火车：</a:t>
            </a:r>
            <a:endParaRPr lang="en-US" altLang="zh-CN" sz="2800" dirty="0"/>
          </a:p>
          <a:p>
            <a:pPr algn="ctr">
              <a:lnSpc>
                <a:spcPct val="120000"/>
              </a:lnSpc>
            </a:pPr>
            <a:r>
              <a:rPr lang="zh-CN" altLang="en-US" sz="2800" dirty="0"/>
              <a:t>每人25元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1104900" y="2498270"/>
            <a:ext cx="2971800" cy="2794000"/>
          </a:xfrm>
          <a:custGeom>
            <a:avLst/>
            <a:gdLst>
              <a:gd name="connsiteX0" fmla="*/ 0 w 2971800"/>
              <a:gd name="connsiteY0" fmla="*/ 0 h 2794000"/>
              <a:gd name="connsiteX1" fmla="*/ 564642 w 2971800"/>
              <a:gd name="connsiteY1" fmla="*/ 0 h 2794000"/>
              <a:gd name="connsiteX2" fmla="*/ 1099566 w 2971800"/>
              <a:gd name="connsiteY2" fmla="*/ 0 h 2794000"/>
              <a:gd name="connsiteX3" fmla="*/ 1693926 w 2971800"/>
              <a:gd name="connsiteY3" fmla="*/ 0 h 2794000"/>
              <a:gd name="connsiteX4" fmla="*/ 2228850 w 2971800"/>
              <a:gd name="connsiteY4" fmla="*/ 0 h 2794000"/>
              <a:gd name="connsiteX5" fmla="*/ 2971800 w 2971800"/>
              <a:gd name="connsiteY5" fmla="*/ 0 h 2794000"/>
              <a:gd name="connsiteX6" fmla="*/ 2971800 w 2971800"/>
              <a:gd name="connsiteY6" fmla="*/ 642620 h 2794000"/>
              <a:gd name="connsiteX7" fmla="*/ 2971800 w 2971800"/>
              <a:gd name="connsiteY7" fmla="*/ 1397000 h 2794000"/>
              <a:gd name="connsiteX8" fmla="*/ 2971800 w 2971800"/>
              <a:gd name="connsiteY8" fmla="*/ 2011680 h 2794000"/>
              <a:gd name="connsiteX9" fmla="*/ 2971800 w 2971800"/>
              <a:gd name="connsiteY9" fmla="*/ 2794000 h 2794000"/>
              <a:gd name="connsiteX10" fmla="*/ 2466594 w 2971800"/>
              <a:gd name="connsiteY10" fmla="*/ 2794000 h 2794000"/>
              <a:gd name="connsiteX11" fmla="*/ 1872234 w 2971800"/>
              <a:gd name="connsiteY11" fmla="*/ 2794000 h 2794000"/>
              <a:gd name="connsiteX12" fmla="*/ 1218438 w 2971800"/>
              <a:gd name="connsiteY12" fmla="*/ 2794000 h 2794000"/>
              <a:gd name="connsiteX13" fmla="*/ 564642 w 2971800"/>
              <a:gd name="connsiteY13" fmla="*/ 2794000 h 2794000"/>
              <a:gd name="connsiteX14" fmla="*/ 0 w 2971800"/>
              <a:gd name="connsiteY14" fmla="*/ 2794000 h 2794000"/>
              <a:gd name="connsiteX15" fmla="*/ 0 w 2971800"/>
              <a:gd name="connsiteY15" fmla="*/ 2067560 h 2794000"/>
              <a:gd name="connsiteX16" fmla="*/ 0 w 2971800"/>
              <a:gd name="connsiteY16" fmla="*/ 1424940 h 2794000"/>
              <a:gd name="connsiteX17" fmla="*/ 0 w 2971800"/>
              <a:gd name="connsiteY17" fmla="*/ 810260 h 2794000"/>
              <a:gd name="connsiteX18" fmla="*/ 0 w 2971800"/>
              <a:gd name="connsiteY18" fmla="*/ 0 h 279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71800" h="2794000" fill="none" extrusionOk="0">
                <a:moveTo>
                  <a:pt x="0" y="0"/>
                </a:moveTo>
                <a:cubicBezTo>
                  <a:pt x="131870" y="24328"/>
                  <a:pt x="291720" y="-18372"/>
                  <a:pt x="564642" y="0"/>
                </a:cubicBezTo>
                <a:cubicBezTo>
                  <a:pt x="837564" y="18372"/>
                  <a:pt x="962241" y="15584"/>
                  <a:pt x="1099566" y="0"/>
                </a:cubicBezTo>
                <a:cubicBezTo>
                  <a:pt x="1236891" y="-15584"/>
                  <a:pt x="1448615" y="-11554"/>
                  <a:pt x="1693926" y="0"/>
                </a:cubicBezTo>
                <a:cubicBezTo>
                  <a:pt x="1939237" y="11554"/>
                  <a:pt x="2022749" y="-17984"/>
                  <a:pt x="2228850" y="0"/>
                </a:cubicBezTo>
                <a:cubicBezTo>
                  <a:pt x="2434951" y="17984"/>
                  <a:pt x="2750741" y="24501"/>
                  <a:pt x="2971800" y="0"/>
                </a:cubicBezTo>
                <a:cubicBezTo>
                  <a:pt x="2992073" y="256281"/>
                  <a:pt x="2950816" y="437084"/>
                  <a:pt x="2971800" y="642620"/>
                </a:cubicBezTo>
                <a:cubicBezTo>
                  <a:pt x="2992784" y="848156"/>
                  <a:pt x="2983309" y="1055986"/>
                  <a:pt x="2971800" y="1397000"/>
                </a:cubicBezTo>
                <a:cubicBezTo>
                  <a:pt x="2960291" y="1738014"/>
                  <a:pt x="2992153" y="1755088"/>
                  <a:pt x="2971800" y="2011680"/>
                </a:cubicBezTo>
                <a:cubicBezTo>
                  <a:pt x="2951447" y="2268272"/>
                  <a:pt x="2989100" y="2598811"/>
                  <a:pt x="2971800" y="2794000"/>
                </a:cubicBezTo>
                <a:cubicBezTo>
                  <a:pt x="2735653" y="2771822"/>
                  <a:pt x="2692751" y="2794785"/>
                  <a:pt x="2466594" y="2794000"/>
                </a:cubicBezTo>
                <a:cubicBezTo>
                  <a:pt x="2240437" y="2793215"/>
                  <a:pt x="2032082" y="2791090"/>
                  <a:pt x="1872234" y="2794000"/>
                </a:cubicBezTo>
                <a:cubicBezTo>
                  <a:pt x="1712386" y="2796910"/>
                  <a:pt x="1373390" y="2803880"/>
                  <a:pt x="1218438" y="2794000"/>
                </a:cubicBezTo>
                <a:cubicBezTo>
                  <a:pt x="1063486" y="2784120"/>
                  <a:pt x="783574" y="2810712"/>
                  <a:pt x="564642" y="2794000"/>
                </a:cubicBezTo>
                <a:cubicBezTo>
                  <a:pt x="345710" y="2777288"/>
                  <a:pt x="273894" y="2780819"/>
                  <a:pt x="0" y="2794000"/>
                </a:cubicBezTo>
                <a:cubicBezTo>
                  <a:pt x="-19561" y="2605184"/>
                  <a:pt x="-32770" y="2379966"/>
                  <a:pt x="0" y="2067560"/>
                </a:cubicBezTo>
                <a:cubicBezTo>
                  <a:pt x="32770" y="1755154"/>
                  <a:pt x="-13254" y="1559029"/>
                  <a:pt x="0" y="1424940"/>
                </a:cubicBezTo>
                <a:cubicBezTo>
                  <a:pt x="13254" y="1290851"/>
                  <a:pt x="-4970" y="999965"/>
                  <a:pt x="0" y="810260"/>
                </a:cubicBezTo>
                <a:cubicBezTo>
                  <a:pt x="4970" y="620555"/>
                  <a:pt x="10815" y="188812"/>
                  <a:pt x="0" y="0"/>
                </a:cubicBezTo>
                <a:close/>
              </a:path>
              <a:path w="2971800" h="2794000" stroke="0" extrusionOk="0">
                <a:moveTo>
                  <a:pt x="0" y="0"/>
                </a:moveTo>
                <a:cubicBezTo>
                  <a:pt x="299865" y="14328"/>
                  <a:pt x="514521" y="-15113"/>
                  <a:pt x="653796" y="0"/>
                </a:cubicBezTo>
                <a:cubicBezTo>
                  <a:pt x="793071" y="15113"/>
                  <a:pt x="978518" y="22421"/>
                  <a:pt x="1188720" y="0"/>
                </a:cubicBezTo>
                <a:cubicBezTo>
                  <a:pt x="1398922" y="-22421"/>
                  <a:pt x="1562936" y="16829"/>
                  <a:pt x="1753362" y="0"/>
                </a:cubicBezTo>
                <a:cubicBezTo>
                  <a:pt x="1943788" y="-16829"/>
                  <a:pt x="2144389" y="9556"/>
                  <a:pt x="2318004" y="0"/>
                </a:cubicBezTo>
                <a:cubicBezTo>
                  <a:pt x="2491619" y="-9556"/>
                  <a:pt x="2821180" y="2541"/>
                  <a:pt x="2971800" y="0"/>
                </a:cubicBezTo>
                <a:cubicBezTo>
                  <a:pt x="2986308" y="285362"/>
                  <a:pt x="3002008" y="387537"/>
                  <a:pt x="2971800" y="726440"/>
                </a:cubicBezTo>
                <a:cubicBezTo>
                  <a:pt x="2941592" y="1065343"/>
                  <a:pt x="2950898" y="1135811"/>
                  <a:pt x="2971800" y="1452880"/>
                </a:cubicBezTo>
                <a:cubicBezTo>
                  <a:pt x="2992702" y="1769949"/>
                  <a:pt x="2979986" y="1974728"/>
                  <a:pt x="2971800" y="2151380"/>
                </a:cubicBezTo>
                <a:cubicBezTo>
                  <a:pt x="2963614" y="2328032"/>
                  <a:pt x="2956247" y="2637607"/>
                  <a:pt x="2971800" y="2794000"/>
                </a:cubicBezTo>
                <a:cubicBezTo>
                  <a:pt x="2832280" y="2781484"/>
                  <a:pt x="2547975" y="2819664"/>
                  <a:pt x="2377440" y="2794000"/>
                </a:cubicBezTo>
                <a:cubicBezTo>
                  <a:pt x="2206905" y="2768336"/>
                  <a:pt x="1930822" y="2776799"/>
                  <a:pt x="1783080" y="2794000"/>
                </a:cubicBezTo>
                <a:cubicBezTo>
                  <a:pt x="1635338" y="2811201"/>
                  <a:pt x="1401858" y="2780754"/>
                  <a:pt x="1188720" y="2794000"/>
                </a:cubicBezTo>
                <a:cubicBezTo>
                  <a:pt x="975582" y="2807246"/>
                  <a:pt x="773157" y="2781213"/>
                  <a:pt x="653796" y="2794000"/>
                </a:cubicBezTo>
                <a:cubicBezTo>
                  <a:pt x="534435" y="2806787"/>
                  <a:pt x="243723" y="2808819"/>
                  <a:pt x="0" y="2794000"/>
                </a:cubicBezTo>
                <a:cubicBezTo>
                  <a:pt x="-10231" y="2611722"/>
                  <a:pt x="775" y="2326867"/>
                  <a:pt x="0" y="2095500"/>
                </a:cubicBezTo>
                <a:cubicBezTo>
                  <a:pt x="-775" y="1864133"/>
                  <a:pt x="25964" y="1699828"/>
                  <a:pt x="0" y="1452880"/>
                </a:cubicBezTo>
                <a:cubicBezTo>
                  <a:pt x="-25964" y="1205932"/>
                  <a:pt x="19186" y="1009033"/>
                  <a:pt x="0" y="726440"/>
                </a:cubicBezTo>
                <a:cubicBezTo>
                  <a:pt x="-19186" y="443847"/>
                  <a:pt x="16564" y="292149"/>
                  <a:pt x="0" y="0"/>
                </a:cubicBezTo>
                <a:close/>
              </a:path>
            </a:pathLst>
          </a:custGeom>
          <a:solidFill>
            <a:srgbClr val="FC5185"/>
          </a:solidFill>
          <a:ln w="5715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节日优惠</a:t>
            </a:r>
            <a:endParaRPr lang="en-US" altLang="zh-CN" sz="28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太空船：</a:t>
            </a:r>
            <a:endParaRPr lang="en-US" altLang="zh-CN" sz="28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每人12元</a:t>
            </a:r>
            <a:endParaRPr lang="en-US" altLang="zh-CN" sz="28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电动火车：</a:t>
            </a:r>
            <a:endParaRPr lang="en-US" altLang="zh-CN" sz="28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每人25元</a:t>
            </a:r>
            <a:endParaRPr lang="zh-CN" altLang="en-US" sz="28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3" name="图片 12" descr="E:\本地\1.日常\状元成才路人物图\公司画图\101.png10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9505" y="4510768"/>
            <a:ext cx="2271395" cy="4467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/>
          <p:nvPr/>
        </p:nvSpPr>
        <p:spPr>
          <a:xfrm>
            <a:off x="4285345" y="2733507"/>
            <a:ext cx="7289800" cy="1303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defTabSz="1219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  <a:cs typeface="Times New Roman" panose="02020603050405020304" pitchFamily="18" charset="0"/>
              </a:rPr>
              <a:t>自己动手试一试，说说你是怎样想的？</a:t>
            </a:r>
            <a:endParaRPr lang="en-US" altLang="zh-CN" sz="3200" b="1" dirty="0">
              <a:solidFill>
                <a:srgbClr val="0000FF"/>
              </a:solidFill>
              <a:latin typeface="+mn-lt"/>
              <a:ea typeface="+mj-ea"/>
              <a:cs typeface="Times New Roman" panose="02020603050405020304" pitchFamily="18" charset="0"/>
            </a:endParaRPr>
          </a:p>
          <a:p>
            <a:pPr marL="457200" indent="-457200" defTabSz="1219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  <a:cs typeface="Times New Roman" panose="02020603050405020304" pitchFamily="18" charset="0"/>
              </a:rPr>
              <a:t>列竖式计算；</a:t>
            </a:r>
            <a:endParaRPr lang="zh-CN" altLang="en-US" sz="3200" b="1" dirty="0">
              <a:solidFill>
                <a:srgbClr val="0000FF"/>
              </a:solidFill>
              <a:latin typeface="+mn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85345" y="3978107"/>
            <a:ext cx="6857999" cy="1303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defTabSz="1219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  <a:cs typeface="Times New Roman" panose="02020603050405020304" pitchFamily="18" charset="0"/>
              </a:rPr>
              <a:t>说一说你在计算过程中遇到了哪些问题和困难？你是怎样解决的？</a:t>
            </a:r>
            <a:endParaRPr lang="zh-CN" altLang="en-US" sz="3200" b="1" dirty="0">
              <a:solidFill>
                <a:srgbClr val="0000FF"/>
              </a:solidFill>
              <a:latin typeface="+mn-lt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animBg="1"/>
      <p:bldP spid="16" grpId="0" uiExpand="1" build="p"/>
      <p:bldP spid="1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4"/>
          <p:cNvGrpSpPr/>
          <p:nvPr/>
        </p:nvGrpSpPr>
        <p:grpSpPr bwMode="auto">
          <a:xfrm>
            <a:off x="4857751" y="2296585"/>
            <a:ext cx="2732616" cy="2976033"/>
            <a:chOff x="3579987" y="4357694"/>
            <a:chExt cx="2049458" cy="2232000"/>
          </a:xfrm>
        </p:grpSpPr>
        <p:pic>
          <p:nvPicPr>
            <p:cNvPr id="5143" name="图片 33" descr="10.png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9987" y="4357694"/>
              <a:ext cx="2049458" cy="22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4" name="图片 35" descr="1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201" b="175"/>
            <a:stretch>
              <a:fillRect/>
            </a:stretch>
          </p:blipFill>
          <p:spPr bwMode="auto">
            <a:xfrm>
              <a:off x="4000494" y="4515378"/>
              <a:ext cx="1258918" cy="15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组合 43"/>
          <p:cNvGrpSpPr/>
          <p:nvPr/>
        </p:nvGrpSpPr>
        <p:grpSpPr bwMode="auto">
          <a:xfrm>
            <a:off x="1221317" y="2296585"/>
            <a:ext cx="2732616" cy="2976033"/>
            <a:chOff x="852710" y="4357694"/>
            <a:chExt cx="2049458" cy="2232000"/>
          </a:xfrm>
        </p:grpSpPr>
        <p:pic>
          <p:nvPicPr>
            <p:cNvPr id="5141" name="图片 31" descr="10.png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2710" y="4357694"/>
              <a:ext cx="2049458" cy="22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2" name="图片 36" descr="12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3874" y="4871444"/>
              <a:ext cx="942110" cy="12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45"/>
          <p:cNvGrpSpPr/>
          <p:nvPr/>
        </p:nvGrpSpPr>
        <p:grpSpPr bwMode="auto">
          <a:xfrm>
            <a:off x="8496301" y="2296585"/>
            <a:ext cx="2732617" cy="2976033"/>
            <a:chOff x="6308756" y="4357694"/>
            <a:chExt cx="2049458" cy="2232000"/>
          </a:xfrm>
        </p:grpSpPr>
        <p:pic>
          <p:nvPicPr>
            <p:cNvPr id="5139" name="图片 34" descr="10.png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8756" y="4357694"/>
              <a:ext cx="2049458" cy="22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0" name="图片 37" descr="13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5103" y="4871444"/>
              <a:ext cx="980458" cy="11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任意多边形 39"/>
          <p:cNvSpPr/>
          <p:nvPr/>
        </p:nvSpPr>
        <p:spPr>
          <a:xfrm>
            <a:off x="3147484" y="3937001"/>
            <a:ext cx="1267883" cy="844551"/>
          </a:xfrm>
          <a:custGeom>
            <a:avLst/>
            <a:gdLst>
              <a:gd name="connsiteX0" fmla="*/ 0 w 950026"/>
              <a:gd name="connsiteY0" fmla="*/ 302821 h 633351"/>
              <a:gd name="connsiteX1" fmla="*/ 148442 w 950026"/>
              <a:gd name="connsiteY1" fmla="*/ 534390 h 633351"/>
              <a:gd name="connsiteX2" fmla="*/ 243444 w 950026"/>
              <a:gd name="connsiteY2" fmla="*/ 593766 h 633351"/>
              <a:gd name="connsiteX3" fmla="*/ 302821 w 950026"/>
              <a:gd name="connsiteY3" fmla="*/ 593766 h 633351"/>
              <a:gd name="connsiteX4" fmla="*/ 403761 w 950026"/>
              <a:gd name="connsiteY4" fmla="*/ 534390 h 633351"/>
              <a:gd name="connsiteX5" fmla="*/ 950026 w 950026"/>
              <a:gd name="connsiteY5" fmla="*/ 0 h 633351"/>
              <a:gd name="connsiteX6" fmla="*/ 950026 w 950026"/>
              <a:gd name="connsiteY6" fmla="*/ 0 h 6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0026" h="633351">
                <a:moveTo>
                  <a:pt x="0" y="302821"/>
                </a:moveTo>
                <a:cubicBezTo>
                  <a:pt x="53934" y="394360"/>
                  <a:pt x="107868" y="485899"/>
                  <a:pt x="148442" y="534390"/>
                </a:cubicBezTo>
                <a:cubicBezTo>
                  <a:pt x="189016" y="582881"/>
                  <a:pt x="217714" y="583870"/>
                  <a:pt x="243444" y="593766"/>
                </a:cubicBezTo>
                <a:cubicBezTo>
                  <a:pt x="269174" y="603662"/>
                  <a:pt x="276102" y="603662"/>
                  <a:pt x="302821" y="593766"/>
                </a:cubicBezTo>
                <a:cubicBezTo>
                  <a:pt x="329541" y="583870"/>
                  <a:pt x="295894" y="633351"/>
                  <a:pt x="403761" y="534390"/>
                </a:cubicBezTo>
                <a:cubicBezTo>
                  <a:pt x="511628" y="435429"/>
                  <a:pt x="950026" y="0"/>
                  <a:pt x="950026" y="0"/>
                </a:cubicBezTo>
                <a:lnTo>
                  <a:pt x="950026" y="0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3" name="任意多边形 40"/>
          <p:cNvSpPr/>
          <p:nvPr/>
        </p:nvSpPr>
        <p:spPr>
          <a:xfrm>
            <a:off x="6752167" y="3937001"/>
            <a:ext cx="1265767" cy="844551"/>
          </a:xfrm>
          <a:custGeom>
            <a:avLst/>
            <a:gdLst>
              <a:gd name="connsiteX0" fmla="*/ 0 w 950026"/>
              <a:gd name="connsiteY0" fmla="*/ 302821 h 633351"/>
              <a:gd name="connsiteX1" fmla="*/ 148442 w 950026"/>
              <a:gd name="connsiteY1" fmla="*/ 534390 h 633351"/>
              <a:gd name="connsiteX2" fmla="*/ 243444 w 950026"/>
              <a:gd name="connsiteY2" fmla="*/ 593766 h 633351"/>
              <a:gd name="connsiteX3" fmla="*/ 302821 w 950026"/>
              <a:gd name="connsiteY3" fmla="*/ 593766 h 633351"/>
              <a:gd name="connsiteX4" fmla="*/ 403761 w 950026"/>
              <a:gd name="connsiteY4" fmla="*/ 534390 h 633351"/>
              <a:gd name="connsiteX5" fmla="*/ 950026 w 950026"/>
              <a:gd name="connsiteY5" fmla="*/ 0 h 633351"/>
              <a:gd name="connsiteX6" fmla="*/ 950026 w 950026"/>
              <a:gd name="connsiteY6" fmla="*/ 0 h 6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0026" h="633351">
                <a:moveTo>
                  <a:pt x="0" y="302821"/>
                </a:moveTo>
                <a:cubicBezTo>
                  <a:pt x="53934" y="394360"/>
                  <a:pt x="107868" y="485899"/>
                  <a:pt x="148442" y="534390"/>
                </a:cubicBezTo>
                <a:cubicBezTo>
                  <a:pt x="189016" y="582881"/>
                  <a:pt x="217714" y="583870"/>
                  <a:pt x="243444" y="593766"/>
                </a:cubicBezTo>
                <a:cubicBezTo>
                  <a:pt x="269174" y="603662"/>
                  <a:pt x="276102" y="603662"/>
                  <a:pt x="302821" y="593766"/>
                </a:cubicBezTo>
                <a:cubicBezTo>
                  <a:pt x="329541" y="583870"/>
                  <a:pt x="295894" y="633351"/>
                  <a:pt x="403761" y="534390"/>
                </a:cubicBezTo>
                <a:cubicBezTo>
                  <a:pt x="511628" y="435429"/>
                  <a:pt x="950026" y="0"/>
                  <a:pt x="950026" y="0"/>
                </a:cubicBezTo>
                <a:lnTo>
                  <a:pt x="950026" y="0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0657418" y="4296834"/>
            <a:ext cx="571500" cy="484717"/>
            <a:chOff x="7993062" y="3394075"/>
            <a:chExt cx="428626" cy="36353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993062" y="3394075"/>
              <a:ext cx="428626" cy="36353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7993062" y="3394075"/>
              <a:ext cx="428626" cy="36353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801914" y="869405"/>
            <a:ext cx="7749540" cy="573405"/>
            <a:chOff x="1087" y="7328"/>
            <a:chExt cx="12204" cy="903"/>
          </a:xfrm>
        </p:grpSpPr>
        <p:sp>
          <p:nvSpPr>
            <p:cNvPr id="5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1402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淘气是这样算的，他做得对吗？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4"/>
          <p:cNvGrpSpPr/>
          <p:nvPr/>
        </p:nvGrpSpPr>
        <p:grpSpPr bwMode="auto">
          <a:xfrm>
            <a:off x="5295243" y="3155532"/>
            <a:ext cx="6074833" cy="1060449"/>
            <a:chOff x="4360983" y="2347539"/>
            <a:chExt cx="4798985" cy="837406"/>
          </a:xfrm>
        </p:grpSpPr>
        <p:sp>
          <p:nvSpPr>
            <p:cNvPr id="21" name="矩形: 圆角 20"/>
            <p:cNvSpPr/>
            <p:nvPr/>
          </p:nvSpPr>
          <p:spPr>
            <a:xfrm>
              <a:off x="4360983" y="2347539"/>
              <a:ext cx="4539806" cy="837406"/>
            </a:xfrm>
            <a:prstGeom prst="roundRect">
              <a:avLst>
                <a:gd name="adj" fmla="val 30771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grpSp>
          <p:nvGrpSpPr>
            <p:cNvPr id="22" name="组合 6"/>
            <p:cNvGrpSpPr/>
            <p:nvPr/>
          </p:nvGrpSpPr>
          <p:grpSpPr bwMode="auto">
            <a:xfrm>
              <a:off x="4620832" y="2428618"/>
              <a:ext cx="4539136" cy="631151"/>
              <a:chOff x="1805593" y="306490"/>
              <a:chExt cx="4538027" cy="631319"/>
            </a:xfrm>
          </p:grpSpPr>
          <p:grpSp>
            <p:nvGrpSpPr>
              <p:cNvPr id="23" name="组合 6"/>
              <p:cNvGrpSpPr/>
              <p:nvPr/>
            </p:nvGrpSpPr>
            <p:grpSpPr bwMode="auto">
              <a:xfrm>
                <a:off x="1805593" y="311687"/>
                <a:ext cx="3137637" cy="626122"/>
                <a:chOff x="1805593" y="311687"/>
                <a:chExt cx="3137637" cy="626122"/>
              </a:xfrm>
            </p:grpSpPr>
            <p:sp>
              <p:nvSpPr>
                <p:cNvPr id="25" name="矩形: 圆角 24"/>
                <p:cNvSpPr/>
                <p:nvPr/>
              </p:nvSpPr>
              <p:spPr>
                <a:xfrm>
                  <a:off x="1804922" y="312328"/>
                  <a:ext cx="623549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2512057" y="340750"/>
                  <a:ext cx="570053" cy="568451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7" name="矩形: 圆角 26"/>
                <p:cNvSpPr/>
                <p:nvPr/>
              </p:nvSpPr>
              <p:spPr>
                <a:xfrm>
                  <a:off x="3170711" y="312328"/>
                  <a:ext cx="623548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8" name="矩形: 圆角 27"/>
                <p:cNvSpPr/>
                <p:nvPr/>
              </p:nvSpPr>
              <p:spPr>
                <a:xfrm>
                  <a:off x="4317505" y="312328"/>
                  <a:ext cx="625220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24" name="文本框 7"/>
              <p:cNvSpPr txBox="1">
                <a:spLocks noChangeArrowheads="1"/>
              </p:cNvSpPr>
              <p:nvPr/>
            </p:nvSpPr>
            <p:spPr bwMode="auto">
              <a:xfrm>
                <a:off x="3756031" y="306490"/>
                <a:ext cx="2587589" cy="591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265">
                    <a:ea typeface="黑体" panose="02010609060101010101" pitchFamily="49" charset="-122"/>
                  </a:rPr>
                  <a:t>＝       </a:t>
                </a:r>
                <a:r>
                  <a:rPr lang="en-US" altLang="zh-CN" sz="4265">
                    <a:ea typeface="黑体" panose="02010609060101010101" pitchFamily="49" charset="-122"/>
                  </a:rPr>
                  <a:t>(</a:t>
                </a:r>
                <a:r>
                  <a:rPr lang="zh-CN" altLang="en-US" sz="4265">
                    <a:ea typeface="黑体" panose="02010609060101010101" pitchFamily="49" charset="-122"/>
                  </a:rPr>
                  <a:t>    </a:t>
                </a:r>
                <a:r>
                  <a:rPr lang="en-US" altLang="zh-CN" sz="4265">
                    <a:ea typeface="黑体" panose="02010609060101010101" pitchFamily="49" charset="-122"/>
                  </a:rPr>
                  <a:t>)</a:t>
                </a:r>
                <a:endParaRPr lang="zh-CN" altLang="en-US" sz="4265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9" name="矩形 8"/>
          <p:cNvSpPr/>
          <p:nvPr/>
        </p:nvSpPr>
        <p:spPr>
          <a:xfrm>
            <a:off x="1462178" y="919297"/>
            <a:ext cx="400050" cy="647700"/>
          </a:xfrm>
          <a:prstGeom prst="rect">
            <a:avLst/>
          </a:prstGeom>
          <a:solidFill>
            <a:srgbClr val="FDA9C3"/>
          </a:solidFill>
          <a:ln>
            <a:solidFill>
              <a:srgbClr val="FC518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949641" y="967171"/>
            <a:ext cx="7749540" cy="573405"/>
            <a:chOff x="1087" y="7328"/>
            <a:chExt cx="12204" cy="903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1402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en-US" altLang="zh-CN" sz="3600" b="1" dirty="0">
                  <a:latin typeface="+mn-lt"/>
                  <a:ea typeface="黑体" panose="02010609060101010101" pitchFamily="49" charset="-122"/>
                </a:rPr>
                <a:t>5 </a:t>
              </a:r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人坐太空船，需要多少元？</a:t>
              </a:r>
              <a:endParaRPr lang="zh-CN" altLang="en-US" sz="36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" name="矩形 7"/>
          <p:cNvSpPr/>
          <p:nvPr/>
        </p:nvSpPr>
        <p:spPr>
          <a:xfrm>
            <a:off x="1510341" y="2412006"/>
            <a:ext cx="2971800" cy="2794000"/>
          </a:xfrm>
          <a:custGeom>
            <a:avLst/>
            <a:gdLst>
              <a:gd name="connsiteX0" fmla="*/ 0 w 2971800"/>
              <a:gd name="connsiteY0" fmla="*/ 0 h 2794000"/>
              <a:gd name="connsiteX1" fmla="*/ 564642 w 2971800"/>
              <a:gd name="connsiteY1" fmla="*/ 0 h 2794000"/>
              <a:gd name="connsiteX2" fmla="*/ 1099566 w 2971800"/>
              <a:gd name="connsiteY2" fmla="*/ 0 h 2794000"/>
              <a:gd name="connsiteX3" fmla="*/ 1693926 w 2971800"/>
              <a:gd name="connsiteY3" fmla="*/ 0 h 2794000"/>
              <a:gd name="connsiteX4" fmla="*/ 2228850 w 2971800"/>
              <a:gd name="connsiteY4" fmla="*/ 0 h 2794000"/>
              <a:gd name="connsiteX5" fmla="*/ 2971800 w 2971800"/>
              <a:gd name="connsiteY5" fmla="*/ 0 h 2794000"/>
              <a:gd name="connsiteX6" fmla="*/ 2971800 w 2971800"/>
              <a:gd name="connsiteY6" fmla="*/ 642620 h 2794000"/>
              <a:gd name="connsiteX7" fmla="*/ 2971800 w 2971800"/>
              <a:gd name="connsiteY7" fmla="*/ 1397000 h 2794000"/>
              <a:gd name="connsiteX8" fmla="*/ 2971800 w 2971800"/>
              <a:gd name="connsiteY8" fmla="*/ 2011680 h 2794000"/>
              <a:gd name="connsiteX9" fmla="*/ 2971800 w 2971800"/>
              <a:gd name="connsiteY9" fmla="*/ 2794000 h 2794000"/>
              <a:gd name="connsiteX10" fmla="*/ 2466594 w 2971800"/>
              <a:gd name="connsiteY10" fmla="*/ 2794000 h 2794000"/>
              <a:gd name="connsiteX11" fmla="*/ 1872234 w 2971800"/>
              <a:gd name="connsiteY11" fmla="*/ 2794000 h 2794000"/>
              <a:gd name="connsiteX12" fmla="*/ 1218438 w 2971800"/>
              <a:gd name="connsiteY12" fmla="*/ 2794000 h 2794000"/>
              <a:gd name="connsiteX13" fmla="*/ 564642 w 2971800"/>
              <a:gd name="connsiteY13" fmla="*/ 2794000 h 2794000"/>
              <a:gd name="connsiteX14" fmla="*/ 0 w 2971800"/>
              <a:gd name="connsiteY14" fmla="*/ 2794000 h 2794000"/>
              <a:gd name="connsiteX15" fmla="*/ 0 w 2971800"/>
              <a:gd name="connsiteY15" fmla="*/ 2067560 h 2794000"/>
              <a:gd name="connsiteX16" fmla="*/ 0 w 2971800"/>
              <a:gd name="connsiteY16" fmla="*/ 1424940 h 2794000"/>
              <a:gd name="connsiteX17" fmla="*/ 0 w 2971800"/>
              <a:gd name="connsiteY17" fmla="*/ 810260 h 2794000"/>
              <a:gd name="connsiteX18" fmla="*/ 0 w 2971800"/>
              <a:gd name="connsiteY18" fmla="*/ 0 h 279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71800" h="2794000" fill="none" extrusionOk="0">
                <a:moveTo>
                  <a:pt x="0" y="0"/>
                </a:moveTo>
                <a:cubicBezTo>
                  <a:pt x="131870" y="24328"/>
                  <a:pt x="291720" y="-18372"/>
                  <a:pt x="564642" y="0"/>
                </a:cubicBezTo>
                <a:cubicBezTo>
                  <a:pt x="837564" y="18372"/>
                  <a:pt x="962241" y="15584"/>
                  <a:pt x="1099566" y="0"/>
                </a:cubicBezTo>
                <a:cubicBezTo>
                  <a:pt x="1236891" y="-15584"/>
                  <a:pt x="1448615" y="-11554"/>
                  <a:pt x="1693926" y="0"/>
                </a:cubicBezTo>
                <a:cubicBezTo>
                  <a:pt x="1939237" y="11554"/>
                  <a:pt x="2022749" y="-17984"/>
                  <a:pt x="2228850" y="0"/>
                </a:cubicBezTo>
                <a:cubicBezTo>
                  <a:pt x="2434951" y="17984"/>
                  <a:pt x="2750741" y="24501"/>
                  <a:pt x="2971800" y="0"/>
                </a:cubicBezTo>
                <a:cubicBezTo>
                  <a:pt x="2992073" y="256281"/>
                  <a:pt x="2950816" y="437084"/>
                  <a:pt x="2971800" y="642620"/>
                </a:cubicBezTo>
                <a:cubicBezTo>
                  <a:pt x="2992784" y="848156"/>
                  <a:pt x="2983309" y="1055986"/>
                  <a:pt x="2971800" y="1397000"/>
                </a:cubicBezTo>
                <a:cubicBezTo>
                  <a:pt x="2960291" y="1738014"/>
                  <a:pt x="2992153" y="1755088"/>
                  <a:pt x="2971800" y="2011680"/>
                </a:cubicBezTo>
                <a:cubicBezTo>
                  <a:pt x="2951447" y="2268272"/>
                  <a:pt x="2989100" y="2598811"/>
                  <a:pt x="2971800" y="2794000"/>
                </a:cubicBezTo>
                <a:cubicBezTo>
                  <a:pt x="2735653" y="2771822"/>
                  <a:pt x="2692751" y="2794785"/>
                  <a:pt x="2466594" y="2794000"/>
                </a:cubicBezTo>
                <a:cubicBezTo>
                  <a:pt x="2240437" y="2793215"/>
                  <a:pt x="2032082" y="2791090"/>
                  <a:pt x="1872234" y="2794000"/>
                </a:cubicBezTo>
                <a:cubicBezTo>
                  <a:pt x="1712386" y="2796910"/>
                  <a:pt x="1373390" y="2803880"/>
                  <a:pt x="1218438" y="2794000"/>
                </a:cubicBezTo>
                <a:cubicBezTo>
                  <a:pt x="1063486" y="2784120"/>
                  <a:pt x="783574" y="2810712"/>
                  <a:pt x="564642" y="2794000"/>
                </a:cubicBezTo>
                <a:cubicBezTo>
                  <a:pt x="345710" y="2777288"/>
                  <a:pt x="273894" y="2780819"/>
                  <a:pt x="0" y="2794000"/>
                </a:cubicBezTo>
                <a:cubicBezTo>
                  <a:pt x="-19561" y="2605184"/>
                  <a:pt x="-32770" y="2379966"/>
                  <a:pt x="0" y="2067560"/>
                </a:cubicBezTo>
                <a:cubicBezTo>
                  <a:pt x="32770" y="1755154"/>
                  <a:pt x="-13254" y="1559029"/>
                  <a:pt x="0" y="1424940"/>
                </a:cubicBezTo>
                <a:cubicBezTo>
                  <a:pt x="13254" y="1290851"/>
                  <a:pt x="-4970" y="999965"/>
                  <a:pt x="0" y="810260"/>
                </a:cubicBezTo>
                <a:cubicBezTo>
                  <a:pt x="4970" y="620555"/>
                  <a:pt x="10815" y="188812"/>
                  <a:pt x="0" y="0"/>
                </a:cubicBezTo>
                <a:close/>
              </a:path>
              <a:path w="2971800" h="2794000" stroke="0" extrusionOk="0">
                <a:moveTo>
                  <a:pt x="0" y="0"/>
                </a:moveTo>
                <a:cubicBezTo>
                  <a:pt x="299865" y="14328"/>
                  <a:pt x="514521" y="-15113"/>
                  <a:pt x="653796" y="0"/>
                </a:cubicBezTo>
                <a:cubicBezTo>
                  <a:pt x="793071" y="15113"/>
                  <a:pt x="978518" y="22421"/>
                  <a:pt x="1188720" y="0"/>
                </a:cubicBezTo>
                <a:cubicBezTo>
                  <a:pt x="1398922" y="-22421"/>
                  <a:pt x="1562936" y="16829"/>
                  <a:pt x="1753362" y="0"/>
                </a:cubicBezTo>
                <a:cubicBezTo>
                  <a:pt x="1943788" y="-16829"/>
                  <a:pt x="2144389" y="9556"/>
                  <a:pt x="2318004" y="0"/>
                </a:cubicBezTo>
                <a:cubicBezTo>
                  <a:pt x="2491619" y="-9556"/>
                  <a:pt x="2821180" y="2541"/>
                  <a:pt x="2971800" y="0"/>
                </a:cubicBezTo>
                <a:cubicBezTo>
                  <a:pt x="2986308" y="285362"/>
                  <a:pt x="3002008" y="387537"/>
                  <a:pt x="2971800" y="726440"/>
                </a:cubicBezTo>
                <a:cubicBezTo>
                  <a:pt x="2941592" y="1065343"/>
                  <a:pt x="2950898" y="1135811"/>
                  <a:pt x="2971800" y="1452880"/>
                </a:cubicBezTo>
                <a:cubicBezTo>
                  <a:pt x="2992702" y="1769949"/>
                  <a:pt x="2979986" y="1974728"/>
                  <a:pt x="2971800" y="2151380"/>
                </a:cubicBezTo>
                <a:cubicBezTo>
                  <a:pt x="2963614" y="2328032"/>
                  <a:pt x="2956247" y="2637607"/>
                  <a:pt x="2971800" y="2794000"/>
                </a:cubicBezTo>
                <a:cubicBezTo>
                  <a:pt x="2832280" y="2781484"/>
                  <a:pt x="2547975" y="2819664"/>
                  <a:pt x="2377440" y="2794000"/>
                </a:cubicBezTo>
                <a:cubicBezTo>
                  <a:pt x="2206905" y="2768336"/>
                  <a:pt x="1930822" y="2776799"/>
                  <a:pt x="1783080" y="2794000"/>
                </a:cubicBezTo>
                <a:cubicBezTo>
                  <a:pt x="1635338" y="2811201"/>
                  <a:pt x="1401858" y="2780754"/>
                  <a:pt x="1188720" y="2794000"/>
                </a:cubicBezTo>
                <a:cubicBezTo>
                  <a:pt x="975582" y="2807246"/>
                  <a:pt x="773157" y="2781213"/>
                  <a:pt x="653796" y="2794000"/>
                </a:cubicBezTo>
                <a:cubicBezTo>
                  <a:pt x="534435" y="2806787"/>
                  <a:pt x="243723" y="2808819"/>
                  <a:pt x="0" y="2794000"/>
                </a:cubicBezTo>
                <a:cubicBezTo>
                  <a:pt x="-10231" y="2611722"/>
                  <a:pt x="775" y="2326867"/>
                  <a:pt x="0" y="2095500"/>
                </a:cubicBezTo>
                <a:cubicBezTo>
                  <a:pt x="-775" y="1864133"/>
                  <a:pt x="25964" y="1699828"/>
                  <a:pt x="0" y="1452880"/>
                </a:cubicBezTo>
                <a:cubicBezTo>
                  <a:pt x="-25964" y="1205932"/>
                  <a:pt x="19186" y="1009033"/>
                  <a:pt x="0" y="726440"/>
                </a:cubicBezTo>
                <a:cubicBezTo>
                  <a:pt x="-19186" y="443847"/>
                  <a:pt x="16564" y="292149"/>
                  <a:pt x="0" y="0"/>
                </a:cubicBezTo>
                <a:close/>
              </a:path>
            </a:pathLst>
          </a:custGeom>
          <a:solidFill>
            <a:srgbClr val="FC5185"/>
          </a:solidFill>
          <a:ln w="5715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节日优惠</a:t>
            </a:r>
            <a:endParaRPr lang="en-US" altLang="zh-CN" sz="28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太空船：</a:t>
            </a:r>
            <a:endParaRPr lang="en-US" altLang="zh-CN" sz="28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每人12元</a:t>
            </a:r>
            <a:endParaRPr lang="en-US" altLang="zh-CN" sz="28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电动火车：</a:t>
            </a:r>
            <a:endParaRPr lang="en-US" altLang="zh-CN" sz="28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每人25元</a:t>
            </a:r>
            <a:endParaRPr lang="zh-CN" altLang="en-US" sz="2800" b="1" dirty="0"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96216" y="3535739"/>
            <a:ext cx="762000" cy="5631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12</a:t>
            </a:r>
            <a:endParaRPr lang="en-US" altLang="zh-CN" sz="2800" b="1" dirty="0">
              <a:solidFill>
                <a:srgbClr val="0000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2" name="标题 1"/>
          <p:cNvSpPr>
            <a:spLocks noGrp="1" noChangeArrowheads="1"/>
          </p:cNvSpPr>
          <p:nvPr/>
        </p:nvSpPr>
        <p:spPr bwMode="auto">
          <a:xfrm>
            <a:off x="5628525" y="3389936"/>
            <a:ext cx="812891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12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6609600" y="3408986"/>
            <a:ext cx="612866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×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9" name="标题 1"/>
          <p:cNvSpPr>
            <a:spLocks noGrp="1" noChangeArrowheads="1"/>
          </p:cNvSpPr>
          <p:nvPr/>
        </p:nvSpPr>
        <p:spPr bwMode="auto">
          <a:xfrm>
            <a:off x="7485900" y="3389936"/>
            <a:ext cx="584291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5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90727" y="882982"/>
            <a:ext cx="762000" cy="69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+mn-lt"/>
                <a:ea typeface="方正卡通简体" panose="03000509000000000000" pitchFamily="65" charset="-122"/>
              </a:rPr>
              <a:t>5</a:t>
            </a:r>
            <a:endParaRPr lang="en-US" altLang="zh-CN" sz="3600" b="1" dirty="0">
              <a:solidFill>
                <a:srgbClr val="000000"/>
              </a:solidFill>
              <a:latin typeface="+mn-lt"/>
              <a:ea typeface="方正卡通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48148E-6 L 0.23255 -0.0282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28" y="-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7037E-7 L 0.50182 0.353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91" y="1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1" grpId="1"/>
      <p:bldP spid="11" grpId="3"/>
      <p:bldP spid="11" grpId="4"/>
      <p:bldP spid="12" grpId="0"/>
      <p:bldP spid="13" grpId="0"/>
      <p:bldP spid="29" grpId="0"/>
      <p:bldP spid="30" grpId="0"/>
      <p:bldP spid="30" grpId="2"/>
      <p:bldP spid="30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3073402" y="663576"/>
            <a:ext cx="6074833" cy="1060449"/>
            <a:chOff x="4360983" y="2347539"/>
            <a:chExt cx="4798985" cy="837406"/>
          </a:xfrm>
        </p:grpSpPr>
        <p:sp>
          <p:nvSpPr>
            <p:cNvPr id="3" name="矩形: 圆角 2"/>
            <p:cNvSpPr/>
            <p:nvPr/>
          </p:nvSpPr>
          <p:spPr>
            <a:xfrm>
              <a:off x="4360983" y="2347539"/>
              <a:ext cx="4539806" cy="837406"/>
            </a:xfrm>
            <a:prstGeom prst="roundRect">
              <a:avLst>
                <a:gd name="adj" fmla="val 30771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grpSp>
          <p:nvGrpSpPr>
            <p:cNvPr id="4" name="组合 6"/>
            <p:cNvGrpSpPr/>
            <p:nvPr/>
          </p:nvGrpSpPr>
          <p:grpSpPr bwMode="auto">
            <a:xfrm>
              <a:off x="4620832" y="2428618"/>
              <a:ext cx="4539136" cy="631151"/>
              <a:chOff x="1805593" y="306490"/>
              <a:chExt cx="4538027" cy="631319"/>
            </a:xfrm>
          </p:grpSpPr>
          <p:grpSp>
            <p:nvGrpSpPr>
              <p:cNvPr id="5" name="组合 6"/>
              <p:cNvGrpSpPr/>
              <p:nvPr/>
            </p:nvGrpSpPr>
            <p:grpSpPr bwMode="auto">
              <a:xfrm>
                <a:off x="1805593" y="311687"/>
                <a:ext cx="3137637" cy="626122"/>
                <a:chOff x="1805593" y="311687"/>
                <a:chExt cx="3137637" cy="626122"/>
              </a:xfrm>
            </p:grpSpPr>
            <p:sp>
              <p:nvSpPr>
                <p:cNvPr id="7" name="矩形: 圆角 6"/>
                <p:cNvSpPr/>
                <p:nvPr/>
              </p:nvSpPr>
              <p:spPr>
                <a:xfrm>
                  <a:off x="1804922" y="312328"/>
                  <a:ext cx="623549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2512057" y="340750"/>
                  <a:ext cx="570053" cy="568451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9" name="矩形: 圆角 8"/>
                <p:cNvSpPr/>
                <p:nvPr/>
              </p:nvSpPr>
              <p:spPr>
                <a:xfrm>
                  <a:off x="3170711" y="312328"/>
                  <a:ext cx="623548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0" name="矩形: 圆角 9"/>
                <p:cNvSpPr/>
                <p:nvPr/>
              </p:nvSpPr>
              <p:spPr>
                <a:xfrm>
                  <a:off x="4317505" y="312328"/>
                  <a:ext cx="625220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6" name="文本框 7"/>
              <p:cNvSpPr txBox="1">
                <a:spLocks noChangeArrowheads="1"/>
              </p:cNvSpPr>
              <p:nvPr/>
            </p:nvSpPr>
            <p:spPr bwMode="auto">
              <a:xfrm>
                <a:off x="3756031" y="306490"/>
                <a:ext cx="2587589" cy="591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265">
                    <a:ea typeface="黑体" panose="02010609060101010101" pitchFamily="49" charset="-122"/>
                  </a:rPr>
                  <a:t>＝       </a:t>
                </a:r>
                <a:r>
                  <a:rPr lang="en-US" altLang="zh-CN" sz="4265">
                    <a:ea typeface="黑体" panose="02010609060101010101" pitchFamily="49" charset="-122"/>
                  </a:rPr>
                  <a:t>(</a:t>
                </a:r>
                <a:r>
                  <a:rPr lang="zh-CN" altLang="en-US" sz="4265">
                    <a:ea typeface="黑体" panose="02010609060101010101" pitchFamily="49" charset="-122"/>
                  </a:rPr>
                  <a:t>    </a:t>
                </a:r>
                <a:r>
                  <a:rPr lang="en-US" altLang="zh-CN" sz="4265">
                    <a:ea typeface="黑体" panose="02010609060101010101" pitchFamily="49" charset="-122"/>
                  </a:rPr>
                  <a:t>)</a:t>
                </a:r>
                <a:endParaRPr lang="zh-CN" altLang="en-US" sz="4265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3406684" y="897980"/>
            <a:ext cx="812891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12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标题 1"/>
          <p:cNvSpPr>
            <a:spLocks noGrp="1" noChangeArrowheads="1"/>
          </p:cNvSpPr>
          <p:nvPr/>
        </p:nvSpPr>
        <p:spPr bwMode="auto">
          <a:xfrm>
            <a:off x="4387759" y="917030"/>
            <a:ext cx="612866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×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5264059" y="897980"/>
            <a:ext cx="584291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5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4" name="TextBox 43"/>
          <p:cNvSpPr txBox="1">
            <a:spLocks noChangeArrowheads="1"/>
          </p:cNvSpPr>
          <p:nvPr/>
        </p:nvSpPr>
        <p:spPr bwMode="auto">
          <a:xfrm>
            <a:off x="1565882" y="2890944"/>
            <a:ext cx="37973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10×5</a:t>
            </a:r>
            <a:r>
              <a:rPr lang="zh-CN" altLang="en-US" sz="4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50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" name="TextBox 44"/>
          <p:cNvSpPr txBox="1">
            <a:spLocks noChangeArrowheads="1"/>
          </p:cNvSpPr>
          <p:nvPr/>
        </p:nvSpPr>
        <p:spPr bwMode="auto">
          <a:xfrm>
            <a:off x="1565882" y="3847209"/>
            <a:ext cx="37973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solidFill>
                  <a:srgbClr val="FF0000"/>
                </a:solidFill>
                <a:latin typeface="+mn-lt"/>
              </a:rPr>
              <a:t>2×5</a:t>
            </a:r>
            <a:r>
              <a:rPr lang="zh-CN" altLang="en-US" sz="4000" b="1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4000" b="1">
                <a:solidFill>
                  <a:srgbClr val="FF0000"/>
                </a:solidFill>
                <a:latin typeface="+mn-lt"/>
              </a:rPr>
              <a:t>10</a:t>
            </a:r>
            <a:endParaRPr lang="zh-CN" altLang="en-US" sz="40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" name="TextBox 45"/>
          <p:cNvSpPr txBox="1">
            <a:spLocks noChangeArrowheads="1"/>
          </p:cNvSpPr>
          <p:nvPr/>
        </p:nvSpPr>
        <p:spPr bwMode="auto">
          <a:xfrm>
            <a:off x="1565882" y="4803473"/>
            <a:ext cx="37973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solidFill>
                  <a:srgbClr val="FF0000"/>
                </a:solidFill>
                <a:latin typeface="+mn-lt"/>
              </a:rPr>
              <a:t>50</a:t>
            </a:r>
            <a:r>
              <a:rPr lang="zh-CN" altLang="en-US" sz="4000" b="1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4000" b="1">
                <a:solidFill>
                  <a:srgbClr val="FF0000"/>
                </a:solidFill>
                <a:latin typeface="+mn-lt"/>
              </a:rPr>
              <a:t>10</a:t>
            </a:r>
            <a:r>
              <a:rPr lang="zh-CN" altLang="en-US" sz="4000" b="1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4000" b="1">
                <a:solidFill>
                  <a:srgbClr val="FF0000"/>
                </a:solidFill>
                <a:latin typeface="+mn-lt"/>
              </a:rPr>
              <a:t>60</a:t>
            </a:r>
            <a:endParaRPr lang="zh-CN" altLang="en-US" sz="40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9" name="TextBox 59"/>
          <p:cNvSpPr txBox="1">
            <a:spLocks noChangeArrowheads="1"/>
          </p:cNvSpPr>
          <p:nvPr/>
        </p:nvSpPr>
        <p:spPr bwMode="auto">
          <a:xfrm>
            <a:off x="6657976" y="810684"/>
            <a:ext cx="23325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60    </a:t>
            </a:r>
            <a:r>
              <a:rPr lang="zh-CN" altLang="en-US" sz="4000" b="1" dirty="0">
                <a:solidFill>
                  <a:srgbClr val="FF0000"/>
                </a:solidFill>
                <a:latin typeface="+mn-lt"/>
                <a:ea typeface="+mn-ea"/>
              </a:rPr>
              <a:t>元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7063923" y="2925990"/>
          <a:ext cx="4078815" cy="1824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9605"/>
                <a:gridCol w="1359605"/>
                <a:gridCol w="1359605"/>
              </a:tblGrid>
              <a:tr h="91228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i="0" dirty="0">
                          <a:solidFill>
                            <a:srgbClr val="0000FF"/>
                          </a:solidFill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×</a:t>
                      </a:r>
                      <a:endParaRPr lang="zh-CN" altLang="en-US" sz="4000" b="1" i="0" dirty="0">
                        <a:solidFill>
                          <a:srgbClr val="0000FF"/>
                        </a:solidFill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21888" marR="121888" marT="60979" marB="609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i="0" dirty="0">
                          <a:solidFill>
                            <a:srgbClr val="0000FF"/>
                          </a:solidFill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</a:t>
                      </a:r>
                      <a:endParaRPr lang="zh-CN" altLang="en-US" sz="4000" b="1" i="0" dirty="0">
                        <a:solidFill>
                          <a:srgbClr val="0000FF"/>
                        </a:solidFill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21888" marR="121888" marT="60979" marB="609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i="0" dirty="0">
                          <a:solidFill>
                            <a:srgbClr val="0000FF"/>
                          </a:solidFill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endParaRPr lang="zh-CN" altLang="en-US" sz="4000" b="1" i="0" dirty="0">
                        <a:solidFill>
                          <a:srgbClr val="0000FF"/>
                        </a:solidFill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21888" marR="121888" marT="60979" marB="609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228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i="0" dirty="0">
                          <a:solidFill>
                            <a:srgbClr val="0000FF"/>
                          </a:solidFill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</a:t>
                      </a:r>
                      <a:endParaRPr lang="zh-CN" altLang="en-US" sz="4000" b="1" i="0" dirty="0">
                        <a:solidFill>
                          <a:srgbClr val="0000FF"/>
                        </a:solidFill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21888" marR="121888" marT="60979" marB="609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4000" b="1" i="0" dirty="0">
                        <a:solidFill>
                          <a:srgbClr val="0000FF"/>
                        </a:solidFill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21888" marR="121888" marT="60979" marB="609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4000" b="1" i="0" dirty="0">
                        <a:solidFill>
                          <a:srgbClr val="0000FF"/>
                        </a:solidFill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21888" marR="121888" marT="60979" marB="609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8" name="TextBox 47"/>
          <p:cNvSpPr txBox="1">
            <a:spLocks noChangeArrowheads="1"/>
          </p:cNvSpPr>
          <p:nvPr/>
        </p:nvSpPr>
        <p:spPr bwMode="auto">
          <a:xfrm>
            <a:off x="8473622" y="3914472"/>
            <a:ext cx="12551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b="1">
                <a:solidFill>
                  <a:srgbClr val="FF0000"/>
                </a:solidFill>
                <a:latin typeface="+mn-lt"/>
              </a:rPr>
              <a:t>50</a:t>
            </a:r>
            <a:endParaRPr lang="zh-CN" altLang="en-US" sz="40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" name="TextBox 48"/>
          <p:cNvSpPr txBox="1">
            <a:spLocks noChangeArrowheads="1"/>
          </p:cNvSpPr>
          <p:nvPr/>
        </p:nvSpPr>
        <p:spPr bwMode="auto">
          <a:xfrm>
            <a:off x="9832522" y="3914472"/>
            <a:ext cx="12551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b="1">
                <a:solidFill>
                  <a:srgbClr val="FF0000"/>
                </a:solidFill>
                <a:latin typeface="+mn-lt"/>
              </a:rPr>
              <a:t>10</a:t>
            </a:r>
            <a:endParaRPr lang="zh-CN" altLang="en-US" sz="40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" name="TextBox 50"/>
          <p:cNvSpPr txBox="1">
            <a:spLocks noChangeArrowheads="1"/>
          </p:cNvSpPr>
          <p:nvPr/>
        </p:nvSpPr>
        <p:spPr bwMode="auto">
          <a:xfrm>
            <a:off x="7263947" y="5091340"/>
            <a:ext cx="36787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50</a:t>
            </a:r>
            <a:r>
              <a:rPr lang="zh-CN" altLang="en-US" sz="40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10</a:t>
            </a:r>
            <a:r>
              <a:rPr lang="zh-CN" altLang="en-US" sz="4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60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5715" y="2057790"/>
            <a:ext cx="573314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YBKSJW--GB1-0"/>
              </a:rPr>
              <a:t>方法一</a:t>
            </a:r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SSK--GBK1-0"/>
              </a:rPr>
              <a:t>：</a:t>
            </a:r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YBKSJW--GB1-0"/>
              </a:rPr>
              <a:t>利用数的组成口算</a:t>
            </a:r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SSK--GBK1-0"/>
              </a:rPr>
              <a:t>。</a:t>
            </a:r>
            <a:endParaRPr lang="zh-CN" altLang="en-US" sz="3200" dirty="0"/>
          </a:p>
        </p:txBody>
      </p:sp>
      <p:sp>
        <p:nvSpPr>
          <p:cNvPr id="23" name="文本框 22"/>
          <p:cNvSpPr txBox="1"/>
          <p:nvPr/>
        </p:nvSpPr>
        <p:spPr>
          <a:xfrm>
            <a:off x="6458857" y="2057790"/>
            <a:ext cx="471714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YBKSJW--GB1-0"/>
              </a:rPr>
              <a:t>方法二：列表计算。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49" grpId="0"/>
      <p:bldP spid="18" grpId="0"/>
      <p:bldP spid="19" grpId="0"/>
      <p:bldP spid="20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51"/>
          <p:cNvSpPr txBox="1"/>
          <p:nvPr/>
        </p:nvSpPr>
        <p:spPr>
          <a:xfrm>
            <a:off x="7390980" y="3232800"/>
            <a:ext cx="155998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cs typeface="Arial" panose="020B0604020202020204" pitchFamily="34" charset="0"/>
              </a:rPr>
              <a:t>1  2</a:t>
            </a:r>
            <a:endParaRPr lang="zh-CN" altLang="en-US" sz="4000" b="1" spc="800" dirty="0">
              <a:cs typeface="Arial" panose="020B0604020202020204" pitchFamily="34" charset="0"/>
            </a:endParaRPr>
          </a:p>
        </p:txBody>
      </p:sp>
      <p:sp>
        <p:nvSpPr>
          <p:cNvPr id="20" name="TextBox 52"/>
          <p:cNvSpPr txBox="1"/>
          <p:nvPr/>
        </p:nvSpPr>
        <p:spPr>
          <a:xfrm>
            <a:off x="8189228" y="3844516"/>
            <a:ext cx="781049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cs typeface="Arial" panose="020B0604020202020204" pitchFamily="34" charset="0"/>
              </a:rPr>
              <a:t>5</a:t>
            </a:r>
            <a:endParaRPr lang="zh-CN" altLang="en-US" sz="4000" b="1" spc="800" dirty="0">
              <a:cs typeface="Arial" panose="020B0604020202020204" pitchFamily="34" charset="0"/>
            </a:endParaRPr>
          </a:p>
        </p:txBody>
      </p:sp>
      <p:sp>
        <p:nvSpPr>
          <p:cNvPr id="21" name="TextBox 53"/>
          <p:cNvSpPr txBox="1"/>
          <p:nvPr/>
        </p:nvSpPr>
        <p:spPr>
          <a:xfrm>
            <a:off x="6781380" y="3855100"/>
            <a:ext cx="7379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000" b="1" spc="800" dirty="0"/>
              <a:t>×</a:t>
            </a:r>
            <a:endParaRPr lang="zh-CN" altLang="en-US" sz="4000" b="1" spc="800" dirty="0"/>
          </a:p>
        </p:txBody>
      </p:sp>
      <p:cxnSp>
        <p:nvCxnSpPr>
          <p:cNvPr id="35" name="直接连接符 34"/>
          <p:cNvCxnSpPr/>
          <p:nvPr/>
        </p:nvCxnSpPr>
        <p:spPr>
          <a:xfrm>
            <a:off x="6798735" y="4585350"/>
            <a:ext cx="2016000" cy="21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57"/>
          <p:cNvSpPr txBox="1"/>
          <p:nvPr/>
        </p:nvSpPr>
        <p:spPr>
          <a:xfrm>
            <a:off x="7377750" y="4536667"/>
            <a:ext cx="143822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cs typeface="Arial" panose="020B0604020202020204" pitchFamily="34" charset="0"/>
              </a:rPr>
              <a:t>1  0</a:t>
            </a:r>
            <a:endParaRPr lang="zh-CN" altLang="en-US" sz="4000" b="1" spc="800" dirty="0">
              <a:cs typeface="Arial" panose="020B0604020202020204" pitchFamily="34" charset="0"/>
            </a:endParaRPr>
          </a:p>
        </p:txBody>
      </p:sp>
      <p:sp>
        <p:nvSpPr>
          <p:cNvPr id="38" name="TextBox 58"/>
          <p:cNvSpPr txBox="1"/>
          <p:nvPr/>
        </p:nvSpPr>
        <p:spPr>
          <a:xfrm>
            <a:off x="7392568" y="5110283"/>
            <a:ext cx="158538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cs typeface="Arial" panose="020B0604020202020204" pitchFamily="34" charset="0"/>
              </a:rPr>
              <a:t>5  0</a:t>
            </a:r>
            <a:endParaRPr lang="zh-CN" altLang="en-US" sz="4000" b="1" spc="800" dirty="0">
              <a:cs typeface="Arial" panose="020B0604020202020204" pitchFamily="34" charset="0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6798735" y="5804550"/>
            <a:ext cx="2016000" cy="21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8"/>
          <p:cNvSpPr txBox="1"/>
          <p:nvPr/>
        </p:nvSpPr>
        <p:spPr>
          <a:xfrm>
            <a:off x="7373942" y="5747401"/>
            <a:ext cx="1466849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cs typeface="Arial" panose="020B0604020202020204" pitchFamily="34" charset="0"/>
              </a:rPr>
              <a:t>6  0</a:t>
            </a:r>
            <a:endParaRPr lang="zh-CN" altLang="en-US" sz="4000" b="1" spc="800" dirty="0">
              <a:cs typeface="Arial" panose="020B0604020202020204" pitchFamily="34" charset="0"/>
            </a:endParaRPr>
          </a:p>
        </p:txBody>
      </p:sp>
      <p:sp>
        <p:nvSpPr>
          <p:cNvPr id="64" name="TextBox 51"/>
          <p:cNvSpPr txBox="1"/>
          <p:nvPr/>
        </p:nvSpPr>
        <p:spPr>
          <a:xfrm>
            <a:off x="8206954" y="3235975"/>
            <a:ext cx="65828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solidFill>
                  <a:srgbClr val="FF0000"/>
                </a:solidFill>
                <a:cs typeface="Arial" panose="020B0604020202020204" pitchFamily="34" charset="0"/>
              </a:rPr>
              <a:t>2</a:t>
            </a:r>
            <a:endParaRPr lang="zh-CN" altLang="en-US" sz="4000" b="1" spc="8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65" name="TextBox 51"/>
          <p:cNvSpPr txBox="1"/>
          <p:nvPr/>
        </p:nvSpPr>
        <p:spPr>
          <a:xfrm>
            <a:off x="7390979" y="3241267"/>
            <a:ext cx="656167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solidFill>
                  <a:srgbClr val="0000FF"/>
                </a:solidFill>
                <a:cs typeface="Arial" panose="020B0604020202020204" pitchFamily="34" charset="0"/>
              </a:rPr>
              <a:t>1</a:t>
            </a:r>
            <a:endParaRPr lang="zh-CN" altLang="en-US" sz="4000" b="1" spc="800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grpSp>
        <p:nvGrpSpPr>
          <p:cNvPr id="2" name="组合 4"/>
          <p:cNvGrpSpPr/>
          <p:nvPr/>
        </p:nvGrpSpPr>
        <p:grpSpPr bwMode="auto">
          <a:xfrm>
            <a:off x="3073402" y="663576"/>
            <a:ext cx="6074833" cy="1060449"/>
            <a:chOff x="4360983" y="2347539"/>
            <a:chExt cx="4798985" cy="837406"/>
          </a:xfrm>
        </p:grpSpPr>
        <p:sp>
          <p:nvSpPr>
            <p:cNvPr id="3" name="矩形: 圆角 2"/>
            <p:cNvSpPr/>
            <p:nvPr/>
          </p:nvSpPr>
          <p:spPr>
            <a:xfrm>
              <a:off x="4360983" y="2347539"/>
              <a:ext cx="4539806" cy="837406"/>
            </a:xfrm>
            <a:prstGeom prst="roundRect">
              <a:avLst>
                <a:gd name="adj" fmla="val 30771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grpSp>
          <p:nvGrpSpPr>
            <p:cNvPr id="4" name="组合 6"/>
            <p:cNvGrpSpPr/>
            <p:nvPr/>
          </p:nvGrpSpPr>
          <p:grpSpPr bwMode="auto">
            <a:xfrm>
              <a:off x="4620832" y="2428618"/>
              <a:ext cx="4539136" cy="631151"/>
              <a:chOff x="1805593" y="306490"/>
              <a:chExt cx="4538027" cy="631319"/>
            </a:xfrm>
          </p:grpSpPr>
          <p:grpSp>
            <p:nvGrpSpPr>
              <p:cNvPr id="5" name="组合 6"/>
              <p:cNvGrpSpPr/>
              <p:nvPr/>
            </p:nvGrpSpPr>
            <p:grpSpPr bwMode="auto">
              <a:xfrm>
                <a:off x="1805593" y="311687"/>
                <a:ext cx="3137637" cy="626122"/>
                <a:chOff x="1805593" y="311687"/>
                <a:chExt cx="3137637" cy="626122"/>
              </a:xfrm>
            </p:grpSpPr>
            <p:sp>
              <p:nvSpPr>
                <p:cNvPr id="7" name="矩形: 圆角 6"/>
                <p:cNvSpPr/>
                <p:nvPr/>
              </p:nvSpPr>
              <p:spPr>
                <a:xfrm>
                  <a:off x="1804922" y="312328"/>
                  <a:ext cx="623549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2512057" y="340750"/>
                  <a:ext cx="570053" cy="568451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9" name="矩形: 圆角 8"/>
                <p:cNvSpPr/>
                <p:nvPr/>
              </p:nvSpPr>
              <p:spPr>
                <a:xfrm>
                  <a:off x="3170711" y="312328"/>
                  <a:ext cx="623548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0" name="矩形: 圆角 9"/>
                <p:cNvSpPr/>
                <p:nvPr/>
              </p:nvSpPr>
              <p:spPr>
                <a:xfrm>
                  <a:off x="4317505" y="312328"/>
                  <a:ext cx="625220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6" name="文本框 7"/>
              <p:cNvSpPr txBox="1">
                <a:spLocks noChangeArrowheads="1"/>
              </p:cNvSpPr>
              <p:nvPr/>
            </p:nvSpPr>
            <p:spPr bwMode="auto">
              <a:xfrm>
                <a:off x="3756031" y="306490"/>
                <a:ext cx="2587589" cy="591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265">
                    <a:ea typeface="黑体" panose="02010609060101010101" pitchFamily="49" charset="-122"/>
                  </a:rPr>
                  <a:t>＝       </a:t>
                </a:r>
                <a:r>
                  <a:rPr lang="en-US" altLang="zh-CN" sz="4265">
                    <a:ea typeface="黑体" panose="02010609060101010101" pitchFamily="49" charset="-122"/>
                  </a:rPr>
                  <a:t>(</a:t>
                </a:r>
                <a:r>
                  <a:rPr lang="zh-CN" altLang="en-US" sz="4265">
                    <a:ea typeface="黑体" panose="02010609060101010101" pitchFamily="49" charset="-122"/>
                  </a:rPr>
                  <a:t>    </a:t>
                </a:r>
                <a:r>
                  <a:rPr lang="en-US" altLang="zh-CN" sz="4265">
                    <a:ea typeface="黑体" panose="02010609060101010101" pitchFamily="49" charset="-122"/>
                  </a:rPr>
                  <a:t>)</a:t>
                </a:r>
                <a:endParaRPr lang="zh-CN" altLang="en-US" sz="4265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3406684" y="897980"/>
            <a:ext cx="812891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12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标题 1"/>
          <p:cNvSpPr>
            <a:spLocks noGrp="1" noChangeArrowheads="1"/>
          </p:cNvSpPr>
          <p:nvPr/>
        </p:nvSpPr>
        <p:spPr bwMode="auto">
          <a:xfrm>
            <a:off x="4387759" y="917030"/>
            <a:ext cx="612866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×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5264059" y="897980"/>
            <a:ext cx="584291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5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4" name="TextBox 59"/>
          <p:cNvSpPr txBox="1">
            <a:spLocks noChangeArrowheads="1"/>
          </p:cNvSpPr>
          <p:nvPr/>
        </p:nvSpPr>
        <p:spPr bwMode="auto">
          <a:xfrm>
            <a:off x="6657976" y="810684"/>
            <a:ext cx="23325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60    </a:t>
            </a:r>
            <a:r>
              <a:rPr lang="zh-CN" altLang="en-US" sz="4000" b="1" dirty="0">
                <a:solidFill>
                  <a:srgbClr val="FF0000"/>
                </a:solidFill>
                <a:latin typeface="+mn-lt"/>
                <a:ea typeface="+mn-ea"/>
              </a:rPr>
              <a:t>元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347522" y="3303247"/>
            <a:ext cx="2192823" cy="2768087"/>
            <a:chOff x="3810020" y="2390605"/>
            <a:chExt cx="1552205" cy="1959408"/>
          </a:xfrm>
        </p:grpSpPr>
        <p:grpSp>
          <p:nvGrpSpPr>
            <p:cNvPr id="49" name="组合 48"/>
            <p:cNvGrpSpPr/>
            <p:nvPr/>
          </p:nvGrpSpPr>
          <p:grpSpPr>
            <a:xfrm>
              <a:off x="3810020" y="2390605"/>
              <a:ext cx="1552205" cy="1959407"/>
              <a:chOff x="1404011" y="3664934"/>
              <a:chExt cx="1706266" cy="2367365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1404011" y="5486399"/>
                <a:ext cx="1706266" cy="545900"/>
                <a:chOff x="1336515" y="5389418"/>
                <a:chExt cx="1706262" cy="545900"/>
              </a:xfrm>
            </p:grpSpPr>
            <p:sp>
              <p:nvSpPr>
                <p:cNvPr id="56" name="矩形 55"/>
                <p:cNvSpPr/>
                <p:nvPr/>
              </p:nvSpPr>
              <p:spPr>
                <a:xfrm>
                  <a:off x="1383483" y="5389419"/>
                  <a:ext cx="1652831" cy="545899"/>
                </a:xfrm>
                <a:prstGeom prst="rect">
                  <a:avLst/>
                </a:prstGeom>
                <a:solidFill>
                  <a:srgbClr val="FFD229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 dirty="0"/>
                </a:p>
              </p:txBody>
            </p:sp>
            <p:sp>
              <p:nvSpPr>
                <p:cNvPr id="57" name="文本框 56"/>
                <p:cNvSpPr txBox="1"/>
                <p:nvPr/>
              </p:nvSpPr>
              <p:spPr>
                <a:xfrm>
                  <a:off x="1336515" y="5389418"/>
                  <a:ext cx="866081" cy="5001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32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十位</a:t>
                  </a:r>
                  <a:endPara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8" name="文本框 57"/>
                <p:cNvSpPr txBox="1"/>
                <p:nvPr/>
              </p:nvSpPr>
              <p:spPr>
                <a:xfrm>
                  <a:off x="2202516" y="5389418"/>
                  <a:ext cx="840261" cy="50012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32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个位</a:t>
                  </a:r>
                  <a:endPara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52" name="圆柱形 45"/>
              <p:cNvSpPr/>
              <p:nvPr/>
            </p:nvSpPr>
            <p:spPr>
              <a:xfrm>
                <a:off x="1873962" y="3664934"/>
                <a:ext cx="45719" cy="1829099"/>
              </a:xfrm>
              <a:prstGeom prst="can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 dirty="0"/>
              </a:p>
            </p:txBody>
          </p:sp>
          <p:sp>
            <p:nvSpPr>
              <p:cNvPr id="53" name="圆柱形 46"/>
              <p:cNvSpPr/>
              <p:nvPr/>
            </p:nvSpPr>
            <p:spPr>
              <a:xfrm>
                <a:off x="2685699" y="3664934"/>
                <a:ext cx="45719" cy="1829099"/>
              </a:xfrm>
              <a:prstGeom prst="can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</p:grpSp>
        <p:cxnSp>
          <p:nvCxnSpPr>
            <p:cNvPr id="50" name="直接连接符 49"/>
            <p:cNvCxnSpPr>
              <a:endCxn id="56" idx="2"/>
            </p:cNvCxnSpPr>
            <p:nvPr/>
          </p:nvCxnSpPr>
          <p:spPr bwMode="auto">
            <a:xfrm>
              <a:off x="4604547" y="3904160"/>
              <a:ext cx="0" cy="445853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9" name="椭圆 58"/>
          <p:cNvSpPr/>
          <p:nvPr/>
        </p:nvSpPr>
        <p:spPr>
          <a:xfrm>
            <a:off x="3787687" y="5236573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60" name="椭圆 59"/>
          <p:cNvSpPr/>
          <p:nvPr/>
        </p:nvSpPr>
        <p:spPr>
          <a:xfrm>
            <a:off x="3787687" y="5046711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61" name="椭圆 60"/>
          <p:cNvSpPr/>
          <p:nvPr/>
        </p:nvSpPr>
        <p:spPr>
          <a:xfrm>
            <a:off x="3787687" y="4856847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62" name="椭圆 61"/>
          <p:cNvSpPr/>
          <p:nvPr/>
        </p:nvSpPr>
        <p:spPr>
          <a:xfrm>
            <a:off x="3787687" y="4666983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63" name="椭圆 62"/>
          <p:cNvSpPr/>
          <p:nvPr/>
        </p:nvSpPr>
        <p:spPr>
          <a:xfrm>
            <a:off x="3787687" y="4477119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66" name="椭圆 65"/>
          <p:cNvSpPr/>
          <p:nvPr/>
        </p:nvSpPr>
        <p:spPr>
          <a:xfrm>
            <a:off x="3787687" y="4287255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68" name="椭圆 67"/>
          <p:cNvSpPr/>
          <p:nvPr/>
        </p:nvSpPr>
        <p:spPr>
          <a:xfrm>
            <a:off x="3787687" y="4097391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69" name="椭圆 68"/>
          <p:cNvSpPr/>
          <p:nvPr/>
        </p:nvSpPr>
        <p:spPr>
          <a:xfrm>
            <a:off x="3787687" y="3907527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80" name="TextBox 99"/>
          <p:cNvSpPr txBox="1">
            <a:spLocks noChangeArrowheads="1"/>
          </p:cNvSpPr>
          <p:nvPr/>
        </p:nvSpPr>
        <p:spPr bwMode="auto">
          <a:xfrm>
            <a:off x="7916376" y="2017763"/>
            <a:ext cx="104563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个位</a:t>
            </a:r>
            <a:endParaRPr lang="zh-CN" altLang="en-US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1" name="TextBox 99"/>
          <p:cNvSpPr txBox="1">
            <a:spLocks noChangeArrowheads="1"/>
          </p:cNvSpPr>
          <p:nvPr/>
        </p:nvSpPr>
        <p:spPr bwMode="auto">
          <a:xfrm>
            <a:off x="7085443" y="2017763"/>
            <a:ext cx="104351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十位</a:t>
            </a:r>
            <a:endParaRPr lang="zh-CN" altLang="en-US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2749462" y="5236573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92D050"/>
              </a:gs>
              <a:gs pos="100000">
                <a:srgbClr val="92D05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83" name="椭圆 82"/>
          <p:cNvSpPr/>
          <p:nvPr/>
        </p:nvSpPr>
        <p:spPr>
          <a:xfrm>
            <a:off x="2749462" y="5046711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84" name="椭圆 83"/>
          <p:cNvSpPr/>
          <p:nvPr/>
        </p:nvSpPr>
        <p:spPr>
          <a:xfrm>
            <a:off x="2749462" y="4856847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85" name="椭圆 84"/>
          <p:cNvSpPr/>
          <p:nvPr/>
        </p:nvSpPr>
        <p:spPr>
          <a:xfrm>
            <a:off x="2749462" y="4666983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86" name="椭圆 85"/>
          <p:cNvSpPr/>
          <p:nvPr/>
        </p:nvSpPr>
        <p:spPr>
          <a:xfrm>
            <a:off x="2749462" y="4477119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87" name="椭圆 86"/>
          <p:cNvSpPr/>
          <p:nvPr/>
        </p:nvSpPr>
        <p:spPr>
          <a:xfrm>
            <a:off x="2749462" y="4287255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88" name="椭圆 87"/>
          <p:cNvSpPr/>
          <p:nvPr/>
        </p:nvSpPr>
        <p:spPr>
          <a:xfrm>
            <a:off x="3787687" y="3711628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89" name="椭圆 88"/>
          <p:cNvSpPr/>
          <p:nvPr/>
        </p:nvSpPr>
        <p:spPr>
          <a:xfrm>
            <a:off x="3787687" y="3521764"/>
            <a:ext cx="464988" cy="19042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90" name="TextBox 51"/>
          <p:cNvSpPr txBox="1"/>
          <p:nvPr/>
        </p:nvSpPr>
        <p:spPr>
          <a:xfrm>
            <a:off x="8187704" y="3851991"/>
            <a:ext cx="65828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solidFill>
                  <a:srgbClr val="FF0000"/>
                </a:solidFill>
                <a:cs typeface="Arial" panose="020B0604020202020204" pitchFamily="34" charset="0"/>
              </a:rPr>
              <a:t>5</a:t>
            </a:r>
            <a:endParaRPr lang="zh-CN" altLang="en-US" sz="4000" b="1" spc="8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573417" y="3317813"/>
            <a:ext cx="914400" cy="2107932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任意多边形: 形状 92"/>
          <p:cNvSpPr/>
          <p:nvPr/>
        </p:nvSpPr>
        <p:spPr>
          <a:xfrm>
            <a:off x="4316943" y="2963183"/>
            <a:ext cx="414713" cy="347688"/>
          </a:xfrm>
          <a:custGeom>
            <a:avLst/>
            <a:gdLst>
              <a:gd name="connsiteX0" fmla="*/ 0 w 269508"/>
              <a:gd name="connsiteY0" fmla="*/ 404261 h 404261"/>
              <a:gd name="connsiteX1" fmla="*/ 38501 w 269508"/>
              <a:gd name="connsiteY1" fmla="*/ 96253 h 404261"/>
              <a:gd name="connsiteX2" fmla="*/ 269508 w 269508"/>
              <a:gd name="connsiteY2" fmla="*/ 0 h 404261"/>
              <a:gd name="connsiteX0-1" fmla="*/ 0 w 269508"/>
              <a:gd name="connsiteY0-2" fmla="*/ 404261 h 404261"/>
              <a:gd name="connsiteX1-3" fmla="*/ 38501 w 269508"/>
              <a:gd name="connsiteY1-4" fmla="*/ 96253 h 404261"/>
              <a:gd name="connsiteX2-5" fmla="*/ 269508 w 269508"/>
              <a:gd name="connsiteY2-6" fmla="*/ 0 h 404261"/>
              <a:gd name="connsiteX0-7" fmla="*/ 0 w 309989"/>
              <a:gd name="connsiteY0-8" fmla="*/ 492367 h 492367"/>
              <a:gd name="connsiteX1-9" fmla="*/ 38501 w 309989"/>
              <a:gd name="connsiteY1-10" fmla="*/ 184359 h 492367"/>
              <a:gd name="connsiteX2-11" fmla="*/ 309989 w 309989"/>
              <a:gd name="connsiteY2-12" fmla="*/ 0 h 492367"/>
              <a:gd name="connsiteX0-13" fmla="*/ 0 w 309989"/>
              <a:gd name="connsiteY0-14" fmla="*/ 492367 h 492367"/>
              <a:gd name="connsiteX1-15" fmla="*/ 38501 w 309989"/>
              <a:gd name="connsiteY1-16" fmla="*/ 184359 h 492367"/>
              <a:gd name="connsiteX2-17" fmla="*/ 309989 w 309989"/>
              <a:gd name="connsiteY2-18" fmla="*/ 0 h 492367"/>
              <a:gd name="connsiteX0-19" fmla="*/ 0 w 309989"/>
              <a:gd name="connsiteY0-20" fmla="*/ 492367 h 492367"/>
              <a:gd name="connsiteX1-21" fmla="*/ 93270 w 309989"/>
              <a:gd name="connsiteY1-22" fmla="*/ 201028 h 492367"/>
              <a:gd name="connsiteX2-23" fmla="*/ 309989 w 309989"/>
              <a:gd name="connsiteY2-24" fmla="*/ 0 h 492367"/>
              <a:gd name="connsiteX0-25" fmla="*/ 0 w 336183"/>
              <a:gd name="connsiteY0-26" fmla="*/ 466174 h 466174"/>
              <a:gd name="connsiteX1-27" fmla="*/ 93270 w 336183"/>
              <a:gd name="connsiteY1-28" fmla="*/ 174835 h 466174"/>
              <a:gd name="connsiteX2-29" fmla="*/ 336183 w 336183"/>
              <a:gd name="connsiteY2-30" fmla="*/ 0 h 466174"/>
              <a:gd name="connsiteX0-31" fmla="*/ 0 w 333802"/>
              <a:gd name="connsiteY0-32" fmla="*/ 439981 h 439981"/>
              <a:gd name="connsiteX1-33" fmla="*/ 90889 w 333802"/>
              <a:gd name="connsiteY1-34" fmla="*/ 174835 h 439981"/>
              <a:gd name="connsiteX2-35" fmla="*/ 333802 w 333802"/>
              <a:gd name="connsiteY2-36" fmla="*/ 0 h 439981"/>
              <a:gd name="connsiteX0-37" fmla="*/ 0 w 333802"/>
              <a:gd name="connsiteY0-38" fmla="*/ 439981 h 439981"/>
              <a:gd name="connsiteX1-39" fmla="*/ 114701 w 333802"/>
              <a:gd name="connsiteY1-40" fmla="*/ 109172 h 439981"/>
              <a:gd name="connsiteX2-41" fmla="*/ 333802 w 333802"/>
              <a:gd name="connsiteY2-42" fmla="*/ 0 h 4399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333802" h="439981">
                <a:moveTo>
                  <a:pt x="0" y="439981"/>
                </a:moveTo>
                <a:cubicBezTo>
                  <a:pt x="12834" y="337312"/>
                  <a:pt x="59067" y="182502"/>
                  <a:pt x="114701" y="109172"/>
                </a:cubicBezTo>
                <a:cubicBezTo>
                  <a:pt x="170335" y="35842"/>
                  <a:pt x="237750" y="17796"/>
                  <a:pt x="333802" y="0"/>
                </a:cubicBezTo>
              </a:path>
            </a:pathLst>
          </a:custGeom>
          <a:noFill/>
          <a:ln w="28575">
            <a:solidFill>
              <a:srgbClr val="0000FF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43"/>
          <p:cNvSpPr txBox="1">
            <a:spLocks noChangeArrowheads="1"/>
          </p:cNvSpPr>
          <p:nvPr/>
        </p:nvSpPr>
        <p:spPr bwMode="auto">
          <a:xfrm>
            <a:off x="4808917" y="2646741"/>
            <a:ext cx="16372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满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10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j-ea"/>
              </a:rPr>
              <a:t>向前一位进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j-ea"/>
              </a:rPr>
              <a:t>1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1201" y="1883619"/>
            <a:ext cx="471714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FZYBKSJW--GB1-0"/>
              </a:rPr>
              <a:t>方法三：利用竖式计算。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55" grpId="0"/>
      <p:bldP spid="64" grpId="0"/>
      <p:bldP spid="65" grpId="0"/>
      <p:bldP spid="14" grpId="0"/>
      <p:bldP spid="59" grpId="0" bldLvl="0" animBg="1"/>
      <p:bldP spid="59" grpId="1" animBg="1"/>
      <p:bldP spid="60" grpId="0" bldLvl="0" animBg="1"/>
      <p:bldP spid="60" grpId="1" animBg="1"/>
      <p:bldP spid="61" grpId="0" bldLvl="0" animBg="1"/>
      <p:bldP spid="61" grpId="1" animBg="1"/>
      <p:bldP spid="62" grpId="0" bldLvl="0" animBg="1"/>
      <p:bldP spid="62" grpId="1" animBg="1"/>
      <p:bldP spid="63" grpId="0" bldLvl="0" animBg="1"/>
      <p:bldP spid="63" grpId="1" animBg="1"/>
      <p:bldP spid="66" grpId="0" bldLvl="0" animBg="1"/>
      <p:bldP spid="66" grpId="1" animBg="1"/>
      <p:bldP spid="68" grpId="0" bldLvl="0" animBg="1"/>
      <p:bldP spid="68" grpId="1" animBg="1"/>
      <p:bldP spid="69" grpId="0" bldLvl="0" animBg="1"/>
      <p:bldP spid="69" grpId="1" animBg="1"/>
      <p:bldP spid="80" grpId="0"/>
      <p:bldP spid="81" grpId="0"/>
      <p:bldP spid="82" grpId="0" bldLvl="0" animBg="1"/>
      <p:bldP spid="83" grpId="0" bldLvl="0" animBg="1"/>
      <p:bldP spid="84" grpId="0" bldLvl="0" animBg="1"/>
      <p:bldP spid="85" grpId="0" bldLvl="0" animBg="1"/>
      <p:bldP spid="86" grpId="0" bldLvl="0" animBg="1"/>
      <p:bldP spid="87" grpId="0" bldLvl="0" animBg="1"/>
      <p:bldP spid="88" grpId="0" bldLvl="0" animBg="1"/>
      <p:bldP spid="88" grpId="1" animBg="1"/>
      <p:bldP spid="89" grpId="0" bldLvl="0" animBg="1"/>
      <p:bldP spid="89" grpId="1" animBg="1"/>
      <p:bldP spid="90" grpId="0"/>
      <p:bldP spid="90" grpId="1"/>
      <p:bldP spid="91" grpId="0" animBg="1"/>
      <p:bldP spid="93" grpId="0" animBg="1"/>
      <p:bldP spid="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1540042" y="4552750"/>
            <a:ext cx="577515" cy="176142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60"/>
          <p:cNvSpPr txBox="1">
            <a:spLocks noChangeArrowheads="1"/>
          </p:cNvSpPr>
          <p:nvPr/>
        </p:nvSpPr>
        <p:spPr bwMode="auto">
          <a:xfrm>
            <a:off x="3630988" y="5746183"/>
            <a:ext cx="88942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b="1" dirty="0">
                <a:latin typeface="+mn-lt"/>
                <a:ea typeface="+mn-ea"/>
              </a:rPr>
              <a:t>答：</a:t>
            </a:r>
            <a:r>
              <a:rPr lang="en-US" altLang="zh-CN" sz="3600" b="1" dirty="0">
                <a:latin typeface="+mn-lt"/>
                <a:ea typeface="+mn-ea"/>
              </a:rPr>
              <a:t>5 </a:t>
            </a:r>
            <a:r>
              <a:rPr lang="zh-CN" altLang="en-US" sz="3600" b="1" dirty="0">
                <a:latin typeface="+mn-lt"/>
                <a:ea typeface="+mn-ea"/>
              </a:rPr>
              <a:t>人坐太空船，需要 </a:t>
            </a:r>
            <a:r>
              <a:rPr lang="en-US" altLang="zh-CN" sz="3600" b="1" dirty="0">
                <a:latin typeface="+mn-lt"/>
                <a:ea typeface="+mn-ea"/>
              </a:rPr>
              <a:t>60 </a:t>
            </a:r>
            <a:r>
              <a:rPr lang="zh-CN" altLang="en-US" sz="3600" b="1" dirty="0">
                <a:latin typeface="+mn-lt"/>
                <a:ea typeface="+mn-ea"/>
              </a:rPr>
              <a:t>元。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56" name="TextBox 51"/>
          <p:cNvSpPr txBox="1"/>
          <p:nvPr/>
        </p:nvSpPr>
        <p:spPr>
          <a:xfrm>
            <a:off x="5636684" y="2419351"/>
            <a:ext cx="1682751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/>
              <a:t>1 2</a:t>
            </a:r>
            <a:endParaRPr lang="zh-CN" altLang="en-US" sz="4000" b="1" spc="800" dirty="0"/>
          </a:p>
        </p:txBody>
      </p:sp>
      <p:sp>
        <p:nvSpPr>
          <p:cNvPr id="57" name="TextBox 52"/>
          <p:cNvSpPr txBox="1"/>
          <p:nvPr/>
        </p:nvSpPr>
        <p:spPr>
          <a:xfrm>
            <a:off x="6210036" y="3183467"/>
            <a:ext cx="781051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/>
              <a:t>5</a:t>
            </a:r>
            <a:endParaRPr lang="zh-CN" altLang="en-US" sz="4000" b="1" spc="800" dirty="0"/>
          </a:p>
        </p:txBody>
      </p:sp>
      <p:sp>
        <p:nvSpPr>
          <p:cNvPr id="58" name="TextBox 53"/>
          <p:cNvSpPr txBox="1"/>
          <p:nvPr/>
        </p:nvSpPr>
        <p:spPr>
          <a:xfrm>
            <a:off x="4906434" y="3191934"/>
            <a:ext cx="1250949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/>
              <a:t>×</a:t>
            </a:r>
            <a:endParaRPr lang="zh-CN" altLang="en-US" sz="4000" b="1" spc="800" dirty="0"/>
          </a:p>
        </p:txBody>
      </p:sp>
      <p:cxnSp>
        <p:nvCxnSpPr>
          <p:cNvPr id="59" name="直接连接符 58"/>
          <p:cNvCxnSpPr/>
          <p:nvPr/>
        </p:nvCxnSpPr>
        <p:spPr>
          <a:xfrm>
            <a:off x="4958820" y="3931973"/>
            <a:ext cx="181266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6"/>
          <p:cNvSpPr txBox="1"/>
          <p:nvPr/>
        </p:nvSpPr>
        <p:spPr>
          <a:xfrm>
            <a:off x="5943601" y="3517900"/>
            <a:ext cx="488949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</a:rPr>
              <a:t>1</a:t>
            </a:r>
            <a:endParaRPr lang="zh-CN" altLang="en-US" sz="2000" b="1" spc="800" dirty="0">
              <a:solidFill>
                <a:srgbClr val="FF0000"/>
              </a:solidFill>
            </a:endParaRPr>
          </a:p>
        </p:txBody>
      </p:sp>
      <p:sp>
        <p:nvSpPr>
          <p:cNvPr id="61" name="TextBox 57"/>
          <p:cNvSpPr txBox="1"/>
          <p:nvPr/>
        </p:nvSpPr>
        <p:spPr>
          <a:xfrm>
            <a:off x="6226704" y="3937529"/>
            <a:ext cx="48048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000" b="1" spc="800" dirty="0"/>
              <a:t>0</a:t>
            </a:r>
            <a:endParaRPr lang="zh-CN" altLang="en-US" sz="4000" b="1" spc="800" dirty="0"/>
          </a:p>
        </p:txBody>
      </p:sp>
      <p:sp>
        <p:nvSpPr>
          <p:cNvPr id="62" name="TextBox 58"/>
          <p:cNvSpPr txBox="1"/>
          <p:nvPr/>
        </p:nvSpPr>
        <p:spPr>
          <a:xfrm>
            <a:off x="5647004" y="3939647"/>
            <a:ext cx="4725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000" b="1" spc="800" dirty="0"/>
              <a:t>6</a:t>
            </a:r>
            <a:endParaRPr lang="zh-CN" altLang="en-US" sz="4000" b="1" spc="800" dirty="0"/>
          </a:p>
        </p:txBody>
      </p:sp>
      <p:sp>
        <p:nvSpPr>
          <p:cNvPr id="6" name="矩形: 圆角 5"/>
          <p:cNvSpPr/>
          <p:nvPr/>
        </p:nvSpPr>
        <p:spPr>
          <a:xfrm>
            <a:off x="4392084" y="2194985"/>
            <a:ext cx="3331633" cy="2738966"/>
          </a:xfrm>
          <a:prstGeom prst="round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 b="1" dirty="0"/>
          </a:p>
        </p:txBody>
      </p:sp>
      <p:grpSp>
        <p:nvGrpSpPr>
          <p:cNvPr id="7" name="组合 6"/>
          <p:cNvGrpSpPr/>
          <p:nvPr/>
        </p:nvGrpSpPr>
        <p:grpSpPr bwMode="auto">
          <a:xfrm>
            <a:off x="8256063" y="1736726"/>
            <a:ext cx="3681278" cy="4864875"/>
            <a:chOff x="6056812" y="1181335"/>
            <a:chExt cx="2759958" cy="3648119"/>
          </a:xfrm>
        </p:grpSpPr>
        <p:grpSp>
          <p:nvGrpSpPr>
            <p:cNvPr id="10267" name="组合 24"/>
            <p:cNvGrpSpPr/>
            <p:nvPr/>
          </p:nvGrpSpPr>
          <p:grpSpPr bwMode="auto">
            <a:xfrm>
              <a:off x="6056812" y="1181335"/>
              <a:ext cx="2684608" cy="1790857"/>
              <a:chOff x="-340532" y="1450374"/>
              <a:chExt cx="3026912" cy="1593743"/>
            </a:xfrm>
          </p:grpSpPr>
          <p:pic>
            <p:nvPicPr>
              <p:cNvPr id="10269" name="图片 9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40532" y="1450374"/>
                <a:ext cx="3026912" cy="1593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8" name="矩形 67"/>
              <p:cNvSpPr/>
              <p:nvPr/>
            </p:nvSpPr>
            <p:spPr>
              <a:xfrm>
                <a:off x="-4150" y="1651663"/>
                <a:ext cx="2526447" cy="97117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r>
                  <a:rPr lang="zh-CN" altLang="en-US" sz="3600" b="1" dirty="0">
                    <a:latin typeface="+mn-lt"/>
                    <a:ea typeface="+mn-ea"/>
                  </a:rPr>
                  <a:t>进位时可以这样写。</a:t>
                </a:r>
                <a:endParaRPr lang="zh-CN" altLang="en-US" sz="3600" b="1" dirty="0">
                  <a:latin typeface="+mn-lt"/>
                  <a:ea typeface="+mn-ea"/>
                </a:endParaRPr>
              </a:p>
            </p:txBody>
          </p:sp>
        </p:grpSp>
        <p:pic>
          <p:nvPicPr>
            <p:cNvPr id="10268" name="图片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97" b="4897"/>
            <a:stretch>
              <a:fillRect/>
            </a:stretch>
          </p:blipFill>
          <p:spPr bwMode="auto">
            <a:xfrm>
              <a:off x="7512541" y="2938828"/>
              <a:ext cx="1304229" cy="1890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4"/>
          <p:cNvGrpSpPr/>
          <p:nvPr/>
        </p:nvGrpSpPr>
        <p:grpSpPr bwMode="auto">
          <a:xfrm>
            <a:off x="3073402" y="663576"/>
            <a:ext cx="6074833" cy="1060449"/>
            <a:chOff x="4360983" y="2347539"/>
            <a:chExt cx="4798985" cy="837406"/>
          </a:xfrm>
        </p:grpSpPr>
        <p:sp>
          <p:nvSpPr>
            <p:cNvPr id="3" name="矩形: 圆角 2"/>
            <p:cNvSpPr/>
            <p:nvPr/>
          </p:nvSpPr>
          <p:spPr>
            <a:xfrm>
              <a:off x="4360983" y="2347539"/>
              <a:ext cx="4539806" cy="837406"/>
            </a:xfrm>
            <a:prstGeom prst="roundRect">
              <a:avLst>
                <a:gd name="adj" fmla="val 30771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grpSp>
          <p:nvGrpSpPr>
            <p:cNvPr id="4" name="组合 6"/>
            <p:cNvGrpSpPr/>
            <p:nvPr/>
          </p:nvGrpSpPr>
          <p:grpSpPr bwMode="auto">
            <a:xfrm>
              <a:off x="4620832" y="2428618"/>
              <a:ext cx="4539136" cy="631151"/>
              <a:chOff x="1805593" y="306490"/>
              <a:chExt cx="4538027" cy="631319"/>
            </a:xfrm>
          </p:grpSpPr>
          <p:grpSp>
            <p:nvGrpSpPr>
              <p:cNvPr id="5" name="组合 6"/>
              <p:cNvGrpSpPr/>
              <p:nvPr/>
            </p:nvGrpSpPr>
            <p:grpSpPr bwMode="auto">
              <a:xfrm>
                <a:off x="1805593" y="311687"/>
                <a:ext cx="3137637" cy="626122"/>
                <a:chOff x="1805593" y="311687"/>
                <a:chExt cx="3137637" cy="626122"/>
              </a:xfrm>
            </p:grpSpPr>
            <p:sp>
              <p:nvSpPr>
                <p:cNvPr id="9" name="矩形: 圆角 8"/>
                <p:cNvSpPr/>
                <p:nvPr/>
              </p:nvSpPr>
              <p:spPr>
                <a:xfrm>
                  <a:off x="1804922" y="312328"/>
                  <a:ext cx="623549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2512057" y="340750"/>
                  <a:ext cx="570053" cy="568451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1" name="矩形: 圆角 10"/>
                <p:cNvSpPr/>
                <p:nvPr/>
              </p:nvSpPr>
              <p:spPr>
                <a:xfrm>
                  <a:off x="3170711" y="312328"/>
                  <a:ext cx="623548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2" name="矩形: 圆角 11"/>
                <p:cNvSpPr/>
                <p:nvPr/>
              </p:nvSpPr>
              <p:spPr>
                <a:xfrm>
                  <a:off x="4317505" y="312328"/>
                  <a:ext cx="625220" cy="62529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3756031" y="306490"/>
                <a:ext cx="2587589" cy="591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265">
                    <a:ea typeface="黑体" panose="02010609060101010101" pitchFamily="49" charset="-122"/>
                  </a:rPr>
                  <a:t>＝       </a:t>
                </a:r>
                <a:r>
                  <a:rPr lang="en-US" altLang="zh-CN" sz="4265">
                    <a:ea typeface="黑体" panose="02010609060101010101" pitchFamily="49" charset="-122"/>
                  </a:rPr>
                  <a:t>(</a:t>
                </a:r>
                <a:r>
                  <a:rPr lang="zh-CN" altLang="en-US" sz="4265">
                    <a:ea typeface="黑体" panose="02010609060101010101" pitchFamily="49" charset="-122"/>
                  </a:rPr>
                  <a:t>    </a:t>
                </a:r>
                <a:r>
                  <a:rPr lang="en-US" altLang="zh-CN" sz="4265">
                    <a:ea typeface="黑体" panose="02010609060101010101" pitchFamily="49" charset="-122"/>
                  </a:rPr>
                  <a:t>)</a:t>
                </a:r>
                <a:endParaRPr lang="zh-CN" altLang="en-US" sz="4265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3406684" y="897980"/>
            <a:ext cx="812891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12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4387759" y="917030"/>
            <a:ext cx="612866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×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5" name="标题 1"/>
          <p:cNvSpPr>
            <a:spLocks noGrp="1" noChangeArrowheads="1"/>
          </p:cNvSpPr>
          <p:nvPr/>
        </p:nvSpPr>
        <p:spPr bwMode="auto">
          <a:xfrm>
            <a:off x="5264059" y="897980"/>
            <a:ext cx="584291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zh-CN" sz="4000" b="1" dirty="0">
                <a:latin typeface="+mn-lt"/>
                <a:ea typeface="黑体" panose="02010609060101010101" pitchFamily="49" charset="-122"/>
              </a:rPr>
              <a:t>5</a:t>
            </a:r>
            <a:endParaRPr lang="zh-CN" altLang="en-US" sz="4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6" name="TextBox 59"/>
          <p:cNvSpPr txBox="1">
            <a:spLocks noChangeArrowheads="1"/>
          </p:cNvSpPr>
          <p:nvPr/>
        </p:nvSpPr>
        <p:spPr bwMode="auto">
          <a:xfrm>
            <a:off x="6657976" y="810684"/>
            <a:ext cx="23325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lt"/>
              </a:rPr>
              <a:t>60    </a:t>
            </a:r>
            <a:r>
              <a:rPr lang="zh-CN" altLang="en-US" sz="4000" b="1" dirty="0">
                <a:solidFill>
                  <a:srgbClr val="FF0000"/>
                </a:solidFill>
                <a:latin typeface="+mn-lt"/>
                <a:ea typeface="+mn-ea"/>
              </a:rPr>
              <a:t>元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" name="TextBox 51"/>
          <p:cNvSpPr txBox="1"/>
          <p:nvPr/>
        </p:nvSpPr>
        <p:spPr>
          <a:xfrm>
            <a:off x="1621098" y="3160229"/>
            <a:ext cx="155998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cs typeface="Arial" panose="020B0604020202020204" pitchFamily="34" charset="0"/>
              </a:rPr>
              <a:t>1  2</a:t>
            </a:r>
            <a:endParaRPr lang="zh-CN" altLang="en-US" sz="4000" b="1" spc="800" dirty="0">
              <a:cs typeface="Arial" panose="020B0604020202020204" pitchFamily="34" charset="0"/>
            </a:endParaRPr>
          </a:p>
        </p:txBody>
      </p:sp>
      <p:sp>
        <p:nvSpPr>
          <p:cNvPr id="18" name="TextBox 52"/>
          <p:cNvSpPr txBox="1"/>
          <p:nvPr/>
        </p:nvSpPr>
        <p:spPr>
          <a:xfrm>
            <a:off x="2419346" y="3771945"/>
            <a:ext cx="781049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cs typeface="Arial" panose="020B0604020202020204" pitchFamily="34" charset="0"/>
              </a:rPr>
              <a:t>5</a:t>
            </a:r>
            <a:endParaRPr lang="zh-CN" altLang="en-US" sz="4000" b="1" spc="800" dirty="0">
              <a:cs typeface="Arial" panose="020B0604020202020204" pitchFamily="34" charset="0"/>
            </a:endParaRPr>
          </a:p>
        </p:txBody>
      </p:sp>
      <p:sp>
        <p:nvSpPr>
          <p:cNvPr id="19" name="TextBox 53"/>
          <p:cNvSpPr txBox="1"/>
          <p:nvPr/>
        </p:nvSpPr>
        <p:spPr>
          <a:xfrm>
            <a:off x="1011498" y="3782529"/>
            <a:ext cx="7379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000" b="1" spc="800" dirty="0"/>
              <a:t>×</a:t>
            </a:r>
            <a:endParaRPr lang="zh-CN" altLang="en-US" sz="4000" b="1" spc="8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1028853" y="4512779"/>
            <a:ext cx="2016000" cy="21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57"/>
          <p:cNvSpPr txBox="1"/>
          <p:nvPr/>
        </p:nvSpPr>
        <p:spPr>
          <a:xfrm>
            <a:off x="1607868" y="4464096"/>
            <a:ext cx="143822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cs typeface="Arial" panose="020B0604020202020204" pitchFamily="34" charset="0"/>
              </a:rPr>
              <a:t>1  0</a:t>
            </a:r>
            <a:endParaRPr lang="zh-CN" altLang="en-US" sz="4000" b="1" spc="800" dirty="0">
              <a:cs typeface="Arial" panose="020B0604020202020204" pitchFamily="34" charset="0"/>
            </a:endParaRPr>
          </a:p>
        </p:txBody>
      </p:sp>
      <p:sp>
        <p:nvSpPr>
          <p:cNvPr id="22" name="TextBox 58"/>
          <p:cNvSpPr txBox="1"/>
          <p:nvPr/>
        </p:nvSpPr>
        <p:spPr>
          <a:xfrm>
            <a:off x="1622686" y="5037712"/>
            <a:ext cx="158538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cs typeface="Arial" panose="020B0604020202020204" pitchFamily="34" charset="0"/>
              </a:rPr>
              <a:t>5  0</a:t>
            </a:r>
            <a:endParaRPr lang="zh-CN" altLang="en-US" sz="4000" b="1" spc="800" dirty="0">
              <a:cs typeface="Arial" panose="020B0604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028853" y="5731979"/>
            <a:ext cx="2016000" cy="21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58"/>
          <p:cNvSpPr txBox="1"/>
          <p:nvPr/>
        </p:nvSpPr>
        <p:spPr>
          <a:xfrm>
            <a:off x="1604060" y="5674830"/>
            <a:ext cx="1466849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cs typeface="Arial" panose="020B0604020202020204" pitchFamily="34" charset="0"/>
              </a:rPr>
              <a:t>6  0</a:t>
            </a:r>
            <a:endParaRPr lang="zh-CN" altLang="en-US" sz="4000" b="1" spc="800" dirty="0">
              <a:cs typeface="Arial" panose="020B0604020202020204" pitchFamily="34" charset="0"/>
            </a:endParaRPr>
          </a:p>
        </p:txBody>
      </p:sp>
      <p:sp>
        <p:nvSpPr>
          <p:cNvPr id="25" name="TextBox 51"/>
          <p:cNvSpPr txBox="1"/>
          <p:nvPr/>
        </p:nvSpPr>
        <p:spPr>
          <a:xfrm>
            <a:off x="2437072" y="3163404"/>
            <a:ext cx="65828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solidFill>
                  <a:srgbClr val="FF0000"/>
                </a:solidFill>
                <a:cs typeface="Arial" panose="020B0604020202020204" pitchFamily="34" charset="0"/>
              </a:rPr>
              <a:t>2</a:t>
            </a:r>
            <a:endParaRPr lang="zh-CN" altLang="en-US" sz="4000" b="1" spc="8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26" name="TextBox 51"/>
          <p:cNvSpPr txBox="1"/>
          <p:nvPr/>
        </p:nvSpPr>
        <p:spPr>
          <a:xfrm>
            <a:off x="1621097" y="3168696"/>
            <a:ext cx="656167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solidFill>
                  <a:srgbClr val="0000FF"/>
                </a:solidFill>
                <a:cs typeface="Arial" panose="020B0604020202020204" pitchFamily="34" charset="0"/>
              </a:rPr>
              <a:t>1</a:t>
            </a:r>
            <a:endParaRPr lang="zh-CN" altLang="en-US" sz="4000" b="1" spc="800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27" name="TextBox 99"/>
          <p:cNvSpPr txBox="1">
            <a:spLocks noChangeArrowheads="1"/>
          </p:cNvSpPr>
          <p:nvPr/>
        </p:nvSpPr>
        <p:spPr bwMode="auto">
          <a:xfrm>
            <a:off x="2146494" y="1945192"/>
            <a:ext cx="104563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个位</a:t>
            </a:r>
            <a:endParaRPr lang="zh-CN" altLang="en-US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8" name="TextBox 99"/>
          <p:cNvSpPr txBox="1">
            <a:spLocks noChangeArrowheads="1"/>
          </p:cNvSpPr>
          <p:nvPr/>
        </p:nvSpPr>
        <p:spPr bwMode="auto">
          <a:xfrm>
            <a:off x="1315561" y="1945192"/>
            <a:ext cx="104351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十位</a:t>
            </a:r>
            <a:endParaRPr lang="zh-CN" altLang="en-US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9" name="TextBox 51"/>
          <p:cNvSpPr txBox="1"/>
          <p:nvPr/>
        </p:nvSpPr>
        <p:spPr>
          <a:xfrm>
            <a:off x="2417822" y="3779420"/>
            <a:ext cx="65828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b="1" spc="800" dirty="0">
                <a:solidFill>
                  <a:srgbClr val="FF0000"/>
                </a:solidFill>
                <a:cs typeface="Arial" panose="020B0604020202020204" pitchFamily="34" charset="0"/>
              </a:rPr>
              <a:t>5</a:t>
            </a:r>
            <a:endParaRPr lang="zh-CN" altLang="en-US" sz="4000" b="1" spc="8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597794" y="4494998"/>
            <a:ext cx="423511" cy="664143"/>
          </a:xfrm>
          <a:prstGeom prst="ellipse">
            <a:avLst/>
          </a:prstGeom>
          <a:noFill/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/>
          <p:cNvSpPr/>
          <p:nvPr/>
        </p:nvSpPr>
        <p:spPr>
          <a:xfrm>
            <a:off x="1982804" y="3763478"/>
            <a:ext cx="3927108" cy="866274"/>
          </a:xfrm>
          <a:custGeom>
            <a:avLst/>
            <a:gdLst>
              <a:gd name="connsiteX0" fmla="*/ 0 w 3927108"/>
              <a:gd name="connsiteY0" fmla="*/ 866274 h 866274"/>
              <a:gd name="connsiteX1" fmla="*/ 2107933 w 3927108"/>
              <a:gd name="connsiteY1" fmla="*/ 279133 h 866274"/>
              <a:gd name="connsiteX2" fmla="*/ 3927108 w 3927108"/>
              <a:gd name="connsiteY2" fmla="*/ 0 h 866274"/>
              <a:gd name="connsiteX0-1" fmla="*/ 0 w 3927108"/>
              <a:gd name="connsiteY0-2" fmla="*/ 866274 h 866274"/>
              <a:gd name="connsiteX1-3" fmla="*/ 2107933 w 3927108"/>
              <a:gd name="connsiteY1-4" fmla="*/ 279133 h 866274"/>
              <a:gd name="connsiteX2-5" fmla="*/ 3927108 w 3927108"/>
              <a:gd name="connsiteY2-6" fmla="*/ 0 h 866274"/>
              <a:gd name="connsiteX0-7" fmla="*/ 0 w 3927108"/>
              <a:gd name="connsiteY0-8" fmla="*/ 866274 h 866274"/>
              <a:gd name="connsiteX1-9" fmla="*/ 2030930 w 3927108"/>
              <a:gd name="connsiteY1-10" fmla="*/ 231007 h 866274"/>
              <a:gd name="connsiteX2-11" fmla="*/ 3927108 w 3927108"/>
              <a:gd name="connsiteY2-12" fmla="*/ 0 h 866274"/>
              <a:gd name="connsiteX0-13" fmla="*/ 0 w 3927108"/>
              <a:gd name="connsiteY0-14" fmla="*/ 866274 h 866274"/>
              <a:gd name="connsiteX1-15" fmla="*/ 2030930 w 3927108"/>
              <a:gd name="connsiteY1-16" fmla="*/ 231007 h 866274"/>
              <a:gd name="connsiteX2-17" fmla="*/ 3927108 w 3927108"/>
              <a:gd name="connsiteY2-18" fmla="*/ 0 h 866274"/>
              <a:gd name="connsiteX0-19" fmla="*/ 0 w 3927108"/>
              <a:gd name="connsiteY0-20" fmla="*/ 866274 h 866274"/>
              <a:gd name="connsiteX1-21" fmla="*/ 2030930 w 3927108"/>
              <a:gd name="connsiteY1-22" fmla="*/ 231007 h 866274"/>
              <a:gd name="connsiteX2-23" fmla="*/ 3927108 w 3927108"/>
              <a:gd name="connsiteY2-24" fmla="*/ 0 h 8662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3927108" h="866274">
                <a:moveTo>
                  <a:pt x="0" y="866274"/>
                </a:moveTo>
                <a:cubicBezTo>
                  <a:pt x="548639" y="593558"/>
                  <a:pt x="1376412" y="375386"/>
                  <a:pt x="2030930" y="231007"/>
                </a:cubicBezTo>
                <a:cubicBezTo>
                  <a:pt x="2685448" y="86628"/>
                  <a:pt x="3262964" y="35292"/>
                  <a:pt x="3927108" y="0"/>
                </a:cubicBezTo>
              </a:path>
            </a:pathLst>
          </a:custGeom>
          <a:noFill/>
          <a:ln w="19050">
            <a:solidFill>
              <a:srgbClr val="0000FF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99"/>
          <p:cNvSpPr txBox="1">
            <a:spLocks noChangeArrowheads="1"/>
          </p:cNvSpPr>
          <p:nvPr/>
        </p:nvSpPr>
        <p:spPr bwMode="auto">
          <a:xfrm>
            <a:off x="4533560" y="5034902"/>
            <a:ext cx="16939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n-ea"/>
              </a:rPr>
              <a:t>1×5 = 5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35" name="TextBox 99"/>
          <p:cNvSpPr txBox="1">
            <a:spLocks noChangeArrowheads="1"/>
          </p:cNvSpPr>
          <p:nvPr/>
        </p:nvSpPr>
        <p:spPr bwMode="auto">
          <a:xfrm>
            <a:off x="6294983" y="5034902"/>
            <a:ext cx="14437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n-ea"/>
              </a:rPr>
              <a:t>5+1 = 6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9" grpId="0"/>
      <p:bldP spid="56" grpId="0"/>
      <p:bldP spid="57" grpId="0"/>
      <p:bldP spid="58" grpId="0"/>
      <p:bldP spid="60" grpId="0"/>
      <p:bldP spid="61" grpId="0"/>
      <p:bldP spid="62" grpId="0"/>
      <p:bldP spid="6" grpId="0" animBg="1"/>
      <p:bldP spid="31" grpId="0" animBg="1"/>
      <p:bldP spid="31" grpId="1" animBg="1"/>
      <p:bldP spid="32" grpId="0" animBg="1"/>
      <p:bldP spid="32" grpId="1" animBg="1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4657" y="587820"/>
            <a:ext cx="9734550" cy="573405"/>
            <a:chOff x="1087" y="7328"/>
            <a:chExt cx="15330" cy="903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4528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算一算，说一说。</a:t>
              </a:r>
              <a:endParaRPr lang="zh-CN" altLang="en-US" sz="36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8" name="组合 108"/>
          <p:cNvGrpSpPr/>
          <p:nvPr/>
        </p:nvGrpSpPr>
        <p:grpSpPr bwMode="auto">
          <a:xfrm>
            <a:off x="1465893" y="1535886"/>
            <a:ext cx="2305049" cy="1428750"/>
            <a:chOff x="288033" y="2257321"/>
            <a:chExt cx="1728000" cy="1071681"/>
          </a:xfrm>
        </p:grpSpPr>
        <p:sp>
          <p:nvSpPr>
            <p:cNvPr id="9" name="TextBox 77"/>
            <p:cNvSpPr txBox="1"/>
            <p:nvPr/>
          </p:nvSpPr>
          <p:spPr>
            <a:xfrm>
              <a:off x="873553" y="2257321"/>
              <a:ext cx="503009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2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10" name="TextBox 110"/>
            <p:cNvSpPr txBox="1">
              <a:spLocks noChangeArrowheads="1"/>
            </p:cNvSpPr>
            <p:nvPr/>
          </p:nvSpPr>
          <p:spPr bwMode="auto">
            <a:xfrm>
              <a:off x="373719" y="2743149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>
                  <a:latin typeface="+mn-lt"/>
                </a:rPr>
                <a:t>×</a:t>
              </a:r>
              <a:endParaRPr lang="zh-CN" altLang="en-US" sz="4000" b="1">
                <a:latin typeface="+mn-lt"/>
              </a:endParaRPr>
            </a:p>
          </p:txBody>
        </p:sp>
        <p:sp>
          <p:nvSpPr>
            <p:cNvPr id="11" name="TextBox 111"/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3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81"/>
            <p:cNvSpPr txBox="1"/>
            <p:nvPr/>
          </p:nvSpPr>
          <p:spPr>
            <a:xfrm>
              <a:off x="1365454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8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14" name="TextBox 100"/>
          <p:cNvSpPr txBox="1">
            <a:spLocks noChangeArrowheads="1"/>
          </p:cNvSpPr>
          <p:nvPr/>
        </p:nvSpPr>
        <p:spPr bwMode="auto">
          <a:xfrm>
            <a:off x="2128408" y="2968870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4000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5" name="TextBox 101"/>
          <p:cNvSpPr txBox="1">
            <a:spLocks noChangeArrowheads="1"/>
          </p:cNvSpPr>
          <p:nvPr/>
        </p:nvSpPr>
        <p:spPr bwMode="auto">
          <a:xfrm>
            <a:off x="2797275" y="2968870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</a:rPr>
              <a:t>4</a:t>
            </a:r>
            <a:endParaRPr lang="zh-CN" altLang="en-US" sz="4000" b="1" dirty="0">
              <a:solidFill>
                <a:srgbClr val="7030A0"/>
              </a:solidFill>
              <a:latin typeface="+mn-lt"/>
            </a:endParaRPr>
          </a:p>
        </p:txBody>
      </p:sp>
      <p:grpSp>
        <p:nvGrpSpPr>
          <p:cNvPr id="16" name="组合 107"/>
          <p:cNvGrpSpPr/>
          <p:nvPr/>
        </p:nvGrpSpPr>
        <p:grpSpPr bwMode="auto">
          <a:xfrm>
            <a:off x="4638638" y="1533771"/>
            <a:ext cx="2390654" cy="1428750"/>
            <a:chOff x="77877" y="2257321"/>
            <a:chExt cx="1792173" cy="1071681"/>
          </a:xfrm>
        </p:grpSpPr>
        <p:sp>
          <p:nvSpPr>
            <p:cNvPr id="17" name="TextBox 125"/>
            <p:cNvSpPr txBox="1"/>
            <p:nvPr/>
          </p:nvSpPr>
          <p:spPr>
            <a:xfrm>
              <a:off x="974574" y="2257321"/>
              <a:ext cx="503008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6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18" name="TextBox 103"/>
            <p:cNvSpPr txBox="1">
              <a:spLocks noChangeArrowheads="1"/>
            </p:cNvSpPr>
            <p:nvPr/>
          </p:nvSpPr>
          <p:spPr bwMode="auto">
            <a:xfrm>
              <a:off x="77877" y="2743150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×</a:t>
              </a:r>
              <a:endParaRPr lang="zh-CN" altLang="en-US" sz="4000" b="1" dirty="0">
                <a:latin typeface="+mn-lt"/>
              </a:endParaRPr>
            </a:p>
          </p:txBody>
        </p:sp>
        <p:sp>
          <p:nvSpPr>
            <p:cNvPr id="19" name="TextBox 104"/>
            <p:cNvSpPr txBox="1">
              <a:spLocks noChangeArrowheads="1"/>
            </p:cNvSpPr>
            <p:nvPr/>
          </p:nvSpPr>
          <p:spPr bwMode="auto">
            <a:xfrm>
              <a:off x="1286116" y="2743150"/>
              <a:ext cx="575999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>
                  <a:latin typeface="+mn-lt"/>
                </a:rPr>
                <a:t>2</a:t>
              </a:r>
              <a:endParaRPr lang="zh-CN" altLang="en-US" sz="4000" b="1">
                <a:latin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26362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129"/>
            <p:cNvSpPr txBox="1"/>
            <p:nvPr/>
          </p:nvSpPr>
          <p:spPr>
            <a:xfrm>
              <a:off x="1365455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4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22" name="TextBox 125"/>
            <p:cNvSpPr txBox="1"/>
            <p:nvPr/>
          </p:nvSpPr>
          <p:spPr>
            <a:xfrm>
              <a:off x="563281" y="2257321"/>
              <a:ext cx="503008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3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23" name="TextBox 136"/>
          <p:cNvSpPr txBox="1">
            <a:spLocks noChangeArrowheads="1"/>
          </p:cNvSpPr>
          <p:nvPr/>
        </p:nvSpPr>
        <p:spPr bwMode="auto">
          <a:xfrm>
            <a:off x="5749467" y="2977337"/>
            <a:ext cx="7662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24" name="TextBox 137"/>
          <p:cNvSpPr txBox="1">
            <a:spLocks noChangeArrowheads="1"/>
          </p:cNvSpPr>
          <p:nvPr/>
        </p:nvSpPr>
        <p:spPr bwMode="auto">
          <a:xfrm>
            <a:off x="6250358" y="2977337"/>
            <a:ext cx="7683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40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25" name="TextBox 140"/>
          <p:cNvSpPr txBox="1"/>
          <p:nvPr/>
        </p:nvSpPr>
        <p:spPr>
          <a:xfrm>
            <a:off x="2677584" y="2585753"/>
            <a:ext cx="383116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6" name="TextBox 141"/>
          <p:cNvSpPr txBox="1"/>
          <p:nvPr/>
        </p:nvSpPr>
        <p:spPr>
          <a:xfrm>
            <a:off x="5747190" y="2604804"/>
            <a:ext cx="385233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7" name="组合 107"/>
          <p:cNvGrpSpPr/>
          <p:nvPr/>
        </p:nvGrpSpPr>
        <p:grpSpPr bwMode="auto">
          <a:xfrm>
            <a:off x="8162505" y="1533771"/>
            <a:ext cx="2403616" cy="1428750"/>
            <a:chOff x="68160" y="2257321"/>
            <a:chExt cx="1801890" cy="1071681"/>
          </a:xfrm>
        </p:grpSpPr>
        <p:sp>
          <p:nvSpPr>
            <p:cNvPr id="28" name="TextBox 125"/>
            <p:cNvSpPr txBox="1"/>
            <p:nvPr/>
          </p:nvSpPr>
          <p:spPr>
            <a:xfrm>
              <a:off x="974574" y="2257321"/>
              <a:ext cx="503008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6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29" name="TextBox 103"/>
            <p:cNvSpPr txBox="1">
              <a:spLocks noChangeArrowheads="1"/>
            </p:cNvSpPr>
            <p:nvPr/>
          </p:nvSpPr>
          <p:spPr bwMode="auto">
            <a:xfrm>
              <a:off x="77877" y="2743150"/>
              <a:ext cx="576000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×</a:t>
              </a:r>
              <a:endParaRPr lang="zh-CN" altLang="en-US" sz="4000" b="1" dirty="0">
                <a:latin typeface="+mn-lt"/>
              </a:endParaRPr>
            </a:p>
          </p:txBody>
        </p:sp>
        <p:sp>
          <p:nvSpPr>
            <p:cNvPr id="30" name="TextBox 104"/>
            <p:cNvSpPr txBox="1">
              <a:spLocks noChangeArrowheads="1"/>
            </p:cNvSpPr>
            <p:nvPr/>
          </p:nvSpPr>
          <p:spPr bwMode="auto">
            <a:xfrm>
              <a:off x="1286116" y="2743150"/>
              <a:ext cx="575999" cy="53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latin typeface="+mn-lt"/>
                </a:rPr>
                <a:t>5</a:t>
              </a:r>
              <a:endParaRPr lang="zh-CN" altLang="en-US" sz="4000" b="1" dirty="0">
                <a:latin typeface="+mn-lt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68160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129"/>
            <p:cNvSpPr txBox="1"/>
            <p:nvPr/>
          </p:nvSpPr>
          <p:spPr>
            <a:xfrm>
              <a:off x="1365455" y="2257321"/>
              <a:ext cx="504595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3</a:t>
              </a:r>
              <a:endParaRPr lang="zh-CN" altLang="en-US" sz="4000" b="1" spc="800" dirty="0">
                <a:latin typeface="+mn-lt"/>
              </a:endParaRPr>
            </a:p>
          </p:txBody>
        </p:sp>
        <p:sp>
          <p:nvSpPr>
            <p:cNvPr id="33" name="TextBox 125"/>
            <p:cNvSpPr txBox="1"/>
            <p:nvPr/>
          </p:nvSpPr>
          <p:spPr>
            <a:xfrm>
              <a:off x="563281" y="2257321"/>
              <a:ext cx="503008" cy="5309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4000" b="1" spc="800" dirty="0">
                  <a:latin typeface="+mn-lt"/>
                </a:rPr>
                <a:t>1</a:t>
              </a:r>
              <a:endParaRPr lang="zh-CN" altLang="en-US" sz="4000" b="1" spc="800" dirty="0">
                <a:latin typeface="+mn-lt"/>
              </a:endParaRPr>
            </a:p>
          </p:txBody>
        </p:sp>
      </p:grpSp>
      <p:sp>
        <p:nvSpPr>
          <p:cNvPr id="34" name="TextBox 136"/>
          <p:cNvSpPr txBox="1">
            <a:spLocks noChangeArrowheads="1"/>
          </p:cNvSpPr>
          <p:nvPr/>
        </p:nvSpPr>
        <p:spPr bwMode="auto">
          <a:xfrm>
            <a:off x="9312176" y="2977337"/>
            <a:ext cx="7662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</a:rPr>
              <a:t>0</a:t>
            </a:r>
            <a:endParaRPr lang="zh-CN" altLang="en-US" sz="40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5" name="TextBox 137"/>
          <p:cNvSpPr txBox="1">
            <a:spLocks noChangeArrowheads="1"/>
          </p:cNvSpPr>
          <p:nvPr/>
        </p:nvSpPr>
        <p:spPr bwMode="auto">
          <a:xfrm>
            <a:off x="9787187" y="2977337"/>
            <a:ext cx="7683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</a:rPr>
              <a:t>5</a:t>
            </a:r>
            <a:endParaRPr lang="zh-CN" altLang="en-US" sz="40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6" name="TextBox 141"/>
          <p:cNvSpPr txBox="1"/>
          <p:nvPr/>
        </p:nvSpPr>
        <p:spPr>
          <a:xfrm>
            <a:off x="9723967" y="2604804"/>
            <a:ext cx="385233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92370" y="4029603"/>
            <a:ext cx="9207260" cy="2077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607695" lvl="1" indent="-1504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17295" lvl="2" indent="-3028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26895" lvl="3" indent="-4552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36495" lvl="4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3048000" lvl="5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3657600" lvl="6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4267200" lvl="7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4876800" lvl="8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14400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1. </a:t>
            </a: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独立计算；</a:t>
            </a:r>
            <a:endParaRPr lang="en-US" altLang="zh-CN" sz="3200" b="1" dirty="0">
              <a:solidFill>
                <a:srgbClr val="3366FF"/>
              </a:solidFill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defTabSz="914400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2. </a:t>
            </a: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说一说列竖式计算的具体步骤，在计算过程中有哪些需要注意的点。</a:t>
            </a:r>
            <a:endParaRPr lang="zh-CN" altLang="en-US" sz="3200" b="1" dirty="0">
              <a:solidFill>
                <a:srgbClr val="3366FF"/>
              </a:solidFill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0" name="TextBox 136"/>
          <p:cNvSpPr txBox="1">
            <a:spLocks noChangeArrowheads="1"/>
          </p:cNvSpPr>
          <p:nvPr/>
        </p:nvSpPr>
        <p:spPr bwMode="auto">
          <a:xfrm>
            <a:off x="5180124" y="2977337"/>
            <a:ext cx="7662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</a:rPr>
              <a:t>7</a:t>
            </a:r>
            <a:endParaRPr lang="zh-CN" altLang="en-US" sz="40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1" name="TextBox 141"/>
          <p:cNvSpPr txBox="1"/>
          <p:nvPr/>
        </p:nvSpPr>
        <p:spPr>
          <a:xfrm>
            <a:off x="9249514" y="2604804"/>
            <a:ext cx="385233" cy="379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3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2" name="TextBox 136"/>
          <p:cNvSpPr txBox="1">
            <a:spLocks noChangeArrowheads="1"/>
          </p:cNvSpPr>
          <p:nvPr/>
        </p:nvSpPr>
        <p:spPr bwMode="auto">
          <a:xfrm>
            <a:off x="8725580" y="2977337"/>
            <a:ext cx="7662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4000" b="1" dirty="0">
              <a:solidFill>
                <a:srgbClr val="7030A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3" grpId="0"/>
      <p:bldP spid="24" grpId="0"/>
      <p:bldP spid="25" grpId="0"/>
      <p:bldP spid="26" grpId="0"/>
      <p:bldP spid="34" grpId="0"/>
      <p:bldP spid="35" grpId="0"/>
      <p:bldP spid="36" grpId="0"/>
      <p:bldP spid="37" grpId="0" uiExpand="1" build="p"/>
      <p:bldP spid="40" grpId="0"/>
      <p:bldP spid="41" grpId="0"/>
      <p:bldP spid="42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1066</Words>
  <Application>WPS 演示</Application>
  <PresentationFormat>宽屏</PresentationFormat>
  <Paragraphs>360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楷体</vt:lpstr>
      <vt:lpstr>等线 Light</vt:lpstr>
      <vt:lpstr>等线</vt:lpstr>
      <vt:lpstr>华文细黑</vt:lpstr>
      <vt:lpstr>字魂70号-灵悦黑体</vt:lpstr>
      <vt:lpstr>黑体</vt:lpstr>
      <vt:lpstr>方正字迹-龙吟体 简</vt:lpstr>
      <vt:lpstr>方正卡通简体</vt:lpstr>
      <vt:lpstr>FZYBKSJW--GB1-0</vt:lpstr>
      <vt:lpstr>ksdb</vt:lpstr>
      <vt:lpstr>FZSSK--GBK1-0</vt:lpstr>
      <vt:lpstr>微软雅黑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496</cp:revision>
  <dcterms:created xsi:type="dcterms:W3CDTF">2015-08-27T07:30:00Z</dcterms:created>
  <dcterms:modified xsi:type="dcterms:W3CDTF">2026-02-28T07:09:01Z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C40BDBA4EC92493796B151105C835A71_12</vt:lpwstr>
  </property>
</Properties>
</file>