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6" r:id="rId3"/>
    <p:sldId id="434" r:id="rId5"/>
    <p:sldId id="285" r:id="rId6"/>
    <p:sldId id="356" r:id="rId7"/>
    <p:sldId id="435" r:id="rId8"/>
    <p:sldId id="397" r:id="rId9"/>
    <p:sldId id="414" r:id="rId10"/>
    <p:sldId id="431" r:id="rId11"/>
    <p:sldId id="264" r:id="rId12"/>
    <p:sldId id="399" r:id="rId13"/>
    <p:sldId id="436" r:id="rId14"/>
    <p:sldId id="265" r:id="rId15"/>
  </p:sldIdLst>
  <p:sldSz cx="12192000" cy="6858000"/>
  <p:notesSz cx="6858000" cy="9144000"/>
  <p:defaultTextStyle>
    <a:defPPr>
      <a:defRPr lang="zh-CN"/>
    </a:defPPr>
    <a:lvl1pPr marL="0" lvl="0" indent="0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7695" lvl="1" indent="-1504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295" lvl="2" indent="-3028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6895" lvl="3" indent="-4552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6495" lvl="4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3048000" lvl="5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3657600" lvl="6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4267200" lvl="7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4876800" lvl="8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F5ED"/>
    <a:srgbClr val="E60013"/>
    <a:srgbClr val="8EC0B9"/>
    <a:srgbClr val="57B4C5"/>
    <a:srgbClr val="0000FF"/>
    <a:srgbClr val="FFFFFF"/>
    <a:srgbClr val="000000"/>
    <a:srgbClr val="EFE188"/>
    <a:srgbClr val="56C4F9"/>
    <a:srgbClr val="F2E9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0" autoAdjust="0"/>
    <p:restoredTop sz="96274" autoAdjust="0"/>
  </p:normalViewPr>
  <p:slideViewPr>
    <p:cSldViewPr snapToGrid="0" showGuides="1">
      <p:cViewPr varScale="1">
        <p:scale>
          <a:sx n="61" d="100"/>
          <a:sy n="61" d="100"/>
        </p:scale>
        <p:origin x="78" y="1212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EFD8F5-B2C0-4A15-AE24-C643F9DA75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76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2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68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64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8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charset="-122"/>
                <a:ea typeface="字魂70号-灵悦黑体"/>
                <a:cs typeface="+mn-cs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16" name="ïṥlíḋe"/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charset="-122"/>
              <a:ea typeface="字魂70号-灵悦黑体"/>
              <a:cs typeface="+mn-cs"/>
              <a:sym typeface="华文细黑" panose="02010600040101010101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4" name="ïṥlíḋe"/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charset="-122"/>
              <a:ea typeface="字魂70号-灵悦黑体"/>
              <a:cs typeface="+mn-cs"/>
              <a:sym typeface="华文细黑" panose="02010600040101010101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9826"/>
            <a:ext cx="12192000" cy="6838349"/>
          </a:xfrm>
          <a:prstGeom prst="rect">
            <a:avLst/>
          </a:prstGeom>
        </p:spPr>
      </p:pic>
      <p:pic>
        <p:nvPicPr>
          <p:cNvPr id="8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8267" y="67734"/>
            <a:ext cx="1056000" cy="10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/>
          <p:nvPr userDrawn="1"/>
        </p:nvSpPr>
        <p:spPr>
          <a:xfrm rot="19856675">
            <a:off x="4693891" y="3083906"/>
            <a:ext cx="2581156" cy="69018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5" dirty="0">
                <a:solidFill>
                  <a:schemeClr val="bg1">
                    <a:lumMod val="85000"/>
                    <a:alpha val="3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3735" dirty="0">
              <a:solidFill>
                <a:schemeClr val="bg1">
                  <a:lumMod val="85000"/>
                  <a:alpha val="3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hf sldNum="0" hdr="0" ftr="0" dt="0"/>
  <p:txStyles>
    <p:titleStyle>
      <a:lvl1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6695" indent="-226695" algn="l" defTabSz="912495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38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10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2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4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2" Type="http://schemas.openxmlformats.org/officeDocument/2006/relationships/slideLayout" Target="../slideLayouts/slideLayout3.xml"/><Relationship Id="rId11" Type="http://schemas.openxmlformats.org/officeDocument/2006/relationships/image" Target="../media/image35.png"/><Relationship Id="rId10" Type="http://schemas.openxmlformats.org/officeDocument/2006/relationships/image" Target="../media/image34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9.png"/><Relationship Id="rId2" Type="http://schemas.openxmlformats.org/officeDocument/2006/relationships/image" Target="../media/image23.png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hyperlink" Target="&#35270;&#39057;1.mp4" TargetMode="Externa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hyperlink" Target="&#35270;&#39057;1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tags" Target="../tags/tag1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ṩļïḓè"/>
          <p:cNvSpPr txBox="1"/>
          <p:nvPr/>
        </p:nvSpPr>
        <p:spPr bwMode="auto">
          <a:xfrm>
            <a:off x="2735916" y="1488205"/>
            <a:ext cx="6720168" cy="833603"/>
          </a:xfrm>
          <a:prstGeom prst="roundRect">
            <a:avLst>
              <a:gd name="adj" fmla="val 50000"/>
            </a:avLst>
          </a:prstGeom>
          <a:solidFill>
            <a:srgbClr val="8EC0B9"/>
          </a:solidFill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华文细黑" panose="02010600040101010101" charset="-122"/>
              </a:rPr>
              <a:t>第二单元 图形的运动（二）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sym typeface="华文细黑" panose="0201060004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280452" y="4166541"/>
            <a:ext cx="3631096" cy="0"/>
          </a:xfrm>
          <a:prstGeom prst="line">
            <a:avLst/>
          </a:prstGeom>
          <a:noFill/>
          <a:ln w="38100" cap="flat" cmpd="sng" algn="ctr">
            <a:solidFill>
              <a:srgbClr val="8EC0B9">
                <a:alpha val="65000"/>
              </a:srgbClr>
            </a:solidFill>
            <a:prstDash val="solid"/>
            <a:miter lim="800000"/>
          </a:ln>
          <a:effectLst/>
        </p:spPr>
      </p:cxn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657196" y="2567066"/>
            <a:ext cx="8877608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800" b="1" spc="600" dirty="0">
                <a:solidFill>
                  <a:schemeClr val="accent2"/>
                </a:solidFill>
                <a:cs typeface="+mn-ea"/>
                <a:sym typeface="华文细黑" panose="02010600040101010101" charset="-122"/>
              </a:rPr>
              <a:t>轴对称（二）</a:t>
            </a:r>
            <a:endParaRPr lang="en-US" altLang="zh-CN" sz="8800" b="1" spc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华文细黑" panose="02010600040101010101" charset="-122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244378" y="4411800"/>
            <a:ext cx="370324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85750" indent="-285750" algn="ctr" defTabSz="457200" eaLnBrk="1" fontAlgn="auto" hangingPunct="1"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北师</a:t>
            </a:r>
            <a:r>
              <a:rPr lang="en-US" altLang="zh-CN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·</a:t>
            </a: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三年级数学下册</a:t>
            </a:r>
            <a:endParaRPr lang="zh-CN" altLang="en-US" sz="1800" dirty="0">
              <a:solidFill>
                <a:srgbClr val="8EC0B9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713" y="2099277"/>
            <a:ext cx="7192963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060" y="2500914"/>
            <a:ext cx="1079500" cy="286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626" y="2440589"/>
            <a:ext cx="1296987" cy="298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210" y="2462019"/>
            <a:ext cx="1111251" cy="294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037" y="4018563"/>
            <a:ext cx="1133475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454" y="4118057"/>
            <a:ext cx="1093788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428" y="2645376"/>
            <a:ext cx="1082675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865" y="4019624"/>
            <a:ext cx="1062037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210" y="2545364"/>
            <a:ext cx="1150939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334" y="2601201"/>
            <a:ext cx="1169988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9902" y="4084885"/>
            <a:ext cx="1246356" cy="2305759"/>
          </a:xfrm>
          <a:prstGeom prst="rect">
            <a:avLst/>
          </a:prstGeom>
        </p:spPr>
      </p:pic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7687241" y="2756877"/>
            <a:ext cx="3517211" cy="992251"/>
          </a:xfrm>
          <a:prstGeom prst="wedgeRoundRectCallout">
            <a:avLst>
              <a:gd name="adj1" fmla="val 32672"/>
              <a:gd name="adj2" fmla="val 77533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愤怒就是很生气，快乐是开心的笑。</a:t>
            </a:r>
            <a:endParaRPr lang="zh-CN" altLang="en-US" sz="2665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6" name="TextBox 17"/>
          <p:cNvSpPr txBox="1">
            <a:spLocks noChangeArrowheads="1"/>
          </p:cNvSpPr>
          <p:nvPr/>
        </p:nvSpPr>
        <p:spPr bwMode="auto">
          <a:xfrm>
            <a:off x="3907741" y="5495753"/>
            <a:ext cx="1344083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愤怒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6069456" y="5495753"/>
            <a:ext cx="1344084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08165" y="3913810"/>
            <a:ext cx="1943235" cy="149460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77673" y="3913810"/>
            <a:ext cx="1943235" cy="149460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9613" y="508725"/>
            <a:ext cx="10404272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 algn="just">
              <a:lnSpc>
                <a:spcPct val="120000"/>
              </a:lnSpc>
              <a:defRPr/>
            </a:pPr>
            <a:r>
              <a:rPr lang="zh-CN" altLang="en-US" sz="3600" b="1" dirty="0">
                <a:latin typeface="Times New Roman" panose="02020603050405020304"/>
                <a:ea typeface="黑体" panose="02010609060101010101" pitchFamily="49" charset="-122"/>
              </a:rPr>
              <a:t>儿童画廊里画出了各表情脸谱的一半，猜一猜表示快乐和愤怒的脸谱各是哪一个。</a:t>
            </a:r>
            <a:endParaRPr lang="zh-CN" altLang="en-US" sz="3600" b="1" dirty="0"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2490" y="508725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2.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06516" y="1393371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P23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2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18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/>
          <p:cNvSpPr/>
          <p:nvPr/>
        </p:nvSpPr>
        <p:spPr>
          <a:xfrm>
            <a:off x="973395" y="1091379"/>
            <a:ext cx="10835148" cy="5122606"/>
          </a:xfrm>
          <a:prstGeom prst="roundRect">
            <a:avLst>
              <a:gd name="adj" fmla="val 6302"/>
            </a:avLst>
          </a:prstGeom>
          <a:solidFill>
            <a:srgbClr val="E9F5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88" y="372494"/>
            <a:ext cx="3884748" cy="175793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00933" y="1527439"/>
            <a:ext cx="7664449" cy="4428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3200" b="0" i="0" u="none" strike="noStrike" baseline="0" dirty="0">
                <a:latin typeface="+mn-lt"/>
                <a:ea typeface="+mn-ea"/>
              </a:rPr>
              <a:t>        在我国新疆吐鲁番地区发现了北朝时期（公元</a:t>
            </a:r>
            <a:r>
              <a:rPr lang="en-US" altLang="zh-CN" sz="3200" b="0" i="0" u="none" strike="noStrike" baseline="0" dirty="0">
                <a:latin typeface="+mn-lt"/>
                <a:ea typeface="+mn-ea"/>
              </a:rPr>
              <a:t>439—581 </a:t>
            </a:r>
            <a:r>
              <a:rPr lang="zh-CN" altLang="en-US" sz="3200" b="0" i="0" u="none" strike="noStrike" baseline="0" dirty="0">
                <a:latin typeface="+mn-lt"/>
                <a:ea typeface="+mn-ea"/>
              </a:rPr>
              <a:t>年）的剪纸实物，距今已有约</a:t>
            </a:r>
            <a:r>
              <a:rPr lang="en-US" altLang="zh-CN" sz="3200" b="0" i="0" u="none" strike="noStrike" baseline="0" dirty="0">
                <a:latin typeface="+mn-lt"/>
                <a:ea typeface="+mn-ea"/>
              </a:rPr>
              <a:t>1500 </a:t>
            </a:r>
            <a:r>
              <a:rPr lang="zh-CN" altLang="en-US" sz="3200" b="0" i="0" u="none" strike="noStrike" baseline="0" dirty="0">
                <a:latin typeface="+mn-lt"/>
                <a:ea typeface="+mn-ea"/>
              </a:rPr>
              <a:t>年的历史。由于年代久远，有些剪纸出土时只有残缺的一小部分，考古学家根据残片的特点想象原来的图形是什么样子，再进行复原。</a:t>
            </a:r>
            <a:endParaRPr lang="zh-CN" altLang="en-US" sz="3200" dirty="0">
              <a:latin typeface="+mn-lt"/>
              <a:ea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E9F5ED"/>
              </a:clrFrom>
              <a:clrTo>
                <a:srgbClr val="E9F5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768" y="1696157"/>
            <a:ext cx="2463467" cy="14467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E9F5ED"/>
              </a:clrFrom>
              <a:clrTo>
                <a:srgbClr val="E9F5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3991" y="3567621"/>
            <a:ext cx="2453692" cy="18915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3"/>
          <p:cNvSpPr/>
          <p:nvPr/>
        </p:nvSpPr>
        <p:spPr>
          <a:xfrm>
            <a:off x="1159932" y="2349500"/>
            <a:ext cx="9936693" cy="2260599"/>
          </a:xfrm>
          <a:prstGeom prst="roundRect">
            <a:avLst/>
          </a:prstGeom>
          <a:noFill/>
          <a:ln w="12700">
            <a:solidFill>
              <a:srgbClr val="33A6B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剪轴对称图形的方法：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把一张纸对折，在靠近对称轴的一侧画出图形的一半，用剪刀沿所画线条剪开，展开折纸，得到的就是轴对称图形。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13"/>
          <p:cNvSpPr/>
          <p:nvPr/>
        </p:nvSpPr>
        <p:spPr>
          <a:xfrm>
            <a:off x="1159932" y="4743450"/>
            <a:ext cx="9936693" cy="1450951"/>
          </a:xfrm>
          <a:prstGeom prst="roundRect">
            <a:avLst/>
          </a:prstGeom>
          <a:noFill/>
          <a:ln w="12700">
            <a:solidFill>
              <a:srgbClr val="33A6B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根据轴对称图形的一半及轴对称图形的特点，联系生活实际可以想象出完整的图形。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763" y="297042"/>
            <a:ext cx="6256424" cy="18062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复习导入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5" r="16875"/>
          <a:stretch>
            <a:fillRect/>
          </a:stretch>
        </p:blipFill>
        <p:spPr>
          <a:xfrm>
            <a:off x="1136135" y="1689402"/>
            <a:ext cx="3199306" cy="3199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https://gimg2.baidu.com/image_search/src=http%3A%2F%2Fspider.nosdn.127.net%2F633a70c37913f5e84c2365e9790238b9.jpeg&amp;refer=http%3A%2F%2Fspider.nosdn.127.net&amp;app=2002&amp;size=f9999,10000&amp;q=a80&amp;n=0&amp;g=0n&amp;fmt=jpeg?sec=1632274712&amp;t=c6c12863a4a54f357acc0c42644c105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0" r="17220"/>
          <a:stretch>
            <a:fillRect/>
          </a:stretch>
        </p:blipFill>
        <p:spPr bwMode="auto">
          <a:xfrm>
            <a:off x="4801142" y="1689401"/>
            <a:ext cx="3199308" cy="31993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2443369" y="5263994"/>
            <a:ext cx="7271028" cy="1016088"/>
          </a:xfrm>
          <a:prstGeom prst="round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对折后两边能完全重合的图形，叫作</a:t>
            </a:r>
            <a:r>
              <a:rPr lang="zh-CN" altLang="en-US" sz="2665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轴对称图形</a:t>
            </a: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，这条折痕所在的直线，就是</a:t>
            </a:r>
            <a:r>
              <a:rPr lang="zh-CN" altLang="en-US" sz="2665" b="1" kern="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对称轴</a:t>
            </a: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。</a:t>
            </a:r>
            <a:endParaRPr lang="zh-CN" altLang="en-US" sz="2665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744623" y="1561485"/>
            <a:ext cx="0" cy="350520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308900" y="1561485"/>
            <a:ext cx="0" cy="350520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4" descr="斜拉桥高清图片下载_红动中国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91"/>
          <a:stretch>
            <a:fillRect/>
          </a:stretch>
        </p:blipFill>
        <p:spPr bwMode="auto">
          <a:xfrm>
            <a:off x="8482188" y="1684093"/>
            <a:ext cx="3200400" cy="3209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20" name="直接连接符 19"/>
          <p:cNvCxnSpPr/>
          <p:nvPr/>
        </p:nvCxnSpPr>
        <p:spPr>
          <a:xfrm>
            <a:off x="10082388" y="1561485"/>
            <a:ext cx="0" cy="350520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3812" y="1315370"/>
            <a:ext cx="98811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这是同学们美术课上的剪纸作品。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847" y="2309015"/>
            <a:ext cx="1497455" cy="143080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726" y="2224588"/>
            <a:ext cx="1706297" cy="15996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447" y="2217922"/>
            <a:ext cx="1497455" cy="161298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326" y="2380110"/>
            <a:ext cx="808714" cy="12886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503" y="3834165"/>
            <a:ext cx="2500468" cy="4916108"/>
          </a:xfrm>
          <a:prstGeom prst="rect">
            <a:avLst/>
          </a:prstGeom>
        </p:spPr>
      </p:pic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3136900" y="4746625"/>
            <a:ext cx="5037221" cy="1524000"/>
          </a:xfrm>
          <a:prstGeom prst="wedgeRoundRectCallout">
            <a:avLst>
              <a:gd name="adj1" fmla="val 58303"/>
              <a:gd name="adj2" fmla="val 18482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说一说，你在剪纸时是怎样做的？为什么这样的？</a:t>
            </a:r>
            <a:endParaRPr lang="zh-CN" altLang="en-US" sz="3200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2133511" y="4267592"/>
            <a:ext cx="7924979" cy="1646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动手操作</a:t>
            </a:r>
            <a:r>
              <a:rPr lang="zh-CN" altLang="en-US" sz="36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，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按照步骤动手剪一剪；</a:t>
            </a:r>
            <a:endParaRPr lang="en-US" altLang="zh-CN" sz="3600" b="1" dirty="0">
              <a:solidFill>
                <a:srgbClr val="3366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2. </a:t>
            </a:r>
            <a:r>
              <a:rPr lang="zh-CN" altLang="en-US" sz="36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动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脑思考，互相</a:t>
            </a:r>
            <a:r>
              <a:rPr lang="zh-CN" altLang="en-US" sz="36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说一说你的发现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3600" b="1" dirty="0">
              <a:solidFill>
                <a:srgbClr val="3366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57101" y="594088"/>
            <a:ext cx="10217150" cy="573405"/>
            <a:chOff x="1087" y="7328"/>
            <a:chExt cx="16090" cy="903"/>
          </a:xfrm>
        </p:grpSpPr>
        <p:sp>
          <p:nvSpPr>
            <p:cNvPr id="9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5288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做一做，你有什么发现？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7" name="图片 16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85" y="1462933"/>
            <a:ext cx="9160030" cy="261133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 bwMode="auto">
          <a:xfrm>
            <a:off x="8420351" y="463550"/>
            <a:ext cx="2425707" cy="954405"/>
            <a:chOff x="1476" y="3808"/>
            <a:chExt cx="3818" cy="1503"/>
          </a:xfrm>
        </p:grpSpPr>
        <p:sp>
          <p:nvSpPr>
            <p:cNvPr id="19" name="Freeform 10"/>
            <p:cNvSpPr>
              <a:spLocks noEditPoints="1" noChangeArrowheads="1"/>
            </p:cNvSpPr>
            <p:nvPr/>
          </p:nvSpPr>
          <p:spPr bwMode="auto">
            <a:xfrm>
              <a:off x="1476" y="3873"/>
              <a:ext cx="770" cy="66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FF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200" b="1"/>
            </a:p>
          </p:txBody>
        </p:sp>
        <p:sp>
          <p:nvSpPr>
            <p:cNvPr id="20" name="文本框 7"/>
            <p:cNvSpPr txBox="1">
              <a:spLocks noChangeArrowheads="1"/>
            </p:cNvSpPr>
            <p:nvPr/>
          </p:nvSpPr>
          <p:spPr bwMode="auto">
            <a:xfrm>
              <a:off x="2132" y="3808"/>
              <a:ext cx="3162" cy="1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使用剪刀时注意安全！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9426499" y="6162675"/>
            <a:ext cx="2765501" cy="4494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rgbClr val="8EC0B9"/>
                </a:solidFill>
                <a:latin typeface="+mn-lt"/>
                <a:ea typeface="+mn-ea"/>
              </a:rPr>
              <a:t>【</a:t>
            </a:r>
            <a:r>
              <a:rPr lang="zh-CN" altLang="en-US" sz="2000" b="1" dirty="0">
                <a:solidFill>
                  <a:srgbClr val="8EC0B9"/>
                </a:solidFill>
                <a:latin typeface="+mn-lt"/>
                <a:ea typeface="+mn-ea"/>
              </a:rPr>
              <a:t>单击图片播放视频</a:t>
            </a:r>
            <a:r>
              <a:rPr lang="en-US" altLang="zh-CN" sz="2000" b="1" dirty="0">
                <a:solidFill>
                  <a:srgbClr val="8EC0B9"/>
                </a:solidFill>
                <a:latin typeface="+mn-lt"/>
                <a:ea typeface="+mn-ea"/>
              </a:rPr>
              <a:t>】</a:t>
            </a:r>
            <a:endParaRPr lang="zh-CN" altLang="en-US" sz="2000" b="1" dirty="0">
              <a:solidFill>
                <a:srgbClr val="8EC0B9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7101" y="594088"/>
            <a:ext cx="10217150" cy="573405"/>
            <a:chOff x="1087" y="7328"/>
            <a:chExt cx="16090" cy="903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5288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做一做，你有什么发现？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9" name="图片 8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85" y="1462933"/>
            <a:ext cx="9160030" cy="26113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53" y="3668047"/>
            <a:ext cx="1628127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2594485" y="4121174"/>
            <a:ext cx="4344148" cy="992251"/>
          </a:xfrm>
          <a:prstGeom prst="wedgeRoundRectCallout">
            <a:avLst>
              <a:gd name="adj1" fmla="val -56129"/>
              <a:gd name="adj2" fmla="val 24556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我发现要得到轴对称图形，可以先把纸对折。</a:t>
            </a:r>
            <a:endParaRPr lang="zh-CN" altLang="en-US" sz="2665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1252" y="4691303"/>
            <a:ext cx="1517641" cy="216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3842856" y="5356486"/>
            <a:ext cx="6087165" cy="1016088"/>
          </a:xfrm>
          <a:prstGeom prst="wedgeRoundRectCallout">
            <a:avLst>
              <a:gd name="adj1" fmla="val 54662"/>
              <a:gd name="adj2" fmla="val -33356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我发现对折后只需要做出图形的一半，展开后另一半和这一半完全一样。</a:t>
            </a:r>
            <a:endParaRPr lang="zh-CN" altLang="en-US" sz="2665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438" y="2574212"/>
            <a:ext cx="3491625" cy="2648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788" y="2558468"/>
            <a:ext cx="3491625" cy="2664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4" t="2504" r="50975" b="3760"/>
          <a:stretch>
            <a:fillRect/>
          </a:stretch>
        </p:blipFill>
        <p:spPr bwMode="auto">
          <a:xfrm flipH="1">
            <a:off x="4047250" y="2636579"/>
            <a:ext cx="956364" cy="248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4" t="2504" r="50975" b="3760"/>
          <a:stretch>
            <a:fillRect/>
          </a:stretch>
        </p:blipFill>
        <p:spPr bwMode="auto">
          <a:xfrm>
            <a:off x="3055961" y="2636579"/>
            <a:ext cx="956364" cy="2482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7" t="5463" r="10676" b="4443"/>
          <a:stretch>
            <a:fillRect/>
          </a:stretch>
        </p:blipFill>
        <p:spPr bwMode="auto">
          <a:xfrm flipH="1">
            <a:off x="7099709" y="2706154"/>
            <a:ext cx="1355725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7" t="5463" r="10676" b="4443"/>
          <a:stretch>
            <a:fillRect/>
          </a:stretch>
        </p:blipFill>
        <p:spPr bwMode="auto">
          <a:xfrm>
            <a:off x="8477065" y="2706153"/>
            <a:ext cx="1355725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1057101" y="704578"/>
            <a:ext cx="10217150" cy="1447800"/>
            <a:chOff x="1087" y="7082"/>
            <a:chExt cx="16090" cy="2280"/>
          </a:xfrm>
        </p:grpSpPr>
        <p:sp>
          <p:nvSpPr>
            <p:cNvPr id="14" name="标题 1"/>
            <p:cNvSpPr>
              <a:spLocks noGrp="1" noChangeArrowheads="1"/>
            </p:cNvSpPr>
            <p:nvPr/>
          </p:nvSpPr>
          <p:spPr bwMode="auto">
            <a:xfrm>
              <a:off x="1889" y="7082"/>
              <a:ext cx="15288" cy="22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0" hangingPunct="0">
                <a:lnSpc>
                  <a:spcPct val="130000"/>
                </a:lnSpc>
              </a:pP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下面都是轴对称图形的一半，想一想，整个图形是什么？利用教材附页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中的图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试一试。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" name="文本框 19"/>
          <p:cNvSpPr txBox="1"/>
          <p:nvPr/>
        </p:nvSpPr>
        <p:spPr>
          <a:xfrm>
            <a:off x="1660524" y="5552559"/>
            <a:ext cx="82454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YBKSJW--GB1-0"/>
              </a:rPr>
              <a:t>另一半应与之形状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、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YBKSJW--GB1-0"/>
              </a:rPr>
              <a:t>大小相同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，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YBKSJW--GB1-0"/>
              </a:rPr>
              <a:t>方向相反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。</a:t>
            </a:r>
            <a:endParaRPr lang="zh-CN" alt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95939" y="1420119"/>
            <a:ext cx="8200122" cy="336636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57101" y="304528"/>
            <a:ext cx="10217150" cy="1352550"/>
            <a:chOff x="1087" y="7187"/>
            <a:chExt cx="16090" cy="2130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889" y="7187"/>
              <a:ext cx="15288" cy="21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将一张纸对折后剪去两个圆，展开后是哪一个？想一想，做一做。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6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42" name="文本框 41"/>
          <p:cNvSpPr txBox="1"/>
          <p:nvPr/>
        </p:nvSpPr>
        <p:spPr>
          <a:xfrm>
            <a:off x="1019175" y="4736405"/>
            <a:ext cx="10153650" cy="1646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en-US" altLang="zh-CN" sz="36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en-US" sz="36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仔细观察对称轴的位置以及圆到对称轴的距离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；</a:t>
            </a:r>
            <a:endParaRPr lang="en-US" altLang="zh-CN" sz="3600" b="1" dirty="0">
              <a:solidFill>
                <a:srgbClr val="3366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2. 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按照情况剪一剪，验证你的猜想。</a:t>
            </a:r>
            <a:endParaRPr lang="zh-CN" altLang="en-US" sz="3600" b="1" dirty="0">
              <a:solidFill>
                <a:srgbClr val="3366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675" y="4130317"/>
            <a:ext cx="7620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直接连接符 18"/>
          <p:cNvCxnSpPr/>
          <p:nvPr/>
        </p:nvCxnSpPr>
        <p:spPr>
          <a:xfrm>
            <a:off x="7905750" y="1285875"/>
            <a:ext cx="0" cy="1657350"/>
          </a:xfrm>
          <a:prstGeom prst="line">
            <a:avLst/>
          </a:prstGeom>
          <a:ln w="28575">
            <a:solidFill>
              <a:srgbClr val="E6001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7915275" y="1095375"/>
            <a:ext cx="1112805" cy="5043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E60013"/>
                </a:solidFill>
                <a:latin typeface="+mj-ea"/>
                <a:ea typeface="+mj-ea"/>
              </a:rPr>
              <a:t>对称轴</a:t>
            </a:r>
            <a:endParaRPr lang="zh-CN" altLang="en-US" sz="2400" b="1" dirty="0">
              <a:solidFill>
                <a:srgbClr val="E60013"/>
              </a:solidFill>
              <a:latin typeface="+mj-ea"/>
              <a:ea typeface="+mj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52925" y="914400"/>
            <a:ext cx="3278462" cy="5043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E60013"/>
                </a:solidFill>
                <a:latin typeface="+mj-ea"/>
                <a:ea typeface="+mj-ea"/>
              </a:rPr>
              <a:t>上圆距离对称轴较远。</a:t>
            </a:r>
            <a:endParaRPr lang="zh-CN" altLang="en-US" sz="2400" b="1" dirty="0">
              <a:solidFill>
                <a:srgbClr val="E60013"/>
              </a:solidFill>
              <a:latin typeface="+mj-ea"/>
              <a:ea typeface="+mj-ea"/>
            </a:endParaRPr>
          </a:p>
        </p:txBody>
      </p:sp>
      <p:sp>
        <p:nvSpPr>
          <p:cNvPr id="23" name="任意多边形: 形状 22"/>
          <p:cNvSpPr/>
          <p:nvPr/>
        </p:nvSpPr>
        <p:spPr>
          <a:xfrm>
            <a:off x="7038975" y="1362075"/>
            <a:ext cx="219075" cy="295275"/>
          </a:xfrm>
          <a:custGeom>
            <a:avLst/>
            <a:gdLst>
              <a:gd name="connsiteX0" fmla="*/ 219075 w 219075"/>
              <a:gd name="connsiteY0" fmla="*/ 295275 h 295275"/>
              <a:gd name="connsiteX1" fmla="*/ 171450 w 219075"/>
              <a:gd name="connsiteY1" fmla="*/ 133350 h 295275"/>
              <a:gd name="connsiteX2" fmla="*/ 0 w 219075"/>
              <a:gd name="connsiteY2" fmla="*/ 0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9075" h="295275">
                <a:moveTo>
                  <a:pt x="219075" y="295275"/>
                </a:moveTo>
                <a:cubicBezTo>
                  <a:pt x="213518" y="238918"/>
                  <a:pt x="207962" y="182562"/>
                  <a:pt x="171450" y="133350"/>
                </a:cubicBezTo>
                <a:cubicBezTo>
                  <a:pt x="134937" y="84137"/>
                  <a:pt x="67468" y="42068"/>
                  <a:pt x="0" y="0"/>
                </a:cubicBezTo>
              </a:path>
            </a:pathLst>
          </a:custGeom>
          <a:noFill/>
          <a:ln w="19050">
            <a:solidFill>
              <a:srgbClr val="E60013"/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162925" y="2457450"/>
            <a:ext cx="3278462" cy="5043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E60013"/>
                </a:solidFill>
                <a:latin typeface="+mj-ea"/>
                <a:ea typeface="+mj-ea"/>
              </a:rPr>
              <a:t>下圆距离对称轴较近。</a:t>
            </a:r>
            <a:endParaRPr lang="zh-CN" altLang="en-US" sz="2400" b="1" dirty="0">
              <a:solidFill>
                <a:srgbClr val="E60013"/>
              </a:solidFill>
              <a:latin typeface="+mj-ea"/>
              <a:ea typeface="+mj-ea"/>
            </a:endParaRPr>
          </a:p>
        </p:txBody>
      </p:sp>
      <p:sp>
        <p:nvSpPr>
          <p:cNvPr id="25" name="任意多边形: 形状 24"/>
          <p:cNvSpPr/>
          <p:nvPr/>
        </p:nvSpPr>
        <p:spPr>
          <a:xfrm rot="9063621">
            <a:off x="7867650" y="2552700"/>
            <a:ext cx="219075" cy="295275"/>
          </a:xfrm>
          <a:custGeom>
            <a:avLst/>
            <a:gdLst>
              <a:gd name="connsiteX0" fmla="*/ 219075 w 219075"/>
              <a:gd name="connsiteY0" fmla="*/ 295275 h 295275"/>
              <a:gd name="connsiteX1" fmla="*/ 171450 w 219075"/>
              <a:gd name="connsiteY1" fmla="*/ 133350 h 295275"/>
              <a:gd name="connsiteX2" fmla="*/ 0 w 219075"/>
              <a:gd name="connsiteY2" fmla="*/ 0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9075" h="295275">
                <a:moveTo>
                  <a:pt x="219075" y="295275"/>
                </a:moveTo>
                <a:cubicBezTo>
                  <a:pt x="213518" y="238918"/>
                  <a:pt x="207962" y="182562"/>
                  <a:pt x="171450" y="133350"/>
                </a:cubicBezTo>
                <a:cubicBezTo>
                  <a:pt x="134937" y="84137"/>
                  <a:pt x="67468" y="42068"/>
                  <a:pt x="0" y="0"/>
                </a:cubicBezTo>
              </a:path>
            </a:pathLst>
          </a:custGeom>
          <a:noFill/>
          <a:ln w="19050">
            <a:solidFill>
              <a:srgbClr val="E60013"/>
            </a:solidFill>
            <a:tailEnd type="stealth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>
            <a:off x="4829175" y="4416425"/>
            <a:ext cx="368300" cy="368300"/>
          </a:xfrm>
          <a:prstGeom prst="line">
            <a:avLst/>
          </a:prstGeom>
          <a:ln w="28575">
            <a:solidFill>
              <a:srgbClr val="E600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191625" y="4416425"/>
            <a:ext cx="368300" cy="368300"/>
          </a:xfrm>
          <a:prstGeom prst="line">
            <a:avLst/>
          </a:prstGeom>
          <a:ln w="28575">
            <a:solidFill>
              <a:srgbClr val="E600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 animBg="1"/>
      <p:bldP spid="24" grpId="0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7101" y="720453"/>
            <a:ext cx="10217150" cy="2047875"/>
            <a:chOff x="1087" y="7187"/>
            <a:chExt cx="16090" cy="3225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889" y="7187"/>
              <a:ext cx="15288" cy="32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将一张纸的右下角如下图折一下，想象折完后的样子。在你认为正确的图案旁画“√”，再找一张纸折一折，验证一下。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6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010" y="3193504"/>
            <a:ext cx="9160030" cy="2389845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 flipH="1">
            <a:off x="2090738" y="4783715"/>
            <a:ext cx="1257300" cy="702468"/>
          </a:xfrm>
          <a:prstGeom prst="line">
            <a:avLst/>
          </a:prstGeom>
          <a:ln w="28575">
            <a:solidFill>
              <a:srgbClr val="E6001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050020" y="4914900"/>
            <a:ext cx="1112805" cy="5043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E60013"/>
                </a:solidFill>
                <a:latin typeface="+mj-ea"/>
                <a:ea typeface="+mj-ea"/>
              </a:rPr>
              <a:t>对称轴</a:t>
            </a:r>
            <a:endParaRPr lang="zh-CN" altLang="en-US" sz="2400" b="1" dirty="0">
              <a:solidFill>
                <a:srgbClr val="E60013"/>
              </a:solidFill>
              <a:latin typeface="+mj-ea"/>
              <a:ea typeface="+mj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4112" y="4568106"/>
            <a:ext cx="692727" cy="627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84" y="2738191"/>
            <a:ext cx="10076033" cy="191501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24128" y="1179710"/>
            <a:ext cx="10404272" cy="1455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/>
                <a:ea typeface="黑体" panose="02010609060101010101" pitchFamily="49" charset="-122"/>
              </a:rPr>
              <a:t>淘气在对折好的纸上剪了两个洞，打开后会是哪一个？想一想，做一做</a:t>
            </a:r>
            <a:r>
              <a:rPr lang="zh-CN" altLang="en-US" dirty="0">
                <a:latin typeface="Times New Roman" panose="02020603050405020304"/>
                <a:ea typeface="黑体" panose="02010609060101010101" pitchFamily="49" charset="-122"/>
              </a:rPr>
              <a:t>，在正确的图案旁</a:t>
            </a:r>
            <a:r>
              <a:rPr lang="zh-CN" altLang="en-US" sz="3600" b="1" dirty="0">
                <a:latin typeface="Times New Roman" panose="02020603050405020304"/>
                <a:ea typeface="黑体" panose="02010609060101010101" pitchFamily="49" charset="-122"/>
              </a:rPr>
              <a:t>画“√”。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5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达标检测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7005" y="1179710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1.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98517" y="670985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P23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1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375" y="4850514"/>
            <a:ext cx="1156763" cy="2639159"/>
          </a:xfrm>
          <a:prstGeom prst="rect">
            <a:avLst/>
          </a:prstGeom>
        </p:spPr>
      </p:pic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604119" y="4965700"/>
            <a:ext cx="7632081" cy="1204392"/>
          </a:xfrm>
          <a:prstGeom prst="wedgeRoundRectCallout">
            <a:avLst>
              <a:gd name="adj1" fmla="val -54350"/>
              <a:gd name="adj2" fmla="val 33233"/>
              <a:gd name="adj3" fmla="val 16667"/>
            </a:avLst>
          </a:prstGeom>
          <a:solidFill>
            <a:srgbClr val="FBEBD8"/>
          </a:solidFill>
          <a:ln>
            <a:solidFill>
              <a:srgbClr val="FBA1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E60013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剪去的上面那个是平行四边形，下面是长方形，再根据所剪图形在对称轴上的大小判断。</a:t>
            </a:r>
            <a:endParaRPr lang="zh-CN" altLang="en-US" sz="2800" b="1" dirty="0">
              <a:solidFill>
                <a:srgbClr val="E6001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251850" y="3851413"/>
            <a:ext cx="600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√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</p:bldLst>
  </p:timing>
</p:sld>
</file>

<file path=ppt/tags/tag1.xml><?xml version="1.0" encoding="utf-8"?>
<p:tagLst xmlns:p="http://schemas.openxmlformats.org/presentationml/2006/main">
  <p:tag name="ISLIDE.ADDREMOVEWATERMARK" val="vQPnBbQyLF"/>
</p:tagLst>
</file>

<file path=ppt/tags/tag2.xml><?xml version="1.0" encoding="utf-8"?>
<p:tagLst xmlns:p="http://schemas.openxmlformats.org/presentationml/2006/main">
  <p:tag name="ISLIDE.ADDREMOVEWATERMARK" val="vQPnBbQyL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1.25 微课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3200" b="1" dirty="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848</Words>
  <Application>WPS 演示</Application>
  <PresentationFormat>宽屏</PresentationFormat>
  <Paragraphs>83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楷体</vt:lpstr>
      <vt:lpstr>华文细黑</vt:lpstr>
      <vt:lpstr>字魂70号-灵悦黑体</vt:lpstr>
      <vt:lpstr>微软雅黑</vt:lpstr>
      <vt:lpstr>Calibri</vt:lpstr>
      <vt:lpstr>Times New Roman</vt:lpstr>
      <vt:lpstr>黑体</vt:lpstr>
      <vt:lpstr>FZYBKSJW--GB1-0</vt:lpstr>
      <vt:lpstr>ksdb</vt:lpstr>
      <vt:lpstr>FZSSK--GBK1-0</vt:lpstr>
      <vt:lpstr>楷体_GB2312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724</cp:revision>
  <dcterms:created xsi:type="dcterms:W3CDTF">2016-01-14T07:05:00Z</dcterms:created>
  <dcterms:modified xsi:type="dcterms:W3CDTF">2026-02-28T07:06:59Z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6FBA8EA96BC44F13890175E8A337D4F7_12</vt:lpwstr>
  </property>
</Properties>
</file>