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3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9DFEBDC-2F72-42CA-89B9-A0991AF7088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4F7739-72AB-47BE-B2D1-3F5DC44B358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showMasterSp="0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1871257-3D50-46C6-8BD6-DA11F33F2FB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节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>
    <p:sndAc>
      <p:stSnd>
        <p:snd r:embed="rId2" name="chimes.wav"/>
      </p:stSnd>
    </p:sndAc>
  </p:transition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 showMasterSp="0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7" Type="http://schemas.openxmlformats.org/officeDocument/2006/relationships/theme" Target="../theme/theme2.xml"/><Relationship Id="rId16" Type="http://schemas.openxmlformats.org/officeDocument/2006/relationships/image" Target="../media/image2.png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hyperlink" Target="http://pxh.js.zwu.edu.cn/content/A6/a6.htm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8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2370799" y="2060576"/>
            <a:ext cx="4134465" cy="98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4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第十四章第二节</a:t>
            </a:r>
            <a:endParaRPr lang="zh-CN" altLang="en-US" sz="4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3888" y="3212975"/>
            <a:ext cx="1316386" cy="9794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400" b="1" dirty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磁场</a:t>
            </a:r>
            <a:endParaRPr lang="zh-CN" altLang="en-US" sz="4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152412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无标题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3" y="620688"/>
            <a:ext cx="7956550" cy="596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矩形 5"/>
          <p:cNvSpPr>
            <a:spLocks noChangeArrowheads="1"/>
          </p:cNvSpPr>
          <p:nvPr/>
        </p:nvSpPr>
        <p:spPr bwMode="auto">
          <a:xfrm>
            <a:off x="611188" y="1628775"/>
            <a:ext cx="784860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kumimoji="1" lang="en-US" altLang="en-US" sz="2800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kumimoji="1" lang="en-US" altLang="zh-CN" sz="2800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r>
              <a:rPr kumimoji="1" lang="zh-CN" altLang="en-US" sz="2800" dirty="0" smtClean="0">
                <a:ea typeface="楷体_GB2312" panose="02010609030101010101" pitchFamily="49" charset="-122"/>
              </a:rPr>
              <a:t>磁</a:t>
            </a:r>
            <a:r>
              <a:rPr kumimoji="1" lang="zh-CN" altLang="en-US" sz="2800" dirty="0" smtClean="0">
                <a:solidFill>
                  <a:schemeClr val="tx1"/>
                </a:solidFill>
                <a:ea typeface="楷体_GB2312" panose="02010609030101010101" pitchFamily="49" charset="-122"/>
              </a:rPr>
              <a:t>感线</a:t>
            </a:r>
            <a:r>
              <a:rPr kumimoji="1" lang="zh-CN" altLang="en-US" sz="2800" dirty="0">
                <a:solidFill>
                  <a:schemeClr val="tx1"/>
                </a:solidFill>
                <a:ea typeface="楷体_GB2312" panose="02010609030101010101" pitchFamily="49" charset="-122"/>
              </a:rPr>
              <a:t>是用来描述磁场而</a:t>
            </a:r>
            <a:r>
              <a:rPr kumimoji="1" lang="zh-CN" altLang="en-US" sz="2800" dirty="0">
                <a:latin typeface="宋体" panose="02010600030101010101" pitchFamily="2" charset="-122"/>
              </a:rPr>
              <a:t>假想的曲线</a:t>
            </a:r>
            <a:r>
              <a:rPr kumimoji="1" lang="zh-CN" altLang="en-US" sz="2800" dirty="0">
                <a:solidFill>
                  <a:schemeClr val="tx1"/>
                </a:solidFill>
                <a:ea typeface="楷体_GB2312" panose="02010609030101010101" pitchFamily="49" charset="-122"/>
              </a:rPr>
              <a:t>，它是模拟出来的，实际上并不存在（但磁场真实存在）。</a:t>
            </a:r>
            <a:endParaRPr kumimoji="1" lang="zh-CN" altLang="en-US" sz="2800" dirty="0">
              <a:solidFill>
                <a:schemeClr val="tx1"/>
              </a:solidFill>
              <a:ea typeface="楷体_GB2312" panose="02010609030101010101" pitchFamily="49" charset="-122"/>
            </a:endParaRPr>
          </a:p>
        </p:txBody>
      </p:sp>
      <p:sp>
        <p:nvSpPr>
          <p:cNvPr id="24582" name="矩形 6"/>
          <p:cNvSpPr>
            <a:spLocks noChangeArrowheads="1"/>
          </p:cNvSpPr>
          <p:nvPr/>
        </p:nvSpPr>
        <p:spPr bwMode="auto">
          <a:xfrm>
            <a:off x="684014" y="3230816"/>
            <a:ext cx="7920037" cy="151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kumimoji="1" lang="en-US" altLang="zh-CN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</a:t>
            </a:r>
            <a:r>
              <a:rPr kumimoji="1" lang="en-US" altLang="zh-CN" sz="2800" dirty="0" smtClean="0">
                <a:latin typeface="宋体" panose="02010600030101010101" pitchFamily="2" charset="-122"/>
              </a:rPr>
              <a:t>.</a:t>
            </a:r>
            <a:r>
              <a:rPr kumimoji="1"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磁感线</a:t>
            </a:r>
            <a:r>
              <a:rPr kumimoji="1"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不会中断，是一些闭合曲线：  磁体外部从北极出来回到南极 （</a:t>
            </a:r>
            <a:r>
              <a:rPr kumimoji="1" lang="en-US" altLang="zh-CN" sz="2800" dirty="0">
                <a:solidFill>
                  <a:schemeClr val="tx1"/>
                </a:solidFill>
                <a:latin typeface="宋体" panose="02010600030101010101" pitchFamily="2" charset="-122"/>
              </a:rPr>
              <a:t>N→S</a:t>
            </a:r>
            <a:r>
              <a:rPr kumimoji="1"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）；</a:t>
            </a:r>
            <a:r>
              <a:rPr kumimoji="1" lang="en-US" altLang="zh-CN" sz="2800" dirty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kumimoji="1"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磁体内部从南极指向北极 （</a:t>
            </a:r>
            <a:r>
              <a:rPr kumimoji="1" lang="en-US" altLang="zh-CN" sz="2800" dirty="0">
                <a:solidFill>
                  <a:schemeClr val="tx1"/>
                </a:solidFill>
                <a:latin typeface="宋体" panose="02010600030101010101" pitchFamily="2" charset="-122"/>
              </a:rPr>
              <a:t>S→N</a:t>
            </a:r>
            <a:r>
              <a:rPr kumimoji="1"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）。</a:t>
            </a:r>
            <a:endParaRPr kumimoji="1" lang="en-US" altLang="zh-CN" sz="28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843808" y="981075"/>
            <a:ext cx="36004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/>
              <a:t>磁感线的特征</a:t>
            </a:r>
            <a:endParaRPr lang="zh-CN" altLang="en-US" sz="3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1723" y="1340768"/>
            <a:ext cx="83522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3.</a:t>
            </a:r>
            <a:r>
              <a:rPr lang="zh-CN" altLang="zh-CN" sz="2800" dirty="0" smtClean="0">
                <a:solidFill>
                  <a:schemeClr val="tx1"/>
                </a:solidFill>
              </a:rPr>
              <a:t>磁感线</a:t>
            </a:r>
            <a:r>
              <a:rPr lang="zh-CN" altLang="en-US" sz="2800" dirty="0">
                <a:solidFill>
                  <a:schemeClr val="tx1"/>
                </a:solidFill>
              </a:rPr>
              <a:t>上</a:t>
            </a:r>
            <a:r>
              <a:rPr lang="zh-CN" altLang="en-US" sz="2800" dirty="0"/>
              <a:t>各点的切线方向</a:t>
            </a:r>
            <a:r>
              <a:rPr lang="zh-CN" altLang="en-US" sz="2800" dirty="0">
                <a:solidFill>
                  <a:schemeClr val="tx1"/>
                </a:solidFill>
              </a:rPr>
              <a:t>就是</a:t>
            </a:r>
            <a:r>
              <a:rPr lang="zh-CN" altLang="en-US" sz="2800" dirty="0"/>
              <a:t>该点</a:t>
            </a:r>
            <a:r>
              <a:rPr lang="zh-CN" altLang="en-US" sz="2800" dirty="0">
                <a:solidFill>
                  <a:schemeClr val="tx1"/>
                </a:solidFill>
              </a:rPr>
              <a:t>的</a:t>
            </a:r>
            <a:r>
              <a:rPr lang="zh-CN" altLang="en-US" sz="2800" dirty="0"/>
              <a:t>磁场方向</a:t>
            </a:r>
            <a:r>
              <a:rPr lang="zh-CN" altLang="en-US" sz="2800" dirty="0" smtClean="0">
                <a:solidFill>
                  <a:schemeClr val="tx1"/>
                </a:solidFill>
              </a:rPr>
              <a:t>。  </a:t>
            </a:r>
            <a:r>
              <a:rPr lang="zh-CN" altLang="zh-CN" sz="2800" dirty="0" smtClean="0">
                <a:solidFill>
                  <a:schemeClr val="tx1"/>
                </a:solidFill>
              </a:rPr>
              <a:t>也就是</a:t>
            </a:r>
            <a:r>
              <a:rPr lang="zh-CN" altLang="en-US" sz="2800" dirty="0">
                <a:solidFill>
                  <a:schemeClr val="tx1"/>
                </a:solidFill>
              </a:rPr>
              <a:t>位于该点的</a:t>
            </a:r>
            <a:r>
              <a:rPr lang="zh-CN" altLang="zh-CN" sz="2800" dirty="0">
                <a:solidFill>
                  <a:schemeClr val="tx1"/>
                </a:solidFill>
              </a:rPr>
              <a:t>小磁针静止后北极所指的</a:t>
            </a:r>
            <a:r>
              <a:rPr lang="zh-CN" altLang="zh-CN" sz="2800" dirty="0" smtClean="0">
                <a:solidFill>
                  <a:schemeClr val="tx1"/>
                </a:solidFill>
              </a:rPr>
              <a:t>方向</a:t>
            </a:r>
            <a:r>
              <a:rPr lang="zh-CN" altLang="en-US" sz="2800" dirty="0" smtClean="0">
                <a:solidFill>
                  <a:schemeClr val="tx1"/>
                </a:solidFill>
              </a:rPr>
              <a:t>。</a:t>
            </a:r>
            <a:r>
              <a:rPr lang="zh-CN" altLang="zh-CN" sz="2800" dirty="0" smtClean="0">
                <a:solidFill>
                  <a:schemeClr val="tx1"/>
                </a:solidFill>
              </a:rPr>
              <a:t> 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1188" y="2565400"/>
            <a:ext cx="7848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4.</a:t>
            </a:r>
            <a:r>
              <a:rPr lang="zh-CN" altLang="en-US" sz="2800" dirty="0" smtClean="0">
                <a:solidFill>
                  <a:schemeClr val="tx1"/>
                </a:solidFill>
              </a:rPr>
              <a:t>磁感线</a:t>
            </a:r>
            <a:r>
              <a:rPr lang="zh-CN" altLang="en-US" sz="2800" dirty="0">
                <a:solidFill>
                  <a:schemeClr val="tx1"/>
                </a:solidFill>
              </a:rPr>
              <a:t>密的地方表示该点磁场强，即磁感线的疏密表示磁场的</a:t>
            </a:r>
            <a:r>
              <a:rPr lang="zh-CN" altLang="en-US" sz="2800" dirty="0" smtClean="0">
                <a:solidFill>
                  <a:schemeClr val="tx1"/>
                </a:solidFill>
              </a:rPr>
              <a:t>强弱。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45615" y="3676134"/>
            <a:ext cx="8064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5.</a:t>
            </a:r>
            <a:r>
              <a:rPr lang="zh-CN" altLang="en-US" sz="2800" dirty="0" smtClean="0">
                <a:solidFill>
                  <a:schemeClr val="tx1"/>
                </a:solidFill>
              </a:rPr>
              <a:t>在</a:t>
            </a:r>
            <a:r>
              <a:rPr lang="zh-CN" altLang="en-US" sz="2800" dirty="0">
                <a:solidFill>
                  <a:schemeClr val="tx1"/>
                </a:solidFill>
              </a:rPr>
              <a:t>空间每一点只有一个磁场方向，所以磁感线</a:t>
            </a:r>
            <a:r>
              <a:rPr lang="zh-CN" altLang="en-US" sz="2800" dirty="0" smtClean="0">
                <a:solidFill>
                  <a:schemeClr val="tx1"/>
                </a:solidFill>
              </a:rPr>
              <a:t>不相交。</a:t>
            </a:r>
            <a:endParaRPr lang="zh-CN" altLang="en-US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68" name="Group 40"/>
          <p:cNvGraphicFramePr>
            <a:graphicFrameLocks noGrp="1"/>
          </p:cNvGraphicFramePr>
          <p:nvPr>
            <p:ph type="tbl" idx="4294967295"/>
            <p:custDataLst>
              <p:tags r:id="rId1"/>
            </p:custDataLst>
          </p:nvPr>
        </p:nvGraphicFramePr>
        <p:xfrm>
          <a:off x="454660" y="1695450"/>
          <a:ext cx="8232775" cy="4153535"/>
        </p:xfrm>
        <a:graphic>
          <a:graphicData uri="http://schemas.openxmlformats.org/drawingml/2006/table">
            <a:tbl>
              <a:tblPr/>
              <a:tblGrid>
                <a:gridCol w="2124075"/>
                <a:gridCol w="2589530"/>
                <a:gridCol w="3519170"/>
              </a:tblGrid>
              <a:tr h="64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磁场</a:t>
                      </a: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磁感线</a:t>
                      </a: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是否客观存在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客观存在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不存在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7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方向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小磁针在磁场中某点静止时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极所指的方向。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磁体外从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极到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极，磁感线上某点的切线方向表示该点的磁场方向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87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磁性强弱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磁体外越靠近磁极磁性越强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磁体外越靠近磁极处磁感线越密，表示磁场越强。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128" name="矩形 3"/>
          <p:cNvSpPr>
            <a:spLocks noChangeArrowheads="1"/>
          </p:cNvSpPr>
          <p:nvPr/>
        </p:nvSpPr>
        <p:spPr bwMode="auto">
          <a:xfrm>
            <a:off x="2627784" y="692696"/>
            <a:ext cx="29260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/>
              <a:t>磁场和磁感线</a:t>
            </a:r>
            <a:endParaRPr lang="zh-CN" altLang="en-US" sz="3600" dirty="0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23850" y="4653136"/>
            <a:ext cx="82804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在左图中请标出磁铁的磁感线方向和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N,S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极；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在中图中，请标出磁体和磁针的极性 ；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2751138" y="12747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897063"/>
            <a:ext cx="2519362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628650"/>
            <a:ext cx="287972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468313" y="889000"/>
            <a:ext cx="4032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巩固练习                        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9525" y="3089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800"/>
          </a:p>
        </p:txBody>
      </p:sp>
      <p:pic>
        <p:nvPicPr>
          <p:cNvPr id="307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401888"/>
            <a:ext cx="36004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0" name="矩形 9"/>
          <p:cNvSpPr>
            <a:spLocks noChangeArrowheads="1"/>
          </p:cNvSpPr>
          <p:nvPr/>
        </p:nvSpPr>
        <p:spPr bwMode="auto">
          <a:xfrm>
            <a:off x="288132" y="5500563"/>
            <a:ext cx="8424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在右图中请标明磁铁的磁感线方向和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N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S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极。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0790" y="1245064"/>
            <a:ext cx="7812534" cy="5352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矩形 3"/>
          <p:cNvSpPr>
            <a:spLocks noChangeArrowheads="1"/>
          </p:cNvSpPr>
          <p:nvPr/>
        </p:nvSpPr>
        <p:spPr bwMode="auto">
          <a:xfrm>
            <a:off x="683568" y="453366"/>
            <a:ext cx="5845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4000" dirty="0">
                <a:latin typeface="Times New Roman" panose="02020603050405020304" pitchFamily="18" charset="0"/>
              </a:rPr>
              <a:t>指南针为什么能指示南北</a:t>
            </a:r>
            <a:endParaRPr kumimoji="1" lang="en-US" altLang="zh-CN" sz="4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dirty="0" smtClean="0"/>
              <a:t>地磁场	</a:t>
            </a:r>
            <a:endParaRPr lang="zh-CN" altLang="en-US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地球是一个巨大的磁体</a:t>
            </a:r>
            <a:r>
              <a:rPr lang="zh-CN" altLang="en-US" dirty="0"/>
              <a:t>。</a:t>
            </a:r>
            <a:endParaRPr lang="zh-CN" alt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地球周围空间存在的磁场叫地磁场。</a:t>
            </a:r>
            <a:endParaRPr lang="zh-CN" alt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地磁的北极在地理的南极附近，地磁场的南极在地理的北极附近，但两者并不完全重合，他们之间的夹角称为磁偏角。</a:t>
            </a:r>
            <a:endParaRPr lang="zh-CN" alt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赤道上空的磁感线，水平，指向地理的北极。</a:t>
            </a:r>
            <a:endParaRPr lang="zh-CN" altLang="en-US" dirty="0" smtClean="0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117600"/>
            <a:ext cx="7200900" cy="432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5724525" y="4797425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i="1">
                <a:solidFill>
                  <a:schemeClr val="tx1"/>
                </a:solidFill>
                <a:latin typeface="Times New Roman" panose="02020603050405020304" pitchFamily="18" charset="0"/>
              </a:rPr>
              <a:t>地磁场示意图</a:t>
            </a:r>
            <a:endParaRPr kumimoji="1" lang="zh-CN" altLang="en-US" sz="2400" i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4" name="Text Box 5"/>
          <p:cNvSpPr txBox="1">
            <a:spLocks noChangeArrowheads="1"/>
          </p:cNvSpPr>
          <p:nvPr/>
        </p:nvSpPr>
        <p:spPr bwMode="auto">
          <a:xfrm>
            <a:off x="4787900" y="3213100"/>
            <a:ext cx="1655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地理南极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05" name="Text Box 6"/>
          <p:cNvSpPr txBox="1">
            <a:spLocks noChangeArrowheads="1"/>
          </p:cNvSpPr>
          <p:nvPr/>
        </p:nvSpPr>
        <p:spPr bwMode="auto">
          <a:xfrm>
            <a:off x="4603750" y="1965325"/>
            <a:ext cx="1917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地理北极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619250" y="5373688"/>
            <a:ext cx="62658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</a:rPr>
              <a:t>地磁北极在</a:t>
            </a:r>
            <a:r>
              <a:rPr lang="zh-CN" altLang="en-US" sz="3200"/>
              <a:t>地理南极</a:t>
            </a:r>
            <a:r>
              <a:rPr lang="zh-CN" altLang="en-US" sz="3200">
                <a:solidFill>
                  <a:schemeClr val="tx1"/>
                </a:solidFill>
              </a:rPr>
              <a:t>附近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地磁南极在</a:t>
            </a:r>
            <a:r>
              <a:rPr lang="zh-CN" altLang="en-US" sz="3200"/>
              <a:t>地理北极</a:t>
            </a:r>
            <a:r>
              <a:rPr lang="zh-CN" altLang="en-US" sz="3200">
                <a:solidFill>
                  <a:schemeClr val="tx1"/>
                </a:solidFill>
              </a:rPr>
              <a:t>附近</a:t>
            </a:r>
            <a:endParaRPr lang="zh-CN" altLang="en-US" sz="32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609600"/>
            <a:ext cx="77724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>
                <a:solidFill>
                  <a:srgbClr val="FBFEE2"/>
                </a:solidFill>
              </a:rPr>
              <a:t>地磁场与地磁偏角</a:t>
            </a:r>
            <a:endParaRPr lang="zh-CN" altLang="en-US" smtClean="0">
              <a:solidFill>
                <a:srgbClr val="FBFEE2"/>
              </a:solidFill>
            </a:endParaRPr>
          </a:p>
        </p:txBody>
      </p:sp>
      <p:pic>
        <p:nvPicPr>
          <p:cNvPr id="34819" name="Picture 2" descr="http://pxh.js.zwu.edu.cn/image/A6/sk.jpg">
            <a:hlinkClick r:id="rId1"/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76250"/>
            <a:ext cx="2390775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4" name="TextBox 20"/>
          <p:cNvSpPr txBox="1">
            <a:spLocks noChangeArrowheads="1"/>
          </p:cNvSpPr>
          <p:nvPr/>
        </p:nvSpPr>
        <p:spPr bwMode="auto">
          <a:xfrm>
            <a:off x="4500563" y="3573463"/>
            <a:ext cx="424815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>
                <a:latin typeface="宋体" panose="02010600030101010101" pitchFamily="2" charset="-122"/>
              </a:rPr>
              <a:t>沈括，中国宋代科学家，在其著作</a:t>
            </a:r>
            <a:r>
              <a:rPr lang="en-US" altLang="zh-CN" sz="2400">
                <a:latin typeface="宋体" panose="02010600030101010101" pitchFamily="2" charset="-122"/>
              </a:rPr>
              <a:t>《</a:t>
            </a:r>
            <a:r>
              <a:rPr lang="zh-CN" altLang="en-US" sz="2400">
                <a:latin typeface="宋体" panose="02010600030101010101" pitchFamily="2" charset="-122"/>
              </a:rPr>
              <a:t>梦溪笔谈</a:t>
            </a:r>
            <a:r>
              <a:rPr lang="en-US" altLang="zh-CN" sz="2400">
                <a:latin typeface="宋体" panose="02010600030101010101" pitchFamily="2" charset="-122"/>
              </a:rPr>
              <a:t>》</a:t>
            </a:r>
            <a:r>
              <a:rPr lang="zh-CN" altLang="en-US" sz="2400">
                <a:latin typeface="宋体" panose="02010600030101010101" pitchFamily="2" charset="-122"/>
              </a:rPr>
              <a:t>中最早提论及磁偏角。 “方家以磁石磨针锋，则能指南，然常微偏东，不全南也”。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765175"/>
            <a:ext cx="4643438" cy="496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3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645795" y="1528445"/>
            <a:ext cx="8229600" cy="45262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457200" indent="-457200">
              <a:lnSpc>
                <a:spcPct val="90000"/>
              </a:lnSpc>
              <a:buFont typeface="+mj-ea"/>
              <a:buAutoNum type="circleNumDbPlain"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磁场存在于磁体周围的空间，磁极间的相互作用就是通过磁场而发生的。</a:t>
            </a:r>
            <a:endParaRPr lang="zh-CN" altLang="en-US" sz="2400" b="1" dirty="0" smtClean="0">
              <a:latin typeface="宋体" panose="02010600030101010101" pitchFamily="2" charset="-122"/>
            </a:endParaRPr>
          </a:p>
          <a:p>
            <a:pPr marL="457200" indent="-457200">
              <a:lnSpc>
                <a:spcPct val="90000"/>
              </a:lnSpc>
              <a:buFont typeface="+mj-ea"/>
              <a:buAutoNum type="circleNumDbPlain"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磁场的基本性质：对放入其中的磁体产生磁力的作用。</a:t>
            </a:r>
            <a:endParaRPr lang="zh-CN" altLang="en-US" sz="2400" b="1" dirty="0" smtClean="0">
              <a:latin typeface="宋体" panose="02010600030101010101" pitchFamily="2" charset="-122"/>
            </a:endParaRPr>
          </a:p>
          <a:p>
            <a:pPr marL="457200" indent="-457200">
              <a:lnSpc>
                <a:spcPct val="90000"/>
              </a:lnSpc>
              <a:buFont typeface="+mj-ea"/>
              <a:buAutoNum type="circleNumDbPlain"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磁场的方向－－用小磁针来确定。小磁针静止时，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N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极所指的方向就是该点的磁场方向。</a:t>
            </a:r>
            <a:endParaRPr lang="zh-CN" altLang="en-US" sz="2400" b="1" dirty="0" smtClean="0">
              <a:latin typeface="宋体" panose="02010600030101010101" pitchFamily="2" charset="-122"/>
            </a:endParaRPr>
          </a:p>
          <a:p>
            <a:pPr marL="457200" indent="-457200">
              <a:lnSpc>
                <a:spcPct val="90000"/>
              </a:lnSpc>
              <a:buFont typeface="+mj-ea"/>
              <a:buAutoNum type="circleNumDbPlain"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磁感线是用来描述磁场的一些假想曲线，实际上不存在。</a:t>
            </a:r>
            <a:endParaRPr lang="zh-CN" altLang="en-US" sz="2400" b="1" dirty="0" smtClean="0">
              <a:latin typeface="宋体" panose="02010600030101010101" pitchFamily="2" charset="-122"/>
            </a:endParaRPr>
          </a:p>
          <a:p>
            <a:pPr marL="457200" indent="-457200">
              <a:lnSpc>
                <a:spcPct val="90000"/>
              </a:lnSpc>
              <a:buFont typeface="+mj-ea"/>
              <a:buAutoNum type="circleNumDbPlain"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磁感线的方向：磁体外部的磁感线都是从磁体的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N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极出发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,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回到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S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极，是闭合的曲线。</a:t>
            </a:r>
            <a:endParaRPr lang="zh-CN" altLang="en-US" sz="2400" b="1" dirty="0" smtClean="0">
              <a:latin typeface="宋体" panose="02010600030101010101" pitchFamily="2" charset="-122"/>
            </a:endParaRPr>
          </a:p>
          <a:p>
            <a:pPr marL="457200" indent="-457200">
              <a:lnSpc>
                <a:spcPct val="90000"/>
              </a:lnSpc>
              <a:buFont typeface="+mj-ea"/>
              <a:buAutoNum type="circleNumDbPlain"/>
            </a:pPr>
            <a:r>
              <a:rPr lang="zh-CN" altLang="en-US" sz="2400" b="1" dirty="0" smtClean="0"/>
              <a:t>磁感线上任意一点切线方向表示该点磁场方向。</a:t>
            </a:r>
            <a:endParaRPr lang="en-US" altLang="zh-CN" sz="2400" b="1" dirty="0" smtClean="0"/>
          </a:p>
          <a:p>
            <a:pPr marL="457200" indent="-457200">
              <a:lnSpc>
                <a:spcPct val="90000"/>
              </a:lnSpc>
              <a:buFont typeface="+mj-ea"/>
              <a:buAutoNum type="circleNumDbPlain"/>
            </a:pPr>
            <a:r>
              <a:rPr lang="zh-CN" altLang="en-US" sz="2400" b="1" dirty="0" smtClean="0"/>
              <a:t>地球</a:t>
            </a:r>
            <a:r>
              <a:rPr lang="zh-CN" altLang="en-US" sz="2400" b="1" dirty="0"/>
              <a:t>周围空间存在的磁场叫地磁场。</a:t>
            </a:r>
            <a:endParaRPr lang="zh-CN" altLang="en-US" sz="2400" b="1" dirty="0"/>
          </a:p>
          <a:p>
            <a:pPr marL="457200" indent="-457200">
              <a:lnSpc>
                <a:spcPct val="90000"/>
              </a:lnSpc>
              <a:buFont typeface="+mj-ea"/>
              <a:buAutoNum type="circleNumDbPlain"/>
            </a:pPr>
            <a:r>
              <a:rPr lang="zh-CN" altLang="en-US" sz="2400" b="1" dirty="0" smtClean="0"/>
              <a:t>地</a:t>
            </a:r>
            <a:r>
              <a:rPr lang="zh-CN" altLang="en-US" sz="2400" b="1" dirty="0"/>
              <a:t>磁北极在地理南极附近；地磁南极在地理北极附近。</a:t>
            </a:r>
            <a:endParaRPr lang="zh-CN" altLang="en-US" sz="2400" b="1" dirty="0"/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endParaRPr lang="zh-CN" altLang="en-US" sz="2400" b="1" dirty="0" smtClean="0"/>
          </a:p>
        </p:txBody>
      </p:sp>
      <p:sp>
        <p:nvSpPr>
          <p:cNvPr id="54275" name="矩形 3"/>
          <p:cNvSpPr>
            <a:spLocks noChangeArrowheads="1"/>
          </p:cNvSpPr>
          <p:nvPr/>
        </p:nvSpPr>
        <p:spPr bwMode="auto">
          <a:xfrm>
            <a:off x="4211960" y="547688"/>
            <a:ext cx="119888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 smtClean="0"/>
              <a:t>小结</a:t>
            </a:r>
            <a:endParaRPr lang="zh-CN" altLang="en-US" sz="4000" dirty="0"/>
          </a:p>
        </p:txBody>
      </p:sp>
      <p:sp>
        <p:nvSpPr>
          <p:cNvPr id="39940" name="矩形 4"/>
          <p:cNvSpPr>
            <a:spLocks noChangeArrowheads="1"/>
          </p:cNvSpPr>
          <p:nvPr/>
        </p:nvSpPr>
        <p:spPr bwMode="auto">
          <a:xfrm>
            <a:off x="539750" y="5300663"/>
            <a:ext cx="8208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</a:rPr>
              <a:t>     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194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194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194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Grp="1" noChangeAspect="1"/>
          </p:cNvGraphicFramePr>
          <p:nvPr>
            <p:ph/>
          </p:nvPr>
        </p:nvGraphicFramePr>
        <p:xfrm>
          <a:off x="5664200" y="2597944"/>
          <a:ext cx="863600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位图图像" r:id="rId1" imgW="990600" imgH="1543050" progId="Paint.Picture">
                  <p:embed/>
                </p:oleObj>
              </mc:Choice>
              <mc:Fallback>
                <p:oleObj name="位图图像" r:id="rId1" imgW="990600" imgH="1543050" progId="Paint.Picture">
                  <p:embed/>
                  <p:pic>
                    <p:nvPicPr>
                      <p:cNvPr id="0" name="图片 103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4200" y="2597944"/>
                        <a:ext cx="863600" cy="134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CCCC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843" name="Group 4"/>
          <p:cNvGrpSpPr/>
          <p:nvPr/>
        </p:nvGrpSpPr>
        <p:grpSpPr bwMode="auto">
          <a:xfrm>
            <a:off x="566663" y="692696"/>
            <a:ext cx="3347864" cy="710038"/>
            <a:chOff x="510" y="482"/>
            <a:chExt cx="1542" cy="453"/>
          </a:xfrm>
        </p:grpSpPr>
        <p:sp>
          <p:nvSpPr>
            <p:cNvPr id="35858" name="Oval 5"/>
            <p:cNvSpPr>
              <a:spLocks noChangeArrowheads="1"/>
            </p:cNvSpPr>
            <p:nvPr/>
          </p:nvSpPr>
          <p:spPr bwMode="auto">
            <a:xfrm>
              <a:off x="521" y="482"/>
              <a:ext cx="1044" cy="453"/>
            </a:xfrm>
            <a:prstGeom prst="ellipse">
              <a:avLst/>
            </a:prstGeom>
            <a:solidFill>
              <a:srgbClr val="7FE7BF"/>
            </a:solidFill>
            <a:ln w="15875" algn="ctr">
              <a:solidFill>
                <a:schemeClr val="bg1"/>
              </a:solidFill>
              <a:round/>
            </a:ln>
            <a:effectLst>
              <a:outerShdw dist="35921" dir="2700000" sy="50000" rotWithShape="0">
                <a:srgbClr val="875B0D">
                  <a:alpha val="7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59" name="Text Box 6"/>
            <p:cNvSpPr txBox="1">
              <a:spLocks noChangeArrowheads="1"/>
            </p:cNvSpPr>
            <p:nvPr/>
          </p:nvSpPr>
          <p:spPr bwMode="auto">
            <a:xfrm>
              <a:off x="510" y="545"/>
              <a:ext cx="1542" cy="32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rotWithShape="0">
                <a:srgbClr val="875B0D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i="1" dirty="0"/>
                <a:t>观察 与思考</a:t>
              </a:r>
              <a:endParaRPr lang="zh-CN" altLang="en-US" i="1" dirty="0"/>
            </a:p>
          </p:txBody>
        </p:sp>
      </p:grpSp>
      <p:sp>
        <p:nvSpPr>
          <p:cNvPr id="77831" name="Oval 7"/>
          <p:cNvSpPr>
            <a:spLocks noChangeArrowheads="1"/>
          </p:cNvSpPr>
          <p:nvPr/>
        </p:nvSpPr>
        <p:spPr bwMode="auto">
          <a:xfrm>
            <a:off x="4778375" y="261938"/>
            <a:ext cx="3311525" cy="2951162"/>
          </a:xfrm>
          <a:prstGeom prst="ellipse">
            <a:avLst/>
          </a:prstGeom>
          <a:noFill/>
          <a:ln w="34925" algn="ctr">
            <a:solidFill>
              <a:schemeClr val="bg1"/>
            </a:solidFill>
            <a:prstDash val="dashDot"/>
            <a:round/>
          </a:ln>
          <a:effectLst>
            <a:outerShdw dist="35921" dir="2700000" sy="50000" rotWithShape="0">
              <a:srgbClr val="875B0D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584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85891">
            <a:off x="7404100" y="1062038"/>
            <a:ext cx="169227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238" y="1603375"/>
            <a:ext cx="85725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0"/>
          <p:cNvGrpSpPr/>
          <p:nvPr/>
        </p:nvGrpSpPr>
        <p:grpSpPr bwMode="auto">
          <a:xfrm>
            <a:off x="730167" y="5157788"/>
            <a:ext cx="2304957" cy="647700"/>
            <a:chOff x="521" y="482"/>
            <a:chExt cx="1543" cy="453"/>
          </a:xfrm>
        </p:grpSpPr>
        <p:sp>
          <p:nvSpPr>
            <p:cNvPr id="35856" name="Oval 11"/>
            <p:cNvSpPr>
              <a:spLocks noChangeArrowheads="1"/>
            </p:cNvSpPr>
            <p:nvPr/>
          </p:nvSpPr>
          <p:spPr bwMode="auto">
            <a:xfrm>
              <a:off x="521" y="482"/>
              <a:ext cx="1044" cy="453"/>
            </a:xfrm>
            <a:prstGeom prst="ellipse">
              <a:avLst/>
            </a:prstGeom>
            <a:solidFill>
              <a:srgbClr val="7FE7BF"/>
            </a:solidFill>
            <a:ln w="15875" algn="ctr">
              <a:solidFill>
                <a:schemeClr val="bg1"/>
              </a:solidFill>
              <a:round/>
            </a:ln>
            <a:effectLst>
              <a:outerShdw dist="35921" dir="2700000" sy="50000" rotWithShape="0">
                <a:srgbClr val="875B0D">
                  <a:alpha val="7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57" name="Text Box 12"/>
            <p:cNvSpPr txBox="1">
              <a:spLocks noChangeArrowheads="1"/>
            </p:cNvSpPr>
            <p:nvPr/>
          </p:nvSpPr>
          <p:spPr bwMode="auto">
            <a:xfrm>
              <a:off x="522" y="523"/>
              <a:ext cx="1542" cy="3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rotWithShape="0">
                <a:srgbClr val="875B0D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i="1" dirty="0"/>
                <a:t>想一想</a:t>
              </a:r>
              <a:endParaRPr lang="zh-CN" altLang="en-US" i="1" dirty="0"/>
            </a:p>
          </p:txBody>
        </p:sp>
      </p:grpSp>
      <p:pic>
        <p:nvPicPr>
          <p:cNvPr id="7783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5084763"/>
            <a:ext cx="4392612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40" name="Text Box 16"/>
          <p:cNvSpPr txBox="1">
            <a:spLocks noChangeArrowheads="1"/>
          </p:cNvSpPr>
          <p:nvPr/>
        </p:nvSpPr>
        <p:spPr bwMode="auto">
          <a:xfrm>
            <a:off x="7235825" y="3357563"/>
            <a:ext cx="1512888" cy="641350"/>
          </a:xfrm>
          <a:prstGeom prst="rect">
            <a:avLst/>
          </a:prstGeom>
          <a:noFill/>
          <a:ln>
            <a:noFill/>
          </a:ln>
          <a:effectLst>
            <a:outerShdw dist="35921" dir="2700000" sy="50000" rotWithShape="0">
              <a:srgbClr val="875B0D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i="1">
                <a:ea typeface="黑体" panose="02010609060101010101" pitchFamily="2" charset="-122"/>
              </a:rPr>
              <a:t>(</a:t>
            </a:r>
            <a:r>
              <a:rPr lang="zh-CN" altLang="en-US" sz="3600" i="1">
                <a:ea typeface="黑体" panose="02010609060101010101" pitchFamily="2" charset="-122"/>
              </a:rPr>
              <a:t>磁场</a:t>
            </a:r>
            <a:r>
              <a:rPr lang="en-US" altLang="zh-CN" sz="3600" i="1">
                <a:ea typeface="黑体" panose="02010609060101010101" pitchFamily="2" charset="-122"/>
              </a:rPr>
              <a:t>)</a:t>
            </a:r>
            <a:endParaRPr lang="en-US" altLang="zh-CN" sz="3600" i="1">
              <a:ea typeface="黑体" panose="02010609060101010101" pitchFamily="2" charset="-122"/>
            </a:endParaRPr>
          </a:p>
        </p:txBody>
      </p:sp>
      <p:sp>
        <p:nvSpPr>
          <p:cNvPr id="35850" name="Text Box 17"/>
          <p:cNvSpPr txBox="1">
            <a:spLocks noChangeArrowheads="1"/>
          </p:cNvSpPr>
          <p:nvPr/>
        </p:nvSpPr>
        <p:spPr bwMode="auto">
          <a:xfrm>
            <a:off x="539750" y="1628775"/>
            <a:ext cx="4176713" cy="1816100"/>
          </a:xfrm>
          <a:prstGeom prst="rect">
            <a:avLst/>
          </a:prstGeom>
          <a:noFill/>
          <a:ln>
            <a:noFill/>
          </a:ln>
          <a:effectLst>
            <a:outerShdw dist="35921" dir="2700000" sy="50000" rotWithShape="0">
              <a:srgbClr val="875B0D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i="1"/>
              <a:t>       </a:t>
            </a:r>
            <a:r>
              <a:rPr lang="zh-CN" altLang="en-US"/>
              <a:t>桌面上放一小磁针</a:t>
            </a:r>
            <a:r>
              <a:rPr lang="en-US" altLang="zh-CN"/>
              <a:t>,</a:t>
            </a:r>
            <a:r>
              <a:rPr lang="zh-CN" altLang="en-US"/>
              <a:t>用条形磁体绕小磁针转一圈</a:t>
            </a:r>
            <a:r>
              <a:rPr lang="en-US" altLang="zh-CN"/>
              <a:t>,</a:t>
            </a:r>
            <a:r>
              <a:rPr lang="zh-CN" altLang="en-US"/>
              <a:t>你观察到了什么</a:t>
            </a:r>
            <a:r>
              <a:rPr lang="en-US" altLang="zh-CN"/>
              <a:t>?</a:t>
            </a:r>
            <a:r>
              <a:rPr lang="zh-CN" altLang="en-US"/>
              <a:t>产生这种现象的原因是什么</a:t>
            </a:r>
            <a:r>
              <a:rPr lang="en-US" altLang="zh-CN"/>
              <a:t>?</a:t>
            </a:r>
            <a:endParaRPr lang="en-US" altLang="zh-CN"/>
          </a:p>
        </p:txBody>
      </p:sp>
      <p:sp>
        <p:nvSpPr>
          <p:cNvPr id="77842" name="Text Box 18"/>
          <p:cNvSpPr txBox="1">
            <a:spLocks noChangeArrowheads="1"/>
          </p:cNvSpPr>
          <p:nvPr/>
        </p:nvSpPr>
        <p:spPr bwMode="auto">
          <a:xfrm>
            <a:off x="7091363" y="5229225"/>
            <a:ext cx="1512887" cy="641350"/>
          </a:xfrm>
          <a:prstGeom prst="rect">
            <a:avLst/>
          </a:prstGeom>
          <a:noFill/>
          <a:ln>
            <a:noFill/>
          </a:ln>
          <a:effectLst>
            <a:outerShdw dist="35921" dir="2700000" sy="50000" rotWithShape="0">
              <a:srgbClr val="875B0D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i="1">
                <a:ea typeface="黑体" panose="02010609060101010101" pitchFamily="2" charset="-122"/>
              </a:rPr>
              <a:t>(</a:t>
            </a:r>
            <a:r>
              <a:rPr lang="zh-CN" altLang="en-US" sz="3600" i="1">
                <a:ea typeface="黑体" panose="02010609060101010101" pitchFamily="2" charset="-122"/>
              </a:rPr>
              <a:t>细绳</a:t>
            </a:r>
            <a:r>
              <a:rPr lang="en-US" altLang="zh-CN" sz="3600" i="1">
                <a:ea typeface="黑体" panose="02010609060101010101" pitchFamily="2" charset="-122"/>
              </a:rPr>
              <a:t>)</a:t>
            </a:r>
            <a:endParaRPr lang="en-US" altLang="zh-CN" sz="3600" i="1">
              <a:ea typeface="黑体" panose="02010609060101010101" pitchFamily="2" charset="-122"/>
            </a:endParaRPr>
          </a:p>
        </p:txBody>
      </p:sp>
      <p:grpSp>
        <p:nvGrpSpPr>
          <p:cNvPr id="4" name="Group 19"/>
          <p:cNvGrpSpPr/>
          <p:nvPr/>
        </p:nvGrpSpPr>
        <p:grpSpPr bwMode="auto">
          <a:xfrm rot="-7607881">
            <a:off x="7348538" y="4252912"/>
            <a:ext cx="998538" cy="792163"/>
            <a:chOff x="2245" y="1706"/>
            <a:chExt cx="1225" cy="817"/>
          </a:xfrm>
        </p:grpSpPr>
        <p:sp>
          <p:nvSpPr>
            <p:cNvPr id="35854" name="Line 20"/>
            <p:cNvSpPr>
              <a:spLocks noChangeShapeType="1"/>
            </p:cNvSpPr>
            <p:nvPr/>
          </p:nvSpPr>
          <p:spPr bwMode="auto">
            <a:xfrm>
              <a:off x="2245" y="1706"/>
              <a:ext cx="746" cy="5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5" name="Line 21"/>
            <p:cNvSpPr>
              <a:spLocks noChangeShapeType="1"/>
            </p:cNvSpPr>
            <p:nvPr/>
          </p:nvSpPr>
          <p:spPr bwMode="auto">
            <a:xfrm>
              <a:off x="2381" y="1797"/>
              <a:ext cx="1089" cy="72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692275" y="3573463"/>
            <a:ext cx="48593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     彼此不接触的两个磁体，通过什么发生作用？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1" grpId="0" animBg="1"/>
      <p:bldP spid="77840" grpId="0"/>
      <p:bldP spid="778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2051050" y="1268413"/>
            <a:ext cx="2303463" cy="647700"/>
            <a:chOff x="249" y="482"/>
            <a:chExt cx="1542" cy="453"/>
          </a:xfrm>
        </p:grpSpPr>
        <p:sp>
          <p:nvSpPr>
            <p:cNvPr id="36905" name="Oval 4"/>
            <p:cNvSpPr>
              <a:spLocks noChangeArrowheads="1"/>
            </p:cNvSpPr>
            <p:nvPr/>
          </p:nvSpPr>
          <p:spPr bwMode="auto">
            <a:xfrm>
              <a:off x="521" y="482"/>
              <a:ext cx="1044" cy="453"/>
            </a:xfrm>
            <a:prstGeom prst="ellipse">
              <a:avLst/>
            </a:prstGeom>
            <a:solidFill>
              <a:srgbClr val="7FE7BF"/>
            </a:solidFill>
            <a:ln w="15875" algn="ctr">
              <a:solidFill>
                <a:schemeClr val="bg1"/>
              </a:solidFill>
              <a:round/>
            </a:ln>
            <a:effectLst>
              <a:outerShdw dist="35921" dir="2700000" sy="50000" rotWithShape="0">
                <a:srgbClr val="875B0D">
                  <a:alpha val="7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906" name="Text Box 5"/>
            <p:cNvSpPr txBox="1">
              <a:spLocks noChangeArrowheads="1"/>
            </p:cNvSpPr>
            <p:nvPr/>
          </p:nvSpPr>
          <p:spPr bwMode="auto">
            <a:xfrm>
              <a:off x="249" y="528"/>
              <a:ext cx="1542" cy="3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rotWithShape="0">
                <a:srgbClr val="875B0D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kumimoji="1" lang="zh-CN" altLang="en-US" i="1">
                  <a:latin typeface="Times New Roman" panose="02020603050405020304" pitchFamily="18" charset="0"/>
                </a:rPr>
                <a:t>想一想</a:t>
              </a:r>
              <a:endParaRPr kumimoji="1" lang="zh-CN" altLang="en-US" i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685800" y="1828800"/>
            <a:ext cx="7812088" cy="3151188"/>
            <a:chOff x="295" y="1888"/>
            <a:chExt cx="4921" cy="1985"/>
          </a:xfrm>
        </p:grpSpPr>
        <p:grpSp>
          <p:nvGrpSpPr>
            <p:cNvPr id="36878" name="Group 8"/>
            <p:cNvGrpSpPr/>
            <p:nvPr/>
          </p:nvGrpSpPr>
          <p:grpSpPr bwMode="auto">
            <a:xfrm>
              <a:off x="3901" y="1911"/>
              <a:ext cx="1315" cy="1962"/>
              <a:chOff x="3470" y="1638"/>
              <a:chExt cx="1315" cy="1962"/>
            </a:xfrm>
          </p:grpSpPr>
          <p:sp>
            <p:nvSpPr>
              <p:cNvPr id="36894" name="Oval 9"/>
              <p:cNvSpPr>
                <a:spLocks noChangeArrowheads="1"/>
              </p:cNvSpPr>
              <p:nvPr/>
            </p:nvSpPr>
            <p:spPr bwMode="auto">
              <a:xfrm>
                <a:off x="3991" y="1638"/>
                <a:ext cx="409" cy="45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95" name="Rectangle 10"/>
              <p:cNvSpPr>
                <a:spLocks noChangeArrowheads="1"/>
              </p:cNvSpPr>
              <p:nvPr/>
            </p:nvSpPr>
            <p:spPr bwMode="auto">
              <a:xfrm>
                <a:off x="3991" y="2183"/>
                <a:ext cx="409" cy="61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96" name="Freeform 11"/>
              <p:cNvSpPr/>
              <p:nvPr/>
            </p:nvSpPr>
            <p:spPr bwMode="auto">
              <a:xfrm>
                <a:off x="3560" y="2273"/>
                <a:ext cx="817" cy="227"/>
              </a:xfrm>
              <a:custGeom>
                <a:avLst/>
                <a:gdLst>
                  <a:gd name="T0" fmla="*/ 252 w 862"/>
                  <a:gd name="T1" fmla="*/ 0 h 454"/>
                  <a:gd name="T2" fmla="*/ 212 w 862"/>
                  <a:gd name="T3" fmla="*/ 1 h 454"/>
                  <a:gd name="T4" fmla="*/ 46 w 862"/>
                  <a:gd name="T5" fmla="*/ 1 h 454"/>
                  <a:gd name="T6" fmla="*/ 0 w 862"/>
                  <a:gd name="T7" fmla="*/ 1 h 45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62"/>
                  <a:gd name="T13" fmla="*/ 0 h 454"/>
                  <a:gd name="T14" fmla="*/ 862 w 862"/>
                  <a:gd name="T15" fmla="*/ 454 h 45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62" h="454">
                    <a:moveTo>
                      <a:pt x="862" y="0"/>
                    </a:moveTo>
                    <a:cubicBezTo>
                      <a:pt x="852" y="102"/>
                      <a:pt x="843" y="205"/>
                      <a:pt x="726" y="273"/>
                    </a:cubicBezTo>
                    <a:cubicBezTo>
                      <a:pt x="609" y="341"/>
                      <a:pt x="280" y="379"/>
                      <a:pt x="159" y="409"/>
                    </a:cubicBezTo>
                    <a:cubicBezTo>
                      <a:pt x="38" y="439"/>
                      <a:pt x="19" y="446"/>
                      <a:pt x="0" y="454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7" name="Freeform 12"/>
              <p:cNvSpPr/>
              <p:nvPr/>
            </p:nvSpPr>
            <p:spPr bwMode="auto">
              <a:xfrm>
                <a:off x="3651" y="2251"/>
                <a:ext cx="340" cy="227"/>
              </a:xfrm>
              <a:custGeom>
                <a:avLst/>
                <a:gdLst>
                  <a:gd name="T0" fmla="*/ 7738 w 295"/>
                  <a:gd name="T1" fmla="*/ 0 h 205"/>
                  <a:gd name="T2" fmla="*/ 0 w 295"/>
                  <a:gd name="T3" fmla="*/ 2144 h 205"/>
                  <a:gd name="T4" fmla="*/ 0 60000 65536"/>
                  <a:gd name="T5" fmla="*/ 0 60000 65536"/>
                  <a:gd name="T6" fmla="*/ 0 w 295"/>
                  <a:gd name="T7" fmla="*/ 0 h 205"/>
                  <a:gd name="T8" fmla="*/ 295 w 295"/>
                  <a:gd name="T9" fmla="*/ 205 h 20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95" h="205">
                    <a:moveTo>
                      <a:pt x="295" y="0"/>
                    </a:moveTo>
                    <a:cubicBezTo>
                      <a:pt x="174" y="85"/>
                      <a:pt x="53" y="171"/>
                      <a:pt x="0" y="205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8" name="Freeform 13"/>
              <p:cNvSpPr/>
              <p:nvPr/>
            </p:nvSpPr>
            <p:spPr bwMode="auto">
              <a:xfrm>
                <a:off x="4195" y="2092"/>
                <a:ext cx="1" cy="91"/>
              </a:xfrm>
              <a:custGeom>
                <a:avLst/>
                <a:gdLst>
                  <a:gd name="T0" fmla="*/ 0 w 1"/>
                  <a:gd name="T1" fmla="*/ 0 h 91"/>
                  <a:gd name="T2" fmla="*/ 0 w 1"/>
                  <a:gd name="T3" fmla="*/ 45 h 91"/>
                  <a:gd name="T4" fmla="*/ 0 w 1"/>
                  <a:gd name="T5" fmla="*/ 91 h 9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91"/>
                  <a:gd name="T11" fmla="*/ 1 w 1"/>
                  <a:gd name="T12" fmla="*/ 91 h 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0"/>
                      <a:pt x="0" y="45"/>
                    </a:cubicBezTo>
                    <a:cubicBezTo>
                      <a:pt x="0" y="60"/>
                      <a:pt x="0" y="75"/>
                      <a:pt x="0" y="9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9" name="Freeform 14"/>
              <p:cNvSpPr/>
              <p:nvPr/>
            </p:nvSpPr>
            <p:spPr bwMode="auto">
              <a:xfrm>
                <a:off x="3470" y="2787"/>
                <a:ext cx="609" cy="813"/>
              </a:xfrm>
              <a:custGeom>
                <a:avLst/>
                <a:gdLst>
                  <a:gd name="T0" fmla="*/ 567 w 609"/>
                  <a:gd name="T1" fmla="*/ 8 h 813"/>
                  <a:gd name="T2" fmla="*/ 567 w 609"/>
                  <a:gd name="T3" fmla="*/ 53 h 813"/>
                  <a:gd name="T4" fmla="*/ 317 w 609"/>
                  <a:gd name="T5" fmla="*/ 326 h 813"/>
                  <a:gd name="T6" fmla="*/ 181 w 609"/>
                  <a:gd name="T7" fmla="*/ 734 h 813"/>
                  <a:gd name="T8" fmla="*/ 0 w 609"/>
                  <a:gd name="T9" fmla="*/ 802 h 8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9"/>
                  <a:gd name="T16" fmla="*/ 0 h 813"/>
                  <a:gd name="T17" fmla="*/ 609 w 609"/>
                  <a:gd name="T18" fmla="*/ 813 h 8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9" h="813">
                    <a:moveTo>
                      <a:pt x="567" y="8"/>
                    </a:moveTo>
                    <a:cubicBezTo>
                      <a:pt x="588" y="4"/>
                      <a:pt x="609" y="0"/>
                      <a:pt x="567" y="53"/>
                    </a:cubicBezTo>
                    <a:cubicBezTo>
                      <a:pt x="525" y="106"/>
                      <a:pt x="381" y="213"/>
                      <a:pt x="317" y="326"/>
                    </a:cubicBezTo>
                    <a:cubicBezTo>
                      <a:pt x="253" y="439"/>
                      <a:pt x="234" y="655"/>
                      <a:pt x="181" y="734"/>
                    </a:cubicBezTo>
                    <a:cubicBezTo>
                      <a:pt x="128" y="813"/>
                      <a:pt x="64" y="807"/>
                      <a:pt x="0" y="802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0" name="Freeform 15"/>
              <p:cNvSpPr/>
              <p:nvPr/>
            </p:nvSpPr>
            <p:spPr bwMode="auto">
              <a:xfrm>
                <a:off x="4286" y="2795"/>
                <a:ext cx="499" cy="725"/>
              </a:xfrm>
              <a:custGeom>
                <a:avLst/>
                <a:gdLst>
                  <a:gd name="T0" fmla="*/ 0 w 567"/>
                  <a:gd name="T1" fmla="*/ 0 h 794"/>
                  <a:gd name="T2" fmla="*/ 10 w 567"/>
                  <a:gd name="T3" fmla="*/ 57 h 794"/>
                  <a:gd name="T4" fmla="*/ 28 w 567"/>
                  <a:gd name="T5" fmla="*/ 91 h 794"/>
                  <a:gd name="T6" fmla="*/ 25 w 567"/>
                  <a:gd name="T7" fmla="*/ 100 h 7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7"/>
                  <a:gd name="T13" fmla="*/ 0 h 794"/>
                  <a:gd name="T14" fmla="*/ 567 w 567"/>
                  <a:gd name="T15" fmla="*/ 794 h 7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7" h="794">
                    <a:moveTo>
                      <a:pt x="0" y="0"/>
                    </a:moveTo>
                    <a:cubicBezTo>
                      <a:pt x="47" y="166"/>
                      <a:pt x="95" y="333"/>
                      <a:pt x="182" y="454"/>
                    </a:cubicBezTo>
                    <a:cubicBezTo>
                      <a:pt x="269" y="575"/>
                      <a:pt x="477" y="669"/>
                      <a:pt x="522" y="726"/>
                    </a:cubicBezTo>
                    <a:cubicBezTo>
                      <a:pt x="567" y="783"/>
                      <a:pt x="510" y="788"/>
                      <a:pt x="454" y="794"/>
                    </a:cubicBezTo>
                  </a:path>
                </a:pathLst>
              </a:cu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1" name="Oval 16"/>
              <p:cNvSpPr>
                <a:spLocks noChangeArrowheads="1"/>
              </p:cNvSpPr>
              <p:nvPr/>
            </p:nvSpPr>
            <p:spPr bwMode="auto">
              <a:xfrm>
                <a:off x="3991" y="1820"/>
                <a:ext cx="88" cy="4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02" name="Oval 17"/>
              <p:cNvSpPr>
                <a:spLocks noChangeArrowheads="1"/>
              </p:cNvSpPr>
              <p:nvPr/>
            </p:nvSpPr>
            <p:spPr bwMode="auto">
              <a:xfrm>
                <a:off x="4108" y="1820"/>
                <a:ext cx="88" cy="4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03" name="Freeform 18"/>
              <p:cNvSpPr/>
              <p:nvPr/>
            </p:nvSpPr>
            <p:spPr bwMode="auto">
              <a:xfrm>
                <a:off x="4082" y="1888"/>
                <a:ext cx="1" cy="91"/>
              </a:xfrm>
              <a:custGeom>
                <a:avLst/>
                <a:gdLst>
                  <a:gd name="T0" fmla="*/ 0 w 1"/>
                  <a:gd name="T1" fmla="*/ 0 h 91"/>
                  <a:gd name="T2" fmla="*/ 0 w 1"/>
                  <a:gd name="T3" fmla="*/ 91 h 91"/>
                  <a:gd name="T4" fmla="*/ 0 60000 65536"/>
                  <a:gd name="T5" fmla="*/ 0 60000 65536"/>
                  <a:gd name="T6" fmla="*/ 0 w 1"/>
                  <a:gd name="T7" fmla="*/ 0 h 91"/>
                  <a:gd name="T8" fmla="*/ 1 w 1"/>
                  <a:gd name="T9" fmla="*/ 91 h 9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91">
                    <a:moveTo>
                      <a:pt x="0" y="0"/>
                    </a:moveTo>
                    <a:cubicBezTo>
                      <a:pt x="0" y="0"/>
                      <a:pt x="0" y="45"/>
                      <a:pt x="0" y="9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4" name="Oval 19"/>
              <p:cNvSpPr>
                <a:spLocks noChangeArrowheads="1"/>
              </p:cNvSpPr>
              <p:nvPr/>
            </p:nvSpPr>
            <p:spPr bwMode="auto">
              <a:xfrm>
                <a:off x="4059" y="1979"/>
                <a:ext cx="88" cy="4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6879" name="Group 20"/>
            <p:cNvGrpSpPr/>
            <p:nvPr/>
          </p:nvGrpSpPr>
          <p:grpSpPr bwMode="auto">
            <a:xfrm flipH="1">
              <a:off x="295" y="1888"/>
              <a:ext cx="1293" cy="1962"/>
              <a:chOff x="3470" y="1638"/>
              <a:chExt cx="1315" cy="1962"/>
            </a:xfrm>
          </p:grpSpPr>
          <p:sp>
            <p:nvSpPr>
              <p:cNvPr id="36883" name="Oval 21"/>
              <p:cNvSpPr>
                <a:spLocks noChangeArrowheads="1"/>
              </p:cNvSpPr>
              <p:nvPr/>
            </p:nvSpPr>
            <p:spPr bwMode="auto">
              <a:xfrm>
                <a:off x="3991" y="1638"/>
                <a:ext cx="409" cy="45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84" name="Rectangle 22"/>
              <p:cNvSpPr>
                <a:spLocks noChangeArrowheads="1"/>
              </p:cNvSpPr>
              <p:nvPr/>
            </p:nvSpPr>
            <p:spPr bwMode="auto">
              <a:xfrm>
                <a:off x="3991" y="2183"/>
                <a:ext cx="409" cy="61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85" name="Freeform 23"/>
              <p:cNvSpPr/>
              <p:nvPr/>
            </p:nvSpPr>
            <p:spPr bwMode="auto">
              <a:xfrm>
                <a:off x="3560" y="2273"/>
                <a:ext cx="817" cy="227"/>
              </a:xfrm>
              <a:custGeom>
                <a:avLst/>
                <a:gdLst>
                  <a:gd name="T0" fmla="*/ 252 w 862"/>
                  <a:gd name="T1" fmla="*/ 0 h 454"/>
                  <a:gd name="T2" fmla="*/ 212 w 862"/>
                  <a:gd name="T3" fmla="*/ 1 h 454"/>
                  <a:gd name="T4" fmla="*/ 46 w 862"/>
                  <a:gd name="T5" fmla="*/ 1 h 454"/>
                  <a:gd name="T6" fmla="*/ 0 w 862"/>
                  <a:gd name="T7" fmla="*/ 1 h 45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62"/>
                  <a:gd name="T13" fmla="*/ 0 h 454"/>
                  <a:gd name="T14" fmla="*/ 862 w 862"/>
                  <a:gd name="T15" fmla="*/ 454 h 45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62" h="454">
                    <a:moveTo>
                      <a:pt x="862" y="0"/>
                    </a:moveTo>
                    <a:cubicBezTo>
                      <a:pt x="852" y="102"/>
                      <a:pt x="843" y="205"/>
                      <a:pt x="726" y="273"/>
                    </a:cubicBezTo>
                    <a:cubicBezTo>
                      <a:pt x="609" y="341"/>
                      <a:pt x="280" y="379"/>
                      <a:pt x="159" y="409"/>
                    </a:cubicBezTo>
                    <a:cubicBezTo>
                      <a:pt x="38" y="439"/>
                      <a:pt x="19" y="446"/>
                      <a:pt x="0" y="454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6" name="Freeform 24"/>
              <p:cNvSpPr/>
              <p:nvPr/>
            </p:nvSpPr>
            <p:spPr bwMode="auto">
              <a:xfrm>
                <a:off x="3651" y="2251"/>
                <a:ext cx="340" cy="227"/>
              </a:xfrm>
              <a:custGeom>
                <a:avLst/>
                <a:gdLst>
                  <a:gd name="T0" fmla="*/ 7738 w 295"/>
                  <a:gd name="T1" fmla="*/ 0 h 205"/>
                  <a:gd name="T2" fmla="*/ 0 w 295"/>
                  <a:gd name="T3" fmla="*/ 2144 h 205"/>
                  <a:gd name="T4" fmla="*/ 0 60000 65536"/>
                  <a:gd name="T5" fmla="*/ 0 60000 65536"/>
                  <a:gd name="T6" fmla="*/ 0 w 295"/>
                  <a:gd name="T7" fmla="*/ 0 h 205"/>
                  <a:gd name="T8" fmla="*/ 295 w 295"/>
                  <a:gd name="T9" fmla="*/ 205 h 20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95" h="205">
                    <a:moveTo>
                      <a:pt x="295" y="0"/>
                    </a:moveTo>
                    <a:cubicBezTo>
                      <a:pt x="174" y="85"/>
                      <a:pt x="53" y="171"/>
                      <a:pt x="0" y="205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7" name="Freeform 25"/>
              <p:cNvSpPr/>
              <p:nvPr/>
            </p:nvSpPr>
            <p:spPr bwMode="auto">
              <a:xfrm>
                <a:off x="4195" y="2092"/>
                <a:ext cx="1" cy="91"/>
              </a:xfrm>
              <a:custGeom>
                <a:avLst/>
                <a:gdLst>
                  <a:gd name="T0" fmla="*/ 0 w 1"/>
                  <a:gd name="T1" fmla="*/ 0 h 91"/>
                  <a:gd name="T2" fmla="*/ 0 w 1"/>
                  <a:gd name="T3" fmla="*/ 45 h 91"/>
                  <a:gd name="T4" fmla="*/ 0 w 1"/>
                  <a:gd name="T5" fmla="*/ 91 h 9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91"/>
                  <a:gd name="T11" fmla="*/ 1 w 1"/>
                  <a:gd name="T12" fmla="*/ 91 h 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0"/>
                      <a:pt x="0" y="45"/>
                    </a:cubicBezTo>
                    <a:cubicBezTo>
                      <a:pt x="0" y="60"/>
                      <a:pt x="0" y="75"/>
                      <a:pt x="0" y="9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8" name="Freeform 26"/>
              <p:cNvSpPr/>
              <p:nvPr/>
            </p:nvSpPr>
            <p:spPr bwMode="auto">
              <a:xfrm>
                <a:off x="3470" y="2787"/>
                <a:ext cx="609" cy="813"/>
              </a:xfrm>
              <a:custGeom>
                <a:avLst/>
                <a:gdLst>
                  <a:gd name="T0" fmla="*/ 567 w 609"/>
                  <a:gd name="T1" fmla="*/ 8 h 813"/>
                  <a:gd name="T2" fmla="*/ 567 w 609"/>
                  <a:gd name="T3" fmla="*/ 53 h 813"/>
                  <a:gd name="T4" fmla="*/ 317 w 609"/>
                  <a:gd name="T5" fmla="*/ 326 h 813"/>
                  <a:gd name="T6" fmla="*/ 181 w 609"/>
                  <a:gd name="T7" fmla="*/ 734 h 813"/>
                  <a:gd name="T8" fmla="*/ 0 w 609"/>
                  <a:gd name="T9" fmla="*/ 802 h 8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9"/>
                  <a:gd name="T16" fmla="*/ 0 h 813"/>
                  <a:gd name="T17" fmla="*/ 609 w 609"/>
                  <a:gd name="T18" fmla="*/ 813 h 8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9" h="813">
                    <a:moveTo>
                      <a:pt x="567" y="8"/>
                    </a:moveTo>
                    <a:cubicBezTo>
                      <a:pt x="588" y="4"/>
                      <a:pt x="609" y="0"/>
                      <a:pt x="567" y="53"/>
                    </a:cubicBezTo>
                    <a:cubicBezTo>
                      <a:pt x="525" y="106"/>
                      <a:pt x="381" y="213"/>
                      <a:pt x="317" y="326"/>
                    </a:cubicBezTo>
                    <a:cubicBezTo>
                      <a:pt x="253" y="439"/>
                      <a:pt x="234" y="655"/>
                      <a:pt x="181" y="734"/>
                    </a:cubicBezTo>
                    <a:cubicBezTo>
                      <a:pt x="128" y="813"/>
                      <a:pt x="64" y="807"/>
                      <a:pt x="0" y="802"/>
                    </a:cubicBezTo>
                  </a:path>
                </a:pathLst>
              </a:custGeom>
              <a:noFill/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9" name="Freeform 27"/>
              <p:cNvSpPr/>
              <p:nvPr/>
            </p:nvSpPr>
            <p:spPr bwMode="auto">
              <a:xfrm>
                <a:off x="4286" y="2795"/>
                <a:ext cx="499" cy="725"/>
              </a:xfrm>
              <a:custGeom>
                <a:avLst/>
                <a:gdLst>
                  <a:gd name="T0" fmla="*/ 0 w 567"/>
                  <a:gd name="T1" fmla="*/ 0 h 794"/>
                  <a:gd name="T2" fmla="*/ 10 w 567"/>
                  <a:gd name="T3" fmla="*/ 57 h 794"/>
                  <a:gd name="T4" fmla="*/ 28 w 567"/>
                  <a:gd name="T5" fmla="*/ 91 h 794"/>
                  <a:gd name="T6" fmla="*/ 25 w 567"/>
                  <a:gd name="T7" fmla="*/ 100 h 7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7"/>
                  <a:gd name="T13" fmla="*/ 0 h 794"/>
                  <a:gd name="T14" fmla="*/ 567 w 567"/>
                  <a:gd name="T15" fmla="*/ 794 h 7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7" h="794">
                    <a:moveTo>
                      <a:pt x="0" y="0"/>
                    </a:moveTo>
                    <a:cubicBezTo>
                      <a:pt x="47" y="166"/>
                      <a:pt x="95" y="333"/>
                      <a:pt x="182" y="454"/>
                    </a:cubicBezTo>
                    <a:cubicBezTo>
                      <a:pt x="269" y="575"/>
                      <a:pt x="477" y="669"/>
                      <a:pt x="522" y="726"/>
                    </a:cubicBezTo>
                    <a:cubicBezTo>
                      <a:pt x="567" y="783"/>
                      <a:pt x="510" y="788"/>
                      <a:pt x="454" y="794"/>
                    </a:cubicBezTo>
                  </a:path>
                </a:pathLst>
              </a:cu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0" name="Oval 28"/>
              <p:cNvSpPr>
                <a:spLocks noChangeArrowheads="1"/>
              </p:cNvSpPr>
              <p:nvPr/>
            </p:nvSpPr>
            <p:spPr bwMode="auto">
              <a:xfrm>
                <a:off x="3991" y="1820"/>
                <a:ext cx="88" cy="4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91" name="Oval 29"/>
              <p:cNvSpPr>
                <a:spLocks noChangeArrowheads="1"/>
              </p:cNvSpPr>
              <p:nvPr/>
            </p:nvSpPr>
            <p:spPr bwMode="auto">
              <a:xfrm>
                <a:off x="4108" y="1820"/>
                <a:ext cx="88" cy="4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92" name="Freeform 30"/>
              <p:cNvSpPr/>
              <p:nvPr/>
            </p:nvSpPr>
            <p:spPr bwMode="auto">
              <a:xfrm>
                <a:off x="4082" y="1888"/>
                <a:ext cx="1" cy="91"/>
              </a:xfrm>
              <a:custGeom>
                <a:avLst/>
                <a:gdLst>
                  <a:gd name="T0" fmla="*/ 0 w 1"/>
                  <a:gd name="T1" fmla="*/ 0 h 91"/>
                  <a:gd name="T2" fmla="*/ 0 w 1"/>
                  <a:gd name="T3" fmla="*/ 91 h 91"/>
                  <a:gd name="T4" fmla="*/ 0 60000 65536"/>
                  <a:gd name="T5" fmla="*/ 0 60000 65536"/>
                  <a:gd name="T6" fmla="*/ 0 w 1"/>
                  <a:gd name="T7" fmla="*/ 0 h 91"/>
                  <a:gd name="T8" fmla="*/ 1 w 1"/>
                  <a:gd name="T9" fmla="*/ 91 h 9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91">
                    <a:moveTo>
                      <a:pt x="0" y="0"/>
                    </a:moveTo>
                    <a:cubicBezTo>
                      <a:pt x="0" y="0"/>
                      <a:pt x="0" y="45"/>
                      <a:pt x="0" y="9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3" name="Oval 31"/>
              <p:cNvSpPr>
                <a:spLocks noChangeArrowheads="1"/>
              </p:cNvSpPr>
              <p:nvPr/>
            </p:nvSpPr>
            <p:spPr bwMode="auto">
              <a:xfrm>
                <a:off x="4059" y="1979"/>
                <a:ext cx="88" cy="4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6880" name="Line 32"/>
            <p:cNvSpPr>
              <a:spLocks noChangeShapeType="1"/>
            </p:cNvSpPr>
            <p:nvPr/>
          </p:nvSpPr>
          <p:spPr bwMode="auto">
            <a:xfrm>
              <a:off x="1410" y="2728"/>
              <a:ext cx="267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1" name="Freeform 33"/>
            <p:cNvSpPr/>
            <p:nvPr/>
          </p:nvSpPr>
          <p:spPr bwMode="auto">
            <a:xfrm>
              <a:off x="4096" y="2744"/>
              <a:ext cx="61" cy="248"/>
            </a:xfrm>
            <a:custGeom>
              <a:avLst/>
              <a:gdLst>
                <a:gd name="T0" fmla="*/ 0 w 61"/>
                <a:gd name="T1" fmla="*/ 0 h 248"/>
                <a:gd name="T2" fmla="*/ 40 w 61"/>
                <a:gd name="T3" fmla="*/ 152 h 248"/>
                <a:gd name="T4" fmla="*/ 8 w 61"/>
                <a:gd name="T5" fmla="*/ 240 h 248"/>
                <a:gd name="T6" fmla="*/ 0 60000 65536"/>
                <a:gd name="T7" fmla="*/ 0 60000 65536"/>
                <a:gd name="T8" fmla="*/ 0 60000 65536"/>
                <a:gd name="T9" fmla="*/ 0 w 61"/>
                <a:gd name="T10" fmla="*/ 0 h 248"/>
                <a:gd name="T11" fmla="*/ 61 w 61"/>
                <a:gd name="T12" fmla="*/ 248 h 2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1" h="248">
                  <a:moveTo>
                    <a:pt x="0" y="0"/>
                  </a:moveTo>
                  <a:cubicBezTo>
                    <a:pt x="31" y="47"/>
                    <a:pt x="29" y="98"/>
                    <a:pt x="40" y="152"/>
                  </a:cubicBezTo>
                  <a:cubicBezTo>
                    <a:pt x="31" y="248"/>
                    <a:pt x="61" y="240"/>
                    <a:pt x="8" y="240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2" name="Freeform 34"/>
            <p:cNvSpPr/>
            <p:nvPr/>
          </p:nvSpPr>
          <p:spPr bwMode="auto">
            <a:xfrm>
              <a:off x="1336" y="2712"/>
              <a:ext cx="52" cy="272"/>
            </a:xfrm>
            <a:custGeom>
              <a:avLst/>
              <a:gdLst>
                <a:gd name="T0" fmla="*/ 32 w 52"/>
                <a:gd name="T1" fmla="*/ 0 h 272"/>
                <a:gd name="T2" fmla="*/ 0 w 52"/>
                <a:gd name="T3" fmla="*/ 96 h 272"/>
                <a:gd name="T4" fmla="*/ 8 w 52"/>
                <a:gd name="T5" fmla="*/ 160 h 272"/>
                <a:gd name="T6" fmla="*/ 48 w 52"/>
                <a:gd name="T7" fmla="*/ 208 h 272"/>
                <a:gd name="T8" fmla="*/ 48 w 52"/>
                <a:gd name="T9" fmla="*/ 272 h 2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272"/>
                <a:gd name="T17" fmla="*/ 52 w 52"/>
                <a:gd name="T18" fmla="*/ 272 h 2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272">
                  <a:moveTo>
                    <a:pt x="32" y="0"/>
                  </a:moveTo>
                  <a:cubicBezTo>
                    <a:pt x="24" y="48"/>
                    <a:pt x="14" y="55"/>
                    <a:pt x="0" y="96"/>
                  </a:cubicBezTo>
                  <a:cubicBezTo>
                    <a:pt x="3" y="117"/>
                    <a:pt x="1" y="140"/>
                    <a:pt x="8" y="160"/>
                  </a:cubicBezTo>
                  <a:cubicBezTo>
                    <a:pt x="20" y="194"/>
                    <a:pt x="41" y="172"/>
                    <a:pt x="48" y="208"/>
                  </a:cubicBezTo>
                  <a:cubicBezTo>
                    <a:pt x="52" y="229"/>
                    <a:pt x="48" y="251"/>
                    <a:pt x="48" y="272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804" name="Text Box 36"/>
          <p:cNvSpPr txBox="1">
            <a:spLocks noChangeArrowheads="1"/>
          </p:cNvSpPr>
          <p:nvPr/>
        </p:nvSpPr>
        <p:spPr bwMode="auto">
          <a:xfrm>
            <a:off x="4032250" y="3970338"/>
            <a:ext cx="90011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</a:rPr>
              <a:t>磁场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32805" name="Text Box 37"/>
          <p:cNvSpPr txBox="1">
            <a:spLocks noChangeArrowheads="1"/>
          </p:cNvSpPr>
          <p:nvPr/>
        </p:nvSpPr>
        <p:spPr bwMode="auto">
          <a:xfrm>
            <a:off x="7164388" y="3933825"/>
            <a:ext cx="9001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/>
              <a:t>磁极</a:t>
            </a:r>
            <a:endParaRPr lang="zh-CN" altLang="en-US" sz="2400"/>
          </a:p>
        </p:txBody>
      </p:sp>
      <p:sp>
        <p:nvSpPr>
          <p:cNvPr id="32806" name="Text Box 38"/>
          <p:cNvSpPr txBox="1">
            <a:spLocks noChangeArrowheads="1"/>
          </p:cNvSpPr>
          <p:nvPr/>
        </p:nvSpPr>
        <p:spPr bwMode="auto">
          <a:xfrm>
            <a:off x="1219200" y="3962400"/>
            <a:ext cx="900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/>
              <a:t>磁极</a:t>
            </a:r>
            <a:endParaRPr lang="zh-CN" altLang="en-US" sz="2400"/>
          </a:p>
        </p:txBody>
      </p:sp>
      <p:sp>
        <p:nvSpPr>
          <p:cNvPr id="32807" name="Line 39"/>
          <p:cNvSpPr>
            <a:spLocks noChangeShapeType="1"/>
          </p:cNvSpPr>
          <p:nvPr/>
        </p:nvSpPr>
        <p:spPr bwMode="auto">
          <a:xfrm>
            <a:off x="1958975" y="4149725"/>
            <a:ext cx="2073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08" name="Line 40"/>
          <p:cNvSpPr>
            <a:spLocks noChangeShapeType="1"/>
          </p:cNvSpPr>
          <p:nvPr/>
        </p:nvSpPr>
        <p:spPr bwMode="auto">
          <a:xfrm>
            <a:off x="4845050" y="4149725"/>
            <a:ext cx="23193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09" name="Line 41"/>
          <p:cNvSpPr>
            <a:spLocks noChangeShapeType="1"/>
          </p:cNvSpPr>
          <p:nvPr/>
        </p:nvSpPr>
        <p:spPr bwMode="auto">
          <a:xfrm flipH="1" flipV="1">
            <a:off x="4845050" y="4341813"/>
            <a:ext cx="2319338" cy="127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10" name="Line 42"/>
          <p:cNvSpPr>
            <a:spLocks noChangeShapeType="1"/>
          </p:cNvSpPr>
          <p:nvPr/>
        </p:nvSpPr>
        <p:spPr bwMode="auto">
          <a:xfrm flipH="1">
            <a:off x="1958975" y="4341813"/>
            <a:ext cx="207327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5" name="矩形 43"/>
          <p:cNvSpPr>
            <a:spLocks noChangeArrowheads="1"/>
          </p:cNvSpPr>
          <p:nvPr/>
        </p:nvSpPr>
        <p:spPr bwMode="auto">
          <a:xfrm>
            <a:off x="862549" y="498476"/>
            <a:ext cx="4572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dirty="0" smtClean="0"/>
              <a:t>一、</a:t>
            </a:r>
            <a:r>
              <a:rPr lang="zh-CN" altLang="en-US" sz="4400" dirty="0"/>
              <a:t>认识磁场</a:t>
            </a:r>
            <a:endParaRPr lang="zh-CN" altLang="en-US" sz="4400" dirty="0"/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1403350" y="4797425"/>
            <a:ext cx="655320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        </a:t>
            </a:r>
            <a:r>
              <a:rPr lang="zh-CN" altLang="en-US">
                <a:solidFill>
                  <a:schemeClr val="tx1"/>
                </a:solidFill>
              </a:rPr>
              <a:t>磁场</a:t>
            </a:r>
            <a:r>
              <a:rPr lang="en-US" altLang="zh-CN">
                <a:solidFill>
                  <a:schemeClr val="tx1"/>
                </a:solidFill>
              </a:rPr>
              <a:t>:</a:t>
            </a:r>
            <a:r>
              <a:rPr lang="zh-CN" altLang="en-US">
                <a:solidFill>
                  <a:schemeClr val="tx1"/>
                </a:solidFill>
              </a:rPr>
              <a:t>存在于磁体周围，用来传递磁极之间力的作用的特殊物质，</a:t>
            </a:r>
            <a:r>
              <a:rPr lang="zh-CN" altLang="en-US"/>
              <a:t>磁体间的相互作用和磁化现象</a:t>
            </a:r>
            <a:r>
              <a:rPr lang="zh-CN" altLang="en-US">
                <a:solidFill>
                  <a:schemeClr val="tx1"/>
                </a:solidFill>
              </a:rPr>
              <a:t>，都是通过磁体周围的磁场产生的。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877" name="矩形 44"/>
          <p:cNvSpPr>
            <a:spLocks noChangeArrowheads="1"/>
          </p:cNvSpPr>
          <p:nvPr/>
        </p:nvSpPr>
        <p:spPr bwMode="auto">
          <a:xfrm>
            <a:off x="2124075" y="2276475"/>
            <a:ext cx="4968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       磁极和磁场的关系可以用下图来理解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2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2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04" grpId="0"/>
      <p:bldP spid="32805" grpId="0"/>
      <p:bldP spid="32806" grpId="0"/>
      <p:bldP spid="32807" grpId="0" animBg="1"/>
      <p:bldP spid="32808" grpId="0" animBg="1"/>
      <p:bldP spid="32809" grpId="0" animBg="1"/>
      <p:bldP spid="328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304" name="Text Box 8"/>
          <p:cNvSpPr txBox="1">
            <a:spLocks noChangeArrowheads="1"/>
          </p:cNvSpPr>
          <p:nvPr/>
        </p:nvSpPr>
        <p:spPr bwMode="auto">
          <a:xfrm>
            <a:off x="611188" y="1125538"/>
            <a:ext cx="7993062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>
                <a:solidFill>
                  <a:schemeClr val="tx1"/>
                </a:solidFill>
              </a:rPr>
              <a:t>      1.</a:t>
            </a:r>
            <a:r>
              <a:rPr kumimoji="1" lang="zh-CN" altLang="en-US">
                <a:solidFill>
                  <a:schemeClr val="tx1"/>
                </a:solidFill>
              </a:rPr>
              <a:t>在条形磁体周围不同的地方放置小磁针</a:t>
            </a:r>
            <a:r>
              <a:rPr kumimoji="1" lang="en-US" altLang="zh-CN">
                <a:solidFill>
                  <a:schemeClr val="tx1"/>
                </a:solidFill>
              </a:rPr>
              <a:t>,</a:t>
            </a:r>
            <a:r>
              <a:rPr kumimoji="1" lang="zh-CN" altLang="en-US">
                <a:solidFill>
                  <a:schemeClr val="tx1"/>
                </a:solidFill>
              </a:rPr>
              <a:t>观察小磁针的指向。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11305" name="Text Box 9"/>
          <p:cNvSpPr txBox="1">
            <a:spLocks noChangeArrowheads="1"/>
          </p:cNvSpPr>
          <p:nvPr/>
        </p:nvSpPr>
        <p:spPr bwMode="auto">
          <a:xfrm>
            <a:off x="755650" y="1989138"/>
            <a:ext cx="7920038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>
                <a:solidFill>
                  <a:schemeClr val="tx1"/>
                </a:solidFill>
              </a:rPr>
              <a:t>     2. </a:t>
            </a:r>
            <a:r>
              <a:rPr kumimoji="1" lang="zh-CN" altLang="en-US">
                <a:solidFill>
                  <a:schemeClr val="tx1"/>
                </a:solidFill>
              </a:rPr>
              <a:t>现在你知道条形磁体周围各点的磁场方向一样吗</a:t>
            </a:r>
            <a:r>
              <a:rPr kumimoji="1" lang="en-US" altLang="zh-CN">
                <a:solidFill>
                  <a:schemeClr val="tx1"/>
                </a:solidFill>
              </a:rPr>
              <a:t>?</a:t>
            </a:r>
            <a:endParaRPr kumimoji="1" lang="en-US" altLang="zh-CN">
              <a:solidFill>
                <a:schemeClr val="tx1"/>
              </a:solidFill>
            </a:endParaRPr>
          </a:p>
        </p:txBody>
      </p:sp>
      <p:sp>
        <p:nvSpPr>
          <p:cNvPr id="37892" name="矩形 5"/>
          <p:cNvSpPr>
            <a:spLocks noChangeArrowheads="1"/>
          </p:cNvSpPr>
          <p:nvPr/>
        </p:nvSpPr>
        <p:spPr bwMode="auto">
          <a:xfrm>
            <a:off x="611188" y="518639"/>
            <a:ext cx="611981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3200" dirty="0"/>
              <a:t>用小磁针探究磁体周围的磁场</a:t>
            </a:r>
            <a:endParaRPr kumimoji="1" lang="zh-CN" altLang="en-US" sz="3200" dirty="0"/>
          </a:p>
        </p:txBody>
      </p:sp>
      <p:pic>
        <p:nvPicPr>
          <p:cNvPr id="21509" name="Picture 4" descr="16-图片-11 条形磁体周围小磁针的指向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068638"/>
            <a:ext cx="5183187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矩形 7"/>
          <p:cNvSpPr>
            <a:spLocks noChangeArrowheads="1"/>
          </p:cNvSpPr>
          <p:nvPr/>
        </p:nvSpPr>
        <p:spPr bwMode="auto">
          <a:xfrm>
            <a:off x="755650" y="3068638"/>
            <a:ext cx="2592388" cy="208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</a:pPr>
            <a:r>
              <a:rPr lang="zh-CN" altLang="en-US" sz="2400" dirty="0"/>
              <a:t>磁场的方向：</a:t>
            </a:r>
            <a:endParaRPr lang="zh-CN" altLang="en-US" sz="2400" dirty="0"/>
          </a:p>
          <a:p>
            <a:pPr>
              <a:lnSpc>
                <a:spcPct val="90000"/>
              </a:lnSpc>
            </a:pPr>
            <a:r>
              <a:rPr lang="zh-CN" altLang="en-US" sz="2400" dirty="0"/>
              <a:t>       </a:t>
            </a:r>
            <a:r>
              <a:rPr lang="zh-CN" altLang="en-US" sz="2400" dirty="0">
                <a:solidFill>
                  <a:schemeClr val="tx1"/>
                </a:solidFill>
              </a:rPr>
              <a:t>在磁场中某一点，小磁针</a:t>
            </a:r>
            <a:r>
              <a:rPr lang="zh-CN" altLang="en-US" sz="2400" dirty="0"/>
              <a:t>静止</a:t>
            </a:r>
            <a:r>
              <a:rPr lang="zh-CN" altLang="en-US" sz="2400" dirty="0">
                <a:solidFill>
                  <a:schemeClr val="tx1"/>
                </a:solidFill>
              </a:rPr>
              <a:t>时</a:t>
            </a:r>
            <a:r>
              <a:rPr lang="zh-CN" altLang="en-US" sz="2400" dirty="0"/>
              <a:t>北极所指的方向</a:t>
            </a:r>
            <a:r>
              <a:rPr lang="zh-CN" altLang="en-US" sz="2400" dirty="0">
                <a:solidFill>
                  <a:schemeClr val="tx1"/>
                </a:solidFill>
              </a:rPr>
              <a:t>就是</a:t>
            </a:r>
            <a:r>
              <a:rPr lang="zh-CN" altLang="en-US" sz="2400" dirty="0"/>
              <a:t>该点的磁场</a:t>
            </a:r>
            <a:r>
              <a:rPr lang="zh-CN" altLang="en-US" sz="2400" dirty="0" smtClean="0"/>
              <a:t>方向。</a:t>
            </a:r>
            <a:endParaRPr lang="zh-CN" altLang="en-US" sz="2400" dirty="0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1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1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1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1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4"/>
          <p:cNvSpPr>
            <a:spLocks noChangeArrowheads="1"/>
          </p:cNvSpPr>
          <p:nvPr/>
        </p:nvSpPr>
        <p:spPr bwMode="auto">
          <a:xfrm>
            <a:off x="684213" y="549275"/>
            <a:ext cx="78486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/>
              <a:t>活动：</a:t>
            </a:r>
            <a:r>
              <a:rPr lang="en-US" altLang="zh-CN" sz="3600" dirty="0" smtClean="0"/>
              <a:t> </a:t>
            </a:r>
            <a:r>
              <a:rPr lang="zh-CN" altLang="en-US" sz="3200" dirty="0">
                <a:solidFill>
                  <a:schemeClr val="tx1"/>
                </a:solidFill>
              </a:rPr>
              <a:t>用铁屑显示磁体周围的磁场分布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8915" name="矩形 6"/>
          <p:cNvSpPr>
            <a:spLocks noChangeArrowheads="1"/>
          </p:cNvSpPr>
          <p:nvPr/>
        </p:nvSpPr>
        <p:spPr bwMode="auto">
          <a:xfrm>
            <a:off x="395288" y="1557338"/>
            <a:ext cx="820896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        在一块玻璃板上均匀撤一些铁屑，然后把玻璃板放在条形磁体上，观察铁屑的分布有什么变化．轻敲玻璃板，观察铁屑的分布有什么变化．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Picture 20" descr="条形磁铁磁场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2492896"/>
            <a:ext cx="9144000" cy="38608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908050"/>
            <a:ext cx="4217988" cy="315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050" y="793750"/>
            <a:ext cx="381000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25" y="4322763"/>
            <a:ext cx="3816350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8" y="4322763"/>
            <a:ext cx="4319587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896938" y="6427788"/>
            <a:ext cx="3962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同名磁极周围的铁屑分布</a:t>
            </a:r>
            <a:endParaRPr kumimoji="1" lang="zh-CN" altLang="en-US" sz="2400" b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365125" y="650875"/>
            <a:ext cx="309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2987675" y="2184400"/>
            <a:ext cx="46815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</a:rPr>
              <a:t>条形磁铁的磁感线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pic>
        <p:nvPicPr>
          <p:cNvPr id="49156" name="Picture 4" descr="条形磁铁磁场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715037"/>
            <a:ext cx="8424862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611188" y="5583300"/>
            <a:ext cx="74168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dirty="0">
                <a:solidFill>
                  <a:schemeClr val="tx1"/>
                </a:solidFill>
              </a:rPr>
              <a:t>磁感线分布规律：从磁体</a:t>
            </a:r>
            <a:r>
              <a:rPr kumimoji="1" lang="zh-CN" altLang="en-US" dirty="0"/>
              <a:t>Ｎ极</a:t>
            </a:r>
            <a:r>
              <a:rPr kumimoji="1" lang="zh-CN" altLang="en-US" dirty="0">
                <a:solidFill>
                  <a:schemeClr val="tx1"/>
                </a:solidFill>
              </a:rPr>
              <a:t>出 来，回到</a:t>
            </a:r>
            <a:r>
              <a:rPr kumimoji="1" lang="en-US" altLang="zh-CN" dirty="0"/>
              <a:t>S</a:t>
            </a:r>
            <a:r>
              <a:rPr kumimoji="1" lang="zh-CN" altLang="en-US" dirty="0"/>
              <a:t>极</a:t>
            </a:r>
            <a:endParaRPr kumimoji="1" lang="zh-CN" altLang="en-US" dirty="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27087" y="556419"/>
            <a:ext cx="597693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 smtClean="0"/>
              <a:t>二、</a:t>
            </a:r>
            <a:r>
              <a:rPr lang="zh-CN" altLang="en-US" sz="3600" dirty="0"/>
              <a:t>描述磁场</a:t>
            </a:r>
            <a:r>
              <a:rPr lang="en-US" altLang="zh-CN" sz="3600" dirty="0"/>
              <a:t>——</a:t>
            </a:r>
            <a:r>
              <a:rPr lang="zh-CN" altLang="en-US" sz="3600" dirty="0"/>
              <a:t>磁感线</a:t>
            </a:r>
            <a:endParaRPr lang="zh-CN" altLang="en-US" sz="3600" dirty="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93608" y="1108075"/>
            <a:ext cx="849630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kumimoji="1"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  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根据铁屑或小磁针在磁场中的排列情况，</a:t>
            </a:r>
            <a:r>
              <a:rPr kumimoji="1" lang="zh-CN" altLang="en-US" sz="2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画出一些带箭头的曲线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，来方便、形象地描述磁场，此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曲线叫作</a:t>
            </a:r>
            <a:r>
              <a:rPr kumimoji="1" lang="zh-CN" altLang="en-US" sz="2400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磁感线</a:t>
            </a:r>
            <a:r>
              <a:rPr kumimoji="1" lang="zh-CN" altLang="en-US" sz="2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。</a:t>
            </a:r>
            <a:endParaRPr kumimoji="1" lang="zh-CN" altLang="en-US" sz="24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16-图片-10 磁场在两极间闭合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196975"/>
            <a:ext cx="67056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 descr="译名磁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2924175"/>
            <a:ext cx="5689600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16-图片-09 磁铁断裂后的磁极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65175"/>
            <a:ext cx="7056437" cy="328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5" name="Picture 3" descr="同名磁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1663"/>
            <a:ext cx="5040313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7" name="Picture 5" descr="同名磁极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141663"/>
            <a:ext cx="45005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TABLE_BEAUTIFY" val="smartTable{439b7928-cec5-4afe-b9b9-ed86f075f83e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微信PPT母版</Template>
  <TotalTime>0</TotalTime>
  <Words>1396</Words>
  <Application>WPS 演示</Application>
  <PresentationFormat>全屏显示(4:3)</PresentationFormat>
  <Paragraphs>132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黑体</vt:lpstr>
      <vt:lpstr>微软雅黑</vt:lpstr>
      <vt:lpstr>Times New Roman</vt:lpstr>
      <vt:lpstr>楷体_GB2312</vt:lpstr>
      <vt:lpstr>Arial Unicode MS</vt:lpstr>
      <vt:lpstr>Office 主题</vt:lpstr>
      <vt:lpstr>演示文稿1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地磁场	</vt:lpstr>
      <vt:lpstr>PowerPoint 演示文稿</vt:lpstr>
      <vt:lpstr>地磁场与地磁偏角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liguang</dc:creator>
  <cp:lastModifiedBy>Administrator</cp:lastModifiedBy>
  <cp:revision>13</cp:revision>
  <dcterms:created xsi:type="dcterms:W3CDTF">2017-01-12T06:52:00Z</dcterms:created>
  <dcterms:modified xsi:type="dcterms:W3CDTF">2023-02-27T08:15:13Z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2BF659F0531D4C57BFDB41F0CB4D7332</vt:lpwstr>
  </property>
  <property fmtid="{D5CDD505-2E9C-101B-9397-08002B2CF9AE}" pid="3" name="KSOProductBuildVer">
    <vt:lpwstr>2052-11.1.0.10938</vt:lpwstr>
  </property>
</Properties>
</file>