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av" ContentType="audio/x-wav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3" r:id="rId3"/>
  </p:sld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70" r:id="rId17"/>
    <p:sldId id="272" r:id="rId1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70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1"/>
            <a:ext cx="2133600" cy="36618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618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1"/>
            <a:ext cx="2133600" cy="36618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5167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1"/>
            <a:ext cx="8229600" cy="452543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1"/>
            <a:ext cx="2133600" cy="36618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618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1"/>
            <a:ext cx="2133600" cy="36618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1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1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1"/>
            <a:ext cx="2133600" cy="36618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618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1"/>
            <a:ext cx="2133600" cy="36618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0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showMasterSp="0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buFont typeface="Arial" panose="020B0604020202020204" pitchFamily="34" charset="0"/>
              <a:buNone/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7F8B404C-1AFA-474B-9F71-8B5CCB0BE8AF}" type="datetime1">
              <a:rPr lang="zh-CN" altLang="en-US"/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buFont typeface="Arial" panose="020B0604020202020204" pitchFamily="34" charset="0"/>
              <a:buNone/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buFont typeface="Arial" panose="020B0604020202020204" pitchFamily="34" charset="0"/>
              <a:buNone/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BC18F11A-C9C7-4F71-932D-3A53F4ACB17C}" type="slidenum">
              <a:rPr lang="zh-CN" altLang="en-US"/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节首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  <a:prstGeom prst="rect">
            <a:avLst/>
          </a:prstGeo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  <a:prstGeom prst="rect">
            <a:avLst/>
          </a:prstGeo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1"/>
            <a:ext cx="2133600" cy="36618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618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1"/>
            <a:ext cx="2133600" cy="36618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Tm="8000"/>
  <p:hf sldNum="0" hdr="0" ftr="0" dt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  <a:prstGeom prst="rect">
            <a:avLst/>
          </a:prstGeo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1"/>
            <a:ext cx="2133600" cy="36618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618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1"/>
            <a:ext cx="2133600" cy="36618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5167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07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07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1"/>
            <a:ext cx="2133600" cy="36618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618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1"/>
            <a:ext cx="2133600" cy="36618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1"/>
            <a:ext cx="2133600" cy="36618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618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1"/>
            <a:ext cx="2133600" cy="36618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5167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1"/>
            <a:ext cx="2133600" cy="36618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618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1"/>
            <a:ext cx="2133600" cy="36618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1"/>
            <a:ext cx="2133600" cy="36618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618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1"/>
            <a:ext cx="2133600" cy="36618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1"/>
            <a:ext cx="2133600" cy="36618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618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1"/>
            <a:ext cx="2133600" cy="36618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9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1"/>
            <a:ext cx="2133600" cy="36618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618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1"/>
            <a:ext cx="2133600" cy="36618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5" Type="http://schemas.openxmlformats.org/officeDocument/2006/relationships/image" Target="../media/image1.pn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3.xml"/><Relationship Id="rId8" Type="http://schemas.openxmlformats.org/officeDocument/2006/relationships/slideLayout" Target="../slideLayouts/slideLayout22.xml"/><Relationship Id="rId7" Type="http://schemas.openxmlformats.org/officeDocument/2006/relationships/slideLayout" Target="../slideLayouts/slideLayout21.xml"/><Relationship Id="rId6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6.xml"/><Relationship Id="rId15" Type="http://schemas.openxmlformats.org/officeDocument/2006/relationships/theme" Target="../theme/theme2.xml"/><Relationship Id="rId14" Type="http://schemas.openxmlformats.org/officeDocument/2006/relationships/image" Target="../media/image2.png"/><Relationship Id="rId13" Type="http://schemas.openxmlformats.org/officeDocument/2006/relationships/image" Target="../media/image1.png"/><Relationship Id="rId12" Type="http://schemas.openxmlformats.org/officeDocument/2006/relationships/slideLayout" Target="../slideLayouts/slideLayout26.xml"/><Relationship Id="rId11" Type="http://schemas.openxmlformats.org/officeDocument/2006/relationships/slideLayout" Target="../slideLayouts/slideLayout25.xml"/><Relationship Id="rId10" Type="http://schemas.openxmlformats.org/officeDocument/2006/relationships/slideLayout" Target="../slideLayouts/slideLayout24.xml"/><Relationship Id="rId1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025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6981825" y="0"/>
            <a:ext cx="2162175" cy="97155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  <p:sldLayoutId id="2147483675" r:id="rId12"/>
  </p:sldLayoutIdLst>
  <p:transition advTm="8000"/>
  <p:hf sldNum="0" hdr="0" ftr="0" dt="0"/>
  <p:txStyles>
    <p:title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8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l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¡"/>
        <a:defRPr sz="27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l"/>
        <a:defRPr sz="23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2pPr>
      <a:lvl3pPr marL="914400" lvl="2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3pPr>
      <a:lvl4pPr marL="1371600" lvl="3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4pPr>
      <a:lvl5pPr marL="1828800" lvl="4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5pPr>
      <a:lvl6pPr marL="2286000" lvl="5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6pPr>
      <a:lvl7pPr marL="2743200" lvl="6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7pPr>
      <a:lvl8pPr marL="3200400" lvl="7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8pPr>
      <a:lvl9pPr marL="3657600" lvl="8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6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1.xml"/><Relationship Id="rId2" Type="http://schemas.openxmlformats.org/officeDocument/2006/relationships/image" Target="../media/image9.png"/><Relationship Id="rId1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1.xml"/><Relationship Id="rId2" Type="http://schemas.openxmlformats.org/officeDocument/2006/relationships/image" Target="../media/image9.png"/><Relationship Id="rId1" Type="http://schemas.openxmlformats.org/officeDocument/2006/relationships/image" Target="../media/image1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1.xml"/><Relationship Id="rId2" Type="http://schemas.openxmlformats.org/officeDocument/2006/relationships/image" Target="../media/image9.png"/><Relationship Id="rId1" Type="http://schemas.openxmlformats.org/officeDocument/2006/relationships/image" Target="../media/image1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1.xml"/><Relationship Id="rId2" Type="http://schemas.openxmlformats.org/officeDocument/2006/relationships/image" Target="../media/image9.png"/><Relationship Id="rId1" Type="http://schemas.openxmlformats.org/officeDocument/2006/relationships/image" Target="../media/image1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1.xml"/><Relationship Id="rId2" Type="http://schemas.openxmlformats.org/officeDocument/2006/relationships/audio" Target="../media/audio1.wav"/><Relationship Id="rId1" Type="http://schemas.openxmlformats.org/officeDocument/2006/relationships/audio" Target="../media/audio3.wav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1.xml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1.xml"/><Relationship Id="rId1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1.xml"/><Relationship Id="rId1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1.xml"/><Relationship Id="rId2" Type="http://schemas.openxmlformats.org/officeDocument/2006/relationships/image" Target="../media/image9.png"/><Relationship Id="rId1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1.xml"/><Relationship Id="rId2" Type="http://schemas.openxmlformats.org/officeDocument/2006/relationships/image" Target="../media/image11.jpe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1.xml"/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832610" y="2132965"/>
            <a:ext cx="4139565" cy="1325880"/>
          </a:xfrm>
          <a:prstGeom prst="rect">
            <a:avLst/>
          </a:prstGeom>
        </p:spPr>
        <p:txBody>
          <a:bodyPr>
            <a:normAutofit fontScale="90000"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第十四章第六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节</a:t>
            </a:r>
            <a:br>
              <a:rPr lang="en-US" altLang="zh-CN" b="1" dirty="0" smtClean="0"/>
            </a:br>
            <a:r>
              <a:rPr lang="zh-CN" altLang="en-US" b="1" dirty="0">
                <a:solidFill>
                  <a:srgbClr val="F60A75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直流电动机</a:t>
            </a:r>
            <a:endParaRPr lang="zh-CN" altLang="en-US" b="1" dirty="0">
              <a:solidFill>
                <a:srgbClr val="F60A75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8224" y="2204864"/>
            <a:ext cx="954026" cy="804674"/>
          </a:xfrm>
          <a:prstGeom prst="rect">
            <a:avLst/>
          </a:prstGeom>
        </p:spPr>
      </p:pic>
    </p:spTree>
  </p:cSld>
  <p:clrMapOvr>
    <a:masterClrMapping/>
  </p:clrMapOvr>
  <p:transition advTm="800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ext Box 31"/>
          <p:cNvSpPr txBox="1">
            <a:spLocks noChangeArrowheads="1"/>
          </p:cNvSpPr>
          <p:nvPr/>
        </p:nvSpPr>
        <p:spPr bwMode="auto">
          <a:xfrm>
            <a:off x="523081" y="5301208"/>
            <a:ext cx="8135937" cy="118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 dirty="0">
                <a:solidFill>
                  <a:srgbClr val="0A0A0D"/>
                </a:solidFill>
                <a:latin typeface="宋体" panose="02010600030101010101" pitchFamily="2" charset="-122"/>
              </a:rPr>
              <a:t>　　通电线圈在磁场中两边受力，但方向相反，发生顺时针转动。</a:t>
            </a:r>
            <a:endParaRPr lang="zh-CN" altLang="en-US" sz="3600" b="1" dirty="0">
              <a:solidFill>
                <a:srgbClr val="0A0A0D"/>
              </a:solidFill>
              <a:latin typeface="宋体" panose="02010600030101010101" pitchFamily="2" charset="-122"/>
            </a:endParaRPr>
          </a:p>
        </p:txBody>
      </p:sp>
      <p:pic>
        <p:nvPicPr>
          <p:cNvPr id="43011" name="Picture 47" descr="CW3MFAG1O27`3[(WMEUAD@R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3250" y="1247775"/>
            <a:ext cx="5435600" cy="3852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012" name="Picture 9" descr="E:\李燃\教师教学用书\2012人教教师用书项目\ppt\物理\图标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3875" y="998538"/>
            <a:ext cx="882650" cy="731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0" grpId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矩形 39"/>
          <p:cNvSpPr>
            <a:spLocks noChangeArrowheads="1"/>
          </p:cNvSpPr>
          <p:nvPr/>
        </p:nvSpPr>
        <p:spPr bwMode="auto">
          <a:xfrm>
            <a:off x="431800" y="5392738"/>
            <a:ext cx="8208963" cy="1373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r>
              <a:rPr lang="zh-CN" altLang="en-US" sz="2800" b="1">
                <a:latin typeface="宋体" panose="02010600030101010101" pitchFamily="2" charset="-122"/>
              </a:rPr>
              <a:t>　　当线圈的平面与磁场垂直时，通电线圈受平衡力作用，达到</a:t>
            </a:r>
            <a:r>
              <a:rPr lang="zh-CN" altLang="en-US" sz="2800" b="1">
                <a:solidFill>
                  <a:srgbClr val="CC0000"/>
                </a:solidFill>
                <a:latin typeface="宋体" panose="02010600030101010101" pitchFamily="2" charset="-122"/>
              </a:rPr>
              <a:t>平衡位置</a:t>
            </a:r>
            <a:r>
              <a:rPr lang="zh-CN" altLang="en-US" sz="2800" b="1">
                <a:latin typeface="宋体" panose="02010600030101010101" pitchFamily="2" charset="-122"/>
              </a:rPr>
              <a:t>。这时由于</a:t>
            </a:r>
            <a:r>
              <a:rPr lang="zh-CN" altLang="en-US" sz="2800" b="1">
                <a:solidFill>
                  <a:srgbClr val="CC0000"/>
                </a:solidFill>
                <a:latin typeface="宋体" panose="02010600030101010101" pitchFamily="2" charset="-122"/>
              </a:rPr>
              <a:t>惯性</a:t>
            </a:r>
            <a:r>
              <a:rPr lang="zh-CN" altLang="en-US" sz="2800" b="1">
                <a:latin typeface="宋体" panose="02010600030101010101" pitchFamily="2" charset="-122"/>
              </a:rPr>
              <a:t>，线圈还会继续转动。</a:t>
            </a:r>
            <a:endParaRPr lang="en-US" sz="2800" b="1">
              <a:latin typeface="宋体" panose="02010600030101010101" pitchFamily="2" charset="-122"/>
            </a:endParaRPr>
          </a:p>
        </p:txBody>
      </p:sp>
      <p:pic>
        <p:nvPicPr>
          <p:cNvPr id="44035" name="Picture 46" descr="U_1{3NIS9H~SJY(M}}ARTX5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2025" y="925611"/>
            <a:ext cx="4321175" cy="4519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036" name="Picture 9" descr="E:\李燃\教师教学用书\2012人教教师用书项目\ppt\物理\图标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3875" y="998538"/>
            <a:ext cx="882650" cy="731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4" grpId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矩形 31"/>
          <p:cNvSpPr>
            <a:spLocks noChangeArrowheads="1"/>
          </p:cNvSpPr>
          <p:nvPr/>
        </p:nvSpPr>
        <p:spPr bwMode="auto">
          <a:xfrm>
            <a:off x="431800" y="5614988"/>
            <a:ext cx="8064500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r>
              <a:rPr lang="zh-CN" altLang="en-US" sz="2800" b="1">
                <a:latin typeface="宋体" panose="02010600030101010101" pitchFamily="2" charset="-122"/>
              </a:rPr>
              <a:t>　　线圈靠惯性越过平衡位置后，磁场力作用的结果使线圈逆时针旋转。</a:t>
            </a:r>
            <a:endParaRPr lang="en-US" sz="2800" b="1">
              <a:latin typeface="宋体" panose="02010600030101010101" pitchFamily="2" charset="-122"/>
            </a:endParaRPr>
          </a:p>
        </p:txBody>
      </p:sp>
      <p:pic>
        <p:nvPicPr>
          <p:cNvPr id="45059" name="Picture 37" descr="1$D_O3S]}1R~B}~OX5LJ%)O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4875" y="981075"/>
            <a:ext cx="4483100" cy="444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0" name="Picture 9" descr="E:\李燃\教师教学用书\2012人教教师用书项目\ppt\物理\图标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3875" y="588963"/>
            <a:ext cx="882650" cy="731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8" grpId="0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矩形 44"/>
          <p:cNvSpPr>
            <a:spLocks noChangeArrowheads="1"/>
          </p:cNvSpPr>
          <p:nvPr/>
        </p:nvSpPr>
        <p:spPr bwMode="auto">
          <a:xfrm>
            <a:off x="431800" y="5913438"/>
            <a:ext cx="8101013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zh-CN" altLang="en-US" sz="2800" b="1">
                <a:latin typeface="宋体" panose="02010600030101010101" pitchFamily="2" charset="-122"/>
              </a:rPr>
              <a:t>　　通电线圈最后静止在平衡位置。</a:t>
            </a:r>
            <a:endParaRPr lang="en-US" sz="2800" b="1">
              <a:latin typeface="宋体" panose="02010600030101010101" pitchFamily="2" charset="-122"/>
            </a:endParaRPr>
          </a:p>
        </p:txBody>
      </p:sp>
      <p:pic>
        <p:nvPicPr>
          <p:cNvPr id="46083" name="Picture 46" descr="U_1{3NIS9H~SJY(M}}ARTX5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2025" y="960438"/>
            <a:ext cx="4356100" cy="455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084" name="Picture 9" descr="E:\李燃\教师教学用书\2012人教教师用书项目\ppt\物理\图标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3875" y="857250"/>
            <a:ext cx="882650" cy="731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2" grpId="0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ChangeArrowheads="1"/>
          </p:cNvSpPr>
          <p:nvPr/>
        </p:nvSpPr>
        <p:spPr bwMode="auto">
          <a:xfrm>
            <a:off x="539750" y="1139825"/>
            <a:ext cx="2428240" cy="76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4400" b="1" dirty="0">
                <a:solidFill>
                  <a:schemeClr val="tx2"/>
                </a:solidFill>
              </a:rPr>
              <a:t>电动机：</a:t>
            </a:r>
            <a:endParaRPr lang="zh-CN" altLang="en-US" sz="4400" b="1" dirty="0">
              <a:solidFill>
                <a:schemeClr val="tx2"/>
              </a:solidFill>
            </a:endParaRPr>
          </a:p>
        </p:txBody>
      </p:sp>
      <p:sp>
        <p:nvSpPr>
          <p:cNvPr id="32771" name="Rectangle 3"/>
          <p:cNvSpPr>
            <a:spLocks noChangeArrowheads="1"/>
          </p:cNvSpPr>
          <p:nvPr/>
        </p:nvSpPr>
        <p:spPr bwMode="auto">
          <a:xfrm>
            <a:off x="539750" y="1909266"/>
            <a:ext cx="8445500" cy="14452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4400" b="1" dirty="0">
                <a:solidFill>
                  <a:schemeClr val="tx2"/>
                </a:solidFill>
                <a:ea typeface="微软雅黑" panose="020B0503020204020204" pitchFamily="34" charset="-122"/>
              </a:rPr>
              <a:t>工作原理</a:t>
            </a:r>
            <a:r>
              <a:rPr lang="zh-CN" altLang="en-US" sz="4400" dirty="0">
                <a:solidFill>
                  <a:schemeClr val="tx2"/>
                </a:solidFill>
                <a:ea typeface="微软雅黑" panose="020B0503020204020204" pitchFamily="34" charset="-122"/>
              </a:rPr>
              <a:t>：</a:t>
            </a:r>
            <a:r>
              <a:rPr lang="zh-CN" altLang="en-US" sz="4400" dirty="0">
                <a:solidFill>
                  <a:srgbClr val="000000"/>
                </a:solidFill>
                <a:ea typeface="微软雅黑" panose="020B0503020204020204" pitchFamily="34" charset="-122"/>
              </a:rPr>
              <a:t>通电线圈在磁场中受力而转动</a:t>
            </a:r>
            <a:endParaRPr lang="zh-CN" altLang="en-US" sz="4400" dirty="0">
              <a:solidFill>
                <a:srgbClr val="000000"/>
              </a:solidFill>
              <a:ea typeface="微软雅黑" panose="020B0503020204020204" pitchFamily="34" charset="-122"/>
            </a:endParaRPr>
          </a:p>
        </p:txBody>
      </p:sp>
      <p:sp>
        <p:nvSpPr>
          <p:cNvPr id="32772" name="Text Box 4"/>
          <p:cNvSpPr txBox="1">
            <a:spLocks noChangeArrowheads="1"/>
          </p:cNvSpPr>
          <p:nvPr/>
        </p:nvSpPr>
        <p:spPr bwMode="auto">
          <a:xfrm>
            <a:off x="539750" y="3501008"/>
            <a:ext cx="8131175" cy="76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400" b="1" dirty="0">
                <a:solidFill>
                  <a:srgbClr val="000000"/>
                </a:solidFill>
              </a:rPr>
              <a:t>能量转化：</a:t>
            </a:r>
            <a:r>
              <a:rPr lang="zh-CN" altLang="en-US" sz="4400" b="1" dirty="0">
                <a:solidFill>
                  <a:srgbClr val="971371"/>
                </a:solidFill>
              </a:rPr>
              <a:t>电能转化为机械能</a:t>
            </a:r>
            <a:endParaRPr lang="zh-CN" altLang="en-US" sz="4400" b="1" dirty="0">
              <a:solidFill>
                <a:srgbClr val="971371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3277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1" grpId="0" bldLvl="0" animBg="1" autoUpdateAnimBg="0"/>
      <p:bldP spid="32772" grpId="0" bldLvl="0" animBg="1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algn="l" eaLnBrk="1" hangingPunct="1"/>
            <a:r>
              <a:rPr lang="zh-CN" altLang="en-US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三、</a:t>
            </a:r>
            <a:r>
              <a:rPr lang="en-US" altLang="zh-CN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生活中的电动机</a:t>
            </a:r>
            <a:endParaRPr lang="zh-CN" altLang="en-US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0179" name="Rectangle 3"/>
          <p:cNvSpPr>
            <a:spLocks noGrp="1" noChangeArrowheads="1"/>
          </p:cNvSpPr>
          <p:nvPr>
            <p:ph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indent="0" eaLnBrk="1" hangingPunct="1">
              <a:buNone/>
            </a:pPr>
            <a:r>
              <a:rPr lang="zh-CN" altLang="en-US" sz="4400" b="1" dirty="0" smtClean="0"/>
              <a:t> 分类</a:t>
            </a:r>
            <a:r>
              <a:rPr lang="en-US" altLang="zh-CN" sz="4400" b="1" dirty="0" smtClean="0"/>
              <a:t>:</a:t>
            </a:r>
            <a:endParaRPr lang="en-US" altLang="zh-CN" sz="4400" b="1" dirty="0" smtClean="0"/>
          </a:p>
        </p:txBody>
      </p:sp>
      <p:sp>
        <p:nvSpPr>
          <p:cNvPr id="50180" name="Text Box 4"/>
          <p:cNvSpPr txBox="1">
            <a:spLocks noChangeArrowheads="1"/>
          </p:cNvSpPr>
          <p:nvPr/>
        </p:nvSpPr>
        <p:spPr bwMode="auto">
          <a:xfrm>
            <a:off x="2339752" y="2208213"/>
            <a:ext cx="7040710" cy="1292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dirty="0">
                <a:latin typeface="黑体" panose="02010609060101010101" pitchFamily="2" charset="-122"/>
                <a:ea typeface="黑体" panose="02010609060101010101" pitchFamily="2" charset="-122"/>
              </a:rPr>
              <a:t>直流电动机</a:t>
            </a:r>
            <a:r>
              <a:rPr lang="en-US" altLang="zh-CN" sz="4000" b="1" dirty="0">
                <a:latin typeface="黑体" panose="02010609060101010101" pitchFamily="2" charset="-122"/>
                <a:ea typeface="黑体" panose="02010609060101010101" pitchFamily="2" charset="-122"/>
              </a:rPr>
              <a:t>(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电动玩具、录音机等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1" hangingPunct="1"/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                   小型电器</a:t>
            </a:r>
            <a:r>
              <a:rPr lang="en-US" altLang="zh-CN" sz="3800" b="1" dirty="0">
                <a:latin typeface="黑体" panose="02010609060101010101" pitchFamily="2" charset="-122"/>
                <a:ea typeface="黑体" panose="02010609060101010101" pitchFamily="2" charset="-122"/>
              </a:rPr>
              <a:t>)</a:t>
            </a:r>
            <a:endParaRPr lang="en-US" altLang="zh-CN" sz="3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0181" name="Text Box 5"/>
          <p:cNvSpPr txBox="1">
            <a:spLocks noChangeArrowheads="1"/>
          </p:cNvSpPr>
          <p:nvPr/>
        </p:nvSpPr>
        <p:spPr bwMode="auto">
          <a:xfrm>
            <a:off x="2340287" y="3356990"/>
            <a:ext cx="5711820" cy="1323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solidFill>
                  <a:srgbClr val="000000"/>
                </a:solidFill>
              </a:rPr>
              <a:t>交流电动机</a:t>
            </a:r>
            <a:r>
              <a:rPr lang="en-US" altLang="zh-CN" sz="4000" dirty="0">
                <a:solidFill>
                  <a:srgbClr val="000000"/>
                </a:solidFill>
              </a:rPr>
              <a:t>(</a:t>
            </a:r>
            <a:r>
              <a:rPr lang="zh-CN" altLang="en-US" sz="3200" b="1" dirty="0">
                <a:solidFill>
                  <a:srgbClr val="37EFFD"/>
                </a:solidFill>
              </a:rPr>
              <a:t>电风扇、洗衣机等</a:t>
            </a:r>
            <a:endParaRPr lang="zh-CN" altLang="en-US" sz="3200" b="1" dirty="0">
              <a:solidFill>
                <a:srgbClr val="37EFFD"/>
              </a:solidFill>
            </a:endParaRPr>
          </a:p>
          <a:p>
            <a:pPr eaLnBrk="1" hangingPunct="1"/>
            <a:r>
              <a:rPr lang="zh-CN" altLang="en-US" sz="3200" b="1" dirty="0">
                <a:solidFill>
                  <a:srgbClr val="37EFFD"/>
                </a:solidFill>
              </a:rPr>
              <a:t>                         家用电器</a:t>
            </a:r>
            <a:r>
              <a:rPr lang="en-US" altLang="zh-CN" sz="4000" dirty="0"/>
              <a:t>)</a:t>
            </a:r>
            <a:endParaRPr lang="en-US" altLang="zh-CN" sz="4000" dirty="0"/>
          </a:p>
        </p:txBody>
      </p:sp>
      <p:sp>
        <p:nvSpPr>
          <p:cNvPr id="50182" name="Rectangle 6"/>
          <p:cNvSpPr>
            <a:spLocks noChangeArrowheads="1"/>
          </p:cNvSpPr>
          <p:nvPr/>
        </p:nvSpPr>
        <p:spPr bwMode="auto">
          <a:xfrm>
            <a:off x="1117377" y="2203478"/>
            <a:ext cx="1222375" cy="1919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12000" dirty="0"/>
              <a:t>｛</a:t>
            </a:r>
            <a:endParaRPr lang="zh-CN" altLang="en-US" sz="12000" dirty="0"/>
          </a:p>
        </p:txBody>
      </p:sp>
      <p:sp>
        <p:nvSpPr>
          <p:cNvPr id="50183" name="Text Box 7"/>
          <p:cNvSpPr txBox="1">
            <a:spLocks noChangeArrowheads="1"/>
          </p:cNvSpPr>
          <p:nvPr/>
        </p:nvSpPr>
        <p:spPr bwMode="auto">
          <a:xfrm>
            <a:off x="564947" y="4668266"/>
            <a:ext cx="7620997" cy="12618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/>
              <a:t>电动机的优点</a:t>
            </a:r>
            <a:r>
              <a:rPr lang="zh-CN" altLang="en-US" sz="4400" b="1" dirty="0"/>
              <a:t>：</a:t>
            </a:r>
            <a:r>
              <a:rPr lang="zh-CN" altLang="en-US" sz="3200" b="1" dirty="0"/>
              <a:t>结构简单、控制方便、</a:t>
            </a:r>
            <a:endParaRPr lang="zh-CN" altLang="en-US" sz="3200" b="1" dirty="0"/>
          </a:p>
          <a:p>
            <a:pPr eaLnBrk="1" hangingPunct="1"/>
            <a:r>
              <a:rPr lang="zh-CN" altLang="en-US" sz="3200" b="1" dirty="0"/>
              <a:t>                                        体积小、效率高</a:t>
            </a:r>
            <a:endParaRPr lang="zh-CN" altLang="en-US" sz="3200" b="1" dirty="0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 Box 2"/>
          <p:cNvSpPr txBox="1">
            <a:spLocks noChangeArrowheads="1"/>
          </p:cNvSpPr>
          <p:nvPr/>
        </p:nvSpPr>
        <p:spPr bwMode="auto">
          <a:xfrm>
            <a:off x="395288" y="1935163"/>
            <a:ext cx="8748712" cy="953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  <a:buClr>
                <a:schemeClr val="hlink"/>
              </a:buClr>
              <a:buSzPct val="110000"/>
              <a:buFont typeface="Wingdings" panose="05000000000000000000" pitchFamily="2" charset="2"/>
              <a:buNone/>
            </a:pPr>
            <a:r>
              <a:rPr lang="en-US" altLang="zh-CN" sz="3200" b="1" dirty="0" smtClean="0">
                <a:latin typeface="Times New Roman" panose="02020603050405020304" pitchFamily="18" charset="0"/>
              </a:rPr>
              <a:t>1</a:t>
            </a:r>
            <a:r>
              <a:rPr lang="en-US" altLang="zh-CN" sz="3200" b="1" dirty="0">
                <a:latin typeface="Times New Roman" panose="02020603050405020304" pitchFamily="18" charset="0"/>
              </a:rPr>
              <a:t>.</a:t>
            </a:r>
            <a:r>
              <a:rPr lang="zh-CN" altLang="en-US" sz="3200" b="1" dirty="0" smtClean="0">
                <a:latin typeface="Times New Roman" panose="02020603050405020304" pitchFamily="18" charset="0"/>
              </a:rPr>
              <a:t>通电</a:t>
            </a:r>
            <a:r>
              <a:rPr lang="zh-CN" altLang="en-US" sz="3200" b="1" dirty="0">
                <a:latin typeface="Times New Roman" panose="02020603050405020304" pitchFamily="18" charset="0"/>
              </a:rPr>
              <a:t>线圈在磁场中受力作用而绕着转轴转动。</a:t>
            </a:r>
            <a:endParaRPr lang="zh-CN" altLang="en-US" sz="3200" b="1" dirty="0">
              <a:latin typeface="Times New Roman" panose="02020603050405020304" pitchFamily="18" charset="0"/>
            </a:endParaRPr>
          </a:p>
          <a:p>
            <a:pPr eaLnBrk="1" hangingPunct="1"/>
            <a:endParaRPr lang="zh-CN" altLang="en-US" sz="2400" dirty="0">
              <a:solidFill>
                <a:srgbClr val="FF0000"/>
              </a:solidFill>
              <a:latin typeface="Tahoma" panose="020B0604030504040204" pitchFamily="34" charset="0"/>
            </a:endParaRPr>
          </a:p>
        </p:txBody>
      </p:sp>
      <p:sp>
        <p:nvSpPr>
          <p:cNvPr id="35843" name="Text Box 3"/>
          <p:cNvSpPr txBox="1">
            <a:spLocks noChangeArrowheads="1"/>
          </p:cNvSpPr>
          <p:nvPr/>
        </p:nvSpPr>
        <p:spPr bwMode="auto">
          <a:xfrm>
            <a:off x="540703" y="209868"/>
            <a:ext cx="6248400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 dirty="0" smtClean="0">
                <a:latin typeface="Times New Roman" panose="02020603050405020304" pitchFamily="18" charset="0"/>
              </a:rPr>
              <a:t>一、</a:t>
            </a:r>
            <a:r>
              <a:rPr lang="zh-CN" altLang="en-US" sz="3200" b="1" dirty="0">
                <a:latin typeface="Times New Roman" panose="02020603050405020304" pitchFamily="18" charset="0"/>
              </a:rPr>
              <a:t>磁场对通电线圈的作用：</a:t>
            </a:r>
            <a:endParaRPr lang="zh-CN" altLang="en-US" sz="3200" b="1" dirty="0">
              <a:latin typeface="Times New Roman" panose="02020603050405020304" pitchFamily="18" charset="0"/>
            </a:endParaRPr>
          </a:p>
        </p:txBody>
      </p:sp>
      <p:grpSp>
        <p:nvGrpSpPr>
          <p:cNvPr id="19460" name="Group 4"/>
          <p:cNvGrpSpPr/>
          <p:nvPr/>
        </p:nvGrpSpPr>
        <p:grpSpPr bwMode="auto">
          <a:xfrm>
            <a:off x="539750" y="2865438"/>
            <a:ext cx="3240088" cy="2952750"/>
            <a:chOff x="0" y="0"/>
            <a:chExt cx="2488" cy="2056"/>
          </a:xfrm>
        </p:grpSpPr>
        <p:pic>
          <p:nvPicPr>
            <p:cNvPr id="35850" name="Picture 5" descr="2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488" cy="20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5851" name="AutoShape 6"/>
            <p:cNvSpPr>
              <a:spLocks noChangeArrowheads="1"/>
            </p:cNvSpPr>
            <p:nvPr/>
          </p:nvSpPr>
          <p:spPr bwMode="auto">
            <a:xfrm>
              <a:off x="863" y="683"/>
              <a:ext cx="51" cy="396"/>
            </a:xfrm>
            <a:prstGeom prst="upArrow">
              <a:avLst>
                <a:gd name="adj1" fmla="val 50000"/>
                <a:gd name="adj2" fmla="val 194118"/>
              </a:avLst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5852" name="AutoShape 7"/>
            <p:cNvSpPr>
              <a:spLocks noChangeArrowheads="1"/>
            </p:cNvSpPr>
            <p:nvPr/>
          </p:nvSpPr>
          <p:spPr bwMode="auto">
            <a:xfrm>
              <a:off x="1498" y="1151"/>
              <a:ext cx="51" cy="360"/>
            </a:xfrm>
            <a:prstGeom prst="downArrow">
              <a:avLst>
                <a:gd name="adj1" fmla="val 50000"/>
                <a:gd name="adj2" fmla="val 176471"/>
              </a:avLst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9464" name="Text Box 8"/>
          <p:cNvSpPr txBox="1">
            <a:spLocks noChangeArrowheads="1"/>
          </p:cNvSpPr>
          <p:nvPr/>
        </p:nvSpPr>
        <p:spPr bwMode="auto">
          <a:xfrm>
            <a:off x="3779838" y="2792413"/>
            <a:ext cx="5364162" cy="1568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  <a:buClr>
                <a:schemeClr val="hlink"/>
              </a:buClr>
              <a:buSzPct val="110000"/>
              <a:buFont typeface="Wingdings" panose="05000000000000000000" pitchFamily="2" charset="2"/>
              <a:buBlip>
                <a:blip r:embed="rId2"/>
              </a:buBlip>
            </a:pPr>
            <a:r>
              <a:rPr lang="en-US" altLang="zh-CN" sz="3200" b="1" i="1" dirty="0" err="1">
                <a:solidFill>
                  <a:srgbClr val="000000"/>
                </a:solidFill>
                <a:latin typeface="Tahoma" panose="020B0604030504040204" pitchFamily="34" charset="0"/>
              </a:rPr>
              <a:t>ab</a:t>
            </a:r>
            <a:r>
              <a:rPr lang="zh-CN" altLang="en-US" sz="3200" b="1" dirty="0">
                <a:solidFill>
                  <a:srgbClr val="000000"/>
                </a:solidFill>
                <a:latin typeface="Tahoma" panose="020B0604030504040204" pitchFamily="34" charset="0"/>
              </a:rPr>
              <a:t>段电流方向由</a:t>
            </a:r>
            <a:r>
              <a:rPr lang="en-US" altLang="zh-CN" sz="3200" b="1" i="1" dirty="0">
                <a:solidFill>
                  <a:srgbClr val="000000"/>
                </a:solidFill>
                <a:latin typeface="Tahoma" panose="020B0604030504040204" pitchFamily="34" charset="0"/>
              </a:rPr>
              <a:t>a</a:t>
            </a:r>
            <a:r>
              <a:rPr lang="zh-CN" altLang="en-US" sz="3200" b="1" dirty="0">
                <a:solidFill>
                  <a:srgbClr val="000000"/>
                </a:solidFill>
                <a:latin typeface="Tahoma" panose="020B0604030504040204" pitchFamily="34" charset="0"/>
              </a:rPr>
              <a:t>向</a:t>
            </a:r>
            <a:r>
              <a:rPr lang="en-US" altLang="zh-CN" sz="3200" b="1" i="1" dirty="0">
                <a:solidFill>
                  <a:srgbClr val="000000"/>
                </a:solidFill>
                <a:latin typeface="Tahoma" panose="020B0604030504040204" pitchFamily="34" charset="0"/>
              </a:rPr>
              <a:t>b</a:t>
            </a:r>
            <a:r>
              <a:rPr lang="zh-CN" altLang="en-US" sz="3200" b="1" dirty="0">
                <a:solidFill>
                  <a:srgbClr val="000000"/>
                </a:solidFill>
                <a:latin typeface="Tahoma" panose="020B0604030504040204" pitchFamily="34" charset="0"/>
              </a:rPr>
              <a:t>，受力方向向上；</a:t>
            </a:r>
            <a:r>
              <a:rPr lang="en-US" altLang="zh-CN" sz="3200" b="1" i="1" dirty="0">
                <a:solidFill>
                  <a:srgbClr val="000000"/>
                </a:solidFill>
                <a:latin typeface="Tahoma" panose="020B0604030504040204" pitchFamily="34" charset="0"/>
              </a:rPr>
              <a:t>cd</a:t>
            </a:r>
            <a:r>
              <a:rPr lang="zh-CN" altLang="en-US" sz="3200" b="1" dirty="0">
                <a:solidFill>
                  <a:srgbClr val="000000"/>
                </a:solidFill>
                <a:latin typeface="Tahoma" panose="020B0604030504040204" pitchFamily="34" charset="0"/>
              </a:rPr>
              <a:t>段电流方向由</a:t>
            </a:r>
            <a:r>
              <a:rPr lang="en-US" altLang="zh-CN" sz="3200" b="1" i="1" dirty="0">
                <a:solidFill>
                  <a:srgbClr val="000000"/>
                </a:solidFill>
                <a:latin typeface="Tahoma" panose="020B0604030504040204" pitchFamily="34" charset="0"/>
              </a:rPr>
              <a:t>c</a:t>
            </a:r>
            <a:r>
              <a:rPr lang="zh-CN" altLang="en-US" sz="3200" b="1" dirty="0">
                <a:solidFill>
                  <a:srgbClr val="000000"/>
                </a:solidFill>
                <a:latin typeface="Tahoma" panose="020B0604030504040204" pitchFamily="34" charset="0"/>
              </a:rPr>
              <a:t>向</a:t>
            </a:r>
            <a:r>
              <a:rPr lang="en-US" altLang="zh-CN" sz="3200" b="1" i="1" dirty="0">
                <a:solidFill>
                  <a:srgbClr val="000000"/>
                </a:solidFill>
                <a:latin typeface="Tahoma" panose="020B0604030504040204" pitchFamily="34" charset="0"/>
              </a:rPr>
              <a:t>d</a:t>
            </a:r>
            <a:r>
              <a:rPr lang="zh-CN" altLang="en-US" sz="3200" b="1" dirty="0">
                <a:solidFill>
                  <a:srgbClr val="000000"/>
                </a:solidFill>
                <a:latin typeface="Tahoma" panose="020B0604030504040204" pitchFamily="34" charset="0"/>
              </a:rPr>
              <a:t>，受力方向</a:t>
            </a:r>
            <a:r>
              <a:rPr lang="zh-CN" altLang="en-US" sz="3200" b="1" dirty="0" smtClean="0">
                <a:solidFill>
                  <a:srgbClr val="000000"/>
                </a:solidFill>
                <a:latin typeface="Tahoma" panose="020B0604030504040204" pitchFamily="34" charset="0"/>
              </a:rPr>
              <a:t>向下。</a:t>
            </a:r>
            <a:endParaRPr lang="zh-CN" altLang="en-US" sz="2400" b="1" dirty="0">
              <a:solidFill>
                <a:srgbClr val="000000"/>
              </a:solidFill>
              <a:latin typeface="Tahoma" panose="020B0604030504040204" pitchFamily="34" charset="0"/>
            </a:endParaRPr>
          </a:p>
        </p:txBody>
      </p:sp>
      <p:sp>
        <p:nvSpPr>
          <p:cNvPr id="19465" name="Rectangle 9"/>
          <p:cNvSpPr>
            <a:spLocks noGrp="1" noChangeArrowheads="1"/>
          </p:cNvSpPr>
          <p:nvPr>
            <p:ph idx="4294967295"/>
          </p:nvPr>
        </p:nvSpPr>
        <p:spPr bwMode="auto">
          <a:xfrm>
            <a:off x="3175" y="1097915"/>
            <a:ext cx="9120505" cy="452628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eaLnBrk="1" hangingPunct="1">
              <a:lnSpc>
                <a:spcPct val="80000"/>
              </a:lnSpc>
              <a:buFontTx/>
              <a:buNone/>
            </a:pPr>
            <a:r>
              <a:rPr lang="zh-CN" altLang="en-US" sz="3600" b="1" dirty="0" smtClean="0">
                <a:solidFill>
                  <a:srgbClr val="CC3300"/>
                </a:solidFill>
              </a:rPr>
              <a:t>   这样就使得线圈</a:t>
            </a:r>
            <a:r>
              <a:rPr lang="en-US" altLang="zh-CN" sz="3600" b="1" i="1" dirty="0" err="1" smtClean="0">
                <a:solidFill>
                  <a:srgbClr val="CC3300"/>
                </a:solidFill>
              </a:rPr>
              <a:t>abcd</a:t>
            </a:r>
            <a:r>
              <a:rPr lang="zh-CN" altLang="en-US" sz="3600" b="1" i="1" dirty="0" smtClean="0">
                <a:solidFill>
                  <a:srgbClr val="CC3300"/>
                </a:solidFill>
              </a:rPr>
              <a:t>沿着轴线</a:t>
            </a:r>
            <a:r>
              <a:rPr lang="zh-CN" altLang="en-US" sz="3600" b="1" dirty="0" smtClean="0">
                <a:solidFill>
                  <a:srgbClr val="CC3300"/>
                </a:solidFill>
              </a:rPr>
              <a:t>顺时针转动。</a:t>
            </a:r>
            <a:r>
              <a:rPr lang="en-US" altLang="zh-CN" sz="3600" b="1" dirty="0" smtClean="0">
                <a:solidFill>
                  <a:srgbClr val="CC3300"/>
                </a:solidFill>
              </a:rPr>
              <a:t> </a:t>
            </a:r>
            <a:endParaRPr lang="en-US" altLang="zh-CN" sz="3600" b="1" dirty="0" smtClean="0">
              <a:solidFill>
                <a:srgbClr val="CC3300"/>
              </a:solidFill>
            </a:endParaRPr>
          </a:p>
          <a:p>
            <a:pPr eaLnBrk="1" hangingPunct="1">
              <a:lnSpc>
                <a:spcPct val="80000"/>
              </a:lnSpc>
            </a:pPr>
            <a:endParaRPr lang="en-US" altLang="zh-CN" sz="3600" b="1" dirty="0" smtClean="0">
              <a:solidFill>
                <a:srgbClr val="CC3300"/>
              </a:solidFill>
            </a:endParaRP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94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4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 bldLvl="0" animBg="1" autoUpdateAnimBg="0"/>
      <p:bldP spid="19464" grpId="0" bldLvl="0" animBg="1" autoUpdateAnimBg="0"/>
      <p:bldP spid="19465" grpId="0" autoUpdateAnimBg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ChangeArrowheads="1"/>
          </p:cNvSpPr>
          <p:nvPr/>
        </p:nvSpPr>
        <p:spPr bwMode="auto">
          <a:xfrm>
            <a:off x="827882" y="790576"/>
            <a:ext cx="7777162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2800" b="1" dirty="0">
                <a:latin typeface="Times New Roman" panose="02020603050405020304" pitchFamily="18" charset="0"/>
              </a:rPr>
              <a:t>线圈为什么停止在与磁场方向垂直的位置不动？ </a:t>
            </a:r>
            <a:endParaRPr lang="zh-CN" altLang="en-US" sz="2800" b="1" dirty="0">
              <a:latin typeface="Times New Roman" panose="02020603050405020304" pitchFamily="18" charset="0"/>
            </a:endParaRPr>
          </a:p>
        </p:txBody>
      </p:sp>
      <p:grpSp>
        <p:nvGrpSpPr>
          <p:cNvPr id="36867" name="Group 4"/>
          <p:cNvGrpSpPr/>
          <p:nvPr/>
        </p:nvGrpSpPr>
        <p:grpSpPr bwMode="auto">
          <a:xfrm>
            <a:off x="1403648" y="1549600"/>
            <a:ext cx="4751388" cy="3600450"/>
            <a:chOff x="0" y="0"/>
            <a:chExt cx="2653" cy="2041"/>
          </a:xfrm>
        </p:grpSpPr>
        <p:pic>
          <p:nvPicPr>
            <p:cNvPr id="36876" name="Picture 5" descr="3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653" cy="20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6877" name="AutoShape 6"/>
            <p:cNvSpPr>
              <a:spLocks noChangeArrowheads="1"/>
            </p:cNvSpPr>
            <p:nvPr/>
          </p:nvSpPr>
          <p:spPr bwMode="auto">
            <a:xfrm>
              <a:off x="1355" y="136"/>
              <a:ext cx="51" cy="396"/>
            </a:xfrm>
            <a:prstGeom prst="upArrow">
              <a:avLst>
                <a:gd name="adj1" fmla="val 50000"/>
                <a:gd name="adj2" fmla="val 194118"/>
              </a:avLst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6878" name="AutoShape 7"/>
            <p:cNvSpPr>
              <a:spLocks noChangeArrowheads="1"/>
            </p:cNvSpPr>
            <p:nvPr/>
          </p:nvSpPr>
          <p:spPr bwMode="auto">
            <a:xfrm>
              <a:off x="1361" y="1406"/>
              <a:ext cx="51" cy="360"/>
            </a:xfrm>
            <a:prstGeom prst="downArrow">
              <a:avLst>
                <a:gd name="adj1" fmla="val 50000"/>
                <a:gd name="adj2" fmla="val 176471"/>
              </a:avLst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20488" name="Text Box 8"/>
          <p:cNvSpPr txBox="1">
            <a:spLocks noChangeArrowheads="1"/>
          </p:cNvSpPr>
          <p:nvPr/>
        </p:nvSpPr>
        <p:spPr bwMode="auto">
          <a:xfrm>
            <a:off x="827882" y="5301208"/>
            <a:ext cx="8382000" cy="1076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 b="1" dirty="0">
                <a:latin typeface="Times New Roman" panose="02020603050405020304" pitchFamily="18" charset="0"/>
              </a:rPr>
              <a:t>2</a:t>
            </a:r>
            <a:r>
              <a:rPr lang="zh-CN" altLang="en-US" sz="3200" b="1" dirty="0">
                <a:latin typeface="Times New Roman" panose="02020603050405020304" pitchFamily="18" charset="0"/>
              </a:rPr>
              <a:t>、线圈与磁场（磁感线）方向垂直的位置称为平衡位置。</a:t>
            </a:r>
            <a:endParaRPr lang="zh-CN" altLang="en-US" sz="3200" b="1" dirty="0">
              <a:latin typeface="Times New Roman" panose="02020603050405020304" pitchFamily="18" charset="0"/>
            </a:endParaRPr>
          </a:p>
        </p:txBody>
      </p:sp>
      <p:sp>
        <p:nvSpPr>
          <p:cNvPr id="20489" name="Line 9"/>
          <p:cNvSpPr>
            <a:spLocks noChangeShapeType="1"/>
          </p:cNvSpPr>
          <p:nvPr/>
        </p:nvSpPr>
        <p:spPr bwMode="auto">
          <a:xfrm flipH="1" flipV="1">
            <a:off x="2987675" y="3757613"/>
            <a:ext cx="1728788" cy="144462"/>
          </a:xfrm>
          <a:prstGeom prst="line">
            <a:avLst/>
          </a:prstGeom>
          <a:noFill/>
          <a:ln w="57150">
            <a:solidFill>
              <a:srgbClr val="00FFFF"/>
            </a:solidFill>
            <a:prstDash val="dash"/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6870" name="Text Box 10"/>
          <p:cNvSpPr txBox="1">
            <a:spLocks noChangeArrowheads="1"/>
          </p:cNvSpPr>
          <p:nvPr/>
        </p:nvSpPr>
        <p:spPr bwMode="auto">
          <a:xfrm>
            <a:off x="1547813" y="2749550"/>
            <a:ext cx="360362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>
                <a:latin typeface="Times New Roman" panose="02020603050405020304" pitchFamily="18" charset="0"/>
              </a:rPr>
              <a:t>a</a:t>
            </a:r>
            <a:endParaRPr lang="en-US" altLang="zh-CN" sz="2800">
              <a:latin typeface="Times New Roman" panose="02020603050405020304" pitchFamily="18" charset="0"/>
            </a:endParaRPr>
          </a:p>
        </p:txBody>
      </p:sp>
      <p:sp>
        <p:nvSpPr>
          <p:cNvPr id="36871" name="Text Box 11"/>
          <p:cNvSpPr txBox="1">
            <a:spLocks noChangeArrowheads="1"/>
          </p:cNvSpPr>
          <p:nvPr/>
        </p:nvSpPr>
        <p:spPr bwMode="auto">
          <a:xfrm>
            <a:off x="2339975" y="1885950"/>
            <a:ext cx="360363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>
                <a:latin typeface="Times New Roman" panose="02020603050405020304" pitchFamily="18" charset="0"/>
              </a:rPr>
              <a:t>b</a:t>
            </a:r>
            <a:endParaRPr lang="en-US" altLang="zh-CN" sz="2800">
              <a:latin typeface="Times New Roman" panose="02020603050405020304" pitchFamily="18" charset="0"/>
            </a:endParaRPr>
          </a:p>
        </p:txBody>
      </p:sp>
      <p:sp>
        <p:nvSpPr>
          <p:cNvPr id="36872" name="Text Box 12"/>
          <p:cNvSpPr txBox="1">
            <a:spLocks noChangeArrowheads="1"/>
          </p:cNvSpPr>
          <p:nvPr/>
        </p:nvSpPr>
        <p:spPr bwMode="auto">
          <a:xfrm>
            <a:off x="2484438" y="3470275"/>
            <a:ext cx="360362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>
                <a:latin typeface="Times New Roman" panose="02020603050405020304" pitchFamily="18" charset="0"/>
              </a:rPr>
              <a:t>c</a:t>
            </a:r>
            <a:endParaRPr lang="en-US" altLang="zh-CN" sz="2800">
              <a:latin typeface="Times New Roman" panose="02020603050405020304" pitchFamily="18" charset="0"/>
            </a:endParaRPr>
          </a:p>
        </p:txBody>
      </p:sp>
      <p:sp>
        <p:nvSpPr>
          <p:cNvPr id="36873" name="Text Box 13"/>
          <p:cNvSpPr txBox="1">
            <a:spLocks noChangeArrowheads="1"/>
          </p:cNvSpPr>
          <p:nvPr/>
        </p:nvSpPr>
        <p:spPr bwMode="auto">
          <a:xfrm>
            <a:off x="1547813" y="4333875"/>
            <a:ext cx="360362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>
                <a:latin typeface="Times New Roman" panose="02020603050405020304" pitchFamily="18" charset="0"/>
              </a:rPr>
              <a:t>d</a:t>
            </a:r>
            <a:endParaRPr lang="en-US" altLang="zh-CN" sz="28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0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8" grpId="0" bldLvl="0" animBg="1" autoUpdateAnimBg="0"/>
      <p:bldP spid="2048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ext Box 2"/>
          <p:cNvSpPr txBox="1">
            <a:spLocks noChangeArrowheads="1"/>
          </p:cNvSpPr>
          <p:nvPr/>
        </p:nvSpPr>
        <p:spPr bwMode="auto">
          <a:xfrm>
            <a:off x="685800" y="782638"/>
            <a:ext cx="82296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600" b="1" dirty="0">
                <a:latin typeface="+mn-ea"/>
                <a:ea typeface="+mn-ea"/>
              </a:rPr>
              <a:t>现象：线圈转动，在</a:t>
            </a:r>
            <a:r>
              <a:rPr lang="en-US" altLang="zh-CN" sz="3600" b="1" dirty="0">
                <a:latin typeface="+mn-ea"/>
                <a:ea typeface="+mn-ea"/>
              </a:rPr>
              <a:t>b</a:t>
            </a:r>
            <a:r>
              <a:rPr lang="zh-CN" altLang="en-US" sz="3600" b="1" dirty="0">
                <a:latin typeface="+mn-ea"/>
                <a:ea typeface="+mn-ea"/>
              </a:rPr>
              <a:t>位置摆动几下停止。</a:t>
            </a:r>
            <a:endParaRPr lang="zh-CN" altLang="en-US" sz="3600" b="1" dirty="0">
              <a:latin typeface="+mn-ea"/>
              <a:ea typeface="+mn-ea"/>
            </a:endParaRPr>
          </a:p>
        </p:txBody>
      </p:sp>
      <p:sp>
        <p:nvSpPr>
          <p:cNvPr id="21507" name="Text Box 3"/>
          <p:cNvSpPr txBox="1">
            <a:spLocks noChangeArrowheads="1"/>
          </p:cNvSpPr>
          <p:nvPr/>
        </p:nvSpPr>
        <p:spPr bwMode="auto">
          <a:xfrm>
            <a:off x="609600" y="1767681"/>
            <a:ext cx="27432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CC0000"/>
                </a:solidFill>
                <a:latin typeface="Times New Roman" panose="02020603050405020304" pitchFamily="18" charset="0"/>
              </a:rPr>
              <a:t>原因解释：</a:t>
            </a:r>
            <a:endParaRPr lang="zh-CN" altLang="en-US" sz="3200" b="1" dirty="0">
              <a:solidFill>
                <a:srgbClr val="CC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1508" name="Text Box 4"/>
          <p:cNvSpPr txBox="1">
            <a:spLocks noChangeArrowheads="1"/>
          </p:cNvSpPr>
          <p:nvPr/>
        </p:nvSpPr>
        <p:spPr bwMode="auto">
          <a:xfrm>
            <a:off x="609600" y="2371427"/>
            <a:ext cx="82296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 dirty="0">
                <a:latin typeface="Times New Roman" panose="02020603050405020304" pitchFamily="18" charset="0"/>
                <a:ea typeface="隶书" panose="02010509060101010101" pitchFamily="49" charset="-122"/>
              </a:rPr>
              <a:t>        </a:t>
            </a:r>
            <a:r>
              <a:rPr lang="zh-CN" altLang="en-US" sz="3200" b="1" dirty="0">
                <a:latin typeface="+mn-ea"/>
                <a:ea typeface="+mn-ea"/>
              </a:rPr>
              <a:t>平衡位置：如图</a:t>
            </a:r>
            <a:r>
              <a:rPr lang="en-US" altLang="zh-CN" sz="3200" b="1" dirty="0">
                <a:latin typeface="+mn-ea"/>
                <a:ea typeface="+mn-ea"/>
              </a:rPr>
              <a:t>b</a:t>
            </a:r>
            <a:r>
              <a:rPr lang="zh-CN" altLang="en-US" sz="3200" b="1" dirty="0">
                <a:latin typeface="+mn-ea"/>
                <a:ea typeface="+mn-ea"/>
              </a:rPr>
              <a:t>位置，线圈受力刚好抵消，线圈不能转动。（磁感线与线圈垂直）</a:t>
            </a:r>
            <a:endParaRPr lang="zh-CN" altLang="en-US" sz="3200" b="1" dirty="0">
              <a:latin typeface="+mn-ea"/>
              <a:ea typeface="+mn-ea"/>
            </a:endParaRPr>
          </a:p>
        </p:txBody>
      </p:sp>
      <p:sp>
        <p:nvSpPr>
          <p:cNvPr id="21509" name="Text Box 5"/>
          <p:cNvSpPr txBox="1">
            <a:spLocks noChangeArrowheads="1"/>
          </p:cNvSpPr>
          <p:nvPr/>
        </p:nvSpPr>
        <p:spPr bwMode="auto">
          <a:xfrm>
            <a:off x="675307" y="3573016"/>
            <a:ext cx="7086600" cy="16619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5400" b="1" dirty="0">
                <a:latin typeface="+mn-ea"/>
                <a:ea typeface="+mn-ea"/>
              </a:rPr>
              <a:t>思考：</a:t>
            </a:r>
            <a:endParaRPr lang="zh-CN" altLang="en-US" sz="5400" b="1" dirty="0">
              <a:latin typeface="+mn-ea"/>
              <a:ea typeface="+mn-ea"/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en-US" sz="3200" b="1" dirty="0">
                <a:latin typeface="+mn-ea"/>
                <a:ea typeface="+mn-ea"/>
              </a:rPr>
              <a:t>     如何让线圈能持续转动下去？</a:t>
            </a:r>
            <a:endParaRPr lang="zh-CN" altLang="en-US" sz="3200" b="1" dirty="0">
              <a:latin typeface="+mn-ea"/>
              <a:ea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41" decel="50000">
                                          <p:stCondLst>
                                            <p:cond delay="458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 tmFilter="0,0; .5, 1; 1, 1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7" grpId="0" autoUpdateAnimBg="0"/>
      <p:bldP spid="21508" grpId="0" autoUpdateAnimBg="0"/>
      <p:bldP spid="21509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27t028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556792"/>
            <a:ext cx="8532812" cy="4608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1" name="Text Box 3"/>
          <p:cNvSpPr txBox="1">
            <a:spLocks noChangeArrowheads="1"/>
          </p:cNvSpPr>
          <p:nvPr/>
        </p:nvSpPr>
        <p:spPr bwMode="auto">
          <a:xfrm>
            <a:off x="1187624" y="659485"/>
            <a:ext cx="6553200" cy="707886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000" dirty="0">
                <a:latin typeface="Times New Roman" panose="02020603050405020304" pitchFamily="18" charset="0"/>
              </a:rPr>
              <a:t>       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换向器的作用：改变线圈中的电流方向。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20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675" y="1327840"/>
            <a:ext cx="5005387" cy="476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939" name="Text Box 2"/>
          <p:cNvSpPr txBox="1">
            <a:spLocks noChangeArrowheads="1"/>
          </p:cNvSpPr>
          <p:nvPr/>
        </p:nvSpPr>
        <p:spPr bwMode="auto">
          <a:xfrm>
            <a:off x="409340" y="845344"/>
            <a:ext cx="8208963" cy="163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2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2</a:t>
            </a:r>
            <a:r>
              <a:rPr lang="zh-CN" altLang="en-US" sz="28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．换向器</a:t>
            </a:r>
            <a:endParaRPr lang="zh-CN" altLang="en-US" sz="2800" b="1" dirty="0"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pPr algn="just" eaLnBrk="1" hangingPunct="1">
              <a:lnSpc>
                <a:spcPct val="12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　　通过</a:t>
            </a:r>
            <a:r>
              <a:rPr lang="zh-CN" altLang="en-US" sz="2800" b="1" dirty="0">
                <a:solidFill>
                  <a:srgbClr val="CC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换向器</a:t>
            </a:r>
            <a:r>
              <a:rPr lang="zh-CN" altLang="en-US" sz="28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可以使线圈中电流每半周改变一次。</a:t>
            </a:r>
            <a:endParaRPr lang="zh-CN" altLang="en-US" sz="2800" b="1" dirty="0">
              <a:latin typeface="Times New Roman" panose="02020603050405020304" pitchFamily="18" charset="0"/>
              <a:ea typeface="华文楷体" panose="02010600040101010101" pitchFamily="2" charset="-122"/>
            </a:endParaRPr>
          </a:p>
        </p:txBody>
      </p:sp>
      <p:sp>
        <p:nvSpPr>
          <p:cNvPr id="23556" name="AutoShape 4"/>
          <p:cNvSpPr>
            <a:spLocks noChangeArrowheads="1"/>
          </p:cNvSpPr>
          <p:nvPr/>
        </p:nvSpPr>
        <p:spPr bwMode="auto">
          <a:xfrm>
            <a:off x="1908175" y="5873750"/>
            <a:ext cx="1584325" cy="935038"/>
          </a:xfrm>
          <a:prstGeom prst="wedgeRectCallout">
            <a:avLst>
              <a:gd name="adj1" fmla="val 92986"/>
              <a:gd name="adj2" fmla="val -127931"/>
            </a:avLst>
          </a:prstGeom>
          <a:noFill/>
          <a:ln w="28575">
            <a:solidFill>
              <a:srgbClr val="0066CC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algn="ctr"/>
            <a:r>
              <a:rPr lang="zh-CN" altLang="en-US" sz="2800" b="1">
                <a:latin typeface="Calibri" panose="020F0502020204030204" pitchFamily="34" charset="0"/>
              </a:rPr>
              <a:t>两个</a:t>
            </a:r>
            <a:endParaRPr lang="zh-CN" altLang="en-US" sz="2800" b="1">
              <a:latin typeface="Calibri" panose="020F0502020204030204" pitchFamily="34" charset="0"/>
            </a:endParaRPr>
          </a:p>
          <a:p>
            <a:pPr algn="ctr"/>
            <a:r>
              <a:rPr lang="zh-CN" altLang="en-US" sz="2800" b="1">
                <a:latin typeface="Calibri" panose="020F0502020204030204" pitchFamily="34" charset="0"/>
              </a:rPr>
              <a:t>铜半环</a:t>
            </a:r>
            <a:endParaRPr lang="zh-CN" altLang="en-US" sz="2800" b="1">
              <a:latin typeface="Calibri" panose="020F0502020204030204" pitchFamily="34" charset="0"/>
            </a:endParaRPr>
          </a:p>
        </p:txBody>
      </p:sp>
      <p:sp>
        <p:nvSpPr>
          <p:cNvPr id="23557" name="AutoShape 5"/>
          <p:cNvSpPr>
            <a:spLocks noChangeArrowheads="1"/>
          </p:cNvSpPr>
          <p:nvPr/>
        </p:nvSpPr>
        <p:spPr bwMode="auto">
          <a:xfrm>
            <a:off x="1368425" y="2867819"/>
            <a:ext cx="996950" cy="534987"/>
          </a:xfrm>
          <a:prstGeom prst="wedgeRectCallout">
            <a:avLst>
              <a:gd name="adj1" fmla="val 164968"/>
              <a:gd name="adj2" fmla="val 167213"/>
            </a:avLst>
          </a:prstGeom>
          <a:noFill/>
          <a:ln w="28575">
            <a:solidFill>
              <a:srgbClr val="0066CC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Calibri" panose="020F0502020204030204" pitchFamily="34" charset="0"/>
              </a:rPr>
              <a:t>电刷</a:t>
            </a:r>
            <a:endParaRPr lang="zh-CN" altLang="en-US" sz="2800" b="1" dirty="0">
              <a:latin typeface="Calibri" panose="020F0502020204030204" pitchFamily="34" charset="0"/>
            </a:endParaRPr>
          </a:p>
        </p:txBody>
      </p:sp>
      <p:sp>
        <p:nvSpPr>
          <p:cNvPr id="23558" name="Oval 6"/>
          <p:cNvSpPr>
            <a:spLocks noChangeArrowheads="1"/>
          </p:cNvSpPr>
          <p:nvPr/>
        </p:nvSpPr>
        <p:spPr bwMode="auto">
          <a:xfrm>
            <a:off x="2987675" y="3568700"/>
            <a:ext cx="2339975" cy="2124075"/>
          </a:xfrm>
          <a:prstGeom prst="ellipse">
            <a:avLst/>
          </a:prstGeom>
          <a:noFill/>
          <a:ln w="28575">
            <a:solidFill>
              <a:srgbClr val="CC0000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559" name="Text Box 7"/>
          <p:cNvSpPr txBox="1">
            <a:spLocks noChangeArrowheads="1"/>
          </p:cNvSpPr>
          <p:nvPr/>
        </p:nvSpPr>
        <p:spPr bwMode="auto">
          <a:xfrm>
            <a:off x="1692275" y="4432300"/>
            <a:ext cx="12954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>
                <a:solidFill>
                  <a:srgbClr val="CC0000"/>
                </a:solidFill>
              </a:rPr>
              <a:t>换向器</a:t>
            </a:r>
            <a:endParaRPr lang="zh-CN" altLang="en-US" sz="2800" b="1">
              <a:solidFill>
                <a:srgbClr val="CC0000"/>
              </a:solidFill>
            </a:endParaRPr>
          </a:p>
        </p:txBody>
      </p:sp>
      <p:pic>
        <p:nvPicPr>
          <p:cNvPr id="39944" name="Picture 9" descr="E:\李燃\教师教学用书\2012人教教师用书项目\ppt\物理\图标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3875" y="928688"/>
            <a:ext cx="882650" cy="731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6" grpId="0" animBg="1" autoUpdateAnimBg="0"/>
      <p:bldP spid="23557" grpId="0" animBg="1" autoUpdateAnimBg="0"/>
      <p:bldP spid="23558" grpId="0" animBg="1" autoUpdateAnimBg="0"/>
      <p:bldP spid="23559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371600"/>
            <a:ext cx="4572000" cy="434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63" name="Picture 3" descr="27t01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650" y="1447800"/>
            <a:ext cx="3511550" cy="426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64" name="Text Box 4"/>
          <p:cNvSpPr txBox="1">
            <a:spLocks noChangeArrowheads="1"/>
          </p:cNvSpPr>
          <p:nvPr/>
        </p:nvSpPr>
        <p:spPr bwMode="auto">
          <a:xfrm>
            <a:off x="1524000" y="5867400"/>
            <a:ext cx="71628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600" b="1">
                <a:latin typeface="Times New Roman" panose="02020603050405020304" pitchFamily="18" charset="0"/>
              </a:rPr>
              <a:t>直流电动机由转子和定子组成。</a:t>
            </a:r>
            <a:endParaRPr lang="zh-CN" altLang="en-US" sz="3600" b="1">
              <a:latin typeface="Times New Roman" panose="02020603050405020304" pitchFamily="18" charset="0"/>
            </a:endParaRPr>
          </a:p>
        </p:txBody>
      </p:sp>
      <p:sp>
        <p:nvSpPr>
          <p:cNvPr id="40965" name="Text Box 5"/>
          <p:cNvSpPr txBox="1">
            <a:spLocks noChangeArrowheads="1"/>
          </p:cNvSpPr>
          <p:nvPr/>
        </p:nvSpPr>
        <p:spPr bwMode="auto">
          <a:xfrm>
            <a:off x="1524000" y="533400"/>
            <a:ext cx="71628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600">
                <a:latin typeface="Times New Roman" panose="02020603050405020304" pitchFamily="18" charset="0"/>
                <a:ea typeface="隶书" panose="02010509060101010101" pitchFamily="49" charset="-122"/>
              </a:rPr>
              <a:t>直流电动机的结构和工作原理</a:t>
            </a:r>
            <a:endParaRPr lang="zh-CN" altLang="en-US" sz="3600"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Text Box 2"/>
          <p:cNvSpPr txBox="1">
            <a:spLocks noChangeArrowheads="1"/>
          </p:cNvSpPr>
          <p:nvPr/>
        </p:nvSpPr>
        <p:spPr bwMode="auto">
          <a:xfrm>
            <a:off x="467544" y="788634"/>
            <a:ext cx="8424936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000" b="1" dirty="0" smtClean="0">
                <a:latin typeface="+mj-ea"/>
                <a:ea typeface="+mj-ea"/>
              </a:rPr>
              <a:t>二、直流电动机的结构及其工作原理</a:t>
            </a:r>
            <a:endParaRPr lang="zh-CN" altLang="en-US" sz="4000" b="1" dirty="0">
              <a:latin typeface="+mj-ea"/>
              <a:ea typeface="+mj-ea"/>
            </a:endParaRPr>
          </a:p>
        </p:txBody>
      </p:sp>
      <p:pic>
        <p:nvPicPr>
          <p:cNvPr id="25603" name="Picture 3" descr="电动机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4900" y="2822575"/>
            <a:ext cx="4343400" cy="2932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4" name="WordArt 4"/>
          <p:cNvSpPr>
            <a:spLocks noChangeArrowheads="1" noChangeShapeType="1"/>
          </p:cNvSpPr>
          <p:nvPr/>
        </p:nvSpPr>
        <p:spPr bwMode="auto">
          <a:xfrm>
            <a:off x="3284538" y="1790700"/>
            <a:ext cx="2022475" cy="862013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26227"/>
              </a:avLst>
            </a:prstTxWarp>
          </a:bodyPr>
          <a:lstStyle/>
          <a:p>
            <a:pPr algn="ctr"/>
            <a:r>
              <a:rPr lang="zh-CN" altLang="en-US" sz="3600" kern="10" dirty="0" smtClean="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结构</a:t>
            </a:r>
            <a:endParaRPr lang="zh-CN" altLang="en-US" sz="3600" kern="10" dirty="0">
              <a:ln w="9525">
                <a:solidFill>
                  <a:srgbClr val="000000"/>
                </a:solidFill>
                <a:round/>
              </a:ln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5605" name="Line 5"/>
          <p:cNvSpPr>
            <a:spLocks noChangeShapeType="1"/>
          </p:cNvSpPr>
          <p:nvPr/>
        </p:nvSpPr>
        <p:spPr bwMode="auto">
          <a:xfrm flipH="1" flipV="1">
            <a:off x="3200400" y="2909888"/>
            <a:ext cx="68580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25606" name="Text Box 6"/>
          <p:cNvSpPr txBox="1">
            <a:spLocks noChangeArrowheads="1"/>
          </p:cNvSpPr>
          <p:nvPr/>
        </p:nvSpPr>
        <p:spPr bwMode="auto">
          <a:xfrm>
            <a:off x="971550" y="2651125"/>
            <a:ext cx="2316163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Verdana" panose="020B0604030504040204" pitchFamily="34" charset="0"/>
              </a:rPr>
              <a:t>定子（磁体）</a:t>
            </a:r>
            <a:endParaRPr lang="zh-CN" altLang="en-US" sz="2800" b="1" dirty="0">
              <a:latin typeface="Verdana" panose="020B0604030504040204" pitchFamily="34" charset="0"/>
            </a:endParaRPr>
          </a:p>
        </p:txBody>
      </p:sp>
      <p:sp>
        <p:nvSpPr>
          <p:cNvPr id="25607" name="Line 7"/>
          <p:cNvSpPr>
            <a:spLocks noChangeShapeType="1"/>
          </p:cNvSpPr>
          <p:nvPr/>
        </p:nvSpPr>
        <p:spPr bwMode="auto">
          <a:xfrm flipV="1">
            <a:off x="5057775" y="2590800"/>
            <a:ext cx="1143000" cy="838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25608" name="Text Box 8"/>
          <p:cNvSpPr txBox="1">
            <a:spLocks noChangeArrowheads="1"/>
          </p:cNvSpPr>
          <p:nvPr/>
        </p:nvSpPr>
        <p:spPr bwMode="auto">
          <a:xfrm>
            <a:off x="6200775" y="2133600"/>
            <a:ext cx="2316163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latin typeface="Verdana" panose="020B0604030504040204" pitchFamily="34" charset="0"/>
              </a:rPr>
              <a:t>转子（线圈）</a:t>
            </a:r>
            <a:endParaRPr lang="zh-CN" altLang="en-US" sz="2800" b="1">
              <a:latin typeface="Verdana" panose="020B0604030504040204" pitchFamily="34" charset="0"/>
            </a:endParaRPr>
          </a:p>
        </p:txBody>
      </p:sp>
      <p:sp>
        <p:nvSpPr>
          <p:cNvPr id="25609" name="Line 9"/>
          <p:cNvSpPr>
            <a:spLocks noChangeShapeType="1"/>
          </p:cNvSpPr>
          <p:nvPr/>
        </p:nvSpPr>
        <p:spPr bwMode="auto">
          <a:xfrm>
            <a:off x="3903663" y="4814888"/>
            <a:ext cx="182880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41994" name="Text Box 10"/>
          <p:cNvSpPr txBox="1">
            <a:spLocks noChangeArrowheads="1"/>
          </p:cNvSpPr>
          <p:nvPr/>
        </p:nvSpPr>
        <p:spPr bwMode="auto">
          <a:xfrm>
            <a:off x="6200775" y="5011738"/>
            <a:ext cx="184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400">
              <a:latin typeface="Verdana" panose="020B0604030504040204" pitchFamily="34" charset="0"/>
            </a:endParaRPr>
          </a:p>
        </p:txBody>
      </p:sp>
      <p:sp>
        <p:nvSpPr>
          <p:cNvPr id="25611" name="Text Box 11"/>
          <p:cNvSpPr txBox="1">
            <a:spLocks noChangeArrowheads="1"/>
          </p:cNvSpPr>
          <p:nvPr/>
        </p:nvSpPr>
        <p:spPr bwMode="auto">
          <a:xfrm>
            <a:off x="5732463" y="4752975"/>
            <a:ext cx="1371600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latin typeface="Verdana" panose="020B0604030504040204" pitchFamily="34" charset="0"/>
              </a:rPr>
              <a:t>换向器 </a:t>
            </a:r>
            <a:endParaRPr lang="zh-CN" altLang="en-US" sz="2800" b="1">
              <a:latin typeface="Verdana" panose="020B0604030504040204" pitchFamily="34" charset="0"/>
            </a:endParaRPr>
          </a:p>
        </p:txBody>
      </p:sp>
      <p:sp>
        <p:nvSpPr>
          <p:cNvPr id="25612" name="Text Box 12"/>
          <p:cNvSpPr txBox="1">
            <a:spLocks noChangeArrowheads="1"/>
          </p:cNvSpPr>
          <p:nvPr/>
        </p:nvSpPr>
        <p:spPr bwMode="auto">
          <a:xfrm>
            <a:off x="971550" y="5754688"/>
            <a:ext cx="7119938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solidFill>
                  <a:srgbClr val="000000"/>
                </a:solidFill>
                <a:latin typeface="Times New Roman" panose="02020603050405020304" pitchFamily="18" charset="0"/>
              </a:rPr>
              <a:t>换向器的作用：</a:t>
            </a:r>
            <a:r>
              <a:rPr lang="zh-CN" altLang="en-US" sz="3200" b="1">
                <a:solidFill>
                  <a:srgbClr val="CC3300"/>
                </a:solidFill>
                <a:latin typeface="Verdana" panose="020B0604030504040204" pitchFamily="34" charset="0"/>
              </a:rPr>
              <a:t>使线圈一转过平衡位置就改变线圈中的电流方向。</a:t>
            </a:r>
            <a:endParaRPr lang="zh-CN" altLang="en-US" sz="3200" b="1">
              <a:solidFill>
                <a:srgbClr val="CC3300"/>
              </a:solidFill>
              <a:latin typeface="Verdana" panose="020B0604030504040204" pitchFamily="34" charset="0"/>
            </a:endParaRPr>
          </a:p>
        </p:txBody>
      </p:sp>
      <p:sp>
        <p:nvSpPr>
          <p:cNvPr id="25613" name="Line 13"/>
          <p:cNvSpPr>
            <a:spLocks noChangeShapeType="1"/>
          </p:cNvSpPr>
          <p:nvPr/>
        </p:nvSpPr>
        <p:spPr bwMode="auto">
          <a:xfrm flipH="1" flipV="1">
            <a:off x="2286000" y="4524375"/>
            <a:ext cx="91440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25614" name="Text Box 14"/>
          <p:cNvSpPr txBox="1">
            <a:spLocks noChangeArrowheads="1"/>
          </p:cNvSpPr>
          <p:nvPr/>
        </p:nvSpPr>
        <p:spPr bwMode="auto">
          <a:xfrm>
            <a:off x="1189038" y="4159250"/>
            <a:ext cx="1096962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>
                <a:latin typeface="Verdana" panose="020B0604030504040204" pitchFamily="34" charset="0"/>
              </a:rPr>
              <a:t>电刷</a:t>
            </a:r>
            <a:endParaRPr lang="zh-CN" altLang="en-US" sz="3600" b="1"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56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56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56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56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56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56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56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56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56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56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56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56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4" grpId="0" animBg="1"/>
      <p:bldP spid="25605" grpId="0" animBg="1"/>
      <p:bldP spid="25606" grpId="0" autoUpdateAnimBg="0"/>
      <p:bldP spid="25607" grpId="0" animBg="1"/>
      <p:bldP spid="25608" grpId="0" autoUpdateAnimBg="0"/>
      <p:bldP spid="25609" grpId="0" animBg="1"/>
      <p:bldP spid="25611" grpId="0" autoUpdateAnimBg="0"/>
      <p:bldP spid="25612" grpId="0" autoUpdateAnimBg="0"/>
      <p:bldP spid="25613" grpId="0" animBg="1"/>
      <p:bldP spid="25614" grpId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Text Box 3"/>
          <p:cNvSpPr txBox="1">
            <a:spLocks noChangeArrowheads="1"/>
          </p:cNvSpPr>
          <p:nvPr/>
        </p:nvSpPr>
        <p:spPr bwMode="auto">
          <a:xfrm>
            <a:off x="899592" y="5739864"/>
            <a:ext cx="6858000" cy="94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dirty="0">
                <a:latin typeface="Times New Roman" panose="02020603050405020304" pitchFamily="18" charset="0"/>
              </a:rPr>
              <a:t>     </a:t>
            </a:r>
            <a:r>
              <a:rPr lang="zh-CN" altLang="en-US" sz="2800" b="1" dirty="0">
                <a:latin typeface="Times New Roman" panose="02020603050405020304" pitchFamily="18" charset="0"/>
                <a:ea typeface="隶书" panose="02010509060101010101" pitchFamily="49" charset="-122"/>
              </a:rPr>
              <a:t>思考：转到什么位置时，电流方向发生改变？转一周电流改变几次？</a:t>
            </a:r>
            <a:endParaRPr lang="zh-CN" altLang="en-US" sz="2800" b="1" dirty="0"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pic>
        <p:nvPicPr>
          <p:cNvPr id="1025" name="ShockwaveFlash1" descr="ppt/media/image12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5288" y="692150"/>
            <a:ext cx="8305800" cy="50260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6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7" grpId="0" autoUpdateAnimBg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演示文稿1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CCCCFF"/>
      </a:accent1>
      <a:accent2>
        <a:srgbClr val="D9D8EC"/>
      </a:accent2>
      <a:accent3>
        <a:srgbClr val="FFFFFF"/>
      </a:accent3>
      <a:accent4>
        <a:srgbClr val="000000"/>
      </a:accent4>
      <a:accent5>
        <a:srgbClr val="E2E2FF"/>
      </a:accent5>
      <a:accent6>
        <a:srgbClr val="C2C1D3"/>
      </a:accent6>
      <a:hlink>
        <a:srgbClr val="6767FF"/>
      </a:hlink>
      <a:folHlink>
        <a:srgbClr val="9933FF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CCFF"/>
        </a:accent1>
        <a:accent2>
          <a:srgbClr val="D9D8EC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C2C1D3"/>
        </a:accent6>
        <a:hlink>
          <a:srgbClr val="6767FF"/>
        </a:hlink>
        <a:folHlink>
          <a:srgbClr val="9933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666633"/>
        </a:dk2>
        <a:lt2>
          <a:srgbClr val="5F5F5F"/>
        </a:lt2>
        <a:accent1>
          <a:srgbClr val="FFCC00"/>
        </a:accent1>
        <a:accent2>
          <a:srgbClr val="EFF0B2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D6D79F"/>
        </a:accent6>
        <a:hlink>
          <a:srgbClr val="808000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666699"/>
        </a:lt2>
        <a:accent1>
          <a:srgbClr val="9BB0CB"/>
        </a:accent1>
        <a:accent2>
          <a:srgbClr val="D1E0CE"/>
        </a:accent2>
        <a:accent3>
          <a:srgbClr val="FFFFFF"/>
        </a:accent3>
        <a:accent4>
          <a:srgbClr val="000000"/>
        </a:accent4>
        <a:accent5>
          <a:srgbClr val="CBD4E1"/>
        </a:accent5>
        <a:accent6>
          <a:srgbClr val="BBC9B8"/>
        </a:accent6>
        <a:hlink>
          <a:srgbClr val="8EA642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CC"/>
        </a:dk1>
        <a:lt1>
          <a:srgbClr val="336600"/>
        </a:lt1>
        <a:dk2>
          <a:srgbClr val="FFFFCC"/>
        </a:dk2>
        <a:lt2>
          <a:srgbClr val="333300"/>
        </a:lt2>
        <a:accent1>
          <a:srgbClr val="99CC00"/>
        </a:accent1>
        <a:accent2>
          <a:srgbClr val="669900"/>
        </a:accent2>
        <a:accent3>
          <a:srgbClr val="ADB9AA"/>
        </a:accent3>
        <a:accent4>
          <a:srgbClr val="DCDCAF"/>
        </a:accent4>
        <a:accent5>
          <a:srgbClr val="CAE2AA"/>
        </a:accent5>
        <a:accent6>
          <a:srgbClr val="5B8900"/>
        </a:accent6>
        <a:hlink>
          <a:srgbClr val="CC99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4A48"/>
        </a:lt1>
        <a:dk2>
          <a:srgbClr val="FFFFFF"/>
        </a:dk2>
        <a:lt2>
          <a:srgbClr val="424458"/>
        </a:lt2>
        <a:accent1>
          <a:srgbClr val="83B200"/>
        </a:accent1>
        <a:accent2>
          <a:srgbClr val="006260"/>
        </a:accent2>
        <a:accent3>
          <a:srgbClr val="AAB2B1"/>
        </a:accent3>
        <a:accent4>
          <a:srgbClr val="DCDCDC"/>
        </a:accent4>
        <a:accent5>
          <a:srgbClr val="C2D5AA"/>
        </a:accent5>
        <a:accent6>
          <a:srgbClr val="005755"/>
        </a:accent6>
        <a:hlink>
          <a:srgbClr val="6666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1C2046"/>
        </a:lt1>
        <a:dk2>
          <a:srgbClr val="FFFFFF"/>
        </a:dk2>
        <a:lt2>
          <a:srgbClr val="000000"/>
        </a:lt2>
        <a:accent1>
          <a:srgbClr val="00CCFF"/>
        </a:accent1>
        <a:accent2>
          <a:srgbClr val="2D226E"/>
        </a:accent2>
        <a:accent3>
          <a:srgbClr val="AAABB1"/>
        </a:accent3>
        <a:accent4>
          <a:srgbClr val="DCDCDC"/>
        </a:accent4>
        <a:accent5>
          <a:srgbClr val="AAE2FF"/>
        </a:accent5>
        <a:accent6>
          <a:srgbClr val="281E62"/>
        </a:accent6>
        <a:hlink>
          <a:srgbClr val="666699"/>
        </a:hlink>
        <a:folHlink>
          <a:srgbClr val="99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66"/>
        </a:lt1>
        <a:dk2>
          <a:srgbClr val="FFFFFF"/>
        </a:dk2>
        <a:lt2>
          <a:srgbClr val="424458"/>
        </a:lt2>
        <a:accent1>
          <a:srgbClr val="6666FF"/>
        </a:accent1>
        <a:accent2>
          <a:srgbClr val="333399"/>
        </a:accent2>
        <a:accent3>
          <a:srgbClr val="AAAAB9"/>
        </a:accent3>
        <a:accent4>
          <a:srgbClr val="DCDCDC"/>
        </a:accent4>
        <a:accent5>
          <a:srgbClr val="B9B9FF"/>
        </a:accent5>
        <a:accent6>
          <a:srgbClr val="2D2D89"/>
        </a:accent6>
        <a:hlink>
          <a:srgbClr val="FF9900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CC"/>
        </a:dk1>
        <a:lt1>
          <a:srgbClr val="390B20"/>
        </a:lt1>
        <a:dk2>
          <a:srgbClr val="FFFFCC"/>
        </a:dk2>
        <a:lt2>
          <a:srgbClr val="1C1C1C"/>
        </a:lt2>
        <a:accent1>
          <a:srgbClr val="FF916F"/>
        </a:accent1>
        <a:accent2>
          <a:srgbClr val="561450"/>
        </a:accent2>
        <a:accent3>
          <a:srgbClr val="AEAAAB"/>
        </a:accent3>
        <a:accent4>
          <a:srgbClr val="DCDCAF"/>
        </a:accent4>
        <a:accent5>
          <a:srgbClr val="FFC7BB"/>
        </a:accent5>
        <a:accent6>
          <a:srgbClr val="4C1147"/>
        </a:accent6>
        <a:hlink>
          <a:srgbClr val="637D95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722104"/>
        </a:lt1>
        <a:dk2>
          <a:srgbClr val="FFFFFF"/>
        </a:dk2>
        <a:lt2>
          <a:srgbClr val="4C0000"/>
        </a:lt2>
        <a:accent1>
          <a:srgbClr val="CC6600"/>
        </a:accent1>
        <a:accent2>
          <a:srgbClr val="8A2E00"/>
        </a:accent2>
        <a:accent3>
          <a:srgbClr val="BCABAA"/>
        </a:accent3>
        <a:accent4>
          <a:srgbClr val="DCDCDC"/>
        </a:accent4>
        <a:accent5>
          <a:srgbClr val="E2B9AA"/>
        </a:accent5>
        <a:accent6>
          <a:srgbClr val="7B2800"/>
        </a:accent6>
        <a:hlink>
          <a:srgbClr val="FFCC0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微信PPT母版</Template>
  <TotalTime>0</TotalTime>
  <Words>771</Words>
  <Application>WPS 演示</Application>
  <PresentationFormat>全屏显示(4:3)</PresentationFormat>
  <Paragraphs>94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30" baseType="lpstr">
      <vt:lpstr>Arial</vt:lpstr>
      <vt:lpstr>宋体</vt:lpstr>
      <vt:lpstr>Wingdings</vt:lpstr>
      <vt:lpstr>Calibri</vt:lpstr>
      <vt:lpstr>黑体</vt:lpstr>
      <vt:lpstr>微软雅黑</vt:lpstr>
      <vt:lpstr>Times New Roman</vt:lpstr>
      <vt:lpstr>Tahoma</vt:lpstr>
      <vt:lpstr>隶书</vt:lpstr>
      <vt:lpstr>华文楷体</vt:lpstr>
      <vt:lpstr>Verdana</vt:lpstr>
      <vt:lpstr>楷体</vt:lpstr>
      <vt:lpstr>Arial Unicode MS</vt:lpstr>
      <vt:lpstr>Office 主题</vt:lpstr>
      <vt:lpstr>演示文稿1</vt:lpstr>
      <vt:lpstr>第十四章第六节 直流电动机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三、 生活中的电动机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第六节 直流电动机</dc:title>
  <dc:creator>liguang</dc:creator>
  <cp:lastModifiedBy>Administrator</cp:lastModifiedBy>
  <cp:revision>14</cp:revision>
  <dcterms:created xsi:type="dcterms:W3CDTF">2017-01-12T07:50:00Z</dcterms:created>
  <dcterms:modified xsi:type="dcterms:W3CDTF">2023-02-28T01:35:18Z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BB711E118B9B4F9491E26F2963E8BB97</vt:lpwstr>
  </property>
  <property fmtid="{D5CDD505-2E9C-101B-9397-08002B2CF9AE}" pid="3" name="KSOProductBuildVer">
    <vt:lpwstr>2052-11.1.0.10938</vt:lpwstr>
  </property>
</Properties>
</file>