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6" r:id="rId3"/>
    <p:sldId id="257" r:id="rId5"/>
    <p:sldId id="386" r:id="rId6"/>
    <p:sldId id="388" r:id="rId7"/>
    <p:sldId id="394" r:id="rId8"/>
    <p:sldId id="395" r:id="rId9"/>
    <p:sldId id="396" r:id="rId10"/>
    <p:sldId id="421" r:id="rId11"/>
    <p:sldId id="398" r:id="rId12"/>
    <p:sldId id="399" r:id="rId13"/>
    <p:sldId id="422" r:id="rId14"/>
    <p:sldId id="401" r:id="rId15"/>
    <p:sldId id="402" r:id="rId16"/>
    <p:sldId id="423" r:id="rId17"/>
    <p:sldId id="404" r:id="rId18"/>
    <p:sldId id="405" r:id="rId19"/>
    <p:sldId id="406" r:id="rId20"/>
    <p:sldId id="407" r:id="rId21"/>
    <p:sldId id="408" r:id="rId22"/>
    <p:sldId id="424" r:id="rId23"/>
    <p:sldId id="410" r:id="rId24"/>
    <p:sldId id="411" r:id="rId25"/>
    <p:sldId id="425" r:id="rId26"/>
    <p:sldId id="413" r:id="rId27"/>
    <p:sldId id="414" r:id="rId28"/>
    <p:sldId id="426" r:id="rId29"/>
    <p:sldId id="416" r:id="rId30"/>
    <p:sldId id="417" r:id="rId31"/>
    <p:sldId id="427" r:id="rId32"/>
    <p:sldId id="306" r:id="rId33"/>
    <p:sldId id="428" r:id="rId34"/>
    <p:sldId id="429" r:id="rId35"/>
    <p:sldId id="430" r:id="rId36"/>
    <p:sldId id="373" r:id="rId37"/>
  </p:sldIdLst>
  <p:sldSz cx="12192000" cy="6858000"/>
  <p:notesSz cx="6858000" cy="9144000"/>
  <p:embeddedFontLst>
    <p:embeddedFont>
      <p:font typeface="黑体" panose="02010609060101010101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微软雅黑" panose="020B0503020204020204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</p:embeddedFontLst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3807" autoAdjust="0"/>
  </p:normalViewPr>
  <p:slideViewPr>
    <p:cSldViewPr showGuides="1">
      <p:cViewPr varScale="1">
        <p:scale>
          <a:sx n="45" d="100"/>
          <a:sy n="45" d="100"/>
        </p:scale>
        <p:origin x="-126" y="-1182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13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23.png"/><Relationship Id="rId1" Type="http://schemas.openxmlformats.org/officeDocument/2006/relationships/tags" Target="../tags/tag8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image" Target="../media/image23.png"/><Relationship Id="rId1" Type="http://schemas.openxmlformats.org/officeDocument/2006/relationships/tags" Target="../tags/tag8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23.png"/><Relationship Id="rId1" Type="http://schemas.openxmlformats.org/officeDocument/2006/relationships/tags" Target="../tags/tag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23.png"/><Relationship Id="rId1" Type="http://schemas.openxmlformats.org/officeDocument/2006/relationships/tags" Target="../tags/tag9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23.png"/><Relationship Id="rId1" Type="http://schemas.openxmlformats.org/officeDocument/2006/relationships/tags" Target="../tags/tag10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image" Target="../media/image23.png"/><Relationship Id="rId1" Type="http://schemas.openxmlformats.org/officeDocument/2006/relationships/tags" Target="../tags/tag1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72.xml"/><Relationship Id="rId7" Type="http://schemas.openxmlformats.org/officeDocument/2006/relationships/image" Target="../media/image15.jpeg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7.jpeg"/><Relationship Id="rId10" Type="http://schemas.openxmlformats.org/officeDocument/2006/relationships/tags" Target="../tags/tag73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23.png"/><Relationship Id="rId1" Type="http://schemas.openxmlformats.org/officeDocument/2006/relationships/tags" Target="../tags/tag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868236" y="1524848"/>
            <a:ext cx="8448040" cy="3415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第十章 机械能、内能及其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转化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第四节 热 机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274173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汽油机的相关数据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7" y="2209800"/>
          <a:ext cx="812800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4667"/>
                <a:gridCol w="1354667"/>
                <a:gridCol w="1354667"/>
                <a:gridCol w="1354667"/>
                <a:gridCol w="1354667"/>
                <a:gridCol w="1354667"/>
              </a:tblGrid>
              <a:tr h="1584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工作循环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活塞往复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曲轴转动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圈数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飞轮转动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圈数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对外做功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16" y="648122"/>
            <a:ext cx="10297160" cy="5849620"/>
            <a:chOff x="-2001" y="1796"/>
            <a:chExt cx="16216" cy="921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216" cy="879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详解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91654" y="1313498"/>
            <a:ext cx="8640959" cy="453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对比法识别冲程：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●区分吸气冲程与排气冲程，可以不看活塞的运动情况，只需看打开哪个气门。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●识别做功冲程与压缩冲程，在确定两个气门都关闭的前提下，则只需看活塞的运动情况。活塞向上运动为压缩冲程，活塞向下运动为做功冲程。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932723"/>
            <a:ext cx="9698567" cy="2339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天津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某汽油机的四个冲程如图所示，在该汽油机的一个工作循环中，将内能转化为机械能的是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 )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116608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59563" y="2463690"/>
            <a:ext cx="576064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997" y="3311792"/>
            <a:ext cx="7200800" cy="280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1504418"/>
            <a:ext cx="9601068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将内能转化为机械能的冲程是做功冲程，该冲程的特点是两气门都关闭，高温高压的燃气推动活塞从上向下运动。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48691" y="1080224"/>
            <a:ext cx="10297160" cy="5085080"/>
            <a:chOff x="-2001" y="1796"/>
            <a:chExt cx="16216" cy="800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216" cy="759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56929" y="1794348"/>
            <a:ext cx="8640959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注意左边的气门不一定是进气门，右边的气门也不一定是排气门。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仅压缩冲程和做功冲程中有能量转化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：压缩冲程中机械能转化为内能，而做功冲程中内能转化为机械能。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5" y="2007419"/>
            <a:ext cx="6624736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主要结构和工作过程见下图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主要构造：与汽油机大致相同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所不同的是汽缸顶部无火花塞而有喷油嘴，如图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71" y="2007419"/>
            <a:ext cx="3525772" cy="333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898" y="995916"/>
            <a:ext cx="8171582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4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5"/>
            </p:custDataLst>
          </p:nvPr>
        </p:nvSpPr>
        <p:spPr>
          <a:xfrm>
            <a:off x="3347263" y="983468"/>
            <a:ext cx="699720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柴油机（利用柴油作为燃料的内燃机）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6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14356"/>
            <a:ext cx="10562167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工作过程：柴油机的一个工作循环也是由四个冲程组成的，曲轴和飞轮均转两周，对外做功一次，活塞往复两次，除了做功冲程以外的其他三个冲程，也是靠安装在曲轴上的飞轮的惯性来完成的。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471117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利用对比法分析柴油机和汽油机的异同点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975" y="1273512"/>
          <a:ext cx="9985109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9537"/>
                <a:gridCol w="1936740"/>
                <a:gridCol w="3359876"/>
                <a:gridCol w="4128956"/>
              </a:tblGrid>
              <a:tr h="56896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比较构造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汽油机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柴油机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不同点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构造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汽缸顶部是火花塞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汽缸顶部是喷油嘴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燃料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汽油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柴油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吸气冲程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吸入汽油和空气的混合物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只吸入空气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压缩冲程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压缩程度小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压缩程度大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做功冲程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轻巧、效率低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笨重、效率高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主要特点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小汽车等轻巧机械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载重汽车、内燃机车、坦克、轮船等笨重机械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适用范围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23392" y="836712"/>
          <a:ext cx="11029067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16"/>
                <a:gridCol w="10421451"/>
              </a:tblGrid>
              <a:tr h="5486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点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①都是内燃机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都在汽缸内燃烧燃料，</a:t>
                      </a:r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生成高温高压燃气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推动活塞做功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②都有四个冲程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吸气冲程、压缩冲程、做功冲程、排气冲程。一个工作循环：曲轴和飞轮转两周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对外做功一次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③压缩冲程都是将机械能转化为内能，做功冲程都是将内能转化为机械能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④汽油机的火花塞产生电火花、柴油机的喷油嘴喷出雾状柴油，都是在压缩冲程末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⑤启动时都是靠外力先使飞轮和曲轴转动起来，工作中都是依靠飞轮的惯性完成除了做功冲程以外的辅助冲程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⑥排气冲程都是把废气排出汽缸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814919" y="1514355"/>
            <a:ext cx="10081616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应用 柴油机比汽油机笨重，但柴油机的效率高，功率较大，并且柴油的价格通常又比汽油便宜，因而多用在拖拉机、坦克、轮船、内燃机车、载重汽车及小型发电机上。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1991544" y="1700808"/>
            <a:ext cx="820891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热机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汽油机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汽油作为燃料的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内燃机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柴油机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柴油作为燃料的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内燃机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火箭的工作原理和能量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转化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48691" y="1080224"/>
            <a:ext cx="10297160" cy="5085080"/>
            <a:chOff x="-2001" y="1796"/>
            <a:chExt cx="16216" cy="800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216" cy="759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56929" y="1794348"/>
            <a:ext cx="8640959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8096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分子间的作用力不直观，我们不能直接观察到它，但它的特点与弹簧被拉伸或压缩时表现出的力的特点相似，两者加以比较，有助于我们进一步理解分子间作用力的特点，这样的方法叫作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类比法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70513" y="764704"/>
            <a:ext cx="10154079" cy="5539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下列关于汽油机和柴油机的主要区别，说法正确的是</a:t>
            </a: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构造上，汽油机汽缸顶部有喷油嘴，柴油机汽缸顶部有火花塞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吸气冲程中，柴油机吸入汽缸的是柴油和空气的混合物，汽油机吸入汽缸的是空气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在压缩冲程末，柴油机的点火方式是点燃式，汽油机的点火方式是压燃式</a:t>
            </a:r>
            <a:endParaRPr lang="zh-CN" altLang="en-US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29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在做功冲程中，柴油机的燃气温度和压强比汽油机里的高</a:t>
            </a:r>
            <a:endParaRPr lang="en-US" altLang="zh-CN" sz="29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387116" y="957320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200456" y="807378"/>
            <a:ext cx="557824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5" y="836713"/>
            <a:ext cx="9577916" cy="4809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2900" b="1" dirty="0">
                <a:latin typeface="Times New Roman" panose="02020603050405020304" pitchFamily="18" charset="0"/>
              </a:rPr>
              <a:t>构造上汽油机汽缸顶部有火花塞，柴油机汽缸顶部有喷油嘴；汽油机吸气冲程吸入的是汽油和空气的混合物，柴油机吸入汽缸的是空气；在压缩冲程末，汽油机的压缩程度小，缸内气体温度低，压缩冲程末火花塞点火，是点燃式；而柴油机压缩冲程压缩程度大，缸内气体温度高，超过柴油的着火点，喷油嘴喷出柴油即可燃烧，是压燃式。因此做功冲程柴油机的燃气温度和压强比汽油机的高。</a:t>
            </a:r>
            <a:endParaRPr lang="zh-CN" altLang="en-US" sz="29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5833" y="548680"/>
            <a:ext cx="10692130" cy="6021070"/>
            <a:chOff x="-2001" y="1796"/>
            <a:chExt cx="16838" cy="948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838" cy="906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64071" y="1313280"/>
            <a:ext cx="9323647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汽油机和柴油机的区别可以从以下几个方面去比较：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燃料、构造、三个冲程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吸气冲程吸入的气体、压缩冲程压缩程度、做功冲程燃料燃烧方式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、效率、自重及应用。要将结构和功能相关联理解记忆，重点考查两种内燃机的构造、吸气冲程吸入的气体、压缩冲程压缩程度、燃料的燃烧方式。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9" y="1724806"/>
            <a:ext cx="10016848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火箭是热机的一种，将燃料燃烧产生的内能转化为机械能。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火箭使用的是喷气发动机，将在燃烧室内燃烧产生的高温、高压气体以极高的速度喷出，同时产生很大的反冲推力推动机身向前运动。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898" y="923908"/>
            <a:ext cx="644339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1332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1146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911460"/>
            <a:ext cx="512500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火箭的工作原理和能量转化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77997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1508542"/>
            <a:ext cx="10562167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喷气发动机又分为空气喷气发动机和火箭喷气发动机两类，其中火箭喷气发动机飞行高度不受限制。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现代火箭多用液态燃料。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现代火箭的特点是功率巨大，不仅可以在高空飞行，还可以飞出大气层。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9448" y="764704"/>
            <a:ext cx="9444355" cy="5328285"/>
            <a:chOff x="-2001" y="1796"/>
            <a:chExt cx="14873" cy="839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4873" cy="797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拓展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延伸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05410" y="1529304"/>
            <a:ext cx="8148353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火箭与内燃机的相同点：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都是热机， 都是化学能→内能→机械能。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多级火箭是由数级火箭组合而成的运载工具，每一级都装有发动机和燃料，目的是提高火箭的连续飞行能力和最终速度。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932723"/>
            <a:ext cx="9698567" cy="52937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下列关于火箭的说法正确的是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火箭使用的是喷气发动机，与内燃机的工作原理完全相同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火箭在工作时需要像活塞一样的传动结构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火箭是热机的一种，工作时燃料的化学能最终转化为火箭的机械能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火箭升空时不需要反作用力推动箭身向前运动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093589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440149" y="966537"/>
            <a:ext cx="576064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199456" y="1135758"/>
            <a:ext cx="9793088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火箭使用的喷气发动机与内燃机的工作原理完全不同，火箭是利用从尾部喷出高速气体的反作用力前进的，而内燃机是利用四个冲程不停地循环对外做功，利用曲轴等传动装置输出机械能。火箭在工作时不需要像活塞一样的传动结构，但它是热机的一种，将燃料的化学能最终转化为火箭的机械能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9416" y="764704"/>
            <a:ext cx="10487025" cy="5328285"/>
            <a:chOff x="-2001" y="1796"/>
            <a:chExt cx="16515" cy="839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515" cy="797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796"/>
              <a:ext cx="4248" cy="977"/>
              <a:chOff x="-1434" y="220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35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易错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220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75378" y="1556792"/>
            <a:ext cx="9119827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47498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火箭在发射时的能量转化：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先由燃料的化学能转化为内能，再由内能转化为机械能。火箭发射时机械能不守恒，这是同学们常出错的地方，他们误认为火箭上升，势能增加动能就要减小，忽略了内能转化为机械能这一情况。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779892"/>
            <a:ext cx="2338931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76930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7"/>
          <p:cNvSpPr txBox="1"/>
          <p:nvPr>
            <p:custDataLst>
              <p:tags r:id="rId3"/>
            </p:custDataLst>
          </p:nvPr>
        </p:nvSpPr>
        <p:spPr>
          <a:xfrm>
            <a:off x="1050679" y="76744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767444"/>
            <a:ext cx="10205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热机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63596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32" name="Picture 8" descr="https://img0.baidu.com/it/u=1433297845,684503648&amp;fm=253&amp;fmt=auto&amp;app=138&amp;f=JPEG?w=500&amp;h=31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1701165"/>
            <a:ext cx="3474720" cy="217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10.baidu.com/it/u=4229672438,194190490&amp;fm=30&amp;app=106&amp;f=PNG?w=640&amp;h=424&amp;s=2D525DCA53FBBFCC5648CD14010080C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485" y="1684020"/>
            <a:ext cx="3303905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g2.baidu.com/it/u=2662353269,3779633882&amp;fm=253&amp;fmt=auto&amp;app=138&amp;f=JPEG?w=600&amp;h=346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30" y="4149090"/>
            <a:ext cx="3700145" cy="213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6663" y="1268760"/>
            <a:ext cx="1065857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543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运－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飞机是我国自主研发的大型隐形飞机，目前已经装上了“中国心”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我国自主制造的航空发动机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涡扇－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20)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。关于航空发动机，下列说法正确的是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．航空发动机属于热机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．航空发动机属于蒸汽轮机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．航空发动机将机械能转化为内能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．航空发动机将电能转化为机械能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08368" y="29162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662" y="1268760"/>
            <a:ext cx="106585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543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如图所示，用酒精灯给试管里的水加热，水和水蒸气会把软木塞冲出去。在这过程中，酒精燃烧，把酒精的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能转化为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能，再传递给水，水吸热蒸发变为水蒸气，最后转化为软木塞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的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能。这个实验证明了我们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可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以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利用内能来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，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热机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就是利用这个原理来工作的。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3782780"/>
            <a:ext cx="2067003" cy="22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14983" y="284422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化学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871864" y="28442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内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486991" y="43181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机械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882466" y="507647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做功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6701" y="1340768"/>
            <a:ext cx="10287851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[2023·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郑州期末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我国用自制的“长二捆”火箭，利用“一箭双星”技术，成功地将两颗卫星送到预定的轨道。下列关于火箭发射升空过程中，能量转化的说法正确的是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．将燃料的机械能转化为火箭的化学能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．将燃料的化学能转化为火箭的内能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．将燃料的机械能转化为火箭的内能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．将燃料的化学能转化为火箭的机械能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0602" y="336286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408" y="1659572"/>
            <a:ext cx="106578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如图是液体燃料火箭的结构示意图。当火箭发动机工作时，燃料在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内燃烧，产生的高温、高压的</a:t>
            </a: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____________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通过尾部喷口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向后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喷出，对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火箭产生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把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火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箭发射出去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。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3166176"/>
            <a:ext cx="2189025" cy="230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23290" y="253136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燃烧室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361335" y="3251448"/>
            <a:ext cx="2517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燃气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或气体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015880" y="39958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推力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587185" y="1778971"/>
            <a:ext cx="7504501" cy="3136848"/>
            <a:chOff x="2109072" y="1563638"/>
            <a:chExt cx="5628376" cy="2352636"/>
          </a:xfrm>
        </p:grpSpPr>
        <p:cxnSp>
          <p:nvCxnSpPr>
            <p:cNvPr id="18" name="直接箭头连接符 17"/>
            <p:cNvCxnSpPr/>
            <p:nvPr/>
          </p:nvCxnSpPr>
          <p:spPr bwMode="auto">
            <a:xfrm flipH="1">
              <a:off x="3155200" y="2751542"/>
              <a:ext cx="68542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3983306" y="344899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结构</a:t>
              </a:r>
              <a:endParaRPr lang="en-US" altLang="zh-CN" sz="3200" b="1" dirty="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835525" y="2548854"/>
              <a:ext cx="936104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热机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 bwMode="auto">
            <a:xfrm>
              <a:off x="4771629" y="2749762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 bwMode="auto">
            <a:xfrm>
              <a:off x="4560663" y="2983450"/>
              <a:ext cx="0" cy="46554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25" idx="0"/>
            </p:cNvCxnSpPr>
            <p:nvPr/>
          </p:nvCxnSpPr>
          <p:spPr bwMode="auto">
            <a:xfrm flipV="1">
              <a:off x="4303577" y="2030917"/>
              <a:ext cx="0" cy="51793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5"/>
            <p:cNvSpPr>
              <a:spLocks noChangeArrowheads="1"/>
            </p:cNvSpPr>
            <p:nvPr/>
          </p:nvSpPr>
          <p:spPr bwMode="auto">
            <a:xfrm>
              <a:off x="3899133" y="1569252"/>
              <a:ext cx="1683394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喷气发动机</a:t>
              </a:r>
              <a:endParaRPr lang="en-US" altLang="zh-CN" sz="3200" b="1" dirty="0"/>
            </a:p>
          </p:txBody>
        </p:sp>
        <p:sp>
          <p:nvSpPr>
            <p:cNvPr id="33" name="矩形 35"/>
            <p:cNvSpPr>
              <a:spLocks noChangeArrowheads="1"/>
            </p:cNvSpPr>
            <p:nvPr/>
          </p:nvSpPr>
          <p:spPr bwMode="auto">
            <a:xfrm>
              <a:off x="2109072" y="2521785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汽油机</a:t>
              </a:r>
              <a:endParaRPr lang="en-US" altLang="zh-CN" sz="3200" b="1" dirty="0"/>
            </a:p>
          </p:txBody>
        </p:sp>
        <p:sp>
          <p:nvSpPr>
            <p:cNvPr id="35" name="矩形 35"/>
            <p:cNvSpPr>
              <a:spLocks noChangeArrowheads="1"/>
            </p:cNvSpPr>
            <p:nvPr/>
          </p:nvSpPr>
          <p:spPr bwMode="auto">
            <a:xfrm>
              <a:off x="5424201" y="2543489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柴油机</a:t>
              </a:r>
              <a:endParaRPr lang="en-US" altLang="zh-CN" sz="3200" b="1" dirty="0"/>
            </a:p>
          </p:txBody>
        </p:sp>
        <p:cxnSp>
          <p:nvCxnSpPr>
            <p:cNvPr id="36" name="直接箭头连接符 35"/>
            <p:cNvCxnSpPr/>
            <p:nvPr/>
          </p:nvCxnSpPr>
          <p:spPr bwMode="auto">
            <a:xfrm>
              <a:off x="5638415" y="1804187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5"/>
            <p:cNvSpPr>
              <a:spLocks noChangeArrowheads="1"/>
            </p:cNvSpPr>
            <p:nvPr/>
          </p:nvSpPr>
          <p:spPr bwMode="auto">
            <a:xfrm>
              <a:off x="6288855" y="156363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火箭</a:t>
              </a:r>
              <a:endParaRPr lang="en-US" altLang="zh-CN" sz="3200" b="1" dirty="0"/>
            </a:p>
          </p:txBody>
        </p:sp>
        <p:cxnSp>
          <p:nvCxnSpPr>
            <p:cNvPr id="38" name="直接箭头连接符 37"/>
            <p:cNvCxnSpPr>
              <a:endCxn id="21" idx="1"/>
            </p:cNvCxnSpPr>
            <p:nvPr/>
          </p:nvCxnSpPr>
          <p:spPr bwMode="auto">
            <a:xfrm flipV="1">
              <a:off x="2596785" y="3668289"/>
              <a:ext cx="1386521" cy="1154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 bwMode="auto">
            <a:xfrm>
              <a:off x="4776687" y="3693958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96785" y="2983450"/>
              <a:ext cx="0" cy="71050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35"/>
            <p:cNvSpPr>
              <a:spLocks noChangeArrowheads="1"/>
            </p:cNvSpPr>
            <p:nvPr/>
          </p:nvSpPr>
          <p:spPr bwMode="auto">
            <a:xfrm>
              <a:off x="5436096" y="3477693"/>
              <a:ext cx="2301352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工作原理、过程</a:t>
              </a:r>
              <a:endParaRPr lang="en-US" altLang="zh-CN" sz="3200" b="1" dirty="0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551982" y="2971859"/>
              <a:ext cx="86353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908720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热机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利用内能做功的机械。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能量转化：燃料的化学能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—→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—→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机械能。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常见的热机 蒸汽机、内燃机、汽轮机、喷气发动机等。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内燃机 燃料直接在发动机汽缸内燃烧产生动力的热机。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常见的内燃机：汽油机、柴油机。汽油机是以汽油为燃料的内燃机；柴油机是以柴油为燃料的内燃机。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5960" y="1665783"/>
            <a:ext cx="934444" cy="53348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</a:t>
            </a:r>
            <a:endParaRPr lang="zh-CN" altLang="en-US" sz="2700" dirty="0"/>
          </a:p>
        </p:txBody>
      </p:sp>
      <p:sp>
        <p:nvSpPr>
          <p:cNvPr id="5" name="矩形 4"/>
          <p:cNvSpPr/>
          <p:nvPr/>
        </p:nvSpPr>
        <p:spPr>
          <a:xfrm>
            <a:off x="7320136" y="1537791"/>
            <a:ext cx="941918" cy="74635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endParaRPr lang="zh-CN" altLang="en-US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700808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主要结构 进气门、排气门、火花塞、汽缸、活塞、连杆、曲轴等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233" y="2708920"/>
            <a:ext cx="34798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899" y="995916"/>
            <a:ext cx="7811541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4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5"/>
            </p:custDataLst>
          </p:nvPr>
        </p:nvSpPr>
        <p:spPr>
          <a:xfrm>
            <a:off x="3347263" y="983468"/>
            <a:ext cx="670917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汽油机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利用汽油作为燃料的内燃机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6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24103" y="548680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四冲程汽油机的工作过程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15414" y="1336307"/>
          <a:ext cx="10561173" cy="483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117"/>
                <a:gridCol w="1630725"/>
                <a:gridCol w="1921669"/>
                <a:gridCol w="1728192"/>
                <a:gridCol w="2688299"/>
                <a:gridCol w="1536171"/>
              </a:tblGrid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图示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气门的开、关情况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活塞运动方向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冲程的作用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能量的转化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91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吸气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进气门打开，排气门关闭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向下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吸入汽油和空气的混合物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无能量的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转化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91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压缩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9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进气门关闭，排气门关闭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向上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燃料混合物被压缩，内能增加，温度升高，压强增大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机械能转化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为内能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477" y="2372883"/>
            <a:ext cx="971204" cy="168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229" y="4318496"/>
            <a:ext cx="1057696" cy="179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46299" y="1059133"/>
          <a:ext cx="10561173" cy="528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117"/>
                <a:gridCol w="1630725"/>
                <a:gridCol w="1921669"/>
                <a:gridCol w="1409275"/>
                <a:gridCol w="2592288"/>
                <a:gridCol w="1951099"/>
              </a:tblGrid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图示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气门的开、关情况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活塞运动方向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冲程的作用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能量的转化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2804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做功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进气门关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闭，排气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门关闭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向下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燃料燃烧产生的高温、高压燃气，推动活塞向下运动，并通过连杆驱使曲轴转动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燃料的化学能转化为内能；内能转化为机械能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463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排气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冲程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9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进气门关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闭，排气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门打开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向上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排出废气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无能量的转化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295" y="2524869"/>
            <a:ext cx="1027179" cy="18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882" y="4869160"/>
            <a:ext cx="759788" cy="138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299" y="1224121"/>
            <a:ext cx="10297160" cy="4509135"/>
            <a:chOff x="-2001" y="1526"/>
            <a:chExt cx="16216" cy="7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2001" y="2211"/>
              <a:ext cx="16216" cy="641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434" y="1526"/>
              <a:ext cx="4248" cy="977"/>
              <a:chOff x="-1434" y="193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" y="208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链接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-1434" y="193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75520" y="2060947"/>
            <a:ext cx="864095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冲程：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活塞在汽缸内往复运动时，从一端运动到另一端的过程，叫作一个冲程。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四冲程汽油机一个工作循环包括四个冲程：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吸气冲程、压缩冲程、做功冲程和排气冲程。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274174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要点提示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四冲程内燃机的一个工作循环中，只有做功冲程是燃气推动活塞做功，其他三个冲程是辅助冲程，要靠安装在曲轴上的飞轮的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惯性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来完成。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识别汽油机工作所处的冲程，主要是区分吸气冲程与排气冲程，压缩冲程与做功冲程。区分时通常采用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对比法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3590</Words>
  <Application>WPS 演示</Application>
  <PresentationFormat>自定义</PresentationFormat>
  <Paragraphs>391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Calibri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1496</cp:revision>
  <dcterms:created xsi:type="dcterms:W3CDTF">2024-02-06T13:07:00Z</dcterms:created>
  <dcterms:modified xsi:type="dcterms:W3CDTF">2025-07-02T03:49:04Z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