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46"/>
  </p:handoutMasterIdLst>
  <p:sldIdLst>
    <p:sldId id="256" r:id="rId3"/>
    <p:sldId id="257" r:id="rId5"/>
    <p:sldId id="334" r:id="rId6"/>
    <p:sldId id="386" r:id="rId7"/>
    <p:sldId id="387" r:id="rId8"/>
    <p:sldId id="388" r:id="rId9"/>
    <p:sldId id="389" r:id="rId10"/>
    <p:sldId id="390" r:id="rId11"/>
    <p:sldId id="391" r:id="rId12"/>
    <p:sldId id="392" r:id="rId13"/>
    <p:sldId id="393" r:id="rId14"/>
    <p:sldId id="394" r:id="rId15"/>
    <p:sldId id="395" r:id="rId16"/>
    <p:sldId id="396" r:id="rId17"/>
    <p:sldId id="397" r:id="rId18"/>
    <p:sldId id="398" r:id="rId19"/>
    <p:sldId id="399" r:id="rId20"/>
    <p:sldId id="400" r:id="rId21"/>
    <p:sldId id="401" r:id="rId22"/>
    <p:sldId id="402" r:id="rId23"/>
    <p:sldId id="403" r:id="rId24"/>
    <p:sldId id="404" r:id="rId25"/>
    <p:sldId id="405" r:id="rId26"/>
    <p:sldId id="406" r:id="rId27"/>
    <p:sldId id="407" r:id="rId28"/>
    <p:sldId id="408" r:id="rId29"/>
    <p:sldId id="420" r:id="rId30"/>
    <p:sldId id="410" r:id="rId31"/>
    <p:sldId id="411" r:id="rId32"/>
    <p:sldId id="412" r:id="rId33"/>
    <p:sldId id="413" r:id="rId34"/>
    <p:sldId id="414" r:id="rId35"/>
    <p:sldId id="421" r:id="rId36"/>
    <p:sldId id="416" r:id="rId37"/>
    <p:sldId id="417" r:id="rId38"/>
    <p:sldId id="418" r:id="rId39"/>
    <p:sldId id="385" r:id="rId40"/>
    <p:sldId id="306" r:id="rId41"/>
    <p:sldId id="422" r:id="rId42"/>
    <p:sldId id="423" r:id="rId43"/>
    <p:sldId id="424" r:id="rId44"/>
    <p:sldId id="373" r:id="rId45"/>
  </p:sldIdLst>
  <p:sldSz cx="12192000" cy="6858000"/>
  <p:notesSz cx="6858000" cy="9144000"/>
  <p:embeddedFontLst>
    <p:embeddedFont>
      <p:font typeface="黑体" panose="02010609060101010101" charset="-122"/>
      <p:regular r:id="rId51"/>
    </p:embeddedFont>
    <p:embeddedFont>
      <p:font typeface="Calibri" panose="020F0502020204030204" pitchFamily="34" charset="0"/>
      <p:regular r:id="rId52"/>
      <p:bold r:id="rId53"/>
      <p:italic r:id="rId54"/>
      <p:boldItalic r:id="rId55"/>
    </p:embeddedFont>
    <p:embeddedFont>
      <p:font typeface="楷体" panose="02010609060101010101" pitchFamily="49" charset="-122"/>
      <p:regular r:id="rId56"/>
    </p:embeddedFont>
    <p:embeddedFont>
      <p:font typeface="Gulim" panose="020B0600000101010101" pitchFamily="34" charset="-127"/>
      <p:regular r:id="rId57"/>
    </p:embeddedFont>
    <p:embeddedFont>
      <p:font typeface="微软雅黑" panose="020B0503020204020204" pitchFamily="34" charset="-122"/>
      <p:regular r:id="rId58"/>
    </p:embeddedFont>
  </p:embeddedFontLst>
  <p:custDataLst>
    <p:tags r:id="rId59"/>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794" userDrawn="1">
          <p15:clr>
            <a:srgbClr val="A4A3A4"/>
          </p15:clr>
        </p15:guide>
        <p15:guide id="3" pos="496" userDrawn="1">
          <p15:clr>
            <a:srgbClr val="A4A3A4"/>
          </p15:clr>
        </p15:guide>
        <p15:guide id="4" pos="7202" userDrawn="1">
          <p15:clr>
            <a:srgbClr val="A4A3A4"/>
          </p15:clr>
        </p15:guide>
        <p15:guide id="5" orient="horz" pos="2160" userDrawn="1">
          <p15:clr>
            <a:srgbClr val="A4A3A4"/>
          </p15:clr>
        </p15:guide>
        <p15:guide id="6" pos="438" userDrawn="1">
          <p15:clr>
            <a:srgbClr val="A4A3A4"/>
          </p15:clr>
        </p15:guide>
        <p15:guide id="7" pos="7242" userDrawn="1">
          <p15:clr>
            <a:srgbClr val="A4A3A4"/>
          </p15:clr>
        </p15:guide>
        <p15:guide id="8"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xj" initial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DEDFF"/>
    <a:srgbClr val="21A5D3"/>
    <a:srgbClr val="66CCFF"/>
    <a:srgbClr val="33CCFF"/>
    <a:srgbClr val="F4BE96"/>
    <a:srgbClr val="BEE2EC"/>
    <a:srgbClr val="FF6699"/>
    <a:srgbClr val="FF5050"/>
    <a:srgbClr val="CCECFF"/>
    <a:srgbClr val="C9E8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913"/>
    <p:restoredTop sz="98952" autoAdjust="0"/>
  </p:normalViewPr>
  <p:slideViewPr>
    <p:cSldViewPr showGuides="1">
      <p:cViewPr>
        <p:scale>
          <a:sx n="33" d="100"/>
          <a:sy n="33" d="100"/>
        </p:scale>
        <p:origin x="-564" y="-1554"/>
      </p:cViewPr>
      <p:guideLst>
        <p:guide orient="horz" pos="794"/>
        <p:guide pos="496"/>
        <p:guide pos="7202"/>
        <p:guide orient="horz" pos="2160"/>
        <p:guide pos="438"/>
        <p:guide pos="7242"/>
        <p:guide pos="3840"/>
      </p:guideLst>
    </p:cSldViewPr>
  </p:slideViewPr>
  <p:notesTextViewPr>
    <p:cViewPr>
      <p:scale>
        <a:sx n="100" d="100"/>
        <a:sy n="100" d="100"/>
      </p:scale>
      <p:origin x="0" y="0"/>
    </p:cViewPr>
  </p:notesTextViewPr>
  <p:sorterViewPr showFormatting="0">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9" Type="http://schemas.openxmlformats.org/officeDocument/2006/relationships/tags" Target="tags/tag97.xml"/><Relationship Id="rId58" Type="http://schemas.openxmlformats.org/officeDocument/2006/relationships/font" Target="fonts/font8.fntdata"/><Relationship Id="rId57" Type="http://schemas.openxmlformats.org/officeDocument/2006/relationships/font" Target="fonts/font7.fntdata"/><Relationship Id="rId56" Type="http://schemas.openxmlformats.org/officeDocument/2006/relationships/font" Target="fonts/font6.fntdata"/><Relationship Id="rId55" Type="http://schemas.openxmlformats.org/officeDocument/2006/relationships/font" Target="fonts/font5.fntdata"/><Relationship Id="rId54" Type="http://schemas.openxmlformats.org/officeDocument/2006/relationships/font" Target="fonts/font4.fntdata"/><Relationship Id="rId53" Type="http://schemas.openxmlformats.org/officeDocument/2006/relationships/font" Target="fonts/font3.fntdata"/><Relationship Id="rId52" Type="http://schemas.openxmlformats.org/officeDocument/2006/relationships/font" Target="fonts/font2.fntdata"/><Relationship Id="rId51" Type="http://schemas.openxmlformats.org/officeDocument/2006/relationships/font" Target="fonts/font1.fntdata"/><Relationship Id="rId50" Type="http://schemas.openxmlformats.org/officeDocument/2006/relationships/commentAuthors" Target="commentAuthors.xml"/><Relationship Id="rId5" Type="http://schemas.openxmlformats.org/officeDocument/2006/relationships/slide" Target="slides/slide2.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handoutMaster" Target="handoutMasters/handoutMaster1.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1E8487A0-28CE-45ED-9353-FA7AC7026AD7}"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FF95CA96-DD03-41C9-8A34-7F555AA2223D}"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0700" y="685800"/>
            <a:ext cx="60966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DE180D4-C109-4118-B104-8FEDE09BCD6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68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68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A9E6C9CE-FFAF-42E8-806B-3A99F7EC7AD1}"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3.xml"/><Relationship Id="rId7" Type="http://schemas.microsoft.com/office/2007/relationships/hdphoto" Target="../media/image4.wdp"/><Relationship Id="rId6" Type="http://schemas.openxmlformats.org/officeDocument/2006/relationships/image" Target="../media/image3.png"/><Relationship Id="rId5" Type="http://schemas.openxmlformats.org/officeDocument/2006/relationships/tags" Target="../tags/tag2.xml"/><Relationship Id="rId4" Type="http://schemas.openxmlformats.org/officeDocument/2006/relationships/image" Target="../media/image2.png"/><Relationship Id="rId3" Type="http://schemas.openxmlformats.org/officeDocument/2006/relationships/tags" Target="../tags/tag1.xml"/><Relationship Id="rId2" Type="http://schemas.openxmlformats.org/officeDocument/2006/relationships/image" Target="../media/image1.jpeg"/><Relationship Id="rId10"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image" Target="../media/image5.png"/><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image" Target="../media/image2.png"/><Relationship Id="rId3" Type="http://schemas.openxmlformats.org/officeDocument/2006/relationships/tags" Target="../tags/tag5.xml"/><Relationship Id="rId2" Type="http://schemas.openxmlformats.org/officeDocument/2006/relationships/tags" Target="../tags/tag4.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1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15.xml"/><Relationship Id="rId7" Type="http://schemas.openxmlformats.org/officeDocument/2006/relationships/image" Target="../media/image5.png"/><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image" Target="../media/image2.png"/><Relationship Id="rId3" Type="http://schemas.openxmlformats.org/officeDocument/2006/relationships/tags" Target="../tags/tag12.xml"/><Relationship Id="rId2" Type="http://schemas.openxmlformats.org/officeDocument/2006/relationships/tags" Target="../tags/tag11.xml"/><Relationship Id="rId12" Type="http://schemas.openxmlformats.org/officeDocument/2006/relationships/image" Target="../media/image6.jpeg"/><Relationship Id="rId11" Type="http://schemas.openxmlformats.org/officeDocument/2006/relationships/image" Target="../media/image8.png"/><Relationship Id="rId10" Type="http://schemas.openxmlformats.org/officeDocument/2006/relationships/tags" Target="../tags/tag1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image" Target="../media/image5.png"/><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image" Target="../media/image2.png"/><Relationship Id="rId3" Type="http://schemas.openxmlformats.org/officeDocument/2006/relationships/tags" Target="../tags/tag18.xml"/><Relationship Id="rId2" Type="http://schemas.openxmlformats.org/officeDocument/2006/relationships/tags" Target="../tags/tag17.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23.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image" Target="../media/image5.png"/><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image" Target="../media/image2.png"/><Relationship Id="rId3" Type="http://schemas.openxmlformats.org/officeDocument/2006/relationships/tags" Target="../tags/tag25.xml"/><Relationship Id="rId2" Type="http://schemas.openxmlformats.org/officeDocument/2006/relationships/tags" Target="../tags/tag24.xml"/><Relationship Id="rId17" Type="http://schemas.openxmlformats.org/officeDocument/2006/relationships/image" Target="../media/image6.jpeg"/><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image" Target="../media/image9.png"/><Relationship Id="rId13" Type="http://schemas.openxmlformats.org/officeDocument/2006/relationships/tags" Target="../tags/tag31.xml"/><Relationship Id="rId12" Type="http://schemas.openxmlformats.org/officeDocument/2006/relationships/image" Target="../media/image8.png"/><Relationship Id="rId11" Type="http://schemas.openxmlformats.org/officeDocument/2006/relationships/tags" Target="../tags/tag3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image" Target="../media/image5.png"/><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image" Target="../media/image2.png"/><Relationship Id="rId3" Type="http://schemas.openxmlformats.org/officeDocument/2006/relationships/tags" Target="../tags/tag35.xml"/><Relationship Id="rId2" Type="http://schemas.openxmlformats.org/officeDocument/2006/relationships/tags" Target="../tags/tag34.xml"/><Relationship Id="rId17" Type="http://schemas.openxmlformats.org/officeDocument/2006/relationships/image" Target="../media/image6.jpeg"/><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image" Target="../media/image10.png"/><Relationship Id="rId13" Type="http://schemas.openxmlformats.org/officeDocument/2006/relationships/tags" Target="../tags/tag41.xml"/><Relationship Id="rId12" Type="http://schemas.openxmlformats.org/officeDocument/2006/relationships/image" Target="../media/image8.png"/><Relationship Id="rId11" Type="http://schemas.openxmlformats.org/officeDocument/2006/relationships/tags" Target="../tags/tag4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image" Target="../media/image5.png"/><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image" Target="../media/image2.png"/><Relationship Id="rId3" Type="http://schemas.openxmlformats.org/officeDocument/2006/relationships/tags" Target="../tags/tag45.xml"/><Relationship Id="rId2" Type="http://schemas.openxmlformats.org/officeDocument/2006/relationships/tags" Target="../tags/tag44.xml"/><Relationship Id="rId14" Type="http://schemas.openxmlformats.org/officeDocument/2006/relationships/image" Target="../media/image6.jpeg"/><Relationship Id="rId13" Type="http://schemas.openxmlformats.org/officeDocument/2006/relationships/image" Target="../media/image11.png"/><Relationship Id="rId12" Type="http://schemas.openxmlformats.org/officeDocument/2006/relationships/image" Target="../media/image8.png"/><Relationship Id="rId11" Type="http://schemas.openxmlformats.org/officeDocument/2006/relationships/tags" Target="../tags/tag5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12" name="图片 11"/>
          <p:cNvPicPr>
            <a:picLocks noChangeAspect="1"/>
          </p:cNvPicPr>
          <p:nvPr userDrawn="1"/>
        </p:nvPicPr>
        <p:blipFill rotWithShape="1">
          <a:blip r:embed="rId2" cstate="print">
            <a:extLst>
              <a:ext uri="{28A0092B-C50C-407E-A947-70E740481C1C}">
                <a14:useLocalDpi xmlns:a14="http://schemas.microsoft.com/office/drawing/2010/main" val="0"/>
              </a:ext>
            </a:extLst>
          </a:blip>
          <a:srcRect b="15625"/>
          <a:stretch>
            <a:fillRect/>
          </a:stretch>
        </p:blipFill>
        <p:spPr>
          <a:xfrm>
            <a:off x="-7835" y="-5612"/>
            <a:ext cx="12221330" cy="6874498"/>
          </a:xfrm>
          <a:prstGeom prst="rect">
            <a:avLst/>
          </a:prstGeom>
        </p:spPr>
      </p:pic>
      <p:grpSp>
        <p:nvGrpSpPr>
          <p:cNvPr id="15" name="组合 14"/>
          <p:cNvGrpSpPr/>
          <p:nvPr userDrawn="1"/>
        </p:nvGrpSpPr>
        <p:grpSpPr>
          <a:xfrm>
            <a:off x="47328" y="75872"/>
            <a:ext cx="2416810" cy="471552"/>
            <a:chOff x="47328" y="75872"/>
            <a:chExt cx="2416810" cy="471552"/>
          </a:xfrm>
        </p:grpSpPr>
        <p:grpSp>
          <p:nvGrpSpPr>
            <p:cNvPr id="16" name="组合 15"/>
            <p:cNvGrpSpPr/>
            <p:nvPr userDrawn="1"/>
          </p:nvGrpSpPr>
          <p:grpSpPr>
            <a:xfrm>
              <a:off x="47328" y="82972"/>
              <a:ext cx="2416810" cy="393700"/>
              <a:chOff x="15353" y="106"/>
              <a:chExt cx="3806" cy="620"/>
            </a:xfrm>
          </p:grpSpPr>
          <p:pic>
            <p:nvPicPr>
              <p:cNvPr id="18" name="图片 17" descr="荣德基.png"/>
              <p:cNvPicPr>
                <a:picLocks noChangeAspect="1"/>
              </p:cNvPicPr>
              <p:nvPr userDrawn="1">
                <p:custDataLst>
                  <p:tags r:id="rId3"/>
                </p:custDataLst>
              </p:nvPr>
            </p:nvPicPr>
            <p:blipFill>
              <a:blip r:embed="rId4"/>
              <a:stretch>
                <a:fillRect/>
              </a:stretch>
            </p:blipFill>
            <p:spPr>
              <a:xfrm>
                <a:off x="15353" y="106"/>
                <a:ext cx="1584" cy="620"/>
              </a:xfrm>
              <a:prstGeom prst="rect">
                <a:avLst/>
              </a:prstGeom>
              <a:noFill/>
              <a:ln w="9525">
                <a:noFill/>
              </a:ln>
            </p:spPr>
          </p:pic>
          <p:pic>
            <p:nvPicPr>
              <p:cNvPr id="19" name="图片 18" descr="白色点拨"/>
              <p:cNvPicPr>
                <a:picLocks noChangeAspect="1"/>
              </p:cNvPicPr>
              <p:nvPr userDrawn="1">
                <p:custDataLst>
                  <p:tags r:id="rId5"/>
                </p:custDataLst>
              </p:nvPr>
            </p:nvPicPr>
            <p:blipFill>
              <a:blip r:embed="rId6">
                <a:extLst>
                  <a:ext uri="{BEBA8EAE-BF5A-486C-A8C5-ECC9F3942E4B}">
                    <a14:imgProps xmlns:a14="http://schemas.microsoft.com/office/drawing/2010/main">
                      <a14:imgLayer r:embed="rId7">
                        <a14:imgEffect>
                          <a14:artisticGlowEdges trans="15000"/>
                        </a14:imgEffect>
                      </a14:imgLayer>
                    </a14:imgProps>
                  </a:ext>
                </a:extLst>
              </a:blip>
              <a:stretch>
                <a:fillRect/>
              </a:stretch>
            </p:blipFill>
            <p:spPr>
              <a:xfrm>
                <a:off x="17902" y="106"/>
                <a:ext cx="1257" cy="525"/>
              </a:xfrm>
              <a:prstGeom prst="rect">
                <a:avLst/>
              </a:prstGeom>
            </p:spPr>
          </p:pic>
        </p:grpSp>
        <p:pic>
          <p:nvPicPr>
            <p:cNvPr id="17" name="图片 73" descr="/private/var/folders/b1/j07mvtc12sjfxxr7f6ylphcr0000gn/T/com.kingsoft.wpsoffice.mac/kaimatting/20240112102330/output_aiMatting_20240112102344.pngoutput_aiMatting_20240112102344"/>
            <p:cNvPicPr>
              <a:picLocks noChangeAspect="1"/>
            </p:cNvPicPr>
            <p:nvPr userDrawn="1">
              <p:custDataLst>
                <p:tags r:id="rId8"/>
              </p:custDataLst>
            </p:nvPr>
          </p:nvPicPr>
          <p:blipFill>
            <a:blip r:embed="rId9"/>
            <a:stretch>
              <a:fillRect/>
            </a:stretch>
          </p:blipFill>
          <p:spPr>
            <a:xfrm>
              <a:off x="1098509" y="75872"/>
              <a:ext cx="567434" cy="471552"/>
            </a:xfrm>
            <a:prstGeom prst="rect">
              <a:avLst/>
            </a:prstGeom>
          </p:spPr>
        </p:pic>
      </p:grpSp>
      <p:pic>
        <p:nvPicPr>
          <p:cNvPr id="8" name="图片 2"/>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学习目标">
    <p:spTree>
      <p:nvGrpSpPr>
        <p:cNvPr id="1" name=""/>
        <p:cNvGrpSpPr/>
        <p:nvPr/>
      </p:nvGrpSpPr>
      <p:grpSpPr>
        <a:xfrm>
          <a:off x="0" y="0"/>
          <a:ext cx="0" cy="0"/>
          <a:chOff x="0" y="0"/>
          <a:chExt cx="0" cy="0"/>
        </a:xfrm>
      </p:grpSpPr>
      <p:sp>
        <p:nvSpPr>
          <p:cNvPr id="18" name="任意多边形 17"/>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学习目标</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showMasterSp="0">
  <p:cSld name="课时导入">
    <p:spTree>
      <p:nvGrpSpPr>
        <p:cNvPr id="1" name=""/>
        <p:cNvGrpSpPr/>
        <p:nvPr/>
      </p:nvGrpSpPr>
      <p:grpSpPr>
        <a:xfrm>
          <a:off x="0" y="0"/>
          <a:ext cx="0" cy="0"/>
          <a:chOff x="0" y="0"/>
          <a:chExt cx="0" cy="0"/>
        </a:xfrm>
      </p:grpSpPr>
      <p:sp>
        <p:nvSpPr>
          <p:cNvPr id="4" name="任意多边形 3"/>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7"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8"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10" name="矩形 9"/>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课时导入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nvPicPr>
        <p:blipFill>
          <a:blip r:embed="rId9"/>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0"/>
            </p:custDataLst>
          </p:nvPr>
        </p:nvPicPr>
        <p:blipFill>
          <a:blip r:embed="rId11"/>
          <a:stretch>
            <a:fillRect/>
          </a:stretch>
        </p:blipFill>
        <p:spPr>
          <a:xfrm>
            <a:off x="8903970" y="6350635"/>
            <a:ext cx="4949825" cy="487680"/>
          </a:xfrm>
          <a:prstGeom prst="rect">
            <a:avLst/>
          </a:prstGeom>
        </p:spPr>
      </p:pic>
      <p:pic>
        <p:nvPicPr>
          <p:cNvPr id="11" name="图片 2"/>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感悟新知">
    <p:spTree>
      <p:nvGrpSpPr>
        <p:cNvPr id="1" name=""/>
        <p:cNvGrpSpPr/>
        <p:nvPr/>
      </p:nvGrpSpPr>
      <p:grpSpPr>
        <a:xfrm>
          <a:off x="0" y="0"/>
          <a:ext cx="0" cy="0"/>
          <a:chOff x="0" y="0"/>
          <a:chExt cx="0" cy="0"/>
        </a:xfrm>
      </p:grpSpPr>
      <p:sp>
        <p:nvSpPr>
          <p:cNvPr id="6" name="任意多边形 5"/>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7" name="矩形 6"/>
          <p:cNvSpPr/>
          <p:nvPr userDrawn="1">
            <p:custDataLst>
              <p:tags r:id="rId8"/>
            </p:custDataLst>
          </p:nvPr>
        </p:nvSpPr>
        <p:spPr>
          <a:xfrm>
            <a:off x="874947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感悟新知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随堂检测">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随堂检测</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652145" y="463550"/>
            <a:ext cx="1954530" cy="1011555"/>
            <a:chOff x="1145" y="1779"/>
            <a:chExt cx="3356" cy="1401"/>
          </a:xfrm>
        </p:grpSpPr>
        <p:pic>
          <p:nvPicPr>
            <p:cNvPr id="11" name="图片 10" descr="未标题-3"/>
            <p:cNvPicPr>
              <a:picLocks noChangeAspect="1"/>
            </p:cNvPicPr>
            <p:nvPr>
              <p:custDataLst>
                <p:tags r:id="rId13"/>
              </p:custDataLst>
            </p:nvPr>
          </p:nvPicPr>
          <p:blipFill>
            <a:blip r:embed="rId14"/>
            <a:stretch>
              <a:fillRect/>
            </a:stretch>
          </p:blipFill>
          <p:spPr>
            <a:xfrm>
              <a:off x="1145" y="1779"/>
              <a:ext cx="3356" cy="1401"/>
            </a:xfrm>
            <a:prstGeom prst="rect">
              <a:avLst/>
            </a:prstGeom>
          </p:spPr>
        </p:pic>
        <p:sp>
          <p:nvSpPr>
            <p:cNvPr id="12" name="文本框 1"/>
            <p:cNvSpPr txBox="1"/>
            <p:nvPr>
              <p:custDataLst>
                <p:tags r:id="rId15"/>
              </p:custDataLst>
            </p:nvPr>
          </p:nvSpPr>
          <p:spPr>
            <a:xfrm>
              <a:off x="2469" y="2155"/>
              <a:ext cx="1755" cy="725"/>
            </a:xfrm>
            <a:prstGeom prst="rect">
              <a:avLst/>
            </a:prstGeom>
            <a:noFill/>
          </p:spPr>
          <p:txBody>
            <a:bodyPr wrap="square" rtlCol="0">
              <a:spAutoFit/>
            </a:bodyPr>
            <a:lstStyle/>
            <a:p>
              <a:endParaRPr lang="zh-CN" altLang="en-US" sz="2400">
                <a:latin typeface="黑体" panose="02010609060101010101" charset="-122"/>
                <a:ea typeface="黑体" panose="02010609060101010101" charset="-122"/>
                <a:cs typeface="黑体" panose="02010609060101010101" charset="-122"/>
              </a:endParaRPr>
            </a:p>
          </p:txBody>
        </p:sp>
      </p:grpSp>
      <p:pic>
        <p:nvPicPr>
          <p:cNvPr id="13" name="图片 73" descr="/private/var/folders/b1/j07mvtc12sjfxxr7f6ylphcr0000gn/T/com.kingsoft.wpsoffice.mac/kaimatting/20240112102330/output_aiMatting_20240112102344.pngoutput_aiMatting_20240112102344"/>
          <p:cNvPicPr>
            <a:picLocks noChangeAspect="1"/>
          </p:cNvPicPr>
          <p:nvPr userDrawn="1">
            <p:custDataLst>
              <p:tags r:id="rId16"/>
            </p:custDataLst>
          </p:nvPr>
        </p:nvPicPr>
        <p:blipFill>
          <a:blip r:embed="rId7"/>
          <a:stretch>
            <a:fillRect/>
          </a:stretch>
        </p:blipFill>
        <p:spPr>
          <a:xfrm>
            <a:off x="768363" y="692785"/>
            <a:ext cx="654084" cy="543560"/>
          </a:xfrm>
          <a:prstGeom prst="rect">
            <a:avLst/>
          </a:prstGeom>
        </p:spPr>
      </p:pic>
      <p:sp>
        <p:nvSpPr>
          <p:cNvPr id="14" name="文本框 5"/>
          <p:cNvSpPr txBox="1"/>
          <p:nvPr userDrawn="1"/>
        </p:nvSpPr>
        <p:spPr>
          <a:xfrm>
            <a:off x="1416050" y="692150"/>
            <a:ext cx="1177925" cy="583565"/>
          </a:xfrm>
          <a:prstGeom prst="rect">
            <a:avLst/>
          </a:prstGeom>
          <a:noFill/>
        </p:spPr>
        <p:txBody>
          <a:bodyPr wrap="square" rtlCol="0">
            <a:spAutoFit/>
          </a:bodyPr>
          <a:lstStyle/>
          <a:p>
            <a:r>
              <a:rPr lang="zh-CN" altLang="en-US" sz="3200" b="1" dirty="0">
                <a:latin typeface="黑体" panose="02010609060101010101" charset="-122"/>
                <a:ea typeface="黑体" panose="02010609060101010101" charset="-122"/>
              </a:rPr>
              <a:t>演练</a:t>
            </a:r>
            <a:endParaRPr lang="zh-CN" altLang="en-US" sz="3200" b="1" dirty="0">
              <a:latin typeface="黑体" panose="02010609060101010101" charset="-122"/>
              <a:ea typeface="黑体" panose="02010609060101010101" charset="-122"/>
            </a:endParaRPr>
          </a:p>
        </p:txBody>
      </p:sp>
      <p:pic>
        <p:nvPicPr>
          <p:cNvPr id="16"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课堂小结">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课堂小结</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405765" y="319405"/>
            <a:ext cx="2235835" cy="1268730"/>
            <a:chOff x="1349" y="1654"/>
            <a:chExt cx="3521" cy="2130"/>
          </a:xfrm>
        </p:grpSpPr>
        <p:pic>
          <p:nvPicPr>
            <p:cNvPr id="11" name="图片 10" descr="点知识"/>
            <p:cNvPicPr>
              <a:picLocks noChangeAspect="1"/>
            </p:cNvPicPr>
            <p:nvPr>
              <p:custDataLst>
                <p:tags r:id="rId13"/>
              </p:custDataLst>
            </p:nvPr>
          </p:nvPicPr>
          <p:blipFill>
            <a:blip r:embed="rId14">
              <a:lum contrast="6000"/>
            </a:blip>
            <a:srcRect l="81137"/>
            <a:stretch>
              <a:fillRect/>
            </a:stretch>
          </p:blipFill>
          <p:spPr>
            <a:xfrm>
              <a:off x="3438" y="1654"/>
              <a:ext cx="1433" cy="2130"/>
            </a:xfrm>
            <a:prstGeom prst="rect">
              <a:avLst/>
            </a:prstGeom>
          </p:spPr>
        </p:pic>
        <p:pic>
          <p:nvPicPr>
            <p:cNvPr id="12" name="图片 11" descr="点知识"/>
            <p:cNvPicPr>
              <a:picLocks noChangeAspect="1"/>
            </p:cNvPicPr>
            <p:nvPr>
              <p:custDataLst>
                <p:tags r:id="rId15"/>
              </p:custDataLst>
            </p:nvPr>
          </p:nvPicPr>
          <p:blipFill>
            <a:blip r:embed="rId14">
              <a:lum contrast="6000"/>
            </a:blip>
            <a:srcRect r="72292"/>
            <a:stretch>
              <a:fillRect/>
            </a:stretch>
          </p:blipFill>
          <p:spPr>
            <a:xfrm>
              <a:off x="1349" y="1654"/>
              <a:ext cx="2105" cy="2130"/>
            </a:xfrm>
            <a:prstGeom prst="rect">
              <a:avLst/>
            </a:prstGeom>
          </p:spPr>
        </p:pic>
      </p:grpSp>
      <p:sp>
        <p:nvSpPr>
          <p:cNvPr id="13" name="文本框 15"/>
          <p:cNvSpPr txBox="1"/>
          <p:nvPr userDrawn="1">
            <p:custDataLst>
              <p:tags r:id="rId16"/>
            </p:custDataLst>
          </p:nvPr>
        </p:nvSpPr>
        <p:spPr>
          <a:xfrm>
            <a:off x="840105" y="657860"/>
            <a:ext cx="1701165" cy="460375"/>
          </a:xfrm>
          <a:prstGeom prst="rect">
            <a:avLst/>
          </a:prstGeom>
          <a:noFill/>
        </p:spPr>
        <p:txBody>
          <a:bodyPr wrap="square" rtlCol="0">
            <a:spAutoFit/>
          </a:bodyPr>
          <a:lstStyle/>
          <a:p>
            <a:r>
              <a:rPr lang="zh-CN" altLang="en-US" sz="2400" b="1">
                <a:latin typeface="黑体" panose="02010609060101010101" charset="-122"/>
                <a:ea typeface="黑体" panose="02010609060101010101" charset="-122"/>
                <a:cs typeface="黑体" panose="02010609060101010101" charset="-122"/>
              </a:rPr>
              <a:t>结构导图</a:t>
            </a:r>
            <a:endParaRPr lang="zh-CN" altLang="en-US" sz="2400" b="1">
              <a:latin typeface="黑体" panose="02010609060101010101" charset="-122"/>
              <a:ea typeface="黑体" panose="02010609060101010101" charset="-122"/>
              <a:cs typeface="黑体" panose="02010609060101010101" charset="-122"/>
            </a:endParaRPr>
          </a:p>
        </p:txBody>
      </p:sp>
      <p:pic>
        <p:nvPicPr>
          <p:cNvPr id="14"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课后作业">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32553" cy="584775"/>
          </a:xfrm>
          <a:prstGeom prst="rect">
            <a:avLst/>
          </a:prstGeom>
        </p:spPr>
        <p:txBody>
          <a:bodyPr wrap="none">
            <a:spAutoFit/>
          </a:bodyPr>
          <a:lstStyle/>
          <a:p>
            <a:pPr>
              <a:defRPr/>
            </a:pPr>
            <a:r>
              <a:rPr lang="zh-CN" altLang="en-US" sz="3200" b="1" dirty="0" smtClean="0">
                <a:solidFill>
                  <a:schemeClr val="bg1"/>
                </a:solidFill>
                <a:latin typeface="黑体" panose="02010609060101010101" charset="-122"/>
                <a:ea typeface="黑体" panose="02010609060101010101" charset="-122"/>
                <a:cs typeface="黑体" panose="02010609060101010101" charset="-122"/>
              </a:rPr>
              <a:t>课后作业</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7"/>
          <p:cNvPicPr>
            <a:picLocks noChangeAspect="1"/>
          </p:cNvPicPr>
          <p:nvPr userDrawn="1"/>
        </p:nvPicPr>
        <p:blipFill>
          <a:blip r:embed="rId13"/>
          <a:stretch>
            <a:fillRect/>
          </a:stretch>
        </p:blipFill>
        <p:spPr>
          <a:xfrm>
            <a:off x="9629318" y="4438651"/>
            <a:ext cx="1267883" cy="1083733"/>
          </a:xfrm>
          <a:prstGeom prst="rect">
            <a:avLst/>
          </a:prstGeom>
          <a:noFill/>
          <a:ln w="9525">
            <a:noFill/>
          </a:ln>
        </p:spPr>
      </p:pic>
      <p:pic>
        <p:nvPicPr>
          <p:cNvPr id="11" name="图片 2"/>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尾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97" y="0"/>
            <a:ext cx="12186206" cy="685800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首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6.jpeg"/><Relationship Id="rId10" Type="http://schemas.openxmlformats.org/officeDocument/2006/relationships/image" Target="../media/image14.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0"/>
          <a:stretch>
            <a:fillRect/>
          </a:stretch>
        </a:blipFill>
        <a:effectLst/>
      </p:bgPr>
    </p:bg>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7" Type="http://schemas.openxmlformats.org/officeDocument/2006/relationships/notesSlide" Target="../notesSlides/notesSlide1.xml"/><Relationship Id="rId16" Type="http://schemas.openxmlformats.org/officeDocument/2006/relationships/slideLayout" Target="../slideLayouts/slideLayout1.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tags" Target="../tags/tag51.xml"/></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image" Target="../media/image19.png"/><Relationship Id="rId1" Type="http://schemas.openxmlformats.org/officeDocument/2006/relationships/tags" Target="../tags/tag7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image" Target="../media/image19.png"/><Relationship Id="rId1" Type="http://schemas.openxmlformats.org/officeDocument/2006/relationships/tags" Target="../tags/tag7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1.png"/><Relationship Id="rId1" Type="http://schemas.openxmlformats.org/officeDocument/2006/relationships/tags" Target="../tags/tag7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image" Target="../media/image19.png"/><Relationship Id="rId1" Type="http://schemas.openxmlformats.org/officeDocument/2006/relationships/tags" Target="../tags/tag8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4.png"/></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image" Target="../media/image19.png"/><Relationship Id="rId1" Type="http://schemas.openxmlformats.org/officeDocument/2006/relationships/tags" Target="../tags/tag8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5.png"/><Relationship Id="rId1" Type="http://schemas.openxmlformats.org/officeDocument/2006/relationships/tags" Target="../tags/tag8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image" Target="../media/image19.png"/><Relationship Id="rId1" Type="http://schemas.openxmlformats.org/officeDocument/2006/relationships/tags" Target="../tags/tag8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6.jpeg"/><Relationship Id="rId1" Type="http://schemas.openxmlformats.org/officeDocument/2006/relationships/image" Target="../media/image15.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image" Target="../media/image19.png"/><Relationship Id="rId1" Type="http://schemas.openxmlformats.org/officeDocument/2006/relationships/tags" Target="../tags/tag90.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6.png"/><Relationship Id="rId1" Type="http://schemas.openxmlformats.org/officeDocument/2006/relationships/tags" Target="../tags/tag9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image" Target="../media/image19.png"/><Relationship Id="rId1" Type="http://schemas.openxmlformats.org/officeDocument/2006/relationships/tags" Target="../tags/tag9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7.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8.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4.xml"/><Relationship Id="rId2" Type="http://schemas.openxmlformats.org/officeDocument/2006/relationships/image" Target="../media/image18.png"/><Relationship Id="rId1" Type="http://schemas.openxmlformats.org/officeDocument/2006/relationships/tags" Target="../tags/tag7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5" name="文本框 6"/>
          <p:cNvSpPr txBox="1"/>
          <p:nvPr/>
        </p:nvSpPr>
        <p:spPr>
          <a:xfrm>
            <a:off x="1822497" y="1984772"/>
            <a:ext cx="8539517" cy="2308324"/>
          </a:xfrm>
          <a:prstGeom prst="rect">
            <a:avLst/>
          </a:prstGeom>
          <a:noFill/>
          <a:ln w="9525">
            <a:noFill/>
          </a:ln>
        </p:spPr>
        <p:txBody>
          <a:bodyPr wrap="none">
            <a:spAutoFit/>
          </a:bodyPr>
          <a:lstStyle/>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rPr>
              <a:t>第十章 机械能、内能及其转化</a:t>
            </a:r>
            <a:endParaRPr lang="zh-CN" altLang="en-US" sz="4800" b="1" dirty="0">
              <a:latin typeface="黑体" panose="02010609060101010101" charset="-122"/>
              <a:ea typeface="黑体" panose="02010609060101010101" charset="-122"/>
              <a:cs typeface="黑体" panose="02010609060101010101" charset="-122"/>
            </a:endParaRPr>
          </a:p>
          <a:p>
            <a:pPr algn="ctr" eaLnBrk="0" hangingPunct="0">
              <a:lnSpc>
                <a:spcPct val="150000"/>
              </a:lnSpc>
            </a:pPr>
            <a:r>
              <a:rPr lang="zh-CN" altLang="en-US" sz="4800" b="1" dirty="0">
                <a:latin typeface="黑体" panose="02010609060101010101" charset="-122"/>
                <a:ea typeface="黑体" panose="02010609060101010101" charset="-122"/>
              </a:rPr>
              <a:t>第一节 机械能</a:t>
            </a:r>
            <a:endParaRPr lang="zh-CN" altLang="en-US" sz="4800" b="1" dirty="0">
              <a:latin typeface="黑体" panose="02010609060101010101" charset="-122"/>
              <a:ea typeface="黑体" panose="02010609060101010101" charset="-122"/>
            </a:endParaRPr>
          </a:p>
        </p:txBody>
      </p:sp>
      <p:grpSp>
        <p:nvGrpSpPr>
          <p:cNvPr id="28" name="组合 27"/>
          <p:cNvGrpSpPr/>
          <p:nvPr/>
        </p:nvGrpSpPr>
        <p:grpSpPr>
          <a:xfrm>
            <a:off x="946785" y="4508500"/>
            <a:ext cx="10353040" cy="1031240"/>
            <a:chOff x="1471" y="7057"/>
            <a:chExt cx="16304" cy="1624"/>
          </a:xfrm>
        </p:grpSpPr>
        <p:grpSp>
          <p:nvGrpSpPr>
            <p:cNvPr id="33" name="组合 32"/>
            <p:cNvGrpSpPr/>
            <p:nvPr/>
          </p:nvGrpSpPr>
          <p:grpSpPr>
            <a:xfrm>
              <a:off x="1471" y="7057"/>
              <a:ext cx="2812" cy="1625"/>
              <a:chOff x="4859" y="9033"/>
              <a:chExt cx="2812" cy="1625"/>
            </a:xfrm>
          </p:grpSpPr>
          <p:sp>
            <p:nvSpPr>
              <p:cNvPr id="67" name="任意多边形 66"/>
              <p:cNvSpPr/>
              <p:nvPr>
                <p:custDataLst>
                  <p:tags r:id="rId1"/>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8" name="文本框 13"/>
              <p:cNvSpPr txBox="1"/>
              <p:nvPr>
                <p:custDataLst>
                  <p:tags r:id="rId2"/>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1</a:t>
                </a:r>
                <a:endParaRPr lang="en-US" altLang="zh-CN" sz="2400" b="1">
                  <a:latin typeface="黑体" panose="02010609060101010101" charset="-122"/>
                  <a:ea typeface="黑体" panose="02010609060101010101" charset="-122"/>
                </a:endParaRPr>
              </a:p>
            </p:txBody>
          </p:sp>
          <p:sp>
            <p:nvSpPr>
              <p:cNvPr id="69" name="文本框 14"/>
              <p:cNvSpPr txBox="1"/>
              <p:nvPr>
                <p:custDataLst>
                  <p:tags r:id="rId3"/>
                </p:custDataLst>
              </p:nvPr>
            </p:nvSpPr>
            <p:spPr>
              <a:xfrm>
                <a:off x="4924" y="9656"/>
                <a:ext cx="2678" cy="725"/>
              </a:xfrm>
              <a:prstGeom prst="rect">
                <a:avLst/>
              </a:prstGeom>
              <a:noFill/>
              <a:ln>
                <a:noFill/>
              </a:ln>
            </p:spPr>
            <p:txBody>
              <a:bodyPr wrap="square" rtlCol="0">
                <a:spAutoFit/>
              </a:bodyPr>
              <a:lstStyle/>
              <a:p>
                <a:pPr algn="ctr"/>
                <a:r>
                  <a:rPr lang="zh-CN" altLang="en-US" sz="2400" b="1" dirty="0">
                    <a:latin typeface="黑体" panose="02010609060101010101" charset="-122"/>
                    <a:ea typeface="黑体" panose="02010609060101010101" charset="-122"/>
                  </a:rPr>
                  <a:t>学习目标</a:t>
                </a:r>
                <a:endParaRPr lang="zh-CN" altLang="en-US" sz="2400" b="1" dirty="0">
                  <a:latin typeface="黑体" panose="02010609060101010101" charset="-122"/>
                  <a:ea typeface="黑体" panose="02010609060101010101" charset="-122"/>
                </a:endParaRPr>
              </a:p>
            </p:txBody>
          </p:sp>
        </p:grpSp>
        <p:grpSp>
          <p:nvGrpSpPr>
            <p:cNvPr id="34" name="组合 33"/>
            <p:cNvGrpSpPr/>
            <p:nvPr/>
          </p:nvGrpSpPr>
          <p:grpSpPr>
            <a:xfrm>
              <a:off x="4844" y="7057"/>
              <a:ext cx="2812" cy="1625"/>
              <a:chOff x="4859" y="9033"/>
              <a:chExt cx="2812" cy="1625"/>
            </a:xfrm>
          </p:grpSpPr>
          <p:sp>
            <p:nvSpPr>
              <p:cNvPr id="64" name="任意多边形 63"/>
              <p:cNvSpPr/>
              <p:nvPr>
                <p:custDataLst>
                  <p:tags r:id="rId4"/>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5" name="文本框 36"/>
              <p:cNvSpPr txBox="1"/>
              <p:nvPr>
                <p:custDataLst>
                  <p:tags r:id="rId5"/>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2</a:t>
                </a:r>
                <a:endParaRPr lang="en-US" altLang="zh-CN" sz="2400" b="1">
                  <a:latin typeface="黑体" panose="02010609060101010101" charset="-122"/>
                  <a:ea typeface="黑体" panose="02010609060101010101" charset="-122"/>
                </a:endParaRPr>
              </a:p>
            </p:txBody>
          </p:sp>
          <p:sp>
            <p:nvSpPr>
              <p:cNvPr id="66" name="文本框 37"/>
              <p:cNvSpPr txBox="1"/>
              <p:nvPr>
                <p:custDataLst>
                  <p:tags r:id="rId6"/>
                </p:custDataLst>
              </p:nvPr>
            </p:nvSpPr>
            <p:spPr>
              <a:xfrm>
                <a:off x="4924" y="9656"/>
                <a:ext cx="2678" cy="725"/>
              </a:xfrm>
              <a:prstGeom prst="rect">
                <a:avLst/>
              </a:prstGeom>
              <a:noFill/>
            </p:spPr>
            <p:txBody>
              <a:bodyPr wrap="square" rtlCol="0">
                <a:spAutoFit/>
              </a:bodyPr>
              <a:lstStyle/>
              <a:p>
                <a:pPr algn="ctr"/>
                <a:r>
                  <a:rPr lang="zh-CN" altLang="en-US" sz="2400" b="1" dirty="0">
                    <a:latin typeface="黑体" panose="02010609060101010101" charset="-122"/>
                    <a:ea typeface="黑体" panose="02010609060101010101" charset="-122"/>
                  </a:rPr>
                  <a:t>课时导入</a:t>
                </a:r>
                <a:endParaRPr lang="zh-CN" altLang="en-US" sz="2400" b="1" dirty="0">
                  <a:latin typeface="黑体" panose="02010609060101010101" charset="-122"/>
                  <a:ea typeface="黑体" panose="02010609060101010101" charset="-122"/>
                </a:endParaRPr>
              </a:p>
            </p:txBody>
          </p:sp>
        </p:grpSp>
        <p:grpSp>
          <p:nvGrpSpPr>
            <p:cNvPr id="51" name="组合 50"/>
            <p:cNvGrpSpPr/>
            <p:nvPr/>
          </p:nvGrpSpPr>
          <p:grpSpPr>
            <a:xfrm>
              <a:off x="8217" y="7057"/>
              <a:ext cx="2812" cy="1625"/>
              <a:chOff x="4859" y="9033"/>
              <a:chExt cx="2812" cy="1625"/>
            </a:xfrm>
          </p:grpSpPr>
          <p:sp>
            <p:nvSpPr>
              <p:cNvPr id="61" name="任意多边形 60"/>
              <p:cNvSpPr/>
              <p:nvPr>
                <p:custDataLst>
                  <p:tags r:id="rId7"/>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2" name="文本框 40"/>
              <p:cNvSpPr txBox="1"/>
              <p:nvPr>
                <p:custDataLst>
                  <p:tags r:id="rId8"/>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3</a:t>
                </a:r>
                <a:endParaRPr lang="en-US" altLang="zh-CN" sz="2400" b="1">
                  <a:latin typeface="黑体" panose="02010609060101010101" charset="-122"/>
                  <a:ea typeface="黑体" panose="02010609060101010101" charset="-122"/>
                </a:endParaRPr>
              </a:p>
            </p:txBody>
          </p:sp>
          <p:sp>
            <p:nvSpPr>
              <p:cNvPr id="63" name="文本框 41"/>
              <p:cNvSpPr txBox="1"/>
              <p:nvPr>
                <p:custDataLst>
                  <p:tags r:id="rId9"/>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感悟新知</a:t>
                </a:r>
                <a:endParaRPr lang="zh-CN" altLang="en-US" sz="2400" b="1">
                  <a:latin typeface="黑体" panose="02010609060101010101" charset="-122"/>
                  <a:ea typeface="黑体" panose="02010609060101010101" charset="-122"/>
                </a:endParaRPr>
              </a:p>
            </p:txBody>
          </p:sp>
        </p:grpSp>
        <p:grpSp>
          <p:nvGrpSpPr>
            <p:cNvPr id="52" name="组合 51"/>
            <p:cNvGrpSpPr/>
            <p:nvPr/>
          </p:nvGrpSpPr>
          <p:grpSpPr>
            <a:xfrm>
              <a:off x="11590" y="7057"/>
              <a:ext cx="2812" cy="1625"/>
              <a:chOff x="4859" y="9033"/>
              <a:chExt cx="2812" cy="1625"/>
            </a:xfrm>
          </p:grpSpPr>
          <p:sp>
            <p:nvSpPr>
              <p:cNvPr id="58" name="任意多边形 57"/>
              <p:cNvSpPr/>
              <p:nvPr>
                <p:custDataLst>
                  <p:tags r:id="rId10"/>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9" name="文本框 44"/>
              <p:cNvSpPr txBox="1"/>
              <p:nvPr>
                <p:custDataLst>
                  <p:tags r:id="rId11"/>
                </p:custDataLst>
              </p:nvPr>
            </p:nvSpPr>
            <p:spPr>
              <a:xfrm>
                <a:off x="4908"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4</a:t>
                </a:r>
                <a:endParaRPr lang="en-US" altLang="zh-CN" sz="2400" b="1">
                  <a:latin typeface="黑体" panose="02010609060101010101" charset="-122"/>
                  <a:ea typeface="黑体" panose="02010609060101010101" charset="-122"/>
                </a:endParaRPr>
              </a:p>
            </p:txBody>
          </p:sp>
          <p:sp>
            <p:nvSpPr>
              <p:cNvPr id="60" name="文本框 45"/>
              <p:cNvSpPr txBox="1"/>
              <p:nvPr>
                <p:custDataLst>
                  <p:tags r:id="rId12"/>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随堂检测</a:t>
                </a:r>
                <a:endParaRPr lang="zh-CN" altLang="en-US" sz="2400" b="1">
                  <a:latin typeface="黑体" panose="02010609060101010101" charset="-122"/>
                  <a:ea typeface="黑体" panose="02010609060101010101" charset="-122"/>
                </a:endParaRPr>
              </a:p>
            </p:txBody>
          </p:sp>
        </p:grpSp>
        <p:grpSp>
          <p:nvGrpSpPr>
            <p:cNvPr id="53" name="组合 52"/>
            <p:cNvGrpSpPr/>
            <p:nvPr/>
          </p:nvGrpSpPr>
          <p:grpSpPr>
            <a:xfrm>
              <a:off x="14963" y="7057"/>
              <a:ext cx="2812" cy="1625"/>
              <a:chOff x="4534" y="9033"/>
              <a:chExt cx="2812" cy="1625"/>
            </a:xfrm>
          </p:grpSpPr>
          <p:sp>
            <p:nvSpPr>
              <p:cNvPr id="54" name="任意多边形 53"/>
              <p:cNvSpPr/>
              <p:nvPr>
                <p:custDataLst>
                  <p:tags r:id="rId13"/>
                </p:custDataLst>
              </p:nvPr>
            </p:nvSpPr>
            <p:spPr>
              <a:xfrm>
                <a:off x="4534"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6" name="文本框 48"/>
              <p:cNvSpPr txBox="1"/>
              <p:nvPr>
                <p:custDataLst>
                  <p:tags r:id="rId14"/>
                </p:custDataLst>
              </p:nvPr>
            </p:nvSpPr>
            <p:spPr>
              <a:xfrm>
                <a:off x="4597"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5</a:t>
                </a:r>
                <a:endParaRPr lang="en-US" altLang="zh-CN" sz="2400" b="1">
                  <a:latin typeface="黑体" panose="02010609060101010101" charset="-122"/>
                  <a:ea typeface="黑体" panose="02010609060101010101" charset="-122"/>
                </a:endParaRPr>
              </a:p>
            </p:txBody>
          </p:sp>
          <p:sp>
            <p:nvSpPr>
              <p:cNvPr id="57" name="文本框 49"/>
              <p:cNvSpPr txBox="1"/>
              <p:nvPr>
                <p:custDataLst>
                  <p:tags r:id="rId15"/>
                </p:custDataLst>
              </p:nvPr>
            </p:nvSpPr>
            <p:spPr>
              <a:xfrm>
                <a:off x="4599"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课堂小结</a:t>
                </a:r>
                <a:endParaRPr lang="zh-CN" altLang="en-US" sz="2400" b="1">
                  <a:latin typeface="黑体" panose="02010609060101010101" charset="-122"/>
                  <a:ea typeface="黑体" panose="02010609060101010101" charset="-122"/>
                </a:endParaRPr>
              </a:p>
            </p:txBody>
          </p:sp>
        </p:grpSp>
      </p:grpSp>
    </p:spTree>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623392" y="548680"/>
            <a:ext cx="10989310" cy="5831205"/>
            <a:chOff x="2494" y="1311"/>
            <a:chExt cx="17306" cy="9183"/>
          </a:xfrm>
        </p:grpSpPr>
        <p:pic>
          <p:nvPicPr>
            <p:cNvPr id="8" name="图片 7" descr="打孔纸"/>
            <p:cNvPicPr>
              <a:picLocks noChangeAspect="1"/>
            </p:cNvPicPr>
            <p:nvPr>
              <p:custDataLst>
                <p:tags r:id="rId1"/>
              </p:custDataLst>
            </p:nvPr>
          </p:nvPicPr>
          <p:blipFill>
            <a:blip r:embed="rId2"/>
            <a:stretch>
              <a:fillRect/>
            </a:stretch>
          </p:blipFill>
          <p:spPr>
            <a:xfrm>
              <a:off x="2494" y="2247"/>
              <a:ext cx="17306" cy="8247"/>
            </a:xfrm>
            <a:prstGeom prst="rect">
              <a:avLst/>
            </a:prstGeom>
          </p:spPr>
        </p:pic>
        <p:grpSp>
          <p:nvGrpSpPr>
            <p:cNvPr id="10" name="组合 9"/>
            <p:cNvGrpSpPr/>
            <p:nvPr/>
          </p:nvGrpSpPr>
          <p:grpSpPr>
            <a:xfrm>
              <a:off x="2936" y="1311"/>
              <a:ext cx="4683" cy="977"/>
              <a:chOff x="2936" y="1718"/>
              <a:chExt cx="4683" cy="977"/>
            </a:xfrm>
          </p:grpSpPr>
          <p:sp>
            <p:nvSpPr>
              <p:cNvPr id="11" name="文本框 3"/>
              <p:cNvSpPr txBox="1"/>
              <p:nvPr>
                <p:custDataLst>
                  <p:tags r:id="rId3"/>
                </p:custDataLst>
              </p:nvPr>
            </p:nvSpPr>
            <p:spPr>
              <a:xfrm>
                <a:off x="4419" y="1873"/>
                <a:ext cx="3200"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深度</a:t>
                </a:r>
                <a:r>
                  <a:rPr lang="zh-CN" altLang="en-US" sz="2800" dirty="0" smtClean="0">
                    <a:latin typeface="黑体" panose="02010609060101010101" charset="-122"/>
                    <a:ea typeface="黑体" panose="02010609060101010101" charset="-122"/>
                    <a:cs typeface="黑体" panose="02010609060101010101" charset="-122"/>
                  </a:rPr>
                  <a:t>理解</a:t>
                </a:r>
                <a:endParaRPr lang="zh-CN" altLang="en-US" sz="2800" dirty="0">
                  <a:latin typeface="黑体" panose="02010609060101010101" charset="-122"/>
                  <a:ea typeface="黑体" panose="02010609060101010101" charset="-122"/>
                  <a:cs typeface="黑体" panose="02010609060101010101" charset="-122"/>
                </a:endParaRPr>
              </a:p>
            </p:txBody>
          </p:sp>
          <p:pic>
            <p:nvPicPr>
              <p:cNvPr id="12" name="图片 11"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2936" y="1718"/>
                <a:ext cx="1579" cy="936"/>
              </a:xfrm>
              <a:prstGeom prst="rect">
                <a:avLst/>
              </a:prstGeom>
            </p:spPr>
          </p:pic>
        </p:grpSp>
      </p:grpSp>
      <p:sp>
        <p:nvSpPr>
          <p:cNvPr id="9" name="Rectangle 1"/>
          <p:cNvSpPr>
            <a:spLocks noChangeArrowheads="1"/>
          </p:cNvSpPr>
          <p:nvPr/>
        </p:nvSpPr>
        <p:spPr bwMode="auto">
          <a:xfrm>
            <a:off x="1531684" y="1699613"/>
            <a:ext cx="9649147" cy="4044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marL="358775" indent="-35877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721995" eaLnBrk="1" hangingPunct="1">
              <a:lnSpc>
                <a:spcPct val="130000"/>
              </a:lnSpc>
            </a:pPr>
            <a:r>
              <a:rPr lang="zh-CN" altLang="en-US" sz="2800" b="1" dirty="0" smtClean="0">
                <a:solidFill>
                  <a:srgbClr val="00B0F0"/>
                </a:solidFill>
                <a:latin typeface="Times New Roman" panose="02020603050405020304" pitchFamily="18" charset="0"/>
                <a:ea typeface="楷体" panose="02010609060101010101" pitchFamily="49" charset="-122"/>
              </a:rPr>
              <a:t>本</a:t>
            </a:r>
            <a:r>
              <a:rPr lang="zh-CN" altLang="en-US" sz="2800" b="1" dirty="0">
                <a:solidFill>
                  <a:srgbClr val="00B0F0"/>
                </a:solidFill>
                <a:latin typeface="Times New Roman" panose="02020603050405020304" pitchFamily="18" charset="0"/>
                <a:ea typeface="楷体" panose="02010609060101010101" pitchFamily="49" charset="-122"/>
              </a:rPr>
              <a:t>实验采用</a:t>
            </a:r>
            <a:r>
              <a:rPr lang="zh-CN" altLang="en-US" sz="2800" b="1" dirty="0">
                <a:latin typeface="Times New Roman" panose="02020603050405020304" pitchFamily="18" charset="0"/>
                <a:ea typeface="楷体" panose="02010609060101010101" pitchFamily="49" charset="-122"/>
              </a:rPr>
              <a:t>转换法</a:t>
            </a:r>
            <a:r>
              <a:rPr lang="zh-CN" altLang="en-US" sz="2800" b="1" dirty="0">
                <a:solidFill>
                  <a:srgbClr val="00B0F0"/>
                </a:solidFill>
                <a:latin typeface="Times New Roman" panose="02020603050405020304" pitchFamily="18" charset="0"/>
                <a:ea typeface="楷体" panose="02010609060101010101" pitchFamily="49" charset="-122"/>
              </a:rPr>
              <a:t>和</a:t>
            </a:r>
            <a:r>
              <a:rPr lang="zh-CN" altLang="en-US" sz="2800" b="1" dirty="0">
                <a:latin typeface="Times New Roman" panose="02020603050405020304" pitchFamily="18" charset="0"/>
                <a:ea typeface="楷体" panose="02010609060101010101" pitchFamily="49" charset="-122"/>
              </a:rPr>
              <a:t>控制变量法</a:t>
            </a:r>
            <a:r>
              <a:rPr lang="zh-CN" altLang="en-US" sz="2800" b="1" dirty="0">
                <a:solidFill>
                  <a:srgbClr val="00B0F0"/>
                </a:solidFill>
                <a:latin typeface="Times New Roman" panose="02020603050405020304" pitchFamily="18" charset="0"/>
                <a:ea typeface="楷体" panose="02010609060101010101" pitchFamily="49" charset="-122"/>
              </a:rPr>
              <a:t>。所谓“转换法”，主要是指将不可见、不易见的现象转换成可见、易见的现象；将难以测量或难以测准的物理量转换为能够测量或能够测准的物理量的方法。本实验中将不可直接测量的“动能大小”转换成可直接观察和测量的物理量“木块移动距离的远近”。</a:t>
            </a:r>
            <a:endParaRPr lang="zh-CN" altLang="en-US" sz="2800" b="1" dirty="0">
              <a:solidFill>
                <a:srgbClr val="00B0F0"/>
              </a:solidFill>
              <a:latin typeface="Times New Roman" panose="02020603050405020304" pitchFamily="18" charset="0"/>
              <a:ea typeface="楷体" panose="02010609060101010101" pitchFamily="49" charset="-122"/>
            </a:endParaRPr>
          </a:p>
          <a:p>
            <a:pPr marL="0" indent="721995" eaLnBrk="1" hangingPunct="1">
              <a:lnSpc>
                <a:spcPct val="130000"/>
              </a:lnSpc>
            </a:pPr>
            <a:r>
              <a:rPr lang="zh-CN" altLang="en-US" sz="2800" b="1" dirty="0">
                <a:solidFill>
                  <a:srgbClr val="00B0F0"/>
                </a:solidFill>
                <a:latin typeface="Times New Roman" panose="02020603050405020304" pitchFamily="18" charset="0"/>
                <a:ea typeface="楷体" panose="02010609060101010101" pitchFamily="49" charset="-122"/>
              </a:rPr>
              <a:t>另外，通过控制铁球从斜面上由静止释放的高度来控制铁球到达斜面底部时的速度。</a:t>
            </a:r>
            <a:endParaRPr lang="en-US" altLang="zh-CN" sz="28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AutoShape 2"/>
          <p:cNvSpPr>
            <a:spLocks noChangeArrowheads="1"/>
          </p:cNvSpPr>
          <p:nvPr/>
        </p:nvSpPr>
        <p:spPr bwMode="gray">
          <a:xfrm flipH="1">
            <a:off x="2256365" y="1052653"/>
            <a:ext cx="2399475" cy="573616"/>
          </a:xfrm>
          <a:prstGeom prst="roundRect">
            <a:avLst>
              <a:gd name="adj" fmla="val 47681"/>
            </a:avLst>
          </a:prstGeom>
          <a:solidFill>
            <a:schemeClr val="accent6">
              <a:lumMod val="60000"/>
              <a:lumOff val="40000"/>
            </a:schemeClr>
          </a:solidFill>
          <a:ln>
            <a:noFill/>
          </a:ln>
        </p:spPr>
        <p:txBody>
          <a:bodyPr wrap="none" lIns="121917" tIns="60958" rIns="121917" bIns="60958" anchor="ctr"/>
          <a:lstStyle/>
          <a:p>
            <a:pPr eaLnBrk="0" hangingPunct="0">
              <a:defRPr/>
            </a:pPr>
            <a:endParaRPr lang="zh-CN" altLang="en-US" sz="3200"/>
          </a:p>
        </p:txBody>
      </p:sp>
      <p:sp>
        <p:nvSpPr>
          <p:cNvPr id="7171" name="AutoShape 2"/>
          <p:cNvSpPr>
            <a:spLocks noChangeArrowheads="1"/>
          </p:cNvSpPr>
          <p:nvPr/>
        </p:nvSpPr>
        <p:spPr bwMode="gray">
          <a:xfrm flipH="1">
            <a:off x="850901" y="1042069"/>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lIns="121917" tIns="60958" rIns="121917" bIns="60958" anchor="ctr"/>
          <a:lstStyle/>
          <a:p>
            <a:pPr eaLnBrk="0" hangingPunct="0">
              <a:defRPr/>
            </a:pPr>
            <a:endParaRPr lang="zh-CN" altLang="en-US" sz="3200"/>
          </a:p>
        </p:txBody>
      </p:sp>
      <p:sp>
        <p:nvSpPr>
          <p:cNvPr id="14340" name="文本框 27"/>
          <p:cNvSpPr txBox="1">
            <a:spLocks noChangeArrowheads="1"/>
          </p:cNvSpPr>
          <p:nvPr/>
        </p:nvSpPr>
        <p:spPr bwMode="auto">
          <a:xfrm>
            <a:off x="984615" y="1004478"/>
            <a:ext cx="1510985" cy="61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latin typeface="黑体" panose="02010609060101010101" charset="-122"/>
                <a:ea typeface="黑体" panose="02010609060101010101" charset="-122"/>
              </a:rPr>
              <a:t>知识点</a:t>
            </a:r>
            <a:endParaRPr lang="zh-CN" altLang="en-US" sz="3200" b="1" dirty="0">
              <a:latin typeface="黑体" panose="02010609060101010101" charset="-122"/>
              <a:ea typeface="黑体" panose="02010609060101010101" charset="-122"/>
            </a:endParaRPr>
          </a:p>
        </p:txBody>
      </p:sp>
      <p:sp>
        <p:nvSpPr>
          <p:cNvPr id="14341" name="文本框 28"/>
          <p:cNvSpPr txBox="1">
            <a:spLocks noChangeArrowheads="1"/>
          </p:cNvSpPr>
          <p:nvPr/>
        </p:nvSpPr>
        <p:spPr bwMode="auto">
          <a:xfrm>
            <a:off x="3280834" y="1013251"/>
            <a:ext cx="1182985" cy="61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latin typeface="黑体" panose="02010609060101010101" charset="-122"/>
                <a:ea typeface="黑体" panose="02010609060101010101" charset="-122"/>
              </a:rPr>
              <a:t>势能</a:t>
            </a:r>
            <a:endParaRPr lang="zh-CN" altLang="en-US" sz="3200" b="1" dirty="0">
              <a:latin typeface="黑体" panose="02010609060101010101" charset="-122"/>
              <a:ea typeface="黑体" panose="02010609060101010101" charset="-122"/>
            </a:endParaRPr>
          </a:p>
        </p:txBody>
      </p:sp>
      <p:sp>
        <p:nvSpPr>
          <p:cNvPr id="14345" name="AutoShape 11"/>
          <p:cNvSpPr>
            <a:spLocks noChangeArrowheads="1"/>
          </p:cNvSpPr>
          <p:nvPr/>
        </p:nvSpPr>
        <p:spPr bwMode="gray">
          <a:xfrm>
            <a:off x="2497667" y="908720"/>
            <a:ext cx="768351" cy="776816"/>
          </a:xfrm>
          <a:prstGeom prst="diamond">
            <a:avLst/>
          </a:prstGeom>
          <a:solidFill>
            <a:srgbClr val="F4BE96"/>
          </a:solidFill>
          <a:ln w="38100">
            <a:solidFill>
              <a:schemeClr val="bg1"/>
            </a:solidFill>
            <a:miter lim="800000"/>
          </a:ln>
          <a:effectLst>
            <a:outerShdw sy="50000" rotWithShape="0">
              <a:srgbClr val="808080">
                <a:alpha val="50000"/>
              </a:srgbClr>
            </a:outerShdw>
          </a:effectLst>
        </p:spPr>
        <p:txBody>
          <a:bodyPr wrap="none" lIns="121917"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ko-KR" sz="3200" b="1" dirty="0">
                <a:latin typeface="黑体" panose="02010609060101010101" charset="-122"/>
                <a:ea typeface="黑体" panose="02010609060101010101" charset="-122"/>
              </a:rPr>
              <a:t>2</a:t>
            </a:r>
            <a:endParaRPr lang="en-US" altLang="ko-KR" sz="3200" b="1" dirty="0">
              <a:latin typeface="黑体" panose="02010609060101010101" charset="-122"/>
              <a:ea typeface="黑体" panose="02010609060101010101" charset="-122"/>
            </a:endParaRPr>
          </a:p>
        </p:txBody>
      </p:sp>
      <p:sp>
        <p:nvSpPr>
          <p:cNvPr id="14" name="TextBox 33"/>
          <p:cNvSpPr txBox="1">
            <a:spLocks noChangeArrowheads="1"/>
          </p:cNvSpPr>
          <p:nvPr/>
        </p:nvSpPr>
        <p:spPr bwMode="auto">
          <a:xfrm>
            <a:off x="814918" y="1863403"/>
            <a:ext cx="10562167"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势能 势能包括重力势能和弹性势能。</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重力势能：受到重力的物体被举高后具有能，这种能叫作重力势能。被举起的铁锤和站在树上的鸟都具有重力势能。</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33"/>
          <p:cNvSpPr txBox="1">
            <a:spLocks noChangeArrowheads="1"/>
          </p:cNvSpPr>
          <p:nvPr/>
        </p:nvSpPr>
        <p:spPr bwMode="auto">
          <a:xfrm>
            <a:off x="814918" y="1519767"/>
            <a:ext cx="10562167" cy="160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弹性势能：具有弹性的物体发生弹性形变后具有能，这种能叫作弹性势能。被压弯的跳板具有弹性势能。</a:t>
            </a:r>
            <a:endParaRPr lang="zh-CN" altLang="en-US" sz="3200" b="1" dirty="0">
              <a:latin typeface="Times New Roman" panose="02020603050405020304" pitchFamily="18" charset="0"/>
              <a:cs typeface="Times New Roman" panose="02020603050405020304" pitchFamily="18" charset="0"/>
            </a:endParaRPr>
          </a:p>
        </p:txBody>
      </p:sp>
      <p:sp>
        <p:nvSpPr>
          <p:cNvPr id="7" name="任意多边形 6"/>
          <p:cNvSpPr/>
          <p:nvPr/>
        </p:nvSpPr>
        <p:spPr>
          <a:xfrm>
            <a:off x="7152117" y="2221582"/>
            <a:ext cx="1652520" cy="60959"/>
          </a:xfrm>
          <a:custGeom>
            <a:avLst/>
            <a:gdLst>
              <a:gd name="connsiteX0" fmla="*/ 0 w 1302106"/>
              <a:gd name="connsiteY0" fmla="*/ 102413 h 124368"/>
              <a:gd name="connsiteX1" fmla="*/ 117044 w 1302106"/>
              <a:gd name="connsiteY1" fmla="*/ 21946 h 124368"/>
              <a:gd name="connsiteX2" fmla="*/ 248717 w 1302106"/>
              <a:gd name="connsiteY2" fmla="*/ 102413 h 124368"/>
              <a:gd name="connsiteX3" fmla="*/ 416967 w 1302106"/>
              <a:gd name="connsiteY3" fmla="*/ 36576 h 124368"/>
              <a:gd name="connsiteX4" fmla="*/ 555956 w 1302106"/>
              <a:gd name="connsiteY4" fmla="*/ 102413 h 124368"/>
              <a:gd name="connsiteX5" fmla="*/ 716890 w 1302106"/>
              <a:gd name="connsiteY5" fmla="*/ 21946 h 124368"/>
              <a:gd name="connsiteX6" fmla="*/ 870509 w 1302106"/>
              <a:gd name="connsiteY6" fmla="*/ 102413 h 124368"/>
              <a:gd name="connsiteX7" fmla="*/ 1031444 w 1302106"/>
              <a:gd name="connsiteY7" fmla="*/ 7315 h 124368"/>
              <a:gd name="connsiteX8" fmla="*/ 1192378 w 1302106"/>
              <a:gd name="connsiteY8" fmla="*/ 124359 h 124368"/>
              <a:gd name="connsiteX9" fmla="*/ 1302106 w 1302106"/>
              <a:gd name="connsiteY9" fmla="*/ 0 h 124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2106" h="124368">
                <a:moveTo>
                  <a:pt x="0" y="102413"/>
                </a:moveTo>
                <a:cubicBezTo>
                  <a:pt x="37795" y="62179"/>
                  <a:pt x="75591" y="21946"/>
                  <a:pt x="117044" y="21946"/>
                </a:cubicBezTo>
                <a:cubicBezTo>
                  <a:pt x="158497" y="21946"/>
                  <a:pt x="198730" y="99975"/>
                  <a:pt x="248717" y="102413"/>
                </a:cubicBezTo>
                <a:cubicBezTo>
                  <a:pt x="298704" y="104851"/>
                  <a:pt x="365761" y="36576"/>
                  <a:pt x="416967" y="36576"/>
                </a:cubicBezTo>
                <a:cubicBezTo>
                  <a:pt x="468173" y="36576"/>
                  <a:pt x="505969" y="104851"/>
                  <a:pt x="555956" y="102413"/>
                </a:cubicBezTo>
                <a:cubicBezTo>
                  <a:pt x="605943" y="99975"/>
                  <a:pt x="664465" y="21946"/>
                  <a:pt x="716890" y="21946"/>
                </a:cubicBezTo>
                <a:cubicBezTo>
                  <a:pt x="769315" y="21946"/>
                  <a:pt x="818083" y="104852"/>
                  <a:pt x="870509" y="102413"/>
                </a:cubicBezTo>
                <a:cubicBezTo>
                  <a:pt x="922935" y="99974"/>
                  <a:pt x="977799" y="3657"/>
                  <a:pt x="1031444" y="7315"/>
                </a:cubicBezTo>
                <a:cubicBezTo>
                  <a:pt x="1085089" y="10973"/>
                  <a:pt x="1147268" y="125578"/>
                  <a:pt x="1192378" y="124359"/>
                </a:cubicBezTo>
                <a:cubicBezTo>
                  <a:pt x="1237488" y="123140"/>
                  <a:pt x="1269797" y="61570"/>
                  <a:pt x="1302106" y="0"/>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cxnSp>
        <p:nvCxnSpPr>
          <p:cNvPr id="8" name="曲线连接符 7"/>
          <p:cNvCxnSpPr/>
          <p:nvPr/>
        </p:nvCxnSpPr>
        <p:spPr>
          <a:xfrm rot="5400000">
            <a:off x="7010937" y="2807764"/>
            <a:ext cx="1050449" cy="16933"/>
          </a:xfrm>
          <a:prstGeom prst="curvedConnector3">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9" name="Rectangle 1"/>
          <p:cNvSpPr>
            <a:spLocks noChangeArrowheads="1"/>
          </p:cNvSpPr>
          <p:nvPr/>
        </p:nvSpPr>
        <p:spPr bwMode="auto">
          <a:xfrm>
            <a:off x="5999989" y="3429000"/>
            <a:ext cx="3264363" cy="192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marL="358775" indent="-35877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721995" eaLnBrk="1" hangingPunct="1"/>
            <a:r>
              <a:rPr lang="zh-CN" altLang="en-US" sz="2900" b="1" dirty="0">
                <a:solidFill>
                  <a:srgbClr val="00B0F0"/>
                </a:solidFill>
                <a:latin typeface="Times New Roman" panose="02020603050405020304" pitchFamily="18" charset="0"/>
                <a:ea typeface="楷体" panose="02010609060101010101" pitchFamily="49" charset="-122"/>
              </a:rPr>
              <a:t>如果物体发生了形变，但不是弹性形变，也不具有弹性势能。</a:t>
            </a:r>
            <a:endParaRPr lang="en-US" altLang="zh-CN" sz="29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839470" y="861695"/>
            <a:ext cx="10297160" cy="5375910"/>
            <a:chOff x="267" y="1409"/>
            <a:chExt cx="16216" cy="8466"/>
          </a:xfrm>
        </p:grpSpPr>
        <p:pic>
          <p:nvPicPr>
            <p:cNvPr id="8" name="图片 7" descr="打孔纸"/>
            <p:cNvPicPr>
              <a:picLocks noChangeAspect="1"/>
            </p:cNvPicPr>
            <p:nvPr>
              <p:custDataLst>
                <p:tags r:id="rId1"/>
              </p:custDataLst>
            </p:nvPr>
          </p:nvPicPr>
          <p:blipFill>
            <a:blip r:embed="rId2"/>
            <a:stretch>
              <a:fillRect/>
            </a:stretch>
          </p:blipFill>
          <p:spPr>
            <a:xfrm>
              <a:off x="267" y="2247"/>
              <a:ext cx="16216" cy="7628"/>
            </a:xfrm>
            <a:prstGeom prst="rect">
              <a:avLst/>
            </a:prstGeom>
          </p:spPr>
        </p:pic>
        <p:grpSp>
          <p:nvGrpSpPr>
            <p:cNvPr id="9" name="组合 8"/>
            <p:cNvGrpSpPr/>
            <p:nvPr/>
          </p:nvGrpSpPr>
          <p:grpSpPr>
            <a:xfrm>
              <a:off x="834" y="1409"/>
              <a:ext cx="4135" cy="977"/>
              <a:chOff x="834" y="1816"/>
              <a:chExt cx="4135" cy="977"/>
            </a:xfrm>
          </p:grpSpPr>
          <p:sp>
            <p:nvSpPr>
              <p:cNvPr id="10" name="文本框 3"/>
              <p:cNvSpPr txBox="1"/>
              <p:nvPr>
                <p:custDataLst>
                  <p:tags r:id="rId3"/>
                </p:custDataLst>
              </p:nvPr>
            </p:nvSpPr>
            <p:spPr>
              <a:xfrm>
                <a:off x="2317" y="1971"/>
                <a:ext cx="2652"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易错</a:t>
                </a:r>
                <a:r>
                  <a:rPr lang="zh-CN" altLang="en-US" sz="2800" dirty="0" smtClean="0">
                    <a:latin typeface="黑体" panose="02010609060101010101" charset="-122"/>
                    <a:ea typeface="黑体" panose="02010609060101010101" charset="-122"/>
                    <a:cs typeface="黑体" panose="02010609060101010101" charset="-122"/>
                  </a:rPr>
                  <a:t>提醒</a:t>
                </a:r>
                <a:endParaRPr lang="zh-CN" altLang="en-US" sz="2800" dirty="0">
                  <a:latin typeface="黑体" panose="02010609060101010101" charset="-122"/>
                  <a:ea typeface="黑体" panose="02010609060101010101" charset="-122"/>
                  <a:cs typeface="黑体" panose="02010609060101010101" charset="-122"/>
                </a:endParaRPr>
              </a:p>
            </p:txBody>
          </p:sp>
          <p:pic>
            <p:nvPicPr>
              <p:cNvPr id="11" name="图片 10"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834" y="1816"/>
                <a:ext cx="1579" cy="936"/>
              </a:xfrm>
              <a:prstGeom prst="rect">
                <a:avLst/>
              </a:prstGeom>
            </p:spPr>
          </p:pic>
        </p:grpSp>
      </p:grpSp>
      <p:sp>
        <p:nvSpPr>
          <p:cNvPr id="12" name="矩形 11"/>
          <p:cNvSpPr>
            <a:spLocks noChangeArrowheads="1"/>
          </p:cNvSpPr>
          <p:nvPr/>
        </p:nvSpPr>
        <p:spPr bwMode="auto">
          <a:xfrm>
            <a:off x="1955919" y="1844823"/>
            <a:ext cx="8280920" cy="381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829945" algn="just"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在没有特殊指明的情况下，高度一般是相对于地面而言的，通常把地面上的物体具有的重力势能视为零，静止在高处的物体具有重力势能。比如：阳台上的花盆、高山上的石块等都具有重力势能。</a:t>
            </a:r>
            <a:endParaRPr lang="zh-CN" altLang="en-US"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33"/>
          <p:cNvSpPr txBox="1">
            <a:spLocks noChangeArrowheads="1"/>
          </p:cNvSpPr>
          <p:nvPr/>
        </p:nvSpPr>
        <p:spPr bwMode="auto">
          <a:xfrm>
            <a:off x="814918" y="836712"/>
            <a:ext cx="10562167" cy="86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比较动能与势能</a:t>
            </a:r>
            <a:endParaRPr lang="zh-CN" altLang="en-US" sz="3200" b="1" dirty="0">
              <a:latin typeface="Times New Roman" panose="02020603050405020304" pitchFamily="18" charset="0"/>
              <a:ea typeface="+mn-ea"/>
              <a:cs typeface="Times New Roman" panose="02020603050405020304" pitchFamily="18" charset="0"/>
            </a:endParaRPr>
          </a:p>
        </p:txBody>
      </p:sp>
      <p:graphicFrame>
        <p:nvGraphicFramePr>
          <p:cNvPr id="2" name="表格 1"/>
          <p:cNvGraphicFramePr>
            <a:graphicFrameLocks noGrp="1"/>
          </p:cNvGraphicFramePr>
          <p:nvPr/>
        </p:nvGraphicFramePr>
        <p:xfrm>
          <a:off x="1391478" y="1700808"/>
          <a:ext cx="8544950" cy="3413760"/>
        </p:xfrm>
        <a:graphic>
          <a:graphicData uri="http://schemas.openxmlformats.org/drawingml/2006/table">
            <a:tbl>
              <a:tblPr firstRow="1" bandRow="1">
                <a:tableStyleId>{5940675A-B579-460E-94D1-54222C63F5DA}</a:tableStyleId>
              </a:tblPr>
              <a:tblGrid>
                <a:gridCol w="576064"/>
                <a:gridCol w="1248139"/>
                <a:gridCol w="4416491"/>
                <a:gridCol w="2304256"/>
              </a:tblGrid>
              <a:tr h="609600">
                <a:tc gridSpan="2">
                  <a:txBody>
                    <a:bodyPr/>
                    <a:lstStyle/>
                    <a:p>
                      <a:pPr algn="ctr"/>
                      <a:r>
                        <a:rPr lang="zh-CN" altLang="en-US" sz="3200" b="1" i="0" baseline="0" dirty="0" smtClean="0">
                          <a:latin typeface="Times New Roman" panose="02020603050405020304" pitchFamily="18" charset="0"/>
                          <a:ea typeface="宋体" panose="02010600030101010101" pitchFamily="2" charset="-122"/>
                        </a:rPr>
                        <a:t>名称</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hMerge="1">
                  <a:tcPr/>
                </a:tc>
                <a:tc>
                  <a:txBody>
                    <a:bodyPr/>
                    <a:lstStyle/>
                    <a:p>
                      <a:pPr algn="ctr"/>
                      <a:r>
                        <a:rPr lang="zh-CN" altLang="en-US" sz="3200" b="1" i="0" baseline="0" dirty="0" smtClean="0">
                          <a:latin typeface="Times New Roman" panose="02020603050405020304" pitchFamily="18" charset="0"/>
                          <a:ea typeface="宋体" panose="02010600030101010101" pitchFamily="2" charset="-122"/>
                        </a:rPr>
                        <a:t>定义</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影响因素</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r h="609600">
                <a:tc gridSpan="2">
                  <a:txBody>
                    <a:bodyPr/>
                    <a:lstStyle/>
                    <a:p>
                      <a:pPr algn="ctr"/>
                      <a:r>
                        <a:rPr lang="zh-CN" altLang="en-US" sz="3200" b="1" i="0" baseline="0" dirty="0" smtClean="0">
                          <a:latin typeface="Times New Roman" panose="02020603050405020304" pitchFamily="18" charset="0"/>
                          <a:ea typeface="宋体" panose="02010600030101010101" pitchFamily="2" charset="-122"/>
                        </a:rPr>
                        <a:t>动能</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hMerge="1">
                  <a:tcPr/>
                </a:tc>
                <a:tc>
                  <a:txBody>
                    <a:bodyPr/>
                    <a:lstStyle/>
                    <a:p>
                      <a:pPr algn="ctr"/>
                      <a:r>
                        <a:rPr lang="zh-CN" altLang="en-US" sz="3200" b="1" i="0" baseline="0" dirty="0" smtClean="0">
                          <a:latin typeface="Times New Roman" panose="02020603050405020304" pitchFamily="18" charset="0"/>
                          <a:ea typeface="宋体" panose="02010600030101010101" pitchFamily="2" charset="-122"/>
                        </a:rPr>
                        <a:t>物体由于运动具有的能</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质量、速度</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r h="1097280">
                <a:tc rowSpan="2">
                  <a:txBody>
                    <a:bodyPr/>
                    <a:lstStyle/>
                    <a:p>
                      <a:pPr algn="ctr"/>
                      <a:r>
                        <a:rPr lang="zh-CN" altLang="en-US" sz="3200" b="1" i="0" baseline="0" dirty="0" smtClean="0">
                          <a:latin typeface="Times New Roman" panose="02020603050405020304" pitchFamily="18" charset="0"/>
                          <a:ea typeface="宋体" panose="02010600030101010101" pitchFamily="2" charset="-122"/>
                        </a:rPr>
                        <a:t>势能</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重力势能</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受到重力的物体被举高后具有的能</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质量、高度</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r h="1097280">
                <a:tc vMerge="1">
                  <a:tcPr/>
                </a:tc>
                <a:tc>
                  <a:txBody>
                    <a:bodyPr/>
                    <a:lstStyle/>
                    <a:p>
                      <a:pPr algn="ctr"/>
                      <a:r>
                        <a:rPr lang="zh-CN" altLang="en-US" sz="3200" b="1" i="0" baseline="0" dirty="0" smtClean="0">
                          <a:latin typeface="Times New Roman" panose="02020603050405020304" pitchFamily="18" charset="0"/>
                          <a:ea typeface="宋体" panose="02010600030101010101" pitchFamily="2" charset="-122"/>
                        </a:rPr>
                        <a:t>弹性势能</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具有弹性的物体发生弹性形变后具有的能</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弹性形变的程度等</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bl>
          </a:graphicData>
        </a:graphic>
      </p:graphicFrame>
      <p:cxnSp>
        <p:nvCxnSpPr>
          <p:cNvPr id="8" name="曲线连接符 7"/>
          <p:cNvCxnSpPr/>
          <p:nvPr/>
        </p:nvCxnSpPr>
        <p:spPr>
          <a:xfrm rot="16200000" flipH="1">
            <a:off x="1351628" y="4883006"/>
            <a:ext cx="1050453" cy="373393"/>
          </a:xfrm>
          <a:prstGeom prst="curvedConnector3">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9" name="Rectangle 1"/>
          <p:cNvSpPr>
            <a:spLocks noChangeArrowheads="1"/>
          </p:cNvSpPr>
          <p:nvPr/>
        </p:nvSpPr>
        <p:spPr bwMode="auto">
          <a:xfrm>
            <a:off x="2252976" y="5157193"/>
            <a:ext cx="7392821" cy="1025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marL="358775" indent="-35877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721995" eaLnBrk="1" hangingPunct="1"/>
            <a:r>
              <a:rPr lang="zh-CN" altLang="en-US" sz="2900" b="1" dirty="0">
                <a:solidFill>
                  <a:srgbClr val="00B0F0"/>
                </a:solidFill>
                <a:latin typeface="Times New Roman" panose="02020603050405020304" pitchFamily="18" charset="0"/>
                <a:ea typeface="楷体" panose="02010609060101010101" pitchFamily="49" charset="-122"/>
              </a:rPr>
              <a:t>探究重力势能大小和弹性势能大小的影响因素，都用到</a:t>
            </a:r>
            <a:r>
              <a:rPr lang="zh-CN" altLang="en-US" sz="2900" b="1" dirty="0">
                <a:latin typeface="Times New Roman" panose="02020603050405020304" pitchFamily="18" charset="0"/>
                <a:ea typeface="楷体" panose="02010609060101010101" pitchFamily="49" charset="-122"/>
              </a:rPr>
              <a:t>控制变量法</a:t>
            </a:r>
            <a:r>
              <a:rPr lang="zh-CN" altLang="en-US" sz="2900" b="1" dirty="0">
                <a:solidFill>
                  <a:srgbClr val="00B0F0"/>
                </a:solidFill>
                <a:latin typeface="Times New Roman" panose="02020603050405020304" pitchFamily="18" charset="0"/>
                <a:ea typeface="楷体" panose="02010609060101010101" pitchFamily="49" charset="-122"/>
              </a:rPr>
              <a:t>和</a:t>
            </a:r>
            <a:r>
              <a:rPr lang="zh-CN" altLang="en-US" sz="2900" b="1" dirty="0">
                <a:latin typeface="Times New Roman" panose="02020603050405020304" pitchFamily="18" charset="0"/>
                <a:ea typeface="楷体" panose="02010609060101010101" pitchFamily="49" charset="-122"/>
              </a:rPr>
              <a:t>转换法</a:t>
            </a:r>
            <a:r>
              <a:rPr lang="zh-CN" altLang="en-US" sz="2900" b="1" dirty="0">
                <a:solidFill>
                  <a:srgbClr val="00B0F0"/>
                </a:solidFill>
                <a:latin typeface="Times New Roman" panose="02020603050405020304" pitchFamily="18" charset="0"/>
                <a:ea typeface="楷体" panose="02010609060101010101" pitchFamily="49" charset="-122"/>
              </a:rPr>
              <a:t>。</a:t>
            </a:r>
            <a:endParaRPr lang="en-US" altLang="zh-CN" sz="29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78519" y="1124744"/>
            <a:ext cx="4417483" cy="4555093"/>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为探究重力势能的大小与什么因素有关</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小明利用带有四个铁钉的小方桌、沙箱及质量不同的重物设计并进行了如图</a:t>
            </a:r>
            <a:r>
              <a:rPr lang="en-US" altLang="zh-CN" sz="3200" b="1" dirty="0">
                <a:latin typeface="Times New Roman" panose="02020603050405020304" pitchFamily="18" charset="0"/>
                <a:ea typeface="+mn-ea"/>
                <a:cs typeface="Times New Roman" panose="02020603050405020304" pitchFamily="18" charset="0"/>
              </a:rPr>
              <a:t>3 </a:t>
            </a:r>
            <a:r>
              <a:rPr lang="zh-CN" altLang="en-US" sz="3200" b="1" dirty="0">
                <a:latin typeface="Times New Roman" panose="02020603050405020304" pitchFamily="18" charset="0"/>
                <a:ea typeface="+mn-ea"/>
                <a:cs typeface="Times New Roman" panose="02020603050405020304" pitchFamily="18" charset="0"/>
              </a:rPr>
              <a:t>所示的实验。</a:t>
            </a:r>
            <a:endParaRPr lang="zh-CN" altLang="en-US" sz="3200" b="1" i="1" dirty="0">
              <a:latin typeface="Times New Roman" panose="02020603050405020304" pitchFamily="18" charset="0"/>
              <a:ea typeface="+mn-ea"/>
              <a:cs typeface="Times New Roman" panose="02020603050405020304" pitchFamily="18" charset="0"/>
            </a:endParaRPr>
          </a:p>
        </p:txBody>
      </p:sp>
      <p:sp>
        <p:nvSpPr>
          <p:cNvPr id="20486" name="任意多边形 25"/>
          <p:cNvSpPr/>
          <p:nvPr>
            <p:custDataLst>
              <p:tags r:id="rId1"/>
            </p:custDataLst>
          </p:nvPr>
        </p:nvSpPr>
        <p:spPr bwMode="auto">
          <a:xfrm>
            <a:off x="599017" y="1285611"/>
            <a:ext cx="1075267" cy="584200"/>
          </a:xfrm>
          <a:custGeom>
            <a:avLst/>
            <a:gdLst>
              <a:gd name="T0" fmla="*/ 0 w 1186765"/>
              <a:gd name="T1" fmla="*/ 0 h 714376"/>
              <a:gd name="T2" fmla="*/ 1 w 1186765"/>
              <a:gd name="T3" fmla="*/ 0 h 714376"/>
              <a:gd name="T4" fmla="*/ 1 w 1186765"/>
              <a:gd name="T5" fmla="*/ 1 h 714376"/>
              <a:gd name="T6" fmla="*/ 1 w 1186765"/>
              <a:gd name="T7" fmla="*/ 1 h 714376"/>
              <a:gd name="T8" fmla="*/ 1 w 1186765"/>
              <a:gd name="T9" fmla="*/ 1 h 714376"/>
              <a:gd name="T10" fmla="*/ 1 w 1186765"/>
              <a:gd name="T11" fmla="*/ 1 h 714376"/>
              <a:gd name="T12" fmla="*/ 0 60000 65536"/>
              <a:gd name="T13" fmla="*/ 0 60000 65536"/>
              <a:gd name="T14" fmla="*/ 0 60000 65536"/>
              <a:gd name="T15" fmla="*/ 0 60000 65536"/>
              <a:gd name="T16" fmla="*/ 0 60000 65536"/>
              <a:gd name="T17" fmla="*/ 0 60000 65536"/>
              <a:gd name="T18" fmla="*/ 0 w 1186765"/>
              <a:gd name="T19" fmla="*/ 0 h 714376"/>
              <a:gd name="T20" fmla="*/ 1186765 w 1186765"/>
              <a:gd name="T21" fmla="*/ 714376 h 714376"/>
            </a:gdLst>
            <a:ahLst/>
            <a:cxnLst>
              <a:cxn ang="T12">
                <a:pos x="T0" y="T1"/>
              </a:cxn>
              <a:cxn ang="T13">
                <a:pos x="T2" y="T3"/>
              </a:cxn>
              <a:cxn ang="T14">
                <a:pos x="T4" y="T5"/>
              </a:cxn>
              <a:cxn ang="T15">
                <a:pos x="T6" y="T7"/>
              </a:cxn>
              <a:cxn ang="T16">
                <a:pos x="T8" y="T9"/>
              </a:cxn>
              <a:cxn ang="T17">
                <a:pos x="T10" y="T11"/>
              </a:cxn>
            </a:cxnLst>
            <a:rect l="T18" t="T19" r="T20" b="T21"/>
            <a:pathLst>
              <a:path w="1186765" h="714376">
                <a:moveTo>
                  <a:pt x="0" y="0"/>
                </a:moveTo>
                <a:lnTo>
                  <a:pt x="829577" y="0"/>
                </a:lnTo>
                <a:cubicBezTo>
                  <a:pt x="1026846" y="0"/>
                  <a:pt x="1186765" y="159919"/>
                  <a:pt x="1186765" y="357188"/>
                </a:cubicBezTo>
                <a:lnTo>
                  <a:pt x="1186764" y="357188"/>
                </a:lnTo>
                <a:cubicBezTo>
                  <a:pt x="1186764" y="554457"/>
                  <a:pt x="1026845" y="714376"/>
                  <a:pt x="829576" y="714376"/>
                </a:cubicBezTo>
                <a:lnTo>
                  <a:pt x="244993" y="714376"/>
                </a:lnTo>
                <a:lnTo>
                  <a:pt x="0" y="0"/>
                </a:lnTo>
                <a:close/>
              </a:path>
            </a:pathLst>
          </a:custGeom>
          <a:solidFill>
            <a:srgbClr val="A5CC44">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39994"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dirty="0">
                <a:solidFill>
                  <a:srgbClr val="FFFFFF"/>
                </a:solidFill>
                <a:latin typeface="微软雅黑" panose="020B0503020204020204" pitchFamily="34" charset="-122"/>
                <a:ea typeface="微软雅黑" panose="020B0503020204020204" pitchFamily="34" charset="-122"/>
              </a:rPr>
              <a:t>例</a:t>
            </a:r>
            <a:r>
              <a:rPr lang="en-US" altLang="zh-CN" sz="3200" dirty="0">
                <a:solidFill>
                  <a:srgbClr val="FFFFFF"/>
                </a:solidFill>
                <a:latin typeface="微软雅黑" panose="020B0503020204020204" pitchFamily="34" charset="-122"/>
                <a:ea typeface="微软雅黑" panose="020B0503020204020204" pitchFamily="34" charset="-122"/>
              </a:rPr>
              <a:t>2</a:t>
            </a:r>
            <a:endParaRPr lang="zh-CN" altLang="en-US" sz="3200" dirty="0">
              <a:solidFill>
                <a:srgbClr val="FFFFFF"/>
              </a:solidFill>
              <a:latin typeface="微软雅黑" panose="020B0503020204020204" pitchFamily="34" charset="-122"/>
              <a:ea typeface="微软雅黑" panose="020B0503020204020204" pitchFamily="34" charset="-122"/>
            </a:endParaRPr>
          </a:p>
        </p:txBody>
      </p:sp>
      <p:pic>
        <p:nvPicPr>
          <p:cNvPr id="3074"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019084" y="1700809"/>
            <a:ext cx="5376597" cy="3438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2"/>
          <p:cNvSpPr>
            <a:spLocks noChangeArrowheads="1"/>
          </p:cNvSpPr>
          <p:nvPr/>
        </p:nvSpPr>
        <p:spPr bwMode="auto">
          <a:xfrm>
            <a:off x="1295467" y="1508787"/>
            <a:ext cx="9536299" cy="1600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本题主要考查探究重力势能大小的影响因素的研究方法。</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814918" y="890317"/>
            <a:ext cx="10562167" cy="5293757"/>
          </a:xfrm>
          <a:prstGeom prst="rect">
            <a:avLst/>
          </a:prstGeom>
          <a:noFill/>
          <a:ln w="9525">
            <a:noFill/>
            <a:miter lim="800000"/>
          </a:ln>
        </p:spPr>
        <p:txBody>
          <a:bodyPr wrap="square" lIns="121917" tIns="60958" rIns="121917" bIns="60958">
            <a:spAutoFit/>
          </a:bodyPr>
          <a:lstStyle/>
          <a:p>
            <a:pPr marL="476250" indent="-476250">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实验中通过观察</a:t>
            </a:r>
            <a:r>
              <a:rPr lang="en-US" altLang="zh-CN" sz="3200" b="1" dirty="0">
                <a:latin typeface="Times New Roman" panose="02020603050405020304" pitchFamily="18" charset="0"/>
                <a:ea typeface="+mn-ea"/>
                <a:cs typeface="Times New Roman" panose="02020603050405020304" pitchFamily="18" charset="0"/>
              </a:rPr>
              <a:t>_____________________</a:t>
            </a:r>
            <a:r>
              <a:rPr lang="zh-CN" altLang="en-US" sz="3200" b="1" dirty="0">
                <a:latin typeface="Times New Roman" panose="02020603050405020304" pitchFamily="18" charset="0"/>
                <a:ea typeface="+mn-ea"/>
                <a:cs typeface="Times New Roman" panose="02020603050405020304" pitchFamily="18" charset="0"/>
              </a:rPr>
              <a:t>来判断物体重力势能的大小。</a:t>
            </a:r>
            <a:endParaRPr lang="zh-CN" altLang="en-US" sz="3200" b="1" dirty="0">
              <a:latin typeface="Times New Roman" panose="02020603050405020304" pitchFamily="18" charset="0"/>
              <a:ea typeface="+mn-ea"/>
              <a:cs typeface="Times New Roman" panose="02020603050405020304" pitchFamily="18" charset="0"/>
            </a:endParaRPr>
          </a:p>
          <a:p>
            <a:pPr marL="476250" indent="-476250">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要探究重力势能大小与高度的关系应选择图</a:t>
            </a:r>
            <a:r>
              <a:rPr lang="en-US" altLang="zh-CN" sz="3200" b="1" dirty="0">
                <a:latin typeface="Times New Roman" panose="02020603050405020304" pitchFamily="18" charset="0"/>
                <a:cs typeface="Times New Roman" panose="02020603050405020304" pitchFamily="18" charset="0"/>
              </a:rPr>
              <a:t>_______</a:t>
            </a:r>
            <a:r>
              <a:rPr lang="zh-CN" altLang="en-US" sz="3200" b="1" dirty="0">
                <a:latin typeface="Times New Roman" panose="02020603050405020304" pitchFamily="18" charset="0"/>
                <a:ea typeface="+mn-ea"/>
                <a:cs typeface="Times New Roman" panose="02020603050405020304" pitchFamily="18" charset="0"/>
              </a:rPr>
              <a:t>和图</a:t>
            </a:r>
            <a:r>
              <a:rPr lang="en-US" altLang="zh-CN" sz="3200" b="1" dirty="0">
                <a:latin typeface="Times New Roman" panose="02020603050405020304" pitchFamily="18" charset="0"/>
                <a:cs typeface="Times New Roman" panose="02020603050405020304" pitchFamily="18" charset="0"/>
              </a:rPr>
              <a:t>_______</a:t>
            </a:r>
            <a:r>
              <a:rPr lang="zh-CN" altLang="en-US" sz="3200" b="1" dirty="0">
                <a:latin typeface="Times New Roman" panose="02020603050405020304" pitchFamily="18" charset="0"/>
                <a:ea typeface="+mn-ea"/>
                <a:cs typeface="Times New Roman" panose="02020603050405020304" pitchFamily="18" charset="0"/>
              </a:rPr>
              <a:t>进行分析比较。</a:t>
            </a:r>
            <a:endParaRPr lang="zh-CN" altLang="en-US" sz="3200" b="1" dirty="0">
              <a:latin typeface="Times New Roman" panose="02020603050405020304" pitchFamily="18" charset="0"/>
              <a:ea typeface="+mn-ea"/>
              <a:cs typeface="Times New Roman" panose="02020603050405020304" pitchFamily="18" charset="0"/>
            </a:endParaRPr>
          </a:p>
          <a:p>
            <a:pPr marL="476250" indent="-476250">
              <a:lnSpc>
                <a:spcPct val="150000"/>
              </a:lnSpc>
              <a:defRPr/>
            </a:pPr>
            <a:r>
              <a:rPr lang="en-US" altLang="zh-CN" sz="3200" b="1" dirty="0">
                <a:latin typeface="Times New Roman" panose="02020603050405020304" pitchFamily="18" charset="0"/>
                <a:ea typeface="+mn-ea"/>
                <a:cs typeface="Times New Roman" panose="02020603050405020304" pitchFamily="18" charset="0"/>
              </a:rPr>
              <a:t>(3)</a:t>
            </a:r>
            <a:r>
              <a:rPr lang="zh-CN" altLang="en-US" sz="3200" b="1" dirty="0">
                <a:latin typeface="Times New Roman" panose="02020603050405020304" pitchFamily="18" charset="0"/>
                <a:ea typeface="+mn-ea"/>
                <a:cs typeface="Times New Roman" panose="02020603050405020304" pitchFamily="18" charset="0"/>
              </a:rPr>
              <a:t>利用图乙和图丙可探究</a:t>
            </a:r>
            <a:endParaRPr lang="en-US" altLang="zh-CN" sz="3200" b="1" dirty="0">
              <a:latin typeface="Times New Roman" panose="02020603050405020304" pitchFamily="18" charset="0"/>
              <a:ea typeface="+mn-ea"/>
              <a:cs typeface="Times New Roman" panose="02020603050405020304" pitchFamily="18" charset="0"/>
            </a:endParaRPr>
          </a:p>
          <a:p>
            <a:pPr marL="476250">
              <a:lnSpc>
                <a:spcPct val="150000"/>
              </a:lnSpc>
              <a:defRPr/>
            </a:pPr>
            <a:r>
              <a:rPr lang="zh-CN" altLang="en-US" sz="3200" b="1" dirty="0">
                <a:latin typeface="Times New Roman" panose="02020603050405020304" pitchFamily="18" charset="0"/>
                <a:ea typeface="+mn-ea"/>
                <a:cs typeface="Times New Roman" panose="02020603050405020304" pitchFamily="18" charset="0"/>
              </a:rPr>
              <a:t>的问题是</a:t>
            </a:r>
            <a:r>
              <a:rPr lang="en-US" altLang="zh-CN" sz="3200" b="1" dirty="0">
                <a:latin typeface="Times New Roman" panose="02020603050405020304" pitchFamily="18" charset="0"/>
                <a:cs typeface="Times New Roman" panose="02020603050405020304" pitchFamily="18" charset="0"/>
              </a:rPr>
              <a:t>____________</a:t>
            </a:r>
            <a:endParaRPr lang="en-US" altLang="zh-CN" sz="3200" b="1" dirty="0">
              <a:latin typeface="Times New Roman" panose="02020603050405020304" pitchFamily="18" charset="0"/>
              <a:cs typeface="Times New Roman" panose="02020603050405020304" pitchFamily="18" charset="0"/>
            </a:endParaRPr>
          </a:p>
          <a:p>
            <a:pPr marL="476250">
              <a:lnSpc>
                <a:spcPct val="150000"/>
              </a:lnSpc>
              <a:defRPr/>
            </a:pPr>
            <a:r>
              <a:rPr lang="en-US" altLang="zh-CN" sz="3200" b="1" dirty="0">
                <a:latin typeface="Times New Roman" panose="02020603050405020304" pitchFamily="18" charset="0"/>
                <a:cs typeface="Times New Roman" panose="02020603050405020304" pitchFamily="18" charset="0"/>
              </a:rPr>
              <a:t>___________________________ </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i="1" dirty="0">
              <a:latin typeface="Times New Roman" panose="02020603050405020304" pitchFamily="18" charset="0"/>
              <a:ea typeface="+mn-ea"/>
              <a:cs typeface="Times New Roman" panose="02020603050405020304" pitchFamily="18" charset="0"/>
            </a:endParaRPr>
          </a:p>
        </p:txBody>
      </p:sp>
      <p:sp>
        <p:nvSpPr>
          <p:cNvPr id="12" name="TextBox 11"/>
          <p:cNvSpPr txBox="1">
            <a:spLocks noChangeArrowheads="1"/>
          </p:cNvSpPr>
          <p:nvPr/>
        </p:nvSpPr>
        <p:spPr bwMode="auto">
          <a:xfrm>
            <a:off x="4196990" y="836712"/>
            <a:ext cx="4387527"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小方桌陷入沙中的深浅</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pic>
        <p:nvPicPr>
          <p:cNvPr id="8" name="Picture 2"/>
          <p:cNvPicPr>
            <a:picLocks noChangeAspect="1" noChangeArrowheads="1"/>
          </p:cNvPicPr>
          <p:nvPr/>
        </p:nvPicPr>
        <p:blipFill rotWithShape="1">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b="12914"/>
          <a:stretch>
            <a:fillRect/>
          </a:stretch>
        </p:blipFill>
        <p:spPr bwMode="auto">
          <a:xfrm>
            <a:off x="6288022" y="2810530"/>
            <a:ext cx="4788804" cy="26670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a:spLocks noChangeArrowheads="1"/>
          </p:cNvSpPr>
          <p:nvPr/>
        </p:nvSpPr>
        <p:spPr bwMode="auto">
          <a:xfrm>
            <a:off x="9552384" y="2330477"/>
            <a:ext cx="660877"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甲</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
        <p:nvSpPr>
          <p:cNvPr id="11" name="TextBox 10"/>
          <p:cNvSpPr txBox="1">
            <a:spLocks noChangeArrowheads="1"/>
          </p:cNvSpPr>
          <p:nvPr/>
        </p:nvSpPr>
        <p:spPr bwMode="auto">
          <a:xfrm>
            <a:off x="2255574" y="3098562"/>
            <a:ext cx="660877" cy="861770"/>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乙</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
        <p:nvSpPr>
          <p:cNvPr id="13" name="TextBox 12"/>
          <p:cNvSpPr txBox="1">
            <a:spLocks noChangeArrowheads="1"/>
          </p:cNvSpPr>
          <p:nvPr/>
        </p:nvSpPr>
        <p:spPr bwMode="auto">
          <a:xfrm>
            <a:off x="3092408" y="4519841"/>
            <a:ext cx="2715561"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高度相同时，</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
        <p:nvSpPr>
          <p:cNvPr id="14" name="TextBox 13"/>
          <p:cNvSpPr txBox="1">
            <a:spLocks noChangeArrowheads="1"/>
          </p:cNvSpPr>
          <p:nvPr/>
        </p:nvSpPr>
        <p:spPr bwMode="auto">
          <a:xfrm>
            <a:off x="1231261" y="5221398"/>
            <a:ext cx="5844399"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重力势能的大小与质量的关系</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0" grpId="0"/>
      <p:bldP spid="11" grpId="0"/>
      <p:bldP spid="13"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78519" y="1500797"/>
            <a:ext cx="9698565" cy="3077762"/>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小明看到运动员拉弓射箭时，弓拉得越弯，箭射得越远。小明猜想：弹性势能的大小可能与物体的弹性形变程度有关。为验证其猜想是否正确，他设计了如下实验</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弹簧被压缩后未超过其弹性限度</a:t>
            </a:r>
            <a:r>
              <a:rPr lang="en-US" altLang="zh-CN" sz="3200" b="1" dirty="0">
                <a:latin typeface="Times New Roman" panose="02020603050405020304" pitchFamily="18" charset="0"/>
                <a:ea typeface="+mn-ea"/>
                <a:cs typeface="Times New Roman" panose="02020603050405020304" pitchFamily="18" charset="0"/>
              </a:rPr>
              <a:t>)</a:t>
            </a:r>
            <a:endParaRPr lang="zh-CN" altLang="en-US" sz="3200" b="1" i="1" dirty="0">
              <a:latin typeface="Times New Roman" panose="02020603050405020304" pitchFamily="18" charset="0"/>
              <a:ea typeface="+mn-ea"/>
              <a:cs typeface="Times New Roman" panose="02020603050405020304" pitchFamily="18" charset="0"/>
            </a:endParaRPr>
          </a:p>
        </p:txBody>
      </p:sp>
      <p:sp>
        <p:nvSpPr>
          <p:cNvPr id="8" name="任意多边形 7"/>
          <p:cNvSpPr/>
          <p:nvPr>
            <p:custDataLst>
              <p:tags r:id="rId1"/>
            </p:custDataLst>
          </p:nvPr>
        </p:nvSpPr>
        <p:spPr>
          <a:xfrm>
            <a:off x="569385" y="1665613"/>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smtClean="0">
                <a:solidFill>
                  <a:srgbClr val="FFFFFF"/>
                </a:solidFill>
                <a:latin typeface="微软雅黑" panose="020B0503020204020204" pitchFamily="34" charset="-122"/>
                <a:ea typeface="微软雅黑" panose="020B0503020204020204" pitchFamily="34" charset="-122"/>
              </a:rPr>
              <a:t>例</a:t>
            </a:r>
            <a:r>
              <a:rPr lang="en-US" altLang="zh-CN" sz="3200" dirty="0" smtClean="0">
                <a:solidFill>
                  <a:srgbClr val="FFFFFF"/>
                </a:solidFill>
                <a:latin typeface="微软雅黑" panose="020B0503020204020204" pitchFamily="34" charset="-122"/>
                <a:ea typeface="微软雅黑" panose="020B0503020204020204" pitchFamily="34" charset="-122"/>
              </a:rPr>
              <a:t>3</a:t>
            </a:r>
            <a:endParaRPr lang="zh-CN" altLang="en-US" sz="3200" dirty="0" err="1">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814918" y="1028734"/>
            <a:ext cx="10562167" cy="3077765"/>
          </a:xfrm>
          <a:prstGeom prst="rect">
            <a:avLst/>
          </a:prstGeom>
          <a:noFill/>
          <a:ln w="9525">
            <a:noFill/>
            <a:miter lim="800000"/>
          </a:ln>
        </p:spPr>
        <p:txBody>
          <a:bodyPr wrap="square" lIns="121917" tIns="60958" rIns="121917" bIns="60958">
            <a:spAutoFit/>
          </a:bodyPr>
          <a:lstStyle/>
          <a:p>
            <a:pPr marL="476250">
              <a:lnSpc>
                <a:spcPct val="150000"/>
              </a:lnSpc>
              <a:defRPr/>
            </a:pPr>
            <a:r>
              <a:rPr lang="zh-CN" altLang="en-US" sz="3200" b="1" dirty="0">
                <a:latin typeface="Times New Roman" panose="02020603050405020304" pitchFamily="18" charset="0"/>
                <a:ea typeface="+mn-ea"/>
                <a:cs typeface="Times New Roman" panose="02020603050405020304" pitchFamily="18" charset="0"/>
              </a:rPr>
              <a:t>如图</a:t>
            </a:r>
            <a:r>
              <a:rPr lang="en-US" altLang="zh-CN" sz="3200" b="1" dirty="0">
                <a:latin typeface="Times New Roman" panose="02020603050405020304" pitchFamily="18" charset="0"/>
                <a:ea typeface="+mn-ea"/>
                <a:cs typeface="Times New Roman" panose="02020603050405020304" pitchFamily="18" charset="0"/>
              </a:rPr>
              <a:t>4</a:t>
            </a:r>
            <a:r>
              <a:rPr lang="zh-CN" altLang="en-US" sz="3200" b="1" dirty="0">
                <a:latin typeface="Times New Roman" panose="02020603050405020304" pitchFamily="18" charset="0"/>
                <a:ea typeface="+mn-ea"/>
                <a:cs typeface="Times New Roman" panose="02020603050405020304" pitchFamily="18" charset="0"/>
              </a:rPr>
              <a:t>所示，将同一个弹簧压缩</a:t>
            </a:r>
            <a:r>
              <a:rPr lang="en-US" altLang="zh-CN" sz="3200" b="1" dirty="0">
                <a:latin typeface="Times New Roman" panose="02020603050405020304" pitchFamily="18" charset="0"/>
                <a:ea typeface="+mn-ea"/>
                <a:cs typeface="Times New Roman" panose="02020603050405020304" pitchFamily="18" charset="0"/>
              </a:rPr>
              <a:t>________(</a:t>
            </a:r>
            <a:r>
              <a:rPr lang="zh-CN" altLang="en-US" sz="3200" b="1" dirty="0">
                <a:latin typeface="Times New Roman" panose="02020603050405020304" pitchFamily="18" charset="0"/>
                <a:ea typeface="+mn-ea"/>
                <a:cs typeface="Times New Roman" panose="02020603050405020304" pitchFamily="18" charset="0"/>
              </a:rPr>
              <a:t>填“相同”或“不同”</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的长度，将小球置于弹簧的右端，松开弹簧后小球碰到同一位置的相同木块上，通过比较</a:t>
            </a:r>
            <a:r>
              <a:rPr lang="en-US" altLang="zh-CN" sz="3200" b="1" dirty="0">
                <a:latin typeface="Times New Roman" panose="02020603050405020304" pitchFamily="18" charset="0"/>
                <a:cs typeface="Times New Roman" panose="02020603050405020304" pitchFamily="18" charset="0"/>
              </a:rPr>
              <a:t>________</a:t>
            </a:r>
            <a:endParaRPr lang="en-US" altLang="zh-CN" sz="3200" b="1" dirty="0">
              <a:latin typeface="Times New Roman" panose="02020603050405020304" pitchFamily="18" charset="0"/>
              <a:cs typeface="Times New Roman" panose="02020603050405020304" pitchFamily="18" charset="0"/>
            </a:endParaRPr>
          </a:p>
          <a:p>
            <a:pPr marL="476250">
              <a:lnSpc>
                <a:spcPct val="150000"/>
              </a:lnSpc>
              <a:defRPr/>
            </a:pPr>
            <a:r>
              <a:rPr lang="en-US" altLang="zh-CN" sz="3200" b="1" dirty="0">
                <a:latin typeface="Times New Roman" panose="02020603050405020304" pitchFamily="18" charset="0"/>
                <a:ea typeface="+mn-ea"/>
                <a:cs typeface="Times New Roman" panose="02020603050405020304" pitchFamily="18" charset="0"/>
              </a:rPr>
              <a:t>__________</a:t>
            </a:r>
            <a:r>
              <a:rPr lang="zh-CN" altLang="en-US" sz="3200" b="1" dirty="0">
                <a:latin typeface="Times New Roman" panose="02020603050405020304" pitchFamily="18" charset="0"/>
                <a:ea typeface="+mn-ea"/>
                <a:cs typeface="Times New Roman" panose="02020603050405020304" pitchFamily="18" charset="0"/>
              </a:rPr>
              <a:t>，从而比较弹性势能的大小。</a:t>
            </a:r>
            <a:endParaRPr lang="zh-CN" altLang="en-US" sz="3200" b="1" i="1" dirty="0">
              <a:latin typeface="Times New Roman" panose="02020603050405020304" pitchFamily="18" charset="0"/>
              <a:ea typeface="+mn-ea"/>
              <a:cs typeface="Times New Roman" panose="02020603050405020304" pitchFamily="18" charset="0"/>
            </a:endParaRPr>
          </a:p>
        </p:txBody>
      </p:sp>
      <p:sp>
        <p:nvSpPr>
          <p:cNvPr id="12" name="TextBox 11"/>
          <p:cNvSpPr txBox="1">
            <a:spLocks noChangeArrowheads="1"/>
          </p:cNvSpPr>
          <p:nvPr/>
        </p:nvSpPr>
        <p:spPr bwMode="auto">
          <a:xfrm>
            <a:off x="7187802" y="987462"/>
            <a:ext cx="1137647"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不同</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pic>
        <p:nvPicPr>
          <p:cNvPr id="4098"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65667" y="4046528"/>
            <a:ext cx="4060664" cy="2223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extBox 14"/>
          <p:cNvSpPr txBox="1">
            <a:spLocks noChangeArrowheads="1"/>
          </p:cNvSpPr>
          <p:nvPr/>
        </p:nvSpPr>
        <p:spPr bwMode="auto">
          <a:xfrm>
            <a:off x="9456374" y="2468894"/>
            <a:ext cx="1920711"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木块移动</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
        <p:nvSpPr>
          <p:cNvPr id="16" name="TextBox 15"/>
          <p:cNvSpPr txBox="1">
            <a:spLocks noChangeArrowheads="1"/>
          </p:cNvSpPr>
          <p:nvPr/>
        </p:nvSpPr>
        <p:spPr bwMode="auto">
          <a:xfrm>
            <a:off x="1284865" y="3207497"/>
            <a:ext cx="2304256"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距离的远近</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28"/>
          <p:cNvSpPr txBox="1"/>
          <p:nvPr/>
        </p:nvSpPr>
        <p:spPr>
          <a:xfrm>
            <a:off x="4223792" y="1412776"/>
            <a:ext cx="3897486" cy="3416320"/>
          </a:xfrm>
          <a:prstGeom prst="rect">
            <a:avLst/>
          </a:prstGeom>
          <a:noFill/>
        </p:spPr>
        <p:txBody>
          <a:bodyPr wrap="square">
            <a:spAutoFit/>
          </a:bodyPr>
          <a:lstStyle/>
          <a:p>
            <a:pPr marL="342900" indent="-342900">
              <a:lnSpc>
                <a:spcPct val="150000"/>
              </a:lnSpc>
              <a:buClr>
                <a:srgbClr val="00B0F0"/>
              </a:buClr>
              <a:buFont typeface="Wingdings" panose="05000000000000000000" pitchFamily="2" charset="2"/>
              <a:buChar char="u"/>
              <a:defRPr/>
            </a:pPr>
            <a:r>
              <a:rPr lang="zh-CN" altLang="en-US" sz="3600" b="1" dirty="0" smtClean="0">
                <a:latin typeface="+mn-ea"/>
                <a:cs typeface="Times New Roman" panose="02020603050405020304" pitchFamily="18" charset="0"/>
              </a:rPr>
              <a:t>动能</a:t>
            </a:r>
            <a:endParaRPr lang="en-US" altLang="zh-CN" sz="3600" b="1" dirty="0" smtClean="0">
              <a:latin typeface="+mn-ea"/>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smtClean="0">
                <a:latin typeface="+mn-ea"/>
                <a:cs typeface="Times New Roman" panose="02020603050405020304" pitchFamily="18" charset="0"/>
              </a:rPr>
              <a:t>势能</a:t>
            </a:r>
            <a:endParaRPr lang="en-US" altLang="zh-CN" sz="3600" b="1" dirty="0" smtClean="0">
              <a:latin typeface="+mn-ea"/>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a:latin typeface="+mn-ea"/>
                <a:cs typeface="Times New Roman" panose="02020603050405020304" pitchFamily="18" charset="0"/>
              </a:rPr>
              <a:t>机械能及其</a:t>
            </a:r>
            <a:r>
              <a:rPr lang="zh-CN" altLang="en-US" sz="3600" b="1" dirty="0" smtClean="0">
                <a:latin typeface="+mn-ea"/>
                <a:cs typeface="Times New Roman" panose="02020603050405020304" pitchFamily="18" charset="0"/>
              </a:rPr>
              <a:t>转化</a:t>
            </a:r>
            <a:endParaRPr lang="en-US" altLang="zh-CN" sz="3600" b="1" dirty="0" smtClean="0">
              <a:latin typeface="+mn-ea"/>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a:latin typeface="+mn-ea"/>
                <a:cs typeface="Times New Roman" panose="02020603050405020304" pitchFamily="18" charset="0"/>
              </a:rPr>
              <a:t>机械能</a:t>
            </a:r>
            <a:r>
              <a:rPr lang="zh-CN" altLang="en-US" sz="3600" b="1" dirty="0" smtClean="0">
                <a:latin typeface="+mn-ea"/>
                <a:cs typeface="Times New Roman" panose="02020603050405020304" pitchFamily="18" charset="0"/>
              </a:rPr>
              <a:t>守恒</a:t>
            </a:r>
            <a:endParaRPr lang="en-US" altLang="zh-CN" sz="3600" b="1" dirty="0" smtClean="0">
              <a:latin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839470" y="861695"/>
            <a:ext cx="10297160" cy="5375910"/>
            <a:chOff x="267" y="1409"/>
            <a:chExt cx="16216" cy="8466"/>
          </a:xfrm>
        </p:grpSpPr>
        <p:pic>
          <p:nvPicPr>
            <p:cNvPr id="9" name="图片 8" descr="打孔纸"/>
            <p:cNvPicPr>
              <a:picLocks noChangeAspect="1"/>
            </p:cNvPicPr>
            <p:nvPr>
              <p:custDataLst>
                <p:tags r:id="rId1"/>
              </p:custDataLst>
            </p:nvPr>
          </p:nvPicPr>
          <p:blipFill>
            <a:blip r:embed="rId2"/>
            <a:stretch>
              <a:fillRect/>
            </a:stretch>
          </p:blipFill>
          <p:spPr>
            <a:xfrm>
              <a:off x="267" y="2247"/>
              <a:ext cx="16216" cy="7628"/>
            </a:xfrm>
            <a:prstGeom prst="rect">
              <a:avLst/>
            </a:prstGeom>
          </p:spPr>
        </p:pic>
        <p:grpSp>
          <p:nvGrpSpPr>
            <p:cNvPr id="10" name="组合 9"/>
            <p:cNvGrpSpPr/>
            <p:nvPr/>
          </p:nvGrpSpPr>
          <p:grpSpPr>
            <a:xfrm>
              <a:off x="834" y="1409"/>
              <a:ext cx="4135" cy="977"/>
              <a:chOff x="834" y="1816"/>
              <a:chExt cx="4135" cy="977"/>
            </a:xfrm>
          </p:grpSpPr>
          <p:sp>
            <p:nvSpPr>
              <p:cNvPr id="11" name="文本框 3"/>
              <p:cNvSpPr txBox="1"/>
              <p:nvPr>
                <p:custDataLst>
                  <p:tags r:id="rId3"/>
                </p:custDataLst>
              </p:nvPr>
            </p:nvSpPr>
            <p:spPr>
              <a:xfrm>
                <a:off x="2317" y="1971"/>
                <a:ext cx="2652"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教你一</a:t>
                </a:r>
                <a:r>
                  <a:rPr lang="zh-CN" altLang="en-US" sz="2800" dirty="0" smtClean="0">
                    <a:latin typeface="黑体" panose="02010609060101010101" charset="-122"/>
                    <a:ea typeface="黑体" panose="02010609060101010101" charset="-122"/>
                    <a:cs typeface="黑体" panose="02010609060101010101" charset="-122"/>
                  </a:rPr>
                  <a:t>招</a:t>
                </a:r>
                <a:endParaRPr lang="zh-CN" altLang="en-US" sz="2800" dirty="0">
                  <a:latin typeface="黑体" panose="02010609060101010101" charset="-122"/>
                  <a:ea typeface="黑体" panose="02010609060101010101" charset="-122"/>
                  <a:cs typeface="黑体" panose="02010609060101010101" charset="-122"/>
                </a:endParaRPr>
              </a:p>
            </p:txBody>
          </p:sp>
          <p:pic>
            <p:nvPicPr>
              <p:cNvPr id="12" name="图片 11"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834" y="1816"/>
                <a:ext cx="1579" cy="936"/>
              </a:xfrm>
              <a:prstGeom prst="rect">
                <a:avLst/>
              </a:prstGeom>
            </p:spPr>
          </p:pic>
        </p:grpSp>
      </p:grpSp>
      <p:sp>
        <p:nvSpPr>
          <p:cNvPr id="13" name="矩形 12"/>
          <p:cNvSpPr>
            <a:spLocks noChangeArrowheads="1"/>
          </p:cNvSpPr>
          <p:nvPr/>
        </p:nvSpPr>
        <p:spPr bwMode="auto">
          <a:xfrm>
            <a:off x="1955919" y="1844823"/>
            <a:ext cx="8280920" cy="381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829945" algn="just"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要验证弹性势能的大小可能与物体的弹性形变程度有关，需改变弹簧的弹性形变大小，因此要将同一个弹簧压缩不同的长度；运用转换法，通过观察木块移动距离的远近来比较弹性势能的大小。</a:t>
            </a:r>
            <a:endParaRPr lang="zh-CN" altLang="en-US"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AutoShape 2"/>
          <p:cNvSpPr>
            <a:spLocks noChangeArrowheads="1"/>
          </p:cNvSpPr>
          <p:nvPr/>
        </p:nvSpPr>
        <p:spPr bwMode="gray">
          <a:xfrm flipH="1">
            <a:off x="2256367" y="1063692"/>
            <a:ext cx="4199673" cy="573616"/>
          </a:xfrm>
          <a:prstGeom prst="roundRect">
            <a:avLst>
              <a:gd name="adj" fmla="val 47681"/>
            </a:avLst>
          </a:prstGeom>
          <a:solidFill>
            <a:schemeClr val="accent6">
              <a:lumMod val="60000"/>
              <a:lumOff val="40000"/>
            </a:schemeClr>
          </a:solidFill>
          <a:ln>
            <a:noFill/>
          </a:ln>
        </p:spPr>
        <p:txBody>
          <a:bodyPr wrap="none" lIns="121917" tIns="60958" rIns="121917" bIns="60958" anchor="ctr"/>
          <a:lstStyle/>
          <a:p>
            <a:pPr eaLnBrk="0" hangingPunct="0">
              <a:defRPr/>
            </a:pPr>
            <a:endParaRPr lang="zh-CN" altLang="en-US" sz="3200">
              <a:latin typeface="黑体" panose="02010609060101010101" charset="-122"/>
              <a:ea typeface="黑体" panose="02010609060101010101" charset="-122"/>
            </a:endParaRPr>
          </a:p>
        </p:txBody>
      </p:sp>
      <p:sp>
        <p:nvSpPr>
          <p:cNvPr id="7171" name="AutoShape 2"/>
          <p:cNvSpPr>
            <a:spLocks noChangeArrowheads="1"/>
          </p:cNvSpPr>
          <p:nvPr/>
        </p:nvSpPr>
        <p:spPr bwMode="gray">
          <a:xfrm flipH="1">
            <a:off x="850901" y="1053108"/>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lIns="121917" tIns="60958" rIns="121917" bIns="60958" anchor="ctr"/>
          <a:lstStyle/>
          <a:p>
            <a:pPr eaLnBrk="0" hangingPunct="0">
              <a:defRPr/>
            </a:pPr>
            <a:endParaRPr lang="zh-CN" altLang="en-US" sz="3200">
              <a:latin typeface="黑体" panose="02010609060101010101" charset="-122"/>
              <a:ea typeface="黑体" panose="02010609060101010101" charset="-122"/>
            </a:endParaRPr>
          </a:p>
        </p:txBody>
      </p:sp>
      <p:sp>
        <p:nvSpPr>
          <p:cNvPr id="22532" name="文本框 27"/>
          <p:cNvSpPr txBox="1">
            <a:spLocks noChangeArrowheads="1"/>
          </p:cNvSpPr>
          <p:nvPr/>
        </p:nvSpPr>
        <p:spPr bwMode="auto">
          <a:xfrm>
            <a:off x="1056623" y="1004478"/>
            <a:ext cx="1510985" cy="61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3200" b="1" dirty="0">
                <a:latin typeface="黑体" panose="02010609060101010101" charset="-122"/>
                <a:ea typeface="黑体" panose="02010609060101010101" charset="-122"/>
              </a:rPr>
              <a:t>知识点</a:t>
            </a:r>
            <a:endParaRPr kumimoji="1" lang="zh-CN" altLang="en-US" sz="3200" b="1" dirty="0">
              <a:latin typeface="黑体" panose="02010609060101010101" charset="-122"/>
              <a:ea typeface="黑体" panose="02010609060101010101" charset="-122"/>
            </a:endParaRPr>
          </a:p>
        </p:txBody>
      </p:sp>
      <p:sp>
        <p:nvSpPr>
          <p:cNvPr id="22533" name="文本框 28"/>
          <p:cNvSpPr txBox="1">
            <a:spLocks noChangeArrowheads="1"/>
          </p:cNvSpPr>
          <p:nvPr/>
        </p:nvSpPr>
        <p:spPr bwMode="auto">
          <a:xfrm>
            <a:off x="3215681" y="1023943"/>
            <a:ext cx="3240359" cy="61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latin typeface="黑体" panose="02010609060101010101" charset="-122"/>
                <a:ea typeface="黑体" panose="02010609060101010101" charset="-122"/>
              </a:rPr>
              <a:t>机械能及其转化</a:t>
            </a:r>
            <a:endParaRPr lang="zh-CN" altLang="en-US" sz="3200" b="1" dirty="0">
              <a:latin typeface="黑体" panose="02010609060101010101" charset="-122"/>
              <a:ea typeface="黑体" panose="02010609060101010101" charset="-122"/>
            </a:endParaRPr>
          </a:p>
        </p:txBody>
      </p:sp>
      <p:sp>
        <p:nvSpPr>
          <p:cNvPr id="22537" name="AutoShape 11"/>
          <p:cNvSpPr>
            <a:spLocks noChangeArrowheads="1"/>
          </p:cNvSpPr>
          <p:nvPr/>
        </p:nvSpPr>
        <p:spPr bwMode="gray">
          <a:xfrm>
            <a:off x="2497667" y="919759"/>
            <a:ext cx="768351" cy="776816"/>
          </a:xfrm>
          <a:prstGeom prst="diamond">
            <a:avLst/>
          </a:prstGeom>
          <a:solidFill>
            <a:srgbClr val="F4BE96"/>
          </a:solidFill>
          <a:ln w="38100">
            <a:solidFill>
              <a:schemeClr val="bg1"/>
            </a:solidFill>
            <a:miter lim="800000"/>
          </a:ln>
          <a:effectLst>
            <a:outerShdw sy="50000" rotWithShape="0">
              <a:srgbClr val="808080">
                <a:alpha val="50000"/>
              </a:srgbClr>
            </a:outerShdw>
          </a:effectLst>
        </p:spPr>
        <p:txBody>
          <a:bodyPr wrap="none" lIns="121917"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ko-KR" sz="3200" b="1">
                <a:latin typeface="黑体" panose="02010609060101010101" charset="-122"/>
                <a:ea typeface="黑体" panose="02010609060101010101" charset="-122"/>
              </a:rPr>
              <a:t>3</a:t>
            </a:r>
            <a:endParaRPr lang="en-US" altLang="ko-KR" sz="3200" b="1">
              <a:latin typeface="黑体" panose="02010609060101010101" charset="-122"/>
              <a:ea typeface="黑体" panose="02010609060101010101" charset="-122"/>
            </a:endParaRPr>
          </a:p>
        </p:txBody>
      </p:sp>
      <p:sp>
        <p:nvSpPr>
          <p:cNvPr id="14" name="TextBox 33"/>
          <p:cNvSpPr txBox="1">
            <a:spLocks noChangeArrowheads="1"/>
          </p:cNvSpPr>
          <p:nvPr/>
        </p:nvSpPr>
        <p:spPr bwMode="auto">
          <a:xfrm>
            <a:off x="814918" y="1825995"/>
            <a:ext cx="10562167" cy="160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机械能 动能与势能统称为机械能。一个物体具有的机械能总量，等于它所具有的动能与势能之和。</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922215"/>
            <a:ext cx="10562167"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动能与重力势能间的相互转化</a:t>
            </a:r>
            <a:endParaRPr lang="zh-CN" altLang="en-US"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如图</a:t>
            </a:r>
            <a:r>
              <a:rPr lang="en-US" altLang="zh-CN" sz="3200" b="1" dirty="0">
                <a:latin typeface="Times New Roman" panose="02020603050405020304" pitchFamily="18" charset="0"/>
                <a:ea typeface="+mn-ea"/>
                <a:cs typeface="Times New Roman" panose="02020603050405020304" pitchFamily="18" charset="0"/>
              </a:rPr>
              <a:t>5 </a:t>
            </a:r>
            <a:r>
              <a:rPr lang="zh-CN" altLang="en-US" sz="3200" b="1" dirty="0">
                <a:latin typeface="Times New Roman" panose="02020603050405020304" pitchFamily="18" charset="0"/>
                <a:ea typeface="+mn-ea"/>
                <a:cs typeface="Times New Roman" panose="02020603050405020304" pitchFamily="18" charset="0"/>
              </a:rPr>
              <a:t>所示的实验中机械能间的相互转化情况：①重力势能→动能；②动能→重力势能；③重力势能→动能；④动能→重力势能。</a:t>
            </a:r>
            <a:endParaRPr lang="en-US" altLang="zh-CN"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相似的实验有滚摆实验，</a:t>
            </a:r>
            <a:endParaRPr lang="en-US" altLang="zh-CN" sz="3200" b="1" dirty="0">
              <a:latin typeface="Times New Roman" panose="02020603050405020304" pitchFamily="18" charset="0"/>
              <a:ea typeface="+mn-ea"/>
              <a:cs typeface="Times New Roman" panose="02020603050405020304" pitchFamily="18" charset="0"/>
            </a:endParaRPr>
          </a:p>
          <a:p>
            <a:pPr marL="474345" indent="1905"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原理相同的实例有荡秋千。</a:t>
            </a:r>
            <a:endParaRPr lang="zh-CN" altLang="en-US" sz="3200" b="1" dirty="0">
              <a:latin typeface="Times New Roman" panose="02020603050405020304" pitchFamily="18" charset="0"/>
              <a:ea typeface="+mn-ea"/>
              <a:cs typeface="Times New Roman" panose="02020603050405020304" pitchFamily="18" charset="0"/>
            </a:endParaRPr>
          </a:p>
        </p:txBody>
      </p:sp>
      <p:pic>
        <p:nvPicPr>
          <p:cNvPr id="5122"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335448" y="3221059"/>
            <a:ext cx="2640873" cy="28369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922215"/>
            <a:ext cx="10562167" cy="529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 </a:t>
            </a:r>
            <a:r>
              <a:rPr lang="zh-CN" altLang="en-US" sz="3200" b="1" dirty="0">
                <a:latin typeface="Times New Roman" panose="02020603050405020304" pitchFamily="18" charset="0"/>
                <a:ea typeface="+mn-ea"/>
                <a:cs typeface="Times New Roman" panose="02020603050405020304" pitchFamily="18" charset="0"/>
              </a:rPr>
              <a:t>动能与弹性势能间的相互转化</a:t>
            </a:r>
            <a:endParaRPr lang="zh-CN" altLang="en-US"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演示实验：如图</a:t>
            </a:r>
            <a:r>
              <a:rPr lang="en-US" altLang="zh-CN" sz="3200" b="1" dirty="0">
                <a:latin typeface="Times New Roman" panose="02020603050405020304" pitchFamily="18" charset="0"/>
                <a:ea typeface="+mn-ea"/>
                <a:cs typeface="Times New Roman" panose="02020603050405020304" pitchFamily="18" charset="0"/>
              </a:rPr>
              <a:t>6 </a:t>
            </a:r>
            <a:r>
              <a:rPr lang="zh-CN" altLang="en-US" sz="3200" b="1" dirty="0">
                <a:latin typeface="Times New Roman" panose="02020603050405020304" pitchFamily="18" charset="0"/>
                <a:ea typeface="+mn-ea"/>
                <a:cs typeface="Times New Roman" panose="02020603050405020304" pitchFamily="18" charset="0"/>
              </a:rPr>
              <a:t>所示，上发条后，体操人翻转。弹性势能转化为动能。</a:t>
            </a:r>
            <a:endParaRPr lang="zh-CN" altLang="en-US"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应用实例：机械手表、蹦床等。</a:t>
            </a:r>
            <a:endParaRPr lang="zh-CN" altLang="en-US"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4. </a:t>
            </a:r>
            <a:r>
              <a:rPr lang="zh-CN" altLang="en-US" sz="3200" b="1" dirty="0">
                <a:latin typeface="Times New Roman" panose="02020603050405020304" pitchFamily="18" charset="0"/>
                <a:ea typeface="+mn-ea"/>
                <a:cs typeface="Times New Roman" panose="02020603050405020304" pitchFamily="18" charset="0"/>
              </a:rPr>
              <a:t>两种势能间也可以相互转化 例如，</a:t>
            </a:r>
            <a:endParaRPr lang="en-US" altLang="zh-CN" sz="3200" b="1" dirty="0">
              <a:latin typeface="Times New Roman" panose="02020603050405020304" pitchFamily="18" charset="0"/>
              <a:ea typeface="+mn-ea"/>
              <a:cs typeface="Times New Roman" panose="02020603050405020304" pitchFamily="18" charset="0"/>
            </a:endParaRPr>
          </a:p>
          <a:p>
            <a:pPr marL="474345" indent="1905"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撑竿跳高时就利用了弹性势能转</a:t>
            </a:r>
            <a:endParaRPr lang="en-US" altLang="zh-CN" sz="3200" b="1" dirty="0">
              <a:latin typeface="Times New Roman" panose="02020603050405020304" pitchFamily="18" charset="0"/>
              <a:ea typeface="+mn-ea"/>
              <a:cs typeface="Times New Roman" panose="02020603050405020304" pitchFamily="18" charset="0"/>
            </a:endParaRPr>
          </a:p>
          <a:p>
            <a:pPr marL="474345" indent="1905"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化为重力势能。</a:t>
            </a:r>
            <a:endParaRPr lang="zh-CN" altLang="en-US" sz="3200" b="1" dirty="0">
              <a:latin typeface="Times New Roman" panose="02020603050405020304" pitchFamily="18" charset="0"/>
              <a:ea typeface="+mn-ea"/>
              <a:cs typeface="Times New Roman" panose="02020603050405020304" pitchFamily="18" charset="0"/>
            </a:endParaRPr>
          </a:p>
        </p:txBody>
      </p:sp>
      <p:pic>
        <p:nvPicPr>
          <p:cNvPr id="6146"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32171" y="2848871"/>
            <a:ext cx="3072341" cy="26286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组合 6"/>
          <p:cNvGrpSpPr/>
          <p:nvPr/>
        </p:nvGrpSpPr>
        <p:grpSpPr>
          <a:xfrm>
            <a:off x="611517" y="404664"/>
            <a:ext cx="10873105" cy="5879465"/>
            <a:chOff x="267" y="1409"/>
            <a:chExt cx="17123" cy="9259"/>
          </a:xfrm>
        </p:grpSpPr>
        <p:pic>
          <p:nvPicPr>
            <p:cNvPr id="8" name="图片 7" descr="打孔纸"/>
            <p:cNvPicPr>
              <a:picLocks noChangeAspect="1"/>
            </p:cNvPicPr>
            <p:nvPr>
              <p:custDataLst>
                <p:tags r:id="rId1"/>
              </p:custDataLst>
            </p:nvPr>
          </p:nvPicPr>
          <p:blipFill>
            <a:blip r:embed="rId2"/>
            <a:stretch>
              <a:fillRect/>
            </a:stretch>
          </p:blipFill>
          <p:spPr>
            <a:xfrm>
              <a:off x="267" y="2247"/>
              <a:ext cx="17123" cy="8421"/>
            </a:xfrm>
            <a:prstGeom prst="rect">
              <a:avLst/>
            </a:prstGeom>
          </p:spPr>
        </p:pic>
        <p:grpSp>
          <p:nvGrpSpPr>
            <p:cNvPr id="9" name="组合 8"/>
            <p:cNvGrpSpPr/>
            <p:nvPr/>
          </p:nvGrpSpPr>
          <p:grpSpPr>
            <a:xfrm>
              <a:off x="834" y="1409"/>
              <a:ext cx="4135" cy="979"/>
              <a:chOff x="834" y="1816"/>
              <a:chExt cx="4135" cy="979"/>
            </a:xfrm>
          </p:grpSpPr>
          <p:sp>
            <p:nvSpPr>
              <p:cNvPr id="10" name="文本框 3"/>
              <p:cNvSpPr txBox="1"/>
              <p:nvPr>
                <p:custDataLst>
                  <p:tags r:id="rId3"/>
                </p:custDataLst>
              </p:nvPr>
            </p:nvSpPr>
            <p:spPr>
              <a:xfrm>
                <a:off x="2317" y="1971"/>
                <a:ext cx="2652" cy="824"/>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知识拓展 </a:t>
                </a:r>
                <a:endParaRPr lang="zh-CN" altLang="en-US" sz="2800" dirty="0">
                  <a:latin typeface="黑体" panose="02010609060101010101" charset="-122"/>
                  <a:ea typeface="黑体" panose="02010609060101010101" charset="-122"/>
                  <a:cs typeface="黑体" panose="02010609060101010101" charset="-122"/>
                </a:endParaRPr>
              </a:p>
            </p:txBody>
          </p:sp>
          <p:pic>
            <p:nvPicPr>
              <p:cNvPr id="11" name="图片 10"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834" y="1816"/>
                <a:ext cx="1579" cy="936"/>
              </a:xfrm>
              <a:prstGeom prst="rect">
                <a:avLst/>
              </a:prstGeom>
            </p:spPr>
          </p:pic>
        </p:grpSp>
      </p:grpSp>
      <p:sp>
        <p:nvSpPr>
          <p:cNvPr id="12" name="矩形 11"/>
          <p:cNvSpPr>
            <a:spLocks noChangeArrowheads="1"/>
          </p:cNvSpPr>
          <p:nvPr/>
        </p:nvSpPr>
        <p:spPr bwMode="auto">
          <a:xfrm>
            <a:off x="1547568" y="1297200"/>
            <a:ext cx="9073007" cy="45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829945" algn="just"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在卫星从远地点向近地点运动的过程中，卫星的重力势能减少，动能增加，重力势能转化为动能；</a:t>
            </a:r>
            <a:endParaRPr lang="zh-CN" altLang="en-US" sz="3200" b="1" dirty="0">
              <a:solidFill>
                <a:srgbClr val="00B0F0"/>
              </a:solidFill>
              <a:latin typeface="Times New Roman" panose="02020603050405020304" pitchFamily="18" charset="0"/>
              <a:ea typeface="楷体" panose="02010609060101010101" pitchFamily="49" charset="-122"/>
            </a:endParaRPr>
          </a:p>
          <a:p>
            <a:pPr marL="0" indent="829945" algn="just"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在卫星从近地点向远地点运动的过程中，卫星的动能减少，重力势能增加，动能转化为重力势能。</a:t>
            </a:r>
            <a:endParaRPr lang="zh-CN" altLang="en-US"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06551" y="1221317"/>
            <a:ext cx="9770533" cy="4555093"/>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中考</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益阳</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反向蹦极”是一项比蹦极更刺激的运动。</a:t>
            </a:r>
            <a:endParaRPr lang="zh-CN" altLang="en-US" sz="3200" b="1" dirty="0">
              <a:latin typeface="Times New Roman" panose="02020603050405020304" pitchFamily="18" charset="0"/>
              <a:ea typeface="+mn-ea"/>
              <a:cs typeface="Times New Roman" panose="02020603050405020304" pitchFamily="18" charset="0"/>
            </a:endParaRPr>
          </a:p>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如图</a:t>
            </a:r>
            <a:r>
              <a:rPr lang="en-US" altLang="zh-CN" sz="3200" b="1" dirty="0">
                <a:latin typeface="Times New Roman" panose="02020603050405020304" pitchFamily="18" charset="0"/>
                <a:ea typeface="+mn-ea"/>
                <a:cs typeface="Times New Roman" panose="02020603050405020304" pitchFamily="18" charset="0"/>
              </a:rPr>
              <a:t>7 </a:t>
            </a:r>
            <a:r>
              <a:rPr lang="zh-CN" altLang="en-US" sz="3200" b="1" dirty="0">
                <a:latin typeface="Times New Roman" panose="02020603050405020304" pitchFamily="18" charset="0"/>
                <a:ea typeface="+mn-ea"/>
                <a:cs typeface="Times New Roman" panose="02020603050405020304" pitchFamily="18" charset="0"/>
              </a:rPr>
              <a:t>所示，弹性轻绳的上端固定在</a:t>
            </a:r>
            <a:r>
              <a:rPr lang="en-US" altLang="zh-CN" sz="3200" b="1" i="1" dirty="0">
                <a:latin typeface="Times New Roman" panose="02020603050405020304" pitchFamily="18" charset="0"/>
                <a:ea typeface="+mn-ea"/>
                <a:cs typeface="Times New Roman" panose="02020603050405020304" pitchFamily="18" charset="0"/>
              </a:rPr>
              <a:t>O</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点，拉长后将下端固定在体验者的身上，并与固定在</a:t>
            </a:r>
            <a:endParaRPr lang="en-US" altLang="zh-CN" sz="3200" b="1" dirty="0">
              <a:latin typeface="Times New Roman" panose="02020603050405020304" pitchFamily="18" charset="0"/>
              <a:ea typeface="+mn-ea"/>
              <a:cs typeface="Times New Roman" panose="02020603050405020304" pitchFamily="18" charset="0"/>
            </a:endParaRPr>
          </a:p>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地面上的扣环相连。打开扣环，人从</a:t>
            </a:r>
            <a:r>
              <a:rPr lang="en-US" altLang="zh-CN" sz="3200" b="1" i="1" dirty="0">
                <a:latin typeface="Times New Roman" panose="02020603050405020304" pitchFamily="18" charset="0"/>
                <a:ea typeface="+mn-ea"/>
                <a:cs typeface="Times New Roman" panose="02020603050405020304" pitchFamily="18" charset="0"/>
              </a:rPr>
              <a:t>A</a:t>
            </a:r>
            <a:r>
              <a:rPr lang="zh-CN" altLang="en-US" sz="3200" b="1" dirty="0">
                <a:latin typeface="Times New Roman" panose="02020603050405020304" pitchFamily="18" charset="0"/>
                <a:ea typeface="+mn-ea"/>
                <a:cs typeface="Times New Roman" panose="02020603050405020304" pitchFamily="18" charset="0"/>
              </a:rPr>
              <a:t>点</a:t>
            </a:r>
            <a:endParaRPr lang="en-US" altLang="zh-CN" sz="3200" b="1" dirty="0">
              <a:latin typeface="Times New Roman" panose="02020603050405020304" pitchFamily="18" charset="0"/>
              <a:ea typeface="+mn-ea"/>
              <a:cs typeface="Times New Roman" panose="02020603050405020304" pitchFamily="18" charset="0"/>
            </a:endParaRPr>
          </a:p>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由静止释放，像火箭一样被“竖直发射”，</a:t>
            </a:r>
            <a:endParaRPr lang="en-US" altLang="zh-CN" sz="3200" b="1" dirty="0">
              <a:latin typeface="Times New Roman" panose="02020603050405020304" pitchFamily="18" charset="0"/>
              <a:ea typeface="+mn-ea"/>
              <a:cs typeface="Times New Roman" panose="02020603050405020304" pitchFamily="18" charset="0"/>
            </a:endParaRPr>
          </a:p>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上升到最高位置</a:t>
            </a:r>
            <a:r>
              <a:rPr lang="en-US" altLang="zh-CN" sz="3200" b="1" i="1" dirty="0">
                <a:latin typeface="Times New Roman" panose="02020603050405020304" pitchFamily="18" charset="0"/>
                <a:ea typeface="+mn-ea"/>
                <a:cs typeface="Times New Roman" panose="02020603050405020304" pitchFamily="18" charset="0"/>
              </a:rPr>
              <a:t>C</a:t>
            </a:r>
            <a:r>
              <a:rPr lang="zh-CN" altLang="en-US" sz="3200" b="1" dirty="0">
                <a:latin typeface="Times New Roman" panose="02020603050405020304" pitchFamily="18" charset="0"/>
                <a:ea typeface="+mn-ea"/>
                <a:cs typeface="Times New Roman" panose="02020603050405020304" pitchFamily="18" charset="0"/>
              </a:rPr>
              <a:t>点，在</a:t>
            </a:r>
            <a:r>
              <a:rPr lang="en-US" altLang="zh-CN" sz="3200" b="1" i="1" dirty="0">
                <a:latin typeface="Times New Roman" panose="02020603050405020304" pitchFamily="18" charset="0"/>
                <a:ea typeface="+mn-ea"/>
                <a:cs typeface="Times New Roman" panose="02020603050405020304" pitchFamily="18" charset="0"/>
              </a:rPr>
              <a:t>B</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点时速度最大。</a:t>
            </a:r>
            <a:endParaRPr lang="en-US" altLang="zh-CN" sz="3200" b="1" dirty="0">
              <a:latin typeface="Times New Roman" panose="02020603050405020304" pitchFamily="18" charset="0"/>
              <a:ea typeface="+mn-ea"/>
              <a:cs typeface="Times New Roman" panose="02020603050405020304" pitchFamily="18" charset="0"/>
            </a:endParaRPr>
          </a:p>
        </p:txBody>
      </p:sp>
      <p:sp>
        <p:nvSpPr>
          <p:cNvPr id="12" name="任意多边形 25"/>
          <p:cNvSpPr/>
          <p:nvPr>
            <p:custDataLst>
              <p:tags r:id="rId1"/>
            </p:custDataLst>
          </p:nvPr>
        </p:nvSpPr>
        <p:spPr bwMode="auto">
          <a:xfrm>
            <a:off x="599017" y="1404640"/>
            <a:ext cx="1075267" cy="584200"/>
          </a:xfrm>
          <a:custGeom>
            <a:avLst/>
            <a:gdLst>
              <a:gd name="T0" fmla="*/ 0 w 1186765"/>
              <a:gd name="T1" fmla="*/ 0 h 714376"/>
              <a:gd name="T2" fmla="*/ 1 w 1186765"/>
              <a:gd name="T3" fmla="*/ 0 h 714376"/>
              <a:gd name="T4" fmla="*/ 1 w 1186765"/>
              <a:gd name="T5" fmla="*/ 1 h 714376"/>
              <a:gd name="T6" fmla="*/ 1 w 1186765"/>
              <a:gd name="T7" fmla="*/ 1 h 714376"/>
              <a:gd name="T8" fmla="*/ 1 w 1186765"/>
              <a:gd name="T9" fmla="*/ 1 h 714376"/>
              <a:gd name="T10" fmla="*/ 1 w 1186765"/>
              <a:gd name="T11" fmla="*/ 1 h 714376"/>
              <a:gd name="T12" fmla="*/ 0 60000 65536"/>
              <a:gd name="T13" fmla="*/ 0 60000 65536"/>
              <a:gd name="T14" fmla="*/ 0 60000 65536"/>
              <a:gd name="T15" fmla="*/ 0 60000 65536"/>
              <a:gd name="T16" fmla="*/ 0 60000 65536"/>
              <a:gd name="T17" fmla="*/ 0 60000 65536"/>
              <a:gd name="T18" fmla="*/ 0 w 1186765"/>
              <a:gd name="T19" fmla="*/ 0 h 714376"/>
              <a:gd name="T20" fmla="*/ 1186765 w 1186765"/>
              <a:gd name="T21" fmla="*/ 714376 h 714376"/>
            </a:gdLst>
            <a:ahLst/>
            <a:cxnLst>
              <a:cxn ang="T12">
                <a:pos x="T0" y="T1"/>
              </a:cxn>
              <a:cxn ang="T13">
                <a:pos x="T2" y="T3"/>
              </a:cxn>
              <a:cxn ang="T14">
                <a:pos x="T4" y="T5"/>
              </a:cxn>
              <a:cxn ang="T15">
                <a:pos x="T6" y="T7"/>
              </a:cxn>
              <a:cxn ang="T16">
                <a:pos x="T8" y="T9"/>
              </a:cxn>
              <a:cxn ang="T17">
                <a:pos x="T10" y="T11"/>
              </a:cxn>
            </a:cxnLst>
            <a:rect l="T18" t="T19" r="T20" b="T21"/>
            <a:pathLst>
              <a:path w="1186765" h="714376">
                <a:moveTo>
                  <a:pt x="0" y="0"/>
                </a:moveTo>
                <a:lnTo>
                  <a:pt x="829577" y="0"/>
                </a:lnTo>
                <a:cubicBezTo>
                  <a:pt x="1026846" y="0"/>
                  <a:pt x="1186765" y="159919"/>
                  <a:pt x="1186765" y="357188"/>
                </a:cubicBezTo>
                <a:lnTo>
                  <a:pt x="1186764" y="357188"/>
                </a:lnTo>
                <a:cubicBezTo>
                  <a:pt x="1186764" y="554457"/>
                  <a:pt x="1026845" y="714376"/>
                  <a:pt x="829576" y="714376"/>
                </a:cubicBezTo>
                <a:lnTo>
                  <a:pt x="244993" y="714376"/>
                </a:lnTo>
                <a:lnTo>
                  <a:pt x="0" y="0"/>
                </a:lnTo>
                <a:close/>
              </a:path>
            </a:pathLst>
          </a:custGeom>
          <a:solidFill>
            <a:srgbClr val="A5CC44">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39994"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dirty="0">
                <a:solidFill>
                  <a:srgbClr val="FFFFFF"/>
                </a:solidFill>
                <a:latin typeface="微软雅黑" panose="020B0503020204020204" pitchFamily="34" charset="-122"/>
                <a:ea typeface="微软雅黑" panose="020B0503020204020204" pitchFamily="34" charset="-122"/>
              </a:rPr>
              <a:t>例</a:t>
            </a:r>
            <a:r>
              <a:rPr lang="en-US" altLang="zh-CN" sz="3200" dirty="0">
                <a:solidFill>
                  <a:srgbClr val="FFFFFF"/>
                </a:solidFill>
                <a:latin typeface="微软雅黑" panose="020B0503020204020204" pitchFamily="34" charset="-122"/>
                <a:ea typeface="微软雅黑" panose="020B0503020204020204" pitchFamily="34" charset="-122"/>
              </a:rPr>
              <a:t>4</a:t>
            </a:r>
            <a:endParaRPr lang="zh-CN" altLang="en-US" sz="3200" dirty="0">
              <a:solidFill>
                <a:srgbClr val="FFFFFF"/>
              </a:solidFill>
              <a:latin typeface="微软雅黑" panose="020B0503020204020204" pitchFamily="34" charset="-122"/>
              <a:ea typeface="微软雅黑" panose="020B0503020204020204" pitchFamily="34" charset="-122"/>
            </a:endParaRPr>
          </a:p>
        </p:txBody>
      </p:sp>
      <p:pic>
        <p:nvPicPr>
          <p:cNvPr id="7170"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393484" y="2660915"/>
            <a:ext cx="1664267" cy="3335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814919" y="1220755"/>
            <a:ext cx="10081615" cy="4555093"/>
          </a:xfrm>
          <a:prstGeom prst="rect">
            <a:avLst/>
          </a:prstGeom>
          <a:noFill/>
          <a:ln w="9525">
            <a:noFill/>
            <a:miter lim="800000"/>
          </a:ln>
        </p:spPr>
        <p:txBody>
          <a:bodyPr wrap="square" lIns="121917" tIns="60958" rIns="121917" bIns="60958">
            <a:spAutoFit/>
          </a:bodyPr>
          <a:lstStyle/>
          <a:p>
            <a:pPr marL="954405" indent="-478155">
              <a:lnSpc>
                <a:spcPct val="150000"/>
              </a:lnSpc>
              <a:tabLst>
                <a:tab pos="954405" algn="l"/>
              </a:tabLst>
              <a:defRPr/>
            </a:pPr>
            <a:r>
              <a:rPr lang="zh-CN" altLang="en-US" sz="3200" b="1" dirty="0">
                <a:latin typeface="Times New Roman" panose="02020603050405020304" pitchFamily="18" charset="0"/>
                <a:ea typeface="+mn-ea"/>
                <a:cs typeface="Times New Roman" panose="02020603050405020304" pitchFamily="18" charset="0"/>
              </a:rPr>
              <a:t>对此过程，下列描述正确的是</a:t>
            </a:r>
            <a:r>
              <a:rPr lang="en-US" altLang="zh-CN" sz="3200" b="1" dirty="0">
                <a:latin typeface="Times New Roman" panose="02020603050405020304" pitchFamily="18" charset="0"/>
                <a:ea typeface="+mn-ea"/>
                <a:cs typeface="Times New Roman" panose="02020603050405020304" pitchFamily="18" charset="0"/>
              </a:rPr>
              <a:t>(         )</a:t>
            </a:r>
            <a:endParaRPr lang="zh-CN" altLang="en-US" sz="3200" b="1" dirty="0">
              <a:latin typeface="Times New Roman" panose="02020603050405020304" pitchFamily="18" charset="0"/>
              <a:ea typeface="+mn-ea"/>
              <a:cs typeface="Times New Roman" panose="02020603050405020304" pitchFamily="18" charset="0"/>
            </a:endParaRPr>
          </a:p>
          <a:p>
            <a:pPr marL="954405" indent="-478155">
              <a:lnSpc>
                <a:spcPct val="150000"/>
              </a:lnSpc>
              <a:tabLst>
                <a:tab pos="954405" algn="l"/>
              </a:tabLst>
              <a:defRPr/>
            </a:pPr>
            <a:r>
              <a:rPr lang="en-US" altLang="zh-CN" sz="3200" b="1" dirty="0">
                <a:latin typeface="Times New Roman" panose="02020603050405020304" pitchFamily="18" charset="0"/>
                <a:ea typeface="+mn-ea"/>
                <a:cs typeface="Times New Roman" panose="02020603050405020304" pitchFamily="18" charset="0"/>
              </a:rPr>
              <a:t>A. </a:t>
            </a:r>
            <a:r>
              <a:rPr lang="zh-CN" altLang="en-US" sz="3200" b="1" dirty="0">
                <a:latin typeface="Times New Roman" panose="02020603050405020304" pitchFamily="18" charset="0"/>
                <a:ea typeface="+mn-ea"/>
                <a:cs typeface="Times New Roman" panose="02020603050405020304" pitchFamily="18" charset="0"/>
              </a:rPr>
              <a:t>人从</a:t>
            </a:r>
            <a:r>
              <a:rPr lang="en-US" altLang="zh-CN" sz="3200" b="1" i="1" dirty="0">
                <a:latin typeface="Times New Roman" panose="02020603050405020304" pitchFamily="18" charset="0"/>
                <a:ea typeface="+mn-ea"/>
                <a:cs typeface="Times New Roman" panose="02020603050405020304" pitchFamily="18" charset="0"/>
              </a:rPr>
              <a:t>A</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到</a:t>
            </a:r>
            <a:r>
              <a:rPr lang="en-US" altLang="zh-CN" sz="3200" b="1" i="1" dirty="0">
                <a:latin typeface="Times New Roman" panose="02020603050405020304" pitchFamily="18" charset="0"/>
                <a:ea typeface="+mn-ea"/>
                <a:cs typeface="Times New Roman" panose="02020603050405020304" pitchFamily="18" charset="0"/>
              </a:rPr>
              <a:t>C</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的过程中，重力势能增加，动能一直减少</a:t>
            </a:r>
            <a:endParaRPr lang="zh-CN" altLang="en-US" sz="3200" b="1" dirty="0">
              <a:latin typeface="Times New Roman" panose="02020603050405020304" pitchFamily="18" charset="0"/>
              <a:ea typeface="+mn-ea"/>
              <a:cs typeface="Times New Roman" panose="02020603050405020304" pitchFamily="18" charset="0"/>
            </a:endParaRPr>
          </a:p>
          <a:p>
            <a:pPr marL="954405" indent="-478155">
              <a:lnSpc>
                <a:spcPct val="150000"/>
              </a:lnSpc>
              <a:tabLst>
                <a:tab pos="954405" algn="l"/>
              </a:tabLst>
              <a:defRPr/>
            </a:pPr>
            <a:r>
              <a:rPr lang="en-US" altLang="zh-CN" sz="3200" b="1" dirty="0">
                <a:latin typeface="Times New Roman" panose="02020603050405020304" pitchFamily="18" charset="0"/>
                <a:ea typeface="+mn-ea"/>
                <a:cs typeface="Times New Roman" panose="02020603050405020304" pitchFamily="18" charset="0"/>
              </a:rPr>
              <a:t>B. </a:t>
            </a:r>
            <a:r>
              <a:rPr lang="zh-CN" altLang="en-US" sz="3200" b="1" dirty="0">
                <a:latin typeface="Times New Roman" panose="02020603050405020304" pitchFamily="18" charset="0"/>
                <a:ea typeface="+mn-ea"/>
                <a:cs typeface="Times New Roman" panose="02020603050405020304" pitchFamily="18" charset="0"/>
              </a:rPr>
              <a:t>人从</a:t>
            </a:r>
            <a:r>
              <a:rPr lang="en-US" altLang="zh-CN" sz="3200" b="1" i="1" dirty="0">
                <a:latin typeface="Times New Roman" panose="02020603050405020304" pitchFamily="18" charset="0"/>
                <a:ea typeface="+mn-ea"/>
                <a:cs typeface="Times New Roman" panose="02020603050405020304" pitchFamily="18" charset="0"/>
              </a:rPr>
              <a:t>A </a:t>
            </a:r>
            <a:r>
              <a:rPr lang="zh-CN" altLang="en-US" sz="3200" b="1" dirty="0">
                <a:latin typeface="Times New Roman" panose="02020603050405020304" pitchFamily="18" charset="0"/>
                <a:ea typeface="+mn-ea"/>
                <a:cs typeface="Times New Roman" panose="02020603050405020304" pitchFamily="18" charset="0"/>
              </a:rPr>
              <a:t>到</a:t>
            </a:r>
            <a:r>
              <a:rPr lang="en-US" altLang="zh-CN" sz="3200" b="1" i="1" dirty="0">
                <a:latin typeface="Times New Roman" panose="02020603050405020304" pitchFamily="18" charset="0"/>
                <a:ea typeface="+mn-ea"/>
                <a:cs typeface="Times New Roman" panose="02020603050405020304" pitchFamily="18" charset="0"/>
              </a:rPr>
              <a:t>B</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的过程中，动能增加，重力势能减少</a:t>
            </a:r>
            <a:endParaRPr lang="zh-CN" altLang="en-US" sz="3200" b="1" dirty="0">
              <a:latin typeface="Times New Roman" panose="02020603050405020304" pitchFamily="18" charset="0"/>
              <a:ea typeface="+mn-ea"/>
              <a:cs typeface="Times New Roman" panose="02020603050405020304" pitchFamily="18" charset="0"/>
            </a:endParaRPr>
          </a:p>
          <a:p>
            <a:pPr marL="954405" indent="-478155">
              <a:lnSpc>
                <a:spcPct val="150000"/>
              </a:lnSpc>
              <a:tabLst>
                <a:tab pos="954405" algn="l"/>
              </a:tabLst>
              <a:defRPr/>
            </a:pPr>
            <a:r>
              <a:rPr lang="en-US" altLang="zh-CN" sz="3200" b="1" dirty="0">
                <a:latin typeface="Times New Roman" panose="02020603050405020304" pitchFamily="18" charset="0"/>
                <a:ea typeface="+mn-ea"/>
                <a:cs typeface="Times New Roman" panose="02020603050405020304" pitchFamily="18" charset="0"/>
              </a:rPr>
              <a:t>C. </a:t>
            </a:r>
            <a:r>
              <a:rPr lang="zh-CN" altLang="en-US" sz="3200" b="1" dirty="0">
                <a:latin typeface="Times New Roman" panose="02020603050405020304" pitchFamily="18" charset="0"/>
                <a:ea typeface="+mn-ea"/>
                <a:cs typeface="Times New Roman" panose="02020603050405020304" pitchFamily="18" charset="0"/>
              </a:rPr>
              <a:t>人在</a:t>
            </a:r>
            <a:r>
              <a:rPr lang="en-US" altLang="zh-CN" sz="3200" b="1" i="1" dirty="0">
                <a:latin typeface="Times New Roman" panose="02020603050405020304" pitchFamily="18" charset="0"/>
                <a:ea typeface="+mn-ea"/>
                <a:cs typeface="Times New Roman" panose="02020603050405020304" pitchFamily="18" charset="0"/>
              </a:rPr>
              <a:t>B</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点时动能最大</a:t>
            </a:r>
            <a:endParaRPr lang="zh-CN" altLang="en-US" sz="3200" b="1" dirty="0">
              <a:latin typeface="Times New Roman" panose="02020603050405020304" pitchFamily="18" charset="0"/>
              <a:ea typeface="+mn-ea"/>
              <a:cs typeface="Times New Roman" panose="02020603050405020304" pitchFamily="18" charset="0"/>
            </a:endParaRPr>
          </a:p>
          <a:p>
            <a:pPr marL="954405" indent="-478155">
              <a:lnSpc>
                <a:spcPct val="150000"/>
              </a:lnSpc>
              <a:tabLst>
                <a:tab pos="954405" algn="l"/>
              </a:tabLst>
              <a:defRPr/>
            </a:pPr>
            <a:r>
              <a:rPr lang="en-US" altLang="zh-CN" sz="3200" b="1" dirty="0">
                <a:latin typeface="Times New Roman" panose="02020603050405020304" pitchFamily="18" charset="0"/>
                <a:ea typeface="+mn-ea"/>
                <a:cs typeface="Times New Roman" panose="02020603050405020304" pitchFamily="18" charset="0"/>
              </a:rPr>
              <a:t>D. </a:t>
            </a:r>
            <a:r>
              <a:rPr lang="zh-CN" altLang="en-US" sz="3200" b="1" dirty="0">
                <a:latin typeface="Times New Roman" panose="02020603050405020304" pitchFamily="18" charset="0"/>
                <a:ea typeface="+mn-ea"/>
                <a:cs typeface="Times New Roman" panose="02020603050405020304" pitchFamily="18" charset="0"/>
              </a:rPr>
              <a:t>弹性绳的弹性势能在</a:t>
            </a:r>
            <a:r>
              <a:rPr lang="en-US" altLang="zh-CN" sz="3200" b="1" i="1" dirty="0">
                <a:latin typeface="Times New Roman" panose="02020603050405020304" pitchFamily="18" charset="0"/>
                <a:ea typeface="+mn-ea"/>
                <a:cs typeface="Times New Roman" panose="02020603050405020304" pitchFamily="18" charset="0"/>
              </a:rPr>
              <a:t>B</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点时最大</a:t>
            </a:r>
            <a:endParaRPr lang="en-US" altLang="zh-CN" sz="3200" b="1" dirty="0">
              <a:latin typeface="Times New Roman" panose="02020603050405020304" pitchFamily="18" charset="0"/>
              <a:ea typeface="+mn-ea"/>
              <a:cs typeface="Times New Roman" panose="02020603050405020304" pitchFamily="18" charset="0"/>
            </a:endParaRPr>
          </a:p>
        </p:txBody>
      </p:sp>
      <p:sp>
        <p:nvSpPr>
          <p:cNvPr id="11" name="TextBox 10"/>
          <p:cNvSpPr txBox="1">
            <a:spLocks noChangeArrowheads="1"/>
          </p:cNvSpPr>
          <p:nvPr/>
        </p:nvSpPr>
        <p:spPr bwMode="auto">
          <a:xfrm>
            <a:off x="7077310" y="1241958"/>
            <a:ext cx="539935" cy="861775"/>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solidFill>
                  <a:srgbClr val="FF0000"/>
                </a:solidFill>
                <a:latin typeface="Times New Roman" panose="02020603050405020304" pitchFamily="18" charset="0"/>
                <a:ea typeface="+mn-ea"/>
                <a:cs typeface="Times New Roman" panose="02020603050405020304" pitchFamily="18" charset="0"/>
              </a:rPr>
              <a:t>C</a:t>
            </a:r>
            <a:endParaRPr lang="zh-CN" altLang="en-US" sz="3200" b="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839470" y="351582"/>
            <a:ext cx="10657205" cy="6076950"/>
            <a:chOff x="267" y="1779"/>
            <a:chExt cx="16783" cy="9570"/>
          </a:xfrm>
        </p:grpSpPr>
        <p:pic>
          <p:nvPicPr>
            <p:cNvPr id="9" name="图片 8" descr="打孔纸"/>
            <p:cNvPicPr>
              <a:picLocks noChangeAspect="1"/>
            </p:cNvPicPr>
            <p:nvPr>
              <p:custDataLst>
                <p:tags r:id="rId1"/>
              </p:custDataLst>
            </p:nvPr>
          </p:nvPicPr>
          <p:blipFill>
            <a:blip r:embed="rId2"/>
            <a:stretch>
              <a:fillRect/>
            </a:stretch>
          </p:blipFill>
          <p:spPr>
            <a:xfrm>
              <a:off x="267" y="2247"/>
              <a:ext cx="16783" cy="9102"/>
            </a:xfrm>
            <a:prstGeom prst="rect">
              <a:avLst/>
            </a:prstGeom>
          </p:spPr>
        </p:pic>
        <p:grpSp>
          <p:nvGrpSpPr>
            <p:cNvPr id="10" name="组合 9"/>
            <p:cNvGrpSpPr/>
            <p:nvPr/>
          </p:nvGrpSpPr>
          <p:grpSpPr>
            <a:xfrm>
              <a:off x="834" y="1779"/>
              <a:ext cx="4122" cy="1018"/>
              <a:chOff x="834" y="2186"/>
              <a:chExt cx="4122" cy="1018"/>
            </a:xfrm>
          </p:grpSpPr>
          <p:sp>
            <p:nvSpPr>
              <p:cNvPr id="11" name="文本框 3"/>
              <p:cNvSpPr txBox="1"/>
              <p:nvPr>
                <p:custDataLst>
                  <p:tags r:id="rId3"/>
                </p:custDataLst>
              </p:nvPr>
            </p:nvSpPr>
            <p:spPr>
              <a:xfrm>
                <a:off x="2304" y="2382"/>
                <a:ext cx="2652"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方法</a:t>
                </a:r>
                <a:r>
                  <a:rPr lang="zh-CN" altLang="en-US" sz="2800" dirty="0" smtClean="0">
                    <a:latin typeface="黑体" panose="02010609060101010101" charset="-122"/>
                    <a:ea typeface="黑体" panose="02010609060101010101" charset="-122"/>
                    <a:cs typeface="黑体" panose="02010609060101010101" charset="-122"/>
                  </a:rPr>
                  <a:t>提示</a:t>
                </a:r>
                <a:endParaRPr lang="en-US" altLang="zh-CN" sz="2800" dirty="0">
                  <a:latin typeface="黑体" panose="02010609060101010101" charset="-122"/>
                  <a:ea typeface="黑体" panose="02010609060101010101" charset="-122"/>
                  <a:cs typeface="黑体" panose="02010609060101010101" charset="-122"/>
                </a:endParaRPr>
              </a:p>
            </p:txBody>
          </p:sp>
          <p:pic>
            <p:nvPicPr>
              <p:cNvPr id="12" name="图片 11"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834" y="2186"/>
                <a:ext cx="1579" cy="936"/>
              </a:xfrm>
              <a:prstGeom prst="rect">
                <a:avLst/>
              </a:prstGeom>
            </p:spPr>
          </p:pic>
        </p:grpSp>
      </p:grpSp>
      <p:sp>
        <p:nvSpPr>
          <p:cNvPr id="13" name="矩形 12"/>
          <p:cNvSpPr>
            <a:spLocks noChangeArrowheads="1"/>
          </p:cNvSpPr>
          <p:nvPr/>
        </p:nvSpPr>
        <p:spPr bwMode="auto">
          <a:xfrm>
            <a:off x="1955919" y="1099760"/>
            <a:ext cx="8280920" cy="4565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829945" algn="just" eaLnBrk="1" hangingPunct="1">
              <a:lnSpc>
                <a:spcPct val="150000"/>
              </a:lnSpc>
              <a:defRPr/>
            </a:pPr>
            <a:r>
              <a:rPr lang="zh-CN" altLang="en-US" sz="2800" b="1" dirty="0">
                <a:latin typeface="Times New Roman" panose="02020603050405020304" pitchFamily="18" charset="0"/>
                <a:ea typeface="楷体" panose="02010609060101010101" pitchFamily="49" charset="-122"/>
              </a:rPr>
              <a:t>分析动能和势能变化的一般步骤：</a:t>
            </a:r>
            <a:endParaRPr lang="zh-CN" altLang="en-US" sz="2800" b="1" dirty="0">
              <a:latin typeface="Times New Roman" panose="02020603050405020304" pitchFamily="18" charset="0"/>
              <a:ea typeface="楷体" panose="02010609060101010101" pitchFamily="49" charset="-122"/>
            </a:endParaRPr>
          </a:p>
          <a:p>
            <a:pPr marL="0" indent="829945" algn="just" eaLnBrk="1" hangingPunct="1">
              <a:lnSpc>
                <a:spcPct val="150000"/>
              </a:lnSpc>
              <a:defRPr/>
            </a:pPr>
            <a:r>
              <a:rPr lang="en-US" altLang="zh-CN" sz="2800" b="1" dirty="0">
                <a:solidFill>
                  <a:srgbClr val="00B0F0"/>
                </a:solidFill>
                <a:latin typeface="Times New Roman" panose="02020603050405020304" pitchFamily="18" charset="0"/>
                <a:ea typeface="楷体" panose="02010609060101010101" pitchFamily="49" charset="-122"/>
              </a:rPr>
              <a:t>(1) </a:t>
            </a:r>
            <a:r>
              <a:rPr lang="zh-CN" altLang="en-US" sz="2800" b="1" dirty="0">
                <a:solidFill>
                  <a:srgbClr val="00B0F0"/>
                </a:solidFill>
                <a:latin typeface="Times New Roman" panose="02020603050405020304" pitchFamily="18" charset="0"/>
                <a:ea typeface="楷体" panose="02010609060101010101" pitchFamily="49" charset="-122"/>
              </a:rPr>
              <a:t>明确要研究的对象和所要研究的过程。</a:t>
            </a:r>
            <a:endParaRPr lang="zh-CN" altLang="en-US" sz="2800" b="1" dirty="0">
              <a:solidFill>
                <a:srgbClr val="00B0F0"/>
              </a:solidFill>
              <a:latin typeface="Times New Roman" panose="02020603050405020304" pitchFamily="18" charset="0"/>
              <a:ea typeface="楷体" panose="02010609060101010101" pitchFamily="49" charset="-122"/>
            </a:endParaRPr>
          </a:p>
          <a:p>
            <a:pPr marL="0" indent="829945" algn="just" eaLnBrk="1" hangingPunct="1">
              <a:lnSpc>
                <a:spcPct val="150000"/>
              </a:lnSpc>
              <a:defRPr/>
            </a:pPr>
            <a:r>
              <a:rPr lang="en-US" altLang="zh-CN" sz="2800" b="1" dirty="0">
                <a:solidFill>
                  <a:srgbClr val="00B0F0"/>
                </a:solidFill>
                <a:latin typeface="Times New Roman" panose="02020603050405020304" pitchFamily="18" charset="0"/>
                <a:ea typeface="楷体" panose="02010609060101010101" pitchFamily="49" charset="-122"/>
              </a:rPr>
              <a:t>(2) </a:t>
            </a:r>
            <a:r>
              <a:rPr lang="zh-CN" altLang="en-US" sz="2800" b="1" dirty="0">
                <a:solidFill>
                  <a:srgbClr val="00B0F0"/>
                </a:solidFill>
                <a:latin typeface="Times New Roman" panose="02020603050405020304" pitchFamily="18" charset="0"/>
                <a:ea typeface="楷体" panose="02010609060101010101" pitchFamily="49" charset="-122"/>
              </a:rPr>
              <a:t>根据物体初始状态的位置、速度、形变情况，确定物体具有的动能、势能。</a:t>
            </a:r>
            <a:endParaRPr lang="zh-CN" altLang="en-US" sz="2800" b="1" dirty="0">
              <a:solidFill>
                <a:srgbClr val="00B0F0"/>
              </a:solidFill>
              <a:latin typeface="Times New Roman" panose="02020603050405020304" pitchFamily="18" charset="0"/>
              <a:ea typeface="楷体" panose="02010609060101010101" pitchFamily="49" charset="-122"/>
            </a:endParaRPr>
          </a:p>
          <a:p>
            <a:pPr marL="0" indent="829945" algn="just" eaLnBrk="1" hangingPunct="1">
              <a:lnSpc>
                <a:spcPct val="150000"/>
              </a:lnSpc>
              <a:defRPr/>
            </a:pPr>
            <a:r>
              <a:rPr lang="en-US" altLang="zh-CN" sz="2800" b="1" dirty="0">
                <a:solidFill>
                  <a:srgbClr val="00B0F0"/>
                </a:solidFill>
                <a:latin typeface="Times New Roman" panose="02020603050405020304" pitchFamily="18" charset="0"/>
                <a:ea typeface="楷体" panose="02010609060101010101" pitchFamily="49" charset="-122"/>
              </a:rPr>
              <a:t>(3) </a:t>
            </a:r>
            <a:r>
              <a:rPr lang="zh-CN" altLang="en-US" sz="2800" b="1" dirty="0">
                <a:solidFill>
                  <a:srgbClr val="00B0F0"/>
                </a:solidFill>
                <a:latin typeface="Times New Roman" panose="02020603050405020304" pitchFamily="18" charset="0"/>
                <a:ea typeface="楷体" panose="02010609060101010101" pitchFamily="49" charset="-122"/>
              </a:rPr>
              <a:t>分析物体运动过程中质量、速度、所处的高度、弹性形变的情况，从而确定物体的动能、势能的变化情况。</a:t>
            </a:r>
            <a:endParaRPr lang="zh-CN" altLang="en-US" sz="28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305985" y="1508787"/>
            <a:ext cx="9577916" cy="233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在“反向蹦极”的过程中，是重力势能与动能、弹性势能之间的相互转化，掌握动能、重力势能、弹性势能大小的影响因素是解题的关键。</a:t>
            </a:r>
            <a:endParaRPr lang="zh-CN" altLang="en-US" sz="3200" b="1"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305985" y="775821"/>
            <a:ext cx="9577916" cy="529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Times New Roman" panose="02020603050405020304" pitchFamily="18" charset="0"/>
              </a:rPr>
              <a:t>人从</a:t>
            </a:r>
            <a:r>
              <a:rPr lang="en-US" altLang="zh-CN" sz="3200" b="1" i="1" dirty="0">
                <a:latin typeface="Times New Roman" panose="02020603050405020304" pitchFamily="18" charset="0"/>
              </a:rPr>
              <a:t>A </a:t>
            </a:r>
            <a:r>
              <a:rPr lang="zh-CN" altLang="en-US" sz="3200" b="1" dirty="0">
                <a:latin typeface="Times New Roman" panose="02020603050405020304" pitchFamily="18" charset="0"/>
              </a:rPr>
              <a:t>到</a:t>
            </a:r>
            <a:r>
              <a:rPr lang="en-US" altLang="zh-CN" sz="3200" b="1" i="1" dirty="0">
                <a:latin typeface="Times New Roman" panose="02020603050405020304" pitchFamily="18" charset="0"/>
              </a:rPr>
              <a:t>C</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的过程中，质量不变，高度增大，重力势能增加；人在</a:t>
            </a:r>
            <a:r>
              <a:rPr lang="en-US" altLang="zh-CN" sz="3200" b="1" i="1" dirty="0">
                <a:latin typeface="Times New Roman" panose="02020603050405020304" pitchFamily="18" charset="0"/>
              </a:rPr>
              <a:t>AB</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段速度逐渐增大，动能逐渐变大，在</a:t>
            </a:r>
            <a:r>
              <a:rPr lang="en-US" altLang="zh-CN" sz="3200" b="1" i="1" dirty="0">
                <a:latin typeface="Times New Roman" panose="02020603050405020304" pitchFamily="18" charset="0"/>
              </a:rPr>
              <a:t>BC</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段速度逐渐变小，动能逐渐变小，</a:t>
            </a:r>
            <a:r>
              <a:rPr lang="en-US" altLang="zh-CN" sz="3200" b="1" dirty="0">
                <a:latin typeface="Times New Roman" panose="02020603050405020304" pitchFamily="18" charset="0"/>
              </a:rPr>
              <a:t>A </a:t>
            </a:r>
            <a:r>
              <a:rPr lang="zh-CN" altLang="en-US" sz="3200" b="1" dirty="0">
                <a:latin typeface="Times New Roman" panose="02020603050405020304" pitchFamily="18" charset="0"/>
              </a:rPr>
              <a:t>项错误。人从</a:t>
            </a:r>
            <a:r>
              <a:rPr lang="en-US" altLang="zh-CN" sz="3200" b="1" i="1" dirty="0">
                <a:latin typeface="Times New Roman" panose="02020603050405020304" pitchFamily="18" charset="0"/>
              </a:rPr>
              <a:t>A</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到</a:t>
            </a:r>
            <a:r>
              <a:rPr lang="en-US" altLang="zh-CN" sz="3200" b="1" i="1" dirty="0">
                <a:latin typeface="Times New Roman" panose="02020603050405020304" pitchFamily="18" charset="0"/>
              </a:rPr>
              <a:t>B </a:t>
            </a:r>
            <a:r>
              <a:rPr lang="zh-CN" altLang="en-US" sz="3200" b="1" dirty="0">
                <a:latin typeface="Times New Roman" panose="02020603050405020304" pitchFamily="18" charset="0"/>
              </a:rPr>
              <a:t>的过程中，质量不变、高度增大，重力势能增加，</a:t>
            </a:r>
            <a:r>
              <a:rPr lang="en-US" altLang="zh-CN" sz="3200" b="1" dirty="0">
                <a:latin typeface="Times New Roman" panose="02020603050405020304" pitchFamily="18" charset="0"/>
              </a:rPr>
              <a:t>B </a:t>
            </a:r>
            <a:r>
              <a:rPr lang="zh-CN" altLang="en-US" sz="3200" b="1" dirty="0">
                <a:latin typeface="Times New Roman" panose="02020603050405020304" pitchFamily="18" charset="0"/>
              </a:rPr>
              <a:t>项错误。人的质量一定，在</a:t>
            </a:r>
            <a:r>
              <a:rPr lang="en-US" altLang="zh-CN" sz="3200" b="1" i="1" dirty="0">
                <a:latin typeface="Times New Roman" panose="02020603050405020304" pitchFamily="18" charset="0"/>
              </a:rPr>
              <a:t>B </a:t>
            </a:r>
            <a:r>
              <a:rPr lang="zh-CN" altLang="en-US" sz="3200" b="1" dirty="0">
                <a:latin typeface="Times New Roman" panose="02020603050405020304" pitchFamily="18" charset="0"/>
              </a:rPr>
              <a:t>点时速度最大，动能最大，</a:t>
            </a:r>
            <a:r>
              <a:rPr lang="en-US" altLang="zh-CN" sz="3200" b="1" dirty="0">
                <a:latin typeface="Times New Roman" panose="02020603050405020304" pitchFamily="18" charset="0"/>
              </a:rPr>
              <a:t>C </a:t>
            </a:r>
            <a:r>
              <a:rPr lang="zh-CN" altLang="en-US" sz="3200" b="1" dirty="0">
                <a:latin typeface="Times New Roman" panose="02020603050405020304" pitchFamily="18" charset="0"/>
              </a:rPr>
              <a:t>项正确。弹性绳在</a:t>
            </a:r>
            <a:r>
              <a:rPr lang="en-US" altLang="zh-CN" sz="3200" b="1" i="1" dirty="0">
                <a:latin typeface="Times New Roman" panose="02020603050405020304" pitchFamily="18" charset="0"/>
              </a:rPr>
              <a:t>A </a:t>
            </a:r>
            <a:r>
              <a:rPr lang="zh-CN" altLang="en-US" sz="3200" b="1" dirty="0">
                <a:latin typeface="Times New Roman" panose="02020603050405020304" pitchFamily="18" charset="0"/>
              </a:rPr>
              <a:t>点时弹性形变最大，因此在</a:t>
            </a:r>
            <a:r>
              <a:rPr lang="en-US" altLang="zh-CN" sz="3200" b="1" i="1" dirty="0">
                <a:latin typeface="Times New Roman" panose="02020603050405020304" pitchFamily="18" charset="0"/>
              </a:rPr>
              <a:t>A</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点时弹性势能最大，</a:t>
            </a:r>
            <a:r>
              <a:rPr lang="en-US" altLang="zh-CN" sz="3200" b="1" dirty="0">
                <a:latin typeface="Times New Roman" panose="02020603050405020304" pitchFamily="18" charset="0"/>
              </a:rPr>
              <a:t>D </a:t>
            </a:r>
            <a:r>
              <a:rPr lang="zh-CN" altLang="en-US" sz="3200" b="1" dirty="0">
                <a:latin typeface="Times New Roman" panose="02020603050405020304" pitchFamily="18" charset="0"/>
              </a:rPr>
              <a:t>项错误。</a:t>
            </a:r>
            <a:endParaRPr lang="zh-CN" altLang="en-US" sz="3200" b="1"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8"/>
          <p:cNvSpPr>
            <a:spLocks noChangeArrowheads="1"/>
          </p:cNvSpPr>
          <p:nvPr/>
        </p:nvSpPr>
        <p:spPr bwMode="auto">
          <a:xfrm>
            <a:off x="1054763" y="746120"/>
            <a:ext cx="1005697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imes New Roman" panose="02020603050405020304" pitchFamily="18" charset="0"/>
                <a:ea typeface="黑体" panose="02010609060101010101" charset="-122"/>
              </a:defRPr>
            </a:lvl1pPr>
            <a:lvl2pPr marL="742950" indent="-285750">
              <a:defRPr>
                <a:solidFill>
                  <a:schemeClr val="tx1"/>
                </a:solidFill>
                <a:latin typeface="Times New Roman" panose="02020603050405020304" pitchFamily="18" charset="0"/>
                <a:ea typeface="黑体" panose="02010609060101010101" charset="-122"/>
              </a:defRPr>
            </a:lvl2pPr>
            <a:lvl3pPr marL="1143000" indent="-228600">
              <a:defRPr>
                <a:solidFill>
                  <a:schemeClr val="tx1"/>
                </a:solidFill>
                <a:latin typeface="Times New Roman" panose="02020603050405020304" pitchFamily="18" charset="0"/>
                <a:ea typeface="黑体" panose="02010609060101010101" charset="-122"/>
              </a:defRPr>
            </a:lvl3pPr>
            <a:lvl4pPr marL="1600200" indent="-228600">
              <a:defRPr>
                <a:solidFill>
                  <a:schemeClr val="tx1"/>
                </a:solidFill>
                <a:latin typeface="Times New Roman" panose="02020603050405020304" pitchFamily="18" charset="0"/>
                <a:ea typeface="黑体" panose="02010609060101010101" charset="-122"/>
              </a:defRPr>
            </a:lvl4pPr>
            <a:lvl5pPr marL="2057400" indent="-228600">
              <a:defRPr>
                <a:solidFill>
                  <a:schemeClr val="tx1"/>
                </a:solidFill>
                <a:latin typeface="Times New Roman" panose="02020603050405020304" pitchFamily="18" charset="0"/>
                <a:ea typeface="黑体" panose="02010609060101010101"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9pPr>
          </a:lstStyle>
          <a:p>
            <a:pPr eaLnBrk="1" hangingPunct="1">
              <a:lnSpc>
                <a:spcPct val="150000"/>
              </a:lnSpc>
            </a:pPr>
            <a:r>
              <a:rPr lang="zh-CN" altLang="en-US" sz="3200" b="1" dirty="0">
                <a:ea typeface="宋体" panose="02010600030101010101" pitchFamily="2" charset="-122"/>
              </a:rPr>
              <a:t>      “能量”是我们日常生活中经常说到的词，但能量究竟是什么？</a:t>
            </a:r>
            <a:endParaRPr lang="zh-CN" altLang="en-US" sz="3200" b="1" dirty="0">
              <a:ea typeface="宋体" panose="02010600030101010101" pitchFamily="2" charset="-122"/>
            </a:endParaRPr>
          </a:p>
        </p:txBody>
      </p:sp>
      <p:pic>
        <p:nvPicPr>
          <p:cNvPr id="3"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87000" y="2243772"/>
            <a:ext cx="4392612" cy="291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00056" y="2246852"/>
            <a:ext cx="4379912" cy="292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8"/>
          <p:cNvSpPr>
            <a:spLocks noChangeArrowheads="1"/>
          </p:cNvSpPr>
          <p:nvPr/>
        </p:nvSpPr>
        <p:spPr bwMode="auto">
          <a:xfrm>
            <a:off x="1089145" y="5282624"/>
            <a:ext cx="468105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imes New Roman" panose="02020603050405020304" pitchFamily="18" charset="0"/>
                <a:ea typeface="黑体" panose="02010609060101010101" charset="-122"/>
              </a:defRPr>
            </a:lvl1pPr>
            <a:lvl2pPr marL="742950" indent="-285750">
              <a:defRPr>
                <a:solidFill>
                  <a:schemeClr val="tx1"/>
                </a:solidFill>
                <a:latin typeface="Times New Roman" panose="02020603050405020304" pitchFamily="18" charset="0"/>
                <a:ea typeface="黑体" panose="02010609060101010101" charset="-122"/>
              </a:defRPr>
            </a:lvl2pPr>
            <a:lvl3pPr marL="1143000" indent="-228600">
              <a:defRPr>
                <a:solidFill>
                  <a:schemeClr val="tx1"/>
                </a:solidFill>
                <a:latin typeface="Times New Roman" panose="02020603050405020304" pitchFamily="18" charset="0"/>
                <a:ea typeface="黑体" panose="02010609060101010101" charset="-122"/>
              </a:defRPr>
            </a:lvl3pPr>
            <a:lvl4pPr marL="1600200" indent="-228600">
              <a:defRPr>
                <a:solidFill>
                  <a:schemeClr val="tx1"/>
                </a:solidFill>
                <a:latin typeface="Times New Roman" panose="02020603050405020304" pitchFamily="18" charset="0"/>
                <a:ea typeface="黑体" panose="02010609060101010101" charset="-122"/>
              </a:defRPr>
            </a:lvl4pPr>
            <a:lvl5pPr marL="2057400" indent="-228600">
              <a:defRPr>
                <a:solidFill>
                  <a:schemeClr val="tx1"/>
                </a:solidFill>
                <a:latin typeface="Times New Roman" panose="02020603050405020304" pitchFamily="18" charset="0"/>
                <a:ea typeface="黑体" panose="02010609060101010101"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9pPr>
          </a:lstStyle>
          <a:p>
            <a:pPr>
              <a:lnSpc>
                <a:spcPct val="150000"/>
              </a:lnSpc>
            </a:pPr>
            <a:r>
              <a:rPr lang="zh-CN" altLang="en-US" sz="2800" b="1" dirty="0" smtClean="0">
                <a:solidFill>
                  <a:srgbClr val="FF0000"/>
                </a:solidFill>
                <a:ea typeface="宋体" panose="02010600030101010101" pitchFamily="2" charset="-122"/>
              </a:rPr>
              <a:t>风能</a:t>
            </a:r>
            <a:r>
              <a:rPr lang="zh-CN" altLang="en-US" sz="2800" b="1" dirty="0">
                <a:solidFill>
                  <a:srgbClr val="FF0000"/>
                </a:solidFill>
                <a:ea typeface="宋体" panose="02010600030101010101" pitchFamily="2" charset="-122"/>
              </a:rPr>
              <a:t>吹动</a:t>
            </a:r>
            <a:r>
              <a:rPr lang="zh-CN" altLang="en-US" sz="2800" b="1" dirty="0" smtClean="0">
                <a:solidFill>
                  <a:srgbClr val="FF0000"/>
                </a:solidFill>
                <a:ea typeface="宋体" panose="02010600030101010101" pitchFamily="2" charset="-122"/>
              </a:rPr>
              <a:t>帆船在</a:t>
            </a:r>
            <a:r>
              <a:rPr lang="zh-CN" altLang="en-US" sz="2800" b="1" dirty="0">
                <a:solidFill>
                  <a:srgbClr val="FF0000"/>
                </a:solidFill>
                <a:ea typeface="宋体" panose="02010600030101010101" pitchFamily="2" charset="-122"/>
              </a:rPr>
              <a:t>水面上行驶</a:t>
            </a:r>
            <a:endParaRPr lang="zh-CN" altLang="en-US" sz="2800" b="1" dirty="0">
              <a:solidFill>
                <a:srgbClr val="FF0000"/>
              </a:solidFill>
              <a:ea typeface="宋体" panose="02010600030101010101" pitchFamily="2" charset="-122"/>
            </a:endParaRPr>
          </a:p>
        </p:txBody>
      </p:sp>
      <p:sp>
        <p:nvSpPr>
          <p:cNvPr id="6" name="矩形 8"/>
          <p:cNvSpPr>
            <a:spLocks noChangeArrowheads="1"/>
          </p:cNvSpPr>
          <p:nvPr/>
        </p:nvSpPr>
        <p:spPr bwMode="auto">
          <a:xfrm>
            <a:off x="6635895" y="4996333"/>
            <a:ext cx="4428657"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imes New Roman" panose="02020603050405020304" pitchFamily="18" charset="0"/>
                <a:ea typeface="黑体" panose="02010609060101010101" charset="-122"/>
              </a:defRPr>
            </a:lvl1pPr>
            <a:lvl2pPr marL="742950" indent="-285750">
              <a:defRPr>
                <a:solidFill>
                  <a:schemeClr val="tx1"/>
                </a:solidFill>
                <a:latin typeface="Times New Roman" panose="02020603050405020304" pitchFamily="18" charset="0"/>
                <a:ea typeface="黑体" panose="02010609060101010101" charset="-122"/>
              </a:defRPr>
            </a:lvl2pPr>
            <a:lvl3pPr marL="1143000" indent="-228600">
              <a:defRPr>
                <a:solidFill>
                  <a:schemeClr val="tx1"/>
                </a:solidFill>
                <a:latin typeface="Times New Roman" panose="02020603050405020304" pitchFamily="18" charset="0"/>
                <a:ea typeface="黑体" panose="02010609060101010101" charset="-122"/>
              </a:defRPr>
            </a:lvl3pPr>
            <a:lvl4pPr marL="1600200" indent="-228600">
              <a:defRPr>
                <a:solidFill>
                  <a:schemeClr val="tx1"/>
                </a:solidFill>
                <a:latin typeface="Times New Roman" panose="02020603050405020304" pitchFamily="18" charset="0"/>
                <a:ea typeface="黑体" panose="02010609060101010101" charset="-122"/>
              </a:defRPr>
            </a:lvl4pPr>
            <a:lvl5pPr marL="2057400" indent="-228600">
              <a:defRPr>
                <a:solidFill>
                  <a:schemeClr val="tx1"/>
                </a:solidFill>
                <a:latin typeface="Times New Roman" panose="02020603050405020304" pitchFamily="18" charset="0"/>
                <a:ea typeface="黑体" panose="02010609060101010101"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黑体" panose="02010609060101010101" charset="-122"/>
              </a:defRPr>
            </a:lvl9pPr>
          </a:lstStyle>
          <a:p>
            <a:pPr>
              <a:lnSpc>
                <a:spcPct val="150000"/>
              </a:lnSpc>
            </a:pPr>
            <a:r>
              <a:rPr lang="zh-CN" altLang="en-US" sz="2800" b="1" dirty="0">
                <a:solidFill>
                  <a:srgbClr val="FF0000"/>
                </a:solidFill>
                <a:ea typeface="宋体" panose="02010600030101010101" pitchFamily="2" charset="-122"/>
              </a:rPr>
              <a:t>抛出的</a:t>
            </a:r>
            <a:r>
              <a:rPr lang="zh-CN" altLang="en-US" sz="2800" b="1" dirty="0" smtClean="0">
                <a:solidFill>
                  <a:srgbClr val="FF0000"/>
                </a:solidFill>
                <a:ea typeface="宋体" panose="02010600030101010101" pitchFamily="2" charset="-122"/>
              </a:rPr>
              <a:t>保龄球能将前方静止的保龄瓶推向</a:t>
            </a:r>
            <a:r>
              <a:rPr lang="zh-CN" altLang="en-US" sz="2800" b="1" dirty="0">
                <a:solidFill>
                  <a:srgbClr val="FF0000"/>
                </a:solidFill>
                <a:ea typeface="宋体" panose="02010600030101010101" pitchFamily="2" charset="-122"/>
              </a:rPr>
              <a:t>坑</a:t>
            </a:r>
            <a:r>
              <a:rPr lang="zh-CN" altLang="en-US" sz="2800" b="1" dirty="0" smtClean="0">
                <a:solidFill>
                  <a:srgbClr val="FF0000"/>
                </a:solidFill>
                <a:ea typeface="宋体" panose="02010600030101010101" pitchFamily="2" charset="-122"/>
              </a:rPr>
              <a:t>道</a:t>
            </a:r>
            <a:endParaRPr lang="zh-CN" altLang="en-US" sz="2800" b="1" dirty="0">
              <a:solidFill>
                <a:srgbClr val="FF0000"/>
              </a:solidFill>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AutoShape 2"/>
          <p:cNvSpPr>
            <a:spLocks noChangeArrowheads="1"/>
          </p:cNvSpPr>
          <p:nvPr/>
        </p:nvSpPr>
        <p:spPr bwMode="gray">
          <a:xfrm flipH="1">
            <a:off x="2256155" y="1063625"/>
            <a:ext cx="4484370" cy="573405"/>
          </a:xfrm>
          <a:prstGeom prst="roundRect">
            <a:avLst>
              <a:gd name="adj" fmla="val 47681"/>
            </a:avLst>
          </a:prstGeom>
          <a:solidFill>
            <a:schemeClr val="accent6">
              <a:lumMod val="60000"/>
              <a:lumOff val="40000"/>
            </a:schemeClr>
          </a:solidFill>
          <a:ln>
            <a:noFill/>
          </a:ln>
        </p:spPr>
        <p:txBody>
          <a:bodyPr wrap="none" lIns="121917" tIns="60958" rIns="121917" bIns="60958" anchor="ctr"/>
          <a:lstStyle/>
          <a:p>
            <a:pPr eaLnBrk="0" hangingPunct="0">
              <a:defRPr/>
            </a:pPr>
            <a:endParaRPr lang="zh-CN" altLang="en-US" sz="3200">
              <a:latin typeface="黑体" panose="02010609060101010101" charset="-122"/>
              <a:ea typeface="黑体" panose="02010609060101010101" charset="-122"/>
            </a:endParaRPr>
          </a:p>
        </p:txBody>
      </p:sp>
      <p:sp>
        <p:nvSpPr>
          <p:cNvPr id="7171" name="AutoShape 2"/>
          <p:cNvSpPr>
            <a:spLocks noChangeArrowheads="1"/>
          </p:cNvSpPr>
          <p:nvPr/>
        </p:nvSpPr>
        <p:spPr bwMode="gray">
          <a:xfrm flipH="1">
            <a:off x="850901" y="1053108"/>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lIns="121917" tIns="60958" rIns="121917" bIns="60958" anchor="ctr"/>
          <a:lstStyle/>
          <a:p>
            <a:pPr eaLnBrk="0" hangingPunct="0">
              <a:defRPr/>
            </a:pPr>
            <a:endParaRPr lang="zh-CN" altLang="en-US" sz="3200">
              <a:latin typeface="黑体" panose="02010609060101010101" charset="-122"/>
              <a:ea typeface="黑体" panose="02010609060101010101" charset="-122"/>
            </a:endParaRPr>
          </a:p>
        </p:txBody>
      </p:sp>
      <p:sp>
        <p:nvSpPr>
          <p:cNvPr id="22532" name="文本框 27"/>
          <p:cNvSpPr txBox="1">
            <a:spLocks noChangeArrowheads="1"/>
          </p:cNvSpPr>
          <p:nvPr/>
        </p:nvSpPr>
        <p:spPr bwMode="auto">
          <a:xfrm>
            <a:off x="984615" y="1040861"/>
            <a:ext cx="1510985" cy="61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3200" b="1" dirty="0">
                <a:latin typeface="黑体" panose="02010609060101010101" charset="-122"/>
                <a:ea typeface="黑体" panose="02010609060101010101" charset="-122"/>
              </a:rPr>
              <a:t>知识点</a:t>
            </a:r>
            <a:endParaRPr kumimoji="1" lang="zh-CN" altLang="en-US" sz="3200" b="1" dirty="0">
              <a:latin typeface="黑体" panose="02010609060101010101" charset="-122"/>
              <a:ea typeface="黑体" panose="02010609060101010101" charset="-122"/>
            </a:endParaRPr>
          </a:p>
        </p:txBody>
      </p:sp>
      <p:sp>
        <p:nvSpPr>
          <p:cNvPr id="22533" name="文本框 28"/>
          <p:cNvSpPr txBox="1">
            <a:spLocks noChangeArrowheads="1"/>
          </p:cNvSpPr>
          <p:nvPr/>
        </p:nvSpPr>
        <p:spPr bwMode="auto">
          <a:xfrm>
            <a:off x="3227705" y="1036955"/>
            <a:ext cx="432244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latin typeface="黑体" panose="02010609060101010101" charset="-122"/>
                <a:ea typeface="黑体" panose="02010609060101010101" charset="-122"/>
              </a:rPr>
              <a:t>机械能及其</a:t>
            </a:r>
            <a:r>
              <a:rPr lang="zh-CN" altLang="en-US" sz="3200" b="1" dirty="0">
                <a:latin typeface="黑体" panose="02010609060101010101" charset="-122"/>
                <a:ea typeface="黑体" panose="02010609060101010101" charset="-122"/>
              </a:rPr>
              <a:t>转化</a:t>
            </a:r>
            <a:endParaRPr lang="zh-CN" altLang="en-US" sz="3200" b="1" dirty="0">
              <a:latin typeface="黑体" panose="02010609060101010101" charset="-122"/>
              <a:ea typeface="黑体" panose="02010609060101010101" charset="-122"/>
            </a:endParaRPr>
          </a:p>
        </p:txBody>
      </p:sp>
      <p:sp>
        <p:nvSpPr>
          <p:cNvPr id="22537" name="AutoShape 11"/>
          <p:cNvSpPr>
            <a:spLocks noChangeArrowheads="1"/>
          </p:cNvSpPr>
          <p:nvPr/>
        </p:nvSpPr>
        <p:spPr bwMode="gray">
          <a:xfrm>
            <a:off x="2497667" y="919759"/>
            <a:ext cx="768351" cy="776816"/>
          </a:xfrm>
          <a:prstGeom prst="diamond">
            <a:avLst/>
          </a:prstGeom>
          <a:solidFill>
            <a:srgbClr val="F4BE96"/>
          </a:solidFill>
          <a:ln w="38100">
            <a:solidFill>
              <a:schemeClr val="bg1"/>
            </a:solidFill>
            <a:miter lim="800000"/>
          </a:ln>
          <a:effectLst>
            <a:outerShdw sy="50000" rotWithShape="0">
              <a:srgbClr val="808080">
                <a:alpha val="50000"/>
              </a:srgbClr>
            </a:outerShdw>
          </a:effectLst>
        </p:spPr>
        <p:txBody>
          <a:bodyPr wrap="none" lIns="121917"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ko-KR" sz="3200" b="1" dirty="0">
                <a:latin typeface="黑体" panose="02010609060101010101" charset="-122"/>
                <a:ea typeface="黑体" panose="02010609060101010101" charset="-122"/>
              </a:rPr>
              <a:t>4</a:t>
            </a:r>
            <a:endParaRPr lang="en-US" altLang="ko-KR" sz="3200" b="1" dirty="0">
              <a:latin typeface="黑体" panose="02010609060101010101" charset="-122"/>
              <a:ea typeface="黑体" panose="02010609060101010101" charset="-122"/>
            </a:endParaRPr>
          </a:p>
        </p:txBody>
      </p:sp>
      <p:sp>
        <p:nvSpPr>
          <p:cNvPr id="14" name="TextBox 33"/>
          <p:cNvSpPr txBox="1">
            <a:spLocks noChangeArrowheads="1"/>
          </p:cNvSpPr>
          <p:nvPr/>
        </p:nvSpPr>
        <p:spPr bwMode="auto">
          <a:xfrm>
            <a:off x="814918" y="1796819"/>
            <a:ext cx="10562167" cy="233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机械能守恒 物体的动能和势能之间是可以转化的。在只有动能和势能相互转化的过程中</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机械能的总量保持不变，即机械能是守恒的。</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9" y="1508787"/>
            <a:ext cx="10562165"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正确理解机械能守恒，要注意以下两点</a:t>
            </a:r>
            <a:r>
              <a:rPr lang="en-US" altLang="zh-CN" sz="3200" b="1" dirty="0">
                <a:latin typeface="Times New Roman" panose="02020603050405020304" pitchFamily="18" charset="0"/>
                <a:ea typeface="+mn-ea"/>
                <a:cs typeface="Times New Roman" panose="02020603050405020304" pitchFamily="18" charset="0"/>
              </a:rPr>
              <a:t>:</a:t>
            </a:r>
            <a:endParaRPr lang="en-US" altLang="zh-CN"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机械能守恒的条件是只有动能和势能之间的相互转化。</a:t>
            </a:r>
            <a:endParaRPr lang="zh-CN" altLang="en-US"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在机械能的转化过程中，动能减少多少，势能就增加多少；反之，势能减少多少</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动能就增加多少，总能保证动能与势能的总和不变。</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1508787"/>
            <a:ext cx="10562167" cy="233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tabLst>
                <a:tab pos="475615" algn="l"/>
              </a:tabLst>
              <a:defRPr/>
            </a:pPr>
            <a:r>
              <a:rPr lang="en-US" altLang="zh-CN" sz="3200" b="1" dirty="0">
                <a:latin typeface="Times New Roman" panose="02020603050405020304" pitchFamily="18" charset="0"/>
                <a:ea typeface="+mn-ea"/>
                <a:cs typeface="Times New Roman" panose="02020603050405020304" pitchFamily="18" charset="0"/>
              </a:rPr>
              <a:t>3. </a:t>
            </a:r>
            <a:r>
              <a:rPr lang="zh-CN" altLang="en-US" sz="3200" b="1" dirty="0">
                <a:latin typeface="Times New Roman" panose="02020603050405020304" pitchFamily="18" charset="0"/>
                <a:ea typeface="+mn-ea"/>
                <a:cs typeface="Times New Roman" panose="02020603050405020304" pitchFamily="18" charset="0"/>
              </a:rPr>
              <a:t>有外力对物体做功的过程实质是能量转化的过程，功是能量转化的量度，即外力对物体做了多少功，就有多少能量发生了转化。</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组合 6"/>
          <p:cNvGrpSpPr/>
          <p:nvPr/>
        </p:nvGrpSpPr>
        <p:grpSpPr>
          <a:xfrm>
            <a:off x="1931106" y="945415"/>
            <a:ext cx="8293100" cy="4968240"/>
            <a:chOff x="267" y="1409"/>
            <a:chExt cx="13060" cy="7824"/>
          </a:xfrm>
        </p:grpSpPr>
        <p:pic>
          <p:nvPicPr>
            <p:cNvPr id="8" name="图片 7" descr="打孔纸"/>
            <p:cNvPicPr>
              <a:picLocks noChangeAspect="1"/>
            </p:cNvPicPr>
            <p:nvPr>
              <p:custDataLst>
                <p:tags r:id="rId1"/>
              </p:custDataLst>
            </p:nvPr>
          </p:nvPicPr>
          <p:blipFill>
            <a:blip r:embed="rId2"/>
            <a:stretch>
              <a:fillRect/>
            </a:stretch>
          </p:blipFill>
          <p:spPr>
            <a:xfrm>
              <a:off x="267" y="2247"/>
              <a:ext cx="13060" cy="6986"/>
            </a:xfrm>
            <a:prstGeom prst="rect">
              <a:avLst/>
            </a:prstGeom>
          </p:spPr>
        </p:pic>
        <p:grpSp>
          <p:nvGrpSpPr>
            <p:cNvPr id="9" name="组合 8"/>
            <p:cNvGrpSpPr/>
            <p:nvPr/>
          </p:nvGrpSpPr>
          <p:grpSpPr>
            <a:xfrm>
              <a:off x="834" y="1409"/>
              <a:ext cx="4135" cy="979"/>
              <a:chOff x="834" y="1816"/>
              <a:chExt cx="4135" cy="979"/>
            </a:xfrm>
          </p:grpSpPr>
          <p:sp>
            <p:nvSpPr>
              <p:cNvPr id="10" name="文本框 3"/>
              <p:cNvSpPr txBox="1"/>
              <p:nvPr>
                <p:custDataLst>
                  <p:tags r:id="rId3"/>
                </p:custDataLst>
              </p:nvPr>
            </p:nvSpPr>
            <p:spPr>
              <a:xfrm>
                <a:off x="2317" y="1971"/>
                <a:ext cx="2652" cy="824"/>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易错</a:t>
                </a:r>
                <a:r>
                  <a:rPr lang="zh-CN" altLang="en-US" sz="2800" dirty="0" smtClean="0">
                    <a:latin typeface="黑体" panose="02010609060101010101" charset="-122"/>
                    <a:ea typeface="黑体" panose="02010609060101010101" charset="-122"/>
                    <a:cs typeface="黑体" panose="02010609060101010101" charset="-122"/>
                  </a:rPr>
                  <a:t>提醒</a:t>
                </a:r>
                <a:endParaRPr lang="zh-CN" altLang="en-US" sz="2800" dirty="0">
                  <a:latin typeface="黑体" panose="02010609060101010101" charset="-122"/>
                  <a:ea typeface="黑体" panose="02010609060101010101" charset="-122"/>
                  <a:cs typeface="黑体" panose="02010609060101010101" charset="-122"/>
                </a:endParaRPr>
              </a:p>
            </p:txBody>
          </p:sp>
          <p:pic>
            <p:nvPicPr>
              <p:cNvPr id="11" name="图片 10"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834" y="1816"/>
                <a:ext cx="1579" cy="936"/>
              </a:xfrm>
              <a:prstGeom prst="rect">
                <a:avLst/>
              </a:prstGeom>
            </p:spPr>
          </p:pic>
        </p:grpSp>
      </p:grpSp>
      <p:sp>
        <p:nvSpPr>
          <p:cNvPr id="12" name="矩形 11"/>
          <p:cNvSpPr>
            <a:spLocks noChangeArrowheads="1"/>
          </p:cNvSpPr>
          <p:nvPr/>
        </p:nvSpPr>
        <p:spPr bwMode="auto">
          <a:xfrm>
            <a:off x="3038805" y="2025535"/>
            <a:ext cx="6393008"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lvl="0" indent="721995" eaLnBrk="1" hangingPunct="1">
              <a:lnSpc>
                <a:spcPct val="150000"/>
              </a:lnSpc>
              <a:defRPr/>
            </a:pPr>
            <a:r>
              <a:rPr lang="zh-CN" altLang="en-US" sz="3200" b="1" dirty="0">
                <a:solidFill>
                  <a:prstClr val="black"/>
                </a:solidFill>
                <a:latin typeface="Times New Roman" panose="02020603050405020304" pitchFamily="18" charset="0"/>
                <a:ea typeface="楷体" panose="02010609060101010101" pitchFamily="49" charset="-122"/>
              </a:rPr>
              <a:t>判断机械能是否变化的方法：</a:t>
            </a:r>
            <a:r>
              <a:rPr lang="zh-CN" altLang="en-US" sz="3200" b="1" dirty="0">
                <a:solidFill>
                  <a:srgbClr val="00B0F0"/>
                </a:solidFill>
                <a:latin typeface="Times New Roman" panose="02020603050405020304" pitchFamily="18" charset="0"/>
                <a:ea typeface="楷体" panose="02010609060101010101" pitchFamily="49" charset="-122"/>
              </a:rPr>
              <a:t>物体在只有重力作用而</a:t>
            </a:r>
            <a:r>
              <a:rPr lang="zh-CN" altLang="en-US" sz="3200" b="1" dirty="0">
                <a:solidFill>
                  <a:prstClr val="black"/>
                </a:solidFill>
                <a:latin typeface="Times New Roman" panose="02020603050405020304" pitchFamily="18" charset="0"/>
                <a:ea typeface="楷体" panose="02010609060101010101" pitchFamily="49" charset="-122"/>
              </a:rPr>
              <a:t>无其他外力</a:t>
            </a:r>
            <a:r>
              <a:rPr lang="zh-CN" altLang="en-US" sz="3200" b="1" dirty="0">
                <a:solidFill>
                  <a:srgbClr val="00B0F0"/>
                </a:solidFill>
                <a:latin typeface="Times New Roman" panose="02020603050405020304" pitchFamily="18" charset="0"/>
                <a:ea typeface="楷体" panose="02010609060101010101" pitchFamily="49" charset="-122"/>
              </a:rPr>
              <a:t>作用的情况下，机械能总量不变，只是在动能和势能间相互转化。</a:t>
            </a:r>
            <a:endParaRPr lang="en-US" altLang="zh-CN" sz="3200" b="1" u="wavy" dirty="0">
              <a:solidFill>
                <a:srgbClr val="00B0F0"/>
              </a:solidFill>
              <a:uFill>
                <a:solidFill>
                  <a:prstClr val="black"/>
                </a:solidFill>
              </a:uFill>
              <a:latin typeface="Times New Roman" panose="02020603050405020304" pitchFamily="18" charset="0"/>
              <a:ea typeface="楷体" panose="02010609060101010101" pitchFamily="49"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78518" y="1124744"/>
            <a:ext cx="9698567" cy="2339101"/>
          </a:xfrm>
          <a:prstGeom prst="rect">
            <a:avLst/>
          </a:prstGeom>
          <a:noFill/>
          <a:ln w="9525">
            <a:noFill/>
            <a:miter lim="800000"/>
          </a:ln>
        </p:spPr>
        <p:txBody>
          <a:bodyPr lIns="121917" tIns="60958" rIns="121917" bIns="60958">
            <a:spAutoFit/>
          </a:bodyPr>
          <a:lstStyle/>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芜湖二模</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如图</a:t>
            </a:r>
            <a:r>
              <a:rPr lang="en-US" altLang="zh-CN" sz="3200" b="1" dirty="0">
                <a:latin typeface="Times New Roman" panose="02020603050405020304" pitchFamily="18" charset="0"/>
                <a:ea typeface="+mn-ea"/>
                <a:cs typeface="Times New Roman" panose="02020603050405020304" pitchFamily="18" charset="0"/>
              </a:rPr>
              <a:t>8 </a:t>
            </a:r>
            <a:r>
              <a:rPr lang="zh-CN" altLang="en-US" sz="3200" b="1" dirty="0">
                <a:latin typeface="Times New Roman" panose="02020603050405020304" pitchFamily="18" charset="0"/>
                <a:ea typeface="+mn-ea"/>
                <a:cs typeface="Times New Roman" panose="02020603050405020304" pitchFamily="18" charset="0"/>
              </a:rPr>
              <a:t>是滑雪运动的轨道。某运动员从高处</a:t>
            </a:r>
            <a:r>
              <a:rPr lang="en-US" altLang="zh-CN" sz="3200" b="1" i="1" dirty="0">
                <a:latin typeface="Times New Roman" panose="02020603050405020304" pitchFamily="18" charset="0"/>
                <a:ea typeface="+mn-ea"/>
                <a:cs typeface="Times New Roman" panose="02020603050405020304" pitchFamily="18" charset="0"/>
              </a:rPr>
              <a:t>A </a:t>
            </a:r>
            <a:r>
              <a:rPr lang="zh-CN" altLang="en-US" sz="3200" b="1" dirty="0">
                <a:latin typeface="Times New Roman" panose="02020603050405020304" pitchFamily="18" charset="0"/>
                <a:ea typeface="+mn-ea"/>
                <a:cs typeface="Times New Roman" panose="02020603050405020304" pitchFamily="18" charset="0"/>
              </a:rPr>
              <a:t>点由静止滑下，经过</a:t>
            </a:r>
            <a:r>
              <a:rPr lang="en-US" altLang="zh-CN" sz="3200" b="1" i="1" dirty="0">
                <a:latin typeface="Times New Roman" panose="02020603050405020304" pitchFamily="18" charset="0"/>
                <a:ea typeface="+mn-ea"/>
                <a:cs typeface="Times New Roman" panose="02020603050405020304" pitchFamily="18" charset="0"/>
              </a:rPr>
              <a:t>B</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点到达最低点，然后到达另一侧与</a:t>
            </a:r>
            <a:r>
              <a:rPr lang="en-US" altLang="zh-CN" sz="3200" b="1" i="1" dirty="0">
                <a:latin typeface="Times New Roman" panose="02020603050405020304" pitchFamily="18" charset="0"/>
                <a:ea typeface="+mn-ea"/>
                <a:cs typeface="Times New Roman" panose="02020603050405020304" pitchFamily="18" charset="0"/>
              </a:rPr>
              <a:t>B </a:t>
            </a:r>
            <a:r>
              <a:rPr lang="zh-CN" altLang="en-US" sz="3200" b="1" dirty="0">
                <a:latin typeface="Times New Roman" panose="02020603050405020304" pitchFamily="18" charset="0"/>
                <a:ea typeface="+mn-ea"/>
                <a:cs typeface="Times New Roman" panose="02020603050405020304" pitchFamily="18" charset="0"/>
              </a:rPr>
              <a:t>点等高的</a:t>
            </a:r>
            <a:r>
              <a:rPr lang="en-US" altLang="zh-CN" sz="3200" b="1" i="1" dirty="0">
                <a:latin typeface="Times New Roman" panose="02020603050405020304" pitchFamily="18" charset="0"/>
                <a:ea typeface="+mn-ea"/>
                <a:cs typeface="Times New Roman" panose="02020603050405020304" pitchFamily="18" charset="0"/>
              </a:rPr>
              <a:t>C</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点时速度刚好为零。</a:t>
            </a:r>
            <a:endParaRPr lang="zh-CN" altLang="en-US" sz="3200" b="1" i="1" dirty="0">
              <a:latin typeface="Times New Roman" panose="02020603050405020304" pitchFamily="18" charset="0"/>
              <a:ea typeface="+mn-ea"/>
              <a:cs typeface="Times New Roman" panose="02020603050405020304" pitchFamily="18" charset="0"/>
            </a:endParaRPr>
          </a:p>
        </p:txBody>
      </p:sp>
      <p:sp>
        <p:nvSpPr>
          <p:cNvPr id="10" name="任意多边形 9"/>
          <p:cNvSpPr/>
          <p:nvPr>
            <p:custDataLst>
              <p:tags r:id="rId1"/>
            </p:custDataLst>
          </p:nvPr>
        </p:nvSpPr>
        <p:spPr>
          <a:xfrm>
            <a:off x="569385" y="1316765"/>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smtClean="0">
                <a:solidFill>
                  <a:srgbClr val="FFFFFF"/>
                </a:solidFill>
                <a:latin typeface="微软雅黑" panose="020B0503020204020204" pitchFamily="34" charset="-122"/>
                <a:ea typeface="微软雅黑" panose="020B0503020204020204" pitchFamily="34" charset="-122"/>
              </a:rPr>
              <a:t>例</a:t>
            </a:r>
            <a:r>
              <a:rPr lang="en-US" altLang="zh-CN" sz="3200" dirty="0" smtClean="0">
                <a:solidFill>
                  <a:srgbClr val="FFFFFF"/>
                </a:solidFill>
                <a:latin typeface="微软雅黑" panose="020B0503020204020204" pitchFamily="34" charset="-122"/>
                <a:ea typeface="微软雅黑" panose="020B0503020204020204" pitchFamily="34" charset="-122"/>
              </a:rPr>
              <a:t>5</a:t>
            </a:r>
            <a:endParaRPr lang="zh-CN" altLang="en-US" sz="3200" dirty="0" err="1">
              <a:solidFill>
                <a:srgbClr val="FFFFFF"/>
              </a:solidFill>
              <a:latin typeface="微软雅黑" panose="020B0503020204020204" pitchFamily="34" charset="-122"/>
              <a:ea typeface="微软雅黑" panose="020B0503020204020204" pitchFamily="34" charset="-122"/>
            </a:endParaRPr>
          </a:p>
        </p:txBody>
      </p:sp>
      <p:pic>
        <p:nvPicPr>
          <p:cNvPr id="8194"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62550" y="3247581"/>
            <a:ext cx="4670109" cy="28808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293978" y="1510184"/>
            <a:ext cx="9602556" cy="3816429"/>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下列说法正确的是</a:t>
            </a:r>
            <a:r>
              <a:rPr lang="en-US" altLang="zh-CN" sz="3200" b="1" dirty="0">
                <a:latin typeface="Times New Roman" panose="02020603050405020304" pitchFamily="18" charset="0"/>
                <a:ea typeface="+mn-ea"/>
                <a:cs typeface="Times New Roman" panose="02020603050405020304" pitchFamily="18" charset="0"/>
              </a:rPr>
              <a:t>(         )</a:t>
            </a:r>
            <a:endParaRPr lang="en-US" altLang="zh-CN"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A. </a:t>
            </a:r>
            <a:r>
              <a:rPr lang="zh-CN" altLang="en-US" sz="3200" b="1" dirty="0">
                <a:latin typeface="Times New Roman" panose="02020603050405020304" pitchFamily="18" charset="0"/>
                <a:ea typeface="+mn-ea"/>
                <a:cs typeface="Times New Roman" panose="02020603050405020304" pitchFamily="18" charset="0"/>
              </a:rPr>
              <a:t>从</a:t>
            </a:r>
            <a:r>
              <a:rPr lang="en-US" altLang="zh-CN" sz="3200" b="1" i="1" dirty="0">
                <a:latin typeface="Times New Roman" panose="02020603050405020304" pitchFamily="18" charset="0"/>
                <a:ea typeface="+mn-ea"/>
                <a:cs typeface="Times New Roman" panose="02020603050405020304" pitchFamily="18" charset="0"/>
              </a:rPr>
              <a:t>A</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点到</a:t>
            </a:r>
            <a:r>
              <a:rPr lang="en-US" altLang="zh-CN" sz="3200" b="1" i="1" dirty="0">
                <a:latin typeface="Times New Roman" panose="02020603050405020304" pitchFamily="18" charset="0"/>
                <a:ea typeface="+mn-ea"/>
                <a:cs typeface="Times New Roman" panose="02020603050405020304" pitchFamily="18" charset="0"/>
              </a:rPr>
              <a:t>O</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点的过程，动能转化为重力势能</a:t>
            </a:r>
            <a:endParaRPr lang="zh-CN" altLang="en-US"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B. </a:t>
            </a:r>
            <a:r>
              <a:rPr lang="zh-CN" altLang="en-US" sz="3200" b="1" dirty="0">
                <a:latin typeface="Times New Roman" panose="02020603050405020304" pitchFamily="18" charset="0"/>
                <a:ea typeface="+mn-ea"/>
                <a:cs typeface="Times New Roman" panose="02020603050405020304" pitchFamily="18" charset="0"/>
              </a:rPr>
              <a:t>从</a:t>
            </a:r>
            <a:r>
              <a:rPr lang="en-US" altLang="zh-CN" sz="3200" b="1" i="1" dirty="0">
                <a:latin typeface="Times New Roman" panose="02020603050405020304" pitchFamily="18" charset="0"/>
                <a:ea typeface="+mn-ea"/>
                <a:cs typeface="Times New Roman" panose="02020603050405020304" pitchFamily="18" charset="0"/>
              </a:rPr>
              <a:t>A</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点到</a:t>
            </a:r>
            <a:r>
              <a:rPr lang="en-US" altLang="zh-CN" sz="3200" b="1" i="1" dirty="0">
                <a:latin typeface="Times New Roman" panose="02020603050405020304" pitchFamily="18" charset="0"/>
                <a:ea typeface="+mn-ea"/>
                <a:cs typeface="Times New Roman" panose="02020603050405020304" pitchFamily="18" charset="0"/>
              </a:rPr>
              <a:t>O</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点的过程，动能不断增大</a:t>
            </a:r>
            <a:endParaRPr lang="zh-CN" altLang="en-US"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C. </a:t>
            </a:r>
            <a:r>
              <a:rPr lang="en-US" altLang="zh-CN" sz="3200" b="1" i="1" dirty="0">
                <a:latin typeface="Times New Roman" panose="02020603050405020304" pitchFamily="18" charset="0"/>
                <a:ea typeface="+mn-ea"/>
                <a:cs typeface="Times New Roman" panose="02020603050405020304" pitchFamily="18" charset="0"/>
              </a:rPr>
              <a:t>B</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点和</a:t>
            </a:r>
            <a:r>
              <a:rPr lang="en-US" altLang="zh-CN" sz="3200" b="1" i="1" dirty="0">
                <a:latin typeface="Times New Roman" panose="02020603050405020304" pitchFamily="18" charset="0"/>
                <a:ea typeface="+mn-ea"/>
                <a:cs typeface="Times New Roman" panose="02020603050405020304" pitchFamily="18" charset="0"/>
              </a:rPr>
              <a:t>C</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点的机械能相等</a:t>
            </a:r>
            <a:endParaRPr lang="zh-CN" altLang="en-US"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D. </a:t>
            </a:r>
            <a:r>
              <a:rPr lang="zh-CN" altLang="en-US" sz="3200" b="1" dirty="0">
                <a:latin typeface="Times New Roman" panose="02020603050405020304" pitchFamily="18" charset="0"/>
                <a:ea typeface="+mn-ea"/>
                <a:cs typeface="Times New Roman" panose="02020603050405020304" pitchFamily="18" charset="0"/>
              </a:rPr>
              <a:t>从</a:t>
            </a:r>
            <a:r>
              <a:rPr lang="en-US" altLang="zh-CN" sz="3200" b="1" i="1" dirty="0">
                <a:latin typeface="Times New Roman" panose="02020603050405020304" pitchFamily="18" charset="0"/>
                <a:ea typeface="+mn-ea"/>
                <a:cs typeface="Times New Roman" panose="02020603050405020304" pitchFamily="18" charset="0"/>
              </a:rPr>
              <a:t>O</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点到</a:t>
            </a:r>
            <a:r>
              <a:rPr lang="en-US" altLang="zh-CN" sz="3200" b="1" i="1" dirty="0">
                <a:latin typeface="Times New Roman" panose="02020603050405020304" pitchFamily="18" charset="0"/>
                <a:ea typeface="+mn-ea"/>
                <a:cs typeface="Times New Roman" panose="02020603050405020304" pitchFamily="18" charset="0"/>
              </a:rPr>
              <a:t>C</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点的过程，机械能不断增加</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12" name="TextBox 11"/>
          <p:cNvSpPr txBox="1">
            <a:spLocks noChangeArrowheads="1"/>
          </p:cNvSpPr>
          <p:nvPr/>
        </p:nvSpPr>
        <p:spPr bwMode="auto">
          <a:xfrm>
            <a:off x="5039883" y="1549386"/>
            <a:ext cx="480053" cy="861775"/>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solidFill>
                  <a:srgbClr val="FF0000"/>
                </a:solidFill>
                <a:latin typeface="Times New Roman" panose="02020603050405020304" pitchFamily="18" charset="0"/>
                <a:ea typeface="+mn-ea"/>
                <a:cs typeface="Times New Roman" panose="02020603050405020304" pitchFamily="18" charset="0"/>
              </a:rPr>
              <a:t>B</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2"/>
          <p:cNvSpPr>
            <a:spLocks noChangeArrowheads="1"/>
          </p:cNvSpPr>
          <p:nvPr/>
        </p:nvSpPr>
        <p:spPr bwMode="auto">
          <a:xfrm>
            <a:off x="1295466" y="1220755"/>
            <a:ext cx="9601068"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从</a:t>
            </a:r>
            <a:r>
              <a:rPr lang="en-US" altLang="zh-CN" sz="3200" b="1" i="1" dirty="0">
                <a:latin typeface="Times New Roman" panose="02020603050405020304" pitchFamily="18" charset="0"/>
              </a:rPr>
              <a:t>A</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点到</a:t>
            </a:r>
            <a:r>
              <a:rPr lang="en-US" altLang="zh-CN" sz="3200" b="1" i="1" dirty="0">
                <a:latin typeface="Times New Roman" panose="02020603050405020304" pitchFamily="18" charset="0"/>
              </a:rPr>
              <a:t>O</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点的过程，运动员的质量不变，高度变小，速度变大，则重力势能减小，动能增大，所以重力势能转化为动能；从</a:t>
            </a:r>
            <a:r>
              <a:rPr lang="en-US" altLang="zh-CN" sz="3200" b="1" i="1" dirty="0">
                <a:latin typeface="Times New Roman" panose="02020603050405020304" pitchFamily="18" charset="0"/>
              </a:rPr>
              <a:t>O</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点到</a:t>
            </a:r>
            <a:r>
              <a:rPr lang="en-US" altLang="zh-CN" sz="3200" b="1" i="1" dirty="0">
                <a:latin typeface="Times New Roman" panose="02020603050405020304" pitchFamily="18" charset="0"/>
              </a:rPr>
              <a:t>C</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点的过程，速度减小，动能减小，高度增大，重力势能增大。从</a:t>
            </a:r>
            <a:r>
              <a:rPr lang="en-US" altLang="zh-CN" sz="3200" b="1" i="1" dirty="0">
                <a:latin typeface="Times New Roman" panose="02020603050405020304" pitchFamily="18" charset="0"/>
              </a:rPr>
              <a:t>A</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点到</a:t>
            </a:r>
            <a:r>
              <a:rPr lang="en-US" altLang="zh-CN" sz="3200" b="1" i="1" dirty="0">
                <a:latin typeface="Times New Roman" panose="02020603050405020304" pitchFamily="18" charset="0"/>
              </a:rPr>
              <a:t>C</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点的整个运动过程中，由于运动员受到滑雪轨道的摩擦力作用，故机械能不断减小。故选</a:t>
            </a:r>
            <a:r>
              <a:rPr lang="en-US" altLang="zh-CN" sz="3200" b="1" dirty="0">
                <a:latin typeface="Times New Roman" panose="02020603050405020304" pitchFamily="18" charset="0"/>
              </a:rPr>
              <a:t>B</a:t>
            </a:r>
            <a:r>
              <a:rPr lang="zh-CN" altLang="en-US" sz="3200" b="1" dirty="0">
                <a:latin typeface="Times New Roman" panose="02020603050405020304" pitchFamily="18" charset="0"/>
              </a:rPr>
              <a:t>。</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791158" y="692696"/>
            <a:ext cx="10585450" cy="5411470"/>
            <a:chOff x="380" y="1466"/>
            <a:chExt cx="16670" cy="8522"/>
          </a:xfrm>
        </p:grpSpPr>
        <p:pic>
          <p:nvPicPr>
            <p:cNvPr id="3" name="图片 2" descr="打孔纸"/>
            <p:cNvPicPr>
              <a:picLocks noChangeAspect="1"/>
            </p:cNvPicPr>
            <p:nvPr>
              <p:custDataLst>
                <p:tags r:id="rId1"/>
              </p:custDataLst>
            </p:nvPr>
          </p:nvPicPr>
          <p:blipFill>
            <a:blip r:embed="rId2"/>
            <a:stretch>
              <a:fillRect/>
            </a:stretch>
          </p:blipFill>
          <p:spPr>
            <a:xfrm>
              <a:off x="380" y="2247"/>
              <a:ext cx="16670" cy="7741"/>
            </a:xfrm>
            <a:prstGeom prst="rect">
              <a:avLst/>
            </a:prstGeom>
          </p:spPr>
        </p:pic>
        <p:grpSp>
          <p:nvGrpSpPr>
            <p:cNvPr id="7" name="组合 6"/>
            <p:cNvGrpSpPr/>
            <p:nvPr/>
          </p:nvGrpSpPr>
          <p:grpSpPr>
            <a:xfrm>
              <a:off x="834" y="1466"/>
              <a:ext cx="4248" cy="977"/>
              <a:chOff x="834" y="1873"/>
              <a:chExt cx="4248" cy="977"/>
            </a:xfrm>
          </p:grpSpPr>
          <p:sp>
            <p:nvSpPr>
              <p:cNvPr id="4" name="文本框 3"/>
              <p:cNvSpPr txBox="1"/>
              <p:nvPr>
                <p:custDataLst>
                  <p:tags r:id="rId3"/>
                </p:custDataLst>
              </p:nvPr>
            </p:nvSpPr>
            <p:spPr>
              <a:xfrm>
                <a:off x="2317" y="2028"/>
                <a:ext cx="2765"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特别</a:t>
                </a:r>
                <a:r>
                  <a:rPr lang="zh-CN" altLang="en-US" sz="2800" dirty="0" smtClean="0">
                    <a:latin typeface="黑体" panose="02010609060101010101" charset="-122"/>
                    <a:ea typeface="黑体" panose="02010609060101010101" charset="-122"/>
                    <a:cs typeface="黑体" panose="02010609060101010101" charset="-122"/>
                  </a:rPr>
                  <a:t>提醒</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834" y="1873"/>
                <a:ext cx="1579" cy="936"/>
              </a:xfrm>
              <a:prstGeom prst="rect">
                <a:avLst/>
              </a:prstGeom>
            </p:spPr>
          </p:pic>
        </p:grpSp>
      </p:grpSp>
      <p:sp>
        <p:nvSpPr>
          <p:cNvPr id="8" name="矩形 7"/>
          <p:cNvSpPr>
            <a:spLocks noChangeArrowheads="1"/>
          </p:cNvSpPr>
          <p:nvPr/>
        </p:nvSpPr>
        <p:spPr bwMode="auto">
          <a:xfrm>
            <a:off x="1871477" y="1711637"/>
            <a:ext cx="8928992" cy="381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829945" algn="just"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整个滑雪过程包括下滑和上升两个阶段，各阶段能量的转化过程是不同的；运动过程中人会受到轨道的阻力，机械能减小。减小的机械能等于初始位置的重力势能与终点位置的重力势能的差值。</a:t>
            </a:r>
            <a:endParaRPr lang="zh-CN" altLang="en-US"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5447928" y="1820440"/>
            <a:ext cx="481222" cy="584775"/>
          </a:xfrm>
          <a:prstGeom prst="rect">
            <a:avLst/>
          </a:prstGeom>
        </p:spPr>
        <p:txBody>
          <a:bodyPr wrap="none">
            <a:spAutoFit/>
          </a:bodyPr>
          <a:lstStyle/>
          <a:p>
            <a:r>
              <a:rPr lang="en-US" altLang="zh-CN" sz="3200" b="1" dirty="0" smtClean="0">
                <a:solidFill>
                  <a:srgbClr val="C00000"/>
                </a:solidFill>
                <a:latin typeface="Times New Roman" panose="02020603050405020304"/>
                <a:ea typeface="宋体" panose="02010600030101010101" pitchFamily="2" charset="-122"/>
              </a:rPr>
              <a:t>D</a:t>
            </a:r>
            <a:endParaRPr lang="zh-CN" altLang="en-US" sz="3200" dirty="0"/>
          </a:p>
        </p:txBody>
      </p:sp>
      <p:sp>
        <p:nvSpPr>
          <p:cNvPr id="5" name="矩形 4"/>
          <p:cNvSpPr/>
          <p:nvPr/>
        </p:nvSpPr>
        <p:spPr>
          <a:xfrm>
            <a:off x="695325" y="1628800"/>
            <a:ext cx="10801349" cy="3785652"/>
          </a:xfrm>
          <a:prstGeom prst="rect">
            <a:avLst/>
          </a:prstGeom>
        </p:spPr>
        <p:txBody>
          <a:bodyPr wrap="square">
            <a:spAutoFit/>
          </a:bodyPr>
          <a:lstStyle/>
          <a:p>
            <a:pPr marL="539115" indent="-537845" algn="just">
              <a:lnSpc>
                <a:spcPct val="150000"/>
              </a:lnSpc>
              <a:spcAft>
                <a:spcPts val="0"/>
              </a:spcAft>
            </a:pPr>
            <a:r>
              <a:rPr lang="en-US" altLang="zh-CN" sz="3200" b="1" kern="100" dirty="0">
                <a:latin typeface="Times New Roman" panose="02020603050405020304"/>
                <a:cs typeface="Courier New" panose="02070309020205020404"/>
              </a:rPr>
              <a:t>1</a:t>
            </a:r>
            <a:r>
              <a:rPr lang="zh-CN" altLang="zh-CN" sz="3200" b="1" kern="100" dirty="0">
                <a:latin typeface="Times New Roman" panose="02020603050405020304"/>
                <a:cs typeface="Times New Roman" panose="02020603050405020304"/>
              </a:rPr>
              <a:t>．下列说法不正确的是</a:t>
            </a:r>
            <a:r>
              <a:rPr lang="en-US" altLang="zh-CN" sz="3200" b="1" kern="100" dirty="0">
                <a:latin typeface="Times New Roman" panose="02020603050405020304"/>
                <a:cs typeface="Courier New" panose="02070309020205020404"/>
              </a:rPr>
              <a:t>(</a:t>
            </a:r>
            <a:r>
              <a:rPr lang="zh-CN" altLang="zh-CN" sz="3200" b="1" kern="100" dirty="0">
                <a:latin typeface="Times New Roman" panose="02020603050405020304"/>
                <a:cs typeface="Times New Roman" panose="02020603050405020304"/>
              </a:rPr>
              <a:t>　　</a:t>
            </a:r>
            <a:r>
              <a:rPr lang="en-US" altLang="zh-CN" sz="3200" b="1" kern="100" dirty="0">
                <a:latin typeface="Times New Roman" panose="02020603050405020304"/>
                <a:cs typeface="Courier New" panose="02070309020205020404"/>
              </a:rPr>
              <a:t>)</a:t>
            </a:r>
            <a:endParaRPr lang="zh-CN" altLang="zh-CN" sz="3200" kern="100" dirty="0">
              <a:latin typeface="宋体" panose="02010600030101010101" pitchFamily="2" charset="-122"/>
              <a:cs typeface="Courier New" panose="02070309020205020404"/>
            </a:endParaRPr>
          </a:p>
          <a:p>
            <a:pPr marL="1157605" indent="-536575" algn="just">
              <a:lnSpc>
                <a:spcPct val="150000"/>
              </a:lnSpc>
              <a:spcAft>
                <a:spcPts val="0"/>
              </a:spcAft>
            </a:pPr>
            <a:r>
              <a:rPr lang="en-US" altLang="zh-CN" sz="3200" b="1" kern="100" dirty="0">
                <a:latin typeface="Times New Roman" panose="02020603050405020304"/>
                <a:cs typeface="Courier New" panose="02070309020205020404"/>
              </a:rPr>
              <a:t>A</a:t>
            </a:r>
            <a:r>
              <a:rPr lang="zh-CN" altLang="zh-CN" sz="3200" b="1" kern="100" dirty="0">
                <a:latin typeface="Times New Roman" panose="02020603050405020304"/>
                <a:cs typeface="Times New Roman" panose="02020603050405020304"/>
              </a:rPr>
              <a:t>．一个物体具有能量，说明这个物体能够对外做功</a:t>
            </a:r>
            <a:endParaRPr lang="zh-CN" altLang="zh-CN" sz="3200" kern="100" dirty="0">
              <a:latin typeface="宋体" panose="02010600030101010101" pitchFamily="2" charset="-122"/>
              <a:cs typeface="Courier New" panose="02070309020205020404"/>
            </a:endParaRPr>
          </a:p>
          <a:p>
            <a:pPr marL="1157605" indent="-536575" algn="just">
              <a:lnSpc>
                <a:spcPct val="150000"/>
              </a:lnSpc>
              <a:spcAft>
                <a:spcPts val="0"/>
              </a:spcAft>
            </a:pPr>
            <a:r>
              <a:rPr lang="en-US" altLang="zh-CN" sz="3200" b="1" kern="100" dirty="0">
                <a:latin typeface="Times New Roman" panose="02020603050405020304"/>
                <a:cs typeface="Courier New" panose="02070309020205020404"/>
              </a:rPr>
              <a:t>B</a:t>
            </a:r>
            <a:r>
              <a:rPr lang="zh-CN" altLang="zh-CN" sz="3200" b="1" kern="100" dirty="0">
                <a:latin typeface="Times New Roman" panose="02020603050405020304"/>
                <a:cs typeface="Times New Roman" panose="02020603050405020304"/>
              </a:rPr>
              <a:t>．一个物体正在对外做功，这个物体一定具有能量</a:t>
            </a:r>
            <a:endParaRPr lang="zh-CN" altLang="zh-CN" sz="3200" kern="100" dirty="0">
              <a:latin typeface="宋体" panose="02010600030101010101" pitchFamily="2" charset="-122"/>
              <a:cs typeface="Courier New" panose="02070309020205020404"/>
            </a:endParaRPr>
          </a:p>
          <a:p>
            <a:pPr marL="1157605" indent="-536575" algn="just">
              <a:lnSpc>
                <a:spcPct val="150000"/>
              </a:lnSpc>
              <a:spcAft>
                <a:spcPts val="0"/>
              </a:spcAft>
            </a:pPr>
            <a:r>
              <a:rPr lang="en-US" altLang="zh-CN" sz="3200" b="1" kern="100" dirty="0">
                <a:latin typeface="Times New Roman" panose="02020603050405020304"/>
                <a:cs typeface="Courier New" panose="02070309020205020404"/>
              </a:rPr>
              <a:t>C</a:t>
            </a:r>
            <a:r>
              <a:rPr lang="zh-CN" altLang="zh-CN" sz="3200" b="1" kern="100" dirty="0">
                <a:latin typeface="Times New Roman" panose="02020603050405020304"/>
                <a:cs typeface="Times New Roman" panose="02020603050405020304"/>
              </a:rPr>
              <a:t>．一个物体没有对外做功，这个物体可能具有能量</a:t>
            </a:r>
            <a:endParaRPr lang="zh-CN" altLang="zh-CN" sz="3200" kern="100" dirty="0">
              <a:latin typeface="宋体" panose="02010600030101010101" pitchFamily="2" charset="-122"/>
              <a:cs typeface="Courier New" panose="02070309020205020404"/>
            </a:endParaRPr>
          </a:p>
          <a:p>
            <a:pPr marL="1157605" indent="-536575" algn="just">
              <a:lnSpc>
                <a:spcPct val="150000"/>
              </a:lnSpc>
              <a:spcAft>
                <a:spcPts val="0"/>
              </a:spcAft>
            </a:pPr>
            <a:r>
              <a:rPr lang="en-US" altLang="zh-CN" sz="3200" b="1" kern="100" dirty="0">
                <a:latin typeface="Times New Roman" panose="02020603050405020304"/>
                <a:cs typeface="Courier New" panose="02070309020205020404"/>
              </a:rPr>
              <a:t>D</a:t>
            </a:r>
            <a:r>
              <a:rPr lang="zh-CN" altLang="zh-CN" sz="3200" b="1" kern="100" dirty="0">
                <a:latin typeface="Times New Roman" panose="02020603050405020304"/>
                <a:cs typeface="Times New Roman" panose="02020603050405020304"/>
              </a:rPr>
              <a:t>．一个物体具有能量，一定正在对外做功</a:t>
            </a:r>
            <a:endParaRPr lang="zh-CN" altLang="zh-CN" sz="3200" kern="100" dirty="0">
              <a:effectLst/>
              <a:latin typeface="宋体" panose="02010600030101010101" pitchFamily="2" charset="-122"/>
              <a:cs typeface="Courier New" panose="02070309020205020404"/>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94655" y="1624732"/>
            <a:ext cx="10802020" cy="2308324"/>
          </a:xfrm>
          <a:prstGeom prst="rect">
            <a:avLst/>
          </a:prstGeom>
        </p:spPr>
        <p:txBody>
          <a:bodyPr wrap="square">
            <a:spAutoFit/>
          </a:bodyPr>
          <a:lstStyle/>
          <a:p>
            <a:pPr marL="539115" indent="-537845" algn="just">
              <a:lnSpc>
                <a:spcPct val="150000"/>
              </a:lnSpc>
              <a:spcAft>
                <a:spcPts val="0"/>
              </a:spcAft>
            </a:pPr>
            <a:r>
              <a:rPr lang="en-US" altLang="zh-CN" sz="3200" b="1" kern="100" dirty="0">
                <a:latin typeface="Times New Roman" panose="02020603050405020304"/>
                <a:cs typeface="Courier New" panose="02070309020205020404"/>
              </a:rPr>
              <a:t>2</a:t>
            </a:r>
            <a:r>
              <a:rPr lang="zh-CN" altLang="zh-CN" sz="3200" b="1" kern="100" dirty="0">
                <a:latin typeface="Times New Roman" panose="02020603050405020304"/>
                <a:cs typeface="Times New Roman" panose="02020603050405020304"/>
              </a:rPr>
              <a:t>．</a:t>
            </a:r>
            <a:r>
              <a:rPr lang="en-US" altLang="zh-CN" sz="3200" b="1" kern="100" dirty="0">
                <a:latin typeface="Times New Roman" panose="02020603050405020304"/>
                <a:cs typeface="Courier New" panose="02070309020205020404"/>
              </a:rPr>
              <a:t>[</a:t>
            </a:r>
            <a:r>
              <a:rPr lang="zh-CN" altLang="zh-CN" sz="3200" b="1" kern="100" dirty="0">
                <a:latin typeface="Times New Roman" panose="02020603050405020304"/>
                <a:cs typeface="Times New Roman" panose="02020603050405020304"/>
              </a:rPr>
              <a:t>多选</a:t>
            </a:r>
            <a:r>
              <a:rPr lang="en-US" altLang="zh-CN" sz="3200" b="1" kern="100" dirty="0">
                <a:latin typeface="Times New Roman" panose="02020603050405020304"/>
                <a:cs typeface="Courier New" panose="02070309020205020404"/>
              </a:rPr>
              <a:t>]</a:t>
            </a:r>
            <a:r>
              <a:rPr lang="zh-CN" altLang="zh-CN" sz="3200" b="1" kern="100" dirty="0">
                <a:latin typeface="Times New Roman" panose="02020603050405020304"/>
                <a:cs typeface="Times New Roman" panose="02020603050405020304"/>
              </a:rPr>
              <a:t>下列物体中，具有动能的是</a:t>
            </a:r>
            <a:r>
              <a:rPr lang="en-US" altLang="zh-CN" sz="3200" b="1" kern="100" dirty="0">
                <a:latin typeface="Times New Roman" panose="02020603050405020304"/>
                <a:cs typeface="Courier New" panose="02070309020205020404"/>
              </a:rPr>
              <a:t>(</a:t>
            </a:r>
            <a:r>
              <a:rPr lang="zh-CN" altLang="zh-CN" sz="3200" b="1" kern="100" dirty="0">
                <a:latin typeface="Times New Roman" panose="02020603050405020304"/>
                <a:cs typeface="Times New Roman" panose="02020603050405020304"/>
              </a:rPr>
              <a:t>　　</a:t>
            </a:r>
            <a:r>
              <a:rPr lang="en-US" altLang="zh-CN" sz="3200" b="1" kern="100" dirty="0">
                <a:latin typeface="Times New Roman" panose="02020603050405020304"/>
                <a:cs typeface="Courier New" panose="02070309020205020404"/>
              </a:rPr>
              <a:t>)</a:t>
            </a:r>
            <a:endParaRPr lang="zh-CN" altLang="zh-CN" sz="3200" kern="100" dirty="0">
              <a:latin typeface="宋体" panose="02010600030101010101" pitchFamily="2" charset="-122"/>
              <a:cs typeface="Courier New" panose="02070309020205020404"/>
            </a:endParaRPr>
          </a:p>
          <a:p>
            <a:pPr marL="538480" indent="5080" algn="just">
              <a:lnSpc>
                <a:spcPct val="150000"/>
              </a:lnSpc>
              <a:spcAft>
                <a:spcPts val="0"/>
              </a:spcAft>
            </a:pPr>
            <a:r>
              <a:rPr lang="en-US" altLang="zh-CN" sz="3200" b="1" kern="100" dirty="0">
                <a:latin typeface="Times New Roman" panose="02020603050405020304"/>
                <a:cs typeface="Courier New" panose="02070309020205020404"/>
              </a:rPr>
              <a:t>A</a:t>
            </a:r>
            <a:r>
              <a:rPr lang="zh-CN" altLang="zh-CN" sz="3200" b="1" kern="100" dirty="0">
                <a:latin typeface="Times New Roman" panose="02020603050405020304"/>
                <a:cs typeface="Times New Roman" panose="02020603050405020304"/>
              </a:rPr>
              <a:t>．停在站台上的</a:t>
            </a:r>
            <a:r>
              <a:rPr lang="zh-CN" altLang="zh-CN" sz="3200" b="1" kern="100" dirty="0" smtClean="0">
                <a:latin typeface="Times New Roman" panose="02020603050405020304"/>
                <a:cs typeface="Times New Roman" panose="02020603050405020304"/>
              </a:rPr>
              <a:t>火车</a:t>
            </a:r>
            <a:r>
              <a:rPr lang="en-US" altLang="zh-CN" sz="3200" b="1" kern="100" dirty="0" smtClean="0">
                <a:latin typeface="Times New Roman" panose="02020603050405020304"/>
                <a:cs typeface="Times New Roman" panose="02020603050405020304"/>
              </a:rPr>
              <a:t>         </a:t>
            </a:r>
            <a:r>
              <a:rPr lang="en-US" altLang="zh-CN" sz="3200" b="1" kern="100" dirty="0" smtClean="0">
                <a:latin typeface="Times New Roman" panose="02020603050405020304"/>
                <a:cs typeface="Courier New" panose="02070309020205020404"/>
              </a:rPr>
              <a:t>B</a:t>
            </a:r>
            <a:r>
              <a:rPr lang="zh-CN" altLang="zh-CN" sz="3200" b="1" kern="100" dirty="0">
                <a:latin typeface="Times New Roman" panose="02020603050405020304"/>
                <a:cs typeface="Times New Roman" panose="02020603050405020304"/>
              </a:rPr>
              <a:t>．风驰电掣的过山车</a:t>
            </a:r>
            <a:endParaRPr lang="zh-CN" altLang="zh-CN" sz="3200" kern="100" dirty="0">
              <a:latin typeface="宋体" panose="02010600030101010101" pitchFamily="2" charset="-122"/>
              <a:cs typeface="Courier New" panose="02070309020205020404"/>
            </a:endParaRPr>
          </a:p>
          <a:p>
            <a:pPr marL="538480" indent="5080" algn="just">
              <a:lnSpc>
                <a:spcPct val="150000"/>
              </a:lnSpc>
              <a:spcAft>
                <a:spcPts val="0"/>
              </a:spcAft>
            </a:pPr>
            <a:r>
              <a:rPr lang="en-US" altLang="zh-CN" sz="3200" b="1" kern="100" dirty="0">
                <a:latin typeface="Times New Roman" panose="02020603050405020304"/>
                <a:cs typeface="Courier New" panose="02070309020205020404"/>
              </a:rPr>
              <a:t>C</a:t>
            </a:r>
            <a:r>
              <a:rPr lang="zh-CN" altLang="zh-CN" sz="3200" b="1" kern="100" dirty="0">
                <a:latin typeface="Times New Roman" panose="02020603050405020304"/>
                <a:cs typeface="Times New Roman" panose="02020603050405020304"/>
              </a:rPr>
              <a:t>．静止在地面上的</a:t>
            </a:r>
            <a:r>
              <a:rPr lang="zh-CN" altLang="zh-CN" sz="3200" b="1" kern="100" dirty="0" smtClean="0">
                <a:latin typeface="Times New Roman" panose="02020603050405020304"/>
                <a:cs typeface="Times New Roman" panose="02020603050405020304"/>
              </a:rPr>
              <a:t>足球</a:t>
            </a:r>
            <a:r>
              <a:rPr lang="en-US" altLang="zh-CN" sz="3200" b="1" kern="100" dirty="0" smtClean="0">
                <a:latin typeface="Times New Roman" panose="02020603050405020304"/>
                <a:cs typeface="Times New Roman" panose="02020603050405020304"/>
              </a:rPr>
              <a:t>     </a:t>
            </a:r>
            <a:r>
              <a:rPr lang="en-US" altLang="zh-CN" sz="3200" b="1" kern="100" dirty="0" smtClean="0">
                <a:latin typeface="Times New Roman" panose="02020603050405020304"/>
                <a:cs typeface="Courier New" panose="02070309020205020404"/>
              </a:rPr>
              <a:t>D</a:t>
            </a:r>
            <a:r>
              <a:rPr lang="zh-CN" altLang="zh-CN" sz="3200" b="1" kern="100" dirty="0" smtClean="0">
                <a:latin typeface="Times New Roman" panose="02020603050405020304"/>
                <a:cs typeface="Times New Roman" panose="02020603050405020304"/>
              </a:rPr>
              <a:t>．</a:t>
            </a:r>
            <a:r>
              <a:rPr lang="zh-CN" altLang="zh-CN" sz="3200" b="1" kern="100" dirty="0">
                <a:latin typeface="Times New Roman" panose="02020603050405020304"/>
                <a:cs typeface="Times New Roman" panose="02020603050405020304"/>
              </a:rPr>
              <a:t>腾空而起的长征火箭</a:t>
            </a:r>
            <a:endParaRPr lang="zh-CN" altLang="zh-CN" sz="3200" kern="100" dirty="0">
              <a:effectLst/>
              <a:latin typeface="宋体" panose="02010600030101010101" pitchFamily="2" charset="-122"/>
              <a:cs typeface="Courier New" panose="02070309020205020404"/>
            </a:endParaRPr>
          </a:p>
        </p:txBody>
      </p:sp>
      <p:sp>
        <p:nvSpPr>
          <p:cNvPr id="3" name="矩形 2"/>
          <p:cNvSpPr/>
          <p:nvPr/>
        </p:nvSpPr>
        <p:spPr>
          <a:xfrm>
            <a:off x="7608168" y="1823921"/>
            <a:ext cx="755335" cy="584775"/>
          </a:xfrm>
          <a:prstGeom prst="rect">
            <a:avLst/>
          </a:prstGeom>
        </p:spPr>
        <p:txBody>
          <a:bodyPr wrap="none">
            <a:spAutoFit/>
          </a:bodyPr>
          <a:lstStyle/>
          <a:p>
            <a:r>
              <a:rPr lang="en-US" altLang="zh-CN" sz="3200" b="1" dirty="0" smtClean="0">
                <a:solidFill>
                  <a:srgbClr val="C00000"/>
                </a:solidFill>
                <a:latin typeface="Times New Roman" panose="02020603050405020304"/>
                <a:ea typeface="宋体" panose="02010600030101010101" pitchFamily="2" charset="-122"/>
              </a:rPr>
              <a:t>BD</a:t>
            </a:r>
            <a:endParaRPr lang="zh-CN" altLang="en-US" sz="3200" dirty="0"/>
          </a:p>
        </p:txBody>
      </p:sp>
      <p:sp>
        <p:nvSpPr>
          <p:cNvPr id="4" name="矩形 3"/>
          <p:cNvSpPr/>
          <p:nvPr/>
        </p:nvSpPr>
        <p:spPr>
          <a:xfrm>
            <a:off x="1271090" y="3912140"/>
            <a:ext cx="10225583" cy="1569660"/>
          </a:xfrm>
          <a:prstGeom prst="rect">
            <a:avLst/>
          </a:prstGeom>
        </p:spPr>
        <p:txBody>
          <a:bodyPr wrap="square">
            <a:spAutoFit/>
          </a:bodyPr>
          <a:lstStyle/>
          <a:p>
            <a:pPr>
              <a:lnSpc>
                <a:spcPct val="150000"/>
              </a:lnSpc>
              <a:spcAft>
                <a:spcPts val="0"/>
              </a:spcAft>
              <a:tabLst>
                <a:tab pos="2233930" algn="l"/>
                <a:tab pos="4467860" algn="l"/>
              </a:tabLst>
            </a:pPr>
            <a:r>
              <a:rPr lang="en-US" altLang="zh-CN" sz="3200" kern="100" dirty="0" smtClean="0">
                <a:solidFill>
                  <a:schemeClr val="accent5">
                    <a:lumMod val="60000"/>
                    <a:lumOff val="40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200" kern="100" dirty="0" smtClean="0">
                <a:solidFill>
                  <a:schemeClr val="accent5">
                    <a:lumMod val="60000"/>
                    <a:lumOff val="40000"/>
                  </a:schemeClr>
                </a:solidFill>
                <a:latin typeface="微软雅黑" panose="020B0503020204020204" pitchFamily="34" charset="-122"/>
                <a:ea typeface="微软雅黑" panose="020B0503020204020204" pitchFamily="34" charset="-122"/>
                <a:cs typeface="Times New Roman" panose="02020603050405020304"/>
              </a:rPr>
              <a:t>点方法</a:t>
            </a:r>
            <a:r>
              <a:rPr lang="en-US" altLang="zh-CN" sz="3200" kern="100" dirty="0" smtClean="0">
                <a:solidFill>
                  <a:schemeClr val="accent5">
                    <a:lumMod val="60000"/>
                    <a:lumOff val="40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200" b="1" kern="100" dirty="0" smtClean="0">
                <a:latin typeface="Times New Roman" panose="02020603050405020304"/>
                <a:cs typeface="Times New Roman" panose="02020603050405020304"/>
              </a:rPr>
              <a:t>判断</a:t>
            </a:r>
            <a:r>
              <a:rPr lang="zh-CN" altLang="zh-CN" sz="3200" b="1" kern="100" dirty="0">
                <a:latin typeface="Times New Roman" panose="02020603050405020304"/>
                <a:cs typeface="Times New Roman" panose="02020603050405020304"/>
              </a:rPr>
              <a:t>物体是否具有动能的方法：看物体是否运动，若运动就具有动能，否则没有动能</a:t>
            </a:r>
            <a:r>
              <a:rPr lang="zh-CN" altLang="zh-CN" sz="3200" b="1" kern="100" dirty="0" smtClean="0">
                <a:latin typeface="Times New Roman" panose="02020603050405020304"/>
                <a:cs typeface="Times New Roman" panose="02020603050405020304"/>
              </a:rPr>
              <a:t>。</a:t>
            </a:r>
            <a:endParaRPr lang="zh-CN" altLang="zh-CN" sz="32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TextBox 26"/>
          <p:cNvSpPr txBox="1">
            <a:spLocks noChangeArrowheads="1"/>
          </p:cNvSpPr>
          <p:nvPr/>
        </p:nvSpPr>
        <p:spPr bwMode="auto">
          <a:xfrm>
            <a:off x="695400" y="1394187"/>
            <a:ext cx="10562167"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1. </a:t>
            </a:r>
            <a:r>
              <a:rPr lang="zh-CN" altLang="en-US" b="1" dirty="0">
                <a:latin typeface="Times New Roman" panose="02020603050405020304" pitchFamily="18" charset="0"/>
                <a:ea typeface="+mn-ea"/>
                <a:cs typeface="Times New Roman" panose="02020603050405020304" pitchFamily="18" charset="0"/>
              </a:rPr>
              <a:t>能量 物体能对外做功，我们就说</a:t>
            </a:r>
            <a:endParaRPr lang="en-US" altLang="zh-CN" b="1" dirty="0">
              <a:latin typeface="Times New Roman" panose="02020603050405020304" pitchFamily="18" charset="0"/>
              <a:ea typeface="+mn-ea"/>
              <a:cs typeface="Times New Roman" panose="02020603050405020304" pitchFamily="18" charset="0"/>
            </a:endParaRPr>
          </a:p>
          <a:p>
            <a:pPr marL="476250" eaLnBrk="1" hangingPunct="1">
              <a:lnSpc>
                <a:spcPct val="150000"/>
              </a:lnSpc>
              <a:spcBef>
                <a:spcPct val="0"/>
              </a:spcBef>
              <a:buNone/>
              <a:defRPr/>
            </a:pPr>
            <a:r>
              <a:rPr lang="zh-CN" altLang="en-US" b="1" dirty="0">
                <a:latin typeface="Times New Roman" panose="02020603050405020304" pitchFamily="18" charset="0"/>
                <a:ea typeface="+mn-ea"/>
                <a:cs typeface="Times New Roman" panose="02020603050405020304" pitchFamily="18" charset="0"/>
              </a:rPr>
              <a:t>这个物体具有能量，简称能。</a:t>
            </a:r>
            <a:endParaRPr lang="zh-CN" altLang="en-US"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(1)</a:t>
            </a:r>
            <a:r>
              <a:rPr lang="zh-CN" altLang="en-US" b="1" dirty="0">
                <a:latin typeface="Times New Roman" panose="02020603050405020304" pitchFamily="18" charset="0"/>
                <a:ea typeface="+mn-ea"/>
                <a:cs typeface="Times New Roman" panose="02020603050405020304" pitchFamily="18" charset="0"/>
              </a:rPr>
              <a:t>一个物体能够做的功越多，表示</a:t>
            </a:r>
            <a:endParaRPr lang="en-US" altLang="zh-CN" b="1" dirty="0">
              <a:latin typeface="Times New Roman" panose="02020603050405020304" pitchFamily="18" charset="0"/>
              <a:ea typeface="+mn-ea"/>
              <a:cs typeface="Times New Roman" panose="02020603050405020304" pitchFamily="18" charset="0"/>
            </a:endParaRPr>
          </a:p>
          <a:p>
            <a:pPr marL="476250" eaLnBrk="1" hangingPunct="1">
              <a:lnSpc>
                <a:spcPct val="150000"/>
              </a:lnSpc>
              <a:spcBef>
                <a:spcPct val="0"/>
              </a:spcBef>
              <a:buNone/>
              <a:defRPr/>
            </a:pPr>
            <a:r>
              <a:rPr lang="zh-CN" altLang="en-US" b="1" dirty="0">
                <a:latin typeface="Times New Roman" panose="02020603050405020304" pitchFamily="18" charset="0"/>
                <a:ea typeface="+mn-ea"/>
                <a:cs typeface="Times New Roman" panose="02020603050405020304" pitchFamily="18" charset="0"/>
              </a:rPr>
              <a:t>这个物体具有的能量越大。</a:t>
            </a:r>
            <a:endParaRPr lang="zh-CN" altLang="en-US"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(2)</a:t>
            </a:r>
            <a:r>
              <a:rPr lang="zh-CN" altLang="en-US" b="1" dirty="0">
                <a:latin typeface="Times New Roman" panose="02020603050405020304" pitchFamily="18" charset="0"/>
                <a:ea typeface="+mn-ea"/>
                <a:cs typeface="Times New Roman" panose="02020603050405020304" pitchFamily="18" charset="0"/>
              </a:rPr>
              <a:t>能够做功是指物体具有做功的本领，不一定正在做功。物体做功的过程就是能的转化过程。</a:t>
            </a:r>
            <a:endParaRPr lang="en-US" altLang="zh-CN" b="1" dirty="0">
              <a:latin typeface="Times New Roman" panose="02020603050405020304" pitchFamily="18" charset="0"/>
              <a:ea typeface="+mn-ea"/>
              <a:cs typeface="Times New Roman" panose="02020603050405020304" pitchFamily="18" charset="0"/>
            </a:endParaRPr>
          </a:p>
        </p:txBody>
      </p:sp>
      <p:sp>
        <p:nvSpPr>
          <p:cNvPr id="2" name="任意多边形 1"/>
          <p:cNvSpPr/>
          <p:nvPr/>
        </p:nvSpPr>
        <p:spPr>
          <a:xfrm>
            <a:off x="2904141" y="2087465"/>
            <a:ext cx="2112235" cy="60959"/>
          </a:xfrm>
          <a:custGeom>
            <a:avLst/>
            <a:gdLst>
              <a:gd name="connsiteX0" fmla="*/ 0 w 1302106"/>
              <a:gd name="connsiteY0" fmla="*/ 102413 h 124368"/>
              <a:gd name="connsiteX1" fmla="*/ 117044 w 1302106"/>
              <a:gd name="connsiteY1" fmla="*/ 21946 h 124368"/>
              <a:gd name="connsiteX2" fmla="*/ 248717 w 1302106"/>
              <a:gd name="connsiteY2" fmla="*/ 102413 h 124368"/>
              <a:gd name="connsiteX3" fmla="*/ 416967 w 1302106"/>
              <a:gd name="connsiteY3" fmla="*/ 36576 h 124368"/>
              <a:gd name="connsiteX4" fmla="*/ 555956 w 1302106"/>
              <a:gd name="connsiteY4" fmla="*/ 102413 h 124368"/>
              <a:gd name="connsiteX5" fmla="*/ 716890 w 1302106"/>
              <a:gd name="connsiteY5" fmla="*/ 21946 h 124368"/>
              <a:gd name="connsiteX6" fmla="*/ 870509 w 1302106"/>
              <a:gd name="connsiteY6" fmla="*/ 102413 h 124368"/>
              <a:gd name="connsiteX7" fmla="*/ 1031444 w 1302106"/>
              <a:gd name="connsiteY7" fmla="*/ 7315 h 124368"/>
              <a:gd name="connsiteX8" fmla="*/ 1192378 w 1302106"/>
              <a:gd name="connsiteY8" fmla="*/ 124359 h 124368"/>
              <a:gd name="connsiteX9" fmla="*/ 1302106 w 1302106"/>
              <a:gd name="connsiteY9" fmla="*/ 0 h 124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2106" h="124368">
                <a:moveTo>
                  <a:pt x="0" y="102413"/>
                </a:moveTo>
                <a:cubicBezTo>
                  <a:pt x="37795" y="62179"/>
                  <a:pt x="75591" y="21946"/>
                  <a:pt x="117044" y="21946"/>
                </a:cubicBezTo>
                <a:cubicBezTo>
                  <a:pt x="158497" y="21946"/>
                  <a:pt x="198730" y="99975"/>
                  <a:pt x="248717" y="102413"/>
                </a:cubicBezTo>
                <a:cubicBezTo>
                  <a:pt x="298704" y="104851"/>
                  <a:pt x="365761" y="36576"/>
                  <a:pt x="416967" y="36576"/>
                </a:cubicBezTo>
                <a:cubicBezTo>
                  <a:pt x="468173" y="36576"/>
                  <a:pt x="505969" y="104851"/>
                  <a:pt x="555956" y="102413"/>
                </a:cubicBezTo>
                <a:cubicBezTo>
                  <a:pt x="605943" y="99975"/>
                  <a:pt x="664465" y="21946"/>
                  <a:pt x="716890" y="21946"/>
                </a:cubicBezTo>
                <a:cubicBezTo>
                  <a:pt x="769315" y="21946"/>
                  <a:pt x="818083" y="104852"/>
                  <a:pt x="870509" y="102413"/>
                </a:cubicBezTo>
                <a:cubicBezTo>
                  <a:pt x="922935" y="99974"/>
                  <a:pt x="977799" y="3657"/>
                  <a:pt x="1031444" y="7315"/>
                </a:cubicBezTo>
                <a:cubicBezTo>
                  <a:pt x="1085089" y="10973"/>
                  <a:pt x="1147268" y="125578"/>
                  <a:pt x="1192378" y="124359"/>
                </a:cubicBezTo>
                <a:cubicBezTo>
                  <a:pt x="1237488" y="123140"/>
                  <a:pt x="1269797" y="61570"/>
                  <a:pt x="1302106" y="0"/>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17" name="Rectangle 1"/>
          <p:cNvSpPr>
            <a:spLocks noChangeArrowheads="1"/>
          </p:cNvSpPr>
          <p:nvPr/>
        </p:nvSpPr>
        <p:spPr bwMode="auto">
          <a:xfrm>
            <a:off x="7108272" y="1503135"/>
            <a:ext cx="4436829" cy="2831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marL="358775" indent="-35877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900" b="1" dirty="0">
                <a:latin typeface="Times New Roman" panose="02020603050405020304" pitchFamily="18" charset="0"/>
                <a:ea typeface="楷体" panose="02010609060101010101" pitchFamily="49" charset="-122"/>
              </a:rPr>
              <a:t>温馨提示：</a:t>
            </a:r>
            <a:endParaRPr lang="zh-CN" altLang="en-US" sz="2900" b="1" dirty="0">
              <a:latin typeface="Times New Roman" panose="02020603050405020304" pitchFamily="18" charset="0"/>
              <a:ea typeface="楷体" panose="02010609060101010101" pitchFamily="49" charset="-122"/>
            </a:endParaRPr>
          </a:p>
          <a:p>
            <a:pPr marL="0" indent="721995" eaLnBrk="1" hangingPunct="1"/>
            <a:r>
              <a:rPr lang="zh-CN" altLang="en-US" sz="2900" b="1" dirty="0">
                <a:solidFill>
                  <a:srgbClr val="00B0F0"/>
                </a:solidFill>
                <a:latin typeface="Times New Roman" panose="02020603050405020304" pitchFamily="18" charset="0"/>
                <a:ea typeface="楷体" panose="02010609060101010101" pitchFamily="49" charset="-122"/>
              </a:rPr>
              <a:t>功是一个过程量，能是一个状态量，无论物体有没有做功，只要物体能够对外做功或具有做功的本领，它就具有能。</a:t>
            </a:r>
            <a:endParaRPr lang="en-US" altLang="zh-CN" sz="2900" b="1" dirty="0">
              <a:solidFill>
                <a:srgbClr val="00B0F0"/>
              </a:solidFill>
              <a:latin typeface="Times New Roman" panose="02020603050405020304" pitchFamily="18" charset="0"/>
              <a:ea typeface="楷体" panose="02010609060101010101" pitchFamily="49" charset="-122"/>
            </a:endParaRPr>
          </a:p>
        </p:txBody>
      </p:sp>
      <p:sp>
        <p:nvSpPr>
          <p:cNvPr id="13" name="AutoShape 2"/>
          <p:cNvSpPr>
            <a:spLocks noChangeArrowheads="1"/>
          </p:cNvSpPr>
          <p:nvPr>
            <p:custDataLst>
              <p:tags r:id="rId1"/>
            </p:custDataLst>
          </p:nvPr>
        </p:nvSpPr>
        <p:spPr bwMode="gray">
          <a:xfrm flipH="1">
            <a:off x="2100866" y="561128"/>
            <a:ext cx="2314928"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 name="AutoShape 2"/>
          <p:cNvSpPr>
            <a:spLocks noChangeArrowheads="1"/>
          </p:cNvSpPr>
          <p:nvPr>
            <p:custDataLst>
              <p:tags r:id="rId2"/>
            </p:custDataLst>
          </p:nvPr>
        </p:nvSpPr>
        <p:spPr bwMode="gray">
          <a:xfrm flipH="1">
            <a:off x="695400" y="550545"/>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 name="文本框 27"/>
          <p:cNvSpPr txBox="1"/>
          <p:nvPr>
            <p:custDataLst>
              <p:tags r:id="rId3"/>
            </p:custDataLst>
          </p:nvPr>
        </p:nvSpPr>
        <p:spPr>
          <a:xfrm>
            <a:off x="906644" y="602774"/>
            <a:ext cx="1449436" cy="584775"/>
          </a:xfrm>
          <a:prstGeom prst="rect">
            <a:avLst/>
          </a:prstGeom>
          <a:noFill/>
          <a:ln w="9525">
            <a:noFill/>
          </a:ln>
        </p:spPr>
        <p:txBody>
          <a:bodyPr wrap="none">
            <a:spAutoFit/>
          </a:bodyPr>
          <a:lstStyle/>
          <a:p>
            <a:r>
              <a:rPr lang="zh-CN" altLang="en-US" sz="3200" b="1" dirty="0">
                <a:solidFill>
                  <a:schemeClr val="tx1"/>
                </a:solidFill>
                <a:latin typeface="Adobe 黑体 Std R" panose="020B0400000000000000" pitchFamily="34" charset="-122"/>
                <a:ea typeface="Adobe 黑体 Std R" panose="020B0400000000000000" pitchFamily="34" charset="-122"/>
              </a:rPr>
              <a:t>知识点</a:t>
            </a:r>
            <a:endParaRPr lang="zh-CN" altLang="en-US" sz="3200" b="1" dirty="0">
              <a:solidFill>
                <a:schemeClr val="tx1"/>
              </a:solidFill>
              <a:latin typeface="Adobe 黑体 Std R" panose="020B0400000000000000" pitchFamily="34" charset="-122"/>
              <a:ea typeface="Adobe 黑体 Std R" panose="020B0400000000000000" pitchFamily="34" charset="-122"/>
            </a:endParaRPr>
          </a:p>
        </p:txBody>
      </p:sp>
      <p:sp>
        <p:nvSpPr>
          <p:cNvPr id="16" name="文本框 28"/>
          <p:cNvSpPr txBox="1"/>
          <p:nvPr>
            <p:custDataLst>
              <p:tags r:id="rId4"/>
            </p:custDataLst>
          </p:nvPr>
        </p:nvSpPr>
        <p:spPr>
          <a:xfrm>
            <a:off x="3203228" y="548680"/>
            <a:ext cx="1092553"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动能</a:t>
            </a:r>
            <a:endParaRPr lang="zh-CN" altLang="en-US" sz="3200" b="1" dirty="0">
              <a:latin typeface="黑体" panose="02010609060101010101" charset="-122"/>
              <a:ea typeface="黑体" panose="02010609060101010101" charset="-122"/>
            </a:endParaRPr>
          </a:p>
        </p:txBody>
      </p:sp>
      <p:sp>
        <p:nvSpPr>
          <p:cNvPr id="18" name="AutoShape 11"/>
          <p:cNvSpPr/>
          <p:nvPr>
            <p:custDataLst>
              <p:tags r:id="rId5"/>
            </p:custDataLst>
          </p:nvPr>
        </p:nvSpPr>
        <p:spPr>
          <a:xfrm>
            <a:off x="2342167" y="417196"/>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a:solidFill>
                  <a:schemeClr val="tx1"/>
                </a:solidFill>
                <a:latin typeface="Calibri" panose="020F0502020204030204" pitchFamily="34" charset="0"/>
                <a:ea typeface="Gulim" panose="020B0600000101010101" pitchFamily="34" charset="-127"/>
              </a:rPr>
              <a:t>1</a:t>
            </a:r>
            <a:endParaRPr lang="en-US" altLang="ko-KR" sz="3200" b="1" dirty="0">
              <a:solidFill>
                <a:schemeClr val="tx1"/>
              </a:solidFill>
              <a:latin typeface="Calibri" panose="020F0502020204030204" pitchFamily="34" charset="0"/>
              <a:ea typeface="Gulim" panose="020B0600000101010101" pitchFamily="34" charset="-127"/>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95400" y="1659572"/>
            <a:ext cx="10801275" cy="3785652"/>
          </a:xfrm>
          <a:prstGeom prst="rect">
            <a:avLst/>
          </a:prstGeom>
        </p:spPr>
        <p:txBody>
          <a:bodyPr wrap="square">
            <a:spAutoFit/>
          </a:bodyPr>
          <a:lstStyle/>
          <a:p>
            <a:pPr marL="622300" indent="-622300" algn="just">
              <a:lnSpc>
                <a:spcPct val="150000"/>
              </a:lnSpc>
              <a:spcAft>
                <a:spcPts val="0"/>
              </a:spcAft>
            </a:pPr>
            <a:r>
              <a:rPr lang="en-US" altLang="zh-CN" sz="3200" b="1" kern="100" dirty="0">
                <a:latin typeface="Times New Roman" panose="02020603050405020304"/>
                <a:cs typeface="Courier New" panose="02070309020205020404"/>
              </a:rPr>
              <a:t>3</a:t>
            </a:r>
            <a:r>
              <a:rPr lang="zh-CN" altLang="en-US" sz="3200" b="1" kern="100" dirty="0">
                <a:latin typeface="Times New Roman" panose="02020603050405020304"/>
                <a:cs typeface="Courier New" panose="02070309020205020404"/>
              </a:rPr>
              <a:t>．如图所示，滚摆由低处向高处滚动时</a:t>
            </a:r>
            <a:r>
              <a:rPr lang="en-US" altLang="zh-CN" sz="3200" b="1" kern="100" dirty="0">
                <a:latin typeface="Times New Roman" panose="02020603050405020304"/>
                <a:cs typeface="Courier New" panose="02070309020205020404"/>
              </a:rPr>
              <a:t>(</a:t>
            </a:r>
            <a:r>
              <a:rPr lang="zh-CN" altLang="en-US" sz="3200" b="1" kern="100" dirty="0">
                <a:latin typeface="Times New Roman" panose="02020603050405020304"/>
                <a:cs typeface="Courier New" panose="02070309020205020404"/>
              </a:rPr>
              <a:t>　　</a:t>
            </a:r>
            <a:r>
              <a:rPr lang="en-US" altLang="zh-CN" sz="3200" b="1" kern="100" dirty="0" smtClean="0">
                <a:latin typeface="Times New Roman" panose="02020603050405020304"/>
                <a:cs typeface="Courier New" panose="02070309020205020404"/>
              </a:rPr>
              <a:t>)</a:t>
            </a:r>
            <a:endParaRPr lang="en-US" altLang="zh-CN" sz="3200" b="1" kern="100" dirty="0">
              <a:latin typeface="Times New Roman" panose="02020603050405020304"/>
              <a:cs typeface="Courier New" panose="02070309020205020404"/>
            </a:endParaRPr>
          </a:p>
          <a:p>
            <a:pPr marL="622300" algn="just">
              <a:lnSpc>
                <a:spcPct val="150000"/>
              </a:lnSpc>
              <a:spcAft>
                <a:spcPts val="0"/>
              </a:spcAft>
            </a:pPr>
            <a:r>
              <a:rPr lang="en-US" altLang="zh-CN" sz="3200" b="1" kern="100" dirty="0">
                <a:latin typeface="Times New Roman" panose="02020603050405020304"/>
                <a:cs typeface="Courier New" panose="02070309020205020404"/>
              </a:rPr>
              <a:t>A</a:t>
            </a:r>
            <a:r>
              <a:rPr lang="zh-CN" altLang="en-US" sz="3200" b="1" kern="100" dirty="0">
                <a:latin typeface="Times New Roman" panose="02020603050405020304"/>
                <a:cs typeface="Courier New" panose="02070309020205020404"/>
              </a:rPr>
              <a:t>．重力势能减小，动能增大</a:t>
            </a:r>
            <a:endParaRPr lang="zh-CN" altLang="en-US" sz="3200" b="1" kern="100" dirty="0">
              <a:latin typeface="Times New Roman" panose="02020603050405020304"/>
              <a:cs typeface="Courier New" panose="02070309020205020404"/>
            </a:endParaRPr>
          </a:p>
          <a:p>
            <a:pPr marL="622300" algn="just">
              <a:lnSpc>
                <a:spcPct val="150000"/>
              </a:lnSpc>
              <a:spcAft>
                <a:spcPts val="0"/>
              </a:spcAft>
            </a:pPr>
            <a:r>
              <a:rPr lang="en-US" altLang="zh-CN" sz="3200" b="1" kern="100" dirty="0">
                <a:latin typeface="Times New Roman" panose="02020603050405020304"/>
                <a:cs typeface="Courier New" panose="02070309020205020404"/>
              </a:rPr>
              <a:t>B</a:t>
            </a:r>
            <a:r>
              <a:rPr lang="zh-CN" altLang="en-US" sz="3200" b="1" kern="100" dirty="0">
                <a:latin typeface="Times New Roman" panose="02020603050405020304"/>
                <a:cs typeface="Courier New" panose="02070309020205020404"/>
              </a:rPr>
              <a:t>．重力势能增大，动能减小</a:t>
            </a:r>
            <a:endParaRPr lang="zh-CN" altLang="en-US" sz="3200" b="1" kern="100" dirty="0">
              <a:latin typeface="Times New Roman" panose="02020603050405020304"/>
              <a:cs typeface="Courier New" panose="02070309020205020404"/>
            </a:endParaRPr>
          </a:p>
          <a:p>
            <a:pPr marL="622300" algn="just">
              <a:lnSpc>
                <a:spcPct val="150000"/>
              </a:lnSpc>
              <a:spcAft>
                <a:spcPts val="0"/>
              </a:spcAft>
            </a:pPr>
            <a:r>
              <a:rPr lang="en-US" altLang="zh-CN" sz="3200" b="1" kern="100" dirty="0">
                <a:latin typeface="Times New Roman" panose="02020603050405020304"/>
                <a:cs typeface="Courier New" panose="02070309020205020404"/>
              </a:rPr>
              <a:t>C</a:t>
            </a:r>
            <a:r>
              <a:rPr lang="zh-CN" altLang="en-US" sz="3200" b="1" kern="100" dirty="0">
                <a:latin typeface="Times New Roman" panose="02020603050405020304"/>
                <a:cs typeface="Courier New" panose="02070309020205020404"/>
              </a:rPr>
              <a:t>．重力势能不变，动能减小</a:t>
            </a:r>
            <a:endParaRPr lang="zh-CN" altLang="en-US" sz="3200" b="1" kern="100" dirty="0">
              <a:latin typeface="Times New Roman" panose="02020603050405020304"/>
              <a:cs typeface="Courier New" panose="02070309020205020404"/>
            </a:endParaRPr>
          </a:p>
          <a:p>
            <a:pPr marL="622300" algn="just">
              <a:lnSpc>
                <a:spcPct val="150000"/>
              </a:lnSpc>
              <a:spcAft>
                <a:spcPts val="0"/>
              </a:spcAft>
            </a:pPr>
            <a:r>
              <a:rPr lang="en-US" altLang="zh-CN" sz="3200" b="1" kern="100" dirty="0">
                <a:latin typeface="Times New Roman" panose="02020603050405020304"/>
                <a:cs typeface="Courier New" panose="02070309020205020404"/>
              </a:rPr>
              <a:t>D</a:t>
            </a:r>
            <a:r>
              <a:rPr lang="zh-CN" altLang="en-US" sz="3200" b="1" kern="100" dirty="0">
                <a:latin typeface="Times New Roman" panose="02020603050405020304"/>
                <a:cs typeface="Courier New" panose="02070309020205020404"/>
              </a:rPr>
              <a:t>．重力势能减小，动能不变</a:t>
            </a:r>
            <a:endParaRPr lang="zh-CN" altLang="en-US" sz="3200" b="1" kern="100" dirty="0">
              <a:latin typeface="Times New Roman" panose="02020603050405020304"/>
              <a:cs typeface="Courier New" panose="02070309020205020404"/>
            </a:endParaRPr>
          </a:p>
        </p:txBody>
      </p:sp>
      <p:sp>
        <p:nvSpPr>
          <p:cNvPr id="3" name="矩形 2"/>
          <p:cNvSpPr/>
          <p:nvPr/>
        </p:nvSpPr>
        <p:spPr>
          <a:xfrm>
            <a:off x="8313708" y="1844824"/>
            <a:ext cx="458780" cy="584775"/>
          </a:xfrm>
          <a:prstGeom prst="rect">
            <a:avLst/>
          </a:prstGeom>
        </p:spPr>
        <p:txBody>
          <a:bodyPr wrap="none">
            <a:spAutoFit/>
          </a:bodyPr>
          <a:lstStyle/>
          <a:p>
            <a:r>
              <a:rPr lang="en-US" altLang="zh-CN" sz="3200" b="1" dirty="0" smtClean="0">
                <a:solidFill>
                  <a:srgbClr val="C00000"/>
                </a:solidFill>
                <a:latin typeface="Times New Roman" panose="02020603050405020304"/>
                <a:ea typeface="宋体" panose="02010600030101010101" pitchFamily="2" charset="-122"/>
              </a:rPr>
              <a:t>B</a:t>
            </a:r>
            <a:endParaRPr lang="zh-CN" altLang="en-US" sz="3200" dirty="0"/>
          </a:p>
        </p:txBody>
      </p:sp>
      <p:pic>
        <p:nvPicPr>
          <p:cNvPr id="4"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18188" y="2564904"/>
            <a:ext cx="1547341" cy="25233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95400" y="1424965"/>
            <a:ext cx="10801275" cy="4524315"/>
          </a:xfrm>
          <a:prstGeom prst="rect">
            <a:avLst/>
          </a:prstGeom>
          <a:noFill/>
          <a:ln>
            <a:noFill/>
          </a:ln>
        </p:spPr>
        <p:txBody>
          <a:bodyPr wrap="square">
            <a:spAutoFit/>
          </a:bodyPr>
          <a:lstStyle/>
          <a:p>
            <a:pPr marL="539115" indent="-537845">
              <a:lnSpc>
                <a:spcPct val="150000"/>
              </a:lnSpc>
              <a:spcAft>
                <a:spcPts val="0"/>
              </a:spcAft>
            </a:pPr>
            <a:r>
              <a:rPr lang="en-US" altLang="zh-CN" sz="3200" b="1" kern="100" dirty="0">
                <a:latin typeface="Times New Roman" panose="02020603050405020304"/>
                <a:cs typeface="Courier New" panose="02070309020205020404"/>
              </a:rPr>
              <a:t>4</a:t>
            </a:r>
            <a:r>
              <a:rPr lang="zh-CN" altLang="en-US" sz="3200" b="1" kern="100" dirty="0">
                <a:latin typeface="Times New Roman" panose="02020603050405020304"/>
                <a:cs typeface="Courier New" panose="02070309020205020404"/>
              </a:rPr>
              <a:t>．如图所示是一种“跳跳人”玩具，用手指按压“跳跳人”，松手后，“跳跳人”会弹至一定高度，此过程中</a:t>
            </a:r>
            <a:r>
              <a:rPr lang="en-US" altLang="zh-CN" sz="3200" b="1" kern="100" dirty="0">
                <a:latin typeface="Times New Roman" panose="02020603050405020304"/>
                <a:cs typeface="Courier New" panose="02070309020205020404"/>
              </a:rPr>
              <a:t>________</a:t>
            </a:r>
            <a:r>
              <a:rPr lang="zh-CN" altLang="en-US" sz="3200" b="1" kern="100" dirty="0">
                <a:latin typeface="Times New Roman" panose="02020603050405020304"/>
                <a:cs typeface="Courier New" panose="02070309020205020404"/>
              </a:rPr>
              <a:t>能最终转化为</a:t>
            </a:r>
            <a:r>
              <a:rPr lang="en-US" altLang="zh-CN" sz="3200" b="1" kern="100" dirty="0" smtClean="0">
                <a:latin typeface="Times New Roman" panose="02020603050405020304"/>
                <a:cs typeface="Courier New" panose="02070309020205020404"/>
              </a:rPr>
              <a:t>________</a:t>
            </a:r>
            <a:r>
              <a:rPr lang="zh-CN" altLang="en-US" sz="3200" b="1" kern="100" dirty="0" smtClean="0">
                <a:latin typeface="Times New Roman" panose="02020603050405020304"/>
                <a:cs typeface="Courier New" panose="02070309020205020404"/>
              </a:rPr>
              <a:t>能。按压“跳跳人”的力越大，“跳跳人”弹起的高度越</a:t>
            </a:r>
            <a:endParaRPr lang="en-US" altLang="zh-CN" sz="3200" b="1" kern="100" dirty="0" smtClean="0">
              <a:latin typeface="Times New Roman" panose="02020603050405020304"/>
              <a:cs typeface="Courier New" panose="02070309020205020404"/>
            </a:endParaRPr>
          </a:p>
          <a:p>
            <a:pPr marL="538480" indent="5080">
              <a:lnSpc>
                <a:spcPct val="150000"/>
              </a:lnSpc>
              <a:spcAft>
                <a:spcPts val="0"/>
              </a:spcAft>
            </a:pPr>
            <a:r>
              <a:rPr lang="zh-CN" altLang="en-US" sz="3200" b="1" kern="100" dirty="0" smtClean="0">
                <a:latin typeface="Times New Roman" panose="02020603050405020304"/>
                <a:cs typeface="Courier New" panose="02070309020205020404"/>
              </a:rPr>
              <a:t>高</a:t>
            </a:r>
            <a:r>
              <a:rPr lang="zh-CN" altLang="en-US" sz="3200" b="1" kern="100" dirty="0">
                <a:latin typeface="Times New Roman" panose="02020603050405020304"/>
                <a:cs typeface="Courier New" panose="02070309020205020404"/>
              </a:rPr>
              <a:t>，说明弹性形变越大，弹性势</a:t>
            </a:r>
            <a:r>
              <a:rPr lang="zh-CN" altLang="en-US" sz="3200" b="1" kern="100" dirty="0" smtClean="0">
                <a:latin typeface="Times New Roman" panose="02020603050405020304"/>
                <a:cs typeface="Courier New" panose="02070309020205020404"/>
              </a:rPr>
              <a:t>能</a:t>
            </a:r>
            <a:endParaRPr lang="en-US" altLang="zh-CN" sz="3200" b="1" kern="100" dirty="0" smtClean="0">
              <a:latin typeface="Times New Roman" panose="02020603050405020304"/>
              <a:cs typeface="Courier New" panose="02070309020205020404"/>
            </a:endParaRPr>
          </a:p>
          <a:p>
            <a:pPr marL="538480" indent="5080">
              <a:lnSpc>
                <a:spcPct val="150000"/>
              </a:lnSpc>
              <a:spcAft>
                <a:spcPts val="0"/>
              </a:spcAft>
            </a:pPr>
            <a:r>
              <a:rPr lang="zh-CN" altLang="en-US" sz="3200" b="1" kern="100" dirty="0" smtClean="0">
                <a:latin typeface="Times New Roman" panose="02020603050405020304"/>
                <a:cs typeface="Courier New" panose="02070309020205020404"/>
              </a:rPr>
              <a:t>越</a:t>
            </a:r>
            <a:r>
              <a:rPr lang="en-US" altLang="zh-CN" sz="3200" b="1" kern="100" dirty="0">
                <a:latin typeface="Times New Roman" panose="02020603050405020304"/>
                <a:cs typeface="Courier New" panose="02070309020205020404"/>
              </a:rPr>
              <a:t>________</a:t>
            </a:r>
            <a:r>
              <a:rPr lang="zh-CN" altLang="en-US" sz="3200" b="1" kern="100" dirty="0">
                <a:latin typeface="Times New Roman" panose="02020603050405020304"/>
                <a:cs typeface="Courier New" panose="02070309020205020404"/>
              </a:rPr>
              <a:t>。</a:t>
            </a:r>
            <a:endParaRPr lang="zh-CN" altLang="en-US" sz="3200" b="1" kern="100" dirty="0">
              <a:latin typeface="Times New Roman" panose="02020603050405020304"/>
              <a:cs typeface="Courier New" panose="02070309020205020404"/>
            </a:endParaRPr>
          </a:p>
        </p:txBody>
      </p:sp>
      <p:pic>
        <p:nvPicPr>
          <p:cNvPr id="3" name="Picture 2"/>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976320" y="3624602"/>
            <a:ext cx="1758727" cy="17396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矩形 3"/>
          <p:cNvSpPr/>
          <p:nvPr/>
        </p:nvSpPr>
        <p:spPr>
          <a:xfrm>
            <a:off x="1475296" y="2988241"/>
            <a:ext cx="1439787" cy="584775"/>
          </a:xfrm>
          <a:prstGeom prst="rect">
            <a:avLst/>
          </a:prstGeom>
        </p:spPr>
        <p:txBody>
          <a:bodyPr wrap="square">
            <a:spAutoFit/>
          </a:bodyPr>
          <a:lstStyle/>
          <a:p>
            <a:r>
              <a:rPr lang="zh-CN" altLang="en-US" sz="3200" b="1" dirty="0" smtClean="0">
                <a:solidFill>
                  <a:srgbClr val="C00000"/>
                </a:solidFill>
                <a:latin typeface="Times New Roman" panose="02020603050405020304"/>
                <a:ea typeface="宋体" panose="02010600030101010101" pitchFamily="2" charset="-122"/>
              </a:rPr>
              <a:t>弹性势</a:t>
            </a:r>
            <a:endParaRPr lang="zh-CN" altLang="en-US" sz="3200" dirty="0"/>
          </a:p>
        </p:txBody>
      </p:sp>
      <p:sp>
        <p:nvSpPr>
          <p:cNvPr id="5" name="矩形 4"/>
          <p:cNvSpPr/>
          <p:nvPr/>
        </p:nvSpPr>
        <p:spPr>
          <a:xfrm>
            <a:off x="5663952" y="3021336"/>
            <a:ext cx="1512205" cy="584775"/>
          </a:xfrm>
          <a:prstGeom prst="rect">
            <a:avLst/>
          </a:prstGeom>
        </p:spPr>
        <p:txBody>
          <a:bodyPr wrap="square">
            <a:spAutoFit/>
          </a:bodyPr>
          <a:lstStyle/>
          <a:p>
            <a:r>
              <a:rPr lang="zh-CN" altLang="en-US" sz="3200" b="1" dirty="0" smtClean="0">
                <a:solidFill>
                  <a:srgbClr val="C00000"/>
                </a:solidFill>
                <a:latin typeface="Times New Roman" panose="02020603050405020304"/>
                <a:ea typeface="宋体" panose="02010600030101010101" pitchFamily="2" charset="-122"/>
              </a:rPr>
              <a:t>重力势</a:t>
            </a:r>
            <a:endParaRPr lang="zh-CN" altLang="en-US" sz="3200" dirty="0"/>
          </a:p>
        </p:txBody>
      </p:sp>
      <p:sp>
        <p:nvSpPr>
          <p:cNvPr id="6" name="矩形 5"/>
          <p:cNvSpPr/>
          <p:nvPr/>
        </p:nvSpPr>
        <p:spPr>
          <a:xfrm>
            <a:off x="2297346" y="5220489"/>
            <a:ext cx="617737" cy="584775"/>
          </a:xfrm>
          <a:prstGeom prst="rect">
            <a:avLst/>
          </a:prstGeom>
        </p:spPr>
        <p:txBody>
          <a:bodyPr wrap="square">
            <a:spAutoFit/>
          </a:bodyPr>
          <a:lstStyle/>
          <a:p>
            <a:r>
              <a:rPr lang="zh-CN" altLang="en-US" sz="3200" b="1" dirty="0" smtClean="0">
                <a:solidFill>
                  <a:srgbClr val="C00000"/>
                </a:solidFill>
                <a:latin typeface="Times New Roman" panose="02020603050405020304"/>
                <a:ea typeface="宋体" panose="02010600030101010101" pitchFamily="2" charset="-122"/>
              </a:rPr>
              <a:t>大</a:t>
            </a: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 name="组合 16"/>
          <p:cNvGrpSpPr/>
          <p:nvPr/>
        </p:nvGrpSpPr>
        <p:grpSpPr>
          <a:xfrm>
            <a:off x="2114086" y="1700808"/>
            <a:ext cx="7942354" cy="3796295"/>
            <a:chOff x="1882804" y="1347614"/>
            <a:chExt cx="5956766" cy="2847221"/>
          </a:xfrm>
        </p:grpSpPr>
        <p:cxnSp>
          <p:nvCxnSpPr>
            <p:cNvPr id="18" name="直接箭头连接符 17"/>
            <p:cNvCxnSpPr/>
            <p:nvPr/>
          </p:nvCxnSpPr>
          <p:spPr bwMode="auto">
            <a:xfrm>
              <a:off x="5815914" y="2219661"/>
              <a:ext cx="413544"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bwMode="auto">
            <a:xfrm>
              <a:off x="2987675" y="3050410"/>
              <a:ext cx="263394"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矩形 35"/>
            <p:cNvSpPr>
              <a:spLocks noChangeArrowheads="1"/>
            </p:cNvSpPr>
            <p:nvPr/>
          </p:nvSpPr>
          <p:spPr bwMode="auto">
            <a:xfrm>
              <a:off x="1882804" y="1347614"/>
              <a:ext cx="756457"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动能</a:t>
              </a:r>
              <a:endParaRPr lang="en-US" altLang="zh-CN" sz="3200" b="1" dirty="0"/>
            </a:p>
          </p:txBody>
        </p:sp>
        <p:sp>
          <p:nvSpPr>
            <p:cNvPr id="29" name="矩形 35"/>
            <p:cNvSpPr>
              <a:spLocks noChangeArrowheads="1"/>
            </p:cNvSpPr>
            <p:nvPr/>
          </p:nvSpPr>
          <p:spPr bwMode="auto">
            <a:xfrm>
              <a:off x="2077477" y="2211710"/>
              <a:ext cx="83833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重力势能</a:t>
              </a:r>
              <a:endParaRPr lang="en-US" altLang="zh-CN" sz="3200" b="1" dirty="0"/>
            </a:p>
          </p:txBody>
        </p:sp>
        <p:sp>
          <p:nvSpPr>
            <p:cNvPr id="30" name="矩形 35"/>
            <p:cNvSpPr>
              <a:spLocks noChangeArrowheads="1"/>
            </p:cNvSpPr>
            <p:nvPr/>
          </p:nvSpPr>
          <p:spPr bwMode="auto">
            <a:xfrm>
              <a:off x="6156176" y="1966069"/>
              <a:ext cx="1683394"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机械能守恒</a:t>
              </a:r>
              <a:endParaRPr lang="en-US" altLang="zh-CN" sz="3200" b="1" dirty="0"/>
            </a:p>
          </p:txBody>
        </p:sp>
        <p:sp>
          <p:nvSpPr>
            <p:cNvPr id="31" name="矩形 35"/>
            <p:cNvSpPr>
              <a:spLocks noChangeArrowheads="1"/>
            </p:cNvSpPr>
            <p:nvPr/>
          </p:nvSpPr>
          <p:spPr bwMode="auto">
            <a:xfrm>
              <a:off x="3185527" y="3363838"/>
              <a:ext cx="173156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弹性形变</a:t>
              </a:r>
              <a:endParaRPr lang="zh-CN" altLang="en-US" sz="3200" b="1" dirty="0"/>
            </a:p>
            <a:p>
              <a:pPr eaLnBrk="1" hangingPunct="1"/>
              <a:r>
                <a:rPr lang="zh-CN" altLang="en-US" sz="3200" b="1" dirty="0"/>
                <a:t>程度大小等</a:t>
              </a:r>
              <a:endParaRPr lang="en-US" altLang="zh-CN" sz="3200" b="1" dirty="0"/>
            </a:p>
          </p:txBody>
        </p:sp>
        <p:sp>
          <p:nvSpPr>
            <p:cNvPr id="32" name="圆角矩形 31"/>
            <p:cNvSpPr/>
            <p:nvPr/>
          </p:nvSpPr>
          <p:spPr>
            <a:xfrm>
              <a:off x="5364088" y="1707654"/>
              <a:ext cx="452732" cy="108012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solidFill>
                  <a:latin typeface="Times New Roman" panose="02020603050405020304" pitchFamily="18" charset="0"/>
                  <a:ea typeface="宋体" panose="02010600030101010101" pitchFamily="2" charset="-122"/>
                </a:rPr>
                <a:t>机械能</a:t>
              </a:r>
              <a:endParaRPr lang="zh-CN" altLang="en-US" sz="3200" b="1" dirty="0">
                <a:solidFill>
                  <a:schemeClr val="tx1"/>
                </a:solidFill>
                <a:latin typeface="Times New Roman" panose="02020603050405020304" pitchFamily="18" charset="0"/>
                <a:ea typeface="宋体" panose="02010600030101010101" pitchFamily="2" charset="-122"/>
              </a:endParaRPr>
            </a:p>
          </p:txBody>
        </p:sp>
        <p:cxnSp>
          <p:nvCxnSpPr>
            <p:cNvPr id="33" name="直接箭头连接符 32"/>
            <p:cNvCxnSpPr/>
            <p:nvPr/>
          </p:nvCxnSpPr>
          <p:spPr bwMode="auto">
            <a:xfrm>
              <a:off x="4950544" y="2229925"/>
              <a:ext cx="413544"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bwMode="auto">
            <a:xfrm>
              <a:off x="2698312" y="1691415"/>
              <a:ext cx="413544"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6" name="矩形 35"/>
            <p:cNvSpPr>
              <a:spLocks noChangeArrowheads="1"/>
            </p:cNvSpPr>
            <p:nvPr/>
          </p:nvSpPr>
          <p:spPr bwMode="auto">
            <a:xfrm>
              <a:off x="3112502" y="1460582"/>
              <a:ext cx="1683394"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质量、速度</a:t>
              </a:r>
              <a:endParaRPr lang="en-US" altLang="zh-CN" sz="3200" b="1" dirty="0"/>
            </a:p>
          </p:txBody>
        </p:sp>
        <p:sp>
          <p:nvSpPr>
            <p:cNvPr id="37" name="矩形 35"/>
            <p:cNvSpPr>
              <a:spLocks noChangeArrowheads="1"/>
            </p:cNvSpPr>
            <p:nvPr/>
          </p:nvSpPr>
          <p:spPr bwMode="auto">
            <a:xfrm>
              <a:off x="3252436" y="2819578"/>
              <a:ext cx="815508"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势能</a:t>
              </a:r>
              <a:endParaRPr lang="en-US" altLang="zh-CN" sz="3200" b="1" dirty="0"/>
            </a:p>
          </p:txBody>
        </p:sp>
        <p:cxnSp>
          <p:nvCxnSpPr>
            <p:cNvPr id="38" name="直接箭头连接符 37"/>
            <p:cNvCxnSpPr/>
            <p:nvPr/>
          </p:nvCxnSpPr>
          <p:spPr bwMode="auto">
            <a:xfrm>
              <a:off x="2843808" y="2556941"/>
              <a:ext cx="284014" cy="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9" name="矩形 35"/>
            <p:cNvSpPr>
              <a:spLocks noChangeArrowheads="1"/>
            </p:cNvSpPr>
            <p:nvPr/>
          </p:nvSpPr>
          <p:spPr bwMode="auto">
            <a:xfrm>
              <a:off x="3128468" y="2326109"/>
              <a:ext cx="1683394"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质量、速度</a:t>
              </a:r>
              <a:endParaRPr lang="en-US" altLang="zh-CN" sz="3200" b="1" dirty="0"/>
            </a:p>
          </p:txBody>
        </p:sp>
        <p:cxnSp>
          <p:nvCxnSpPr>
            <p:cNvPr id="40" name="直接连接符 39"/>
            <p:cNvCxnSpPr/>
            <p:nvPr/>
          </p:nvCxnSpPr>
          <p:spPr bwMode="auto">
            <a:xfrm flipH="1">
              <a:off x="2987675" y="2763921"/>
              <a:ext cx="149" cy="59991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bwMode="auto">
            <a:xfrm>
              <a:off x="2832309" y="2771872"/>
              <a:ext cx="163304"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bwMode="auto">
            <a:xfrm>
              <a:off x="2827214" y="3363838"/>
              <a:ext cx="163304"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矩形 35"/>
            <p:cNvSpPr>
              <a:spLocks noChangeArrowheads="1"/>
            </p:cNvSpPr>
            <p:nvPr/>
          </p:nvSpPr>
          <p:spPr bwMode="auto">
            <a:xfrm>
              <a:off x="2077477" y="3075806"/>
              <a:ext cx="83833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弹性势能</a:t>
              </a:r>
              <a:endParaRPr lang="en-US" altLang="zh-CN" sz="3200" b="1" dirty="0"/>
            </a:p>
          </p:txBody>
        </p:sp>
        <p:cxnSp>
          <p:nvCxnSpPr>
            <p:cNvPr id="44" name="直接箭头连接符 43"/>
            <p:cNvCxnSpPr/>
            <p:nvPr/>
          </p:nvCxnSpPr>
          <p:spPr bwMode="auto">
            <a:xfrm>
              <a:off x="2817142" y="3723877"/>
              <a:ext cx="284014" cy="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bwMode="auto">
            <a:xfrm>
              <a:off x="2700612" y="1419622"/>
              <a:ext cx="2216479"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bwMode="auto">
            <a:xfrm flipH="1">
              <a:off x="4917091" y="1419622"/>
              <a:ext cx="150" cy="165618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bwMode="auto">
            <a:xfrm>
              <a:off x="4067944" y="3063879"/>
              <a:ext cx="84914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814918" y="1028734"/>
            <a:ext cx="10562167"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3200" b="1" dirty="0">
                <a:latin typeface="Times New Roman" panose="02020603050405020304" pitchFamily="18" charset="0"/>
                <a:cs typeface="Times New Roman" panose="02020603050405020304" pitchFamily="18" charset="0"/>
              </a:rPr>
              <a:t>2. </a:t>
            </a:r>
            <a:r>
              <a:rPr lang="zh-CN" altLang="en-US" sz="3200" b="1" dirty="0">
                <a:latin typeface="Times New Roman" panose="02020603050405020304" pitchFamily="18" charset="0"/>
                <a:cs typeface="Times New Roman" panose="02020603050405020304" pitchFamily="18" charset="0"/>
              </a:rPr>
              <a:t>动能</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pPr>
            <a:r>
              <a:rPr lang="en-US" altLang="zh-CN" sz="3200" b="1"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定义</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物体由于运动具有的能。</a:t>
            </a:r>
            <a:endParaRPr lang="zh-CN" altLang="en-US" sz="3200" b="1" dirty="0">
              <a:latin typeface="Times New Roman" panose="02020603050405020304" pitchFamily="18" charset="0"/>
              <a:cs typeface="Times New Roman" panose="02020603050405020304" pitchFamily="18" charset="0"/>
            </a:endParaRPr>
          </a:p>
          <a:p>
            <a:pPr marL="450850" indent="-450850" eaLnBrk="1" hangingPunct="1">
              <a:lnSpc>
                <a:spcPct val="150000"/>
              </a:lnSpc>
            </a:pPr>
            <a:r>
              <a:rPr lang="en-US" altLang="zh-CN" sz="3200" b="1"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实例</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如图</a:t>
            </a:r>
            <a:r>
              <a:rPr lang="en-US" altLang="zh-CN" sz="3200" b="1" dirty="0">
                <a:latin typeface="Times New Roman" panose="02020603050405020304" pitchFamily="18" charset="0"/>
                <a:cs typeface="Times New Roman" panose="02020603050405020304" pitchFamily="18" charset="0"/>
              </a:rPr>
              <a:t>1 </a:t>
            </a:r>
            <a:r>
              <a:rPr lang="zh-CN" altLang="en-US" sz="3200" b="1" dirty="0">
                <a:latin typeface="Times New Roman" panose="02020603050405020304" pitchFamily="18" charset="0"/>
                <a:cs typeface="Times New Roman" panose="02020603050405020304" pitchFamily="18" charset="0"/>
              </a:rPr>
              <a:t>所示，空中飞行的飞机、行驶的船和奔跑的猎豹都由于运动而具有动能。</a:t>
            </a:r>
            <a:endParaRPr lang="en-US" altLang="zh-CN" sz="3200" b="1" dirty="0">
              <a:latin typeface="Times New Roman" panose="02020603050405020304" pitchFamily="18" charset="0"/>
              <a:cs typeface="Times New Roman" panose="02020603050405020304" pitchFamily="18" charset="0"/>
            </a:endParaRPr>
          </a:p>
        </p:txBody>
      </p:sp>
      <p:pic>
        <p:nvPicPr>
          <p:cNvPr id="1026"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6569" y="4005065"/>
            <a:ext cx="5457660" cy="19445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814918" y="1220755"/>
            <a:ext cx="10562167" cy="160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pPr>
            <a:r>
              <a:rPr lang="en-US" altLang="zh-CN" sz="3200" b="1" dirty="0">
                <a:latin typeface="Times New Roman" panose="02020603050405020304" pitchFamily="18" charset="0"/>
                <a:cs typeface="Times New Roman" panose="02020603050405020304" pitchFamily="18" charset="0"/>
              </a:rPr>
              <a:t>(3)</a:t>
            </a:r>
            <a:r>
              <a:rPr lang="zh-CN" altLang="en-US" sz="3200" b="1" dirty="0">
                <a:latin typeface="Times New Roman" panose="02020603050405020304" pitchFamily="18" charset="0"/>
                <a:cs typeface="Times New Roman" panose="02020603050405020304" pitchFamily="18" charset="0"/>
              </a:rPr>
              <a:t>影响因素</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物体质量大小、速度大小。</a:t>
            </a:r>
            <a:endParaRPr lang="zh-CN" altLang="en-US" sz="3200" b="1" dirty="0">
              <a:latin typeface="Times New Roman" panose="02020603050405020304" pitchFamily="18" charset="0"/>
              <a:cs typeface="Times New Roman" panose="02020603050405020304" pitchFamily="18" charset="0"/>
            </a:endParaRPr>
          </a:p>
          <a:p>
            <a:pPr marL="0" indent="0" eaLnBrk="1" hangingPunct="1">
              <a:lnSpc>
                <a:spcPct val="150000"/>
              </a:lnSpc>
            </a:pPr>
            <a:r>
              <a:rPr lang="en-US" altLang="zh-CN" sz="3200" b="1" dirty="0">
                <a:latin typeface="Times New Roman" panose="02020603050405020304" pitchFamily="18" charset="0"/>
                <a:cs typeface="Times New Roman" panose="02020603050405020304" pitchFamily="18" charset="0"/>
              </a:rPr>
              <a:t>(4)</a:t>
            </a:r>
            <a:r>
              <a:rPr lang="zh-CN" altLang="en-US" sz="3200" b="1" dirty="0">
                <a:latin typeface="Times New Roman" panose="02020603050405020304" pitchFamily="18" charset="0"/>
                <a:cs typeface="Times New Roman" panose="02020603050405020304" pitchFamily="18" charset="0"/>
              </a:rPr>
              <a:t>实验探究方法：控制变量法、转换法 。</a:t>
            </a:r>
            <a:endParaRPr lang="en-US" altLang="zh-CN" sz="3200" b="1" dirty="0">
              <a:latin typeface="Times New Roman" panose="02020603050405020304" pitchFamily="18" charset="0"/>
              <a:cs typeface="Times New Roman" panose="02020603050405020304" pitchFamily="18" charset="0"/>
            </a:endParaRPr>
          </a:p>
        </p:txBody>
      </p:sp>
      <p:sp>
        <p:nvSpPr>
          <p:cNvPr id="2" name="圆角矩形 1"/>
          <p:cNvSpPr/>
          <p:nvPr/>
        </p:nvSpPr>
        <p:spPr>
          <a:xfrm>
            <a:off x="4175787" y="2180862"/>
            <a:ext cx="2208245" cy="480053"/>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cxnSp>
        <p:nvCxnSpPr>
          <p:cNvPr id="4" name="曲线连接符 3"/>
          <p:cNvCxnSpPr/>
          <p:nvPr/>
        </p:nvCxnSpPr>
        <p:spPr>
          <a:xfrm rot="16200000" flipH="1">
            <a:off x="4905281" y="3035543"/>
            <a:ext cx="893272" cy="144016"/>
          </a:xfrm>
          <a:prstGeom prst="curvedConnector3">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9" name="Rectangle 1"/>
          <p:cNvSpPr>
            <a:spLocks noChangeArrowheads="1"/>
          </p:cNvSpPr>
          <p:nvPr/>
        </p:nvSpPr>
        <p:spPr bwMode="auto">
          <a:xfrm>
            <a:off x="2207568" y="3501008"/>
            <a:ext cx="6741085" cy="261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marL="358775" indent="-35877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721995" eaLnBrk="1" hangingPunct="1">
              <a:lnSpc>
                <a:spcPct val="130000"/>
              </a:lnSpc>
            </a:pPr>
            <a:r>
              <a:rPr lang="zh-CN" altLang="en-US" sz="3200" b="1" dirty="0">
                <a:solidFill>
                  <a:srgbClr val="00B0F0"/>
                </a:solidFill>
                <a:latin typeface="Times New Roman" panose="02020603050405020304" pitchFamily="18" charset="0"/>
                <a:ea typeface="楷体" panose="02010609060101010101" pitchFamily="49" charset="-122"/>
              </a:rPr>
              <a:t>控制变量法：控制物体的质量相同，探究动能的大小与速度的关系；控制物体的速度相同，探究动能的大小与质量的关系。</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1661585" y="1124745"/>
            <a:ext cx="9715500"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天津模拟</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在探究“物体动能的大小与哪些因素有关”</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zh-CN" altLang="en-US" sz="3200" b="1" dirty="0">
                <a:latin typeface="Times New Roman" panose="02020603050405020304" pitchFamily="18" charset="0"/>
                <a:cs typeface="Times New Roman" panose="02020603050405020304" pitchFamily="18" charset="0"/>
              </a:rPr>
              <a:t>的实验中，让不同质量的铁球从斜面的同一高度由静止释放，撞击同一木块，比较木块运动的远近，如图</a:t>
            </a:r>
            <a:r>
              <a:rPr lang="en-US" altLang="zh-CN" sz="3200" b="1" dirty="0">
                <a:latin typeface="Times New Roman" panose="02020603050405020304" pitchFamily="18" charset="0"/>
                <a:cs typeface="Times New Roman" panose="02020603050405020304" pitchFamily="18" charset="0"/>
              </a:rPr>
              <a:t>2 </a:t>
            </a:r>
            <a:r>
              <a:rPr lang="zh-CN" altLang="en-US" sz="3200" b="1" dirty="0">
                <a:latin typeface="Times New Roman" panose="02020603050405020304" pitchFamily="18" charset="0"/>
                <a:cs typeface="Times New Roman" panose="02020603050405020304" pitchFamily="18" charset="0"/>
              </a:rPr>
              <a:t>所示。</a:t>
            </a:r>
            <a:endParaRPr lang="en-US" altLang="zh-CN" sz="3200" b="1" dirty="0">
              <a:latin typeface="Times New Roman" panose="02020603050405020304" pitchFamily="18" charset="0"/>
              <a:cs typeface="Times New Roman" panose="02020603050405020304" pitchFamily="18" charset="0"/>
            </a:endParaRPr>
          </a:p>
        </p:txBody>
      </p:sp>
      <p:sp>
        <p:nvSpPr>
          <p:cNvPr id="20" name="任意多边形 19"/>
          <p:cNvSpPr/>
          <p:nvPr>
            <p:custDataLst>
              <p:tags r:id="rId1"/>
            </p:custDataLst>
          </p:nvPr>
        </p:nvSpPr>
        <p:spPr>
          <a:xfrm>
            <a:off x="569385" y="1340768"/>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smtClean="0">
                <a:solidFill>
                  <a:srgbClr val="FFFFFF"/>
                </a:solidFill>
                <a:latin typeface="微软雅黑" panose="020B0503020204020204" pitchFamily="34" charset="-122"/>
                <a:ea typeface="微软雅黑" panose="020B0503020204020204" pitchFamily="34" charset="-122"/>
              </a:rPr>
              <a:t>例</a:t>
            </a:r>
            <a:r>
              <a:rPr lang="en-US" altLang="zh-CN" sz="3200" dirty="0" smtClean="0">
                <a:solidFill>
                  <a:srgbClr val="FFFFFF"/>
                </a:solidFill>
                <a:latin typeface="微软雅黑" panose="020B0503020204020204" pitchFamily="34" charset="-122"/>
                <a:ea typeface="微软雅黑" panose="020B0503020204020204" pitchFamily="34" charset="-122"/>
              </a:rPr>
              <a:t>1</a:t>
            </a:r>
            <a:endParaRPr lang="zh-CN" altLang="en-US" sz="3200" dirty="0" err="1">
              <a:solidFill>
                <a:srgbClr val="FFFFFF"/>
              </a:solidFill>
              <a:latin typeface="微软雅黑" panose="020B0503020204020204" pitchFamily="34" charset="-122"/>
              <a:ea typeface="微软雅黑" panose="020B0503020204020204" pitchFamily="34" charset="-122"/>
            </a:endParaRPr>
          </a:p>
        </p:txBody>
      </p:sp>
      <p:pic>
        <p:nvPicPr>
          <p:cNvPr id="2050"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15680" y="3909053"/>
            <a:ext cx="6240693" cy="21173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8" y="1508787"/>
            <a:ext cx="10562167"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3200" b="1" dirty="0">
                <a:latin typeface="Times New Roman" panose="02020603050405020304" pitchFamily="18" charset="0"/>
                <a:cs typeface="Times New Roman" panose="02020603050405020304" pitchFamily="18" charset="0"/>
              </a:rPr>
              <a:t>下列说法中正确的是</a:t>
            </a:r>
            <a:r>
              <a:rPr lang="en-US" altLang="zh-CN" sz="3200" b="1" dirty="0">
                <a:latin typeface="Times New Roman" panose="02020603050405020304" pitchFamily="18" charset="0"/>
                <a:cs typeface="Times New Roman" panose="02020603050405020304" pitchFamily="18" charset="0"/>
              </a:rPr>
              <a:t>(         )</a:t>
            </a:r>
            <a:endParaRPr lang="en-US" altLang="zh-CN"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A. </a:t>
            </a:r>
            <a:r>
              <a:rPr lang="zh-CN" altLang="en-US" sz="3200" b="1" dirty="0">
                <a:latin typeface="Times New Roman" panose="02020603050405020304" pitchFamily="18" charset="0"/>
                <a:cs typeface="Times New Roman" panose="02020603050405020304" pitchFamily="18" charset="0"/>
              </a:rPr>
              <a:t>铁球从斜面上滚下来的过程中动能一直减小</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B. </a:t>
            </a:r>
            <a:r>
              <a:rPr lang="zh-CN" altLang="en-US" sz="3200" b="1" dirty="0">
                <a:latin typeface="Times New Roman" panose="02020603050405020304" pitchFamily="18" charset="0"/>
                <a:cs typeface="Times New Roman" panose="02020603050405020304" pitchFamily="18" charset="0"/>
              </a:rPr>
              <a:t>这样做的目的是研究物体的动能大小与高度的关系</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C. </a:t>
            </a:r>
            <a:r>
              <a:rPr lang="zh-CN" altLang="en-US" sz="3200" b="1" dirty="0">
                <a:latin typeface="Times New Roman" panose="02020603050405020304" pitchFamily="18" charset="0"/>
                <a:cs typeface="Times New Roman" panose="02020603050405020304" pitchFamily="18" charset="0"/>
              </a:rPr>
              <a:t>这样做的目的是研究物体的动能大小与质量的关系</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D. </a:t>
            </a:r>
            <a:r>
              <a:rPr lang="zh-CN" altLang="en-US" sz="3200" b="1" dirty="0">
                <a:latin typeface="Times New Roman" panose="02020603050405020304" pitchFamily="18" charset="0"/>
                <a:cs typeface="Times New Roman" panose="02020603050405020304" pitchFamily="18" charset="0"/>
              </a:rPr>
              <a:t>这样做的目的是研究物体的动能大小与速度的关系</a:t>
            </a:r>
            <a:endParaRPr lang="en-US" altLang="zh-CN" sz="3200" b="1" dirty="0">
              <a:latin typeface="Times New Roman" panose="02020603050405020304" pitchFamily="18" charset="0"/>
              <a:cs typeface="Times New Roman" panose="02020603050405020304" pitchFamily="18" charset="0"/>
            </a:endParaRPr>
          </a:p>
        </p:txBody>
      </p:sp>
      <p:sp>
        <p:nvSpPr>
          <p:cNvPr id="8" name="矩形 7"/>
          <p:cNvSpPr>
            <a:spLocks noChangeArrowheads="1"/>
          </p:cNvSpPr>
          <p:nvPr/>
        </p:nvSpPr>
        <p:spPr bwMode="auto">
          <a:xfrm>
            <a:off x="4943872" y="1551192"/>
            <a:ext cx="575733"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3200" b="1" dirty="0">
                <a:solidFill>
                  <a:srgbClr val="FF0000"/>
                </a:solidFill>
                <a:latin typeface="Times New Roman" panose="02020603050405020304" pitchFamily="18" charset="0"/>
                <a:cs typeface="Times New Roman" panose="02020603050405020304" pitchFamily="18" charset="0"/>
              </a:rPr>
              <a:t>C</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295467" y="492924"/>
            <a:ext cx="9601067" cy="6032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本实验采用“控制变量法”和“转换法”。让不同质量的铁球从斜面的同一高度由静止释放，抓住关键词“不同质量”“同一高度”是解题的关键。铁球从斜面上滚下来的过程中，速度越来越大，动能增大，故</a:t>
            </a:r>
            <a:r>
              <a:rPr lang="en-US" altLang="zh-CN" sz="3200" b="1" dirty="0">
                <a:latin typeface="Times New Roman" panose="02020603050405020304" pitchFamily="18" charset="0"/>
              </a:rPr>
              <a:t>A </a:t>
            </a:r>
            <a:r>
              <a:rPr lang="zh-CN" altLang="en-US" sz="3200" b="1" dirty="0">
                <a:latin typeface="Times New Roman" panose="02020603050405020304" pitchFamily="18" charset="0"/>
              </a:rPr>
              <a:t>错误；让不同质量的铁球从斜面同一高度由静止释放，铁球到达斜面底部时的速度相等，因此是探究动能大小与质量的关系，故</a:t>
            </a:r>
            <a:r>
              <a:rPr lang="en-US" altLang="zh-CN" sz="3200" b="1" dirty="0">
                <a:latin typeface="Times New Roman" panose="02020603050405020304" pitchFamily="18" charset="0"/>
              </a:rPr>
              <a:t>B</a:t>
            </a:r>
            <a:r>
              <a:rPr lang="zh-CN" altLang="en-US" sz="3200" b="1" dirty="0">
                <a:latin typeface="Times New Roman" panose="02020603050405020304" pitchFamily="18" charset="0"/>
              </a:rPr>
              <a:t>、</a:t>
            </a:r>
            <a:r>
              <a:rPr lang="en-US" altLang="zh-CN" sz="3200" b="1" dirty="0">
                <a:latin typeface="Times New Roman" panose="02020603050405020304" pitchFamily="18" charset="0"/>
              </a:rPr>
              <a:t>D </a:t>
            </a:r>
            <a:r>
              <a:rPr lang="zh-CN" altLang="en-US" sz="3200" b="1" dirty="0">
                <a:latin typeface="Times New Roman" panose="02020603050405020304" pitchFamily="18" charset="0"/>
              </a:rPr>
              <a:t>错误，</a:t>
            </a:r>
            <a:r>
              <a:rPr lang="en-US" altLang="zh-CN" sz="3200" b="1" dirty="0">
                <a:latin typeface="Times New Roman" panose="02020603050405020304" pitchFamily="18" charset="0"/>
              </a:rPr>
              <a:t>C </a:t>
            </a:r>
            <a:r>
              <a:rPr lang="zh-CN" altLang="en-US" sz="3200" b="1" dirty="0">
                <a:latin typeface="Times New Roman" panose="02020603050405020304" pitchFamily="18" charset="0"/>
              </a:rPr>
              <a:t>正确。</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4"/>
  <p:tag name="KSO_WM_UNIT_ID" val="258*m_i*1_4"/>
  <p:tag name="KSO_WM_UNIT_CLEAR" val="1"/>
  <p:tag name="KSO_WM_UNIT_LAYERLEVEL" val="1_1"/>
  <p:tag name="KSO_WM_BEAUTIFY_FLAG" val="#wm#"/>
  <p:tag name="KSO_WM_DIAGRAM_GROUP_CODE" val="m1-1"/>
  <p:tag name="KSO_WM_UNIT_FILL_FORE_SCHEMECOLOR_INDEX" val="8"/>
  <p:tag name="KSO_WM_UNIT_FILL_TYPE" val="1"/>
  <p:tag name="KSO_WM_UNIT_TEXT_FILL_FORE_SCHEMECOLOR_INDEX" val="14"/>
  <p:tag name="KSO_WM_UNIT_TEXT_FILL_TYPE" val="1"/>
</p:tagLst>
</file>

<file path=ppt/tags/tag79.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4"/>
  <p:tag name="KSO_WM_UNIT_ID" val="258*m_i*1_4"/>
  <p:tag name="KSO_WM_UNIT_CLEAR" val="1"/>
  <p:tag name="KSO_WM_UNIT_LAYERLEVEL" val="1_1"/>
  <p:tag name="KSO_WM_BEAUTIFY_FLAG" val="#wm#"/>
  <p:tag name="KSO_WM_DIAGRAM_GROUP_CODE" val="m1-1"/>
  <p:tag name="KSO_WM_UNIT_FILL_FORE_SCHEMECOLOR_INDEX" val="8"/>
  <p:tag name="KSO_WM_UNIT_FILL_TYPE" val="1"/>
  <p:tag name="KSO_WM_UNIT_TEXT_FILL_FORE_SCHEMECOLOR_INDEX" val="14"/>
  <p:tag name="KSO_WM_UNIT_TEXT_FILL_TYPE" val="1"/>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COMMONDATA" val="eyJoZGlkIjoiZDgzY2JjNTBjNTcxZjg0YTYyNTBiMzJkYjUwMTYzNTYifQ=="/>
  <p:tag name="commondata" val="eyJoZGlkIjoiMzNlYTE5NWE0ZTU2OGY0NjZmZTRkMjExZmZmM2UwZTUifQ=="/>
</p:tagLst>
</file>

<file path=ppt/theme/theme1.xml><?xml version="1.0" encoding="utf-8"?>
<a:theme xmlns:a="http://schemas.openxmlformats.org/drawingml/2006/main" name="1_WP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PS">
      <a:majorFont>
        <a:latin typeface="Calibri"/>
        <a:ea typeface="宋体"/>
        <a:cs typeface=""/>
      </a:majorFont>
      <a:minorFont>
        <a:latin typeface="Calibri"/>
        <a:ea typeface="宋体"/>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4069</Words>
  <Application>WPS 演示</Application>
  <PresentationFormat>自定义</PresentationFormat>
  <Paragraphs>311</Paragraphs>
  <Slides>42</Slides>
  <Notes>6</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42</vt:i4>
      </vt:variant>
    </vt:vector>
  </HeadingPairs>
  <TitlesOfParts>
    <vt:vector size="56" baseType="lpstr">
      <vt:lpstr>Arial</vt:lpstr>
      <vt:lpstr>宋体</vt:lpstr>
      <vt:lpstr>Wingdings</vt:lpstr>
      <vt:lpstr>黑体</vt:lpstr>
      <vt:lpstr>Times New Roman</vt:lpstr>
      <vt:lpstr>Calibri</vt:lpstr>
      <vt:lpstr>楷体</vt:lpstr>
      <vt:lpstr>Adobe 黑体 Std R</vt:lpstr>
      <vt:lpstr>Gulim</vt:lpstr>
      <vt:lpstr>微软雅黑</vt:lpstr>
      <vt:lpstr>Arial Unicode MS</vt:lpstr>
      <vt:lpstr>Times New Roman</vt:lpstr>
      <vt:lpstr>Courier New</vt:lpstr>
      <vt:lpstr>1_WPS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唐唐唐小糖1</cp:lastModifiedBy>
  <cp:revision>1495</cp:revision>
  <dcterms:created xsi:type="dcterms:W3CDTF">2024-02-06T13:07:00Z</dcterms:created>
  <dcterms:modified xsi:type="dcterms:W3CDTF">2025-07-02T03:49:27Z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1A0F927E334D6638E760C06579FD2D27_43</vt:lpwstr>
  </property>
  <property fmtid="{D5CDD505-2E9C-101B-9397-08002B2CF9AE}" pid="3" name="KSOProductBuildVer">
    <vt:lpwstr>2052-12.1.0.21541</vt:lpwstr>
  </property>
</Properties>
</file>