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handoutMasterIdLst>
    <p:handoutMasterId r:id="rId48"/>
  </p:handoutMasterIdLst>
  <p:sldIdLst>
    <p:sldId id="256" r:id="rId3"/>
    <p:sldId id="257" r:id="rId5"/>
    <p:sldId id="334" r:id="rId6"/>
    <p:sldId id="387" r:id="rId7"/>
    <p:sldId id="388" r:id="rId8"/>
    <p:sldId id="464" r:id="rId9"/>
    <p:sldId id="423" r:id="rId10"/>
    <p:sldId id="390" r:id="rId11"/>
    <p:sldId id="391" r:id="rId12"/>
    <p:sldId id="424" r:id="rId13"/>
    <p:sldId id="400" r:id="rId14"/>
    <p:sldId id="401" r:id="rId15"/>
    <p:sldId id="427" r:id="rId16"/>
    <p:sldId id="403" r:id="rId17"/>
    <p:sldId id="404" r:id="rId18"/>
    <p:sldId id="428" r:id="rId19"/>
    <p:sldId id="465" r:id="rId20"/>
    <p:sldId id="466" r:id="rId21"/>
    <p:sldId id="467" r:id="rId22"/>
    <p:sldId id="468" r:id="rId23"/>
    <p:sldId id="469" r:id="rId24"/>
    <p:sldId id="470" r:id="rId25"/>
    <p:sldId id="471" r:id="rId26"/>
    <p:sldId id="406" r:id="rId27"/>
    <p:sldId id="407" r:id="rId28"/>
    <p:sldId id="408" r:id="rId29"/>
    <p:sldId id="409" r:id="rId30"/>
    <p:sldId id="410" r:id="rId31"/>
    <p:sldId id="429" r:id="rId32"/>
    <p:sldId id="412" r:id="rId33"/>
    <p:sldId id="413" r:id="rId34"/>
    <p:sldId id="414" r:id="rId35"/>
    <p:sldId id="430" r:id="rId36"/>
    <p:sldId id="416" r:id="rId37"/>
    <p:sldId id="417" r:id="rId38"/>
    <p:sldId id="418" r:id="rId39"/>
    <p:sldId id="431" r:id="rId40"/>
    <p:sldId id="420" r:id="rId41"/>
    <p:sldId id="421" r:id="rId42"/>
    <p:sldId id="432" r:id="rId43"/>
    <p:sldId id="433" r:id="rId44"/>
    <p:sldId id="434" r:id="rId45"/>
    <p:sldId id="435" r:id="rId46"/>
    <p:sldId id="373" r:id="rId47"/>
  </p:sldIdLst>
  <p:sldSz cx="12192000" cy="6858000"/>
  <p:notesSz cx="6858000" cy="9144000"/>
  <p:embeddedFontLst>
    <p:embeddedFont>
      <p:font typeface="黑体" panose="02010609060101010101" charset="-122"/>
      <p:regular r:id="rId53"/>
    </p:embeddedFont>
    <p:embeddedFont>
      <p:font typeface="Calibri" panose="020F0502020204030204" pitchFamily="34" charset="0"/>
      <p:regular r:id="rId54"/>
      <p:bold r:id="rId55"/>
      <p:italic r:id="rId56"/>
      <p:boldItalic r:id="rId57"/>
    </p:embeddedFont>
    <p:embeddedFont>
      <p:font typeface="楷体" panose="02010609060101010101" pitchFamily="49" charset="-122"/>
      <p:regular r:id="rId58"/>
    </p:embeddedFont>
    <p:embeddedFont>
      <p:font typeface="微软雅黑" panose="020B0503020204020204" pitchFamily="34" charset="-122"/>
      <p:regular r:id="rId59"/>
    </p:embeddedFont>
  </p:embeddedFontLst>
  <p:custDataLst>
    <p:tags r:id="rId60"/>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772" userDrawn="1">
          <p15:clr>
            <a:srgbClr val="A4A3A4"/>
          </p15:clr>
        </p15:guide>
        <p15:guide id="6" pos="529" userDrawn="1">
          <p15:clr>
            <a:srgbClr val="A4A3A4"/>
          </p15:clr>
        </p15:guide>
        <p15:guide id="4" pos="7167" userDrawn="1">
          <p15:clr>
            <a:srgbClr val="A4A3A4"/>
          </p15:clr>
        </p15:guide>
        <p15:guide id="5" orient="horz" pos="2160" userDrawn="1">
          <p15:clr>
            <a:srgbClr val="A4A3A4"/>
          </p15:clr>
        </p15:guide>
        <p15:guide id="7" pos="7166" userDrawn="1">
          <p15:clr>
            <a:srgbClr val="A4A3A4"/>
          </p15:clr>
        </p15:guide>
        <p15:guide id="8"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xj" initials="m"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DEDFF"/>
    <a:srgbClr val="21A5D3"/>
    <a:srgbClr val="66CCFF"/>
    <a:srgbClr val="33CCFF"/>
    <a:srgbClr val="F4BE96"/>
    <a:srgbClr val="BEE2EC"/>
    <a:srgbClr val="FF6699"/>
    <a:srgbClr val="FF5050"/>
    <a:srgbClr val="CCECFF"/>
    <a:srgbClr val="C9E8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913"/>
    <p:restoredTop sz="98946"/>
  </p:normalViewPr>
  <p:slideViewPr>
    <p:cSldViewPr showGuides="1">
      <p:cViewPr varScale="1">
        <p:scale>
          <a:sx n="45" d="100"/>
          <a:sy n="45" d="100"/>
        </p:scale>
        <p:origin x="-126" y="-1218"/>
      </p:cViewPr>
      <p:guideLst>
        <p:guide orient="horz" pos="772"/>
        <p:guide pos="529"/>
        <p:guide pos="7167"/>
        <p:guide orient="horz" pos="2160"/>
        <p:guide pos="7166"/>
        <p:guide pos="3840"/>
      </p:guideLst>
    </p:cSldViewPr>
  </p:slideViewPr>
  <p:notesTextViewPr>
    <p:cViewPr>
      <p:scale>
        <a:sx n="100" d="100"/>
        <a:sy n="100" d="100"/>
      </p:scale>
      <p:origin x="0" y="0"/>
    </p:cViewPr>
  </p:notesTextViewPr>
  <p:sorterViewPr showFormatting="0">
    <p:cViewPr>
      <p:scale>
        <a:sx n="200" d="100"/>
        <a:sy n="2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0" Type="http://schemas.openxmlformats.org/officeDocument/2006/relationships/tags" Target="tags/tag126.xml"/><Relationship Id="rId6" Type="http://schemas.openxmlformats.org/officeDocument/2006/relationships/slide" Target="slides/slide3.xml"/><Relationship Id="rId59" Type="http://schemas.openxmlformats.org/officeDocument/2006/relationships/font" Target="fonts/font7.fntdata"/><Relationship Id="rId58" Type="http://schemas.openxmlformats.org/officeDocument/2006/relationships/font" Target="fonts/font6.fntdata"/><Relationship Id="rId57" Type="http://schemas.openxmlformats.org/officeDocument/2006/relationships/font" Target="fonts/font5.fntdata"/><Relationship Id="rId56" Type="http://schemas.openxmlformats.org/officeDocument/2006/relationships/font" Target="fonts/font4.fntdata"/><Relationship Id="rId55" Type="http://schemas.openxmlformats.org/officeDocument/2006/relationships/font" Target="fonts/font3.fntdata"/><Relationship Id="rId54" Type="http://schemas.openxmlformats.org/officeDocument/2006/relationships/font" Target="fonts/font2.fntdata"/><Relationship Id="rId53" Type="http://schemas.openxmlformats.org/officeDocument/2006/relationships/font" Target="fonts/font1.fntdata"/><Relationship Id="rId52" Type="http://schemas.openxmlformats.org/officeDocument/2006/relationships/commentAuthors" Target="commentAuthors.xml"/><Relationship Id="rId51" Type="http://schemas.openxmlformats.org/officeDocument/2006/relationships/tableStyles" Target="tableStyles.xml"/><Relationship Id="rId50" Type="http://schemas.openxmlformats.org/officeDocument/2006/relationships/viewProps" Target="viewProps.xml"/><Relationship Id="rId5" Type="http://schemas.openxmlformats.org/officeDocument/2006/relationships/slide" Target="slides/slide2.xml"/><Relationship Id="rId49" Type="http://schemas.openxmlformats.org/officeDocument/2006/relationships/presProps" Target="presProps.xml"/><Relationship Id="rId48" Type="http://schemas.openxmlformats.org/officeDocument/2006/relationships/handoutMaster" Target="handoutMasters/handoutMaster1.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hangingPunct="1">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1E8487A0-28CE-45ED-9353-FA7AC7026AD7}"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lstStyle/>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FF95CA96-DD03-41C9-8A34-7F555AA2223D}"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380700" y="685800"/>
            <a:ext cx="60966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normAutofit/>
          </a:bodyPr>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58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358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eaLnBrk="0" hangingPunct="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pPr>
            <a:fld id="{65D47BE7-534E-40B1-937A-3D2CAC7A65AC}" type="slidenum">
              <a:rPr lang="zh-CN" altLang="en-US" smtClean="0">
                <a:latin typeface="Arial" panose="020B0604020202020204" pitchFamily="34" charset="0"/>
              </a:rPr>
            </a:fld>
            <a:endParaRPr lang="zh-CN" altLang="en-US" smtClean="0">
              <a:latin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2DE180D4-C109-4118-B104-8FEDE09BCD69}"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3.xml"/><Relationship Id="rId7" Type="http://schemas.microsoft.com/office/2007/relationships/hdphoto" Target="../media/image4.wdp"/><Relationship Id="rId6" Type="http://schemas.openxmlformats.org/officeDocument/2006/relationships/image" Target="../media/image3.png"/><Relationship Id="rId5" Type="http://schemas.openxmlformats.org/officeDocument/2006/relationships/tags" Target="../tags/tag2.xml"/><Relationship Id="rId4" Type="http://schemas.openxmlformats.org/officeDocument/2006/relationships/image" Target="../media/image2.png"/><Relationship Id="rId3" Type="http://schemas.openxmlformats.org/officeDocument/2006/relationships/tags" Target="../tags/tag1.xml"/><Relationship Id="rId2" Type="http://schemas.openxmlformats.org/officeDocument/2006/relationships/image" Target="../media/image1.jpeg"/><Relationship Id="rId10" Type="http://schemas.openxmlformats.org/officeDocument/2006/relationships/image" Target="../media/image6.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image" Target="../media/image5.png"/><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image" Target="../media/image2.png"/><Relationship Id="rId3" Type="http://schemas.openxmlformats.org/officeDocument/2006/relationships/tags" Target="../tags/tag5.xml"/><Relationship Id="rId2" Type="http://schemas.openxmlformats.org/officeDocument/2006/relationships/tags" Target="../tags/tag4.xml"/><Relationship Id="rId13" Type="http://schemas.openxmlformats.org/officeDocument/2006/relationships/image" Target="../media/image6.jpeg"/><Relationship Id="rId12" Type="http://schemas.openxmlformats.org/officeDocument/2006/relationships/image" Target="../media/image8.png"/><Relationship Id="rId11" Type="http://schemas.openxmlformats.org/officeDocument/2006/relationships/tags" Target="../tags/tag10.xml"/><Relationship Id="rId10" Type="http://schemas.openxmlformats.org/officeDocument/2006/relationships/image" Target="../media/image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image" Target="../media/image7.png"/><Relationship Id="rId8" Type="http://schemas.openxmlformats.org/officeDocument/2006/relationships/tags" Target="../tags/tag15.xml"/><Relationship Id="rId7" Type="http://schemas.openxmlformats.org/officeDocument/2006/relationships/image" Target="../media/image5.png"/><Relationship Id="rId6" Type="http://schemas.openxmlformats.org/officeDocument/2006/relationships/tags" Target="../tags/tag14.xml"/><Relationship Id="rId5" Type="http://schemas.openxmlformats.org/officeDocument/2006/relationships/tags" Target="../tags/tag13.xml"/><Relationship Id="rId4" Type="http://schemas.openxmlformats.org/officeDocument/2006/relationships/image" Target="../media/image2.png"/><Relationship Id="rId3" Type="http://schemas.openxmlformats.org/officeDocument/2006/relationships/tags" Target="../tags/tag12.xml"/><Relationship Id="rId2" Type="http://schemas.openxmlformats.org/officeDocument/2006/relationships/tags" Target="../tags/tag11.xml"/><Relationship Id="rId12" Type="http://schemas.openxmlformats.org/officeDocument/2006/relationships/image" Target="../media/image6.jpeg"/><Relationship Id="rId11" Type="http://schemas.openxmlformats.org/officeDocument/2006/relationships/image" Target="../media/image8.png"/><Relationship Id="rId10" Type="http://schemas.openxmlformats.org/officeDocument/2006/relationships/tags" Target="../tags/tag16.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22.xml"/><Relationship Id="rId8" Type="http://schemas.openxmlformats.org/officeDocument/2006/relationships/tags" Target="../tags/tag21.xml"/><Relationship Id="rId7" Type="http://schemas.openxmlformats.org/officeDocument/2006/relationships/image" Target="../media/image5.png"/><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image" Target="../media/image2.png"/><Relationship Id="rId3" Type="http://schemas.openxmlformats.org/officeDocument/2006/relationships/tags" Target="../tags/tag18.xml"/><Relationship Id="rId2" Type="http://schemas.openxmlformats.org/officeDocument/2006/relationships/tags" Target="../tags/tag17.xml"/><Relationship Id="rId13" Type="http://schemas.openxmlformats.org/officeDocument/2006/relationships/image" Target="../media/image6.jpeg"/><Relationship Id="rId12" Type="http://schemas.openxmlformats.org/officeDocument/2006/relationships/image" Target="../media/image8.png"/><Relationship Id="rId11" Type="http://schemas.openxmlformats.org/officeDocument/2006/relationships/tags" Target="../tags/tag23.xml"/><Relationship Id="rId10"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image" Target="../media/image5.png"/><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image" Target="../media/image2.png"/><Relationship Id="rId3" Type="http://schemas.openxmlformats.org/officeDocument/2006/relationships/tags" Target="../tags/tag25.xml"/><Relationship Id="rId2" Type="http://schemas.openxmlformats.org/officeDocument/2006/relationships/tags" Target="../tags/tag24.xml"/><Relationship Id="rId17" Type="http://schemas.openxmlformats.org/officeDocument/2006/relationships/image" Target="../media/image6.jpeg"/><Relationship Id="rId16" Type="http://schemas.openxmlformats.org/officeDocument/2006/relationships/tags" Target="../tags/tag33.xml"/><Relationship Id="rId15" Type="http://schemas.openxmlformats.org/officeDocument/2006/relationships/tags" Target="../tags/tag32.xml"/><Relationship Id="rId14" Type="http://schemas.openxmlformats.org/officeDocument/2006/relationships/image" Target="../media/image9.png"/><Relationship Id="rId13" Type="http://schemas.openxmlformats.org/officeDocument/2006/relationships/tags" Target="../tags/tag31.xml"/><Relationship Id="rId12" Type="http://schemas.openxmlformats.org/officeDocument/2006/relationships/image" Target="../media/image8.png"/><Relationship Id="rId11" Type="http://schemas.openxmlformats.org/officeDocument/2006/relationships/tags" Target="../tags/tag30.xml"/><Relationship Id="rId10"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9" Type="http://schemas.openxmlformats.org/officeDocument/2006/relationships/tags" Target="../tags/tag39.xml"/><Relationship Id="rId8" Type="http://schemas.openxmlformats.org/officeDocument/2006/relationships/tags" Target="../tags/tag38.xml"/><Relationship Id="rId7" Type="http://schemas.openxmlformats.org/officeDocument/2006/relationships/image" Target="../media/image5.png"/><Relationship Id="rId6" Type="http://schemas.openxmlformats.org/officeDocument/2006/relationships/tags" Target="../tags/tag37.xml"/><Relationship Id="rId5" Type="http://schemas.openxmlformats.org/officeDocument/2006/relationships/tags" Target="../tags/tag36.xml"/><Relationship Id="rId4" Type="http://schemas.openxmlformats.org/officeDocument/2006/relationships/image" Target="../media/image2.png"/><Relationship Id="rId3" Type="http://schemas.openxmlformats.org/officeDocument/2006/relationships/tags" Target="../tags/tag35.xml"/><Relationship Id="rId2" Type="http://schemas.openxmlformats.org/officeDocument/2006/relationships/tags" Target="../tags/tag34.xml"/><Relationship Id="rId17" Type="http://schemas.openxmlformats.org/officeDocument/2006/relationships/image" Target="../media/image6.jpeg"/><Relationship Id="rId16" Type="http://schemas.openxmlformats.org/officeDocument/2006/relationships/tags" Target="../tags/tag43.xml"/><Relationship Id="rId15" Type="http://schemas.openxmlformats.org/officeDocument/2006/relationships/tags" Target="../tags/tag42.xml"/><Relationship Id="rId14" Type="http://schemas.openxmlformats.org/officeDocument/2006/relationships/image" Target="../media/image10.png"/><Relationship Id="rId13" Type="http://schemas.openxmlformats.org/officeDocument/2006/relationships/tags" Target="../tags/tag41.xml"/><Relationship Id="rId12" Type="http://schemas.openxmlformats.org/officeDocument/2006/relationships/image" Target="../media/image8.png"/><Relationship Id="rId11" Type="http://schemas.openxmlformats.org/officeDocument/2006/relationships/tags" Target="../tags/tag40.xml"/><Relationship Id="rId10" Type="http://schemas.openxmlformats.org/officeDocument/2006/relationships/image" Target="../media/image7.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9" Type="http://schemas.openxmlformats.org/officeDocument/2006/relationships/tags" Target="../tags/tag49.xml"/><Relationship Id="rId8" Type="http://schemas.openxmlformats.org/officeDocument/2006/relationships/tags" Target="../tags/tag48.xml"/><Relationship Id="rId7" Type="http://schemas.openxmlformats.org/officeDocument/2006/relationships/image" Target="../media/image5.png"/><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image" Target="../media/image2.png"/><Relationship Id="rId3" Type="http://schemas.openxmlformats.org/officeDocument/2006/relationships/tags" Target="../tags/tag45.xml"/><Relationship Id="rId2" Type="http://schemas.openxmlformats.org/officeDocument/2006/relationships/tags" Target="../tags/tag44.xml"/><Relationship Id="rId14" Type="http://schemas.openxmlformats.org/officeDocument/2006/relationships/image" Target="../media/image6.jpeg"/><Relationship Id="rId13" Type="http://schemas.openxmlformats.org/officeDocument/2006/relationships/image" Target="../media/image11.png"/><Relationship Id="rId12" Type="http://schemas.openxmlformats.org/officeDocument/2006/relationships/image" Target="../media/image8.png"/><Relationship Id="rId11" Type="http://schemas.openxmlformats.org/officeDocument/2006/relationships/tags" Target="../tags/tag50.xml"/><Relationship Id="rId10"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pic>
        <p:nvPicPr>
          <p:cNvPr id="12" name="图片 11"/>
          <p:cNvPicPr>
            <a:picLocks noChangeAspect="1"/>
          </p:cNvPicPr>
          <p:nvPr userDrawn="1"/>
        </p:nvPicPr>
        <p:blipFill rotWithShape="1">
          <a:blip r:embed="rId2" cstate="print">
            <a:extLst>
              <a:ext uri="{28A0092B-C50C-407E-A947-70E740481C1C}">
                <a14:useLocalDpi xmlns:a14="http://schemas.microsoft.com/office/drawing/2010/main" val="0"/>
              </a:ext>
            </a:extLst>
          </a:blip>
          <a:srcRect b="15625"/>
          <a:stretch>
            <a:fillRect/>
          </a:stretch>
        </p:blipFill>
        <p:spPr>
          <a:xfrm>
            <a:off x="-7835" y="-5612"/>
            <a:ext cx="12221330" cy="6874498"/>
          </a:xfrm>
          <a:prstGeom prst="rect">
            <a:avLst/>
          </a:prstGeom>
        </p:spPr>
      </p:pic>
      <p:grpSp>
        <p:nvGrpSpPr>
          <p:cNvPr id="7" name="组合 6"/>
          <p:cNvGrpSpPr/>
          <p:nvPr userDrawn="1"/>
        </p:nvGrpSpPr>
        <p:grpSpPr>
          <a:xfrm>
            <a:off x="47328" y="75872"/>
            <a:ext cx="2416810" cy="471552"/>
            <a:chOff x="47328" y="75872"/>
            <a:chExt cx="2416810" cy="471552"/>
          </a:xfrm>
        </p:grpSpPr>
        <p:grpSp>
          <p:nvGrpSpPr>
            <p:cNvPr id="8" name="组合 7"/>
            <p:cNvGrpSpPr/>
            <p:nvPr userDrawn="1"/>
          </p:nvGrpSpPr>
          <p:grpSpPr>
            <a:xfrm>
              <a:off x="47328" y="82972"/>
              <a:ext cx="2416810" cy="393700"/>
              <a:chOff x="15353" y="106"/>
              <a:chExt cx="3806" cy="620"/>
            </a:xfrm>
          </p:grpSpPr>
          <p:pic>
            <p:nvPicPr>
              <p:cNvPr id="10" name="图片 9" descr="荣德基.png"/>
              <p:cNvPicPr>
                <a:picLocks noChangeAspect="1"/>
              </p:cNvPicPr>
              <p:nvPr userDrawn="1">
                <p:custDataLst>
                  <p:tags r:id="rId3"/>
                </p:custDataLst>
              </p:nvPr>
            </p:nvPicPr>
            <p:blipFill>
              <a:blip r:embed="rId4"/>
              <a:stretch>
                <a:fillRect/>
              </a:stretch>
            </p:blipFill>
            <p:spPr>
              <a:xfrm>
                <a:off x="15353" y="106"/>
                <a:ext cx="1584" cy="620"/>
              </a:xfrm>
              <a:prstGeom prst="rect">
                <a:avLst/>
              </a:prstGeom>
              <a:noFill/>
              <a:ln w="9525">
                <a:noFill/>
              </a:ln>
            </p:spPr>
          </p:pic>
          <p:pic>
            <p:nvPicPr>
              <p:cNvPr id="11" name="图片 10" descr="白色点拨"/>
              <p:cNvPicPr>
                <a:picLocks noChangeAspect="1"/>
              </p:cNvPicPr>
              <p:nvPr userDrawn="1">
                <p:custDataLst>
                  <p:tags r:id="rId5"/>
                </p:custDataLst>
              </p:nvPr>
            </p:nvPicPr>
            <p:blipFill>
              <a:blip r:embed="rId6">
                <a:extLst>
                  <a:ext uri="{BEBA8EAE-BF5A-486C-A8C5-ECC9F3942E4B}">
                    <a14:imgProps xmlns:a14="http://schemas.microsoft.com/office/drawing/2010/main">
                      <a14:imgLayer r:embed="rId7">
                        <a14:imgEffect>
                          <a14:artisticGlowEdges trans="15000"/>
                        </a14:imgEffect>
                      </a14:imgLayer>
                    </a14:imgProps>
                  </a:ext>
                </a:extLst>
              </a:blip>
              <a:stretch>
                <a:fillRect/>
              </a:stretch>
            </p:blipFill>
            <p:spPr>
              <a:xfrm>
                <a:off x="17902" y="106"/>
                <a:ext cx="1257" cy="525"/>
              </a:xfrm>
              <a:prstGeom prst="rect">
                <a:avLst/>
              </a:prstGeom>
            </p:spPr>
          </p:pic>
        </p:grpSp>
        <p:pic>
          <p:nvPicPr>
            <p:cNvPr id="9" name="图片 73" descr="/private/var/folders/b1/j07mvtc12sjfxxr7f6ylphcr0000gn/T/com.kingsoft.wpsoffice.mac/kaimatting/20240112102330/output_aiMatting_20240112102344.pngoutput_aiMatting_20240112102344"/>
            <p:cNvPicPr>
              <a:picLocks noChangeAspect="1"/>
            </p:cNvPicPr>
            <p:nvPr userDrawn="1">
              <p:custDataLst>
                <p:tags r:id="rId8"/>
              </p:custDataLst>
            </p:nvPr>
          </p:nvPicPr>
          <p:blipFill>
            <a:blip r:embed="rId9"/>
            <a:stretch>
              <a:fillRect/>
            </a:stretch>
          </p:blipFill>
          <p:spPr>
            <a:xfrm>
              <a:off x="1098509" y="75872"/>
              <a:ext cx="567434" cy="471552"/>
            </a:xfrm>
            <a:prstGeom prst="rect">
              <a:avLst/>
            </a:prstGeom>
          </p:spPr>
        </p:pic>
      </p:grpSp>
      <p:pic>
        <p:nvPicPr>
          <p:cNvPr id="13" name="图片 2"/>
          <p:cNvPicPr>
            <a:picLocks noChangeAspect="1"/>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学习目标">
    <p:spTree>
      <p:nvGrpSpPr>
        <p:cNvPr id="1" name=""/>
        <p:cNvGrpSpPr/>
        <p:nvPr/>
      </p:nvGrpSpPr>
      <p:grpSpPr>
        <a:xfrm>
          <a:off x="0" y="0"/>
          <a:ext cx="0" cy="0"/>
          <a:chOff x="0" y="0"/>
          <a:chExt cx="0" cy="0"/>
        </a:xfrm>
      </p:grpSpPr>
      <p:sp>
        <p:nvSpPr>
          <p:cNvPr id="18" name="任意多边形 17"/>
          <p:cNvSpPr/>
          <p:nvPr userDrawn="1">
            <p:custDataLst>
              <p:tags r:id="rId2"/>
            </p:custDataLst>
          </p:nvPr>
        </p:nvSpPr>
        <p:spPr>
          <a:xfrm>
            <a:off x="112857" y="122386"/>
            <a:ext cx="11964371" cy="659918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841" h="10393">
                <a:moveTo>
                  <a:pt x="0" y="9540"/>
                </a:moveTo>
                <a:lnTo>
                  <a:pt x="0" y="9536"/>
                </a:lnTo>
                <a:cubicBezTo>
                  <a:pt x="0" y="9519"/>
                  <a:pt x="6" y="9492"/>
                  <a:pt x="7" y="9490"/>
                </a:cubicBezTo>
                <a:cubicBezTo>
                  <a:pt x="4" y="9474"/>
                  <a:pt x="0" y="9432"/>
                  <a:pt x="0" y="9421"/>
                </a:cubicBezTo>
                <a:lnTo>
                  <a:pt x="0" y="360"/>
                </a:lnTo>
                <a:lnTo>
                  <a:pt x="0" y="350"/>
                </a:lnTo>
                <a:cubicBezTo>
                  <a:pt x="-4" y="152"/>
                  <a:pt x="212" y="-5"/>
                  <a:pt x="353" y="0"/>
                </a:cubicBezTo>
                <a:lnTo>
                  <a:pt x="361" y="0"/>
                </a:lnTo>
                <a:lnTo>
                  <a:pt x="13361" y="0"/>
                </a:lnTo>
                <a:lnTo>
                  <a:pt x="13361" y="662"/>
                </a:lnTo>
                <a:lnTo>
                  <a:pt x="13360" y="671"/>
                </a:lnTo>
                <a:cubicBezTo>
                  <a:pt x="13355" y="856"/>
                  <a:pt x="13542" y="1004"/>
                  <a:pt x="13690" y="999"/>
                </a:cubicBezTo>
                <a:lnTo>
                  <a:pt x="13698" y="999"/>
                </a:lnTo>
                <a:lnTo>
                  <a:pt x="16338" y="999"/>
                </a:lnTo>
                <a:lnTo>
                  <a:pt x="16346" y="999"/>
                </a:lnTo>
                <a:cubicBezTo>
                  <a:pt x="16531" y="1005"/>
                  <a:pt x="16679" y="819"/>
                  <a:pt x="16675" y="670"/>
                </a:cubicBezTo>
                <a:lnTo>
                  <a:pt x="16675" y="662"/>
                </a:lnTo>
                <a:lnTo>
                  <a:pt x="16675" y="0"/>
                </a:lnTo>
                <a:lnTo>
                  <a:pt x="18480" y="0"/>
                </a:lnTo>
                <a:lnTo>
                  <a:pt x="18490" y="0"/>
                </a:lnTo>
                <a:cubicBezTo>
                  <a:pt x="18689" y="-4"/>
                  <a:pt x="18845" y="212"/>
                  <a:pt x="18841" y="353"/>
                </a:cubicBezTo>
                <a:lnTo>
                  <a:pt x="18840" y="361"/>
                </a:lnTo>
                <a:lnTo>
                  <a:pt x="18840" y="9427"/>
                </a:lnTo>
                <a:lnTo>
                  <a:pt x="18841" y="9437"/>
                </a:lnTo>
                <a:cubicBezTo>
                  <a:pt x="18845" y="9635"/>
                  <a:pt x="18630" y="9792"/>
                  <a:pt x="18487" y="9787"/>
                </a:cubicBezTo>
                <a:lnTo>
                  <a:pt x="18479" y="9787"/>
                </a:lnTo>
                <a:lnTo>
                  <a:pt x="3337" y="9787"/>
                </a:lnTo>
                <a:lnTo>
                  <a:pt x="3337" y="10266"/>
                </a:lnTo>
                <a:cubicBezTo>
                  <a:pt x="3339" y="10336"/>
                  <a:pt x="3276" y="10392"/>
                  <a:pt x="3213" y="10390"/>
                </a:cubicBezTo>
                <a:lnTo>
                  <a:pt x="1374" y="10390"/>
                </a:lnTo>
                <a:cubicBezTo>
                  <a:pt x="1361" y="10391"/>
                  <a:pt x="1341" y="10386"/>
                  <a:pt x="1335" y="10384"/>
                </a:cubicBezTo>
                <a:cubicBezTo>
                  <a:pt x="1324" y="10388"/>
                  <a:pt x="1296" y="10393"/>
                  <a:pt x="1289" y="10392"/>
                </a:cubicBezTo>
                <a:lnTo>
                  <a:pt x="1285" y="10392"/>
                </a:lnTo>
                <a:lnTo>
                  <a:pt x="167" y="10392"/>
                </a:lnTo>
                <a:lnTo>
                  <a:pt x="163" y="10392"/>
                </a:lnTo>
                <a:cubicBezTo>
                  <a:pt x="71" y="10395"/>
                  <a:pt x="-2" y="10294"/>
                  <a:pt x="0" y="10229"/>
                </a:cubicBezTo>
                <a:lnTo>
                  <a:pt x="0" y="10225"/>
                </a:lnTo>
                <a:lnTo>
                  <a:pt x="0" y="9540"/>
                </a:lnTo>
                <a:close/>
              </a:path>
            </a:pathLst>
          </a:cu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1034" name="图片 8" descr="荣德基.png"/>
          <p:cNvPicPr>
            <a:picLocks noChangeAspect="1"/>
          </p:cNvPicPr>
          <p:nvPr userDrawn="1">
            <p:custDataLst>
              <p:tags r:id="rId3"/>
            </p:custDataLst>
          </p:nvPr>
        </p:nvPicPr>
        <p:blipFill>
          <a:blip r:embed="rId4"/>
          <a:stretch>
            <a:fillRect/>
          </a:stretch>
        </p:blipFill>
        <p:spPr>
          <a:xfrm>
            <a:off x="10782227" y="240665"/>
            <a:ext cx="1195212" cy="468000"/>
          </a:xfrm>
          <a:prstGeom prst="rect">
            <a:avLst/>
          </a:prstGeom>
          <a:noFill/>
          <a:ln w="9525">
            <a:noFill/>
          </a:ln>
        </p:spPr>
      </p:pic>
      <p:sp>
        <p:nvSpPr>
          <p:cNvPr id="9" name="灯片编号占位符 5"/>
          <p:cNvSpPr>
            <a:spLocks noGrp="1"/>
          </p:cNvSpPr>
          <p:nvPr userDrawn="1">
            <p:custDataLst>
              <p:tags r:id="rId5"/>
            </p:custDataLst>
          </p:nvPr>
        </p:nvSpPr>
        <p:spPr>
          <a:xfrm>
            <a:off x="8738055" y="6483350"/>
            <a:ext cx="2743343"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73" name="图片 73" descr="/private/var/folders/b1/j07mvtc12sjfxxr7f6ylphcr0000gn/T/com.kingsoft.wpsoffice.mac/kaimatting/20240112102330/output_aiMatting_20240112102344.pngoutput_aiMatting_20240112102344"/>
          <p:cNvPicPr>
            <a:picLocks noChangeAspect="1"/>
          </p:cNvPicPr>
          <p:nvPr userDrawn="1">
            <p:custDataLst>
              <p:tags r:id="rId6"/>
            </p:custDataLst>
          </p:nvPr>
        </p:nvPicPr>
        <p:blipFill>
          <a:blip r:embed="rId7"/>
          <a:stretch>
            <a:fillRect/>
          </a:stretch>
        </p:blipFill>
        <p:spPr>
          <a:xfrm>
            <a:off x="252743" y="6294755"/>
            <a:ext cx="654084" cy="543560"/>
          </a:xfrm>
          <a:prstGeom prst="rect">
            <a:avLst/>
          </a:prstGeom>
        </p:spPr>
      </p:pic>
      <p:sp>
        <p:nvSpPr>
          <p:cNvPr id="21" name="矩形 20"/>
          <p:cNvSpPr/>
          <p:nvPr userDrawn="1">
            <p:custDataLst>
              <p:tags r:id="rId8"/>
            </p:custDataLst>
          </p:nvPr>
        </p:nvSpPr>
        <p:spPr>
          <a:xfrm>
            <a:off x="8789811" y="138430"/>
            <a:ext cx="1811020" cy="583565"/>
          </a:xfrm>
          <a:prstGeom prst="rect">
            <a:avLst/>
          </a:prstGeom>
        </p:spPr>
        <p:txBody>
          <a:bodyPr wrap="none">
            <a:spAutoFit/>
          </a:bodyPr>
          <a:lstStyle/>
          <a:p>
            <a:pPr>
              <a:defRPr/>
            </a:pPr>
            <a:r>
              <a:rPr lang="zh-CN" altLang="en-US" sz="3200" b="1" dirty="0">
                <a:solidFill>
                  <a:schemeClr val="bg1"/>
                </a:solidFill>
                <a:latin typeface="黑体" panose="02010609060101010101" charset="-122"/>
                <a:ea typeface="黑体" panose="02010609060101010101" charset="-122"/>
                <a:cs typeface="黑体" panose="02010609060101010101" charset="-122"/>
              </a:rPr>
              <a:t>学习目标</a:t>
            </a:r>
            <a:endParaRPr lang="zh-CN" altLang="en-US" sz="3200" b="1" dirty="0">
              <a:solidFill>
                <a:schemeClr val="bg1"/>
              </a:solidFill>
              <a:latin typeface="黑体" panose="02010609060101010101" charset="-122"/>
              <a:ea typeface="黑体" panose="02010609060101010101" charset="-122"/>
              <a:cs typeface="黑体" panose="02010609060101010101" charset="-122"/>
            </a:endParaRPr>
          </a:p>
        </p:txBody>
      </p:sp>
      <p:pic>
        <p:nvPicPr>
          <p:cNvPr id="15" name="图片 14" descr="点拨训练"/>
          <p:cNvPicPr>
            <a:picLocks noChangeAspect="1"/>
          </p:cNvPicPr>
          <p:nvPr userDrawn="1">
            <p:custDataLst>
              <p:tags r:id="rId9"/>
            </p:custDataLst>
          </p:nvPr>
        </p:nvPicPr>
        <p:blipFill>
          <a:blip r:embed="rId10"/>
          <a:stretch>
            <a:fillRect/>
          </a:stretch>
        </p:blipFill>
        <p:spPr>
          <a:xfrm>
            <a:off x="925878" y="6371590"/>
            <a:ext cx="1256095" cy="296545"/>
          </a:xfrm>
          <a:prstGeom prst="rect">
            <a:avLst/>
          </a:prstGeom>
        </p:spPr>
      </p:pic>
      <p:pic>
        <p:nvPicPr>
          <p:cNvPr id="2" name="图片 1" descr="图片1"/>
          <p:cNvPicPr>
            <a:picLocks noChangeAspect="1"/>
          </p:cNvPicPr>
          <p:nvPr userDrawn="1">
            <p:custDataLst>
              <p:tags r:id="rId11"/>
            </p:custDataLst>
          </p:nvPr>
        </p:nvPicPr>
        <p:blipFill>
          <a:blip r:embed="rId12"/>
          <a:stretch>
            <a:fillRect/>
          </a:stretch>
        </p:blipFill>
        <p:spPr>
          <a:xfrm>
            <a:off x="8903970" y="6350635"/>
            <a:ext cx="4949825" cy="487680"/>
          </a:xfrm>
          <a:prstGeom prst="rect">
            <a:avLst/>
          </a:prstGeom>
        </p:spPr>
      </p:pic>
      <p:pic>
        <p:nvPicPr>
          <p:cNvPr id="10" name="图片 2"/>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showMasterSp="0">
  <p:cSld name="课时导入">
    <p:spTree>
      <p:nvGrpSpPr>
        <p:cNvPr id="1" name=""/>
        <p:cNvGrpSpPr/>
        <p:nvPr/>
      </p:nvGrpSpPr>
      <p:grpSpPr>
        <a:xfrm>
          <a:off x="0" y="0"/>
          <a:ext cx="0" cy="0"/>
          <a:chOff x="0" y="0"/>
          <a:chExt cx="0" cy="0"/>
        </a:xfrm>
      </p:grpSpPr>
      <p:sp>
        <p:nvSpPr>
          <p:cNvPr id="4" name="任意多边形 3"/>
          <p:cNvSpPr/>
          <p:nvPr userDrawn="1">
            <p:custDataLst>
              <p:tags r:id="rId2"/>
            </p:custDataLst>
          </p:nvPr>
        </p:nvSpPr>
        <p:spPr>
          <a:xfrm>
            <a:off x="112857" y="122386"/>
            <a:ext cx="11964371" cy="659918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841" h="10393">
                <a:moveTo>
                  <a:pt x="0" y="9540"/>
                </a:moveTo>
                <a:lnTo>
                  <a:pt x="0" y="9536"/>
                </a:lnTo>
                <a:cubicBezTo>
                  <a:pt x="0" y="9519"/>
                  <a:pt x="6" y="9492"/>
                  <a:pt x="7" y="9490"/>
                </a:cubicBezTo>
                <a:cubicBezTo>
                  <a:pt x="4" y="9474"/>
                  <a:pt x="0" y="9432"/>
                  <a:pt x="0" y="9421"/>
                </a:cubicBezTo>
                <a:lnTo>
                  <a:pt x="0" y="360"/>
                </a:lnTo>
                <a:lnTo>
                  <a:pt x="0" y="350"/>
                </a:lnTo>
                <a:cubicBezTo>
                  <a:pt x="-4" y="152"/>
                  <a:pt x="212" y="-5"/>
                  <a:pt x="353" y="0"/>
                </a:cubicBezTo>
                <a:lnTo>
                  <a:pt x="361" y="0"/>
                </a:lnTo>
                <a:lnTo>
                  <a:pt x="13361" y="0"/>
                </a:lnTo>
                <a:lnTo>
                  <a:pt x="13361" y="662"/>
                </a:lnTo>
                <a:lnTo>
                  <a:pt x="13360" y="671"/>
                </a:lnTo>
                <a:cubicBezTo>
                  <a:pt x="13355" y="856"/>
                  <a:pt x="13542" y="1004"/>
                  <a:pt x="13690" y="999"/>
                </a:cubicBezTo>
                <a:lnTo>
                  <a:pt x="13698" y="999"/>
                </a:lnTo>
                <a:lnTo>
                  <a:pt x="16338" y="999"/>
                </a:lnTo>
                <a:lnTo>
                  <a:pt x="16346" y="999"/>
                </a:lnTo>
                <a:cubicBezTo>
                  <a:pt x="16531" y="1005"/>
                  <a:pt x="16679" y="819"/>
                  <a:pt x="16675" y="670"/>
                </a:cubicBezTo>
                <a:lnTo>
                  <a:pt x="16675" y="662"/>
                </a:lnTo>
                <a:lnTo>
                  <a:pt x="16675" y="0"/>
                </a:lnTo>
                <a:lnTo>
                  <a:pt x="18480" y="0"/>
                </a:lnTo>
                <a:lnTo>
                  <a:pt x="18490" y="0"/>
                </a:lnTo>
                <a:cubicBezTo>
                  <a:pt x="18689" y="-4"/>
                  <a:pt x="18845" y="212"/>
                  <a:pt x="18841" y="353"/>
                </a:cubicBezTo>
                <a:lnTo>
                  <a:pt x="18840" y="361"/>
                </a:lnTo>
                <a:lnTo>
                  <a:pt x="18840" y="9427"/>
                </a:lnTo>
                <a:lnTo>
                  <a:pt x="18841" y="9437"/>
                </a:lnTo>
                <a:cubicBezTo>
                  <a:pt x="18845" y="9635"/>
                  <a:pt x="18630" y="9792"/>
                  <a:pt x="18487" y="9787"/>
                </a:cubicBezTo>
                <a:lnTo>
                  <a:pt x="18479" y="9787"/>
                </a:lnTo>
                <a:lnTo>
                  <a:pt x="3337" y="9787"/>
                </a:lnTo>
                <a:lnTo>
                  <a:pt x="3337" y="10266"/>
                </a:lnTo>
                <a:cubicBezTo>
                  <a:pt x="3339" y="10336"/>
                  <a:pt x="3276" y="10392"/>
                  <a:pt x="3213" y="10390"/>
                </a:cubicBezTo>
                <a:lnTo>
                  <a:pt x="1374" y="10390"/>
                </a:lnTo>
                <a:cubicBezTo>
                  <a:pt x="1361" y="10391"/>
                  <a:pt x="1341" y="10386"/>
                  <a:pt x="1335" y="10384"/>
                </a:cubicBezTo>
                <a:cubicBezTo>
                  <a:pt x="1324" y="10388"/>
                  <a:pt x="1296" y="10393"/>
                  <a:pt x="1289" y="10392"/>
                </a:cubicBezTo>
                <a:lnTo>
                  <a:pt x="1285" y="10392"/>
                </a:lnTo>
                <a:lnTo>
                  <a:pt x="167" y="10392"/>
                </a:lnTo>
                <a:lnTo>
                  <a:pt x="163" y="10392"/>
                </a:lnTo>
                <a:cubicBezTo>
                  <a:pt x="71" y="10395"/>
                  <a:pt x="-2" y="10294"/>
                  <a:pt x="0" y="10229"/>
                </a:cubicBezTo>
                <a:lnTo>
                  <a:pt x="0" y="10225"/>
                </a:lnTo>
                <a:lnTo>
                  <a:pt x="0" y="9540"/>
                </a:lnTo>
                <a:close/>
              </a:path>
            </a:pathLst>
          </a:cu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7" name="图片 8" descr="荣德基.png"/>
          <p:cNvPicPr>
            <a:picLocks noChangeAspect="1"/>
          </p:cNvPicPr>
          <p:nvPr userDrawn="1">
            <p:custDataLst>
              <p:tags r:id="rId3"/>
            </p:custDataLst>
          </p:nvPr>
        </p:nvPicPr>
        <p:blipFill>
          <a:blip r:embed="rId4"/>
          <a:stretch>
            <a:fillRect/>
          </a:stretch>
        </p:blipFill>
        <p:spPr>
          <a:xfrm>
            <a:off x="10782227" y="240665"/>
            <a:ext cx="1195212" cy="468000"/>
          </a:xfrm>
          <a:prstGeom prst="rect">
            <a:avLst/>
          </a:prstGeom>
          <a:noFill/>
          <a:ln w="9525">
            <a:noFill/>
          </a:ln>
        </p:spPr>
      </p:pic>
      <p:sp>
        <p:nvSpPr>
          <p:cNvPr id="9" name="灯片编号占位符 5"/>
          <p:cNvSpPr>
            <a:spLocks noGrp="1"/>
          </p:cNvSpPr>
          <p:nvPr userDrawn="1">
            <p:custDataLst>
              <p:tags r:id="rId5"/>
            </p:custDataLst>
          </p:nvPr>
        </p:nvSpPr>
        <p:spPr>
          <a:xfrm>
            <a:off x="8738055" y="6483350"/>
            <a:ext cx="2743343"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8" name="图片 73" descr="/private/var/folders/b1/j07mvtc12sjfxxr7f6ylphcr0000gn/T/com.kingsoft.wpsoffice.mac/kaimatting/20240112102330/output_aiMatting_20240112102344.pngoutput_aiMatting_20240112102344"/>
          <p:cNvPicPr>
            <a:picLocks noChangeAspect="1"/>
          </p:cNvPicPr>
          <p:nvPr userDrawn="1">
            <p:custDataLst>
              <p:tags r:id="rId6"/>
            </p:custDataLst>
          </p:nvPr>
        </p:nvPicPr>
        <p:blipFill>
          <a:blip r:embed="rId7"/>
          <a:stretch>
            <a:fillRect/>
          </a:stretch>
        </p:blipFill>
        <p:spPr>
          <a:xfrm>
            <a:off x="252743" y="6294755"/>
            <a:ext cx="654084" cy="543560"/>
          </a:xfrm>
          <a:prstGeom prst="rect">
            <a:avLst/>
          </a:prstGeom>
        </p:spPr>
      </p:pic>
      <p:sp>
        <p:nvSpPr>
          <p:cNvPr id="10" name="矩形 9"/>
          <p:cNvSpPr/>
          <p:nvPr userDrawn="1">
            <p:custDataLst>
              <p:tags r:id="rId8"/>
            </p:custDataLst>
          </p:nvPr>
        </p:nvSpPr>
        <p:spPr>
          <a:xfrm>
            <a:off x="8789811" y="138430"/>
            <a:ext cx="1811020" cy="583565"/>
          </a:xfrm>
          <a:prstGeom prst="rect">
            <a:avLst/>
          </a:prstGeom>
        </p:spPr>
        <p:txBody>
          <a:bodyPr wrap="none">
            <a:spAutoFit/>
          </a:bodyPr>
          <a:lstStyle/>
          <a:p>
            <a:pPr>
              <a:defRPr/>
            </a:pPr>
            <a:r>
              <a:rPr lang="zh-CN" altLang="en-US" sz="3200" b="1" dirty="0">
                <a:solidFill>
                  <a:schemeClr val="bg1"/>
                </a:solidFill>
                <a:latin typeface="黑体" panose="02010609060101010101" charset="-122"/>
                <a:ea typeface="黑体" panose="02010609060101010101" charset="-122"/>
                <a:cs typeface="黑体" panose="02010609060101010101" charset="-122"/>
              </a:rPr>
              <a:t>课时导入</a:t>
            </a:r>
            <a:endParaRPr lang="zh-CN" altLang="en-US" sz="3200" b="1" dirty="0">
              <a:solidFill>
                <a:schemeClr val="bg1"/>
              </a:solidFill>
              <a:latin typeface="黑体" panose="02010609060101010101" charset="-122"/>
              <a:ea typeface="黑体" panose="02010609060101010101" charset="-122"/>
              <a:cs typeface="黑体" panose="02010609060101010101" charset="-122"/>
            </a:endParaRPr>
          </a:p>
        </p:txBody>
      </p:sp>
      <p:pic>
        <p:nvPicPr>
          <p:cNvPr id="15" name="图片 14" descr="点拨训练"/>
          <p:cNvPicPr>
            <a:picLocks noChangeAspect="1"/>
          </p:cNvPicPr>
          <p:nvPr userDrawn="1"/>
        </p:nvPicPr>
        <p:blipFill>
          <a:blip r:embed="rId9"/>
          <a:stretch>
            <a:fillRect/>
          </a:stretch>
        </p:blipFill>
        <p:spPr>
          <a:xfrm>
            <a:off x="925878" y="6371590"/>
            <a:ext cx="1256095" cy="296545"/>
          </a:xfrm>
          <a:prstGeom prst="rect">
            <a:avLst/>
          </a:prstGeom>
        </p:spPr>
      </p:pic>
      <p:pic>
        <p:nvPicPr>
          <p:cNvPr id="2" name="图片 1" descr="图片1"/>
          <p:cNvPicPr>
            <a:picLocks noChangeAspect="1"/>
          </p:cNvPicPr>
          <p:nvPr userDrawn="1">
            <p:custDataLst>
              <p:tags r:id="rId10"/>
            </p:custDataLst>
          </p:nvPr>
        </p:nvPicPr>
        <p:blipFill>
          <a:blip r:embed="rId11"/>
          <a:stretch>
            <a:fillRect/>
          </a:stretch>
        </p:blipFill>
        <p:spPr>
          <a:xfrm>
            <a:off x="8903970" y="6350635"/>
            <a:ext cx="4949825" cy="487680"/>
          </a:xfrm>
          <a:prstGeom prst="rect">
            <a:avLst/>
          </a:prstGeom>
        </p:spPr>
      </p:pic>
      <p:pic>
        <p:nvPicPr>
          <p:cNvPr id="11" name="图片 2"/>
          <p:cNvPicPr>
            <a:picLocks noChangeAspect="1"/>
          </p:cNvPicPr>
          <p:nvPr userDrawn="1"/>
        </p:nvPicPr>
        <p:blipFill>
          <a:blip r:embed="rId1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showMasterSp="0">
  <p:cSld name="感悟新知">
    <p:spTree>
      <p:nvGrpSpPr>
        <p:cNvPr id="1" name=""/>
        <p:cNvGrpSpPr/>
        <p:nvPr/>
      </p:nvGrpSpPr>
      <p:grpSpPr>
        <a:xfrm>
          <a:off x="0" y="0"/>
          <a:ext cx="0" cy="0"/>
          <a:chOff x="0" y="0"/>
          <a:chExt cx="0" cy="0"/>
        </a:xfrm>
      </p:grpSpPr>
      <p:sp>
        <p:nvSpPr>
          <p:cNvPr id="6" name="任意多边形 5"/>
          <p:cNvSpPr/>
          <p:nvPr userDrawn="1">
            <p:custDataLst>
              <p:tags r:id="rId2"/>
            </p:custDataLst>
          </p:nvPr>
        </p:nvSpPr>
        <p:spPr>
          <a:xfrm>
            <a:off x="112857" y="122386"/>
            <a:ext cx="11964371" cy="659918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841" h="10393">
                <a:moveTo>
                  <a:pt x="0" y="9540"/>
                </a:moveTo>
                <a:lnTo>
                  <a:pt x="0" y="9536"/>
                </a:lnTo>
                <a:cubicBezTo>
                  <a:pt x="0" y="9519"/>
                  <a:pt x="6" y="9492"/>
                  <a:pt x="7" y="9490"/>
                </a:cubicBezTo>
                <a:cubicBezTo>
                  <a:pt x="4" y="9474"/>
                  <a:pt x="0" y="9432"/>
                  <a:pt x="0" y="9421"/>
                </a:cubicBezTo>
                <a:lnTo>
                  <a:pt x="0" y="360"/>
                </a:lnTo>
                <a:lnTo>
                  <a:pt x="0" y="350"/>
                </a:lnTo>
                <a:cubicBezTo>
                  <a:pt x="-4" y="152"/>
                  <a:pt x="212" y="-5"/>
                  <a:pt x="353" y="0"/>
                </a:cubicBezTo>
                <a:lnTo>
                  <a:pt x="361" y="0"/>
                </a:lnTo>
                <a:lnTo>
                  <a:pt x="13361" y="0"/>
                </a:lnTo>
                <a:lnTo>
                  <a:pt x="13361" y="662"/>
                </a:lnTo>
                <a:lnTo>
                  <a:pt x="13360" y="671"/>
                </a:lnTo>
                <a:cubicBezTo>
                  <a:pt x="13355" y="856"/>
                  <a:pt x="13542" y="1004"/>
                  <a:pt x="13690" y="999"/>
                </a:cubicBezTo>
                <a:lnTo>
                  <a:pt x="13698" y="999"/>
                </a:lnTo>
                <a:lnTo>
                  <a:pt x="16338" y="999"/>
                </a:lnTo>
                <a:lnTo>
                  <a:pt x="16346" y="999"/>
                </a:lnTo>
                <a:cubicBezTo>
                  <a:pt x="16531" y="1005"/>
                  <a:pt x="16679" y="819"/>
                  <a:pt x="16675" y="670"/>
                </a:cubicBezTo>
                <a:lnTo>
                  <a:pt x="16675" y="662"/>
                </a:lnTo>
                <a:lnTo>
                  <a:pt x="16675" y="0"/>
                </a:lnTo>
                <a:lnTo>
                  <a:pt x="18480" y="0"/>
                </a:lnTo>
                <a:lnTo>
                  <a:pt x="18490" y="0"/>
                </a:lnTo>
                <a:cubicBezTo>
                  <a:pt x="18689" y="-4"/>
                  <a:pt x="18845" y="212"/>
                  <a:pt x="18841" y="353"/>
                </a:cubicBezTo>
                <a:lnTo>
                  <a:pt x="18840" y="361"/>
                </a:lnTo>
                <a:lnTo>
                  <a:pt x="18840" y="9427"/>
                </a:lnTo>
                <a:lnTo>
                  <a:pt x="18841" y="9437"/>
                </a:lnTo>
                <a:cubicBezTo>
                  <a:pt x="18845" y="9635"/>
                  <a:pt x="18630" y="9792"/>
                  <a:pt x="18487" y="9787"/>
                </a:cubicBezTo>
                <a:lnTo>
                  <a:pt x="18479" y="9787"/>
                </a:lnTo>
                <a:lnTo>
                  <a:pt x="3337" y="9787"/>
                </a:lnTo>
                <a:lnTo>
                  <a:pt x="3337" y="10266"/>
                </a:lnTo>
                <a:cubicBezTo>
                  <a:pt x="3339" y="10336"/>
                  <a:pt x="3276" y="10392"/>
                  <a:pt x="3213" y="10390"/>
                </a:cubicBezTo>
                <a:lnTo>
                  <a:pt x="1374" y="10390"/>
                </a:lnTo>
                <a:cubicBezTo>
                  <a:pt x="1361" y="10391"/>
                  <a:pt x="1341" y="10386"/>
                  <a:pt x="1335" y="10384"/>
                </a:cubicBezTo>
                <a:cubicBezTo>
                  <a:pt x="1324" y="10388"/>
                  <a:pt x="1296" y="10393"/>
                  <a:pt x="1289" y="10392"/>
                </a:cubicBezTo>
                <a:lnTo>
                  <a:pt x="1285" y="10392"/>
                </a:lnTo>
                <a:lnTo>
                  <a:pt x="167" y="10392"/>
                </a:lnTo>
                <a:lnTo>
                  <a:pt x="163" y="10392"/>
                </a:lnTo>
                <a:cubicBezTo>
                  <a:pt x="71" y="10395"/>
                  <a:pt x="-2" y="10294"/>
                  <a:pt x="0" y="10229"/>
                </a:cubicBezTo>
                <a:lnTo>
                  <a:pt x="0" y="10225"/>
                </a:lnTo>
                <a:lnTo>
                  <a:pt x="0" y="9540"/>
                </a:lnTo>
                <a:close/>
              </a:path>
            </a:pathLst>
          </a:cu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1034" name="图片 8" descr="荣德基.png"/>
          <p:cNvPicPr>
            <a:picLocks noChangeAspect="1"/>
          </p:cNvPicPr>
          <p:nvPr userDrawn="1">
            <p:custDataLst>
              <p:tags r:id="rId3"/>
            </p:custDataLst>
          </p:nvPr>
        </p:nvPicPr>
        <p:blipFill>
          <a:blip r:embed="rId4"/>
          <a:stretch>
            <a:fillRect/>
          </a:stretch>
        </p:blipFill>
        <p:spPr>
          <a:xfrm>
            <a:off x="10782227" y="240665"/>
            <a:ext cx="1195212" cy="468000"/>
          </a:xfrm>
          <a:prstGeom prst="rect">
            <a:avLst/>
          </a:prstGeom>
          <a:noFill/>
          <a:ln w="9525">
            <a:noFill/>
          </a:ln>
        </p:spPr>
      </p:pic>
      <p:sp>
        <p:nvSpPr>
          <p:cNvPr id="9" name="灯片编号占位符 5"/>
          <p:cNvSpPr>
            <a:spLocks noGrp="1"/>
          </p:cNvSpPr>
          <p:nvPr userDrawn="1">
            <p:custDataLst>
              <p:tags r:id="rId5"/>
            </p:custDataLst>
          </p:nvPr>
        </p:nvSpPr>
        <p:spPr>
          <a:xfrm>
            <a:off x="8738055" y="6483350"/>
            <a:ext cx="2743343"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73" name="图片 73" descr="/private/var/folders/b1/j07mvtc12sjfxxr7f6ylphcr0000gn/T/com.kingsoft.wpsoffice.mac/kaimatting/20240112102330/output_aiMatting_20240112102344.pngoutput_aiMatting_20240112102344"/>
          <p:cNvPicPr>
            <a:picLocks noChangeAspect="1"/>
          </p:cNvPicPr>
          <p:nvPr userDrawn="1">
            <p:custDataLst>
              <p:tags r:id="rId6"/>
            </p:custDataLst>
          </p:nvPr>
        </p:nvPicPr>
        <p:blipFill>
          <a:blip r:embed="rId7"/>
          <a:stretch>
            <a:fillRect/>
          </a:stretch>
        </p:blipFill>
        <p:spPr>
          <a:xfrm>
            <a:off x="252743" y="6294755"/>
            <a:ext cx="654084" cy="543560"/>
          </a:xfrm>
          <a:prstGeom prst="rect">
            <a:avLst/>
          </a:prstGeom>
        </p:spPr>
      </p:pic>
      <p:sp>
        <p:nvSpPr>
          <p:cNvPr id="7" name="矩形 6"/>
          <p:cNvSpPr/>
          <p:nvPr userDrawn="1">
            <p:custDataLst>
              <p:tags r:id="rId8"/>
            </p:custDataLst>
          </p:nvPr>
        </p:nvSpPr>
        <p:spPr>
          <a:xfrm>
            <a:off x="8749476" y="138430"/>
            <a:ext cx="1811020" cy="583565"/>
          </a:xfrm>
          <a:prstGeom prst="rect">
            <a:avLst/>
          </a:prstGeom>
        </p:spPr>
        <p:txBody>
          <a:bodyPr wrap="none">
            <a:spAutoFit/>
          </a:bodyPr>
          <a:lstStyle/>
          <a:p>
            <a:pPr>
              <a:defRPr/>
            </a:pPr>
            <a:r>
              <a:rPr lang="zh-CN" altLang="en-US" sz="3200" b="1" dirty="0">
                <a:solidFill>
                  <a:schemeClr val="bg1"/>
                </a:solidFill>
                <a:latin typeface="黑体" panose="02010609060101010101" charset="-122"/>
                <a:ea typeface="黑体" panose="02010609060101010101" charset="-122"/>
                <a:cs typeface="黑体" panose="02010609060101010101" charset="-122"/>
              </a:rPr>
              <a:t>感悟新知</a:t>
            </a:r>
            <a:endParaRPr lang="zh-CN" altLang="en-US" sz="3200" b="1" dirty="0">
              <a:solidFill>
                <a:schemeClr val="bg1"/>
              </a:solidFill>
              <a:latin typeface="黑体" panose="02010609060101010101" charset="-122"/>
              <a:ea typeface="黑体" panose="02010609060101010101" charset="-122"/>
              <a:cs typeface="黑体" panose="02010609060101010101" charset="-122"/>
            </a:endParaRPr>
          </a:p>
        </p:txBody>
      </p:sp>
      <p:pic>
        <p:nvPicPr>
          <p:cNvPr id="15" name="图片 14" descr="点拨训练"/>
          <p:cNvPicPr>
            <a:picLocks noChangeAspect="1"/>
          </p:cNvPicPr>
          <p:nvPr userDrawn="1">
            <p:custDataLst>
              <p:tags r:id="rId9"/>
            </p:custDataLst>
          </p:nvPr>
        </p:nvPicPr>
        <p:blipFill>
          <a:blip r:embed="rId10"/>
          <a:stretch>
            <a:fillRect/>
          </a:stretch>
        </p:blipFill>
        <p:spPr>
          <a:xfrm>
            <a:off x="925878" y="6371590"/>
            <a:ext cx="1256095" cy="296545"/>
          </a:xfrm>
          <a:prstGeom prst="rect">
            <a:avLst/>
          </a:prstGeom>
        </p:spPr>
      </p:pic>
      <p:pic>
        <p:nvPicPr>
          <p:cNvPr id="2" name="图片 1" descr="图片1"/>
          <p:cNvPicPr>
            <a:picLocks noChangeAspect="1"/>
          </p:cNvPicPr>
          <p:nvPr userDrawn="1">
            <p:custDataLst>
              <p:tags r:id="rId11"/>
            </p:custDataLst>
          </p:nvPr>
        </p:nvPicPr>
        <p:blipFill>
          <a:blip r:embed="rId12"/>
          <a:stretch>
            <a:fillRect/>
          </a:stretch>
        </p:blipFill>
        <p:spPr>
          <a:xfrm>
            <a:off x="8903970" y="6350635"/>
            <a:ext cx="4949825" cy="487680"/>
          </a:xfrm>
          <a:prstGeom prst="rect">
            <a:avLst/>
          </a:prstGeom>
        </p:spPr>
      </p:pic>
      <p:pic>
        <p:nvPicPr>
          <p:cNvPr id="10" name="图片 2"/>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showMasterSp="0" userDrawn="1">
  <p:cSld name="随堂检测">
    <p:spTree>
      <p:nvGrpSpPr>
        <p:cNvPr id="1" name=""/>
        <p:cNvGrpSpPr/>
        <p:nvPr/>
      </p:nvGrpSpPr>
      <p:grpSpPr>
        <a:xfrm>
          <a:off x="0" y="0"/>
          <a:ext cx="0" cy="0"/>
          <a:chOff x="0" y="0"/>
          <a:chExt cx="0" cy="0"/>
        </a:xfrm>
      </p:grpSpPr>
      <p:sp>
        <p:nvSpPr>
          <p:cNvPr id="5" name="任意多边形 4"/>
          <p:cNvSpPr/>
          <p:nvPr userDrawn="1">
            <p:custDataLst>
              <p:tags r:id="rId2"/>
            </p:custDataLst>
          </p:nvPr>
        </p:nvSpPr>
        <p:spPr>
          <a:xfrm>
            <a:off x="112857" y="122386"/>
            <a:ext cx="11964371" cy="659918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841" h="10393">
                <a:moveTo>
                  <a:pt x="0" y="9540"/>
                </a:moveTo>
                <a:lnTo>
                  <a:pt x="0" y="9536"/>
                </a:lnTo>
                <a:cubicBezTo>
                  <a:pt x="0" y="9519"/>
                  <a:pt x="6" y="9492"/>
                  <a:pt x="7" y="9490"/>
                </a:cubicBezTo>
                <a:cubicBezTo>
                  <a:pt x="4" y="9474"/>
                  <a:pt x="0" y="9432"/>
                  <a:pt x="0" y="9421"/>
                </a:cubicBezTo>
                <a:lnTo>
                  <a:pt x="0" y="360"/>
                </a:lnTo>
                <a:lnTo>
                  <a:pt x="0" y="350"/>
                </a:lnTo>
                <a:cubicBezTo>
                  <a:pt x="-4" y="152"/>
                  <a:pt x="212" y="-5"/>
                  <a:pt x="353" y="0"/>
                </a:cubicBezTo>
                <a:lnTo>
                  <a:pt x="361" y="0"/>
                </a:lnTo>
                <a:lnTo>
                  <a:pt x="13361" y="0"/>
                </a:lnTo>
                <a:lnTo>
                  <a:pt x="13361" y="662"/>
                </a:lnTo>
                <a:lnTo>
                  <a:pt x="13360" y="671"/>
                </a:lnTo>
                <a:cubicBezTo>
                  <a:pt x="13355" y="856"/>
                  <a:pt x="13542" y="1004"/>
                  <a:pt x="13690" y="999"/>
                </a:cubicBezTo>
                <a:lnTo>
                  <a:pt x="13698" y="999"/>
                </a:lnTo>
                <a:lnTo>
                  <a:pt x="16338" y="999"/>
                </a:lnTo>
                <a:lnTo>
                  <a:pt x="16346" y="999"/>
                </a:lnTo>
                <a:cubicBezTo>
                  <a:pt x="16531" y="1005"/>
                  <a:pt x="16679" y="819"/>
                  <a:pt x="16675" y="670"/>
                </a:cubicBezTo>
                <a:lnTo>
                  <a:pt x="16675" y="662"/>
                </a:lnTo>
                <a:lnTo>
                  <a:pt x="16675" y="0"/>
                </a:lnTo>
                <a:lnTo>
                  <a:pt x="18480" y="0"/>
                </a:lnTo>
                <a:lnTo>
                  <a:pt x="18490" y="0"/>
                </a:lnTo>
                <a:cubicBezTo>
                  <a:pt x="18689" y="-4"/>
                  <a:pt x="18845" y="212"/>
                  <a:pt x="18841" y="353"/>
                </a:cubicBezTo>
                <a:lnTo>
                  <a:pt x="18840" y="361"/>
                </a:lnTo>
                <a:lnTo>
                  <a:pt x="18840" y="9427"/>
                </a:lnTo>
                <a:lnTo>
                  <a:pt x="18841" y="9437"/>
                </a:lnTo>
                <a:cubicBezTo>
                  <a:pt x="18845" y="9635"/>
                  <a:pt x="18630" y="9792"/>
                  <a:pt x="18487" y="9787"/>
                </a:cubicBezTo>
                <a:lnTo>
                  <a:pt x="18479" y="9787"/>
                </a:lnTo>
                <a:lnTo>
                  <a:pt x="3337" y="9787"/>
                </a:lnTo>
                <a:lnTo>
                  <a:pt x="3337" y="10266"/>
                </a:lnTo>
                <a:cubicBezTo>
                  <a:pt x="3339" y="10336"/>
                  <a:pt x="3276" y="10392"/>
                  <a:pt x="3213" y="10390"/>
                </a:cubicBezTo>
                <a:lnTo>
                  <a:pt x="1374" y="10390"/>
                </a:lnTo>
                <a:cubicBezTo>
                  <a:pt x="1361" y="10391"/>
                  <a:pt x="1341" y="10386"/>
                  <a:pt x="1335" y="10384"/>
                </a:cubicBezTo>
                <a:cubicBezTo>
                  <a:pt x="1324" y="10388"/>
                  <a:pt x="1296" y="10393"/>
                  <a:pt x="1289" y="10392"/>
                </a:cubicBezTo>
                <a:lnTo>
                  <a:pt x="1285" y="10392"/>
                </a:lnTo>
                <a:lnTo>
                  <a:pt x="167" y="10392"/>
                </a:lnTo>
                <a:lnTo>
                  <a:pt x="163" y="10392"/>
                </a:lnTo>
                <a:cubicBezTo>
                  <a:pt x="71" y="10395"/>
                  <a:pt x="-2" y="10294"/>
                  <a:pt x="0" y="10229"/>
                </a:cubicBezTo>
                <a:lnTo>
                  <a:pt x="0" y="10225"/>
                </a:lnTo>
                <a:lnTo>
                  <a:pt x="0" y="9540"/>
                </a:lnTo>
                <a:close/>
              </a:path>
            </a:pathLst>
          </a:cu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6" name="图片 8" descr="荣德基.png"/>
          <p:cNvPicPr>
            <a:picLocks noChangeAspect="1"/>
          </p:cNvPicPr>
          <p:nvPr userDrawn="1">
            <p:custDataLst>
              <p:tags r:id="rId3"/>
            </p:custDataLst>
          </p:nvPr>
        </p:nvPicPr>
        <p:blipFill>
          <a:blip r:embed="rId4"/>
          <a:stretch>
            <a:fillRect/>
          </a:stretch>
        </p:blipFill>
        <p:spPr>
          <a:xfrm>
            <a:off x="10782227" y="240665"/>
            <a:ext cx="1195212" cy="468000"/>
          </a:xfrm>
          <a:prstGeom prst="rect">
            <a:avLst/>
          </a:prstGeom>
          <a:noFill/>
          <a:ln w="9525">
            <a:noFill/>
          </a:ln>
        </p:spPr>
      </p:pic>
      <p:sp>
        <p:nvSpPr>
          <p:cNvPr id="9" name="灯片编号占位符 5"/>
          <p:cNvSpPr>
            <a:spLocks noGrp="1"/>
          </p:cNvSpPr>
          <p:nvPr userDrawn="1">
            <p:custDataLst>
              <p:tags r:id="rId5"/>
            </p:custDataLst>
          </p:nvPr>
        </p:nvSpPr>
        <p:spPr>
          <a:xfrm>
            <a:off x="8738055" y="6483350"/>
            <a:ext cx="2743343"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7" name="图片 73" descr="/private/var/folders/b1/j07mvtc12sjfxxr7f6ylphcr0000gn/T/com.kingsoft.wpsoffice.mac/kaimatting/20240112102330/output_aiMatting_20240112102344.pngoutput_aiMatting_20240112102344"/>
          <p:cNvPicPr>
            <a:picLocks noChangeAspect="1"/>
          </p:cNvPicPr>
          <p:nvPr userDrawn="1">
            <p:custDataLst>
              <p:tags r:id="rId6"/>
            </p:custDataLst>
          </p:nvPr>
        </p:nvPicPr>
        <p:blipFill>
          <a:blip r:embed="rId7"/>
          <a:stretch>
            <a:fillRect/>
          </a:stretch>
        </p:blipFill>
        <p:spPr>
          <a:xfrm>
            <a:off x="252743" y="6294755"/>
            <a:ext cx="654084" cy="543560"/>
          </a:xfrm>
          <a:prstGeom prst="rect">
            <a:avLst/>
          </a:prstGeom>
        </p:spPr>
      </p:pic>
      <p:sp>
        <p:nvSpPr>
          <p:cNvPr id="21" name="矩形 20"/>
          <p:cNvSpPr/>
          <p:nvPr userDrawn="1">
            <p:custDataLst>
              <p:tags r:id="rId8"/>
            </p:custDataLst>
          </p:nvPr>
        </p:nvSpPr>
        <p:spPr>
          <a:xfrm>
            <a:off x="8760296" y="138430"/>
            <a:ext cx="1811020" cy="583565"/>
          </a:xfrm>
          <a:prstGeom prst="rect">
            <a:avLst/>
          </a:prstGeom>
        </p:spPr>
        <p:txBody>
          <a:bodyPr wrap="none">
            <a:spAutoFit/>
          </a:bodyPr>
          <a:lstStyle/>
          <a:p>
            <a:pPr>
              <a:defRPr/>
            </a:pPr>
            <a:r>
              <a:rPr lang="zh-CN" altLang="en-US" sz="3200" b="1" dirty="0">
                <a:solidFill>
                  <a:schemeClr val="bg1"/>
                </a:solidFill>
                <a:latin typeface="黑体" panose="02010609060101010101" charset="-122"/>
                <a:ea typeface="黑体" panose="02010609060101010101" charset="-122"/>
                <a:cs typeface="黑体" panose="02010609060101010101" charset="-122"/>
              </a:rPr>
              <a:t>随堂检测</a:t>
            </a:r>
            <a:endParaRPr lang="zh-CN" altLang="en-US" sz="3200" b="1" dirty="0">
              <a:solidFill>
                <a:schemeClr val="bg1"/>
              </a:solidFill>
              <a:latin typeface="黑体" panose="02010609060101010101" charset="-122"/>
              <a:ea typeface="黑体" panose="02010609060101010101" charset="-122"/>
              <a:cs typeface="黑体" panose="02010609060101010101" charset="-122"/>
            </a:endParaRPr>
          </a:p>
        </p:txBody>
      </p:sp>
      <p:pic>
        <p:nvPicPr>
          <p:cNvPr id="15" name="图片 14" descr="点拨训练"/>
          <p:cNvPicPr>
            <a:picLocks noChangeAspect="1"/>
          </p:cNvPicPr>
          <p:nvPr userDrawn="1">
            <p:custDataLst>
              <p:tags r:id="rId9"/>
            </p:custDataLst>
          </p:nvPr>
        </p:nvPicPr>
        <p:blipFill>
          <a:blip r:embed="rId10"/>
          <a:stretch>
            <a:fillRect/>
          </a:stretch>
        </p:blipFill>
        <p:spPr>
          <a:xfrm>
            <a:off x="925878" y="6371590"/>
            <a:ext cx="1256095" cy="296545"/>
          </a:xfrm>
          <a:prstGeom prst="rect">
            <a:avLst/>
          </a:prstGeom>
        </p:spPr>
      </p:pic>
      <p:pic>
        <p:nvPicPr>
          <p:cNvPr id="2" name="图片 1" descr="图片1"/>
          <p:cNvPicPr>
            <a:picLocks noChangeAspect="1"/>
          </p:cNvPicPr>
          <p:nvPr userDrawn="1">
            <p:custDataLst>
              <p:tags r:id="rId11"/>
            </p:custDataLst>
          </p:nvPr>
        </p:nvPicPr>
        <p:blipFill>
          <a:blip r:embed="rId12"/>
          <a:stretch>
            <a:fillRect/>
          </a:stretch>
        </p:blipFill>
        <p:spPr>
          <a:xfrm>
            <a:off x="8903970" y="6350635"/>
            <a:ext cx="4949825" cy="487680"/>
          </a:xfrm>
          <a:prstGeom prst="rect">
            <a:avLst/>
          </a:prstGeom>
        </p:spPr>
      </p:pic>
      <p:grpSp>
        <p:nvGrpSpPr>
          <p:cNvPr id="10" name="组合 9"/>
          <p:cNvGrpSpPr/>
          <p:nvPr userDrawn="1"/>
        </p:nvGrpSpPr>
        <p:grpSpPr>
          <a:xfrm>
            <a:off x="652145" y="463550"/>
            <a:ext cx="1954530" cy="1011555"/>
            <a:chOff x="1145" y="1779"/>
            <a:chExt cx="3356" cy="1401"/>
          </a:xfrm>
        </p:grpSpPr>
        <p:pic>
          <p:nvPicPr>
            <p:cNvPr id="11" name="图片 10" descr="未标题-3"/>
            <p:cNvPicPr>
              <a:picLocks noChangeAspect="1"/>
            </p:cNvPicPr>
            <p:nvPr>
              <p:custDataLst>
                <p:tags r:id="rId13"/>
              </p:custDataLst>
            </p:nvPr>
          </p:nvPicPr>
          <p:blipFill>
            <a:blip r:embed="rId14"/>
            <a:stretch>
              <a:fillRect/>
            </a:stretch>
          </p:blipFill>
          <p:spPr>
            <a:xfrm>
              <a:off x="1145" y="1779"/>
              <a:ext cx="3356" cy="1401"/>
            </a:xfrm>
            <a:prstGeom prst="rect">
              <a:avLst/>
            </a:prstGeom>
          </p:spPr>
        </p:pic>
        <p:sp>
          <p:nvSpPr>
            <p:cNvPr id="12" name="文本框 1"/>
            <p:cNvSpPr txBox="1"/>
            <p:nvPr>
              <p:custDataLst>
                <p:tags r:id="rId15"/>
              </p:custDataLst>
            </p:nvPr>
          </p:nvSpPr>
          <p:spPr>
            <a:xfrm>
              <a:off x="2469" y="2155"/>
              <a:ext cx="1755" cy="725"/>
            </a:xfrm>
            <a:prstGeom prst="rect">
              <a:avLst/>
            </a:prstGeom>
            <a:noFill/>
          </p:spPr>
          <p:txBody>
            <a:bodyPr wrap="square" rtlCol="0">
              <a:spAutoFit/>
            </a:bodyPr>
            <a:lstStyle/>
            <a:p>
              <a:endParaRPr lang="zh-CN" altLang="en-US" sz="2400">
                <a:latin typeface="黑体" panose="02010609060101010101" charset="-122"/>
                <a:ea typeface="黑体" panose="02010609060101010101" charset="-122"/>
                <a:cs typeface="黑体" panose="02010609060101010101" charset="-122"/>
              </a:endParaRPr>
            </a:p>
          </p:txBody>
        </p:sp>
      </p:grpSp>
      <p:pic>
        <p:nvPicPr>
          <p:cNvPr id="13" name="图片 73" descr="/private/var/folders/b1/j07mvtc12sjfxxr7f6ylphcr0000gn/T/com.kingsoft.wpsoffice.mac/kaimatting/20240112102330/output_aiMatting_20240112102344.pngoutput_aiMatting_20240112102344"/>
          <p:cNvPicPr>
            <a:picLocks noChangeAspect="1"/>
          </p:cNvPicPr>
          <p:nvPr userDrawn="1">
            <p:custDataLst>
              <p:tags r:id="rId16"/>
            </p:custDataLst>
          </p:nvPr>
        </p:nvPicPr>
        <p:blipFill>
          <a:blip r:embed="rId7"/>
          <a:stretch>
            <a:fillRect/>
          </a:stretch>
        </p:blipFill>
        <p:spPr>
          <a:xfrm>
            <a:off x="768363" y="692785"/>
            <a:ext cx="654084" cy="543560"/>
          </a:xfrm>
          <a:prstGeom prst="rect">
            <a:avLst/>
          </a:prstGeom>
        </p:spPr>
      </p:pic>
      <p:sp>
        <p:nvSpPr>
          <p:cNvPr id="14" name="文本框 5"/>
          <p:cNvSpPr txBox="1"/>
          <p:nvPr userDrawn="1"/>
        </p:nvSpPr>
        <p:spPr>
          <a:xfrm>
            <a:off x="1416050" y="692150"/>
            <a:ext cx="1177925" cy="583565"/>
          </a:xfrm>
          <a:prstGeom prst="rect">
            <a:avLst/>
          </a:prstGeom>
          <a:noFill/>
        </p:spPr>
        <p:txBody>
          <a:bodyPr wrap="square" rtlCol="0">
            <a:spAutoFit/>
          </a:bodyPr>
          <a:lstStyle/>
          <a:p>
            <a:r>
              <a:rPr lang="zh-CN" altLang="en-US" sz="3200" b="1" dirty="0">
                <a:latin typeface="黑体" panose="02010609060101010101" charset="-122"/>
                <a:ea typeface="黑体" panose="02010609060101010101" charset="-122"/>
              </a:rPr>
              <a:t>演练</a:t>
            </a:r>
            <a:endParaRPr lang="zh-CN" altLang="en-US" sz="3200" b="1" dirty="0">
              <a:latin typeface="黑体" panose="02010609060101010101" charset="-122"/>
              <a:ea typeface="黑体" panose="02010609060101010101" charset="-122"/>
            </a:endParaRPr>
          </a:p>
        </p:txBody>
      </p:sp>
      <p:pic>
        <p:nvPicPr>
          <p:cNvPr id="16" name="图片 2"/>
          <p:cNvPicPr>
            <a:picLocks noChangeAspect="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showMasterSp="0" userDrawn="1">
  <p:cSld name="课堂小结">
    <p:spTree>
      <p:nvGrpSpPr>
        <p:cNvPr id="1" name=""/>
        <p:cNvGrpSpPr/>
        <p:nvPr/>
      </p:nvGrpSpPr>
      <p:grpSpPr>
        <a:xfrm>
          <a:off x="0" y="0"/>
          <a:ext cx="0" cy="0"/>
          <a:chOff x="0" y="0"/>
          <a:chExt cx="0" cy="0"/>
        </a:xfrm>
      </p:grpSpPr>
      <p:sp>
        <p:nvSpPr>
          <p:cNvPr id="5" name="任意多边形 4"/>
          <p:cNvSpPr/>
          <p:nvPr userDrawn="1">
            <p:custDataLst>
              <p:tags r:id="rId2"/>
            </p:custDataLst>
          </p:nvPr>
        </p:nvSpPr>
        <p:spPr>
          <a:xfrm>
            <a:off x="112857" y="122386"/>
            <a:ext cx="11964371" cy="659918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841" h="10393">
                <a:moveTo>
                  <a:pt x="0" y="9540"/>
                </a:moveTo>
                <a:lnTo>
                  <a:pt x="0" y="9536"/>
                </a:lnTo>
                <a:cubicBezTo>
                  <a:pt x="0" y="9519"/>
                  <a:pt x="6" y="9492"/>
                  <a:pt x="7" y="9490"/>
                </a:cubicBezTo>
                <a:cubicBezTo>
                  <a:pt x="4" y="9474"/>
                  <a:pt x="0" y="9432"/>
                  <a:pt x="0" y="9421"/>
                </a:cubicBezTo>
                <a:lnTo>
                  <a:pt x="0" y="360"/>
                </a:lnTo>
                <a:lnTo>
                  <a:pt x="0" y="350"/>
                </a:lnTo>
                <a:cubicBezTo>
                  <a:pt x="-4" y="152"/>
                  <a:pt x="212" y="-5"/>
                  <a:pt x="353" y="0"/>
                </a:cubicBezTo>
                <a:lnTo>
                  <a:pt x="361" y="0"/>
                </a:lnTo>
                <a:lnTo>
                  <a:pt x="13361" y="0"/>
                </a:lnTo>
                <a:lnTo>
                  <a:pt x="13361" y="662"/>
                </a:lnTo>
                <a:lnTo>
                  <a:pt x="13360" y="671"/>
                </a:lnTo>
                <a:cubicBezTo>
                  <a:pt x="13355" y="856"/>
                  <a:pt x="13542" y="1004"/>
                  <a:pt x="13690" y="999"/>
                </a:cubicBezTo>
                <a:lnTo>
                  <a:pt x="13698" y="999"/>
                </a:lnTo>
                <a:lnTo>
                  <a:pt x="16338" y="999"/>
                </a:lnTo>
                <a:lnTo>
                  <a:pt x="16346" y="999"/>
                </a:lnTo>
                <a:cubicBezTo>
                  <a:pt x="16531" y="1005"/>
                  <a:pt x="16679" y="819"/>
                  <a:pt x="16675" y="670"/>
                </a:cubicBezTo>
                <a:lnTo>
                  <a:pt x="16675" y="662"/>
                </a:lnTo>
                <a:lnTo>
                  <a:pt x="16675" y="0"/>
                </a:lnTo>
                <a:lnTo>
                  <a:pt x="18480" y="0"/>
                </a:lnTo>
                <a:lnTo>
                  <a:pt x="18490" y="0"/>
                </a:lnTo>
                <a:cubicBezTo>
                  <a:pt x="18689" y="-4"/>
                  <a:pt x="18845" y="212"/>
                  <a:pt x="18841" y="353"/>
                </a:cubicBezTo>
                <a:lnTo>
                  <a:pt x="18840" y="361"/>
                </a:lnTo>
                <a:lnTo>
                  <a:pt x="18840" y="9427"/>
                </a:lnTo>
                <a:lnTo>
                  <a:pt x="18841" y="9437"/>
                </a:lnTo>
                <a:cubicBezTo>
                  <a:pt x="18845" y="9635"/>
                  <a:pt x="18630" y="9792"/>
                  <a:pt x="18487" y="9787"/>
                </a:cubicBezTo>
                <a:lnTo>
                  <a:pt x="18479" y="9787"/>
                </a:lnTo>
                <a:lnTo>
                  <a:pt x="3337" y="9787"/>
                </a:lnTo>
                <a:lnTo>
                  <a:pt x="3337" y="10266"/>
                </a:lnTo>
                <a:cubicBezTo>
                  <a:pt x="3339" y="10336"/>
                  <a:pt x="3276" y="10392"/>
                  <a:pt x="3213" y="10390"/>
                </a:cubicBezTo>
                <a:lnTo>
                  <a:pt x="1374" y="10390"/>
                </a:lnTo>
                <a:cubicBezTo>
                  <a:pt x="1361" y="10391"/>
                  <a:pt x="1341" y="10386"/>
                  <a:pt x="1335" y="10384"/>
                </a:cubicBezTo>
                <a:cubicBezTo>
                  <a:pt x="1324" y="10388"/>
                  <a:pt x="1296" y="10393"/>
                  <a:pt x="1289" y="10392"/>
                </a:cubicBezTo>
                <a:lnTo>
                  <a:pt x="1285" y="10392"/>
                </a:lnTo>
                <a:lnTo>
                  <a:pt x="167" y="10392"/>
                </a:lnTo>
                <a:lnTo>
                  <a:pt x="163" y="10392"/>
                </a:lnTo>
                <a:cubicBezTo>
                  <a:pt x="71" y="10395"/>
                  <a:pt x="-2" y="10294"/>
                  <a:pt x="0" y="10229"/>
                </a:cubicBezTo>
                <a:lnTo>
                  <a:pt x="0" y="10225"/>
                </a:lnTo>
                <a:lnTo>
                  <a:pt x="0" y="9540"/>
                </a:lnTo>
                <a:close/>
              </a:path>
            </a:pathLst>
          </a:cu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6" name="图片 8" descr="荣德基.png"/>
          <p:cNvPicPr>
            <a:picLocks noChangeAspect="1"/>
          </p:cNvPicPr>
          <p:nvPr userDrawn="1">
            <p:custDataLst>
              <p:tags r:id="rId3"/>
            </p:custDataLst>
          </p:nvPr>
        </p:nvPicPr>
        <p:blipFill>
          <a:blip r:embed="rId4"/>
          <a:stretch>
            <a:fillRect/>
          </a:stretch>
        </p:blipFill>
        <p:spPr>
          <a:xfrm>
            <a:off x="10782227" y="240665"/>
            <a:ext cx="1195212" cy="468000"/>
          </a:xfrm>
          <a:prstGeom prst="rect">
            <a:avLst/>
          </a:prstGeom>
          <a:noFill/>
          <a:ln w="9525">
            <a:noFill/>
          </a:ln>
        </p:spPr>
      </p:pic>
      <p:sp>
        <p:nvSpPr>
          <p:cNvPr id="9" name="灯片编号占位符 5"/>
          <p:cNvSpPr>
            <a:spLocks noGrp="1"/>
          </p:cNvSpPr>
          <p:nvPr userDrawn="1">
            <p:custDataLst>
              <p:tags r:id="rId5"/>
            </p:custDataLst>
          </p:nvPr>
        </p:nvSpPr>
        <p:spPr>
          <a:xfrm>
            <a:off x="8738055" y="6483350"/>
            <a:ext cx="2743343"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7" name="图片 73" descr="/private/var/folders/b1/j07mvtc12sjfxxr7f6ylphcr0000gn/T/com.kingsoft.wpsoffice.mac/kaimatting/20240112102330/output_aiMatting_20240112102344.pngoutput_aiMatting_20240112102344"/>
          <p:cNvPicPr>
            <a:picLocks noChangeAspect="1"/>
          </p:cNvPicPr>
          <p:nvPr userDrawn="1">
            <p:custDataLst>
              <p:tags r:id="rId6"/>
            </p:custDataLst>
          </p:nvPr>
        </p:nvPicPr>
        <p:blipFill>
          <a:blip r:embed="rId7"/>
          <a:stretch>
            <a:fillRect/>
          </a:stretch>
        </p:blipFill>
        <p:spPr>
          <a:xfrm>
            <a:off x="252743" y="6294755"/>
            <a:ext cx="654084" cy="543560"/>
          </a:xfrm>
          <a:prstGeom prst="rect">
            <a:avLst/>
          </a:prstGeom>
        </p:spPr>
      </p:pic>
      <p:sp>
        <p:nvSpPr>
          <p:cNvPr id="21" name="矩形 20"/>
          <p:cNvSpPr/>
          <p:nvPr userDrawn="1">
            <p:custDataLst>
              <p:tags r:id="rId8"/>
            </p:custDataLst>
          </p:nvPr>
        </p:nvSpPr>
        <p:spPr>
          <a:xfrm>
            <a:off x="8760296" y="138430"/>
            <a:ext cx="1811020" cy="583565"/>
          </a:xfrm>
          <a:prstGeom prst="rect">
            <a:avLst/>
          </a:prstGeom>
        </p:spPr>
        <p:txBody>
          <a:bodyPr wrap="none">
            <a:spAutoFit/>
          </a:bodyPr>
          <a:lstStyle/>
          <a:p>
            <a:pPr>
              <a:defRPr/>
            </a:pPr>
            <a:r>
              <a:rPr lang="zh-CN" altLang="en-US" sz="3200" b="1" dirty="0">
                <a:solidFill>
                  <a:schemeClr val="bg1"/>
                </a:solidFill>
                <a:latin typeface="黑体" panose="02010609060101010101" charset="-122"/>
                <a:ea typeface="黑体" panose="02010609060101010101" charset="-122"/>
                <a:cs typeface="黑体" panose="02010609060101010101" charset="-122"/>
              </a:rPr>
              <a:t>课堂小结</a:t>
            </a:r>
            <a:endParaRPr lang="zh-CN" altLang="en-US" sz="3200" b="1" dirty="0">
              <a:solidFill>
                <a:schemeClr val="bg1"/>
              </a:solidFill>
              <a:latin typeface="黑体" panose="02010609060101010101" charset="-122"/>
              <a:ea typeface="黑体" panose="02010609060101010101" charset="-122"/>
              <a:cs typeface="黑体" panose="02010609060101010101" charset="-122"/>
            </a:endParaRPr>
          </a:p>
        </p:txBody>
      </p:sp>
      <p:pic>
        <p:nvPicPr>
          <p:cNvPr id="15" name="图片 14" descr="点拨训练"/>
          <p:cNvPicPr>
            <a:picLocks noChangeAspect="1"/>
          </p:cNvPicPr>
          <p:nvPr userDrawn="1">
            <p:custDataLst>
              <p:tags r:id="rId9"/>
            </p:custDataLst>
          </p:nvPr>
        </p:nvPicPr>
        <p:blipFill>
          <a:blip r:embed="rId10"/>
          <a:stretch>
            <a:fillRect/>
          </a:stretch>
        </p:blipFill>
        <p:spPr>
          <a:xfrm>
            <a:off x="925878" y="6371590"/>
            <a:ext cx="1256095" cy="296545"/>
          </a:xfrm>
          <a:prstGeom prst="rect">
            <a:avLst/>
          </a:prstGeom>
        </p:spPr>
      </p:pic>
      <p:pic>
        <p:nvPicPr>
          <p:cNvPr id="2" name="图片 1" descr="图片1"/>
          <p:cNvPicPr>
            <a:picLocks noChangeAspect="1"/>
          </p:cNvPicPr>
          <p:nvPr userDrawn="1">
            <p:custDataLst>
              <p:tags r:id="rId11"/>
            </p:custDataLst>
          </p:nvPr>
        </p:nvPicPr>
        <p:blipFill>
          <a:blip r:embed="rId12"/>
          <a:stretch>
            <a:fillRect/>
          </a:stretch>
        </p:blipFill>
        <p:spPr>
          <a:xfrm>
            <a:off x="8903970" y="6350635"/>
            <a:ext cx="4949825" cy="487680"/>
          </a:xfrm>
          <a:prstGeom prst="rect">
            <a:avLst/>
          </a:prstGeom>
        </p:spPr>
      </p:pic>
      <p:grpSp>
        <p:nvGrpSpPr>
          <p:cNvPr id="10" name="组合 9"/>
          <p:cNvGrpSpPr/>
          <p:nvPr userDrawn="1"/>
        </p:nvGrpSpPr>
        <p:grpSpPr>
          <a:xfrm>
            <a:off x="405765" y="319405"/>
            <a:ext cx="2235835" cy="1268730"/>
            <a:chOff x="1349" y="1654"/>
            <a:chExt cx="3521" cy="2130"/>
          </a:xfrm>
        </p:grpSpPr>
        <p:pic>
          <p:nvPicPr>
            <p:cNvPr id="11" name="图片 10" descr="点知识"/>
            <p:cNvPicPr>
              <a:picLocks noChangeAspect="1"/>
            </p:cNvPicPr>
            <p:nvPr>
              <p:custDataLst>
                <p:tags r:id="rId13"/>
              </p:custDataLst>
            </p:nvPr>
          </p:nvPicPr>
          <p:blipFill>
            <a:blip r:embed="rId14">
              <a:lum contrast="6000"/>
            </a:blip>
            <a:srcRect l="81137"/>
            <a:stretch>
              <a:fillRect/>
            </a:stretch>
          </p:blipFill>
          <p:spPr>
            <a:xfrm>
              <a:off x="3438" y="1654"/>
              <a:ext cx="1433" cy="2130"/>
            </a:xfrm>
            <a:prstGeom prst="rect">
              <a:avLst/>
            </a:prstGeom>
          </p:spPr>
        </p:pic>
        <p:pic>
          <p:nvPicPr>
            <p:cNvPr id="12" name="图片 11" descr="点知识"/>
            <p:cNvPicPr>
              <a:picLocks noChangeAspect="1"/>
            </p:cNvPicPr>
            <p:nvPr>
              <p:custDataLst>
                <p:tags r:id="rId15"/>
              </p:custDataLst>
            </p:nvPr>
          </p:nvPicPr>
          <p:blipFill>
            <a:blip r:embed="rId14">
              <a:lum contrast="6000"/>
            </a:blip>
            <a:srcRect r="72292"/>
            <a:stretch>
              <a:fillRect/>
            </a:stretch>
          </p:blipFill>
          <p:spPr>
            <a:xfrm>
              <a:off x="1349" y="1654"/>
              <a:ext cx="2105" cy="2130"/>
            </a:xfrm>
            <a:prstGeom prst="rect">
              <a:avLst/>
            </a:prstGeom>
          </p:spPr>
        </p:pic>
      </p:grpSp>
      <p:sp>
        <p:nvSpPr>
          <p:cNvPr id="13" name="文本框 15"/>
          <p:cNvSpPr txBox="1"/>
          <p:nvPr userDrawn="1">
            <p:custDataLst>
              <p:tags r:id="rId16"/>
            </p:custDataLst>
          </p:nvPr>
        </p:nvSpPr>
        <p:spPr>
          <a:xfrm>
            <a:off x="840105" y="657860"/>
            <a:ext cx="1701165" cy="460375"/>
          </a:xfrm>
          <a:prstGeom prst="rect">
            <a:avLst/>
          </a:prstGeom>
          <a:noFill/>
        </p:spPr>
        <p:txBody>
          <a:bodyPr wrap="square" rtlCol="0">
            <a:spAutoFit/>
          </a:bodyPr>
          <a:lstStyle/>
          <a:p>
            <a:r>
              <a:rPr lang="zh-CN" altLang="en-US" sz="2400" b="1">
                <a:latin typeface="黑体" panose="02010609060101010101" charset="-122"/>
                <a:ea typeface="黑体" panose="02010609060101010101" charset="-122"/>
                <a:cs typeface="黑体" panose="02010609060101010101" charset="-122"/>
              </a:rPr>
              <a:t>结构导图</a:t>
            </a:r>
            <a:endParaRPr lang="zh-CN" altLang="en-US" sz="2400" b="1">
              <a:latin typeface="黑体" panose="02010609060101010101" charset="-122"/>
              <a:ea typeface="黑体" panose="02010609060101010101" charset="-122"/>
              <a:cs typeface="黑体" panose="02010609060101010101" charset="-122"/>
            </a:endParaRPr>
          </a:p>
        </p:txBody>
      </p:sp>
      <p:pic>
        <p:nvPicPr>
          <p:cNvPr id="14" name="图片 2"/>
          <p:cNvPicPr>
            <a:picLocks noChangeAspect="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showMasterSp="0" userDrawn="1">
  <p:cSld name="课后作业">
    <p:spTree>
      <p:nvGrpSpPr>
        <p:cNvPr id="1" name=""/>
        <p:cNvGrpSpPr/>
        <p:nvPr/>
      </p:nvGrpSpPr>
      <p:grpSpPr>
        <a:xfrm>
          <a:off x="0" y="0"/>
          <a:ext cx="0" cy="0"/>
          <a:chOff x="0" y="0"/>
          <a:chExt cx="0" cy="0"/>
        </a:xfrm>
      </p:grpSpPr>
      <p:sp>
        <p:nvSpPr>
          <p:cNvPr id="5" name="任意多边形 4"/>
          <p:cNvSpPr/>
          <p:nvPr userDrawn="1">
            <p:custDataLst>
              <p:tags r:id="rId2"/>
            </p:custDataLst>
          </p:nvPr>
        </p:nvSpPr>
        <p:spPr>
          <a:xfrm>
            <a:off x="112857" y="122386"/>
            <a:ext cx="11964371" cy="659918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841" h="10393">
                <a:moveTo>
                  <a:pt x="0" y="9540"/>
                </a:moveTo>
                <a:lnTo>
                  <a:pt x="0" y="9536"/>
                </a:lnTo>
                <a:cubicBezTo>
                  <a:pt x="0" y="9519"/>
                  <a:pt x="6" y="9492"/>
                  <a:pt x="7" y="9490"/>
                </a:cubicBezTo>
                <a:cubicBezTo>
                  <a:pt x="4" y="9474"/>
                  <a:pt x="0" y="9432"/>
                  <a:pt x="0" y="9421"/>
                </a:cubicBezTo>
                <a:lnTo>
                  <a:pt x="0" y="360"/>
                </a:lnTo>
                <a:lnTo>
                  <a:pt x="0" y="350"/>
                </a:lnTo>
                <a:cubicBezTo>
                  <a:pt x="-4" y="152"/>
                  <a:pt x="212" y="-5"/>
                  <a:pt x="353" y="0"/>
                </a:cubicBezTo>
                <a:lnTo>
                  <a:pt x="361" y="0"/>
                </a:lnTo>
                <a:lnTo>
                  <a:pt x="13361" y="0"/>
                </a:lnTo>
                <a:lnTo>
                  <a:pt x="13361" y="662"/>
                </a:lnTo>
                <a:lnTo>
                  <a:pt x="13360" y="671"/>
                </a:lnTo>
                <a:cubicBezTo>
                  <a:pt x="13355" y="856"/>
                  <a:pt x="13542" y="1004"/>
                  <a:pt x="13690" y="999"/>
                </a:cubicBezTo>
                <a:lnTo>
                  <a:pt x="13698" y="999"/>
                </a:lnTo>
                <a:lnTo>
                  <a:pt x="16338" y="999"/>
                </a:lnTo>
                <a:lnTo>
                  <a:pt x="16346" y="999"/>
                </a:lnTo>
                <a:cubicBezTo>
                  <a:pt x="16531" y="1005"/>
                  <a:pt x="16679" y="819"/>
                  <a:pt x="16675" y="670"/>
                </a:cubicBezTo>
                <a:lnTo>
                  <a:pt x="16675" y="662"/>
                </a:lnTo>
                <a:lnTo>
                  <a:pt x="16675" y="0"/>
                </a:lnTo>
                <a:lnTo>
                  <a:pt x="18480" y="0"/>
                </a:lnTo>
                <a:lnTo>
                  <a:pt x="18490" y="0"/>
                </a:lnTo>
                <a:cubicBezTo>
                  <a:pt x="18689" y="-4"/>
                  <a:pt x="18845" y="212"/>
                  <a:pt x="18841" y="353"/>
                </a:cubicBezTo>
                <a:lnTo>
                  <a:pt x="18840" y="361"/>
                </a:lnTo>
                <a:lnTo>
                  <a:pt x="18840" y="9427"/>
                </a:lnTo>
                <a:lnTo>
                  <a:pt x="18841" y="9437"/>
                </a:lnTo>
                <a:cubicBezTo>
                  <a:pt x="18845" y="9635"/>
                  <a:pt x="18630" y="9792"/>
                  <a:pt x="18487" y="9787"/>
                </a:cubicBezTo>
                <a:lnTo>
                  <a:pt x="18479" y="9787"/>
                </a:lnTo>
                <a:lnTo>
                  <a:pt x="3337" y="9787"/>
                </a:lnTo>
                <a:lnTo>
                  <a:pt x="3337" y="10266"/>
                </a:lnTo>
                <a:cubicBezTo>
                  <a:pt x="3339" y="10336"/>
                  <a:pt x="3276" y="10392"/>
                  <a:pt x="3213" y="10390"/>
                </a:cubicBezTo>
                <a:lnTo>
                  <a:pt x="1374" y="10390"/>
                </a:lnTo>
                <a:cubicBezTo>
                  <a:pt x="1361" y="10391"/>
                  <a:pt x="1341" y="10386"/>
                  <a:pt x="1335" y="10384"/>
                </a:cubicBezTo>
                <a:cubicBezTo>
                  <a:pt x="1324" y="10388"/>
                  <a:pt x="1296" y="10393"/>
                  <a:pt x="1289" y="10392"/>
                </a:cubicBezTo>
                <a:lnTo>
                  <a:pt x="1285" y="10392"/>
                </a:lnTo>
                <a:lnTo>
                  <a:pt x="167" y="10392"/>
                </a:lnTo>
                <a:lnTo>
                  <a:pt x="163" y="10392"/>
                </a:lnTo>
                <a:cubicBezTo>
                  <a:pt x="71" y="10395"/>
                  <a:pt x="-2" y="10294"/>
                  <a:pt x="0" y="10229"/>
                </a:cubicBezTo>
                <a:lnTo>
                  <a:pt x="0" y="10225"/>
                </a:lnTo>
                <a:lnTo>
                  <a:pt x="0" y="9540"/>
                </a:lnTo>
                <a:close/>
              </a:path>
            </a:pathLst>
          </a:cu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6" name="图片 8" descr="荣德基.png"/>
          <p:cNvPicPr>
            <a:picLocks noChangeAspect="1"/>
          </p:cNvPicPr>
          <p:nvPr userDrawn="1">
            <p:custDataLst>
              <p:tags r:id="rId3"/>
            </p:custDataLst>
          </p:nvPr>
        </p:nvPicPr>
        <p:blipFill>
          <a:blip r:embed="rId4"/>
          <a:stretch>
            <a:fillRect/>
          </a:stretch>
        </p:blipFill>
        <p:spPr>
          <a:xfrm>
            <a:off x="10782227" y="240665"/>
            <a:ext cx="1195212" cy="468000"/>
          </a:xfrm>
          <a:prstGeom prst="rect">
            <a:avLst/>
          </a:prstGeom>
          <a:noFill/>
          <a:ln w="9525">
            <a:noFill/>
          </a:ln>
        </p:spPr>
      </p:pic>
      <p:sp>
        <p:nvSpPr>
          <p:cNvPr id="9" name="灯片编号占位符 5"/>
          <p:cNvSpPr>
            <a:spLocks noGrp="1"/>
          </p:cNvSpPr>
          <p:nvPr userDrawn="1">
            <p:custDataLst>
              <p:tags r:id="rId5"/>
            </p:custDataLst>
          </p:nvPr>
        </p:nvSpPr>
        <p:spPr>
          <a:xfrm>
            <a:off x="8738055" y="6483350"/>
            <a:ext cx="2743343"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7" name="图片 73" descr="/private/var/folders/b1/j07mvtc12sjfxxr7f6ylphcr0000gn/T/com.kingsoft.wpsoffice.mac/kaimatting/20240112102330/output_aiMatting_20240112102344.pngoutput_aiMatting_20240112102344"/>
          <p:cNvPicPr>
            <a:picLocks noChangeAspect="1"/>
          </p:cNvPicPr>
          <p:nvPr userDrawn="1">
            <p:custDataLst>
              <p:tags r:id="rId6"/>
            </p:custDataLst>
          </p:nvPr>
        </p:nvPicPr>
        <p:blipFill>
          <a:blip r:embed="rId7"/>
          <a:stretch>
            <a:fillRect/>
          </a:stretch>
        </p:blipFill>
        <p:spPr>
          <a:xfrm>
            <a:off x="252743" y="6294755"/>
            <a:ext cx="654084" cy="543560"/>
          </a:xfrm>
          <a:prstGeom prst="rect">
            <a:avLst/>
          </a:prstGeom>
        </p:spPr>
      </p:pic>
      <p:sp>
        <p:nvSpPr>
          <p:cNvPr id="21" name="矩形 20"/>
          <p:cNvSpPr/>
          <p:nvPr userDrawn="1">
            <p:custDataLst>
              <p:tags r:id="rId8"/>
            </p:custDataLst>
          </p:nvPr>
        </p:nvSpPr>
        <p:spPr>
          <a:xfrm>
            <a:off x="8760296" y="138430"/>
            <a:ext cx="1832553" cy="584775"/>
          </a:xfrm>
          <a:prstGeom prst="rect">
            <a:avLst/>
          </a:prstGeom>
        </p:spPr>
        <p:txBody>
          <a:bodyPr wrap="none">
            <a:spAutoFit/>
          </a:bodyPr>
          <a:lstStyle/>
          <a:p>
            <a:pPr>
              <a:defRPr/>
            </a:pPr>
            <a:r>
              <a:rPr lang="zh-CN" altLang="en-US" sz="3200" b="1" dirty="0" smtClean="0">
                <a:solidFill>
                  <a:schemeClr val="bg1"/>
                </a:solidFill>
                <a:latin typeface="黑体" panose="02010609060101010101" charset="-122"/>
                <a:ea typeface="黑体" panose="02010609060101010101" charset="-122"/>
                <a:cs typeface="黑体" panose="02010609060101010101" charset="-122"/>
              </a:rPr>
              <a:t>课后作业</a:t>
            </a:r>
            <a:endParaRPr lang="zh-CN" altLang="en-US" sz="3200" b="1" dirty="0">
              <a:solidFill>
                <a:schemeClr val="bg1"/>
              </a:solidFill>
              <a:latin typeface="黑体" panose="02010609060101010101" charset="-122"/>
              <a:ea typeface="黑体" panose="02010609060101010101" charset="-122"/>
              <a:cs typeface="黑体" panose="02010609060101010101" charset="-122"/>
            </a:endParaRPr>
          </a:p>
        </p:txBody>
      </p:sp>
      <p:pic>
        <p:nvPicPr>
          <p:cNvPr id="15" name="图片 14" descr="点拨训练"/>
          <p:cNvPicPr>
            <a:picLocks noChangeAspect="1"/>
          </p:cNvPicPr>
          <p:nvPr userDrawn="1">
            <p:custDataLst>
              <p:tags r:id="rId9"/>
            </p:custDataLst>
          </p:nvPr>
        </p:nvPicPr>
        <p:blipFill>
          <a:blip r:embed="rId10"/>
          <a:stretch>
            <a:fillRect/>
          </a:stretch>
        </p:blipFill>
        <p:spPr>
          <a:xfrm>
            <a:off x="925878" y="6371590"/>
            <a:ext cx="1256095" cy="296545"/>
          </a:xfrm>
          <a:prstGeom prst="rect">
            <a:avLst/>
          </a:prstGeom>
        </p:spPr>
      </p:pic>
      <p:pic>
        <p:nvPicPr>
          <p:cNvPr id="2" name="图片 1" descr="图片1"/>
          <p:cNvPicPr>
            <a:picLocks noChangeAspect="1"/>
          </p:cNvPicPr>
          <p:nvPr userDrawn="1">
            <p:custDataLst>
              <p:tags r:id="rId11"/>
            </p:custDataLst>
          </p:nvPr>
        </p:nvPicPr>
        <p:blipFill>
          <a:blip r:embed="rId12"/>
          <a:stretch>
            <a:fillRect/>
          </a:stretch>
        </p:blipFill>
        <p:spPr>
          <a:xfrm>
            <a:off x="8903970" y="6350635"/>
            <a:ext cx="4949825" cy="487680"/>
          </a:xfrm>
          <a:prstGeom prst="rect">
            <a:avLst/>
          </a:prstGeom>
        </p:spPr>
      </p:pic>
      <p:pic>
        <p:nvPicPr>
          <p:cNvPr id="10" name="图片 7"/>
          <p:cNvPicPr>
            <a:picLocks noChangeAspect="1"/>
          </p:cNvPicPr>
          <p:nvPr userDrawn="1"/>
        </p:nvPicPr>
        <p:blipFill>
          <a:blip r:embed="rId13"/>
          <a:stretch>
            <a:fillRect/>
          </a:stretch>
        </p:blipFill>
        <p:spPr>
          <a:xfrm>
            <a:off x="9629318" y="4438651"/>
            <a:ext cx="1267883" cy="1083733"/>
          </a:xfrm>
          <a:prstGeom prst="rect">
            <a:avLst/>
          </a:prstGeom>
          <a:noFill/>
          <a:ln w="9525">
            <a:noFill/>
          </a:ln>
        </p:spPr>
      </p:pic>
      <p:pic>
        <p:nvPicPr>
          <p:cNvPr id="11" name="图片 2"/>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showMasterSp="0" userDrawn="1">
  <p:cSld name="尾页">
    <p:spTree>
      <p:nvGrpSpPr>
        <p:cNvPr id="1" name=""/>
        <p:cNvGrpSpPr/>
        <p:nvPr/>
      </p:nvGrpSpPr>
      <p:grpSpPr>
        <a:xfrm>
          <a:off x="0" y="0"/>
          <a:ext cx="0" cy="0"/>
          <a:chOff x="0" y="0"/>
          <a:chExt cx="0" cy="0"/>
        </a:xfrm>
      </p:grpSpPr>
      <p:sp>
        <p:nvSpPr>
          <p:cNvPr id="2" name="标题 1"/>
          <p:cNvSpPr>
            <a:spLocks noGrp="1"/>
          </p:cNvSpPr>
          <p:nvPr>
            <p:ph type="title"/>
          </p:nvPr>
        </p:nvSpPr>
        <p:spPr>
          <a:xfrm>
            <a:off x="838244" y="365125"/>
            <a:ext cx="10516148" cy="1325563"/>
          </a:xfr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44" y="6356350"/>
            <a:ext cx="2743343" cy="365125"/>
          </a:xfrm>
        </p:spPr>
        <p:txBody>
          <a:bodyPr/>
          <a:lstStyle/>
          <a:p>
            <a:fld id="{760FBDFE-C587-4B4C-A407-44438C67B59E}" type="datetimeFigureOut">
              <a:rPr lang="zh-CN" altLang="en-US" smtClean="0"/>
            </a:fld>
            <a:endParaRPr lang="zh-CN" altLang="en-US" dirty="0"/>
          </a:p>
        </p:txBody>
      </p:sp>
      <p:sp>
        <p:nvSpPr>
          <p:cNvPr id="4" name="页脚占位符 3"/>
          <p:cNvSpPr>
            <a:spLocks noGrp="1"/>
          </p:cNvSpPr>
          <p:nvPr>
            <p:ph type="ftr" sz="quarter" idx="11"/>
          </p:nvPr>
        </p:nvSpPr>
        <p:spPr>
          <a:xfrm>
            <a:off x="4038810" y="6356350"/>
            <a:ext cx="4115014" cy="365125"/>
          </a:xfrm>
        </p:spPr>
        <p:txBody>
          <a:bodyPr/>
          <a:lstStyle/>
          <a:p>
            <a:endParaRPr lang="zh-CN" altLang="en-US"/>
          </a:p>
        </p:txBody>
      </p:sp>
      <p:sp>
        <p:nvSpPr>
          <p:cNvPr id="5" name="灯片编号占位符 4"/>
          <p:cNvSpPr>
            <a:spLocks noGrp="1"/>
          </p:cNvSpPr>
          <p:nvPr>
            <p:ph type="sldNum" sz="quarter" idx="12"/>
          </p:nvPr>
        </p:nvSpPr>
        <p:spPr>
          <a:xfrm>
            <a:off x="8611048" y="6356350"/>
            <a:ext cx="2743343" cy="365125"/>
          </a:xfrm>
        </p:spPr>
        <p:txBody>
          <a:bodyPr/>
          <a:lstStyle/>
          <a:p>
            <a:fld id="{49AE70B2-8BF9-45C0-BB95-33D1B9D3A854}" type="slidenum">
              <a:rPr lang="zh-CN" altLang="en-US" smtClean="0"/>
            </a:fld>
            <a:endParaRPr lang="zh-CN" altLang="en-US"/>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897" y="0"/>
            <a:ext cx="12186206" cy="6858000"/>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showMasterSp="0" userDrawn="1">
  <p:cSld name="首页">
    <p:spTree>
      <p:nvGrpSpPr>
        <p:cNvPr id="1" name=""/>
        <p:cNvGrpSpPr/>
        <p:nvPr/>
      </p:nvGrpSpPr>
      <p:grpSpPr>
        <a:xfrm>
          <a:off x="0" y="0"/>
          <a:ext cx="0" cy="0"/>
          <a:chOff x="0" y="0"/>
          <a:chExt cx="0" cy="0"/>
        </a:xfrm>
      </p:grpSpPr>
      <p:sp>
        <p:nvSpPr>
          <p:cNvPr id="2" name="标题 1"/>
          <p:cNvSpPr>
            <a:spLocks noGrp="1"/>
          </p:cNvSpPr>
          <p:nvPr>
            <p:ph type="title"/>
          </p:nvPr>
        </p:nvSpPr>
        <p:spPr>
          <a:xfrm>
            <a:off x="838244" y="365125"/>
            <a:ext cx="10516148" cy="1325563"/>
          </a:xfr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44" y="6356350"/>
            <a:ext cx="2743343" cy="365125"/>
          </a:xfrm>
        </p:spPr>
        <p:txBody>
          <a:bodyPr/>
          <a:lstStyle/>
          <a:p>
            <a:fld id="{760FBDFE-C587-4B4C-A407-44438C67B59E}" type="datetimeFigureOut">
              <a:rPr lang="zh-CN" altLang="en-US" smtClean="0"/>
            </a:fld>
            <a:endParaRPr lang="zh-CN" altLang="en-US" dirty="0"/>
          </a:p>
        </p:txBody>
      </p:sp>
      <p:sp>
        <p:nvSpPr>
          <p:cNvPr id="4" name="页脚占位符 3"/>
          <p:cNvSpPr>
            <a:spLocks noGrp="1"/>
          </p:cNvSpPr>
          <p:nvPr>
            <p:ph type="ftr" sz="quarter" idx="11"/>
          </p:nvPr>
        </p:nvSpPr>
        <p:spPr>
          <a:xfrm>
            <a:off x="4038810" y="6356350"/>
            <a:ext cx="4115014" cy="365125"/>
          </a:xfrm>
        </p:spPr>
        <p:txBody>
          <a:bodyPr/>
          <a:lstStyle/>
          <a:p>
            <a:endParaRPr lang="zh-CN" altLang="en-US"/>
          </a:p>
        </p:txBody>
      </p:sp>
      <p:sp>
        <p:nvSpPr>
          <p:cNvPr id="5" name="灯片编号占位符 4"/>
          <p:cNvSpPr>
            <a:spLocks noGrp="1"/>
          </p:cNvSpPr>
          <p:nvPr>
            <p:ph type="sldNum" sz="quarter" idx="12"/>
          </p:nvPr>
        </p:nvSpPr>
        <p:spPr>
          <a:xfrm>
            <a:off x="8611048" y="6356350"/>
            <a:ext cx="2743343" cy="365125"/>
          </a:xfrm>
        </p:spPr>
        <p:txBody>
          <a:bodyPr/>
          <a:lstStyle/>
          <a:p>
            <a:fld id="{49AE70B2-8BF9-45C0-BB95-33D1B9D3A854}" type="slidenum">
              <a:rPr lang="zh-CN" altLang="en-US" smtClean="0"/>
            </a:fld>
            <a:endParaRPr lang="zh-CN" altLang="en-US"/>
          </a:p>
        </p:txBody>
      </p:sp>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image" Target="../media/image6.jpeg"/><Relationship Id="rId10" Type="http://schemas.openxmlformats.org/officeDocument/2006/relationships/image" Target="../media/image14.png"/><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0"/>
          <a:stretch>
            <a:fillRect/>
          </a:stretch>
        </a:blipFill>
        <a:effectLst/>
      </p:bgPr>
    </p:bg>
    <p:spTree>
      <p:nvGrpSpPr>
        <p:cNvPr id="1" name=""/>
        <p:cNvGrpSpPr/>
        <p:nvPr/>
      </p:nvGrpSpPr>
      <p:grpSpPr>
        <a:xfrm>
          <a:off x="0" y="0"/>
          <a:ext cx="0" cy="0"/>
          <a:chOff x="0" y="0"/>
          <a:chExt cx="0" cy="0"/>
        </a:xfrm>
      </p:grpSpPr>
      <p:pic>
        <p:nvPicPr>
          <p:cNvPr id="2" name="图片 2"/>
          <p:cNvPicPr>
            <a:picLocks noChangeAspect="1"/>
          </p:cNvPicPr>
          <p:nvPr userDrawn="1"/>
        </p:nvPicPr>
        <p:blipFill>
          <a:blip r:embed="rId11">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59.xml"/><Relationship Id="rId8" Type="http://schemas.openxmlformats.org/officeDocument/2006/relationships/tags" Target="../tags/tag58.xml"/><Relationship Id="rId7" Type="http://schemas.openxmlformats.org/officeDocument/2006/relationships/tags" Target="../tags/tag57.xml"/><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7" Type="http://schemas.openxmlformats.org/officeDocument/2006/relationships/notesSlide" Target="../notesSlides/notesSlide1.xml"/><Relationship Id="rId16" Type="http://schemas.openxmlformats.org/officeDocument/2006/relationships/slideLayout" Target="../slideLayouts/slideLayout1.xml"/><Relationship Id="rId15" Type="http://schemas.openxmlformats.org/officeDocument/2006/relationships/tags" Target="../tags/tag65.xml"/><Relationship Id="rId14" Type="http://schemas.openxmlformats.org/officeDocument/2006/relationships/tags" Target="../tags/tag64.xml"/><Relationship Id="rId13" Type="http://schemas.openxmlformats.org/officeDocument/2006/relationships/tags" Target="../tags/tag63.xml"/><Relationship Id="rId12" Type="http://schemas.openxmlformats.org/officeDocument/2006/relationships/tags" Target="../tags/tag62.xml"/><Relationship Id="rId11" Type="http://schemas.openxmlformats.org/officeDocument/2006/relationships/tags" Target="../tags/tag61.xml"/><Relationship Id="rId10" Type="http://schemas.openxmlformats.org/officeDocument/2006/relationships/tags" Target="../tags/tag60.xml"/><Relationship Id="rId1" Type="http://schemas.openxmlformats.org/officeDocument/2006/relationships/tags" Target="../tags/tag51.xml"/></Relationships>
</file>

<file path=ppt/slides/_rels/slide10.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16.png"/><Relationship Id="rId4" Type="http://schemas.openxmlformats.org/officeDocument/2006/relationships/tags" Target="../tags/tag77.xml"/><Relationship Id="rId3" Type="http://schemas.openxmlformats.org/officeDocument/2006/relationships/tags" Target="../tags/tag76.xml"/><Relationship Id="rId2" Type="http://schemas.openxmlformats.org/officeDocument/2006/relationships/image" Target="../media/image15.png"/><Relationship Id="rId1" Type="http://schemas.openxmlformats.org/officeDocument/2006/relationships/tags" Target="../tags/tag75.xml"/></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82.xml"/><Relationship Id="rId4" Type="http://schemas.openxmlformats.org/officeDocument/2006/relationships/tags" Target="../tags/tag81.xml"/><Relationship Id="rId3" Type="http://schemas.openxmlformats.org/officeDocument/2006/relationships/tags" Target="../tags/tag80.xml"/><Relationship Id="rId2" Type="http://schemas.openxmlformats.org/officeDocument/2006/relationships/tags" Target="../tags/tag79.xml"/><Relationship Id="rId1" Type="http://schemas.openxmlformats.org/officeDocument/2006/relationships/tags" Target="../tags/tag7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16.png"/><Relationship Id="rId4" Type="http://schemas.openxmlformats.org/officeDocument/2006/relationships/tags" Target="../tags/tag85.xml"/><Relationship Id="rId3" Type="http://schemas.openxmlformats.org/officeDocument/2006/relationships/tags" Target="../tags/tag84.xml"/><Relationship Id="rId2" Type="http://schemas.openxmlformats.org/officeDocument/2006/relationships/image" Target="../media/image15.png"/><Relationship Id="rId1" Type="http://schemas.openxmlformats.org/officeDocument/2006/relationships/tags" Target="../tags/tag83.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86.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8.png"/></Relationships>
</file>

<file path=ppt/slides/_rels/slide16.xml.rels><?xml version="1.0" encoding="UTF-8" standalone="yes"?>
<Relationships xmlns="http://schemas.openxmlformats.org/package/2006/relationships"><Relationship Id="rId7" Type="http://schemas.openxmlformats.org/officeDocument/2006/relationships/slideLayout" Target="../slideLayouts/slideLayout4.xml"/><Relationship Id="rId6" Type="http://schemas.openxmlformats.org/officeDocument/2006/relationships/image" Target="../media/image19.png"/><Relationship Id="rId5" Type="http://schemas.openxmlformats.org/officeDocument/2006/relationships/image" Target="../media/image16.png"/><Relationship Id="rId4" Type="http://schemas.openxmlformats.org/officeDocument/2006/relationships/tags" Target="../tags/tag89.xml"/><Relationship Id="rId3" Type="http://schemas.openxmlformats.org/officeDocument/2006/relationships/tags" Target="../tags/tag88.xml"/><Relationship Id="rId2" Type="http://schemas.openxmlformats.org/officeDocument/2006/relationships/image" Target="../media/image15.png"/><Relationship Id="rId1" Type="http://schemas.openxmlformats.org/officeDocument/2006/relationships/tags" Target="../tags/tag87.xml"/></Relationships>
</file>

<file path=ppt/slides/_rels/slide17.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94.xml"/><Relationship Id="rId4" Type="http://schemas.openxmlformats.org/officeDocument/2006/relationships/tags" Target="../tags/tag93.xml"/><Relationship Id="rId3" Type="http://schemas.openxmlformats.org/officeDocument/2006/relationships/tags" Target="../tags/tag92.xml"/><Relationship Id="rId2" Type="http://schemas.openxmlformats.org/officeDocument/2006/relationships/tags" Target="../tags/tag91.xml"/><Relationship Id="rId1" Type="http://schemas.openxmlformats.org/officeDocument/2006/relationships/tags" Target="../tags/tag9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16.png"/><Relationship Id="rId4" Type="http://schemas.openxmlformats.org/officeDocument/2006/relationships/tags" Target="../tags/tag97.xml"/><Relationship Id="rId3" Type="http://schemas.openxmlformats.org/officeDocument/2006/relationships/tags" Target="../tags/tag96.xml"/><Relationship Id="rId2" Type="http://schemas.openxmlformats.org/officeDocument/2006/relationships/image" Target="../media/image15.png"/><Relationship Id="rId1" Type="http://schemas.openxmlformats.org/officeDocument/2006/relationships/tags" Target="../tags/tag95.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20.png"/><Relationship Id="rId1" Type="http://schemas.openxmlformats.org/officeDocument/2006/relationships/tags" Target="../tags/tag9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16.png"/><Relationship Id="rId4" Type="http://schemas.openxmlformats.org/officeDocument/2006/relationships/tags" Target="../tags/tag101.xml"/><Relationship Id="rId3" Type="http://schemas.openxmlformats.org/officeDocument/2006/relationships/tags" Target="../tags/tag100.xml"/><Relationship Id="rId2" Type="http://schemas.openxmlformats.org/officeDocument/2006/relationships/image" Target="../media/image15.png"/><Relationship Id="rId1" Type="http://schemas.openxmlformats.org/officeDocument/2006/relationships/tags" Target="../tags/tag99.xml"/></Relationships>
</file>

<file path=ppt/slides/_rels/slide24.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106.xml"/><Relationship Id="rId4" Type="http://schemas.openxmlformats.org/officeDocument/2006/relationships/tags" Target="../tags/tag105.xml"/><Relationship Id="rId3" Type="http://schemas.openxmlformats.org/officeDocument/2006/relationships/tags" Target="../tags/tag104.xml"/><Relationship Id="rId2" Type="http://schemas.openxmlformats.org/officeDocument/2006/relationships/tags" Target="../tags/tag103.xml"/><Relationship Id="rId1" Type="http://schemas.openxmlformats.org/officeDocument/2006/relationships/tags" Target="../tags/tag10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16.png"/><Relationship Id="rId4" Type="http://schemas.openxmlformats.org/officeDocument/2006/relationships/tags" Target="../tags/tag109.xml"/><Relationship Id="rId3" Type="http://schemas.openxmlformats.org/officeDocument/2006/relationships/tags" Target="../tags/tag108.xml"/><Relationship Id="rId2" Type="http://schemas.openxmlformats.org/officeDocument/2006/relationships/image" Target="../media/image15.png"/><Relationship Id="rId1" Type="http://schemas.openxmlformats.org/officeDocument/2006/relationships/tags" Target="../tags/tag10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21.png"/><Relationship Id="rId1" Type="http://schemas.openxmlformats.org/officeDocument/2006/relationships/tags" Target="../tags/tag11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16.png"/><Relationship Id="rId4" Type="http://schemas.openxmlformats.org/officeDocument/2006/relationships/tags" Target="../tags/tag113.xml"/><Relationship Id="rId3" Type="http://schemas.openxmlformats.org/officeDocument/2006/relationships/tags" Target="../tags/tag112.xml"/><Relationship Id="rId2" Type="http://schemas.openxmlformats.org/officeDocument/2006/relationships/image" Target="../media/image15.png"/><Relationship Id="rId1" Type="http://schemas.openxmlformats.org/officeDocument/2006/relationships/tags" Target="../tags/tag111.xml"/></Relationships>
</file>

<file path=ppt/slides/_rels/slide34.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118.xml"/><Relationship Id="rId4" Type="http://schemas.openxmlformats.org/officeDocument/2006/relationships/tags" Target="../tags/tag117.xml"/><Relationship Id="rId3" Type="http://schemas.openxmlformats.org/officeDocument/2006/relationships/tags" Target="../tags/tag116.xml"/><Relationship Id="rId2" Type="http://schemas.openxmlformats.org/officeDocument/2006/relationships/tags" Target="../tags/tag115.xml"/><Relationship Id="rId1" Type="http://schemas.openxmlformats.org/officeDocument/2006/relationships/tags" Target="../tags/tag11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16.png"/><Relationship Id="rId4" Type="http://schemas.openxmlformats.org/officeDocument/2006/relationships/tags" Target="../tags/tag121.xml"/><Relationship Id="rId3" Type="http://schemas.openxmlformats.org/officeDocument/2006/relationships/tags" Target="../tags/tag120.xml"/><Relationship Id="rId2" Type="http://schemas.openxmlformats.org/officeDocument/2006/relationships/image" Target="../media/image15.png"/><Relationship Id="rId1" Type="http://schemas.openxmlformats.org/officeDocument/2006/relationships/tags" Target="../tags/tag119.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2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70.xml"/><Relationship Id="rId4" Type="http://schemas.openxmlformats.org/officeDocument/2006/relationships/tags" Target="../tags/tag69.xml"/><Relationship Id="rId3" Type="http://schemas.openxmlformats.org/officeDocument/2006/relationships/tags" Target="../tags/tag68.xml"/><Relationship Id="rId2" Type="http://schemas.openxmlformats.org/officeDocument/2006/relationships/tags" Target="../tags/tag67.xml"/><Relationship Id="rId1" Type="http://schemas.openxmlformats.org/officeDocument/2006/relationships/tags" Target="../tags/tag66.xml"/></Relationships>
</file>

<file path=ppt/slides/_rels/slide40.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16.png"/><Relationship Id="rId4" Type="http://schemas.openxmlformats.org/officeDocument/2006/relationships/tags" Target="../tags/tag125.xml"/><Relationship Id="rId3" Type="http://schemas.openxmlformats.org/officeDocument/2006/relationships/tags" Target="../tags/tag124.xml"/><Relationship Id="rId2" Type="http://schemas.openxmlformats.org/officeDocument/2006/relationships/image" Target="../media/image15.png"/><Relationship Id="rId1" Type="http://schemas.openxmlformats.org/officeDocument/2006/relationships/tags" Target="../tags/tag12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22.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16.png"/><Relationship Id="rId4" Type="http://schemas.openxmlformats.org/officeDocument/2006/relationships/tags" Target="../tags/tag73.xml"/><Relationship Id="rId3" Type="http://schemas.openxmlformats.org/officeDocument/2006/relationships/tags" Target="../tags/tag72.xml"/><Relationship Id="rId2" Type="http://schemas.openxmlformats.org/officeDocument/2006/relationships/image" Target="../media/image15.png"/><Relationship Id="rId1" Type="http://schemas.openxmlformats.org/officeDocument/2006/relationships/tags" Target="../tags/tag71.xml"/></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4.xml"/><Relationship Id="rId2" Type="http://schemas.openxmlformats.org/officeDocument/2006/relationships/image" Target="../media/image17.png"/><Relationship Id="rId1" Type="http://schemas.openxmlformats.org/officeDocument/2006/relationships/tags" Target="../tags/tag7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5" name="文本框 6"/>
          <p:cNvSpPr txBox="1"/>
          <p:nvPr/>
        </p:nvSpPr>
        <p:spPr>
          <a:xfrm>
            <a:off x="263730" y="1557055"/>
            <a:ext cx="11593288" cy="2306955"/>
          </a:xfrm>
          <a:prstGeom prst="rect">
            <a:avLst/>
          </a:prstGeom>
          <a:noFill/>
          <a:ln w="9525">
            <a:noFill/>
          </a:ln>
        </p:spPr>
        <p:txBody>
          <a:bodyPr wrap="square">
            <a:spAutoFit/>
          </a:bodyPr>
          <a:lstStyle/>
          <a:p>
            <a:pPr algn="ctr" eaLnBrk="0" hangingPunct="0">
              <a:lnSpc>
                <a:spcPct val="150000"/>
              </a:lnSpc>
            </a:pPr>
            <a:r>
              <a:rPr lang="zh-CN" altLang="en-US" sz="4800" b="1" dirty="0">
                <a:latin typeface="黑体" panose="02010609060101010101" charset="-122"/>
                <a:ea typeface="黑体" panose="02010609060101010101" charset="-122"/>
                <a:cs typeface="黑体" panose="02010609060101010101" charset="-122"/>
              </a:rPr>
              <a:t>第十五章 电磁波与通信技术</a:t>
            </a:r>
            <a:endParaRPr lang="en-US" altLang="zh-CN" sz="4800" b="1" dirty="0" smtClean="0">
              <a:latin typeface="黑体" panose="02010609060101010101" charset="-122"/>
              <a:ea typeface="黑体" panose="02010609060101010101" charset="-122"/>
              <a:cs typeface="黑体" panose="02010609060101010101" charset="-122"/>
            </a:endParaRPr>
          </a:p>
          <a:p>
            <a:pPr algn="ctr" eaLnBrk="0" hangingPunct="0">
              <a:lnSpc>
                <a:spcPct val="150000"/>
              </a:lnSpc>
            </a:pPr>
            <a:r>
              <a:rPr lang="en-US" altLang="zh-CN" sz="4800" b="1" dirty="0">
                <a:latin typeface="黑体" panose="02010609060101010101" charset="-122"/>
                <a:ea typeface="黑体" panose="02010609060101010101" charset="-122"/>
                <a:cs typeface="黑体" panose="02010609060101010101" charset="-122"/>
              </a:rPr>
              <a:t> </a:t>
            </a:r>
            <a:endParaRPr lang="en-US" altLang="zh-CN" sz="4800" b="1" dirty="0">
              <a:latin typeface="黑体" panose="02010609060101010101" charset="-122"/>
              <a:ea typeface="黑体" panose="02010609060101010101" charset="-122"/>
              <a:cs typeface="黑体" panose="02010609060101010101" charset="-122"/>
            </a:endParaRPr>
          </a:p>
        </p:txBody>
      </p:sp>
      <p:grpSp>
        <p:nvGrpSpPr>
          <p:cNvPr id="28" name="组合 27"/>
          <p:cNvGrpSpPr/>
          <p:nvPr/>
        </p:nvGrpSpPr>
        <p:grpSpPr>
          <a:xfrm>
            <a:off x="975360" y="5337175"/>
            <a:ext cx="10353040" cy="1031240"/>
            <a:chOff x="1471" y="7057"/>
            <a:chExt cx="16304" cy="1624"/>
          </a:xfrm>
        </p:grpSpPr>
        <p:grpSp>
          <p:nvGrpSpPr>
            <p:cNvPr id="33" name="组合 32"/>
            <p:cNvGrpSpPr/>
            <p:nvPr/>
          </p:nvGrpSpPr>
          <p:grpSpPr>
            <a:xfrm>
              <a:off x="1471" y="7057"/>
              <a:ext cx="2812" cy="1625"/>
              <a:chOff x="4859" y="9033"/>
              <a:chExt cx="2812" cy="1625"/>
            </a:xfrm>
          </p:grpSpPr>
          <p:sp>
            <p:nvSpPr>
              <p:cNvPr id="67" name="任意多边形 66"/>
              <p:cNvSpPr/>
              <p:nvPr>
                <p:custDataLst>
                  <p:tags r:id="rId1"/>
                </p:custDataLst>
              </p:nvPr>
            </p:nvSpPr>
            <p:spPr>
              <a:xfrm>
                <a:off x="4859" y="9056"/>
                <a:ext cx="2812" cy="1602"/>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41" h="1744">
                    <a:moveTo>
                      <a:pt x="0" y="392"/>
                    </a:moveTo>
                    <a:cubicBezTo>
                      <a:pt x="-7" y="172"/>
                      <a:pt x="195" y="-5"/>
                      <a:pt x="392" y="0"/>
                    </a:cubicBezTo>
                    <a:cubicBezTo>
                      <a:pt x="575" y="-9"/>
                      <a:pt x="737" y="146"/>
                      <a:pt x="770" y="289"/>
                    </a:cubicBezTo>
                    <a:lnTo>
                      <a:pt x="3098" y="289"/>
                    </a:lnTo>
                    <a:cubicBezTo>
                      <a:pt x="3235" y="285"/>
                      <a:pt x="3344" y="409"/>
                      <a:pt x="3341" y="532"/>
                    </a:cubicBezTo>
                    <a:lnTo>
                      <a:pt x="3341" y="1501"/>
                    </a:lnTo>
                    <a:cubicBezTo>
                      <a:pt x="3345" y="1638"/>
                      <a:pt x="3221" y="1747"/>
                      <a:pt x="3098" y="1744"/>
                    </a:cubicBezTo>
                    <a:lnTo>
                      <a:pt x="243" y="1744"/>
                    </a:lnTo>
                    <a:cubicBezTo>
                      <a:pt x="106" y="1748"/>
                      <a:pt x="-3" y="1624"/>
                      <a:pt x="0" y="1501"/>
                    </a:cubicBezTo>
                    <a:lnTo>
                      <a:pt x="0" y="532"/>
                    </a:lnTo>
                    <a:cubicBezTo>
                      <a:pt x="-1" y="511"/>
                      <a:pt x="5" y="479"/>
                      <a:pt x="8" y="470"/>
                    </a:cubicBezTo>
                    <a:cubicBezTo>
                      <a:pt x="3" y="450"/>
                      <a:pt x="-1" y="402"/>
                      <a:pt x="0" y="392"/>
                    </a:cubicBezTo>
                    <a:close/>
                  </a:path>
                </a:pathLst>
              </a:custGeom>
              <a:solidFill>
                <a:schemeClr val="bg1"/>
              </a:solidFill>
              <a:ln w="28575">
                <a:solidFill>
                  <a:srgbClr val="4A8BDA"/>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b="1"/>
              </a:p>
            </p:txBody>
          </p:sp>
          <p:sp>
            <p:nvSpPr>
              <p:cNvPr id="68" name="文本框 13"/>
              <p:cNvSpPr txBox="1"/>
              <p:nvPr>
                <p:custDataLst>
                  <p:tags r:id="rId2"/>
                </p:custDataLst>
              </p:nvPr>
            </p:nvSpPr>
            <p:spPr>
              <a:xfrm>
                <a:off x="4922" y="9033"/>
                <a:ext cx="2678" cy="725"/>
              </a:xfrm>
              <a:prstGeom prst="rect">
                <a:avLst/>
              </a:prstGeom>
              <a:noFill/>
            </p:spPr>
            <p:txBody>
              <a:bodyPr wrap="square" rtlCol="0">
                <a:spAutoFit/>
              </a:bodyPr>
              <a:lstStyle/>
              <a:p>
                <a:r>
                  <a:rPr lang="en-US" altLang="zh-CN" sz="2400" b="1">
                    <a:latin typeface="黑体" panose="02010609060101010101" charset="-122"/>
                    <a:ea typeface="黑体" panose="02010609060101010101" charset="-122"/>
                  </a:rPr>
                  <a:t>1</a:t>
                </a:r>
                <a:endParaRPr lang="en-US" altLang="zh-CN" sz="2400" b="1">
                  <a:latin typeface="黑体" panose="02010609060101010101" charset="-122"/>
                  <a:ea typeface="黑体" panose="02010609060101010101" charset="-122"/>
                </a:endParaRPr>
              </a:p>
            </p:txBody>
          </p:sp>
          <p:sp>
            <p:nvSpPr>
              <p:cNvPr id="69" name="文本框 14"/>
              <p:cNvSpPr txBox="1"/>
              <p:nvPr>
                <p:custDataLst>
                  <p:tags r:id="rId3"/>
                </p:custDataLst>
              </p:nvPr>
            </p:nvSpPr>
            <p:spPr>
              <a:xfrm>
                <a:off x="4924" y="9656"/>
                <a:ext cx="2678" cy="725"/>
              </a:xfrm>
              <a:prstGeom prst="rect">
                <a:avLst/>
              </a:prstGeom>
              <a:noFill/>
              <a:ln>
                <a:noFill/>
              </a:ln>
            </p:spPr>
            <p:txBody>
              <a:bodyPr wrap="square" rtlCol="0">
                <a:spAutoFit/>
              </a:bodyPr>
              <a:lstStyle/>
              <a:p>
                <a:pPr algn="ctr"/>
                <a:r>
                  <a:rPr lang="zh-CN" altLang="en-US" sz="2400" b="1" dirty="0">
                    <a:latin typeface="黑体" panose="02010609060101010101" charset="-122"/>
                    <a:ea typeface="黑体" panose="02010609060101010101" charset="-122"/>
                  </a:rPr>
                  <a:t>学习目标</a:t>
                </a:r>
                <a:endParaRPr lang="zh-CN" altLang="en-US" sz="2400" b="1" dirty="0">
                  <a:latin typeface="黑体" panose="02010609060101010101" charset="-122"/>
                  <a:ea typeface="黑体" panose="02010609060101010101" charset="-122"/>
                </a:endParaRPr>
              </a:p>
            </p:txBody>
          </p:sp>
        </p:grpSp>
        <p:grpSp>
          <p:nvGrpSpPr>
            <p:cNvPr id="34" name="组合 33"/>
            <p:cNvGrpSpPr/>
            <p:nvPr/>
          </p:nvGrpSpPr>
          <p:grpSpPr>
            <a:xfrm>
              <a:off x="4844" y="7057"/>
              <a:ext cx="2812" cy="1625"/>
              <a:chOff x="4859" y="9033"/>
              <a:chExt cx="2812" cy="1625"/>
            </a:xfrm>
          </p:grpSpPr>
          <p:sp>
            <p:nvSpPr>
              <p:cNvPr id="64" name="任意多边形 63"/>
              <p:cNvSpPr/>
              <p:nvPr>
                <p:custDataLst>
                  <p:tags r:id="rId4"/>
                </p:custDataLst>
              </p:nvPr>
            </p:nvSpPr>
            <p:spPr>
              <a:xfrm>
                <a:off x="4859" y="9056"/>
                <a:ext cx="2812" cy="1602"/>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41" h="1744">
                    <a:moveTo>
                      <a:pt x="0" y="392"/>
                    </a:moveTo>
                    <a:cubicBezTo>
                      <a:pt x="-7" y="172"/>
                      <a:pt x="195" y="-5"/>
                      <a:pt x="392" y="0"/>
                    </a:cubicBezTo>
                    <a:cubicBezTo>
                      <a:pt x="575" y="-9"/>
                      <a:pt x="737" y="146"/>
                      <a:pt x="770" y="289"/>
                    </a:cubicBezTo>
                    <a:lnTo>
                      <a:pt x="3098" y="289"/>
                    </a:lnTo>
                    <a:cubicBezTo>
                      <a:pt x="3235" y="285"/>
                      <a:pt x="3344" y="409"/>
                      <a:pt x="3341" y="532"/>
                    </a:cubicBezTo>
                    <a:lnTo>
                      <a:pt x="3341" y="1501"/>
                    </a:lnTo>
                    <a:cubicBezTo>
                      <a:pt x="3345" y="1638"/>
                      <a:pt x="3221" y="1747"/>
                      <a:pt x="3098" y="1744"/>
                    </a:cubicBezTo>
                    <a:lnTo>
                      <a:pt x="243" y="1744"/>
                    </a:lnTo>
                    <a:cubicBezTo>
                      <a:pt x="106" y="1748"/>
                      <a:pt x="-3" y="1624"/>
                      <a:pt x="0" y="1501"/>
                    </a:cubicBezTo>
                    <a:lnTo>
                      <a:pt x="0" y="532"/>
                    </a:lnTo>
                    <a:cubicBezTo>
                      <a:pt x="-1" y="511"/>
                      <a:pt x="5" y="479"/>
                      <a:pt x="8" y="470"/>
                    </a:cubicBezTo>
                    <a:cubicBezTo>
                      <a:pt x="3" y="450"/>
                      <a:pt x="-1" y="402"/>
                      <a:pt x="0" y="392"/>
                    </a:cubicBezTo>
                    <a:close/>
                  </a:path>
                </a:pathLst>
              </a:custGeom>
              <a:solidFill>
                <a:schemeClr val="bg1"/>
              </a:solidFill>
              <a:ln w="28575">
                <a:solidFill>
                  <a:srgbClr val="4A8BDA"/>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b="1"/>
              </a:p>
            </p:txBody>
          </p:sp>
          <p:sp>
            <p:nvSpPr>
              <p:cNvPr id="65" name="文本框 36"/>
              <p:cNvSpPr txBox="1"/>
              <p:nvPr>
                <p:custDataLst>
                  <p:tags r:id="rId5"/>
                </p:custDataLst>
              </p:nvPr>
            </p:nvSpPr>
            <p:spPr>
              <a:xfrm>
                <a:off x="4922" y="9033"/>
                <a:ext cx="2678" cy="725"/>
              </a:xfrm>
              <a:prstGeom prst="rect">
                <a:avLst/>
              </a:prstGeom>
              <a:noFill/>
            </p:spPr>
            <p:txBody>
              <a:bodyPr wrap="square" rtlCol="0">
                <a:spAutoFit/>
              </a:bodyPr>
              <a:lstStyle/>
              <a:p>
                <a:r>
                  <a:rPr lang="en-US" altLang="zh-CN" sz="2400" b="1">
                    <a:latin typeface="黑体" panose="02010609060101010101" charset="-122"/>
                    <a:ea typeface="黑体" panose="02010609060101010101" charset="-122"/>
                  </a:rPr>
                  <a:t>2</a:t>
                </a:r>
                <a:endParaRPr lang="en-US" altLang="zh-CN" sz="2400" b="1">
                  <a:latin typeface="黑体" panose="02010609060101010101" charset="-122"/>
                  <a:ea typeface="黑体" panose="02010609060101010101" charset="-122"/>
                </a:endParaRPr>
              </a:p>
            </p:txBody>
          </p:sp>
          <p:sp>
            <p:nvSpPr>
              <p:cNvPr id="66" name="文本框 37"/>
              <p:cNvSpPr txBox="1"/>
              <p:nvPr>
                <p:custDataLst>
                  <p:tags r:id="rId6"/>
                </p:custDataLst>
              </p:nvPr>
            </p:nvSpPr>
            <p:spPr>
              <a:xfrm>
                <a:off x="4924" y="9656"/>
                <a:ext cx="2678" cy="725"/>
              </a:xfrm>
              <a:prstGeom prst="rect">
                <a:avLst/>
              </a:prstGeom>
              <a:noFill/>
            </p:spPr>
            <p:txBody>
              <a:bodyPr wrap="square" rtlCol="0">
                <a:spAutoFit/>
              </a:bodyPr>
              <a:lstStyle/>
              <a:p>
                <a:pPr algn="ctr"/>
                <a:r>
                  <a:rPr lang="zh-CN" altLang="en-US" sz="2400" b="1" dirty="0">
                    <a:latin typeface="黑体" panose="02010609060101010101" charset="-122"/>
                    <a:ea typeface="黑体" panose="02010609060101010101" charset="-122"/>
                  </a:rPr>
                  <a:t>课时导入</a:t>
                </a:r>
                <a:endParaRPr lang="zh-CN" altLang="en-US" sz="2400" b="1" dirty="0">
                  <a:latin typeface="黑体" panose="02010609060101010101" charset="-122"/>
                  <a:ea typeface="黑体" panose="02010609060101010101" charset="-122"/>
                </a:endParaRPr>
              </a:p>
            </p:txBody>
          </p:sp>
        </p:grpSp>
        <p:grpSp>
          <p:nvGrpSpPr>
            <p:cNvPr id="51" name="组合 50"/>
            <p:cNvGrpSpPr/>
            <p:nvPr/>
          </p:nvGrpSpPr>
          <p:grpSpPr>
            <a:xfrm>
              <a:off x="8217" y="7057"/>
              <a:ext cx="2812" cy="1625"/>
              <a:chOff x="4859" y="9033"/>
              <a:chExt cx="2812" cy="1625"/>
            </a:xfrm>
          </p:grpSpPr>
          <p:sp>
            <p:nvSpPr>
              <p:cNvPr id="61" name="任意多边形 60"/>
              <p:cNvSpPr/>
              <p:nvPr>
                <p:custDataLst>
                  <p:tags r:id="rId7"/>
                </p:custDataLst>
              </p:nvPr>
            </p:nvSpPr>
            <p:spPr>
              <a:xfrm>
                <a:off x="4859" y="9056"/>
                <a:ext cx="2812" cy="1602"/>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41" h="1744">
                    <a:moveTo>
                      <a:pt x="0" y="392"/>
                    </a:moveTo>
                    <a:cubicBezTo>
                      <a:pt x="-7" y="172"/>
                      <a:pt x="195" y="-5"/>
                      <a:pt x="392" y="0"/>
                    </a:cubicBezTo>
                    <a:cubicBezTo>
                      <a:pt x="575" y="-9"/>
                      <a:pt x="737" y="146"/>
                      <a:pt x="770" y="289"/>
                    </a:cubicBezTo>
                    <a:lnTo>
                      <a:pt x="3098" y="289"/>
                    </a:lnTo>
                    <a:cubicBezTo>
                      <a:pt x="3235" y="285"/>
                      <a:pt x="3344" y="409"/>
                      <a:pt x="3341" y="532"/>
                    </a:cubicBezTo>
                    <a:lnTo>
                      <a:pt x="3341" y="1501"/>
                    </a:lnTo>
                    <a:cubicBezTo>
                      <a:pt x="3345" y="1638"/>
                      <a:pt x="3221" y="1747"/>
                      <a:pt x="3098" y="1744"/>
                    </a:cubicBezTo>
                    <a:lnTo>
                      <a:pt x="243" y="1744"/>
                    </a:lnTo>
                    <a:cubicBezTo>
                      <a:pt x="106" y="1748"/>
                      <a:pt x="-3" y="1624"/>
                      <a:pt x="0" y="1501"/>
                    </a:cubicBezTo>
                    <a:lnTo>
                      <a:pt x="0" y="532"/>
                    </a:lnTo>
                    <a:cubicBezTo>
                      <a:pt x="-1" y="511"/>
                      <a:pt x="5" y="479"/>
                      <a:pt x="8" y="470"/>
                    </a:cubicBezTo>
                    <a:cubicBezTo>
                      <a:pt x="3" y="450"/>
                      <a:pt x="-1" y="402"/>
                      <a:pt x="0" y="392"/>
                    </a:cubicBezTo>
                    <a:close/>
                  </a:path>
                </a:pathLst>
              </a:custGeom>
              <a:solidFill>
                <a:schemeClr val="bg1"/>
              </a:solidFill>
              <a:ln w="28575">
                <a:solidFill>
                  <a:srgbClr val="4A8BDA"/>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b="1"/>
              </a:p>
            </p:txBody>
          </p:sp>
          <p:sp>
            <p:nvSpPr>
              <p:cNvPr id="62" name="文本框 40"/>
              <p:cNvSpPr txBox="1"/>
              <p:nvPr>
                <p:custDataLst>
                  <p:tags r:id="rId8"/>
                </p:custDataLst>
              </p:nvPr>
            </p:nvSpPr>
            <p:spPr>
              <a:xfrm>
                <a:off x="4922" y="9033"/>
                <a:ext cx="2678" cy="725"/>
              </a:xfrm>
              <a:prstGeom prst="rect">
                <a:avLst/>
              </a:prstGeom>
              <a:noFill/>
            </p:spPr>
            <p:txBody>
              <a:bodyPr wrap="square" rtlCol="0">
                <a:spAutoFit/>
              </a:bodyPr>
              <a:lstStyle/>
              <a:p>
                <a:r>
                  <a:rPr lang="en-US" altLang="zh-CN" sz="2400" b="1">
                    <a:latin typeface="黑体" panose="02010609060101010101" charset="-122"/>
                    <a:ea typeface="黑体" panose="02010609060101010101" charset="-122"/>
                  </a:rPr>
                  <a:t>3</a:t>
                </a:r>
                <a:endParaRPr lang="en-US" altLang="zh-CN" sz="2400" b="1">
                  <a:latin typeface="黑体" panose="02010609060101010101" charset="-122"/>
                  <a:ea typeface="黑体" panose="02010609060101010101" charset="-122"/>
                </a:endParaRPr>
              </a:p>
            </p:txBody>
          </p:sp>
          <p:sp>
            <p:nvSpPr>
              <p:cNvPr id="63" name="文本框 41"/>
              <p:cNvSpPr txBox="1"/>
              <p:nvPr>
                <p:custDataLst>
                  <p:tags r:id="rId9"/>
                </p:custDataLst>
              </p:nvPr>
            </p:nvSpPr>
            <p:spPr>
              <a:xfrm>
                <a:off x="4924" y="9656"/>
                <a:ext cx="2678" cy="725"/>
              </a:xfrm>
              <a:prstGeom prst="rect">
                <a:avLst/>
              </a:prstGeom>
              <a:noFill/>
            </p:spPr>
            <p:txBody>
              <a:bodyPr wrap="square" rtlCol="0">
                <a:spAutoFit/>
              </a:bodyPr>
              <a:lstStyle/>
              <a:p>
                <a:pPr algn="ctr"/>
                <a:r>
                  <a:rPr lang="zh-CN" altLang="en-US" sz="2400" b="1">
                    <a:latin typeface="黑体" panose="02010609060101010101" charset="-122"/>
                    <a:ea typeface="黑体" panose="02010609060101010101" charset="-122"/>
                  </a:rPr>
                  <a:t>感悟新知</a:t>
                </a:r>
                <a:endParaRPr lang="zh-CN" altLang="en-US" sz="2400" b="1">
                  <a:latin typeface="黑体" panose="02010609060101010101" charset="-122"/>
                  <a:ea typeface="黑体" panose="02010609060101010101" charset="-122"/>
                </a:endParaRPr>
              </a:p>
            </p:txBody>
          </p:sp>
        </p:grpSp>
        <p:grpSp>
          <p:nvGrpSpPr>
            <p:cNvPr id="52" name="组合 51"/>
            <p:cNvGrpSpPr/>
            <p:nvPr/>
          </p:nvGrpSpPr>
          <p:grpSpPr>
            <a:xfrm>
              <a:off x="11590" y="7057"/>
              <a:ext cx="2812" cy="1625"/>
              <a:chOff x="4859" y="9033"/>
              <a:chExt cx="2812" cy="1625"/>
            </a:xfrm>
          </p:grpSpPr>
          <p:sp>
            <p:nvSpPr>
              <p:cNvPr id="58" name="任意多边形 57"/>
              <p:cNvSpPr/>
              <p:nvPr>
                <p:custDataLst>
                  <p:tags r:id="rId10"/>
                </p:custDataLst>
              </p:nvPr>
            </p:nvSpPr>
            <p:spPr>
              <a:xfrm>
                <a:off x="4859" y="9056"/>
                <a:ext cx="2812" cy="1602"/>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41" h="1744">
                    <a:moveTo>
                      <a:pt x="0" y="392"/>
                    </a:moveTo>
                    <a:cubicBezTo>
                      <a:pt x="-7" y="172"/>
                      <a:pt x="195" y="-5"/>
                      <a:pt x="392" y="0"/>
                    </a:cubicBezTo>
                    <a:cubicBezTo>
                      <a:pt x="575" y="-9"/>
                      <a:pt x="737" y="146"/>
                      <a:pt x="770" y="289"/>
                    </a:cubicBezTo>
                    <a:lnTo>
                      <a:pt x="3098" y="289"/>
                    </a:lnTo>
                    <a:cubicBezTo>
                      <a:pt x="3235" y="285"/>
                      <a:pt x="3344" y="409"/>
                      <a:pt x="3341" y="532"/>
                    </a:cubicBezTo>
                    <a:lnTo>
                      <a:pt x="3341" y="1501"/>
                    </a:lnTo>
                    <a:cubicBezTo>
                      <a:pt x="3345" y="1638"/>
                      <a:pt x="3221" y="1747"/>
                      <a:pt x="3098" y="1744"/>
                    </a:cubicBezTo>
                    <a:lnTo>
                      <a:pt x="243" y="1744"/>
                    </a:lnTo>
                    <a:cubicBezTo>
                      <a:pt x="106" y="1748"/>
                      <a:pt x="-3" y="1624"/>
                      <a:pt x="0" y="1501"/>
                    </a:cubicBezTo>
                    <a:lnTo>
                      <a:pt x="0" y="532"/>
                    </a:lnTo>
                    <a:cubicBezTo>
                      <a:pt x="-1" y="511"/>
                      <a:pt x="5" y="479"/>
                      <a:pt x="8" y="470"/>
                    </a:cubicBezTo>
                    <a:cubicBezTo>
                      <a:pt x="3" y="450"/>
                      <a:pt x="-1" y="402"/>
                      <a:pt x="0" y="392"/>
                    </a:cubicBezTo>
                    <a:close/>
                  </a:path>
                </a:pathLst>
              </a:custGeom>
              <a:solidFill>
                <a:schemeClr val="bg1"/>
              </a:solidFill>
              <a:ln w="28575">
                <a:solidFill>
                  <a:srgbClr val="4A8BDA"/>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b="1"/>
              </a:p>
            </p:txBody>
          </p:sp>
          <p:sp>
            <p:nvSpPr>
              <p:cNvPr id="59" name="文本框 44"/>
              <p:cNvSpPr txBox="1"/>
              <p:nvPr>
                <p:custDataLst>
                  <p:tags r:id="rId11"/>
                </p:custDataLst>
              </p:nvPr>
            </p:nvSpPr>
            <p:spPr>
              <a:xfrm>
                <a:off x="4908" y="9033"/>
                <a:ext cx="2678" cy="725"/>
              </a:xfrm>
              <a:prstGeom prst="rect">
                <a:avLst/>
              </a:prstGeom>
              <a:noFill/>
            </p:spPr>
            <p:txBody>
              <a:bodyPr wrap="square" rtlCol="0">
                <a:spAutoFit/>
              </a:bodyPr>
              <a:lstStyle/>
              <a:p>
                <a:r>
                  <a:rPr lang="en-US" altLang="zh-CN" sz="2400" b="1">
                    <a:latin typeface="黑体" panose="02010609060101010101" charset="-122"/>
                    <a:ea typeface="黑体" panose="02010609060101010101" charset="-122"/>
                  </a:rPr>
                  <a:t>4</a:t>
                </a:r>
                <a:endParaRPr lang="en-US" altLang="zh-CN" sz="2400" b="1">
                  <a:latin typeface="黑体" panose="02010609060101010101" charset="-122"/>
                  <a:ea typeface="黑体" panose="02010609060101010101" charset="-122"/>
                </a:endParaRPr>
              </a:p>
            </p:txBody>
          </p:sp>
          <p:sp>
            <p:nvSpPr>
              <p:cNvPr id="60" name="文本框 45"/>
              <p:cNvSpPr txBox="1"/>
              <p:nvPr>
                <p:custDataLst>
                  <p:tags r:id="rId12"/>
                </p:custDataLst>
              </p:nvPr>
            </p:nvSpPr>
            <p:spPr>
              <a:xfrm>
                <a:off x="4924" y="9656"/>
                <a:ext cx="2678" cy="725"/>
              </a:xfrm>
              <a:prstGeom prst="rect">
                <a:avLst/>
              </a:prstGeom>
              <a:noFill/>
            </p:spPr>
            <p:txBody>
              <a:bodyPr wrap="square" rtlCol="0">
                <a:spAutoFit/>
              </a:bodyPr>
              <a:lstStyle/>
              <a:p>
                <a:pPr algn="ctr"/>
                <a:r>
                  <a:rPr lang="zh-CN" altLang="en-US" sz="2400" b="1">
                    <a:latin typeface="黑体" panose="02010609060101010101" charset="-122"/>
                    <a:ea typeface="黑体" panose="02010609060101010101" charset="-122"/>
                  </a:rPr>
                  <a:t>随堂检测</a:t>
                </a:r>
                <a:endParaRPr lang="zh-CN" altLang="en-US" sz="2400" b="1">
                  <a:latin typeface="黑体" panose="02010609060101010101" charset="-122"/>
                  <a:ea typeface="黑体" panose="02010609060101010101" charset="-122"/>
                </a:endParaRPr>
              </a:p>
            </p:txBody>
          </p:sp>
        </p:grpSp>
        <p:grpSp>
          <p:nvGrpSpPr>
            <p:cNvPr id="53" name="组合 52"/>
            <p:cNvGrpSpPr/>
            <p:nvPr/>
          </p:nvGrpSpPr>
          <p:grpSpPr>
            <a:xfrm>
              <a:off x="14963" y="7057"/>
              <a:ext cx="2812" cy="1625"/>
              <a:chOff x="4534" y="9033"/>
              <a:chExt cx="2812" cy="1625"/>
            </a:xfrm>
          </p:grpSpPr>
          <p:sp>
            <p:nvSpPr>
              <p:cNvPr id="54" name="任意多边形 53"/>
              <p:cNvSpPr/>
              <p:nvPr>
                <p:custDataLst>
                  <p:tags r:id="rId13"/>
                </p:custDataLst>
              </p:nvPr>
            </p:nvSpPr>
            <p:spPr>
              <a:xfrm>
                <a:off x="4534" y="9056"/>
                <a:ext cx="2812" cy="1602"/>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41" h="1744">
                    <a:moveTo>
                      <a:pt x="0" y="392"/>
                    </a:moveTo>
                    <a:cubicBezTo>
                      <a:pt x="-7" y="172"/>
                      <a:pt x="195" y="-5"/>
                      <a:pt x="392" y="0"/>
                    </a:cubicBezTo>
                    <a:cubicBezTo>
                      <a:pt x="575" y="-9"/>
                      <a:pt x="737" y="146"/>
                      <a:pt x="770" y="289"/>
                    </a:cubicBezTo>
                    <a:lnTo>
                      <a:pt x="3098" y="289"/>
                    </a:lnTo>
                    <a:cubicBezTo>
                      <a:pt x="3235" y="285"/>
                      <a:pt x="3344" y="409"/>
                      <a:pt x="3341" y="532"/>
                    </a:cubicBezTo>
                    <a:lnTo>
                      <a:pt x="3341" y="1501"/>
                    </a:lnTo>
                    <a:cubicBezTo>
                      <a:pt x="3345" y="1638"/>
                      <a:pt x="3221" y="1747"/>
                      <a:pt x="3098" y="1744"/>
                    </a:cubicBezTo>
                    <a:lnTo>
                      <a:pt x="243" y="1744"/>
                    </a:lnTo>
                    <a:cubicBezTo>
                      <a:pt x="106" y="1748"/>
                      <a:pt x="-3" y="1624"/>
                      <a:pt x="0" y="1501"/>
                    </a:cubicBezTo>
                    <a:lnTo>
                      <a:pt x="0" y="532"/>
                    </a:lnTo>
                    <a:cubicBezTo>
                      <a:pt x="-1" y="511"/>
                      <a:pt x="5" y="479"/>
                      <a:pt x="8" y="470"/>
                    </a:cubicBezTo>
                    <a:cubicBezTo>
                      <a:pt x="3" y="450"/>
                      <a:pt x="-1" y="402"/>
                      <a:pt x="0" y="392"/>
                    </a:cubicBezTo>
                    <a:close/>
                  </a:path>
                </a:pathLst>
              </a:custGeom>
              <a:solidFill>
                <a:schemeClr val="bg1"/>
              </a:solidFill>
              <a:ln w="28575">
                <a:solidFill>
                  <a:srgbClr val="4A8BDA"/>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b="1"/>
              </a:p>
            </p:txBody>
          </p:sp>
          <p:sp>
            <p:nvSpPr>
              <p:cNvPr id="56" name="文本框 48"/>
              <p:cNvSpPr txBox="1"/>
              <p:nvPr>
                <p:custDataLst>
                  <p:tags r:id="rId14"/>
                </p:custDataLst>
              </p:nvPr>
            </p:nvSpPr>
            <p:spPr>
              <a:xfrm>
                <a:off x="4597" y="9033"/>
                <a:ext cx="2678" cy="725"/>
              </a:xfrm>
              <a:prstGeom prst="rect">
                <a:avLst/>
              </a:prstGeom>
              <a:noFill/>
            </p:spPr>
            <p:txBody>
              <a:bodyPr wrap="square" rtlCol="0">
                <a:spAutoFit/>
              </a:bodyPr>
              <a:lstStyle/>
              <a:p>
                <a:r>
                  <a:rPr lang="en-US" altLang="zh-CN" sz="2400" b="1">
                    <a:latin typeface="黑体" panose="02010609060101010101" charset="-122"/>
                    <a:ea typeface="黑体" panose="02010609060101010101" charset="-122"/>
                  </a:rPr>
                  <a:t>5</a:t>
                </a:r>
                <a:endParaRPr lang="en-US" altLang="zh-CN" sz="2400" b="1">
                  <a:latin typeface="黑体" panose="02010609060101010101" charset="-122"/>
                  <a:ea typeface="黑体" panose="02010609060101010101" charset="-122"/>
                </a:endParaRPr>
              </a:p>
            </p:txBody>
          </p:sp>
          <p:sp>
            <p:nvSpPr>
              <p:cNvPr id="57" name="文本框 49"/>
              <p:cNvSpPr txBox="1"/>
              <p:nvPr>
                <p:custDataLst>
                  <p:tags r:id="rId15"/>
                </p:custDataLst>
              </p:nvPr>
            </p:nvSpPr>
            <p:spPr>
              <a:xfrm>
                <a:off x="4599" y="9656"/>
                <a:ext cx="2678" cy="725"/>
              </a:xfrm>
              <a:prstGeom prst="rect">
                <a:avLst/>
              </a:prstGeom>
              <a:noFill/>
            </p:spPr>
            <p:txBody>
              <a:bodyPr wrap="square" rtlCol="0">
                <a:spAutoFit/>
              </a:bodyPr>
              <a:lstStyle/>
              <a:p>
                <a:pPr algn="ctr"/>
                <a:r>
                  <a:rPr lang="zh-CN" altLang="en-US" sz="2400" b="1">
                    <a:latin typeface="黑体" panose="02010609060101010101" charset="-122"/>
                    <a:ea typeface="黑体" panose="02010609060101010101" charset="-122"/>
                  </a:rPr>
                  <a:t>课堂小结</a:t>
                </a:r>
                <a:endParaRPr lang="zh-CN" altLang="en-US" sz="2400" b="1">
                  <a:latin typeface="黑体" panose="02010609060101010101" charset="-122"/>
                  <a:ea typeface="黑体" panose="02010609060101010101" charset="-122"/>
                </a:endParaRPr>
              </a:p>
            </p:txBody>
          </p:sp>
        </p:grpSp>
      </p:grpSp>
    </p:spTree>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2842850" y="1311627"/>
            <a:ext cx="6493510" cy="4205605"/>
            <a:chOff x="2494" y="1311"/>
            <a:chExt cx="10226" cy="6623"/>
          </a:xfrm>
        </p:grpSpPr>
        <p:pic>
          <p:nvPicPr>
            <p:cNvPr id="3" name="图片 2" descr="打孔纸"/>
            <p:cNvPicPr>
              <a:picLocks noChangeAspect="1"/>
            </p:cNvPicPr>
            <p:nvPr>
              <p:custDataLst>
                <p:tags r:id="rId1"/>
              </p:custDataLst>
            </p:nvPr>
          </p:nvPicPr>
          <p:blipFill>
            <a:blip r:embed="rId2"/>
            <a:stretch>
              <a:fillRect/>
            </a:stretch>
          </p:blipFill>
          <p:spPr>
            <a:xfrm>
              <a:off x="2494" y="2247"/>
              <a:ext cx="10226" cy="5687"/>
            </a:xfrm>
            <a:prstGeom prst="rect">
              <a:avLst/>
            </a:prstGeom>
          </p:spPr>
        </p:pic>
        <p:grpSp>
          <p:nvGrpSpPr>
            <p:cNvPr id="7" name="组合 6"/>
            <p:cNvGrpSpPr/>
            <p:nvPr/>
          </p:nvGrpSpPr>
          <p:grpSpPr>
            <a:xfrm>
              <a:off x="2936" y="1311"/>
              <a:ext cx="4362" cy="977"/>
              <a:chOff x="2936" y="1718"/>
              <a:chExt cx="4362" cy="977"/>
            </a:xfrm>
          </p:grpSpPr>
          <p:sp>
            <p:nvSpPr>
              <p:cNvPr id="4" name="文本框 3"/>
              <p:cNvSpPr txBox="1"/>
              <p:nvPr>
                <p:custDataLst>
                  <p:tags r:id="rId3"/>
                </p:custDataLst>
              </p:nvPr>
            </p:nvSpPr>
            <p:spPr>
              <a:xfrm>
                <a:off x="4419" y="1873"/>
                <a:ext cx="2879" cy="822"/>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方法提醒</a:t>
                </a:r>
                <a:endParaRPr lang="zh-CN" altLang="en-US"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2936" y="1718"/>
                <a:ext cx="1579" cy="936"/>
              </a:xfrm>
              <a:prstGeom prst="rect">
                <a:avLst/>
              </a:prstGeom>
            </p:spPr>
          </p:pic>
        </p:grpSp>
      </p:grpSp>
      <p:sp>
        <p:nvSpPr>
          <p:cNvPr id="8" name="矩形 7"/>
          <p:cNvSpPr>
            <a:spLocks noChangeArrowheads="1"/>
          </p:cNvSpPr>
          <p:nvPr/>
        </p:nvSpPr>
        <p:spPr bwMode="auto">
          <a:xfrm>
            <a:off x="3709872" y="2375568"/>
            <a:ext cx="4978639" cy="2339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5080" indent="714375" eaLnBrk="1" hangingPunct="1">
              <a:lnSpc>
                <a:spcPct val="150000"/>
              </a:lnSpc>
            </a:pPr>
            <a:r>
              <a:rPr lang="zh-CN" altLang="en-US" sz="3200" b="1" dirty="0">
                <a:solidFill>
                  <a:srgbClr val="00B0F0"/>
                </a:solidFill>
                <a:latin typeface="Times New Roman" panose="02020603050405020304" pitchFamily="18" charset="0"/>
                <a:ea typeface="楷体" panose="02010609060101010101" pitchFamily="49" charset="-122"/>
              </a:rPr>
              <a:t>根据收音机中发出的“咔嗒”声推测得出电磁波的存在，用到</a:t>
            </a:r>
            <a:r>
              <a:rPr lang="zh-CN" altLang="en-US" sz="3200" b="1" dirty="0">
                <a:latin typeface="Times New Roman" panose="02020603050405020304" pitchFamily="18" charset="0"/>
                <a:ea typeface="楷体" panose="02010609060101010101" pitchFamily="49" charset="-122"/>
              </a:rPr>
              <a:t>转换法</a:t>
            </a:r>
            <a:r>
              <a:rPr lang="zh-CN" altLang="en-US" sz="3200" b="1" dirty="0">
                <a:solidFill>
                  <a:srgbClr val="00B0F0"/>
                </a:solidFill>
                <a:latin typeface="Times New Roman" panose="02020603050405020304" pitchFamily="18" charset="0"/>
                <a:ea typeface="楷体" panose="02010609060101010101" pitchFamily="49" charset="-122"/>
              </a:rPr>
              <a:t>。</a:t>
            </a:r>
            <a:endParaRPr lang="en-US" altLang="zh-CN" sz="3200" b="1" dirty="0">
              <a:solidFill>
                <a:srgbClr val="00B0F0"/>
              </a:solid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33"/>
          <p:cNvSpPr txBox="1">
            <a:spLocks noChangeArrowheads="1"/>
          </p:cNvSpPr>
          <p:nvPr/>
        </p:nvSpPr>
        <p:spPr bwMode="auto">
          <a:xfrm>
            <a:off x="815414" y="1980850"/>
            <a:ext cx="10562167" cy="2339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4345" indent="-474345"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1. </a:t>
            </a:r>
            <a:r>
              <a:rPr lang="zh-CN" altLang="en-US" sz="3200" b="1" dirty="0">
                <a:latin typeface="Times New Roman" panose="02020603050405020304" pitchFamily="18" charset="0"/>
                <a:ea typeface="+mn-ea"/>
                <a:cs typeface="Times New Roman" panose="02020603050405020304" pitchFamily="18" charset="0"/>
              </a:rPr>
              <a:t>传播特点 电磁波的传播不需要介质，即电磁波可以在真空中传播。</a:t>
            </a:r>
            <a:endParaRPr lang="zh-CN" altLang="en-US" sz="3200" b="1" dirty="0">
              <a:latin typeface="Times New Roman" panose="02020603050405020304" pitchFamily="18" charset="0"/>
              <a:ea typeface="+mn-ea"/>
              <a:cs typeface="Times New Roman" panose="02020603050405020304" pitchFamily="18" charset="0"/>
            </a:endParaRPr>
          </a:p>
          <a:p>
            <a:pPr marL="474345" indent="-474345"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2. </a:t>
            </a:r>
            <a:r>
              <a:rPr lang="zh-CN" altLang="en-US" sz="3200" b="1" dirty="0">
                <a:latin typeface="Times New Roman" panose="02020603050405020304" pitchFamily="18" charset="0"/>
                <a:ea typeface="+mn-ea"/>
                <a:cs typeface="Times New Roman" panose="02020603050405020304" pitchFamily="18" charset="0"/>
              </a:rPr>
              <a:t>传播速度 真空中电磁波的传播速度约为</a:t>
            </a:r>
            <a:r>
              <a:rPr lang="en-US" altLang="zh-CN" sz="3200" b="1" dirty="0">
                <a:latin typeface="Times New Roman" panose="02020603050405020304" pitchFamily="18" charset="0"/>
                <a:ea typeface="+mn-ea"/>
                <a:cs typeface="Times New Roman" panose="02020603050405020304" pitchFamily="18" charset="0"/>
              </a:rPr>
              <a:t>3×10</a:t>
            </a:r>
            <a:r>
              <a:rPr lang="en-US" altLang="zh-CN" sz="3200" b="1" baseline="30000" dirty="0">
                <a:latin typeface="Times New Roman" panose="02020603050405020304" pitchFamily="18" charset="0"/>
                <a:ea typeface="+mn-ea"/>
                <a:cs typeface="Times New Roman" panose="02020603050405020304" pitchFamily="18" charset="0"/>
              </a:rPr>
              <a:t>8 </a:t>
            </a:r>
            <a:r>
              <a:rPr lang="en-US" altLang="zh-CN" sz="3200" b="1" dirty="0">
                <a:latin typeface="Times New Roman" panose="02020603050405020304" pitchFamily="18" charset="0"/>
                <a:ea typeface="+mn-ea"/>
                <a:cs typeface="Times New Roman" panose="02020603050405020304" pitchFamily="18" charset="0"/>
              </a:rPr>
              <a:t>m/s</a:t>
            </a:r>
            <a:r>
              <a:rPr lang="zh-CN" altLang="en-US" sz="3200" b="1" dirty="0">
                <a:latin typeface="Times New Roman" panose="02020603050405020304" pitchFamily="18" charset="0"/>
                <a:ea typeface="+mn-ea"/>
                <a:cs typeface="Times New Roman" panose="02020603050405020304" pitchFamily="18" charset="0"/>
              </a:rPr>
              <a:t>。</a:t>
            </a:r>
            <a:endParaRPr lang="zh-CN" altLang="en-US" sz="3200" b="1" dirty="0">
              <a:latin typeface="Times New Roman" panose="02020603050405020304" pitchFamily="18" charset="0"/>
              <a:ea typeface="+mn-ea"/>
              <a:cs typeface="Times New Roman" panose="02020603050405020304" pitchFamily="18" charset="0"/>
            </a:endParaRPr>
          </a:p>
        </p:txBody>
      </p:sp>
      <p:sp>
        <p:nvSpPr>
          <p:cNvPr id="11" name="AutoShape 2"/>
          <p:cNvSpPr>
            <a:spLocks noChangeArrowheads="1"/>
          </p:cNvSpPr>
          <p:nvPr>
            <p:custDataLst>
              <p:tags r:id="rId1"/>
            </p:custDataLst>
          </p:nvPr>
        </p:nvSpPr>
        <p:spPr bwMode="gray">
          <a:xfrm flipH="1">
            <a:off x="2244898" y="1142463"/>
            <a:ext cx="5147245" cy="573617"/>
          </a:xfrm>
          <a:prstGeom prst="roundRect">
            <a:avLst>
              <a:gd name="adj" fmla="val 47681"/>
            </a:avLst>
          </a:prstGeom>
          <a:solidFill>
            <a:schemeClr val="accent6">
              <a:lumMod val="60000"/>
              <a:lumOff val="40000"/>
            </a:schemeClr>
          </a:solidFill>
          <a:ln>
            <a:noFill/>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endParaRPr>
          </a:p>
        </p:txBody>
      </p:sp>
      <p:sp>
        <p:nvSpPr>
          <p:cNvPr id="12" name="AutoShape 2"/>
          <p:cNvSpPr>
            <a:spLocks noChangeArrowheads="1"/>
          </p:cNvSpPr>
          <p:nvPr>
            <p:custDataLst>
              <p:tags r:id="rId2"/>
            </p:custDataLst>
          </p:nvPr>
        </p:nvSpPr>
        <p:spPr bwMode="gray">
          <a:xfrm flipH="1">
            <a:off x="839435" y="1131880"/>
            <a:ext cx="2053167" cy="584200"/>
          </a:xfrm>
          <a:prstGeom prst="roundRect">
            <a:avLst>
              <a:gd name="adj" fmla="val 47681"/>
            </a:avLst>
          </a:prstGeom>
          <a:gradFill rotWithShape="1">
            <a:gsLst>
              <a:gs pos="100000">
                <a:schemeClr val="accent5">
                  <a:lumMod val="60000"/>
                  <a:lumOff val="40000"/>
                </a:schemeClr>
              </a:gs>
              <a:gs pos="100000">
                <a:srgbClr val="FF0A00"/>
              </a:gs>
              <a:gs pos="100000">
                <a:srgbClr val="FF1200"/>
              </a:gs>
              <a:gs pos="100000">
                <a:srgbClr val="FF6600"/>
              </a:gs>
            </a:gsLst>
            <a:lin ang="0" scaled="1"/>
          </a:gradFill>
          <a:ln>
            <a:noFill/>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endParaRPr>
          </a:p>
        </p:txBody>
      </p:sp>
      <p:sp>
        <p:nvSpPr>
          <p:cNvPr id="13" name="文本框 27"/>
          <p:cNvSpPr txBox="1"/>
          <p:nvPr>
            <p:custDataLst>
              <p:tags r:id="rId3"/>
            </p:custDataLst>
          </p:nvPr>
        </p:nvSpPr>
        <p:spPr>
          <a:xfrm>
            <a:off x="1050679" y="1130015"/>
            <a:ext cx="1449436" cy="584775"/>
          </a:xfrm>
          <a:prstGeom prst="rect">
            <a:avLst/>
          </a:prstGeom>
          <a:noFill/>
          <a:ln w="9525">
            <a:noFill/>
          </a:ln>
        </p:spPr>
        <p:txBody>
          <a:bodyPr wrap="none">
            <a:spAutoFit/>
          </a:bodyPr>
          <a:lstStyle/>
          <a:p>
            <a:r>
              <a:rPr lang="zh-CN" altLang="en-US" sz="3200" b="1" dirty="0">
                <a:solidFill>
                  <a:schemeClr val="tx1"/>
                </a:solidFill>
                <a:latin typeface="黑体" panose="02010609060101010101" charset="-122"/>
                <a:ea typeface="黑体" panose="02010609060101010101" charset="-122"/>
              </a:rPr>
              <a:t>知识点</a:t>
            </a:r>
            <a:endParaRPr lang="zh-CN" altLang="en-US" sz="3200" b="1" dirty="0">
              <a:solidFill>
                <a:schemeClr val="tx1"/>
              </a:solidFill>
              <a:latin typeface="黑体" panose="02010609060101010101" charset="-122"/>
              <a:ea typeface="黑体" panose="02010609060101010101" charset="-122"/>
            </a:endParaRPr>
          </a:p>
        </p:txBody>
      </p:sp>
      <p:sp>
        <p:nvSpPr>
          <p:cNvPr id="15" name="文本框 28"/>
          <p:cNvSpPr txBox="1"/>
          <p:nvPr>
            <p:custDataLst>
              <p:tags r:id="rId4"/>
            </p:custDataLst>
          </p:nvPr>
        </p:nvSpPr>
        <p:spPr>
          <a:xfrm>
            <a:off x="3347262" y="1130015"/>
            <a:ext cx="4116889" cy="583565"/>
          </a:xfrm>
          <a:prstGeom prst="rect">
            <a:avLst/>
          </a:prstGeom>
          <a:noFill/>
          <a:ln w="9525">
            <a:noFill/>
          </a:ln>
        </p:spPr>
        <p:txBody>
          <a:bodyPr wrap="square">
            <a:spAutoFit/>
          </a:bodyPr>
          <a:lstStyle/>
          <a:p>
            <a:r>
              <a:rPr lang="zh-CN" altLang="en-US" sz="3200" b="1" dirty="0">
                <a:latin typeface="黑体" panose="02010609060101010101" charset="-122"/>
                <a:ea typeface="黑体" panose="02010609060101010101" charset="-122"/>
              </a:rPr>
              <a:t>电磁波的传播</a:t>
            </a:r>
            <a:r>
              <a:rPr lang="en-US" altLang="zh-CN" sz="3200" b="1" dirty="0">
                <a:latin typeface="黑体" panose="02010609060101010101" charset="-122"/>
                <a:ea typeface="黑体" panose="02010609060101010101" charset="-122"/>
              </a:rPr>
              <a:t> </a:t>
            </a:r>
            <a:endParaRPr lang="en-US" altLang="zh-CN" sz="3200" b="1" dirty="0">
              <a:latin typeface="黑体" panose="02010609060101010101" charset="-122"/>
              <a:ea typeface="黑体" panose="02010609060101010101" charset="-122"/>
            </a:endParaRPr>
          </a:p>
        </p:txBody>
      </p:sp>
      <p:sp>
        <p:nvSpPr>
          <p:cNvPr id="16" name="AutoShape 11"/>
          <p:cNvSpPr/>
          <p:nvPr>
            <p:custDataLst>
              <p:tags r:id="rId5"/>
            </p:custDataLst>
          </p:nvPr>
        </p:nvSpPr>
        <p:spPr>
          <a:xfrm>
            <a:off x="2486202" y="996000"/>
            <a:ext cx="768351" cy="776816"/>
          </a:xfrm>
          <a:prstGeom prst="diamond">
            <a:avLst/>
          </a:prstGeom>
          <a:solidFill>
            <a:srgbClr val="F4BE96"/>
          </a:solidFill>
          <a:ln w="38100" cap="flat" cmpd="sng">
            <a:solidFill>
              <a:schemeClr val="bg1"/>
            </a:solidFill>
            <a:prstDash val="solid"/>
            <a:miter/>
            <a:headEnd type="none" w="med" len="med"/>
            <a:tailEnd type="none" w="med" len="med"/>
          </a:ln>
          <a:effectLst>
            <a:outerShdw sy="50000" rotWithShape="0">
              <a:srgbClr val="808080">
                <a:alpha val="50000"/>
              </a:srgbClr>
            </a:outerShdw>
          </a:effectLst>
        </p:spPr>
        <p:txBody>
          <a:bodyPr wrap="none" anchor="ctr" anchorCtr="0"/>
          <a:lstStyle/>
          <a:p>
            <a:pPr algn="ctr" eaLnBrk="0" hangingPunct="0"/>
            <a:r>
              <a:rPr lang="en-US" altLang="ko-KR" sz="3200" b="1" dirty="0" smtClean="0">
                <a:solidFill>
                  <a:schemeClr val="tx1"/>
                </a:solidFill>
                <a:latin typeface="黑体" panose="02010609060101010101" charset="-122"/>
                <a:ea typeface="黑体" panose="02010609060101010101" charset="-122"/>
              </a:rPr>
              <a:t>2</a:t>
            </a:r>
            <a:endParaRPr lang="en-US" altLang="ko-KR" sz="3200" b="1" dirty="0">
              <a:solidFill>
                <a:schemeClr val="tx1"/>
              </a:solidFill>
              <a:latin typeface="黑体" panose="02010609060101010101" charset="-122"/>
              <a:ea typeface="黑体" panose="02010609060101010101" charset="-122"/>
            </a:endParaRPr>
          </a:p>
        </p:txBody>
      </p:sp>
    </p:spTree>
  </p:cSld>
  <p:clrMapOvr>
    <a:masterClrMapping/>
  </p:clrMapOvr>
  <p:transition spd="slow">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33"/>
          <p:cNvSpPr txBox="1">
            <a:spLocks noChangeArrowheads="1"/>
          </p:cNvSpPr>
          <p:nvPr/>
        </p:nvSpPr>
        <p:spPr bwMode="auto">
          <a:xfrm>
            <a:off x="814918" y="1316766"/>
            <a:ext cx="10562167" cy="4555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3. </a:t>
            </a:r>
            <a:r>
              <a:rPr lang="zh-CN" altLang="en-US" sz="3200" b="1" dirty="0">
                <a:latin typeface="Times New Roman" panose="02020603050405020304" pitchFamily="18" charset="0"/>
                <a:ea typeface="+mn-ea"/>
                <a:cs typeface="Times New Roman" panose="02020603050405020304" pitchFamily="18" charset="0"/>
              </a:rPr>
              <a:t>波速</a:t>
            </a:r>
            <a:r>
              <a:rPr lang="en-US" altLang="zh-CN" sz="3200" b="1" dirty="0">
                <a:latin typeface="Times New Roman" panose="02020603050405020304" pitchFamily="18" charset="0"/>
                <a:ea typeface="+mn-ea"/>
                <a:cs typeface="Times New Roman" panose="02020603050405020304" pitchFamily="18" charset="0"/>
              </a:rPr>
              <a:t>(</a:t>
            </a:r>
            <a:r>
              <a:rPr lang="en-US" altLang="zh-CN" sz="3200" b="1" i="1" dirty="0">
                <a:latin typeface="Times New Roman" panose="02020603050405020304" pitchFamily="18" charset="0"/>
                <a:ea typeface="+mn-ea"/>
                <a:cs typeface="Times New Roman" panose="02020603050405020304" pitchFamily="18" charset="0"/>
              </a:rPr>
              <a:t>c</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、波长</a:t>
            </a:r>
            <a:r>
              <a:rPr lang="en-US" altLang="zh-CN" sz="3200" b="1" dirty="0">
                <a:latin typeface="Times New Roman" panose="02020603050405020304" pitchFamily="18" charset="0"/>
                <a:ea typeface="+mn-ea"/>
                <a:cs typeface="Times New Roman" panose="02020603050405020304" pitchFamily="18" charset="0"/>
              </a:rPr>
              <a:t>(</a:t>
            </a:r>
            <a:r>
              <a:rPr lang="en-US" altLang="zh-CN" sz="3200" b="1" i="1" dirty="0">
                <a:latin typeface="Times New Roman" panose="02020603050405020304" pitchFamily="18" charset="0"/>
                <a:ea typeface="+mn-ea"/>
                <a:cs typeface="Times New Roman" panose="02020603050405020304" pitchFamily="18" charset="0"/>
              </a:rPr>
              <a:t>λ</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和频率</a:t>
            </a:r>
            <a:r>
              <a:rPr lang="en-US" altLang="zh-CN" sz="3200" b="1" dirty="0">
                <a:latin typeface="Times New Roman" panose="02020603050405020304" pitchFamily="18" charset="0"/>
                <a:ea typeface="+mn-ea"/>
                <a:cs typeface="Times New Roman" panose="02020603050405020304" pitchFamily="18" charset="0"/>
              </a:rPr>
              <a:t>(</a:t>
            </a:r>
            <a:r>
              <a:rPr lang="en-US" altLang="zh-CN" sz="3200" b="1" i="1" dirty="0">
                <a:latin typeface="Times New Roman" panose="02020603050405020304" pitchFamily="18" charset="0"/>
                <a:ea typeface="+mn-ea"/>
                <a:cs typeface="Times New Roman" panose="02020603050405020304" pitchFamily="18" charset="0"/>
              </a:rPr>
              <a:t>f</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之间的定量关系</a:t>
            </a:r>
            <a:endParaRPr lang="zh-CN" altLang="en-US" sz="3200" b="1" dirty="0">
              <a:latin typeface="Times New Roman" panose="02020603050405020304" pitchFamily="18" charset="0"/>
              <a:ea typeface="+mn-ea"/>
              <a:cs typeface="Times New Roman" panose="02020603050405020304" pitchFamily="18" charset="0"/>
            </a:endParaRPr>
          </a:p>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(1)</a:t>
            </a:r>
            <a:r>
              <a:rPr lang="zh-CN" altLang="en-US" sz="3200" b="1" dirty="0">
                <a:latin typeface="Times New Roman" panose="02020603050405020304" pitchFamily="18" charset="0"/>
                <a:ea typeface="+mn-ea"/>
                <a:cs typeface="Times New Roman" panose="02020603050405020304" pitchFamily="18" charset="0"/>
              </a:rPr>
              <a:t> 频率：电磁波的频率在数值上等于单位时间内电流振荡的次数，单位为赫兹</a:t>
            </a:r>
            <a:r>
              <a:rPr lang="en-US" altLang="zh-CN" sz="3200" b="1" dirty="0">
                <a:latin typeface="Times New Roman" panose="02020603050405020304" pitchFamily="18" charset="0"/>
                <a:ea typeface="+mn-ea"/>
                <a:cs typeface="Times New Roman" panose="02020603050405020304" pitchFamily="18" charset="0"/>
              </a:rPr>
              <a:t>(Hz)</a:t>
            </a:r>
            <a:r>
              <a:rPr lang="zh-CN" altLang="en-US" sz="3200" b="1" dirty="0">
                <a:latin typeface="Times New Roman" panose="02020603050405020304" pitchFamily="18" charset="0"/>
                <a:ea typeface="+mn-ea"/>
                <a:cs typeface="Times New Roman" panose="02020603050405020304" pitchFamily="18" charset="0"/>
              </a:rPr>
              <a:t>。</a:t>
            </a:r>
            <a:endParaRPr lang="zh-CN" altLang="en-US" sz="3200" b="1" dirty="0">
              <a:latin typeface="Times New Roman" panose="02020603050405020304" pitchFamily="18" charset="0"/>
              <a:ea typeface="+mn-ea"/>
              <a:cs typeface="Times New Roman" panose="02020603050405020304" pitchFamily="18" charset="0"/>
            </a:endParaRPr>
          </a:p>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(2)</a:t>
            </a:r>
            <a:r>
              <a:rPr lang="zh-CN" altLang="en-US" sz="3200" b="1" dirty="0">
                <a:latin typeface="Times New Roman" panose="02020603050405020304" pitchFamily="18" charset="0"/>
                <a:ea typeface="+mn-ea"/>
                <a:cs typeface="Times New Roman" panose="02020603050405020304" pitchFamily="18" charset="0"/>
              </a:rPr>
              <a:t> 波长：电磁波的波长是电流每振荡一次电磁波向前传播的距离，单位为米</a:t>
            </a:r>
            <a:r>
              <a:rPr lang="en-US" altLang="zh-CN" sz="3200" b="1" dirty="0">
                <a:latin typeface="Times New Roman" panose="02020603050405020304" pitchFamily="18" charset="0"/>
                <a:ea typeface="+mn-ea"/>
                <a:cs typeface="Times New Roman" panose="02020603050405020304" pitchFamily="18" charset="0"/>
              </a:rPr>
              <a:t>(m)</a:t>
            </a:r>
            <a:r>
              <a:rPr lang="zh-CN" altLang="en-US" sz="3200" b="1" dirty="0">
                <a:latin typeface="Times New Roman" panose="02020603050405020304" pitchFamily="18" charset="0"/>
                <a:ea typeface="+mn-ea"/>
                <a:cs typeface="Times New Roman" panose="02020603050405020304" pitchFamily="18" charset="0"/>
              </a:rPr>
              <a:t>。</a:t>
            </a:r>
            <a:endParaRPr lang="zh-CN" altLang="en-US" sz="3200" b="1" dirty="0">
              <a:latin typeface="Times New Roman" panose="02020603050405020304" pitchFamily="18" charset="0"/>
              <a:ea typeface="+mn-ea"/>
              <a:cs typeface="Times New Roman" panose="02020603050405020304" pitchFamily="18" charset="0"/>
            </a:endParaRPr>
          </a:p>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(3)</a:t>
            </a:r>
            <a:r>
              <a:rPr lang="zh-CN" altLang="en-US" sz="3200" b="1" dirty="0">
                <a:latin typeface="Times New Roman" panose="02020603050405020304" pitchFamily="18" charset="0"/>
                <a:ea typeface="+mn-ea"/>
                <a:cs typeface="Times New Roman" panose="02020603050405020304" pitchFamily="18" charset="0"/>
              </a:rPr>
              <a:t>电磁波的波速</a:t>
            </a:r>
            <a:r>
              <a:rPr lang="en-US" altLang="zh-CN" sz="3200" b="1" i="1" dirty="0">
                <a:latin typeface="Times New Roman" panose="02020603050405020304" pitchFamily="18" charset="0"/>
                <a:ea typeface="+mn-ea"/>
                <a:cs typeface="Times New Roman" panose="02020603050405020304" pitchFamily="18" charset="0"/>
              </a:rPr>
              <a:t>c</a:t>
            </a:r>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等于波长</a:t>
            </a:r>
            <a:r>
              <a:rPr lang="en-US" altLang="zh-CN" sz="3200" b="1" i="1" dirty="0">
                <a:latin typeface="Times New Roman" panose="02020603050405020304" pitchFamily="18" charset="0"/>
                <a:ea typeface="+mn-ea"/>
                <a:cs typeface="Times New Roman" panose="02020603050405020304" pitchFamily="18" charset="0"/>
              </a:rPr>
              <a:t>λ</a:t>
            </a:r>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和频率</a:t>
            </a:r>
            <a:r>
              <a:rPr lang="en-US" altLang="zh-CN" sz="3200" b="1" i="1" dirty="0">
                <a:latin typeface="Times New Roman" panose="02020603050405020304" pitchFamily="18" charset="0"/>
                <a:ea typeface="+mn-ea"/>
                <a:cs typeface="Times New Roman" panose="02020603050405020304" pitchFamily="18" charset="0"/>
              </a:rPr>
              <a:t>f</a:t>
            </a:r>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的乘积，即</a:t>
            </a:r>
            <a:r>
              <a:rPr lang="en-US" altLang="zh-CN" sz="3200" b="1" i="1" dirty="0">
                <a:latin typeface="Times New Roman" panose="02020603050405020304" pitchFamily="18" charset="0"/>
                <a:ea typeface="+mn-ea"/>
                <a:cs typeface="Times New Roman" panose="02020603050405020304" pitchFamily="18" charset="0"/>
              </a:rPr>
              <a:t>c</a:t>
            </a:r>
            <a:r>
              <a:rPr lang="en-US" altLang="zh-CN" sz="3200" b="1" dirty="0">
                <a:latin typeface="Times New Roman" panose="02020603050405020304" pitchFamily="18" charset="0"/>
                <a:ea typeface="+mn-ea"/>
                <a:cs typeface="Times New Roman" panose="02020603050405020304" pitchFamily="18" charset="0"/>
              </a:rPr>
              <a:t>=</a:t>
            </a:r>
            <a:r>
              <a:rPr lang="en-US" altLang="zh-CN" sz="3200" b="1" i="1" dirty="0" err="1">
                <a:latin typeface="Times New Roman" panose="02020603050405020304" pitchFamily="18" charset="0"/>
                <a:ea typeface="+mn-ea"/>
                <a:cs typeface="Times New Roman" panose="02020603050405020304" pitchFamily="18" charset="0"/>
              </a:rPr>
              <a:t>λf</a:t>
            </a:r>
            <a:r>
              <a:rPr lang="zh-CN" altLang="en-US" sz="3200" b="1" dirty="0">
                <a:latin typeface="Times New Roman" panose="02020603050405020304" pitchFamily="18" charset="0"/>
                <a:ea typeface="+mn-ea"/>
                <a:cs typeface="Times New Roman" panose="02020603050405020304" pitchFamily="18" charset="0"/>
              </a:rPr>
              <a:t>。</a:t>
            </a:r>
            <a:endParaRPr lang="zh-CN" altLang="en-US" sz="3200" b="1" dirty="0">
              <a:latin typeface="Times New Roman" panose="02020603050405020304" pitchFamily="18" charset="0"/>
              <a:ea typeface="+mn-ea"/>
              <a:cs typeface="Times New Roman" panose="02020603050405020304" pitchFamily="18" charset="0"/>
            </a:endParaRPr>
          </a:p>
        </p:txBody>
      </p:sp>
    </p:spTree>
  </p:cSld>
  <p:clrMapOvr>
    <a:masterClrMapping/>
  </p:clrMapOvr>
  <p:transition spd="slow">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839416" y="908720"/>
            <a:ext cx="10514330" cy="5229225"/>
            <a:chOff x="-548" y="1627"/>
            <a:chExt cx="16558" cy="8235"/>
          </a:xfrm>
        </p:grpSpPr>
        <p:pic>
          <p:nvPicPr>
            <p:cNvPr id="3" name="图片 2" descr="打孔纸"/>
            <p:cNvPicPr>
              <a:picLocks noChangeAspect="1"/>
            </p:cNvPicPr>
            <p:nvPr>
              <p:custDataLst>
                <p:tags r:id="rId1"/>
              </p:custDataLst>
            </p:nvPr>
          </p:nvPicPr>
          <p:blipFill>
            <a:blip r:embed="rId2"/>
            <a:stretch>
              <a:fillRect/>
            </a:stretch>
          </p:blipFill>
          <p:spPr>
            <a:xfrm>
              <a:off x="-548" y="2247"/>
              <a:ext cx="16558" cy="7615"/>
            </a:xfrm>
            <a:prstGeom prst="rect">
              <a:avLst/>
            </a:prstGeom>
          </p:spPr>
        </p:pic>
        <p:grpSp>
          <p:nvGrpSpPr>
            <p:cNvPr id="7" name="组合 6"/>
            <p:cNvGrpSpPr/>
            <p:nvPr/>
          </p:nvGrpSpPr>
          <p:grpSpPr>
            <a:xfrm>
              <a:off x="19" y="1627"/>
              <a:ext cx="4362" cy="977"/>
              <a:chOff x="19" y="2034"/>
              <a:chExt cx="4362" cy="977"/>
            </a:xfrm>
          </p:grpSpPr>
          <p:sp>
            <p:nvSpPr>
              <p:cNvPr id="4" name="文本框 3"/>
              <p:cNvSpPr txBox="1"/>
              <p:nvPr>
                <p:custDataLst>
                  <p:tags r:id="rId3"/>
                </p:custDataLst>
              </p:nvPr>
            </p:nvSpPr>
            <p:spPr>
              <a:xfrm>
                <a:off x="1502" y="2189"/>
                <a:ext cx="2879" cy="822"/>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深度</a:t>
                </a:r>
                <a:r>
                  <a:rPr lang="zh-CN" altLang="en-US" sz="2800" dirty="0" smtClean="0">
                    <a:latin typeface="黑体" panose="02010609060101010101" charset="-122"/>
                    <a:ea typeface="黑体" panose="02010609060101010101" charset="-122"/>
                    <a:cs typeface="黑体" panose="02010609060101010101" charset="-122"/>
                  </a:rPr>
                  <a:t>理解</a:t>
                </a:r>
                <a:endParaRPr lang="en-US" altLang="zh-CN"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19" y="2034"/>
                <a:ext cx="1579" cy="936"/>
              </a:xfrm>
              <a:prstGeom prst="rect">
                <a:avLst/>
              </a:prstGeom>
            </p:spPr>
          </p:pic>
        </p:grpSp>
      </p:grpSp>
      <p:sp>
        <p:nvSpPr>
          <p:cNvPr id="8" name="矩形 7"/>
          <p:cNvSpPr>
            <a:spLocks noChangeArrowheads="1"/>
          </p:cNvSpPr>
          <p:nvPr/>
        </p:nvSpPr>
        <p:spPr bwMode="auto">
          <a:xfrm>
            <a:off x="1847772" y="1745312"/>
            <a:ext cx="9001000" cy="372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82600" indent="-482600" eaLnBrk="1" hangingPunct="1">
              <a:lnSpc>
                <a:spcPct val="150000"/>
              </a:lnSpc>
              <a:defRPr/>
            </a:pPr>
            <a:r>
              <a:rPr lang="en-US" altLang="zh-CN" sz="3200" b="1" dirty="0">
                <a:solidFill>
                  <a:srgbClr val="00B0F0"/>
                </a:solidFill>
                <a:latin typeface="Times New Roman" panose="02020603050405020304" pitchFamily="18" charset="0"/>
                <a:ea typeface="楷体" panose="02010609060101010101" pitchFamily="49" charset="-122"/>
              </a:rPr>
              <a:t>1. </a:t>
            </a:r>
            <a:r>
              <a:rPr lang="zh-CN" altLang="en-US" sz="3200" b="1" dirty="0">
                <a:solidFill>
                  <a:srgbClr val="00B0F0"/>
                </a:solidFill>
                <a:latin typeface="Times New Roman" panose="02020603050405020304" pitchFamily="18" charset="0"/>
                <a:ea typeface="楷体" panose="02010609060101010101" pitchFamily="49" charset="-122"/>
              </a:rPr>
              <a:t>电磁波在空气中的传播速度近似认为与在真空中传播的速度相同。</a:t>
            </a:r>
            <a:endParaRPr lang="zh-CN" altLang="en-US" sz="3200" b="1" dirty="0">
              <a:solidFill>
                <a:srgbClr val="00B0F0"/>
              </a:solidFill>
              <a:latin typeface="Times New Roman" panose="02020603050405020304" pitchFamily="18" charset="0"/>
              <a:ea typeface="楷体" panose="02010609060101010101" pitchFamily="49" charset="-122"/>
            </a:endParaRPr>
          </a:p>
          <a:p>
            <a:pPr marL="482600" indent="-482600" eaLnBrk="1" hangingPunct="1">
              <a:lnSpc>
                <a:spcPct val="150000"/>
              </a:lnSpc>
              <a:defRPr/>
            </a:pPr>
            <a:r>
              <a:rPr lang="en-US" altLang="zh-CN" sz="3200" b="1" dirty="0">
                <a:solidFill>
                  <a:srgbClr val="00B0F0"/>
                </a:solidFill>
                <a:latin typeface="Times New Roman" panose="02020603050405020304" pitchFamily="18" charset="0"/>
                <a:ea typeface="楷体" panose="02010609060101010101" pitchFamily="49" charset="-122"/>
              </a:rPr>
              <a:t>2. </a:t>
            </a:r>
            <a:r>
              <a:rPr lang="zh-CN" altLang="en-US" sz="3200" b="1" dirty="0">
                <a:solidFill>
                  <a:srgbClr val="00B0F0"/>
                </a:solidFill>
                <a:latin typeface="Times New Roman" panose="02020603050405020304" pitchFamily="18" charset="0"/>
                <a:ea typeface="楷体" panose="02010609060101010101" pitchFamily="49" charset="-122"/>
              </a:rPr>
              <a:t>电磁波在真空中传播的速度是定值，由关系式</a:t>
            </a:r>
            <a:r>
              <a:rPr lang="en-US" altLang="zh-CN" sz="3200" b="1" i="1" dirty="0">
                <a:solidFill>
                  <a:srgbClr val="00B0F0"/>
                </a:solidFill>
                <a:latin typeface="Times New Roman" panose="02020603050405020304" pitchFamily="18" charset="0"/>
                <a:ea typeface="楷体" panose="02010609060101010101" pitchFamily="49" charset="-122"/>
              </a:rPr>
              <a:t>c</a:t>
            </a:r>
            <a:r>
              <a:rPr lang="en-US" altLang="zh-CN" sz="3200" b="1" dirty="0">
                <a:solidFill>
                  <a:srgbClr val="00B0F0"/>
                </a:solidFill>
                <a:latin typeface="Times New Roman" panose="02020603050405020304" pitchFamily="18" charset="0"/>
                <a:ea typeface="楷体" panose="02010609060101010101" pitchFamily="49" charset="-122"/>
              </a:rPr>
              <a:t>=</a:t>
            </a:r>
            <a:r>
              <a:rPr lang="en-US" altLang="zh-CN" sz="3200" b="1" i="1" dirty="0">
                <a:solidFill>
                  <a:srgbClr val="00B0F0"/>
                </a:solidFill>
                <a:latin typeface="Times New Roman" panose="02020603050405020304" pitchFamily="18" charset="0"/>
                <a:ea typeface="楷体" panose="02010609060101010101" pitchFamily="49" charset="-122"/>
              </a:rPr>
              <a:t>λ f</a:t>
            </a:r>
            <a:r>
              <a:rPr lang="en-US" altLang="zh-CN" sz="3200" b="1" dirty="0">
                <a:solidFill>
                  <a:srgbClr val="00B0F0"/>
                </a:solidFill>
                <a:latin typeface="Times New Roman" panose="02020603050405020304" pitchFamily="18" charset="0"/>
                <a:ea typeface="楷体" panose="02010609060101010101" pitchFamily="49" charset="-122"/>
              </a:rPr>
              <a:t> </a:t>
            </a:r>
            <a:r>
              <a:rPr lang="zh-CN" altLang="en-US" sz="3200" b="1" dirty="0">
                <a:solidFill>
                  <a:srgbClr val="00B0F0"/>
                </a:solidFill>
                <a:latin typeface="Times New Roman" panose="02020603050405020304" pitchFamily="18" charset="0"/>
                <a:ea typeface="楷体" panose="02010609060101010101" pitchFamily="49" charset="-122"/>
              </a:rPr>
              <a:t>可知，电磁波的波长与频率成反比。</a:t>
            </a:r>
            <a:endParaRPr lang="zh-CN" altLang="en-US" sz="3200" b="1" dirty="0">
              <a:solidFill>
                <a:srgbClr val="00B0F0"/>
              </a:solidFill>
              <a:latin typeface="Times New Roman" panose="02020603050405020304" pitchFamily="18" charset="0"/>
              <a:ea typeface="楷体" panose="02010609060101010101" pitchFamily="49" charset="-122"/>
            </a:endParaRPr>
          </a:p>
          <a:p>
            <a:pPr marL="482600" indent="-482600" eaLnBrk="1" hangingPunct="1">
              <a:lnSpc>
                <a:spcPct val="150000"/>
              </a:lnSpc>
              <a:defRPr/>
            </a:pPr>
            <a:r>
              <a:rPr lang="en-US" altLang="zh-CN" sz="3200" b="1" dirty="0">
                <a:solidFill>
                  <a:srgbClr val="00B0F0"/>
                </a:solidFill>
                <a:latin typeface="Times New Roman" panose="02020603050405020304" pitchFamily="18" charset="0"/>
                <a:ea typeface="楷体" panose="02010609060101010101" pitchFamily="49" charset="-122"/>
              </a:rPr>
              <a:t>3. </a:t>
            </a:r>
            <a:r>
              <a:rPr lang="zh-CN" altLang="en-US" sz="3200" b="1" dirty="0">
                <a:solidFill>
                  <a:srgbClr val="00B0F0"/>
                </a:solidFill>
                <a:latin typeface="Times New Roman" panose="02020603050405020304" pitchFamily="18" charset="0"/>
                <a:ea typeface="楷体" panose="02010609060101010101" pitchFamily="49" charset="-122"/>
              </a:rPr>
              <a:t>不能认为电磁波的波速与波长和频率有关。</a:t>
            </a:r>
            <a:endParaRPr lang="en-US" altLang="zh-CN" sz="3200" b="1" u="wavy" dirty="0">
              <a:solidFill>
                <a:srgbClr val="00B0F0"/>
              </a:solidFill>
              <a:uFill>
                <a:solidFill>
                  <a:schemeClr val="tx1"/>
                </a:solidFill>
              </a:u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583499" y="476672"/>
            <a:ext cx="9770533" cy="6032420"/>
          </a:xfrm>
          <a:prstGeom prst="rect">
            <a:avLst/>
          </a:prstGeom>
          <a:noFill/>
          <a:ln w="9525">
            <a:noFill/>
            <a:miter lim="800000"/>
          </a:ln>
        </p:spPr>
        <p:txBody>
          <a:bodyPr wrap="square" lIns="121917" tIns="60958" rIns="121917" bIns="60958">
            <a:spAutoFit/>
          </a:bodyPr>
          <a:lstStyle/>
          <a:p>
            <a:pPr>
              <a:lnSpc>
                <a:spcPct val="150000"/>
              </a:lnSpc>
              <a:defRPr/>
            </a:pP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中考</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常州</a:t>
            </a:r>
            <a:r>
              <a:rPr lang="en-US" altLang="zh-CN" sz="3200" b="1" dirty="0">
                <a:latin typeface="Times New Roman" panose="02020603050405020304" pitchFamily="18" charset="0"/>
                <a:ea typeface="+mn-ea"/>
                <a:cs typeface="Times New Roman" panose="02020603050405020304" pitchFamily="18" charset="0"/>
              </a:rPr>
              <a:t>] 1965 </a:t>
            </a:r>
            <a:r>
              <a:rPr lang="zh-CN" altLang="en-US" sz="3200" b="1" dirty="0">
                <a:latin typeface="Times New Roman" panose="02020603050405020304" pitchFamily="18" charset="0"/>
                <a:ea typeface="+mn-ea"/>
                <a:cs typeface="Times New Roman" panose="02020603050405020304" pitchFamily="18" charset="0"/>
              </a:rPr>
              <a:t>年，美国发射通信卫星</a:t>
            </a:r>
            <a:r>
              <a:rPr lang="en-US" altLang="zh-CN" sz="3200" b="1" dirty="0">
                <a:latin typeface="Times New Roman" panose="02020603050405020304" pitchFamily="18" charset="0"/>
                <a:ea typeface="+mn-ea"/>
                <a:cs typeface="Times New Roman" panose="02020603050405020304" pitchFamily="18" charset="0"/>
              </a:rPr>
              <a:t>les</a:t>
            </a:r>
            <a:r>
              <a:rPr lang="zh-CN" altLang="en-US" sz="3200" b="1" dirty="0">
                <a:latin typeface="Times New Roman" panose="02020603050405020304" pitchFamily="18" charset="0"/>
                <a:ea typeface="+mn-ea"/>
                <a:cs typeface="Times New Roman" panose="02020603050405020304" pitchFamily="18" charset="0"/>
              </a:rPr>
              <a:t>－</a:t>
            </a:r>
            <a:r>
              <a:rPr lang="en-US" altLang="zh-CN" sz="3200" b="1" dirty="0">
                <a:latin typeface="Times New Roman" panose="02020603050405020304" pitchFamily="18" charset="0"/>
                <a:ea typeface="+mn-ea"/>
                <a:cs typeface="Times New Roman" panose="02020603050405020304" pitchFamily="18" charset="0"/>
              </a:rPr>
              <a:t>1</a:t>
            </a:r>
            <a:r>
              <a:rPr lang="zh-CN" altLang="en-US" sz="3200" b="1" dirty="0">
                <a:latin typeface="Times New Roman" panose="02020603050405020304" pitchFamily="18" charset="0"/>
                <a:ea typeface="+mn-ea"/>
                <a:cs typeface="Times New Roman" panose="02020603050405020304" pitchFamily="18" charset="0"/>
              </a:rPr>
              <a:t>，由于故障导致该卫星进入太空后与地球失去联系，</a:t>
            </a:r>
            <a:r>
              <a:rPr lang="en-US" altLang="zh-CN" sz="3200" b="1" dirty="0">
                <a:latin typeface="Times New Roman" panose="02020603050405020304" pitchFamily="18" charset="0"/>
                <a:ea typeface="+mn-ea"/>
                <a:cs typeface="Times New Roman" panose="02020603050405020304" pitchFamily="18" charset="0"/>
              </a:rPr>
              <a:t>18 </a:t>
            </a:r>
            <a:r>
              <a:rPr lang="zh-CN" altLang="en-US" sz="3200" b="1" dirty="0">
                <a:latin typeface="Times New Roman" panose="02020603050405020304" pitchFamily="18" charset="0"/>
                <a:ea typeface="+mn-ea"/>
                <a:cs typeface="Times New Roman" panose="02020603050405020304" pitchFamily="18" charset="0"/>
              </a:rPr>
              <a:t>年后，科学爱好者菲尔威廉偶然捕捉到</a:t>
            </a:r>
            <a:r>
              <a:rPr lang="en-US" altLang="zh-CN" sz="3200" b="1" dirty="0">
                <a:latin typeface="Times New Roman" panose="02020603050405020304" pitchFamily="18" charset="0"/>
                <a:ea typeface="+mn-ea"/>
                <a:cs typeface="Times New Roman" panose="02020603050405020304" pitchFamily="18" charset="0"/>
              </a:rPr>
              <a:t>les</a:t>
            </a:r>
            <a:r>
              <a:rPr lang="zh-CN" altLang="en-US" sz="3200" b="1" dirty="0">
                <a:latin typeface="Times New Roman" panose="02020603050405020304" pitchFamily="18" charset="0"/>
                <a:ea typeface="+mn-ea"/>
                <a:cs typeface="Times New Roman" panose="02020603050405020304" pitchFamily="18" charset="0"/>
              </a:rPr>
              <a:t>－</a:t>
            </a:r>
            <a:r>
              <a:rPr lang="en-US" altLang="zh-CN" sz="3200" b="1" dirty="0">
                <a:latin typeface="Times New Roman" panose="02020603050405020304" pitchFamily="18" charset="0"/>
                <a:ea typeface="+mn-ea"/>
                <a:cs typeface="Times New Roman" panose="02020603050405020304" pitchFamily="18" charset="0"/>
              </a:rPr>
              <a:t>1 </a:t>
            </a:r>
            <a:r>
              <a:rPr lang="zh-CN" altLang="en-US" sz="3200" b="1" dirty="0">
                <a:latin typeface="Times New Roman" panose="02020603050405020304" pitchFamily="18" charset="0"/>
                <a:ea typeface="+mn-ea"/>
                <a:cs typeface="Times New Roman" panose="02020603050405020304" pitchFamily="18" charset="0"/>
              </a:rPr>
              <a:t>发出的频率为</a:t>
            </a:r>
            <a:r>
              <a:rPr lang="en-US" altLang="zh-CN" sz="3200" b="1" dirty="0">
                <a:latin typeface="Times New Roman" panose="02020603050405020304" pitchFamily="18" charset="0"/>
                <a:ea typeface="+mn-ea"/>
                <a:cs typeface="Times New Roman" panose="02020603050405020304" pitchFamily="18" charset="0"/>
              </a:rPr>
              <a:t>2.5×10</a:t>
            </a:r>
            <a:r>
              <a:rPr lang="en-US" altLang="zh-CN" sz="3200" b="1" baseline="30000" dirty="0">
                <a:latin typeface="Times New Roman" panose="02020603050405020304" pitchFamily="18" charset="0"/>
                <a:ea typeface="+mn-ea"/>
                <a:cs typeface="Times New Roman" panose="02020603050405020304" pitchFamily="18" charset="0"/>
              </a:rPr>
              <a:t>8</a:t>
            </a:r>
            <a:r>
              <a:rPr lang="en-US" altLang="zh-CN" sz="3200" b="1" dirty="0">
                <a:latin typeface="Times New Roman" panose="02020603050405020304" pitchFamily="18" charset="0"/>
                <a:ea typeface="+mn-ea"/>
                <a:cs typeface="Times New Roman" panose="02020603050405020304" pitchFamily="18" charset="0"/>
              </a:rPr>
              <a:t> Hz </a:t>
            </a:r>
            <a:r>
              <a:rPr lang="zh-CN" altLang="en-US" sz="3200" b="1" dirty="0">
                <a:latin typeface="Times New Roman" panose="02020603050405020304" pitchFamily="18" charset="0"/>
                <a:ea typeface="+mn-ea"/>
                <a:cs typeface="Times New Roman" panose="02020603050405020304" pitchFamily="18" charset="0"/>
              </a:rPr>
              <a:t>的信号。该信号</a:t>
            </a:r>
            <a:r>
              <a:rPr lang="en-US" altLang="zh-CN" sz="3200" b="1" dirty="0">
                <a:latin typeface="Times New Roman" panose="02020603050405020304" pitchFamily="18" charset="0"/>
                <a:ea typeface="+mn-ea"/>
                <a:cs typeface="Times New Roman" panose="02020603050405020304" pitchFamily="18" charset="0"/>
              </a:rPr>
              <a:t>(         )</a:t>
            </a:r>
            <a:endParaRPr lang="zh-CN" altLang="en-US" sz="3200" b="1" dirty="0">
              <a:latin typeface="Times New Roman" panose="02020603050405020304" pitchFamily="18" charset="0"/>
              <a:ea typeface="+mn-ea"/>
              <a:cs typeface="Times New Roman" panose="02020603050405020304" pitchFamily="18" charset="0"/>
            </a:endParaRPr>
          </a:p>
          <a:p>
            <a:pPr>
              <a:lnSpc>
                <a:spcPct val="150000"/>
              </a:lnSpc>
              <a:defRPr/>
            </a:pPr>
            <a:r>
              <a:rPr lang="en-US" altLang="zh-CN" sz="3200" b="1" dirty="0">
                <a:latin typeface="Times New Roman" panose="02020603050405020304" pitchFamily="18" charset="0"/>
                <a:ea typeface="+mn-ea"/>
                <a:cs typeface="Times New Roman" panose="02020603050405020304" pitchFamily="18" charset="0"/>
              </a:rPr>
              <a:t>A. </a:t>
            </a:r>
            <a:r>
              <a:rPr lang="zh-CN" altLang="en-US" sz="3200" b="1" dirty="0">
                <a:latin typeface="Times New Roman" panose="02020603050405020304" pitchFamily="18" charset="0"/>
                <a:ea typeface="+mn-ea"/>
                <a:cs typeface="Times New Roman" panose="02020603050405020304" pitchFamily="18" charset="0"/>
              </a:rPr>
              <a:t>属超声波，周期为</a:t>
            </a:r>
            <a:r>
              <a:rPr lang="en-US" altLang="zh-CN" sz="3200" b="1" dirty="0">
                <a:latin typeface="Times New Roman" panose="02020603050405020304" pitchFamily="18" charset="0"/>
                <a:ea typeface="+mn-ea"/>
                <a:cs typeface="Times New Roman" panose="02020603050405020304" pitchFamily="18" charset="0"/>
              </a:rPr>
              <a:t>4×10</a:t>
            </a:r>
            <a:r>
              <a:rPr lang="zh-CN" altLang="en-US" sz="3200" b="1" baseline="30000" dirty="0">
                <a:latin typeface="Times New Roman" panose="02020603050405020304" pitchFamily="18" charset="0"/>
                <a:ea typeface="+mn-ea"/>
                <a:cs typeface="Times New Roman" panose="02020603050405020304" pitchFamily="18" charset="0"/>
              </a:rPr>
              <a:t>－</a:t>
            </a:r>
            <a:r>
              <a:rPr lang="en-US" altLang="zh-CN" sz="3200" b="1" baseline="30000" dirty="0">
                <a:latin typeface="Times New Roman" panose="02020603050405020304" pitchFamily="18" charset="0"/>
                <a:ea typeface="+mn-ea"/>
                <a:cs typeface="Times New Roman" panose="02020603050405020304" pitchFamily="18" charset="0"/>
              </a:rPr>
              <a:t>8</a:t>
            </a:r>
            <a:r>
              <a:rPr lang="en-US" altLang="zh-CN" sz="3200" b="1" dirty="0">
                <a:latin typeface="Times New Roman" panose="02020603050405020304" pitchFamily="18" charset="0"/>
                <a:ea typeface="+mn-ea"/>
                <a:cs typeface="Times New Roman" panose="02020603050405020304" pitchFamily="18" charset="0"/>
              </a:rPr>
              <a:t> s</a:t>
            </a:r>
            <a:endParaRPr lang="en-US" altLang="zh-CN" sz="3200" b="1" dirty="0">
              <a:latin typeface="Times New Roman" panose="02020603050405020304" pitchFamily="18" charset="0"/>
              <a:ea typeface="+mn-ea"/>
              <a:cs typeface="Times New Roman" panose="02020603050405020304" pitchFamily="18" charset="0"/>
            </a:endParaRPr>
          </a:p>
          <a:p>
            <a:pPr>
              <a:lnSpc>
                <a:spcPct val="150000"/>
              </a:lnSpc>
              <a:defRPr/>
            </a:pPr>
            <a:r>
              <a:rPr lang="en-US" altLang="zh-CN" sz="3200" b="1" dirty="0">
                <a:latin typeface="Times New Roman" panose="02020603050405020304" pitchFamily="18" charset="0"/>
                <a:ea typeface="+mn-ea"/>
                <a:cs typeface="Times New Roman" panose="02020603050405020304" pitchFamily="18" charset="0"/>
              </a:rPr>
              <a:t>B. </a:t>
            </a:r>
            <a:r>
              <a:rPr lang="zh-CN" altLang="en-US" sz="3200" b="1" dirty="0">
                <a:latin typeface="Times New Roman" panose="02020603050405020304" pitchFamily="18" charset="0"/>
                <a:ea typeface="+mn-ea"/>
                <a:cs typeface="Times New Roman" panose="02020603050405020304" pitchFamily="18" charset="0"/>
              </a:rPr>
              <a:t>属超声波，周期为</a:t>
            </a:r>
            <a:r>
              <a:rPr lang="en-US" altLang="zh-CN" sz="3200" b="1" dirty="0">
                <a:latin typeface="Times New Roman" panose="02020603050405020304" pitchFamily="18" charset="0"/>
                <a:ea typeface="+mn-ea"/>
                <a:cs typeface="Times New Roman" panose="02020603050405020304" pitchFamily="18" charset="0"/>
              </a:rPr>
              <a:t>4×10</a:t>
            </a:r>
            <a:r>
              <a:rPr lang="zh-CN" altLang="en-US" sz="3200" b="1" baseline="30000" dirty="0">
                <a:latin typeface="Times New Roman" panose="02020603050405020304" pitchFamily="18" charset="0"/>
                <a:ea typeface="+mn-ea"/>
                <a:cs typeface="Times New Roman" panose="02020603050405020304" pitchFamily="18" charset="0"/>
              </a:rPr>
              <a:t>－</a:t>
            </a:r>
            <a:r>
              <a:rPr lang="en-US" altLang="zh-CN" sz="3200" b="1" baseline="30000" dirty="0">
                <a:latin typeface="Times New Roman" panose="02020603050405020304" pitchFamily="18" charset="0"/>
                <a:ea typeface="+mn-ea"/>
                <a:cs typeface="Times New Roman" panose="02020603050405020304" pitchFamily="18" charset="0"/>
              </a:rPr>
              <a:t>9</a:t>
            </a:r>
            <a:r>
              <a:rPr lang="en-US" altLang="zh-CN" sz="3200" b="1" dirty="0">
                <a:latin typeface="Times New Roman" panose="02020603050405020304" pitchFamily="18" charset="0"/>
                <a:ea typeface="+mn-ea"/>
                <a:cs typeface="Times New Roman" panose="02020603050405020304" pitchFamily="18" charset="0"/>
              </a:rPr>
              <a:t> s</a:t>
            </a:r>
            <a:endParaRPr lang="en-US" altLang="zh-CN" sz="3200" b="1" dirty="0">
              <a:latin typeface="Times New Roman" panose="02020603050405020304" pitchFamily="18" charset="0"/>
              <a:ea typeface="+mn-ea"/>
              <a:cs typeface="Times New Roman" panose="02020603050405020304" pitchFamily="18" charset="0"/>
            </a:endParaRPr>
          </a:p>
          <a:p>
            <a:pPr>
              <a:lnSpc>
                <a:spcPct val="150000"/>
              </a:lnSpc>
              <a:defRPr/>
            </a:pPr>
            <a:r>
              <a:rPr lang="en-US" altLang="zh-CN" sz="3200" b="1" dirty="0">
                <a:latin typeface="Times New Roman" panose="02020603050405020304" pitchFamily="18" charset="0"/>
                <a:ea typeface="+mn-ea"/>
                <a:cs typeface="Times New Roman" panose="02020603050405020304" pitchFamily="18" charset="0"/>
              </a:rPr>
              <a:t>C. </a:t>
            </a:r>
            <a:r>
              <a:rPr lang="zh-CN" altLang="en-US" sz="3200" b="1" dirty="0">
                <a:latin typeface="Times New Roman" panose="02020603050405020304" pitchFamily="18" charset="0"/>
                <a:ea typeface="+mn-ea"/>
                <a:cs typeface="Times New Roman" panose="02020603050405020304" pitchFamily="18" charset="0"/>
              </a:rPr>
              <a:t>属电磁波，周期为</a:t>
            </a:r>
            <a:r>
              <a:rPr lang="en-US" altLang="zh-CN" sz="3200" b="1" dirty="0">
                <a:latin typeface="Times New Roman" panose="02020603050405020304" pitchFamily="18" charset="0"/>
                <a:ea typeface="+mn-ea"/>
                <a:cs typeface="Times New Roman" panose="02020603050405020304" pitchFamily="18" charset="0"/>
              </a:rPr>
              <a:t>4×10</a:t>
            </a:r>
            <a:r>
              <a:rPr lang="zh-CN" altLang="en-US" sz="3200" b="1" baseline="30000" dirty="0">
                <a:latin typeface="Times New Roman" panose="02020603050405020304" pitchFamily="18" charset="0"/>
                <a:ea typeface="+mn-ea"/>
                <a:cs typeface="Times New Roman" panose="02020603050405020304" pitchFamily="18" charset="0"/>
              </a:rPr>
              <a:t>－</a:t>
            </a:r>
            <a:r>
              <a:rPr lang="en-US" altLang="zh-CN" sz="3200" b="1" baseline="30000" dirty="0">
                <a:latin typeface="Times New Roman" panose="02020603050405020304" pitchFamily="18" charset="0"/>
                <a:ea typeface="+mn-ea"/>
                <a:cs typeface="Times New Roman" panose="02020603050405020304" pitchFamily="18" charset="0"/>
              </a:rPr>
              <a:t>8</a:t>
            </a:r>
            <a:r>
              <a:rPr lang="en-US" altLang="zh-CN" sz="3200" b="1" dirty="0">
                <a:latin typeface="Times New Roman" panose="02020603050405020304" pitchFamily="18" charset="0"/>
                <a:ea typeface="+mn-ea"/>
                <a:cs typeface="Times New Roman" panose="02020603050405020304" pitchFamily="18" charset="0"/>
              </a:rPr>
              <a:t> s</a:t>
            </a:r>
            <a:endParaRPr lang="en-US" altLang="zh-CN" sz="3200" b="1" dirty="0">
              <a:latin typeface="Times New Roman" panose="02020603050405020304" pitchFamily="18" charset="0"/>
              <a:ea typeface="+mn-ea"/>
              <a:cs typeface="Times New Roman" panose="02020603050405020304" pitchFamily="18" charset="0"/>
            </a:endParaRPr>
          </a:p>
          <a:p>
            <a:pPr>
              <a:lnSpc>
                <a:spcPct val="150000"/>
              </a:lnSpc>
              <a:defRPr/>
            </a:pPr>
            <a:r>
              <a:rPr lang="en-US" altLang="zh-CN" sz="3200" b="1" dirty="0">
                <a:latin typeface="Times New Roman" panose="02020603050405020304" pitchFamily="18" charset="0"/>
                <a:ea typeface="+mn-ea"/>
                <a:cs typeface="Times New Roman" panose="02020603050405020304" pitchFamily="18" charset="0"/>
              </a:rPr>
              <a:t>D. </a:t>
            </a:r>
            <a:r>
              <a:rPr lang="zh-CN" altLang="en-US" sz="3200" b="1" dirty="0">
                <a:latin typeface="Times New Roman" panose="02020603050405020304" pitchFamily="18" charset="0"/>
                <a:ea typeface="+mn-ea"/>
                <a:cs typeface="Times New Roman" panose="02020603050405020304" pitchFamily="18" charset="0"/>
              </a:rPr>
              <a:t>属电磁波，周期为</a:t>
            </a:r>
            <a:r>
              <a:rPr lang="en-US" altLang="zh-CN" sz="3200" b="1" dirty="0">
                <a:latin typeface="Times New Roman" panose="02020603050405020304" pitchFamily="18" charset="0"/>
                <a:ea typeface="+mn-ea"/>
                <a:cs typeface="Times New Roman" panose="02020603050405020304" pitchFamily="18" charset="0"/>
              </a:rPr>
              <a:t>4×10</a:t>
            </a:r>
            <a:r>
              <a:rPr lang="zh-CN" altLang="en-US" sz="3200" b="1" baseline="30000" dirty="0">
                <a:latin typeface="Times New Roman" panose="02020603050405020304" pitchFamily="18" charset="0"/>
                <a:ea typeface="+mn-ea"/>
                <a:cs typeface="Times New Roman" panose="02020603050405020304" pitchFamily="18" charset="0"/>
              </a:rPr>
              <a:t>－</a:t>
            </a:r>
            <a:r>
              <a:rPr lang="en-US" altLang="zh-CN" sz="3200" b="1" baseline="30000" dirty="0">
                <a:latin typeface="Times New Roman" panose="02020603050405020304" pitchFamily="18" charset="0"/>
                <a:ea typeface="+mn-ea"/>
                <a:cs typeface="Times New Roman" panose="02020603050405020304" pitchFamily="18" charset="0"/>
              </a:rPr>
              <a:t>9</a:t>
            </a:r>
            <a:r>
              <a:rPr lang="en-US" altLang="zh-CN" sz="3200" b="1" dirty="0">
                <a:latin typeface="Times New Roman" panose="02020603050405020304" pitchFamily="18" charset="0"/>
                <a:ea typeface="+mn-ea"/>
                <a:cs typeface="Times New Roman" panose="02020603050405020304" pitchFamily="18" charset="0"/>
              </a:rPr>
              <a:t> s</a:t>
            </a:r>
            <a:endParaRPr lang="en-US" altLang="zh-CN" sz="3200" b="1" dirty="0">
              <a:latin typeface="Times New Roman" panose="02020603050405020304" pitchFamily="18" charset="0"/>
              <a:ea typeface="+mn-ea"/>
              <a:cs typeface="Times New Roman" panose="02020603050405020304" pitchFamily="18" charset="0"/>
            </a:endParaRPr>
          </a:p>
        </p:txBody>
      </p:sp>
      <p:sp>
        <p:nvSpPr>
          <p:cNvPr id="10" name="任意多边形 9"/>
          <p:cNvSpPr/>
          <p:nvPr>
            <p:custDataLst>
              <p:tags r:id="rId1"/>
            </p:custDataLst>
          </p:nvPr>
        </p:nvSpPr>
        <p:spPr>
          <a:xfrm>
            <a:off x="569385" y="668693"/>
            <a:ext cx="1062567" cy="592667"/>
          </a:xfrm>
          <a:custGeom>
            <a:avLst/>
            <a:gdLst>
              <a:gd name="connsiteX0" fmla="*/ 0 w 1141940"/>
              <a:gd name="connsiteY0" fmla="*/ 0 h 714376"/>
              <a:gd name="connsiteX1" fmla="*/ 784752 w 1141940"/>
              <a:gd name="connsiteY1" fmla="*/ 0 h 714376"/>
              <a:gd name="connsiteX2" fmla="*/ 1141940 w 1141940"/>
              <a:gd name="connsiteY2" fmla="*/ 357188 h 714376"/>
              <a:gd name="connsiteX3" fmla="*/ 1141939 w 1141940"/>
              <a:gd name="connsiteY3" fmla="*/ 357188 h 714376"/>
              <a:gd name="connsiteX4" fmla="*/ 784751 w 1141940"/>
              <a:gd name="connsiteY4" fmla="*/ 714376 h 714376"/>
              <a:gd name="connsiteX5" fmla="*/ 244993 w 1141940"/>
              <a:gd name="connsiteY5" fmla="*/ 714376 h 714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1940" h="714376">
                <a:moveTo>
                  <a:pt x="0" y="0"/>
                </a:moveTo>
                <a:lnTo>
                  <a:pt x="784752" y="0"/>
                </a:lnTo>
                <a:cubicBezTo>
                  <a:pt x="982021" y="0"/>
                  <a:pt x="1141940" y="159919"/>
                  <a:pt x="1141940" y="357188"/>
                </a:cubicBezTo>
                <a:lnTo>
                  <a:pt x="1141939" y="357188"/>
                </a:lnTo>
                <a:cubicBezTo>
                  <a:pt x="1141939" y="554457"/>
                  <a:pt x="982020" y="714376"/>
                  <a:pt x="784751" y="714376"/>
                </a:cubicBezTo>
                <a:lnTo>
                  <a:pt x="244993" y="714376"/>
                </a:lnTo>
                <a:close/>
              </a:path>
            </a:pathLst>
          </a:custGeom>
          <a:solidFill>
            <a:srgbClr val="E6844E">
              <a:alpha val="74000"/>
            </a:srgbClr>
          </a:solidFill>
        </p:spPr>
        <p:txBody>
          <a:bodyPr lIns="239994" tIns="60958" rIns="121917" bIns="60958" anchor="ctr">
            <a:normAutofit lnSpcReduction="10000"/>
          </a:bodyPr>
          <a:lstStyle/>
          <a:p>
            <a:pPr algn="ctr">
              <a:defRPr/>
            </a:pPr>
            <a:r>
              <a:rPr lang="zh-CN" altLang="en-US" sz="3200" dirty="0" smtClean="0">
                <a:solidFill>
                  <a:srgbClr val="FFFFFF"/>
                </a:solidFill>
                <a:latin typeface="微软雅黑" panose="020B0503020204020204" pitchFamily="34" charset="-122"/>
                <a:ea typeface="微软雅黑" panose="020B0503020204020204" pitchFamily="34" charset="-122"/>
              </a:rPr>
              <a:t>例</a:t>
            </a:r>
            <a:r>
              <a:rPr lang="en-US" altLang="zh-CN" sz="3200" dirty="0" smtClean="0">
                <a:solidFill>
                  <a:srgbClr val="FFFFFF"/>
                </a:solidFill>
                <a:latin typeface="微软雅黑" panose="020B0503020204020204" pitchFamily="34" charset="-122"/>
                <a:ea typeface="微软雅黑" panose="020B0503020204020204" pitchFamily="34" charset="-122"/>
              </a:rPr>
              <a:t>3</a:t>
            </a:r>
            <a:endParaRPr lang="zh-CN" altLang="en-US" sz="3200" dirty="0" err="1">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p:transition spd="slow">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8" name="矩形 2"/>
              <p:cNvSpPr>
                <a:spLocks noChangeArrowheads="1"/>
              </p:cNvSpPr>
              <p:nvPr/>
            </p:nvSpPr>
            <p:spPr bwMode="auto">
              <a:xfrm>
                <a:off x="1305986" y="1196752"/>
                <a:ext cx="9302517" cy="325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黑体" panose="02010609060101010101" charset="-122"/>
                    <a:ea typeface="黑体" panose="02010609060101010101" charset="-122"/>
                  </a:rPr>
                  <a:t>解析：</a:t>
                </a:r>
                <a:r>
                  <a:rPr lang="zh-CN" altLang="en-US" sz="3200" b="1" dirty="0">
                    <a:latin typeface="Times New Roman" panose="02020603050405020304" pitchFamily="18" charset="0"/>
                  </a:rPr>
                  <a:t>电磁波能在真空中传播，卫星发出的是电磁波；频率</a:t>
                </a:r>
                <a:r>
                  <a:rPr lang="en-US" altLang="zh-CN" sz="3200" b="1" i="1" dirty="0">
                    <a:latin typeface="Times New Roman" panose="02020603050405020304" pitchFamily="18" charset="0"/>
                  </a:rPr>
                  <a:t>f</a:t>
                </a:r>
                <a:r>
                  <a:rPr lang="en-US" altLang="zh-CN" sz="3200" b="1" dirty="0">
                    <a:latin typeface="Times New Roman" panose="02020603050405020304" pitchFamily="18" charset="0"/>
                  </a:rPr>
                  <a:t>=2.5×10</a:t>
                </a:r>
                <a:r>
                  <a:rPr lang="en-US" altLang="zh-CN" sz="3200" b="1" baseline="30000" dirty="0">
                    <a:latin typeface="Times New Roman" panose="02020603050405020304" pitchFamily="18" charset="0"/>
                  </a:rPr>
                  <a:t>8</a:t>
                </a:r>
                <a:r>
                  <a:rPr lang="en-US" altLang="zh-CN" sz="3200" b="1" dirty="0">
                    <a:latin typeface="Times New Roman" panose="02020603050405020304" pitchFamily="18" charset="0"/>
                  </a:rPr>
                  <a:t> Hz </a:t>
                </a:r>
                <a:r>
                  <a:rPr lang="zh-CN" altLang="en-US" sz="3200" b="1" dirty="0">
                    <a:latin typeface="Times New Roman" panose="02020603050405020304" pitchFamily="18" charset="0"/>
                  </a:rPr>
                  <a:t>的信号的周期为</a:t>
                </a:r>
                <a:r>
                  <a:rPr lang="en-US" altLang="zh-CN" sz="3200" b="1" i="1" dirty="0">
                    <a:latin typeface="Times New Roman" panose="02020603050405020304" pitchFamily="18" charset="0"/>
                  </a:rPr>
                  <a:t>T</a:t>
                </a:r>
                <a:r>
                  <a:rPr lang="en-US" altLang="zh-CN" sz="3200" b="1" dirty="0">
                    <a:latin typeface="Times New Roman" panose="02020603050405020304" pitchFamily="18" charset="0"/>
                  </a:rPr>
                  <a:t>= </a:t>
                </a:r>
                <a14:m>
                  <m:oMath xmlns:m="http://schemas.openxmlformats.org/officeDocument/2006/math">
                    <m:box>
                      <m:boxPr>
                        <m:ctrlPr>
                          <a:rPr lang="en-US" altLang="zh-CN" sz="3200" b="1" i="1">
                            <a:latin typeface="Cambria Math" panose="02040503050406030204"/>
                          </a:rPr>
                        </m:ctrlPr>
                      </m:boxPr>
                      <m:e>
                        <m:f>
                          <m:fPr>
                            <m:ctrlPr>
                              <a:rPr lang="en-US" altLang="zh-CN" sz="3200" b="1" i="1">
                                <a:latin typeface="Cambria Math" panose="02040503050406030204"/>
                              </a:rPr>
                            </m:ctrlPr>
                          </m:fPr>
                          <m:num>
                            <m:r>
                              <m:rPr>
                                <m:nor/>
                              </m:rPr>
                              <a:rPr lang="en-US" altLang="zh-CN" sz="3200" b="1" dirty="0">
                                <a:latin typeface="Times New Roman" panose="02020603050405020304" pitchFamily="18" charset="0"/>
                              </a:rPr>
                              <m:t>1</m:t>
                            </m:r>
                          </m:num>
                          <m:den>
                            <m:r>
                              <m:rPr>
                                <m:nor/>
                              </m:rPr>
                              <a:rPr lang="en-US" altLang="zh-CN" sz="3200" b="1" i="1" dirty="0">
                                <a:latin typeface="Times New Roman" panose="02020603050405020304" pitchFamily="18" charset="0"/>
                              </a:rPr>
                              <m:t>f</m:t>
                            </m:r>
                          </m:den>
                        </m:f>
                      </m:e>
                    </m:box>
                  </m:oMath>
                </a14:m>
                <a:r>
                  <a:rPr lang="en-US" altLang="zh-CN" sz="3200" b="1" dirty="0">
                    <a:latin typeface="Times New Roman" panose="02020603050405020304" pitchFamily="18" charset="0"/>
                  </a:rPr>
                  <a:t>= </a:t>
                </a:r>
                <a14:m>
                  <m:oMath xmlns:m="http://schemas.openxmlformats.org/officeDocument/2006/math">
                    <m:box>
                      <m:boxPr>
                        <m:ctrlPr>
                          <a:rPr lang="en-US" altLang="zh-CN" sz="3200" b="1" i="1" dirty="0">
                            <a:latin typeface="Cambria Math" panose="02040503050406030204"/>
                          </a:rPr>
                        </m:ctrlPr>
                      </m:boxPr>
                      <m:e>
                        <m:f>
                          <m:fPr>
                            <m:ctrlPr>
                              <a:rPr lang="en-US" altLang="zh-CN" sz="3200" b="1" i="1" dirty="0">
                                <a:latin typeface="Cambria Math" panose="02040503050406030204"/>
                              </a:rPr>
                            </m:ctrlPr>
                          </m:fPr>
                          <m:num>
                            <m:r>
                              <m:rPr>
                                <m:nor/>
                              </m:rPr>
                              <a:rPr lang="en-US" altLang="zh-CN" sz="3200" b="1" dirty="0">
                                <a:latin typeface="Times New Roman" panose="02020603050405020304" pitchFamily="18" charset="0"/>
                              </a:rPr>
                              <m:t>1</m:t>
                            </m:r>
                          </m:num>
                          <m:den>
                            <m:r>
                              <m:rPr>
                                <m:nor/>
                              </m:rPr>
                              <a:rPr lang="en-US" altLang="zh-CN" sz="3200" b="1" dirty="0">
                                <a:latin typeface="Times New Roman" panose="02020603050405020304" pitchFamily="18" charset="0"/>
                              </a:rPr>
                              <m:t>2</m:t>
                            </m:r>
                            <m:r>
                              <m:rPr>
                                <m:nor/>
                              </m:rPr>
                              <a:rPr lang="en-US" altLang="zh-CN" sz="3200" b="1" dirty="0">
                                <a:latin typeface="Times New Roman" panose="02020603050405020304" pitchFamily="18" charset="0"/>
                              </a:rPr>
                              <m:t>.</m:t>
                            </m:r>
                            <m:r>
                              <m:rPr>
                                <m:nor/>
                              </m:rPr>
                              <a:rPr lang="en-US" altLang="zh-CN" sz="3200" b="1" dirty="0">
                                <a:latin typeface="Times New Roman" panose="02020603050405020304" pitchFamily="18" charset="0"/>
                              </a:rPr>
                              <m:t>5</m:t>
                            </m:r>
                            <m:r>
                              <m:rPr>
                                <m:nor/>
                              </m:rPr>
                              <a:rPr lang="en-US" altLang="zh-CN" sz="3200" b="1" dirty="0">
                                <a:latin typeface="Times New Roman" panose="02020603050405020304" pitchFamily="18" charset="0"/>
                              </a:rPr>
                              <m:t>×</m:t>
                            </m:r>
                            <m:r>
                              <m:rPr>
                                <m:nor/>
                              </m:rPr>
                              <a:rPr lang="en-US" altLang="zh-CN" sz="3200" b="1" dirty="0">
                                <a:latin typeface="Times New Roman" panose="02020603050405020304" pitchFamily="18" charset="0"/>
                              </a:rPr>
                              <m:t>108</m:t>
                            </m:r>
                            <m:r>
                              <m:rPr>
                                <m:nor/>
                              </m:rPr>
                              <a:rPr lang="en-US" altLang="zh-CN" sz="3200" b="1" dirty="0">
                                <a:latin typeface="Times New Roman" panose="02020603050405020304" pitchFamily="18" charset="0"/>
                              </a:rPr>
                              <m:t> </m:t>
                            </m:r>
                            <m:r>
                              <m:rPr>
                                <m:nor/>
                              </m:rPr>
                              <a:rPr lang="en-US" altLang="zh-CN" sz="3200" b="1" dirty="0">
                                <a:latin typeface="Times New Roman" panose="02020603050405020304" pitchFamily="18" charset="0"/>
                              </a:rPr>
                              <m:t>Hz</m:t>
                            </m:r>
                          </m:den>
                        </m:f>
                      </m:e>
                    </m:box>
                  </m:oMath>
                </a14:m>
                <a:r>
                  <a:rPr lang="en-US" altLang="zh-CN" sz="3200" b="1" dirty="0">
                    <a:latin typeface="Times New Roman" panose="02020603050405020304" pitchFamily="18" charset="0"/>
                  </a:rPr>
                  <a:t>=4×10</a:t>
                </a:r>
                <a:r>
                  <a:rPr lang="zh-CN" altLang="en-US" sz="3200" b="1" baseline="30000" dirty="0">
                    <a:latin typeface="Times New Roman" panose="02020603050405020304" pitchFamily="18" charset="0"/>
                  </a:rPr>
                  <a:t>－</a:t>
                </a:r>
                <a:r>
                  <a:rPr lang="en-US" altLang="zh-CN" sz="3200" b="1" baseline="30000" dirty="0">
                    <a:latin typeface="Times New Roman" panose="02020603050405020304" pitchFamily="18" charset="0"/>
                  </a:rPr>
                  <a:t>9</a:t>
                </a:r>
                <a:r>
                  <a:rPr lang="en-US" altLang="zh-CN" sz="3200" b="1" dirty="0">
                    <a:latin typeface="Times New Roman" panose="02020603050405020304" pitchFamily="18" charset="0"/>
                  </a:rPr>
                  <a:t> s</a:t>
                </a:r>
                <a:r>
                  <a:rPr lang="zh-CN" altLang="en-US" sz="3200" b="1" dirty="0">
                    <a:latin typeface="Times New Roman" panose="02020603050405020304" pitchFamily="18" charset="0"/>
                  </a:rPr>
                  <a:t>。</a:t>
                </a:r>
                <a:endParaRPr lang="zh-CN" altLang="en-US" sz="3200" dirty="0">
                  <a:latin typeface="Times New Roman" panose="02020603050405020304" pitchFamily="18" charset="0"/>
                </a:endParaRPr>
              </a:p>
            </p:txBody>
          </p:sp>
        </mc:Choice>
        <mc:Fallback>
          <p:sp>
            <p:nvSpPr>
              <p:cNvPr id="8" name="矩形 2"/>
              <p:cNvSpPr>
                <a:spLocks noRot="1" noChangeAspect="1" noMove="1" noResize="1" noEditPoints="1" noAdjustHandles="1" noChangeArrowheads="1" noChangeShapeType="1" noTextEdit="1"/>
              </p:cNvSpPr>
              <p:nvPr/>
            </p:nvSpPr>
            <p:spPr bwMode="auto">
              <a:xfrm>
                <a:off x="1305986" y="1196752"/>
                <a:ext cx="9302517" cy="3257363"/>
              </a:xfrm>
              <a:prstGeom prst="rect">
                <a:avLst/>
              </a:prstGeom>
              <a:blipFill rotWithShape="1">
                <a:blip r:embed="rId1"/>
                <a:stretch>
                  <a:fillRect l="-5" t="-13" r="2" b="7"/>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6" name="TextBox 5"/>
          <p:cNvSpPr txBox="1">
            <a:spLocks noChangeArrowheads="1"/>
          </p:cNvSpPr>
          <p:nvPr/>
        </p:nvSpPr>
        <p:spPr bwMode="auto">
          <a:xfrm>
            <a:off x="1295467" y="4581128"/>
            <a:ext cx="1920213" cy="861770"/>
          </a:xfrm>
          <a:prstGeom prst="rect">
            <a:avLst/>
          </a:prstGeom>
          <a:noFill/>
          <a:ln w="9525">
            <a:noFill/>
            <a:miter lim="800000"/>
          </a:ln>
        </p:spPr>
        <p:txBody>
          <a:bodyPr wrap="square" lIns="121917" tIns="60958" rIns="121917" bIns="60958">
            <a:spAutoFit/>
          </a:bodyPr>
          <a:lstStyle/>
          <a:p>
            <a:pPr>
              <a:lnSpc>
                <a:spcPct val="150000"/>
              </a:lnSpc>
              <a:defRPr/>
            </a:pPr>
            <a:r>
              <a:rPr lang="zh-CN" altLang="en-US" sz="3200" b="1" dirty="0">
                <a:solidFill>
                  <a:srgbClr val="FF0000"/>
                </a:solidFill>
                <a:latin typeface="Times New Roman" panose="02020603050405020304" pitchFamily="18" charset="0"/>
                <a:ea typeface="+mn-ea"/>
                <a:cs typeface="Times New Roman" panose="02020603050405020304" pitchFamily="18" charset="0"/>
              </a:rPr>
              <a:t>答案：</a:t>
            </a:r>
            <a:r>
              <a:rPr lang="en-US" altLang="zh-CN" sz="3200" b="1" dirty="0">
                <a:solidFill>
                  <a:srgbClr val="FF0000"/>
                </a:solidFill>
                <a:latin typeface="Times New Roman" panose="02020603050405020304" pitchFamily="18" charset="0"/>
                <a:ea typeface="+mn-ea"/>
                <a:cs typeface="Times New Roman" panose="02020603050405020304" pitchFamily="18" charset="0"/>
              </a:rPr>
              <a:t>D</a:t>
            </a:r>
            <a:endParaRPr lang="zh-CN" altLang="en-US" sz="3200" b="1" i="1" dirty="0">
              <a:solidFill>
                <a:srgbClr val="FF0000"/>
              </a:solidFill>
              <a:latin typeface="Times New Roman" panose="02020603050405020304" pitchFamily="18" charset="0"/>
              <a:ea typeface="+mn-ea"/>
              <a:cs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1127437" y="836712"/>
            <a:ext cx="9937115" cy="5229225"/>
            <a:chOff x="-548" y="1627"/>
            <a:chExt cx="15649" cy="8235"/>
          </a:xfrm>
        </p:grpSpPr>
        <p:pic>
          <p:nvPicPr>
            <p:cNvPr id="3" name="图片 2" descr="打孔纸"/>
            <p:cNvPicPr>
              <a:picLocks noChangeAspect="1"/>
            </p:cNvPicPr>
            <p:nvPr>
              <p:custDataLst>
                <p:tags r:id="rId1"/>
              </p:custDataLst>
            </p:nvPr>
          </p:nvPicPr>
          <p:blipFill>
            <a:blip r:embed="rId2"/>
            <a:stretch>
              <a:fillRect/>
            </a:stretch>
          </p:blipFill>
          <p:spPr>
            <a:xfrm>
              <a:off x="-548" y="2247"/>
              <a:ext cx="15649" cy="7615"/>
            </a:xfrm>
            <a:prstGeom prst="rect">
              <a:avLst/>
            </a:prstGeom>
          </p:spPr>
        </p:pic>
        <p:grpSp>
          <p:nvGrpSpPr>
            <p:cNvPr id="7" name="组合 6"/>
            <p:cNvGrpSpPr/>
            <p:nvPr/>
          </p:nvGrpSpPr>
          <p:grpSpPr>
            <a:xfrm>
              <a:off x="19" y="1627"/>
              <a:ext cx="4362" cy="977"/>
              <a:chOff x="19" y="2034"/>
              <a:chExt cx="4362" cy="977"/>
            </a:xfrm>
          </p:grpSpPr>
          <p:sp>
            <p:nvSpPr>
              <p:cNvPr id="4" name="文本框 3"/>
              <p:cNvSpPr txBox="1"/>
              <p:nvPr>
                <p:custDataLst>
                  <p:tags r:id="rId3"/>
                </p:custDataLst>
              </p:nvPr>
            </p:nvSpPr>
            <p:spPr>
              <a:xfrm>
                <a:off x="1502" y="2189"/>
                <a:ext cx="2879" cy="822"/>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易错提醒</a:t>
                </a:r>
                <a:endParaRPr lang="en-US" altLang="zh-CN"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19" y="2034"/>
                <a:ext cx="1579" cy="936"/>
              </a:xfrm>
              <a:prstGeom prst="rect">
                <a:avLst/>
              </a:prstGeom>
            </p:spPr>
          </p:pic>
        </p:grpSp>
      </p:grpSp>
      <mc:AlternateContent xmlns:mc="http://schemas.openxmlformats.org/markup-compatibility/2006">
        <mc:Choice xmlns:a14="http://schemas.microsoft.com/office/drawing/2010/main" Requires="a14">
          <p:sp>
            <p:nvSpPr>
              <p:cNvPr id="8" name="矩形 7"/>
              <p:cNvSpPr>
                <a:spLocks noChangeArrowheads="1"/>
              </p:cNvSpPr>
              <p:nvPr/>
            </p:nvSpPr>
            <p:spPr bwMode="auto">
              <a:xfrm>
                <a:off x="2135793" y="1724721"/>
                <a:ext cx="8280676" cy="3648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5080" indent="714375" eaLnBrk="1" hangingPunct="1">
                  <a:lnSpc>
                    <a:spcPct val="150000"/>
                  </a:lnSpc>
                  <a:defRPr/>
                </a:pPr>
                <a:r>
                  <a:rPr lang="zh-CN" altLang="en-US" sz="3200" b="1" dirty="0">
                    <a:solidFill>
                      <a:srgbClr val="00B0F0"/>
                    </a:solidFill>
                    <a:latin typeface="Times New Roman" panose="02020603050405020304" pitchFamily="18" charset="0"/>
                    <a:ea typeface="楷体" panose="02010609060101010101" pitchFamily="49" charset="-122"/>
                  </a:rPr>
                  <a:t>公式</a:t>
                </a:r>
                <a:r>
                  <a:rPr lang="en-US" altLang="zh-CN" sz="3200" b="1" i="1" dirty="0">
                    <a:solidFill>
                      <a:srgbClr val="00B0F0"/>
                    </a:solidFill>
                    <a:latin typeface="Times New Roman" panose="02020603050405020304" pitchFamily="18" charset="0"/>
                    <a:ea typeface="楷体" panose="02010609060101010101" pitchFamily="49" charset="-122"/>
                  </a:rPr>
                  <a:t>c</a:t>
                </a:r>
                <a:r>
                  <a:rPr lang="en-US" altLang="zh-CN" sz="3200" b="1" dirty="0">
                    <a:solidFill>
                      <a:srgbClr val="00B0F0"/>
                    </a:solidFill>
                    <a:latin typeface="Times New Roman" panose="02020603050405020304" pitchFamily="18" charset="0"/>
                    <a:ea typeface="楷体" panose="02010609060101010101" pitchFamily="49" charset="-122"/>
                  </a:rPr>
                  <a:t>=</a:t>
                </a:r>
                <a:r>
                  <a:rPr lang="en-US" altLang="zh-CN" sz="3200" b="1" i="1" dirty="0">
                    <a:solidFill>
                      <a:srgbClr val="00B0F0"/>
                    </a:solidFill>
                    <a:latin typeface="Times New Roman" panose="02020603050405020304" pitchFamily="18" charset="0"/>
                    <a:ea typeface="楷体" panose="02010609060101010101" pitchFamily="49" charset="-122"/>
                  </a:rPr>
                  <a:t>λ f </a:t>
                </a:r>
                <a:r>
                  <a:rPr lang="zh-CN" altLang="en-US" sz="3200" b="1" dirty="0">
                    <a:solidFill>
                      <a:srgbClr val="00B0F0"/>
                    </a:solidFill>
                    <a:latin typeface="Times New Roman" panose="02020603050405020304" pitchFamily="18" charset="0"/>
                    <a:ea typeface="楷体" panose="02010609060101010101" pitchFamily="49" charset="-122"/>
                  </a:rPr>
                  <a:t>反映了波速、波长和频率之间的关系，电磁波的波速等于光速</a:t>
                </a:r>
                <a:r>
                  <a:rPr lang="en-US" altLang="zh-CN" sz="3200" b="1" i="1" dirty="0">
                    <a:solidFill>
                      <a:srgbClr val="00B0F0"/>
                    </a:solidFill>
                    <a:latin typeface="Times New Roman" panose="02020603050405020304" pitchFamily="18" charset="0"/>
                    <a:ea typeface="楷体" panose="02010609060101010101" pitchFamily="49" charset="-122"/>
                  </a:rPr>
                  <a:t>c</a:t>
                </a:r>
                <a:r>
                  <a:rPr lang="en-US" altLang="zh-CN" sz="3200" b="1" dirty="0">
                    <a:solidFill>
                      <a:srgbClr val="00B0F0"/>
                    </a:solidFill>
                    <a:latin typeface="Times New Roman" panose="02020603050405020304" pitchFamily="18" charset="0"/>
                    <a:ea typeface="楷体" panose="02010609060101010101" pitchFamily="49" charset="-122"/>
                  </a:rPr>
                  <a:t>=3×10</a:t>
                </a:r>
                <a:r>
                  <a:rPr lang="en-US" altLang="zh-CN" sz="3200" b="1" baseline="30000" dirty="0">
                    <a:solidFill>
                      <a:srgbClr val="00B0F0"/>
                    </a:solidFill>
                    <a:latin typeface="Times New Roman" panose="02020603050405020304" pitchFamily="18" charset="0"/>
                    <a:ea typeface="楷体" panose="02010609060101010101" pitchFamily="49" charset="-122"/>
                  </a:rPr>
                  <a:t>8</a:t>
                </a:r>
                <a:r>
                  <a:rPr lang="en-US" altLang="zh-CN" sz="3200" b="1" dirty="0">
                    <a:solidFill>
                      <a:srgbClr val="00B0F0"/>
                    </a:solidFill>
                    <a:latin typeface="Times New Roman" panose="02020603050405020304" pitchFamily="18" charset="0"/>
                    <a:ea typeface="楷体" panose="02010609060101010101" pitchFamily="49" charset="-122"/>
                  </a:rPr>
                  <a:t> m/s,</a:t>
                </a:r>
                <a:r>
                  <a:rPr lang="zh-CN" altLang="en-US" sz="3200" b="1" dirty="0">
                    <a:solidFill>
                      <a:srgbClr val="00B0F0"/>
                    </a:solidFill>
                    <a:latin typeface="Times New Roman" panose="02020603050405020304" pitchFamily="18" charset="0"/>
                    <a:ea typeface="楷体" panose="02010609060101010101" pitchFamily="49" charset="-122"/>
                  </a:rPr>
                  <a:t>利用公式计算时注意频率的单位用国际单位</a:t>
                </a:r>
                <a:r>
                  <a:rPr lang="en-US" altLang="zh-CN" sz="3200" b="1" dirty="0">
                    <a:solidFill>
                      <a:srgbClr val="00B0F0"/>
                    </a:solidFill>
                    <a:latin typeface="Times New Roman" panose="02020603050405020304" pitchFamily="18" charset="0"/>
                    <a:ea typeface="楷体" panose="02010609060101010101" pitchFamily="49" charset="-122"/>
                  </a:rPr>
                  <a:t>Hz</a:t>
                </a:r>
                <a:r>
                  <a:rPr lang="zh-CN" altLang="en-US" sz="3200" b="1" dirty="0">
                    <a:solidFill>
                      <a:srgbClr val="00B0F0"/>
                    </a:solidFill>
                    <a:latin typeface="Times New Roman" panose="02020603050405020304" pitchFamily="18" charset="0"/>
                    <a:ea typeface="楷体" panose="02010609060101010101" pitchFamily="49" charset="-122"/>
                  </a:rPr>
                  <a:t>，另外注意理解周期和频率的关系</a:t>
                </a:r>
                <a:r>
                  <a:rPr lang="en-US" altLang="zh-CN" sz="3200" b="1" i="1" dirty="0">
                    <a:solidFill>
                      <a:srgbClr val="00B0F0"/>
                    </a:solidFill>
                    <a:latin typeface="Times New Roman" panose="02020603050405020304" pitchFamily="18" charset="0"/>
                    <a:ea typeface="楷体" panose="02010609060101010101" pitchFamily="49" charset="-122"/>
                  </a:rPr>
                  <a:t>T</a:t>
                </a:r>
                <a:r>
                  <a:rPr lang="en-US" altLang="zh-CN" sz="3200" b="1" dirty="0">
                    <a:solidFill>
                      <a:srgbClr val="00B0F0"/>
                    </a:solidFill>
                    <a:latin typeface="Times New Roman" panose="02020603050405020304" pitchFamily="18" charset="0"/>
                    <a:ea typeface="楷体" panose="02010609060101010101" pitchFamily="49" charset="-122"/>
                  </a:rPr>
                  <a:t>= </a:t>
                </a:r>
                <a14:m>
                  <m:oMath xmlns:m="http://schemas.openxmlformats.org/officeDocument/2006/math">
                    <m:box>
                      <m:boxPr>
                        <m:ctrlPr>
                          <a:rPr lang="en-US" altLang="zh-CN" sz="3200" b="1" i="1">
                            <a:solidFill>
                              <a:srgbClr val="00B0F0"/>
                            </a:solidFill>
                            <a:latin typeface="Cambria Math" panose="02040503050406030204"/>
                            <a:ea typeface="楷体" panose="02010609060101010101" pitchFamily="49" charset="-122"/>
                          </a:rPr>
                        </m:ctrlPr>
                      </m:boxPr>
                      <m:e>
                        <m:f>
                          <m:fPr>
                            <m:ctrlPr>
                              <a:rPr lang="en-US" altLang="zh-CN" sz="3200" b="1" i="1">
                                <a:solidFill>
                                  <a:srgbClr val="00B0F0"/>
                                </a:solidFill>
                                <a:latin typeface="Cambria Math" panose="02040503050406030204"/>
                                <a:ea typeface="楷体" panose="02010609060101010101" pitchFamily="49" charset="-122"/>
                              </a:rPr>
                            </m:ctrlPr>
                          </m:fPr>
                          <m:num>
                            <m:r>
                              <m:rPr>
                                <m:nor/>
                              </m:rPr>
                              <a:rPr lang="en-US" altLang="zh-CN" sz="3200" b="1" dirty="0">
                                <a:solidFill>
                                  <a:srgbClr val="00B0F0"/>
                                </a:solidFill>
                                <a:latin typeface="Times New Roman" panose="02020603050405020304" pitchFamily="18" charset="0"/>
                                <a:ea typeface="楷体" panose="02010609060101010101" pitchFamily="49" charset="-122"/>
                              </a:rPr>
                              <m:t>1</m:t>
                            </m:r>
                          </m:num>
                          <m:den>
                            <m:r>
                              <m:rPr>
                                <m:nor/>
                              </m:rPr>
                              <a:rPr lang="en-US" altLang="zh-CN" sz="3200" b="1" i="1" dirty="0">
                                <a:solidFill>
                                  <a:srgbClr val="00B0F0"/>
                                </a:solidFill>
                                <a:latin typeface="Times New Roman" panose="02020603050405020304" pitchFamily="18" charset="0"/>
                                <a:ea typeface="楷体" panose="02010609060101010101" pitchFamily="49" charset="-122"/>
                              </a:rPr>
                              <m:t>f</m:t>
                            </m:r>
                          </m:den>
                        </m:f>
                      </m:e>
                    </m:box>
                  </m:oMath>
                </a14:m>
                <a:r>
                  <a:rPr lang="zh-CN" altLang="en-US" sz="3200" b="1" dirty="0">
                    <a:solidFill>
                      <a:srgbClr val="00B0F0"/>
                    </a:solidFill>
                    <a:latin typeface="Times New Roman" panose="02020603050405020304" pitchFamily="18" charset="0"/>
                    <a:ea typeface="楷体" panose="02010609060101010101" pitchFamily="49" charset="-122"/>
                  </a:rPr>
                  <a:t>。</a:t>
                </a:r>
                <a:endParaRPr lang="en-US" altLang="zh-CN" sz="3200" b="1" u="wavy" dirty="0">
                  <a:solidFill>
                    <a:srgbClr val="00B0F0"/>
                  </a:solidFill>
                  <a:uFill>
                    <a:solidFill>
                      <a:schemeClr val="tx1"/>
                    </a:solidFill>
                  </a:uFill>
                  <a:latin typeface="Times New Roman" panose="02020603050405020304" pitchFamily="18" charset="0"/>
                  <a:ea typeface="楷体" panose="02010609060101010101" pitchFamily="49" charset="-122"/>
                </a:endParaRPr>
              </a:p>
            </p:txBody>
          </p:sp>
        </mc:Choice>
        <mc:Fallback>
          <p:sp>
            <p:nvSpPr>
              <p:cNvPr id="8" name="矩形 7"/>
              <p:cNvSpPr>
                <a:spLocks noRot="1" noChangeAspect="1" noMove="1" noResize="1" noEditPoints="1" noAdjustHandles="1" noChangeArrowheads="1" noChangeShapeType="1" noTextEdit="1"/>
              </p:cNvSpPr>
              <p:nvPr/>
            </p:nvSpPr>
            <p:spPr bwMode="auto">
              <a:xfrm>
                <a:off x="2135793" y="1724721"/>
                <a:ext cx="8280676" cy="3648495"/>
              </a:xfrm>
              <a:prstGeom prst="rect">
                <a:avLst/>
              </a:prstGeom>
              <a:blipFill rotWithShape="1">
                <a:blip r:embed="rId6"/>
                <a:stretch>
                  <a:fillRect l="-3" t="-2" r="7" b="13"/>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33"/>
          <p:cNvSpPr txBox="1">
            <a:spLocks noChangeArrowheads="1"/>
          </p:cNvSpPr>
          <p:nvPr/>
        </p:nvSpPr>
        <p:spPr bwMode="auto">
          <a:xfrm>
            <a:off x="814918" y="1922005"/>
            <a:ext cx="10562167" cy="1600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1. </a:t>
            </a:r>
            <a:r>
              <a:rPr lang="zh-CN" altLang="en-US" sz="3200" b="1" dirty="0">
                <a:latin typeface="Times New Roman" panose="02020603050405020304" pitchFamily="18" charset="0"/>
                <a:ea typeface="+mn-ea"/>
                <a:cs typeface="Times New Roman" panose="02020603050405020304" pitchFamily="18" charset="0"/>
              </a:rPr>
              <a:t>电磁波按波长分类 无线电波、红外线、可见光、紫外线、</a:t>
            </a:r>
            <a:r>
              <a:rPr lang="en-US" altLang="zh-CN" sz="3200" b="1" dirty="0">
                <a:latin typeface="Times New Roman" panose="02020603050405020304" pitchFamily="18" charset="0"/>
                <a:ea typeface="+mn-ea"/>
                <a:cs typeface="Times New Roman" panose="02020603050405020304" pitchFamily="18" charset="0"/>
              </a:rPr>
              <a:t>X </a:t>
            </a:r>
            <a:r>
              <a:rPr lang="zh-CN" altLang="en-US" sz="3200" b="1" dirty="0">
                <a:latin typeface="Times New Roman" panose="02020603050405020304" pitchFamily="18" charset="0"/>
                <a:ea typeface="+mn-ea"/>
                <a:cs typeface="Times New Roman" panose="02020603050405020304" pitchFamily="18" charset="0"/>
              </a:rPr>
              <a:t>射线、</a:t>
            </a:r>
            <a:r>
              <a:rPr lang="en-US" altLang="zh-CN" sz="3200" b="1" dirty="0">
                <a:latin typeface="Times New Roman" panose="02020603050405020304" pitchFamily="18" charset="0"/>
                <a:ea typeface="+mn-ea"/>
                <a:cs typeface="Times New Roman" panose="02020603050405020304" pitchFamily="18" charset="0"/>
              </a:rPr>
              <a:t>γ </a:t>
            </a:r>
            <a:r>
              <a:rPr lang="zh-CN" altLang="en-US" sz="3200" b="1" dirty="0">
                <a:latin typeface="Times New Roman" panose="02020603050405020304" pitchFamily="18" charset="0"/>
                <a:ea typeface="+mn-ea"/>
                <a:cs typeface="Times New Roman" panose="02020603050405020304" pitchFamily="18" charset="0"/>
              </a:rPr>
              <a:t>射线等。</a:t>
            </a:r>
            <a:endParaRPr lang="zh-CN" altLang="en-US" sz="3200" b="1" dirty="0">
              <a:latin typeface="Times New Roman" panose="02020603050405020304" pitchFamily="18" charset="0"/>
              <a:ea typeface="+mn-ea"/>
              <a:cs typeface="Times New Roman" panose="02020603050405020304" pitchFamily="18" charset="0"/>
            </a:endParaRPr>
          </a:p>
        </p:txBody>
      </p:sp>
      <p:sp>
        <p:nvSpPr>
          <p:cNvPr id="11" name="AutoShape 2"/>
          <p:cNvSpPr>
            <a:spLocks noChangeArrowheads="1"/>
          </p:cNvSpPr>
          <p:nvPr>
            <p:custDataLst>
              <p:tags r:id="rId1"/>
            </p:custDataLst>
          </p:nvPr>
        </p:nvSpPr>
        <p:spPr bwMode="gray">
          <a:xfrm flipH="1">
            <a:off x="2244900" y="998447"/>
            <a:ext cx="3923107" cy="573617"/>
          </a:xfrm>
          <a:prstGeom prst="roundRect">
            <a:avLst>
              <a:gd name="adj" fmla="val 47681"/>
            </a:avLst>
          </a:prstGeom>
          <a:solidFill>
            <a:schemeClr val="accent6">
              <a:lumMod val="60000"/>
              <a:lumOff val="40000"/>
            </a:schemeClr>
          </a:solidFill>
          <a:ln>
            <a:noFill/>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endParaRPr>
          </a:p>
        </p:txBody>
      </p:sp>
      <p:sp>
        <p:nvSpPr>
          <p:cNvPr id="12" name="AutoShape 2"/>
          <p:cNvSpPr>
            <a:spLocks noChangeArrowheads="1"/>
          </p:cNvSpPr>
          <p:nvPr>
            <p:custDataLst>
              <p:tags r:id="rId2"/>
            </p:custDataLst>
          </p:nvPr>
        </p:nvSpPr>
        <p:spPr bwMode="gray">
          <a:xfrm flipH="1">
            <a:off x="839435" y="987864"/>
            <a:ext cx="2053167" cy="584200"/>
          </a:xfrm>
          <a:prstGeom prst="roundRect">
            <a:avLst>
              <a:gd name="adj" fmla="val 47681"/>
            </a:avLst>
          </a:prstGeom>
          <a:gradFill rotWithShape="1">
            <a:gsLst>
              <a:gs pos="100000">
                <a:schemeClr val="accent5">
                  <a:lumMod val="60000"/>
                  <a:lumOff val="40000"/>
                </a:schemeClr>
              </a:gs>
              <a:gs pos="100000">
                <a:srgbClr val="FF0A00"/>
              </a:gs>
              <a:gs pos="100000">
                <a:srgbClr val="FF1200"/>
              </a:gs>
              <a:gs pos="100000">
                <a:srgbClr val="FF6600"/>
              </a:gs>
            </a:gsLst>
            <a:lin ang="0" scaled="1"/>
          </a:gradFill>
          <a:ln>
            <a:noFill/>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endParaRPr>
          </a:p>
        </p:txBody>
      </p:sp>
      <p:sp>
        <p:nvSpPr>
          <p:cNvPr id="13" name="文本框 27"/>
          <p:cNvSpPr txBox="1"/>
          <p:nvPr>
            <p:custDataLst>
              <p:tags r:id="rId3"/>
            </p:custDataLst>
          </p:nvPr>
        </p:nvSpPr>
        <p:spPr>
          <a:xfrm>
            <a:off x="1050679" y="985999"/>
            <a:ext cx="1449436" cy="584775"/>
          </a:xfrm>
          <a:prstGeom prst="rect">
            <a:avLst/>
          </a:prstGeom>
          <a:noFill/>
          <a:ln w="9525">
            <a:noFill/>
          </a:ln>
        </p:spPr>
        <p:txBody>
          <a:bodyPr wrap="none">
            <a:spAutoFit/>
          </a:bodyPr>
          <a:lstStyle/>
          <a:p>
            <a:r>
              <a:rPr lang="zh-CN" altLang="en-US" sz="3200" b="1" dirty="0">
                <a:solidFill>
                  <a:schemeClr val="tx1"/>
                </a:solidFill>
                <a:latin typeface="黑体" panose="02010609060101010101" charset="-122"/>
                <a:ea typeface="黑体" panose="02010609060101010101" charset="-122"/>
              </a:rPr>
              <a:t>知识点</a:t>
            </a:r>
            <a:endParaRPr lang="zh-CN" altLang="en-US" sz="3200" b="1" dirty="0">
              <a:solidFill>
                <a:schemeClr val="tx1"/>
              </a:solidFill>
              <a:latin typeface="黑体" panose="02010609060101010101" charset="-122"/>
              <a:ea typeface="黑体" panose="02010609060101010101" charset="-122"/>
            </a:endParaRPr>
          </a:p>
        </p:txBody>
      </p:sp>
      <p:sp>
        <p:nvSpPr>
          <p:cNvPr id="15" name="文本框 28"/>
          <p:cNvSpPr txBox="1"/>
          <p:nvPr>
            <p:custDataLst>
              <p:tags r:id="rId4"/>
            </p:custDataLst>
          </p:nvPr>
        </p:nvSpPr>
        <p:spPr>
          <a:xfrm>
            <a:off x="3347263" y="985999"/>
            <a:ext cx="2748738" cy="583565"/>
          </a:xfrm>
          <a:prstGeom prst="rect">
            <a:avLst/>
          </a:prstGeom>
          <a:noFill/>
          <a:ln w="9525">
            <a:noFill/>
          </a:ln>
        </p:spPr>
        <p:txBody>
          <a:bodyPr wrap="square">
            <a:spAutoFit/>
          </a:bodyPr>
          <a:lstStyle/>
          <a:p>
            <a:r>
              <a:rPr lang="zh-CN" altLang="en-US" sz="3200" b="1" dirty="0">
                <a:latin typeface="黑体" panose="02010609060101010101" charset="-122"/>
                <a:ea typeface="黑体" panose="02010609060101010101" charset="-122"/>
              </a:rPr>
              <a:t>电磁波的</a:t>
            </a:r>
            <a:r>
              <a:rPr lang="zh-CN" altLang="en-US" sz="3200" b="1" dirty="0">
                <a:latin typeface="黑体" panose="02010609060101010101" charset="-122"/>
                <a:ea typeface="黑体" panose="02010609060101010101" charset="-122"/>
              </a:rPr>
              <a:t>应用</a:t>
            </a:r>
            <a:endParaRPr lang="zh-CN" altLang="en-US" sz="3200" b="1" dirty="0">
              <a:latin typeface="黑体" panose="02010609060101010101" charset="-122"/>
              <a:ea typeface="黑体" panose="02010609060101010101" charset="-122"/>
            </a:endParaRPr>
          </a:p>
        </p:txBody>
      </p:sp>
      <p:sp>
        <p:nvSpPr>
          <p:cNvPr id="16" name="AutoShape 11"/>
          <p:cNvSpPr/>
          <p:nvPr>
            <p:custDataLst>
              <p:tags r:id="rId5"/>
            </p:custDataLst>
          </p:nvPr>
        </p:nvSpPr>
        <p:spPr>
          <a:xfrm>
            <a:off x="2486202" y="851984"/>
            <a:ext cx="768351" cy="776816"/>
          </a:xfrm>
          <a:prstGeom prst="diamond">
            <a:avLst/>
          </a:prstGeom>
          <a:solidFill>
            <a:srgbClr val="F4BE96"/>
          </a:solidFill>
          <a:ln w="38100" cap="flat" cmpd="sng">
            <a:solidFill>
              <a:schemeClr val="bg1"/>
            </a:solidFill>
            <a:prstDash val="solid"/>
            <a:miter/>
            <a:headEnd type="none" w="med" len="med"/>
            <a:tailEnd type="none" w="med" len="med"/>
          </a:ln>
          <a:effectLst>
            <a:outerShdw sy="50000" rotWithShape="0">
              <a:srgbClr val="808080">
                <a:alpha val="50000"/>
              </a:srgbClr>
            </a:outerShdw>
          </a:effectLst>
        </p:spPr>
        <p:txBody>
          <a:bodyPr wrap="none" anchor="ctr" anchorCtr="0"/>
          <a:lstStyle/>
          <a:p>
            <a:pPr algn="ctr" eaLnBrk="0" hangingPunct="0"/>
            <a:r>
              <a:rPr lang="en-US" altLang="ko-KR" sz="3200" b="1" dirty="0" smtClean="0">
                <a:solidFill>
                  <a:schemeClr val="tx1"/>
                </a:solidFill>
                <a:latin typeface="黑体" panose="02010609060101010101" charset="-122"/>
                <a:ea typeface="黑体" panose="02010609060101010101" charset="-122"/>
              </a:rPr>
              <a:t>3</a:t>
            </a:r>
            <a:endParaRPr lang="en-US" altLang="ko-KR" sz="3200" b="1" dirty="0">
              <a:solidFill>
                <a:schemeClr val="tx1"/>
              </a:solidFill>
              <a:latin typeface="黑体" panose="02010609060101010101" charset="-122"/>
              <a:ea typeface="黑体" panose="02010609060101010101" charset="-122"/>
            </a:endParaRPr>
          </a:p>
        </p:txBody>
      </p:sp>
    </p:spTree>
  </p:cSld>
  <p:clrMapOvr>
    <a:masterClrMapping/>
  </p:clrMapOvr>
  <p:transition spd="slow">
    <p:wip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33"/>
          <p:cNvSpPr txBox="1">
            <a:spLocks noChangeArrowheads="1"/>
          </p:cNvSpPr>
          <p:nvPr/>
        </p:nvSpPr>
        <p:spPr bwMode="auto">
          <a:xfrm>
            <a:off x="814918" y="1268760"/>
            <a:ext cx="10562167" cy="3816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defRPr/>
            </a:pPr>
            <a:r>
              <a:rPr lang="en-US" altLang="zh-CN" sz="3200" b="1" dirty="0">
                <a:latin typeface="Times New Roman" panose="02020603050405020304" pitchFamily="18" charset="0"/>
                <a:cs typeface="Times New Roman" panose="02020603050405020304" pitchFamily="18" charset="0"/>
              </a:rPr>
              <a:t>2. </a:t>
            </a:r>
            <a:r>
              <a:rPr lang="zh-CN" altLang="en-US" sz="3200" b="1" dirty="0">
                <a:latin typeface="Times New Roman" panose="02020603050405020304" pitchFamily="18" charset="0"/>
                <a:cs typeface="Times New Roman" panose="02020603050405020304" pitchFamily="18" charset="0"/>
              </a:rPr>
              <a:t>应用 </a:t>
            </a:r>
            <a:r>
              <a:rPr lang="en-US" altLang="zh-CN" sz="3200" b="1" dirty="0">
                <a:latin typeface="Times New Roman" panose="02020603050405020304" pitchFamily="18" charset="0"/>
                <a:cs typeface="Times New Roman" panose="02020603050405020304" pitchFamily="18" charset="0"/>
              </a:rPr>
              <a:t>(1)</a:t>
            </a:r>
            <a:r>
              <a:rPr lang="zh-CN" altLang="en-US" sz="3200" b="1" dirty="0">
                <a:latin typeface="Times New Roman" panose="02020603050405020304" pitchFamily="18" charset="0"/>
                <a:cs typeface="Times New Roman" panose="02020603050405020304" pitchFamily="18" charset="0"/>
              </a:rPr>
              <a:t>无线电波：广播、电视和移动电话等。</a:t>
            </a:r>
            <a:endParaRPr lang="zh-CN" altLang="en-US" sz="3200" b="1" dirty="0">
              <a:latin typeface="Times New Roman" panose="02020603050405020304" pitchFamily="18" charset="0"/>
              <a:cs typeface="Times New Roman" panose="02020603050405020304" pitchFamily="18" charset="0"/>
            </a:endParaRPr>
          </a:p>
          <a:p>
            <a:pPr marL="476250" indent="6350" eaLnBrk="1" hangingPunct="1">
              <a:lnSpc>
                <a:spcPct val="150000"/>
              </a:lnSpc>
              <a:defRPr/>
            </a:pPr>
            <a:r>
              <a:rPr lang="en-US" altLang="zh-CN" sz="3200" b="1" dirty="0">
                <a:latin typeface="Times New Roman" panose="02020603050405020304" pitchFamily="18" charset="0"/>
                <a:cs typeface="Times New Roman" panose="02020603050405020304" pitchFamily="18" charset="0"/>
              </a:rPr>
              <a:t>(2)</a:t>
            </a:r>
            <a:r>
              <a:rPr lang="zh-CN" altLang="en-US" sz="3200" b="1" dirty="0">
                <a:latin typeface="Times New Roman" panose="02020603050405020304" pitchFamily="18" charset="0"/>
                <a:cs typeface="Times New Roman" panose="02020603050405020304" pitchFamily="18" charset="0"/>
              </a:rPr>
              <a:t>红外线：遥控、遥感等。</a:t>
            </a:r>
            <a:endParaRPr lang="zh-CN" altLang="en-US" sz="3200" b="1" dirty="0">
              <a:latin typeface="Times New Roman" panose="02020603050405020304" pitchFamily="18" charset="0"/>
              <a:cs typeface="Times New Roman" panose="02020603050405020304" pitchFamily="18" charset="0"/>
            </a:endParaRPr>
          </a:p>
          <a:p>
            <a:pPr marL="476250" indent="6350" eaLnBrk="1" hangingPunct="1">
              <a:lnSpc>
                <a:spcPct val="150000"/>
              </a:lnSpc>
              <a:defRPr/>
            </a:pPr>
            <a:r>
              <a:rPr lang="en-US" altLang="zh-CN" sz="3200" b="1" dirty="0">
                <a:latin typeface="Times New Roman" panose="02020603050405020304" pitchFamily="18" charset="0"/>
                <a:cs typeface="Times New Roman" panose="02020603050405020304" pitchFamily="18" charset="0"/>
              </a:rPr>
              <a:t>(3)</a:t>
            </a:r>
            <a:r>
              <a:rPr lang="zh-CN" altLang="en-US" sz="3200" b="1" dirty="0">
                <a:latin typeface="Times New Roman" panose="02020603050405020304" pitchFamily="18" charset="0"/>
                <a:cs typeface="Times New Roman" panose="02020603050405020304" pitchFamily="18" charset="0"/>
              </a:rPr>
              <a:t>紫外线：杀菌、验钞等。</a:t>
            </a:r>
            <a:endParaRPr lang="zh-CN" altLang="en-US" sz="3200" b="1" dirty="0">
              <a:latin typeface="Times New Roman" panose="02020603050405020304" pitchFamily="18" charset="0"/>
              <a:cs typeface="Times New Roman" panose="02020603050405020304" pitchFamily="18" charset="0"/>
            </a:endParaRPr>
          </a:p>
          <a:p>
            <a:pPr marL="476250" indent="6350" eaLnBrk="1" hangingPunct="1">
              <a:lnSpc>
                <a:spcPct val="150000"/>
              </a:lnSpc>
              <a:defRPr/>
            </a:pPr>
            <a:r>
              <a:rPr lang="en-US" altLang="zh-CN" sz="3200" b="1" dirty="0">
                <a:latin typeface="Times New Roman" panose="02020603050405020304" pitchFamily="18" charset="0"/>
                <a:cs typeface="Times New Roman" panose="02020603050405020304" pitchFamily="18" charset="0"/>
              </a:rPr>
              <a:t>(4)X </a:t>
            </a:r>
            <a:r>
              <a:rPr lang="zh-CN" altLang="en-US" sz="3200" b="1" dirty="0">
                <a:latin typeface="Times New Roman" panose="02020603050405020304" pitchFamily="18" charset="0"/>
                <a:cs typeface="Times New Roman" panose="02020603050405020304" pitchFamily="18" charset="0"/>
              </a:rPr>
              <a:t>射线：用于医疗上诊断是否骨折等。</a:t>
            </a:r>
            <a:endParaRPr lang="zh-CN" altLang="en-US" sz="3200" b="1" dirty="0">
              <a:latin typeface="Times New Roman" panose="02020603050405020304" pitchFamily="18" charset="0"/>
              <a:cs typeface="Times New Roman" panose="02020603050405020304" pitchFamily="18" charset="0"/>
            </a:endParaRPr>
          </a:p>
          <a:p>
            <a:pPr marL="476250" indent="6350" eaLnBrk="1" hangingPunct="1">
              <a:lnSpc>
                <a:spcPct val="150000"/>
              </a:lnSpc>
              <a:defRPr/>
            </a:pPr>
            <a:r>
              <a:rPr lang="en-US" altLang="zh-CN" sz="3200" b="1" dirty="0">
                <a:latin typeface="Times New Roman" panose="02020603050405020304" pitchFamily="18" charset="0"/>
                <a:cs typeface="Times New Roman" panose="02020603050405020304" pitchFamily="18" charset="0"/>
              </a:rPr>
              <a:t>(5)γ </a:t>
            </a:r>
            <a:r>
              <a:rPr lang="zh-CN" altLang="en-US" sz="3200" b="1" dirty="0">
                <a:latin typeface="Times New Roman" panose="02020603050405020304" pitchFamily="18" charset="0"/>
                <a:cs typeface="Times New Roman" panose="02020603050405020304" pitchFamily="18" charset="0"/>
              </a:rPr>
              <a:t>射线：金属探伤。</a:t>
            </a:r>
            <a:endParaRPr lang="zh-CN" altLang="en-US" sz="3200" b="1" dirty="0">
              <a:latin typeface="Times New Roman" panose="02020603050405020304" pitchFamily="18" charset="0"/>
              <a:cs typeface="Times New Roman" panose="02020603050405020304" pitchFamily="18" charset="0"/>
            </a:endParaRPr>
          </a:p>
        </p:txBody>
      </p:sp>
    </p:spTree>
  </p:cSld>
  <p:clrMapOvr>
    <a:masterClrMapping/>
  </p:clrMapOvr>
  <p:transition spd="slow">
    <p:wip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33"/>
          <p:cNvSpPr txBox="1">
            <a:spLocks noChangeArrowheads="1"/>
          </p:cNvSpPr>
          <p:nvPr/>
        </p:nvSpPr>
        <p:spPr bwMode="auto">
          <a:xfrm>
            <a:off x="814918" y="1268760"/>
            <a:ext cx="10562167" cy="3816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defRPr/>
            </a:pPr>
            <a:r>
              <a:rPr lang="en-US" altLang="zh-CN" sz="3200" b="1" dirty="0">
                <a:latin typeface="Times New Roman" panose="02020603050405020304" pitchFamily="18" charset="0"/>
                <a:cs typeface="Times New Roman" panose="02020603050405020304" pitchFamily="18" charset="0"/>
              </a:rPr>
              <a:t>3. </a:t>
            </a:r>
            <a:r>
              <a:rPr lang="zh-CN" altLang="en-US" sz="3200" b="1" dirty="0">
                <a:latin typeface="Times New Roman" panose="02020603050405020304" pitchFamily="18" charset="0"/>
                <a:cs typeface="Times New Roman" panose="02020603050405020304" pitchFamily="18" charset="0"/>
              </a:rPr>
              <a:t>微波炉 微波炉内有一个微波发生器，能产生频率非常高的电磁波</a:t>
            </a:r>
            <a:r>
              <a:rPr lang="en-US" altLang="zh-CN" sz="3200" b="1" dirty="0">
                <a:latin typeface="Times New Roman" panose="02020603050405020304" pitchFamily="18" charset="0"/>
                <a:cs typeface="Times New Roman" panose="02020603050405020304" pitchFamily="18" charset="0"/>
              </a:rPr>
              <a:t>——</a:t>
            </a:r>
            <a:r>
              <a:rPr lang="zh-CN" altLang="en-US" sz="3200" b="1" dirty="0">
                <a:latin typeface="Times New Roman" panose="02020603050405020304" pitchFamily="18" charset="0"/>
                <a:cs typeface="Times New Roman" panose="02020603050405020304" pitchFamily="18" charset="0"/>
              </a:rPr>
              <a:t>微波。在微波的作用下，食物中的水分子剧烈振动，食物内能增大。</a:t>
            </a:r>
            <a:endParaRPr lang="zh-CN" altLang="en-US" sz="3200" b="1" dirty="0">
              <a:latin typeface="Times New Roman" panose="02020603050405020304" pitchFamily="18" charset="0"/>
              <a:cs typeface="Times New Roman" panose="02020603050405020304" pitchFamily="18" charset="0"/>
            </a:endParaRPr>
          </a:p>
          <a:p>
            <a:pPr marL="476250" indent="-476250" eaLnBrk="1" hangingPunct="1">
              <a:lnSpc>
                <a:spcPct val="150000"/>
              </a:lnSpc>
              <a:defRPr/>
            </a:pPr>
            <a:r>
              <a:rPr lang="en-US" altLang="zh-CN" sz="3200" b="1" dirty="0">
                <a:latin typeface="Times New Roman" panose="02020603050405020304" pitchFamily="18" charset="0"/>
                <a:cs typeface="Times New Roman" panose="02020603050405020304" pitchFamily="18" charset="0"/>
              </a:rPr>
              <a:t>4. </a:t>
            </a:r>
            <a:r>
              <a:rPr lang="zh-CN" altLang="en-US" sz="3200" b="1" dirty="0">
                <a:latin typeface="Times New Roman" panose="02020603050405020304" pitchFamily="18" charset="0"/>
                <a:cs typeface="Times New Roman" panose="02020603050405020304" pitchFamily="18" charset="0"/>
              </a:rPr>
              <a:t>电磁波对人体的影响 我们生活在电磁波的海洋中，电磁波给我们带来了便利，但它也会给人体带来一定的危害。</a:t>
            </a:r>
            <a:endParaRPr lang="zh-CN" altLang="en-US" sz="3200" b="1" dirty="0">
              <a:latin typeface="Times New Roman" panose="02020603050405020304" pitchFamily="18" charset="0"/>
              <a:cs typeface="Times New Roman" panose="02020603050405020304" pitchFamily="18" charset="0"/>
            </a:endParaRPr>
          </a:p>
        </p:txBody>
      </p:sp>
    </p:spTree>
  </p:cSld>
  <p:clrMapOvr>
    <a:masterClrMapping/>
  </p:clrMapOvr>
  <p:transition spd="slow">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8"/>
          <p:cNvSpPr txBox="1"/>
          <p:nvPr/>
        </p:nvSpPr>
        <p:spPr>
          <a:xfrm>
            <a:off x="3539624" y="895702"/>
            <a:ext cx="5110163" cy="4117474"/>
          </a:xfrm>
          <a:prstGeom prst="rect">
            <a:avLst/>
          </a:prstGeom>
          <a:noFill/>
        </p:spPr>
        <p:txBody>
          <a:bodyPr>
            <a:spAutoFit/>
          </a:bodyPr>
          <a:lstStyle/>
          <a:p>
            <a:pPr marL="342900" indent="-342900">
              <a:lnSpc>
                <a:spcPct val="150000"/>
              </a:lnSpc>
              <a:buClr>
                <a:srgbClr val="00B0F0"/>
              </a:buClr>
              <a:buFont typeface="Wingdings" panose="05000000000000000000" pitchFamily="2" charset="2"/>
              <a:buChar char="u"/>
              <a:defRPr/>
            </a:pPr>
            <a:r>
              <a:rPr lang="zh-CN" altLang="en-US" sz="3600" b="1" dirty="0">
                <a:latin typeface="+mn-ea"/>
                <a:cs typeface="Times New Roman" panose="02020603050405020304" pitchFamily="18" charset="0"/>
              </a:rPr>
              <a:t>电磁波是怎样产生</a:t>
            </a:r>
            <a:r>
              <a:rPr lang="zh-CN" altLang="en-US" sz="3600" b="1" dirty="0" smtClean="0">
                <a:latin typeface="+mn-ea"/>
                <a:cs typeface="Times New Roman" panose="02020603050405020304" pitchFamily="18" charset="0"/>
              </a:rPr>
              <a:t>的</a:t>
            </a:r>
            <a:endParaRPr lang="en-US" altLang="zh-CN" sz="3600" b="1" dirty="0" smtClean="0">
              <a:latin typeface="+mn-ea"/>
              <a:cs typeface="Times New Roman" panose="02020603050405020304" pitchFamily="18" charset="0"/>
            </a:endParaRPr>
          </a:p>
          <a:p>
            <a:pPr marL="342900" indent="-342900">
              <a:lnSpc>
                <a:spcPct val="150000"/>
              </a:lnSpc>
              <a:buClr>
                <a:srgbClr val="00B0F0"/>
              </a:buClr>
              <a:buFont typeface="Wingdings" panose="05000000000000000000" pitchFamily="2" charset="2"/>
              <a:buChar char="u"/>
              <a:defRPr/>
            </a:pPr>
            <a:r>
              <a:rPr lang="zh-CN" altLang="en-US" sz="3600" b="1" dirty="0">
                <a:latin typeface="+mn-ea"/>
                <a:cs typeface="Times New Roman" panose="02020603050405020304" pitchFamily="18" charset="0"/>
              </a:rPr>
              <a:t>电磁波大</a:t>
            </a:r>
            <a:r>
              <a:rPr lang="zh-CN" altLang="en-US" sz="3600" b="1" dirty="0" smtClean="0">
                <a:latin typeface="+mn-ea"/>
                <a:cs typeface="Times New Roman" panose="02020603050405020304" pitchFamily="18" charset="0"/>
              </a:rPr>
              <a:t>家族</a:t>
            </a:r>
            <a:endParaRPr lang="en-US" altLang="zh-CN" sz="3600" b="1" dirty="0" smtClean="0">
              <a:latin typeface="+mn-ea"/>
              <a:cs typeface="Times New Roman" panose="02020603050405020304" pitchFamily="18" charset="0"/>
            </a:endParaRPr>
          </a:p>
          <a:p>
            <a:pPr marL="342900" indent="-342900">
              <a:lnSpc>
                <a:spcPct val="150000"/>
              </a:lnSpc>
              <a:buClr>
                <a:srgbClr val="00B0F0"/>
              </a:buClr>
              <a:buFont typeface="Wingdings" panose="05000000000000000000" pitchFamily="2" charset="2"/>
              <a:buChar char="u"/>
              <a:defRPr/>
            </a:pPr>
            <a:r>
              <a:rPr lang="zh-CN" altLang="en-US" sz="3600" b="1" dirty="0">
                <a:latin typeface="+mn-ea"/>
                <a:cs typeface="Times New Roman" panose="02020603050405020304" pitchFamily="18" charset="0"/>
              </a:rPr>
              <a:t>电磁波是怎样传播</a:t>
            </a:r>
            <a:r>
              <a:rPr lang="zh-CN" altLang="en-US" sz="3600" b="1" dirty="0" smtClean="0">
                <a:latin typeface="+mn-ea"/>
                <a:cs typeface="Times New Roman" panose="02020603050405020304" pitchFamily="18" charset="0"/>
              </a:rPr>
              <a:t>的</a:t>
            </a:r>
            <a:endParaRPr lang="en-US" altLang="zh-CN" sz="3600" b="1" dirty="0" smtClean="0">
              <a:latin typeface="+mn-ea"/>
              <a:cs typeface="Times New Roman" panose="02020603050405020304" pitchFamily="18" charset="0"/>
            </a:endParaRPr>
          </a:p>
          <a:p>
            <a:pPr marL="342900" indent="-342900">
              <a:lnSpc>
                <a:spcPct val="150000"/>
              </a:lnSpc>
              <a:buClr>
                <a:srgbClr val="00B0F0"/>
              </a:buClr>
              <a:buFont typeface="Wingdings" panose="05000000000000000000" pitchFamily="2" charset="2"/>
              <a:buChar char="u"/>
              <a:defRPr/>
            </a:pPr>
            <a:r>
              <a:rPr lang="zh-CN" altLang="en-US" sz="3600" b="1" dirty="0">
                <a:latin typeface="+mn-ea"/>
                <a:cs typeface="Times New Roman" panose="02020603050405020304" pitchFamily="18" charset="0"/>
              </a:rPr>
              <a:t>广播和</a:t>
            </a:r>
            <a:r>
              <a:rPr lang="zh-CN" altLang="en-US" sz="3600" b="1" dirty="0" smtClean="0">
                <a:latin typeface="+mn-ea"/>
                <a:cs typeface="Times New Roman" panose="02020603050405020304" pitchFamily="18" charset="0"/>
              </a:rPr>
              <a:t>电视</a:t>
            </a:r>
            <a:endParaRPr lang="en-US" altLang="zh-CN" sz="3600" b="1" dirty="0" smtClean="0">
              <a:latin typeface="+mn-ea"/>
              <a:cs typeface="Times New Roman" panose="02020603050405020304" pitchFamily="18" charset="0"/>
            </a:endParaRPr>
          </a:p>
          <a:p>
            <a:pPr marL="342900" indent="-342900">
              <a:lnSpc>
                <a:spcPct val="150000"/>
              </a:lnSpc>
              <a:buClr>
                <a:srgbClr val="00B0F0"/>
              </a:buClr>
              <a:buFont typeface="Wingdings" panose="05000000000000000000" pitchFamily="2" charset="2"/>
              <a:buChar char="u"/>
              <a:defRPr/>
            </a:pPr>
            <a:r>
              <a:rPr lang="zh-CN" altLang="en-US" sz="3600" b="1" dirty="0">
                <a:latin typeface="+mn-ea"/>
                <a:cs typeface="Times New Roman" panose="02020603050405020304" pitchFamily="18" charset="0"/>
              </a:rPr>
              <a:t>信息的传递</a:t>
            </a:r>
            <a:endParaRPr lang="en-US" altLang="zh-CN" sz="3600" b="1" dirty="0" smtClean="0">
              <a:latin typeface="+mn-ea"/>
              <a:cs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839416" y="908720"/>
            <a:ext cx="10514330" cy="5229225"/>
            <a:chOff x="-548" y="1627"/>
            <a:chExt cx="16558" cy="8235"/>
          </a:xfrm>
        </p:grpSpPr>
        <p:pic>
          <p:nvPicPr>
            <p:cNvPr id="3" name="图片 2" descr="打孔纸"/>
            <p:cNvPicPr>
              <a:picLocks noChangeAspect="1"/>
            </p:cNvPicPr>
            <p:nvPr>
              <p:custDataLst>
                <p:tags r:id="rId1"/>
              </p:custDataLst>
            </p:nvPr>
          </p:nvPicPr>
          <p:blipFill>
            <a:blip r:embed="rId2"/>
            <a:stretch>
              <a:fillRect/>
            </a:stretch>
          </p:blipFill>
          <p:spPr>
            <a:xfrm>
              <a:off x="-548" y="2247"/>
              <a:ext cx="16558" cy="7615"/>
            </a:xfrm>
            <a:prstGeom prst="rect">
              <a:avLst/>
            </a:prstGeom>
          </p:spPr>
        </p:pic>
        <p:grpSp>
          <p:nvGrpSpPr>
            <p:cNvPr id="7" name="组合 6"/>
            <p:cNvGrpSpPr/>
            <p:nvPr/>
          </p:nvGrpSpPr>
          <p:grpSpPr>
            <a:xfrm>
              <a:off x="19" y="1627"/>
              <a:ext cx="4362" cy="977"/>
              <a:chOff x="19" y="2034"/>
              <a:chExt cx="4362" cy="977"/>
            </a:xfrm>
          </p:grpSpPr>
          <p:sp>
            <p:nvSpPr>
              <p:cNvPr id="4" name="文本框 3"/>
              <p:cNvSpPr txBox="1"/>
              <p:nvPr>
                <p:custDataLst>
                  <p:tags r:id="rId3"/>
                </p:custDataLst>
              </p:nvPr>
            </p:nvSpPr>
            <p:spPr>
              <a:xfrm>
                <a:off x="1502" y="2189"/>
                <a:ext cx="2879" cy="822"/>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易错提醒</a:t>
                </a:r>
                <a:endParaRPr lang="zh-CN" altLang="en-US"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19" y="2034"/>
                <a:ext cx="1579" cy="936"/>
              </a:xfrm>
              <a:prstGeom prst="rect">
                <a:avLst/>
              </a:prstGeom>
            </p:spPr>
          </p:pic>
        </p:grpSp>
      </p:grpSp>
      <p:sp>
        <p:nvSpPr>
          <p:cNvPr id="8" name="矩形 7"/>
          <p:cNvSpPr>
            <a:spLocks noChangeArrowheads="1"/>
          </p:cNvSpPr>
          <p:nvPr/>
        </p:nvSpPr>
        <p:spPr bwMode="auto">
          <a:xfrm>
            <a:off x="1847772" y="1745312"/>
            <a:ext cx="9001000" cy="381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357505" indent="-357505" eaLnBrk="1" hangingPunct="1">
              <a:lnSpc>
                <a:spcPct val="150000"/>
              </a:lnSpc>
            </a:pPr>
            <a:r>
              <a:rPr lang="en-US" altLang="zh-CN" sz="3200" b="1" dirty="0">
                <a:solidFill>
                  <a:srgbClr val="00B0F0"/>
                </a:solidFill>
                <a:latin typeface="Times New Roman" panose="02020603050405020304" pitchFamily="18" charset="0"/>
                <a:ea typeface="楷体" panose="02010609060101010101" pitchFamily="49" charset="-122"/>
              </a:rPr>
              <a:t>1. </a:t>
            </a:r>
            <a:r>
              <a:rPr lang="zh-CN" altLang="en-US" sz="3200" b="1" dirty="0">
                <a:solidFill>
                  <a:srgbClr val="00B0F0"/>
                </a:solidFill>
                <a:latin typeface="Times New Roman" panose="02020603050405020304" pitchFamily="18" charset="0"/>
                <a:ea typeface="楷体" panose="02010609060101010101" pitchFamily="49" charset="-122"/>
              </a:rPr>
              <a:t>可见光也是电磁波家族中的一员，不能错误地认为光和电磁波是两种不同的物质。</a:t>
            </a:r>
            <a:endParaRPr lang="zh-CN" altLang="en-US" sz="3200" b="1" dirty="0">
              <a:solidFill>
                <a:srgbClr val="00B0F0"/>
              </a:solidFill>
              <a:latin typeface="Times New Roman" panose="02020603050405020304" pitchFamily="18" charset="0"/>
              <a:ea typeface="楷体" panose="02010609060101010101" pitchFamily="49" charset="-122"/>
            </a:endParaRPr>
          </a:p>
          <a:p>
            <a:pPr marL="357505" indent="-357505" eaLnBrk="1" hangingPunct="1">
              <a:lnSpc>
                <a:spcPct val="150000"/>
              </a:lnSpc>
            </a:pPr>
            <a:r>
              <a:rPr lang="en-US" altLang="zh-CN" sz="3200" b="1" dirty="0">
                <a:solidFill>
                  <a:srgbClr val="00B0F0"/>
                </a:solidFill>
                <a:latin typeface="Times New Roman" panose="02020603050405020304" pitchFamily="18" charset="0"/>
                <a:ea typeface="楷体" panose="02010609060101010101" pitchFamily="49" charset="-122"/>
              </a:rPr>
              <a:t>2. </a:t>
            </a:r>
            <a:r>
              <a:rPr lang="en-US" altLang="zh-CN" sz="3200" b="1" i="1" dirty="0">
                <a:solidFill>
                  <a:srgbClr val="00B0F0"/>
                </a:solidFill>
                <a:latin typeface="Times New Roman" panose="02020603050405020304" pitchFamily="18" charset="0"/>
                <a:ea typeface="楷体" panose="02010609060101010101" pitchFamily="49" charset="-122"/>
              </a:rPr>
              <a:t>α </a:t>
            </a:r>
            <a:r>
              <a:rPr lang="zh-CN" altLang="en-US" sz="3200" b="1" dirty="0">
                <a:solidFill>
                  <a:srgbClr val="00B0F0"/>
                </a:solidFill>
                <a:latin typeface="Times New Roman" panose="02020603050405020304" pitchFamily="18" charset="0"/>
                <a:ea typeface="楷体" panose="02010609060101010101" pitchFamily="49" charset="-122"/>
              </a:rPr>
              <a:t>射线和</a:t>
            </a:r>
            <a:r>
              <a:rPr lang="en-US" altLang="zh-CN" sz="3200" b="1" i="1" dirty="0">
                <a:solidFill>
                  <a:srgbClr val="00B0F0"/>
                </a:solidFill>
                <a:latin typeface="Times New Roman" panose="02020603050405020304" pitchFamily="18" charset="0"/>
                <a:ea typeface="楷体" panose="02010609060101010101" pitchFamily="49" charset="-122"/>
              </a:rPr>
              <a:t>β</a:t>
            </a:r>
            <a:r>
              <a:rPr lang="en-US" altLang="zh-CN" sz="3200" b="1" dirty="0">
                <a:solidFill>
                  <a:srgbClr val="00B0F0"/>
                </a:solidFill>
                <a:latin typeface="Times New Roman" panose="02020603050405020304" pitchFamily="18" charset="0"/>
                <a:ea typeface="楷体" panose="02010609060101010101" pitchFamily="49" charset="-122"/>
              </a:rPr>
              <a:t> </a:t>
            </a:r>
            <a:r>
              <a:rPr lang="zh-CN" altLang="en-US" sz="3200" b="1" dirty="0">
                <a:solidFill>
                  <a:srgbClr val="00B0F0"/>
                </a:solidFill>
                <a:latin typeface="Times New Roman" panose="02020603050405020304" pitchFamily="18" charset="0"/>
                <a:ea typeface="楷体" panose="02010609060101010101" pitchFamily="49" charset="-122"/>
              </a:rPr>
              <a:t>射线不属于电磁波。</a:t>
            </a:r>
            <a:r>
              <a:rPr lang="en-US" altLang="zh-CN" sz="3200" b="1" i="1" dirty="0">
                <a:solidFill>
                  <a:srgbClr val="00B0F0"/>
                </a:solidFill>
                <a:latin typeface="Times New Roman" panose="02020603050405020304" pitchFamily="18" charset="0"/>
                <a:ea typeface="楷体" panose="02010609060101010101" pitchFamily="49" charset="-122"/>
              </a:rPr>
              <a:t>α </a:t>
            </a:r>
            <a:r>
              <a:rPr lang="zh-CN" altLang="en-US" sz="3200" b="1" dirty="0">
                <a:solidFill>
                  <a:srgbClr val="00B0F0"/>
                </a:solidFill>
                <a:latin typeface="Times New Roman" panose="02020603050405020304" pitchFamily="18" charset="0"/>
                <a:ea typeface="楷体" panose="02010609060101010101" pitchFamily="49" charset="-122"/>
              </a:rPr>
              <a:t>射线与</a:t>
            </a:r>
            <a:r>
              <a:rPr lang="en-US" altLang="zh-CN" sz="3200" b="1" i="1" dirty="0">
                <a:solidFill>
                  <a:srgbClr val="00B0F0"/>
                </a:solidFill>
                <a:latin typeface="Times New Roman" panose="02020603050405020304" pitchFamily="18" charset="0"/>
                <a:ea typeface="楷体" panose="02010609060101010101" pitchFamily="49" charset="-122"/>
              </a:rPr>
              <a:t>β </a:t>
            </a:r>
            <a:r>
              <a:rPr lang="zh-CN" altLang="en-US" sz="3200" b="1" dirty="0">
                <a:solidFill>
                  <a:srgbClr val="00B0F0"/>
                </a:solidFill>
                <a:latin typeface="Times New Roman" panose="02020603050405020304" pitchFamily="18" charset="0"/>
                <a:ea typeface="楷体" panose="02010609060101010101" pitchFamily="49" charset="-122"/>
              </a:rPr>
              <a:t>射线本质上是高能粒子流</a:t>
            </a:r>
            <a:r>
              <a:rPr lang="en-US" altLang="zh-CN" sz="3200" b="1" dirty="0">
                <a:solidFill>
                  <a:srgbClr val="00B0F0"/>
                </a:solidFill>
                <a:latin typeface="Times New Roman" panose="02020603050405020304" pitchFamily="18" charset="0"/>
                <a:ea typeface="楷体" panose="02010609060101010101" pitchFamily="49" charset="-122"/>
              </a:rPr>
              <a:t>, </a:t>
            </a:r>
            <a:r>
              <a:rPr lang="zh-CN" altLang="en-US" sz="3200" b="1" dirty="0">
                <a:solidFill>
                  <a:srgbClr val="00B0F0"/>
                </a:solidFill>
                <a:latin typeface="Times New Roman" panose="02020603050405020304" pitchFamily="18" charset="0"/>
                <a:ea typeface="楷体" panose="02010609060101010101" pitchFamily="49" charset="-122"/>
              </a:rPr>
              <a:t>而电磁波本质上是变化的电场和磁场</a:t>
            </a:r>
            <a:r>
              <a:rPr lang="en-US" altLang="zh-CN" sz="3200" b="1" dirty="0">
                <a:solidFill>
                  <a:srgbClr val="00B0F0"/>
                </a:solidFill>
                <a:latin typeface="Times New Roman" panose="02020603050405020304" pitchFamily="18" charset="0"/>
                <a:ea typeface="楷体" panose="02010609060101010101" pitchFamily="49" charset="-122"/>
              </a:rPr>
              <a:t>, </a:t>
            </a:r>
            <a:r>
              <a:rPr lang="zh-CN" altLang="en-US" sz="3200" b="1" dirty="0">
                <a:solidFill>
                  <a:srgbClr val="00B0F0"/>
                </a:solidFill>
                <a:latin typeface="Times New Roman" panose="02020603050405020304" pitchFamily="18" charset="0"/>
                <a:ea typeface="楷体" panose="02010609060101010101" pitchFamily="49" charset="-122"/>
              </a:rPr>
              <a:t>所以这两种射线不是电磁波。</a:t>
            </a:r>
            <a:endParaRPr lang="en-US" altLang="zh-CN" sz="3200" b="1" dirty="0">
              <a:solidFill>
                <a:srgbClr val="00B0F0"/>
              </a:solid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678518" y="908720"/>
            <a:ext cx="9698567" cy="4555089"/>
          </a:xfrm>
          <a:prstGeom prst="rect">
            <a:avLst/>
          </a:prstGeom>
          <a:noFill/>
          <a:ln w="9525">
            <a:noFill/>
            <a:miter lim="800000"/>
          </a:ln>
        </p:spPr>
        <p:txBody>
          <a:bodyPr lIns="121917" tIns="60958" rIns="121917" bIns="60958">
            <a:spAutoFit/>
          </a:bodyPr>
          <a:lstStyle/>
          <a:p>
            <a:pPr>
              <a:lnSpc>
                <a:spcPct val="150000"/>
              </a:lnSpc>
              <a:defRPr/>
            </a:pP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中考</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泰州</a:t>
            </a:r>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如图</a:t>
            </a:r>
            <a:r>
              <a:rPr lang="en-US" altLang="zh-CN" sz="3200" b="1" dirty="0">
                <a:latin typeface="Times New Roman" panose="02020603050405020304" pitchFamily="18" charset="0"/>
                <a:ea typeface="+mn-ea"/>
                <a:cs typeface="Times New Roman" panose="02020603050405020304" pitchFamily="18" charset="0"/>
              </a:rPr>
              <a:t>2 </a:t>
            </a:r>
            <a:r>
              <a:rPr lang="zh-CN" altLang="en-US" sz="3200" b="1" dirty="0">
                <a:latin typeface="Times New Roman" panose="02020603050405020304" pitchFamily="18" charset="0"/>
                <a:ea typeface="+mn-ea"/>
                <a:cs typeface="Times New Roman" panose="02020603050405020304" pitchFamily="18" charset="0"/>
              </a:rPr>
              <a:t>是我国某集团研发的</a:t>
            </a:r>
            <a:r>
              <a:rPr lang="en-US" altLang="zh-CN" sz="3200" b="1" dirty="0">
                <a:latin typeface="Times New Roman" panose="02020603050405020304" pitchFamily="18" charset="0"/>
                <a:ea typeface="+mn-ea"/>
                <a:cs typeface="Times New Roman" panose="02020603050405020304" pitchFamily="18" charset="0"/>
              </a:rPr>
              <a:t>5G </a:t>
            </a:r>
            <a:r>
              <a:rPr lang="zh-CN" altLang="en-US" sz="3200" b="1" dirty="0">
                <a:latin typeface="Times New Roman" panose="02020603050405020304" pitchFamily="18" charset="0"/>
                <a:ea typeface="+mn-ea"/>
                <a:cs typeface="Times New Roman" panose="02020603050405020304" pitchFamily="18" charset="0"/>
              </a:rPr>
              <a:t>警用巡逻</a:t>
            </a:r>
            <a:endParaRPr lang="zh-CN" altLang="en-US" sz="3200" b="1" dirty="0">
              <a:latin typeface="Times New Roman" panose="02020603050405020304" pitchFamily="18" charset="0"/>
              <a:ea typeface="+mn-ea"/>
              <a:cs typeface="Times New Roman" panose="02020603050405020304" pitchFamily="18" charset="0"/>
            </a:endParaRPr>
          </a:p>
          <a:p>
            <a:pPr>
              <a:lnSpc>
                <a:spcPct val="150000"/>
              </a:lnSpc>
              <a:defRPr/>
            </a:pPr>
            <a:r>
              <a:rPr lang="zh-CN" altLang="en-US" sz="3200" b="1" dirty="0">
                <a:latin typeface="Times New Roman" panose="02020603050405020304" pitchFamily="18" charset="0"/>
                <a:ea typeface="+mn-ea"/>
                <a:cs typeface="Times New Roman" panose="02020603050405020304" pitchFamily="18" charset="0"/>
              </a:rPr>
              <a:t>机器人，它搭载了</a:t>
            </a:r>
            <a:r>
              <a:rPr lang="en-US" altLang="zh-CN" sz="3200" b="1" dirty="0">
                <a:latin typeface="Times New Roman" panose="02020603050405020304" pitchFamily="18" charset="0"/>
                <a:ea typeface="+mn-ea"/>
                <a:cs typeface="Times New Roman" panose="02020603050405020304" pitchFamily="18" charset="0"/>
              </a:rPr>
              <a:t>5 </a:t>
            </a:r>
            <a:r>
              <a:rPr lang="zh-CN" altLang="en-US" sz="3200" b="1" dirty="0">
                <a:latin typeface="Times New Roman" panose="02020603050405020304" pitchFamily="18" charset="0"/>
                <a:ea typeface="+mn-ea"/>
                <a:cs typeface="Times New Roman" panose="02020603050405020304" pitchFamily="18" charset="0"/>
              </a:rPr>
              <a:t>个高清摄像头，具有快速测温筛查、循环播报提醒等功能，能实现全景无死角巡逻。</a:t>
            </a:r>
            <a:r>
              <a:rPr lang="en-US" altLang="zh-CN" sz="3200" b="1" dirty="0">
                <a:latin typeface="Times New Roman" panose="02020603050405020304" pitchFamily="18" charset="0"/>
                <a:ea typeface="+mn-ea"/>
                <a:cs typeface="Times New Roman" panose="02020603050405020304" pitchFamily="18" charset="0"/>
              </a:rPr>
              <a:t>5G </a:t>
            </a:r>
            <a:r>
              <a:rPr lang="zh-CN" altLang="en-US" sz="3200" b="1" dirty="0">
                <a:latin typeface="Times New Roman" panose="02020603050405020304" pitchFamily="18" charset="0"/>
                <a:ea typeface="+mn-ea"/>
                <a:cs typeface="Times New Roman" panose="02020603050405020304" pitchFamily="18" charset="0"/>
              </a:rPr>
              <a:t>警用巡逻机器人是通过</a:t>
            </a:r>
            <a:r>
              <a:rPr lang="en-US" altLang="zh-CN" sz="3200" b="1" dirty="0">
                <a:latin typeface="Times New Roman" panose="02020603050405020304" pitchFamily="18" charset="0"/>
                <a:ea typeface="+mn-ea"/>
                <a:cs typeface="Times New Roman" panose="02020603050405020304" pitchFamily="18" charset="0"/>
              </a:rPr>
              <a:t>______</a:t>
            </a:r>
            <a:r>
              <a:rPr lang="zh-CN" altLang="en-US" sz="3200" b="1" dirty="0">
                <a:latin typeface="Times New Roman" panose="02020603050405020304" pitchFamily="18" charset="0"/>
                <a:ea typeface="+mn-ea"/>
                <a:cs typeface="Times New Roman" panose="02020603050405020304" pitchFamily="18" charset="0"/>
              </a:rPr>
              <a:t>向外界</a:t>
            </a:r>
            <a:endParaRPr lang="en-US" altLang="zh-CN" sz="3200" b="1" dirty="0">
              <a:latin typeface="Times New Roman" panose="02020603050405020304" pitchFamily="18" charset="0"/>
              <a:ea typeface="+mn-ea"/>
              <a:cs typeface="Times New Roman" panose="02020603050405020304" pitchFamily="18" charset="0"/>
            </a:endParaRPr>
          </a:p>
          <a:p>
            <a:pPr>
              <a:lnSpc>
                <a:spcPct val="150000"/>
              </a:lnSpc>
              <a:defRPr/>
            </a:pPr>
            <a:r>
              <a:rPr lang="zh-CN" altLang="en-US" sz="3200" b="1" dirty="0">
                <a:latin typeface="Times New Roman" panose="02020603050405020304" pitchFamily="18" charset="0"/>
                <a:ea typeface="+mn-ea"/>
                <a:cs typeface="Times New Roman" panose="02020603050405020304" pitchFamily="18" charset="0"/>
              </a:rPr>
              <a:t>发送信息的；它通过识别不同温度的物</a:t>
            </a:r>
            <a:endParaRPr lang="en-US" altLang="zh-CN" sz="3200" b="1" dirty="0">
              <a:latin typeface="Times New Roman" panose="02020603050405020304" pitchFamily="18" charset="0"/>
              <a:ea typeface="+mn-ea"/>
              <a:cs typeface="Times New Roman" panose="02020603050405020304" pitchFamily="18" charset="0"/>
            </a:endParaRPr>
          </a:p>
          <a:p>
            <a:pPr>
              <a:lnSpc>
                <a:spcPct val="150000"/>
              </a:lnSpc>
              <a:defRPr/>
            </a:pPr>
            <a:r>
              <a:rPr lang="zh-CN" altLang="en-US" sz="3200" b="1" dirty="0">
                <a:latin typeface="Times New Roman" panose="02020603050405020304" pitchFamily="18" charset="0"/>
                <a:ea typeface="+mn-ea"/>
                <a:cs typeface="Times New Roman" panose="02020603050405020304" pitchFamily="18" charset="0"/>
              </a:rPr>
              <a:t>体辐射的</a:t>
            </a:r>
            <a:r>
              <a:rPr lang="en-US" altLang="zh-CN" sz="3200" b="1" dirty="0">
                <a:latin typeface="Times New Roman" panose="02020603050405020304" pitchFamily="18" charset="0"/>
                <a:cs typeface="Times New Roman" panose="02020603050405020304" pitchFamily="18" charset="0"/>
              </a:rPr>
              <a:t>______</a:t>
            </a:r>
            <a:r>
              <a:rPr lang="zh-CN" altLang="en-US" sz="3200" b="1" dirty="0">
                <a:latin typeface="Times New Roman" panose="02020603050405020304" pitchFamily="18" charset="0"/>
                <a:ea typeface="+mn-ea"/>
                <a:cs typeface="Times New Roman" panose="02020603050405020304" pitchFamily="18" charset="0"/>
              </a:rPr>
              <a:t>强度不同来实现快速测温。</a:t>
            </a:r>
            <a:endParaRPr lang="zh-CN" altLang="en-US" sz="3200" b="1" i="1" dirty="0">
              <a:latin typeface="Times New Roman" panose="02020603050405020304" pitchFamily="18" charset="0"/>
              <a:ea typeface="+mn-ea"/>
              <a:cs typeface="Times New Roman" panose="02020603050405020304" pitchFamily="18" charset="0"/>
            </a:endParaRPr>
          </a:p>
        </p:txBody>
      </p:sp>
      <p:sp>
        <p:nvSpPr>
          <p:cNvPr id="20486" name="任意多边形 25"/>
          <p:cNvSpPr/>
          <p:nvPr>
            <p:custDataLst>
              <p:tags r:id="rId1"/>
            </p:custDataLst>
          </p:nvPr>
        </p:nvSpPr>
        <p:spPr bwMode="auto">
          <a:xfrm>
            <a:off x="599017" y="1092604"/>
            <a:ext cx="1075267" cy="584200"/>
          </a:xfrm>
          <a:custGeom>
            <a:avLst/>
            <a:gdLst>
              <a:gd name="T0" fmla="*/ 0 w 1186765"/>
              <a:gd name="T1" fmla="*/ 0 h 714376"/>
              <a:gd name="T2" fmla="*/ 1 w 1186765"/>
              <a:gd name="T3" fmla="*/ 0 h 714376"/>
              <a:gd name="T4" fmla="*/ 1 w 1186765"/>
              <a:gd name="T5" fmla="*/ 1 h 714376"/>
              <a:gd name="T6" fmla="*/ 1 w 1186765"/>
              <a:gd name="T7" fmla="*/ 1 h 714376"/>
              <a:gd name="T8" fmla="*/ 1 w 1186765"/>
              <a:gd name="T9" fmla="*/ 1 h 714376"/>
              <a:gd name="T10" fmla="*/ 1 w 1186765"/>
              <a:gd name="T11" fmla="*/ 1 h 714376"/>
              <a:gd name="T12" fmla="*/ 0 60000 65536"/>
              <a:gd name="T13" fmla="*/ 0 60000 65536"/>
              <a:gd name="T14" fmla="*/ 0 60000 65536"/>
              <a:gd name="T15" fmla="*/ 0 60000 65536"/>
              <a:gd name="T16" fmla="*/ 0 60000 65536"/>
              <a:gd name="T17" fmla="*/ 0 60000 65536"/>
              <a:gd name="T18" fmla="*/ 0 w 1186765"/>
              <a:gd name="T19" fmla="*/ 0 h 714376"/>
              <a:gd name="T20" fmla="*/ 1186765 w 1186765"/>
              <a:gd name="T21" fmla="*/ 714376 h 714376"/>
            </a:gdLst>
            <a:ahLst/>
            <a:cxnLst>
              <a:cxn ang="T12">
                <a:pos x="T0" y="T1"/>
              </a:cxn>
              <a:cxn ang="T13">
                <a:pos x="T2" y="T3"/>
              </a:cxn>
              <a:cxn ang="T14">
                <a:pos x="T4" y="T5"/>
              </a:cxn>
              <a:cxn ang="T15">
                <a:pos x="T6" y="T7"/>
              </a:cxn>
              <a:cxn ang="T16">
                <a:pos x="T8" y="T9"/>
              </a:cxn>
              <a:cxn ang="T17">
                <a:pos x="T10" y="T11"/>
              </a:cxn>
            </a:cxnLst>
            <a:rect l="T18" t="T19" r="T20" b="T21"/>
            <a:pathLst>
              <a:path w="1186765" h="714376">
                <a:moveTo>
                  <a:pt x="0" y="0"/>
                </a:moveTo>
                <a:lnTo>
                  <a:pt x="829577" y="0"/>
                </a:lnTo>
                <a:cubicBezTo>
                  <a:pt x="1026846" y="0"/>
                  <a:pt x="1186765" y="159919"/>
                  <a:pt x="1186765" y="357188"/>
                </a:cubicBezTo>
                <a:lnTo>
                  <a:pt x="1186764" y="357188"/>
                </a:lnTo>
                <a:cubicBezTo>
                  <a:pt x="1186764" y="554457"/>
                  <a:pt x="1026845" y="714376"/>
                  <a:pt x="829576" y="714376"/>
                </a:cubicBezTo>
                <a:lnTo>
                  <a:pt x="244993" y="714376"/>
                </a:lnTo>
                <a:lnTo>
                  <a:pt x="0" y="0"/>
                </a:lnTo>
                <a:close/>
              </a:path>
            </a:pathLst>
          </a:custGeom>
          <a:solidFill>
            <a:srgbClr val="A5CC44">
              <a:alpha val="8509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39994" tIns="60958" rIns="121917" bIns="60958"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dirty="0">
                <a:solidFill>
                  <a:srgbClr val="FFFFFF"/>
                </a:solidFill>
                <a:latin typeface="微软雅黑" panose="020B0503020204020204" pitchFamily="34" charset="-122"/>
                <a:ea typeface="微软雅黑" panose="020B0503020204020204" pitchFamily="34" charset="-122"/>
              </a:rPr>
              <a:t>例</a:t>
            </a:r>
            <a:r>
              <a:rPr lang="en-US" altLang="zh-CN" sz="3200" dirty="0">
                <a:solidFill>
                  <a:srgbClr val="FFFFFF"/>
                </a:solidFill>
                <a:latin typeface="微软雅黑" panose="020B0503020204020204" pitchFamily="34" charset="-122"/>
                <a:ea typeface="微软雅黑" panose="020B0503020204020204" pitchFamily="34" charset="-122"/>
              </a:rPr>
              <a:t>2</a:t>
            </a:r>
            <a:endParaRPr lang="zh-CN" altLang="en-US" sz="3200" dirty="0">
              <a:solidFill>
                <a:srgbClr val="FFFFFF"/>
              </a:solidFill>
              <a:latin typeface="微软雅黑" panose="020B0503020204020204" pitchFamily="34" charset="-122"/>
              <a:ea typeface="微软雅黑" panose="020B0503020204020204" pitchFamily="34" charset="-122"/>
            </a:endParaRPr>
          </a:p>
        </p:txBody>
      </p:sp>
      <p:pic>
        <p:nvPicPr>
          <p:cNvPr id="2050"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170756" y="3020954"/>
            <a:ext cx="2109721" cy="25288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TextBox 10"/>
          <p:cNvSpPr txBox="1">
            <a:spLocks noChangeArrowheads="1"/>
          </p:cNvSpPr>
          <p:nvPr/>
        </p:nvSpPr>
        <p:spPr bwMode="auto">
          <a:xfrm>
            <a:off x="6384032" y="3087754"/>
            <a:ext cx="1632181" cy="861775"/>
          </a:xfrm>
          <a:prstGeom prst="rect">
            <a:avLst/>
          </a:prstGeom>
          <a:noFill/>
          <a:ln w="9525">
            <a:noFill/>
            <a:miter lim="800000"/>
          </a:ln>
        </p:spPr>
        <p:txBody>
          <a:bodyPr wrap="square" lIns="121917" tIns="60958" rIns="121917" bIns="60958">
            <a:spAutoFit/>
          </a:bodyPr>
          <a:lstStyle/>
          <a:p>
            <a:pPr>
              <a:lnSpc>
                <a:spcPct val="150000"/>
              </a:lnSpc>
              <a:defRPr/>
            </a:pPr>
            <a:r>
              <a:rPr lang="zh-CN" altLang="en-US" sz="3200" b="1" dirty="0">
                <a:solidFill>
                  <a:srgbClr val="FF0000"/>
                </a:solidFill>
                <a:latin typeface="Times New Roman" panose="02020603050405020304" pitchFamily="18" charset="0"/>
                <a:ea typeface="+mn-ea"/>
                <a:cs typeface="Times New Roman" panose="02020603050405020304" pitchFamily="18" charset="0"/>
              </a:rPr>
              <a:t>电磁波</a:t>
            </a:r>
            <a:endParaRPr lang="zh-CN" altLang="en-US" sz="3200" b="1" dirty="0">
              <a:solidFill>
                <a:srgbClr val="FF0000"/>
              </a:solidFill>
              <a:latin typeface="Times New Roman" panose="02020603050405020304" pitchFamily="18" charset="0"/>
              <a:ea typeface="+mn-ea"/>
              <a:cs typeface="Times New Roman" panose="02020603050405020304" pitchFamily="18" charset="0"/>
            </a:endParaRPr>
          </a:p>
        </p:txBody>
      </p:sp>
      <p:sp>
        <p:nvSpPr>
          <p:cNvPr id="12" name="TextBox 11"/>
          <p:cNvSpPr txBox="1">
            <a:spLocks noChangeArrowheads="1"/>
          </p:cNvSpPr>
          <p:nvPr/>
        </p:nvSpPr>
        <p:spPr bwMode="auto">
          <a:xfrm>
            <a:off x="3311691" y="4545310"/>
            <a:ext cx="1632181" cy="861775"/>
          </a:xfrm>
          <a:prstGeom prst="rect">
            <a:avLst/>
          </a:prstGeom>
          <a:noFill/>
          <a:ln w="9525">
            <a:noFill/>
            <a:miter lim="800000"/>
          </a:ln>
        </p:spPr>
        <p:txBody>
          <a:bodyPr wrap="square" lIns="121917" tIns="60958" rIns="121917" bIns="60958">
            <a:spAutoFit/>
          </a:bodyPr>
          <a:lstStyle/>
          <a:p>
            <a:pPr>
              <a:lnSpc>
                <a:spcPct val="150000"/>
              </a:lnSpc>
              <a:defRPr/>
            </a:pPr>
            <a:r>
              <a:rPr lang="zh-CN" altLang="en-US" sz="3200" b="1" dirty="0">
                <a:solidFill>
                  <a:srgbClr val="FF0000"/>
                </a:solidFill>
                <a:latin typeface="Times New Roman" panose="02020603050405020304" pitchFamily="18" charset="0"/>
                <a:ea typeface="+mn-ea"/>
                <a:cs typeface="Times New Roman" panose="02020603050405020304" pitchFamily="18" charset="0"/>
              </a:rPr>
              <a:t>红外线</a:t>
            </a:r>
            <a:endParaRPr lang="zh-CN" altLang="en-US" sz="3200" b="1" dirty="0">
              <a:solidFill>
                <a:srgbClr val="FF0000"/>
              </a:solidFill>
              <a:latin typeface="Times New Roman" panose="02020603050405020304" pitchFamily="18" charset="0"/>
              <a:ea typeface="+mn-ea"/>
              <a:cs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2"/>
          <p:cNvSpPr>
            <a:spLocks noChangeArrowheads="1"/>
          </p:cNvSpPr>
          <p:nvPr/>
        </p:nvSpPr>
        <p:spPr bwMode="auto">
          <a:xfrm>
            <a:off x="1295467" y="1196752"/>
            <a:ext cx="9536575" cy="1506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黑体" panose="02010609060101010101" charset="-122"/>
                <a:ea typeface="黑体" panose="02010609060101010101" charset="-122"/>
              </a:rPr>
              <a:t>解题秘方：</a:t>
            </a:r>
            <a:r>
              <a:rPr lang="zh-CN" altLang="en-US" sz="3200" b="1" dirty="0">
                <a:latin typeface="Times New Roman" panose="02020603050405020304" pitchFamily="18" charset="0"/>
              </a:rPr>
              <a:t>理解各种电磁波在生活中的应用，注意红外线和紫外线的特点及应用。</a:t>
            </a:r>
            <a:endParaRPr lang="zh-CN" altLang="en-US" sz="3200" dirty="0">
              <a:latin typeface="Times New Roman" panose="02020603050405020304" pitchFamily="18" charset="0"/>
            </a:endParaRPr>
          </a:p>
        </p:txBody>
      </p:sp>
      <p:sp>
        <p:nvSpPr>
          <p:cNvPr id="10" name="矩形 2"/>
          <p:cNvSpPr>
            <a:spLocks noChangeArrowheads="1"/>
          </p:cNvSpPr>
          <p:nvPr/>
        </p:nvSpPr>
        <p:spPr bwMode="auto">
          <a:xfrm>
            <a:off x="1295467" y="2674080"/>
            <a:ext cx="9536575" cy="2245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黑体" panose="02010609060101010101" charset="-122"/>
                <a:ea typeface="黑体" panose="02010609060101010101" charset="-122"/>
              </a:rPr>
              <a:t>解析：</a:t>
            </a:r>
            <a:r>
              <a:rPr lang="en-US" altLang="zh-CN" sz="3200" b="1" dirty="0">
                <a:latin typeface="Times New Roman" panose="02020603050405020304" pitchFamily="18" charset="0"/>
              </a:rPr>
              <a:t>5G </a:t>
            </a:r>
            <a:r>
              <a:rPr lang="zh-CN" altLang="en-US" sz="3200" b="1" dirty="0">
                <a:latin typeface="Times New Roman" panose="02020603050405020304" pitchFamily="18" charset="0"/>
              </a:rPr>
              <a:t>警用巡逻机器人使用</a:t>
            </a:r>
            <a:r>
              <a:rPr lang="en-US" altLang="zh-CN" sz="3200" b="1" dirty="0">
                <a:latin typeface="Times New Roman" panose="02020603050405020304" pitchFamily="18" charset="0"/>
              </a:rPr>
              <a:t>5G </a:t>
            </a:r>
            <a:r>
              <a:rPr lang="zh-CN" altLang="en-US" sz="3200" b="1" dirty="0">
                <a:latin typeface="Times New Roman" panose="02020603050405020304" pitchFamily="18" charset="0"/>
              </a:rPr>
              <a:t>信号，通过电磁波向外界发送信息。红外线有热效应，不同温度的物体辐射的红外线强度不同。</a:t>
            </a:r>
            <a:endParaRPr lang="zh-CN" altLang="en-US" sz="3200" dirty="0">
              <a:latin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839416" y="908720"/>
            <a:ext cx="10514330" cy="5229225"/>
            <a:chOff x="-548" y="1627"/>
            <a:chExt cx="16558" cy="8235"/>
          </a:xfrm>
        </p:grpSpPr>
        <p:pic>
          <p:nvPicPr>
            <p:cNvPr id="3" name="图片 2" descr="打孔纸"/>
            <p:cNvPicPr>
              <a:picLocks noChangeAspect="1"/>
            </p:cNvPicPr>
            <p:nvPr>
              <p:custDataLst>
                <p:tags r:id="rId1"/>
              </p:custDataLst>
            </p:nvPr>
          </p:nvPicPr>
          <p:blipFill>
            <a:blip r:embed="rId2"/>
            <a:stretch>
              <a:fillRect/>
            </a:stretch>
          </p:blipFill>
          <p:spPr>
            <a:xfrm>
              <a:off x="-548" y="2247"/>
              <a:ext cx="16558" cy="7615"/>
            </a:xfrm>
            <a:prstGeom prst="rect">
              <a:avLst/>
            </a:prstGeom>
          </p:spPr>
        </p:pic>
        <p:grpSp>
          <p:nvGrpSpPr>
            <p:cNvPr id="7" name="组合 6"/>
            <p:cNvGrpSpPr/>
            <p:nvPr/>
          </p:nvGrpSpPr>
          <p:grpSpPr>
            <a:xfrm>
              <a:off x="19" y="1627"/>
              <a:ext cx="4362" cy="977"/>
              <a:chOff x="19" y="2034"/>
              <a:chExt cx="4362" cy="977"/>
            </a:xfrm>
          </p:grpSpPr>
          <p:sp>
            <p:nvSpPr>
              <p:cNvPr id="4" name="文本框 3"/>
              <p:cNvSpPr txBox="1"/>
              <p:nvPr>
                <p:custDataLst>
                  <p:tags r:id="rId3"/>
                </p:custDataLst>
              </p:nvPr>
            </p:nvSpPr>
            <p:spPr>
              <a:xfrm>
                <a:off x="1502" y="2189"/>
                <a:ext cx="2879" cy="822"/>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特别提醒</a:t>
                </a:r>
                <a:endParaRPr lang="zh-CN" altLang="en-US"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19" y="2034"/>
                <a:ext cx="1579" cy="936"/>
              </a:xfrm>
              <a:prstGeom prst="rect">
                <a:avLst/>
              </a:prstGeom>
            </p:spPr>
          </p:pic>
        </p:grpSp>
      </p:grpSp>
      <p:sp>
        <p:nvSpPr>
          <p:cNvPr id="8" name="矩形 7"/>
          <p:cNvSpPr>
            <a:spLocks noChangeArrowheads="1"/>
          </p:cNvSpPr>
          <p:nvPr/>
        </p:nvSpPr>
        <p:spPr bwMode="auto">
          <a:xfrm>
            <a:off x="1847772" y="1745312"/>
            <a:ext cx="9001000" cy="372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pPr>
            <a:r>
              <a:rPr lang="en-US" altLang="zh-CN" sz="3200" b="1" dirty="0">
                <a:solidFill>
                  <a:srgbClr val="00B0F0"/>
                </a:solidFill>
                <a:latin typeface="Times New Roman" panose="02020603050405020304" pitchFamily="18" charset="0"/>
                <a:ea typeface="楷体" panose="02010609060101010101" pitchFamily="49" charset="-122"/>
              </a:rPr>
              <a:t>(1)</a:t>
            </a:r>
            <a:r>
              <a:rPr lang="zh-CN" altLang="en-US" sz="3200" b="1" dirty="0">
                <a:solidFill>
                  <a:srgbClr val="00B0F0"/>
                </a:solidFill>
                <a:latin typeface="Times New Roman" panose="02020603050405020304" pitchFamily="18" charset="0"/>
                <a:ea typeface="楷体" panose="02010609060101010101" pitchFamily="49" charset="-122"/>
              </a:rPr>
              <a:t>移动通信</a:t>
            </a:r>
            <a:r>
              <a:rPr lang="en-US" altLang="zh-CN" sz="3200" b="1" dirty="0">
                <a:solidFill>
                  <a:srgbClr val="00B0F0"/>
                </a:solidFill>
                <a:latin typeface="Times New Roman" panose="02020603050405020304" pitchFamily="18" charset="0"/>
                <a:ea typeface="楷体" panose="02010609060101010101" pitchFamily="49" charset="-122"/>
              </a:rPr>
              <a:t>5G</a:t>
            </a:r>
            <a:r>
              <a:rPr lang="zh-CN" altLang="en-US" sz="3200" b="1" dirty="0">
                <a:solidFill>
                  <a:srgbClr val="00B0F0"/>
                </a:solidFill>
                <a:latin typeface="Times New Roman" panose="02020603050405020304" pitchFamily="18" charset="0"/>
                <a:ea typeface="楷体" panose="02010609060101010101" pitchFamily="49" charset="-122"/>
              </a:rPr>
              <a:t>信号是利用电磁波来传递信息的；光是电磁波，红外线和紫外线是不可见的光。</a:t>
            </a:r>
            <a:endParaRPr lang="zh-CN" altLang="en-US" sz="3200" b="1" dirty="0">
              <a:solidFill>
                <a:srgbClr val="00B0F0"/>
              </a:solidFill>
              <a:latin typeface="Times New Roman" panose="02020603050405020304" pitchFamily="18" charset="0"/>
              <a:ea typeface="楷体" panose="02010609060101010101" pitchFamily="49" charset="-122"/>
            </a:endParaRPr>
          </a:p>
          <a:p>
            <a:pPr marL="476250" indent="-476250" eaLnBrk="1" hangingPunct="1">
              <a:lnSpc>
                <a:spcPct val="150000"/>
              </a:lnSpc>
            </a:pPr>
            <a:r>
              <a:rPr lang="en-US" altLang="zh-CN" sz="3200" b="1" dirty="0">
                <a:solidFill>
                  <a:srgbClr val="00B0F0"/>
                </a:solidFill>
                <a:latin typeface="Times New Roman" panose="02020603050405020304" pitchFamily="18" charset="0"/>
                <a:ea typeface="楷体" panose="02010609060101010101" pitchFamily="49" charset="-122"/>
              </a:rPr>
              <a:t>(2)</a:t>
            </a:r>
            <a:r>
              <a:rPr lang="zh-CN" altLang="en-US" sz="3200" b="1" dirty="0">
                <a:solidFill>
                  <a:srgbClr val="00B0F0"/>
                </a:solidFill>
                <a:latin typeface="Times New Roman" panose="02020603050405020304" pitchFamily="18" charset="0"/>
                <a:ea typeface="楷体" panose="02010609060101010101" pitchFamily="49" charset="-122"/>
              </a:rPr>
              <a:t>红外线热效应强，一切物体都在不停地辐射红外线，温度越高辐射红外线越强，常用于夜视仪、热谱图、遥控、遥感等。</a:t>
            </a:r>
            <a:endParaRPr lang="en-US" altLang="zh-CN" sz="3200" b="1" dirty="0">
              <a:solidFill>
                <a:srgbClr val="00B0F0"/>
              </a:solid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532" name="文本框 27"/>
          <p:cNvSpPr txBox="1">
            <a:spLocks noChangeArrowheads="1"/>
          </p:cNvSpPr>
          <p:nvPr/>
        </p:nvSpPr>
        <p:spPr bwMode="auto">
          <a:xfrm>
            <a:off x="919129" y="631230"/>
            <a:ext cx="1720851"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3700" b="1">
                <a:solidFill>
                  <a:schemeClr val="bg1"/>
                </a:solidFill>
                <a:latin typeface="Adobe 黑体 Std R" panose="020B0400000000000000" pitchFamily="34" charset="-122"/>
                <a:ea typeface="Adobe 黑体 Std R" panose="020B0400000000000000" pitchFamily="34" charset="-122"/>
              </a:rPr>
              <a:t>知识点</a:t>
            </a:r>
            <a:endParaRPr kumimoji="1" lang="zh-CN" altLang="en-US" sz="3700" b="1">
              <a:solidFill>
                <a:schemeClr val="bg1"/>
              </a:solidFill>
              <a:latin typeface="Adobe 黑体 Std R" panose="020B0400000000000000" pitchFamily="34" charset="-122"/>
              <a:ea typeface="Adobe 黑体 Std R" panose="020B0400000000000000" pitchFamily="34" charset="-122"/>
            </a:endParaRPr>
          </a:p>
        </p:txBody>
      </p:sp>
      <p:sp>
        <p:nvSpPr>
          <p:cNvPr id="14" name="TextBox 33"/>
          <p:cNvSpPr txBox="1">
            <a:spLocks noChangeArrowheads="1"/>
          </p:cNvSpPr>
          <p:nvPr/>
        </p:nvSpPr>
        <p:spPr bwMode="auto">
          <a:xfrm>
            <a:off x="763918" y="1394187"/>
            <a:ext cx="10562167" cy="4555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4345" indent="-474345"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1. </a:t>
            </a:r>
            <a:r>
              <a:rPr lang="zh-CN" altLang="en-US" sz="3200" b="1" dirty="0">
                <a:latin typeface="Times New Roman" panose="02020603050405020304" pitchFamily="18" charset="0"/>
                <a:ea typeface="+mn-ea"/>
                <a:cs typeface="Times New Roman" panose="02020603050405020304" pitchFamily="18" charset="0"/>
              </a:rPr>
              <a:t>音频、视频和射频信号 调制</a:t>
            </a:r>
            <a:endParaRPr lang="zh-CN" altLang="en-US" sz="3200" b="1" dirty="0">
              <a:latin typeface="Times New Roman" panose="02020603050405020304" pitchFamily="18" charset="0"/>
              <a:ea typeface="+mn-ea"/>
              <a:cs typeface="Times New Roman" panose="02020603050405020304" pitchFamily="18" charset="0"/>
            </a:endParaRPr>
          </a:p>
          <a:p>
            <a:pPr marL="474345" indent="-474345"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(1)</a:t>
            </a:r>
            <a:r>
              <a:rPr lang="zh-CN" altLang="en-US" sz="3200" b="1" dirty="0">
                <a:latin typeface="Times New Roman" panose="02020603050405020304" pitchFamily="18" charset="0"/>
                <a:ea typeface="+mn-ea"/>
                <a:cs typeface="Times New Roman" panose="02020603050405020304" pitchFamily="18" charset="0"/>
              </a:rPr>
              <a:t>音频信号：由声音转换成的电流信号。</a:t>
            </a:r>
            <a:endParaRPr lang="zh-CN" altLang="en-US" sz="3200" b="1" dirty="0">
              <a:latin typeface="Times New Roman" panose="02020603050405020304" pitchFamily="18" charset="0"/>
              <a:ea typeface="+mn-ea"/>
              <a:cs typeface="Times New Roman" panose="02020603050405020304" pitchFamily="18" charset="0"/>
            </a:endParaRPr>
          </a:p>
          <a:p>
            <a:pPr marL="474345" indent="-474345"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(2)</a:t>
            </a:r>
            <a:r>
              <a:rPr lang="zh-CN" altLang="en-US" sz="3200" b="1" dirty="0">
                <a:latin typeface="Times New Roman" panose="02020603050405020304" pitchFamily="18" charset="0"/>
                <a:ea typeface="+mn-ea"/>
                <a:cs typeface="Times New Roman" panose="02020603050405020304" pitchFamily="18" charset="0"/>
              </a:rPr>
              <a:t>视频信号：由图像转换成的电流信号。</a:t>
            </a:r>
            <a:endParaRPr lang="zh-CN" altLang="en-US" sz="3200" b="1" dirty="0">
              <a:latin typeface="Times New Roman" panose="02020603050405020304" pitchFamily="18" charset="0"/>
              <a:ea typeface="+mn-ea"/>
              <a:cs typeface="Times New Roman" panose="02020603050405020304" pitchFamily="18" charset="0"/>
            </a:endParaRPr>
          </a:p>
          <a:p>
            <a:pPr marL="474345" indent="-474345"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(3)</a:t>
            </a:r>
            <a:r>
              <a:rPr lang="zh-CN" altLang="en-US" sz="3200" b="1" dirty="0">
                <a:latin typeface="Times New Roman" panose="02020603050405020304" pitchFamily="18" charset="0"/>
                <a:ea typeface="+mn-ea"/>
                <a:cs typeface="Times New Roman" panose="02020603050405020304" pitchFamily="18" charset="0"/>
              </a:rPr>
              <a:t> 射频信号：高频率的振荡电流能够产生高频率的电磁波并向外发射，称这种电流为射频信号。</a:t>
            </a:r>
            <a:endParaRPr lang="zh-CN" altLang="en-US" sz="3200" b="1" dirty="0">
              <a:latin typeface="Times New Roman" panose="02020603050405020304" pitchFamily="18" charset="0"/>
              <a:ea typeface="+mn-ea"/>
              <a:cs typeface="Times New Roman" panose="02020603050405020304" pitchFamily="18" charset="0"/>
            </a:endParaRPr>
          </a:p>
          <a:p>
            <a:pPr marL="474345" indent="-474345"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(4)</a:t>
            </a:r>
            <a:r>
              <a:rPr lang="zh-CN" altLang="en-US" sz="3200" b="1" dirty="0">
                <a:latin typeface="Times New Roman" panose="02020603050405020304" pitchFamily="18" charset="0"/>
                <a:ea typeface="+mn-ea"/>
                <a:cs typeface="Times New Roman" panose="02020603050405020304" pitchFamily="18" charset="0"/>
              </a:rPr>
              <a:t>调制：将音频或视频信号搭载到射频信号上的过程。</a:t>
            </a:r>
            <a:endParaRPr lang="zh-CN" altLang="en-US" sz="3200" b="1" dirty="0">
              <a:latin typeface="Times New Roman" panose="02020603050405020304" pitchFamily="18" charset="0"/>
              <a:ea typeface="+mn-ea"/>
              <a:cs typeface="Times New Roman" panose="02020603050405020304" pitchFamily="18" charset="0"/>
            </a:endParaRPr>
          </a:p>
        </p:txBody>
      </p:sp>
      <p:sp>
        <p:nvSpPr>
          <p:cNvPr id="11" name="AutoShape 2"/>
          <p:cNvSpPr>
            <a:spLocks noChangeArrowheads="1"/>
          </p:cNvSpPr>
          <p:nvPr>
            <p:custDataLst>
              <p:tags r:id="rId1"/>
            </p:custDataLst>
          </p:nvPr>
        </p:nvSpPr>
        <p:spPr bwMode="gray">
          <a:xfrm flipH="1">
            <a:off x="2244898" y="767151"/>
            <a:ext cx="3635078" cy="573617"/>
          </a:xfrm>
          <a:prstGeom prst="roundRect">
            <a:avLst>
              <a:gd name="adj" fmla="val 47681"/>
            </a:avLst>
          </a:prstGeom>
          <a:solidFill>
            <a:schemeClr val="accent6">
              <a:lumMod val="60000"/>
              <a:lumOff val="40000"/>
            </a:schemeClr>
          </a:solidFill>
          <a:ln>
            <a:noFill/>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endParaRPr>
          </a:p>
        </p:txBody>
      </p:sp>
      <p:sp>
        <p:nvSpPr>
          <p:cNvPr id="12" name="AutoShape 2"/>
          <p:cNvSpPr>
            <a:spLocks noChangeArrowheads="1"/>
          </p:cNvSpPr>
          <p:nvPr>
            <p:custDataLst>
              <p:tags r:id="rId2"/>
            </p:custDataLst>
          </p:nvPr>
        </p:nvSpPr>
        <p:spPr bwMode="gray">
          <a:xfrm flipH="1">
            <a:off x="839435" y="756568"/>
            <a:ext cx="2053167" cy="584200"/>
          </a:xfrm>
          <a:prstGeom prst="roundRect">
            <a:avLst>
              <a:gd name="adj" fmla="val 47681"/>
            </a:avLst>
          </a:prstGeom>
          <a:gradFill rotWithShape="1">
            <a:gsLst>
              <a:gs pos="100000">
                <a:schemeClr val="accent5">
                  <a:lumMod val="60000"/>
                  <a:lumOff val="40000"/>
                </a:schemeClr>
              </a:gs>
              <a:gs pos="100000">
                <a:srgbClr val="FF0A00"/>
              </a:gs>
              <a:gs pos="100000">
                <a:srgbClr val="FF1200"/>
              </a:gs>
              <a:gs pos="100000">
                <a:srgbClr val="FF6600"/>
              </a:gs>
            </a:gsLst>
            <a:lin ang="0" scaled="1"/>
          </a:gradFill>
          <a:ln>
            <a:noFill/>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endParaRPr>
          </a:p>
        </p:txBody>
      </p:sp>
      <p:sp>
        <p:nvSpPr>
          <p:cNvPr id="13" name="文本框 27"/>
          <p:cNvSpPr txBox="1"/>
          <p:nvPr>
            <p:custDataLst>
              <p:tags r:id="rId3"/>
            </p:custDataLst>
          </p:nvPr>
        </p:nvSpPr>
        <p:spPr>
          <a:xfrm>
            <a:off x="1050679" y="754703"/>
            <a:ext cx="1449436" cy="584775"/>
          </a:xfrm>
          <a:prstGeom prst="rect">
            <a:avLst/>
          </a:prstGeom>
          <a:noFill/>
          <a:ln w="9525">
            <a:noFill/>
          </a:ln>
        </p:spPr>
        <p:txBody>
          <a:bodyPr wrap="none">
            <a:spAutoFit/>
          </a:bodyPr>
          <a:lstStyle/>
          <a:p>
            <a:r>
              <a:rPr lang="zh-CN" altLang="en-US" sz="3200" b="1" dirty="0">
                <a:solidFill>
                  <a:schemeClr val="tx1"/>
                </a:solidFill>
                <a:latin typeface="黑体" panose="02010609060101010101" charset="-122"/>
                <a:ea typeface="黑体" panose="02010609060101010101" charset="-122"/>
              </a:rPr>
              <a:t>知识点</a:t>
            </a:r>
            <a:endParaRPr lang="zh-CN" altLang="en-US" sz="3200" b="1" dirty="0">
              <a:solidFill>
                <a:schemeClr val="tx1"/>
              </a:solidFill>
              <a:latin typeface="黑体" panose="02010609060101010101" charset="-122"/>
              <a:ea typeface="黑体" panose="02010609060101010101" charset="-122"/>
            </a:endParaRPr>
          </a:p>
        </p:txBody>
      </p:sp>
      <p:sp>
        <p:nvSpPr>
          <p:cNvPr id="15" name="文本框 28"/>
          <p:cNvSpPr txBox="1"/>
          <p:nvPr>
            <p:custDataLst>
              <p:tags r:id="rId4"/>
            </p:custDataLst>
          </p:nvPr>
        </p:nvSpPr>
        <p:spPr>
          <a:xfrm>
            <a:off x="3347263" y="754703"/>
            <a:ext cx="2316690" cy="584775"/>
          </a:xfrm>
          <a:prstGeom prst="rect">
            <a:avLst/>
          </a:prstGeom>
          <a:noFill/>
          <a:ln w="9525">
            <a:noFill/>
          </a:ln>
        </p:spPr>
        <p:txBody>
          <a:bodyPr wrap="square">
            <a:spAutoFit/>
          </a:bodyPr>
          <a:lstStyle/>
          <a:p>
            <a:r>
              <a:rPr lang="zh-CN" altLang="en-US" sz="3200" b="1" dirty="0">
                <a:latin typeface="黑体" panose="02010609060101010101" charset="-122"/>
                <a:ea typeface="黑体" panose="02010609060101010101" charset="-122"/>
              </a:rPr>
              <a:t>广播和电视</a:t>
            </a:r>
            <a:endParaRPr lang="zh-CN" altLang="en-US" sz="3200" b="1" dirty="0">
              <a:latin typeface="黑体" panose="02010609060101010101" charset="-122"/>
              <a:ea typeface="黑体" panose="02010609060101010101" charset="-122"/>
            </a:endParaRPr>
          </a:p>
        </p:txBody>
      </p:sp>
      <p:sp>
        <p:nvSpPr>
          <p:cNvPr id="16" name="AutoShape 11"/>
          <p:cNvSpPr/>
          <p:nvPr>
            <p:custDataLst>
              <p:tags r:id="rId5"/>
            </p:custDataLst>
          </p:nvPr>
        </p:nvSpPr>
        <p:spPr>
          <a:xfrm>
            <a:off x="2486202" y="620688"/>
            <a:ext cx="768351" cy="776816"/>
          </a:xfrm>
          <a:prstGeom prst="diamond">
            <a:avLst/>
          </a:prstGeom>
          <a:solidFill>
            <a:srgbClr val="F4BE96"/>
          </a:solidFill>
          <a:ln w="38100" cap="flat" cmpd="sng">
            <a:solidFill>
              <a:schemeClr val="bg1"/>
            </a:solidFill>
            <a:prstDash val="solid"/>
            <a:miter/>
            <a:headEnd type="none" w="med" len="med"/>
            <a:tailEnd type="none" w="med" len="med"/>
          </a:ln>
          <a:effectLst>
            <a:outerShdw sy="50000" rotWithShape="0">
              <a:srgbClr val="808080">
                <a:alpha val="50000"/>
              </a:srgbClr>
            </a:outerShdw>
          </a:effectLst>
        </p:spPr>
        <p:txBody>
          <a:bodyPr wrap="none" anchor="ctr" anchorCtr="0"/>
          <a:lstStyle/>
          <a:p>
            <a:pPr algn="ctr" eaLnBrk="0" hangingPunct="0"/>
            <a:r>
              <a:rPr lang="en-US" altLang="ko-KR" sz="3200" b="1" dirty="0" smtClean="0">
                <a:solidFill>
                  <a:schemeClr val="tx1"/>
                </a:solidFill>
                <a:latin typeface="黑体" panose="02010609060101010101" charset="-122"/>
                <a:ea typeface="黑体" panose="02010609060101010101" charset="-122"/>
              </a:rPr>
              <a:t>4</a:t>
            </a:r>
            <a:endParaRPr lang="en-US" altLang="ko-KR" sz="3200" b="1" dirty="0">
              <a:solidFill>
                <a:schemeClr val="tx1"/>
              </a:solidFill>
              <a:latin typeface="黑体" panose="02010609060101010101" charset="-122"/>
              <a:ea typeface="黑体" panose="02010609060101010101" charset="-122"/>
            </a:endParaRPr>
          </a:p>
        </p:txBody>
      </p:sp>
    </p:spTree>
  </p:cSld>
  <p:clrMapOvr>
    <a:masterClrMapping/>
  </p:clrMapOvr>
  <p:transition spd="slow">
    <p:wip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33"/>
          <p:cNvSpPr txBox="1">
            <a:spLocks noChangeArrowheads="1"/>
          </p:cNvSpPr>
          <p:nvPr/>
        </p:nvSpPr>
        <p:spPr bwMode="auto">
          <a:xfrm>
            <a:off x="814918" y="980728"/>
            <a:ext cx="10562167" cy="4555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2. </a:t>
            </a:r>
            <a:r>
              <a:rPr lang="zh-CN" altLang="en-US" sz="3200" b="1" dirty="0">
                <a:latin typeface="Times New Roman" panose="02020603050405020304" pitchFamily="18" charset="0"/>
                <a:ea typeface="+mn-ea"/>
                <a:cs typeface="Times New Roman" panose="02020603050405020304" pitchFamily="18" charset="0"/>
              </a:rPr>
              <a:t>无线电广播的发射和接收</a:t>
            </a:r>
            <a:endParaRPr lang="zh-CN" altLang="en-US" sz="3200" b="1" dirty="0">
              <a:latin typeface="Times New Roman" panose="02020603050405020304" pitchFamily="18" charset="0"/>
              <a:ea typeface="+mn-ea"/>
              <a:cs typeface="Times New Roman" panose="02020603050405020304" pitchFamily="18" charset="0"/>
            </a:endParaRPr>
          </a:p>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(1)</a:t>
            </a:r>
            <a:r>
              <a:rPr lang="zh-CN" altLang="en-US" sz="3200" b="1" dirty="0">
                <a:latin typeface="Times New Roman" panose="02020603050405020304" pitchFamily="18" charset="0"/>
                <a:ea typeface="+mn-ea"/>
                <a:cs typeface="Times New Roman" panose="02020603050405020304" pitchFamily="18" charset="0"/>
              </a:rPr>
              <a:t> 发射：广播电台通过录音设备把事先录制的节目或由话筒把声音</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直播时</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转换成音频电流，同时载波发生器产生射频电流，将两个电流送入调制器，得到的调幅电流再送入发射机进行功率放大，最后由天线将“搭载”着声音信息的电磁波发射出去。</a:t>
            </a:r>
            <a:endParaRPr lang="zh-CN" altLang="en-US" sz="3200" b="1" dirty="0">
              <a:latin typeface="Times New Roman" panose="02020603050405020304" pitchFamily="18" charset="0"/>
              <a:ea typeface="+mn-ea"/>
              <a:cs typeface="Times New Roman" panose="02020603050405020304" pitchFamily="18" charset="0"/>
            </a:endParaRPr>
          </a:p>
        </p:txBody>
      </p:sp>
    </p:spTree>
  </p:cSld>
  <p:clrMapOvr>
    <a:masterClrMapping/>
  </p:clrMapOvr>
  <p:transition spd="slow">
    <p:wip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33"/>
          <p:cNvSpPr txBox="1">
            <a:spLocks noChangeArrowheads="1"/>
          </p:cNvSpPr>
          <p:nvPr/>
        </p:nvSpPr>
        <p:spPr bwMode="auto">
          <a:xfrm>
            <a:off x="814918" y="1268760"/>
            <a:ext cx="10562167" cy="3816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(2)</a:t>
            </a:r>
            <a:r>
              <a:rPr lang="zh-CN" altLang="en-US" sz="3200" b="1" dirty="0">
                <a:latin typeface="Times New Roman" panose="02020603050405020304" pitchFamily="18" charset="0"/>
                <a:ea typeface="+mn-ea"/>
                <a:cs typeface="Times New Roman" panose="02020603050405020304" pitchFamily="18" charset="0"/>
              </a:rPr>
              <a:t> 接收：收音机的天线接收到许多电台的电磁波，将这些信号电流送入调谐电路中，我们旋转收音机的调谐旋钮，从中选出某一个电台特定频率的信号，经过解调器的处理，取出当初的音频信号，经过放大后送到扬声器，把电信号转换成声波。</a:t>
            </a:r>
            <a:endParaRPr lang="zh-CN" altLang="en-US" sz="3200" b="1" dirty="0">
              <a:latin typeface="Times New Roman" panose="02020603050405020304" pitchFamily="18" charset="0"/>
              <a:ea typeface="+mn-ea"/>
              <a:cs typeface="Times New Roman" panose="02020603050405020304" pitchFamily="18" charset="0"/>
            </a:endParaRPr>
          </a:p>
        </p:txBody>
      </p:sp>
    </p:spTree>
  </p:cSld>
  <p:clrMapOvr>
    <a:masterClrMapping/>
  </p:clrMapOvr>
  <p:transition spd="slow">
    <p:wip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33"/>
          <p:cNvSpPr txBox="1">
            <a:spLocks noChangeArrowheads="1"/>
          </p:cNvSpPr>
          <p:nvPr/>
        </p:nvSpPr>
        <p:spPr bwMode="auto">
          <a:xfrm>
            <a:off x="814918" y="1124744"/>
            <a:ext cx="10562167" cy="3816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3. </a:t>
            </a:r>
            <a:r>
              <a:rPr lang="zh-CN" altLang="en-US" sz="3200" b="1" dirty="0">
                <a:latin typeface="Times New Roman" panose="02020603050405020304" pitchFamily="18" charset="0"/>
                <a:ea typeface="+mn-ea"/>
                <a:cs typeface="Times New Roman" panose="02020603050405020304" pitchFamily="18" charset="0"/>
              </a:rPr>
              <a:t>电视的发射和接收</a:t>
            </a:r>
            <a:endParaRPr lang="zh-CN" altLang="en-US" sz="3200" b="1" dirty="0">
              <a:latin typeface="Times New Roman" panose="02020603050405020304" pitchFamily="18" charset="0"/>
              <a:ea typeface="+mn-ea"/>
              <a:cs typeface="Times New Roman" panose="02020603050405020304" pitchFamily="18" charset="0"/>
            </a:endParaRPr>
          </a:p>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(1)</a:t>
            </a:r>
            <a:r>
              <a:rPr lang="zh-CN" altLang="en-US" sz="3200" b="1" dirty="0">
                <a:latin typeface="Times New Roman" panose="02020603050405020304" pitchFamily="18" charset="0"/>
                <a:ea typeface="+mn-ea"/>
                <a:cs typeface="Times New Roman" panose="02020603050405020304" pitchFamily="18" charset="0"/>
              </a:rPr>
              <a:t> 发射：电视台既能传送声音，又能传送图像。发射时用音频电流和视频电流去调制载波发生器送来的射频电流，再经过发射机的功率放大，由天线将“搭载”着图像和声音信息的电磁波发射出去。</a:t>
            </a:r>
            <a:endParaRPr lang="zh-CN" altLang="en-US" sz="3200" b="1" dirty="0">
              <a:latin typeface="Times New Roman" panose="02020603050405020304" pitchFamily="18" charset="0"/>
              <a:ea typeface="+mn-ea"/>
              <a:cs typeface="Times New Roman" panose="02020603050405020304" pitchFamily="18" charset="0"/>
            </a:endParaRPr>
          </a:p>
        </p:txBody>
      </p:sp>
    </p:spTree>
  </p:cSld>
  <p:clrMapOvr>
    <a:masterClrMapping/>
  </p:clrMapOvr>
  <p:transition spd="slow">
    <p:wip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33"/>
          <p:cNvSpPr txBox="1">
            <a:spLocks noChangeArrowheads="1"/>
          </p:cNvSpPr>
          <p:nvPr/>
        </p:nvSpPr>
        <p:spPr bwMode="auto">
          <a:xfrm>
            <a:off x="814918" y="1508787"/>
            <a:ext cx="10562167" cy="307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(2)</a:t>
            </a:r>
            <a:r>
              <a:rPr lang="zh-CN" altLang="en-US" sz="3200" b="1" dirty="0">
                <a:latin typeface="Times New Roman" panose="02020603050405020304" pitchFamily="18" charset="0"/>
                <a:ea typeface="+mn-ea"/>
                <a:cs typeface="Times New Roman" panose="02020603050405020304" pitchFamily="18" charset="0"/>
              </a:rPr>
              <a:t> 接收：电视机的天线接收到许多电视台的电磁波，由调谐电路选择其中一个电视台的信号，经过解调器取出视频和音频信号，分别放大后，由显像管还原成图像，由扬声器放出声音。</a:t>
            </a:r>
            <a:endParaRPr lang="zh-CN" altLang="en-US" sz="3200" b="1" dirty="0">
              <a:latin typeface="Times New Roman" panose="02020603050405020304" pitchFamily="18" charset="0"/>
              <a:ea typeface="+mn-ea"/>
              <a:cs typeface="Times New Roman" panose="02020603050405020304" pitchFamily="18" charset="0"/>
            </a:endParaRPr>
          </a:p>
        </p:txBody>
      </p:sp>
    </p:spTree>
  </p:cSld>
  <p:clrMapOvr>
    <a:masterClrMapping/>
  </p:clrMapOvr>
  <p:transition spd="slow">
    <p:wip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551611" y="476463"/>
            <a:ext cx="11089005" cy="5904865"/>
            <a:chOff x="-1682" y="1897"/>
            <a:chExt cx="17463" cy="9299"/>
          </a:xfrm>
        </p:grpSpPr>
        <p:pic>
          <p:nvPicPr>
            <p:cNvPr id="3" name="图片 2" descr="打孔纸"/>
            <p:cNvPicPr>
              <a:picLocks noChangeAspect="1"/>
            </p:cNvPicPr>
            <p:nvPr>
              <p:custDataLst>
                <p:tags r:id="rId1"/>
              </p:custDataLst>
            </p:nvPr>
          </p:nvPicPr>
          <p:blipFill>
            <a:blip r:embed="rId2"/>
            <a:stretch>
              <a:fillRect/>
            </a:stretch>
          </p:blipFill>
          <p:spPr>
            <a:xfrm>
              <a:off x="-1682" y="2247"/>
              <a:ext cx="17463" cy="8949"/>
            </a:xfrm>
            <a:prstGeom prst="rect">
              <a:avLst/>
            </a:prstGeom>
          </p:spPr>
        </p:pic>
        <p:grpSp>
          <p:nvGrpSpPr>
            <p:cNvPr id="7" name="组合 6"/>
            <p:cNvGrpSpPr/>
            <p:nvPr/>
          </p:nvGrpSpPr>
          <p:grpSpPr>
            <a:xfrm>
              <a:off x="-1002" y="1897"/>
              <a:ext cx="4362" cy="977"/>
              <a:chOff x="-1002" y="2304"/>
              <a:chExt cx="4362" cy="977"/>
            </a:xfrm>
          </p:grpSpPr>
          <p:sp>
            <p:nvSpPr>
              <p:cNvPr id="4" name="文本框 3"/>
              <p:cNvSpPr txBox="1"/>
              <p:nvPr>
                <p:custDataLst>
                  <p:tags r:id="rId3"/>
                </p:custDataLst>
              </p:nvPr>
            </p:nvSpPr>
            <p:spPr>
              <a:xfrm>
                <a:off x="481" y="2459"/>
                <a:ext cx="2879" cy="822"/>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知识拓展</a:t>
                </a:r>
                <a:endParaRPr lang="en-US" altLang="zh-CN"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1002" y="2304"/>
                <a:ext cx="1579" cy="936"/>
              </a:xfrm>
              <a:prstGeom prst="rect">
                <a:avLst/>
              </a:prstGeom>
            </p:spPr>
          </p:pic>
        </p:grpSp>
      </p:grpSp>
      <p:sp>
        <p:nvSpPr>
          <p:cNvPr id="8" name="矩形 7"/>
          <p:cNvSpPr>
            <a:spLocks noChangeArrowheads="1"/>
          </p:cNvSpPr>
          <p:nvPr/>
        </p:nvSpPr>
        <p:spPr bwMode="auto">
          <a:xfrm>
            <a:off x="1625918" y="1124535"/>
            <a:ext cx="9366874" cy="4535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5080" indent="714375" eaLnBrk="1" hangingPunct="1">
              <a:lnSpc>
                <a:spcPct val="130000"/>
              </a:lnSpc>
              <a:defRPr/>
            </a:pPr>
            <a:r>
              <a:rPr lang="zh-CN" altLang="en-US" sz="3200" b="1" dirty="0">
                <a:solidFill>
                  <a:srgbClr val="00B0F0"/>
                </a:solidFill>
                <a:latin typeface="Times New Roman" panose="02020603050405020304" pitchFamily="18" charset="0"/>
                <a:ea typeface="楷体" panose="02010609060101010101" pitchFamily="49" charset="-122"/>
              </a:rPr>
              <a:t>音频信号频率较低，与声音的频率相同，为</a:t>
            </a:r>
            <a:r>
              <a:rPr lang="en-US" altLang="zh-CN" sz="3200" b="1" dirty="0">
                <a:solidFill>
                  <a:srgbClr val="00B0F0"/>
                </a:solidFill>
                <a:latin typeface="Times New Roman" panose="02020603050405020304" pitchFamily="18" charset="0"/>
                <a:ea typeface="楷体" panose="02010609060101010101" pitchFamily="49" charset="-122"/>
              </a:rPr>
              <a:t>20 Hz~20 kHz</a:t>
            </a:r>
            <a:r>
              <a:rPr lang="zh-CN" altLang="en-US" sz="3200" b="1" dirty="0">
                <a:solidFill>
                  <a:srgbClr val="00B0F0"/>
                </a:solidFill>
                <a:latin typeface="Times New Roman" panose="02020603050405020304" pitchFamily="18" charset="0"/>
                <a:ea typeface="楷体" panose="02010609060101010101" pitchFamily="49" charset="-122"/>
              </a:rPr>
              <a:t>。视频信号频率变化范围较大，为几赫到几兆赫。声音和图像无法直接搭载高频电磁波传递到远方，必须先把声音转换成电流信号即音频信号，图像转换成电流信号即视频信号，然后再加载到高频电磁波上。话筒和摄像机分别是把声音和图像信号转换成电流信号的装置。</a:t>
            </a:r>
            <a:endParaRPr lang="en-US" altLang="zh-CN" sz="3200" b="1" u="wavy" dirty="0">
              <a:solidFill>
                <a:srgbClr val="00B0F0"/>
              </a:solidFill>
              <a:uFill>
                <a:solidFill>
                  <a:schemeClr val="tx1"/>
                </a:solidFill>
              </a:u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6"/>
          <p:cNvSpPr txBox="1">
            <a:spLocks noChangeArrowheads="1"/>
          </p:cNvSpPr>
          <p:nvPr/>
        </p:nvSpPr>
        <p:spPr bwMode="auto">
          <a:xfrm>
            <a:off x="1055440" y="764704"/>
            <a:ext cx="10081120" cy="5293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indent="901700" eaLnBrk="1" hangingPunct="1">
              <a:lnSpc>
                <a:spcPct val="150000"/>
              </a:lnSpc>
              <a:spcBef>
                <a:spcPct val="0"/>
              </a:spcBef>
              <a:buNone/>
              <a:defRPr/>
            </a:pPr>
            <a:r>
              <a:rPr lang="zh-CN" altLang="en-US" b="1" dirty="0" smtClean="0">
                <a:solidFill>
                  <a:srgbClr val="FF0000"/>
                </a:solidFill>
                <a:latin typeface="Times New Roman" panose="02020603050405020304" pitchFamily="18" charset="0"/>
                <a:ea typeface="+mn-ea"/>
                <a:cs typeface="Times New Roman" panose="02020603050405020304" pitchFamily="18" charset="0"/>
              </a:rPr>
              <a:t>电磁波</a:t>
            </a:r>
            <a:r>
              <a:rPr lang="zh-CN" altLang="en-US" b="1" dirty="0" smtClean="0">
                <a:latin typeface="Times New Roman" panose="02020603050405020304" pitchFamily="18" charset="0"/>
                <a:ea typeface="+mn-ea"/>
                <a:cs typeface="Times New Roman" panose="02020603050405020304" pitchFamily="18" charset="0"/>
              </a:rPr>
              <a:t>是</a:t>
            </a:r>
            <a:r>
              <a:rPr lang="zh-CN" altLang="en-US" b="1" dirty="0">
                <a:latin typeface="Times New Roman" panose="02020603050405020304" pitchFamily="18" charset="0"/>
                <a:ea typeface="+mn-ea"/>
                <a:cs typeface="Times New Roman" panose="02020603050405020304" pitchFamily="18" charset="0"/>
              </a:rPr>
              <a:t>我们经常听到的一个词语。例如，广播电台和电视台利用电磁波传递声音和图像，微波炉靠电磁波加热食品，</a:t>
            </a:r>
            <a:r>
              <a:rPr lang="zh-CN" altLang="en-US" b="1" dirty="0" smtClean="0">
                <a:latin typeface="Times New Roman" panose="02020603050405020304" pitchFamily="18" charset="0"/>
                <a:ea typeface="+mn-ea"/>
                <a:cs typeface="Times New Roman" panose="02020603050405020304" pitchFamily="18" charset="0"/>
              </a:rPr>
              <a:t>“手机”</a:t>
            </a:r>
            <a:r>
              <a:rPr lang="en-US" altLang="zh-CN" b="1" dirty="0" smtClean="0">
                <a:latin typeface="Times New Roman" panose="02020603050405020304" pitchFamily="18" charset="0"/>
                <a:ea typeface="+mn-ea"/>
                <a:cs typeface="Times New Roman" panose="02020603050405020304" pitchFamily="18" charset="0"/>
              </a:rPr>
              <a:t>(</a:t>
            </a:r>
            <a:r>
              <a:rPr lang="zh-CN" altLang="en-US" b="1" dirty="0" smtClean="0">
                <a:latin typeface="Times New Roman" panose="02020603050405020304" pitchFamily="18" charset="0"/>
                <a:ea typeface="+mn-ea"/>
                <a:cs typeface="Times New Roman" panose="02020603050405020304" pitchFamily="18" charset="0"/>
              </a:rPr>
              <a:t>移动电话</a:t>
            </a:r>
            <a:r>
              <a:rPr lang="en-US" altLang="zh-CN" b="1" dirty="0" smtClean="0">
                <a:latin typeface="Times New Roman" panose="02020603050405020304" pitchFamily="18" charset="0"/>
                <a:ea typeface="+mn-ea"/>
                <a:cs typeface="Times New Roman" panose="02020603050405020304" pitchFamily="18" charset="0"/>
              </a:rPr>
              <a:t>)</a:t>
            </a:r>
            <a:r>
              <a:rPr lang="zh-CN" altLang="en-US" b="1" dirty="0" smtClean="0">
                <a:latin typeface="Times New Roman" panose="02020603050405020304" pitchFamily="18" charset="0"/>
                <a:ea typeface="+mn-ea"/>
                <a:cs typeface="Times New Roman" panose="02020603050405020304" pitchFamily="18" charset="0"/>
              </a:rPr>
              <a:t>通过</a:t>
            </a:r>
            <a:r>
              <a:rPr lang="zh-CN" altLang="en-US" b="1" dirty="0">
                <a:latin typeface="Times New Roman" panose="02020603050405020304" pitchFamily="18" charset="0"/>
                <a:ea typeface="+mn-ea"/>
                <a:cs typeface="Times New Roman" panose="02020603050405020304" pitchFamily="18" charset="0"/>
              </a:rPr>
              <a:t>电磁波通话等。在生活中，我们能够看到将石子投入水中在水面激起的水波，能够听到琴弦振动在空气中激起的声波</a:t>
            </a:r>
            <a:r>
              <a:rPr lang="en-US" altLang="zh-CN" b="1" dirty="0">
                <a:latin typeface="Times New Roman" panose="02020603050405020304" pitchFamily="18" charset="0"/>
                <a:ea typeface="+mn-ea"/>
                <a:cs typeface="Times New Roman" panose="02020603050405020304" pitchFamily="18" charset="0"/>
              </a:rPr>
              <a:t>.</a:t>
            </a:r>
            <a:r>
              <a:rPr lang="zh-CN" altLang="en-US" b="1" dirty="0">
                <a:latin typeface="Times New Roman" panose="02020603050405020304" pitchFamily="18" charset="0"/>
                <a:ea typeface="+mn-ea"/>
                <a:cs typeface="Times New Roman" panose="02020603050405020304" pitchFamily="18" charset="0"/>
              </a:rPr>
              <a:t>而电磁波似，乎是一种“无形的波浪”，它是怎样产生的，又是怎样传播的呢？</a:t>
            </a:r>
            <a:endParaRPr lang="zh-CN" altLang="en-US" b="1" dirty="0">
              <a:latin typeface="Times New Roman" panose="02020603050405020304" pitchFamily="18" charset="0"/>
              <a:ea typeface="+mn-ea"/>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583499" y="1308629"/>
            <a:ext cx="9770533" cy="861770"/>
          </a:xfrm>
          <a:prstGeom prst="rect">
            <a:avLst/>
          </a:prstGeom>
          <a:noFill/>
          <a:ln w="9525">
            <a:noFill/>
            <a:miter lim="800000"/>
          </a:ln>
        </p:spPr>
        <p:txBody>
          <a:bodyPr wrap="square" lIns="121917" tIns="60958" rIns="121917" bIns="60958">
            <a:spAutoFit/>
          </a:bodyPr>
          <a:lstStyle/>
          <a:p>
            <a:pPr>
              <a:lnSpc>
                <a:spcPct val="150000"/>
              </a:lnSpc>
              <a:defRPr/>
            </a:pPr>
            <a:r>
              <a:rPr lang="zh-CN" altLang="en-US" sz="3200" b="1" dirty="0">
                <a:latin typeface="Times New Roman" panose="02020603050405020304" pitchFamily="18" charset="0"/>
                <a:ea typeface="+mn-ea"/>
                <a:cs typeface="Times New Roman" panose="02020603050405020304" pitchFamily="18" charset="0"/>
              </a:rPr>
              <a:t>如图</a:t>
            </a:r>
            <a:r>
              <a:rPr lang="en-US" altLang="zh-CN" sz="3200" b="1" dirty="0">
                <a:latin typeface="Times New Roman" panose="02020603050405020304" pitchFamily="18" charset="0"/>
                <a:ea typeface="+mn-ea"/>
                <a:cs typeface="Times New Roman" panose="02020603050405020304" pitchFamily="18" charset="0"/>
              </a:rPr>
              <a:t>3 </a:t>
            </a:r>
            <a:r>
              <a:rPr lang="zh-CN" altLang="en-US" sz="3200" b="1" dirty="0">
                <a:latin typeface="Times New Roman" panose="02020603050405020304" pitchFamily="18" charset="0"/>
                <a:ea typeface="+mn-ea"/>
                <a:cs typeface="Times New Roman" panose="02020603050405020304" pitchFamily="18" charset="0"/>
              </a:rPr>
              <a:t>是无线电广播工作过程的简易图。</a:t>
            </a:r>
            <a:endParaRPr lang="en-US" altLang="zh-CN" sz="3200" b="1" dirty="0">
              <a:latin typeface="Times New Roman" panose="02020603050405020304" pitchFamily="18" charset="0"/>
              <a:ea typeface="+mn-ea"/>
              <a:cs typeface="Times New Roman" panose="02020603050405020304" pitchFamily="18" charset="0"/>
            </a:endParaRPr>
          </a:p>
        </p:txBody>
      </p:sp>
      <p:sp>
        <p:nvSpPr>
          <p:cNvPr id="8" name="任意多边形 25"/>
          <p:cNvSpPr/>
          <p:nvPr>
            <p:custDataLst>
              <p:tags r:id="rId1"/>
            </p:custDataLst>
          </p:nvPr>
        </p:nvSpPr>
        <p:spPr bwMode="auto">
          <a:xfrm>
            <a:off x="599017" y="1500651"/>
            <a:ext cx="1075267" cy="584200"/>
          </a:xfrm>
          <a:custGeom>
            <a:avLst/>
            <a:gdLst>
              <a:gd name="T0" fmla="*/ 0 w 1186765"/>
              <a:gd name="T1" fmla="*/ 0 h 714376"/>
              <a:gd name="T2" fmla="*/ 1 w 1186765"/>
              <a:gd name="T3" fmla="*/ 0 h 714376"/>
              <a:gd name="T4" fmla="*/ 1 w 1186765"/>
              <a:gd name="T5" fmla="*/ 1 h 714376"/>
              <a:gd name="T6" fmla="*/ 1 w 1186765"/>
              <a:gd name="T7" fmla="*/ 1 h 714376"/>
              <a:gd name="T8" fmla="*/ 1 w 1186765"/>
              <a:gd name="T9" fmla="*/ 1 h 714376"/>
              <a:gd name="T10" fmla="*/ 1 w 1186765"/>
              <a:gd name="T11" fmla="*/ 1 h 714376"/>
              <a:gd name="T12" fmla="*/ 0 60000 65536"/>
              <a:gd name="T13" fmla="*/ 0 60000 65536"/>
              <a:gd name="T14" fmla="*/ 0 60000 65536"/>
              <a:gd name="T15" fmla="*/ 0 60000 65536"/>
              <a:gd name="T16" fmla="*/ 0 60000 65536"/>
              <a:gd name="T17" fmla="*/ 0 60000 65536"/>
              <a:gd name="T18" fmla="*/ 0 w 1186765"/>
              <a:gd name="T19" fmla="*/ 0 h 714376"/>
              <a:gd name="T20" fmla="*/ 1186765 w 1186765"/>
              <a:gd name="T21" fmla="*/ 714376 h 714376"/>
            </a:gdLst>
            <a:ahLst/>
            <a:cxnLst>
              <a:cxn ang="T12">
                <a:pos x="T0" y="T1"/>
              </a:cxn>
              <a:cxn ang="T13">
                <a:pos x="T2" y="T3"/>
              </a:cxn>
              <a:cxn ang="T14">
                <a:pos x="T4" y="T5"/>
              </a:cxn>
              <a:cxn ang="T15">
                <a:pos x="T6" y="T7"/>
              </a:cxn>
              <a:cxn ang="T16">
                <a:pos x="T8" y="T9"/>
              </a:cxn>
              <a:cxn ang="T17">
                <a:pos x="T10" y="T11"/>
              </a:cxn>
            </a:cxnLst>
            <a:rect l="T18" t="T19" r="T20" b="T21"/>
            <a:pathLst>
              <a:path w="1186765" h="714376">
                <a:moveTo>
                  <a:pt x="0" y="0"/>
                </a:moveTo>
                <a:lnTo>
                  <a:pt x="829577" y="0"/>
                </a:lnTo>
                <a:cubicBezTo>
                  <a:pt x="1026846" y="0"/>
                  <a:pt x="1186765" y="159919"/>
                  <a:pt x="1186765" y="357188"/>
                </a:cubicBezTo>
                <a:lnTo>
                  <a:pt x="1186764" y="357188"/>
                </a:lnTo>
                <a:cubicBezTo>
                  <a:pt x="1186764" y="554457"/>
                  <a:pt x="1026845" y="714376"/>
                  <a:pt x="829576" y="714376"/>
                </a:cubicBezTo>
                <a:lnTo>
                  <a:pt x="244993" y="714376"/>
                </a:lnTo>
                <a:lnTo>
                  <a:pt x="0" y="0"/>
                </a:lnTo>
                <a:close/>
              </a:path>
            </a:pathLst>
          </a:custGeom>
          <a:solidFill>
            <a:srgbClr val="A5CC44">
              <a:alpha val="8509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39994" tIns="60958" rIns="121917" bIns="60958"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dirty="0">
                <a:solidFill>
                  <a:srgbClr val="FFFFFF"/>
                </a:solidFill>
                <a:latin typeface="微软雅黑" panose="020B0503020204020204" pitchFamily="34" charset="-122"/>
                <a:ea typeface="微软雅黑" panose="020B0503020204020204" pitchFamily="34" charset="-122"/>
              </a:rPr>
              <a:t>例</a:t>
            </a:r>
            <a:r>
              <a:rPr lang="en-US" altLang="zh-CN" sz="3200" dirty="0">
                <a:solidFill>
                  <a:srgbClr val="FFFFFF"/>
                </a:solidFill>
                <a:latin typeface="微软雅黑" panose="020B0503020204020204" pitchFamily="34" charset="-122"/>
                <a:ea typeface="微软雅黑" panose="020B0503020204020204" pitchFamily="34" charset="-122"/>
              </a:rPr>
              <a:t>4</a:t>
            </a:r>
            <a:endParaRPr lang="zh-CN" altLang="en-US" sz="3200" dirty="0">
              <a:solidFill>
                <a:srgbClr val="FFFFFF"/>
              </a:solidFill>
              <a:latin typeface="微软雅黑" panose="020B0503020204020204" pitchFamily="34" charset="-122"/>
              <a:ea typeface="微软雅黑" panose="020B0503020204020204" pitchFamily="34" charset="-122"/>
            </a:endParaRPr>
          </a:p>
        </p:txBody>
      </p:sp>
      <p:pic>
        <p:nvPicPr>
          <p:cNvPr id="3074"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871531" y="2076960"/>
            <a:ext cx="8448939" cy="36559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wip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295467" y="1217774"/>
            <a:ext cx="9601067" cy="3816429"/>
          </a:xfrm>
          <a:prstGeom prst="rect">
            <a:avLst/>
          </a:prstGeom>
          <a:noFill/>
          <a:ln w="9525">
            <a:noFill/>
            <a:miter lim="800000"/>
          </a:ln>
        </p:spPr>
        <p:txBody>
          <a:bodyPr wrap="square" lIns="121917" tIns="60958" rIns="121917" bIns="60958">
            <a:spAutoFit/>
          </a:bodyPr>
          <a:lstStyle/>
          <a:p>
            <a:pPr>
              <a:lnSpc>
                <a:spcPct val="150000"/>
              </a:lnSpc>
              <a:defRPr/>
            </a:pPr>
            <a:r>
              <a:rPr lang="zh-CN" altLang="en-US" sz="3200" b="1" dirty="0">
                <a:latin typeface="Times New Roman" panose="02020603050405020304" pitchFamily="18" charset="0"/>
                <a:ea typeface="+mn-ea"/>
                <a:cs typeface="Times New Roman" panose="02020603050405020304" pitchFamily="18" charset="0"/>
              </a:rPr>
              <a:t>话筒把播音员的</a:t>
            </a:r>
            <a:r>
              <a:rPr lang="en-US" altLang="zh-CN" sz="3200" b="1" dirty="0">
                <a:latin typeface="Times New Roman" panose="02020603050405020304" pitchFamily="18" charset="0"/>
                <a:ea typeface="+mn-ea"/>
                <a:cs typeface="Times New Roman" panose="02020603050405020304" pitchFamily="18" charset="0"/>
              </a:rPr>
              <a:t>______</a:t>
            </a:r>
            <a:r>
              <a:rPr lang="zh-CN" altLang="en-US" sz="3200" b="1" dirty="0">
                <a:latin typeface="Times New Roman" panose="02020603050405020304" pitchFamily="18" charset="0"/>
                <a:ea typeface="+mn-ea"/>
                <a:cs typeface="Times New Roman" panose="02020603050405020304" pitchFamily="18" charset="0"/>
              </a:rPr>
              <a:t>转换成</a:t>
            </a:r>
            <a:r>
              <a:rPr lang="en-US" altLang="zh-CN" sz="3200" b="1" dirty="0">
                <a:latin typeface="Times New Roman" panose="02020603050405020304" pitchFamily="18" charset="0"/>
                <a:cs typeface="Times New Roman" panose="02020603050405020304" pitchFamily="18" charset="0"/>
              </a:rPr>
              <a:t>______</a:t>
            </a:r>
            <a:r>
              <a:rPr lang="zh-CN" altLang="en-US" sz="3200" b="1" dirty="0">
                <a:latin typeface="Times New Roman" panose="02020603050405020304" pitchFamily="18" charset="0"/>
                <a:ea typeface="+mn-ea"/>
                <a:cs typeface="Times New Roman" panose="02020603050405020304" pitchFamily="18" charset="0"/>
              </a:rPr>
              <a:t>信号，调制器把音频信号加载到</a:t>
            </a:r>
            <a:r>
              <a:rPr lang="en-US" altLang="zh-CN" sz="3200" b="1" dirty="0">
                <a:latin typeface="Times New Roman" panose="02020603050405020304" pitchFamily="18" charset="0"/>
                <a:cs typeface="Times New Roman" panose="02020603050405020304" pitchFamily="18" charset="0"/>
              </a:rPr>
              <a:t>______</a:t>
            </a:r>
            <a:r>
              <a:rPr lang="zh-CN" altLang="en-US" sz="3200" b="1" dirty="0">
                <a:latin typeface="Times New Roman" panose="02020603050405020304" pitchFamily="18" charset="0"/>
                <a:ea typeface="+mn-ea"/>
                <a:cs typeface="Times New Roman" panose="02020603050405020304" pitchFamily="18" charset="0"/>
              </a:rPr>
              <a:t>电流上发射到空中，收音机接收到各种电磁波并从中选出特定频率的信号。通过</a:t>
            </a:r>
            <a:r>
              <a:rPr lang="en-US" altLang="zh-CN" sz="3200" b="1" dirty="0">
                <a:latin typeface="Times New Roman" panose="02020603050405020304" pitchFamily="18" charset="0"/>
                <a:cs typeface="Times New Roman" panose="02020603050405020304" pitchFamily="18" charset="0"/>
              </a:rPr>
              <a:t>______</a:t>
            </a:r>
            <a:r>
              <a:rPr lang="zh-CN" altLang="en-US" sz="3200" b="1" dirty="0">
                <a:latin typeface="Times New Roman" panose="02020603050405020304" pitchFamily="18" charset="0"/>
                <a:ea typeface="+mn-ea"/>
                <a:cs typeface="Times New Roman" panose="02020603050405020304" pitchFamily="18" charset="0"/>
              </a:rPr>
              <a:t>将音频信号留下，通过</a:t>
            </a:r>
            <a:r>
              <a:rPr lang="en-US" altLang="zh-CN" sz="3200" b="1" dirty="0">
                <a:latin typeface="Times New Roman" panose="02020603050405020304" pitchFamily="18" charset="0"/>
                <a:cs typeface="Times New Roman" panose="02020603050405020304" pitchFamily="18" charset="0"/>
              </a:rPr>
              <a:t>______</a:t>
            </a:r>
            <a:r>
              <a:rPr lang="zh-CN" altLang="en-US" sz="3200" b="1" dirty="0">
                <a:latin typeface="Times New Roman" panose="02020603050405020304" pitchFamily="18" charset="0"/>
                <a:ea typeface="+mn-ea"/>
                <a:cs typeface="Times New Roman" panose="02020603050405020304" pitchFamily="18" charset="0"/>
              </a:rPr>
              <a:t>把播音员的声音从收音机播放出来。</a:t>
            </a:r>
            <a:endParaRPr lang="en-US" altLang="zh-CN" sz="3200" b="1" dirty="0">
              <a:latin typeface="Times New Roman" panose="02020603050405020304" pitchFamily="18" charset="0"/>
              <a:ea typeface="+mn-ea"/>
              <a:cs typeface="Times New Roman" panose="02020603050405020304" pitchFamily="18" charset="0"/>
            </a:endParaRPr>
          </a:p>
        </p:txBody>
      </p:sp>
      <p:sp>
        <p:nvSpPr>
          <p:cNvPr id="10" name="TextBox 9"/>
          <p:cNvSpPr txBox="1">
            <a:spLocks noChangeArrowheads="1"/>
          </p:cNvSpPr>
          <p:nvPr/>
        </p:nvSpPr>
        <p:spPr bwMode="auto">
          <a:xfrm>
            <a:off x="4175787" y="1196753"/>
            <a:ext cx="1632181" cy="861775"/>
          </a:xfrm>
          <a:prstGeom prst="rect">
            <a:avLst/>
          </a:prstGeom>
          <a:noFill/>
          <a:ln w="9525">
            <a:noFill/>
            <a:miter lim="800000"/>
          </a:ln>
        </p:spPr>
        <p:txBody>
          <a:bodyPr wrap="square" lIns="121917" tIns="60958" rIns="121917" bIns="60958">
            <a:spAutoFit/>
          </a:bodyPr>
          <a:lstStyle/>
          <a:p>
            <a:pPr>
              <a:lnSpc>
                <a:spcPct val="150000"/>
              </a:lnSpc>
              <a:defRPr/>
            </a:pPr>
            <a:r>
              <a:rPr lang="zh-CN" altLang="en-US" sz="3200" b="1" dirty="0">
                <a:solidFill>
                  <a:srgbClr val="FF0000"/>
                </a:solidFill>
                <a:latin typeface="Times New Roman" panose="02020603050405020304" pitchFamily="18" charset="0"/>
                <a:ea typeface="+mn-ea"/>
                <a:cs typeface="Times New Roman" panose="02020603050405020304" pitchFamily="18" charset="0"/>
              </a:rPr>
              <a:t>声信号</a:t>
            </a:r>
            <a:endParaRPr lang="zh-CN" altLang="en-US" sz="3200" b="1" i="1" dirty="0">
              <a:solidFill>
                <a:srgbClr val="FF0000"/>
              </a:solidFill>
              <a:latin typeface="Times New Roman" panose="02020603050405020304" pitchFamily="18" charset="0"/>
              <a:ea typeface="+mn-ea"/>
              <a:cs typeface="Times New Roman" panose="02020603050405020304" pitchFamily="18" charset="0"/>
            </a:endParaRPr>
          </a:p>
        </p:txBody>
      </p:sp>
      <p:sp>
        <p:nvSpPr>
          <p:cNvPr id="11" name="TextBox 10"/>
          <p:cNvSpPr txBox="1">
            <a:spLocks noChangeArrowheads="1"/>
          </p:cNvSpPr>
          <p:nvPr/>
        </p:nvSpPr>
        <p:spPr bwMode="auto">
          <a:xfrm>
            <a:off x="7056107" y="1196752"/>
            <a:ext cx="720080" cy="861775"/>
          </a:xfrm>
          <a:prstGeom prst="rect">
            <a:avLst/>
          </a:prstGeom>
          <a:noFill/>
          <a:ln w="9525">
            <a:noFill/>
            <a:miter lim="800000"/>
          </a:ln>
        </p:spPr>
        <p:txBody>
          <a:bodyPr wrap="square" lIns="121917" tIns="60958" rIns="121917" bIns="60958">
            <a:spAutoFit/>
          </a:bodyPr>
          <a:lstStyle/>
          <a:p>
            <a:pPr>
              <a:lnSpc>
                <a:spcPct val="150000"/>
              </a:lnSpc>
              <a:defRPr/>
            </a:pPr>
            <a:r>
              <a:rPr lang="zh-CN" altLang="en-US" sz="3200" b="1" dirty="0">
                <a:solidFill>
                  <a:srgbClr val="FF0000"/>
                </a:solidFill>
                <a:latin typeface="Times New Roman" panose="02020603050405020304" pitchFamily="18" charset="0"/>
                <a:ea typeface="+mn-ea"/>
                <a:cs typeface="Times New Roman" panose="02020603050405020304" pitchFamily="18" charset="0"/>
              </a:rPr>
              <a:t>电</a:t>
            </a:r>
            <a:endParaRPr lang="zh-CN" altLang="en-US" sz="3200" b="1" i="1" dirty="0">
              <a:solidFill>
                <a:srgbClr val="FF0000"/>
              </a:solidFill>
              <a:latin typeface="Times New Roman" panose="02020603050405020304" pitchFamily="18" charset="0"/>
              <a:ea typeface="+mn-ea"/>
              <a:cs typeface="Times New Roman" panose="02020603050405020304" pitchFamily="18" charset="0"/>
            </a:endParaRPr>
          </a:p>
        </p:txBody>
      </p:sp>
      <p:sp>
        <p:nvSpPr>
          <p:cNvPr id="12" name="TextBox 11"/>
          <p:cNvSpPr txBox="1">
            <a:spLocks noChangeArrowheads="1"/>
          </p:cNvSpPr>
          <p:nvPr/>
        </p:nvSpPr>
        <p:spPr bwMode="auto">
          <a:xfrm>
            <a:off x="4799077" y="1921381"/>
            <a:ext cx="1152128" cy="861775"/>
          </a:xfrm>
          <a:prstGeom prst="rect">
            <a:avLst/>
          </a:prstGeom>
          <a:noFill/>
          <a:ln w="9525">
            <a:noFill/>
            <a:miter lim="800000"/>
          </a:ln>
        </p:spPr>
        <p:txBody>
          <a:bodyPr wrap="square" lIns="121917" tIns="60958" rIns="121917" bIns="60958">
            <a:spAutoFit/>
          </a:bodyPr>
          <a:lstStyle/>
          <a:p>
            <a:pPr>
              <a:lnSpc>
                <a:spcPct val="150000"/>
              </a:lnSpc>
              <a:defRPr/>
            </a:pPr>
            <a:r>
              <a:rPr lang="zh-CN" altLang="en-US" sz="3200" b="1" dirty="0">
                <a:solidFill>
                  <a:srgbClr val="FF0000"/>
                </a:solidFill>
                <a:latin typeface="Times New Roman" panose="02020603050405020304" pitchFamily="18" charset="0"/>
                <a:ea typeface="+mn-ea"/>
                <a:cs typeface="Times New Roman" panose="02020603050405020304" pitchFamily="18" charset="0"/>
              </a:rPr>
              <a:t>高频</a:t>
            </a:r>
            <a:endParaRPr lang="zh-CN" altLang="en-US" sz="3200" b="1" i="1" dirty="0">
              <a:solidFill>
                <a:srgbClr val="FF0000"/>
              </a:solidFill>
              <a:latin typeface="Times New Roman" panose="02020603050405020304" pitchFamily="18" charset="0"/>
              <a:ea typeface="+mn-ea"/>
              <a:cs typeface="Times New Roman" panose="02020603050405020304" pitchFamily="18" charset="0"/>
            </a:endParaRPr>
          </a:p>
        </p:txBody>
      </p:sp>
      <p:sp>
        <p:nvSpPr>
          <p:cNvPr id="13" name="TextBox 12"/>
          <p:cNvSpPr txBox="1">
            <a:spLocks noChangeArrowheads="1"/>
          </p:cNvSpPr>
          <p:nvPr/>
        </p:nvSpPr>
        <p:spPr bwMode="auto">
          <a:xfrm>
            <a:off x="2138542" y="3361541"/>
            <a:ext cx="1632181" cy="861775"/>
          </a:xfrm>
          <a:prstGeom prst="rect">
            <a:avLst/>
          </a:prstGeom>
          <a:noFill/>
          <a:ln w="9525">
            <a:noFill/>
            <a:miter lim="800000"/>
          </a:ln>
        </p:spPr>
        <p:txBody>
          <a:bodyPr wrap="square" lIns="121917" tIns="60958" rIns="121917" bIns="60958">
            <a:spAutoFit/>
          </a:bodyPr>
          <a:lstStyle/>
          <a:p>
            <a:pPr>
              <a:lnSpc>
                <a:spcPct val="150000"/>
              </a:lnSpc>
              <a:defRPr/>
            </a:pPr>
            <a:r>
              <a:rPr lang="zh-CN" altLang="en-US" sz="3200" b="1" dirty="0">
                <a:solidFill>
                  <a:srgbClr val="FF0000"/>
                </a:solidFill>
                <a:latin typeface="Times New Roman" panose="02020603050405020304" pitchFamily="18" charset="0"/>
                <a:ea typeface="+mn-ea"/>
                <a:cs typeface="Times New Roman" panose="02020603050405020304" pitchFamily="18" charset="0"/>
              </a:rPr>
              <a:t>解调器</a:t>
            </a:r>
            <a:endParaRPr lang="zh-CN" altLang="en-US" sz="3200" b="1" i="1" dirty="0">
              <a:solidFill>
                <a:srgbClr val="FF0000"/>
              </a:solidFill>
              <a:latin typeface="Times New Roman" panose="02020603050405020304" pitchFamily="18" charset="0"/>
              <a:ea typeface="+mn-ea"/>
              <a:cs typeface="Times New Roman" panose="02020603050405020304" pitchFamily="18" charset="0"/>
            </a:endParaRPr>
          </a:p>
        </p:txBody>
      </p:sp>
      <p:sp>
        <p:nvSpPr>
          <p:cNvPr id="14" name="TextBox 13"/>
          <p:cNvSpPr txBox="1">
            <a:spLocks noChangeArrowheads="1"/>
          </p:cNvSpPr>
          <p:nvPr/>
        </p:nvSpPr>
        <p:spPr bwMode="auto">
          <a:xfrm>
            <a:off x="7426657" y="3363862"/>
            <a:ext cx="1474843" cy="861775"/>
          </a:xfrm>
          <a:prstGeom prst="rect">
            <a:avLst/>
          </a:prstGeom>
          <a:noFill/>
          <a:ln w="9525">
            <a:noFill/>
            <a:miter lim="800000"/>
          </a:ln>
        </p:spPr>
        <p:txBody>
          <a:bodyPr wrap="square" lIns="121917" tIns="60958" rIns="121917" bIns="60958">
            <a:spAutoFit/>
          </a:bodyPr>
          <a:lstStyle/>
          <a:p>
            <a:pPr>
              <a:lnSpc>
                <a:spcPct val="150000"/>
              </a:lnSpc>
              <a:defRPr/>
            </a:pPr>
            <a:r>
              <a:rPr lang="zh-CN" altLang="en-US" sz="3200" b="1" dirty="0">
                <a:solidFill>
                  <a:srgbClr val="FF0000"/>
                </a:solidFill>
                <a:latin typeface="Times New Roman" panose="02020603050405020304" pitchFamily="18" charset="0"/>
                <a:ea typeface="+mn-ea"/>
                <a:cs typeface="Times New Roman" panose="02020603050405020304" pitchFamily="18" charset="0"/>
              </a:rPr>
              <a:t>扬声器</a:t>
            </a:r>
            <a:endParaRPr lang="zh-CN" altLang="en-US" sz="3200" b="1" i="1" dirty="0">
              <a:solidFill>
                <a:srgbClr val="FF0000"/>
              </a:solidFill>
              <a:latin typeface="Times New Roman" panose="02020603050405020304" pitchFamily="18" charset="0"/>
              <a:ea typeface="+mn-ea"/>
              <a:cs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2"/>
          <p:cNvSpPr>
            <a:spLocks noChangeArrowheads="1"/>
          </p:cNvSpPr>
          <p:nvPr/>
        </p:nvSpPr>
        <p:spPr bwMode="auto">
          <a:xfrm>
            <a:off x="1305986" y="116632"/>
            <a:ext cx="7526317" cy="2339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黑体" panose="02010609060101010101" charset="-122"/>
                <a:ea typeface="黑体" panose="02010609060101010101" charset="-122"/>
              </a:rPr>
              <a:t>解题秘方：</a:t>
            </a:r>
            <a:r>
              <a:rPr lang="zh-CN" altLang="en-US" sz="3200" b="1" dirty="0">
                <a:latin typeface="Times New Roman" panose="02020603050405020304" pitchFamily="18" charset="0"/>
              </a:rPr>
              <a:t>本题考查无线电广播信号的调制、调谐及解调，注意结合电磁波的相关知识，掌握信号发射及接收的过程。</a:t>
            </a:r>
            <a:endParaRPr lang="zh-CN" altLang="en-US" sz="3200" dirty="0">
              <a:latin typeface="Times New Roman" panose="02020603050405020304" pitchFamily="18" charset="0"/>
            </a:endParaRPr>
          </a:p>
        </p:txBody>
      </p:sp>
      <p:sp>
        <p:nvSpPr>
          <p:cNvPr id="9" name="矩形 2"/>
          <p:cNvSpPr>
            <a:spLocks noChangeArrowheads="1"/>
          </p:cNvSpPr>
          <p:nvPr/>
        </p:nvSpPr>
        <p:spPr bwMode="auto">
          <a:xfrm>
            <a:off x="1305986" y="2348880"/>
            <a:ext cx="9974590" cy="381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黑体" panose="02010609060101010101" charset="-122"/>
                <a:ea typeface="黑体" panose="02010609060101010101" charset="-122"/>
              </a:rPr>
              <a:t>解析：</a:t>
            </a:r>
            <a:r>
              <a:rPr lang="zh-CN" altLang="en-US" sz="3200" b="1" dirty="0">
                <a:latin typeface="Times New Roman" panose="02020603050405020304" pitchFamily="18" charset="0"/>
              </a:rPr>
              <a:t>话筒将声信号转换为电信号，而后该信号经调制器后加载到高频电流上，然后由天线发射到空中；收音机接收装置收到空中的各种电磁波，并通过调谐器从众多的电磁波中找出特定频率的信号，通过解调器选出音频电信号，送到扬声器即可发出声音。</a:t>
            </a:r>
            <a:endParaRPr lang="zh-CN" altLang="en-US" sz="3200" dirty="0">
              <a:latin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1487488" y="764704"/>
            <a:ext cx="9144635" cy="5400675"/>
            <a:chOff x="-1682" y="1897"/>
            <a:chExt cx="14401" cy="8505"/>
          </a:xfrm>
        </p:grpSpPr>
        <p:pic>
          <p:nvPicPr>
            <p:cNvPr id="3" name="图片 2" descr="打孔纸"/>
            <p:cNvPicPr>
              <a:picLocks noChangeAspect="1"/>
            </p:cNvPicPr>
            <p:nvPr>
              <p:custDataLst>
                <p:tags r:id="rId1"/>
              </p:custDataLst>
            </p:nvPr>
          </p:nvPicPr>
          <p:blipFill>
            <a:blip r:embed="rId2"/>
            <a:stretch>
              <a:fillRect/>
            </a:stretch>
          </p:blipFill>
          <p:spPr>
            <a:xfrm>
              <a:off x="-1682" y="2247"/>
              <a:ext cx="14401" cy="8155"/>
            </a:xfrm>
            <a:prstGeom prst="rect">
              <a:avLst/>
            </a:prstGeom>
          </p:spPr>
        </p:pic>
        <p:grpSp>
          <p:nvGrpSpPr>
            <p:cNvPr id="7" name="组合 6"/>
            <p:cNvGrpSpPr/>
            <p:nvPr/>
          </p:nvGrpSpPr>
          <p:grpSpPr>
            <a:xfrm>
              <a:off x="-1002" y="1897"/>
              <a:ext cx="4362" cy="977"/>
              <a:chOff x="-1002" y="2304"/>
              <a:chExt cx="4362" cy="977"/>
            </a:xfrm>
          </p:grpSpPr>
          <p:sp>
            <p:nvSpPr>
              <p:cNvPr id="4" name="文本框 3"/>
              <p:cNvSpPr txBox="1"/>
              <p:nvPr>
                <p:custDataLst>
                  <p:tags r:id="rId3"/>
                </p:custDataLst>
              </p:nvPr>
            </p:nvSpPr>
            <p:spPr>
              <a:xfrm>
                <a:off x="481" y="2459"/>
                <a:ext cx="2879" cy="822"/>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解题</a:t>
                </a:r>
                <a:r>
                  <a:rPr lang="zh-CN" altLang="en-US" sz="2800" dirty="0" smtClean="0">
                    <a:latin typeface="黑体" panose="02010609060101010101" charset="-122"/>
                    <a:ea typeface="黑体" panose="02010609060101010101" charset="-122"/>
                    <a:cs typeface="黑体" panose="02010609060101010101" charset="-122"/>
                  </a:rPr>
                  <a:t>对策</a:t>
                </a:r>
                <a:endParaRPr lang="zh-CN" altLang="en-US"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1002" y="2304"/>
                <a:ext cx="1579" cy="936"/>
              </a:xfrm>
              <a:prstGeom prst="rect">
                <a:avLst/>
              </a:prstGeom>
            </p:spPr>
          </p:pic>
        </p:grpSp>
      </p:grpSp>
      <p:sp>
        <p:nvSpPr>
          <p:cNvPr id="8" name="矩形 7"/>
          <p:cNvSpPr>
            <a:spLocks noChangeArrowheads="1"/>
          </p:cNvSpPr>
          <p:nvPr/>
        </p:nvSpPr>
        <p:spPr bwMode="auto">
          <a:xfrm>
            <a:off x="2561795" y="1669071"/>
            <a:ext cx="7278394" cy="381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5080" indent="714375" eaLnBrk="1" hangingPunct="1">
              <a:lnSpc>
                <a:spcPct val="150000"/>
              </a:lnSpc>
              <a:defRPr/>
            </a:pPr>
            <a:r>
              <a:rPr lang="zh-CN" altLang="en-US" sz="3200" b="1" dirty="0">
                <a:solidFill>
                  <a:srgbClr val="00B0F0"/>
                </a:solidFill>
                <a:latin typeface="Times New Roman" panose="02020603050405020304" pitchFamily="18" charset="0"/>
                <a:ea typeface="楷体" panose="02010609060101010101" pitchFamily="49" charset="-122"/>
              </a:rPr>
              <a:t>可以结合“飞鸽传书”来类比</a:t>
            </a:r>
            <a:r>
              <a:rPr lang="en-US" altLang="zh-CN" sz="3200" b="1" dirty="0">
                <a:solidFill>
                  <a:srgbClr val="00B0F0"/>
                </a:solidFill>
                <a:latin typeface="Times New Roman" panose="02020603050405020304" pitchFamily="18" charset="0"/>
                <a:ea typeface="楷体" panose="02010609060101010101" pitchFamily="49" charset="-122"/>
              </a:rPr>
              <a:t>(</a:t>
            </a:r>
            <a:r>
              <a:rPr lang="zh-CN" altLang="en-US" sz="3200" b="1" dirty="0">
                <a:latin typeface="Times New Roman" panose="02020603050405020304" pitchFamily="18" charset="0"/>
                <a:ea typeface="楷体" panose="02010609060101010101" pitchFamily="49" charset="-122"/>
              </a:rPr>
              <a:t>类比法</a:t>
            </a:r>
            <a:r>
              <a:rPr lang="en-US" altLang="zh-CN" sz="3200" b="1" dirty="0">
                <a:solidFill>
                  <a:srgbClr val="00B0F0"/>
                </a:solidFill>
                <a:latin typeface="Times New Roman" panose="02020603050405020304" pitchFamily="18" charset="0"/>
                <a:ea typeface="楷体" panose="02010609060101010101" pitchFamily="49" charset="-122"/>
              </a:rPr>
              <a:t>) </a:t>
            </a:r>
            <a:r>
              <a:rPr lang="zh-CN" altLang="en-US" sz="3200" b="1" dirty="0">
                <a:solidFill>
                  <a:srgbClr val="00B0F0"/>
                </a:solidFill>
                <a:latin typeface="Times New Roman" panose="02020603050405020304" pitchFamily="18" charset="0"/>
                <a:ea typeface="楷体" panose="02010609060101010101" pitchFamily="49" charset="-122"/>
              </a:rPr>
              <a:t>理解记忆电磁波的发射与接收过程。另外结合电磁波知识，从话筒和扬声器的原理、作用来深入理解无线电广播的发射和接收过程。</a:t>
            </a:r>
            <a:endParaRPr lang="en-US" altLang="zh-CN" sz="3200" b="1" u="wavy" dirty="0">
              <a:solidFill>
                <a:srgbClr val="00B0F0"/>
              </a:solidFill>
              <a:uFill>
                <a:solidFill>
                  <a:schemeClr val="tx1"/>
                </a:solidFill>
              </a:u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33"/>
          <p:cNvSpPr txBox="1">
            <a:spLocks noChangeArrowheads="1"/>
          </p:cNvSpPr>
          <p:nvPr/>
        </p:nvSpPr>
        <p:spPr bwMode="auto">
          <a:xfrm>
            <a:off x="815414" y="1772816"/>
            <a:ext cx="10562167" cy="307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4345" indent="-474345"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1. </a:t>
            </a:r>
            <a:r>
              <a:rPr lang="zh-CN" altLang="en-US" sz="3200" b="1" dirty="0">
                <a:latin typeface="Times New Roman" panose="02020603050405020304" pitchFamily="18" charset="0"/>
                <a:ea typeface="+mn-ea"/>
                <a:cs typeface="Times New Roman" panose="02020603050405020304" pitchFamily="18" charset="0"/>
              </a:rPr>
              <a:t>电话座机必须用电话线连接到电信局的交换机上，依靠导线中的音频电流传送话音，只能在固定的地点使用。</a:t>
            </a:r>
            <a:endParaRPr lang="zh-CN" altLang="en-US" sz="3200" b="1" dirty="0">
              <a:latin typeface="Times New Roman" panose="02020603050405020304" pitchFamily="18" charset="0"/>
              <a:ea typeface="+mn-ea"/>
              <a:cs typeface="Times New Roman" panose="02020603050405020304" pitchFamily="18" charset="0"/>
            </a:endParaRPr>
          </a:p>
          <a:p>
            <a:pPr marL="474345" indent="-474345"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2. </a:t>
            </a:r>
            <a:r>
              <a:rPr lang="zh-CN" altLang="en-US" sz="3200" b="1" dirty="0">
                <a:latin typeface="Times New Roman" panose="02020603050405020304" pitchFamily="18" charset="0"/>
                <a:ea typeface="+mn-ea"/>
                <a:cs typeface="Times New Roman" panose="02020603050405020304" pitchFamily="18" charset="0"/>
              </a:rPr>
              <a:t>手机由电磁波传递信息，它既是发射机，又是接收机，既可以传递声音，又可以传递图像。</a:t>
            </a:r>
            <a:endParaRPr lang="zh-CN" altLang="en-US" sz="3200" b="1" dirty="0">
              <a:latin typeface="Times New Roman" panose="02020603050405020304" pitchFamily="18" charset="0"/>
              <a:ea typeface="+mn-ea"/>
              <a:cs typeface="Times New Roman" panose="02020603050405020304" pitchFamily="18" charset="0"/>
            </a:endParaRPr>
          </a:p>
        </p:txBody>
      </p:sp>
      <p:sp>
        <p:nvSpPr>
          <p:cNvPr id="11" name="AutoShape 2"/>
          <p:cNvSpPr>
            <a:spLocks noChangeArrowheads="1"/>
          </p:cNvSpPr>
          <p:nvPr>
            <p:custDataLst>
              <p:tags r:id="rId1"/>
            </p:custDataLst>
          </p:nvPr>
        </p:nvSpPr>
        <p:spPr bwMode="gray">
          <a:xfrm flipH="1">
            <a:off x="2244898" y="983175"/>
            <a:ext cx="3635078" cy="573617"/>
          </a:xfrm>
          <a:prstGeom prst="roundRect">
            <a:avLst>
              <a:gd name="adj" fmla="val 47681"/>
            </a:avLst>
          </a:prstGeom>
          <a:solidFill>
            <a:schemeClr val="accent6">
              <a:lumMod val="60000"/>
              <a:lumOff val="40000"/>
            </a:schemeClr>
          </a:solidFill>
          <a:ln>
            <a:noFill/>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endParaRPr>
          </a:p>
        </p:txBody>
      </p:sp>
      <p:sp>
        <p:nvSpPr>
          <p:cNvPr id="12" name="AutoShape 2"/>
          <p:cNvSpPr>
            <a:spLocks noChangeArrowheads="1"/>
          </p:cNvSpPr>
          <p:nvPr>
            <p:custDataLst>
              <p:tags r:id="rId2"/>
            </p:custDataLst>
          </p:nvPr>
        </p:nvSpPr>
        <p:spPr bwMode="gray">
          <a:xfrm flipH="1">
            <a:off x="839435" y="972592"/>
            <a:ext cx="2053167" cy="584200"/>
          </a:xfrm>
          <a:prstGeom prst="roundRect">
            <a:avLst>
              <a:gd name="adj" fmla="val 47681"/>
            </a:avLst>
          </a:prstGeom>
          <a:gradFill rotWithShape="1">
            <a:gsLst>
              <a:gs pos="100000">
                <a:schemeClr val="accent5">
                  <a:lumMod val="60000"/>
                  <a:lumOff val="40000"/>
                </a:schemeClr>
              </a:gs>
              <a:gs pos="100000">
                <a:srgbClr val="FF0A00"/>
              </a:gs>
              <a:gs pos="100000">
                <a:srgbClr val="FF1200"/>
              </a:gs>
              <a:gs pos="100000">
                <a:srgbClr val="FF6600"/>
              </a:gs>
            </a:gsLst>
            <a:lin ang="0" scaled="1"/>
          </a:gradFill>
          <a:ln>
            <a:noFill/>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endParaRPr>
          </a:p>
        </p:txBody>
      </p:sp>
      <p:sp>
        <p:nvSpPr>
          <p:cNvPr id="13" name="文本框 27"/>
          <p:cNvSpPr txBox="1"/>
          <p:nvPr>
            <p:custDataLst>
              <p:tags r:id="rId3"/>
            </p:custDataLst>
          </p:nvPr>
        </p:nvSpPr>
        <p:spPr>
          <a:xfrm>
            <a:off x="1050679" y="970727"/>
            <a:ext cx="1449436" cy="584775"/>
          </a:xfrm>
          <a:prstGeom prst="rect">
            <a:avLst/>
          </a:prstGeom>
          <a:noFill/>
          <a:ln w="9525">
            <a:noFill/>
          </a:ln>
        </p:spPr>
        <p:txBody>
          <a:bodyPr wrap="none">
            <a:spAutoFit/>
          </a:bodyPr>
          <a:lstStyle/>
          <a:p>
            <a:r>
              <a:rPr lang="zh-CN" altLang="en-US" sz="3200" b="1" dirty="0">
                <a:solidFill>
                  <a:schemeClr val="tx1"/>
                </a:solidFill>
                <a:latin typeface="黑体" panose="02010609060101010101" charset="-122"/>
                <a:ea typeface="黑体" panose="02010609060101010101" charset="-122"/>
              </a:rPr>
              <a:t>知识点</a:t>
            </a:r>
            <a:endParaRPr lang="zh-CN" altLang="en-US" sz="3200" b="1" dirty="0">
              <a:solidFill>
                <a:schemeClr val="tx1"/>
              </a:solidFill>
              <a:latin typeface="黑体" panose="02010609060101010101" charset="-122"/>
              <a:ea typeface="黑体" panose="02010609060101010101" charset="-122"/>
            </a:endParaRPr>
          </a:p>
        </p:txBody>
      </p:sp>
      <p:sp>
        <p:nvSpPr>
          <p:cNvPr id="15" name="文本框 28"/>
          <p:cNvSpPr txBox="1"/>
          <p:nvPr>
            <p:custDataLst>
              <p:tags r:id="rId4"/>
            </p:custDataLst>
          </p:nvPr>
        </p:nvSpPr>
        <p:spPr>
          <a:xfrm>
            <a:off x="3347263" y="970727"/>
            <a:ext cx="2316690" cy="584775"/>
          </a:xfrm>
          <a:prstGeom prst="rect">
            <a:avLst/>
          </a:prstGeom>
          <a:noFill/>
          <a:ln w="9525">
            <a:noFill/>
          </a:ln>
        </p:spPr>
        <p:txBody>
          <a:bodyPr wrap="square">
            <a:spAutoFit/>
          </a:bodyPr>
          <a:lstStyle/>
          <a:p>
            <a:r>
              <a:rPr lang="zh-CN" altLang="en-US" sz="3200" b="1" dirty="0">
                <a:latin typeface="黑体" panose="02010609060101010101" charset="-122"/>
                <a:ea typeface="黑体" panose="02010609060101010101" charset="-122"/>
              </a:rPr>
              <a:t>信息的传递</a:t>
            </a:r>
            <a:endParaRPr lang="zh-CN" altLang="en-US" sz="3200" b="1" dirty="0">
              <a:latin typeface="黑体" panose="02010609060101010101" charset="-122"/>
              <a:ea typeface="黑体" panose="02010609060101010101" charset="-122"/>
            </a:endParaRPr>
          </a:p>
        </p:txBody>
      </p:sp>
      <p:sp>
        <p:nvSpPr>
          <p:cNvPr id="16" name="AutoShape 11"/>
          <p:cNvSpPr/>
          <p:nvPr>
            <p:custDataLst>
              <p:tags r:id="rId5"/>
            </p:custDataLst>
          </p:nvPr>
        </p:nvSpPr>
        <p:spPr>
          <a:xfrm>
            <a:off x="2486202" y="836712"/>
            <a:ext cx="768351" cy="776816"/>
          </a:xfrm>
          <a:prstGeom prst="diamond">
            <a:avLst/>
          </a:prstGeom>
          <a:solidFill>
            <a:srgbClr val="F4BE96"/>
          </a:solidFill>
          <a:ln w="38100" cap="flat" cmpd="sng">
            <a:solidFill>
              <a:schemeClr val="bg1"/>
            </a:solidFill>
            <a:prstDash val="solid"/>
            <a:miter/>
            <a:headEnd type="none" w="med" len="med"/>
            <a:tailEnd type="none" w="med" len="med"/>
          </a:ln>
          <a:effectLst>
            <a:outerShdw sy="50000" rotWithShape="0">
              <a:srgbClr val="808080">
                <a:alpha val="50000"/>
              </a:srgbClr>
            </a:outerShdw>
          </a:effectLst>
        </p:spPr>
        <p:txBody>
          <a:bodyPr wrap="none" anchor="ctr" anchorCtr="0"/>
          <a:lstStyle/>
          <a:p>
            <a:pPr algn="ctr" eaLnBrk="0" hangingPunct="0"/>
            <a:r>
              <a:rPr lang="en-US" altLang="ko-KR" sz="3200" b="1" dirty="0" smtClean="0">
                <a:solidFill>
                  <a:schemeClr val="tx1"/>
                </a:solidFill>
                <a:latin typeface="黑体" panose="02010609060101010101" charset="-122"/>
                <a:ea typeface="黑体" panose="02010609060101010101" charset="-122"/>
              </a:rPr>
              <a:t>5</a:t>
            </a:r>
            <a:endParaRPr lang="en-US" altLang="ko-KR" sz="3200" b="1" dirty="0">
              <a:solidFill>
                <a:schemeClr val="tx1"/>
              </a:solidFill>
              <a:latin typeface="黑体" panose="02010609060101010101" charset="-122"/>
              <a:ea typeface="黑体" panose="02010609060101010101" charset="-122"/>
            </a:endParaRPr>
          </a:p>
        </p:txBody>
      </p:sp>
    </p:spTree>
  </p:cSld>
  <p:clrMapOvr>
    <a:masterClrMapping/>
  </p:clrMapOvr>
  <p:transition spd="slow">
    <p:wip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33"/>
          <p:cNvSpPr txBox="1">
            <a:spLocks noChangeArrowheads="1"/>
          </p:cNvSpPr>
          <p:nvPr/>
        </p:nvSpPr>
        <p:spPr bwMode="auto">
          <a:xfrm>
            <a:off x="814918" y="1268760"/>
            <a:ext cx="10562167" cy="3816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3. </a:t>
            </a:r>
            <a:r>
              <a:rPr lang="zh-CN" altLang="en-US" sz="3200" b="1" dirty="0">
                <a:latin typeface="Times New Roman" panose="02020603050405020304" pitchFamily="18" charset="0"/>
                <a:ea typeface="+mn-ea"/>
                <a:cs typeface="Times New Roman" panose="02020603050405020304" pitchFamily="18" charset="0"/>
              </a:rPr>
              <a:t>把许多计算机通过一定的硬件和软件连接起来，就成为网络，可以传递文字、图像和声音等，有许多功能。</a:t>
            </a:r>
            <a:endParaRPr lang="zh-CN" altLang="en-US" sz="3200" b="1" dirty="0">
              <a:latin typeface="Times New Roman" panose="02020603050405020304" pitchFamily="18" charset="0"/>
              <a:ea typeface="+mn-ea"/>
              <a:cs typeface="Times New Roman" panose="02020603050405020304" pitchFamily="18" charset="0"/>
            </a:endParaRPr>
          </a:p>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4. </a:t>
            </a:r>
            <a:r>
              <a:rPr lang="zh-CN" altLang="en-US" sz="3200" b="1" dirty="0">
                <a:latin typeface="Times New Roman" panose="02020603050405020304" pitchFamily="18" charset="0"/>
                <a:ea typeface="+mn-ea"/>
                <a:cs typeface="Times New Roman" panose="02020603050405020304" pitchFamily="18" charset="0"/>
              </a:rPr>
              <a:t>激光是一种颜色非常纯、方向高度集中的光。光纤通信用途广泛，如长途电话、有线电视、电视会议、互联网等，光纤的应用是社会信息化程度提高的重要标志。</a:t>
            </a:r>
            <a:endParaRPr lang="zh-CN" altLang="en-US" sz="3200" b="1" dirty="0">
              <a:latin typeface="Times New Roman" panose="02020603050405020304" pitchFamily="18" charset="0"/>
              <a:ea typeface="+mn-ea"/>
              <a:cs typeface="Times New Roman" panose="02020603050405020304" pitchFamily="18" charset="0"/>
            </a:endParaRPr>
          </a:p>
        </p:txBody>
      </p:sp>
    </p:spTree>
  </p:cSld>
  <p:clrMapOvr>
    <a:masterClrMapping/>
  </p:clrMapOvr>
  <p:transition spd="slow">
    <p:wip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33"/>
          <p:cNvSpPr txBox="1">
            <a:spLocks noChangeArrowheads="1"/>
          </p:cNvSpPr>
          <p:nvPr/>
        </p:nvSpPr>
        <p:spPr bwMode="auto">
          <a:xfrm>
            <a:off x="814918" y="1508787"/>
            <a:ext cx="10562167" cy="2339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5. </a:t>
            </a:r>
            <a:r>
              <a:rPr lang="zh-CN" altLang="en-US" sz="3200" b="1" dirty="0">
                <a:latin typeface="Times New Roman" panose="02020603050405020304" pitchFamily="18" charset="0"/>
                <a:ea typeface="+mn-ea"/>
                <a:cs typeface="Times New Roman" panose="02020603050405020304" pitchFamily="18" charset="0"/>
              </a:rPr>
              <a:t>同步通信卫星相对于地面是静止的，卫星通信使用微波，在赤道上空约</a:t>
            </a:r>
            <a:r>
              <a:rPr lang="en-US" altLang="zh-CN" sz="3200" b="1" dirty="0">
                <a:latin typeface="Times New Roman" panose="02020603050405020304" pitchFamily="18" charset="0"/>
                <a:ea typeface="+mn-ea"/>
                <a:cs typeface="Times New Roman" panose="02020603050405020304" pitchFamily="18" charset="0"/>
              </a:rPr>
              <a:t>36 000 km</a:t>
            </a:r>
            <a:r>
              <a:rPr lang="zh-CN" altLang="en-US" sz="3200" b="1" dirty="0">
                <a:latin typeface="Times New Roman" panose="02020603050405020304" pitchFamily="18" charset="0"/>
                <a:ea typeface="+mn-ea"/>
                <a:cs typeface="Times New Roman" panose="02020603050405020304" pitchFamily="18" charset="0"/>
              </a:rPr>
              <a:t>高度的圆形轨道上均匀布置三颗同步卫星，信号就几乎能覆盖全球各个角落。</a:t>
            </a:r>
            <a:endParaRPr lang="zh-CN" altLang="en-US" sz="3200" b="1" dirty="0">
              <a:latin typeface="Times New Roman" panose="02020603050405020304" pitchFamily="18" charset="0"/>
              <a:ea typeface="+mn-ea"/>
              <a:cs typeface="Times New Roman" panose="02020603050405020304" pitchFamily="18" charset="0"/>
            </a:endParaRPr>
          </a:p>
        </p:txBody>
      </p:sp>
    </p:spTree>
  </p:cSld>
  <p:clrMapOvr>
    <a:masterClrMapping/>
  </p:clrMapOvr>
  <p:transition spd="slow">
    <p:wip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2171928" y="764704"/>
            <a:ext cx="7848600" cy="5400675"/>
            <a:chOff x="-1682" y="1897"/>
            <a:chExt cx="12360" cy="8505"/>
          </a:xfrm>
        </p:grpSpPr>
        <p:pic>
          <p:nvPicPr>
            <p:cNvPr id="3" name="图片 2" descr="打孔纸"/>
            <p:cNvPicPr>
              <a:picLocks noChangeAspect="1"/>
            </p:cNvPicPr>
            <p:nvPr>
              <p:custDataLst>
                <p:tags r:id="rId1"/>
              </p:custDataLst>
            </p:nvPr>
          </p:nvPicPr>
          <p:blipFill>
            <a:blip r:embed="rId2"/>
            <a:stretch>
              <a:fillRect/>
            </a:stretch>
          </p:blipFill>
          <p:spPr>
            <a:xfrm>
              <a:off x="-1682" y="2247"/>
              <a:ext cx="12360" cy="8155"/>
            </a:xfrm>
            <a:prstGeom prst="rect">
              <a:avLst/>
            </a:prstGeom>
          </p:spPr>
        </p:pic>
        <p:grpSp>
          <p:nvGrpSpPr>
            <p:cNvPr id="7" name="组合 6"/>
            <p:cNvGrpSpPr/>
            <p:nvPr/>
          </p:nvGrpSpPr>
          <p:grpSpPr>
            <a:xfrm>
              <a:off x="-1002" y="1897"/>
              <a:ext cx="4362" cy="977"/>
              <a:chOff x="-1002" y="2304"/>
              <a:chExt cx="4362" cy="977"/>
            </a:xfrm>
          </p:grpSpPr>
          <p:sp>
            <p:nvSpPr>
              <p:cNvPr id="4" name="文本框 3"/>
              <p:cNvSpPr txBox="1"/>
              <p:nvPr>
                <p:custDataLst>
                  <p:tags r:id="rId3"/>
                </p:custDataLst>
              </p:nvPr>
            </p:nvSpPr>
            <p:spPr>
              <a:xfrm>
                <a:off x="481" y="2459"/>
                <a:ext cx="2879" cy="822"/>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知识</a:t>
                </a:r>
                <a:r>
                  <a:rPr lang="zh-CN" altLang="en-US" sz="2800" dirty="0" smtClean="0">
                    <a:latin typeface="黑体" panose="02010609060101010101" charset="-122"/>
                    <a:ea typeface="黑体" panose="02010609060101010101" charset="-122"/>
                    <a:cs typeface="黑体" panose="02010609060101010101" charset="-122"/>
                  </a:rPr>
                  <a:t>总结</a:t>
                </a:r>
                <a:endParaRPr lang="zh-CN" altLang="en-US"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1002" y="2304"/>
                <a:ext cx="1579" cy="936"/>
              </a:xfrm>
              <a:prstGeom prst="rect">
                <a:avLst/>
              </a:prstGeom>
            </p:spPr>
          </p:pic>
        </p:grpSp>
      </p:grpSp>
      <p:sp>
        <p:nvSpPr>
          <p:cNvPr id="8" name="矩形 7"/>
          <p:cNvSpPr>
            <a:spLocks noChangeArrowheads="1"/>
          </p:cNvSpPr>
          <p:nvPr/>
        </p:nvSpPr>
        <p:spPr bwMode="auto">
          <a:xfrm>
            <a:off x="3108032" y="1556792"/>
            <a:ext cx="6558541" cy="381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82600" indent="-482600" eaLnBrk="1" hangingPunct="1">
              <a:lnSpc>
                <a:spcPct val="150000"/>
              </a:lnSpc>
              <a:defRPr/>
            </a:pPr>
            <a:r>
              <a:rPr lang="en-US" altLang="zh-CN" sz="3200" b="1" dirty="0">
                <a:solidFill>
                  <a:srgbClr val="00B0F0"/>
                </a:solidFill>
                <a:latin typeface="Times New Roman" panose="02020603050405020304" pitchFamily="18" charset="0"/>
                <a:ea typeface="楷体" panose="02010609060101010101" pitchFamily="49" charset="-122"/>
              </a:rPr>
              <a:t>(1)</a:t>
            </a:r>
            <a:r>
              <a:rPr lang="zh-CN" altLang="en-US" sz="3200" b="1" dirty="0">
                <a:solidFill>
                  <a:srgbClr val="00B0F0"/>
                </a:solidFill>
                <a:latin typeface="Times New Roman" panose="02020603050405020304" pitchFamily="18" charset="0"/>
                <a:ea typeface="楷体" panose="02010609060101010101" pitchFamily="49" charset="-122"/>
              </a:rPr>
              <a:t>人类将全面进入信息化社会。</a:t>
            </a:r>
            <a:endParaRPr lang="zh-CN" altLang="en-US" sz="3200" b="1" dirty="0">
              <a:solidFill>
                <a:srgbClr val="00B0F0"/>
              </a:solidFill>
              <a:latin typeface="Times New Roman" panose="02020603050405020304" pitchFamily="18" charset="0"/>
              <a:ea typeface="楷体" panose="02010609060101010101" pitchFamily="49" charset="-122"/>
            </a:endParaRPr>
          </a:p>
          <a:p>
            <a:pPr marL="482600" indent="-482600" eaLnBrk="1" hangingPunct="1">
              <a:lnSpc>
                <a:spcPct val="150000"/>
              </a:lnSpc>
              <a:defRPr/>
            </a:pPr>
            <a:r>
              <a:rPr lang="en-US" altLang="zh-CN" sz="3200" b="1" dirty="0">
                <a:solidFill>
                  <a:srgbClr val="00B0F0"/>
                </a:solidFill>
                <a:latin typeface="Times New Roman" panose="02020603050405020304" pitchFamily="18" charset="0"/>
                <a:ea typeface="楷体" panose="02010609060101010101" pitchFamily="49" charset="-122"/>
              </a:rPr>
              <a:t>(2)</a:t>
            </a:r>
            <a:r>
              <a:rPr lang="zh-CN" altLang="en-US" sz="3200" b="1" dirty="0">
                <a:solidFill>
                  <a:srgbClr val="00B0F0"/>
                </a:solidFill>
                <a:latin typeface="Times New Roman" panose="02020603050405020304" pitchFamily="18" charset="0"/>
                <a:ea typeface="楷体" panose="02010609060101010101" pitchFamily="49" charset="-122"/>
              </a:rPr>
              <a:t>数字电视技术将更加成熟。</a:t>
            </a:r>
            <a:endParaRPr lang="zh-CN" altLang="en-US" sz="3200" b="1" dirty="0">
              <a:solidFill>
                <a:srgbClr val="00B0F0"/>
              </a:solidFill>
              <a:latin typeface="Times New Roman" panose="02020603050405020304" pitchFamily="18" charset="0"/>
              <a:ea typeface="楷体" panose="02010609060101010101" pitchFamily="49" charset="-122"/>
            </a:endParaRPr>
          </a:p>
          <a:p>
            <a:pPr marL="482600" indent="-482600" eaLnBrk="1" hangingPunct="1">
              <a:lnSpc>
                <a:spcPct val="150000"/>
              </a:lnSpc>
              <a:defRPr/>
            </a:pPr>
            <a:r>
              <a:rPr lang="en-US" altLang="zh-CN" sz="3200" b="1" dirty="0">
                <a:solidFill>
                  <a:srgbClr val="00B0F0"/>
                </a:solidFill>
                <a:latin typeface="Times New Roman" panose="02020603050405020304" pitchFamily="18" charset="0"/>
                <a:ea typeface="楷体" panose="02010609060101010101" pitchFamily="49" charset="-122"/>
              </a:rPr>
              <a:t>(3)</a:t>
            </a:r>
            <a:r>
              <a:rPr lang="zh-CN" altLang="en-US" sz="3200" b="1" dirty="0">
                <a:solidFill>
                  <a:srgbClr val="00B0F0"/>
                </a:solidFill>
                <a:latin typeface="Times New Roman" panose="02020603050405020304" pitchFamily="18" charset="0"/>
                <a:ea typeface="楷体" panose="02010609060101010101" pitchFamily="49" charset="-122"/>
              </a:rPr>
              <a:t>网络传递信息会更快。</a:t>
            </a:r>
            <a:endParaRPr lang="zh-CN" altLang="en-US" sz="3200" b="1" dirty="0">
              <a:solidFill>
                <a:srgbClr val="00B0F0"/>
              </a:solidFill>
              <a:latin typeface="Times New Roman" panose="02020603050405020304" pitchFamily="18" charset="0"/>
              <a:ea typeface="楷体" panose="02010609060101010101" pitchFamily="49" charset="-122"/>
            </a:endParaRPr>
          </a:p>
          <a:p>
            <a:pPr marL="482600" indent="-482600" eaLnBrk="1" hangingPunct="1">
              <a:lnSpc>
                <a:spcPct val="150000"/>
              </a:lnSpc>
              <a:defRPr/>
            </a:pPr>
            <a:r>
              <a:rPr lang="en-US" altLang="zh-CN" sz="3200" b="1" dirty="0">
                <a:solidFill>
                  <a:srgbClr val="00B0F0"/>
                </a:solidFill>
                <a:latin typeface="Times New Roman" panose="02020603050405020304" pitchFamily="18" charset="0"/>
                <a:ea typeface="楷体" panose="02010609060101010101" pitchFamily="49" charset="-122"/>
              </a:rPr>
              <a:t>(4)</a:t>
            </a:r>
            <a:r>
              <a:rPr lang="zh-CN" altLang="en-US" sz="3200" b="1" dirty="0">
                <a:solidFill>
                  <a:srgbClr val="00B0F0"/>
                </a:solidFill>
                <a:latin typeface="Times New Roman" panose="02020603050405020304" pitchFamily="18" charset="0"/>
                <a:ea typeface="楷体" panose="02010609060101010101" pitchFamily="49" charset="-122"/>
              </a:rPr>
              <a:t>全球定位系统将走进平民生活。</a:t>
            </a:r>
            <a:endParaRPr lang="zh-CN" altLang="en-US" sz="3200" b="1" dirty="0">
              <a:solidFill>
                <a:srgbClr val="00B0F0"/>
              </a:solidFill>
              <a:latin typeface="Times New Roman" panose="02020603050405020304" pitchFamily="18" charset="0"/>
              <a:ea typeface="楷体" panose="02010609060101010101" pitchFamily="49" charset="-122"/>
            </a:endParaRPr>
          </a:p>
          <a:p>
            <a:pPr marL="482600" indent="-482600" eaLnBrk="1" hangingPunct="1">
              <a:lnSpc>
                <a:spcPct val="150000"/>
              </a:lnSpc>
              <a:defRPr/>
            </a:pPr>
            <a:r>
              <a:rPr lang="en-US" altLang="zh-CN" sz="3200" b="1" dirty="0">
                <a:solidFill>
                  <a:srgbClr val="00B0F0"/>
                </a:solidFill>
                <a:latin typeface="Times New Roman" panose="02020603050405020304" pitchFamily="18" charset="0"/>
                <a:ea typeface="楷体" panose="02010609060101010101" pitchFamily="49" charset="-122"/>
              </a:rPr>
              <a:t>(5)</a:t>
            </a:r>
            <a:r>
              <a:rPr lang="zh-CN" altLang="en-US" sz="3200" b="1" dirty="0">
                <a:solidFill>
                  <a:srgbClr val="00B0F0"/>
                </a:solidFill>
                <a:latin typeface="Times New Roman" panose="02020603050405020304" pitchFamily="18" charset="0"/>
                <a:ea typeface="楷体" panose="02010609060101010101" pitchFamily="49" charset="-122"/>
              </a:rPr>
              <a:t>家用电器将进一步智能化。</a:t>
            </a:r>
            <a:endParaRPr lang="en-US" altLang="zh-CN" sz="3200" b="1" u="wavy" dirty="0">
              <a:solidFill>
                <a:srgbClr val="00B0F0"/>
              </a:solidFill>
              <a:uFill>
                <a:solidFill>
                  <a:schemeClr val="tx1"/>
                </a:solidFill>
              </a:u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583499" y="1508787"/>
            <a:ext cx="9770533" cy="3816429"/>
          </a:xfrm>
          <a:prstGeom prst="rect">
            <a:avLst/>
          </a:prstGeom>
          <a:noFill/>
          <a:ln w="9525">
            <a:noFill/>
            <a:miter lim="800000"/>
          </a:ln>
        </p:spPr>
        <p:txBody>
          <a:bodyPr wrap="square" lIns="121917" tIns="60958" rIns="121917" bIns="60958">
            <a:spAutoFit/>
          </a:bodyPr>
          <a:lstStyle/>
          <a:p>
            <a:pPr>
              <a:lnSpc>
                <a:spcPct val="150000"/>
              </a:lnSpc>
              <a:defRPr/>
            </a:pP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中考</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玉林</a:t>
            </a:r>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关于信息传递，下列说法正确的是</a:t>
            </a:r>
            <a:r>
              <a:rPr lang="en-US" altLang="zh-CN" sz="3200" b="1" dirty="0">
                <a:latin typeface="Times New Roman" panose="02020603050405020304" pitchFamily="18" charset="0"/>
                <a:ea typeface="+mn-ea"/>
                <a:cs typeface="Times New Roman" panose="02020603050405020304" pitchFamily="18" charset="0"/>
              </a:rPr>
              <a:t>(         )</a:t>
            </a:r>
            <a:endParaRPr lang="zh-CN" altLang="en-US" sz="3200" b="1" dirty="0">
              <a:latin typeface="Times New Roman" panose="02020603050405020304" pitchFamily="18" charset="0"/>
              <a:ea typeface="+mn-ea"/>
              <a:cs typeface="Times New Roman" panose="02020603050405020304" pitchFamily="18" charset="0"/>
            </a:endParaRPr>
          </a:p>
          <a:p>
            <a:pPr>
              <a:lnSpc>
                <a:spcPct val="150000"/>
              </a:lnSpc>
              <a:defRPr/>
            </a:pPr>
            <a:r>
              <a:rPr lang="en-US" altLang="zh-CN" sz="3200" b="1" dirty="0">
                <a:latin typeface="Times New Roman" panose="02020603050405020304" pitchFamily="18" charset="0"/>
                <a:ea typeface="+mn-ea"/>
                <a:cs typeface="Times New Roman" panose="02020603050405020304" pitchFamily="18" charset="0"/>
              </a:rPr>
              <a:t>A. </a:t>
            </a:r>
            <a:r>
              <a:rPr lang="zh-CN" altLang="en-US" sz="3200" b="1" dirty="0">
                <a:latin typeface="Times New Roman" panose="02020603050405020304" pitchFamily="18" charset="0"/>
                <a:ea typeface="+mn-ea"/>
                <a:cs typeface="Times New Roman" panose="02020603050405020304" pitchFamily="18" charset="0"/>
              </a:rPr>
              <a:t>一条光导纤维只能传输一条信息</a:t>
            </a:r>
            <a:endParaRPr lang="zh-CN" altLang="en-US" sz="3200" b="1" dirty="0">
              <a:latin typeface="Times New Roman" panose="02020603050405020304" pitchFamily="18" charset="0"/>
              <a:ea typeface="+mn-ea"/>
              <a:cs typeface="Times New Roman" panose="02020603050405020304" pitchFamily="18" charset="0"/>
            </a:endParaRPr>
          </a:p>
          <a:p>
            <a:pPr>
              <a:lnSpc>
                <a:spcPct val="150000"/>
              </a:lnSpc>
              <a:defRPr/>
            </a:pPr>
            <a:r>
              <a:rPr lang="en-US" altLang="zh-CN" sz="3200" b="1" dirty="0">
                <a:latin typeface="Times New Roman" panose="02020603050405020304" pitchFamily="18" charset="0"/>
                <a:ea typeface="+mn-ea"/>
                <a:cs typeface="Times New Roman" panose="02020603050405020304" pitchFamily="18" charset="0"/>
              </a:rPr>
              <a:t>B.5G </a:t>
            </a:r>
            <a:r>
              <a:rPr lang="zh-CN" altLang="en-US" sz="3200" b="1" dirty="0">
                <a:latin typeface="Times New Roman" panose="02020603050405020304" pitchFamily="18" charset="0"/>
                <a:ea typeface="+mn-ea"/>
                <a:cs typeface="Times New Roman" panose="02020603050405020304" pitchFamily="18" charset="0"/>
              </a:rPr>
              <a:t>网络通信必须通过光导纤维来传输信息</a:t>
            </a:r>
            <a:endParaRPr lang="zh-CN" altLang="en-US" sz="3200" b="1" dirty="0">
              <a:latin typeface="Times New Roman" panose="02020603050405020304" pitchFamily="18" charset="0"/>
              <a:ea typeface="+mn-ea"/>
              <a:cs typeface="Times New Roman" panose="02020603050405020304" pitchFamily="18" charset="0"/>
            </a:endParaRPr>
          </a:p>
          <a:p>
            <a:pPr>
              <a:lnSpc>
                <a:spcPct val="150000"/>
              </a:lnSpc>
              <a:defRPr/>
            </a:pPr>
            <a:r>
              <a:rPr lang="en-US" altLang="zh-CN" sz="3200" b="1" dirty="0">
                <a:latin typeface="Times New Roman" panose="02020603050405020304" pitchFamily="18" charset="0"/>
                <a:ea typeface="+mn-ea"/>
                <a:cs typeface="Times New Roman" panose="02020603050405020304" pitchFamily="18" charset="0"/>
              </a:rPr>
              <a:t>C. </a:t>
            </a:r>
            <a:r>
              <a:rPr lang="zh-CN" altLang="en-US" sz="3200" b="1" dirty="0">
                <a:latin typeface="Times New Roman" panose="02020603050405020304" pitchFamily="18" charset="0"/>
                <a:ea typeface="+mn-ea"/>
                <a:cs typeface="Times New Roman" panose="02020603050405020304" pitchFamily="18" charset="0"/>
              </a:rPr>
              <a:t>用数字信号传输图像信息比模拟信号容易失真</a:t>
            </a:r>
            <a:endParaRPr lang="zh-CN" altLang="en-US" sz="3200" b="1" dirty="0">
              <a:latin typeface="Times New Roman" panose="02020603050405020304" pitchFamily="18" charset="0"/>
              <a:ea typeface="+mn-ea"/>
              <a:cs typeface="Times New Roman" panose="02020603050405020304" pitchFamily="18" charset="0"/>
            </a:endParaRPr>
          </a:p>
          <a:p>
            <a:pPr>
              <a:lnSpc>
                <a:spcPct val="150000"/>
              </a:lnSpc>
              <a:defRPr/>
            </a:pPr>
            <a:r>
              <a:rPr lang="en-US" altLang="zh-CN" sz="3200" b="1" dirty="0">
                <a:latin typeface="Times New Roman" panose="02020603050405020304" pitchFamily="18" charset="0"/>
                <a:ea typeface="+mn-ea"/>
                <a:cs typeface="Times New Roman" panose="02020603050405020304" pitchFamily="18" charset="0"/>
              </a:rPr>
              <a:t>D. </a:t>
            </a:r>
            <a:r>
              <a:rPr lang="zh-CN" altLang="en-US" sz="3200" b="1" dirty="0">
                <a:latin typeface="Times New Roman" panose="02020603050405020304" pitchFamily="18" charset="0"/>
                <a:ea typeface="+mn-ea"/>
                <a:cs typeface="Times New Roman" panose="02020603050405020304" pitchFamily="18" charset="0"/>
              </a:rPr>
              <a:t>北斗卫星定位系统可提供全天候即时定位服务</a:t>
            </a:r>
            <a:endParaRPr lang="en-US" altLang="zh-CN" sz="3200" b="1" dirty="0">
              <a:latin typeface="Times New Roman" panose="02020603050405020304" pitchFamily="18" charset="0"/>
              <a:ea typeface="+mn-ea"/>
              <a:cs typeface="Times New Roman" panose="02020603050405020304" pitchFamily="18" charset="0"/>
            </a:endParaRPr>
          </a:p>
        </p:txBody>
      </p:sp>
      <p:sp>
        <p:nvSpPr>
          <p:cNvPr id="10" name="任意多边形 9"/>
          <p:cNvSpPr/>
          <p:nvPr>
            <p:custDataLst>
              <p:tags r:id="rId1"/>
            </p:custDataLst>
          </p:nvPr>
        </p:nvSpPr>
        <p:spPr>
          <a:xfrm>
            <a:off x="569385" y="1700808"/>
            <a:ext cx="1062567" cy="592667"/>
          </a:xfrm>
          <a:custGeom>
            <a:avLst/>
            <a:gdLst>
              <a:gd name="connsiteX0" fmla="*/ 0 w 1141940"/>
              <a:gd name="connsiteY0" fmla="*/ 0 h 714376"/>
              <a:gd name="connsiteX1" fmla="*/ 784752 w 1141940"/>
              <a:gd name="connsiteY1" fmla="*/ 0 h 714376"/>
              <a:gd name="connsiteX2" fmla="*/ 1141940 w 1141940"/>
              <a:gd name="connsiteY2" fmla="*/ 357188 h 714376"/>
              <a:gd name="connsiteX3" fmla="*/ 1141939 w 1141940"/>
              <a:gd name="connsiteY3" fmla="*/ 357188 h 714376"/>
              <a:gd name="connsiteX4" fmla="*/ 784751 w 1141940"/>
              <a:gd name="connsiteY4" fmla="*/ 714376 h 714376"/>
              <a:gd name="connsiteX5" fmla="*/ 244993 w 1141940"/>
              <a:gd name="connsiteY5" fmla="*/ 714376 h 714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1940" h="714376">
                <a:moveTo>
                  <a:pt x="0" y="0"/>
                </a:moveTo>
                <a:lnTo>
                  <a:pt x="784752" y="0"/>
                </a:lnTo>
                <a:cubicBezTo>
                  <a:pt x="982021" y="0"/>
                  <a:pt x="1141940" y="159919"/>
                  <a:pt x="1141940" y="357188"/>
                </a:cubicBezTo>
                <a:lnTo>
                  <a:pt x="1141939" y="357188"/>
                </a:lnTo>
                <a:cubicBezTo>
                  <a:pt x="1141939" y="554457"/>
                  <a:pt x="982020" y="714376"/>
                  <a:pt x="784751" y="714376"/>
                </a:cubicBezTo>
                <a:lnTo>
                  <a:pt x="244993" y="714376"/>
                </a:lnTo>
                <a:close/>
              </a:path>
            </a:pathLst>
          </a:custGeom>
          <a:solidFill>
            <a:srgbClr val="E6844E">
              <a:alpha val="74000"/>
            </a:srgbClr>
          </a:solidFill>
        </p:spPr>
        <p:txBody>
          <a:bodyPr lIns="239994" tIns="60958" rIns="121917" bIns="60958" anchor="ctr">
            <a:normAutofit lnSpcReduction="10000"/>
          </a:bodyPr>
          <a:lstStyle/>
          <a:p>
            <a:pPr algn="ctr">
              <a:defRPr/>
            </a:pPr>
            <a:r>
              <a:rPr lang="zh-CN" altLang="en-US" sz="3200" dirty="0" smtClean="0">
                <a:solidFill>
                  <a:srgbClr val="FFFFFF"/>
                </a:solidFill>
                <a:latin typeface="微软雅黑" panose="020B0503020204020204" pitchFamily="34" charset="-122"/>
                <a:ea typeface="微软雅黑" panose="020B0503020204020204" pitchFamily="34" charset="-122"/>
              </a:rPr>
              <a:t>例</a:t>
            </a:r>
            <a:r>
              <a:rPr lang="en-US" altLang="zh-CN" sz="3200" dirty="0" smtClean="0">
                <a:solidFill>
                  <a:srgbClr val="FFFFFF"/>
                </a:solidFill>
                <a:latin typeface="微软雅黑" panose="020B0503020204020204" pitchFamily="34" charset="-122"/>
                <a:ea typeface="微软雅黑" panose="020B0503020204020204" pitchFamily="34" charset="-122"/>
              </a:rPr>
              <a:t>5</a:t>
            </a:r>
            <a:endParaRPr lang="zh-CN" altLang="en-US" sz="3200" dirty="0" err="1">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p:transition spd="slow">
    <p:wip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2"/>
          <p:cNvSpPr>
            <a:spLocks noChangeArrowheads="1"/>
          </p:cNvSpPr>
          <p:nvPr/>
        </p:nvSpPr>
        <p:spPr bwMode="auto">
          <a:xfrm>
            <a:off x="1055440" y="620688"/>
            <a:ext cx="10119254" cy="4555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黑体" panose="02010609060101010101" charset="-122"/>
                <a:ea typeface="黑体" panose="02010609060101010101" charset="-122"/>
              </a:rPr>
              <a:t>解析：</a:t>
            </a:r>
            <a:r>
              <a:rPr lang="zh-CN" altLang="en-US" sz="3200" b="1" dirty="0">
                <a:latin typeface="Times New Roman" panose="02020603050405020304" pitchFamily="18" charset="0"/>
              </a:rPr>
              <a:t>一条光导纤维可以在一定时间内传输大量的信息</a:t>
            </a:r>
            <a:r>
              <a:rPr lang="zh-CN" altLang="en-US" sz="3200" b="1" dirty="0" smtClean="0">
                <a:latin typeface="Times New Roman" panose="02020603050405020304" pitchFamily="18" charset="0"/>
              </a:rPr>
              <a:t>，选项</a:t>
            </a:r>
            <a:r>
              <a:rPr lang="en-US" altLang="zh-CN" sz="3200" b="1" dirty="0">
                <a:latin typeface="Times New Roman" panose="02020603050405020304" pitchFamily="18" charset="0"/>
              </a:rPr>
              <a:t>A </a:t>
            </a:r>
            <a:r>
              <a:rPr lang="zh-CN" altLang="en-US" sz="3200" b="1" dirty="0">
                <a:latin typeface="Times New Roman" panose="02020603050405020304" pitchFamily="18" charset="0"/>
              </a:rPr>
              <a:t>错误。</a:t>
            </a:r>
            <a:r>
              <a:rPr lang="en-US" altLang="zh-CN" sz="3200" b="1" dirty="0">
                <a:latin typeface="Times New Roman" panose="02020603050405020304" pitchFamily="18" charset="0"/>
              </a:rPr>
              <a:t>5G </a:t>
            </a:r>
            <a:r>
              <a:rPr lang="zh-CN" altLang="en-US" sz="3200" b="1" dirty="0">
                <a:latin typeface="Times New Roman" panose="02020603050405020304" pitchFamily="18" charset="0"/>
              </a:rPr>
              <a:t>网络通信主要是利用电磁波传递信息的，故</a:t>
            </a:r>
            <a:r>
              <a:rPr lang="en-US" altLang="zh-CN" sz="3200" b="1" dirty="0">
                <a:latin typeface="Times New Roman" panose="02020603050405020304" pitchFamily="18" charset="0"/>
              </a:rPr>
              <a:t>B</a:t>
            </a:r>
            <a:r>
              <a:rPr lang="zh-CN" altLang="en-US" sz="3200" b="1" dirty="0">
                <a:latin typeface="Times New Roman" panose="02020603050405020304" pitchFamily="18" charset="0"/>
              </a:rPr>
              <a:t>错误。相对于数字通信，模拟通信存在以下缺点：模拟信号容易丢失信息、容易失真、保密性差，故</a:t>
            </a:r>
            <a:r>
              <a:rPr lang="en-US" altLang="zh-CN" sz="3200" b="1" dirty="0">
                <a:latin typeface="Times New Roman" panose="02020603050405020304" pitchFamily="18" charset="0"/>
              </a:rPr>
              <a:t>C </a:t>
            </a:r>
            <a:r>
              <a:rPr lang="zh-CN" altLang="en-US" sz="3200" b="1" dirty="0">
                <a:latin typeface="Times New Roman" panose="02020603050405020304" pitchFamily="18" charset="0"/>
              </a:rPr>
              <a:t>错误。北斗卫星定位系统，可提供全天候的即时定位服务，该系统利用电磁波传递信息，故</a:t>
            </a:r>
            <a:r>
              <a:rPr lang="en-US" altLang="zh-CN" sz="3200" b="1" dirty="0">
                <a:latin typeface="Times New Roman" panose="02020603050405020304" pitchFamily="18" charset="0"/>
              </a:rPr>
              <a:t>D </a:t>
            </a:r>
            <a:r>
              <a:rPr lang="zh-CN" altLang="en-US" sz="3200" b="1" dirty="0">
                <a:latin typeface="Times New Roman" panose="02020603050405020304" pitchFamily="18" charset="0"/>
              </a:rPr>
              <a:t>正确。</a:t>
            </a:r>
            <a:endParaRPr lang="zh-CN" altLang="en-US" sz="3200" dirty="0">
              <a:latin typeface="Times New Roman" panose="02020603050405020304" pitchFamily="18" charset="0"/>
            </a:endParaRPr>
          </a:p>
        </p:txBody>
      </p:sp>
      <p:sp>
        <p:nvSpPr>
          <p:cNvPr id="6" name="TextBox 5"/>
          <p:cNvSpPr txBox="1">
            <a:spLocks noChangeArrowheads="1"/>
          </p:cNvSpPr>
          <p:nvPr/>
        </p:nvSpPr>
        <p:spPr bwMode="auto">
          <a:xfrm>
            <a:off x="1055440" y="5175777"/>
            <a:ext cx="1920213" cy="861770"/>
          </a:xfrm>
          <a:prstGeom prst="rect">
            <a:avLst/>
          </a:prstGeom>
          <a:noFill/>
          <a:ln w="9525">
            <a:noFill/>
            <a:miter lim="800000"/>
          </a:ln>
        </p:spPr>
        <p:txBody>
          <a:bodyPr wrap="square" lIns="121917" tIns="60958" rIns="121917" bIns="60958">
            <a:spAutoFit/>
          </a:bodyPr>
          <a:lstStyle/>
          <a:p>
            <a:pPr>
              <a:lnSpc>
                <a:spcPct val="150000"/>
              </a:lnSpc>
              <a:defRPr/>
            </a:pPr>
            <a:r>
              <a:rPr lang="zh-CN" altLang="en-US" sz="3200" b="1" dirty="0">
                <a:solidFill>
                  <a:srgbClr val="FF0000"/>
                </a:solidFill>
                <a:latin typeface="Times New Roman" panose="02020603050405020304" pitchFamily="18" charset="0"/>
                <a:ea typeface="+mn-ea"/>
                <a:cs typeface="Times New Roman" panose="02020603050405020304" pitchFamily="18" charset="0"/>
              </a:rPr>
              <a:t>答案：</a:t>
            </a:r>
            <a:r>
              <a:rPr lang="en-US" altLang="zh-CN" sz="3200" b="1" dirty="0">
                <a:solidFill>
                  <a:srgbClr val="FF0000"/>
                </a:solidFill>
                <a:latin typeface="Times New Roman" panose="02020603050405020304" pitchFamily="18" charset="0"/>
                <a:ea typeface="+mn-ea"/>
                <a:cs typeface="Times New Roman" panose="02020603050405020304" pitchFamily="18" charset="0"/>
              </a:rPr>
              <a:t>D</a:t>
            </a:r>
            <a:endParaRPr lang="zh-CN" altLang="en-US" sz="3200" b="1" i="1" dirty="0">
              <a:solidFill>
                <a:srgbClr val="FF0000"/>
              </a:solidFill>
              <a:latin typeface="Times New Roman" panose="02020603050405020304" pitchFamily="18" charset="0"/>
              <a:ea typeface="+mn-ea"/>
              <a:cs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 name="TextBox 26"/>
          <p:cNvSpPr txBox="1">
            <a:spLocks noChangeArrowheads="1"/>
          </p:cNvSpPr>
          <p:nvPr/>
        </p:nvSpPr>
        <p:spPr bwMode="auto">
          <a:xfrm>
            <a:off x="814919" y="2180862"/>
            <a:ext cx="10562165" cy="2339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476250" indent="-476250" eaLnBrk="1" hangingPunct="1">
              <a:lnSpc>
                <a:spcPct val="150000"/>
              </a:lnSpc>
              <a:spcBef>
                <a:spcPct val="0"/>
              </a:spcBef>
              <a:buNone/>
              <a:defRPr/>
            </a:pPr>
            <a:r>
              <a:rPr lang="en-US" altLang="zh-CN" b="1" dirty="0">
                <a:latin typeface="Times New Roman" panose="02020603050405020304" pitchFamily="18" charset="0"/>
                <a:ea typeface="+mn-ea"/>
                <a:cs typeface="Times New Roman" panose="02020603050405020304" pitchFamily="18" charset="0"/>
              </a:rPr>
              <a:t>1. </a:t>
            </a:r>
            <a:r>
              <a:rPr lang="zh-CN" altLang="en-US" b="1" dirty="0">
                <a:latin typeface="Times New Roman" panose="02020603050405020304" pitchFamily="18" charset="0"/>
                <a:ea typeface="+mn-ea"/>
                <a:cs typeface="Times New Roman" panose="02020603050405020304" pitchFamily="18" charset="0"/>
              </a:rPr>
              <a:t>电磁波的产生 变化的电流能在周围的空间中产生电磁波。</a:t>
            </a:r>
            <a:endParaRPr lang="zh-CN" altLang="en-US" b="1" dirty="0">
              <a:latin typeface="Times New Roman" panose="02020603050405020304" pitchFamily="18" charset="0"/>
              <a:ea typeface="+mn-ea"/>
              <a:cs typeface="Times New Roman" panose="02020603050405020304" pitchFamily="18" charset="0"/>
            </a:endParaRPr>
          </a:p>
          <a:p>
            <a:pPr marL="476250" indent="-476250" eaLnBrk="1" hangingPunct="1">
              <a:lnSpc>
                <a:spcPct val="150000"/>
              </a:lnSpc>
              <a:spcBef>
                <a:spcPct val="0"/>
              </a:spcBef>
              <a:buNone/>
              <a:defRPr/>
            </a:pPr>
            <a:r>
              <a:rPr lang="en-US" altLang="zh-CN" b="1" dirty="0">
                <a:latin typeface="Times New Roman" panose="02020603050405020304" pitchFamily="18" charset="0"/>
                <a:ea typeface="+mn-ea"/>
                <a:cs typeface="Times New Roman" panose="02020603050405020304" pitchFamily="18" charset="0"/>
              </a:rPr>
              <a:t>2. </a:t>
            </a:r>
            <a:r>
              <a:rPr lang="zh-CN" altLang="en-US" b="1" dirty="0">
                <a:latin typeface="Times New Roman" panose="02020603050405020304" pitchFamily="18" charset="0"/>
                <a:ea typeface="+mn-ea"/>
                <a:cs typeface="Times New Roman" panose="02020603050405020304" pitchFamily="18" charset="0"/>
              </a:rPr>
              <a:t>电磁波的特点</a:t>
            </a:r>
            <a:endParaRPr lang="zh-CN" altLang="en-US" b="1" dirty="0">
              <a:latin typeface="Times New Roman" panose="02020603050405020304" pitchFamily="18" charset="0"/>
              <a:ea typeface="+mn-ea"/>
              <a:cs typeface="Times New Roman" panose="02020603050405020304" pitchFamily="18" charset="0"/>
            </a:endParaRPr>
          </a:p>
          <a:p>
            <a:pPr marL="476250" indent="6350" eaLnBrk="1" hangingPunct="1">
              <a:lnSpc>
                <a:spcPct val="150000"/>
              </a:lnSpc>
              <a:spcBef>
                <a:spcPct val="0"/>
              </a:spcBef>
              <a:buNone/>
              <a:defRPr/>
            </a:pPr>
            <a:r>
              <a:rPr lang="zh-CN" altLang="en-US" b="1" dirty="0">
                <a:latin typeface="Times New Roman" panose="02020603050405020304" pitchFamily="18" charset="0"/>
                <a:ea typeface="+mn-ea"/>
                <a:cs typeface="Times New Roman" panose="02020603050405020304" pitchFamily="18" charset="0"/>
              </a:rPr>
              <a:t>看不见，摸不着，但电磁波确实可以为我们传递信息。</a:t>
            </a:r>
            <a:endParaRPr lang="zh-CN" altLang="en-US" b="1" dirty="0">
              <a:latin typeface="Times New Roman" panose="02020603050405020304" pitchFamily="18" charset="0"/>
              <a:ea typeface="+mn-ea"/>
              <a:cs typeface="Times New Roman" panose="02020603050405020304" pitchFamily="18" charset="0"/>
            </a:endParaRPr>
          </a:p>
        </p:txBody>
      </p:sp>
      <p:sp>
        <p:nvSpPr>
          <p:cNvPr id="11" name="AutoShape 2"/>
          <p:cNvSpPr>
            <a:spLocks noChangeArrowheads="1"/>
          </p:cNvSpPr>
          <p:nvPr>
            <p:custDataLst>
              <p:tags r:id="rId1"/>
            </p:custDataLst>
          </p:nvPr>
        </p:nvSpPr>
        <p:spPr bwMode="gray">
          <a:xfrm flipH="1">
            <a:off x="2244901" y="1355956"/>
            <a:ext cx="5147243" cy="573617"/>
          </a:xfrm>
          <a:prstGeom prst="roundRect">
            <a:avLst>
              <a:gd name="adj" fmla="val 47681"/>
            </a:avLst>
          </a:prstGeom>
          <a:solidFill>
            <a:schemeClr val="accent6">
              <a:lumMod val="60000"/>
              <a:lumOff val="40000"/>
            </a:schemeClr>
          </a:solidFill>
          <a:ln>
            <a:noFill/>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endParaRPr>
          </a:p>
        </p:txBody>
      </p:sp>
      <p:sp>
        <p:nvSpPr>
          <p:cNvPr id="12" name="AutoShape 2"/>
          <p:cNvSpPr>
            <a:spLocks noChangeArrowheads="1"/>
          </p:cNvSpPr>
          <p:nvPr>
            <p:custDataLst>
              <p:tags r:id="rId2"/>
            </p:custDataLst>
          </p:nvPr>
        </p:nvSpPr>
        <p:spPr bwMode="gray">
          <a:xfrm flipH="1">
            <a:off x="839435" y="1345373"/>
            <a:ext cx="2053167" cy="584200"/>
          </a:xfrm>
          <a:prstGeom prst="roundRect">
            <a:avLst>
              <a:gd name="adj" fmla="val 47681"/>
            </a:avLst>
          </a:prstGeom>
          <a:gradFill rotWithShape="1">
            <a:gsLst>
              <a:gs pos="100000">
                <a:schemeClr val="accent5">
                  <a:lumMod val="60000"/>
                  <a:lumOff val="40000"/>
                </a:schemeClr>
              </a:gs>
              <a:gs pos="100000">
                <a:srgbClr val="FF0A00"/>
              </a:gs>
              <a:gs pos="100000">
                <a:srgbClr val="FF1200"/>
              </a:gs>
              <a:gs pos="100000">
                <a:srgbClr val="FF6600"/>
              </a:gs>
            </a:gsLst>
            <a:lin ang="0" scaled="1"/>
          </a:gradFill>
          <a:ln>
            <a:noFill/>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endParaRPr>
          </a:p>
        </p:txBody>
      </p:sp>
      <p:sp>
        <p:nvSpPr>
          <p:cNvPr id="13" name="文本框 27"/>
          <p:cNvSpPr txBox="1"/>
          <p:nvPr>
            <p:custDataLst>
              <p:tags r:id="rId3"/>
            </p:custDataLst>
          </p:nvPr>
        </p:nvSpPr>
        <p:spPr>
          <a:xfrm>
            <a:off x="1050679" y="1343508"/>
            <a:ext cx="1449436" cy="584775"/>
          </a:xfrm>
          <a:prstGeom prst="rect">
            <a:avLst/>
          </a:prstGeom>
          <a:noFill/>
          <a:ln w="9525">
            <a:noFill/>
          </a:ln>
        </p:spPr>
        <p:txBody>
          <a:bodyPr wrap="none">
            <a:spAutoFit/>
          </a:bodyPr>
          <a:lstStyle/>
          <a:p>
            <a:r>
              <a:rPr lang="zh-CN" altLang="en-US" sz="3200" b="1" dirty="0">
                <a:solidFill>
                  <a:schemeClr val="tx1"/>
                </a:solidFill>
                <a:latin typeface="黑体" panose="02010609060101010101" charset="-122"/>
                <a:ea typeface="黑体" panose="02010609060101010101" charset="-122"/>
              </a:rPr>
              <a:t>知识点</a:t>
            </a:r>
            <a:endParaRPr lang="zh-CN" altLang="en-US" sz="3200" b="1" dirty="0">
              <a:solidFill>
                <a:schemeClr val="tx1"/>
              </a:solidFill>
              <a:latin typeface="黑体" panose="02010609060101010101" charset="-122"/>
              <a:ea typeface="黑体" panose="02010609060101010101" charset="-122"/>
            </a:endParaRPr>
          </a:p>
        </p:txBody>
      </p:sp>
      <p:sp>
        <p:nvSpPr>
          <p:cNvPr id="14" name="文本框 28"/>
          <p:cNvSpPr txBox="1"/>
          <p:nvPr>
            <p:custDataLst>
              <p:tags r:id="rId4"/>
            </p:custDataLst>
          </p:nvPr>
        </p:nvSpPr>
        <p:spPr>
          <a:xfrm>
            <a:off x="3347263" y="1343508"/>
            <a:ext cx="3900866" cy="583565"/>
          </a:xfrm>
          <a:prstGeom prst="rect">
            <a:avLst/>
          </a:prstGeom>
          <a:noFill/>
          <a:ln w="9525">
            <a:noFill/>
          </a:ln>
        </p:spPr>
        <p:txBody>
          <a:bodyPr wrap="square">
            <a:spAutoFit/>
          </a:bodyPr>
          <a:lstStyle/>
          <a:p>
            <a:r>
              <a:rPr lang="zh-CN" altLang="en-US" sz="3200" b="1" dirty="0">
                <a:latin typeface="黑体" panose="02010609060101010101" charset="-122"/>
                <a:ea typeface="黑体" panose="02010609060101010101" charset="-122"/>
              </a:rPr>
              <a:t>电磁波的产生与</a:t>
            </a:r>
            <a:r>
              <a:rPr lang="zh-CN" altLang="en-US" sz="3200" b="1" dirty="0">
                <a:latin typeface="黑体" panose="02010609060101010101" charset="-122"/>
                <a:ea typeface="黑体" panose="02010609060101010101" charset="-122"/>
              </a:rPr>
              <a:t>描述</a:t>
            </a:r>
            <a:endParaRPr lang="zh-CN" altLang="en-US" sz="3200" b="1" dirty="0">
              <a:latin typeface="黑体" panose="02010609060101010101" charset="-122"/>
              <a:ea typeface="黑体" panose="02010609060101010101" charset="-122"/>
            </a:endParaRPr>
          </a:p>
        </p:txBody>
      </p:sp>
      <p:sp>
        <p:nvSpPr>
          <p:cNvPr id="15" name="AutoShape 11"/>
          <p:cNvSpPr/>
          <p:nvPr>
            <p:custDataLst>
              <p:tags r:id="rId5"/>
            </p:custDataLst>
          </p:nvPr>
        </p:nvSpPr>
        <p:spPr>
          <a:xfrm>
            <a:off x="2486202" y="1212024"/>
            <a:ext cx="768351" cy="776816"/>
          </a:xfrm>
          <a:prstGeom prst="diamond">
            <a:avLst/>
          </a:prstGeom>
          <a:solidFill>
            <a:srgbClr val="F4BE96"/>
          </a:solidFill>
          <a:ln w="38100" cap="flat" cmpd="sng">
            <a:solidFill>
              <a:schemeClr val="bg1"/>
            </a:solidFill>
            <a:prstDash val="solid"/>
            <a:miter/>
            <a:headEnd type="none" w="med" len="med"/>
            <a:tailEnd type="none" w="med" len="med"/>
          </a:ln>
          <a:effectLst>
            <a:outerShdw sy="50000" rotWithShape="0">
              <a:srgbClr val="808080">
                <a:alpha val="50000"/>
              </a:srgbClr>
            </a:outerShdw>
          </a:effectLst>
        </p:spPr>
        <p:txBody>
          <a:bodyPr wrap="none" anchor="ctr" anchorCtr="0"/>
          <a:lstStyle/>
          <a:p>
            <a:pPr algn="ctr" eaLnBrk="0" hangingPunct="0"/>
            <a:r>
              <a:rPr lang="en-US" altLang="ko-KR" sz="3200" b="1" dirty="0">
                <a:solidFill>
                  <a:schemeClr val="tx1"/>
                </a:solidFill>
                <a:latin typeface="黑体" panose="02010609060101010101" charset="-122"/>
                <a:ea typeface="黑体" panose="02010609060101010101" charset="-122"/>
              </a:rPr>
              <a:t>1</a:t>
            </a:r>
            <a:endParaRPr lang="en-US" altLang="ko-KR" sz="3200" b="1" dirty="0">
              <a:solidFill>
                <a:schemeClr val="tx1"/>
              </a:solidFill>
              <a:latin typeface="黑体" panose="02010609060101010101" charset="-122"/>
              <a:ea typeface="黑体" panose="02010609060101010101" charset="-122"/>
            </a:endParaRPr>
          </a:p>
        </p:txBody>
      </p:sp>
    </p:spTree>
  </p:cSld>
  <p:clrMapOvr>
    <a:masterClrMapping/>
  </p:clrMapOvr>
  <p:transition spd="slow">
    <p:wip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2171928" y="764704"/>
            <a:ext cx="8460740" cy="5400675"/>
            <a:chOff x="-1682" y="1897"/>
            <a:chExt cx="13324" cy="8505"/>
          </a:xfrm>
        </p:grpSpPr>
        <p:pic>
          <p:nvPicPr>
            <p:cNvPr id="3" name="图片 2" descr="打孔纸"/>
            <p:cNvPicPr>
              <a:picLocks noChangeAspect="1"/>
            </p:cNvPicPr>
            <p:nvPr>
              <p:custDataLst>
                <p:tags r:id="rId1"/>
              </p:custDataLst>
            </p:nvPr>
          </p:nvPicPr>
          <p:blipFill>
            <a:blip r:embed="rId2"/>
            <a:stretch>
              <a:fillRect/>
            </a:stretch>
          </p:blipFill>
          <p:spPr>
            <a:xfrm>
              <a:off x="-1682" y="2247"/>
              <a:ext cx="13324" cy="8155"/>
            </a:xfrm>
            <a:prstGeom prst="rect">
              <a:avLst/>
            </a:prstGeom>
          </p:spPr>
        </p:pic>
        <p:grpSp>
          <p:nvGrpSpPr>
            <p:cNvPr id="7" name="组合 6"/>
            <p:cNvGrpSpPr/>
            <p:nvPr/>
          </p:nvGrpSpPr>
          <p:grpSpPr>
            <a:xfrm>
              <a:off x="-1002" y="1897"/>
              <a:ext cx="4362" cy="977"/>
              <a:chOff x="-1002" y="2304"/>
              <a:chExt cx="4362" cy="977"/>
            </a:xfrm>
          </p:grpSpPr>
          <p:sp>
            <p:nvSpPr>
              <p:cNvPr id="4" name="文本框 3"/>
              <p:cNvSpPr txBox="1"/>
              <p:nvPr>
                <p:custDataLst>
                  <p:tags r:id="rId3"/>
                </p:custDataLst>
              </p:nvPr>
            </p:nvSpPr>
            <p:spPr>
              <a:xfrm>
                <a:off x="481" y="2459"/>
                <a:ext cx="2879" cy="822"/>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技巧点拨</a:t>
                </a:r>
                <a:endParaRPr lang="zh-CN" altLang="en-US"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1002" y="2304"/>
                <a:ext cx="1579" cy="936"/>
              </a:xfrm>
              <a:prstGeom prst="rect">
                <a:avLst/>
              </a:prstGeom>
            </p:spPr>
          </p:pic>
        </p:grpSp>
      </p:grpSp>
      <p:sp>
        <p:nvSpPr>
          <p:cNvPr id="8" name="矩形 7"/>
          <p:cNvSpPr>
            <a:spLocks noChangeArrowheads="1"/>
          </p:cNvSpPr>
          <p:nvPr/>
        </p:nvSpPr>
        <p:spPr bwMode="auto">
          <a:xfrm>
            <a:off x="2999656" y="1556791"/>
            <a:ext cx="7164431" cy="381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5080" indent="714375" eaLnBrk="1" hangingPunct="1">
              <a:lnSpc>
                <a:spcPct val="150000"/>
              </a:lnSpc>
              <a:defRPr/>
            </a:pPr>
            <a:r>
              <a:rPr lang="zh-CN" altLang="en-US" sz="3200" b="1" dirty="0">
                <a:latin typeface="Times New Roman" panose="02020603050405020304" pitchFamily="18" charset="0"/>
                <a:ea typeface="楷体" panose="02010609060101010101" pitchFamily="49" charset="-122"/>
              </a:rPr>
              <a:t>天地通信都是利用电磁波来实现的。</a:t>
            </a:r>
            <a:r>
              <a:rPr lang="zh-CN" altLang="en-US" sz="3200" b="1" dirty="0">
                <a:solidFill>
                  <a:srgbClr val="00B0F0"/>
                </a:solidFill>
                <a:latin typeface="Times New Roman" panose="02020603050405020304" pitchFamily="18" charset="0"/>
                <a:ea typeface="楷体" panose="02010609060101010101" pitchFamily="49" charset="-122"/>
              </a:rPr>
              <a:t>电磁波可以传递声音、图像等信息。在学习过程中，对于相似的知识要学会类比分析，构建知识点之间的联系，从而加深对知识的理解。</a:t>
            </a:r>
            <a:endParaRPr lang="en-US" altLang="zh-CN" sz="3200" b="1" u="wavy" dirty="0">
              <a:solidFill>
                <a:srgbClr val="00B0F0"/>
              </a:solidFill>
              <a:uFill>
                <a:solidFill>
                  <a:schemeClr val="tx1"/>
                </a:solidFill>
              </a:u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txBox="1"/>
          <p:nvPr/>
        </p:nvSpPr>
        <p:spPr>
          <a:xfrm>
            <a:off x="767408" y="1628800"/>
            <a:ext cx="10657830" cy="1200329"/>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719455" indent="-719455" fontAlgn="auto">
              <a:lnSpc>
                <a:spcPct val="150000"/>
              </a:lnSpc>
              <a:spcAft>
                <a:spcPts val="0"/>
              </a:spcAft>
            </a:pPr>
            <a:r>
              <a:rPr lang="en-US" altLang="zh-CN" sz="3200" b="1" kern="2200" dirty="0" smtClean="0">
                <a:latin typeface="Times New Roman" panose="02020603050405020304"/>
                <a:ea typeface="宋体" panose="02010600030101010101" pitchFamily="2" charset="-122"/>
              </a:rPr>
              <a:t>1</a:t>
            </a:r>
            <a:r>
              <a:rPr lang="zh-CN" altLang="en-US" sz="3200" b="1" kern="2200" dirty="0" smtClean="0">
                <a:latin typeface="Times New Roman" panose="02020603050405020304"/>
                <a:ea typeface="宋体" panose="02010600030101010101" pitchFamily="2" charset="-122"/>
              </a:rPr>
              <a:t>．</a:t>
            </a:r>
            <a:r>
              <a:rPr lang="en-US" altLang="zh-CN" sz="3200" b="1" kern="2200" dirty="0" smtClean="0">
                <a:latin typeface="Times New Roman" panose="02020603050405020304"/>
                <a:ea typeface="宋体" panose="02010600030101010101" pitchFamily="2" charset="-122"/>
              </a:rPr>
              <a:t>[2023·</a:t>
            </a:r>
            <a:r>
              <a:rPr lang="zh-CN" altLang="en-US" sz="3200" b="1" kern="2200" dirty="0" smtClean="0">
                <a:latin typeface="Times New Roman" panose="02020603050405020304"/>
                <a:ea typeface="宋体" panose="02010600030101010101" pitchFamily="2" charset="-122"/>
              </a:rPr>
              <a:t>仙桃</a:t>
            </a:r>
            <a:r>
              <a:rPr lang="en-US" altLang="zh-CN" sz="3200" b="1" kern="2200" dirty="0" smtClean="0">
                <a:latin typeface="Times New Roman" panose="02020603050405020304"/>
                <a:ea typeface="宋体" panose="02010600030101010101" pitchFamily="2" charset="-122"/>
              </a:rPr>
              <a:t>]</a:t>
            </a:r>
            <a:r>
              <a:rPr lang="zh-CN" altLang="en-US" sz="3200" b="1" kern="2200" dirty="0" smtClean="0">
                <a:latin typeface="Times New Roman" panose="02020603050405020304"/>
                <a:ea typeface="宋体" panose="02010600030101010101" pitchFamily="2" charset="-122"/>
              </a:rPr>
              <a:t>智能家居环境下，用手机能远程控制空调，此过程中信息的传递主要依靠</a:t>
            </a:r>
            <a:r>
              <a:rPr lang="en-US" altLang="zh-CN" sz="3200" b="1" kern="2200" dirty="0" smtClean="0">
                <a:latin typeface="Times New Roman" panose="02020603050405020304"/>
                <a:ea typeface="宋体" panose="02010600030101010101" pitchFamily="2" charset="-122"/>
              </a:rPr>
              <a:t>(</a:t>
            </a:r>
            <a:r>
              <a:rPr lang="zh-CN" altLang="en-US" sz="3200" b="1" kern="2200" dirty="0" smtClean="0">
                <a:latin typeface="Times New Roman" panose="02020603050405020304"/>
                <a:ea typeface="宋体" panose="02010600030101010101" pitchFamily="2" charset="-122"/>
              </a:rPr>
              <a:t>　　</a:t>
            </a:r>
            <a:r>
              <a:rPr lang="en-US" altLang="zh-CN" sz="3200" b="1" kern="2200" dirty="0" smtClean="0">
                <a:latin typeface="Times New Roman" panose="02020603050405020304"/>
                <a:ea typeface="宋体" panose="02010600030101010101" pitchFamily="2" charset="-122"/>
              </a:rPr>
              <a:t>)</a:t>
            </a:r>
            <a:endParaRPr lang="zh-CN" altLang="en-US" sz="3200" b="1" kern="2200" dirty="0" smtClean="0">
              <a:latin typeface="Times New Roman" panose="02020603050405020304"/>
              <a:ea typeface="宋体" panose="02010600030101010101" pitchFamily="2" charset="-122"/>
            </a:endParaRPr>
          </a:p>
        </p:txBody>
      </p:sp>
      <p:sp>
        <p:nvSpPr>
          <p:cNvPr id="3" name="文本占位符 2"/>
          <p:cNvSpPr txBox="1"/>
          <p:nvPr/>
        </p:nvSpPr>
        <p:spPr>
          <a:xfrm>
            <a:off x="767779" y="3164775"/>
            <a:ext cx="7921625" cy="120032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27380" indent="0" fontAlgn="auto">
              <a:lnSpc>
                <a:spcPct val="150000"/>
              </a:lnSpc>
              <a:spcBef>
                <a:spcPts val="0"/>
              </a:spcBef>
              <a:spcAft>
                <a:spcPts val="0"/>
              </a:spcAft>
              <a:buNone/>
            </a:pPr>
            <a:r>
              <a:rPr lang="en-US" altLang="zh-CN" sz="3200" b="1" kern="100" dirty="0" smtClean="0">
                <a:latin typeface="Times New Roman" panose="02020603050405020304"/>
                <a:ea typeface="宋体" panose="02010600030101010101" pitchFamily="2" charset="-122"/>
              </a:rPr>
              <a:t>A</a:t>
            </a:r>
            <a:r>
              <a:rPr lang="zh-CN" altLang="en-US" sz="3200" b="1" kern="100" dirty="0" smtClean="0">
                <a:latin typeface="Times New Roman" panose="02020603050405020304"/>
                <a:ea typeface="宋体" panose="02010600030101010101" pitchFamily="2" charset="-122"/>
              </a:rPr>
              <a:t>．电磁波           </a:t>
            </a:r>
            <a:r>
              <a:rPr lang="en-US" altLang="zh-CN" sz="3200" b="1" kern="100" dirty="0" smtClean="0">
                <a:latin typeface="Times New Roman" panose="02020603050405020304"/>
                <a:ea typeface="宋体" panose="02010600030101010101" pitchFamily="2" charset="-122"/>
              </a:rPr>
              <a:t>B</a:t>
            </a:r>
            <a:r>
              <a:rPr lang="zh-CN" altLang="en-US" sz="3200" b="1" kern="100" dirty="0" smtClean="0">
                <a:latin typeface="Times New Roman" panose="02020603050405020304"/>
                <a:ea typeface="宋体" panose="02010600030101010101" pitchFamily="2" charset="-122"/>
              </a:rPr>
              <a:t>．超声波</a:t>
            </a:r>
            <a:endParaRPr lang="zh-CN" altLang="en-US" sz="3200" b="1" kern="100" dirty="0" smtClean="0">
              <a:latin typeface="Times New Roman" panose="02020603050405020304"/>
              <a:ea typeface="宋体" panose="02010600030101010101" pitchFamily="2" charset="-122"/>
            </a:endParaRPr>
          </a:p>
          <a:p>
            <a:pPr marL="627380" indent="0" fontAlgn="auto">
              <a:lnSpc>
                <a:spcPct val="150000"/>
              </a:lnSpc>
              <a:spcBef>
                <a:spcPts val="0"/>
              </a:spcBef>
              <a:spcAft>
                <a:spcPts val="0"/>
              </a:spcAft>
              <a:buNone/>
            </a:pPr>
            <a:r>
              <a:rPr lang="en-US" altLang="zh-CN" sz="3200" b="1" kern="100" dirty="0" smtClean="0">
                <a:latin typeface="Times New Roman" panose="02020603050405020304"/>
                <a:ea typeface="宋体" panose="02010600030101010101" pitchFamily="2" charset="-122"/>
              </a:rPr>
              <a:t>C</a:t>
            </a:r>
            <a:r>
              <a:rPr lang="zh-CN" altLang="en-US" sz="3200" b="1" kern="100" dirty="0" smtClean="0">
                <a:latin typeface="Times New Roman" panose="02020603050405020304"/>
                <a:ea typeface="宋体" panose="02010600030101010101" pitchFamily="2" charset="-122"/>
              </a:rPr>
              <a:t>．次声波           </a:t>
            </a:r>
            <a:r>
              <a:rPr lang="en-US" altLang="zh-CN" sz="3200" b="1" kern="100" dirty="0" smtClean="0">
                <a:latin typeface="Times New Roman" panose="02020603050405020304"/>
                <a:ea typeface="宋体" panose="02010600030101010101" pitchFamily="2" charset="-122"/>
              </a:rPr>
              <a:t>D</a:t>
            </a:r>
            <a:r>
              <a:rPr lang="zh-CN" altLang="en-US" sz="3200" b="1" kern="100" dirty="0" smtClean="0">
                <a:latin typeface="Times New Roman" panose="02020603050405020304"/>
                <a:ea typeface="宋体" panose="02010600030101010101" pitchFamily="2" charset="-122"/>
              </a:rPr>
              <a:t>．空气</a:t>
            </a:r>
            <a:endParaRPr lang="zh-CN" altLang="en-US" sz="3200" kern="100" dirty="0" smtClean="0">
              <a:latin typeface="Times New Roman" panose="02020603050405020304"/>
              <a:ea typeface="宋体" panose="02010600030101010101" pitchFamily="2" charset="-122"/>
            </a:endParaRPr>
          </a:p>
        </p:txBody>
      </p:sp>
      <p:sp>
        <p:nvSpPr>
          <p:cNvPr id="4" name="矩形 3"/>
          <p:cNvSpPr/>
          <p:nvPr/>
        </p:nvSpPr>
        <p:spPr>
          <a:xfrm>
            <a:off x="7269857" y="2363868"/>
            <a:ext cx="338311" cy="830997"/>
          </a:xfrm>
          <a:prstGeom prst="rect">
            <a:avLst/>
          </a:prstGeom>
        </p:spPr>
        <p:txBody>
          <a:bodyPr wrap="square">
            <a:spAutoFit/>
          </a:bodyPr>
          <a:lstStyle/>
          <a:p>
            <a:pPr algn="just">
              <a:lnSpc>
                <a:spcPct val="150000"/>
              </a:lnSpc>
              <a:spcAft>
                <a:spcPts val="0"/>
              </a:spcAft>
            </a:pPr>
            <a:r>
              <a:rPr lang="en-US" altLang="zh-CN" sz="3200" b="1" kern="100" dirty="0" smtClean="0">
                <a:solidFill>
                  <a:srgbClr val="C00000"/>
                </a:solidFill>
                <a:latin typeface="Times New Roman" panose="02020603050405020304"/>
                <a:cs typeface="Times New Roman" panose="02020603050405020304"/>
              </a:rPr>
              <a:t>A</a:t>
            </a:r>
            <a:endParaRPr lang="zh-CN" altLang="zh-CN" sz="3200" kern="100" baseline="30000" dirty="0">
              <a:effectLst/>
              <a:latin typeface="宋体" panose="02010600030101010101" pitchFamily="2" charset="-122"/>
              <a:cs typeface="Courier New" panose="02070309020205020404"/>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txBox="1"/>
          <p:nvPr/>
        </p:nvSpPr>
        <p:spPr>
          <a:xfrm>
            <a:off x="766763" y="1455414"/>
            <a:ext cx="10658475" cy="334623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627380" indent="-627380" fontAlgn="auto">
              <a:lnSpc>
                <a:spcPct val="150000"/>
              </a:lnSpc>
              <a:spcAft>
                <a:spcPts val="0"/>
              </a:spcAft>
            </a:pPr>
            <a:r>
              <a:rPr lang="en-US" altLang="zh-CN" sz="3200" b="1" kern="2200" dirty="0" smtClean="0">
                <a:latin typeface="Times New Roman" panose="02020603050405020304"/>
                <a:ea typeface="宋体" panose="02010600030101010101" pitchFamily="2" charset="-122"/>
              </a:rPr>
              <a:t>2</a:t>
            </a:r>
            <a:r>
              <a:rPr lang="zh-CN" altLang="en-US" sz="3200" b="1" kern="2200" dirty="0" smtClean="0">
                <a:latin typeface="Times New Roman" panose="02020603050405020304"/>
                <a:ea typeface="宋体" panose="02010600030101010101" pitchFamily="2" charset="-122"/>
              </a:rPr>
              <a:t>．</a:t>
            </a:r>
            <a:r>
              <a:rPr lang="en-US" altLang="zh-CN" sz="3200" b="1" kern="2200" dirty="0" smtClean="0">
                <a:latin typeface="Times New Roman" panose="02020603050405020304"/>
                <a:ea typeface="宋体" panose="02010600030101010101" pitchFamily="2" charset="-122"/>
              </a:rPr>
              <a:t>[2023·</a:t>
            </a:r>
            <a:r>
              <a:rPr lang="zh-CN" altLang="en-US" sz="3200" b="1" kern="2200" dirty="0" smtClean="0">
                <a:latin typeface="Times New Roman" panose="02020603050405020304"/>
                <a:ea typeface="宋体" panose="02010600030101010101" pitchFamily="2" charset="-122"/>
              </a:rPr>
              <a:t>大连模拟</a:t>
            </a:r>
            <a:r>
              <a:rPr lang="en-US" altLang="zh-CN" sz="3200" b="1" kern="2200" dirty="0" smtClean="0">
                <a:latin typeface="Times New Roman" panose="02020603050405020304"/>
                <a:ea typeface="宋体" panose="02010600030101010101" pitchFamily="2" charset="-122"/>
              </a:rPr>
              <a:t>]</a:t>
            </a:r>
            <a:r>
              <a:rPr lang="zh-CN" altLang="en-US" sz="3200" b="1" kern="2200" dirty="0" smtClean="0">
                <a:latin typeface="Times New Roman" panose="02020603050405020304"/>
                <a:ea typeface="宋体" panose="02010600030101010101" pitchFamily="2" charset="-122"/>
              </a:rPr>
              <a:t>电视信号的传送是将频率较低的音频信号和视频信号加载到频率更高的电流上，产生电磁波发射到天空中，这种电流叫射频电流。如图所示，是音频信号、视频信号和射频信号波形</a:t>
            </a:r>
            <a:endParaRPr lang="en-US" altLang="zh-CN" sz="3200" b="1" kern="2200" dirty="0" smtClean="0">
              <a:latin typeface="Times New Roman" panose="02020603050405020304"/>
              <a:ea typeface="宋体" panose="02010600030101010101" pitchFamily="2" charset="-122"/>
            </a:endParaRPr>
          </a:p>
          <a:p>
            <a:pPr marL="627380" fontAlgn="auto">
              <a:lnSpc>
                <a:spcPct val="150000"/>
              </a:lnSpc>
              <a:spcAft>
                <a:spcPts val="0"/>
              </a:spcAft>
            </a:pPr>
            <a:r>
              <a:rPr lang="zh-CN" altLang="en-US" sz="3200" b="1" kern="2200" dirty="0" smtClean="0">
                <a:latin typeface="Times New Roman" panose="02020603050405020304"/>
                <a:ea typeface="宋体" panose="02010600030101010101" pitchFamily="2" charset="-122"/>
              </a:rPr>
              <a:t>的示意图，其中表示射频信号的</a:t>
            </a:r>
            <a:endParaRPr lang="en-US" altLang="zh-CN" sz="3200" b="1" kern="2200" dirty="0" smtClean="0">
              <a:latin typeface="Times New Roman" panose="02020603050405020304"/>
              <a:ea typeface="宋体" panose="02010600030101010101" pitchFamily="2" charset="-122"/>
            </a:endParaRPr>
          </a:p>
          <a:p>
            <a:pPr marL="627380" fontAlgn="auto">
              <a:lnSpc>
                <a:spcPct val="150000"/>
              </a:lnSpc>
              <a:spcAft>
                <a:spcPts val="0"/>
              </a:spcAft>
            </a:pPr>
            <a:r>
              <a:rPr lang="zh-CN" altLang="en-US" sz="3200" b="1" kern="2200" dirty="0" smtClean="0">
                <a:latin typeface="Times New Roman" panose="02020603050405020304"/>
                <a:ea typeface="宋体" panose="02010600030101010101" pitchFamily="2" charset="-122"/>
              </a:rPr>
              <a:t>是</a:t>
            </a:r>
            <a:r>
              <a:rPr lang="en-US" altLang="zh-CN" sz="3200" b="1" kern="2200" dirty="0" smtClean="0">
                <a:latin typeface="Times New Roman" panose="02020603050405020304"/>
                <a:ea typeface="宋体" panose="02010600030101010101" pitchFamily="2" charset="-122"/>
              </a:rPr>
              <a:t>________</a:t>
            </a:r>
            <a:r>
              <a:rPr lang="zh-CN" altLang="en-US" sz="3200" b="1" kern="2200" dirty="0" smtClean="0">
                <a:latin typeface="Times New Roman" panose="02020603050405020304"/>
                <a:ea typeface="宋体" panose="02010600030101010101" pitchFamily="2" charset="-122"/>
              </a:rPr>
              <a:t>。</a:t>
            </a:r>
            <a:endParaRPr lang="zh-CN" altLang="en-US" sz="3200" b="1" kern="2200" dirty="0" smtClean="0">
              <a:latin typeface="Times New Roman" panose="02020603050405020304"/>
              <a:ea typeface="宋体" panose="02010600030101010101" pitchFamily="2" charset="-122"/>
            </a:endParaRPr>
          </a:p>
        </p:txBody>
      </p:sp>
      <p:pic>
        <p:nvPicPr>
          <p:cNvPr id="3" name="Picture 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680176" y="3766059"/>
            <a:ext cx="2816577" cy="19801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矩形 3"/>
          <p:cNvSpPr/>
          <p:nvPr/>
        </p:nvSpPr>
        <p:spPr>
          <a:xfrm>
            <a:off x="2423592" y="5113497"/>
            <a:ext cx="504056" cy="715581"/>
          </a:xfrm>
          <a:prstGeom prst="rect">
            <a:avLst/>
          </a:prstGeom>
        </p:spPr>
        <p:txBody>
          <a:bodyPr wrap="square">
            <a:spAutoFit/>
          </a:bodyPr>
          <a:lstStyle/>
          <a:p>
            <a:pPr algn="just">
              <a:lnSpc>
                <a:spcPct val="150000"/>
              </a:lnSpc>
              <a:spcAft>
                <a:spcPts val="0"/>
              </a:spcAft>
            </a:pPr>
            <a:r>
              <a:rPr lang="zh-CN" altLang="en-US" sz="3200" b="1" kern="100" dirty="0">
                <a:solidFill>
                  <a:srgbClr val="C00000"/>
                </a:solidFill>
                <a:latin typeface="Times New Roman" panose="02020603050405020304"/>
                <a:cs typeface="Times New Roman" panose="02020603050405020304"/>
              </a:rPr>
              <a:t>丙</a:t>
            </a:r>
            <a:endParaRPr lang="zh-CN" altLang="zh-CN" sz="3200" kern="100" baseline="30000" dirty="0">
              <a:effectLst/>
              <a:latin typeface="宋体" panose="02010600030101010101" pitchFamily="2" charset="-122"/>
              <a:cs typeface="Courier New" panose="02070309020205020404"/>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txBox="1"/>
          <p:nvPr/>
        </p:nvSpPr>
        <p:spPr>
          <a:xfrm>
            <a:off x="766763" y="1768748"/>
            <a:ext cx="7921625" cy="64633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pPr>
            <a:r>
              <a:rPr lang="en-US" altLang="zh-CN" sz="3200" b="1" kern="2200" smtClean="0">
                <a:latin typeface="Times New Roman" panose="02020603050405020304"/>
                <a:ea typeface="宋体" panose="02010600030101010101" pitchFamily="2" charset="-122"/>
              </a:rPr>
              <a:t>3</a:t>
            </a:r>
            <a:r>
              <a:rPr lang="zh-CN" altLang="en-US" sz="3200" b="1" kern="2200" smtClean="0">
                <a:latin typeface="Times New Roman" panose="02020603050405020304"/>
                <a:ea typeface="宋体" panose="02010600030101010101" pitchFamily="2" charset="-122"/>
              </a:rPr>
              <a:t>．关于天线，下列说法正确的是</a:t>
            </a:r>
            <a:r>
              <a:rPr lang="en-US" altLang="zh-CN" sz="3200" b="1" kern="2200" smtClean="0">
                <a:latin typeface="Times New Roman" panose="02020603050405020304"/>
                <a:ea typeface="宋体" panose="02010600030101010101" pitchFamily="2" charset="-122"/>
              </a:rPr>
              <a:t>(</a:t>
            </a:r>
            <a:r>
              <a:rPr lang="zh-CN" altLang="en-US" sz="3200" b="1" kern="2200" smtClean="0">
                <a:latin typeface="Times New Roman" panose="02020603050405020304"/>
                <a:ea typeface="宋体" panose="02010600030101010101" pitchFamily="2" charset="-122"/>
              </a:rPr>
              <a:t>　　</a:t>
            </a:r>
            <a:r>
              <a:rPr lang="en-US" altLang="zh-CN" sz="3200" b="1" kern="2200" smtClean="0">
                <a:latin typeface="Times New Roman" panose="02020603050405020304"/>
                <a:ea typeface="宋体" panose="02010600030101010101" pitchFamily="2" charset="-122"/>
              </a:rPr>
              <a:t>)</a:t>
            </a:r>
            <a:endParaRPr lang="zh-CN" altLang="en-US" sz="3200" b="1" kern="2200" smtClean="0">
              <a:latin typeface="Times New Roman" panose="02020603050405020304"/>
              <a:ea typeface="宋体" panose="02010600030101010101" pitchFamily="2" charset="-122"/>
            </a:endParaRPr>
          </a:p>
        </p:txBody>
      </p:sp>
      <p:sp>
        <p:nvSpPr>
          <p:cNvPr id="3" name="文本占位符 2"/>
          <p:cNvSpPr txBox="1"/>
          <p:nvPr/>
        </p:nvSpPr>
        <p:spPr>
          <a:xfrm>
            <a:off x="766763" y="2348880"/>
            <a:ext cx="10297789" cy="230832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27380" indent="0" fontAlgn="auto">
              <a:lnSpc>
                <a:spcPct val="150000"/>
              </a:lnSpc>
              <a:spcBef>
                <a:spcPts val="0"/>
              </a:spcBef>
              <a:spcAft>
                <a:spcPts val="0"/>
              </a:spcAft>
              <a:buNone/>
            </a:pPr>
            <a:r>
              <a:rPr lang="en-US" altLang="zh-CN" sz="3200" b="1" kern="100" dirty="0" smtClean="0">
                <a:latin typeface="Times New Roman" panose="02020603050405020304"/>
                <a:ea typeface="宋体" panose="02010600030101010101" pitchFamily="2" charset="-122"/>
              </a:rPr>
              <a:t>A</a:t>
            </a:r>
            <a:r>
              <a:rPr lang="zh-CN" altLang="en-US" sz="3200" b="1" kern="100" dirty="0" smtClean="0">
                <a:latin typeface="Times New Roman" panose="02020603050405020304"/>
                <a:ea typeface="宋体" panose="02010600030101010101" pitchFamily="2" charset="-122"/>
              </a:rPr>
              <a:t>．只能发射电磁波信号</a:t>
            </a:r>
            <a:endParaRPr lang="zh-CN" altLang="en-US" sz="3200" b="1" kern="100" dirty="0" smtClean="0">
              <a:latin typeface="Times New Roman" panose="02020603050405020304"/>
              <a:ea typeface="宋体" panose="02010600030101010101" pitchFamily="2" charset="-122"/>
            </a:endParaRPr>
          </a:p>
          <a:p>
            <a:pPr marL="627380" indent="0" fontAlgn="auto">
              <a:lnSpc>
                <a:spcPct val="150000"/>
              </a:lnSpc>
              <a:spcBef>
                <a:spcPts val="0"/>
              </a:spcBef>
              <a:spcAft>
                <a:spcPts val="0"/>
              </a:spcAft>
              <a:buNone/>
            </a:pPr>
            <a:r>
              <a:rPr lang="en-US" altLang="zh-CN" sz="3200" b="1" kern="100" dirty="0" smtClean="0">
                <a:latin typeface="Times New Roman" panose="02020603050405020304"/>
                <a:ea typeface="宋体" panose="02010600030101010101" pitchFamily="2" charset="-122"/>
              </a:rPr>
              <a:t>B</a:t>
            </a:r>
            <a:r>
              <a:rPr lang="zh-CN" altLang="en-US" sz="3200" b="1" kern="100" dirty="0" smtClean="0">
                <a:latin typeface="Times New Roman" panose="02020603050405020304"/>
                <a:ea typeface="宋体" panose="02010600030101010101" pitchFamily="2" charset="-122"/>
              </a:rPr>
              <a:t>．只能接收电磁波信号</a:t>
            </a:r>
            <a:endParaRPr lang="zh-CN" altLang="en-US" sz="3200" b="1" kern="100" dirty="0" smtClean="0">
              <a:latin typeface="Times New Roman" panose="02020603050405020304"/>
              <a:ea typeface="宋体" panose="02010600030101010101" pitchFamily="2" charset="-122"/>
            </a:endParaRPr>
          </a:p>
          <a:p>
            <a:pPr marL="627380" indent="0" fontAlgn="auto">
              <a:lnSpc>
                <a:spcPct val="150000"/>
              </a:lnSpc>
              <a:spcBef>
                <a:spcPts val="0"/>
              </a:spcBef>
              <a:spcAft>
                <a:spcPts val="0"/>
              </a:spcAft>
              <a:buNone/>
            </a:pPr>
            <a:r>
              <a:rPr lang="en-US" altLang="zh-CN" sz="3200" b="1" kern="100" dirty="0" smtClean="0">
                <a:latin typeface="Times New Roman" panose="02020603050405020304"/>
                <a:ea typeface="宋体" panose="02010600030101010101" pitchFamily="2" charset="-122"/>
              </a:rPr>
              <a:t>C</a:t>
            </a:r>
            <a:r>
              <a:rPr lang="zh-CN" altLang="en-US" sz="3200" b="1" kern="100" dirty="0" smtClean="0">
                <a:latin typeface="Times New Roman" panose="02020603050405020304"/>
                <a:ea typeface="宋体" panose="02010600030101010101" pitchFamily="2" charset="-122"/>
              </a:rPr>
              <a:t>．既能发射电磁波信号，又能接收电磁波信号</a:t>
            </a:r>
            <a:endParaRPr lang="zh-CN" altLang="en-US" sz="3200" b="1" kern="100" dirty="0" smtClean="0">
              <a:latin typeface="Times New Roman" panose="02020603050405020304"/>
              <a:ea typeface="宋体" panose="02010600030101010101" pitchFamily="2" charset="-122"/>
            </a:endParaRPr>
          </a:p>
          <a:p>
            <a:pPr marL="627380" indent="0" fontAlgn="auto">
              <a:lnSpc>
                <a:spcPct val="150000"/>
              </a:lnSpc>
              <a:spcBef>
                <a:spcPts val="0"/>
              </a:spcBef>
              <a:spcAft>
                <a:spcPts val="0"/>
              </a:spcAft>
              <a:buNone/>
            </a:pPr>
            <a:r>
              <a:rPr lang="en-US" altLang="zh-CN" sz="3200" b="1" kern="100" dirty="0" smtClean="0">
                <a:latin typeface="Times New Roman" panose="02020603050405020304"/>
                <a:ea typeface="宋体" panose="02010600030101010101" pitchFamily="2" charset="-122"/>
              </a:rPr>
              <a:t>D</a:t>
            </a:r>
            <a:r>
              <a:rPr lang="zh-CN" altLang="en-US" sz="3200" b="1" kern="100" dirty="0" smtClean="0">
                <a:latin typeface="Times New Roman" panose="02020603050405020304"/>
                <a:ea typeface="宋体" panose="02010600030101010101" pitchFamily="2" charset="-122"/>
              </a:rPr>
              <a:t>．既不能发射电磁波信号，又不能接收电磁波信号</a:t>
            </a:r>
            <a:endParaRPr lang="zh-CN" altLang="en-US" sz="3200" kern="100" dirty="0" smtClean="0">
              <a:latin typeface="Times New Roman" panose="02020603050405020304"/>
              <a:ea typeface="宋体" panose="02010600030101010101" pitchFamily="2" charset="-122"/>
            </a:endParaRPr>
          </a:p>
        </p:txBody>
      </p:sp>
      <p:sp>
        <p:nvSpPr>
          <p:cNvPr id="4" name="矩形 3"/>
          <p:cNvSpPr/>
          <p:nvPr/>
        </p:nvSpPr>
        <p:spPr>
          <a:xfrm>
            <a:off x="7176120" y="1628800"/>
            <a:ext cx="504056" cy="830997"/>
          </a:xfrm>
          <a:prstGeom prst="rect">
            <a:avLst/>
          </a:prstGeom>
        </p:spPr>
        <p:txBody>
          <a:bodyPr wrap="square">
            <a:spAutoFit/>
          </a:bodyPr>
          <a:lstStyle/>
          <a:p>
            <a:pPr algn="just">
              <a:lnSpc>
                <a:spcPct val="150000"/>
              </a:lnSpc>
              <a:spcAft>
                <a:spcPts val="0"/>
              </a:spcAft>
            </a:pPr>
            <a:r>
              <a:rPr lang="en-US" altLang="zh-CN" sz="3200" b="1" kern="100" dirty="0" smtClean="0">
                <a:solidFill>
                  <a:srgbClr val="C00000"/>
                </a:solidFill>
                <a:latin typeface="Times New Roman" panose="02020603050405020304"/>
                <a:cs typeface="Times New Roman" panose="02020603050405020304"/>
              </a:rPr>
              <a:t>C</a:t>
            </a:r>
            <a:endParaRPr lang="zh-CN" altLang="zh-CN" sz="3200" kern="100" baseline="30000" dirty="0">
              <a:effectLst/>
              <a:latin typeface="宋体" panose="02010600030101010101" pitchFamily="2" charset="-122"/>
              <a:cs typeface="Courier New" panose="02070309020205020404"/>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3431704" y="1700808"/>
            <a:ext cx="5256449" cy="3010680"/>
            <a:chOff x="2555776" y="1806554"/>
            <a:chExt cx="3942337" cy="2258010"/>
          </a:xfrm>
        </p:grpSpPr>
        <p:sp>
          <p:nvSpPr>
            <p:cNvPr id="3" name="矩形 35"/>
            <p:cNvSpPr>
              <a:spLocks noChangeArrowheads="1"/>
            </p:cNvSpPr>
            <p:nvPr/>
          </p:nvSpPr>
          <p:spPr bwMode="auto">
            <a:xfrm>
              <a:off x="3563888" y="1806554"/>
              <a:ext cx="1992372" cy="438581"/>
            </a:xfrm>
            <a:prstGeom prst="rect">
              <a:avLst/>
            </a:prstGeom>
            <a:noFill/>
            <a:ln w="25400">
              <a:solidFill>
                <a:schemeClr val="tx1"/>
              </a:solidFill>
              <a:miter lim="800000"/>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t>现代通信技术</a:t>
              </a:r>
              <a:endParaRPr lang="en-US" altLang="zh-CN" sz="3200" b="1" dirty="0"/>
            </a:p>
          </p:txBody>
        </p:sp>
        <p:cxnSp>
          <p:nvCxnSpPr>
            <p:cNvPr id="4" name="直接箭头连接符 3"/>
            <p:cNvCxnSpPr/>
            <p:nvPr/>
          </p:nvCxnSpPr>
          <p:spPr bwMode="auto">
            <a:xfrm flipV="1">
              <a:off x="4582526" y="2268219"/>
              <a:ext cx="0" cy="43205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 name="圆角矩形 4"/>
            <p:cNvSpPr/>
            <p:nvPr/>
          </p:nvSpPr>
          <p:spPr>
            <a:xfrm>
              <a:off x="3955460" y="2715766"/>
              <a:ext cx="1225822" cy="432048"/>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chemeClr val="tx1"/>
                  </a:solidFill>
                  <a:latin typeface="Times New Roman" panose="02020603050405020304" pitchFamily="18" charset="0"/>
                  <a:ea typeface="宋体" panose="02010600030101010101" pitchFamily="2" charset="-122"/>
                </a:rPr>
                <a:t>电磁波</a:t>
              </a:r>
              <a:endParaRPr lang="zh-CN" altLang="en-US" sz="3200" b="1" dirty="0">
                <a:solidFill>
                  <a:schemeClr val="tx1"/>
                </a:solidFill>
                <a:latin typeface="Times New Roman" panose="02020603050405020304" pitchFamily="18" charset="0"/>
                <a:ea typeface="宋体" panose="02010600030101010101" pitchFamily="2" charset="-122"/>
              </a:endParaRPr>
            </a:p>
          </p:txBody>
        </p:sp>
        <p:cxnSp>
          <p:nvCxnSpPr>
            <p:cNvPr id="6" name="直接箭头连接符 5"/>
            <p:cNvCxnSpPr/>
            <p:nvPr/>
          </p:nvCxnSpPr>
          <p:spPr bwMode="auto">
            <a:xfrm>
              <a:off x="4573686" y="3147814"/>
              <a:ext cx="8840" cy="478169"/>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7" name="矩形 35"/>
            <p:cNvSpPr>
              <a:spLocks noChangeArrowheads="1"/>
            </p:cNvSpPr>
            <p:nvPr/>
          </p:nvSpPr>
          <p:spPr bwMode="auto">
            <a:xfrm>
              <a:off x="3707904" y="3625983"/>
              <a:ext cx="1683394" cy="438581"/>
            </a:xfrm>
            <a:prstGeom prst="rect">
              <a:avLst/>
            </a:prstGeom>
            <a:noFill/>
            <a:ln w="25400">
              <a:solidFill>
                <a:schemeClr val="tx1"/>
              </a:solidFill>
              <a:miter lim="800000"/>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t>广播和电视</a:t>
              </a:r>
              <a:endParaRPr lang="en-US" altLang="zh-CN" sz="3200" b="1" dirty="0"/>
            </a:p>
          </p:txBody>
        </p:sp>
        <p:cxnSp>
          <p:nvCxnSpPr>
            <p:cNvPr id="8" name="直接箭头连接符 7"/>
            <p:cNvCxnSpPr/>
            <p:nvPr/>
          </p:nvCxnSpPr>
          <p:spPr bwMode="auto">
            <a:xfrm flipH="1">
              <a:off x="3347864" y="2931234"/>
              <a:ext cx="611850" cy="556"/>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a:stCxn id="5" idx="3"/>
            </p:cNvCxnSpPr>
            <p:nvPr/>
          </p:nvCxnSpPr>
          <p:spPr bwMode="auto">
            <a:xfrm>
              <a:off x="5181282" y="2931790"/>
              <a:ext cx="542846"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0" name="矩形 35"/>
            <p:cNvSpPr>
              <a:spLocks noChangeArrowheads="1"/>
            </p:cNvSpPr>
            <p:nvPr/>
          </p:nvSpPr>
          <p:spPr bwMode="auto">
            <a:xfrm>
              <a:off x="2555776" y="2708840"/>
              <a:ext cx="756457" cy="438581"/>
            </a:xfrm>
            <a:prstGeom prst="rect">
              <a:avLst/>
            </a:prstGeom>
            <a:noFill/>
            <a:ln w="25400">
              <a:solidFill>
                <a:schemeClr val="tx1"/>
              </a:solidFill>
              <a:miter lim="800000"/>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t>产生</a:t>
              </a:r>
              <a:endParaRPr lang="en-US" altLang="zh-CN" sz="3200" b="1" dirty="0"/>
            </a:p>
          </p:txBody>
        </p:sp>
        <p:sp>
          <p:nvSpPr>
            <p:cNvPr id="11" name="矩形 35"/>
            <p:cNvSpPr>
              <a:spLocks noChangeArrowheads="1"/>
            </p:cNvSpPr>
            <p:nvPr/>
          </p:nvSpPr>
          <p:spPr bwMode="auto">
            <a:xfrm>
              <a:off x="5741656" y="2686149"/>
              <a:ext cx="756457" cy="438581"/>
            </a:xfrm>
            <a:prstGeom prst="rect">
              <a:avLst/>
            </a:prstGeom>
            <a:noFill/>
            <a:ln w="25400">
              <a:solidFill>
                <a:schemeClr val="tx1"/>
              </a:solidFill>
              <a:miter lim="800000"/>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t>传播</a:t>
              </a:r>
              <a:endParaRPr lang="en-US" altLang="zh-CN" sz="3200" b="1"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7" name="TextBox 26"/>
          <p:cNvSpPr txBox="1">
            <a:spLocks noChangeArrowheads="1"/>
          </p:cNvSpPr>
          <p:nvPr/>
        </p:nvSpPr>
        <p:spPr bwMode="auto">
          <a:xfrm>
            <a:off x="815414" y="1508787"/>
            <a:ext cx="10562167" cy="307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marL="357505" indent="-357505"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defRPr/>
            </a:pPr>
            <a:r>
              <a:rPr lang="en-US" altLang="zh-CN" sz="3200" b="1" dirty="0">
                <a:latin typeface="Times New Roman" panose="02020603050405020304" pitchFamily="18" charset="0"/>
                <a:cs typeface="Times New Roman" panose="02020603050405020304" pitchFamily="18" charset="0"/>
              </a:rPr>
              <a:t>3. </a:t>
            </a:r>
            <a:r>
              <a:rPr lang="zh-CN" altLang="en-US" sz="3200" b="1" dirty="0">
                <a:latin typeface="Times New Roman" panose="02020603050405020304" pitchFamily="18" charset="0"/>
                <a:cs typeface="Times New Roman" panose="02020603050405020304" pitchFamily="18" charset="0"/>
              </a:rPr>
              <a:t>类比于水波和声波的产生</a:t>
            </a:r>
            <a:endParaRPr lang="zh-CN" altLang="en-US" sz="3200" b="1" dirty="0">
              <a:latin typeface="Times New Roman" panose="02020603050405020304" pitchFamily="18" charset="0"/>
              <a:cs typeface="Times New Roman" panose="02020603050405020304" pitchFamily="18" charset="0"/>
            </a:endParaRPr>
          </a:p>
          <a:p>
            <a:pPr indent="721995" eaLnBrk="1" hangingPunct="1">
              <a:lnSpc>
                <a:spcPct val="150000"/>
              </a:lnSpc>
              <a:defRPr/>
            </a:pPr>
            <a:r>
              <a:rPr lang="zh-CN" altLang="en-US" sz="3200" b="1" dirty="0">
                <a:latin typeface="Times New Roman" panose="02020603050405020304" pitchFamily="18" charset="0"/>
                <a:cs typeface="Times New Roman" panose="02020603050405020304" pitchFamily="18" charset="0"/>
              </a:rPr>
              <a:t>木棍在水面上振动会产生水波；说话时声带的振动在空气中形成声波。同理，当电路中有迅速变化的电流</a:t>
            </a:r>
            <a:r>
              <a:rPr lang="en-US" altLang="zh-CN" sz="3200" b="1" dirty="0">
                <a:latin typeface="Times New Roman" panose="02020603050405020304" pitchFamily="18" charset="0"/>
                <a:cs typeface="Times New Roman" panose="02020603050405020304" pitchFamily="18" charset="0"/>
              </a:rPr>
              <a:t>(</a:t>
            </a:r>
            <a:r>
              <a:rPr lang="zh-CN" altLang="en-US" sz="3200" b="1" dirty="0">
                <a:latin typeface="Times New Roman" panose="02020603050405020304" pitchFamily="18" charset="0"/>
                <a:cs typeface="Times New Roman" panose="02020603050405020304" pitchFamily="18" charset="0"/>
              </a:rPr>
              <a:t>振荡电流</a:t>
            </a:r>
            <a:r>
              <a:rPr lang="en-US" altLang="zh-CN" sz="3200" b="1" dirty="0">
                <a:latin typeface="Times New Roman" panose="02020603050405020304" pitchFamily="18" charset="0"/>
                <a:cs typeface="Times New Roman" panose="02020603050405020304" pitchFamily="18" charset="0"/>
              </a:rPr>
              <a:t>)</a:t>
            </a:r>
            <a:r>
              <a:rPr lang="zh-CN" altLang="en-US" sz="3200" b="1" dirty="0">
                <a:latin typeface="Times New Roman" panose="02020603050405020304" pitchFamily="18" charset="0"/>
                <a:cs typeface="Times New Roman" panose="02020603050405020304" pitchFamily="18" charset="0"/>
              </a:rPr>
              <a:t>时，便会在周围空间激起电磁波。</a:t>
            </a:r>
            <a:r>
              <a:rPr lang="en-US" altLang="zh-CN" sz="3200" b="1" dirty="0">
                <a:latin typeface="Times New Roman" panose="02020603050405020304" pitchFamily="18" charset="0"/>
                <a:cs typeface="Times New Roman" panose="02020603050405020304" pitchFamily="18" charset="0"/>
              </a:rPr>
              <a:t>(</a:t>
            </a:r>
            <a:r>
              <a:rPr lang="zh-CN" altLang="en-US" sz="3200" b="1" dirty="0">
                <a:solidFill>
                  <a:srgbClr val="00B0F0"/>
                </a:solidFill>
                <a:latin typeface="Times New Roman" panose="02020603050405020304" pitchFamily="18" charset="0"/>
                <a:cs typeface="Times New Roman" panose="02020603050405020304" pitchFamily="18" charset="0"/>
              </a:rPr>
              <a:t>类比思想</a:t>
            </a:r>
            <a:r>
              <a:rPr lang="en-US" altLang="zh-CN" sz="3200" b="1" dirty="0">
                <a:latin typeface="Times New Roman" panose="02020603050405020304" pitchFamily="18" charset="0"/>
                <a:cs typeface="Times New Roman" panose="02020603050405020304" pitchFamily="18" charset="0"/>
              </a:rPr>
              <a:t>)</a:t>
            </a:r>
            <a:endParaRPr lang="zh-CN" altLang="en-US" sz="3200" b="1" dirty="0">
              <a:latin typeface="Times New Roman" panose="02020603050405020304" pitchFamily="18" charset="0"/>
              <a:cs typeface="Times New Roman" panose="02020603050405020304" pitchFamily="18" charset="0"/>
            </a:endParaRPr>
          </a:p>
        </p:txBody>
      </p:sp>
    </p:spTree>
  </p:cSld>
  <p:clrMapOvr>
    <a:masterClrMapping/>
  </p:clrMapOvr>
  <p:transition spd="slow">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文本框 1"/>
          <p:cNvSpPr txBox="1"/>
          <p:nvPr/>
        </p:nvSpPr>
        <p:spPr>
          <a:xfrm>
            <a:off x="911225" y="1772920"/>
            <a:ext cx="9455785" cy="1223645"/>
          </a:xfrm>
          <a:prstGeom prst="rect">
            <a:avLst/>
          </a:prstGeom>
          <a:noFill/>
        </p:spPr>
        <p:txBody>
          <a:bodyPr wrap="square" rtlCol="0">
            <a:noAutofit/>
          </a:bodyPr>
          <a:p>
            <a:r>
              <a:rPr lang="en-US" altLang="zh-CN" sz="3200" b="1" dirty="0">
                <a:latin typeface="Times New Roman" panose="02020603050405020304" pitchFamily="18" charset="0"/>
                <a:cs typeface="Times New Roman" panose="02020603050405020304" pitchFamily="18" charset="0"/>
                <a:sym typeface="+mn-ea"/>
              </a:rPr>
              <a:t>4.</a:t>
            </a:r>
            <a:r>
              <a:rPr lang="zh-CN" altLang="en-US" sz="3200" b="1" dirty="0">
                <a:latin typeface="Times New Roman" panose="02020603050405020304" pitchFamily="18" charset="0"/>
                <a:cs typeface="Times New Roman" panose="02020603050405020304" pitchFamily="18" charset="0"/>
                <a:sym typeface="+mn-ea"/>
              </a:rPr>
              <a:t>电磁波按波长分类 无线电波、红外线、可见光、紫外线、X 射线、γ 射线</a:t>
            </a:r>
            <a:r>
              <a:rPr lang="zh-CN" altLang="en-US" b="1" dirty="0">
                <a:latin typeface="Times New Roman" panose="02020603050405020304" pitchFamily="18" charset="0"/>
                <a:ea typeface="+mn-ea"/>
                <a:cs typeface="Times New Roman" panose="02020603050405020304" pitchFamily="18" charset="0"/>
                <a:sym typeface="+mn-ea"/>
              </a:rPr>
              <a:t>等。</a:t>
            </a:r>
            <a:endParaRPr lang="zh-CN"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1847528" y="879445"/>
            <a:ext cx="8522970" cy="4709795"/>
            <a:chOff x="2494" y="1311"/>
            <a:chExt cx="13422" cy="7417"/>
          </a:xfrm>
        </p:grpSpPr>
        <p:pic>
          <p:nvPicPr>
            <p:cNvPr id="3" name="图片 2" descr="打孔纸"/>
            <p:cNvPicPr>
              <a:picLocks noChangeAspect="1"/>
            </p:cNvPicPr>
            <p:nvPr>
              <p:custDataLst>
                <p:tags r:id="rId1"/>
              </p:custDataLst>
            </p:nvPr>
          </p:nvPicPr>
          <p:blipFill>
            <a:blip r:embed="rId2"/>
            <a:stretch>
              <a:fillRect/>
            </a:stretch>
          </p:blipFill>
          <p:spPr>
            <a:xfrm>
              <a:off x="2494" y="2247"/>
              <a:ext cx="13422" cy="6481"/>
            </a:xfrm>
            <a:prstGeom prst="rect">
              <a:avLst/>
            </a:prstGeom>
          </p:spPr>
        </p:pic>
        <p:grpSp>
          <p:nvGrpSpPr>
            <p:cNvPr id="7" name="组合 6"/>
            <p:cNvGrpSpPr/>
            <p:nvPr/>
          </p:nvGrpSpPr>
          <p:grpSpPr>
            <a:xfrm>
              <a:off x="2936" y="1311"/>
              <a:ext cx="4362" cy="977"/>
              <a:chOff x="2936" y="1718"/>
              <a:chExt cx="4362" cy="977"/>
            </a:xfrm>
          </p:grpSpPr>
          <p:sp>
            <p:nvSpPr>
              <p:cNvPr id="4" name="文本框 3"/>
              <p:cNvSpPr txBox="1"/>
              <p:nvPr>
                <p:custDataLst>
                  <p:tags r:id="rId3"/>
                </p:custDataLst>
              </p:nvPr>
            </p:nvSpPr>
            <p:spPr>
              <a:xfrm>
                <a:off x="4419" y="1873"/>
                <a:ext cx="2879" cy="822"/>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拓展延伸</a:t>
                </a:r>
                <a:endParaRPr lang="zh-CN" altLang="en-US"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2936" y="1718"/>
                <a:ext cx="1579" cy="936"/>
              </a:xfrm>
              <a:prstGeom prst="rect">
                <a:avLst/>
              </a:prstGeom>
            </p:spPr>
          </p:pic>
        </p:grpSp>
      </p:grpSp>
      <p:sp>
        <p:nvSpPr>
          <p:cNvPr id="8" name="矩形 7"/>
          <p:cNvSpPr>
            <a:spLocks noChangeArrowheads="1"/>
          </p:cNvSpPr>
          <p:nvPr/>
        </p:nvSpPr>
        <p:spPr bwMode="auto">
          <a:xfrm>
            <a:off x="2701537" y="1943386"/>
            <a:ext cx="7092832" cy="3077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829945" algn="just" eaLnBrk="1" hangingPunct="1">
              <a:lnSpc>
                <a:spcPct val="150000"/>
              </a:lnSpc>
              <a:defRPr/>
            </a:pPr>
            <a:r>
              <a:rPr lang="zh-CN" altLang="en-US" sz="3200" b="1" dirty="0">
                <a:solidFill>
                  <a:srgbClr val="00B0F0"/>
                </a:solidFill>
                <a:latin typeface="Times New Roman" panose="02020603050405020304" pitchFamily="18" charset="0"/>
                <a:ea typeface="楷体" panose="02010609060101010101" pitchFamily="49" charset="-122"/>
              </a:rPr>
              <a:t>能产生振荡电流的电路叫振荡电路。其中最简单的振荡电路叫</a:t>
            </a:r>
            <a:r>
              <a:rPr lang="en-US" altLang="zh-CN" sz="3200" b="1" dirty="0">
                <a:solidFill>
                  <a:srgbClr val="00B0F0"/>
                </a:solidFill>
                <a:latin typeface="Times New Roman" panose="02020603050405020304" pitchFamily="18" charset="0"/>
                <a:ea typeface="楷体" panose="02010609060101010101" pitchFamily="49" charset="-122"/>
              </a:rPr>
              <a:t>LC </a:t>
            </a:r>
            <a:r>
              <a:rPr lang="zh-CN" altLang="en-US" sz="3200" b="1" dirty="0">
                <a:solidFill>
                  <a:srgbClr val="00B0F0"/>
                </a:solidFill>
                <a:latin typeface="Times New Roman" panose="02020603050405020304" pitchFamily="18" charset="0"/>
                <a:ea typeface="楷体" panose="02010609060101010101" pitchFamily="49" charset="-122"/>
              </a:rPr>
              <a:t>回路。</a:t>
            </a:r>
            <a:endParaRPr lang="zh-CN" altLang="en-US" sz="3200" b="1" dirty="0">
              <a:solidFill>
                <a:srgbClr val="00B0F0"/>
              </a:solidFill>
              <a:latin typeface="Times New Roman" panose="02020603050405020304" pitchFamily="18" charset="0"/>
              <a:ea typeface="楷体" panose="02010609060101010101" pitchFamily="49" charset="-122"/>
            </a:endParaRPr>
          </a:p>
          <a:p>
            <a:pPr marL="0" indent="829945" algn="just" eaLnBrk="1" hangingPunct="1">
              <a:lnSpc>
                <a:spcPct val="150000"/>
              </a:lnSpc>
              <a:defRPr/>
            </a:pPr>
            <a:r>
              <a:rPr lang="zh-CN" altLang="en-US" sz="3200" b="1" dirty="0">
                <a:solidFill>
                  <a:srgbClr val="00B0F0"/>
                </a:solidFill>
                <a:latin typeface="Times New Roman" panose="02020603050405020304" pitchFamily="18" charset="0"/>
                <a:ea typeface="楷体" panose="02010609060101010101" pitchFamily="49" charset="-122"/>
              </a:rPr>
              <a:t>振荡电流是一种频率很高的交变电流。</a:t>
            </a:r>
            <a:endParaRPr lang="zh-CN" altLang="en-US" sz="3200" b="1" dirty="0">
              <a:solidFill>
                <a:srgbClr val="00B0F0"/>
              </a:solid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9" name="内容占位符 7"/>
          <p:cNvSpPr txBox="1">
            <a:spLocks noChangeArrowheads="1"/>
          </p:cNvSpPr>
          <p:nvPr/>
        </p:nvSpPr>
        <p:spPr bwMode="auto">
          <a:xfrm>
            <a:off x="1661585" y="932723"/>
            <a:ext cx="9715500" cy="52937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defTabSz="457200" eaLnBrk="0" hangingPunct="0">
              <a:defRPr>
                <a:solidFill>
                  <a:schemeClr val="tx1"/>
                </a:solidFill>
                <a:latin typeface="Arial" panose="020B0604020202020204" pitchFamily="34" charset="0"/>
                <a:ea typeface="宋体" panose="02010600030101010101" pitchFamily="2" charset="-122"/>
              </a:defRPr>
            </a:lvl1pPr>
            <a:lvl2pPr marL="742950" indent="-285750" defTabSz="457200" eaLnBrk="0" hangingPunct="0">
              <a:defRPr>
                <a:solidFill>
                  <a:schemeClr val="tx1"/>
                </a:solidFill>
                <a:latin typeface="Arial" panose="020B0604020202020204" pitchFamily="34" charset="0"/>
                <a:ea typeface="宋体" panose="02010600030101010101" pitchFamily="2" charset="-122"/>
              </a:defRPr>
            </a:lvl2pPr>
            <a:lvl3pPr marL="1143000" indent="-228600" defTabSz="457200" eaLnBrk="0" hangingPunct="0">
              <a:defRPr>
                <a:solidFill>
                  <a:schemeClr val="tx1"/>
                </a:solidFill>
                <a:latin typeface="Arial" panose="020B0604020202020204" pitchFamily="34" charset="0"/>
                <a:ea typeface="宋体" panose="02010600030101010101" pitchFamily="2" charset="-122"/>
              </a:defRPr>
            </a:lvl3pPr>
            <a:lvl4pPr marL="1600200" indent="-228600" defTabSz="457200" eaLnBrk="0" hangingPunct="0">
              <a:defRPr>
                <a:solidFill>
                  <a:schemeClr val="tx1"/>
                </a:solidFill>
                <a:latin typeface="Arial" panose="020B0604020202020204" pitchFamily="34" charset="0"/>
                <a:ea typeface="宋体" panose="02010600030101010101" pitchFamily="2" charset="-122"/>
              </a:defRPr>
            </a:lvl4pPr>
            <a:lvl5pPr marL="2057400" indent="-228600" defTabSz="4572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Font typeface="Arial" panose="020B0604020202020204" pitchFamily="34" charset="0"/>
              <a:buNone/>
            </a:pPr>
            <a:r>
              <a:rPr lang="en-US" altLang="zh-CN" sz="3200" b="1" dirty="0">
                <a:latin typeface="Times New Roman" panose="02020603050405020304" pitchFamily="18" charset="0"/>
                <a:cs typeface="Times New Roman" panose="02020603050405020304" pitchFamily="18" charset="0"/>
              </a:rPr>
              <a:t>[</a:t>
            </a:r>
            <a:r>
              <a:rPr lang="zh-CN" altLang="en-US" sz="3200" b="1" dirty="0">
                <a:latin typeface="Times New Roman" panose="02020603050405020304" pitchFamily="18" charset="0"/>
                <a:cs typeface="Times New Roman" panose="02020603050405020304" pitchFamily="18" charset="0"/>
              </a:rPr>
              <a:t>中考</a:t>
            </a:r>
            <a:r>
              <a:rPr lang="en-US" altLang="zh-CN" sz="3200" b="1" dirty="0">
                <a:latin typeface="Times New Roman" panose="02020603050405020304" pitchFamily="18" charset="0"/>
                <a:cs typeface="Times New Roman" panose="02020603050405020304" pitchFamily="18" charset="0"/>
              </a:rPr>
              <a:t>·</a:t>
            </a:r>
            <a:r>
              <a:rPr lang="zh-CN" altLang="en-US" sz="3200" b="1" dirty="0">
                <a:latin typeface="Times New Roman" panose="02020603050405020304" pitchFamily="18" charset="0"/>
                <a:cs typeface="Times New Roman" panose="02020603050405020304" pitchFamily="18" charset="0"/>
              </a:rPr>
              <a:t>柳州</a:t>
            </a:r>
            <a:r>
              <a:rPr lang="en-US" altLang="zh-CN" sz="3200" b="1" dirty="0">
                <a:latin typeface="Times New Roman" panose="02020603050405020304" pitchFamily="18" charset="0"/>
                <a:cs typeface="Times New Roman" panose="02020603050405020304" pitchFamily="18" charset="0"/>
              </a:rPr>
              <a:t>] </a:t>
            </a:r>
            <a:r>
              <a:rPr lang="zh-CN" altLang="en-US" sz="3200" b="1" dirty="0">
                <a:latin typeface="Times New Roman" panose="02020603050405020304" pitchFamily="18" charset="0"/>
                <a:cs typeface="Times New Roman" panose="02020603050405020304" pitchFamily="18" charset="0"/>
              </a:rPr>
              <a:t>如图</a:t>
            </a:r>
            <a:r>
              <a:rPr lang="en-US" altLang="zh-CN" sz="3200" b="1" dirty="0">
                <a:latin typeface="Times New Roman" panose="02020603050405020304" pitchFamily="18" charset="0"/>
                <a:cs typeface="Times New Roman" panose="02020603050405020304" pitchFamily="18" charset="0"/>
              </a:rPr>
              <a:t>1 </a:t>
            </a:r>
            <a:r>
              <a:rPr lang="zh-CN" altLang="en-US" sz="3200" b="1" dirty="0">
                <a:latin typeface="Times New Roman" panose="02020603050405020304" pitchFamily="18" charset="0"/>
                <a:cs typeface="Times New Roman" panose="02020603050405020304" pitchFamily="18" charset="0"/>
              </a:rPr>
              <a:t>所示，将导线一端与电池负极连接，用另一端与电池正极快速断续接触，可以听到收音机发出“咔嗒”声，表明收音机接收到了</a:t>
            </a:r>
            <a:r>
              <a:rPr lang="en-US" altLang="zh-CN" sz="3200" b="1" dirty="0">
                <a:latin typeface="Times New Roman" panose="02020603050405020304" pitchFamily="18" charset="0"/>
                <a:cs typeface="Times New Roman" panose="02020603050405020304" pitchFamily="18" charset="0"/>
              </a:rPr>
              <a:t>(        )</a:t>
            </a:r>
            <a:endParaRPr lang="zh-CN" altLang="en-US" sz="3200" b="1" dirty="0">
              <a:latin typeface="Times New Roman" panose="02020603050405020304" pitchFamily="18" charset="0"/>
              <a:cs typeface="Times New Roman" panose="02020603050405020304" pitchFamily="18" charset="0"/>
            </a:endParaRPr>
          </a:p>
          <a:p>
            <a:pPr eaLnBrk="1" hangingPunct="1">
              <a:lnSpc>
                <a:spcPct val="150000"/>
              </a:lnSpc>
              <a:buFont typeface="Arial" panose="020B0604020202020204" pitchFamily="34" charset="0"/>
              <a:buNone/>
            </a:pPr>
            <a:r>
              <a:rPr lang="en-US" altLang="zh-CN" sz="3200" b="1" dirty="0">
                <a:latin typeface="Times New Roman" panose="02020603050405020304" pitchFamily="18" charset="0"/>
                <a:cs typeface="Times New Roman" panose="02020603050405020304" pitchFamily="18" charset="0"/>
              </a:rPr>
              <a:t>A. </a:t>
            </a:r>
            <a:r>
              <a:rPr lang="zh-CN" altLang="en-US" sz="3200" b="1" dirty="0">
                <a:latin typeface="Times New Roman" panose="02020603050405020304" pitchFamily="18" charset="0"/>
                <a:cs typeface="Times New Roman" panose="02020603050405020304" pitchFamily="18" charset="0"/>
              </a:rPr>
              <a:t>热量 </a:t>
            </a:r>
            <a:endParaRPr lang="en-US" altLang="zh-CN" sz="3200" b="1" dirty="0">
              <a:latin typeface="Times New Roman" panose="02020603050405020304" pitchFamily="18" charset="0"/>
              <a:cs typeface="Times New Roman" panose="02020603050405020304" pitchFamily="18" charset="0"/>
            </a:endParaRPr>
          </a:p>
          <a:p>
            <a:pPr eaLnBrk="1" hangingPunct="1">
              <a:lnSpc>
                <a:spcPct val="150000"/>
              </a:lnSpc>
              <a:buFont typeface="Arial" panose="020B0604020202020204" pitchFamily="34" charset="0"/>
              <a:buNone/>
            </a:pPr>
            <a:r>
              <a:rPr lang="en-US" altLang="zh-CN" sz="3200" b="1" dirty="0">
                <a:latin typeface="Times New Roman" panose="02020603050405020304" pitchFamily="18" charset="0"/>
                <a:cs typeface="Times New Roman" panose="02020603050405020304" pitchFamily="18" charset="0"/>
              </a:rPr>
              <a:t>B . </a:t>
            </a:r>
            <a:r>
              <a:rPr lang="zh-CN" altLang="en-US" sz="3200" b="1" dirty="0">
                <a:latin typeface="Times New Roman" panose="02020603050405020304" pitchFamily="18" charset="0"/>
                <a:cs typeface="Times New Roman" panose="02020603050405020304" pitchFamily="18" charset="0"/>
              </a:rPr>
              <a:t>声波 </a:t>
            </a:r>
            <a:endParaRPr lang="en-US" altLang="zh-CN" sz="3200" b="1" dirty="0">
              <a:latin typeface="Times New Roman" panose="02020603050405020304" pitchFamily="18" charset="0"/>
              <a:cs typeface="Times New Roman" panose="02020603050405020304" pitchFamily="18" charset="0"/>
            </a:endParaRPr>
          </a:p>
          <a:p>
            <a:pPr eaLnBrk="1" hangingPunct="1">
              <a:lnSpc>
                <a:spcPct val="150000"/>
              </a:lnSpc>
              <a:buFont typeface="Arial" panose="020B0604020202020204" pitchFamily="34" charset="0"/>
              <a:buNone/>
            </a:pPr>
            <a:r>
              <a:rPr lang="en-US" altLang="zh-CN" sz="3200" b="1" dirty="0">
                <a:latin typeface="Times New Roman" panose="02020603050405020304" pitchFamily="18" charset="0"/>
                <a:cs typeface="Times New Roman" panose="02020603050405020304" pitchFamily="18" charset="0"/>
              </a:rPr>
              <a:t>C . </a:t>
            </a:r>
            <a:r>
              <a:rPr lang="zh-CN" altLang="en-US" sz="3200" b="1" dirty="0">
                <a:latin typeface="Times New Roman" panose="02020603050405020304" pitchFamily="18" charset="0"/>
                <a:cs typeface="Times New Roman" panose="02020603050405020304" pitchFamily="18" charset="0"/>
              </a:rPr>
              <a:t>光能 </a:t>
            </a:r>
            <a:endParaRPr lang="en-US" altLang="zh-CN" sz="3200" b="1" dirty="0">
              <a:latin typeface="Times New Roman" panose="02020603050405020304" pitchFamily="18" charset="0"/>
              <a:cs typeface="Times New Roman" panose="02020603050405020304" pitchFamily="18" charset="0"/>
            </a:endParaRPr>
          </a:p>
          <a:p>
            <a:pPr eaLnBrk="1" hangingPunct="1">
              <a:lnSpc>
                <a:spcPct val="150000"/>
              </a:lnSpc>
              <a:buFont typeface="Arial" panose="020B0604020202020204" pitchFamily="34" charset="0"/>
              <a:buNone/>
            </a:pPr>
            <a:r>
              <a:rPr lang="en-US" altLang="zh-CN" sz="3200" b="1" dirty="0">
                <a:latin typeface="Times New Roman" panose="02020603050405020304" pitchFamily="18" charset="0"/>
                <a:cs typeface="Times New Roman" panose="02020603050405020304" pitchFamily="18" charset="0"/>
              </a:rPr>
              <a:t>D . </a:t>
            </a:r>
            <a:r>
              <a:rPr lang="zh-CN" altLang="en-US" sz="3200" b="1" dirty="0">
                <a:latin typeface="Times New Roman" panose="02020603050405020304" pitchFamily="18" charset="0"/>
                <a:cs typeface="Times New Roman" panose="02020603050405020304" pitchFamily="18" charset="0"/>
              </a:rPr>
              <a:t>电磁波</a:t>
            </a:r>
            <a:endParaRPr lang="en-US" altLang="zh-CN" sz="3200" b="1" dirty="0">
              <a:latin typeface="Times New Roman" panose="02020603050405020304" pitchFamily="18" charset="0"/>
              <a:cs typeface="Times New Roman" panose="02020603050405020304" pitchFamily="18" charset="0"/>
            </a:endParaRPr>
          </a:p>
        </p:txBody>
      </p:sp>
      <p:sp>
        <p:nvSpPr>
          <p:cNvPr id="20" name="任意多边形 19"/>
          <p:cNvSpPr/>
          <p:nvPr>
            <p:custDataLst>
              <p:tags r:id="rId1"/>
            </p:custDataLst>
          </p:nvPr>
        </p:nvSpPr>
        <p:spPr>
          <a:xfrm>
            <a:off x="569385" y="1108141"/>
            <a:ext cx="1062567" cy="592667"/>
          </a:xfrm>
          <a:custGeom>
            <a:avLst/>
            <a:gdLst>
              <a:gd name="connsiteX0" fmla="*/ 0 w 1141940"/>
              <a:gd name="connsiteY0" fmla="*/ 0 h 714376"/>
              <a:gd name="connsiteX1" fmla="*/ 784752 w 1141940"/>
              <a:gd name="connsiteY1" fmla="*/ 0 h 714376"/>
              <a:gd name="connsiteX2" fmla="*/ 1141940 w 1141940"/>
              <a:gd name="connsiteY2" fmla="*/ 357188 h 714376"/>
              <a:gd name="connsiteX3" fmla="*/ 1141939 w 1141940"/>
              <a:gd name="connsiteY3" fmla="*/ 357188 h 714376"/>
              <a:gd name="connsiteX4" fmla="*/ 784751 w 1141940"/>
              <a:gd name="connsiteY4" fmla="*/ 714376 h 714376"/>
              <a:gd name="connsiteX5" fmla="*/ 244993 w 1141940"/>
              <a:gd name="connsiteY5" fmla="*/ 714376 h 714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1940" h="714376">
                <a:moveTo>
                  <a:pt x="0" y="0"/>
                </a:moveTo>
                <a:lnTo>
                  <a:pt x="784752" y="0"/>
                </a:lnTo>
                <a:cubicBezTo>
                  <a:pt x="982021" y="0"/>
                  <a:pt x="1141940" y="159919"/>
                  <a:pt x="1141940" y="357188"/>
                </a:cubicBezTo>
                <a:lnTo>
                  <a:pt x="1141939" y="357188"/>
                </a:lnTo>
                <a:cubicBezTo>
                  <a:pt x="1141939" y="554457"/>
                  <a:pt x="982020" y="714376"/>
                  <a:pt x="784751" y="714376"/>
                </a:cubicBezTo>
                <a:lnTo>
                  <a:pt x="244993" y="714376"/>
                </a:lnTo>
                <a:close/>
              </a:path>
            </a:pathLst>
          </a:custGeom>
          <a:solidFill>
            <a:srgbClr val="E6844E">
              <a:alpha val="74000"/>
            </a:srgbClr>
          </a:solidFill>
        </p:spPr>
        <p:txBody>
          <a:bodyPr lIns="239994" tIns="60958" rIns="121917" bIns="60958" anchor="ctr">
            <a:normAutofit lnSpcReduction="10000"/>
          </a:bodyPr>
          <a:lstStyle/>
          <a:p>
            <a:pPr algn="ctr">
              <a:defRPr/>
            </a:pPr>
            <a:r>
              <a:rPr lang="zh-CN" altLang="en-US" sz="3200" dirty="0" smtClean="0">
                <a:solidFill>
                  <a:srgbClr val="FFFFFF"/>
                </a:solidFill>
                <a:latin typeface="微软雅黑" panose="020B0503020204020204" pitchFamily="34" charset="-122"/>
                <a:ea typeface="微软雅黑" panose="020B0503020204020204" pitchFamily="34" charset="-122"/>
              </a:rPr>
              <a:t>例</a:t>
            </a:r>
            <a:r>
              <a:rPr lang="en-US" altLang="zh-CN" sz="3200" dirty="0" smtClean="0">
                <a:solidFill>
                  <a:srgbClr val="FFFFFF"/>
                </a:solidFill>
                <a:latin typeface="微软雅黑" panose="020B0503020204020204" pitchFamily="34" charset="-122"/>
                <a:ea typeface="微软雅黑" panose="020B0503020204020204" pitchFamily="34" charset="-122"/>
              </a:rPr>
              <a:t>1</a:t>
            </a:r>
            <a:endParaRPr lang="zh-CN" altLang="en-US" sz="3200" dirty="0" err="1">
              <a:solidFill>
                <a:srgbClr val="FFFFFF"/>
              </a:solidFill>
              <a:latin typeface="微软雅黑" panose="020B0503020204020204" pitchFamily="34" charset="-122"/>
              <a:ea typeface="微软雅黑" panose="020B0503020204020204" pitchFamily="34" charset="-122"/>
            </a:endParaRPr>
          </a:p>
        </p:txBody>
      </p:sp>
      <p:pic>
        <p:nvPicPr>
          <p:cNvPr id="1026"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711958" y="3295143"/>
            <a:ext cx="2062573" cy="28836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2"/>
          <p:cNvSpPr>
            <a:spLocks noChangeArrowheads="1"/>
          </p:cNvSpPr>
          <p:nvPr/>
        </p:nvSpPr>
        <p:spPr bwMode="auto">
          <a:xfrm>
            <a:off x="1295467" y="1316765"/>
            <a:ext cx="9588500" cy="800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900" b="1" dirty="0">
                <a:latin typeface="黑体" panose="02010609060101010101" charset="-122"/>
                <a:ea typeface="黑体" panose="02010609060101010101" charset="-122"/>
              </a:rPr>
              <a:t>解题秘方：</a:t>
            </a:r>
            <a:r>
              <a:rPr lang="zh-CN" altLang="en-US" sz="2900" b="1" dirty="0">
                <a:latin typeface="Times New Roman" panose="02020603050405020304" pitchFamily="18" charset="0"/>
              </a:rPr>
              <a:t>利用已有知识直接作答。</a:t>
            </a:r>
            <a:endParaRPr lang="zh-CN" altLang="en-US" sz="2900" dirty="0">
              <a:latin typeface="Times New Roman" panose="02020603050405020304" pitchFamily="18" charset="0"/>
            </a:endParaRPr>
          </a:p>
        </p:txBody>
      </p:sp>
      <p:sp>
        <p:nvSpPr>
          <p:cNvPr id="6" name="矩形 2"/>
          <p:cNvSpPr>
            <a:spLocks noChangeArrowheads="1"/>
          </p:cNvSpPr>
          <p:nvPr/>
        </p:nvSpPr>
        <p:spPr bwMode="auto">
          <a:xfrm>
            <a:off x="1301750" y="2116984"/>
            <a:ext cx="9588500" cy="2831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900" b="1" dirty="0">
                <a:latin typeface="黑体" panose="02010609060101010101" charset="-122"/>
                <a:ea typeface="黑体" panose="02010609060101010101" charset="-122"/>
              </a:rPr>
              <a:t>解析：</a:t>
            </a:r>
            <a:r>
              <a:rPr lang="zh-CN" altLang="en-US" sz="2900" b="1" dirty="0">
                <a:latin typeface="Times New Roman" panose="02020603050405020304" pitchFamily="18" charset="0"/>
              </a:rPr>
              <a:t>当将导线的一端与电池的负极相连，再用导线的另一端与电池的正极快速断续接触时，产生时断时续的电流，即变化的电流，会产生电磁波，收音机接收到电磁波，从而发出“咔嗒”声，故</a:t>
            </a:r>
            <a:r>
              <a:rPr lang="en-US" altLang="zh-CN" sz="2900" b="1" dirty="0">
                <a:latin typeface="Times New Roman" panose="02020603050405020304" pitchFamily="18" charset="0"/>
              </a:rPr>
              <a:t>ABC </a:t>
            </a:r>
            <a:r>
              <a:rPr lang="zh-CN" altLang="en-US" sz="2900" b="1" dirty="0">
                <a:latin typeface="Times New Roman" panose="02020603050405020304" pitchFamily="18" charset="0"/>
              </a:rPr>
              <a:t>错误，</a:t>
            </a:r>
            <a:r>
              <a:rPr lang="en-US" altLang="zh-CN" sz="2900" b="1" dirty="0">
                <a:latin typeface="Times New Roman" panose="02020603050405020304" pitchFamily="18" charset="0"/>
              </a:rPr>
              <a:t>D </a:t>
            </a:r>
            <a:r>
              <a:rPr lang="zh-CN" altLang="en-US" sz="2900" b="1" dirty="0">
                <a:latin typeface="Times New Roman" panose="02020603050405020304" pitchFamily="18" charset="0"/>
              </a:rPr>
              <a:t>正确。</a:t>
            </a:r>
            <a:endParaRPr lang="zh-CN" altLang="en-US" sz="2900" dirty="0">
              <a:latin typeface="Times New Roman" panose="02020603050405020304" pitchFamily="18" charset="0"/>
            </a:endParaRPr>
          </a:p>
        </p:txBody>
      </p:sp>
      <p:sp>
        <p:nvSpPr>
          <p:cNvPr id="9" name="矩形 8"/>
          <p:cNvSpPr>
            <a:spLocks noChangeArrowheads="1"/>
          </p:cNvSpPr>
          <p:nvPr/>
        </p:nvSpPr>
        <p:spPr bwMode="auto">
          <a:xfrm>
            <a:off x="1295467" y="4965171"/>
            <a:ext cx="2016224" cy="86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solidFill>
                  <a:srgbClr val="FF0000"/>
                </a:solidFill>
                <a:latin typeface="Times New Roman" panose="02020603050405020304" pitchFamily="18" charset="0"/>
                <a:cs typeface="Times New Roman" panose="02020603050405020304" pitchFamily="18" charset="0"/>
              </a:rPr>
              <a:t>答案：</a:t>
            </a:r>
            <a:r>
              <a:rPr lang="pl-PL" altLang="zh-CN" sz="3200" b="1" dirty="0">
                <a:solidFill>
                  <a:srgbClr val="FF0000"/>
                </a:solidFill>
                <a:latin typeface="Times New Roman" panose="02020603050405020304" pitchFamily="18" charset="0"/>
                <a:cs typeface="Times New Roman" panose="02020603050405020304" pitchFamily="18" charset="0"/>
              </a:rPr>
              <a:t>D</a:t>
            </a:r>
            <a:endParaRPr lang="zh-CN" altLang="en-US" sz="3200" b="1"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6" grpId="0"/>
      <p:bldP spid="9"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TAG_VERSION" val="1.0"/>
  <p:tag name="KSO_WM_TEMPLATE_CATEGORY" val="diagram"/>
  <p:tag name="KSO_WM_TEMPLATE_INDEX" val="160443"/>
  <p:tag name="KSO_WM_UNIT_TYPE" val="m_i"/>
  <p:tag name="KSO_WM_UNIT_INDEX" val="1_4"/>
  <p:tag name="KSO_WM_UNIT_ID" val="258*m_i*1_4"/>
  <p:tag name="KSO_WM_UNIT_CLEAR" val="1"/>
  <p:tag name="KSO_WM_UNIT_LAYERLEVEL" val="1_1"/>
  <p:tag name="KSO_WM_BEAUTIFY_FLAG" val="#wm#"/>
  <p:tag name="KSO_WM_DIAGRAM_GROUP_CODE" val="m1-1"/>
  <p:tag name="KSO_WM_UNIT_FILL_FORE_SCHEMECOLOR_INDEX" val="8"/>
  <p:tag name="KSO_WM_UNIT_FILL_TYPE" val="1"/>
  <p:tag name="KSO_WM_UNIT_TEXT_FILL_FORE_SCHEMECOLOR_INDEX" val="14"/>
  <p:tag name="KSO_WM_UNIT_TEXT_FILL_TYPE" val="1"/>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TAG_VERSION" val="1.0"/>
  <p:tag name="KSO_WM_TEMPLATE_CATEGORY" val="diagram"/>
  <p:tag name="KSO_WM_TEMPLATE_INDEX" val="160443"/>
  <p:tag name="KSO_WM_UNIT_TYPE" val="m_i"/>
  <p:tag name="KSO_WM_UNIT_INDEX" val="1_3"/>
  <p:tag name="KSO_WM_UNIT_ID" val="258*m_i*1_3"/>
  <p:tag name="KSO_WM_UNIT_CLEAR" val="1"/>
  <p:tag name="KSO_WM_UNIT_LAYERLEVEL" val="1_1"/>
  <p:tag name="KSO_WM_BEAUTIFY_FLAG" val="#wm#"/>
  <p:tag name="KSO_WM_DIAGRAM_GROUP_CODE" val="m1-1"/>
  <p:tag name="KSO_WM_UNIT_FILL_FORE_SCHEMECOLOR_INDEX" val="7"/>
  <p:tag name="KSO_WM_UNIT_FILL_TYPE" val="1"/>
  <p:tag name="KSO_WM_UNIT_TEXT_FILL_FORE_SCHEMECOLOR_INDEX" val="14"/>
  <p:tag name="KSO_WM_UNIT_TEXT_FILL_TYPE" val="1"/>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COMMONDATA" val="eyJoZGlkIjoiZDgzY2JjNTBjNTcxZjg0YTYyNTBiMzJkYjUwMTYzNTYifQ=="/>
  <p:tag name="commondata" val="eyJoZGlkIjoiMzNlYTE5NWE0ZTU2OGY0NjZmZTRkMjExZmZmM2UwZTUifQ=="/>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TAG_VERSION" val="1.0"/>
  <p:tag name="KSO_WM_TEMPLATE_CATEGORY" val="diagram"/>
  <p:tag name="KSO_WM_TEMPLATE_INDEX" val="160443"/>
  <p:tag name="KSO_WM_UNIT_TYPE" val="m_i"/>
  <p:tag name="KSO_WM_UNIT_INDEX" val="1_3"/>
  <p:tag name="KSO_WM_UNIT_ID" val="258*m_i*1_3"/>
  <p:tag name="KSO_WM_UNIT_CLEAR" val="1"/>
  <p:tag name="KSO_WM_UNIT_LAYERLEVEL" val="1_1"/>
  <p:tag name="KSO_WM_BEAUTIFY_FLAG" val="#wm#"/>
  <p:tag name="KSO_WM_DIAGRAM_GROUP_CODE" val="m1-1"/>
  <p:tag name="KSO_WM_UNIT_FILL_FORE_SCHEMECOLOR_INDEX" val="7"/>
  <p:tag name="KSO_WM_UNIT_FILL_TYPE" val="1"/>
  <p:tag name="KSO_WM_UNIT_TEXT_FILL_FORE_SCHEMECOLOR_INDEX" val="14"/>
  <p:tag name="KSO_WM_UNIT_TEXT_FILL_TYPE" val="1"/>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TAG_VERSION" val="1.0"/>
  <p:tag name="KSO_WM_TEMPLATE_CATEGORY" val="diagram"/>
  <p:tag name="KSO_WM_TEMPLATE_INDEX" val="160443"/>
  <p:tag name="KSO_WM_UNIT_TYPE" val="m_i"/>
  <p:tag name="KSO_WM_UNIT_INDEX" val="1_3"/>
  <p:tag name="KSO_WM_UNIT_ID" val="258*m_i*1_3"/>
  <p:tag name="KSO_WM_UNIT_CLEAR" val="1"/>
  <p:tag name="KSO_WM_UNIT_LAYERLEVEL" val="1_1"/>
  <p:tag name="KSO_WM_BEAUTIFY_FLAG" val="#wm#"/>
  <p:tag name="KSO_WM_DIAGRAM_GROUP_CODE" val="m1-1"/>
  <p:tag name="KSO_WM_UNIT_FILL_FORE_SCHEMECOLOR_INDEX" val="7"/>
  <p:tag name="KSO_WM_UNIT_FILL_TYPE" val="1"/>
  <p:tag name="KSO_WM_UNIT_TEXT_FILL_FORE_SCHEMECOLOR_INDEX" val="14"/>
  <p:tag name="KSO_WM_UNIT_TEXT_FILL_TYPE" val="1"/>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TAG_VERSION" val="1.0"/>
  <p:tag name="KSO_WM_TEMPLATE_CATEGORY" val="diagram"/>
  <p:tag name="KSO_WM_TEMPLATE_INDEX" val="160443"/>
  <p:tag name="KSO_WM_UNIT_TYPE" val="m_i"/>
  <p:tag name="KSO_WM_UNIT_INDEX" val="1_4"/>
  <p:tag name="KSO_WM_UNIT_ID" val="258*m_i*1_4"/>
  <p:tag name="KSO_WM_UNIT_CLEAR" val="1"/>
  <p:tag name="KSO_WM_UNIT_LAYERLEVEL" val="1_1"/>
  <p:tag name="KSO_WM_BEAUTIFY_FLAG" val="#wm#"/>
  <p:tag name="KSO_WM_DIAGRAM_GROUP_CODE" val="m1-1"/>
  <p:tag name="KSO_WM_UNIT_FILL_FORE_SCHEMECOLOR_INDEX" val="8"/>
  <p:tag name="KSO_WM_UNIT_FILL_TYPE" val="1"/>
  <p:tag name="KSO_WM_UNIT_TEXT_FILL_FORE_SCHEMECOLOR_INDEX" val="14"/>
  <p:tag name="KSO_WM_UNIT_TEXT_FILL_TYPE" val="1"/>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1_WPS">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WPS">
      <a:majorFont>
        <a:latin typeface="Calibri"/>
        <a:ea typeface="宋体"/>
        <a:cs typeface=""/>
      </a:majorFont>
      <a:minorFont>
        <a:latin typeface="Calibri"/>
        <a:ea typeface="宋体"/>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4301</Words>
  <Application>WPS 演示</Application>
  <PresentationFormat>自定义</PresentationFormat>
  <Paragraphs>269</Paragraphs>
  <Slides>44</Slides>
  <Notes>4</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44</vt:i4>
      </vt:variant>
    </vt:vector>
  </HeadingPairs>
  <TitlesOfParts>
    <vt:vector size="58" baseType="lpstr">
      <vt:lpstr>Arial</vt:lpstr>
      <vt:lpstr>宋体</vt:lpstr>
      <vt:lpstr>Wingdings</vt:lpstr>
      <vt:lpstr>黑体</vt:lpstr>
      <vt:lpstr>Times New Roman</vt:lpstr>
      <vt:lpstr>Calibri</vt:lpstr>
      <vt:lpstr>楷体</vt:lpstr>
      <vt:lpstr>微软雅黑</vt:lpstr>
      <vt:lpstr>Arial Unicode MS</vt:lpstr>
      <vt:lpstr>Cambria Math</vt:lpstr>
      <vt:lpstr>Adobe 黑体 Std R</vt:lpstr>
      <vt:lpstr>Times New Roman</vt:lpstr>
      <vt:lpstr>Courier New</vt:lpstr>
      <vt:lpstr>1_WPS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USER</dc:creator>
  <cp:lastModifiedBy>唐唐唐小糖1</cp:lastModifiedBy>
  <cp:revision>1499</cp:revision>
  <dcterms:created xsi:type="dcterms:W3CDTF">2024-02-06T13:07:00Z</dcterms:created>
  <dcterms:modified xsi:type="dcterms:W3CDTF">2025-07-02T03:46:52Z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1A0F927E334D6638E760C06579FD2D27_43</vt:lpwstr>
  </property>
  <property fmtid="{D5CDD505-2E9C-101B-9397-08002B2CF9AE}" pid="3" name="KSOProductBuildVer">
    <vt:lpwstr>2052-12.1.0.21541</vt:lpwstr>
  </property>
</Properties>
</file>