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40"/>
  </p:handoutMasterIdLst>
  <p:sldIdLst>
    <p:sldId id="256" r:id="rId3"/>
    <p:sldId id="257" r:id="rId5"/>
    <p:sldId id="334" r:id="rId6"/>
    <p:sldId id="387" r:id="rId7"/>
    <p:sldId id="388" r:id="rId8"/>
    <p:sldId id="415" r:id="rId9"/>
    <p:sldId id="390" r:id="rId10"/>
    <p:sldId id="391" r:id="rId11"/>
    <p:sldId id="416" r:id="rId12"/>
    <p:sldId id="448" r:id="rId13"/>
    <p:sldId id="449" r:id="rId14"/>
    <p:sldId id="450" r:id="rId15"/>
    <p:sldId id="451" r:id="rId16"/>
    <p:sldId id="452" r:id="rId17"/>
    <p:sldId id="453" r:id="rId18"/>
    <p:sldId id="454" r:id="rId19"/>
    <p:sldId id="456" r:id="rId20"/>
    <p:sldId id="457" r:id="rId21"/>
    <p:sldId id="458" r:id="rId22"/>
    <p:sldId id="459" r:id="rId23"/>
    <p:sldId id="460" r:id="rId24"/>
    <p:sldId id="461" r:id="rId25"/>
    <p:sldId id="462" r:id="rId26"/>
    <p:sldId id="393" r:id="rId27"/>
    <p:sldId id="394" r:id="rId28"/>
    <p:sldId id="395" r:id="rId29"/>
    <p:sldId id="417" r:id="rId30"/>
    <p:sldId id="397" r:id="rId31"/>
    <p:sldId id="398" r:id="rId32"/>
    <p:sldId id="399" r:id="rId33"/>
    <p:sldId id="418" r:id="rId34"/>
    <p:sldId id="464" r:id="rId35"/>
    <p:sldId id="306" r:id="rId36"/>
    <p:sldId id="423" r:id="rId37"/>
    <p:sldId id="424" r:id="rId38"/>
    <p:sldId id="373" r:id="rId39"/>
  </p:sldIdLst>
  <p:sldSz cx="12192000" cy="6858000"/>
  <p:notesSz cx="6858000" cy="9144000"/>
  <p:embeddedFontLst>
    <p:embeddedFont>
      <p:font typeface="黑体" panose="02010609060101010101" charset="-122"/>
      <p:regular r:id="rId45"/>
    </p:embeddedFont>
    <p:embeddedFont>
      <p:font typeface="楷体" panose="02010609060101010101" pitchFamily="49" charset="-122"/>
      <p:regular r:id="rId46"/>
    </p:embeddedFont>
    <p:embeddedFont>
      <p:font typeface="微软雅黑" panose="020B0503020204020204" pitchFamily="34" charset="-122"/>
      <p:regular r:id="rId47"/>
    </p:embeddedFont>
    <p:embeddedFont>
      <p:font typeface="Calibri" panose="020F0502020204030204" charset="0"/>
      <p:regular r:id="rId48"/>
      <p:bold r:id="rId49"/>
      <p:italic r:id="rId50"/>
      <p:boldItalic r:id="rId51"/>
    </p:embeddedFont>
  </p:embeddedFontLst>
  <p:custDataLst>
    <p:tags r:id="rId52"/>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826" userDrawn="1">
          <p15:clr>
            <a:srgbClr val="A4A3A4"/>
          </p15:clr>
        </p15:guide>
        <p15:guide id="3" pos="529" userDrawn="1">
          <p15:clr>
            <a:srgbClr val="A4A3A4"/>
          </p15:clr>
        </p15:guide>
        <p15:guide id="7" pos="7168" userDrawn="1">
          <p15:clr>
            <a:srgbClr val="A4A3A4"/>
          </p15:clr>
        </p15:guide>
        <p15:guide id="5" orient="horz" pos="2160" userDrawn="1">
          <p15:clr>
            <a:srgbClr val="A4A3A4"/>
          </p15:clr>
        </p15:guide>
        <p15:guide id="6" pos="514" userDrawn="1">
          <p15:clr>
            <a:srgbClr val="A4A3A4"/>
          </p15:clr>
        </p15:guide>
        <p15:guide id="8" pos="384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13"/>
    <p:restoredTop sz="98946"/>
  </p:normalViewPr>
  <p:slideViewPr>
    <p:cSldViewPr showGuides="1">
      <p:cViewPr varScale="1">
        <p:scale>
          <a:sx n="45" d="100"/>
          <a:sy n="45" d="100"/>
        </p:scale>
        <p:origin x="-126" y="-1170"/>
      </p:cViewPr>
      <p:guideLst>
        <p:guide orient="horz" pos="826"/>
        <p:guide pos="529"/>
        <p:guide pos="7168"/>
        <p:guide orient="horz" pos="2160"/>
        <p:guide pos="514"/>
        <p:guide pos="3841"/>
      </p:guideLst>
    </p:cSldViewPr>
  </p:slideViewPr>
  <p:notesTextViewPr>
    <p:cViewPr>
      <p:scale>
        <a:sx n="100" d="100"/>
        <a:sy n="100" d="100"/>
      </p:scale>
      <p:origin x="0" y="0"/>
    </p:cViewPr>
  </p:notesTextViewPr>
  <p:sorterViewPr showFormatting="0">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gs" Target="tags/tag108.xml"/><Relationship Id="rId51" Type="http://schemas.openxmlformats.org/officeDocument/2006/relationships/font" Target="fonts/font7.fntdata"/><Relationship Id="rId50" Type="http://schemas.openxmlformats.org/officeDocument/2006/relationships/font" Target="fonts/font6.fntdata"/><Relationship Id="rId5" Type="http://schemas.openxmlformats.org/officeDocument/2006/relationships/slide" Target="slides/slide2.xml"/><Relationship Id="rId49" Type="http://schemas.openxmlformats.org/officeDocument/2006/relationships/font" Target="fonts/font5.fntdata"/><Relationship Id="rId48" Type="http://schemas.openxmlformats.org/officeDocument/2006/relationships/font" Target="fonts/font4.fntdata"/><Relationship Id="rId47" Type="http://schemas.openxmlformats.org/officeDocument/2006/relationships/font" Target="fonts/font3.fntdata"/><Relationship Id="rId46" Type="http://schemas.openxmlformats.org/officeDocument/2006/relationships/font" Target="fonts/font2.fntdata"/><Relationship Id="rId45" Type="http://schemas.openxmlformats.org/officeDocument/2006/relationships/font" Target="fonts/font1.fntdata"/><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tags" Target="../tags/tag5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7" name="组合 6"/>
          <p:cNvGrpSpPr/>
          <p:nvPr userDrawn="1"/>
        </p:nvGrpSpPr>
        <p:grpSpPr>
          <a:xfrm>
            <a:off x="47328" y="75872"/>
            <a:ext cx="2416810" cy="471552"/>
            <a:chOff x="47328" y="75872"/>
            <a:chExt cx="2416810" cy="471552"/>
          </a:xfrm>
        </p:grpSpPr>
        <p:grpSp>
          <p:nvGrpSpPr>
            <p:cNvPr id="8" name="组合 7"/>
            <p:cNvGrpSpPr/>
            <p:nvPr userDrawn="1"/>
          </p:nvGrpSpPr>
          <p:grpSpPr>
            <a:xfrm>
              <a:off x="47328" y="82972"/>
              <a:ext cx="2416810" cy="393700"/>
              <a:chOff x="15353" y="106"/>
              <a:chExt cx="3806" cy="620"/>
            </a:xfrm>
          </p:grpSpPr>
          <p:pic>
            <p:nvPicPr>
              <p:cNvPr id="10" name="图片 9"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1" name="图片 10"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9"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13"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spTree>
      <p:nvGrpSpPr>
        <p:cNvPr id="1" name=""/>
        <p:cNvGrpSpPr/>
        <p:nvPr/>
      </p:nvGrpSpPr>
      <p:grpSpPr>
        <a:xfrm>
          <a:off x="0" y="0"/>
          <a:ext cx="0" cy="0"/>
          <a:chOff x="0" y="0"/>
          <a:chExt cx="0" cy="0"/>
        </a:xfrm>
      </p:grpSpPr>
      <p:pic>
        <p:nvPicPr>
          <p:cNvPr id="2" name="图片 8" descr="荣德基.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608734" y="67733"/>
            <a:ext cx="1195917" cy="467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152400" y="15240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11275" name="Picture 2" descr="F:\工作表\22秋\22秋尾页.jpg"/>
          <p:cNvPicPr>
            <a:picLocks noChangeAspect="1"/>
          </p:cNvPicPr>
          <p:nvPr userDrawn="1">
            <p:custDataLst>
              <p:tags r:id="rId2"/>
            </p:custDataLst>
          </p:nvPr>
        </p:nvPicPr>
        <p:blipFill>
          <a:blip r:embed="rId3"/>
          <a:stretch>
            <a:fillRect/>
          </a:stretch>
        </p:blipFill>
        <p:spPr>
          <a:xfrm>
            <a:off x="0" y="-10795"/>
            <a:ext cx="12261854" cy="6896735"/>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6.jpeg"/><Relationship Id="rId11" Type="http://schemas.openxmlformats.org/officeDocument/2006/relationships/image" Target="../media/image15.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0.png"/><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1.png"/><Relationship Id="rId1" Type="http://schemas.openxmlformats.org/officeDocument/2006/relationships/tags" Target="../tags/tag7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image" Target="../media/image16.png"/><Relationship Id="rId1" Type="http://schemas.openxmlformats.org/officeDocument/2006/relationships/tags" Target="../tags/tag80.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16.png"/><Relationship Id="rId1" Type="http://schemas.openxmlformats.org/officeDocument/2006/relationships/tags" Target="../tags/tag8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image" Target="../media/image16.png"/><Relationship Id="rId1" Type="http://schemas.openxmlformats.org/officeDocument/2006/relationships/tags" Target="../tags/tag9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95.xml"/><Relationship Id="rId1"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image" Target="../media/image16.png"/><Relationship Id="rId1" Type="http://schemas.openxmlformats.org/officeDocument/2006/relationships/tags" Target="../tags/tag9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3.png"/><Relationship Id="rId1" Type="http://schemas.openxmlformats.org/officeDocument/2006/relationships/tags" Target="../tags/tag9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5.png"/></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image" Target="../media/image16.png"/><Relationship Id="rId1" Type="http://schemas.openxmlformats.org/officeDocument/2006/relationships/tags" Target="../tags/tag100.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6.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image" Target="../media/image16.png"/><Relationship Id="rId1" Type="http://schemas.openxmlformats.org/officeDocument/2006/relationships/tags" Target="../tags/tag7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image" Target="../media/image16.png"/><Relationship Id="rId1" Type="http://schemas.openxmlformats.org/officeDocument/2006/relationships/tags" Target="../tags/tag7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1991544" y="1713165"/>
            <a:ext cx="8208912" cy="2306955"/>
          </a:xfrm>
          <a:prstGeom prst="rect">
            <a:avLst/>
          </a:prstGeom>
          <a:noFill/>
          <a:ln w="9525">
            <a:noFill/>
          </a:ln>
        </p:spPr>
        <p:txBody>
          <a:bodyPr wrap="squar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第十三章 电功和</a:t>
            </a:r>
            <a:r>
              <a:rPr lang="zh-CN" altLang="en-US" sz="4800" b="1" dirty="0" smtClean="0">
                <a:latin typeface="黑体" panose="02010609060101010101" charset="-122"/>
                <a:ea typeface="黑体" panose="02010609060101010101" charset="-122"/>
                <a:cs typeface="黑体" panose="02010609060101010101" charset="-122"/>
              </a:rPr>
              <a:t>电功率</a:t>
            </a:r>
            <a:endParaRPr lang="en-US" altLang="zh-CN" sz="4800" b="1" dirty="0" smtClean="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第五</a:t>
            </a:r>
            <a:r>
              <a:rPr lang="zh-CN" altLang="en-US" sz="4800" b="1" dirty="0" smtClean="0">
                <a:latin typeface="黑体" panose="02010609060101010101" charset="-122"/>
                <a:ea typeface="黑体" panose="02010609060101010101" charset="-122"/>
                <a:cs typeface="黑体" panose="02010609060101010101" charset="-122"/>
              </a:rPr>
              <a:t>节 安全用电科普</a:t>
            </a:r>
            <a:r>
              <a:rPr lang="zh-CN" altLang="en-US" sz="4800" b="1" dirty="0" smtClean="0">
                <a:latin typeface="黑体" panose="02010609060101010101" charset="-122"/>
                <a:ea typeface="黑体" panose="02010609060101010101" charset="-122"/>
                <a:cs typeface="黑体" panose="02010609060101010101" charset="-122"/>
              </a:rPr>
              <a:t>行</a:t>
            </a:r>
            <a:endParaRPr lang="zh-CN" altLang="en-US" sz="4800" b="1" dirty="0" smtClean="0">
              <a:latin typeface="黑体" panose="02010609060101010101" charset="-122"/>
              <a:ea typeface="黑体" panose="02010609060101010101" charset="-122"/>
              <a:cs typeface="黑体" panose="02010609060101010101" charset="-122"/>
            </a:endParaRPr>
          </a:p>
        </p:txBody>
      </p:sp>
      <p:grpSp>
        <p:nvGrpSpPr>
          <p:cNvPr id="28" name="组合 27"/>
          <p:cNvGrpSpPr/>
          <p:nvPr/>
        </p:nvGrpSpPr>
        <p:grpSpPr>
          <a:xfrm>
            <a:off x="975360" y="5337175"/>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26"/>
          <p:cNvSpPr txBox="1">
            <a:spLocks noChangeArrowheads="1"/>
          </p:cNvSpPr>
          <p:nvPr/>
        </p:nvSpPr>
        <p:spPr bwMode="auto">
          <a:xfrm>
            <a:off x="695399" y="1196996"/>
            <a:ext cx="10561671" cy="159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271780" indent="-2717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3200" b="1">
                <a:latin typeface="Times New Roman" panose="02020603050405020304" pitchFamily="18" charset="0"/>
              </a:rPr>
              <a:t>3. </a:t>
            </a:r>
            <a:r>
              <a:rPr kumimoji="1" lang="zh-CN" altLang="en-US" sz="3200" b="1">
                <a:latin typeface="Times New Roman" panose="02020603050405020304" pitchFamily="18" charset="0"/>
              </a:rPr>
              <a:t>触电事故 当人体成为闭合电路的一部分时，就会有电流通过。如果电流达到一定大小，就会发生触电事故。</a:t>
            </a:r>
            <a:endParaRPr kumimoji="1" lang="en-US" altLang="zh-CN" sz="3200" b="1">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7" name="直接连接符 19"/>
          <p:cNvCxnSpPr/>
          <p:nvPr/>
        </p:nvCxnSpPr>
        <p:spPr>
          <a:xfrm>
            <a:off x="1151467" y="6921500"/>
            <a:ext cx="982980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28678" name="TextBox 26"/>
          <p:cNvSpPr txBox="1">
            <a:spLocks noChangeArrowheads="1"/>
          </p:cNvSpPr>
          <p:nvPr/>
        </p:nvSpPr>
        <p:spPr bwMode="auto">
          <a:xfrm>
            <a:off x="814917" y="1415098"/>
            <a:ext cx="8929489" cy="859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271780" indent="-2717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3200" b="1" dirty="0">
                <a:latin typeface="Times New Roman" panose="02020603050405020304" pitchFamily="18" charset="0"/>
              </a:rPr>
              <a:t>4. </a:t>
            </a:r>
            <a:r>
              <a:rPr kumimoji="1" lang="zh-CN" altLang="en-US" sz="3200" b="1" dirty="0">
                <a:latin typeface="Times New Roman" panose="02020603050405020304" pitchFamily="18" charset="0"/>
              </a:rPr>
              <a:t>低压触电的两种形式 单线触电、双线触电。</a:t>
            </a:r>
            <a:endParaRPr kumimoji="1" lang="en-US" altLang="zh-CN" sz="3200" b="1" dirty="0">
              <a:latin typeface="Times New Roman" panose="02020603050405020304" pitchFamily="18" charset="0"/>
            </a:endParaRPr>
          </a:p>
        </p:txBody>
      </p:sp>
      <p:sp>
        <p:nvSpPr>
          <p:cNvPr id="8" name="Rectangle 1"/>
          <p:cNvSpPr>
            <a:spLocks noChangeArrowheads="1"/>
          </p:cNvSpPr>
          <p:nvPr/>
        </p:nvSpPr>
        <p:spPr bwMode="auto">
          <a:xfrm>
            <a:off x="1629834" y="2705100"/>
            <a:ext cx="8691033" cy="1475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2900" b="1" dirty="0">
                <a:latin typeface="Times New Roman" panose="02020603050405020304" pitchFamily="18" charset="0"/>
                <a:ea typeface="楷体" panose="02010609060101010101" pitchFamily="49" charset="-122"/>
              </a:rPr>
              <a:t>知识图解：</a:t>
            </a:r>
            <a:endParaRPr lang="zh-CN" altLang="en-US" sz="2900" b="1" dirty="0">
              <a:latin typeface="Times New Roman" panose="02020603050405020304" pitchFamily="18" charset="0"/>
              <a:ea typeface="楷体" panose="02010609060101010101" pitchFamily="49" charset="-122"/>
            </a:endParaRPr>
          </a:p>
          <a:p>
            <a:pPr marL="609600" indent="-609600" eaLnBrk="1" hangingPunct="1">
              <a:lnSpc>
                <a:spcPct val="150000"/>
              </a:lnSpc>
              <a:buFontTx/>
              <a:buAutoNum type="arabicPeriod"/>
              <a:defRPr/>
            </a:pPr>
            <a:r>
              <a:rPr lang="zh-CN" altLang="en-US" sz="2900" b="1" dirty="0">
                <a:solidFill>
                  <a:srgbClr val="00B0F0"/>
                </a:solidFill>
                <a:latin typeface="Times New Roman" panose="02020603050405020304" pitchFamily="18" charset="0"/>
                <a:ea typeface="楷体" panose="02010609060101010101" pitchFamily="49" charset="-122"/>
              </a:rPr>
              <a:t>两种低压触电</a:t>
            </a:r>
            <a:endParaRPr lang="en-US" altLang="zh-CN" sz="2900" b="1" dirty="0">
              <a:solidFill>
                <a:srgbClr val="00B0F0"/>
              </a:solidFill>
              <a:latin typeface="Times New Roman" panose="02020603050405020304" pitchFamily="18" charset="0"/>
              <a:ea typeface="楷体" panose="02010609060101010101" pitchFamily="49" charset="-122"/>
            </a:endParaRPr>
          </a:p>
        </p:txBody>
      </p:sp>
      <p:pic>
        <p:nvPicPr>
          <p:cNvPr id="583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44534" y="2853267"/>
            <a:ext cx="3426884" cy="2404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58370"/>
                                        </p:tgtEl>
                                        <p:attrNameLst>
                                          <p:attrName>style.visibility</p:attrName>
                                        </p:attrNameLst>
                                      </p:cBhvr>
                                      <p:to>
                                        <p:strVal val="visible"/>
                                      </p:to>
                                    </p:set>
                                    <p:animEffect transition="in" filter="wipe(left)">
                                      <p:cBhvr>
                                        <p:cTn id="10"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7" name="直接连接符 19"/>
          <p:cNvCxnSpPr/>
          <p:nvPr/>
        </p:nvCxnSpPr>
        <p:spPr>
          <a:xfrm>
            <a:off x="1151467" y="6921500"/>
            <a:ext cx="982980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29702" name="TextBox 26"/>
          <p:cNvSpPr txBox="1">
            <a:spLocks noChangeArrowheads="1"/>
          </p:cNvSpPr>
          <p:nvPr/>
        </p:nvSpPr>
        <p:spPr bwMode="auto">
          <a:xfrm>
            <a:off x="319618" y="535517"/>
            <a:ext cx="11345333" cy="4552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271780" indent="-2717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3200" b="1" dirty="0">
                <a:latin typeface="Times New Roman" panose="02020603050405020304" pitchFamily="18" charset="0"/>
              </a:rPr>
              <a:t>5. </a:t>
            </a:r>
            <a:r>
              <a:rPr kumimoji="1" lang="zh-CN" altLang="en-US" sz="3200" b="1" dirty="0">
                <a:latin typeface="Times New Roman" panose="02020603050405020304" pitchFamily="18" charset="0"/>
              </a:rPr>
              <a:t>高压触电的两种形式：</a:t>
            </a:r>
            <a:endParaRPr kumimoji="1" lang="zh-CN" altLang="en-US" sz="3200" b="1" dirty="0">
              <a:latin typeface="Times New Roman" panose="02020603050405020304" pitchFamily="18" charset="0"/>
            </a:endParaRPr>
          </a:p>
          <a:p>
            <a:pPr eaLnBrk="1" hangingPunct="1">
              <a:lnSpc>
                <a:spcPct val="150000"/>
              </a:lnSpc>
            </a:pPr>
            <a:r>
              <a:rPr kumimoji="1" lang="en-US" altLang="zh-CN" sz="3200" b="1" dirty="0">
                <a:latin typeface="Times New Roman" panose="02020603050405020304" pitchFamily="18" charset="0"/>
              </a:rPr>
              <a:t>(1)</a:t>
            </a:r>
            <a:r>
              <a:rPr kumimoji="1" lang="zh-CN" altLang="en-US" sz="3200" b="1" dirty="0">
                <a:latin typeface="Times New Roman" panose="02020603050405020304" pitchFamily="18" charset="0"/>
              </a:rPr>
              <a:t>高压电弧触电：人体靠近高压带电体时，容易产生电弧触电。</a:t>
            </a:r>
            <a:endParaRPr kumimoji="1" lang="en-US" altLang="zh-CN" sz="3200" b="1" dirty="0">
              <a:latin typeface="Times New Roman" panose="02020603050405020304" pitchFamily="18" charset="0"/>
            </a:endParaRPr>
          </a:p>
          <a:p>
            <a:pPr eaLnBrk="1" hangingPunct="1">
              <a:lnSpc>
                <a:spcPct val="150000"/>
              </a:lnSpc>
            </a:pPr>
            <a:r>
              <a:rPr kumimoji="1" lang="en-US" altLang="zh-CN" sz="3200" b="1" dirty="0">
                <a:latin typeface="Times New Roman" panose="02020603050405020304" pitchFamily="18" charset="0"/>
              </a:rPr>
              <a:t>(2)</a:t>
            </a:r>
            <a:r>
              <a:rPr kumimoji="1" lang="zh-CN" altLang="en-US" sz="3200" b="1" dirty="0">
                <a:latin typeface="Times New Roman" panose="02020603050405020304" pitchFamily="18" charset="0"/>
              </a:rPr>
              <a:t>跨步电压触电：当高压输电线路发生断线落地或高压设备发生接地故障时，就会在线头触地点或设备接地点周围形成一个高压区域，当人经过这个区域时，两脚之间存在相当高的电压，称为跨步电压，会引起触电。</a:t>
            </a:r>
            <a:endParaRPr kumimoji="1" lang="en-US" altLang="zh-CN" sz="3200" b="1" dirty="0">
              <a:latin typeface="Times New Roman" panose="02020603050405020304" pitchFamily="18" charset="0"/>
            </a:endParaRPr>
          </a:p>
        </p:txBody>
      </p:sp>
      <p:sp>
        <p:nvSpPr>
          <p:cNvPr id="8" name="Rectangle 1"/>
          <p:cNvSpPr>
            <a:spLocks noChangeArrowheads="1"/>
          </p:cNvSpPr>
          <p:nvPr/>
        </p:nvSpPr>
        <p:spPr bwMode="auto">
          <a:xfrm>
            <a:off x="4271434" y="4868334"/>
            <a:ext cx="311573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900" b="1">
                <a:solidFill>
                  <a:srgbClr val="00B0F0"/>
                </a:solidFill>
                <a:latin typeface="Times New Roman" panose="02020603050405020304" pitchFamily="18" charset="0"/>
                <a:ea typeface="楷体" panose="02010609060101010101" pitchFamily="49" charset="-122"/>
              </a:rPr>
              <a:t>2. </a:t>
            </a:r>
            <a:r>
              <a:rPr lang="zh-CN" altLang="en-US" sz="2900" b="1">
                <a:solidFill>
                  <a:srgbClr val="00B0F0"/>
                </a:solidFill>
                <a:latin typeface="Times New Roman" panose="02020603050405020304" pitchFamily="18" charset="0"/>
                <a:ea typeface="楷体" panose="02010609060101010101" pitchFamily="49" charset="-122"/>
              </a:rPr>
              <a:t>两种高压触电</a:t>
            </a:r>
            <a:endParaRPr lang="en-US" altLang="zh-CN" sz="2900" b="1">
              <a:solidFill>
                <a:srgbClr val="00B0F0"/>
              </a:solidFill>
              <a:latin typeface="Times New Roman" panose="02020603050405020304" pitchFamily="18" charset="0"/>
              <a:ea typeface="楷体" panose="02010609060101010101" pitchFamily="49" charset="-122"/>
            </a:endParaRPr>
          </a:p>
        </p:txBody>
      </p:sp>
      <p:pic>
        <p:nvPicPr>
          <p:cNvPr id="9" name="Picture 3"/>
          <p:cNvPicPr>
            <a:picLocks noChangeAspect="1" noChangeArrowheads="1"/>
          </p:cNvPicPr>
          <p:nvPr/>
        </p:nvPicPr>
        <p:blipFill>
          <a:blip r:embed="rId1">
            <a:extLst>
              <a:ext uri="{28A0092B-C50C-407E-A947-70E740481C1C}">
                <a14:useLocalDpi xmlns:a14="http://schemas.microsoft.com/office/drawing/2010/main" val="0"/>
              </a:ext>
            </a:extLst>
          </a:blip>
          <a:srcRect b="56305"/>
          <a:stretch>
            <a:fillRect/>
          </a:stretch>
        </p:blipFill>
        <p:spPr bwMode="auto">
          <a:xfrm>
            <a:off x="7247467" y="4356100"/>
            <a:ext cx="2103967" cy="18224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t="40300"/>
          <a:stretch>
            <a:fillRect/>
          </a:stretch>
        </p:blipFill>
        <p:spPr bwMode="auto">
          <a:xfrm>
            <a:off x="9351434" y="4343400"/>
            <a:ext cx="1538817" cy="18203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par>
                                <p:cTn id="11" presetID="22" presetClass="entr" presetSubtype="8"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7" name="直接连接符 19"/>
          <p:cNvCxnSpPr/>
          <p:nvPr/>
        </p:nvCxnSpPr>
        <p:spPr>
          <a:xfrm>
            <a:off x="1151467" y="6921500"/>
            <a:ext cx="982980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30726" name="TextBox 26"/>
          <p:cNvSpPr txBox="1">
            <a:spLocks noChangeArrowheads="1"/>
          </p:cNvSpPr>
          <p:nvPr/>
        </p:nvSpPr>
        <p:spPr bwMode="auto">
          <a:xfrm>
            <a:off x="334433" y="1333501"/>
            <a:ext cx="11093451" cy="381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271780" indent="-2717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3200" b="1">
                <a:latin typeface="Times New Roman" panose="02020603050405020304" pitchFamily="18" charset="0"/>
              </a:rPr>
              <a:t>6. </a:t>
            </a:r>
            <a:r>
              <a:rPr kumimoji="1" lang="zh-CN" altLang="en-US" sz="3200" b="1">
                <a:latin typeface="Times New Roman" panose="02020603050405020304" pitchFamily="18" charset="0"/>
              </a:rPr>
              <a:t>触电急救的原则 尽快让触电的人离开电源。</a:t>
            </a:r>
            <a:endParaRPr kumimoji="1" lang="zh-CN" altLang="en-US" sz="3200" b="1">
              <a:latin typeface="Times New Roman" panose="02020603050405020304" pitchFamily="18" charset="0"/>
            </a:endParaRPr>
          </a:p>
          <a:p>
            <a:pPr eaLnBrk="1" hangingPunct="1">
              <a:lnSpc>
                <a:spcPct val="150000"/>
              </a:lnSpc>
            </a:pPr>
            <a:r>
              <a:rPr kumimoji="1" lang="en-US" altLang="zh-CN" sz="3200" b="1">
                <a:latin typeface="Times New Roman" panose="02020603050405020304" pitchFamily="18" charset="0"/>
              </a:rPr>
              <a:t>7. </a:t>
            </a:r>
            <a:r>
              <a:rPr kumimoji="1" lang="zh-CN" altLang="en-US" sz="3200" b="1">
                <a:latin typeface="Times New Roman" panose="02020603050405020304" pitchFamily="18" charset="0"/>
              </a:rPr>
              <a:t>回顾漏电保护器的作用 发生单线触电时，火线和零线上电流有较大偏差，漏电保护器自动跳闸，能对触电者起到保护作用；若发生的是双线触电，两线电流几乎没有偏差，这时漏电保护器不能起到保护作用。</a:t>
            </a:r>
            <a:endParaRPr kumimoji="1" lang="en-US" altLang="zh-CN" sz="3200" b="1">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7" name="任意多边形 25"/>
          <p:cNvSpPr/>
          <p:nvPr>
            <p:custDataLst>
              <p:tags r:id="rId1"/>
            </p:custDataLst>
          </p:nvPr>
        </p:nvSpPr>
        <p:spPr bwMode="auto">
          <a:xfrm>
            <a:off x="122767" y="1220755"/>
            <a:ext cx="1077384" cy="579967"/>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900" dirty="0">
                <a:solidFill>
                  <a:srgbClr val="FFFFFF"/>
                </a:solidFill>
                <a:latin typeface="微软雅黑" panose="020B0503020204020204" pitchFamily="34" charset="-122"/>
                <a:ea typeface="微软雅黑" panose="020B0503020204020204" pitchFamily="34" charset="-122"/>
              </a:rPr>
              <a:t>例</a:t>
            </a:r>
            <a:r>
              <a:rPr lang="en-US" altLang="zh-CN" sz="2900" dirty="0">
                <a:solidFill>
                  <a:srgbClr val="FFFFFF"/>
                </a:solidFill>
                <a:latin typeface="微软雅黑" panose="020B0503020204020204" pitchFamily="34" charset="-122"/>
                <a:ea typeface="微软雅黑" panose="020B0503020204020204" pitchFamily="34" charset="-122"/>
              </a:rPr>
              <a:t>3</a:t>
            </a:r>
            <a:endParaRPr lang="zh-CN" altLang="en-US" sz="2900" dirty="0">
              <a:solidFill>
                <a:srgbClr val="FFFFFF"/>
              </a:solidFill>
              <a:latin typeface="微软雅黑" panose="020B0503020204020204" pitchFamily="34" charset="-122"/>
              <a:ea typeface="微软雅黑" panose="020B0503020204020204" pitchFamily="34" charset="-122"/>
            </a:endParaRPr>
          </a:p>
        </p:txBody>
      </p:sp>
      <p:sp>
        <p:nvSpPr>
          <p:cNvPr id="21510" name="内容占位符 7"/>
          <p:cNvSpPr txBox="1">
            <a:spLocks noChangeArrowheads="1"/>
          </p:cNvSpPr>
          <p:nvPr/>
        </p:nvSpPr>
        <p:spPr bwMode="auto">
          <a:xfrm>
            <a:off x="1172634" y="1124745"/>
            <a:ext cx="9817100" cy="4505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20000"/>
              </a:spcBef>
              <a:buFont typeface="Arial" panose="020B0604020202020204" pitchFamily="34" charset="0"/>
              <a:buNone/>
              <a:defRPr/>
            </a:pPr>
            <a:r>
              <a:rPr lang="zh-CN" altLang="en-US" sz="3200" b="1" dirty="0">
                <a:solidFill>
                  <a:srgbClr val="000000"/>
                </a:solidFill>
                <a:latin typeface="Times New Roman" panose="02020603050405020304" pitchFamily="18" charset="0"/>
                <a:cs typeface="Times New Roman" panose="02020603050405020304" pitchFamily="18" charset="0"/>
              </a:rPr>
              <a:t>如图 </a:t>
            </a:r>
            <a:r>
              <a:rPr lang="en-US" altLang="zh-CN" sz="3200" b="1" dirty="0">
                <a:solidFill>
                  <a:srgbClr val="000000"/>
                </a:solidFill>
                <a:latin typeface="Times New Roman" panose="02020603050405020304" pitchFamily="18" charset="0"/>
                <a:cs typeface="Times New Roman" panose="02020603050405020304" pitchFamily="18" charset="0"/>
              </a:rPr>
              <a:t>4 </a:t>
            </a:r>
            <a:r>
              <a:rPr lang="zh-CN" altLang="en-US" sz="3200" b="1" dirty="0">
                <a:solidFill>
                  <a:srgbClr val="000000"/>
                </a:solidFill>
                <a:latin typeface="Times New Roman" panose="02020603050405020304" pitchFamily="18" charset="0"/>
                <a:cs typeface="Times New Roman" panose="02020603050405020304" pitchFamily="18" charset="0"/>
              </a:rPr>
              <a:t>所示的四种情境中，下列说法错误的是</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en-US" sz="3200" b="1" dirty="0">
                <a:solidFill>
                  <a:srgbClr val="000000"/>
                </a:solidFill>
                <a:latin typeface="Times New Roman" panose="02020603050405020304" pitchFamily="18" charset="0"/>
                <a:cs typeface="Times New Roman" panose="02020603050405020304" pitchFamily="18" charset="0"/>
              </a:rPr>
              <a:t>　　</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en-US" sz="3200" b="1" dirty="0">
                <a:solidFill>
                  <a:srgbClr val="000000"/>
                </a:solidFill>
                <a:latin typeface="Times New Roman" panose="02020603050405020304" pitchFamily="18" charset="0"/>
                <a:cs typeface="Times New Roman" panose="02020603050405020304" pitchFamily="18" charset="0"/>
              </a:rPr>
              <a:t> </a:t>
            </a:r>
            <a:r>
              <a:rPr lang="en-US" altLang="zh-CN" sz="3200" b="1" dirty="0">
                <a:solidFill>
                  <a:srgbClr val="000000"/>
                </a:solidFill>
                <a:latin typeface="Times New Roman" panose="02020603050405020304" pitchFamily="18" charset="0"/>
                <a:cs typeface="Times New Roman" panose="02020603050405020304" pitchFamily="18" charset="0"/>
              </a:rPr>
              <a:t>A. </a:t>
            </a:r>
            <a:r>
              <a:rPr lang="zh-CN" altLang="en-US" sz="3200" b="1" dirty="0">
                <a:solidFill>
                  <a:srgbClr val="000000"/>
                </a:solidFill>
                <a:latin typeface="Times New Roman" panose="02020603050405020304" pitchFamily="18" charset="0"/>
                <a:cs typeface="Times New Roman" panose="02020603050405020304" pitchFamily="18" charset="0"/>
              </a:rPr>
              <a:t>甲、丙都会触电</a:t>
            </a:r>
            <a:endParaRPr lang="zh-CN" altLang="en-US" sz="3200" b="1" dirty="0">
              <a:solidFill>
                <a:srgbClr val="000000"/>
              </a:solidFill>
              <a:latin typeface="Times New Roman" panose="02020603050405020304" pitchFamily="18" charset="0"/>
              <a:cs typeface="Times New Roman" panose="02020603050405020304" pitchFamily="18" charset="0"/>
            </a:endParaRPr>
          </a:p>
          <a:p>
            <a:pPr eaLnBrk="1" hangingPunct="1">
              <a:lnSpc>
                <a:spcPct val="135000"/>
              </a:lnSpc>
              <a:spcBef>
                <a:spcPct val="20000"/>
              </a:spcBef>
              <a:buFont typeface="Arial" panose="020B0604020202020204" pitchFamily="34" charset="0"/>
              <a:buNone/>
              <a:defRPr/>
            </a:pPr>
            <a:r>
              <a:rPr lang="en-US" altLang="zh-CN" sz="3200" b="1" dirty="0">
                <a:solidFill>
                  <a:srgbClr val="000000"/>
                </a:solidFill>
                <a:latin typeface="Times New Roman" panose="02020603050405020304" pitchFamily="18" charset="0"/>
                <a:cs typeface="Times New Roman" panose="02020603050405020304" pitchFamily="18" charset="0"/>
              </a:rPr>
              <a:t>B. </a:t>
            </a:r>
            <a:r>
              <a:rPr lang="zh-CN" altLang="en-US" sz="3200" b="1" dirty="0">
                <a:solidFill>
                  <a:srgbClr val="000000"/>
                </a:solidFill>
                <a:latin typeface="Times New Roman" panose="02020603050405020304" pitchFamily="18" charset="0"/>
                <a:cs typeface="Times New Roman" panose="02020603050405020304" pitchFamily="18" charset="0"/>
              </a:rPr>
              <a:t>乙不会触电</a:t>
            </a:r>
            <a:endParaRPr lang="zh-CN" altLang="en-US" sz="3200" b="1" dirty="0">
              <a:solidFill>
                <a:srgbClr val="000000"/>
              </a:solidFill>
              <a:latin typeface="Times New Roman" panose="02020603050405020304" pitchFamily="18" charset="0"/>
              <a:cs typeface="Times New Roman" panose="02020603050405020304" pitchFamily="18" charset="0"/>
            </a:endParaRPr>
          </a:p>
          <a:p>
            <a:pPr marL="474345" indent="-474345" eaLnBrk="1" hangingPunct="1">
              <a:lnSpc>
                <a:spcPct val="135000"/>
              </a:lnSpc>
              <a:spcBef>
                <a:spcPct val="20000"/>
              </a:spcBef>
              <a:defRPr/>
            </a:pPr>
            <a:r>
              <a:rPr lang="en-US" altLang="zh-CN" sz="3200" b="1" dirty="0">
                <a:solidFill>
                  <a:srgbClr val="000000"/>
                </a:solidFill>
                <a:latin typeface="Times New Roman" panose="02020603050405020304" pitchFamily="18" charset="0"/>
                <a:cs typeface="Times New Roman" panose="02020603050405020304" pitchFamily="18" charset="0"/>
              </a:rPr>
              <a:t>C. </a:t>
            </a:r>
            <a:r>
              <a:rPr lang="zh-CN" altLang="en-US" sz="3200" b="1" dirty="0">
                <a:solidFill>
                  <a:srgbClr val="000000"/>
                </a:solidFill>
                <a:latin typeface="Times New Roman" panose="02020603050405020304" pitchFamily="18" charset="0"/>
                <a:cs typeface="Times New Roman" panose="02020603050405020304" pitchFamily="18" charset="0"/>
              </a:rPr>
              <a:t>丁中站在干燥木</a:t>
            </a:r>
            <a:endParaRPr lang="en-US" altLang="zh-CN" sz="3200" b="1" dirty="0">
              <a:solidFill>
                <a:srgbClr val="000000"/>
              </a:solidFill>
              <a:latin typeface="Times New Roman" panose="02020603050405020304" pitchFamily="18" charset="0"/>
              <a:cs typeface="Times New Roman" panose="02020603050405020304" pitchFamily="18" charset="0"/>
            </a:endParaRPr>
          </a:p>
          <a:p>
            <a:pPr marL="474345" indent="4445" eaLnBrk="1" hangingPunct="1">
              <a:lnSpc>
                <a:spcPct val="135000"/>
              </a:lnSpc>
              <a:spcBef>
                <a:spcPct val="20000"/>
              </a:spcBef>
              <a:defRPr/>
            </a:pPr>
            <a:r>
              <a:rPr lang="zh-CN" altLang="en-US" sz="3200" b="1" dirty="0">
                <a:solidFill>
                  <a:srgbClr val="000000"/>
                </a:solidFill>
                <a:latin typeface="Times New Roman" panose="02020603050405020304" pitchFamily="18" charset="0"/>
                <a:cs typeface="Times New Roman" panose="02020603050405020304" pitchFamily="18" charset="0"/>
              </a:rPr>
              <a:t>凳上的人会触电，站在地面上的人不会触电</a:t>
            </a:r>
            <a:endParaRPr lang="zh-CN" altLang="en-US" sz="3200" b="1" dirty="0">
              <a:solidFill>
                <a:srgbClr val="000000"/>
              </a:solidFill>
              <a:latin typeface="Times New Roman" panose="02020603050405020304" pitchFamily="18" charset="0"/>
              <a:cs typeface="Times New Roman" panose="02020603050405020304" pitchFamily="18" charset="0"/>
            </a:endParaRPr>
          </a:p>
          <a:p>
            <a:pPr eaLnBrk="1" hangingPunct="1">
              <a:lnSpc>
                <a:spcPct val="135000"/>
              </a:lnSpc>
              <a:spcBef>
                <a:spcPct val="20000"/>
              </a:spcBef>
              <a:buFont typeface="Arial" panose="020B0604020202020204" pitchFamily="34" charset="0"/>
              <a:buNone/>
              <a:defRPr/>
            </a:pPr>
            <a:r>
              <a:rPr lang="en-US" altLang="zh-CN" sz="3200" b="1" dirty="0">
                <a:solidFill>
                  <a:srgbClr val="000000"/>
                </a:solidFill>
                <a:latin typeface="Times New Roman" panose="02020603050405020304" pitchFamily="18" charset="0"/>
                <a:cs typeface="Times New Roman" panose="02020603050405020304" pitchFamily="18" charset="0"/>
              </a:rPr>
              <a:t>D. </a:t>
            </a:r>
            <a:r>
              <a:rPr lang="zh-CN" altLang="en-US" sz="3200" b="1" dirty="0">
                <a:solidFill>
                  <a:srgbClr val="000000"/>
                </a:solidFill>
                <a:latin typeface="Times New Roman" panose="02020603050405020304" pitchFamily="18" charset="0"/>
                <a:cs typeface="Times New Roman" panose="02020603050405020304" pitchFamily="18" charset="0"/>
              </a:rPr>
              <a:t>丁中两人都会触电</a:t>
            </a:r>
            <a:endParaRPr lang="en-US" altLang="zh-CN" sz="3200" b="1" dirty="0">
              <a:solidFill>
                <a:srgbClr val="000000"/>
              </a:solidFill>
              <a:latin typeface="Times New Roman" panose="02020603050405020304" pitchFamily="18" charset="0"/>
              <a:cs typeface="Times New Roman" panose="02020603050405020304" pitchFamily="18" charset="0"/>
            </a:endParaRPr>
          </a:p>
        </p:txBody>
      </p:sp>
      <p:pic>
        <p:nvPicPr>
          <p:cNvPr id="3175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1905" y="2181258"/>
            <a:ext cx="5894916" cy="19198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7"/>
          <p:cNvSpPr>
            <a:spLocks noChangeArrowheads="1"/>
          </p:cNvSpPr>
          <p:nvPr/>
        </p:nvSpPr>
        <p:spPr bwMode="auto">
          <a:xfrm>
            <a:off x="9789585" y="1276879"/>
            <a:ext cx="546100" cy="61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a:solidFill>
                  <a:srgbClr val="FF0000"/>
                </a:solidFill>
                <a:latin typeface="Times New Roman" panose="02020603050405020304" pitchFamily="18" charset="0"/>
                <a:cs typeface="Times New Roman" panose="02020603050405020304" pitchFamily="18" charset="0"/>
              </a:rPr>
              <a:t>C</a:t>
            </a:r>
            <a:endParaRPr lang="zh-CN" altLang="en-US" sz="3200" dirty="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295467" y="740702"/>
            <a:ext cx="8832981" cy="1600439"/>
          </a:xfrm>
          <a:prstGeom prst="rect">
            <a:avLst/>
          </a:prstGeom>
        </p:spPr>
        <p:txBody>
          <a:bodyPr wrap="square" lIns="121917" tIns="60958" rIns="121917" bIns="60958">
            <a:spAutoFit/>
          </a:bodyPr>
          <a:lstStyle/>
          <a:p>
            <a:pPr>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家庭电路触电的实质：人体直接或间接接触火线并形成电流的通路。</a:t>
            </a:r>
            <a:endParaRPr lang="zh-CN" altLang="en-US" sz="3200" b="1" dirty="0">
              <a:latin typeface="Times New Roman" panose="02020603050405020304" pitchFamily="18" charset="0"/>
            </a:endParaRPr>
          </a:p>
        </p:txBody>
      </p:sp>
      <p:sp>
        <p:nvSpPr>
          <p:cNvPr id="6" name="矩形 5"/>
          <p:cNvSpPr/>
          <p:nvPr/>
        </p:nvSpPr>
        <p:spPr>
          <a:xfrm>
            <a:off x="1314762" y="2298304"/>
            <a:ext cx="9121013" cy="3816425"/>
          </a:xfrm>
          <a:prstGeom prst="rect">
            <a:avLst/>
          </a:prstGeom>
        </p:spPr>
        <p:txBody>
          <a:bodyPr wrap="square" lIns="121917" tIns="60958" rIns="121917" bIns="60958">
            <a:spAutoFit/>
          </a:bodyPr>
          <a:lstStyle/>
          <a:p>
            <a:pPr>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乙没有接触到火线，不会触电。甲属于单线触电。丙属于双线触电。而丁：一个人站在干燥的木凳上一只手接触到火线，站在地面上的人用手去拉站在木凳上的人，这样电流可以从火线经两个人导向大地，会造成两人同时触电。</a:t>
            </a:r>
            <a:endParaRPr lang="zh-CN" altLang="en-US" sz="3200" b="1" dirty="0">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160546" y="1124937"/>
            <a:ext cx="7848600" cy="4392295"/>
            <a:chOff x="947" y="1527"/>
            <a:chExt cx="12360" cy="6917"/>
          </a:xfrm>
        </p:grpSpPr>
        <p:pic>
          <p:nvPicPr>
            <p:cNvPr id="3" name="图片 2" descr="打孔纸"/>
            <p:cNvPicPr>
              <a:picLocks noChangeAspect="1"/>
            </p:cNvPicPr>
            <p:nvPr>
              <p:custDataLst>
                <p:tags r:id="rId1"/>
              </p:custDataLst>
            </p:nvPr>
          </p:nvPicPr>
          <p:blipFill>
            <a:blip r:embed="rId2"/>
            <a:stretch>
              <a:fillRect/>
            </a:stretch>
          </p:blipFill>
          <p:spPr>
            <a:xfrm>
              <a:off x="947" y="2247"/>
              <a:ext cx="12360" cy="6197"/>
            </a:xfrm>
            <a:prstGeom prst="rect">
              <a:avLst/>
            </a:prstGeom>
          </p:spPr>
        </p:pic>
        <p:grpSp>
          <p:nvGrpSpPr>
            <p:cNvPr id="7" name="组合 6"/>
            <p:cNvGrpSpPr/>
            <p:nvPr/>
          </p:nvGrpSpPr>
          <p:grpSpPr>
            <a:xfrm>
              <a:off x="1514" y="1527"/>
              <a:ext cx="4021" cy="979"/>
              <a:chOff x="1514" y="1934"/>
              <a:chExt cx="4021" cy="979"/>
            </a:xfrm>
          </p:grpSpPr>
          <p:sp>
            <p:nvSpPr>
              <p:cNvPr id="4" name="文本框 3"/>
              <p:cNvSpPr txBox="1"/>
              <p:nvPr>
                <p:custDataLst>
                  <p:tags r:id="rId3"/>
                </p:custDataLst>
              </p:nvPr>
            </p:nvSpPr>
            <p:spPr>
              <a:xfrm>
                <a:off x="2997" y="2089"/>
                <a:ext cx="2538"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解题技巧 </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514" y="1934"/>
                <a:ext cx="1579" cy="936"/>
              </a:xfrm>
              <a:prstGeom prst="rect">
                <a:avLst/>
              </a:prstGeom>
            </p:spPr>
          </p:pic>
        </p:grpSp>
      </p:grpSp>
      <p:sp>
        <p:nvSpPr>
          <p:cNvPr id="8" name="矩形 7"/>
          <p:cNvSpPr>
            <a:spLocks noChangeArrowheads="1"/>
          </p:cNvSpPr>
          <p:nvPr/>
        </p:nvSpPr>
        <p:spPr bwMode="auto">
          <a:xfrm>
            <a:off x="2855640" y="1974141"/>
            <a:ext cx="6803519"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437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家庭电路触电是人体直接或间接跟火线连通造成的。即接触火线，形成电流的通路。一般就是人体接触火线，同时人体和零线或大地连接起来。</a:t>
            </a:r>
            <a:endParaRPr lang="zh-CN" altLang="en-US"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26"/>
          <p:cNvSpPr txBox="1">
            <a:spLocks noChangeArrowheads="1"/>
          </p:cNvSpPr>
          <p:nvPr/>
        </p:nvSpPr>
        <p:spPr bwMode="auto">
          <a:xfrm>
            <a:off x="830308" y="1412776"/>
            <a:ext cx="10546776" cy="4604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271780" indent="-2717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kumimoji="1" lang="en-US" altLang="zh-CN" sz="3200" b="1" dirty="0">
                <a:latin typeface="Times New Roman" panose="02020603050405020304" pitchFamily="18" charset="0"/>
              </a:rPr>
              <a:t>1. </a:t>
            </a:r>
            <a:r>
              <a:rPr kumimoji="1" lang="zh-CN" altLang="en-US" sz="3200" b="1" dirty="0">
                <a:latin typeface="Times New Roman" panose="02020603050405020304" pitchFamily="18" charset="0"/>
              </a:rPr>
              <a:t>安全用电的原则：</a:t>
            </a:r>
            <a:endParaRPr kumimoji="1" lang="zh-CN" altLang="en-US" sz="3200" b="1" dirty="0">
              <a:latin typeface="Times New Roman" panose="02020603050405020304" pitchFamily="18" charset="0"/>
            </a:endParaRPr>
          </a:p>
          <a:p>
            <a:pPr eaLnBrk="1" hangingPunct="1">
              <a:lnSpc>
                <a:spcPct val="130000"/>
              </a:lnSpc>
            </a:pPr>
            <a:r>
              <a:rPr kumimoji="1" lang="en-US" altLang="zh-CN" sz="3200" b="1" dirty="0">
                <a:latin typeface="Times New Roman" panose="02020603050405020304" pitchFamily="18" charset="0"/>
              </a:rPr>
              <a:t>(1)</a:t>
            </a:r>
            <a:r>
              <a:rPr kumimoji="1" lang="zh-CN" altLang="en-US" sz="3200" b="1" dirty="0">
                <a:solidFill>
                  <a:srgbClr val="00B0F0"/>
                </a:solidFill>
                <a:latin typeface="Times New Roman" panose="02020603050405020304" pitchFamily="18" charset="0"/>
              </a:rPr>
              <a:t>不接触低压带电体，不靠近高压带电体</a:t>
            </a:r>
            <a:r>
              <a:rPr kumimoji="1" lang="zh-CN" altLang="en-US" sz="3200" b="1" dirty="0">
                <a:latin typeface="Times New Roman" panose="02020603050405020304" pitchFamily="18" charset="0"/>
              </a:rPr>
              <a:t>。</a:t>
            </a:r>
            <a:endParaRPr kumimoji="1" lang="zh-CN" altLang="en-US" sz="3200" b="1" dirty="0">
              <a:latin typeface="Times New Roman" panose="02020603050405020304" pitchFamily="18" charset="0"/>
            </a:endParaRPr>
          </a:p>
          <a:p>
            <a:pPr eaLnBrk="1" hangingPunct="1">
              <a:lnSpc>
                <a:spcPct val="130000"/>
              </a:lnSpc>
            </a:pPr>
            <a:r>
              <a:rPr kumimoji="1" lang="en-US" altLang="zh-CN" sz="3200" b="1" dirty="0">
                <a:latin typeface="Times New Roman" panose="02020603050405020304" pitchFamily="18" charset="0"/>
              </a:rPr>
              <a:t>(2)</a:t>
            </a:r>
            <a:r>
              <a:rPr kumimoji="1" lang="zh-CN" altLang="en-US" sz="3200" b="1" dirty="0">
                <a:latin typeface="Times New Roman" panose="02020603050405020304" pitchFamily="18" charset="0"/>
              </a:rPr>
              <a:t>更换灯泡、搬动电器前应断开电源开关。</a:t>
            </a:r>
            <a:endParaRPr kumimoji="1" lang="en-US" altLang="zh-CN" sz="3200" b="1" dirty="0">
              <a:latin typeface="Times New Roman" panose="02020603050405020304" pitchFamily="18" charset="0"/>
            </a:endParaRPr>
          </a:p>
          <a:p>
            <a:pPr eaLnBrk="1" hangingPunct="1">
              <a:lnSpc>
                <a:spcPct val="130000"/>
              </a:lnSpc>
            </a:pPr>
            <a:r>
              <a:rPr kumimoji="1" lang="en-US" altLang="zh-CN" sz="3200" b="1" dirty="0">
                <a:latin typeface="Times New Roman" panose="02020603050405020304" pitchFamily="18" charset="0"/>
              </a:rPr>
              <a:t>(3)</a:t>
            </a:r>
            <a:r>
              <a:rPr kumimoji="1" lang="zh-CN" altLang="en-US" sz="3200" b="1" dirty="0">
                <a:latin typeface="Times New Roman" panose="02020603050405020304" pitchFamily="18" charset="0"/>
              </a:rPr>
              <a:t>不弄湿用电器，不损坏绝缘层。</a:t>
            </a:r>
            <a:endParaRPr kumimoji="1" lang="zh-CN" altLang="en-US" sz="3200" b="1" dirty="0">
              <a:latin typeface="Times New Roman" panose="02020603050405020304" pitchFamily="18" charset="0"/>
            </a:endParaRPr>
          </a:p>
          <a:p>
            <a:pPr eaLnBrk="1" hangingPunct="1">
              <a:lnSpc>
                <a:spcPct val="130000"/>
              </a:lnSpc>
            </a:pPr>
            <a:r>
              <a:rPr kumimoji="1" lang="en-US" altLang="zh-CN" sz="3200" b="1" dirty="0">
                <a:latin typeface="Times New Roman" panose="02020603050405020304" pitchFamily="18" charset="0"/>
              </a:rPr>
              <a:t>(4)</a:t>
            </a:r>
            <a:r>
              <a:rPr kumimoji="1" lang="zh-CN" altLang="en-US" sz="3200" b="1" dirty="0">
                <a:latin typeface="Times New Roman" panose="02020603050405020304" pitchFamily="18" charset="0"/>
              </a:rPr>
              <a:t>保险装置、插座、导线、家用电器等达到使用寿命应及时更换。</a:t>
            </a:r>
            <a:endParaRPr kumimoji="1" lang="zh-CN" altLang="en-US" sz="3200" b="1" dirty="0">
              <a:latin typeface="Times New Roman" panose="02020603050405020304" pitchFamily="18" charset="0"/>
            </a:endParaRPr>
          </a:p>
          <a:p>
            <a:pPr eaLnBrk="1" hangingPunct="1">
              <a:lnSpc>
                <a:spcPct val="130000"/>
              </a:lnSpc>
            </a:pPr>
            <a:r>
              <a:rPr kumimoji="1" lang="en-US" altLang="zh-CN" sz="3200" b="1" dirty="0">
                <a:latin typeface="Times New Roman" panose="02020603050405020304" pitchFamily="18" charset="0"/>
              </a:rPr>
              <a:t>2. </a:t>
            </a:r>
            <a:r>
              <a:rPr kumimoji="1" lang="zh-CN" altLang="en-US" sz="3200" b="1" dirty="0">
                <a:latin typeface="Times New Roman" panose="02020603050405020304" pitchFamily="18" charset="0"/>
              </a:rPr>
              <a:t>低压触电的实质： 人直接或间接与火线相通。</a:t>
            </a:r>
            <a:endParaRPr kumimoji="1" lang="en-US" altLang="zh-CN" sz="3200" b="1" dirty="0">
              <a:latin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725" y="692785"/>
            <a:ext cx="5273040" cy="573405"/>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70" y="681990"/>
            <a:ext cx="1720850"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680164"/>
            <a:ext cx="999490" cy="58356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任务</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2855595" y="680085"/>
            <a:ext cx="4719320" cy="58356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了解家庭用电安全</a:t>
            </a:r>
            <a:r>
              <a:rPr lang="zh-CN" altLang="en-US" sz="3200" b="1" dirty="0">
                <a:latin typeface="黑体" panose="02010609060101010101" charset="-122"/>
                <a:ea typeface="黑体" panose="02010609060101010101" charset="-122"/>
              </a:rPr>
              <a:t>常识</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1991537" y="548680"/>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2</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160546" y="908720"/>
            <a:ext cx="7848600" cy="5040630"/>
            <a:chOff x="947" y="1527"/>
            <a:chExt cx="12360" cy="7938"/>
          </a:xfrm>
        </p:grpSpPr>
        <p:pic>
          <p:nvPicPr>
            <p:cNvPr id="3" name="图片 2" descr="打孔纸"/>
            <p:cNvPicPr>
              <a:picLocks noChangeAspect="1"/>
            </p:cNvPicPr>
            <p:nvPr>
              <p:custDataLst>
                <p:tags r:id="rId1"/>
              </p:custDataLst>
            </p:nvPr>
          </p:nvPicPr>
          <p:blipFill>
            <a:blip r:embed="rId2"/>
            <a:stretch>
              <a:fillRect/>
            </a:stretch>
          </p:blipFill>
          <p:spPr>
            <a:xfrm>
              <a:off x="947" y="2247"/>
              <a:ext cx="12360" cy="7218"/>
            </a:xfrm>
            <a:prstGeom prst="rect">
              <a:avLst/>
            </a:prstGeom>
          </p:spPr>
        </p:pic>
        <p:grpSp>
          <p:nvGrpSpPr>
            <p:cNvPr id="7" name="组合 6"/>
            <p:cNvGrpSpPr/>
            <p:nvPr/>
          </p:nvGrpSpPr>
          <p:grpSpPr>
            <a:xfrm>
              <a:off x="1514" y="1527"/>
              <a:ext cx="4021" cy="979"/>
              <a:chOff x="1514" y="1934"/>
              <a:chExt cx="4021" cy="979"/>
            </a:xfrm>
          </p:grpSpPr>
          <p:sp>
            <p:nvSpPr>
              <p:cNvPr id="4" name="文本框 3"/>
              <p:cNvSpPr txBox="1"/>
              <p:nvPr>
                <p:custDataLst>
                  <p:tags r:id="rId3"/>
                </p:custDataLst>
              </p:nvPr>
            </p:nvSpPr>
            <p:spPr>
              <a:xfrm>
                <a:off x="2997" y="2089"/>
                <a:ext cx="2538"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速记</a:t>
                </a:r>
                <a:r>
                  <a:rPr lang="zh-CN" altLang="en-US" sz="2800" dirty="0" smtClean="0">
                    <a:latin typeface="黑体" panose="02010609060101010101" charset="-122"/>
                    <a:ea typeface="黑体" panose="02010609060101010101" charset="-122"/>
                    <a:cs typeface="黑体" panose="02010609060101010101" charset="-122"/>
                  </a:rPr>
                  <a:t>口诀</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514" y="1934"/>
                <a:ext cx="1579" cy="936"/>
              </a:xfrm>
              <a:prstGeom prst="rect">
                <a:avLst/>
              </a:prstGeom>
            </p:spPr>
          </p:pic>
        </p:grpSp>
      </p:grpSp>
      <p:sp>
        <p:nvSpPr>
          <p:cNvPr id="8" name="矩形 7"/>
          <p:cNvSpPr>
            <a:spLocks noChangeArrowheads="1"/>
          </p:cNvSpPr>
          <p:nvPr/>
        </p:nvSpPr>
        <p:spPr bwMode="auto">
          <a:xfrm>
            <a:off x="2855640" y="1757924"/>
            <a:ext cx="6803519" cy="3570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00B0F0"/>
                </a:solidFill>
                <a:latin typeface="Times New Roman" panose="02020603050405020304" pitchFamily="18" charset="0"/>
                <a:ea typeface="楷体" panose="02010609060101010101" pitchFamily="49" charset="-122"/>
              </a:rPr>
              <a:t>安全用电很重要，三十六伏是最高；</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r>
              <a:rPr lang="zh-CN" altLang="en-US" sz="3200" b="1" dirty="0">
                <a:solidFill>
                  <a:srgbClr val="00B0F0"/>
                </a:solidFill>
                <a:latin typeface="Times New Roman" panose="02020603050405020304" pitchFamily="18" charset="0"/>
                <a:ea typeface="楷体" panose="02010609060101010101" pitchFamily="49" charset="-122"/>
              </a:rPr>
              <a:t>低压带电别接触，高压电源莫接近；</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r>
              <a:rPr lang="zh-CN" altLang="en-US" sz="3200" b="1" dirty="0">
                <a:solidFill>
                  <a:srgbClr val="00B0F0"/>
                </a:solidFill>
                <a:latin typeface="Times New Roman" panose="02020603050405020304" pitchFamily="18" charset="0"/>
                <a:ea typeface="楷体" panose="02010609060101010101" pitchFamily="49" charset="-122"/>
              </a:rPr>
              <a:t>绝缘破损及时换，湿手不要动开关；</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r>
              <a:rPr lang="zh-CN" altLang="en-US" sz="3200" b="1" dirty="0">
                <a:solidFill>
                  <a:srgbClr val="00B0F0"/>
                </a:solidFill>
                <a:latin typeface="Times New Roman" panose="02020603050405020304" pitchFamily="18" charset="0"/>
                <a:ea typeface="楷体" panose="02010609060101010101" pitchFamily="49" charset="-122"/>
              </a:rPr>
              <a:t>湿衣湿布莫碰电，天线电线要分开；</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r>
              <a:rPr lang="zh-CN" altLang="en-US" sz="3200" b="1" dirty="0">
                <a:solidFill>
                  <a:srgbClr val="00B0F0"/>
                </a:solidFill>
                <a:latin typeface="Times New Roman" panose="02020603050405020304" pitchFamily="18" charset="0"/>
                <a:ea typeface="楷体" panose="02010609060101010101" pitchFamily="49" charset="-122"/>
              </a:rPr>
              <a:t>家电外壳要接地，避雷措施不可少；</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r>
              <a:rPr lang="zh-CN" altLang="en-US" sz="3200" b="1" dirty="0">
                <a:solidFill>
                  <a:srgbClr val="00B0F0"/>
                </a:solidFill>
                <a:latin typeface="Times New Roman" panose="02020603050405020304" pitchFamily="18" charset="0"/>
                <a:ea typeface="楷体" panose="02010609060101010101" pitchFamily="49" charset="-122"/>
              </a:rPr>
              <a:t>万一触电怎么办，干棒干条切电源；</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r>
              <a:rPr lang="zh-CN" altLang="en-US" sz="3200" b="1" dirty="0">
                <a:solidFill>
                  <a:srgbClr val="00B0F0"/>
                </a:solidFill>
                <a:latin typeface="Times New Roman" panose="02020603050405020304" pitchFamily="18" charset="0"/>
                <a:ea typeface="楷体" panose="02010609060101010101" pitchFamily="49" charset="-122"/>
              </a:rPr>
              <a:t>人工呼吸最必要，随后急往医院跑。</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任意多边形 9"/>
          <p:cNvSpPr/>
          <p:nvPr>
            <p:custDataLst>
              <p:tags r:id="rId1"/>
            </p:custDataLst>
          </p:nvPr>
        </p:nvSpPr>
        <p:spPr>
          <a:xfrm>
            <a:off x="283634" y="980728"/>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4</a:t>
            </a:r>
            <a:r>
              <a:rPr lang="zh-CN" altLang="en-US" sz="3200" dirty="0">
                <a:solidFill>
                  <a:srgbClr val="FFFFFF"/>
                </a:solidFill>
                <a:latin typeface="微软雅黑" panose="020B0503020204020204" pitchFamily="34" charset="-122"/>
                <a:ea typeface="微软雅黑" panose="020B0503020204020204" pitchFamily="34" charset="-122"/>
              </a:rPr>
              <a:t> </a:t>
            </a:r>
            <a:endParaRPr lang="zh-CN" altLang="en-US" sz="3200" dirty="0">
              <a:solidFill>
                <a:srgbClr val="FFFFFF"/>
              </a:solidFill>
              <a:latin typeface="微软雅黑" panose="020B0503020204020204" pitchFamily="34" charset="-122"/>
              <a:ea typeface="微软雅黑" panose="020B0503020204020204" pitchFamily="34" charset="-122"/>
            </a:endParaRPr>
          </a:p>
        </p:txBody>
      </p:sp>
      <p:sp>
        <p:nvSpPr>
          <p:cNvPr id="36870" name="内容占位符 7"/>
          <p:cNvSpPr txBox="1">
            <a:spLocks noChangeArrowheads="1"/>
          </p:cNvSpPr>
          <p:nvPr/>
        </p:nvSpPr>
        <p:spPr bwMode="auto">
          <a:xfrm>
            <a:off x="1346201" y="782108"/>
            <a:ext cx="10080740" cy="5293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indent="53657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eaLnBrk="1" hangingPunct="1">
              <a:lnSpc>
                <a:spcPct val="150000"/>
              </a:lnSpc>
              <a:spcBef>
                <a:spcPct val="20000"/>
              </a:spcBef>
              <a:buFont typeface="Arial" panose="020B0604020202020204" pitchFamily="34" charset="0"/>
              <a:buNone/>
            </a:pP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en-US" sz="3200" b="1" dirty="0">
                <a:solidFill>
                  <a:srgbClr val="000000"/>
                </a:solidFill>
                <a:latin typeface="Times New Roman" panose="02020603050405020304" pitchFamily="18" charset="0"/>
                <a:cs typeface="Times New Roman" panose="02020603050405020304" pitchFamily="18" charset="0"/>
              </a:rPr>
              <a:t>中考</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en-US" sz="3200" b="1" dirty="0">
                <a:solidFill>
                  <a:srgbClr val="000000"/>
                </a:solidFill>
                <a:latin typeface="Times New Roman" panose="02020603050405020304" pitchFamily="18" charset="0"/>
                <a:cs typeface="Times New Roman" panose="02020603050405020304" pitchFamily="18" charset="0"/>
              </a:rPr>
              <a:t>随州 </a:t>
            </a:r>
            <a:r>
              <a:rPr lang="en-US" altLang="zh-CN" sz="3200" b="1" dirty="0">
                <a:solidFill>
                  <a:srgbClr val="000000"/>
                </a:solidFill>
                <a:latin typeface="Times New Roman" panose="02020603050405020304" pitchFamily="18" charset="0"/>
                <a:cs typeface="Times New Roman" panose="02020603050405020304" pitchFamily="18" charset="0"/>
              </a:rPr>
              <a:t>] </a:t>
            </a:r>
            <a:r>
              <a:rPr lang="zh-CN" altLang="en-US" sz="3200" b="1" dirty="0">
                <a:solidFill>
                  <a:srgbClr val="000000"/>
                </a:solidFill>
                <a:latin typeface="Times New Roman" panose="02020603050405020304" pitchFamily="18" charset="0"/>
                <a:cs typeface="Times New Roman" panose="02020603050405020304" pitchFamily="18" charset="0"/>
              </a:rPr>
              <a:t>据媒体报道，每年都有钓鱼者不小心将鱼竿触碰到高压线触电身亡的事故发生，甚至养鸭人和放羊人用废弃的鱼竿赶鸭驱羊时也发生过类似惨剧。刘强同学意识到安全用电人命关天！他查阅资料后对同学们讲：有一种碳素钓竿的导电性为 </a:t>
            </a:r>
            <a:r>
              <a:rPr lang="en-US" altLang="zh-CN" sz="3200" b="1" dirty="0">
                <a:solidFill>
                  <a:srgbClr val="000000"/>
                </a:solidFill>
                <a:latin typeface="Times New Roman" panose="02020603050405020304" pitchFamily="18" charset="0"/>
                <a:cs typeface="Times New Roman" panose="02020603050405020304" pitchFamily="18" charset="0"/>
              </a:rPr>
              <a:t>1.5×10 </a:t>
            </a:r>
            <a:r>
              <a:rPr lang="zh-CN" altLang="en-US" sz="3200" b="1" dirty="0">
                <a:solidFill>
                  <a:srgbClr val="000000"/>
                </a:solidFill>
                <a:latin typeface="Times New Roman" panose="02020603050405020304" pitchFamily="18" charset="0"/>
                <a:cs typeface="Times New Roman" panose="02020603050405020304" pitchFamily="18" charset="0"/>
              </a:rPr>
              <a:t>－ </a:t>
            </a:r>
            <a:r>
              <a:rPr lang="en-US" altLang="zh-CN" sz="3200" b="1" dirty="0">
                <a:solidFill>
                  <a:srgbClr val="000000"/>
                </a:solidFill>
                <a:latin typeface="Times New Roman" panose="02020603050405020304" pitchFamily="18" charset="0"/>
                <a:cs typeface="Times New Roman" panose="02020603050405020304" pitchFamily="18" charset="0"/>
              </a:rPr>
              <a:t>3Ω/cm</a:t>
            </a:r>
            <a:r>
              <a:rPr lang="zh-CN" altLang="en-US" sz="3200" b="1" dirty="0">
                <a:solidFill>
                  <a:srgbClr val="000000"/>
                </a:solidFill>
                <a:latin typeface="Times New Roman" panose="02020603050405020304" pitchFamily="18" charset="0"/>
                <a:cs typeface="Times New Roman" panose="02020603050405020304" pitchFamily="18" charset="0"/>
              </a:rPr>
              <a:t> </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en-US" sz="3200" b="1" dirty="0">
                <a:solidFill>
                  <a:srgbClr val="000000"/>
                </a:solidFill>
                <a:latin typeface="Times New Roman" panose="02020603050405020304" pitchFamily="18" charset="0"/>
                <a:cs typeface="Times New Roman" panose="02020603050405020304" pitchFamily="18" charset="0"/>
              </a:rPr>
              <a:t>即每厘米长的电阻值</a:t>
            </a:r>
            <a:r>
              <a:rPr lang="en-US" altLang="zh-CN" sz="3200" b="1" dirty="0">
                <a:solidFill>
                  <a:srgbClr val="000000"/>
                </a:solidFill>
                <a:latin typeface="Times New Roman" panose="02020603050405020304" pitchFamily="18" charset="0"/>
                <a:cs typeface="Times New Roman" panose="02020603050405020304" pitchFamily="18" charset="0"/>
              </a:rPr>
              <a:t>) </a:t>
            </a:r>
            <a:r>
              <a:rPr lang="zh-CN" altLang="en-US" sz="3200" b="1" dirty="0">
                <a:solidFill>
                  <a:srgbClr val="000000"/>
                </a:solidFill>
                <a:latin typeface="Times New Roman" panose="02020603050405020304" pitchFamily="18" charset="0"/>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10 m </a:t>
            </a:r>
            <a:r>
              <a:rPr lang="zh-CN" altLang="en-US" sz="3200" b="1" dirty="0">
                <a:solidFill>
                  <a:srgbClr val="000000"/>
                </a:solidFill>
                <a:latin typeface="Times New Roman" panose="02020603050405020304" pitchFamily="18" charset="0"/>
                <a:cs typeface="Times New Roman" panose="02020603050405020304" pitchFamily="18" charset="0"/>
              </a:rPr>
              <a:t>长的钓竿若触碰到 </a:t>
            </a:r>
            <a:r>
              <a:rPr lang="en-US" altLang="zh-CN" sz="3200" b="1" dirty="0">
                <a:solidFill>
                  <a:srgbClr val="000000"/>
                </a:solidFill>
                <a:latin typeface="Times New Roman" panose="02020603050405020304" pitchFamily="18" charset="0"/>
                <a:cs typeface="Times New Roman" panose="02020603050405020304" pitchFamily="18" charset="0"/>
              </a:rPr>
              <a:t>10 kV </a:t>
            </a:r>
            <a:r>
              <a:rPr lang="zh-CN" altLang="en-US" sz="3200" b="1" dirty="0">
                <a:solidFill>
                  <a:srgbClr val="000000"/>
                </a:solidFill>
                <a:latin typeface="Times New Roman" panose="02020603050405020304" pitchFamily="18" charset="0"/>
                <a:cs typeface="Times New Roman" panose="02020603050405020304" pitchFamily="18" charset="0"/>
              </a:rPr>
              <a:t>的高压线，那将万分危险</a:t>
            </a:r>
            <a:r>
              <a:rPr lang="zh-CN" altLang="en-US" sz="3200" b="1" dirty="0" smtClean="0">
                <a:solidFill>
                  <a:srgbClr val="000000"/>
                </a:solidFill>
                <a:latin typeface="Times New Roman" panose="02020603050405020304" pitchFamily="18" charset="0"/>
                <a:cs typeface="Times New Roman" panose="02020603050405020304" pitchFamily="18" charset="0"/>
              </a:rPr>
              <a:t>！</a:t>
            </a:r>
            <a:endParaRPr lang="en-US" altLang="zh-CN" sz="3200" b="1" dirty="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8"/>
          <p:cNvSpPr txBox="1"/>
          <p:nvPr/>
        </p:nvSpPr>
        <p:spPr>
          <a:xfrm>
            <a:off x="4062892" y="1268760"/>
            <a:ext cx="4041502" cy="3416320"/>
          </a:xfrm>
          <a:prstGeom prst="rect">
            <a:avLst/>
          </a:prstGeom>
          <a:noFill/>
        </p:spPr>
        <p:txBody>
          <a:bodyPr wrap="square">
            <a:spAutoFit/>
          </a:bodyPr>
          <a:lstStyle/>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安全电压</a:t>
            </a:r>
            <a:endParaRPr lang="en-US" altLang="zh-CN" sz="3600" b="1" dirty="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试电笔</a:t>
            </a:r>
            <a:endParaRPr lang="en-US" altLang="zh-CN" sz="3600" b="1" dirty="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常见的触电事故</a:t>
            </a:r>
            <a:endParaRPr lang="en-US" altLang="zh-CN" sz="3600" b="1" dirty="0">
              <a:latin typeface="+mn-ea"/>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安全用电原则</a:t>
            </a:r>
            <a:endParaRPr lang="zh-CN" altLang="en-US" sz="3600" b="1" dirty="0">
              <a:latin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70" name="内容占位符 7"/>
          <p:cNvSpPr txBox="1">
            <a:spLocks noChangeArrowheads="1"/>
          </p:cNvSpPr>
          <p:nvPr/>
        </p:nvSpPr>
        <p:spPr bwMode="auto">
          <a:xfrm>
            <a:off x="1030950" y="404664"/>
            <a:ext cx="10105610" cy="5778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indent="53657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42925" indent="-542925" eaLnBrk="1" hangingPunct="1">
              <a:lnSpc>
                <a:spcPct val="120000"/>
              </a:lnSpc>
              <a:spcBef>
                <a:spcPct val="20000"/>
              </a:spcBef>
              <a:buFont typeface="Arial" panose="020B0604020202020204" pitchFamily="34" charset="0"/>
              <a:buNone/>
            </a:pPr>
            <a:r>
              <a:rPr lang="zh-CN" altLang="en-US" sz="3200" b="1" dirty="0" smtClean="0">
                <a:solidFill>
                  <a:srgbClr val="000000"/>
                </a:solidFill>
                <a:latin typeface="Times New Roman" panose="02020603050405020304" pitchFamily="18" charset="0"/>
                <a:cs typeface="Times New Roman" panose="02020603050405020304" pitchFamily="18" charset="0"/>
              </a:rPr>
              <a:t>根据</a:t>
            </a:r>
            <a:r>
              <a:rPr lang="zh-CN" altLang="en-US" sz="3200" b="1" dirty="0">
                <a:solidFill>
                  <a:srgbClr val="000000"/>
                </a:solidFill>
                <a:latin typeface="Times New Roman" panose="02020603050405020304" pitchFamily="18" charset="0"/>
                <a:cs typeface="Times New Roman" panose="02020603050405020304" pitchFamily="18" charset="0"/>
              </a:rPr>
              <a:t>上述材料下列说法正确的是</a:t>
            </a:r>
            <a:r>
              <a:rPr lang="en-US" altLang="zh-CN" sz="3200" b="1" dirty="0">
                <a:solidFill>
                  <a:srgbClr val="000000"/>
                </a:solidFill>
                <a:latin typeface="Times New Roman" panose="02020603050405020304" pitchFamily="18" charset="0"/>
                <a:cs typeface="Times New Roman" panose="02020603050405020304" pitchFamily="18" charset="0"/>
              </a:rPr>
              <a:t>( </a:t>
            </a:r>
            <a:r>
              <a:rPr lang="zh-CN" altLang="en-US" sz="3200" b="1" dirty="0">
                <a:solidFill>
                  <a:srgbClr val="000000"/>
                </a:solidFill>
                <a:latin typeface="Times New Roman" panose="02020603050405020304" pitchFamily="18" charset="0"/>
                <a:cs typeface="Times New Roman" panose="02020603050405020304" pitchFamily="18" charset="0"/>
              </a:rPr>
              <a:t>　　 </a:t>
            </a:r>
            <a:r>
              <a:rPr lang="en-US" altLang="zh-CN" sz="3200" b="1" dirty="0" smtClean="0">
                <a:solidFill>
                  <a:srgbClr val="000000"/>
                </a:solidFill>
                <a:latin typeface="Times New Roman" panose="02020603050405020304" pitchFamily="18" charset="0"/>
                <a:cs typeface="Times New Roman" panose="02020603050405020304" pitchFamily="18" charset="0"/>
              </a:rPr>
              <a:t>)</a:t>
            </a:r>
            <a:endParaRPr lang="en-US" altLang="zh-CN" sz="3200" b="1" dirty="0" smtClean="0">
              <a:solidFill>
                <a:srgbClr val="000000"/>
              </a:solidFill>
              <a:latin typeface="Times New Roman" panose="02020603050405020304" pitchFamily="18" charset="0"/>
              <a:cs typeface="Times New Roman" panose="02020603050405020304" pitchFamily="18" charset="0"/>
            </a:endParaRPr>
          </a:p>
          <a:p>
            <a:pPr marL="542925" indent="-542925" eaLnBrk="1" hangingPunct="1">
              <a:lnSpc>
                <a:spcPct val="120000"/>
              </a:lnSpc>
              <a:spcBef>
                <a:spcPct val="20000"/>
              </a:spcBef>
            </a:pPr>
            <a:r>
              <a:rPr lang="en-US" altLang="zh-CN" sz="3200" b="1" dirty="0">
                <a:solidFill>
                  <a:srgbClr val="000000"/>
                </a:solidFill>
                <a:latin typeface="Times New Roman" panose="02020603050405020304" pitchFamily="18" charset="0"/>
                <a:cs typeface="Times New Roman" panose="02020603050405020304" pitchFamily="18" charset="0"/>
              </a:rPr>
              <a:t>A. </a:t>
            </a:r>
            <a:r>
              <a:rPr lang="zh-CN" altLang="en-US" sz="3200" b="1" dirty="0">
                <a:solidFill>
                  <a:srgbClr val="000000"/>
                </a:solidFill>
                <a:latin typeface="Times New Roman" panose="02020603050405020304" pitchFamily="18" charset="0"/>
                <a:cs typeface="Times New Roman" panose="02020603050405020304" pitchFamily="18" charset="0"/>
              </a:rPr>
              <a:t>刘强所言的该款碳素钓竿若触碰到高压线，高压             线与握手处之间的钓竿电阻不足 </a:t>
            </a:r>
            <a:r>
              <a:rPr lang="en-US" altLang="zh-CN" sz="3200" b="1" dirty="0">
                <a:solidFill>
                  <a:srgbClr val="000000"/>
                </a:solidFill>
                <a:latin typeface="Times New Roman" panose="02020603050405020304" pitchFamily="18" charset="0"/>
                <a:cs typeface="Times New Roman" panose="02020603050405020304" pitchFamily="18" charset="0"/>
              </a:rPr>
              <a:t>2 Ω</a:t>
            </a:r>
            <a:endParaRPr lang="en-US" altLang="zh-CN" sz="3200" b="1" dirty="0">
              <a:solidFill>
                <a:srgbClr val="000000"/>
              </a:solidFill>
              <a:latin typeface="Times New Roman" panose="02020603050405020304" pitchFamily="18" charset="0"/>
              <a:cs typeface="Times New Roman" panose="02020603050405020304" pitchFamily="18" charset="0"/>
            </a:endParaRPr>
          </a:p>
          <a:p>
            <a:pPr marL="542925" indent="-542925" eaLnBrk="1" hangingPunct="1">
              <a:lnSpc>
                <a:spcPct val="120000"/>
              </a:lnSpc>
              <a:spcBef>
                <a:spcPct val="20000"/>
              </a:spcBef>
            </a:pPr>
            <a:r>
              <a:rPr lang="en-US" altLang="zh-CN" sz="3200" b="1" dirty="0">
                <a:solidFill>
                  <a:srgbClr val="000000"/>
                </a:solidFill>
                <a:latin typeface="Times New Roman" panose="02020603050405020304" pitchFamily="18" charset="0"/>
                <a:cs typeface="Times New Roman" panose="02020603050405020304" pitchFamily="18" charset="0"/>
              </a:rPr>
              <a:t>B. </a:t>
            </a:r>
            <a:r>
              <a:rPr lang="zh-CN" altLang="en-US" sz="3200" b="1" dirty="0">
                <a:solidFill>
                  <a:srgbClr val="000000"/>
                </a:solidFill>
                <a:latin typeface="Times New Roman" panose="02020603050405020304" pitchFamily="18" charset="0"/>
                <a:cs typeface="Times New Roman" panose="02020603050405020304" pitchFamily="18" charset="0"/>
              </a:rPr>
              <a:t>刘强所言的该款碳素钓竿若触碰到 </a:t>
            </a:r>
            <a:r>
              <a:rPr lang="en-US" altLang="zh-CN" sz="3200" b="1" dirty="0">
                <a:solidFill>
                  <a:srgbClr val="000000"/>
                </a:solidFill>
                <a:latin typeface="Times New Roman" panose="02020603050405020304" pitchFamily="18" charset="0"/>
                <a:cs typeface="Times New Roman" panose="02020603050405020304" pitchFamily="18" charset="0"/>
              </a:rPr>
              <a:t>220 V </a:t>
            </a:r>
            <a:r>
              <a:rPr lang="zh-CN" altLang="en-US" sz="3200" b="1" dirty="0">
                <a:solidFill>
                  <a:srgbClr val="000000"/>
                </a:solidFill>
                <a:latin typeface="Times New Roman" panose="02020603050405020304" pitchFamily="18" charset="0"/>
                <a:cs typeface="Times New Roman" panose="02020603050405020304" pitchFamily="18" charset="0"/>
              </a:rPr>
              <a:t>民用电是安全的</a:t>
            </a:r>
            <a:endParaRPr lang="zh-CN" altLang="en-US" sz="3200" b="1" dirty="0">
              <a:solidFill>
                <a:srgbClr val="000000"/>
              </a:solidFill>
              <a:latin typeface="Times New Roman" panose="02020603050405020304" pitchFamily="18" charset="0"/>
              <a:cs typeface="Times New Roman" panose="02020603050405020304" pitchFamily="18" charset="0"/>
            </a:endParaRPr>
          </a:p>
          <a:p>
            <a:pPr marL="542925" indent="-542925" eaLnBrk="1" hangingPunct="1">
              <a:lnSpc>
                <a:spcPct val="120000"/>
              </a:lnSpc>
              <a:spcBef>
                <a:spcPct val="20000"/>
              </a:spcBef>
            </a:pPr>
            <a:r>
              <a:rPr lang="en-US" altLang="zh-CN" sz="3200" b="1" dirty="0">
                <a:solidFill>
                  <a:srgbClr val="000000"/>
                </a:solidFill>
                <a:latin typeface="Times New Roman" panose="02020603050405020304" pitchFamily="18" charset="0"/>
                <a:cs typeface="Times New Roman" panose="02020603050405020304" pitchFamily="18" charset="0"/>
              </a:rPr>
              <a:t>C. </a:t>
            </a:r>
            <a:r>
              <a:rPr lang="zh-CN" altLang="en-US" sz="3200" b="1" dirty="0">
                <a:solidFill>
                  <a:srgbClr val="000000"/>
                </a:solidFill>
                <a:latin typeface="Times New Roman" panose="02020603050405020304" pitchFamily="18" charset="0"/>
                <a:cs typeface="Times New Roman" panose="02020603050405020304" pitchFamily="18" charset="0"/>
              </a:rPr>
              <a:t>若钓竿触碰到高压线发生触电事故时，钓友应迅速夺下钓竿</a:t>
            </a:r>
            <a:endParaRPr lang="zh-CN" altLang="en-US" sz="3200" b="1" dirty="0">
              <a:solidFill>
                <a:srgbClr val="000000"/>
              </a:solidFill>
              <a:latin typeface="Times New Roman" panose="02020603050405020304" pitchFamily="18" charset="0"/>
              <a:cs typeface="Times New Roman" panose="02020603050405020304" pitchFamily="18" charset="0"/>
            </a:endParaRPr>
          </a:p>
          <a:p>
            <a:pPr marL="542925" indent="-542925" eaLnBrk="1" hangingPunct="1">
              <a:lnSpc>
                <a:spcPct val="120000"/>
              </a:lnSpc>
              <a:spcBef>
                <a:spcPct val="20000"/>
              </a:spcBef>
            </a:pPr>
            <a:r>
              <a:rPr lang="en-US" altLang="zh-CN" sz="3200" b="1" dirty="0">
                <a:solidFill>
                  <a:srgbClr val="000000"/>
                </a:solidFill>
                <a:latin typeface="Times New Roman" panose="02020603050405020304" pitchFamily="18" charset="0"/>
                <a:cs typeface="Times New Roman" panose="02020603050405020304" pitchFamily="18" charset="0"/>
              </a:rPr>
              <a:t>D. </a:t>
            </a:r>
            <a:r>
              <a:rPr lang="zh-CN" altLang="en-US" sz="3200" b="1" dirty="0">
                <a:solidFill>
                  <a:srgbClr val="000000"/>
                </a:solidFill>
                <a:latin typeface="Times New Roman" panose="02020603050405020304" pitchFamily="18" charset="0"/>
                <a:cs typeface="Times New Roman" panose="02020603050405020304" pitchFamily="18" charset="0"/>
              </a:rPr>
              <a:t>鱼塘的水质含杂质较多，但钓线一般是尼龙线，即使这种钓线在水中浸泡后甩到高压线上应该</a:t>
            </a:r>
            <a:r>
              <a:rPr lang="zh-CN" altLang="en-US" sz="3200" b="1" dirty="0" smtClean="0">
                <a:solidFill>
                  <a:srgbClr val="000000"/>
                </a:solidFill>
                <a:latin typeface="Times New Roman" panose="02020603050405020304" pitchFamily="18" charset="0"/>
                <a:cs typeface="Times New Roman" panose="02020603050405020304" pitchFamily="18" charset="0"/>
              </a:rPr>
              <a:t>没事儿</a:t>
            </a:r>
            <a:endParaRPr lang="en-US" altLang="zh-CN" sz="3200" b="1" dirty="0">
              <a:solidFill>
                <a:srgbClr val="000000"/>
              </a:solidFill>
              <a:latin typeface="Times New Roman" panose="02020603050405020304" pitchFamily="18" charset="0"/>
              <a:cs typeface="Times New Roman" panose="02020603050405020304" pitchFamily="18" charset="0"/>
            </a:endParaRPr>
          </a:p>
        </p:txBody>
      </p:sp>
      <p:sp>
        <p:nvSpPr>
          <p:cNvPr id="4" name="矩形 3"/>
          <p:cNvSpPr>
            <a:spLocks noChangeArrowheads="1"/>
          </p:cNvSpPr>
          <p:nvPr/>
        </p:nvSpPr>
        <p:spPr bwMode="auto">
          <a:xfrm>
            <a:off x="7320136" y="509195"/>
            <a:ext cx="542771"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smtClean="0">
                <a:solidFill>
                  <a:srgbClr val="FF0000"/>
                </a:solidFill>
                <a:latin typeface="Times New Roman" panose="02020603050405020304" pitchFamily="18" charset="0"/>
                <a:cs typeface="Times New Roman" panose="02020603050405020304" pitchFamily="18" charset="0"/>
              </a:rPr>
              <a:t>A</a:t>
            </a:r>
            <a:endParaRPr lang="zh-CN" altLang="en-US" sz="3200" dirty="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1295467" y="1508787"/>
            <a:ext cx="8832981" cy="1600434"/>
          </a:xfrm>
          <a:prstGeom prst="rect">
            <a:avLst/>
          </a:prstGeom>
        </p:spPr>
        <p:txBody>
          <a:bodyPr wrap="square" lIns="121917" tIns="60958" rIns="121917" bIns="60958">
            <a:spAutoFit/>
          </a:bodyPr>
          <a:lstStyle/>
          <a:p>
            <a:pPr>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熟记安全用电原则，结合导体与绝缘体相关知识直接判断。</a:t>
            </a:r>
            <a:endParaRPr lang="zh-CN" altLang="en-US" sz="3200" b="1" dirty="0">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1314761" y="468922"/>
            <a:ext cx="9581772" cy="6032420"/>
          </a:xfrm>
          <a:prstGeom prst="rect">
            <a:avLst/>
          </a:prstGeom>
        </p:spPr>
        <p:txBody>
          <a:bodyPr wrap="square" lIns="121917" tIns="60958" rIns="121917" bIns="60958">
            <a:spAutoFit/>
          </a:bodyPr>
          <a:lstStyle/>
          <a:p>
            <a:pPr>
              <a:lnSpc>
                <a:spcPct val="150000"/>
              </a:lnSpc>
            </a:pPr>
            <a:r>
              <a:rPr lang="zh-CN" altLang="en-US" sz="3200" b="1" dirty="0">
                <a:latin typeface="黑体" panose="02010609060101010101" charset="-122"/>
                <a:ea typeface="黑体" panose="02010609060101010101" charset="-122"/>
              </a:rPr>
              <a:t>解析</a:t>
            </a:r>
            <a:r>
              <a:rPr lang="zh-CN" altLang="en-US" sz="3200" b="1" dirty="0" smtClean="0">
                <a:latin typeface="黑体" panose="02010609060101010101" charset="-122"/>
                <a:ea typeface="黑体" panose="02010609060101010101" charset="-122"/>
              </a:rPr>
              <a:t>：</a:t>
            </a:r>
            <a:r>
              <a:rPr lang="en-US" altLang="zh-CN" sz="3200" b="1" dirty="0" smtClean="0">
                <a:latin typeface="Times New Roman" panose="02020603050405020304" pitchFamily="18" charset="0"/>
              </a:rPr>
              <a:t>10 </a:t>
            </a:r>
            <a:r>
              <a:rPr lang="en-US" altLang="zh-CN" sz="3200" b="1" dirty="0">
                <a:latin typeface="Times New Roman" panose="02020603050405020304" pitchFamily="18" charset="0"/>
              </a:rPr>
              <a:t>m </a:t>
            </a:r>
            <a:r>
              <a:rPr lang="zh-CN" altLang="en-US" sz="3200" b="1" dirty="0">
                <a:latin typeface="Times New Roman" panose="02020603050405020304" pitchFamily="18" charset="0"/>
              </a:rPr>
              <a:t>长的钓竿的电阻为</a:t>
            </a:r>
            <a:r>
              <a:rPr lang="en-US" altLang="zh-CN" sz="3200" b="1" i="1" dirty="0">
                <a:latin typeface="Times New Roman" panose="02020603050405020304" pitchFamily="18" charset="0"/>
              </a:rPr>
              <a:t>R</a:t>
            </a:r>
            <a:r>
              <a:rPr lang="en-US" altLang="zh-CN" sz="3200" b="1" dirty="0">
                <a:latin typeface="Times New Roman" panose="02020603050405020304" pitchFamily="18" charset="0"/>
              </a:rPr>
              <a:t>=1.5×</a:t>
            </a:r>
            <a:endParaRPr lang="en-US" altLang="zh-CN" sz="3200" b="1" dirty="0">
              <a:latin typeface="Times New Roman" panose="02020603050405020304" pitchFamily="18" charset="0"/>
            </a:endParaRPr>
          </a:p>
          <a:p>
            <a:pPr>
              <a:lnSpc>
                <a:spcPct val="150000"/>
              </a:lnSpc>
            </a:pPr>
            <a:r>
              <a:rPr lang="en-US" altLang="zh-CN" sz="3200" b="1" dirty="0">
                <a:latin typeface="Times New Roman" panose="02020603050405020304" pitchFamily="18" charset="0"/>
              </a:rPr>
              <a:t>10</a:t>
            </a:r>
            <a:r>
              <a:rPr lang="zh-CN" altLang="en-US" sz="3200" b="1" baseline="30000" dirty="0">
                <a:latin typeface="Times New Roman" panose="02020603050405020304" pitchFamily="18" charset="0"/>
              </a:rPr>
              <a:t>－</a:t>
            </a:r>
            <a:r>
              <a:rPr lang="en-US" altLang="zh-CN" sz="3200" b="1" baseline="30000" dirty="0">
                <a:latin typeface="Times New Roman" panose="02020603050405020304" pitchFamily="18" charset="0"/>
              </a:rPr>
              <a:t>3</a:t>
            </a:r>
            <a:r>
              <a:rPr lang="en-US" altLang="zh-CN" sz="3200" b="1" dirty="0">
                <a:latin typeface="Times New Roman" panose="02020603050405020304" pitchFamily="18" charset="0"/>
              </a:rPr>
              <a:t>Ω/cm×100×10 cm=1.5Ω</a:t>
            </a:r>
            <a:r>
              <a:rPr lang="zh-CN" altLang="en-US" sz="3200" b="1" dirty="0">
                <a:latin typeface="Times New Roman" panose="02020603050405020304" pitchFamily="18" charset="0"/>
              </a:rPr>
              <a:t>，故</a:t>
            </a:r>
            <a:r>
              <a:rPr lang="en-US" altLang="zh-CN" sz="3200" b="1" dirty="0">
                <a:latin typeface="Times New Roman" panose="02020603050405020304" pitchFamily="18" charset="0"/>
              </a:rPr>
              <a:t>A </a:t>
            </a:r>
            <a:r>
              <a:rPr lang="zh-CN" altLang="en-US" sz="3200" b="1" dirty="0">
                <a:latin typeface="Times New Roman" panose="02020603050405020304" pitchFamily="18" charset="0"/>
              </a:rPr>
              <a:t>正确；钓竿的电阻是</a:t>
            </a:r>
            <a:r>
              <a:rPr lang="en-US" altLang="zh-CN" sz="3200" b="1" dirty="0">
                <a:latin typeface="Times New Roman" panose="02020603050405020304" pitchFamily="18" charset="0"/>
              </a:rPr>
              <a:t>1.5 Ω</a:t>
            </a:r>
            <a:r>
              <a:rPr lang="zh-CN" altLang="en-US" sz="3200" b="1" dirty="0">
                <a:latin typeface="Times New Roman" panose="02020603050405020304" pitchFamily="18" charset="0"/>
              </a:rPr>
              <a:t>，与人体串联接在</a:t>
            </a:r>
            <a:r>
              <a:rPr lang="en-US" altLang="zh-CN" sz="3200" b="1" dirty="0">
                <a:latin typeface="Times New Roman" panose="02020603050405020304" pitchFamily="18" charset="0"/>
              </a:rPr>
              <a:t>220 V </a:t>
            </a:r>
            <a:r>
              <a:rPr lang="zh-CN" altLang="en-US" sz="3200" b="1" dirty="0">
                <a:latin typeface="Times New Roman" panose="02020603050405020304" pitchFamily="18" charset="0"/>
              </a:rPr>
              <a:t>的电压上，此时人体分得的电压远大于</a:t>
            </a:r>
            <a:r>
              <a:rPr lang="en-US" altLang="zh-CN" sz="3200" b="1" dirty="0">
                <a:latin typeface="Times New Roman" panose="02020603050405020304" pitchFamily="18" charset="0"/>
              </a:rPr>
              <a:t>36 V </a:t>
            </a:r>
            <a:r>
              <a:rPr lang="zh-CN" altLang="en-US" sz="3200" b="1" dirty="0">
                <a:latin typeface="Times New Roman" panose="02020603050405020304" pitchFamily="18" charset="0"/>
              </a:rPr>
              <a:t>的安全电压，会发生触电事故，</a:t>
            </a:r>
            <a:r>
              <a:rPr lang="en-US" altLang="zh-CN" sz="3200" b="1" dirty="0">
                <a:latin typeface="Times New Roman" panose="02020603050405020304" pitchFamily="18" charset="0"/>
              </a:rPr>
              <a:t>B </a:t>
            </a:r>
            <a:r>
              <a:rPr lang="zh-CN" altLang="en-US" sz="3200" b="1" dirty="0">
                <a:latin typeface="Times New Roman" panose="02020603050405020304" pitchFamily="18" charset="0"/>
              </a:rPr>
              <a:t>错误；钓竿是导体，若钓竿触碰到高压线发生触电事故时，钓友不能触碰钓竿，甚至不能跨步靠近，否则自己也会触电，</a:t>
            </a:r>
            <a:r>
              <a:rPr lang="en-US" altLang="zh-CN" sz="3200" b="1" dirty="0">
                <a:latin typeface="Times New Roman" panose="02020603050405020304" pitchFamily="18" charset="0"/>
              </a:rPr>
              <a:t>C </a:t>
            </a:r>
            <a:r>
              <a:rPr lang="zh-CN" altLang="en-US" sz="3200" b="1" dirty="0">
                <a:latin typeface="Times New Roman" panose="02020603050405020304" pitchFamily="18" charset="0"/>
              </a:rPr>
              <a:t>错误；在水中浸泡后的尼龙线会变为导体，</a:t>
            </a:r>
            <a:r>
              <a:rPr lang="en-US" altLang="zh-CN" sz="3200" b="1" dirty="0">
                <a:latin typeface="Times New Roman" panose="02020603050405020304" pitchFamily="18" charset="0"/>
              </a:rPr>
              <a:t>D </a:t>
            </a:r>
            <a:r>
              <a:rPr lang="zh-CN" altLang="en-US" sz="3200" b="1" dirty="0">
                <a:latin typeface="Times New Roman" panose="02020603050405020304" pitchFamily="18" charset="0"/>
              </a:rPr>
              <a:t>错误。</a:t>
            </a:r>
            <a:endParaRPr lang="zh-CN" altLang="en-US" sz="3200" b="1" dirty="0">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55646" y="358820"/>
            <a:ext cx="10584815" cy="6310630"/>
            <a:chOff x="-793" y="1795"/>
            <a:chExt cx="16669" cy="9938"/>
          </a:xfrm>
        </p:grpSpPr>
        <p:pic>
          <p:nvPicPr>
            <p:cNvPr id="3" name="图片 2" descr="打孔纸"/>
            <p:cNvPicPr>
              <a:picLocks noChangeAspect="1"/>
            </p:cNvPicPr>
            <p:nvPr>
              <p:custDataLst>
                <p:tags r:id="rId1"/>
              </p:custDataLst>
            </p:nvPr>
          </p:nvPicPr>
          <p:blipFill>
            <a:blip r:embed="rId2"/>
            <a:stretch>
              <a:fillRect/>
            </a:stretch>
          </p:blipFill>
          <p:spPr>
            <a:xfrm>
              <a:off x="-793" y="2247"/>
              <a:ext cx="16669" cy="9486"/>
            </a:xfrm>
            <a:prstGeom prst="rect">
              <a:avLst/>
            </a:prstGeom>
          </p:spPr>
        </p:pic>
        <p:grpSp>
          <p:nvGrpSpPr>
            <p:cNvPr id="7" name="组合 6"/>
            <p:cNvGrpSpPr/>
            <p:nvPr/>
          </p:nvGrpSpPr>
          <p:grpSpPr>
            <a:xfrm>
              <a:off x="-226" y="1795"/>
              <a:ext cx="4021" cy="979"/>
              <a:chOff x="-226" y="2202"/>
              <a:chExt cx="4021" cy="979"/>
            </a:xfrm>
          </p:grpSpPr>
          <p:sp>
            <p:nvSpPr>
              <p:cNvPr id="4" name="文本框 3"/>
              <p:cNvSpPr txBox="1"/>
              <p:nvPr>
                <p:custDataLst>
                  <p:tags r:id="rId3"/>
                </p:custDataLst>
              </p:nvPr>
            </p:nvSpPr>
            <p:spPr>
              <a:xfrm>
                <a:off x="1257" y="2357"/>
                <a:ext cx="2538"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技法</a:t>
                </a:r>
                <a:r>
                  <a:rPr lang="zh-CN" altLang="en-US" sz="2800" dirty="0" smtClean="0">
                    <a:latin typeface="黑体" panose="02010609060101010101" charset="-122"/>
                    <a:ea typeface="黑体" panose="02010609060101010101" charset="-122"/>
                    <a:cs typeface="黑体" panose="02010609060101010101" charset="-122"/>
                  </a:rPr>
                  <a:t>导引</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26" y="2202"/>
                <a:ext cx="1579" cy="936"/>
              </a:xfrm>
              <a:prstGeom prst="rect">
                <a:avLst/>
              </a:prstGeom>
            </p:spPr>
          </p:pic>
        </p:grpSp>
      </p:grpSp>
      <p:sp>
        <p:nvSpPr>
          <p:cNvPr id="8" name="矩形 7"/>
          <p:cNvSpPr>
            <a:spLocks noChangeArrowheads="1"/>
          </p:cNvSpPr>
          <p:nvPr/>
        </p:nvSpPr>
        <p:spPr bwMode="auto">
          <a:xfrm>
            <a:off x="2063552" y="1081413"/>
            <a:ext cx="8856984" cy="486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40000"/>
              </a:lnSpc>
            </a:pPr>
            <a:r>
              <a:rPr lang="zh-CN" altLang="en-US" sz="3200" b="1" dirty="0">
                <a:latin typeface="Times New Roman" panose="02020603050405020304" pitchFamily="18" charset="0"/>
                <a:ea typeface="楷体" panose="02010609060101010101" pitchFamily="49" charset="-122"/>
              </a:rPr>
              <a:t>判断某做法是否符合安全用电的原则，多采用直接判断法：</a:t>
            </a:r>
            <a:endParaRPr lang="zh-CN" altLang="en-US" sz="3200" b="1" dirty="0">
              <a:latin typeface="Times New Roman" panose="02020603050405020304" pitchFamily="18" charset="0"/>
              <a:ea typeface="楷体" panose="02010609060101010101" pitchFamily="49" charset="-122"/>
            </a:endParaRPr>
          </a:p>
          <a:p>
            <a:pPr marL="271780" indent="-271780" eaLnBrk="1" hangingPunct="1">
              <a:lnSpc>
                <a:spcPct val="140000"/>
              </a:lnSpc>
            </a:pPr>
            <a:r>
              <a:rPr lang="en-US" altLang="zh-CN" sz="3200" b="1" dirty="0">
                <a:solidFill>
                  <a:srgbClr val="00B0F0"/>
                </a:solidFill>
                <a:latin typeface="Times New Roman" panose="02020603050405020304" pitchFamily="18" charset="0"/>
                <a:ea typeface="楷体" panose="02010609060101010101" pitchFamily="49" charset="-122"/>
              </a:rPr>
              <a:t>1.</a:t>
            </a:r>
            <a:r>
              <a:rPr lang="zh-CN" altLang="en-US" sz="3200" b="1" dirty="0">
                <a:solidFill>
                  <a:srgbClr val="00B0F0"/>
                </a:solidFill>
                <a:latin typeface="Times New Roman" panose="02020603050405020304" pitchFamily="18" charset="0"/>
                <a:ea typeface="楷体" panose="02010609060101010101" pitchFamily="49" charset="-122"/>
              </a:rPr>
              <a:t>运用已有的记忆采用</a:t>
            </a:r>
            <a:r>
              <a:rPr lang="zh-CN" altLang="en-US" sz="3200" b="1" dirty="0">
                <a:latin typeface="Times New Roman" panose="02020603050405020304" pitchFamily="18" charset="0"/>
                <a:ea typeface="楷体" panose="02010609060101010101" pitchFamily="49" charset="-122"/>
              </a:rPr>
              <a:t>直接判断法</a:t>
            </a:r>
            <a:r>
              <a:rPr lang="zh-CN" altLang="en-US" sz="3200" b="1" dirty="0">
                <a:solidFill>
                  <a:srgbClr val="00B0F0"/>
                </a:solidFill>
                <a:latin typeface="Times New Roman" panose="02020603050405020304" pitchFamily="18" charset="0"/>
                <a:ea typeface="楷体" panose="02010609060101010101" pitchFamily="49" charset="-122"/>
              </a:rPr>
              <a:t>辨别相关做法是否符合安全用电的原则。</a:t>
            </a:r>
            <a:endParaRPr lang="zh-CN" altLang="en-US" sz="3200" b="1" dirty="0">
              <a:solidFill>
                <a:srgbClr val="00B0F0"/>
              </a:solidFill>
              <a:latin typeface="Times New Roman" panose="02020603050405020304" pitchFamily="18" charset="0"/>
              <a:ea typeface="楷体" panose="02010609060101010101" pitchFamily="49" charset="-122"/>
            </a:endParaRPr>
          </a:p>
          <a:p>
            <a:pPr marL="271780" indent="-271780" eaLnBrk="1" hangingPunct="1">
              <a:lnSpc>
                <a:spcPct val="140000"/>
              </a:lnSpc>
            </a:pPr>
            <a:r>
              <a:rPr lang="en-US" altLang="zh-CN" sz="3200" b="1" dirty="0">
                <a:solidFill>
                  <a:srgbClr val="00B0F0"/>
                </a:solidFill>
                <a:latin typeface="Times New Roman" panose="02020603050405020304" pitchFamily="18" charset="0"/>
                <a:ea typeface="楷体" panose="02010609060101010101" pitchFamily="49" charset="-122"/>
              </a:rPr>
              <a:t>2.</a:t>
            </a:r>
            <a:r>
              <a:rPr lang="zh-CN" altLang="en-US" sz="3200" b="1" dirty="0">
                <a:solidFill>
                  <a:srgbClr val="00B0F0"/>
                </a:solidFill>
                <a:latin typeface="Times New Roman" panose="02020603050405020304" pitchFamily="18" charset="0"/>
                <a:ea typeface="楷体" panose="02010609060101010101" pitchFamily="49" charset="-122"/>
              </a:rPr>
              <a:t>适时运用综合分析法，分析时还可以借助实际生活经验进行判断，看相关做法是否符合安全用电的原则。</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26"/>
          <p:cNvSpPr txBox="1">
            <a:spLocks noChangeArrowheads="1"/>
          </p:cNvSpPr>
          <p:nvPr/>
        </p:nvSpPr>
        <p:spPr bwMode="auto">
          <a:xfrm>
            <a:off x="811159" y="2308615"/>
            <a:ext cx="5393861"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3200" b="1" dirty="0">
                <a:latin typeface="Times New Roman" panose="02020603050405020304" pitchFamily="18" charset="0"/>
              </a:rPr>
              <a:t>1. </a:t>
            </a:r>
            <a:r>
              <a:rPr kumimoji="1" lang="zh-CN" altLang="en-US" sz="3200" b="1" dirty="0">
                <a:latin typeface="Times New Roman" panose="02020603050405020304" pitchFamily="18" charset="0"/>
              </a:rPr>
              <a:t>结构： 如图 </a:t>
            </a:r>
            <a:r>
              <a:rPr kumimoji="1" lang="en-US" altLang="zh-CN" sz="3200" b="1" dirty="0">
                <a:latin typeface="Times New Roman" panose="02020603050405020304" pitchFamily="18" charset="0"/>
              </a:rPr>
              <a:t>1 </a:t>
            </a:r>
            <a:r>
              <a:rPr kumimoji="1" lang="zh-CN" altLang="en-US" sz="3200" b="1" dirty="0">
                <a:latin typeface="Times New Roman" panose="02020603050405020304" pitchFamily="18" charset="0"/>
              </a:rPr>
              <a:t>所示。</a:t>
            </a:r>
            <a:endParaRPr kumimoji="1" lang="zh-CN" altLang="en-US" sz="3200" b="1" dirty="0">
              <a:latin typeface="Times New Roman" panose="02020603050405020304" pitchFamily="18" charset="0"/>
            </a:endParaRPr>
          </a:p>
          <a:p>
            <a:pPr eaLnBrk="1" hangingPunct="1">
              <a:lnSpc>
                <a:spcPct val="150000"/>
              </a:lnSpc>
            </a:pPr>
            <a:r>
              <a:rPr kumimoji="1" lang="en-US" altLang="zh-CN" sz="3200" b="1" dirty="0">
                <a:latin typeface="Times New Roman" panose="02020603050405020304" pitchFamily="18" charset="0"/>
              </a:rPr>
              <a:t>2. </a:t>
            </a:r>
            <a:r>
              <a:rPr kumimoji="1" lang="zh-CN" altLang="en-US" sz="3200" b="1" dirty="0">
                <a:latin typeface="Times New Roman" panose="02020603050405020304" pitchFamily="18" charset="0"/>
              </a:rPr>
              <a:t>作用： 分辨火线和零线。</a:t>
            </a:r>
            <a:endParaRPr kumimoji="1" lang="zh-CN" altLang="en-US" sz="3200" b="1" dirty="0">
              <a:solidFill>
                <a:srgbClr val="FF0000"/>
              </a:solidFill>
              <a:latin typeface="Times New Roman" panose="02020603050405020304" pitchFamily="18" charset="0"/>
            </a:endParaRPr>
          </a:p>
        </p:txBody>
      </p:sp>
      <p:pic>
        <p:nvPicPr>
          <p:cNvPr id="15" name="Picture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88618" y="2084918"/>
            <a:ext cx="3568700" cy="249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文本框 28"/>
          <p:cNvSpPr txBox="1"/>
          <p:nvPr>
            <p:custDataLst>
              <p:tags r:id="rId2"/>
            </p:custDataLst>
          </p:nvPr>
        </p:nvSpPr>
        <p:spPr>
          <a:xfrm>
            <a:off x="1271448" y="1271500"/>
            <a:ext cx="1452593"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试电笔</a:t>
            </a:r>
            <a:endParaRPr lang="zh-CN" altLang="en-US" sz="3200" b="1"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7" name="直接连接符 19"/>
          <p:cNvCxnSpPr/>
          <p:nvPr/>
        </p:nvCxnSpPr>
        <p:spPr>
          <a:xfrm>
            <a:off x="1151467" y="6921500"/>
            <a:ext cx="982980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20486" name="TextBox 26"/>
          <p:cNvSpPr txBox="1">
            <a:spLocks noChangeArrowheads="1"/>
          </p:cNvSpPr>
          <p:nvPr/>
        </p:nvSpPr>
        <p:spPr bwMode="auto">
          <a:xfrm>
            <a:off x="814917" y="1508787"/>
            <a:ext cx="10562168"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271780" indent="-2717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8155" indent="-478155" eaLnBrk="1" hangingPunct="1">
              <a:lnSpc>
                <a:spcPct val="150000"/>
              </a:lnSpc>
            </a:pPr>
            <a:r>
              <a:rPr kumimoji="1" lang="en-US" altLang="zh-CN" sz="3200" b="1" dirty="0">
                <a:latin typeface="Times New Roman" panose="02020603050405020304" pitchFamily="18" charset="0"/>
              </a:rPr>
              <a:t>3. </a:t>
            </a:r>
            <a:r>
              <a:rPr kumimoji="1" lang="zh-CN" altLang="en-US" sz="3200" b="1" dirty="0">
                <a:latin typeface="Times New Roman" panose="02020603050405020304" pitchFamily="18" charset="0"/>
              </a:rPr>
              <a:t>使用： 用手握住试电笔的绝缘杆部分，同时用手接触笔尾的金属体，用笔尖接触被测的导线，切不可用手直接接触金属笔尖，以防触电。</a:t>
            </a:r>
            <a:endParaRPr kumimoji="1" lang="en-US" altLang="zh-CN" sz="3200" b="1" dirty="0">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7" name="直接连接符 19"/>
          <p:cNvCxnSpPr/>
          <p:nvPr/>
        </p:nvCxnSpPr>
        <p:spPr>
          <a:xfrm>
            <a:off x="1151467" y="6921500"/>
            <a:ext cx="982980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21510" name="TextBox 26"/>
          <p:cNvSpPr txBox="1">
            <a:spLocks noChangeArrowheads="1"/>
          </p:cNvSpPr>
          <p:nvPr/>
        </p:nvSpPr>
        <p:spPr bwMode="auto">
          <a:xfrm>
            <a:off x="814917" y="1508787"/>
            <a:ext cx="10562168"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271780" indent="-2717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8155" indent="-478155" eaLnBrk="1" hangingPunct="1">
              <a:lnSpc>
                <a:spcPct val="150000"/>
              </a:lnSpc>
            </a:pPr>
            <a:r>
              <a:rPr kumimoji="1" lang="en-US" altLang="zh-CN" sz="3200" b="1" dirty="0">
                <a:latin typeface="Times New Roman" panose="02020603050405020304" pitchFamily="18" charset="0"/>
              </a:rPr>
              <a:t>4. </a:t>
            </a:r>
            <a:r>
              <a:rPr kumimoji="1" lang="zh-CN" altLang="en-US" sz="3200" b="1" dirty="0">
                <a:latin typeface="Times New Roman" panose="02020603050405020304" pitchFamily="18" charset="0"/>
              </a:rPr>
              <a:t>当用试电笔接触火线时，由火线经试电笔、人体，到大地形成通路，有电流流过试电笔和人体，所以试电笔氖管发光；由于流过该通路的电流很小，对人体不会造成伤害。</a:t>
            </a:r>
            <a:endParaRPr kumimoji="1" lang="en-US" altLang="zh-CN" sz="3200" b="1" dirty="0">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911424" y="836712"/>
            <a:ext cx="10200640" cy="5323205"/>
            <a:chOff x="947" y="1527"/>
            <a:chExt cx="16064" cy="8383"/>
          </a:xfrm>
        </p:grpSpPr>
        <p:pic>
          <p:nvPicPr>
            <p:cNvPr id="3" name="图片 2" descr="打孔纸"/>
            <p:cNvPicPr>
              <a:picLocks noChangeAspect="1"/>
            </p:cNvPicPr>
            <p:nvPr>
              <p:custDataLst>
                <p:tags r:id="rId1"/>
              </p:custDataLst>
            </p:nvPr>
          </p:nvPicPr>
          <p:blipFill>
            <a:blip r:embed="rId2"/>
            <a:stretch>
              <a:fillRect/>
            </a:stretch>
          </p:blipFill>
          <p:spPr>
            <a:xfrm>
              <a:off x="947" y="2247"/>
              <a:ext cx="16064" cy="7663"/>
            </a:xfrm>
            <a:prstGeom prst="rect">
              <a:avLst/>
            </a:prstGeom>
          </p:spPr>
        </p:pic>
        <p:grpSp>
          <p:nvGrpSpPr>
            <p:cNvPr id="7" name="组合 6"/>
            <p:cNvGrpSpPr/>
            <p:nvPr/>
          </p:nvGrpSpPr>
          <p:grpSpPr>
            <a:xfrm>
              <a:off x="1514" y="1527"/>
              <a:ext cx="4021" cy="979"/>
              <a:chOff x="1514" y="1934"/>
              <a:chExt cx="4021" cy="979"/>
            </a:xfrm>
          </p:grpSpPr>
          <p:sp>
            <p:nvSpPr>
              <p:cNvPr id="4" name="文本框 3"/>
              <p:cNvSpPr txBox="1"/>
              <p:nvPr>
                <p:custDataLst>
                  <p:tags r:id="rId3"/>
                </p:custDataLst>
              </p:nvPr>
            </p:nvSpPr>
            <p:spPr>
              <a:xfrm>
                <a:off x="2997" y="2089"/>
                <a:ext cx="2538"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拓展延伸 </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514" y="1934"/>
                <a:ext cx="1579" cy="936"/>
              </a:xfrm>
              <a:prstGeom prst="rect">
                <a:avLst/>
              </a:prstGeom>
            </p:spPr>
          </p:pic>
        </p:grpSp>
      </p:grpSp>
      <p:sp>
        <p:nvSpPr>
          <p:cNvPr id="8" name="矩形 7"/>
          <p:cNvSpPr>
            <a:spLocks noChangeArrowheads="1"/>
          </p:cNvSpPr>
          <p:nvPr/>
        </p:nvSpPr>
        <p:spPr bwMode="auto">
          <a:xfrm>
            <a:off x="1944319" y="1695482"/>
            <a:ext cx="8616177"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5080" eaLnBrk="1" hangingPunct="1">
              <a:lnSpc>
                <a:spcPct val="150000"/>
              </a:lnSpc>
              <a:defRPr/>
            </a:pPr>
            <a:r>
              <a:rPr lang="zh-CN" altLang="en-US" sz="3200" b="1" dirty="0">
                <a:latin typeface="Times New Roman" panose="02020603050405020304" pitchFamily="18" charset="0"/>
                <a:ea typeface="楷体" panose="02010609060101010101" pitchFamily="49" charset="-122"/>
              </a:rPr>
              <a:t>试电笔中电阻的作用</a:t>
            </a:r>
            <a:endParaRPr lang="en-US" altLang="zh-CN" sz="3200" b="1" dirty="0">
              <a:latin typeface="Times New Roman" panose="02020603050405020304" pitchFamily="18" charset="0"/>
              <a:ea typeface="楷体" panose="02010609060101010101" pitchFamily="49" charset="-122"/>
            </a:endParaRPr>
          </a:p>
          <a:p>
            <a:pPr marL="5080" indent="71437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试电笔中的大电阻又称高值电阻，其作用就是防止触电。因为在使用试电笔的时候要求通过人体的电流小于人体可以承受的最小电流，电压一定时，电阻越大，电流越小。</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1" name="任意多边形 25"/>
          <p:cNvSpPr/>
          <p:nvPr>
            <p:custDataLst>
              <p:tags r:id="rId1"/>
            </p:custDataLst>
          </p:nvPr>
        </p:nvSpPr>
        <p:spPr bwMode="auto">
          <a:xfrm>
            <a:off x="624085" y="1552889"/>
            <a:ext cx="1077384" cy="579967"/>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2</a:t>
            </a:r>
            <a:endParaRPr lang="zh-CN" altLang="en-US" sz="3200" dirty="0">
              <a:solidFill>
                <a:srgbClr val="FFFFFF"/>
              </a:solidFill>
              <a:latin typeface="微软雅黑" panose="020B0503020204020204" pitchFamily="34" charset="-122"/>
              <a:ea typeface="微软雅黑" panose="020B0503020204020204" pitchFamily="34" charset="-122"/>
            </a:endParaRPr>
          </a:p>
        </p:txBody>
      </p:sp>
      <p:sp>
        <p:nvSpPr>
          <p:cNvPr id="22534" name="内容占位符 7"/>
          <p:cNvSpPr txBox="1">
            <a:spLocks noChangeArrowheads="1"/>
          </p:cNvSpPr>
          <p:nvPr/>
        </p:nvSpPr>
        <p:spPr bwMode="auto">
          <a:xfrm>
            <a:off x="1607492" y="1386418"/>
            <a:ext cx="9817100" cy="224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indent="6273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eaLnBrk="1" hangingPunct="1">
              <a:lnSpc>
                <a:spcPct val="150000"/>
              </a:lnSpc>
              <a:spcBef>
                <a:spcPct val="20000"/>
              </a:spcBef>
              <a:buFont typeface="Arial" panose="020B0604020202020204" pitchFamily="34" charset="0"/>
              <a:buNone/>
            </a:pPr>
            <a:r>
              <a:rPr lang="zh-CN" altLang="en-US" sz="3200" b="1" dirty="0">
                <a:solidFill>
                  <a:srgbClr val="000000"/>
                </a:solidFill>
                <a:latin typeface="Times New Roman" panose="02020603050405020304" pitchFamily="18" charset="0"/>
                <a:cs typeface="Times New Roman" panose="02020603050405020304" pitchFamily="18" charset="0"/>
              </a:rPr>
              <a:t>试电笔中有一个 </a:t>
            </a:r>
            <a:r>
              <a:rPr lang="en-US" altLang="zh-CN" sz="3200" b="1" dirty="0">
                <a:solidFill>
                  <a:srgbClr val="000000"/>
                </a:solidFill>
                <a:latin typeface="Times New Roman" panose="02020603050405020304" pitchFamily="18" charset="0"/>
                <a:cs typeface="Times New Roman" panose="02020603050405020304" pitchFamily="18" charset="0"/>
              </a:rPr>
              <a:t>880 </a:t>
            </a:r>
            <a:r>
              <a:rPr lang="en-US" altLang="zh-CN" sz="3200" b="1" dirty="0" err="1">
                <a:solidFill>
                  <a:srgbClr val="000000"/>
                </a:solidFill>
                <a:latin typeface="Times New Roman" panose="02020603050405020304" pitchFamily="18" charset="0"/>
                <a:cs typeface="Times New Roman" panose="02020603050405020304" pitchFamily="18" charset="0"/>
              </a:rPr>
              <a:t>kΩ</a:t>
            </a:r>
            <a:r>
              <a:rPr lang="en-US" altLang="zh-CN" sz="3200" b="1" dirty="0">
                <a:solidFill>
                  <a:srgbClr val="000000"/>
                </a:solidFill>
                <a:latin typeface="Times New Roman" panose="02020603050405020304" pitchFamily="18" charset="0"/>
                <a:cs typeface="Times New Roman" panose="02020603050405020304" pitchFamily="18" charset="0"/>
              </a:rPr>
              <a:t> </a:t>
            </a:r>
            <a:r>
              <a:rPr lang="zh-CN" altLang="en-US" sz="3200" b="1" dirty="0">
                <a:solidFill>
                  <a:srgbClr val="000000"/>
                </a:solidFill>
                <a:latin typeface="Times New Roman" panose="02020603050405020304" pitchFamily="18" charset="0"/>
                <a:cs typeface="Times New Roman" panose="02020603050405020304" pitchFamily="18" charset="0"/>
              </a:rPr>
              <a:t>的高值电阻，人体的电阻约为</a:t>
            </a:r>
            <a:r>
              <a:rPr lang="en-US" altLang="zh-CN" sz="3200" b="1" dirty="0">
                <a:solidFill>
                  <a:srgbClr val="000000"/>
                </a:solidFill>
                <a:latin typeface="Times New Roman" panose="02020603050405020304" pitchFamily="18" charset="0"/>
                <a:cs typeface="Times New Roman" panose="02020603050405020304" pitchFamily="18" charset="0"/>
              </a:rPr>
              <a:t>1 100 Ω</a:t>
            </a:r>
            <a:r>
              <a:rPr lang="zh-CN" altLang="en-US" sz="3200" b="1" dirty="0">
                <a:solidFill>
                  <a:srgbClr val="000000"/>
                </a:solidFill>
                <a:latin typeface="Times New Roman" panose="02020603050405020304" pitchFamily="18" charset="0"/>
                <a:cs typeface="Times New Roman" panose="02020603050405020304" pitchFamily="18" charset="0"/>
              </a:rPr>
              <a:t>，通过人体的电流超过</a:t>
            </a:r>
            <a:r>
              <a:rPr lang="en-US" altLang="zh-CN" sz="3200" b="1" dirty="0">
                <a:solidFill>
                  <a:srgbClr val="000000"/>
                </a:solidFill>
                <a:latin typeface="Times New Roman" panose="02020603050405020304" pitchFamily="18" charset="0"/>
                <a:cs typeface="Times New Roman" panose="02020603050405020304" pitchFamily="18" charset="0"/>
              </a:rPr>
              <a:t>20 mA</a:t>
            </a:r>
            <a:r>
              <a:rPr lang="zh-CN" altLang="en-US" sz="3200" b="1" dirty="0">
                <a:solidFill>
                  <a:srgbClr val="000000"/>
                </a:solidFill>
                <a:latin typeface="Times New Roman" panose="02020603050405020304" pitchFamily="18" charset="0"/>
                <a:cs typeface="Times New Roman" panose="02020603050405020304" pitchFamily="18" charset="0"/>
              </a:rPr>
              <a:t>时，感到剧痛，甚至神经麻痹，呼吸困难，有生命危险，则：</a:t>
            </a:r>
            <a:endParaRPr lang="en-US" altLang="zh-CN" sz="3200" b="1" dirty="0">
              <a:solidFill>
                <a:srgbClr val="00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7" name="矩形 6"/>
              <p:cNvSpPr/>
              <p:nvPr/>
            </p:nvSpPr>
            <p:spPr>
              <a:xfrm>
                <a:off x="1638539" y="3621021"/>
                <a:ext cx="8832981" cy="1291247"/>
              </a:xfrm>
              <a:prstGeom prst="rect">
                <a:avLst/>
              </a:prstGeom>
            </p:spPr>
            <p:txBody>
              <a:bodyPr wrap="square" lIns="121917" tIns="60958" rIns="121917" bIns="60958">
                <a:spAutoFit/>
              </a:bodyPr>
              <a:lstStyle/>
              <a:p>
                <a:pPr>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通过人体的电流可用公式</a:t>
                </a:r>
                <a:r>
                  <a:rPr lang="en-US" altLang="zh-CN" sz="3200" b="1" i="1" dirty="0">
                    <a:latin typeface="Times New Roman" panose="02020603050405020304" pitchFamily="18" charset="0"/>
                  </a:rPr>
                  <a:t>I</a:t>
                </a:r>
                <a:r>
                  <a:rPr lang="en-US" altLang="zh-CN" sz="3200" b="1" dirty="0">
                    <a:latin typeface="Times New Roman" panose="02020603050405020304" pitchFamily="18" charset="0"/>
                  </a:rPr>
                  <a:t>= </a:t>
                </a:r>
                <a14:m>
                  <m:oMath xmlns:m="http://schemas.openxmlformats.org/officeDocument/2006/math">
                    <m:box>
                      <m:boxPr>
                        <m:ctrlPr>
                          <a:rPr lang="en-US" altLang="zh-CN" sz="3200" b="1" i="1">
                            <a:latin typeface="Cambria Math" panose="02040503050406030204"/>
                          </a:rPr>
                        </m:ctrlPr>
                      </m:boxPr>
                      <m:e>
                        <m:f>
                          <m:fPr>
                            <m:ctrlPr>
                              <a:rPr lang="en-US" altLang="zh-CN" sz="3200" b="1" i="1">
                                <a:latin typeface="Cambria Math" panose="02040503050406030204"/>
                              </a:rPr>
                            </m:ctrlPr>
                          </m:fPr>
                          <m:num>
                            <m:r>
                              <m:rPr>
                                <m:nor/>
                              </m:rPr>
                              <a:rPr lang="en-US" altLang="zh-CN" sz="3200" b="1" i="1" dirty="0">
                                <a:latin typeface="Times New Roman" panose="02020603050405020304" pitchFamily="18" charset="0"/>
                              </a:rPr>
                              <m:t>U</m:t>
                            </m:r>
                          </m:num>
                          <m:den>
                            <m:r>
                              <m:rPr>
                                <m:nor/>
                              </m:rPr>
                              <a:rPr lang="en-US" altLang="zh-CN" sz="3200" b="1" i="1" dirty="0">
                                <a:latin typeface="Times New Roman" panose="02020603050405020304" pitchFamily="18" charset="0"/>
                              </a:rPr>
                              <m:t>R</m:t>
                            </m:r>
                          </m:den>
                        </m:f>
                      </m:e>
                    </m:box>
                  </m:oMath>
                </a14:m>
                <a:r>
                  <a:rPr lang="zh-CN" altLang="en-US" sz="3200" b="1" dirty="0">
                    <a:latin typeface="Times New Roman" panose="02020603050405020304" pitchFamily="18" charset="0"/>
                  </a:rPr>
                  <a:t>计算。</a:t>
                </a:r>
                <a:endParaRPr lang="zh-CN" altLang="en-US" sz="3200" b="1" dirty="0">
                  <a:latin typeface="Times New Roman" panose="02020603050405020304" pitchFamily="18" charset="0"/>
                </a:endParaRPr>
              </a:p>
            </p:txBody>
          </p:sp>
        </mc:Choice>
        <mc:Fallback>
          <p:sp>
            <p:nvSpPr>
              <p:cNvPr id="7" name="矩形 6"/>
              <p:cNvSpPr>
                <a:spLocks noRot="1" noChangeAspect="1" noMove="1" noResize="1" noEditPoints="1" noAdjustHandles="1" noChangeArrowheads="1" noChangeShapeType="1" noTextEdit="1"/>
              </p:cNvSpPr>
              <p:nvPr/>
            </p:nvSpPr>
            <p:spPr>
              <a:xfrm>
                <a:off x="1638539" y="3621021"/>
                <a:ext cx="8832981" cy="1291247"/>
              </a:xfrm>
              <a:prstGeom prst="rect">
                <a:avLst/>
              </a:prstGeom>
              <a:blipFill rotWithShape="1">
                <a:blip r:embed="rId2"/>
                <a:stretch>
                  <a:fillRect l="-3" t="-19" r="4" b="42"/>
                </a:stretch>
              </a:blipFill>
            </p:spPr>
            <p:txBody>
              <a:bodyPr/>
              <a:lstStyle/>
              <a:p>
                <a:r>
                  <a:rPr lang="zh-CN" altLang="en-US">
                    <a:noFill/>
                  </a:rPr>
                  <a:t> </a:t>
                </a:r>
              </a:p>
            </p:txBody>
          </p:sp>
        </mc:Fallback>
      </mc:AlternateContent>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内容占位符 7"/>
          <p:cNvSpPr txBox="1">
            <a:spLocks noChangeArrowheads="1"/>
          </p:cNvSpPr>
          <p:nvPr/>
        </p:nvSpPr>
        <p:spPr bwMode="auto">
          <a:xfrm>
            <a:off x="554567" y="1509184"/>
            <a:ext cx="10437284" cy="150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5600" indent="-3556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39750" indent="-539750" eaLnBrk="1" hangingPunct="1">
              <a:lnSpc>
                <a:spcPct val="150000"/>
              </a:lnSpc>
              <a:spcBef>
                <a:spcPct val="20000"/>
              </a:spcBef>
              <a:buFont typeface="Arial" panose="020B0604020202020204" pitchFamily="34" charset="0"/>
              <a:buNone/>
            </a:pPr>
            <a:r>
              <a:rPr kumimoji="1" lang="en-US" altLang="zh-CN" sz="3200" b="1" dirty="0">
                <a:latin typeface="Times New Roman" panose="02020603050405020304" pitchFamily="18" charset="0"/>
              </a:rPr>
              <a:t>(1)</a:t>
            </a:r>
            <a:r>
              <a:rPr lang="zh-CN" altLang="en-US" sz="3200" b="1" dirty="0">
                <a:solidFill>
                  <a:srgbClr val="000000"/>
                </a:solidFill>
                <a:latin typeface="Times New Roman" panose="02020603050405020304" pitchFamily="18" charset="0"/>
                <a:cs typeface="Times New Roman" panose="02020603050405020304" pitchFamily="18" charset="0"/>
              </a:rPr>
              <a:t>利用正确的方法使用试电笔时，通过人体的电流约为多少毫安？ 人有触电危险吗？</a:t>
            </a:r>
            <a:endParaRPr lang="zh-CN" altLang="en-US" sz="3200" b="1" dirty="0">
              <a:solidFill>
                <a:srgbClr val="00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矩形 4"/>
              <p:cNvSpPr/>
              <p:nvPr/>
            </p:nvSpPr>
            <p:spPr>
              <a:xfrm>
                <a:off x="1199455" y="2889303"/>
                <a:ext cx="10177628" cy="2075868"/>
              </a:xfrm>
              <a:prstGeom prst="rect">
                <a:avLst/>
              </a:prstGeom>
            </p:spPr>
            <p:txBody>
              <a:bodyPr wrap="square" lIns="121917" tIns="60958" rIns="121917" bIns="60958">
                <a:spAutoFit/>
              </a:bodyPr>
              <a:lstStyle/>
              <a:p>
                <a:pPr>
                  <a:lnSpc>
                    <a:spcPct val="150000"/>
                  </a:lnSpc>
                </a:pPr>
                <a:r>
                  <a:rPr lang="zh-CN" altLang="en-US" sz="3200" b="1" dirty="0">
                    <a:solidFill>
                      <a:srgbClr val="FF0000"/>
                    </a:solidFill>
                    <a:latin typeface="Times New Roman" panose="02020603050405020304" pitchFamily="18" charset="0"/>
                  </a:rPr>
                  <a:t>解：通过人体的电流</a:t>
                </a:r>
                <a:r>
                  <a:rPr lang="en-US" altLang="zh-CN" sz="3200" b="1" i="1" dirty="0">
                    <a:solidFill>
                      <a:srgbClr val="FF0000"/>
                    </a:solidFill>
                    <a:latin typeface="Times New Roman" panose="02020603050405020304" pitchFamily="18" charset="0"/>
                  </a:rPr>
                  <a:t>I</a:t>
                </a:r>
                <a:r>
                  <a:rPr lang="en-US" altLang="zh-CN" sz="3200" b="1" baseline="-25000" dirty="0">
                    <a:solidFill>
                      <a:srgbClr val="FF0000"/>
                    </a:solidFill>
                    <a:latin typeface="Times New Roman" panose="02020603050405020304" pitchFamily="18" charset="0"/>
                  </a:rPr>
                  <a:t>1</a:t>
                </a:r>
                <a:r>
                  <a:rPr lang="en-US" altLang="zh-CN" sz="3200" b="1" dirty="0">
                    <a:solidFill>
                      <a:srgbClr val="FF0000"/>
                    </a:solidFill>
                    <a:latin typeface="Times New Roman" panose="02020603050405020304" pitchFamily="18" charset="0"/>
                  </a:rPr>
                  <a:t>= </a:t>
                </a:r>
                <a14:m>
                  <m:oMath xmlns:m="http://schemas.openxmlformats.org/officeDocument/2006/math">
                    <m:box>
                      <m:boxPr>
                        <m:ctrlPr>
                          <a:rPr lang="en-US" altLang="zh-CN" sz="3200" b="1" i="1">
                            <a:solidFill>
                              <a:srgbClr val="FF0000"/>
                            </a:solidFill>
                            <a:latin typeface="Cambria Math" panose="02040503050406030204"/>
                          </a:rPr>
                        </m:ctrlPr>
                      </m:boxPr>
                      <m:e>
                        <m:f>
                          <m:fPr>
                            <m:ctrlPr>
                              <a:rPr lang="en-US" altLang="zh-CN" sz="3200" b="1" i="1">
                                <a:solidFill>
                                  <a:srgbClr val="FF0000"/>
                                </a:solidFill>
                                <a:latin typeface="Cambria Math" panose="02040503050406030204"/>
                              </a:rPr>
                            </m:ctrlPr>
                          </m:fPr>
                          <m:num>
                            <m:r>
                              <m:rPr>
                                <m:nor/>
                              </m:rPr>
                              <a:rPr lang="en-US" altLang="zh-CN" sz="3200" b="1" i="1" dirty="0">
                                <a:solidFill>
                                  <a:srgbClr val="FF0000"/>
                                </a:solidFill>
                                <a:latin typeface="Times New Roman" panose="02020603050405020304" pitchFamily="18" charset="0"/>
                              </a:rPr>
                              <m:t>U</m:t>
                            </m:r>
                          </m:num>
                          <m:den>
                            <m:r>
                              <m:rPr>
                                <m:nor/>
                              </m:rPr>
                              <a:rPr lang="en-US" altLang="zh-CN" sz="3200" b="1" i="1" dirty="0">
                                <a:solidFill>
                                  <a:srgbClr val="FF0000"/>
                                </a:solidFill>
                                <a:latin typeface="Times New Roman" panose="02020603050405020304" pitchFamily="18" charset="0"/>
                              </a:rPr>
                              <m:t>R</m:t>
                            </m:r>
                            <m:r>
                              <m:rPr>
                                <m:nor/>
                              </m:rPr>
                              <a:rPr lang="zh-CN" altLang="en-US" sz="3200" b="1" baseline="-25000" dirty="0">
                                <a:solidFill>
                                  <a:srgbClr val="FF0000"/>
                                </a:solidFill>
                                <a:latin typeface="Times New Roman" panose="02020603050405020304" pitchFamily="18" charset="0"/>
                              </a:rPr>
                              <m:t>总</m:t>
                            </m:r>
                            <m:r>
                              <m:rPr>
                                <m:nor/>
                              </m:rPr>
                              <a:rPr lang="en-US" altLang="zh-CN" sz="3200" b="1" baseline="-25000" dirty="0">
                                <a:solidFill>
                                  <a:srgbClr val="FF0000"/>
                                </a:solidFill>
                                <a:latin typeface="Times New Roman" panose="02020603050405020304" pitchFamily="18" charset="0"/>
                              </a:rPr>
                              <m:t>1</m:t>
                            </m:r>
                          </m:den>
                        </m:f>
                      </m:e>
                    </m:box>
                  </m:oMath>
                </a14:m>
                <a:r>
                  <a:rPr lang="en-US" altLang="zh-CN" sz="3200" b="1" dirty="0">
                    <a:solidFill>
                      <a:srgbClr val="FF0000"/>
                    </a:solidFill>
                    <a:latin typeface="Times New Roman" panose="02020603050405020304" pitchFamily="18" charset="0"/>
                  </a:rPr>
                  <a:t>=</a:t>
                </a:r>
                <a14:m>
                  <m:oMath xmlns:m="http://schemas.openxmlformats.org/officeDocument/2006/math">
                    <m:box>
                      <m:boxPr>
                        <m:ctrlPr>
                          <a:rPr lang="en-US" altLang="zh-CN" sz="3200" b="1" i="1" dirty="0">
                            <a:solidFill>
                              <a:srgbClr val="FF0000"/>
                            </a:solidFill>
                            <a:latin typeface="Cambria Math" panose="02040503050406030204"/>
                          </a:rPr>
                        </m:ctrlPr>
                      </m:boxPr>
                      <m:e>
                        <m:f>
                          <m:fPr>
                            <m:ctrlPr>
                              <a:rPr lang="en-US" altLang="zh-CN" sz="3200" b="1" i="1" dirty="0">
                                <a:solidFill>
                                  <a:srgbClr val="FF0000"/>
                                </a:solidFill>
                                <a:latin typeface="Cambria Math" panose="02040503050406030204"/>
                              </a:rPr>
                            </m:ctrlPr>
                          </m:fPr>
                          <m:num>
                            <m:r>
                              <m:rPr>
                                <m:nor/>
                              </m:rPr>
                              <a:rPr lang="en-US" altLang="zh-CN" sz="3200" b="1" dirty="0">
                                <a:solidFill>
                                  <a:srgbClr val="FF0000"/>
                                </a:solidFill>
                                <a:latin typeface="Times New Roman" panose="02020603050405020304" pitchFamily="18" charset="0"/>
                              </a:rPr>
                              <m:t>220</m:t>
                            </m:r>
                            <m:r>
                              <m:rPr>
                                <m:nor/>
                              </m:rPr>
                              <a:rPr lang="en-US" altLang="zh-CN" sz="3200" b="1" dirty="0">
                                <a:solidFill>
                                  <a:srgbClr val="FF0000"/>
                                </a:solidFill>
                                <a:latin typeface="Times New Roman" panose="02020603050405020304" pitchFamily="18" charset="0"/>
                              </a:rPr>
                              <m:t> </m:t>
                            </m:r>
                            <m:r>
                              <m:rPr>
                                <m:nor/>
                              </m:rPr>
                              <a:rPr lang="en-US" altLang="zh-CN" sz="3200" b="1" dirty="0">
                                <a:solidFill>
                                  <a:srgbClr val="FF0000"/>
                                </a:solidFill>
                                <a:latin typeface="Times New Roman" panose="02020603050405020304" pitchFamily="18" charset="0"/>
                              </a:rPr>
                              <m:t>V</m:t>
                            </m:r>
                          </m:num>
                          <m:den>
                            <m:r>
                              <m:rPr>
                                <m:nor/>
                              </m:rPr>
                              <a:rPr lang="en-US" altLang="zh-CN" sz="3200" b="1" dirty="0">
                                <a:solidFill>
                                  <a:srgbClr val="FF0000"/>
                                </a:solidFill>
                                <a:latin typeface="Times New Roman" panose="02020603050405020304" pitchFamily="18" charset="0"/>
                              </a:rPr>
                              <m:t>880</m:t>
                            </m:r>
                            <m:r>
                              <m:rPr>
                                <m:nor/>
                              </m:rPr>
                              <a:rPr lang="en-US" altLang="zh-CN" sz="3200" b="1" dirty="0">
                                <a:solidFill>
                                  <a:srgbClr val="FF0000"/>
                                </a:solidFill>
                                <a:latin typeface="Times New Roman" panose="02020603050405020304" pitchFamily="18" charset="0"/>
                              </a:rPr>
                              <m:t> </m:t>
                            </m:r>
                            <m:r>
                              <m:rPr>
                                <m:nor/>
                              </m:rPr>
                              <a:rPr lang="en-US" altLang="zh-CN" sz="3200" b="1" dirty="0">
                                <a:solidFill>
                                  <a:srgbClr val="FF0000"/>
                                </a:solidFill>
                                <a:latin typeface="Times New Roman" panose="02020603050405020304" pitchFamily="18" charset="0"/>
                              </a:rPr>
                              <m:t>k</m:t>
                            </m:r>
                            <m:r>
                              <m:rPr>
                                <m:nor/>
                              </m:rPr>
                              <a:rPr lang="el-GR" altLang="zh-CN" sz="3200" b="1" dirty="0">
                                <a:solidFill>
                                  <a:srgbClr val="FF0000"/>
                                </a:solidFill>
                                <a:latin typeface="Times New Roman" panose="02020603050405020304" pitchFamily="18" charset="0"/>
                              </a:rPr>
                              <m:t>Ω</m:t>
                            </m:r>
                            <m:r>
                              <m:rPr>
                                <m:nor/>
                              </m:rPr>
                              <a:rPr lang="zh-CN" altLang="en-US" sz="3200" b="1" dirty="0">
                                <a:solidFill>
                                  <a:srgbClr val="FF0000"/>
                                </a:solidFill>
                                <a:latin typeface="Times New Roman" panose="02020603050405020304" pitchFamily="18" charset="0"/>
                              </a:rPr>
                              <m:t>＋</m:t>
                            </m:r>
                            <m:r>
                              <m:rPr>
                                <m:nor/>
                              </m:rPr>
                              <a:rPr lang="el-GR" altLang="zh-CN" sz="3200" b="1" dirty="0">
                                <a:solidFill>
                                  <a:srgbClr val="FF0000"/>
                                </a:solidFill>
                                <a:latin typeface="Times New Roman" panose="02020603050405020304" pitchFamily="18" charset="0"/>
                              </a:rPr>
                              <m:t>1</m:t>
                            </m:r>
                            <m:r>
                              <m:rPr>
                                <m:nor/>
                              </m:rPr>
                              <a:rPr lang="el-GR" altLang="zh-CN" sz="3200" b="1" dirty="0">
                                <a:solidFill>
                                  <a:srgbClr val="FF0000"/>
                                </a:solidFill>
                                <a:latin typeface="Times New Roman" panose="02020603050405020304" pitchFamily="18" charset="0"/>
                              </a:rPr>
                              <m:t> </m:t>
                            </m:r>
                            <m:r>
                              <m:rPr>
                                <m:nor/>
                              </m:rPr>
                              <a:rPr lang="el-GR" altLang="zh-CN" sz="3200" b="1" dirty="0">
                                <a:solidFill>
                                  <a:srgbClr val="FF0000"/>
                                </a:solidFill>
                                <a:latin typeface="Times New Roman" panose="02020603050405020304" pitchFamily="18" charset="0"/>
                              </a:rPr>
                              <m:t>100</m:t>
                            </m:r>
                            <m:r>
                              <m:rPr>
                                <m:nor/>
                              </m:rPr>
                              <a:rPr lang="el-GR" altLang="zh-CN" sz="3200" b="1" dirty="0">
                                <a:solidFill>
                                  <a:srgbClr val="FF0000"/>
                                </a:solidFill>
                                <a:latin typeface="Times New Roman" panose="02020603050405020304" pitchFamily="18" charset="0"/>
                              </a:rPr>
                              <m:t> </m:t>
                            </m:r>
                            <m:r>
                              <m:rPr>
                                <m:nor/>
                              </m:rPr>
                              <a:rPr lang="el-GR" altLang="zh-CN" sz="3200" b="1" dirty="0">
                                <a:solidFill>
                                  <a:srgbClr val="FF0000"/>
                                </a:solidFill>
                                <a:latin typeface="Times New Roman" panose="02020603050405020304" pitchFamily="18" charset="0"/>
                              </a:rPr>
                              <m:t>Ω</m:t>
                            </m:r>
                            <m:r>
                              <m:rPr>
                                <m:nor/>
                              </m:rPr>
                              <a:rPr lang="el-GR" altLang="zh-CN" sz="3200" b="1" dirty="0">
                                <a:solidFill>
                                  <a:srgbClr val="FF0000"/>
                                </a:solidFill>
                                <a:latin typeface="Times New Roman" panose="02020603050405020304" pitchFamily="18" charset="0"/>
                              </a:rPr>
                              <m:t> </m:t>
                            </m:r>
                          </m:den>
                        </m:f>
                      </m:e>
                    </m:box>
                  </m:oMath>
                </a14:m>
                <a:r>
                  <a:rPr lang="el-GR" altLang="zh-CN" sz="3200" b="1" dirty="0">
                    <a:solidFill>
                      <a:srgbClr val="FF0000"/>
                    </a:solidFill>
                    <a:latin typeface="Times New Roman" panose="02020603050405020304" pitchFamily="18" charset="0"/>
                  </a:rPr>
                  <a:t>≈</a:t>
                </a:r>
                <a:endParaRPr lang="el-GR" altLang="zh-CN" sz="3200" b="1" dirty="0">
                  <a:solidFill>
                    <a:srgbClr val="FF0000"/>
                  </a:solidFill>
                  <a:latin typeface="Times New Roman" panose="02020603050405020304" pitchFamily="18" charset="0"/>
                </a:endParaRPr>
              </a:p>
              <a:p>
                <a:pPr>
                  <a:lnSpc>
                    <a:spcPct val="150000"/>
                  </a:lnSpc>
                </a:pPr>
                <a:r>
                  <a:rPr lang="el-GR" altLang="zh-CN" sz="3200" b="1" dirty="0">
                    <a:solidFill>
                      <a:srgbClr val="FF0000"/>
                    </a:solidFill>
                    <a:latin typeface="Times New Roman" panose="02020603050405020304" pitchFamily="18" charset="0"/>
                  </a:rPr>
                  <a:t>0.25 </a:t>
                </a:r>
                <a:r>
                  <a:rPr lang="en-US" altLang="zh-CN" sz="3200" b="1" dirty="0">
                    <a:solidFill>
                      <a:srgbClr val="FF0000"/>
                    </a:solidFill>
                    <a:latin typeface="Times New Roman" panose="02020603050405020304" pitchFamily="18" charset="0"/>
                  </a:rPr>
                  <a:t>mA</a:t>
                </a:r>
                <a:r>
                  <a:rPr lang="zh-CN" altLang="en-US" sz="3200" b="1" dirty="0">
                    <a:solidFill>
                      <a:srgbClr val="FF0000"/>
                    </a:solidFill>
                    <a:latin typeface="Times New Roman" panose="02020603050405020304" pitchFamily="18" charset="0"/>
                  </a:rPr>
                  <a:t>，</a:t>
                </a:r>
                <a:r>
                  <a:rPr lang="en-US" altLang="zh-CN" sz="3200" b="1" dirty="0">
                    <a:solidFill>
                      <a:srgbClr val="FF0000"/>
                    </a:solidFill>
                    <a:latin typeface="Times New Roman" panose="02020603050405020304" pitchFamily="18" charset="0"/>
                  </a:rPr>
                  <a:t>0.25 mA&lt;20 mA</a:t>
                </a:r>
                <a:r>
                  <a:rPr lang="zh-CN" altLang="en-US" sz="3200" b="1" dirty="0">
                    <a:solidFill>
                      <a:srgbClr val="FF0000"/>
                    </a:solidFill>
                    <a:latin typeface="Times New Roman" panose="02020603050405020304" pitchFamily="18" charset="0"/>
                  </a:rPr>
                  <a:t>，人无触电危险。</a:t>
                </a:r>
                <a:endParaRPr lang="zh-CN" altLang="en-US" sz="3200" b="1" dirty="0">
                  <a:solidFill>
                    <a:srgbClr val="FF0000"/>
                  </a:solidFill>
                  <a:latin typeface="Times New Roman" panose="02020603050405020304" pitchFamily="18" charset="0"/>
                </a:endParaRPr>
              </a:p>
            </p:txBody>
          </p:sp>
        </mc:Choice>
        <mc:Fallback>
          <p:sp>
            <p:nvSpPr>
              <p:cNvPr id="5" name="矩形 4"/>
              <p:cNvSpPr>
                <a:spLocks noRot="1" noChangeAspect="1" noMove="1" noResize="1" noEditPoints="1" noAdjustHandles="1" noChangeArrowheads="1" noChangeShapeType="1" noTextEdit="1"/>
              </p:cNvSpPr>
              <p:nvPr/>
            </p:nvSpPr>
            <p:spPr>
              <a:xfrm>
                <a:off x="1199455" y="2889303"/>
                <a:ext cx="10177628" cy="2075868"/>
              </a:xfrm>
              <a:prstGeom prst="rect">
                <a:avLst/>
              </a:prstGeom>
              <a:blipFill rotWithShape="1">
                <a:blip r:embed="rId1"/>
                <a:stretch>
                  <a:fillRect l="-6" t="-3" r="4" b="5"/>
                </a:stretch>
              </a:blipFill>
            </p:spPr>
            <p:txBody>
              <a:bodyPr/>
              <a:lstStyle/>
              <a:p>
                <a:r>
                  <a:rPr lang="zh-CN" altLang="en-US">
                    <a:noFill/>
                  </a:rPr>
                  <a:t> </a:t>
                </a:r>
              </a:p>
            </p:txBody>
          </p:sp>
        </mc:Fallback>
      </mc:AlternateContent>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1055440" y="980728"/>
            <a:ext cx="10081120" cy="446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803275" eaLnBrk="1" hangingPunct="1">
              <a:lnSpc>
                <a:spcPct val="150000"/>
              </a:lnSpc>
              <a:defRPr/>
            </a:pPr>
            <a:r>
              <a:rPr kumimoji="1" lang="zh-CN" altLang="en-US" sz="3200" b="1" dirty="0">
                <a:latin typeface="Times New Roman" panose="02020603050405020304" pitchFamily="18" charset="0"/>
              </a:rPr>
              <a:t>电不仅在夜晚给我们带来光明，而且各种利用电能的生产机器、科研仪器、办公设备、家用电器使我们的劳动强度大大降低，工作效率大大提高，给我们的生活带来了极大的便利。但是，不正确的用电方式也会造成很大的危害，如毁坏用电设备，甚至威胁生命</a:t>
            </a:r>
            <a:r>
              <a:rPr kumimoji="1" lang="zh-CN" altLang="en-US" sz="3200" b="1" dirty="0" smtClean="0">
                <a:latin typeface="Times New Roman" panose="02020603050405020304" pitchFamily="18" charset="0"/>
              </a:rPr>
              <a:t>。所以，我们一定要注意安全用电，让电更好地为我们服务。</a:t>
            </a:r>
            <a:endParaRPr kumimoji="1" lang="zh-CN" altLang="en-US" sz="3200" b="1"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81" name="内容占位符 7"/>
          <p:cNvSpPr txBox="1">
            <a:spLocks noChangeArrowheads="1"/>
          </p:cNvSpPr>
          <p:nvPr/>
        </p:nvSpPr>
        <p:spPr bwMode="auto">
          <a:xfrm>
            <a:off x="771284" y="1052736"/>
            <a:ext cx="10437284"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5600" indent="-3556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42925" indent="-542925" eaLnBrk="1" hangingPunct="1">
              <a:lnSpc>
                <a:spcPct val="150000"/>
              </a:lnSpc>
              <a:spcBef>
                <a:spcPct val="20000"/>
              </a:spcBef>
              <a:buFont typeface="Arial" panose="020B0604020202020204" pitchFamily="34" charset="0"/>
              <a:buNone/>
            </a:pPr>
            <a:r>
              <a:rPr kumimoji="1" lang="en-US" altLang="zh-CN" sz="3200" b="1" dirty="0">
                <a:latin typeface="Times New Roman" panose="02020603050405020304" pitchFamily="18" charset="0"/>
              </a:rPr>
              <a:t>(2)</a:t>
            </a:r>
            <a:r>
              <a:rPr lang="zh-CN" altLang="en-US" sz="3200" b="1" dirty="0">
                <a:solidFill>
                  <a:srgbClr val="000000"/>
                </a:solidFill>
                <a:latin typeface="Times New Roman" panose="02020603050405020304" pitchFamily="18" charset="0"/>
                <a:cs typeface="Times New Roman" panose="02020603050405020304" pitchFamily="18" charset="0"/>
              </a:rPr>
              <a:t>若使用试电笔时不慎接触了金属笔尖，通过人体的电流约为多少毫安？人有触电危险吗？</a:t>
            </a:r>
            <a:endParaRPr lang="zh-CN" altLang="en-US" sz="3200" b="1" dirty="0">
              <a:solidFill>
                <a:srgbClr val="00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7" name="矩形 6"/>
              <p:cNvSpPr/>
              <p:nvPr/>
            </p:nvSpPr>
            <p:spPr>
              <a:xfrm>
                <a:off x="1318972" y="2564904"/>
                <a:ext cx="10177628" cy="2511285"/>
              </a:xfrm>
              <a:prstGeom prst="rect">
                <a:avLst/>
              </a:prstGeom>
            </p:spPr>
            <p:txBody>
              <a:bodyPr wrap="square" lIns="121917" tIns="60958" rIns="121917" bIns="60958">
                <a:spAutoFit/>
              </a:bodyPr>
              <a:lstStyle/>
              <a:p>
                <a:pPr>
                  <a:lnSpc>
                    <a:spcPct val="150000"/>
                  </a:lnSpc>
                </a:pPr>
                <a:r>
                  <a:rPr lang="zh-CN" altLang="en-US" sz="3200" b="1" dirty="0">
                    <a:solidFill>
                      <a:srgbClr val="FF0000"/>
                    </a:solidFill>
                    <a:latin typeface="Times New Roman" panose="02020603050405020304" pitchFamily="18" charset="0"/>
                  </a:rPr>
                  <a:t>解：若不慎接触了金属笔尖，通过人体的电流</a:t>
                </a:r>
                <a:r>
                  <a:rPr lang="en-US" altLang="zh-CN" sz="3200" b="1" i="1" dirty="0">
                    <a:solidFill>
                      <a:srgbClr val="FF0000"/>
                    </a:solidFill>
                    <a:latin typeface="Times New Roman" panose="02020603050405020304" pitchFamily="18" charset="0"/>
                  </a:rPr>
                  <a:t>I</a:t>
                </a:r>
                <a:r>
                  <a:rPr lang="en-US" altLang="zh-CN" sz="3200" b="1" baseline="-25000" dirty="0">
                    <a:solidFill>
                      <a:srgbClr val="FF0000"/>
                    </a:solidFill>
                    <a:latin typeface="Times New Roman" panose="02020603050405020304" pitchFamily="18" charset="0"/>
                  </a:rPr>
                  <a:t>2</a:t>
                </a:r>
                <a:r>
                  <a:rPr lang="en-US" altLang="zh-CN" sz="3200" b="1" dirty="0">
                    <a:solidFill>
                      <a:srgbClr val="FF0000"/>
                    </a:solidFill>
                    <a:latin typeface="Times New Roman" panose="02020603050405020304" pitchFamily="18" charset="0"/>
                  </a:rPr>
                  <a:t>= </a:t>
                </a:r>
                <a14:m>
                  <m:oMath xmlns:m="http://schemas.openxmlformats.org/officeDocument/2006/math">
                    <m:box>
                      <m:boxPr>
                        <m:ctrlPr>
                          <a:rPr lang="en-US" altLang="zh-CN" sz="3200" b="1" i="1">
                            <a:solidFill>
                              <a:srgbClr val="FF0000"/>
                            </a:solidFill>
                            <a:latin typeface="Cambria Math" panose="02040503050406030204"/>
                          </a:rPr>
                        </m:ctrlPr>
                      </m:boxPr>
                      <m:e>
                        <m:f>
                          <m:fPr>
                            <m:ctrlPr>
                              <a:rPr lang="en-US" altLang="zh-CN" sz="3200" b="1" i="1">
                                <a:solidFill>
                                  <a:srgbClr val="FF0000"/>
                                </a:solidFill>
                                <a:latin typeface="Cambria Math" panose="02040503050406030204"/>
                              </a:rPr>
                            </m:ctrlPr>
                          </m:fPr>
                          <m:num>
                            <m:r>
                              <m:rPr>
                                <m:nor/>
                              </m:rPr>
                              <a:rPr lang="en-US" altLang="zh-CN" sz="3200" b="1" i="1" dirty="0">
                                <a:solidFill>
                                  <a:srgbClr val="FF0000"/>
                                </a:solidFill>
                                <a:latin typeface="Times New Roman" panose="02020603050405020304" pitchFamily="18" charset="0"/>
                              </a:rPr>
                              <m:t>U</m:t>
                            </m:r>
                          </m:num>
                          <m:den>
                            <m:r>
                              <m:rPr>
                                <m:nor/>
                              </m:rPr>
                              <a:rPr lang="en-US" altLang="zh-CN" sz="3200" b="1" i="1" dirty="0">
                                <a:solidFill>
                                  <a:srgbClr val="FF0000"/>
                                </a:solidFill>
                                <a:latin typeface="Times New Roman" panose="02020603050405020304" pitchFamily="18" charset="0"/>
                              </a:rPr>
                              <m:t>R</m:t>
                            </m:r>
                            <m:r>
                              <m:rPr>
                                <m:nor/>
                              </m:rPr>
                              <a:rPr lang="zh-CN" altLang="en-US" sz="3200" b="1" baseline="-25000" dirty="0">
                                <a:solidFill>
                                  <a:srgbClr val="FF0000"/>
                                </a:solidFill>
                                <a:latin typeface="Times New Roman" panose="02020603050405020304" pitchFamily="18" charset="0"/>
                              </a:rPr>
                              <m:t>人</m:t>
                            </m:r>
                          </m:den>
                        </m:f>
                      </m:e>
                    </m:box>
                  </m:oMath>
                </a14:m>
                <a:r>
                  <a:rPr lang="en-US" altLang="zh-CN" sz="3200" b="1" dirty="0">
                    <a:solidFill>
                      <a:srgbClr val="FF0000"/>
                    </a:solidFill>
                    <a:latin typeface="Times New Roman" panose="02020603050405020304" pitchFamily="18" charset="0"/>
                  </a:rPr>
                  <a:t>=</a:t>
                </a:r>
                <a:endParaRPr lang="en-US" altLang="zh-CN" sz="3200" b="1" dirty="0">
                  <a:solidFill>
                    <a:srgbClr val="FF0000"/>
                  </a:solidFill>
                  <a:latin typeface="Times New Roman" panose="02020603050405020304" pitchFamily="18" charset="0"/>
                </a:endParaRPr>
              </a:p>
              <a:p>
                <a:pPr>
                  <a:lnSpc>
                    <a:spcPct val="150000"/>
                  </a:lnSpc>
                </a:pPr>
                <a14:m>
                  <m:oMath xmlns:m="http://schemas.openxmlformats.org/officeDocument/2006/math">
                    <m:box>
                      <m:boxPr>
                        <m:ctrlPr>
                          <a:rPr lang="en-US" altLang="zh-CN" sz="3200" b="1" i="1">
                            <a:solidFill>
                              <a:srgbClr val="FF0000"/>
                            </a:solidFill>
                            <a:latin typeface="Cambria Math" panose="02040503050406030204"/>
                          </a:rPr>
                        </m:ctrlPr>
                      </m:boxPr>
                      <m:e>
                        <m:f>
                          <m:fPr>
                            <m:ctrlPr>
                              <a:rPr lang="en-US" altLang="zh-CN" sz="3200" b="1" i="1">
                                <a:solidFill>
                                  <a:srgbClr val="FF0000"/>
                                </a:solidFill>
                                <a:latin typeface="Cambria Math" panose="02040503050406030204"/>
                              </a:rPr>
                            </m:ctrlPr>
                          </m:fPr>
                          <m:num>
                            <m:r>
                              <m:rPr>
                                <m:nor/>
                              </m:rPr>
                              <a:rPr lang="en-US" altLang="zh-CN" sz="3200" b="1" dirty="0">
                                <a:solidFill>
                                  <a:srgbClr val="FF0000"/>
                                </a:solidFill>
                                <a:latin typeface="Times New Roman" panose="02020603050405020304" pitchFamily="18" charset="0"/>
                              </a:rPr>
                              <m:t>220</m:t>
                            </m:r>
                            <m:r>
                              <m:rPr>
                                <m:nor/>
                              </m:rPr>
                              <a:rPr lang="en-US" altLang="zh-CN" sz="3200" b="1" dirty="0">
                                <a:solidFill>
                                  <a:srgbClr val="FF0000"/>
                                </a:solidFill>
                                <a:latin typeface="Times New Roman" panose="02020603050405020304" pitchFamily="18" charset="0"/>
                              </a:rPr>
                              <m:t> </m:t>
                            </m:r>
                            <m:r>
                              <m:rPr>
                                <m:nor/>
                              </m:rPr>
                              <a:rPr lang="en-US" altLang="zh-CN" sz="3200" b="1" dirty="0">
                                <a:solidFill>
                                  <a:srgbClr val="FF0000"/>
                                </a:solidFill>
                                <a:latin typeface="Times New Roman" panose="02020603050405020304" pitchFamily="18" charset="0"/>
                              </a:rPr>
                              <m:t>V</m:t>
                            </m:r>
                          </m:num>
                          <m:den>
                            <m:r>
                              <m:rPr>
                                <m:nor/>
                              </m:rPr>
                              <a:rPr lang="en-US" altLang="zh-CN" sz="3200" b="1" dirty="0">
                                <a:solidFill>
                                  <a:srgbClr val="FF0000"/>
                                </a:solidFill>
                                <a:latin typeface="Times New Roman" panose="02020603050405020304" pitchFamily="18" charset="0"/>
                              </a:rPr>
                              <m:t>1</m:t>
                            </m:r>
                            <m:r>
                              <m:rPr>
                                <m:nor/>
                              </m:rPr>
                              <a:rPr lang="en-US" altLang="zh-CN" sz="3200" b="1" dirty="0">
                                <a:solidFill>
                                  <a:srgbClr val="FF0000"/>
                                </a:solidFill>
                                <a:latin typeface="Times New Roman" panose="02020603050405020304" pitchFamily="18" charset="0"/>
                              </a:rPr>
                              <m:t> </m:t>
                            </m:r>
                            <m:r>
                              <m:rPr>
                                <m:nor/>
                              </m:rPr>
                              <a:rPr lang="en-US" altLang="zh-CN" sz="3200" b="1" dirty="0">
                                <a:solidFill>
                                  <a:srgbClr val="FF0000"/>
                                </a:solidFill>
                                <a:latin typeface="Times New Roman" panose="02020603050405020304" pitchFamily="18" charset="0"/>
                              </a:rPr>
                              <m:t>100</m:t>
                            </m:r>
                            <m:r>
                              <m:rPr>
                                <m:nor/>
                              </m:rPr>
                              <a:rPr lang="en-US" altLang="zh-CN" sz="3200" b="1" dirty="0">
                                <a:solidFill>
                                  <a:srgbClr val="FF0000"/>
                                </a:solidFill>
                                <a:latin typeface="Times New Roman" panose="02020603050405020304" pitchFamily="18" charset="0"/>
                              </a:rPr>
                              <m:t> </m:t>
                            </m:r>
                            <m:r>
                              <m:rPr>
                                <m:nor/>
                              </m:rPr>
                              <a:rPr lang="el-GR" altLang="zh-CN" sz="3200" b="1" dirty="0">
                                <a:solidFill>
                                  <a:srgbClr val="FF0000"/>
                                </a:solidFill>
                                <a:latin typeface="Times New Roman" panose="02020603050405020304" pitchFamily="18" charset="0"/>
                              </a:rPr>
                              <m:t>Ω</m:t>
                            </m:r>
                          </m:den>
                        </m:f>
                      </m:e>
                    </m:box>
                  </m:oMath>
                </a14:m>
                <a:r>
                  <a:rPr lang="el-GR" altLang="zh-CN" sz="3200" b="1" dirty="0">
                    <a:solidFill>
                      <a:srgbClr val="FF0000"/>
                    </a:solidFill>
                    <a:latin typeface="Times New Roman" panose="02020603050405020304" pitchFamily="18" charset="0"/>
                  </a:rPr>
                  <a:t>=200 </a:t>
                </a:r>
                <a:r>
                  <a:rPr lang="en-US" altLang="zh-CN" sz="3200" b="1" dirty="0">
                    <a:solidFill>
                      <a:srgbClr val="FF0000"/>
                    </a:solidFill>
                    <a:latin typeface="Times New Roman" panose="02020603050405020304" pitchFamily="18" charset="0"/>
                  </a:rPr>
                  <a:t>mA</a:t>
                </a:r>
                <a:r>
                  <a:rPr lang="zh-CN" altLang="en-US" sz="3200" b="1" dirty="0">
                    <a:solidFill>
                      <a:srgbClr val="FF0000"/>
                    </a:solidFill>
                    <a:latin typeface="Times New Roman" panose="02020603050405020304" pitchFamily="18" charset="0"/>
                  </a:rPr>
                  <a:t>，</a:t>
                </a:r>
                <a:r>
                  <a:rPr lang="en-US" altLang="zh-CN" sz="3200" b="1" dirty="0">
                    <a:solidFill>
                      <a:srgbClr val="FF0000"/>
                    </a:solidFill>
                    <a:latin typeface="Times New Roman" panose="02020603050405020304" pitchFamily="18" charset="0"/>
                  </a:rPr>
                  <a:t>200 mA&gt;20 mA</a:t>
                </a:r>
                <a:r>
                  <a:rPr lang="zh-CN" altLang="en-US" sz="3200" b="1" dirty="0">
                    <a:solidFill>
                      <a:srgbClr val="FF0000"/>
                    </a:solidFill>
                    <a:latin typeface="Times New Roman" panose="02020603050405020304" pitchFamily="18" charset="0"/>
                  </a:rPr>
                  <a:t>，人有触电危险。</a:t>
                </a:r>
                <a:endParaRPr lang="zh-CN" altLang="en-US" sz="3200" b="1" dirty="0">
                  <a:solidFill>
                    <a:srgbClr val="FF0000"/>
                  </a:solidFill>
                  <a:latin typeface="Times New Roman" panose="02020603050405020304" pitchFamily="18" charset="0"/>
                </a:endParaRPr>
              </a:p>
            </p:txBody>
          </p:sp>
        </mc:Choice>
        <mc:Fallback>
          <p:sp>
            <p:nvSpPr>
              <p:cNvPr id="7" name="矩形 6"/>
              <p:cNvSpPr>
                <a:spLocks noRot="1" noChangeAspect="1" noMove="1" noResize="1" noEditPoints="1" noAdjustHandles="1" noChangeArrowheads="1" noChangeShapeType="1" noTextEdit="1"/>
              </p:cNvSpPr>
              <p:nvPr/>
            </p:nvSpPr>
            <p:spPr>
              <a:xfrm>
                <a:off x="1318972" y="2564904"/>
                <a:ext cx="10177628" cy="2511285"/>
              </a:xfrm>
              <a:prstGeom prst="rect">
                <a:avLst/>
              </a:prstGeom>
              <a:blipFill rotWithShape="1">
                <a:blip r:embed="rId1"/>
                <a:stretch>
                  <a:fillRect l="-1" t="-6" r="6" b="25"/>
                </a:stretch>
              </a:blipFill>
            </p:spPr>
            <p:txBody>
              <a:bodyPr/>
              <a:lstStyle/>
              <a:p>
                <a:r>
                  <a:rPr lang="zh-CN" altLang="en-US">
                    <a:noFill/>
                  </a:rPr>
                  <a:t> </a:t>
                </a:r>
              </a:p>
            </p:txBody>
          </p:sp>
        </mc:Fallback>
      </mc:AlternateContent>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160546" y="1124937"/>
            <a:ext cx="7848600" cy="4392295"/>
            <a:chOff x="947" y="1527"/>
            <a:chExt cx="12360" cy="6917"/>
          </a:xfrm>
        </p:grpSpPr>
        <p:pic>
          <p:nvPicPr>
            <p:cNvPr id="3" name="图片 2" descr="打孔纸"/>
            <p:cNvPicPr>
              <a:picLocks noChangeAspect="1"/>
            </p:cNvPicPr>
            <p:nvPr>
              <p:custDataLst>
                <p:tags r:id="rId1"/>
              </p:custDataLst>
            </p:nvPr>
          </p:nvPicPr>
          <p:blipFill>
            <a:blip r:embed="rId2"/>
            <a:stretch>
              <a:fillRect/>
            </a:stretch>
          </p:blipFill>
          <p:spPr>
            <a:xfrm>
              <a:off x="947" y="2247"/>
              <a:ext cx="12360" cy="6197"/>
            </a:xfrm>
            <a:prstGeom prst="rect">
              <a:avLst/>
            </a:prstGeom>
          </p:spPr>
        </p:pic>
        <p:grpSp>
          <p:nvGrpSpPr>
            <p:cNvPr id="7" name="组合 6"/>
            <p:cNvGrpSpPr/>
            <p:nvPr/>
          </p:nvGrpSpPr>
          <p:grpSpPr>
            <a:xfrm>
              <a:off x="1514" y="1527"/>
              <a:ext cx="4021" cy="979"/>
              <a:chOff x="1514" y="1934"/>
              <a:chExt cx="4021" cy="979"/>
            </a:xfrm>
          </p:grpSpPr>
          <p:sp>
            <p:nvSpPr>
              <p:cNvPr id="4" name="文本框 3"/>
              <p:cNvSpPr txBox="1"/>
              <p:nvPr>
                <p:custDataLst>
                  <p:tags r:id="rId3"/>
                </p:custDataLst>
              </p:nvPr>
            </p:nvSpPr>
            <p:spPr>
              <a:xfrm>
                <a:off x="2997" y="2089"/>
                <a:ext cx="2538" cy="824"/>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解题对策 </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514" y="1934"/>
                <a:ext cx="1579" cy="936"/>
              </a:xfrm>
              <a:prstGeom prst="rect">
                <a:avLst/>
              </a:prstGeom>
            </p:spPr>
          </p:pic>
        </p:grpSp>
      </p:grpSp>
      <p:sp>
        <p:nvSpPr>
          <p:cNvPr id="8" name="矩形 7"/>
          <p:cNvSpPr>
            <a:spLocks noChangeArrowheads="1"/>
          </p:cNvSpPr>
          <p:nvPr/>
        </p:nvSpPr>
        <p:spPr bwMode="auto">
          <a:xfrm>
            <a:off x="2892881" y="1974141"/>
            <a:ext cx="6383929"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437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人体是否有触电危险，要看流过人体的电流大小和持续时间，并不是只要有电流流过人体，人就有发生触电的危险。</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26"/>
          <p:cNvSpPr txBox="1">
            <a:spLocks noChangeArrowheads="1"/>
          </p:cNvSpPr>
          <p:nvPr/>
        </p:nvSpPr>
        <p:spPr bwMode="auto">
          <a:xfrm>
            <a:off x="766808" y="2132866"/>
            <a:ext cx="10546776"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271780" indent="-2717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kumimoji="1" lang="zh-CN" altLang="en-US" sz="3200" b="1" dirty="0">
                <a:latin typeface="Times New Roman" panose="02020603050405020304" pitchFamily="18" charset="0"/>
              </a:rPr>
              <a:t>设计宣传展板，向社区居民进行用电科普</a:t>
            </a:r>
            <a:r>
              <a:rPr kumimoji="1" lang="zh-CN" altLang="en-US" sz="3200" b="1" dirty="0">
                <a:latin typeface="Times New Roman" panose="02020603050405020304" pitchFamily="18" charset="0"/>
              </a:rPr>
              <a:t>宣传。</a:t>
            </a:r>
            <a:endParaRPr kumimoji="1" lang="zh-CN" altLang="en-US" sz="3200" b="1" dirty="0">
              <a:latin typeface="Times New Roman" panose="02020603050405020304" pitchFamily="18" charset="0"/>
            </a:endParaRPr>
          </a:p>
          <a:p>
            <a:pPr eaLnBrk="1" hangingPunct="1">
              <a:lnSpc>
                <a:spcPct val="130000"/>
              </a:lnSpc>
            </a:pPr>
            <a:r>
              <a:rPr kumimoji="1" lang="en-US" altLang="zh-CN" sz="3200" b="1" dirty="0">
                <a:latin typeface="Times New Roman" panose="02020603050405020304" pitchFamily="18" charset="0"/>
              </a:rPr>
              <a:t> </a:t>
            </a:r>
            <a:endParaRPr kumimoji="1" lang="en-US" altLang="zh-CN" sz="3200" b="1" dirty="0">
              <a:latin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725" y="1051560"/>
            <a:ext cx="6154420" cy="573405"/>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70" y="1040765"/>
            <a:ext cx="1720850"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1038939"/>
            <a:ext cx="999490" cy="58356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任务</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2855595" y="1038860"/>
            <a:ext cx="5164455" cy="58356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举办安全用电科普宣传</a:t>
            </a:r>
            <a:r>
              <a:rPr lang="zh-CN" altLang="en-US" sz="3200" b="1" dirty="0">
                <a:latin typeface="黑体" panose="02010609060101010101" charset="-122"/>
                <a:ea typeface="黑体" panose="02010609060101010101" charset="-122"/>
              </a:rPr>
              <a:t>活动</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063292" y="907455"/>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3</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p:nvPr/>
        </p:nvSpPr>
        <p:spPr>
          <a:xfrm>
            <a:off x="784635" y="1633612"/>
            <a:ext cx="10640603" cy="230832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1</a:t>
            </a:r>
            <a:r>
              <a:rPr lang="zh-CN" altLang="en-US" sz="3200" b="1" kern="2200" dirty="0" smtClean="0">
                <a:latin typeface="Times New Roman" panose="02020603050405020304"/>
                <a:ea typeface="宋体" panose="02010600030101010101" pitchFamily="2" charset="-122"/>
              </a:rPr>
              <a:t>．电给人类的生活带来了极大的方便，了解用电基本常识对我们每个人都很重要。我国家庭电路的电压是</a:t>
            </a:r>
            <a:r>
              <a:rPr lang="en-US" altLang="zh-CN" sz="3200" b="1" kern="2200" dirty="0" smtClean="0">
                <a:latin typeface="Times New Roman" panose="02020603050405020304"/>
                <a:ea typeface="宋体" panose="02010600030101010101" pitchFamily="2" charset="-122"/>
              </a:rPr>
              <a:t>________V</a:t>
            </a:r>
            <a:r>
              <a:rPr lang="zh-CN" altLang="en-US" sz="3200" b="1" kern="2200" dirty="0" smtClean="0">
                <a:latin typeface="Times New Roman" panose="02020603050405020304"/>
                <a:ea typeface="宋体" panose="02010600030101010101" pitchFamily="2" charset="-122"/>
              </a:rPr>
              <a:t>；对于人体，一般情况下，不高于</a:t>
            </a:r>
            <a:r>
              <a:rPr lang="en-US" altLang="zh-CN" sz="3200" b="1" kern="2200" dirty="0" smtClean="0">
                <a:latin typeface="Times New Roman" panose="02020603050405020304"/>
                <a:ea typeface="宋体" panose="02010600030101010101" pitchFamily="2" charset="-122"/>
              </a:rPr>
              <a:t>________V</a:t>
            </a:r>
            <a:r>
              <a:rPr lang="zh-CN" altLang="en-US" sz="3200" b="1" kern="2200" dirty="0" smtClean="0">
                <a:latin typeface="Times New Roman" panose="02020603050405020304"/>
                <a:ea typeface="宋体" panose="02010600030101010101" pitchFamily="2" charset="-122"/>
              </a:rPr>
              <a:t>的电压才是安全的。</a:t>
            </a:r>
            <a:endParaRPr lang="zh-CN" altLang="en-US" sz="3200" b="1" kern="2200" dirty="0" smtClean="0">
              <a:latin typeface="Times New Roman" panose="02020603050405020304"/>
              <a:ea typeface="宋体" panose="02010600030101010101" pitchFamily="2" charset="-122"/>
            </a:endParaRPr>
          </a:p>
        </p:txBody>
      </p:sp>
      <p:sp>
        <p:nvSpPr>
          <p:cNvPr id="5" name="矩形 4"/>
          <p:cNvSpPr/>
          <p:nvPr/>
        </p:nvSpPr>
        <p:spPr>
          <a:xfrm>
            <a:off x="1919536" y="3102059"/>
            <a:ext cx="1011150" cy="830997"/>
          </a:xfrm>
          <a:prstGeom prst="rect">
            <a:avLst/>
          </a:prstGeom>
        </p:spPr>
        <p:txBody>
          <a:bodyPr wrap="square">
            <a:spAutoFit/>
          </a:bodyPr>
          <a:lstStyle/>
          <a:p>
            <a:pPr>
              <a:lnSpc>
                <a:spcPct val="150000"/>
              </a:lnSpc>
            </a:pPr>
            <a:r>
              <a:rPr lang="en-US" altLang="zh-CN" sz="3200" b="1" dirty="0" smtClean="0">
                <a:solidFill>
                  <a:srgbClr val="C00000"/>
                </a:solidFill>
                <a:latin typeface="Times New Roman" panose="02020603050405020304"/>
                <a:ea typeface="宋体" panose="02010600030101010101" pitchFamily="2" charset="-122"/>
                <a:cs typeface="Times New Roman" panose="02020603050405020304"/>
              </a:rPr>
              <a:t>220</a:t>
            </a:r>
            <a:endParaRPr lang="zh-CN" altLang="en-US" sz="3200" dirty="0">
              <a:solidFill>
                <a:srgbClr val="C00000"/>
              </a:solidFill>
            </a:endParaRPr>
          </a:p>
        </p:txBody>
      </p:sp>
      <p:sp>
        <p:nvSpPr>
          <p:cNvPr id="6" name="矩形 5"/>
          <p:cNvSpPr/>
          <p:nvPr/>
        </p:nvSpPr>
        <p:spPr>
          <a:xfrm>
            <a:off x="2050035" y="3789040"/>
            <a:ext cx="733597" cy="830997"/>
          </a:xfrm>
          <a:prstGeom prst="rect">
            <a:avLst/>
          </a:prstGeom>
        </p:spPr>
        <p:txBody>
          <a:bodyPr wrap="square">
            <a:spAutoFit/>
          </a:bodyPr>
          <a:lstStyle/>
          <a:p>
            <a:pPr>
              <a:lnSpc>
                <a:spcPct val="150000"/>
              </a:lnSpc>
            </a:pPr>
            <a:r>
              <a:rPr lang="en-US" altLang="zh-CN" sz="3200" b="1" dirty="0" smtClean="0">
                <a:solidFill>
                  <a:srgbClr val="C00000"/>
                </a:solidFill>
                <a:latin typeface="Times New Roman" panose="02020603050405020304"/>
                <a:ea typeface="宋体" panose="02010600030101010101" pitchFamily="2" charset="-122"/>
                <a:cs typeface="Times New Roman" panose="02020603050405020304"/>
              </a:rPr>
              <a:t>36</a:t>
            </a:r>
            <a:endParaRPr lang="zh-CN" altLang="en-US" sz="3200" dirty="0">
              <a:solidFill>
                <a:srgbClr val="C000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763" y="1268760"/>
            <a:ext cx="10585821" cy="397031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2</a:t>
            </a:r>
            <a:r>
              <a:rPr lang="zh-CN" altLang="en-US" sz="3200" b="1" kern="2200" dirty="0" smtClean="0">
                <a:latin typeface="Times New Roman" panose="02020603050405020304"/>
                <a:ea typeface="宋体" panose="02010600030101010101" pitchFamily="2" charset="-122"/>
              </a:rPr>
              <a:t>．一种试电笔的构造如图所示，下列说法正确的是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br>
              <a:rPr lang="en-US" altLang="zh-CN" sz="3200" b="1" kern="2200" dirty="0" smtClean="0">
                <a:latin typeface="Times New Roman" panose="02020603050405020304"/>
                <a:ea typeface="宋体" panose="02010600030101010101" pitchFamily="2" charset="-122"/>
              </a:rPr>
            </a:br>
            <a:endParaRPr lang="en-US" altLang="zh-CN" sz="3200" b="1" kern="2200" dirty="0" smtClean="0">
              <a:latin typeface="Times New Roman" panose="02020603050405020304"/>
              <a:ea typeface="宋体" panose="02010600030101010101" pitchFamily="2" charset="-122"/>
            </a:endParaRPr>
          </a:p>
          <a:p>
            <a:pPr marL="627380" indent="-627380" fontAlgn="auto">
              <a:lnSpc>
                <a:spcPct val="150000"/>
              </a:lnSpc>
              <a:spcAft>
                <a:spcPts val="0"/>
              </a:spcAft>
            </a:pPr>
            <a:br>
              <a:rPr lang="en-US" altLang="zh-CN" sz="3200" b="1" kern="2200" dirty="0" smtClean="0">
                <a:latin typeface="Times New Roman" panose="02020603050405020304"/>
                <a:ea typeface="宋体" panose="02010600030101010101" pitchFamily="2" charset="-122"/>
              </a:rPr>
            </a:b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．使用试电笔时手可以接触笔尖</a:t>
            </a:r>
            <a:br>
              <a:rPr lang="en-US" altLang="zh-CN" sz="3200" b="1" kern="100" dirty="0" smtClean="0">
                <a:latin typeface="Times New Roman" panose="02020603050405020304"/>
                <a:ea typeface="宋体" panose="02010600030101010101" pitchFamily="2" charset="-122"/>
              </a:rPr>
            </a:b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．使用试电笔时手不要接触笔卡</a:t>
            </a:r>
            <a:br>
              <a:rPr lang="en-US" altLang="zh-CN" sz="3200" b="1" kern="100" dirty="0" smtClean="0">
                <a:latin typeface="Times New Roman" panose="02020603050405020304"/>
                <a:ea typeface="宋体" panose="02010600030101010101" pitchFamily="2" charset="-122"/>
              </a:rPr>
            </a:b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．试电笔中的电阻可以用铁丝代替</a:t>
            </a:r>
            <a:br>
              <a:rPr lang="en-US" altLang="zh-CN" sz="3200" b="1" kern="100" dirty="0" smtClean="0">
                <a:latin typeface="Times New Roman" panose="02020603050405020304"/>
                <a:ea typeface="宋体" panose="02010600030101010101" pitchFamily="2" charset="-122"/>
              </a:rPr>
            </a:b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．当氖管发光时有微弱电流通过人体</a:t>
            </a:r>
            <a:endParaRPr lang="zh-CN" altLang="en-US" sz="3200" b="1" kern="2200" dirty="0" smtClean="0">
              <a:latin typeface="Times New Roman" panose="02020603050405020304"/>
              <a:ea typeface="宋体" panose="02010600030101010101" pitchFamily="2" charset="-122"/>
            </a:endParaRPr>
          </a:p>
        </p:txBody>
      </p:sp>
      <p:pic>
        <p:nvPicPr>
          <p:cNvPr id="3"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82538" y="1988840"/>
            <a:ext cx="5832648" cy="16081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10478010" y="1301859"/>
            <a:ext cx="514534" cy="830997"/>
          </a:xfrm>
          <a:prstGeom prst="rect">
            <a:avLst/>
          </a:prstGeom>
        </p:spPr>
        <p:txBody>
          <a:bodyPr wrap="square">
            <a:spAutoFit/>
          </a:bodyPr>
          <a:lstStyle/>
          <a:p>
            <a:pPr>
              <a:lnSpc>
                <a:spcPct val="150000"/>
              </a:lnSpc>
            </a:pPr>
            <a:r>
              <a:rPr lang="en-US" altLang="zh-CN" sz="3200" b="1" dirty="0" smtClean="0">
                <a:solidFill>
                  <a:srgbClr val="C00000"/>
                </a:solidFill>
                <a:latin typeface="Times New Roman" panose="02020603050405020304"/>
                <a:ea typeface="宋体" panose="02010600030101010101" pitchFamily="2" charset="-122"/>
                <a:cs typeface="Times New Roman" panose="02020603050405020304"/>
              </a:rPr>
              <a:t>D</a:t>
            </a:r>
            <a:endParaRPr lang="zh-CN" altLang="en-US" sz="3200" dirty="0">
              <a:solidFill>
                <a:srgbClr val="C000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763" y="1412776"/>
            <a:ext cx="10658475" cy="12003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19455" indent="-719455"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3</a:t>
            </a:r>
            <a:r>
              <a:rPr lang="zh-CN" altLang="en-US" sz="3200" b="1" kern="2200" dirty="0" smtClean="0">
                <a:latin typeface="Times New Roman" panose="02020603050405020304"/>
                <a:ea typeface="宋体" panose="02010600030101010101" pitchFamily="2" charset="-122"/>
              </a:rPr>
              <a:t>．</a:t>
            </a:r>
            <a:r>
              <a:rPr lang="en-US" altLang="zh-CN" sz="3200" b="1" kern="2200" dirty="0" smtClean="0">
                <a:latin typeface="Times New Roman" panose="02020603050405020304"/>
                <a:ea typeface="宋体" panose="02010600030101010101" pitchFamily="2" charset="-122"/>
              </a:rPr>
              <a:t>[2023·</a:t>
            </a:r>
            <a:r>
              <a:rPr lang="zh-CN" altLang="en-US" sz="3200" b="1" kern="2200" dirty="0" smtClean="0">
                <a:latin typeface="Times New Roman" panose="02020603050405020304"/>
                <a:ea typeface="宋体" panose="02010600030101010101" pitchFamily="2" charset="-122"/>
              </a:rPr>
              <a:t>益阳</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如图所示是上端有金属帽的试电笔的四种使用方法，其中使用方法正确的是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pic>
        <p:nvPicPr>
          <p:cNvPr id="3"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72011" y="3104393"/>
            <a:ext cx="6047978" cy="2421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7680176" y="2158982"/>
            <a:ext cx="514534" cy="741998"/>
          </a:xfrm>
          <a:prstGeom prst="rect">
            <a:avLst/>
          </a:prstGeom>
        </p:spPr>
        <p:txBody>
          <a:bodyPr wrap="square">
            <a:spAutoFit/>
          </a:bodyPr>
          <a:lstStyle/>
          <a:p>
            <a:pPr>
              <a:lnSpc>
                <a:spcPct val="150000"/>
              </a:lnSpc>
            </a:pPr>
            <a:r>
              <a:rPr lang="en-US" altLang="zh-CN" sz="3200" b="1" dirty="0" smtClean="0">
                <a:solidFill>
                  <a:srgbClr val="C00000"/>
                </a:solidFill>
                <a:latin typeface="Times New Roman" panose="02020603050405020304"/>
                <a:ea typeface="宋体" panose="02010600030101010101" pitchFamily="2" charset="-122"/>
                <a:cs typeface="Times New Roman" panose="02020603050405020304"/>
              </a:rPr>
              <a:t>D</a:t>
            </a:r>
            <a:endParaRPr lang="zh-CN" altLang="en-US" sz="3200" dirty="0">
              <a:solidFill>
                <a:srgbClr val="C000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316427" y="2277534"/>
            <a:ext cx="7620000" cy="2561167"/>
            <a:chOff x="2051050" y="1708150"/>
            <a:chExt cx="5715000" cy="1920875"/>
          </a:xfrm>
        </p:grpSpPr>
        <p:sp>
          <p:nvSpPr>
            <p:cNvPr id="3" name="椭圆 2"/>
            <p:cNvSpPr/>
            <p:nvPr/>
          </p:nvSpPr>
          <p:spPr bwMode="auto">
            <a:xfrm>
              <a:off x="3862388" y="2281238"/>
              <a:ext cx="1401762" cy="785812"/>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TextBox 5"/>
            <p:cNvSpPr txBox="1">
              <a:spLocks noChangeArrowheads="1"/>
            </p:cNvSpPr>
            <p:nvPr/>
          </p:nvSpPr>
          <p:spPr bwMode="auto">
            <a:xfrm>
              <a:off x="3843338" y="2424113"/>
              <a:ext cx="1374415"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t>安全用电</a:t>
              </a:r>
              <a:endParaRPr lang="zh-CN" altLang="en-US" sz="3200" b="1"/>
            </a:p>
          </p:txBody>
        </p:sp>
        <p:sp>
          <p:nvSpPr>
            <p:cNvPr id="5" name="圆角矩形 4"/>
            <p:cNvSpPr/>
            <p:nvPr/>
          </p:nvSpPr>
          <p:spPr bwMode="auto">
            <a:xfrm>
              <a:off x="2051050" y="1927225"/>
              <a:ext cx="1433513" cy="47148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TextBox 13"/>
            <p:cNvSpPr txBox="1">
              <a:spLocks noChangeArrowheads="1"/>
            </p:cNvSpPr>
            <p:nvPr/>
          </p:nvSpPr>
          <p:spPr bwMode="auto">
            <a:xfrm>
              <a:off x="2062163" y="1885950"/>
              <a:ext cx="1374415"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B0F0"/>
                  </a:solidFill>
                </a:rPr>
                <a:t>安全电压</a:t>
              </a:r>
              <a:endParaRPr lang="zh-CN" altLang="en-US" sz="3200" b="1">
                <a:solidFill>
                  <a:srgbClr val="00B0F0"/>
                </a:solidFill>
              </a:endParaRPr>
            </a:p>
          </p:txBody>
        </p:sp>
        <p:sp>
          <p:nvSpPr>
            <p:cNvPr id="7" name="圆角矩形 6"/>
            <p:cNvSpPr/>
            <p:nvPr/>
          </p:nvSpPr>
          <p:spPr bwMode="auto">
            <a:xfrm>
              <a:off x="2297113" y="3014663"/>
              <a:ext cx="1122362" cy="42068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TextBox 13"/>
            <p:cNvSpPr txBox="1">
              <a:spLocks noChangeArrowheads="1"/>
            </p:cNvSpPr>
            <p:nvPr/>
          </p:nvSpPr>
          <p:spPr bwMode="auto">
            <a:xfrm>
              <a:off x="2306638" y="2973388"/>
              <a:ext cx="1065437"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B0F0"/>
                  </a:solidFill>
                </a:rPr>
                <a:t>试电笔</a:t>
              </a:r>
              <a:endParaRPr lang="zh-CN" altLang="en-US" sz="3200" b="1">
                <a:solidFill>
                  <a:srgbClr val="00B0F0"/>
                </a:solidFill>
              </a:endParaRPr>
            </a:p>
          </p:txBody>
        </p:sp>
        <p:sp>
          <p:nvSpPr>
            <p:cNvPr id="9" name="圆角矩形 8"/>
            <p:cNvSpPr/>
            <p:nvPr/>
          </p:nvSpPr>
          <p:spPr bwMode="auto">
            <a:xfrm>
              <a:off x="5724525" y="1708150"/>
              <a:ext cx="2041525" cy="90963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TextBox 13"/>
            <p:cNvSpPr txBox="1">
              <a:spLocks noChangeArrowheads="1"/>
            </p:cNvSpPr>
            <p:nvPr/>
          </p:nvSpPr>
          <p:spPr bwMode="auto">
            <a:xfrm>
              <a:off x="5724525" y="1708150"/>
              <a:ext cx="20415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B0F0"/>
                  </a:solidFill>
                </a:rPr>
                <a:t>安全用电方法</a:t>
              </a:r>
              <a:endParaRPr lang="en-US" altLang="zh-CN" sz="3200" b="1">
                <a:solidFill>
                  <a:srgbClr val="00B0F0"/>
                </a:solidFill>
              </a:endParaRPr>
            </a:p>
            <a:p>
              <a:pPr eaLnBrk="1" hangingPunct="1"/>
              <a:r>
                <a:rPr lang="zh-CN" altLang="en-US" sz="3200" b="1">
                  <a:solidFill>
                    <a:srgbClr val="00B0F0"/>
                  </a:solidFill>
                </a:rPr>
                <a:t>和原则</a:t>
              </a:r>
              <a:endParaRPr lang="zh-CN" altLang="en-US" sz="3200" b="1">
                <a:solidFill>
                  <a:srgbClr val="00B0F0"/>
                </a:solidFill>
              </a:endParaRPr>
            </a:p>
          </p:txBody>
        </p:sp>
        <p:sp>
          <p:nvSpPr>
            <p:cNvPr id="11" name="圆角矩形 10"/>
            <p:cNvSpPr/>
            <p:nvPr/>
          </p:nvSpPr>
          <p:spPr bwMode="auto">
            <a:xfrm>
              <a:off x="5888038" y="3189288"/>
              <a:ext cx="1430337" cy="43973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TextBox 13"/>
            <p:cNvSpPr txBox="1">
              <a:spLocks noChangeArrowheads="1"/>
            </p:cNvSpPr>
            <p:nvPr/>
          </p:nvSpPr>
          <p:spPr bwMode="auto">
            <a:xfrm>
              <a:off x="5897563" y="3148013"/>
              <a:ext cx="1374415"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B0F0"/>
                  </a:solidFill>
                </a:rPr>
                <a:t>触电类型</a:t>
              </a:r>
              <a:endParaRPr lang="zh-CN" altLang="en-US" sz="3200" b="1">
                <a:solidFill>
                  <a:srgbClr val="00B0F0"/>
                </a:solidFill>
              </a:endParaRPr>
            </a:p>
          </p:txBody>
        </p:sp>
        <p:sp>
          <p:nvSpPr>
            <p:cNvPr id="13" name="右大括号 12"/>
            <p:cNvSpPr/>
            <p:nvPr/>
          </p:nvSpPr>
          <p:spPr bwMode="auto">
            <a:xfrm rot="10800000">
              <a:off x="5348288" y="2076450"/>
              <a:ext cx="223837" cy="1370013"/>
            </a:xfrm>
            <a:prstGeom prst="righ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4" name="右大括号 13"/>
            <p:cNvSpPr/>
            <p:nvPr/>
          </p:nvSpPr>
          <p:spPr bwMode="auto">
            <a:xfrm rot="10800000" flipH="1">
              <a:off x="3563938" y="2028825"/>
              <a:ext cx="228600" cy="1368425"/>
            </a:xfrm>
            <a:prstGeom prst="righ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extBox 26"/>
          <p:cNvSpPr txBox="1">
            <a:spLocks noChangeArrowheads="1"/>
          </p:cNvSpPr>
          <p:nvPr/>
        </p:nvSpPr>
        <p:spPr bwMode="auto">
          <a:xfrm>
            <a:off x="815413" y="1828562"/>
            <a:ext cx="10564283"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kumimoji="1" lang="en-US" altLang="zh-CN" sz="3200" b="1" dirty="0">
                <a:latin typeface="Times New Roman" panose="02020603050405020304" pitchFamily="18" charset="0"/>
              </a:rPr>
              <a:t>1. </a:t>
            </a:r>
            <a:r>
              <a:rPr kumimoji="1" lang="zh-CN" altLang="en-US" sz="3200" b="1" dirty="0">
                <a:latin typeface="Times New Roman" panose="02020603050405020304" pitchFamily="18" charset="0"/>
              </a:rPr>
              <a:t>影响电对人体造成的伤害程度的因素 通过人体</a:t>
            </a:r>
            <a:r>
              <a:rPr kumimoji="1" lang="zh-CN" altLang="en-US" sz="3200" b="1" u="wavy" dirty="0">
                <a:uFill>
                  <a:solidFill>
                    <a:srgbClr val="00B0F0"/>
                  </a:solidFill>
                </a:uFill>
                <a:latin typeface="Times New Roman" panose="02020603050405020304" pitchFamily="18" charset="0"/>
              </a:rPr>
              <a:t>电流的大小及其持续时间</a:t>
            </a:r>
            <a:r>
              <a:rPr kumimoji="1" lang="zh-CN" altLang="en-US" sz="3200" b="1" dirty="0">
                <a:latin typeface="Times New Roman" panose="02020603050405020304" pitchFamily="18" charset="0"/>
              </a:rPr>
              <a:t>。</a:t>
            </a:r>
            <a:endParaRPr kumimoji="1" lang="zh-CN" altLang="en-US" sz="3200" b="1" dirty="0">
              <a:latin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423795" y="1068070"/>
            <a:ext cx="5084445" cy="573405"/>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AutoShape 2"/>
          <p:cNvSpPr>
            <a:spLocks noChangeArrowheads="1"/>
          </p:cNvSpPr>
          <p:nvPr>
            <p:custDataLst>
              <p:tags r:id="rId2"/>
            </p:custDataLst>
          </p:nvPr>
        </p:nvSpPr>
        <p:spPr bwMode="gray">
          <a:xfrm flipH="1">
            <a:off x="839470" y="1057275"/>
            <a:ext cx="1707515"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4" name="文本框 27"/>
          <p:cNvSpPr txBox="1"/>
          <p:nvPr>
            <p:custDataLst>
              <p:tags r:id="rId3"/>
            </p:custDataLst>
          </p:nvPr>
        </p:nvSpPr>
        <p:spPr>
          <a:xfrm>
            <a:off x="1050925" y="1055370"/>
            <a:ext cx="1665605" cy="583565"/>
          </a:xfrm>
          <a:prstGeom prst="rect">
            <a:avLst/>
          </a:prstGeom>
          <a:noFill/>
          <a:ln w="9525">
            <a:noFill/>
          </a:ln>
        </p:spPr>
        <p:txBody>
          <a:bodyPr wrap="square">
            <a:spAutoFit/>
          </a:bodyPr>
          <a:lstStyle/>
          <a:p>
            <a:r>
              <a:rPr lang="zh-CN" altLang="en-US" sz="3200" b="1" dirty="0">
                <a:solidFill>
                  <a:schemeClr val="tx1"/>
                </a:solidFill>
                <a:latin typeface="黑体" panose="02010609060101010101" charset="-122"/>
                <a:ea typeface="黑体" panose="02010609060101010101" charset="-122"/>
              </a:rPr>
              <a:t>任务</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2916555" y="1055370"/>
            <a:ext cx="4878705" cy="58356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学习安全用电基本</a:t>
            </a:r>
            <a:r>
              <a:rPr lang="zh-CN" altLang="en-US" sz="3200" b="1" dirty="0">
                <a:latin typeface="黑体" panose="02010609060101010101" charset="-122"/>
                <a:ea typeface="黑体" panose="02010609060101010101" charset="-122"/>
              </a:rPr>
              <a:t>知识</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063292" y="923992"/>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1</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7" name="TextBox 26"/>
          <p:cNvSpPr txBox="1">
            <a:spLocks noChangeArrowheads="1"/>
          </p:cNvSpPr>
          <p:nvPr/>
        </p:nvSpPr>
        <p:spPr bwMode="auto">
          <a:xfrm>
            <a:off x="414868" y="492844"/>
            <a:ext cx="10962217" cy="603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57505" indent="-357505" eaLnBrk="1" hangingPunct="1">
              <a:lnSpc>
                <a:spcPct val="150000"/>
              </a:lnSpc>
              <a:defRPr/>
            </a:pPr>
            <a:r>
              <a:rPr kumimoji="1" lang="en-US" altLang="zh-CN" sz="3200" b="1" dirty="0">
                <a:latin typeface="Times New Roman" panose="02020603050405020304" pitchFamily="18" charset="0"/>
              </a:rPr>
              <a:t>2. </a:t>
            </a:r>
            <a:r>
              <a:rPr kumimoji="1" lang="zh-CN" altLang="en-US" sz="3200" b="1" dirty="0">
                <a:latin typeface="Times New Roman" panose="02020603050405020304" pitchFamily="18" charset="0"/>
              </a:rPr>
              <a:t>电压越高越危险 不高于 </a:t>
            </a:r>
            <a:r>
              <a:rPr kumimoji="1" lang="en-US" altLang="zh-CN" sz="3200" b="1" dirty="0">
                <a:latin typeface="Times New Roman" panose="02020603050405020304" pitchFamily="18" charset="0"/>
              </a:rPr>
              <a:t>36V </a:t>
            </a:r>
            <a:r>
              <a:rPr kumimoji="1" lang="zh-CN" altLang="en-US" sz="3200" b="1" dirty="0">
                <a:latin typeface="Times New Roman" panose="02020603050405020304" pitchFamily="18" charset="0"/>
              </a:rPr>
              <a:t>的电压一般对人体是              安全的，称为安全电压。</a:t>
            </a:r>
            <a:endParaRPr kumimoji="1" lang="zh-CN" altLang="en-US" sz="3200" b="1" dirty="0">
              <a:latin typeface="Times New Roman" panose="02020603050405020304" pitchFamily="18" charset="0"/>
            </a:endParaRPr>
          </a:p>
          <a:p>
            <a:pPr marL="478155" indent="-478155" eaLnBrk="1" hangingPunct="1">
              <a:lnSpc>
                <a:spcPct val="150000"/>
              </a:lnSpc>
              <a:defRPr/>
            </a:pPr>
            <a:r>
              <a:rPr kumimoji="1" lang="en-US" altLang="zh-CN" sz="3200" b="1" dirty="0">
                <a:latin typeface="Times New Roman" panose="02020603050405020304" pitchFamily="18" charset="0"/>
              </a:rPr>
              <a:t>(1)</a:t>
            </a:r>
            <a:r>
              <a:rPr kumimoji="1" lang="zh-CN" altLang="en-US" sz="3200" b="1" dirty="0">
                <a:latin typeface="Times New Roman" panose="02020603050405020304" pitchFamily="18" charset="0"/>
              </a:rPr>
              <a:t>由欧姆定律可知，加在人体两端的电压越大，通过人体的电流就越大，对人体的伤害就越大。</a:t>
            </a:r>
            <a:endParaRPr kumimoji="1" lang="zh-CN" altLang="en-US" sz="3200" b="1" dirty="0">
              <a:latin typeface="Times New Roman" panose="02020603050405020304" pitchFamily="18" charset="0"/>
            </a:endParaRPr>
          </a:p>
          <a:p>
            <a:pPr marL="478155" indent="-478155" eaLnBrk="1" hangingPunct="1">
              <a:lnSpc>
                <a:spcPct val="150000"/>
              </a:lnSpc>
              <a:defRPr/>
            </a:pPr>
            <a:r>
              <a:rPr kumimoji="1" lang="en-US" altLang="zh-CN" sz="3200" b="1" dirty="0">
                <a:latin typeface="Times New Roman" panose="02020603050405020304" pitchFamily="18" charset="0"/>
              </a:rPr>
              <a:t>(2)</a:t>
            </a:r>
            <a:r>
              <a:rPr kumimoji="1" lang="zh-CN" altLang="en-US" sz="3200" b="1" dirty="0">
                <a:latin typeface="Times New Roman" panose="02020603050405020304" pitchFamily="18" charset="0"/>
              </a:rPr>
              <a:t>我国家庭电路的电压是 </a:t>
            </a:r>
            <a:r>
              <a:rPr kumimoji="1" lang="en-US" altLang="zh-CN" sz="3200" b="1" dirty="0">
                <a:latin typeface="Times New Roman" panose="02020603050405020304" pitchFamily="18" charset="0"/>
              </a:rPr>
              <a:t>220 V</a:t>
            </a:r>
            <a:r>
              <a:rPr kumimoji="1" lang="zh-CN" altLang="en-US" sz="3200" b="1" dirty="0">
                <a:latin typeface="Times New Roman" panose="02020603050405020304" pitchFamily="18" charset="0"/>
              </a:rPr>
              <a:t>，工厂和工地的动力电路电压是 </a:t>
            </a:r>
            <a:r>
              <a:rPr kumimoji="1" lang="en-US" altLang="zh-CN" sz="3200" b="1" dirty="0">
                <a:latin typeface="Times New Roman" panose="02020603050405020304" pitchFamily="18" charset="0"/>
              </a:rPr>
              <a:t>380 V</a:t>
            </a:r>
            <a:r>
              <a:rPr kumimoji="1" lang="zh-CN" altLang="en-US" sz="3200" b="1" dirty="0">
                <a:latin typeface="Times New Roman" panose="02020603050405020304" pitchFamily="18" charset="0"/>
              </a:rPr>
              <a:t>，高压输电线路的电压可达 </a:t>
            </a:r>
            <a:r>
              <a:rPr kumimoji="1" lang="en-US" altLang="zh-CN" sz="3200" b="1" dirty="0">
                <a:latin typeface="Times New Roman" panose="02020603050405020304" pitchFamily="18" charset="0"/>
              </a:rPr>
              <a:t>10</a:t>
            </a:r>
            <a:r>
              <a:rPr kumimoji="1" lang="en-US" altLang="zh-CN" sz="3200" b="1" baseline="30000" dirty="0">
                <a:latin typeface="Times New Roman" panose="02020603050405020304" pitchFamily="18" charset="0"/>
              </a:rPr>
              <a:t>6</a:t>
            </a:r>
            <a:r>
              <a:rPr kumimoji="1" lang="en-US" altLang="zh-CN" sz="3200" b="1" dirty="0">
                <a:latin typeface="Times New Roman" panose="02020603050405020304" pitchFamily="18" charset="0"/>
              </a:rPr>
              <a:t> V</a:t>
            </a:r>
            <a:r>
              <a:rPr kumimoji="1" lang="zh-CN" altLang="en-US" sz="3200" b="1" dirty="0">
                <a:latin typeface="Times New Roman" panose="02020603050405020304" pitchFamily="18" charset="0"/>
              </a:rPr>
              <a:t>。</a:t>
            </a:r>
            <a:endParaRPr kumimoji="1" lang="zh-CN" altLang="en-US" sz="3200" b="1" dirty="0">
              <a:latin typeface="Times New Roman" panose="02020603050405020304" pitchFamily="18" charset="0"/>
            </a:endParaRPr>
          </a:p>
          <a:p>
            <a:pPr marL="478155" indent="-478155" eaLnBrk="1" hangingPunct="1">
              <a:lnSpc>
                <a:spcPct val="150000"/>
              </a:lnSpc>
              <a:defRPr/>
            </a:pPr>
            <a:r>
              <a:rPr kumimoji="1" lang="en-US" altLang="zh-CN" sz="3200" b="1" dirty="0">
                <a:latin typeface="Times New Roman" panose="02020603050405020304" pitchFamily="18" charset="0"/>
              </a:rPr>
              <a:t>(3)</a:t>
            </a:r>
            <a:r>
              <a:rPr kumimoji="1" lang="zh-CN" altLang="en-US" sz="3200" b="1" dirty="0">
                <a:latin typeface="Times New Roman" panose="02020603050405020304" pitchFamily="18" charset="0"/>
              </a:rPr>
              <a:t>人体电阻的可变性：通常情况下人体的电阻为 </a:t>
            </a:r>
            <a:r>
              <a:rPr kumimoji="1" lang="en-US" altLang="zh-CN" sz="3200" b="1" dirty="0">
                <a:latin typeface="Times New Roman" panose="02020603050405020304" pitchFamily="18" charset="0"/>
              </a:rPr>
              <a:t>10</a:t>
            </a:r>
            <a:r>
              <a:rPr kumimoji="1" lang="en-US" altLang="zh-CN" sz="3200" b="1" baseline="30000" dirty="0">
                <a:latin typeface="Times New Roman" panose="02020603050405020304" pitchFamily="18" charset="0"/>
              </a:rPr>
              <a:t>4</a:t>
            </a:r>
            <a:r>
              <a:rPr kumimoji="1" lang="en-US" altLang="zh-CN" sz="3200" b="1" dirty="0">
                <a:latin typeface="Times New Roman" panose="02020603050405020304" pitchFamily="18" charset="0"/>
              </a:rPr>
              <a:t> </a:t>
            </a:r>
            <a:r>
              <a:rPr kumimoji="1" lang="zh-CN" altLang="en-US" sz="3200" b="1" dirty="0">
                <a:latin typeface="Times New Roman" panose="02020603050405020304" pitchFamily="18" charset="0"/>
              </a:rPr>
              <a:t>～ </a:t>
            </a:r>
            <a:endParaRPr kumimoji="1" lang="en-US" altLang="zh-CN" sz="3200" b="1" dirty="0">
              <a:latin typeface="Times New Roman" panose="02020603050405020304" pitchFamily="18" charset="0"/>
            </a:endParaRPr>
          </a:p>
          <a:p>
            <a:pPr marL="478155" eaLnBrk="1" hangingPunct="1">
              <a:lnSpc>
                <a:spcPct val="150000"/>
              </a:lnSpc>
              <a:defRPr/>
            </a:pPr>
            <a:r>
              <a:rPr kumimoji="1" lang="en-US" altLang="zh-CN" sz="3200" b="1" dirty="0">
                <a:latin typeface="Times New Roman" panose="02020603050405020304" pitchFamily="18" charset="0"/>
              </a:rPr>
              <a:t>10</a:t>
            </a:r>
            <a:r>
              <a:rPr kumimoji="1" lang="en-US" altLang="zh-CN" sz="3200" b="1" baseline="30000" dirty="0">
                <a:latin typeface="Times New Roman" panose="02020603050405020304" pitchFamily="18" charset="0"/>
              </a:rPr>
              <a:t>5</a:t>
            </a:r>
            <a:r>
              <a:rPr kumimoji="1" lang="en-US" altLang="zh-CN" sz="3200" b="1" dirty="0">
                <a:latin typeface="Times New Roman" panose="02020603050405020304" pitchFamily="18" charset="0"/>
              </a:rPr>
              <a:t> Ω</a:t>
            </a:r>
            <a:r>
              <a:rPr kumimoji="1" lang="zh-CN" altLang="en-US" sz="3200" b="1" dirty="0">
                <a:latin typeface="Times New Roman" panose="02020603050405020304" pitchFamily="18" charset="0"/>
              </a:rPr>
              <a:t>；在皮肤潮湿时，人体的电阻约为 </a:t>
            </a:r>
            <a:r>
              <a:rPr kumimoji="1" lang="en-US" altLang="zh-CN" sz="3200" b="1" dirty="0">
                <a:latin typeface="Times New Roman" panose="02020603050405020304" pitchFamily="18" charset="0"/>
              </a:rPr>
              <a:t>10</a:t>
            </a:r>
            <a:r>
              <a:rPr kumimoji="1" lang="en-US" altLang="zh-CN" sz="3200" b="1" baseline="30000" dirty="0">
                <a:latin typeface="Times New Roman" panose="02020603050405020304" pitchFamily="18" charset="0"/>
              </a:rPr>
              <a:t>3</a:t>
            </a:r>
            <a:r>
              <a:rPr kumimoji="1" lang="en-US" altLang="zh-CN" sz="3200" b="1" dirty="0">
                <a:latin typeface="Times New Roman" panose="02020603050405020304" pitchFamily="18" charset="0"/>
              </a:rPr>
              <a:t> Ω</a:t>
            </a:r>
            <a:r>
              <a:rPr kumimoji="1" lang="zh-CN" altLang="en-US" sz="3200" b="1" dirty="0">
                <a:latin typeface="Times New Roman" panose="02020603050405020304" pitchFamily="18" charset="0"/>
              </a:rPr>
              <a:t>。</a:t>
            </a:r>
            <a:endParaRPr kumimoji="1" lang="zh-CN" altLang="en-US" sz="3200" b="1" dirty="0">
              <a:solidFill>
                <a:srgbClr val="FF0000"/>
              </a:solidFill>
              <a:latin typeface="Times New Roman" panose="02020603050405020304" pitchFamily="18" charset="0"/>
            </a:endParaRPr>
          </a:p>
        </p:txBody>
      </p:sp>
      <p:sp>
        <p:nvSpPr>
          <p:cNvPr id="12" name="Rectangle 1"/>
          <p:cNvSpPr>
            <a:spLocks noChangeArrowheads="1"/>
          </p:cNvSpPr>
          <p:nvPr/>
        </p:nvSpPr>
        <p:spPr bwMode="auto">
          <a:xfrm>
            <a:off x="5422900" y="1238524"/>
            <a:ext cx="7461251" cy="79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900" b="1">
                <a:solidFill>
                  <a:srgbClr val="00B0F0"/>
                </a:solidFill>
                <a:latin typeface="Times New Roman" panose="02020603050405020304" pitchFamily="18" charset="0"/>
                <a:ea typeface="楷体" panose="02010609060101010101" pitchFamily="49" charset="-122"/>
              </a:rPr>
              <a:t>随着条件的改变，安全电压可能降低。</a:t>
            </a:r>
            <a:endParaRPr lang="en-US" altLang="zh-CN" sz="2900" b="1">
              <a:solidFill>
                <a:srgbClr val="00B0F0"/>
              </a:solidFill>
              <a:latin typeface="Times New Roman" panose="02020603050405020304" pitchFamily="18" charset="0"/>
              <a:ea typeface="楷体" panose="02010609060101010101" pitchFamily="49" charset="-122"/>
            </a:endParaRPr>
          </a:p>
        </p:txBody>
      </p:sp>
      <p:cxnSp>
        <p:nvCxnSpPr>
          <p:cNvPr id="13" name="曲线连接符 12"/>
          <p:cNvCxnSpPr>
            <a:stCxn id="4" idx="7"/>
          </p:cNvCxnSpPr>
          <p:nvPr/>
        </p:nvCxnSpPr>
        <p:spPr>
          <a:xfrm rot="16200000" flipH="1">
            <a:off x="5002743" y="1162768"/>
            <a:ext cx="256117" cy="690033"/>
          </a:xfrm>
          <a:prstGeom prst="curvedConnector4">
            <a:avLst>
              <a:gd name="adj1" fmla="val -16376"/>
              <a:gd name="adj2" fmla="val 68370"/>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312584" y="1280244"/>
            <a:ext cx="1727200" cy="67310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584085" y="986053"/>
            <a:ext cx="9001125" cy="4868545"/>
            <a:chOff x="947" y="1527"/>
            <a:chExt cx="14175" cy="7667"/>
          </a:xfrm>
        </p:grpSpPr>
        <p:pic>
          <p:nvPicPr>
            <p:cNvPr id="3" name="图片 2" descr="打孔纸"/>
            <p:cNvPicPr>
              <a:picLocks noChangeAspect="1"/>
            </p:cNvPicPr>
            <p:nvPr>
              <p:custDataLst>
                <p:tags r:id="rId1"/>
              </p:custDataLst>
            </p:nvPr>
          </p:nvPicPr>
          <p:blipFill>
            <a:blip r:embed="rId2"/>
            <a:stretch>
              <a:fillRect/>
            </a:stretch>
          </p:blipFill>
          <p:spPr>
            <a:xfrm>
              <a:off x="947" y="2247"/>
              <a:ext cx="14175" cy="6947"/>
            </a:xfrm>
            <a:prstGeom prst="rect">
              <a:avLst/>
            </a:prstGeom>
          </p:spPr>
        </p:pic>
        <p:grpSp>
          <p:nvGrpSpPr>
            <p:cNvPr id="7" name="组合 6"/>
            <p:cNvGrpSpPr/>
            <p:nvPr/>
          </p:nvGrpSpPr>
          <p:grpSpPr>
            <a:xfrm>
              <a:off x="1514" y="1527"/>
              <a:ext cx="4021" cy="977"/>
              <a:chOff x="1514" y="1934"/>
              <a:chExt cx="4021" cy="977"/>
            </a:xfrm>
          </p:grpSpPr>
          <p:sp>
            <p:nvSpPr>
              <p:cNvPr id="4" name="文本框 3"/>
              <p:cNvSpPr txBox="1"/>
              <p:nvPr>
                <p:custDataLst>
                  <p:tags r:id="rId3"/>
                </p:custDataLst>
              </p:nvPr>
            </p:nvSpPr>
            <p:spPr>
              <a:xfrm>
                <a:off x="2997" y="2089"/>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拓展延伸 </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514" y="1934"/>
                <a:ext cx="1579" cy="936"/>
              </a:xfrm>
              <a:prstGeom prst="rect">
                <a:avLst/>
              </a:prstGeom>
            </p:spPr>
          </p:pic>
        </p:grpSp>
      </p:grpSp>
      <p:sp>
        <p:nvSpPr>
          <p:cNvPr id="8" name="矩形 7"/>
          <p:cNvSpPr>
            <a:spLocks noChangeArrowheads="1"/>
          </p:cNvSpPr>
          <p:nvPr/>
        </p:nvSpPr>
        <p:spPr bwMode="auto">
          <a:xfrm>
            <a:off x="2448375" y="1966589"/>
            <a:ext cx="7344816"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829945" algn="just"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有电流通过人体并不一定会对人体造成伤害。若电流非常小且持续时间短，就不会对人体造成伤害，而且在医学上有时还会利用弱电流来治疗疾病。</a:t>
            </a:r>
            <a:endParaRPr lang="zh-CN" altLang="en-US"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1" name="内容占位符 7"/>
          <p:cNvSpPr txBox="1">
            <a:spLocks noChangeArrowheads="1"/>
          </p:cNvSpPr>
          <p:nvPr/>
        </p:nvSpPr>
        <p:spPr bwMode="auto">
          <a:xfrm>
            <a:off x="1462618" y="933451"/>
            <a:ext cx="9817100" cy="4849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20000"/>
              </a:spcBef>
              <a:buFont typeface="Arial" panose="020B0604020202020204" pitchFamily="34" charset="0"/>
              <a:buNone/>
              <a:defRPr/>
            </a:pPr>
            <a:r>
              <a:rPr lang="zh-CN" altLang="en-US" sz="3200" b="1" dirty="0">
                <a:solidFill>
                  <a:srgbClr val="000000"/>
                </a:solidFill>
                <a:latin typeface="Times New Roman" panose="02020603050405020304" pitchFamily="18" charset="0"/>
                <a:cs typeface="Times New Roman" panose="02020603050405020304" pitchFamily="18" charset="0"/>
              </a:rPr>
              <a:t>下表是通过人体的电流值和相应的人体反应：</a:t>
            </a:r>
            <a:endParaRPr lang="en-US" altLang="zh-CN" sz="3200" b="1" dirty="0">
              <a:solidFill>
                <a:srgbClr val="000000"/>
              </a:solidFill>
              <a:latin typeface="Times New Roman" panose="02020603050405020304" pitchFamily="18" charset="0"/>
              <a:cs typeface="Times New Roman" panose="02020603050405020304" pitchFamily="18" charset="0"/>
            </a:endParaRPr>
          </a:p>
          <a:p>
            <a:pPr eaLnBrk="1" hangingPunct="1">
              <a:lnSpc>
                <a:spcPct val="150000"/>
              </a:lnSpc>
              <a:spcBef>
                <a:spcPct val="20000"/>
              </a:spcBef>
              <a:buFont typeface="Arial" panose="020B0604020202020204" pitchFamily="34" charset="0"/>
              <a:buNone/>
              <a:defRPr/>
            </a:pPr>
            <a:endParaRPr lang="en-US" altLang="zh-CN" sz="3200" b="1" dirty="0">
              <a:solidFill>
                <a:srgbClr val="000000"/>
              </a:solidFill>
              <a:latin typeface="Times New Roman" panose="02020603050405020304" pitchFamily="18" charset="0"/>
              <a:cs typeface="Times New Roman" panose="02020603050405020304" pitchFamily="18" charset="0"/>
            </a:endParaRPr>
          </a:p>
          <a:p>
            <a:pPr eaLnBrk="1" hangingPunct="1">
              <a:lnSpc>
                <a:spcPct val="150000"/>
              </a:lnSpc>
              <a:spcBef>
                <a:spcPct val="20000"/>
              </a:spcBef>
              <a:buFont typeface="Arial" panose="020B0604020202020204" pitchFamily="34" charset="0"/>
              <a:buNone/>
              <a:defRPr/>
            </a:pPr>
            <a:endParaRPr lang="en-US" altLang="zh-CN" sz="3200" b="1" dirty="0">
              <a:solidFill>
                <a:srgbClr val="000000"/>
              </a:solidFill>
              <a:latin typeface="Times New Roman" panose="02020603050405020304" pitchFamily="18" charset="0"/>
              <a:cs typeface="Times New Roman" panose="02020603050405020304" pitchFamily="18" charset="0"/>
            </a:endParaRPr>
          </a:p>
          <a:p>
            <a:pPr eaLnBrk="1" hangingPunct="1">
              <a:lnSpc>
                <a:spcPct val="150000"/>
              </a:lnSpc>
              <a:spcBef>
                <a:spcPct val="20000"/>
              </a:spcBef>
              <a:defRPr/>
            </a:pPr>
            <a:r>
              <a:rPr lang="zh-CN" altLang="en-US" sz="3200" b="1" dirty="0">
                <a:solidFill>
                  <a:srgbClr val="000000"/>
                </a:solidFill>
                <a:latin typeface="Times New Roman" panose="02020603050405020304" pitchFamily="18" charset="0"/>
                <a:cs typeface="Times New Roman" panose="02020603050405020304" pitchFamily="18" charset="0"/>
              </a:rPr>
              <a:t>皮肤干燥的人两手间的电阻约为 </a:t>
            </a:r>
            <a:r>
              <a:rPr lang="en-US" altLang="zh-CN" sz="3200" b="1" dirty="0">
                <a:solidFill>
                  <a:srgbClr val="000000"/>
                </a:solidFill>
                <a:latin typeface="Times New Roman" panose="02020603050405020304" pitchFamily="18" charset="0"/>
                <a:cs typeface="Times New Roman" panose="02020603050405020304" pitchFamily="18" charset="0"/>
              </a:rPr>
              <a:t>1×10</a:t>
            </a:r>
            <a:r>
              <a:rPr lang="en-US" altLang="zh-CN" sz="3200" b="1" baseline="30000" dirty="0">
                <a:solidFill>
                  <a:srgbClr val="000000"/>
                </a:solidFill>
                <a:latin typeface="Times New Roman" panose="02020603050405020304" pitchFamily="18" charset="0"/>
                <a:cs typeface="Times New Roman" panose="02020603050405020304" pitchFamily="18" charset="0"/>
              </a:rPr>
              <a:t>5</a:t>
            </a:r>
            <a:r>
              <a:rPr lang="en-US" altLang="zh-CN" sz="3200" b="1" dirty="0">
                <a:solidFill>
                  <a:srgbClr val="000000"/>
                </a:solidFill>
                <a:latin typeface="Times New Roman" panose="02020603050405020304" pitchFamily="18" charset="0"/>
                <a:cs typeface="Times New Roman" panose="02020603050405020304" pitchFamily="18" charset="0"/>
              </a:rPr>
              <a:t> Ω</a:t>
            </a:r>
            <a:r>
              <a:rPr lang="zh-CN" altLang="en-US" sz="3200" b="1" dirty="0">
                <a:solidFill>
                  <a:srgbClr val="000000"/>
                </a:solidFill>
                <a:latin typeface="Times New Roman" panose="02020603050405020304" pitchFamily="18" charset="0"/>
                <a:cs typeface="Times New Roman" panose="02020603050405020304" pitchFamily="18" charset="0"/>
              </a:rPr>
              <a:t>，当皮肤潮湿时，电阻可能降到 </a:t>
            </a:r>
            <a:r>
              <a:rPr lang="en-US" altLang="zh-CN" sz="3200" b="1" dirty="0">
                <a:solidFill>
                  <a:srgbClr val="000000"/>
                </a:solidFill>
                <a:latin typeface="Times New Roman" panose="02020603050405020304" pitchFamily="18" charset="0"/>
                <a:cs typeface="Times New Roman" panose="02020603050405020304" pitchFamily="18" charset="0"/>
              </a:rPr>
              <a:t>10</a:t>
            </a:r>
            <a:r>
              <a:rPr lang="en-US" altLang="zh-CN" sz="3200" b="1" baseline="30000" dirty="0">
                <a:solidFill>
                  <a:srgbClr val="000000"/>
                </a:solidFill>
                <a:latin typeface="Times New Roman" panose="02020603050405020304" pitchFamily="18" charset="0"/>
                <a:cs typeface="Times New Roman" panose="02020603050405020304" pitchFamily="18" charset="0"/>
              </a:rPr>
              <a:t>3</a:t>
            </a:r>
            <a:r>
              <a:rPr lang="en-US" altLang="zh-CN" sz="3200" b="1" dirty="0">
                <a:solidFill>
                  <a:srgbClr val="000000"/>
                </a:solidFill>
                <a:latin typeface="Times New Roman" panose="02020603050405020304" pitchFamily="18" charset="0"/>
                <a:cs typeface="Times New Roman" panose="02020603050405020304" pitchFamily="18" charset="0"/>
              </a:rPr>
              <a:t> Ω</a:t>
            </a:r>
            <a:r>
              <a:rPr lang="zh-CN" altLang="en-US" sz="3200" b="1" dirty="0">
                <a:solidFill>
                  <a:srgbClr val="000000"/>
                </a:solidFill>
                <a:latin typeface="Times New Roman" panose="02020603050405020304" pitchFamily="18" charset="0"/>
                <a:cs typeface="Times New Roman" panose="02020603050405020304" pitchFamily="18" charset="0"/>
              </a:rPr>
              <a:t>。则皮肤潮湿时，只要在两手间加 </a:t>
            </a:r>
            <a:r>
              <a:rPr lang="en-US" altLang="zh-CN" sz="3200" b="1" dirty="0">
                <a:solidFill>
                  <a:srgbClr val="000000"/>
                </a:solidFill>
                <a:latin typeface="Times New Roman" panose="02020603050405020304" pitchFamily="18" charset="0"/>
                <a:cs typeface="Times New Roman" panose="02020603050405020304" pitchFamily="18" charset="0"/>
              </a:rPr>
              <a:t>______V </a:t>
            </a:r>
            <a:r>
              <a:rPr lang="zh-CN" altLang="en-US" sz="3200" b="1" dirty="0">
                <a:solidFill>
                  <a:srgbClr val="000000"/>
                </a:solidFill>
                <a:latin typeface="Times New Roman" panose="02020603050405020304" pitchFamily="18" charset="0"/>
                <a:cs typeface="Times New Roman" panose="02020603050405020304" pitchFamily="18" charset="0"/>
              </a:rPr>
              <a:t>电压就可能会使人有触电感觉。</a:t>
            </a:r>
            <a:endParaRPr lang="en-US" altLang="zh-CN" sz="3200" b="1" dirty="0">
              <a:solidFill>
                <a:srgbClr val="000000"/>
              </a:solidFill>
              <a:latin typeface="Times New Roman" panose="02020603050405020304" pitchFamily="18" charset="0"/>
              <a:cs typeface="Times New Roman" panose="02020603050405020304" pitchFamily="18" charset="0"/>
            </a:endParaRPr>
          </a:p>
        </p:txBody>
      </p:sp>
      <p:sp>
        <p:nvSpPr>
          <p:cNvPr id="15366" name="任意多边形 25"/>
          <p:cNvSpPr/>
          <p:nvPr>
            <p:custDataLst>
              <p:tags r:id="rId1"/>
            </p:custDataLst>
          </p:nvPr>
        </p:nvSpPr>
        <p:spPr bwMode="auto">
          <a:xfrm>
            <a:off x="385233" y="1028701"/>
            <a:ext cx="1077384" cy="579967"/>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1</a:t>
            </a:r>
            <a:endParaRPr lang="zh-CN" altLang="en-US" sz="3200" dirty="0">
              <a:solidFill>
                <a:srgbClr val="FFFFFF"/>
              </a:solidFill>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3567667" y="5045297"/>
            <a:ext cx="728133" cy="61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a:solidFill>
                  <a:srgbClr val="FF0000"/>
                </a:solidFill>
                <a:latin typeface="Times New Roman" panose="02020603050405020304" pitchFamily="18" charset="0"/>
                <a:cs typeface="Times New Roman" panose="02020603050405020304" pitchFamily="18" charset="0"/>
              </a:rPr>
              <a:t>10</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表格 2"/>
          <p:cNvGraphicFramePr>
            <a:graphicFrameLocks noGrp="1"/>
          </p:cNvGraphicFramePr>
          <p:nvPr/>
        </p:nvGraphicFramePr>
        <p:xfrm>
          <a:off x="1390651" y="1701800"/>
          <a:ext cx="9410700" cy="1831491"/>
        </p:xfrm>
        <a:graphic>
          <a:graphicData uri="http://schemas.openxmlformats.org/drawingml/2006/table">
            <a:tbl>
              <a:tblPr firstRow="1" bandRow="1">
                <a:tableStyleId>{5C22544A-7EE6-4342-B048-85BDC9FD1C3A}</a:tableStyleId>
              </a:tblPr>
              <a:tblGrid>
                <a:gridCol w="2352675"/>
                <a:gridCol w="2352675"/>
                <a:gridCol w="2352675"/>
                <a:gridCol w="2352675"/>
              </a:tblGrid>
              <a:tr h="815568">
                <a:tc>
                  <a:txBody>
                    <a:bodyPr/>
                    <a:lstStyle/>
                    <a:p>
                      <a:pPr algn="ctr"/>
                      <a:r>
                        <a:rPr lang="zh-CN" altLang="en-US" sz="2900" b="1" i="0" baseline="0" dirty="0">
                          <a:solidFill>
                            <a:srgbClr val="242021"/>
                          </a:solidFill>
                          <a:effectLst/>
                          <a:latin typeface="Times New Roman" panose="02020603050405020304" pitchFamily="18" charset="0"/>
                        </a:rPr>
                        <a:t>电流 </a:t>
                      </a:r>
                      <a:r>
                        <a:rPr lang="en-US" altLang="zh-CN" sz="2900" b="1" i="0" baseline="0" dirty="0">
                          <a:solidFill>
                            <a:srgbClr val="242021"/>
                          </a:solidFill>
                          <a:effectLst/>
                          <a:latin typeface="Times New Roman" panose="02020603050405020304" pitchFamily="18" charset="0"/>
                        </a:rPr>
                        <a:t>/</a:t>
                      </a:r>
                      <a:r>
                        <a:rPr lang="en-US" sz="2900" b="1" i="0" baseline="0" dirty="0">
                          <a:solidFill>
                            <a:srgbClr val="242021"/>
                          </a:solidFill>
                          <a:effectLst/>
                          <a:latin typeface="Times New Roman" panose="02020603050405020304" pitchFamily="18" charset="0"/>
                        </a:rPr>
                        <a:t>mA </a:t>
                      </a:r>
                      <a:endParaRPr lang="en-US" sz="2900" b="1" baseline="0" dirty="0">
                        <a:effectLst/>
                        <a:latin typeface="Times New Roman" panose="02020603050405020304" pitchFamily="18" charset="0"/>
                      </a:endParaRPr>
                    </a:p>
                  </a:txBody>
                  <a:tcPr marL="121941" marR="121941" marT="60921" marB="6092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900" b="1" i="0" baseline="0">
                          <a:solidFill>
                            <a:srgbClr val="242021"/>
                          </a:solidFill>
                          <a:effectLst/>
                          <a:latin typeface="Times New Roman" panose="02020603050405020304" pitchFamily="18" charset="0"/>
                        </a:rPr>
                        <a:t>10 </a:t>
                      </a:r>
                      <a:endParaRPr lang="zh-CN" altLang="en-US" sz="2900" b="1" baseline="0">
                        <a:effectLst/>
                        <a:latin typeface="Times New Roman" panose="02020603050405020304" pitchFamily="18" charset="0"/>
                      </a:endParaRPr>
                    </a:p>
                  </a:txBody>
                  <a:tcPr marL="121941" marR="121941" marT="60921" marB="6092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900" b="1" i="0" baseline="0">
                          <a:solidFill>
                            <a:srgbClr val="242021"/>
                          </a:solidFill>
                          <a:effectLst/>
                          <a:latin typeface="Times New Roman" panose="02020603050405020304" pitchFamily="18" charset="0"/>
                        </a:rPr>
                        <a:t>30 </a:t>
                      </a:r>
                      <a:endParaRPr lang="zh-CN" altLang="en-US" sz="2900" b="1" baseline="0">
                        <a:effectLst/>
                        <a:latin typeface="Times New Roman" panose="02020603050405020304" pitchFamily="18" charset="0"/>
                      </a:endParaRPr>
                    </a:p>
                  </a:txBody>
                  <a:tcPr marL="121941" marR="121941" marT="60921" marB="6092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900" b="1" i="0" baseline="0">
                          <a:solidFill>
                            <a:srgbClr val="242021"/>
                          </a:solidFill>
                          <a:effectLst/>
                          <a:latin typeface="Times New Roman" panose="02020603050405020304" pitchFamily="18" charset="0"/>
                        </a:rPr>
                        <a:t>100</a:t>
                      </a:r>
                      <a:endParaRPr lang="zh-CN" altLang="en-US" sz="2900" b="1" baseline="0">
                        <a:effectLst/>
                        <a:latin typeface="Times New Roman" panose="02020603050405020304" pitchFamily="18" charset="0"/>
                      </a:endParaRPr>
                    </a:p>
                  </a:txBody>
                  <a:tcPr marL="121941" marR="121941" marT="60921" marB="6092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15923">
                <a:tc>
                  <a:txBody>
                    <a:bodyPr/>
                    <a:lstStyle/>
                    <a:p>
                      <a:pPr algn="ctr"/>
                      <a:r>
                        <a:rPr lang="zh-CN" altLang="en-US" sz="2900" b="1" i="0" baseline="0">
                          <a:solidFill>
                            <a:srgbClr val="242021"/>
                          </a:solidFill>
                          <a:effectLst/>
                          <a:latin typeface="Times New Roman" panose="02020603050405020304" pitchFamily="18" charset="0"/>
                        </a:rPr>
                        <a:t>人体反应 </a:t>
                      </a:r>
                      <a:endParaRPr lang="zh-CN" altLang="en-US" sz="2900" b="1" baseline="0">
                        <a:effectLst/>
                        <a:latin typeface="Times New Roman" panose="02020603050405020304" pitchFamily="18" charset="0"/>
                      </a:endParaRPr>
                    </a:p>
                  </a:txBody>
                  <a:tcPr marL="121941" marR="121941" marT="60921" marB="6092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900" b="1" i="0" baseline="0" dirty="0">
                          <a:solidFill>
                            <a:srgbClr val="242021"/>
                          </a:solidFill>
                          <a:effectLst/>
                          <a:latin typeface="Times New Roman" panose="02020603050405020304" pitchFamily="18" charset="0"/>
                        </a:rPr>
                        <a:t>触电感觉，人可挣脱</a:t>
                      </a:r>
                      <a:endParaRPr lang="zh-CN" altLang="en-US" sz="2900" b="1" baseline="0" dirty="0">
                        <a:effectLst/>
                        <a:latin typeface="Times New Roman" panose="02020603050405020304" pitchFamily="18" charset="0"/>
                      </a:endParaRPr>
                    </a:p>
                  </a:txBody>
                  <a:tcPr marL="121941" marR="121941" marT="60921" marB="6092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900" b="1" i="0" baseline="0" dirty="0">
                          <a:solidFill>
                            <a:srgbClr val="242021"/>
                          </a:solidFill>
                          <a:effectLst/>
                          <a:latin typeface="Times New Roman" panose="02020603050405020304" pitchFamily="18" charset="0"/>
                        </a:rPr>
                        <a:t>感到剧痛，神经麻木</a:t>
                      </a:r>
                      <a:endParaRPr lang="zh-CN" altLang="en-US" sz="2900" b="1" baseline="0" dirty="0">
                        <a:effectLst/>
                        <a:latin typeface="Times New Roman" panose="02020603050405020304" pitchFamily="18" charset="0"/>
                      </a:endParaRPr>
                    </a:p>
                  </a:txBody>
                  <a:tcPr marL="121941" marR="121941" marT="60921" marB="6092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900" b="1" i="0" baseline="0" dirty="0">
                          <a:solidFill>
                            <a:srgbClr val="242021"/>
                          </a:solidFill>
                          <a:effectLst/>
                          <a:latin typeface="Times New Roman" panose="02020603050405020304" pitchFamily="18" charset="0"/>
                        </a:rPr>
                        <a:t>短时间内使人心跳停止</a:t>
                      </a:r>
                      <a:endParaRPr lang="zh-CN" altLang="en-US" sz="2900" b="1" baseline="0" dirty="0">
                        <a:effectLst/>
                        <a:latin typeface="Times New Roman" panose="02020603050405020304" pitchFamily="18" charset="0"/>
                      </a:endParaRPr>
                    </a:p>
                  </a:txBody>
                  <a:tcPr marL="121941" marR="121941" marT="60921" marB="6092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295467" y="1508787"/>
            <a:ext cx="8832981" cy="861775"/>
          </a:xfrm>
          <a:prstGeom prst="rect">
            <a:avLst/>
          </a:prstGeom>
        </p:spPr>
        <p:txBody>
          <a:bodyPr wrap="square" lIns="121917" tIns="60958" rIns="121917" bIns="60958">
            <a:spAutoFit/>
          </a:bodyPr>
          <a:lstStyle/>
          <a:p>
            <a:pPr>
              <a:lnSpc>
                <a:spcPct val="150000"/>
              </a:lnSpc>
            </a:pPr>
            <a:r>
              <a:rPr lang="zh-CN" altLang="en-US" sz="3200" b="1" dirty="0">
                <a:latin typeface="黑体" panose="02010609060101010101" charset="-122"/>
                <a:ea typeface="黑体" panose="02010609060101010101" charset="-122"/>
              </a:rPr>
              <a:t>解题秘方：</a:t>
            </a:r>
            <a:r>
              <a:rPr lang="zh-CN" altLang="en-US" sz="3200" b="1" dirty="0">
                <a:latin typeface="Times New Roman" panose="02020603050405020304" pitchFamily="18" charset="0"/>
              </a:rPr>
              <a:t>应用欧姆定律公式分析。</a:t>
            </a:r>
            <a:endParaRPr lang="zh-CN" altLang="en-US" sz="3200" b="1" dirty="0">
              <a:latin typeface="Times New Roman" panose="02020603050405020304" pitchFamily="18" charset="0"/>
            </a:endParaRPr>
          </a:p>
        </p:txBody>
      </p:sp>
      <p:sp>
        <p:nvSpPr>
          <p:cNvPr id="5" name="矩形 4"/>
          <p:cNvSpPr/>
          <p:nvPr/>
        </p:nvSpPr>
        <p:spPr>
          <a:xfrm>
            <a:off x="1295467" y="2375204"/>
            <a:ext cx="9121013" cy="3077765"/>
          </a:xfrm>
          <a:prstGeom prst="rect">
            <a:avLst/>
          </a:prstGeom>
        </p:spPr>
        <p:txBody>
          <a:bodyPr wrap="square" lIns="121917" tIns="60958" rIns="121917" bIns="60958">
            <a:spAutoFit/>
          </a:bodyPr>
          <a:lstStyle/>
          <a:p>
            <a:pPr>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由表中数据可知，当流过人体的电流达到</a:t>
            </a:r>
            <a:r>
              <a:rPr lang="en-US" altLang="zh-CN" sz="3200" b="1" dirty="0">
                <a:latin typeface="Times New Roman" panose="02020603050405020304" pitchFamily="18" charset="0"/>
              </a:rPr>
              <a:t>10 mA </a:t>
            </a:r>
            <a:r>
              <a:rPr lang="zh-CN" altLang="en-US" sz="3200" b="1" dirty="0">
                <a:latin typeface="Times New Roman" panose="02020603050405020304" pitchFamily="18" charset="0"/>
              </a:rPr>
              <a:t>时，人就有触电的感觉；又知皮肤潮湿时人体的电阻约为</a:t>
            </a:r>
            <a:r>
              <a:rPr lang="en-US" altLang="zh-CN" sz="3200" b="1" dirty="0">
                <a:latin typeface="Times New Roman" panose="02020603050405020304" pitchFamily="18" charset="0"/>
              </a:rPr>
              <a:t>10</a:t>
            </a:r>
            <a:r>
              <a:rPr lang="en-US" altLang="zh-CN" sz="3200" b="1" baseline="30000" dirty="0">
                <a:latin typeface="Times New Roman" panose="02020603050405020304" pitchFamily="18" charset="0"/>
              </a:rPr>
              <a:t>3</a:t>
            </a:r>
            <a:r>
              <a:rPr lang="en-US" altLang="zh-CN" sz="3200" b="1" dirty="0">
                <a:latin typeface="Times New Roman" panose="02020603050405020304" pitchFamily="18" charset="0"/>
              </a:rPr>
              <a:t> Ω</a:t>
            </a:r>
            <a:r>
              <a:rPr lang="zh-CN" altLang="en-US" sz="3200" b="1" dirty="0">
                <a:latin typeface="Times New Roman" panose="02020603050405020304" pitchFamily="18" charset="0"/>
              </a:rPr>
              <a:t>，则此时人两手间的电</a:t>
            </a:r>
            <a:r>
              <a:rPr lang="en-US" altLang="zh-CN" sz="3200" b="1" i="1" dirty="0">
                <a:latin typeface="Times New Roman" panose="02020603050405020304" pitchFamily="18" charset="0"/>
              </a:rPr>
              <a:t>U</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IR</a:t>
            </a:r>
            <a:r>
              <a:rPr lang="en-US" altLang="zh-CN" sz="3200" b="1" dirty="0">
                <a:latin typeface="Times New Roman" panose="02020603050405020304" pitchFamily="18" charset="0"/>
              </a:rPr>
              <a:t>=10×10</a:t>
            </a:r>
            <a:r>
              <a:rPr lang="zh-CN" altLang="en-US" sz="3200" b="1" baseline="30000" dirty="0">
                <a:latin typeface="Times New Roman" panose="02020603050405020304" pitchFamily="18" charset="0"/>
              </a:rPr>
              <a:t>－</a:t>
            </a:r>
            <a:r>
              <a:rPr lang="en-US" altLang="zh-CN" sz="3200" b="1" baseline="30000" dirty="0">
                <a:latin typeface="Times New Roman" panose="02020603050405020304" pitchFamily="18" charset="0"/>
              </a:rPr>
              <a:t>3 </a:t>
            </a:r>
            <a:r>
              <a:rPr lang="en-US" altLang="zh-CN" sz="3200" b="1" dirty="0">
                <a:latin typeface="Times New Roman" panose="02020603050405020304" pitchFamily="18" charset="0"/>
              </a:rPr>
              <a:t>A×10</a:t>
            </a:r>
            <a:r>
              <a:rPr lang="en-US" altLang="zh-CN" sz="3200" b="1" baseline="30000" dirty="0">
                <a:latin typeface="Times New Roman" panose="02020603050405020304" pitchFamily="18" charset="0"/>
              </a:rPr>
              <a:t>3</a:t>
            </a:r>
            <a:r>
              <a:rPr lang="en-US" altLang="zh-CN" sz="3200" b="1" dirty="0">
                <a:latin typeface="Times New Roman" panose="02020603050405020304" pitchFamily="18" charset="0"/>
              </a:rPr>
              <a:t> Ω=10 V</a:t>
            </a:r>
            <a:r>
              <a:rPr lang="zh-CN" altLang="en-US" sz="3200" b="1" dirty="0">
                <a:latin typeface="Times New Roman" panose="02020603050405020304" pitchFamily="18" charset="0"/>
              </a:rPr>
              <a:t>。</a:t>
            </a:r>
            <a:endParaRPr lang="zh-CN" altLang="en-US" sz="3200" b="1" dirty="0">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911424" y="836712"/>
            <a:ext cx="10200640" cy="5323205"/>
            <a:chOff x="947" y="1527"/>
            <a:chExt cx="16064" cy="8383"/>
          </a:xfrm>
        </p:grpSpPr>
        <p:pic>
          <p:nvPicPr>
            <p:cNvPr id="3" name="图片 2" descr="打孔纸"/>
            <p:cNvPicPr>
              <a:picLocks noChangeAspect="1"/>
            </p:cNvPicPr>
            <p:nvPr>
              <p:custDataLst>
                <p:tags r:id="rId1"/>
              </p:custDataLst>
            </p:nvPr>
          </p:nvPicPr>
          <p:blipFill>
            <a:blip r:embed="rId2"/>
            <a:stretch>
              <a:fillRect/>
            </a:stretch>
          </p:blipFill>
          <p:spPr>
            <a:xfrm>
              <a:off x="947" y="2247"/>
              <a:ext cx="16064" cy="7663"/>
            </a:xfrm>
            <a:prstGeom prst="rect">
              <a:avLst/>
            </a:prstGeom>
          </p:spPr>
        </p:pic>
        <p:grpSp>
          <p:nvGrpSpPr>
            <p:cNvPr id="7" name="组合 6"/>
            <p:cNvGrpSpPr/>
            <p:nvPr/>
          </p:nvGrpSpPr>
          <p:grpSpPr>
            <a:xfrm>
              <a:off x="1514" y="1527"/>
              <a:ext cx="4021" cy="977"/>
              <a:chOff x="1514" y="1934"/>
              <a:chExt cx="4021" cy="977"/>
            </a:xfrm>
          </p:grpSpPr>
          <p:sp>
            <p:nvSpPr>
              <p:cNvPr id="4" name="文本框 3"/>
              <p:cNvSpPr txBox="1"/>
              <p:nvPr>
                <p:custDataLst>
                  <p:tags r:id="rId3"/>
                </p:custDataLst>
              </p:nvPr>
            </p:nvSpPr>
            <p:spPr>
              <a:xfrm>
                <a:off x="2997" y="2089"/>
                <a:ext cx="2538"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技法导引 </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514" y="1934"/>
                <a:ext cx="1579" cy="936"/>
              </a:xfrm>
              <a:prstGeom prst="rect">
                <a:avLst/>
              </a:prstGeom>
            </p:spPr>
          </p:pic>
        </p:grpSp>
      </p:grpSp>
      <p:sp>
        <p:nvSpPr>
          <p:cNvPr id="8" name="矩形 7"/>
          <p:cNvSpPr>
            <a:spLocks noChangeArrowheads="1"/>
          </p:cNvSpPr>
          <p:nvPr/>
        </p:nvSpPr>
        <p:spPr bwMode="auto">
          <a:xfrm>
            <a:off x="1775713" y="1695482"/>
            <a:ext cx="8616177"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1437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从表中数据找出与答题有关的信息，要善于找准对应关系。</a:t>
            </a:r>
            <a:endParaRPr lang="en-US" altLang="zh-CN" sz="3200" b="1" dirty="0">
              <a:solidFill>
                <a:srgbClr val="00B0F0"/>
              </a:solidFill>
              <a:latin typeface="Times New Roman" panose="02020603050405020304" pitchFamily="18" charset="0"/>
              <a:ea typeface="楷体" panose="02010609060101010101" pitchFamily="49" charset="-122"/>
            </a:endParaRPr>
          </a:p>
          <a:p>
            <a:pPr marL="5080" indent="71437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首先，看清题目问的是“会使人有触电感觉”；然后带着问题去找信息，由此可知，要选“</a:t>
            </a:r>
            <a:r>
              <a:rPr lang="en-US" altLang="zh-CN" sz="3200" b="1" dirty="0">
                <a:solidFill>
                  <a:srgbClr val="00B0F0"/>
                </a:solidFill>
                <a:latin typeface="Times New Roman" panose="02020603050405020304" pitchFamily="18" charset="0"/>
                <a:ea typeface="楷体" panose="02010609060101010101" pitchFamily="49" charset="-122"/>
              </a:rPr>
              <a:t>10mA”</a:t>
            </a:r>
            <a:r>
              <a:rPr lang="zh-CN" altLang="en-US" sz="3200" b="1" dirty="0">
                <a:solidFill>
                  <a:srgbClr val="00B0F0"/>
                </a:solidFill>
                <a:latin typeface="Times New Roman" panose="02020603050405020304" pitchFamily="18" charset="0"/>
                <a:ea typeface="楷体" panose="02010609060101010101" pitchFamily="49" charset="-122"/>
              </a:rPr>
              <a:t>这一数据进行计算。</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COMMONDATA" val="eyJoZGlkIjoiZDgzY2JjNTBjNTcxZjg0YTYyNTBiMzJkYjUwMTYzNTYifQ=="/>
  <p:tag name="commondata" val="eyJoZGlkIjoiMzNlYTE5NWE0ZTU2OGY0NjZmZTRkMjExZmZmM2UwZTUifQ=="/>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3467</Words>
  <Application>WPS 演示</Application>
  <PresentationFormat>自定义</PresentationFormat>
  <Paragraphs>233</Paragraphs>
  <Slides>36</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36</vt:i4>
      </vt:variant>
    </vt:vector>
  </HeadingPairs>
  <TitlesOfParts>
    <vt:vector size="48" baseType="lpstr">
      <vt:lpstr>Arial</vt:lpstr>
      <vt:lpstr>宋体</vt:lpstr>
      <vt:lpstr>Wingdings</vt:lpstr>
      <vt:lpstr>黑体</vt:lpstr>
      <vt:lpstr>Times New Roman</vt:lpstr>
      <vt:lpstr>楷体</vt:lpstr>
      <vt:lpstr>微软雅黑</vt:lpstr>
      <vt:lpstr>Arial Unicode MS</vt:lpstr>
      <vt:lpstr>Calibri</vt:lpstr>
      <vt:lpstr>Cambria Math</vt:lpstr>
      <vt:lpstr>Times New Roman</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1500</cp:revision>
  <dcterms:created xsi:type="dcterms:W3CDTF">2024-02-06T13:07:00Z</dcterms:created>
  <dcterms:modified xsi:type="dcterms:W3CDTF">2025-07-02T03:45:14Z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