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36"/>
  </p:handoutMasterIdLst>
  <p:sldIdLst>
    <p:sldId id="256" r:id="rId3"/>
    <p:sldId id="257" r:id="rId5"/>
    <p:sldId id="334" r:id="rId6"/>
    <p:sldId id="386" r:id="rId7"/>
    <p:sldId id="387" r:id="rId8"/>
    <p:sldId id="410" r:id="rId9"/>
    <p:sldId id="389" r:id="rId10"/>
    <p:sldId id="411" r:id="rId11"/>
    <p:sldId id="391" r:id="rId12"/>
    <p:sldId id="392" r:id="rId13"/>
    <p:sldId id="393" r:id="rId14"/>
    <p:sldId id="412" r:id="rId15"/>
    <p:sldId id="395" r:id="rId16"/>
    <p:sldId id="396" r:id="rId17"/>
    <p:sldId id="397" r:id="rId18"/>
    <p:sldId id="398" r:id="rId19"/>
    <p:sldId id="399" r:id="rId20"/>
    <p:sldId id="400" r:id="rId21"/>
    <p:sldId id="401" r:id="rId22"/>
    <p:sldId id="413" r:id="rId23"/>
    <p:sldId id="404" r:id="rId24"/>
    <p:sldId id="405" r:id="rId25"/>
    <p:sldId id="406" r:id="rId26"/>
    <p:sldId id="414" r:id="rId27"/>
    <p:sldId id="408" r:id="rId28"/>
    <p:sldId id="409" r:id="rId29"/>
    <p:sldId id="385" r:id="rId30"/>
    <p:sldId id="306" r:id="rId31"/>
    <p:sldId id="415" r:id="rId32"/>
    <p:sldId id="416" r:id="rId33"/>
    <p:sldId id="417" r:id="rId34"/>
    <p:sldId id="373" r:id="rId35"/>
  </p:sldIdLst>
  <p:sldSz cx="12192000" cy="6858000"/>
  <p:notesSz cx="6858000" cy="9144000"/>
  <p:embeddedFontLst>
    <p:embeddedFont>
      <p:font typeface="黑体" panose="02010609060101010101" charset="-122"/>
      <p:regular r:id="rId41"/>
    </p:embeddedFont>
    <p:embeddedFont>
      <p:font typeface="Calibri" panose="020F0502020204030204" pitchFamily="34" charset="0"/>
      <p:regular r:id="rId42"/>
      <p:bold r:id="rId43"/>
      <p:italic r:id="rId44"/>
      <p:boldItalic r:id="rId45"/>
    </p:embeddedFont>
    <p:embeddedFont>
      <p:font typeface="楷体" panose="02010609060101010101" pitchFamily="49" charset="-122"/>
      <p:regular r:id="rId46"/>
    </p:embeddedFont>
    <p:embeddedFont>
      <p:font typeface="微软雅黑" panose="020B0503020204020204" pitchFamily="34" charset="-122"/>
      <p:regular r:id="rId47"/>
    </p:embeddedFont>
  </p:embeddedFontLst>
  <p:custDataLst>
    <p:tags r:id="rId48"/>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794" userDrawn="1">
          <p15:clr>
            <a:srgbClr val="A4A3A4"/>
          </p15:clr>
        </p15:guide>
        <p15:guide id="3" pos="496" userDrawn="1">
          <p15:clr>
            <a:srgbClr val="A4A3A4"/>
          </p15:clr>
        </p15:guide>
        <p15:guide id="4" pos="7202" userDrawn="1">
          <p15:clr>
            <a:srgbClr val="A4A3A4"/>
          </p15:clr>
        </p15:guide>
        <p15:guide id="5" orient="horz" pos="2160" userDrawn="1">
          <p15:clr>
            <a:srgbClr val="A4A3A4"/>
          </p15:clr>
        </p15:guide>
        <p15:guide id="6" pos="483" userDrawn="1">
          <p15:clr>
            <a:srgbClr val="A4A3A4"/>
          </p15:clr>
        </p15:guide>
        <p15:guide id="7" pos="7197" userDrawn="1">
          <p15:clr>
            <a:srgbClr val="A4A3A4"/>
          </p15:clr>
        </p15:guide>
        <p15:guide id="8"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xj" initials="m"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DEDFF"/>
    <a:srgbClr val="21A5D3"/>
    <a:srgbClr val="66CCFF"/>
    <a:srgbClr val="33CCFF"/>
    <a:srgbClr val="F4BE96"/>
    <a:srgbClr val="BEE2EC"/>
    <a:srgbClr val="FF6699"/>
    <a:srgbClr val="FF5050"/>
    <a:srgbClr val="CCECFF"/>
    <a:srgbClr val="C9E8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913"/>
    <p:restoredTop sz="98946"/>
  </p:normalViewPr>
  <p:slideViewPr>
    <p:cSldViewPr showGuides="1">
      <p:cViewPr varScale="1">
        <p:scale>
          <a:sx n="45" d="100"/>
          <a:sy n="45" d="100"/>
        </p:scale>
        <p:origin x="-126" y="-1218"/>
      </p:cViewPr>
      <p:guideLst>
        <p:guide orient="horz" pos="794"/>
        <p:guide pos="496"/>
        <p:guide pos="7202"/>
        <p:guide orient="horz" pos="2160"/>
        <p:guide pos="483"/>
        <p:guide pos="7197"/>
        <p:guide pos="3840"/>
      </p:guideLst>
    </p:cSldViewPr>
  </p:slideViewPr>
  <p:notesTextViewPr>
    <p:cViewPr>
      <p:scale>
        <a:sx n="100" d="100"/>
        <a:sy n="100" d="100"/>
      </p:scale>
      <p:origin x="0" y="0"/>
    </p:cViewPr>
  </p:notesTextViewPr>
  <p:sorterViewPr showFormatting="0">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8" Type="http://schemas.openxmlformats.org/officeDocument/2006/relationships/tags" Target="tags/tag103.xml"/><Relationship Id="rId47" Type="http://schemas.openxmlformats.org/officeDocument/2006/relationships/font" Target="fonts/font7.fntdata"/><Relationship Id="rId46" Type="http://schemas.openxmlformats.org/officeDocument/2006/relationships/font" Target="fonts/font6.fntdata"/><Relationship Id="rId45" Type="http://schemas.openxmlformats.org/officeDocument/2006/relationships/font" Target="fonts/font5.fntdata"/><Relationship Id="rId44" Type="http://schemas.openxmlformats.org/officeDocument/2006/relationships/font" Target="fonts/font4.fntdata"/><Relationship Id="rId43" Type="http://schemas.openxmlformats.org/officeDocument/2006/relationships/font" Target="fonts/font3.fntdata"/><Relationship Id="rId42" Type="http://schemas.openxmlformats.org/officeDocument/2006/relationships/font" Target="fonts/font2.fntdata"/><Relationship Id="rId41" Type="http://schemas.openxmlformats.org/officeDocument/2006/relationships/font" Target="fonts/font1.fntdata"/><Relationship Id="rId40" Type="http://schemas.openxmlformats.org/officeDocument/2006/relationships/commentAuthors" Target="commentAuthors.xml"/><Relationship Id="rId4" Type="http://schemas.openxmlformats.org/officeDocument/2006/relationships/notesMaster" Target="notesMasters/notesMaster1.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handoutMaster" Target="handoutMasters/handoutMaster1.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1E8487A0-28CE-45ED-9353-FA7AC7026AD7}"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FF95CA96-DD03-41C9-8A34-7F555AA2223D}"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0700" y="685800"/>
            <a:ext cx="60966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78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78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A1B5FC2D-667A-4A8A-996B-EBA031F96122}"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3.xml"/><Relationship Id="rId7" Type="http://schemas.microsoft.com/office/2007/relationships/hdphoto" Target="../media/image4.wdp"/><Relationship Id="rId6" Type="http://schemas.openxmlformats.org/officeDocument/2006/relationships/image" Target="../media/image3.png"/><Relationship Id="rId5" Type="http://schemas.openxmlformats.org/officeDocument/2006/relationships/tags" Target="../tags/tag2.xml"/><Relationship Id="rId4" Type="http://schemas.openxmlformats.org/officeDocument/2006/relationships/image" Target="../media/image2.png"/><Relationship Id="rId3" Type="http://schemas.openxmlformats.org/officeDocument/2006/relationships/tags" Target="../tags/tag1.xml"/><Relationship Id="rId2" Type="http://schemas.openxmlformats.org/officeDocument/2006/relationships/image" Target="../media/image1.jpeg"/><Relationship Id="rId10" Type="http://schemas.openxmlformats.org/officeDocument/2006/relationships/image" Target="../media/image6.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image" Target="../media/image5.png"/><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image" Target="../media/image2.png"/><Relationship Id="rId3" Type="http://schemas.openxmlformats.org/officeDocument/2006/relationships/tags" Target="../tags/tag5.xml"/><Relationship Id="rId2" Type="http://schemas.openxmlformats.org/officeDocument/2006/relationships/tags" Target="../tags/tag4.xml"/><Relationship Id="rId13" Type="http://schemas.openxmlformats.org/officeDocument/2006/relationships/image" Target="../media/image6.jpeg"/><Relationship Id="rId12" Type="http://schemas.openxmlformats.org/officeDocument/2006/relationships/image" Target="../media/image8.png"/><Relationship Id="rId11" Type="http://schemas.openxmlformats.org/officeDocument/2006/relationships/tags" Target="../tags/tag1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tags" Target="../tags/tag15.xml"/><Relationship Id="rId7" Type="http://schemas.openxmlformats.org/officeDocument/2006/relationships/image" Target="../media/image5.png"/><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image" Target="../media/image2.png"/><Relationship Id="rId3" Type="http://schemas.openxmlformats.org/officeDocument/2006/relationships/tags" Target="../tags/tag12.xml"/><Relationship Id="rId2" Type="http://schemas.openxmlformats.org/officeDocument/2006/relationships/tags" Target="../tags/tag11.xml"/><Relationship Id="rId12" Type="http://schemas.openxmlformats.org/officeDocument/2006/relationships/image" Target="../media/image6.jpeg"/><Relationship Id="rId11" Type="http://schemas.openxmlformats.org/officeDocument/2006/relationships/image" Target="../media/image8.png"/><Relationship Id="rId10" Type="http://schemas.openxmlformats.org/officeDocument/2006/relationships/tags" Target="../tags/tag16.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image" Target="../media/image5.png"/><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image" Target="../media/image2.png"/><Relationship Id="rId3" Type="http://schemas.openxmlformats.org/officeDocument/2006/relationships/tags" Target="../tags/tag18.xml"/><Relationship Id="rId2" Type="http://schemas.openxmlformats.org/officeDocument/2006/relationships/tags" Target="../tags/tag17.xml"/><Relationship Id="rId13" Type="http://schemas.openxmlformats.org/officeDocument/2006/relationships/image" Target="../media/image6.jpeg"/><Relationship Id="rId12" Type="http://schemas.openxmlformats.org/officeDocument/2006/relationships/image" Target="../media/image8.png"/><Relationship Id="rId11" Type="http://schemas.openxmlformats.org/officeDocument/2006/relationships/tags" Target="../tags/tag23.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image" Target="../media/image5.png"/><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image" Target="../media/image2.png"/><Relationship Id="rId3" Type="http://schemas.openxmlformats.org/officeDocument/2006/relationships/tags" Target="../tags/tag25.xml"/><Relationship Id="rId2" Type="http://schemas.openxmlformats.org/officeDocument/2006/relationships/tags" Target="../tags/tag24.xml"/><Relationship Id="rId17" Type="http://schemas.openxmlformats.org/officeDocument/2006/relationships/image" Target="../media/image6.jpeg"/><Relationship Id="rId16" Type="http://schemas.openxmlformats.org/officeDocument/2006/relationships/tags" Target="../tags/tag33.xml"/><Relationship Id="rId15" Type="http://schemas.openxmlformats.org/officeDocument/2006/relationships/tags" Target="../tags/tag32.xml"/><Relationship Id="rId14" Type="http://schemas.openxmlformats.org/officeDocument/2006/relationships/image" Target="../media/image9.png"/><Relationship Id="rId13" Type="http://schemas.openxmlformats.org/officeDocument/2006/relationships/tags" Target="../tags/tag31.xml"/><Relationship Id="rId12" Type="http://schemas.openxmlformats.org/officeDocument/2006/relationships/image" Target="../media/image8.png"/><Relationship Id="rId11" Type="http://schemas.openxmlformats.org/officeDocument/2006/relationships/tags" Target="../tags/tag3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image" Target="../media/image5.png"/><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image" Target="../media/image2.png"/><Relationship Id="rId3" Type="http://schemas.openxmlformats.org/officeDocument/2006/relationships/tags" Target="../tags/tag35.xml"/><Relationship Id="rId2" Type="http://schemas.openxmlformats.org/officeDocument/2006/relationships/tags" Target="../tags/tag34.xml"/><Relationship Id="rId17" Type="http://schemas.openxmlformats.org/officeDocument/2006/relationships/image" Target="../media/image6.jpeg"/><Relationship Id="rId16" Type="http://schemas.openxmlformats.org/officeDocument/2006/relationships/tags" Target="../tags/tag43.xml"/><Relationship Id="rId15" Type="http://schemas.openxmlformats.org/officeDocument/2006/relationships/tags" Target="../tags/tag42.xml"/><Relationship Id="rId14" Type="http://schemas.openxmlformats.org/officeDocument/2006/relationships/image" Target="../media/image10.png"/><Relationship Id="rId13" Type="http://schemas.openxmlformats.org/officeDocument/2006/relationships/tags" Target="../tags/tag41.xml"/><Relationship Id="rId12" Type="http://schemas.openxmlformats.org/officeDocument/2006/relationships/image" Target="../media/image8.png"/><Relationship Id="rId11" Type="http://schemas.openxmlformats.org/officeDocument/2006/relationships/tags" Target="../tags/tag4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image" Target="../media/image5.png"/><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image" Target="../media/image2.png"/><Relationship Id="rId3" Type="http://schemas.openxmlformats.org/officeDocument/2006/relationships/tags" Target="../tags/tag45.xml"/><Relationship Id="rId2" Type="http://schemas.openxmlformats.org/officeDocument/2006/relationships/tags" Target="../tags/tag44.xml"/><Relationship Id="rId14" Type="http://schemas.openxmlformats.org/officeDocument/2006/relationships/image" Target="../media/image6.jpeg"/><Relationship Id="rId13" Type="http://schemas.openxmlformats.org/officeDocument/2006/relationships/image" Target="../media/image11.png"/><Relationship Id="rId12" Type="http://schemas.openxmlformats.org/officeDocument/2006/relationships/image" Target="../media/image8.png"/><Relationship Id="rId11" Type="http://schemas.openxmlformats.org/officeDocument/2006/relationships/tags" Target="../tags/tag5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12" name="图片 11"/>
          <p:cNvPicPr>
            <a:picLocks noChangeAspect="1"/>
          </p:cNvPicPr>
          <p:nvPr userDrawn="1"/>
        </p:nvPicPr>
        <p:blipFill rotWithShape="1">
          <a:blip r:embed="rId2" cstate="print">
            <a:extLst>
              <a:ext uri="{28A0092B-C50C-407E-A947-70E740481C1C}">
                <a14:useLocalDpi xmlns:a14="http://schemas.microsoft.com/office/drawing/2010/main" val="0"/>
              </a:ext>
            </a:extLst>
          </a:blip>
          <a:srcRect b="15625"/>
          <a:stretch>
            <a:fillRect/>
          </a:stretch>
        </p:blipFill>
        <p:spPr>
          <a:xfrm>
            <a:off x="-7835" y="-5612"/>
            <a:ext cx="12221330" cy="6874498"/>
          </a:xfrm>
          <a:prstGeom prst="rect">
            <a:avLst/>
          </a:prstGeom>
        </p:spPr>
      </p:pic>
      <p:grpSp>
        <p:nvGrpSpPr>
          <p:cNvPr id="7" name="组合 6"/>
          <p:cNvGrpSpPr/>
          <p:nvPr userDrawn="1"/>
        </p:nvGrpSpPr>
        <p:grpSpPr>
          <a:xfrm>
            <a:off x="47328" y="75872"/>
            <a:ext cx="2416810" cy="471552"/>
            <a:chOff x="47328" y="75872"/>
            <a:chExt cx="2416810" cy="471552"/>
          </a:xfrm>
        </p:grpSpPr>
        <p:grpSp>
          <p:nvGrpSpPr>
            <p:cNvPr id="8" name="组合 7"/>
            <p:cNvGrpSpPr/>
            <p:nvPr userDrawn="1"/>
          </p:nvGrpSpPr>
          <p:grpSpPr>
            <a:xfrm>
              <a:off x="47328" y="82972"/>
              <a:ext cx="2416810" cy="393700"/>
              <a:chOff x="15353" y="106"/>
              <a:chExt cx="3806" cy="620"/>
            </a:xfrm>
          </p:grpSpPr>
          <p:pic>
            <p:nvPicPr>
              <p:cNvPr id="10" name="图片 9" descr="荣德基.png"/>
              <p:cNvPicPr>
                <a:picLocks noChangeAspect="1"/>
              </p:cNvPicPr>
              <p:nvPr userDrawn="1">
                <p:custDataLst>
                  <p:tags r:id="rId3"/>
                </p:custDataLst>
              </p:nvPr>
            </p:nvPicPr>
            <p:blipFill>
              <a:blip r:embed="rId4"/>
              <a:stretch>
                <a:fillRect/>
              </a:stretch>
            </p:blipFill>
            <p:spPr>
              <a:xfrm>
                <a:off x="15353" y="106"/>
                <a:ext cx="1584" cy="620"/>
              </a:xfrm>
              <a:prstGeom prst="rect">
                <a:avLst/>
              </a:prstGeom>
              <a:noFill/>
              <a:ln w="9525">
                <a:noFill/>
              </a:ln>
            </p:spPr>
          </p:pic>
          <p:pic>
            <p:nvPicPr>
              <p:cNvPr id="11" name="图片 10" descr="白色点拨"/>
              <p:cNvPicPr>
                <a:picLocks noChangeAspect="1"/>
              </p:cNvPicPr>
              <p:nvPr userDrawn="1">
                <p:custDataLst>
                  <p:tags r:id="rId5"/>
                </p:custDataLst>
              </p:nvPr>
            </p:nvPicPr>
            <p:blipFill>
              <a:blip r:embed="rId6">
                <a:extLst>
                  <a:ext uri="{BEBA8EAE-BF5A-486C-A8C5-ECC9F3942E4B}">
                    <a14:imgProps xmlns:a14="http://schemas.microsoft.com/office/drawing/2010/main">
                      <a14:imgLayer r:embed="rId7">
                        <a14:imgEffect>
                          <a14:artisticGlowEdges trans="15000"/>
                        </a14:imgEffect>
                      </a14:imgLayer>
                    </a14:imgProps>
                  </a:ext>
                </a:extLst>
              </a:blip>
              <a:stretch>
                <a:fillRect/>
              </a:stretch>
            </p:blipFill>
            <p:spPr>
              <a:xfrm>
                <a:off x="17902" y="106"/>
                <a:ext cx="1257" cy="525"/>
              </a:xfrm>
              <a:prstGeom prst="rect">
                <a:avLst/>
              </a:prstGeom>
            </p:spPr>
          </p:pic>
        </p:grpSp>
        <p:pic>
          <p:nvPicPr>
            <p:cNvPr id="9" name="图片 73" descr="/private/var/folders/b1/j07mvtc12sjfxxr7f6ylphcr0000gn/T/com.kingsoft.wpsoffice.mac/kaimatting/20240112102330/output_aiMatting_20240112102344.pngoutput_aiMatting_20240112102344"/>
            <p:cNvPicPr>
              <a:picLocks noChangeAspect="1"/>
            </p:cNvPicPr>
            <p:nvPr userDrawn="1">
              <p:custDataLst>
                <p:tags r:id="rId8"/>
              </p:custDataLst>
            </p:nvPr>
          </p:nvPicPr>
          <p:blipFill>
            <a:blip r:embed="rId9"/>
            <a:stretch>
              <a:fillRect/>
            </a:stretch>
          </p:blipFill>
          <p:spPr>
            <a:xfrm>
              <a:off x="1098509" y="75872"/>
              <a:ext cx="567434" cy="471552"/>
            </a:xfrm>
            <a:prstGeom prst="rect">
              <a:avLst/>
            </a:prstGeom>
          </p:spPr>
        </p:pic>
      </p:grpSp>
      <p:pic>
        <p:nvPicPr>
          <p:cNvPr id="13" name="图片 2"/>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学习目标">
    <p:spTree>
      <p:nvGrpSpPr>
        <p:cNvPr id="1" name=""/>
        <p:cNvGrpSpPr/>
        <p:nvPr/>
      </p:nvGrpSpPr>
      <p:grpSpPr>
        <a:xfrm>
          <a:off x="0" y="0"/>
          <a:ext cx="0" cy="0"/>
          <a:chOff x="0" y="0"/>
          <a:chExt cx="0" cy="0"/>
        </a:xfrm>
      </p:grpSpPr>
      <p:sp>
        <p:nvSpPr>
          <p:cNvPr id="18" name="任意多边形 17"/>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1034"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3"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89811"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学习目标</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pic>
        <p:nvPicPr>
          <p:cNvPr id="10" name="图片 2"/>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showMasterSp="0">
  <p:cSld name="课时导入">
    <p:spTree>
      <p:nvGrpSpPr>
        <p:cNvPr id="1" name=""/>
        <p:cNvGrpSpPr/>
        <p:nvPr/>
      </p:nvGrpSpPr>
      <p:grpSpPr>
        <a:xfrm>
          <a:off x="0" y="0"/>
          <a:ext cx="0" cy="0"/>
          <a:chOff x="0" y="0"/>
          <a:chExt cx="0" cy="0"/>
        </a:xfrm>
      </p:grpSpPr>
      <p:sp>
        <p:nvSpPr>
          <p:cNvPr id="4" name="任意多边形 3"/>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7"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8"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10" name="矩形 9"/>
          <p:cNvSpPr/>
          <p:nvPr userDrawn="1">
            <p:custDataLst>
              <p:tags r:id="rId8"/>
            </p:custDataLst>
          </p:nvPr>
        </p:nvSpPr>
        <p:spPr>
          <a:xfrm>
            <a:off x="8789811"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课时导入</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nvPicPr>
        <p:blipFill>
          <a:blip r:embed="rId9"/>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0"/>
            </p:custDataLst>
          </p:nvPr>
        </p:nvPicPr>
        <p:blipFill>
          <a:blip r:embed="rId11"/>
          <a:stretch>
            <a:fillRect/>
          </a:stretch>
        </p:blipFill>
        <p:spPr>
          <a:xfrm>
            <a:off x="8903970" y="6350635"/>
            <a:ext cx="4949825" cy="487680"/>
          </a:xfrm>
          <a:prstGeom prst="rect">
            <a:avLst/>
          </a:prstGeom>
        </p:spPr>
      </p:pic>
      <p:pic>
        <p:nvPicPr>
          <p:cNvPr id="11" name="图片 2"/>
          <p:cNvPicPr>
            <a:picLocks noChangeAspect="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showMasterSp="0">
  <p:cSld name="感悟新知">
    <p:spTree>
      <p:nvGrpSpPr>
        <p:cNvPr id="1" name=""/>
        <p:cNvGrpSpPr/>
        <p:nvPr/>
      </p:nvGrpSpPr>
      <p:grpSpPr>
        <a:xfrm>
          <a:off x="0" y="0"/>
          <a:ext cx="0" cy="0"/>
          <a:chOff x="0" y="0"/>
          <a:chExt cx="0" cy="0"/>
        </a:xfrm>
      </p:grpSpPr>
      <p:sp>
        <p:nvSpPr>
          <p:cNvPr id="6" name="任意多边形 5"/>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1034"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3"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7" name="矩形 6"/>
          <p:cNvSpPr/>
          <p:nvPr userDrawn="1">
            <p:custDataLst>
              <p:tags r:id="rId8"/>
            </p:custDataLst>
          </p:nvPr>
        </p:nvSpPr>
        <p:spPr>
          <a:xfrm>
            <a:off x="8749476"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感悟新知</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pic>
        <p:nvPicPr>
          <p:cNvPr id="10" name="图片 2"/>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随堂检测">
    <p:spTree>
      <p:nvGrpSpPr>
        <p:cNvPr id="1" name=""/>
        <p:cNvGrpSpPr/>
        <p:nvPr/>
      </p:nvGrpSpPr>
      <p:grpSpPr>
        <a:xfrm>
          <a:off x="0" y="0"/>
          <a:ext cx="0" cy="0"/>
          <a:chOff x="0" y="0"/>
          <a:chExt cx="0" cy="0"/>
        </a:xfrm>
      </p:grpSpPr>
      <p:sp>
        <p:nvSpPr>
          <p:cNvPr id="5" name="任意多边形 4"/>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6"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60296"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随堂检测</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grpSp>
        <p:nvGrpSpPr>
          <p:cNvPr id="10" name="组合 9"/>
          <p:cNvGrpSpPr/>
          <p:nvPr userDrawn="1"/>
        </p:nvGrpSpPr>
        <p:grpSpPr>
          <a:xfrm>
            <a:off x="652145" y="463550"/>
            <a:ext cx="1954530" cy="1011555"/>
            <a:chOff x="1145" y="1779"/>
            <a:chExt cx="3356" cy="1401"/>
          </a:xfrm>
        </p:grpSpPr>
        <p:pic>
          <p:nvPicPr>
            <p:cNvPr id="11" name="图片 10" descr="未标题-3"/>
            <p:cNvPicPr>
              <a:picLocks noChangeAspect="1"/>
            </p:cNvPicPr>
            <p:nvPr>
              <p:custDataLst>
                <p:tags r:id="rId13"/>
              </p:custDataLst>
            </p:nvPr>
          </p:nvPicPr>
          <p:blipFill>
            <a:blip r:embed="rId14"/>
            <a:stretch>
              <a:fillRect/>
            </a:stretch>
          </p:blipFill>
          <p:spPr>
            <a:xfrm>
              <a:off x="1145" y="1779"/>
              <a:ext cx="3356" cy="1401"/>
            </a:xfrm>
            <a:prstGeom prst="rect">
              <a:avLst/>
            </a:prstGeom>
          </p:spPr>
        </p:pic>
        <p:sp>
          <p:nvSpPr>
            <p:cNvPr id="12" name="文本框 1"/>
            <p:cNvSpPr txBox="1"/>
            <p:nvPr>
              <p:custDataLst>
                <p:tags r:id="rId15"/>
              </p:custDataLst>
            </p:nvPr>
          </p:nvSpPr>
          <p:spPr>
            <a:xfrm>
              <a:off x="2469" y="2155"/>
              <a:ext cx="1755" cy="725"/>
            </a:xfrm>
            <a:prstGeom prst="rect">
              <a:avLst/>
            </a:prstGeom>
            <a:noFill/>
          </p:spPr>
          <p:txBody>
            <a:bodyPr wrap="square" rtlCol="0">
              <a:spAutoFit/>
            </a:bodyPr>
            <a:lstStyle/>
            <a:p>
              <a:endParaRPr lang="zh-CN" altLang="en-US" sz="2400">
                <a:latin typeface="黑体" panose="02010609060101010101" charset="-122"/>
                <a:ea typeface="黑体" panose="02010609060101010101" charset="-122"/>
                <a:cs typeface="黑体" panose="02010609060101010101" charset="-122"/>
              </a:endParaRPr>
            </a:p>
          </p:txBody>
        </p:sp>
      </p:grpSp>
      <p:pic>
        <p:nvPicPr>
          <p:cNvPr id="13" name="图片 73" descr="/private/var/folders/b1/j07mvtc12sjfxxr7f6ylphcr0000gn/T/com.kingsoft.wpsoffice.mac/kaimatting/20240112102330/output_aiMatting_20240112102344.pngoutput_aiMatting_20240112102344"/>
          <p:cNvPicPr>
            <a:picLocks noChangeAspect="1"/>
          </p:cNvPicPr>
          <p:nvPr userDrawn="1">
            <p:custDataLst>
              <p:tags r:id="rId16"/>
            </p:custDataLst>
          </p:nvPr>
        </p:nvPicPr>
        <p:blipFill>
          <a:blip r:embed="rId7"/>
          <a:stretch>
            <a:fillRect/>
          </a:stretch>
        </p:blipFill>
        <p:spPr>
          <a:xfrm>
            <a:off x="768363" y="692785"/>
            <a:ext cx="654084" cy="543560"/>
          </a:xfrm>
          <a:prstGeom prst="rect">
            <a:avLst/>
          </a:prstGeom>
        </p:spPr>
      </p:pic>
      <p:sp>
        <p:nvSpPr>
          <p:cNvPr id="14" name="文本框 5"/>
          <p:cNvSpPr txBox="1"/>
          <p:nvPr userDrawn="1"/>
        </p:nvSpPr>
        <p:spPr>
          <a:xfrm>
            <a:off x="1416050" y="692150"/>
            <a:ext cx="1177925" cy="583565"/>
          </a:xfrm>
          <a:prstGeom prst="rect">
            <a:avLst/>
          </a:prstGeom>
          <a:noFill/>
        </p:spPr>
        <p:txBody>
          <a:bodyPr wrap="square" rtlCol="0">
            <a:spAutoFit/>
          </a:bodyPr>
          <a:lstStyle/>
          <a:p>
            <a:r>
              <a:rPr lang="zh-CN" altLang="en-US" sz="3200" b="1" dirty="0">
                <a:latin typeface="黑体" panose="02010609060101010101" charset="-122"/>
                <a:ea typeface="黑体" panose="02010609060101010101" charset="-122"/>
              </a:rPr>
              <a:t>演练</a:t>
            </a:r>
            <a:endParaRPr lang="zh-CN" altLang="en-US" sz="3200" b="1" dirty="0">
              <a:latin typeface="黑体" panose="02010609060101010101" charset="-122"/>
              <a:ea typeface="黑体" panose="02010609060101010101" charset="-122"/>
            </a:endParaRPr>
          </a:p>
        </p:txBody>
      </p:sp>
      <p:pic>
        <p:nvPicPr>
          <p:cNvPr id="16" name="图片 2"/>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课堂小结">
    <p:spTree>
      <p:nvGrpSpPr>
        <p:cNvPr id="1" name=""/>
        <p:cNvGrpSpPr/>
        <p:nvPr/>
      </p:nvGrpSpPr>
      <p:grpSpPr>
        <a:xfrm>
          <a:off x="0" y="0"/>
          <a:ext cx="0" cy="0"/>
          <a:chOff x="0" y="0"/>
          <a:chExt cx="0" cy="0"/>
        </a:xfrm>
      </p:grpSpPr>
      <p:sp>
        <p:nvSpPr>
          <p:cNvPr id="5" name="任意多边形 4"/>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6"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60296"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课堂小结</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grpSp>
        <p:nvGrpSpPr>
          <p:cNvPr id="10" name="组合 9"/>
          <p:cNvGrpSpPr/>
          <p:nvPr userDrawn="1"/>
        </p:nvGrpSpPr>
        <p:grpSpPr>
          <a:xfrm>
            <a:off x="405765" y="319405"/>
            <a:ext cx="2235835" cy="1268730"/>
            <a:chOff x="1349" y="1654"/>
            <a:chExt cx="3521" cy="2130"/>
          </a:xfrm>
        </p:grpSpPr>
        <p:pic>
          <p:nvPicPr>
            <p:cNvPr id="11" name="图片 10" descr="点知识"/>
            <p:cNvPicPr>
              <a:picLocks noChangeAspect="1"/>
            </p:cNvPicPr>
            <p:nvPr>
              <p:custDataLst>
                <p:tags r:id="rId13"/>
              </p:custDataLst>
            </p:nvPr>
          </p:nvPicPr>
          <p:blipFill>
            <a:blip r:embed="rId14">
              <a:lum contrast="6000"/>
            </a:blip>
            <a:srcRect l="81137"/>
            <a:stretch>
              <a:fillRect/>
            </a:stretch>
          </p:blipFill>
          <p:spPr>
            <a:xfrm>
              <a:off x="3438" y="1654"/>
              <a:ext cx="1433" cy="2130"/>
            </a:xfrm>
            <a:prstGeom prst="rect">
              <a:avLst/>
            </a:prstGeom>
          </p:spPr>
        </p:pic>
        <p:pic>
          <p:nvPicPr>
            <p:cNvPr id="12" name="图片 11" descr="点知识"/>
            <p:cNvPicPr>
              <a:picLocks noChangeAspect="1"/>
            </p:cNvPicPr>
            <p:nvPr>
              <p:custDataLst>
                <p:tags r:id="rId15"/>
              </p:custDataLst>
            </p:nvPr>
          </p:nvPicPr>
          <p:blipFill>
            <a:blip r:embed="rId14">
              <a:lum contrast="6000"/>
            </a:blip>
            <a:srcRect r="72292"/>
            <a:stretch>
              <a:fillRect/>
            </a:stretch>
          </p:blipFill>
          <p:spPr>
            <a:xfrm>
              <a:off x="1349" y="1654"/>
              <a:ext cx="2105" cy="2130"/>
            </a:xfrm>
            <a:prstGeom prst="rect">
              <a:avLst/>
            </a:prstGeom>
          </p:spPr>
        </p:pic>
      </p:grpSp>
      <p:sp>
        <p:nvSpPr>
          <p:cNvPr id="13" name="文本框 15"/>
          <p:cNvSpPr txBox="1"/>
          <p:nvPr userDrawn="1">
            <p:custDataLst>
              <p:tags r:id="rId16"/>
            </p:custDataLst>
          </p:nvPr>
        </p:nvSpPr>
        <p:spPr>
          <a:xfrm>
            <a:off x="840105" y="657860"/>
            <a:ext cx="1701165" cy="460375"/>
          </a:xfrm>
          <a:prstGeom prst="rect">
            <a:avLst/>
          </a:prstGeom>
          <a:noFill/>
        </p:spPr>
        <p:txBody>
          <a:bodyPr wrap="square" rtlCol="0">
            <a:spAutoFit/>
          </a:bodyPr>
          <a:lstStyle/>
          <a:p>
            <a:r>
              <a:rPr lang="zh-CN" altLang="en-US" sz="2400" b="1">
                <a:latin typeface="黑体" panose="02010609060101010101" charset="-122"/>
                <a:ea typeface="黑体" panose="02010609060101010101" charset="-122"/>
                <a:cs typeface="黑体" panose="02010609060101010101" charset="-122"/>
              </a:rPr>
              <a:t>结构导图</a:t>
            </a:r>
            <a:endParaRPr lang="zh-CN" altLang="en-US" sz="2400" b="1">
              <a:latin typeface="黑体" panose="02010609060101010101" charset="-122"/>
              <a:ea typeface="黑体" panose="02010609060101010101" charset="-122"/>
              <a:cs typeface="黑体" panose="02010609060101010101" charset="-122"/>
            </a:endParaRPr>
          </a:p>
        </p:txBody>
      </p:sp>
      <p:pic>
        <p:nvPicPr>
          <p:cNvPr id="14" name="图片 2"/>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课后作业">
    <p:spTree>
      <p:nvGrpSpPr>
        <p:cNvPr id="1" name=""/>
        <p:cNvGrpSpPr/>
        <p:nvPr/>
      </p:nvGrpSpPr>
      <p:grpSpPr>
        <a:xfrm>
          <a:off x="0" y="0"/>
          <a:ext cx="0" cy="0"/>
          <a:chOff x="0" y="0"/>
          <a:chExt cx="0" cy="0"/>
        </a:xfrm>
      </p:grpSpPr>
      <p:sp>
        <p:nvSpPr>
          <p:cNvPr id="5" name="任意多边形 4"/>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6"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60296" y="138430"/>
            <a:ext cx="1832553" cy="584775"/>
          </a:xfrm>
          <a:prstGeom prst="rect">
            <a:avLst/>
          </a:prstGeom>
        </p:spPr>
        <p:txBody>
          <a:bodyPr wrap="none">
            <a:spAutoFit/>
          </a:bodyPr>
          <a:lstStyle/>
          <a:p>
            <a:pPr>
              <a:defRPr/>
            </a:pPr>
            <a:r>
              <a:rPr lang="zh-CN" altLang="en-US" sz="3200" b="1" dirty="0" smtClean="0">
                <a:solidFill>
                  <a:schemeClr val="bg1"/>
                </a:solidFill>
                <a:latin typeface="黑体" panose="02010609060101010101" charset="-122"/>
                <a:ea typeface="黑体" panose="02010609060101010101" charset="-122"/>
                <a:cs typeface="黑体" panose="02010609060101010101" charset="-122"/>
              </a:rPr>
              <a:t>课后作业</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pic>
        <p:nvPicPr>
          <p:cNvPr id="10" name="图片 7"/>
          <p:cNvPicPr>
            <a:picLocks noChangeAspect="1"/>
          </p:cNvPicPr>
          <p:nvPr userDrawn="1"/>
        </p:nvPicPr>
        <p:blipFill>
          <a:blip r:embed="rId13"/>
          <a:stretch>
            <a:fillRect/>
          </a:stretch>
        </p:blipFill>
        <p:spPr>
          <a:xfrm>
            <a:off x="9629318" y="4438651"/>
            <a:ext cx="1267883" cy="1083733"/>
          </a:xfrm>
          <a:prstGeom prst="rect">
            <a:avLst/>
          </a:prstGeom>
          <a:noFill/>
          <a:ln w="9525">
            <a:noFill/>
          </a:ln>
        </p:spPr>
      </p:pic>
      <p:pic>
        <p:nvPicPr>
          <p:cNvPr id="11" name="图片 2"/>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showMasterSp="0" userDrawn="1">
  <p:cSld name="尾页">
    <p:spTree>
      <p:nvGrpSpPr>
        <p:cNvPr id="1" name=""/>
        <p:cNvGrpSpPr/>
        <p:nvPr/>
      </p:nvGrpSpPr>
      <p:grpSpPr>
        <a:xfrm>
          <a:off x="0" y="0"/>
          <a:ext cx="0" cy="0"/>
          <a:chOff x="0" y="0"/>
          <a:chExt cx="0" cy="0"/>
        </a:xfrm>
      </p:grpSpPr>
      <p:sp>
        <p:nvSpPr>
          <p:cNvPr id="2" name="标题 1"/>
          <p:cNvSpPr>
            <a:spLocks noGrp="1"/>
          </p:cNvSpPr>
          <p:nvPr>
            <p:ph type="title"/>
          </p:nvPr>
        </p:nvSpPr>
        <p:spPr>
          <a:xfrm>
            <a:off x="838244" y="365125"/>
            <a:ext cx="10516148"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44" y="6356350"/>
            <a:ext cx="2743343" cy="365125"/>
          </a:xfrm>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nvPr>
        </p:nvSpPr>
        <p:spPr>
          <a:xfrm>
            <a:off x="4038810" y="6356350"/>
            <a:ext cx="4115014" cy="365125"/>
          </a:xfrm>
        </p:spPr>
        <p:txBody>
          <a:bodyPr/>
          <a:lstStyle/>
          <a:p>
            <a:endParaRPr lang="zh-CN" altLang="en-US"/>
          </a:p>
        </p:txBody>
      </p:sp>
      <p:sp>
        <p:nvSpPr>
          <p:cNvPr id="5" name="灯片编号占位符 4"/>
          <p:cNvSpPr>
            <a:spLocks noGrp="1"/>
          </p:cNvSpPr>
          <p:nvPr>
            <p:ph type="sldNum" sz="quarter" idx="12"/>
          </p:nvPr>
        </p:nvSpPr>
        <p:spPr>
          <a:xfrm>
            <a:off x="8611048" y="6356350"/>
            <a:ext cx="2743343" cy="365125"/>
          </a:xfrm>
        </p:spPr>
        <p:txBody>
          <a:bodyPr/>
          <a:lstStyle/>
          <a:p>
            <a:fld id="{49AE70B2-8BF9-45C0-BB95-33D1B9D3A854}" type="slidenum">
              <a:rPr lang="zh-CN" altLang="en-US" smtClean="0"/>
            </a:fld>
            <a:endParaRPr lang="zh-CN" altLang="en-US"/>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897" y="0"/>
            <a:ext cx="12186206" cy="685800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showMasterSp="0" userDrawn="1">
  <p:cSld name="首页">
    <p:spTree>
      <p:nvGrpSpPr>
        <p:cNvPr id="1" name=""/>
        <p:cNvGrpSpPr/>
        <p:nvPr/>
      </p:nvGrpSpPr>
      <p:grpSpPr>
        <a:xfrm>
          <a:off x="0" y="0"/>
          <a:ext cx="0" cy="0"/>
          <a:chOff x="0" y="0"/>
          <a:chExt cx="0" cy="0"/>
        </a:xfrm>
      </p:grpSpPr>
      <p:sp>
        <p:nvSpPr>
          <p:cNvPr id="2" name="标题 1"/>
          <p:cNvSpPr>
            <a:spLocks noGrp="1"/>
          </p:cNvSpPr>
          <p:nvPr>
            <p:ph type="title"/>
          </p:nvPr>
        </p:nvSpPr>
        <p:spPr>
          <a:xfrm>
            <a:off x="838244" y="365125"/>
            <a:ext cx="10516148"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44" y="6356350"/>
            <a:ext cx="2743343" cy="365125"/>
          </a:xfrm>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nvPr>
        </p:nvSpPr>
        <p:spPr>
          <a:xfrm>
            <a:off x="4038810" y="6356350"/>
            <a:ext cx="4115014" cy="365125"/>
          </a:xfrm>
        </p:spPr>
        <p:txBody>
          <a:bodyPr/>
          <a:lstStyle/>
          <a:p>
            <a:endParaRPr lang="zh-CN" altLang="en-US"/>
          </a:p>
        </p:txBody>
      </p:sp>
      <p:sp>
        <p:nvSpPr>
          <p:cNvPr id="5" name="灯片编号占位符 4"/>
          <p:cNvSpPr>
            <a:spLocks noGrp="1"/>
          </p:cNvSpPr>
          <p:nvPr>
            <p:ph type="sldNum" sz="quarter" idx="12"/>
          </p:nvPr>
        </p:nvSpPr>
        <p:spPr>
          <a:xfrm>
            <a:off x="8611048" y="6356350"/>
            <a:ext cx="2743343" cy="365125"/>
          </a:xfrm>
        </p:spPr>
        <p:txBody>
          <a:bodyPr/>
          <a:lstStyle/>
          <a:p>
            <a:fld id="{49AE70B2-8BF9-45C0-BB95-33D1B9D3A854}" type="slidenum">
              <a:rPr lang="zh-CN" altLang="en-US" smtClean="0"/>
            </a:fld>
            <a:endParaRPr lang="zh-CN" altLang="en-US"/>
          </a:p>
        </p:txBody>
      </p:sp>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6.jpeg"/><Relationship Id="rId10" Type="http://schemas.openxmlformats.org/officeDocument/2006/relationships/image" Target="../media/image14.pn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0"/>
          <a:stretch>
            <a:fillRect/>
          </a:stretch>
        </a:blipFill>
        <a:effectLst/>
      </p:bgPr>
    </p:bg>
    <p:spTree>
      <p:nvGrpSpPr>
        <p:cNvPr id="1" name=""/>
        <p:cNvGrpSpPr/>
        <p:nvPr/>
      </p:nvGrpSpPr>
      <p:grpSpPr>
        <a:xfrm>
          <a:off x="0" y="0"/>
          <a:ext cx="0" cy="0"/>
          <a:chOff x="0" y="0"/>
          <a:chExt cx="0" cy="0"/>
        </a:xfrm>
      </p:grpSpPr>
      <p:pic>
        <p:nvPicPr>
          <p:cNvPr id="2" name="图片 2"/>
          <p:cNvPicPr>
            <a:picLocks noChangeAspect="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7" Type="http://schemas.openxmlformats.org/officeDocument/2006/relationships/notesSlide" Target="../notesSlides/notesSlide1.xml"/><Relationship Id="rId16" Type="http://schemas.openxmlformats.org/officeDocument/2006/relationships/slideLayout" Target="../slideLayouts/slideLayout1.xml"/><Relationship Id="rId15" Type="http://schemas.openxmlformats.org/officeDocument/2006/relationships/tags" Target="../tags/tag65.xml"/><Relationship Id="rId14" Type="http://schemas.openxmlformats.org/officeDocument/2006/relationships/tags" Target="../tags/tag64.xml"/><Relationship Id="rId13" Type="http://schemas.openxmlformats.org/officeDocument/2006/relationships/tags" Target="../tags/tag63.xml"/><Relationship Id="rId12" Type="http://schemas.openxmlformats.org/officeDocument/2006/relationships/tags" Target="../tags/tag62.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tags" Target="../tags/tag5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image" Target="../media/image16.png"/><Relationship Id="rId1" Type="http://schemas.openxmlformats.org/officeDocument/2006/relationships/tags" Target="../tags/tag83.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8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image" Target="../media/image21.png"/></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 Type="http://schemas.openxmlformats.org/officeDocument/2006/relationships/tags" Target="../tags/tag8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image" Target="../media/image16.png"/><Relationship Id="rId1" Type="http://schemas.openxmlformats.org/officeDocument/2006/relationships/tags" Target="../tags/tag9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3.png"/><Relationship Id="rId1" Type="http://schemas.openxmlformats.org/officeDocument/2006/relationships/tags" Target="../tags/tag9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image" Target="../media/image16.png"/><Relationship Id="rId1" Type="http://schemas.openxmlformats.org/officeDocument/2006/relationships/tags" Target="../tags/tag96.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9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image" Target="../media/image16.png"/><Relationship Id="rId1" Type="http://schemas.openxmlformats.org/officeDocument/2006/relationships/tags" Target="../tags/tag10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4.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tags" Target="../tags/tag6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image" Target="../media/image16.png"/><Relationship Id="rId1" Type="http://schemas.openxmlformats.org/officeDocument/2006/relationships/tags" Target="../tags/tag71.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4.xml"/><Relationship Id="rId2" Type="http://schemas.openxmlformats.org/officeDocument/2006/relationships/image" Target="../media/image18.png"/><Relationship Id="rId1" Type="http://schemas.openxmlformats.org/officeDocument/2006/relationships/tags" Target="../tags/tag74.xml"/></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image" Target="../media/image16.png"/><Relationship Id="rId1" Type="http://schemas.openxmlformats.org/officeDocument/2006/relationships/tags" Target="../tags/tag75.xml"/></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5" name="文本框 6"/>
          <p:cNvSpPr txBox="1"/>
          <p:nvPr/>
        </p:nvSpPr>
        <p:spPr>
          <a:xfrm>
            <a:off x="1152935" y="620688"/>
            <a:ext cx="9864323" cy="3415030"/>
          </a:xfrm>
          <a:prstGeom prst="rect">
            <a:avLst/>
          </a:prstGeom>
          <a:noFill/>
          <a:ln w="9525">
            <a:noFill/>
          </a:ln>
        </p:spPr>
        <p:txBody>
          <a:bodyPr wrap="square">
            <a:spAutoFit/>
          </a:bodyPr>
          <a:lstStyle/>
          <a:p>
            <a:pPr algn="ctr" eaLnBrk="0" hangingPunct="0">
              <a:lnSpc>
                <a:spcPct val="150000"/>
              </a:lnSpc>
            </a:pPr>
            <a:r>
              <a:rPr lang="zh-CN" altLang="en-US" sz="4800" b="1" dirty="0">
                <a:latin typeface="黑体" panose="02010609060101010101" charset="-122"/>
                <a:ea typeface="黑体" panose="02010609060101010101" charset="-122"/>
                <a:cs typeface="黑体" panose="02010609060101010101" charset="-122"/>
              </a:rPr>
              <a:t>第十二章 欧姆定律</a:t>
            </a:r>
            <a:endParaRPr lang="en-US" altLang="zh-CN" sz="4800" b="1" dirty="0" smtClean="0">
              <a:latin typeface="黑体" panose="02010609060101010101" charset="-122"/>
              <a:ea typeface="黑体" panose="02010609060101010101" charset="-122"/>
              <a:cs typeface="黑体" panose="02010609060101010101" charset="-122"/>
            </a:endParaRPr>
          </a:p>
          <a:p>
            <a:pPr algn="ctr" eaLnBrk="0" hangingPunct="0">
              <a:lnSpc>
                <a:spcPct val="150000"/>
              </a:lnSpc>
            </a:pPr>
            <a:r>
              <a:rPr lang="zh-CN" altLang="en-US" sz="4800" b="1" dirty="0">
                <a:latin typeface="黑体" panose="02010609060101010101" charset="-122"/>
                <a:ea typeface="黑体" panose="02010609060101010101" charset="-122"/>
                <a:cs typeface="黑体" panose="02010609060101010101" charset="-122"/>
              </a:rPr>
              <a:t>第</a:t>
            </a:r>
            <a:r>
              <a:rPr lang="zh-CN" altLang="en-US" sz="4800" b="1" dirty="0">
                <a:latin typeface="黑体" panose="02010609060101010101" charset="-122"/>
                <a:ea typeface="黑体" panose="02010609060101010101" charset="-122"/>
                <a:cs typeface="黑体" panose="02010609060101010101" charset="-122"/>
              </a:rPr>
              <a:t>一节 不同物质的导电性能</a:t>
            </a:r>
            <a:endParaRPr lang="zh-CN" altLang="en-US" sz="4800" b="1" dirty="0">
              <a:latin typeface="黑体" panose="02010609060101010101" charset="-122"/>
              <a:ea typeface="黑体" panose="02010609060101010101" charset="-122"/>
              <a:cs typeface="黑体" panose="02010609060101010101" charset="-122"/>
            </a:endParaRPr>
          </a:p>
          <a:p>
            <a:pPr algn="ctr" eaLnBrk="0" hangingPunct="0">
              <a:lnSpc>
                <a:spcPct val="150000"/>
              </a:lnSpc>
            </a:pPr>
            <a:r>
              <a:rPr lang="zh-CN" altLang="en-US" sz="4800" b="1" dirty="0">
                <a:latin typeface="黑体" panose="02010609060101010101" charset="-122"/>
                <a:ea typeface="黑体" panose="02010609060101010101" charset="-122"/>
                <a:cs typeface="黑体" panose="02010609060101010101" charset="-122"/>
              </a:rPr>
              <a:t>第</a:t>
            </a:r>
            <a:r>
              <a:rPr lang="zh-CN" altLang="en-US" sz="4800" b="1" dirty="0">
                <a:latin typeface="黑体" panose="02010609060101010101" charset="-122"/>
                <a:ea typeface="黑体" panose="02010609060101010101" charset="-122"/>
                <a:cs typeface="黑体" panose="02010609060101010101" charset="-122"/>
              </a:rPr>
              <a:t>二节 影响导体电阻大小的因素</a:t>
            </a:r>
            <a:endParaRPr lang="zh-CN" altLang="en-US" sz="4800" b="1" dirty="0">
              <a:latin typeface="黑体" panose="02010609060101010101" charset="-122"/>
              <a:ea typeface="黑体" panose="02010609060101010101" charset="-122"/>
              <a:cs typeface="黑体" panose="02010609060101010101" charset="-122"/>
            </a:endParaRPr>
          </a:p>
        </p:txBody>
      </p:sp>
      <p:grpSp>
        <p:nvGrpSpPr>
          <p:cNvPr id="28" name="组合 27"/>
          <p:cNvGrpSpPr/>
          <p:nvPr/>
        </p:nvGrpSpPr>
        <p:grpSpPr>
          <a:xfrm>
            <a:off x="975360" y="5337175"/>
            <a:ext cx="10353040" cy="1031240"/>
            <a:chOff x="1471" y="7057"/>
            <a:chExt cx="16304" cy="1624"/>
          </a:xfrm>
        </p:grpSpPr>
        <p:grpSp>
          <p:nvGrpSpPr>
            <p:cNvPr id="33" name="组合 32"/>
            <p:cNvGrpSpPr/>
            <p:nvPr/>
          </p:nvGrpSpPr>
          <p:grpSpPr>
            <a:xfrm>
              <a:off x="1471" y="7057"/>
              <a:ext cx="2812" cy="1625"/>
              <a:chOff x="4859" y="9033"/>
              <a:chExt cx="2812" cy="1625"/>
            </a:xfrm>
          </p:grpSpPr>
          <p:sp>
            <p:nvSpPr>
              <p:cNvPr id="67" name="任意多边形 66"/>
              <p:cNvSpPr/>
              <p:nvPr>
                <p:custDataLst>
                  <p:tags r:id="rId1"/>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68" name="文本框 13"/>
              <p:cNvSpPr txBox="1"/>
              <p:nvPr>
                <p:custDataLst>
                  <p:tags r:id="rId2"/>
                </p:custDataLst>
              </p:nvPr>
            </p:nvSpPr>
            <p:spPr>
              <a:xfrm>
                <a:off x="4922"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1</a:t>
                </a:r>
                <a:endParaRPr lang="en-US" altLang="zh-CN" sz="2400" b="1">
                  <a:latin typeface="黑体" panose="02010609060101010101" charset="-122"/>
                  <a:ea typeface="黑体" panose="02010609060101010101" charset="-122"/>
                </a:endParaRPr>
              </a:p>
            </p:txBody>
          </p:sp>
          <p:sp>
            <p:nvSpPr>
              <p:cNvPr id="69" name="文本框 14"/>
              <p:cNvSpPr txBox="1"/>
              <p:nvPr>
                <p:custDataLst>
                  <p:tags r:id="rId3"/>
                </p:custDataLst>
              </p:nvPr>
            </p:nvSpPr>
            <p:spPr>
              <a:xfrm>
                <a:off x="4924" y="9656"/>
                <a:ext cx="2678" cy="725"/>
              </a:xfrm>
              <a:prstGeom prst="rect">
                <a:avLst/>
              </a:prstGeom>
              <a:noFill/>
              <a:ln>
                <a:noFill/>
              </a:ln>
            </p:spPr>
            <p:txBody>
              <a:bodyPr wrap="square" rtlCol="0">
                <a:spAutoFit/>
              </a:bodyPr>
              <a:lstStyle/>
              <a:p>
                <a:pPr algn="ctr"/>
                <a:r>
                  <a:rPr lang="zh-CN" altLang="en-US" sz="2400" b="1" dirty="0">
                    <a:latin typeface="黑体" panose="02010609060101010101" charset="-122"/>
                    <a:ea typeface="黑体" panose="02010609060101010101" charset="-122"/>
                  </a:rPr>
                  <a:t>学习目标</a:t>
                </a:r>
                <a:endParaRPr lang="zh-CN" altLang="en-US" sz="2400" b="1" dirty="0">
                  <a:latin typeface="黑体" panose="02010609060101010101" charset="-122"/>
                  <a:ea typeface="黑体" panose="02010609060101010101" charset="-122"/>
                </a:endParaRPr>
              </a:p>
            </p:txBody>
          </p:sp>
        </p:grpSp>
        <p:grpSp>
          <p:nvGrpSpPr>
            <p:cNvPr id="34" name="组合 33"/>
            <p:cNvGrpSpPr/>
            <p:nvPr/>
          </p:nvGrpSpPr>
          <p:grpSpPr>
            <a:xfrm>
              <a:off x="4844" y="7057"/>
              <a:ext cx="2812" cy="1625"/>
              <a:chOff x="4859" y="9033"/>
              <a:chExt cx="2812" cy="1625"/>
            </a:xfrm>
          </p:grpSpPr>
          <p:sp>
            <p:nvSpPr>
              <p:cNvPr id="64" name="任意多边形 63"/>
              <p:cNvSpPr/>
              <p:nvPr>
                <p:custDataLst>
                  <p:tags r:id="rId4"/>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65" name="文本框 36"/>
              <p:cNvSpPr txBox="1"/>
              <p:nvPr>
                <p:custDataLst>
                  <p:tags r:id="rId5"/>
                </p:custDataLst>
              </p:nvPr>
            </p:nvSpPr>
            <p:spPr>
              <a:xfrm>
                <a:off x="4922"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2</a:t>
                </a:r>
                <a:endParaRPr lang="en-US" altLang="zh-CN" sz="2400" b="1">
                  <a:latin typeface="黑体" panose="02010609060101010101" charset="-122"/>
                  <a:ea typeface="黑体" panose="02010609060101010101" charset="-122"/>
                </a:endParaRPr>
              </a:p>
            </p:txBody>
          </p:sp>
          <p:sp>
            <p:nvSpPr>
              <p:cNvPr id="66" name="文本框 37"/>
              <p:cNvSpPr txBox="1"/>
              <p:nvPr>
                <p:custDataLst>
                  <p:tags r:id="rId6"/>
                </p:custDataLst>
              </p:nvPr>
            </p:nvSpPr>
            <p:spPr>
              <a:xfrm>
                <a:off x="4924" y="9656"/>
                <a:ext cx="2678" cy="725"/>
              </a:xfrm>
              <a:prstGeom prst="rect">
                <a:avLst/>
              </a:prstGeom>
              <a:noFill/>
            </p:spPr>
            <p:txBody>
              <a:bodyPr wrap="square" rtlCol="0">
                <a:spAutoFit/>
              </a:bodyPr>
              <a:lstStyle/>
              <a:p>
                <a:pPr algn="ctr"/>
                <a:r>
                  <a:rPr lang="zh-CN" altLang="en-US" sz="2400" b="1" dirty="0">
                    <a:latin typeface="黑体" panose="02010609060101010101" charset="-122"/>
                    <a:ea typeface="黑体" panose="02010609060101010101" charset="-122"/>
                  </a:rPr>
                  <a:t>课时导入</a:t>
                </a:r>
                <a:endParaRPr lang="zh-CN" altLang="en-US" sz="2400" b="1" dirty="0">
                  <a:latin typeface="黑体" panose="02010609060101010101" charset="-122"/>
                  <a:ea typeface="黑体" panose="02010609060101010101" charset="-122"/>
                </a:endParaRPr>
              </a:p>
            </p:txBody>
          </p:sp>
        </p:grpSp>
        <p:grpSp>
          <p:nvGrpSpPr>
            <p:cNvPr id="51" name="组合 50"/>
            <p:cNvGrpSpPr/>
            <p:nvPr/>
          </p:nvGrpSpPr>
          <p:grpSpPr>
            <a:xfrm>
              <a:off x="8217" y="7057"/>
              <a:ext cx="2812" cy="1625"/>
              <a:chOff x="4859" y="9033"/>
              <a:chExt cx="2812" cy="1625"/>
            </a:xfrm>
          </p:grpSpPr>
          <p:sp>
            <p:nvSpPr>
              <p:cNvPr id="61" name="任意多边形 60"/>
              <p:cNvSpPr/>
              <p:nvPr>
                <p:custDataLst>
                  <p:tags r:id="rId7"/>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62" name="文本框 40"/>
              <p:cNvSpPr txBox="1"/>
              <p:nvPr>
                <p:custDataLst>
                  <p:tags r:id="rId8"/>
                </p:custDataLst>
              </p:nvPr>
            </p:nvSpPr>
            <p:spPr>
              <a:xfrm>
                <a:off x="4922"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3</a:t>
                </a:r>
                <a:endParaRPr lang="en-US" altLang="zh-CN" sz="2400" b="1">
                  <a:latin typeface="黑体" panose="02010609060101010101" charset="-122"/>
                  <a:ea typeface="黑体" panose="02010609060101010101" charset="-122"/>
                </a:endParaRPr>
              </a:p>
            </p:txBody>
          </p:sp>
          <p:sp>
            <p:nvSpPr>
              <p:cNvPr id="63" name="文本框 41"/>
              <p:cNvSpPr txBox="1"/>
              <p:nvPr>
                <p:custDataLst>
                  <p:tags r:id="rId9"/>
                </p:custDataLst>
              </p:nvPr>
            </p:nvSpPr>
            <p:spPr>
              <a:xfrm>
                <a:off x="4924" y="9656"/>
                <a:ext cx="2678" cy="725"/>
              </a:xfrm>
              <a:prstGeom prst="rect">
                <a:avLst/>
              </a:prstGeom>
              <a:noFill/>
            </p:spPr>
            <p:txBody>
              <a:bodyPr wrap="square" rtlCol="0">
                <a:spAutoFit/>
              </a:bodyPr>
              <a:lstStyle/>
              <a:p>
                <a:pPr algn="ctr"/>
                <a:r>
                  <a:rPr lang="zh-CN" altLang="en-US" sz="2400" b="1">
                    <a:latin typeface="黑体" panose="02010609060101010101" charset="-122"/>
                    <a:ea typeface="黑体" panose="02010609060101010101" charset="-122"/>
                  </a:rPr>
                  <a:t>感悟新知</a:t>
                </a:r>
                <a:endParaRPr lang="zh-CN" altLang="en-US" sz="2400" b="1">
                  <a:latin typeface="黑体" panose="02010609060101010101" charset="-122"/>
                  <a:ea typeface="黑体" panose="02010609060101010101" charset="-122"/>
                </a:endParaRPr>
              </a:p>
            </p:txBody>
          </p:sp>
        </p:grpSp>
        <p:grpSp>
          <p:nvGrpSpPr>
            <p:cNvPr id="52" name="组合 51"/>
            <p:cNvGrpSpPr/>
            <p:nvPr/>
          </p:nvGrpSpPr>
          <p:grpSpPr>
            <a:xfrm>
              <a:off x="11590" y="7057"/>
              <a:ext cx="2812" cy="1625"/>
              <a:chOff x="4859" y="9033"/>
              <a:chExt cx="2812" cy="1625"/>
            </a:xfrm>
          </p:grpSpPr>
          <p:sp>
            <p:nvSpPr>
              <p:cNvPr id="58" name="任意多边形 57"/>
              <p:cNvSpPr/>
              <p:nvPr>
                <p:custDataLst>
                  <p:tags r:id="rId10"/>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59" name="文本框 44"/>
              <p:cNvSpPr txBox="1"/>
              <p:nvPr>
                <p:custDataLst>
                  <p:tags r:id="rId11"/>
                </p:custDataLst>
              </p:nvPr>
            </p:nvSpPr>
            <p:spPr>
              <a:xfrm>
                <a:off x="4908"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4</a:t>
                </a:r>
                <a:endParaRPr lang="en-US" altLang="zh-CN" sz="2400" b="1">
                  <a:latin typeface="黑体" panose="02010609060101010101" charset="-122"/>
                  <a:ea typeface="黑体" panose="02010609060101010101" charset="-122"/>
                </a:endParaRPr>
              </a:p>
            </p:txBody>
          </p:sp>
          <p:sp>
            <p:nvSpPr>
              <p:cNvPr id="60" name="文本框 45"/>
              <p:cNvSpPr txBox="1"/>
              <p:nvPr>
                <p:custDataLst>
                  <p:tags r:id="rId12"/>
                </p:custDataLst>
              </p:nvPr>
            </p:nvSpPr>
            <p:spPr>
              <a:xfrm>
                <a:off x="4924" y="9656"/>
                <a:ext cx="2678" cy="725"/>
              </a:xfrm>
              <a:prstGeom prst="rect">
                <a:avLst/>
              </a:prstGeom>
              <a:noFill/>
            </p:spPr>
            <p:txBody>
              <a:bodyPr wrap="square" rtlCol="0">
                <a:spAutoFit/>
              </a:bodyPr>
              <a:lstStyle/>
              <a:p>
                <a:pPr algn="ctr"/>
                <a:r>
                  <a:rPr lang="zh-CN" altLang="en-US" sz="2400" b="1">
                    <a:latin typeface="黑体" panose="02010609060101010101" charset="-122"/>
                    <a:ea typeface="黑体" panose="02010609060101010101" charset="-122"/>
                  </a:rPr>
                  <a:t>随堂检测</a:t>
                </a:r>
                <a:endParaRPr lang="zh-CN" altLang="en-US" sz="2400" b="1">
                  <a:latin typeface="黑体" panose="02010609060101010101" charset="-122"/>
                  <a:ea typeface="黑体" panose="02010609060101010101" charset="-122"/>
                </a:endParaRPr>
              </a:p>
            </p:txBody>
          </p:sp>
        </p:grpSp>
        <p:grpSp>
          <p:nvGrpSpPr>
            <p:cNvPr id="53" name="组合 52"/>
            <p:cNvGrpSpPr/>
            <p:nvPr/>
          </p:nvGrpSpPr>
          <p:grpSpPr>
            <a:xfrm>
              <a:off x="14963" y="7057"/>
              <a:ext cx="2812" cy="1625"/>
              <a:chOff x="4534" y="9033"/>
              <a:chExt cx="2812" cy="1625"/>
            </a:xfrm>
          </p:grpSpPr>
          <p:sp>
            <p:nvSpPr>
              <p:cNvPr id="54" name="任意多边形 53"/>
              <p:cNvSpPr/>
              <p:nvPr>
                <p:custDataLst>
                  <p:tags r:id="rId13"/>
                </p:custDataLst>
              </p:nvPr>
            </p:nvSpPr>
            <p:spPr>
              <a:xfrm>
                <a:off x="4534"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56" name="文本框 48"/>
              <p:cNvSpPr txBox="1"/>
              <p:nvPr>
                <p:custDataLst>
                  <p:tags r:id="rId14"/>
                </p:custDataLst>
              </p:nvPr>
            </p:nvSpPr>
            <p:spPr>
              <a:xfrm>
                <a:off x="4597"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5</a:t>
                </a:r>
                <a:endParaRPr lang="en-US" altLang="zh-CN" sz="2400" b="1">
                  <a:latin typeface="黑体" panose="02010609060101010101" charset="-122"/>
                  <a:ea typeface="黑体" panose="02010609060101010101" charset="-122"/>
                </a:endParaRPr>
              </a:p>
            </p:txBody>
          </p:sp>
          <p:sp>
            <p:nvSpPr>
              <p:cNvPr id="57" name="文本框 49"/>
              <p:cNvSpPr txBox="1"/>
              <p:nvPr>
                <p:custDataLst>
                  <p:tags r:id="rId15"/>
                </p:custDataLst>
              </p:nvPr>
            </p:nvSpPr>
            <p:spPr>
              <a:xfrm>
                <a:off x="4599" y="9656"/>
                <a:ext cx="2678" cy="725"/>
              </a:xfrm>
              <a:prstGeom prst="rect">
                <a:avLst/>
              </a:prstGeom>
              <a:noFill/>
            </p:spPr>
            <p:txBody>
              <a:bodyPr wrap="square" rtlCol="0">
                <a:spAutoFit/>
              </a:bodyPr>
              <a:lstStyle/>
              <a:p>
                <a:pPr algn="ctr"/>
                <a:r>
                  <a:rPr lang="zh-CN" altLang="en-US" sz="2400" b="1">
                    <a:latin typeface="黑体" panose="02010609060101010101" charset="-122"/>
                    <a:ea typeface="黑体" panose="02010609060101010101" charset="-122"/>
                  </a:rPr>
                  <a:t>课堂小结</a:t>
                </a:r>
                <a:endParaRPr lang="zh-CN" altLang="en-US" sz="2400" b="1">
                  <a:latin typeface="黑体" panose="02010609060101010101" charset="-122"/>
                  <a:ea typeface="黑体" panose="02010609060101010101" charset="-122"/>
                </a:endParaRPr>
              </a:p>
            </p:txBody>
          </p:sp>
        </p:grpSp>
      </p:grpSp>
    </p:spTree>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33"/>
          <p:cNvSpPr txBox="1">
            <a:spLocks noChangeArrowheads="1"/>
          </p:cNvSpPr>
          <p:nvPr/>
        </p:nvSpPr>
        <p:spPr bwMode="auto">
          <a:xfrm>
            <a:off x="814918" y="1519767"/>
            <a:ext cx="10562167" cy="2339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 </a:t>
            </a:r>
            <a:r>
              <a:rPr lang="zh-CN" altLang="en-US" sz="3200" b="1" dirty="0">
                <a:latin typeface="Times New Roman" panose="02020603050405020304" pitchFamily="18" charset="0"/>
                <a:ea typeface="+mn-ea"/>
                <a:cs typeface="Times New Roman" panose="02020603050405020304" pitchFamily="18" charset="0"/>
              </a:rPr>
              <a:t>电阻 导体对电流阻碍作用的大小。</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符号：</a:t>
            </a:r>
            <a:r>
              <a:rPr lang="en-US" altLang="zh-CN" sz="3200" b="1" i="1" dirty="0">
                <a:latin typeface="Times New Roman" panose="02020603050405020304" pitchFamily="18" charset="0"/>
                <a:ea typeface="+mn-ea"/>
                <a:cs typeface="Times New Roman" panose="02020603050405020304" pitchFamily="18" charset="0"/>
              </a:rPr>
              <a:t>R</a:t>
            </a:r>
            <a:r>
              <a:rPr lang="zh-CN" altLang="en-US" sz="3200" b="1" dirty="0">
                <a:latin typeface="Times New Roman" panose="02020603050405020304" pitchFamily="18" charset="0"/>
                <a:ea typeface="+mn-ea"/>
                <a:cs typeface="Times New Roman" panose="02020603050405020304" pitchFamily="18" charset="0"/>
              </a:rPr>
              <a:t>。</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在电路中的符号：         。</a:t>
            </a:r>
            <a:endParaRPr lang="zh-CN" altLang="en-US" sz="3200" b="1" dirty="0">
              <a:latin typeface="Times New Roman" panose="02020603050405020304" pitchFamily="18" charset="0"/>
              <a:ea typeface="+mn-ea"/>
              <a:cs typeface="Times New Roman" panose="02020603050405020304" pitchFamily="18" charset="0"/>
            </a:endParaRPr>
          </a:p>
        </p:txBody>
      </p:sp>
      <p:pic>
        <p:nvPicPr>
          <p:cNvPr id="3074" name="Picture 2"/>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559830" y="3322535"/>
            <a:ext cx="864089" cy="2905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33"/>
          <p:cNvSpPr txBox="1">
            <a:spLocks noChangeArrowheads="1"/>
          </p:cNvSpPr>
          <p:nvPr/>
        </p:nvSpPr>
        <p:spPr bwMode="auto">
          <a:xfrm>
            <a:off x="814918" y="980728"/>
            <a:ext cx="10562167" cy="455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(3)</a:t>
            </a:r>
            <a:r>
              <a:rPr lang="zh-CN" altLang="en-US" sz="3200" b="1" dirty="0">
                <a:latin typeface="Times New Roman" panose="02020603050405020304" pitchFamily="18" charset="0"/>
                <a:cs typeface="Times New Roman" panose="02020603050405020304" pitchFamily="18" charset="0"/>
              </a:rPr>
              <a:t>单位：</a:t>
            </a:r>
            <a:endParaRPr lang="zh-CN" altLang="en-US" sz="3200" b="1" dirty="0">
              <a:latin typeface="Times New Roman" panose="02020603050405020304" pitchFamily="18" charset="0"/>
              <a:cs typeface="Times New Roman" panose="02020603050405020304" pitchFamily="18" charset="0"/>
            </a:endParaRPr>
          </a:p>
          <a:p>
            <a:pPr marL="476250" indent="-476250" eaLnBrk="1" hangingPunct="1">
              <a:lnSpc>
                <a:spcPct val="150000"/>
              </a:lnSpc>
              <a:defRPr/>
            </a:pPr>
            <a:r>
              <a:rPr lang="zh-CN" altLang="en-US" sz="3200" b="1" dirty="0">
                <a:latin typeface="Times New Roman" panose="02020603050405020304" pitchFamily="18" charset="0"/>
                <a:cs typeface="Times New Roman" panose="02020603050405020304" pitchFamily="18" charset="0"/>
              </a:rPr>
              <a:t>①在国际单位制中，电阻的单位是欧姆，简称欧，用符号</a:t>
            </a:r>
            <a:r>
              <a:rPr lang="en-US" altLang="zh-CN" sz="3200" b="1" dirty="0">
                <a:latin typeface="Times New Roman" panose="02020603050405020304" pitchFamily="18" charset="0"/>
                <a:cs typeface="Times New Roman" panose="02020603050405020304" pitchFamily="18" charset="0"/>
              </a:rPr>
              <a:t>Ω </a:t>
            </a:r>
            <a:r>
              <a:rPr lang="zh-CN" altLang="en-US" sz="3200" b="1" dirty="0">
                <a:latin typeface="Times New Roman" panose="02020603050405020304" pitchFamily="18" charset="0"/>
                <a:cs typeface="Times New Roman" panose="02020603050405020304" pitchFamily="18" charset="0"/>
              </a:rPr>
              <a:t>表示。</a:t>
            </a:r>
            <a:endParaRPr lang="zh-CN" altLang="en-US" sz="3200" b="1" dirty="0">
              <a:latin typeface="Times New Roman" panose="02020603050405020304" pitchFamily="18" charset="0"/>
              <a:cs typeface="Times New Roman" panose="02020603050405020304" pitchFamily="18" charset="0"/>
            </a:endParaRPr>
          </a:p>
          <a:p>
            <a:pPr marL="476250" indent="-476250" eaLnBrk="1" hangingPunct="1">
              <a:lnSpc>
                <a:spcPct val="150000"/>
              </a:lnSpc>
              <a:defRPr/>
            </a:pPr>
            <a:r>
              <a:rPr lang="zh-CN" altLang="en-US" sz="3200" b="1" dirty="0">
                <a:latin typeface="Times New Roman" panose="02020603050405020304" pitchFamily="18" charset="0"/>
                <a:cs typeface="Times New Roman" panose="02020603050405020304" pitchFamily="18" charset="0"/>
              </a:rPr>
              <a:t>②比欧姆大的单位有千欧</a:t>
            </a:r>
            <a:r>
              <a:rPr lang="en-US" altLang="zh-CN" sz="3200" b="1" dirty="0">
                <a:latin typeface="Times New Roman" panose="02020603050405020304" pitchFamily="18" charset="0"/>
                <a:cs typeface="Times New Roman" panose="02020603050405020304" pitchFamily="18" charset="0"/>
              </a:rPr>
              <a:t>(</a:t>
            </a:r>
            <a:r>
              <a:rPr lang="en-US" altLang="zh-CN" sz="3200" b="1" dirty="0" err="1">
                <a:latin typeface="Times New Roman" panose="02020603050405020304" pitchFamily="18" charset="0"/>
                <a:cs typeface="Times New Roman" panose="02020603050405020304" pitchFamily="18" charset="0"/>
              </a:rPr>
              <a:t>kΩ</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、兆欧</a:t>
            </a:r>
            <a:r>
              <a:rPr lang="en-US" altLang="zh-CN" sz="3200" b="1" dirty="0">
                <a:latin typeface="Times New Roman" panose="02020603050405020304" pitchFamily="18" charset="0"/>
                <a:cs typeface="Times New Roman" panose="02020603050405020304" pitchFamily="18" charset="0"/>
              </a:rPr>
              <a:t>(MΩ)</a:t>
            </a:r>
            <a:r>
              <a:rPr lang="zh-CN" altLang="en-US" sz="3200" b="1" dirty="0">
                <a:latin typeface="Times New Roman" panose="02020603050405020304" pitchFamily="18" charset="0"/>
                <a:cs typeface="Times New Roman" panose="02020603050405020304" pitchFamily="18" charset="0"/>
              </a:rPr>
              <a:t>等。</a:t>
            </a:r>
            <a:endParaRPr lang="zh-CN" altLang="en-US" sz="3200" b="1" dirty="0">
              <a:latin typeface="Times New Roman" panose="02020603050405020304" pitchFamily="18" charset="0"/>
              <a:cs typeface="Times New Roman" panose="02020603050405020304" pitchFamily="18" charset="0"/>
            </a:endParaRPr>
          </a:p>
          <a:p>
            <a:pPr marL="476250" indent="-476250" eaLnBrk="1" hangingPunct="1">
              <a:lnSpc>
                <a:spcPct val="150000"/>
              </a:lnSpc>
              <a:defRPr/>
            </a:pPr>
            <a:r>
              <a:rPr lang="zh-CN" altLang="en-US" sz="3200" b="1" dirty="0">
                <a:latin typeface="Times New Roman" panose="02020603050405020304" pitchFamily="18" charset="0"/>
                <a:cs typeface="Times New Roman" panose="02020603050405020304" pitchFamily="18" charset="0"/>
              </a:rPr>
              <a:t>③ </a:t>
            </a:r>
            <a:r>
              <a:rPr lang="zh-CN" altLang="en-US" sz="3200" b="1" u="wavy" dirty="0">
                <a:uFill>
                  <a:solidFill>
                    <a:srgbClr val="00B0F0"/>
                  </a:solidFill>
                </a:uFill>
                <a:latin typeface="Times New Roman" panose="02020603050405020304" pitchFamily="18" charset="0"/>
                <a:cs typeface="Times New Roman" panose="02020603050405020304" pitchFamily="18" charset="0"/>
              </a:rPr>
              <a:t>各单位间的换算关系：</a:t>
            </a:r>
            <a:r>
              <a:rPr lang="zh-CN" altLang="en-US" sz="3200" b="1" dirty="0">
                <a:latin typeface="Times New Roman" panose="02020603050405020304" pitchFamily="18" charset="0"/>
                <a:cs typeface="Times New Roman" panose="02020603050405020304" pitchFamily="18" charset="0"/>
              </a:rPr>
              <a:t>可以运用</a:t>
            </a:r>
            <a:r>
              <a:rPr lang="zh-CN" altLang="en-US" sz="3200" b="1" dirty="0">
                <a:solidFill>
                  <a:srgbClr val="00B0F0"/>
                </a:solidFill>
                <a:latin typeface="Times New Roman" panose="02020603050405020304" pitchFamily="18" charset="0"/>
                <a:cs typeface="Times New Roman" panose="02020603050405020304" pitchFamily="18" charset="0"/>
              </a:rPr>
              <a:t>形象记忆法</a:t>
            </a:r>
            <a:r>
              <a:rPr lang="zh-CN" altLang="en-US" sz="3200" b="1" dirty="0">
                <a:latin typeface="Times New Roman" panose="02020603050405020304" pitchFamily="18" charset="0"/>
                <a:cs typeface="Times New Roman" panose="02020603050405020304" pitchFamily="18" charset="0"/>
              </a:rPr>
              <a:t>，记住不同单位间的换算关系。</a:t>
            </a:r>
            <a:endParaRPr lang="en-US" altLang="zh-CN" sz="3200" b="1" dirty="0">
              <a:latin typeface="Times New Roman" panose="02020603050405020304" pitchFamily="18" charset="0"/>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1415350" y="1052795"/>
            <a:ext cx="9361170" cy="4896485"/>
            <a:chOff x="380" y="1753"/>
            <a:chExt cx="14742" cy="7711"/>
          </a:xfrm>
        </p:grpSpPr>
        <p:pic>
          <p:nvPicPr>
            <p:cNvPr id="3" name="图片 2" descr="打孔纸"/>
            <p:cNvPicPr>
              <a:picLocks noChangeAspect="1"/>
            </p:cNvPicPr>
            <p:nvPr>
              <p:custDataLst>
                <p:tags r:id="rId1"/>
              </p:custDataLst>
            </p:nvPr>
          </p:nvPicPr>
          <p:blipFill>
            <a:blip r:embed="rId2"/>
            <a:stretch>
              <a:fillRect/>
            </a:stretch>
          </p:blipFill>
          <p:spPr>
            <a:xfrm>
              <a:off x="380" y="2247"/>
              <a:ext cx="14742" cy="7217"/>
            </a:xfrm>
            <a:prstGeom prst="rect">
              <a:avLst/>
            </a:prstGeom>
          </p:spPr>
        </p:pic>
        <p:grpSp>
          <p:nvGrpSpPr>
            <p:cNvPr id="7" name="组合 6"/>
            <p:cNvGrpSpPr/>
            <p:nvPr/>
          </p:nvGrpSpPr>
          <p:grpSpPr>
            <a:xfrm>
              <a:off x="1061" y="1753"/>
              <a:ext cx="4248" cy="977"/>
              <a:chOff x="1061" y="2160"/>
              <a:chExt cx="4248" cy="977"/>
            </a:xfrm>
          </p:grpSpPr>
          <p:sp>
            <p:nvSpPr>
              <p:cNvPr id="4" name="文本框 3"/>
              <p:cNvSpPr txBox="1"/>
              <p:nvPr>
                <p:custDataLst>
                  <p:tags r:id="rId3"/>
                </p:custDataLst>
              </p:nvPr>
            </p:nvSpPr>
            <p:spPr>
              <a:xfrm>
                <a:off x="2544" y="2315"/>
                <a:ext cx="2765"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特别提醒</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1061" y="2160"/>
                <a:ext cx="1579" cy="936"/>
              </a:xfrm>
              <a:prstGeom prst="rect">
                <a:avLst/>
              </a:prstGeom>
            </p:spPr>
          </p:pic>
        </p:grpSp>
      </p:grpSp>
      <p:sp>
        <p:nvSpPr>
          <p:cNvPr id="8" name="矩形 7"/>
          <p:cNvSpPr>
            <a:spLocks noChangeArrowheads="1"/>
          </p:cNvSpPr>
          <p:nvPr/>
        </p:nvSpPr>
        <p:spPr bwMode="auto">
          <a:xfrm>
            <a:off x="2423661" y="2007481"/>
            <a:ext cx="7704856" cy="307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080" indent="720725" eaLnBrk="1" hangingPunct="1">
              <a:lnSpc>
                <a:spcPct val="150000"/>
              </a:lnSpc>
            </a:pPr>
            <a:r>
              <a:rPr lang="zh-CN" altLang="en-US" sz="3200" b="1" dirty="0">
                <a:solidFill>
                  <a:srgbClr val="00B0F0"/>
                </a:solidFill>
                <a:latin typeface="Times New Roman" panose="02020603050405020304" pitchFamily="18" charset="0"/>
                <a:ea typeface="楷体" panose="02010609060101010101" pitchFamily="49" charset="-122"/>
              </a:rPr>
              <a:t>实验时，如果灯泡越亮，表明电路中的电流越大，相比较而言，这时接入</a:t>
            </a:r>
            <a:r>
              <a:rPr lang="en-US" altLang="zh-CN" sz="3200" b="1" dirty="0">
                <a:solidFill>
                  <a:srgbClr val="00B0F0"/>
                </a:solidFill>
                <a:latin typeface="Times New Roman" panose="02020603050405020304" pitchFamily="18" charset="0"/>
                <a:ea typeface="楷体" panose="02010609060101010101" pitchFamily="49" charset="-122"/>
              </a:rPr>
              <a:t>A</a:t>
            </a:r>
            <a:r>
              <a:rPr lang="zh-CN" altLang="en-US" sz="3200" b="1" dirty="0">
                <a:solidFill>
                  <a:srgbClr val="00B0F0"/>
                </a:solidFill>
                <a:latin typeface="Times New Roman" panose="02020603050405020304" pitchFamily="18" charset="0"/>
                <a:ea typeface="楷体" panose="02010609060101010101" pitchFamily="49" charset="-122"/>
              </a:rPr>
              <a:t>、</a:t>
            </a:r>
            <a:r>
              <a:rPr lang="en-US" altLang="zh-CN" sz="3200" b="1" dirty="0">
                <a:solidFill>
                  <a:srgbClr val="00B0F0"/>
                </a:solidFill>
                <a:latin typeface="Times New Roman" panose="02020603050405020304" pitchFamily="18" charset="0"/>
                <a:ea typeface="楷体" panose="02010609060101010101" pitchFamily="49" charset="-122"/>
              </a:rPr>
              <a:t>B </a:t>
            </a:r>
            <a:r>
              <a:rPr lang="zh-CN" altLang="en-US" sz="3200" b="1" dirty="0">
                <a:solidFill>
                  <a:srgbClr val="00B0F0"/>
                </a:solidFill>
                <a:latin typeface="Times New Roman" panose="02020603050405020304" pitchFamily="18" charset="0"/>
                <a:ea typeface="楷体" panose="02010609060101010101" pitchFamily="49" charset="-122"/>
              </a:rPr>
              <a:t>间的导体电阻越小。不要将灯泡的亮度与电阻大小的关系弄反。</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678518" y="980728"/>
            <a:ext cx="9698567" cy="4555093"/>
          </a:xfrm>
          <a:prstGeom prst="rect">
            <a:avLst/>
          </a:prstGeom>
          <a:noFill/>
          <a:ln w="9525">
            <a:noFill/>
            <a:miter lim="800000"/>
          </a:ln>
        </p:spPr>
        <p:txBody>
          <a:bodyPr lIns="121917" tIns="60958" rIns="121917" bIns="60958">
            <a:spAutoFit/>
          </a:bodyPr>
          <a:lstStyle/>
          <a:p>
            <a:pPr marL="476250" indent="-476250">
              <a:lnSpc>
                <a:spcPct val="150000"/>
              </a:lnSpc>
              <a:defRPr/>
            </a:pPr>
            <a:r>
              <a:rPr lang="zh-CN" altLang="en-US" sz="3200" b="1" dirty="0">
                <a:latin typeface="Times New Roman" panose="02020603050405020304" pitchFamily="18" charset="0"/>
                <a:ea typeface="+mn-ea"/>
                <a:cs typeface="Times New Roman" panose="02020603050405020304" pitchFamily="18" charset="0"/>
              </a:rPr>
              <a:t>下列关于电阻的说法中错误的是</a:t>
            </a:r>
            <a:r>
              <a:rPr lang="en-US" altLang="zh-CN" sz="3200" b="1" dirty="0">
                <a:latin typeface="Times New Roman" panose="02020603050405020304" pitchFamily="18" charset="0"/>
                <a:ea typeface="+mn-ea"/>
                <a:cs typeface="Times New Roman" panose="02020603050405020304" pitchFamily="18" charset="0"/>
              </a:rPr>
              <a:t>(         )</a:t>
            </a:r>
            <a:endParaRPr lang="en-US" altLang="zh-CN" sz="3200" b="1" dirty="0">
              <a:latin typeface="Times New Roman" panose="02020603050405020304" pitchFamily="18" charset="0"/>
              <a:ea typeface="+mn-ea"/>
              <a:cs typeface="Times New Roman" panose="02020603050405020304" pitchFamily="18" charset="0"/>
            </a:endParaRPr>
          </a:p>
          <a:p>
            <a:pPr marL="476250" indent="-476250">
              <a:lnSpc>
                <a:spcPct val="150000"/>
              </a:lnSpc>
              <a:defRPr/>
            </a:pPr>
            <a:r>
              <a:rPr lang="en-US" altLang="zh-CN" sz="3200" b="1" dirty="0">
                <a:latin typeface="Times New Roman" panose="02020603050405020304" pitchFamily="18" charset="0"/>
                <a:ea typeface="+mn-ea"/>
                <a:cs typeface="Times New Roman" panose="02020603050405020304" pitchFamily="18" charset="0"/>
              </a:rPr>
              <a:t>A. </a:t>
            </a:r>
            <a:r>
              <a:rPr lang="zh-CN" altLang="en-US" sz="3200" b="1" dirty="0">
                <a:latin typeface="Times New Roman" panose="02020603050405020304" pitchFamily="18" charset="0"/>
                <a:ea typeface="+mn-ea"/>
                <a:cs typeface="Times New Roman" panose="02020603050405020304" pitchFamily="18" charset="0"/>
              </a:rPr>
              <a:t>导体对电流的阻碍作用叫电阻</a:t>
            </a:r>
            <a:endParaRPr lang="zh-CN" altLang="en-US" sz="3200" b="1" dirty="0">
              <a:latin typeface="Times New Roman" panose="02020603050405020304" pitchFamily="18" charset="0"/>
              <a:ea typeface="+mn-ea"/>
              <a:cs typeface="Times New Roman" panose="02020603050405020304" pitchFamily="18" charset="0"/>
            </a:endParaRPr>
          </a:p>
          <a:p>
            <a:pPr marL="476250" indent="-476250">
              <a:lnSpc>
                <a:spcPct val="150000"/>
              </a:lnSpc>
              <a:defRPr/>
            </a:pPr>
            <a:r>
              <a:rPr lang="en-US" altLang="zh-CN" sz="3200" b="1" dirty="0">
                <a:latin typeface="Times New Roman" panose="02020603050405020304" pitchFamily="18" charset="0"/>
                <a:ea typeface="+mn-ea"/>
                <a:cs typeface="Times New Roman" panose="02020603050405020304" pitchFamily="18" charset="0"/>
              </a:rPr>
              <a:t>B. </a:t>
            </a:r>
            <a:r>
              <a:rPr lang="zh-CN" altLang="en-US" sz="3200" b="1" dirty="0">
                <a:latin typeface="Times New Roman" panose="02020603050405020304" pitchFamily="18" charset="0"/>
                <a:ea typeface="+mn-ea"/>
                <a:cs typeface="Times New Roman" panose="02020603050405020304" pitchFamily="18" charset="0"/>
              </a:rPr>
              <a:t>通常用字母</a:t>
            </a:r>
            <a:r>
              <a:rPr lang="en-US" altLang="zh-CN" sz="3200" b="1" i="1" dirty="0">
                <a:latin typeface="Times New Roman" panose="02020603050405020304" pitchFamily="18" charset="0"/>
                <a:ea typeface="+mn-ea"/>
                <a:cs typeface="Times New Roman" panose="02020603050405020304" pitchFamily="18" charset="0"/>
              </a:rPr>
              <a:t>U </a:t>
            </a:r>
            <a:r>
              <a:rPr lang="zh-CN" altLang="en-US" sz="3200" b="1" dirty="0">
                <a:latin typeface="Times New Roman" panose="02020603050405020304" pitchFamily="18" charset="0"/>
                <a:ea typeface="+mn-ea"/>
                <a:cs typeface="Times New Roman" panose="02020603050405020304" pitchFamily="18" charset="0"/>
              </a:rPr>
              <a:t>表示电阻</a:t>
            </a:r>
            <a:endParaRPr lang="zh-CN" altLang="en-US" sz="3200" b="1" dirty="0">
              <a:latin typeface="Times New Roman" panose="02020603050405020304" pitchFamily="18" charset="0"/>
              <a:ea typeface="+mn-ea"/>
              <a:cs typeface="Times New Roman" panose="02020603050405020304" pitchFamily="18" charset="0"/>
            </a:endParaRPr>
          </a:p>
          <a:p>
            <a:pPr marL="476250" indent="-476250">
              <a:lnSpc>
                <a:spcPct val="150000"/>
              </a:lnSpc>
              <a:defRPr/>
            </a:pPr>
            <a:r>
              <a:rPr lang="en-US" altLang="zh-CN" sz="3200" b="1" dirty="0">
                <a:latin typeface="Times New Roman" panose="02020603050405020304" pitchFamily="18" charset="0"/>
                <a:ea typeface="+mn-ea"/>
                <a:cs typeface="Times New Roman" panose="02020603050405020304" pitchFamily="18" charset="0"/>
              </a:rPr>
              <a:t>C. </a:t>
            </a:r>
            <a:r>
              <a:rPr lang="zh-CN" altLang="en-US" sz="3200" b="1" dirty="0">
                <a:latin typeface="Times New Roman" panose="02020603050405020304" pitchFamily="18" charset="0"/>
                <a:ea typeface="+mn-ea"/>
                <a:cs typeface="Times New Roman" panose="02020603050405020304" pitchFamily="18" charset="0"/>
              </a:rPr>
              <a:t>在国际单位制中，电阻的单位是欧姆，单位符号是</a:t>
            </a:r>
            <a:r>
              <a:rPr lang="en-US" altLang="zh-CN" sz="3200" b="1" dirty="0">
                <a:latin typeface="Times New Roman" panose="02020603050405020304" pitchFamily="18" charset="0"/>
                <a:ea typeface="+mn-ea"/>
                <a:cs typeface="Times New Roman" panose="02020603050405020304" pitchFamily="18" charset="0"/>
              </a:rPr>
              <a:t>Ω</a:t>
            </a:r>
            <a:endParaRPr lang="en-US" altLang="zh-CN" sz="3200" b="1" dirty="0">
              <a:latin typeface="Times New Roman" panose="02020603050405020304" pitchFamily="18" charset="0"/>
              <a:ea typeface="+mn-ea"/>
              <a:cs typeface="Times New Roman" panose="02020603050405020304" pitchFamily="18" charset="0"/>
            </a:endParaRPr>
          </a:p>
          <a:p>
            <a:pPr marL="476250" indent="-476250">
              <a:lnSpc>
                <a:spcPct val="150000"/>
              </a:lnSpc>
              <a:defRPr/>
            </a:pPr>
            <a:r>
              <a:rPr lang="en-US" altLang="zh-CN" sz="3200" b="1" dirty="0">
                <a:latin typeface="Times New Roman" panose="02020603050405020304" pitchFamily="18" charset="0"/>
                <a:ea typeface="+mn-ea"/>
                <a:cs typeface="Times New Roman" panose="02020603050405020304" pitchFamily="18" charset="0"/>
              </a:rPr>
              <a:t>D.1 </a:t>
            </a:r>
            <a:r>
              <a:rPr lang="en-US" altLang="zh-CN" sz="3200" b="1" dirty="0" err="1">
                <a:latin typeface="Times New Roman" panose="02020603050405020304" pitchFamily="18" charset="0"/>
                <a:ea typeface="+mn-ea"/>
                <a:cs typeface="Times New Roman" panose="02020603050405020304" pitchFamily="18" charset="0"/>
              </a:rPr>
              <a:t>kΩ</a:t>
            </a:r>
            <a:r>
              <a:rPr lang="en-US" altLang="zh-CN" sz="3200" b="1" dirty="0">
                <a:latin typeface="Times New Roman" panose="02020603050405020304" pitchFamily="18" charset="0"/>
                <a:ea typeface="+mn-ea"/>
                <a:cs typeface="Times New Roman" panose="02020603050405020304" pitchFamily="18" charset="0"/>
              </a:rPr>
              <a:t>=1×1 000 Ω=1 000 Ω</a:t>
            </a:r>
            <a:endParaRPr lang="zh-CN" altLang="en-US" sz="3200" b="1" i="1" dirty="0">
              <a:latin typeface="Times New Roman" panose="02020603050405020304" pitchFamily="18" charset="0"/>
              <a:ea typeface="+mn-ea"/>
              <a:cs typeface="Times New Roman" panose="02020603050405020304" pitchFamily="18" charset="0"/>
            </a:endParaRPr>
          </a:p>
        </p:txBody>
      </p:sp>
      <p:sp>
        <p:nvSpPr>
          <p:cNvPr id="20486" name="任意多边形 25"/>
          <p:cNvSpPr/>
          <p:nvPr>
            <p:custDataLst>
              <p:tags r:id="rId1"/>
            </p:custDataLst>
          </p:nvPr>
        </p:nvSpPr>
        <p:spPr bwMode="auto">
          <a:xfrm>
            <a:off x="599017" y="1116608"/>
            <a:ext cx="1075267" cy="584200"/>
          </a:xfrm>
          <a:custGeom>
            <a:avLst/>
            <a:gdLst>
              <a:gd name="T0" fmla="*/ 0 w 1186765"/>
              <a:gd name="T1" fmla="*/ 0 h 714376"/>
              <a:gd name="T2" fmla="*/ 1 w 1186765"/>
              <a:gd name="T3" fmla="*/ 0 h 714376"/>
              <a:gd name="T4" fmla="*/ 1 w 1186765"/>
              <a:gd name="T5" fmla="*/ 1 h 714376"/>
              <a:gd name="T6" fmla="*/ 1 w 1186765"/>
              <a:gd name="T7" fmla="*/ 1 h 714376"/>
              <a:gd name="T8" fmla="*/ 1 w 1186765"/>
              <a:gd name="T9" fmla="*/ 1 h 714376"/>
              <a:gd name="T10" fmla="*/ 1 w 1186765"/>
              <a:gd name="T11" fmla="*/ 1 h 714376"/>
              <a:gd name="T12" fmla="*/ 0 60000 65536"/>
              <a:gd name="T13" fmla="*/ 0 60000 65536"/>
              <a:gd name="T14" fmla="*/ 0 60000 65536"/>
              <a:gd name="T15" fmla="*/ 0 60000 65536"/>
              <a:gd name="T16" fmla="*/ 0 60000 65536"/>
              <a:gd name="T17" fmla="*/ 0 60000 65536"/>
              <a:gd name="T18" fmla="*/ 0 w 1186765"/>
              <a:gd name="T19" fmla="*/ 0 h 714376"/>
              <a:gd name="T20" fmla="*/ 1186765 w 1186765"/>
              <a:gd name="T21" fmla="*/ 714376 h 714376"/>
            </a:gdLst>
            <a:ahLst/>
            <a:cxnLst>
              <a:cxn ang="T12">
                <a:pos x="T0" y="T1"/>
              </a:cxn>
              <a:cxn ang="T13">
                <a:pos x="T2" y="T3"/>
              </a:cxn>
              <a:cxn ang="T14">
                <a:pos x="T4" y="T5"/>
              </a:cxn>
              <a:cxn ang="T15">
                <a:pos x="T6" y="T7"/>
              </a:cxn>
              <a:cxn ang="T16">
                <a:pos x="T8" y="T9"/>
              </a:cxn>
              <a:cxn ang="T17">
                <a:pos x="T10" y="T11"/>
              </a:cxn>
            </a:cxnLst>
            <a:rect l="T18" t="T19" r="T20" b="T21"/>
            <a:pathLst>
              <a:path w="1186765" h="714376">
                <a:moveTo>
                  <a:pt x="0" y="0"/>
                </a:moveTo>
                <a:lnTo>
                  <a:pt x="829577" y="0"/>
                </a:lnTo>
                <a:cubicBezTo>
                  <a:pt x="1026846" y="0"/>
                  <a:pt x="1186765" y="159919"/>
                  <a:pt x="1186765" y="357188"/>
                </a:cubicBezTo>
                <a:lnTo>
                  <a:pt x="1186764" y="357188"/>
                </a:lnTo>
                <a:cubicBezTo>
                  <a:pt x="1186764" y="554457"/>
                  <a:pt x="1026845" y="714376"/>
                  <a:pt x="829576" y="714376"/>
                </a:cubicBezTo>
                <a:lnTo>
                  <a:pt x="244993" y="714376"/>
                </a:lnTo>
                <a:lnTo>
                  <a:pt x="0" y="0"/>
                </a:lnTo>
                <a:close/>
              </a:path>
            </a:pathLst>
          </a:custGeom>
          <a:solidFill>
            <a:srgbClr val="A5CC44">
              <a:alpha val="8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39994" tIns="60958" rIns="121917" bIns="6095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dirty="0">
                <a:solidFill>
                  <a:srgbClr val="FFFFFF"/>
                </a:solidFill>
                <a:latin typeface="微软雅黑" panose="020B0503020204020204" pitchFamily="34" charset="-122"/>
                <a:ea typeface="微软雅黑" panose="020B0503020204020204" pitchFamily="34" charset="-122"/>
              </a:rPr>
              <a:t>例</a:t>
            </a:r>
            <a:r>
              <a:rPr lang="en-US" altLang="zh-CN" sz="3200" dirty="0">
                <a:solidFill>
                  <a:srgbClr val="FFFFFF"/>
                </a:solidFill>
                <a:latin typeface="微软雅黑" panose="020B0503020204020204" pitchFamily="34" charset="-122"/>
                <a:ea typeface="微软雅黑" panose="020B0503020204020204" pitchFamily="34" charset="-122"/>
              </a:rPr>
              <a:t>2</a:t>
            </a:r>
            <a:endParaRPr lang="zh-CN" altLang="en-US" sz="3200" dirty="0">
              <a:solidFill>
                <a:srgbClr val="FFFFFF"/>
              </a:solidFill>
              <a:latin typeface="微软雅黑" panose="020B0503020204020204" pitchFamily="34" charset="-122"/>
              <a:ea typeface="微软雅黑" panose="020B0503020204020204" pitchFamily="34" charset="-122"/>
            </a:endParaRPr>
          </a:p>
        </p:txBody>
      </p:sp>
      <p:sp>
        <p:nvSpPr>
          <p:cNvPr id="12" name="TextBox 11"/>
          <p:cNvSpPr txBox="1">
            <a:spLocks noChangeArrowheads="1"/>
          </p:cNvSpPr>
          <p:nvPr/>
        </p:nvSpPr>
        <p:spPr bwMode="auto">
          <a:xfrm>
            <a:off x="7920203" y="1012532"/>
            <a:ext cx="576064" cy="861770"/>
          </a:xfrm>
          <a:prstGeom prst="rect">
            <a:avLst/>
          </a:prstGeom>
          <a:noFill/>
          <a:ln w="9525">
            <a:noFill/>
            <a:miter lim="800000"/>
          </a:ln>
        </p:spPr>
        <p:txBody>
          <a:bodyPr wrap="square" lIns="121917" tIns="60958" rIns="121917" bIns="60958">
            <a:spAutoFit/>
          </a:bodyPr>
          <a:lstStyle/>
          <a:p>
            <a:pPr>
              <a:lnSpc>
                <a:spcPct val="150000"/>
              </a:lnSpc>
              <a:defRPr/>
            </a:pPr>
            <a:r>
              <a:rPr lang="en-US" altLang="zh-CN" sz="3200" b="1" dirty="0">
                <a:solidFill>
                  <a:srgbClr val="FF0000"/>
                </a:solidFill>
                <a:latin typeface="Times New Roman" panose="02020603050405020304" pitchFamily="18" charset="0"/>
                <a:ea typeface="+mn-ea"/>
                <a:cs typeface="Times New Roman" panose="02020603050405020304" pitchFamily="18" charset="0"/>
              </a:rPr>
              <a:t>B</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2"/>
          <p:cNvSpPr>
            <a:spLocks noChangeArrowheads="1"/>
          </p:cNvSpPr>
          <p:nvPr/>
        </p:nvSpPr>
        <p:spPr bwMode="auto">
          <a:xfrm>
            <a:off x="1295466" y="1508787"/>
            <a:ext cx="9601068" cy="1600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解题秘方：</a:t>
            </a:r>
            <a:r>
              <a:rPr lang="zh-CN" altLang="en-US" sz="3200" b="1" dirty="0">
                <a:latin typeface="Times New Roman" panose="02020603050405020304" pitchFamily="18" charset="0"/>
              </a:rPr>
              <a:t>运用</a:t>
            </a:r>
            <a:r>
              <a:rPr lang="zh-CN" altLang="en-US" sz="3200" b="1" dirty="0">
                <a:solidFill>
                  <a:srgbClr val="00B0F0"/>
                </a:solidFill>
                <a:latin typeface="Times New Roman" panose="02020603050405020304" pitchFamily="18" charset="0"/>
              </a:rPr>
              <a:t>概念分析法</a:t>
            </a:r>
            <a:r>
              <a:rPr lang="zh-CN" altLang="en-US" sz="3200" b="1" dirty="0">
                <a:latin typeface="Times New Roman" panose="02020603050405020304" pitchFamily="18" charset="0"/>
              </a:rPr>
              <a:t>，即依据电阻的概念来判断各选项的说法及电阻单位间的换算是否正确。</a:t>
            </a:r>
            <a:endParaRPr lang="zh-CN" altLang="en-US" sz="3200" dirty="0">
              <a:latin typeface="Times New Roman" panose="02020603050405020304" pitchFamily="18" charset="0"/>
            </a:endParaRPr>
          </a:p>
        </p:txBody>
      </p:sp>
      <p:sp>
        <p:nvSpPr>
          <p:cNvPr id="7" name="矩形 2"/>
          <p:cNvSpPr>
            <a:spLocks noChangeArrowheads="1"/>
          </p:cNvSpPr>
          <p:nvPr/>
        </p:nvSpPr>
        <p:spPr bwMode="auto">
          <a:xfrm>
            <a:off x="1295466" y="3033294"/>
            <a:ext cx="9601068"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记住电阻的定义、符号、单位及其换算关系。</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Rectangle 1"/>
          <p:cNvSpPr>
            <a:spLocks noChangeArrowheads="1"/>
          </p:cNvSpPr>
          <p:nvPr/>
        </p:nvSpPr>
        <p:spPr bwMode="auto">
          <a:xfrm>
            <a:off x="1295467" y="1412777"/>
            <a:ext cx="9601067" cy="1600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pPr>
            <a:r>
              <a:rPr lang="zh-CN" altLang="en-US" sz="3200" b="1" dirty="0">
                <a:latin typeface="Times New Roman" panose="02020603050405020304" pitchFamily="18" charset="0"/>
                <a:ea typeface="楷体" panose="02010609060101010101" pitchFamily="49" charset="-122"/>
              </a:rPr>
              <a:t>形象记忆图解：</a:t>
            </a:r>
            <a:endParaRPr lang="zh-CN" altLang="en-US" sz="3200" b="1" dirty="0">
              <a:latin typeface="Times New Roman" panose="02020603050405020304" pitchFamily="18" charset="0"/>
              <a:ea typeface="楷体" panose="02010609060101010101" pitchFamily="49" charset="-122"/>
            </a:endParaRPr>
          </a:p>
          <a:p>
            <a:pPr marL="476250" indent="361950" eaLnBrk="1" hangingPunct="1">
              <a:lnSpc>
                <a:spcPct val="150000"/>
              </a:lnSpc>
            </a:pPr>
            <a:r>
              <a:rPr lang="zh-CN" altLang="en-US" sz="3200" b="1" dirty="0">
                <a:solidFill>
                  <a:srgbClr val="00B0F0"/>
                </a:solidFill>
                <a:latin typeface="Times New Roman" panose="02020603050405020304" pitchFamily="18" charset="0"/>
                <a:ea typeface="楷体" panose="02010609060101010101" pitchFamily="49" charset="-122"/>
              </a:rPr>
              <a:t>电阻各单位间的换算关系如图</a:t>
            </a:r>
            <a:r>
              <a:rPr lang="en-US" altLang="zh-CN" sz="3200" b="1" dirty="0">
                <a:solidFill>
                  <a:srgbClr val="00B0F0"/>
                </a:solidFill>
                <a:latin typeface="Times New Roman" panose="02020603050405020304" pitchFamily="18" charset="0"/>
                <a:ea typeface="楷体" panose="02010609060101010101" pitchFamily="49" charset="-122"/>
              </a:rPr>
              <a:t>2 </a:t>
            </a:r>
            <a:r>
              <a:rPr lang="zh-CN" altLang="en-US" sz="3200" b="1" dirty="0">
                <a:solidFill>
                  <a:srgbClr val="00B0F0"/>
                </a:solidFill>
                <a:latin typeface="Times New Roman" panose="02020603050405020304" pitchFamily="18" charset="0"/>
                <a:ea typeface="楷体" panose="02010609060101010101" pitchFamily="49" charset="-122"/>
              </a:rPr>
              <a:t>所示：</a:t>
            </a:r>
            <a:endParaRPr lang="en-US" altLang="zh-CN" sz="3200" b="1" dirty="0">
              <a:solidFill>
                <a:srgbClr val="00B0F0"/>
              </a:solidFill>
              <a:latin typeface="Times New Roman" panose="02020603050405020304" pitchFamily="18" charset="0"/>
              <a:ea typeface="楷体" panose="02010609060101010101" pitchFamily="49" charset="-122"/>
            </a:endParaRPr>
          </a:p>
        </p:txBody>
      </p:sp>
      <p:pic>
        <p:nvPicPr>
          <p:cNvPr id="4098"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983765" y="3236979"/>
            <a:ext cx="2914651" cy="1854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par>
                                <p:cTn id="8" presetID="22" presetClass="entr" presetSubtype="8" fill="hold" nodeType="withEffect">
                                  <p:stCondLst>
                                    <p:cond delay="0"/>
                                  </p:stCondLst>
                                  <p:childTnLst>
                                    <p:set>
                                      <p:cBhvr>
                                        <p:cTn id="9" dur="1" fill="hold">
                                          <p:stCondLst>
                                            <p:cond delay="0"/>
                                          </p:stCondLst>
                                        </p:cTn>
                                        <p:tgtEl>
                                          <p:spTgt spid="4098"/>
                                        </p:tgtEl>
                                        <p:attrNameLst>
                                          <p:attrName>style.visibility</p:attrName>
                                        </p:attrNameLst>
                                      </p:cBhvr>
                                      <p:to>
                                        <p:strVal val="visible"/>
                                      </p:to>
                                    </p:set>
                                    <p:animEffect transition="in" filter="wipe(left)">
                                      <p:cBhvr>
                                        <p:cTn id="10"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5414" y="1980849"/>
            <a:ext cx="10562167" cy="1600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 </a:t>
            </a:r>
            <a:r>
              <a:rPr lang="zh-CN" altLang="en-US" sz="3200" b="1" dirty="0">
                <a:latin typeface="Times New Roman" panose="02020603050405020304" pitchFamily="18" charset="0"/>
                <a:ea typeface="+mn-ea"/>
                <a:cs typeface="Times New Roman" panose="02020603050405020304" pitchFamily="18" charset="0"/>
              </a:rPr>
              <a:t>实验探究 探究影响导体电阻大小的因素。</a:t>
            </a:r>
            <a:endParaRPr lang="zh-CN" altLang="en-US" sz="3200" b="1" dirty="0">
              <a:latin typeface="Times New Roman" panose="02020603050405020304" pitchFamily="18" charset="0"/>
              <a:ea typeface="+mn-ea"/>
              <a:cs typeface="Times New Roman" panose="02020603050405020304" pitchFamily="18" charset="0"/>
            </a:endParaRPr>
          </a:p>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实验的主要方法：</a:t>
            </a:r>
            <a:r>
              <a:rPr lang="zh-CN" altLang="en-US" sz="3200" b="1" dirty="0">
                <a:solidFill>
                  <a:srgbClr val="00B0F0"/>
                </a:solidFill>
                <a:latin typeface="Times New Roman" panose="02020603050405020304" pitchFamily="18" charset="0"/>
                <a:ea typeface="+mn-ea"/>
                <a:cs typeface="Times New Roman" panose="02020603050405020304" pitchFamily="18" charset="0"/>
              </a:rPr>
              <a:t>控制变量法</a:t>
            </a:r>
            <a:r>
              <a:rPr lang="zh-CN" altLang="en-US" sz="3200" b="1" dirty="0">
                <a:latin typeface="Times New Roman" panose="02020603050405020304" pitchFamily="18" charset="0"/>
                <a:ea typeface="+mn-ea"/>
                <a:cs typeface="Times New Roman" panose="02020603050405020304" pitchFamily="18" charset="0"/>
              </a:rPr>
              <a:t>、</a:t>
            </a:r>
            <a:r>
              <a:rPr lang="zh-CN" altLang="en-US" sz="3200" b="1" dirty="0">
                <a:solidFill>
                  <a:srgbClr val="00B0F0"/>
                </a:solidFill>
                <a:latin typeface="Times New Roman" panose="02020603050405020304" pitchFamily="18" charset="0"/>
                <a:ea typeface="+mn-ea"/>
                <a:cs typeface="Times New Roman" panose="02020603050405020304" pitchFamily="18" charset="0"/>
              </a:rPr>
              <a:t>转换法</a:t>
            </a:r>
            <a:r>
              <a:rPr lang="zh-CN" altLang="en-US" sz="3200" b="1" dirty="0">
                <a:latin typeface="Times New Roman" panose="02020603050405020304" pitchFamily="18" charset="0"/>
                <a:ea typeface="+mn-ea"/>
                <a:cs typeface="Times New Roman" panose="02020603050405020304" pitchFamily="18" charset="0"/>
              </a:rPr>
              <a:t>。</a:t>
            </a:r>
            <a:endParaRPr lang="zh-CN" altLang="en-US" sz="3200" b="1" dirty="0">
              <a:latin typeface="Times New Roman" panose="02020603050405020304" pitchFamily="18" charset="0"/>
              <a:ea typeface="+mn-ea"/>
              <a:cs typeface="Times New Roman" panose="02020603050405020304" pitchFamily="18" charset="0"/>
            </a:endParaRPr>
          </a:p>
        </p:txBody>
      </p:sp>
      <p:sp>
        <p:nvSpPr>
          <p:cNvPr id="11" name="AutoShape 2"/>
          <p:cNvSpPr>
            <a:spLocks noChangeArrowheads="1"/>
          </p:cNvSpPr>
          <p:nvPr>
            <p:custDataLst>
              <p:tags r:id="rId1"/>
            </p:custDataLst>
          </p:nvPr>
        </p:nvSpPr>
        <p:spPr bwMode="gray">
          <a:xfrm flipH="1">
            <a:off x="2244899" y="1139932"/>
            <a:ext cx="5291261" cy="573617"/>
          </a:xfrm>
          <a:prstGeom prst="roundRect">
            <a:avLst>
              <a:gd name="adj" fmla="val 47681"/>
            </a:avLst>
          </a:prstGeom>
          <a:solidFill>
            <a:schemeClr val="accent6">
              <a:lumMod val="60000"/>
              <a:lumOff val="40000"/>
            </a:schemeClr>
          </a:soli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2" name="AutoShape 2"/>
          <p:cNvSpPr>
            <a:spLocks noChangeArrowheads="1"/>
          </p:cNvSpPr>
          <p:nvPr>
            <p:custDataLst>
              <p:tags r:id="rId2"/>
            </p:custDataLst>
          </p:nvPr>
        </p:nvSpPr>
        <p:spPr bwMode="gray">
          <a:xfrm flipH="1">
            <a:off x="839435" y="1129349"/>
            <a:ext cx="2053167"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3" name="文本框 27"/>
          <p:cNvSpPr txBox="1"/>
          <p:nvPr>
            <p:custDataLst>
              <p:tags r:id="rId3"/>
            </p:custDataLst>
          </p:nvPr>
        </p:nvSpPr>
        <p:spPr>
          <a:xfrm>
            <a:off x="1050679" y="1127484"/>
            <a:ext cx="1449436" cy="584775"/>
          </a:xfrm>
          <a:prstGeom prst="rect">
            <a:avLst/>
          </a:prstGeom>
          <a:noFill/>
          <a:ln w="9525">
            <a:noFill/>
          </a:ln>
        </p:spPr>
        <p:txBody>
          <a:bodyPr wrap="none">
            <a:spAutoFit/>
          </a:bodyPr>
          <a:lstStyle/>
          <a:p>
            <a:r>
              <a:rPr lang="zh-CN" altLang="en-US" sz="3200" b="1" dirty="0">
                <a:solidFill>
                  <a:schemeClr val="tx1"/>
                </a:solidFill>
                <a:latin typeface="黑体" panose="02010609060101010101" charset="-122"/>
                <a:ea typeface="黑体" panose="02010609060101010101" charset="-122"/>
              </a:rPr>
              <a:t>知识点</a:t>
            </a:r>
            <a:endParaRPr lang="zh-CN" altLang="en-US" sz="3200" b="1" dirty="0">
              <a:solidFill>
                <a:schemeClr val="tx1"/>
              </a:solidFill>
              <a:latin typeface="黑体" panose="02010609060101010101" charset="-122"/>
              <a:ea typeface="黑体" panose="02010609060101010101" charset="-122"/>
            </a:endParaRPr>
          </a:p>
        </p:txBody>
      </p:sp>
      <p:sp>
        <p:nvSpPr>
          <p:cNvPr id="15" name="文本框 28"/>
          <p:cNvSpPr txBox="1"/>
          <p:nvPr>
            <p:custDataLst>
              <p:tags r:id="rId4"/>
            </p:custDataLst>
          </p:nvPr>
        </p:nvSpPr>
        <p:spPr>
          <a:xfrm>
            <a:off x="3347263" y="1127484"/>
            <a:ext cx="3972873" cy="584775"/>
          </a:xfrm>
          <a:prstGeom prst="rect">
            <a:avLst/>
          </a:prstGeom>
          <a:noFill/>
          <a:ln w="9525">
            <a:noFill/>
          </a:ln>
        </p:spPr>
        <p:txBody>
          <a:bodyPr wrap="square">
            <a:spAutoFit/>
          </a:bodyPr>
          <a:lstStyle/>
          <a:p>
            <a:r>
              <a:rPr lang="zh-CN" altLang="en-US" sz="3200" b="1" dirty="0">
                <a:latin typeface="黑体" panose="02010609060101010101" charset="-122"/>
                <a:ea typeface="黑体" panose="02010609060101010101" charset="-122"/>
              </a:rPr>
              <a:t>影响电阻大小的因素</a:t>
            </a:r>
            <a:endParaRPr lang="zh-CN" altLang="en-US" sz="3200" b="1" dirty="0">
              <a:latin typeface="黑体" panose="02010609060101010101" charset="-122"/>
              <a:ea typeface="黑体" panose="02010609060101010101" charset="-122"/>
            </a:endParaRPr>
          </a:p>
        </p:txBody>
      </p:sp>
      <p:sp>
        <p:nvSpPr>
          <p:cNvPr id="16" name="AutoShape 11"/>
          <p:cNvSpPr/>
          <p:nvPr>
            <p:custDataLst>
              <p:tags r:id="rId5"/>
            </p:custDataLst>
          </p:nvPr>
        </p:nvSpPr>
        <p:spPr>
          <a:xfrm>
            <a:off x="2486202" y="996000"/>
            <a:ext cx="768351" cy="776816"/>
          </a:xfrm>
          <a:prstGeom prst="diamond">
            <a:avLst/>
          </a:prstGeom>
          <a:solidFill>
            <a:srgbClr val="F4BE96"/>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nchorCtr="0"/>
          <a:lstStyle/>
          <a:p>
            <a:pPr algn="ctr" eaLnBrk="0" hangingPunct="0"/>
            <a:r>
              <a:rPr lang="en-US" altLang="ko-KR" sz="3200" b="1" dirty="0" smtClean="0">
                <a:solidFill>
                  <a:schemeClr val="tx1"/>
                </a:solidFill>
                <a:latin typeface="黑体" panose="02010609060101010101" charset="-122"/>
                <a:ea typeface="黑体" panose="02010609060101010101" charset="-122"/>
              </a:rPr>
              <a:t>3</a:t>
            </a:r>
            <a:endParaRPr lang="en-US" altLang="ko-KR" sz="3200" b="1" dirty="0">
              <a:solidFill>
                <a:schemeClr val="tx1"/>
              </a:solidFill>
              <a:latin typeface="黑体" panose="02010609060101010101" charset="-122"/>
              <a:ea typeface="黑体" panose="02010609060101010101" charset="-122"/>
            </a:endParaRPr>
          </a:p>
        </p:txBody>
      </p:sp>
    </p:spTree>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4918" y="980728"/>
            <a:ext cx="10562167" cy="2339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实验设计：探究导体的电阻与导体的材料、长度和横截面积是否有关。当探究是否与其中某一个因素有关时，要保证其他因素相同。实验装置图如图</a:t>
            </a:r>
            <a:r>
              <a:rPr lang="en-US" altLang="zh-CN" sz="3200" b="1" dirty="0">
                <a:latin typeface="Times New Roman" panose="02020603050405020304" pitchFamily="18" charset="0"/>
                <a:ea typeface="+mn-ea"/>
                <a:cs typeface="Times New Roman" panose="02020603050405020304" pitchFamily="18" charset="0"/>
              </a:rPr>
              <a:t>3 </a:t>
            </a:r>
            <a:r>
              <a:rPr lang="zh-CN" altLang="en-US" sz="3200" b="1" dirty="0">
                <a:latin typeface="Times New Roman" panose="02020603050405020304" pitchFamily="18" charset="0"/>
                <a:ea typeface="+mn-ea"/>
                <a:cs typeface="Times New Roman" panose="02020603050405020304" pitchFamily="18" charset="0"/>
              </a:rPr>
              <a:t>所示。</a:t>
            </a:r>
            <a:endParaRPr lang="zh-CN" altLang="en-US" sz="3200" b="1" dirty="0">
              <a:latin typeface="Times New Roman" panose="02020603050405020304" pitchFamily="18" charset="0"/>
              <a:ea typeface="+mn-ea"/>
              <a:cs typeface="Times New Roman" panose="02020603050405020304" pitchFamily="18" charset="0"/>
            </a:endParaRPr>
          </a:p>
        </p:txBody>
      </p:sp>
      <p:pic>
        <p:nvPicPr>
          <p:cNvPr id="5122"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018029" y="3188973"/>
            <a:ext cx="4155943" cy="25047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1082243" y="908720"/>
            <a:ext cx="10017124" cy="455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(3)</a:t>
            </a:r>
            <a:r>
              <a:rPr lang="zh-CN" altLang="en-US" sz="3200" b="1" dirty="0">
                <a:latin typeface="Times New Roman" panose="02020603050405020304" pitchFamily="18" charset="0"/>
                <a:ea typeface="+mn-ea"/>
                <a:cs typeface="Times New Roman" panose="02020603050405020304" pitchFamily="18" charset="0"/>
              </a:rPr>
              <a:t>实验结论：导体电阻大小与导体的材料、长度和横截面积大小都有关。</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 </a:t>
            </a:r>
            <a:r>
              <a:rPr lang="zh-CN" altLang="en-US" sz="3200" b="1" dirty="0">
                <a:latin typeface="Times New Roman" panose="02020603050405020304" pitchFamily="18" charset="0"/>
                <a:ea typeface="+mn-ea"/>
                <a:cs typeface="Times New Roman" panose="02020603050405020304" pitchFamily="18" charset="0"/>
              </a:rPr>
              <a:t>影响导体电阻大小的因素 导体的材料、导体的长度、导体的横截面积大小和</a:t>
            </a:r>
            <a:r>
              <a:rPr lang="zh-CN" altLang="en-US" sz="3200" b="1" u="wavy" dirty="0">
                <a:uFill>
                  <a:solidFill>
                    <a:srgbClr val="00B0F0"/>
                  </a:solidFill>
                </a:uFill>
                <a:latin typeface="Times New Roman" panose="02020603050405020304" pitchFamily="18" charset="0"/>
                <a:ea typeface="+mn-ea"/>
                <a:cs typeface="Times New Roman" panose="02020603050405020304" pitchFamily="18" charset="0"/>
              </a:rPr>
              <a:t>导体的温度</a:t>
            </a:r>
            <a:r>
              <a:rPr lang="zh-CN" altLang="en-US" sz="3200" b="1" dirty="0">
                <a:latin typeface="Times New Roman" panose="02020603050405020304" pitchFamily="18" charset="0"/>
                <a:ea typeface="+mn-ea"/>
                <a:cs typeface="Times New Roman" panose="02020603050405020304" pitchFamily="18" charset="0"/>
              </a:rPr>
              <a:t>。</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3. </a:t>
            </a:r>
            <a:r>
              <a:rPr lang="zh-CN" altLang="en-US" sz="3200" b="1" dirty="0">
                <a:latin typeface="Times New Roman" panose="02020603050405020304" pitchFamily="18" charset="0"/>
                <a:ea typeface="+mn-ea"/>
                <a:cs typeface="Times New Roman" panose="02020603050405020304" pitchFamily="18" charset="0"/>
              </a:rPr>
              <a:t>导体的电阻是导体本身的一种性质 与它是否接入电路无关。</a:t>
            </a:r>
            <a:endParaRPr lang="zh-CN" altLang="en-US" sz="3200" b="1" dirty="0">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4918" y="1124739"/>
            <a:ext cx="10562167"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4. </a:t>
            </a:r>
            <a:r>
              <a:rPr lang="zh-CN" altLang="en-US" sz="3200" b="1" dirty="0">
                <a:latin typeface="Times New Roman" panose="02020603050405020304" pitchFamily="18" charset="0"/>
                <a:ea typeface="+mn-ea"/>
                <a:cs typeface="Times New Roman" panose="02020603050405020304" pitchFamily="18" charset="0"/>
              </a:rPr>
              <a:t>半导体和超导体</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导体的电阻小，绝缘体的电阻非常大，半导体的电阻大小介于导体和绝缘体之间。</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少数导体当温度降到某一温度时，电阻变为零，这种现象叫作超导现象。发生超导现象的物质叫作超导体。</a:t>
            </a:r>
            <a:endParaRPr lang="zh-CN" altLang="en-US" sz="3200" b="1" dirty="0">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8"/>
          <p:cNvSpPr txBox="1"/>
          <p:nvPr/>
        </p:nvSpPr>
        <p:spPr>
          <a:xfrm>
            <a:off x="3252713" y="1628800"/>
            <a:ext cx="5686573" cy="2585323"/>
          </a:xfrm>
          <a:prstGeom prst="rect">
            <a:avLst/>
          </a:prstGeom>
          <a:noFill/>
        </p:spPr>
        <p:txBody>
          <a:bodyPr wrap="square">
            <a:spAutoFit/>
          </a:bodyPr>
          <a:lstStyle/>
          <a:p>
            <a:pPr marL="342900" indent="-342900">
              <a:lnSpc>
                <a:spcPct val="150000"/>
              </a:lnSpc>
              <a:buClr>
                <a:srgbClr val="00B0F0"/>
              </a:buClr>
              <a:buFont typeface="Wingdings" panose="05000000000000000000" pitchFamily="2" charset="2"/>
              <a:buChar char="u"/>
              <a:defRPr/>
            </a:pPr>
            <a:r>
              <a:rPr lang="zh-CN" altLang="en-US" sz="3600" b="1" dirty="0">
                <a:latin typeface="+mn-ea"/>
                <a:cs typeface="Times New Roman" panose="02020603050405020304" pitchFamily="18" charset="0"/>
              </a:rPr>
              <a:t>导体、绝缘体和</a:t>
            </a:r>
            <a:r>
              <a:rPr lang="zh-CN" altLang="en-US" sz="3600" b="1" dirty="0" smtClean="0">
                <a:latin typeface="+mn-ea"/>
                <a:cs typeface="Times New Roman" panose="02020603050405020304" pitchFamily="18" charset="0"/>
              </a:rPr>
              <a:t>半导体</a:t>
            </a:r>
            <a:endParaRPr lang="en-US" altLang="zh-CN" sz="3600" b="1" dirty="0" smtClean="0">
              <a:latin typeface="+mn-ea"/>
              <a:cs typeface="Times New Roman" panose="02020603050405020304" pitchFamily="18" charset="0"/>
            </a:endParaRPr>
          </a:p>
          <a:p>
            <a:pPr marL="342900" indent="-342900">
              <a:lnSpc>
                <a:spcPct val="150000"/>
              </a:lnSpc>
              <a:buClr>
                <a:srgbClr val="00B0F0"/>
              </a:buClr>
              <a:buFont typeface="Wingdings" panose="05000000000000000000" pitchFamily="2" charset="2"/>
              <a:buChar char="u"/>
              <a:defRPr/>
            </a:pPr>
            <a:r>
              <a:rPr lang="zh-CN" altLang="en-US" sz="3600" b="1" dirty="0" smtClean="0">
                <a:latin typeface="+mn-ea"/>
                <a:cs typeface="Times New Roman" panose="02020603050405020304" pitchFamily="18" charset="0"/>
              </a:rPr>
              <a:t>电阻</a:t>
            </a:r>
            <a:endParaRPr lang="en-US" altLang="zh-CN" sz="3600" b="1" dirty="0" smtClean="0">
              <a:latin typeface="+mn-ea"/>
              <a:cs typeface="Times New Roman" panose="02020603050405020304" pitchFamily="18" charset="0"/>
            </a:endParaRPr>
          </a:p>
          <a:p>
            <a:pPr marL="342900" indent="-342900">
              <a:lnSpc>
                <a:spcPct val="150000"/>
              </a:lnSpc>
              <a:buClr>
                <a:srgbClr val="00B0F0"/>
              </a:buClr>
              <a:buFont typeface="Wingdings" panose="05000000000000000000" pitchFamily="2" charset="2"/>
              <a:buChar char="u"/>
              <a:defRPr/>
            </a:pPr>
            <a:r>
              <a:rPr lang="zh-CN" altLang="en-US" sz="3600" b="1" dirty="0">
                <a:latin typeface="+mn-ea"/>
                <a:cs typeface="Times New Roman" panose="02020603050405020304" pitchFamily="18" charset="0"/>
              </a:rPr>
              <a:t>影响电阻大小的</a:t>
            </a:r>
            <a:r>
              <a:rPr lang="zh-CN" altLang="en-US" sz="3600" b="1" dirty="0" smtClean="0">
                <a:latin typeface="+mn-ea"/>
                <a:cs typeface="Times New Roman" panose="02020603050405020304" pitchFamily="18" charset="0"/>
              </a:rPr>
              <a:t>因素</a:t>
            </a:r>
            <a:endParaRPr lang="en-US" altLang="zh-CN" sz="3600" b="1" dirty="0" smtClean="0">
              <a:latin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648106" y="692696"/>
            <a:ext cx="10873740" cy="5805170"/>
            <a:chOff x="-641" y="1753"/>
            <a:chExt cx="17124" cy="9142"/>
          </a:xfrm>
        </p:grpSpPr>
        <p:pic>
          <p:nvPicPr>
            <p:cNvPr id="3" name="图片 2" descr="打孔纸"/>
            <p:cNvPicPr>
              <a:picLocks noChangeAspect="1"/>
            </p:cNvPicPr>
            <p:nvPr>
              <p:custDataLst>
                <p:tags r:id="rId1"/>
              </p:custDataLst>
            </p:nvPr>
          </p:nvPicPr>
          <p:blipFill>
            <a:blip r:embed="rId2"/>
            <a:stretch>
              <a:fillRect/>
            </a:stretch>
          </p:blipFill>
          <p:spPr>
            <a:xfrm>
              <a:off x="-641" y="2247"/>
              <a:ext cx="17124" cy="8648"/>
            </a:xfrm>
            <a:prstGeom prst="rect">
              <a:avLst/>
            </a:prstGeom>
          </p:spPr>
        </p:pic>
        <p:grpSp>
          <p:nvGrpSpPr>
            <p:cNvPr id="7" name="组合 6"/>
            <p:cNvGrpSpPr/>
            <p:nvPr/>
          </p:nvGrpSpPr>
          <p:grpSpPr>
            <a:xfrm>
              <a:off x="40" y="1753"/>
              <a:ext cx="4248" cy="977"/>
              <a:chOff x="40" y="2160"/>
              <a:chExt cx="4248" cy="977"/>
            </a:xfrm>
          </p:grpSpPr>
          <p:sp>
            <p:nvSpPr>
              <p:cNvPr id="4" name="文本框 3"/>
              <p:cNvSpPr txBox="1"/>
              <p:nvPr>
                <p:custDataLst>
                  <p:tags r:id="rId3"/>
                </p:custDataLst>
              </p:nvPr>
            </p:nvSpPr>
            <p:spPr>
              <a:xfrm>
                <a:off x="1523" y="2315"/>
                <a:ext cx="2765"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知识</a:t>
                </a:r>
                <a:r>
                  <a:rPr lang="zh-CN" altLang="en-US" sz="2800" dirty="0" smtClean="0">
                    <a:latin typeface="黑体" panose="02010609060101010101" charset="-122"/>
                    <a:ea typeface="黑体" panose="02010609060101010101" charset="-122"/>
                    <a:cs typeface="黑体" panose="02010609060101010101" charset="-122"/>
                  </a:rPr>
                  <a:t>链接</a:t>
                </a:r>
                <a:endParaRPr lang="en-US" altLang="zh-CN"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40" y="2160"/>
                <a:ext cx="1579" cy="936"/>
              </a:xfrm>
              <a:prstGeom prst="rect">
                <a:avLst/>
              </a:prstGeom>
            </p:spPr>
          </p:pic>
        </p:grpSp>
      </p:grpSp>
      <p:sp>
        <p:nvSpPr>
          <p:cNvPr id="8" name="矩形 7"/>
          <p:cNvSpPr>
            <a:spLocks noChangeArrowheads="1"/>
          </p:cNvSpPr>
          <p:nvPr/>
        </p:nvSpPr>
        <p:spPr bwMode="auto">
          <a:xfrm>
            <a:off x="1656611" y="1529314"/>
            <a:ext cx="9288775" cy="4412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803275" eaLnBrk="1" hangingPunct="1">
              <a:lnSpc>
                <a:spcPct val="110000"/>
              </a:lnSpc>
              <a:defRPr/>
            </a:pPr>
            <a:r>
              <a:rPr lang="zh-CN" altLang="en-US" sz="3200" b="1" dirty="0">
                <a:latin typeface="Times New Roman" panose="02020603050405020304" pitchFamily="18" charset="0"/>
                <a:ea typeface="楷体" panose="02010609060101010101" pitchFamily="49" charset="-122"/>
              </a:rPr>
              <a:t>实验中的转换法：</a:t>
            </a:r>
            <a:r>
              <a:rPr lang="zh-CN" altLang="en-US" sz="3200" b="1" dirty="0">
                <a:solidFill>
                  <a:srgbClr val="00B0F0"/>
                </a:solidFill>
                <a:latin typeface="Times New Roman" panose="02020603050405020304" pitchFamily="18" charset="0"/>
                <a:ea typeface="楷体" panose="02010609060101010101" pitchFamily="49" charset="-122"/>
              </a:rPr>
              <a:t>导体电阻的大小在本实验探究中是通过电流的大小反映出来的，即通过导体对电流的阻碍作用大小来比较导体电阻的大小，这里运用的是转换法</a:t>
            </a:r>
            <a:r>
              <a:rPr lang="zh-CN" altLang="en-US" sz="3200" b="1" dirty="0" smtClean="0">
                <a:solidFill>
                  <a:srgbClr val="00B0F0"/>
                </a:solidFill>
                <a:latin typeface="Times New Roman" panose="02020603050405020304" pitchFamily="18" charset="0"/>
                <a:ea typeface="楷体" panose="02010609060101010101" pitchFamily="49" charset="-122"/>
              </a:rPr>
              <a:t>。</a:t>
            </a:r>
            <a:endParaRPr lang="en-US" altLang="zh-CN" sz="3200" b="1" dirty="0" smtClean="0">
              <a:solidFill>
                <a:srgbClr val="00B0F0"/>
              </a:solidFill>
              <a:latin typeface="Times New Roman" panose="02020603050405020304" pitchFamily="18" charset="0"/>
              <a:ea typeface="楷体" panose="02010609060101010101" pitchFamily="49" charset="-122"/>
            </a:endParaRPr>
          </a:p>
          <a:p>
            <a:pPr marL="0" indent="803275" eaLnBrk="1" hangingPunct="1">
              <a:lnSpc>
                <a:spcPct val="110000"/>
              </a:lnSpc>
              <a:defRPr/>
            </a:pPr>
            <a:r>
              <a:rPr lang="zh-CN" altLang="en-US" sz="3200" b="1" dirty="0">
                <a:latin typeface="Times New Roman" panose="02020603050405020304" pitchFamily="18" charset="0"/>
                <a:ea typeface="楷体" panose="02010609060101010101" pitchFamily="49" charset="-122"/>
              </a:rPr>
              <a:t>导体的电阻与温度有关：</a:t>
            </a:r>
            <a:r>
              <a:rPr lang="zh-CN" altLang="en-US" sz="3200" b="1" dirty="0">
                <a:solidFill>
                  <a:srgbClr val="00B0F0"/>
                </a:solidFill>
                <a:latin typeface="Times New Roman" panose="02020603050405020304" pitchFamily="18" charset="0"/>
                <a:ea typeface="楷体" panose="02010609060101010101" pitchFamily="49" charset="-122"/>
              </a:rPr>
              <a:t>金属导体的电阻通常随温度的升高而增大。碳和绝缘体的电阻随温度的升高而减小。半导体的电阻受温度影响大。有的合金如康铜和锰铜的电阻受温度影响不大</a:t>
            </a:r>
            <a:r>
              <a:rPr lang="zh-CN" altLang="en-US" sz="3200" b="1" dirty="0" smtClean="0">
                <a:solidFill>
                  <a:srgbClr val="00B0F0"/>
                </a:solidFill>
                <a:latin typeface="Times New Roman" panose="02020603050405020304" pitchFamily="18" charset="0"/>
                <a:ea typeface="楷体" panose="02010609060101010101" pitchFamily="49" charset="-122"/>
              </a:rPr>
              <a:t>。</a:t>
            </a:r>
            <a:endParaRPr lang="en-US" altLang="zh-CN" sz="3200" b="1" u="wavy" dirty="0">
              <a:solidFill>
                <a:srgbClr val="00B0F0"/>
              </a:solidFill>
              <a:uFill>
                <a:solidFill>
                  <a:schemeClr val="tx1"/>
                </a:solidFill>
              </a:u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606552" y="1221317"/>
            <a:ext cx="5641577" cy="4555093"/>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latin typeface="Times New Roman" panose="02020603050405020304" pitchFamily="18" charset="0"/>
                <a:ea typeface="+mn-ea"/>
                <a:cs typeface="Times New Roman" panose="02020603050405020304" pitchFamily="18" charset="0"/>
              </a:rPr>
              <a:t>某同学用如图</a:t>
            </a:r>
            <a:r>
              <a:rPr lang="en-US" altLang="zh-CN" sz="3200" b="1" dirty="0">
                <a:latin typeface="Times New Roman" panose="02020603050405020304" pitchFamily="18" charset="0"/>
                <a:ea typeface="+mn-ea"/>
                <a:cs typeface="Times New Roman" panose="02020603050405020304" pitchFamily="18" charset="0"/>
              </a:rPr>
              <a:t>4 </a:t>
            </a:r>
            <a:r>
              <a:rPr lang="zh-CN" altLang="en-US" sz="3200" b="1" dirty="0">
                <a:latin typeface="Times New Roman" panose="02020603050405020304" pitchFamily="18" charset="0"/>
                <a:ea typeface="+mn-ea"/>
                <a:cs typeface="Times New Roman" panose="02020603050405020304" pitchFamily="18" charset="0"/>
              </a:rPr>
              <a:t>所示的电路做“探究影响电阻大小因素的实验”，图中甲、乙、丙是三根镍铬合金丝，甲、乙长度相同，粗细不同，乙、丙粗细相同，长度不同。</a:t>
            </a:r>
            <a:endParaRPr lang="en-US" altLang="zh-CN" sz="3200" b="1" dirty="0">
              <a:latin typeface="Times New Roman" panose="02020603050405020304" pitchFamily="18" charset="0"/>
              <a:ea typeface="+mn-ea"/>
              <a:cs typeface="Times New Roman" panose="02020603050405020304" pitchFamily="18" charset="0"/>
            </a:endParaRPr>
          </a:p>
        </p:txBody>
      </p:sp>
      <p:sp>
        <p:nvSpPr>
          <p:cNvPr id="10" name="任意多边形 9"/>
          <p:cNvSpPr/>
          <p:nvPr>
            <p:custDataLst>
              <p:tags r:id="rId1"/>
            </p:custDataLst>
          </p:nvPr>
        </p:nvSpPr>
        <p:spPr>
          <a:xfrm>
            <a:off x="569385" y="1413933"/>
            <a:ext cx="1062567" cy="592667"/>
          </a:xfrm>
          <a:custGeom>
            <a:avLst/>
            <a:gdLst>
              <a:gd name="connsiteX0" fmla="*/ 0 w 1141940"/>
              <a:gd name="connsiteY0" fmla="*/ 0 h 714376"/>
              <a:gd name="connsiteX1" fmla="*/ 784752 w 1141940"/>
              <a:gd name="connsiteY1" fmla="*/ 0 h 714376"/>
              <a:gd name="connsiteX2" fmla="*/ 1141940 w 1141940"/>
              <a:gd name="connsiteY2" fmla="*/ 357188 h 714376"/>
              <a:gd name="connsiteX3" fmla="*/ 1141939 w 1141940"/>
              <a:gd name="connsiteY3" fmla="*/ 357188 h 714376"/>
              <a:gd name="connsiteX4" fmla="*/ 784751 w 1141940"/>
              <a:gd name="connsiteY4" fmla="*/ 714376 h 714376"/>
              <a:gd name="connsiteX5" fmla="*/ 244993 w 1141940"/>
              <a:gd name="connsiteY5" fmla="*/ 714376 h 714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1940" h="714376">
                <a:moveTo>
                  <a:pt x="0" y="0"/>
                </a:moveTo>
                <a:lnTo>
                  <a:pt x="784752" y="0"/>
                </a:lnTo>
                <a:cubicBezTo>
                  <a:pt x="982021" y="0"/>
                  <a:pt x="1141940" y="159919"/>
                  <a:pt x="1141940" y="357188"/>
                </a:cubicBezTo>
                <a:lnTo>
                  <a:pt x="1141939" y="357188"/>
                </a:lnTo>
                <a:cubicBezTo>
                  <a:pt x="1141939" y="554457"/>
                  <a:pt x="982020" y="714376"/>
                  <a:pt x="784751" y="714376"/>
                </a:cubicBezTo>
                <a:lnTo>
                  <a:pt x="244993" y="714376"/>
                </a:lnTo>
                <a:close/>
              </a:path>
            </a:pathLst>
          </a:custGeom>
          <a:solidFill>
            <a:srgbClr val="E6844E">
              <a:alpha val="74000"/>
            </a:srgbClr>
          </a:solidFill>
        </p:spPr>
        <p:txBody>
          <a:bodyPr lIns="239994" tIns="60958" rIns="121917" bIns="60958" anchor="ctr">
            <a:normAutofit lnSpcReduction="10000"/>
          </a:bodyPr>
          <a:lstStyle/>
          <a:p>
            <a:pPr algn="ctr">
              <a:defRPr/>
            </a:pPr>
            <a:r>
              <a:rPr lang="zh-CN" altLang="en-US" sz="3200" dirty="0" smtClean="0">
                <a:solidFill>
                  <a:srgbClr val="FFFFFF"/>
                </a:solidFill>
                <a:latin typeface="微软雅黑" panose="020B0503020204020204" pitchFamily="34" charset="-122"/>
                <a:ea typeface="微软雅黑" panose="020B0503020204020204" pitchFamily="34" charset="-122"/>
              </a:rPr>
              <a:t>例</a:t>
            </a:r>
            <a:r>
              <a:rPr lang="en-US" altLang="zh-CN" sz="3200" dirty="0" smtClean="0">
                <a:solidFill>
                  <a:srgbClr val="FFFFFF"/>
                </a:solidFill>
                <a:latin typeface="微软雅黑" panose="020B0503020204020204" pitchFamily="34" charset="-122"/>
                <a:ea typeface="微软雅黑" panose="020B0503020204020204" pitchFamily="34" charset="-122"/>
              </a:rPr>
              <a:t>3</a:t>
            </a:r>
            <a:endParaRPr lang="zh-CN" altLang="en-US" sz="3200" dirty="0" err="1">
              <a:solidFill>
                <a:srgbClr val="FFFFFF"/>
              </a:solidFill>
              <a:latin typeface="微软雅黑" panose="020B0503020204020204" pitchFamily="34" charset="-122"/>
              <a:ea typeface="微软雅黑" panose="020B0503020204020204" pitchFamily="34" charset="-122"/>
            </a:endParaRPr>
          </a:p>
        </p:txBody>
      </p:sp>
      <p:pic>
        <p:nvPicPr>
          <p:cNvPr id="6146"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152117" y="1523938"/>
            <a:ext cx="3830072" cy="38101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295468" y="1034147"/>
            <a:ext cx="10081617" cy="4555093"/>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latin typeface="Times New Roman" panose="02020603050405020304" pitchFamily="18" charset="0"/>
                <a:ea typeface="+mn-ea"/>
                <a:cs typeface="Times New Roman" panose="02020603050405020304" pitchFamily="18" charset="0"/>
              </a:rPr>
              <a:t>实验时分别把甲、乙、丙接入电路</a:t>
            </a:r>
            <a:r>
              <a:rPr lang="en-US" altLang="zh-CN" sz="3200" b="1" i="1" dirty="0">
                <a:latin typeface="Times New Roman" panose="02020603050405020304" pitchFamily="18" charset="0"/>
                <a:ea typeface="+mn-ea"/>
                <a:cs typeface="Times New Roman" panose="02020603050405020304" pitchFamily="18" charset="0"/>
              </a:rPr>
              <a:t>A</a:t>
            </a:r>
            <a:r>
              <a:rPr lang="zh-CN" altLang="en-US" sz="3200" b="1" dirty="0">
                <a:latin typeface="Times New Roman" panose="02020603050405020304" pitchFamily="18" charset="0"/>
                <a:ea typeface="+mn-ea"/>
                <a:cs typeface="Times New Roman" panose="02020603050405020304" pitchFamily="18" charset="0"/>
              </a:rPr>
              <a:t>、</a:t>
            </a:r>
            <a:r>
              <a:rPr lang="en-US" altLang="zh-CN" sz="3200" b="1" i="1" dirty="0">
                <a:latin typeface="Times New Roman" panose="02020603050405020304" pitchFamily="18" charset="0"/>
                <a:ea typeface="+mn-ea"/>
                <a:cs typeface="Times New Roman" panose="02020603050405020304" pitchFamily="18" charset="0"/>
              </a:rPr>
              <a:t>B</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间，可以根据 </a:t>
            </a:r>
            <a:r>
              <a:rPr lang="en-US" altLang="zh-CN" sz="3200" b="1" dirty="0">
                <a:latin typeface="Times New Roman" panose="02020603050405020304" pitchFamily="18" charset="0"/>
                <a:ea typeface="+mn-ea"/>
                <a:cs typeface="Times New Roman" panose="02020603050405020304" pitchFamily="18" charset="0"/>
              </a:rPr>
              <a:t>____________</a:t>
            </a:r>
            <a:r>
              <a:rPr lang="zh-CN" altLang="en-US" sz="3200" b="1" dirty="0">
                <a:latin typeface="Times New Roman" panose="02020603050405020304" pitchFamily="18" charset="0"/>
                <a:ea typeface="+mn-ea"/>
                <a:cs typeface="Times New Roman" panose="02020603050405020304" pitchFamily="18" charset="0"/>
              </a:rPr>
              <a:t>的大小来判断接入电路电阻的大小。当把甲、乙分别接入电路时，电流表示数分别为</a:t>
            </a:r>
            <a:r>
              <a:rPr lang="en-US" altLang="zh-CN" sz="3200" b="1" i="1" dirty="0">
                <a:latin typeface="Times New Roman" panose="02020603050405020304" pitchFamily="18" charset="0"/>
                <a:ea typeface="+mn-ea"/>
                <a:cs typeface="Times New Roman" panose="02020603050405020304" pitchFamily="18" charset="0"/>
              </a:rPr>
              <a:t>I</a:t>
            </a:r>
            <a:r>
              <a:rPr lang="en-US" altLang="zh-CN" sz="3200" b="1" baseline="-25000" dirty="0">
                <a:latin typeface="Times New Roman" panose="02020603050405020304" pitchFamily="18" charset="0"/>
                <a:ea typeface="+mn-ea"/>
                <a:cs typeface="Times New Roman" panose="02020603050405020304" pitchFamily="18" charset="0"/>
              </a:rPr>
              <a:t>1</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和</a:t>
            </a:r>
            <a:r>
              <a:rPr lang="en-US" altLang="zh-CN" sz="3200" b="1" i="1" dirty="0">
                <a:latin typeface="Times New Roman" panose="02020603050405020304" pitchFamily="18" charset="0"/>
                <a:ea typeface="+mn-ea"/>
                <a:cs typeface="Times New Roman" panose="02020603050405020304" pitchFamily="18" charset="0"/>
              </a:rPr>
              <a:t>I</a:t>
            </a:r>
            <a:r>
              <a:rPr lang="en-US" altLang="zh-CN" sz="3200" b="1" baseline="-25000"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，且</a:t>
            </a:r>
            <a:r>
              <a:rPr lang="en-US" altLang="zh-CN" sz="3200" b="1" i="1" dirty="0">
                <a:latin typeface="Times New Roman" panose="02020603050405020304" pitchFamily="18" charset="0"/>
                <a:ea typeface="+mn-ea"/>
                <a:cs typeface="Times New Roman" panose="02020603050405020304" pitchFamily="18" charset="0"/>
              </a:rPr>
              <a:t>I</a:t>
            </a:r>
            <a:r>
              <a:rPr lang="en-US" altLang="zh-CN" sz="3200" b="1" baseline="-25000" dirty="0">
                <a:latin typeface="Times New Roman" panose="02020603050405020304" pitchFamily="18" charset="0"/>
                <a:ea typeface="+mn-ea"/>
                <a:cs typeface="Times New Roman" panose="02020603050405020304" pitchFamily="18" charset="0"/>
              </a:rPr>
              <a:t>1</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a:t>
            </a:r>
            <a:r>
              <a:rPr lang="zh-CN" altLang="en-US" sz="3200" b="1" i="1" dirty="0">
                <a:latin typeface="Times New Roman" panose="02020603050405020304" pitchFamily="18" charset="0"/>
                <a:ea typeface="+mn-ea"/>
                <a:cs typeface="Times New Roman" panose="02020603050405020304" pitchFamily="18" charset="0"/>
              </a:rPr>
              <a:t> </a:t>
            </a:r>
            <a:r>
              <a:rPr lang="en-US" altLang="zh-CN" sz="3200" b="1" i="1" dirty="0">
                <a:latin typeface="Times New Roman" panose="02020603050405020304" pitchFamily="18" charset="0"/>
                <a:ea typeface="+mn-ea"/>
                <a:cs typeface="Times New Roman" panose="02020603050405020304" pitchFamily="18" charset="0"/>
              </a:rPr>
              <a:t>I</a:t>
            </a:r>
            <a:r>
              <a:rPr lang="en-US" altLang="zh-CN" sz="3200" b="1" baseline="-25000"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，说明导体的电阻跟导体的</a:t>
            </a:r>
            <a:r>
              <a:rPr lang="en-US" altLang="zh-CN" sz="3200" b="1" dirty="0">
                <a:latin typeface="Times New Roman" panose="02020603050405020304" pitchFamily="18" charset="0"/>
                <a:cs typeface="Times New Roman" panose="02020603050405020304" pitchFamily="18" charset="0"/>
              </a:rPr>
              <a:t>________</a:t>
            </a:r>
            <a:r>
              <a:rPr lang="zh-CN" altLang="en-US" sz="3200" b="1" dirty="0">
                <a:latin typeface="Times New Roman" panose="02020603050405020304" pitchFamily="18" charset="0"/>
                <a:ea typeface="+mn-ea"/>
                <a:cs typeface="Times New Roman" panose="02020603050405020304" pitchFamily="18" charset="0"/>
              </a:rPr>
              <a:t>有关。再换丙接入该电路时，电流表示数为</a:t>
            </a:r>
            <a:r>
              <a:rPr lang="en-US" altLang="zh-CN" sz="3200" b="1" i="1" dirty="0">
                <a:latin typeface="Times New Roman" panose="02020603050405020304" pitchFamily="18" charset="0"/>
                <a:ea typeface="+mn-ea"/>
                <a:cs typeface="Times New Roman" panose="02020603050405020304" pitchFamily="18" charset="0"/>
              </a:rPr>
              <a:t>I</a:t>
            </a:r>
            <a:r>
              <a:rPr lang="en-US" altLang="zh-CN" sz="3200" b="1" baseline="-25000" dirty="0">
                <a:latin typeface="Times New Roman" panose="02020603050405020304" pitchFamily="18" charset="0"/>
                <a:ea typeface="+mn-ea"/>
                <a:cs typeface="Times New Roman" panose="02020603050405020304" pitchFamily="18" charset="0"/>
              </a:rPr>
              <a:t>3</a:t>
            </a:r>
            <a:r>
              <a:rPr lang="zh-CN" altLang="en-US" sz="3200" b="1" dirty="0">
                <a:latin typeface="Times New Roman" panose="02020603050405020304" pitchFamily="18" charset="0"/>
                <a:ea typeface="+mn-ea"/>
                <a:cs typeface="Times New Roman" panose="02020603050405020304" pitchFamily="18" charset="0"/>
              </a:rPr>
              <a:t>，且</a:t>
            </a:r>
            <a:r>
              <a:rPr lang="en-US" altLang="zh-CN" sz="3200" b="1" i="1" dirty="0">
                <a:latin typeface="Times New Roman" panose="02020603050405020304" pitchFamily="18" charset="0"/>
                <a:ea typeface="+mn-ea"/>
                <a:cs typeface="Times New Roman" panose="02020603050405020304" pitchFamily="18" charset="0"/>
              </a:rPr>
              <a:t>I</a:t>
            </a:r>
            <a:r>
              <a:rPr lang="en-US" altLang="zh-CN" sz="3200" b="1" baseline="-25000" dirty="0">
                <a:latin typeface="Times New Roman" panose="02020603050405020304" pitchFamily="18" charset="0"/>
                <a:ea typeface="+mn-ea"/>
                <a:cs typeface="Times New Roman" panose="02020603050405020304" pitchFamily="18" charset="0"/>
              </a:rPr>
              <a:t>3</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 </a:t>
            </a:r>
            <a:r>
              <a:rPr lang="en-US" altLang="zh-CN" sz="3200" b="1" i="1" dirty="0">
                <a:latin typeface="Times New Roman" panose="02020603050405020304" pitchFamily="18" charset="0"/>
                <a:ea typeface="+mn-ea"/>
                <a:cs typeface="Times New Roman" panose="02020603050405020304" pitchFamily="18" charset="0"/>
              </a:rPr>
              <a:t>I</a:t>
            </a:r>
            <a:r>
              <a:rPr lang="en-US" altLang="zh-CN" sz="3200" b="1" baseline="-25000"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，说明导体的电阻跟导体的</a:t>
            </a:r>
            <a:r>
              <a:rPr lang="en-US" altLang="zh-CN" sz="3200" b="1" dirty="0">
                <a:latin typeface="Times New Roman" panose="02020603050405020304" pitchFamily="18" charset="0"/>
                <a:cs typeface="Times New Roman" panose="02020603050405020304" pitchFamily="18" charset="0"/>
              </a:rPr>
              <a:t>________</a:t>
            </a:r>
            <a:r>
              <a:rPr lang="zh-CN" altLang="en-US" sz="3200" b="1" dirty="0">
                <a:latin typeface="Times New Roman" panose="02020603050405020304" pitchFamily="18" charset="0"/>
                <a:ea typeface="+mn-ea"/>
                <a:cs typeface="Times New Roman" panose="02020603050405020304" pitchFamily="18" charset="0"/>
              </a:rPr>
              <a:t>有关。</a:t>
            </a:r>
            <a:endParaRPr lang="en-US" altLang="zh-CN" sz="3200" b="1" dirty="0">
              <a:latin typeface="Times New Roman" panose="02020603050405020304" pitchFamily="18" charset="0"/>
              <a:ea typeface="+mn-ea"/>
              <a:cs typeface="Times New Roman" panose="02020603050405020304" pitchFamily="18" charset="0"/>
            </a:endParaRPr>
          </a:p>
        </p:txBody>
      </p:sp>
      <p:sp>
        <p:nvSpPr>
          <p:cNvPr id="11" name="TextBox 10"/>
          <p:cNvSpPr txBox="1">
            <a:spLocks noChangeArrowheads="1"/>
          </p:cNvSpPr>
          <p:nvPr/>
        </p:nvSpPr>
        <p:spPr bwMode="auto">
          <a:xfrm>
            <a:off x="1391477" y="1762267"/>
            <a:ext cx="2592288" cy="861775"/>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电流表示数</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
        <p:nvSpPr>
          <p:cNvPr id="8" name="TextBox 7"/>
          <p:cNvSpPr txBox="1">
            <a:spLocks noChangeArrowheads="1"/>
          </p:cNvSpPr>
          <p:nvPr/>
        </p:nvSpPr>
        <p:spPr bwMode="auto">
          <a:xfrm>
            <a:off x="7440149" y="3220710"/>
            <a:ext cx="2016224" cy="861775"/>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横截面积</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
        <p:nvSpPr>
          <p:cNvPr id="12" name="TextBox 11"/>
          <p:cNvSpPr txBox="1">
            <a:spLocks noChangeArrowheads="1"/>
          </p:cNvSpPr>
          <p:nvPr/>
        </p:nvSpPr>
        <p:spPr bwMode="auto">
          <a:xfrm>
            <a:off x="4943872" y="4682552"/>
            <a:ext cx="1152128" cy="861775"/>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长度</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8"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2"/>
          <p:cNvSpPr>
            <a:spLocks noChangeArrowheads="1"/>
          </p:cNvSpPr>
          <p:nvPr/>
        </p:nvSpPr>
        <p:spPr bwMode="auto">
          <a:xfrm>
            <a:off x="1305985" y="1508787"/>
            <a:ext cx="9577916" cy="2339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探究影响电阻大小的因素采用了</a:t>
            </a:r>
            <a:r>
              <a:rPr lang="zh-CN" altLang="en-US" sz="3200" b="1" dirty="0">
                <a:solidFill>
                  <a:srgbClr val="00B0F0"/>
                </a:solidFill>
                <a:latin typeface="Times New Roman" panose="02020603050405020304" pitchFamily="18" charset="0"/>
              </a:rPr>
              <a:t>控制变量法</a:t>
            </a:r>
            <a:r>
              <a:rPr lang="zh-CN" altLang="en-US" sz="3200" b="1" dirty="0">
                <a:latin typeface="Times New Roman" panose="02020603050405020304" pitchFamily="18" charset="0"/>
              </a:rPr>
              <a:t>，电阻大小的变化是通过电流表的示数变化体现的，这里采用了</a:t>
            </a:r>
            <a:r>
              <a:rPr lang="zh-CN" altLang="en-US" sz="3200" b="1" dirty="0">
                <a:solidFill>
                  <a:srgbClr val="00B0F0"/>
                </a:solidFill>
                <a:latin typeface="Times New Roman" panose="02020603050405020304" pitchFamily="18" charset="0"/>
              </a:rPr>
              <a:t>转换法</a:t>
            </a:r>
            <a:r>
              <a:rPr lang="zh-CN" altLang="en-US" sz="3200" b="1" dirty="0">
                <a:latin typeface="Times New Roman" panose="02020603050405020304" pitchFamily="18" charset="0"/>
              </a:rPr>
              <a:t>。</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1487538" y="836766"/>
            <a:ext cx="9192260" cy="5256530"/>
            <a:chOff x="-641" y="1753"/>
            <a:chExt cx="14476" cy="8278"/>
          </a:xfrm>
        </p:grpSpPr>
        <p:pic>
          <p:nvPicPr>
            <p:cNvPr id="3" name="图片 2" descr="打孔纸"/>
            <p:cNvPicPr>
              <a:picLocks noChangeAspect="1"/>
            </p:cNvPicPr>
            <p:nvPr>
              <p:custDataLst>
                <p:tags r:id="rId1"/>
              </p:custDataLst>
            </p:nvPr>
          </p:nvPicPr>
          <p:blipFill>
            <a:blip r:embed="rId2"/>
            <a:stretch>
              <a:fillRect/>
            </a:stretch>
          </p:blipFill>
          <p:spPr>
            <a:xfrm>
              <a:off x="-641" y="2247"/>
              <a:ext cx="14476" cy="7784"/>
            </a:xfrm>
            <a:prstGeom prst="rect">
              <a:avLst/>
            </a:prstGeom>
          </p:spPr>
        </p:pic>
        <p:grpSp>
          <p:nvGrpSpPr>
            <p:cNvPr id="7" name="组合 6"/>
            <p:cNvGrpSpPr/>
            <p:nvPr/>
          </p:nvGrpSpPr>
          <p:grpSpPr>
            <a:xfrm>
              <a:off x="40" y="1753"/>
              <a:ext cx="4248" cy="977"/>
              <a:chOff x="40" y="2160"/>
              <a:chExt cx="4248" cy="977"/>
            </a:xfrm>
          </p:grpSpPr>
          <p:sp>
            <p:nvSpPr>
              <p:cNvPr id="4" name="文本框 3"/>
              <p:cNvSpPr txBox="1"/>
              <p:nvPr>
                <p:custDataLst>
                  <p:tags r:id="rId3"/>
                </p:custDataLst>
              </p:nvPr>
            </p:nvSpPr>
            <p:spPr>
              <a:xfrm>
                <a:off x="1523" y="2315"/>
                <a:ext cx="2765"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规律</a:t>
                </a:r>
                <a:r>
                  <a:rPr lang="zh-CN" altLang="en-US" sz="2800" dirty="0" smtClean="0">
                    <a:latin typeface="黑体" panose="02010609060101010101" charset="-122"/>
                    <a:ea typeface="黑体" panose="02010609060101010101" charset="-122"/>
                    <a:cs typeface="黑体" panose="02010609060101010101" charset="-122"/>
                  </a:rPr>
                  <a:t>点拨</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40" y="2160"/>
                <a:ext cx="1579" cy="936"/>
              </a:xfrm>
              <a:prstGeom prst="rect">
                <a:avLst/>
              </a:prstGeom>
            </p:spPr>
          </p:pic>
        </p:grpSp>
      </p:grpSp>
      <p:sp>
        <p:nvSpPr>
          <p:cNvPr id="8" name="矩形 7"/>
          <p:cNvSpPr>
            <a:spLocks noChangeArrowheads="1"/>
          </p:cNvSpPr>
          <p:nvPr/>
        </p:nvSpPr>
        <p:spPr bwMode="auto">
          <a:xfrm>
            <a:off x="2496043" y="1628854"/>
            <a:ext cx="7319709" cy="381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080" indent="798830" eaLnBrk="1" hangingPunct="1">
              <a:lnSpc>
                <a:spcPct val="150000"/>
              </a:lnSpc>
              <a:defRPr/>
            </a:pPr>
            <a:r>
              <a:rPr lang="zh-CN" altLang="en-US" sz="3200" b="1" dirty="0">
                <a:solidFill>
                  <a:srgbClr val="00B0F0"/>
                </a:solidFill>
                <a:latin typeface="Times New Roman" panose="02020603050405020304" pitchFamily="18" charset="0"/>
                <a:ea typeface="楷体" panose="02010609060101010101" pitchFamily="49" charset="-122"/>
              </a:rPr>
              <a:t>根据灯泡的亮度判断导体电阻的大小的优点是形象、直观，根据电流表的示数大小判断导体电阻大小的优点是准确。当导体的电阻相差很小时，根据电流表示数大小判断更好。</a:t>
            </a:r>
            <a:endParaRPr lang="en-US" altLang="zh-CN" sz="3200" b="1" u="wavy" dirty="0">
              <a:solidFill>
                <a:srgbClr val="00B0F0"/>
              </a:solidFill>
              <a:uFill>
                <a:solidFill>
                  <a:schemeClr val="tx1"/>
                </a:solidFill>
              </a:u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606551" y="980728"/>
            <a:ext cx="9770533" cy="4555093"/>
          </a:xfrm>
          <a:prstGeom prst="rect">
            <a:avLst/>
          </a:prstGeom>
          <a:noFill/>
          <a:ln w="9525">
            <a:noFill/>
            <a:miter lim="800000"/>
          </a:ln>
        </p:spPr>
        <p:txBody>
          <a:bodyPr wrap="square" lIns="121917" tIns="60958" rIns="121917" bIns="60958">
            <a:spAutoFit/>
          </a:bodyPr>
          <a:lstStyle/>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中考</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北京</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通常情况下，关于一段粗细均匀的镍铬合金丝的电阻，下列说法中正确的是</a:t>
            </a:r>
            <a:r>
              <a:rPr lang="en-US" altLang="zh-CN" sz="3200" b="1" dirty="0">
                <a:latin typeface="Times New Roman" panose="02020603050405020304" pitchFamily="18" charset="0"/>
                <a:ea typeface="+mn-ea"/>
                <a:cs typeface="Times New Roman" panose="02020603050405020304" pitchFamily="18" charset="0"/>
              </a:rPr>
              <a:t>(         )</a:t>
            </a:r>
            <a:endParaRPr lang="zh-CN" altLang="en-US" sz="3200" b="1" dirty="0">
              <a:latin typeface="Times New Roman" panose="02020603050405020304" pitchFamily="18" charset="0"/>
              <a:ea typeface="+mn-ea"/>
              <a:cs typeface="Times New Roman" panose="02020603050405020304" pitchFamily="18" charset="0"/>
            </a:endParaRPr>
          </a:p>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A. </a:t>
            </a:r>
            <a:r>
              <a:rPr lang="zh-CN" altLang="en-US" sz="3200" b="1" dirty="0">
                <a:latin typeface="Times New Roman" panose="02020603050405020304" pitchFamily="18" charset="0"/>
                <a:ea typeface="+mn-ea"/>
                <a:cs typeface="Times New Roman" panose="02020603050405020304" pitchFamily="18" charset="0"/>
              </a:rPr>
              <a:t>合金丝的电阻跟该合金丝的长度有关</a:t>
            </a:r>
            <a:endParaRPr lang="zh-CN" altLang="en-US" sz="3200" b="1" dirty="0">
              <a:latin typeface="Times New Roman" panose="02020603050405020304" pitchFamily="18" charset="0"/>
              <a:ea typeface="+mn-ea"/>
              <a:cs typeface="Times New Roman" panose="02020603050405020304" pitchFamily="18" charset="0"/>
            </a:endParaRPr>
          </a:p>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B. </a:t>
            </a:r>
            <a:r>
              <a:rPr lang="zh-CN" altLang="en-US" sz="3200" b="1" dirty="0">
                <a:latin typeface="Times New Roman" panose="02020603050405020304" pitchFamily="18" charset="0"/>
                <a:ea typeface="+mn-ea"/>
                <a:cs typeface="Times New Roman" panose="02020603050405020304" pitchFamily="18" charset="0"/>
              </a:rPr>
              <a:t>合金丝的电阻跟该合金丝的横截面积无关</a:t>
            </a:r>
            <a:endParaRPr lang="zh-CN" altLang="en-US" sz="3200" b="1" dirty="0">
              <a:latin typeface="Times New Roman" panose="02020603050405020304" pitchFamily="18" charset="0"/>
              <a:ea typeface="+mn-ea"/>
              <a:cs typeface="Times New Roman" panose="02020603050405020304" pitchFamily="18" charset="0"/>
            </a:endParaRPr>
          </a:p>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C. </a:t>
            </a:r>
            <a:r>
              <a:rPr lang="zh-CN" altLang="en-US" sz="3200" b="1" dirty="0">
                <a:latin typeface="Times New Roman" panose="02020603050405020304" pitchFamily="18" charset="0"/>
                <a:ea typeface="+mn-ea"/>
                <a:cs typeface="Times New Roman" panose="02020603050405020304" pitchFamily="18" charset="0"/>
              </a:rPr>
              <a:t>合金丝两端的电压越大，合金丝的电阻越小</a:t>
            </a:r>
            <a:endParaRPr lang="zh-CN" altLang="en-US" sz="3200" b="1" dirty="0">
              <a:latin typeface="Times New Roman" panose="02020603050405020304" pitchFamily="18" charset="0"/>
              <a:ea typeface="+mn-ea"/>
              <a:cs typeface="Times New Roman" panose="02020603050405020304" pitchFamily="18" charset="0"/>
            </a:endParaRPr>
          </a:p>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D. </a:t>
            </a:r>
            <a:r>
              <a:rPr lang="zh-CN" altLang="en-US" sz="3200" b="1" dirty="0">
                <a:latin typeface="Times New Roman" panose="02020603050405020304" pitchFamily="18" charset="0"/>
                <a:ea typeface="+mn-ea"/>
                <a:cs typeface="Times New Roman" panose="02020603050405020304" pitchFamily="18" charset="0"/>
              </a:rPr>
              <a:t>通过合金丝的电流越小，合金丝的电阻越大</a:t>
            </a:r>
            <a:endParaRPr lang="en-US" altLang="zh-CN" sz="3200" b="1" dirty="0">
              <a:latin typeface="Times New Roman" panose="02020603050405020304" pitchFamily="18" charset="0"/>
              <a:ea typeface="+mn-ea"/>
              <a:cs typeface="Times New Roman" panose="02020603050405020304" pitchFamily="18" charset="0"/>
            </a:endParaRPr>
          </a:p>
        </p:txBody>
      </p:sp>
      <p:sp>
        <p:nvSpPr>
          <p:cNvPr id="8" name="任意多边形 25"/>
          <p:cNvSpPr/>
          <p:nvPr>
            <p:custDataLst>
              <p:tags r:id="rId1"/>
            </p:custDataLst>
          </p:nvPr>
        </p:nvSpPr>
        <p:spPr bwMode="auto">
          <a:xfrm>
            <a:off x="599017" y="1215341"/>
            <a:ext cx="1075267" cy="584200"/>
          </a:xfrm>
          <a:custGeom>
            <a:avLst/>
            <a:gdLst>
              <a:gd name="T0" fmla="*/ 0 w 1186765"/>
              <a:gd name="T1" fmla="*/ 0 h 714376"/>
              <a:gd name="T2" fmla="*/ 1 w 1186765"/>
              <a:gd name="T3" fmla="*/ 0 h 714376"/>
              <a:gd name="T4" fmla="*/ 1 w 1186765"/>
              <a:gd name="T5" fmla="*/ 1 h 714376"/>
              <a:gd name="T6" fmla="*/ 1 w 1186765"/>
              <a:gd name="T7" fmla="*/ 1 h 714376"/>
              <a:gd name="T8" fmla="*/ 1 w 1186765"/>
              <a:gd name="T9" fmla="*/ 1 h 714376"/>
              <a:gd name="T10" fmla="*/ 1 w 1186765"/>
              <a:gd name="T11" fmla="*/ 1 h 714376"/>
              <a:gd name="T12" fmla="*/ 0 60000 65536"/>
              <a:gd name="T13" fmla="*/ 0 60000 65536"/>
              <a:gd name="T14" fmla="*/ 0 60000 65536"/>
              <a:gd name="T15" fmla="*/ 0 60000 65536"/>
              <a:gd name="T16" fmla="*/ 0 60000 65536"/>
              <a:gd name="T17" fmla="*/ 0 60000 65536"/>
              <a:gd name="T18" fmla="*/ 0 w 1186765"/>
              <a:gd name="T19" fmla="*/ 0 h 714376"/>
              <a:gd name="T20" fmla="*/ 1186765 w 1186765"/>
              <a:gd name="T21" fmla="*/ 714376 h 714376"/>
            </a:gdLst>
            <a:ahLst/>
            <a:cxnLst>
              <a:cxn ang="T12">
                <a:pos x="T0" y="T1"/>
              </a:cxn>
              <a:cxn ang="T13">
                <a:pos x="T2" y="T3"/>
              </a:cxn>
              <a:cxn ang="T14">
                <a:pos x="T4" y="T5"/>
              </a:cxn>
              <a:cxn ang="T15">
                <a:pos x="T6" y="T7"/>
              </a:cxn>
              <a:cxn ang="T16">
                <a:pos x="T8" y="T9"/>
              </a:cxn>
              <a:cxn ang="T17">
                <a:pos x="T10" y="T11"/>
              </a:cxn>
            </a:cxnLst>
            <a:rect l="T18" t="T19" r="T20" b="T21"/>
            <a:pathLst>
              <a:path w="1186765" h="714376">
                <a:moveTo>
                  <a:pt x="0" y="0"/>
                </a:moveTo>
                <a:lnTo>
                  <a:pt x="829577" y="0"/>
                </a:lnTo>
                <a:cubicBezTo>
                  <a:pt x="1026846" y="0"/>
                  <a:pt x="1186765" y="159919"/>
                  <a:pt x="1186765" y="357188"/>
                </a:cubicBezTo>
                <a:lnTo>
                  <a:pt x="1186764" y="357188"/>
                </a:lnTo>
                <a:cubicBezTo>
                  <a:pt x="1186764" y="554457"/>
                  <a:pt x="1026845" y="714376"/>
                  <a:pt x="829576" y="714376"/>
                </a:cubicBezTo>
                <a:lnTo>
                  <a:pt x="244993" y="714376"/>
                </a:lnTo>
                <a:lnTo>
                  <a:pt x="0" y="0"/>
                </a:lnTo>
                <a:close/>
              </a:path>
            </a:pathLst>
          </a:custGeom>
          <a:solidFill>
            <a:srgbClr val="A5CC44">
              <a:alpha val="8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39994" tIns="60958" rIns="121917" bIns="6095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dirty="0">
                <a:solidFill>
                  <a:srgbClr val="FFFFFF"/>
                </a:solidFill>
                <a:latin typeface="微软雅黑" panose="020B0503020204020204" pitchFamily="34" charset="-122"/>
                <a:ea typeface="微软雅黑" panose="020B0503020204020204" pitchFamily="34" charset="-122"/>
              </a:rPr>
              <a:t>例</a:t>
            </a:r>
            <a:r>
              <a:rPr lang="en-US" altLang="zh-CN" sz="3200" dirty="0">
                <a:solidFill>
                  <a:srgbClr val="FFFFFF"/>
                </a:solidFill>
                <a:latin typeface="微软雅黑" panose="020B0503020204020204" pitchFamily="34" charset="-122"/>
                <a:ea typeface="微软雅黑" panose="020B0503020204020204" pitchFamily="34" charset="-122"/>
              </a:rPr>
              <a:t>4</a:t>
            </a:r>
            <a:endParaRPr lang="zh-CN" altLang="en-US" sz="3200" dirty="0">
              <a:solidFill>
                <a:srgbClr val="FFFFFF"/>
              </a:solidFill>
              <a:latin typeface="微软雅黑" panose="020B0503020204020204" pitchFamily="34" charset="-122"/>
              <a:ea typeface="微软雅黑" panose="020B0503020204020204" pitchFamily="34" charset="-122"/>
            </a:endParaRPr>
          </a:p>
        </p:txBody>
      </p:sp>
      <p:sp>
        <p:nvSpPr>
          <p:cNvPr id="11" name="TextBox 10"/>
          <p:cNvSpPr txBox="1">
            <a:spLocks noChangeArrowheads="1"/>
          </p:cNvSpPr>
          <p:nvPr/>
        </p:nvSpPr>
        <p:spPr bwMode="auto">
          <a:xfrm>
            <a:off x="8208235" y="1769723"/>
            <a:ext cx="576064" cy="861775"/>
          </a:xfrm>
          <a:prstGeom prst="rect">
            <a:avLst/>
          </a:prstGeom>
          <a:noFill/>
          <a:ln w="9525">
            <a:noFill/>
            <a:miter lim="800000"/>
          </a:ln>
        </p:spPr>
        <p:txBody>
          <a:bodyPr wrap="square" lIns="121917" tIns="60958" rIns="121917" bIns="60958">
            <a:spAutoFit/>
          </a:bodyPr>
          <a:lstStyle/>
          <a:p>
            <a:pPr>
              <a:lnSpc>
                <a:spcPct val="150000"/>
              </a:lnSpc>
              <a:defRPr/>
            </a:pPr>
            <a:r>
              <a:rPr lang="en-US" altLang="zh-CN" sz="3200" b="1" dirty="0">
                <a:solidFill>
                  <a:srgbClr val="FF0000"/>
                </a:solidFill>
                <a:latin typeface="Times New Roman" panose="02020603050405020304" pitchFamily="18" charset="0"/>
                <a:ea typeface="+mn-ea"/>
                <a:cs typeface="Times New Roman" panose="02020603050405020304" pitchFamily="18" charset="0"/>
              </a:rPr>
              <a:t>A</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2"/>
          <p:cNvSpPr>
            <a:spLocks noChangeArrowheads="1"/>
          </p:cNvSpPr>
          <p:nvPr/>
        </p:nvSpPr>
        <p:spPr bwMode="auto">
          <a:xfrm>
            <a:off x="1305985" y="1508787"/>
            <a:ext cx="9577916" cy="1600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导体的电阻与导体的材料、长度、横截面积和温度有关，与电压、电流无关。</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2469465" y="1375509"/>
            <a:ext cx="7226935" cy="4069715"/>
            <a:chOff x="2494" y="1311"/>
            <a:chExt cx="11381" cy="6409"/>
          </a:xfrm>
        </p:grpSpPr>
        <p:pic>
          <p:nvPicPr>
            <p:cNvPr id="3" name="图片 2" descr="打孔纸"/>
            <p:cNvPicPr>
              <a:picLocks noChangeAspect="1"/>
            </p:cNvPicPr>
            <p:nvPr>
              <p:custDataLst>
                <p:tags r:id="rId1"/>
              </p:custDataLst>
            </p:nvPr>
          </p:nvPicPr>
          <p:blipFill>
            <a:blip r:embed="rId2"/>
            <a:stretch>
              <a:fillRect/>
            </a:stretch>
          </p:blipFill>
          <p:spPr>
            <a:xfrm>
              <a:off x="2494" y="2247"/>
              <a:ext cx="11381" cy="5473"/>
            </a:xfrm>
            <a:prstGeom prst="rect">
              <a:avLst/>
            </a:prstGeom>
          </p:spPr>
        </p:pic>
        <p:grpSp>
          <p:nvGrpSpPr>
            <p:cNvPr id="7" name="组合 6"/>
            <p:cNvGrpSpPr/>
            <p:nvPr/>
          </p:nvGrpSpPr>
          <p:grpSpPr>
            <a:xfrm>
              <a:off x="2936" y="1311"/>
              <a:ext cx="4248" cy="977"/>
              <a:chOff x="2936" y="1718"/>
              <a:chExt cx="4248" cy="977"/>
            </a:xfrm>
          </p:grpSpPr>
          <p:sp>
            <p:nvSpPr>
              <p:cNvPr id="4" name="文本框 3"/>
              <p:cNvSpPr txBox="1"/>
              <p:nvPr>
                <p:custDataLst>
                  <p:tags r:id="rId3"/>
                </p:custDataLst>
              </p:nvPr>
            </p:nvSpPr>
            <p:spPr>
              <a:xfrm>
                <a:off x="4419" y="1873"/>
                <a:ext cx="2765"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方法</a:t>
                </a:r>
                <a:r>
                  <a:rPr lang="zh-CN" altLang="en-US" sz="2800" dirty="0" smtClean="0">
                    <a:latin typeface="黑体" panose="02010609060101010101" charset="-122"/>
                    <a:ea typeface="黑体" panose="02010609060101010101" charset="-122"/>
                    <a:cs typeface="黑体" panose="02010609060101010101" charset="-122"/>
                  </a:rPr>
                  <a:t>点拨</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2936" y="1718"/>
                <a:ext cx="1579" cy="936"/>
              </a:xfrm>
              <a:prstGeom prst="rect">
                <a:avLst/>
              </a:prstGeom>
            </p:spPr>
          </p:pic>
        </p:grpSp>
      </p:grpSp>
      <p:sp>
        <p:nvSpPr>
          <p:cNvPr id="8" name="矩形 7"/>
          <p:cNvSpPr>
            <a:spLocks noChangeArrowheads="1"/>
          </p:cNvSpPr>
          <p:nvPr/>
        </p:nvSpPr>
        <p:spPr bwMode="auto">
          <a:xfrm>
            <a:off x="3251467" y="2496943"/>
            <a:ext cx="6107228" cy="2339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080" indent="811530" eaLnBrk="1" hangingPunct="1">
              <a:lnSpc>
                <a:spcPct val="150000"/>
              </a:lnSpc>
              <a:tabLst>
                <a:tab pos="271145" algn="l"/>
              </a:tabLst>
              <a:defRPr/>
            </a:pPr>
            <a:r>
              <a:rPr lang="zh-CN" altLang="en-US" sz="3200" b="1" dirty="0">
                <a:solidFill>
                  <a:srgbClr val="00B0F0"/>
                </a:solidFill>
                <a:latin typeface="Times New Roman" panose="02020603050405020304" pitchFamily="18" charset="0"/>
                <a:ea typeface="楷体" panose="02010609060101010101" pitchFamily="49" charset="-122"/>
              </a:rPr>
              <a:t>采用</a:t>
            </a:r>
            <a:r>
              <a:rPr lang="zh-CN" altLang="en-US" sz="3200" b="1" dirty="0">
                <a:latin typeface="Times New Roman" panose="02020603050405020304" pitchFamily="18" charset="0"/>
                <a:ea typeface="楷体" panose="02010609060101010101" pitchFamily="49" charset="-122"/>
              </a:rPr>
              <a:t>控制变量法</a:t>
            </a:r>
            <a:r>
              <a:rPr lang="zh-CN" altLang="en-US" sz="3200" b="1" dirty="0">
                <a:solidFill>
                  <a:srgbClr val="00B0F0"/>
                </a:solidFill>
                <a:latin typeface="Times New Roman" panose="02020603050405020304" pitchFamily="18" charset="0"/>
                <a:ea typeface="楷体" panose="02010609060101010101" pitchFamily="49" charset="-122"/>
              </a:rPr>
              <a:t>研究多因素物理问题时，实验结论应先说明哪些因素相同，再写实验结论。</a:t>
            </a:r>
            <a:endParaRPr lang="en-US" altLang="zh-CN" sz="3200" b="1" u="wavy" dirty="0">
              <a:solidFill>
                <a:srgbClr val="00B0F0"/>
              </a:solidFill>
              <a:uFill>
                <a:solidFill>
                  <a:schemeClr val="tx1"/>
                </a:solidFill>
              </a:u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1"/>
          <p:cNvSpPr txBox="1"/>
          <p:nvPr/>
        </p:nvSpPr>
        <p:spPr>
          <a:xfrm>
            <a:off x="765074" y="1844824"/>
            <a:ext cx="10660164" cy="64633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en-US" altLang="zh-CN" sz="3200" b="1" kern="2200" dirty="0" smtClean="0">
                <a:latin typeface="Times New Roman" panose="02020603050405020304"/>
                <a:ea typeface="宋体" panose="02010600030101010101" pitchFamily="2" charset="-122"/>
              </a:rPr>
              <a:t>1</a:t>
            </a:r>
            <a:r>
              <a:rPr lang="zh-CN" altLang="en-US" sz="3200" b="1" kern="2200" dirty="0" smtClean="0">
                <a:latin typeface="Times New Roman" panose="02020603050405020304"/>
                <a:ea typeface="宋体" panose="02010600030101010101" pitchFamily="2" charset="-122"/>
              </a:rPr>
              <a:t>．</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中考</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北京</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下列物品在通常情况下属于导体的是</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　　</a:t>
            </a:r>
            <a:r>
              <a:rPr lang="en-US" altLang="zh-CN" sz="3200" b="1" kern="2200" dirty="0" smtClean="0">
                <a:latin typeface="Times New Roman" panose="02020603050405020304"/>
                <a:ea typeface="宋体" panose="02010600030101010101" pitchFamily="2" charset="-122"/>
              </a:rPr>
              <a:t>)</a:t>
            </a:r>
            <a:endParaRPr lang="zh-CN" altLang="en-US" sz="3200" b="1" kern="2200" dirty="0" smtClean="0">
              <a:latin typeface="Times New Roman" panose="02020603050405020304"/>
              <a:ea typeface="宋体" panose="02010600030101010101" pitchFamily="2" charset="-122"/>
            </a:endParaRPr>
          </a:p>
        </p:txBody>
      </p:sp>
      <p:sp>
        <p:nvSpPr>
          <p:cNvPr id="5" name="文本占位符 2"/>
          <p:cNvSpPr txBox="1"/>
          <p:nvPr/>
        </p:nvSpPr>
        <p:spPr>
          <a:xfrm>
            <a:off x="1270719" y="2636912"/>
            <a:ext cx="7921625" cy="57624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3350" indent="0" fontAlgn="auto">
              <a:spcAft>
                <a:spcPts val="0"/>
              </a:spcAft>
              <a:buNone/>
            </a:pPr>
            <a:r>
              <a:rPr lang="en-US" altLang="zh-CN" sz="3200" b="1" kern="100" dirty="0" smtClean="0">
                <a:latin typeface="Times New Roman" panose="02020603050405020304"/>
                <a:ea typeface="宋体" panose="02010600030101010101" pitchFamily="2" charset="-122"/>
              </a:rPr>
              <a:t>A</a:t>
            </a:r>
            <a:r>
              <a:rPr lang="zh-CN" altLang="en-US" sz="3200" b="1" kern="100" dirty="0" smtClean="0">
                <a:latin typeface="Times New Roman" panose="02020603050405020304"/>
                <a:ea typeface="宋体" panose="02010600030101010101" pitchFamily="2" charset="-122"/>
              </a:rPr>
              <a:t>．纸杯  </a:t>
            </a:r>
            <a:r>
              <a:rPr lang="en-US" altLang="zh-CN" sz="3200" b="1" kern="100" dirty="0" smtClean="0">
                <a:latin typeface="Times New Roman" panose="02020603050405020304"/>
                <a:ea typeface="宋体" panose="02010600030101010101" pitchFamily="2" charset="-122"/>
              </a:rPr>
              <a:t>B</a:t>
            </a:r>
            <a:r>
              <a:rPr lang="zh-CN" altLang="en-US" sz="3200" b="1" kern="100" dirty="0" smtClean="0">
                <a:latin typeface="Times New Roman" panose="02020603050405020304"/>
                <a:ea typeface="宋体" panose="02010600030101010101" pitchFamily="2" charset="-122"/>
              </a:rPr>
              <a:t>．瓷碗  </a:t>
            </a:r>
            <a:r>
              <a:rPr lang="en-US" altLang="zh-CN" sz="3200" b="1" kern="100" dirty="0" smtClean="0">
                <a:latin typeface="Times New Roman" panose="02020603050405020304"/>
                <a:ea typeface="宋体" panose="02010600030101010101" pitchFamily="2" charset="-122"/>
              </a:rPr>
              <a:t>C</a:t>
            </a:r>
            <a:r>
              <a:rPr lang="zh-CN" altLang="en-US" sz="3200" b="1" kern="100" dirty="0" smtClean="0">
                <a:latin typeface="Times New Roman" panose="02020603050405020304"/>
                <a:ea typeface="宋体" panose="02010600030101010101" pitchFamily="2" charset="-122"/>
              </a:rPr>
              <a:t>．铁锅  </a:t>
            </a:r>
            <a:r>
              <a:rPr lang="en-US" altLang="zh-CN" sz="3200" b="1" kern="100" dirty="0" smtClean="0">
                <a:latin typeface="Times New Roman" panose="02020603050405020304"/>
                <a:ea typeface="宋体" panose="02010600030101010101" pitchFamily="2" charset="-122"/>
              </a:rPr>
              <a:t>D</a:t>
            </a:r>
            <a:r>
              <a:rPr lang="zh-CN" altLang="en-US" sz="3200" b="1" kern="100" dirty="0" smtClean="0">
                <a:latin typeface="Times New Roman" panose="02020603050405020304"/>
                <a:ea typeface="宋体" panose="02010600030101010101" pitchFamily="2" charset="-122"/>
              </a:rPr>
              <a:t>．木铲</a:t>
            </a:r>
            <a:endParaRPr lang="zh-CN" altLang="en-US" sz="3200" b="1" kern="100" dirty="0" smtClean="0">
              <a:latin typeface="Times New Roman" panose="02020603050405020304"/>
              <a:ea typeface="宋体" panose="02010600030101010101" pitchFamily="2" charset="-122"/>
            </a:endParaRPr>
          </a:p>
        </p:txBody>
      </p:sp>
      <p:sp>
        <p:nvSpPr>
          <p:cNvPr id="6" name="矩形 5"/>
          <p:cNvSpPr/>
          <p:nvPr/>
        </p:nvSpPr>
        <p:spPr>
          <a:xfrm>
            <a:off x="10416480" y="1836113"/>
            <a:ext cx="451048" cy="584775"/>
          </a:xfrm>
          <a:prstGeom prst="rect">
            <a:avLst/>
          </a:prstGeom>
          <a:noFill/>
          <a:ln w="9525">
            <a:noFill/>
          </a:ln>
        </p:spPr>
        <p:txBody>
          <a:bodyPr wrap="square">
            <a:spAutoFit/>
          </a:bodyPr>
          <a:lstStyle/>
          <a:p>
            <a:pPr lvl="0"/>
            <a:r>
              <a:rPr lang="en-US" altLang="zh-CN" sz="3200" b="1" dirty="0" smtClean="0">
                <a:solidFill>
                  <a:srgbClr val="C00000"/>
                </a:solidFill>
                <a:latin typeface="Times New Roman" panose="02020603050405020304"/>
                <a:ea typeface="宋体" panose="02010600030101010101" pitchFamily="2" charset="-122"/>
              </a:rPr>
              <a:t>C</a:t>
            </a:r>
            <a:endParaRPr lang="zh-CN" altLang="en-US" sz="3200" dirty="0">
              <a:solidFill>
                <a:prstClr val="black"/>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txBox="1"/>
          <p:nvPr/>
        </p:nvSpPr>
        <p:spPr>
          <a:xfrm>
            <a:off x="767036" y="1268760"/>
            <a:ext cx="10658202" cy="175432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627380" indent="-627380" fontAlgn="auto">
              <a:lnSpc>
                <a:spcPct val="150000"/>
              </a:lnSpc>
              <a:spcAft>
                <a:spcPts val="0"/>
              </a:spcAft>
            </a:pPr>
            <a:r>
              <a:rPr lang="en-US" altLang="zh-CN" sz="3200" b="1" kern="2200" dirty="0" smtClean="0">
                <a:latin typeface="Times New Roman" panose="02020603050405020304"/>
                <a:ea typeface="宋体" panose="02010600030101010101" pitchFamily="2" charset="-122"/>
              </a:rPr>
              <a:t>2</a:t>
            </a:r>
            <a:r>
              <a:rPr lang="zh-CN" altLang="en-US" sz="3200" b="1" kern="2200" dirty="0" smtClean="0">
                <a:latin typeface="Times New Roman" panose="02020603050405020304"/>
                <a:ea typeface="宋体" panose="02010600030101010101" pitchFamily="2" charset="-122"/>
              </a:rPr>
              <a:t>．</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sym typeface="+mn-ea"/>
              </a:rPr>
              <a:t>中考</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海南</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如图所示为某款新型折叠屏手机，折叠屏的主要部件是柔性发光二极管。制成二极管的材料是</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　　</a:t>
            </a:r>
            <a:r>
              <a:rPr lang="en-US" altLang="zh-CN" sz="3200" b="1" kern="2200" dirty="0" smtClean="0">
                <a:latin typeface="Times New Roman" panose="02020603050405020304"/>
                <a:ea typeface="宋体" panose="02010600030101010101" pitchFamily="2" charset="-122"/>
              </a:rPr>
              <a:t>)</a:t>
            </a:r>
            <a:endParaRPr lang="zh-CN" altLang="en-US" sz="3200" b="1" kern="2200" dirty="0" smtClean="0">
              <a:latin typeface="Times New Roman" panose="02020603050405020304"/>
              <a:ea typeface="宋体" panose="02010600030101010101" pitchFamily="2" charset="-122"/>
            </a:endParaRPr>
          </a:p>
        </p:txBody>
      </p:sp>
      <p:sp>
        <p:nvSpPr>
          <p:cNvPr id="3" name="文本占位符 2"/>
          <p:cNvSpPr txBox="1"/>
          <p:nvPr/>
        </p:nvSpPr>
        <p:spPr>
          <a:xfrm>
            <a:off x="763998" y="3429000"/>
            <a:ext cx="7921625" cy="230832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21030"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A</a:t>
            </a:r>
            <a:r>
              <a:rPr lang="zh-CN" altLang="en-US" sz="3200" b="1" kern="100" dirty="0" smtClean="0">
                <a:latin typeface="Times New Roman" panose="02020603050405020304"/>
                <a:ea typeface="宋体" panose="02010600030101010101" pitchFamily="2" charset="-122"/>
              </a:rPr>
              <a:t>．超导体  </a:t>
            </a:r>
            <a:endParaRPr lang="en-US" altLang="zh-CN" sz="3200" b="1" kern="100" dirty="0" smtClean="0">
              <a:latin typeface="Times New Roman" panose="02020603050405020304"/>
              <a:ea typeface="宋体" panose="02010600030101010101" pitchFamily="2" charset="-122"/>
            </a:endParaRPr>
          </a:p>
          <a:p>
            <a:pPr marL="621030"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B</a:t>
            </a:r>
            <a:r>
              <a:rPr lang="zh-CN" altLang="en-US" sz="3200" b="1" kern="100" dirty="0" smtClean="0">
                <a:latin typeface="Times New Roman" panose="02020603050405020304"/>
                <a:ea typeface="宋体" panose="02010600030101010101" pitchFamily="2" charset="-122"/>
              </a:rPr>
              <a:t>．导体</a:t>
            </a:r>
            <a:endParaRPr lang="zh-CN" altLang="en-US" sz="3200" b="1" kern="100" dirty="0" smtClean="0">
              <a:latin typeface="Times New Roman" panose="02020603050405020304"/>
              <a:ea typeface="宋体" panose="02010600030101010101" pitchFamily="2" charset="-122"/>
            </a:endParaRPr>
          </a:p>
          <a:p>
            <a:pPr marL="621030"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C</a:t>
            </a:r>
            <a:r>
              <a:rPr lang="zh-CN" altLang="en-US" sz="3200" b="1" kern="100" dirty="0" smtClean="0">
                <a:latin typeface="Times New Roman" panose="02020603050405020304"/>
                <a:ea typeface="宋体" panose="02010600030101010101" pitchFamily="2" charset="-122"/>
              </a:rPr>
              <a:t>．半导体  </a:t>
            </a:r>
            <a:endParaRPr lang="en-US" altLang="zh-CN" sz="3200" b="1" kern="100" dirty="0" smtClean="0">
              <a:latin typeface="Times New Roman" panose="02020603050405020304"/>
              <a:ea typeface="宋体" panose="02010600030101010101" pitchFamily="2" charset="-122"/>
            </a:endParaRPr>
          </a:p>
          <a:p>
            <a:pPr marL="621030"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D</a:t>
            </a:r>
            <a:r>
              <a:rPr lang="zh-CN" altLang="en-US" sz="3200" b="1" kern="100" dirty="0" smtClean="0">
                <a:latin typeface="Times New Roman" panose="02020603050405020304"/>
                <a:ea typeface="宋体" panose="02010600030101010101" pitchFamily="2" charset="-122"/>
              </a:rPr>
              <a:t>．绝缘体</a:t>
            </a:r>
            <a:endParaRPr lang="zh-CN" altLang="en-US" sz="3200" b="1" kern="100" dirty="0" smtClean="0">
              <a:latin typeface="Times New Roman" panose="02020603050405020304"/>
              <a:ea typeface="宋体" panose="02010600030101010101" pitchFamily="2" charset="-122"/>
            </a:endParaRPr>
          </a:p>
        </p:txBody>
      </p:sp>
      <p:pic>
        <p:nvPicPr>
          <p:cNvPr id="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863779" y="3473755"/>
            <a:ext cx="1939851" cy="15615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矩形 4"/>
          <p:cNvSpPr/>
          <p:nvPr/>
        </p:nvSpPr>
        <p:spPr>
          <a:xfrm>
            <a:off x="1828528" y="2780928"/>
            <a:ext cx="451048" cy="830997"/>
          </a:xfrm>
          <a:prstGeom prst="rect">
            <a:avLst/>
          </a:prstGeom>
          <a:noFill/>
          <a:ln w="9525">
            <a:noFill/>
          </a:ln>
        </p:spPr>
        <p:txBody>
          <a:bodyPr wrap="square">
            <a:spAutoFit/>
          </a:bodyPr>
          <a:lstStyle/>
          <a:p>
            <a:pPr lvl="0">
              <a:lnSpc>
                <a:spcPct val="150000"/>
              </a:lnSpc>
            </a:pPr>
            <a:r>
              <a:rPr lang="en-US" altLang="zh-CN" sz="3200" b="1" dirty="0" smtClean="0">
                <a:solidFill>
                  <a:srgbClr val="C00000"/>
                </a:solidFill>
                <a:latin typeface="Times New Roman" panose="02020603050405020304"/>
                <a:ea typeface="宋体" panose="02010600030101010101" pitchFamily="2" charset="-122"/>
              </a:rPr>
              <a:t>C</a:t>
            </a:r>
            <a:endParaRPr lang="zh-CN" altLang="en-US" sz="3200" dirty="0">
              <a:solidFill>
                <a:prstClr val="black"/>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6"/>
          <p:cNvSpPr txBox="1">
            <a:spLocks noChangeArrowheads="1"/>
          </p:cNvSpPr>
          <p:nvPr/>
        </p:nvSpPr>
        <p:spPr bwMode="auto">
          <a:xfrm>
            <a:off x="4511824" y="1268760"/>
            <a:ext cx="6913414" cy="2339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indent="901700" eaLnBrk="1" hangingPunct="1">
              <a:lnSpc>
                <a:spcPct val="150000"/>
              </a:lnSpc>
              <a:spcBef>
                <a:spcPct val="0"/>
              </a:spcBef>
              <a:buNone/>
              <a:defRPr/>
            </a:pPr>
            <a:r>
              <a:rPr lang="zh-CN" altLang="en-US" b="1" dirty="0">
                <a:latin typeface="Times New Roman" panose="02020603050405020304" pitchFamily="18" charset="0"/>
                <a:ea typeface="+mn-ea"/>
                <a:cs typeface="Times New Roman" panose="02020603050405020304" pitchFamily="18" charset="0"/>
              </a:rPr>
              <a:t>观察一根导线，可以看到它的内部是金属线，而它的外面包上了一层塑料或</a:t>
            </a:r>
            <a:r>
              <a:rPr lang="zh-CN" altLang="en-US" b="1" dirty="0" smtClean="0">
                <a:latin typeface="Times New Roman" panose="02020603050405020304" pitchFamily="18" charset="0"/>
                <a:ea typeface="+mn-ea"/>
                <a:cs typeface="Times New Roman" panose="02020603050405020304" pitchFamily="18" charset="0"/>
              </a:rPr>
              <a:t>橡胶。你</a:t>
            </a:r>
            <a:r>
              <a:rPr lang="zh-CN" altLang="en-US" b="1" dirty="0">
                <a:latin typeface="Times New Roman" panose="02020603050405020304" pitchFamily="18" charset="0"/>
                <a:ea typeface="+mn-ea"/>
                <a:cs typeface="Times New Roman" panose="02020603050405020304" pitchFamily="18" charset="0"/>
              </a:rPr>
              <a:t>知道这是为什么吗？</a:t>
            </a:r>
            <a:endParaRPr lang="zh-CN" altLang="en-US" b="1" dirty="0">
              <a:latin typeface="Times New Roman" panose="02020603050405020304" pitchFamily="18" charset="0"/>
              <a:ea typeface="+mn-ea"/>
              <a:cs typeface="Times New Roman" panose="02020603050405020304" pitchFamily="18" charset="0"/>
            </a:endParaRPr>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14363" y="1484784"/>
            <a:ext cx="3324225" cy="2143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26"/>
          <p:cNvSpPr txBox="1">
            <a:spLocks noChangeArrowheads="1"/>
          </p:cNvSpPr>
          <p:nvPr/>
        </p:nvSpPr>
        <p:spPr bwMode="auto">
          <a:xfrm>
            <a:off x="1114362" y="3717032"/>
            <a:ext cx="10310875" cy="1600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357505" indent="-35750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806450" eaLnBrk="1" hangingPunct="1">
              <a:lnSpc>
                <a:spcPct val="150000"/>
              </a:lnSpc>
              <a:defRPr/>
            </a:pPr>
            <a:r>
              <a:rPr lang="zh-CN" altLang="en-US" sz="3200" b="1" dirty="0">
                <a:solidFill>
                  <a:srgbClr val="FF0000"/>
                </a:solidFill>
                <a:latin typeface="Times New Roman" panose="02020603050405020304" pitchFamily="18" charset="0"/>
                <a:cs typeface="Times New Roman" panose="02020603050405020304" pitchFamily="18" charset="0"/>
              </a:rPr>
              <a:t>电流在金属中传导，而它外面的塑料或橡胶却不导电，这说明不同物质的导电性能是不同的。</a:t>
            </a:r>
            <a:endParaRPr lang="en-US" altLang="zh-CN" sz="32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标题 1"/>
          <p:cNvSpPr txBox="1"/>
          <p:nvPr/>
        </p:nvSpPr>
        <p:spPr>
          <a:xfrm>
            <a:off x="767409" y="1700624"/>
            <a:ext cx="10585175" cy="120032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627380" indent="-627380" fontAlgn="auto">
              <a:lnSpc>
                <a:spcPct val="150000"/>
              </a:lnSpc>
              <a:spcAft>
                <a:spcPts val="0"/>
              </a:spcAft>
            </a:pPr>
            <a:r>
              <a:rPr lang="en-US" altLang="zh-CN" sz="3200" b="1" kern="2200" dirty="0" smtClean="0">
                <a:latin typeface="Times New Roman" panose="02020603050405020304"/>
                <a:ea typeface="宋体" panose="02010600030101010101" pitchFamily="2" charset="-122"/>
              </a:rPr>
              <a:t>3</a:t>
            </a:r>
            <a:r>
              <a:rPr lang="zh-CN" altLang="en-US" sz="3200" b="1" kern="2200" dirty="0" smtClean="0">
                <a:latin typeface="Times New Roman" panose="02020603050405020304"/>
                <a:ea typeface="宋体" panose="02010600030101010101" pitchFamily="2" charset="-122"/>
              </a:rPr>
              <a:t>．</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sym typeface="+mn-ea"/>
              </a:rPr>
              <a:t>中考</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湘潭</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将一根短的金属丝缓慢拉长，下列物理量变大的是</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　　</a:t>
            </a:r>
            <a:r>
              <a:rPr lang="en-US" altLang="zh-CN" sz="3200" b="1" kern="2200" dirty="0" smtClean="0">
                <a:latin typeface="Times New Roman" panose="02020603050405020304"/>
                <a:ea typeface="宋体" panose="02010600030101010101" pitchFamily="2" charset="-122"/>
              </a:rPr>
              <a:t>)</a:t>
            </a:r>
            <a:endParaRPr lang="zh-CN" altLang="en-US" sz="3200" b="1" kern="2200" dirty="0" smtClean="0">
              <a:latin typeface="Times New Roman" panose="02020603050405020304"/>
              <a:ea typeface="宋体" panose="02010600030101010101" pitchFamily="2" charset="-122"/>
            </a:endParaRPr>
          </a:p>
        </p:txBody>
      </p:sp>
      <p:sp>
        <p:nvSpPr>
          <p:cNvPr id="6" name="文本占位符 2"/>
          <p:cNvSpPr txBox="1"/>
          <p:nvPr/>
        </p:nvSpPr>
        <p:spPr>
          <a:xfrm>
            <a:off x="766764" y="3428908"/>
            <a:ext cx="9361684" cy="6481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27380" indent="0" fontAlgn="auto">
              <a:spcAft>
                <a:spcPts val="0"/>
              </a:spcAft>
              <a:buNone/>
            </a:pPr>
            <a:r>
              <a:rPr lang="en-US" altLang="zh-CN" sz="3200" b="1" kern="100" dirty="0" smtClean="0">
                <a:latin typeface="Times New Roman" panose="02020603050405020304"/>
                <a:ea typeface="宋体" panose="02010600030101010101" pitchFamily="2" charset="-122"/>
              </a:rPr>
              <a:t>A</a:t>
            </a:r>
            <a:r>
              <a:rPr lang="zh-CN" altLang="en-US" sz="3200" b="1" kern="100" dirty="0" smtClean="0">
                <a:latin typeface="Times New Roman" panose="02020603050405020304"/>
                <a:ea typeface="宋体" panose="02010600030101010101" pitchFamily="2" charset="-122"/>
              </a:rPr>
              <a:t>．质量      </a:t>
            </a:r>
            <a:r>
              <a:rPr lang="en-US" altLang="zh-CN" sz="3200" b="1" kern="100" dirty="0" smtClean="0">
                <a:latin typeface="Times New Roman" panose="02020603050405020304"/>
                <a:ea typeface="宋体" panose="02010600030101010101" pitchFamily="2" charset="-122"/>
              </a:rPr>
              <a:t>B</a:t>
            </a:r>
            <a:r>
              <a:rPr lang="zh-CN" altLang="en-US" sz="3200" b="1" kern="100" dirty="0" smtClean="0">
                <a:latin typeface="Times New Roman" panose="02020603050405020304"/>
                <a:ea typeface="宋体" panose="02010600030101010101" pitchFamily="2" charset="-122"/>
              </a:rPr>
              <a:t>．体积       </a:t>
            </a:r>
            <a:r>
              <a:rPr lang="en-US" altLang="zh-CN" sz="3200" b="1" kern="100" dirty="0" smtClean="0">
                <a:latin typeface="Times New Roman" panose="02020603050405020304"/>
                <a:ea typeface="宋体" panose="02010600030101010101" pitchFamily="2" charset="-122"/>
              </a:rPr>
              <a:t>C</a:t>
            </a:r>
            <a:r>
              <a:rPr lang="zh-CN" altLang="en-US" sz="3200" b="1" kern="100" dirty="0" smtClean="0">
                <a:latin typeface="Times New Roman" panose="02020603050405020304"/>
                <a:ea typeface="宋体" panose="02010600030101010101" pitchFamily="2" charset="-122"/>
              </a:rPr>
              <a:t>．电阻       </a:t>
            </a:r>
            <a:r>
              <a:rPr lang="en-US" altLang="zh-CN" sz="3200" b="1" kern="100" dirty="0" smtClean="0">
                <a:latin typeface="Times New Roman" panose="02020603050405020304"/>
                <a:ea typeface="宋体" panose="02010600030101010101" pitchFamily="2" charset="-122"/>
              </a:rPr>
              <a:t>D</a:t>
            </a:r>
            <a:r>
              <a:rPr lang="zh-CN" altLang="en-US" sz="3200" b="1" kern="100" dirty="0" smtClean="0">
                <a:latin typeface="Times New Roman" panose="02020603050405020304"/>
                <a:ea typeface="宋体" panose="02010600030101010101" pitchFamily="2" charset="-122"/>
              </a:rPr>
              <a:t>．密度</a:t>
            </a:r>
            <a:endParaRPr lang="zh-CN" altLang="en-US" sz="3200" b="1" kern="100" dirty="0" smtClean="0">
              <a:latin typeface="Times New Roman" panose="02020603050405020304"/>
              <a:ea typeface="宋体" panose="02010600030101010101" pitchFamily="2" charset="-122"/>
            </a:endParaRPr>
          </a:p>
        </p:txBody>
      </p:sp>
      <p:sp>
        <p:nvSpPr>
          <p:cNvPr id="7" name="矩形 6"/>
          <p:cNvSpPr/>
          <p:nvPr/>
        </p:nvSpPr>
        <p:spPr>
          <a:xfrm>
            <a:off x="3098546" y="2602075"/>
            <a:ext cx="379040" cy="584775"/>
          </a:xfrm>
          <a:prstGeom prst="rect">
            <a:avLst/>
          </a:prstGeom>
          <a:noFill/>
          <a:ln w="9525">
            <a:noFill/>
          </a:ln>
        </p:spPr>
        <p:txBody>
          <a:bodyPr wrap="square">
            <a:spAutoFit/>
          </a:bodyPr>
          <a:lstStyle/>
          <a:p>
            <a:pPr lvl="0"/>
            <a:r>
              <a:rPr lang="en-US" altLang="zh-CN" sz="3200" b="1" dirty="0" smtClean="0">
                <a:solidFill>
                  <a:srgbClr val="C00000"/>
                </a:solidFill>
                <a:latin typeface="Times New Roman" panose="02020603050405020304"/>
                <a:ea typeface="宋体" panose="02010600030101010101" pitchFamily="2" charset="-122"/>
              </a:rPr>
              <a:t>C</a:t>
            </a:r>
            <a:endParaRPr lang="zh-CN" altLang="en-US" sz="3200" dirty="0">
              <a:solidFill>
                <a:prstClr val="black"/>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txBox="1"/>
          <p:nvPr/>
        </p:nvSpPr>
        <p:spPr>
          <a:xfrm>
            <a:off x="766663" y="1580599"/>
            <a:ext cx="10658575" cy="230832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627380" indent="-627380" fontAlgn="auto">
              <a:lnSpc>
                <a:spcPct val="150000"/>
              </a:lnSpc>
              <a:spcAft>
                <a:spcPts val="0"/>
              </a:spcAft>
            </a:pPr>
            <a:r>
              <a:rPr lang="en-US" altLang="zh-CN" sz="3200" b="1" kern="2200" dirty="0" smtClean="0">
                <a:latin typeface="Times New Roman" panose="02020603050405020304"/>
                <a:ea typeface="宋体" panose="02010600030101010101" pitchFamily="2" charset="-122"/>
              </a:rPr>
              <a:t>4</a:t>
            </a:r>
            <a:r>
              <a:rPr lang="zh-CN" altLang="en-US" sz="3200" b="1" kern="2200" dirty="0" smtClean="0">
                <a:latin typeface="Times New Roman" panose="02020603050405020304"/>
                <a:ea typeface="宋体" panose="02010600030101010101" pitchFamily="2" charset="-122"/>
              </a:rPr>
              <a:t>．中央电视台对非标电线因质量问题而存在的安全隐患进行曝光。同种材料的非标电线比国家标准电线都要细一些，若用非标电线替代相同长度的国标电线，则导线的电阻</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　　</a:t>
            </a:r>
            <a:r>
              <a:rPr lang="en-US" altLang="zh-CN" sz="3200" b="1" kern="2200" dirty="0" smtClean="0">
                <a:latin typeface="Times New Roman" panose="02020603050405020304"/>
                <a:ea typeface="宋体" panose="02010600030101010101" pitchFamily="2" charset="-122"/>
              </a:rPr>
              <a:t>)</a:t>
            </a:r>
            <a:endParaRPr lang="zh-CN" altLang="en-US" sz="3200" b="1" kern="2200" dirty="0" smtClean="0">
              <a:latin typeface="Times New Roman" panose="02020603050405020304"/>
              <a:ea typeface="宋体" panose="02010600030101010101" pitchFamily="2" charset="-122"/>
            </a:endParaRPr>
          </a:p>
        </p:txBody>
      </p:sp>
      <p:sp>
        <p:nvSpPr>
          <p:cNvPr id="3" name="文本占位符 2"/>
          <p:cNvSpPr txBox="1"/>
          <p:nvPr/>
        </p:nvSpPr>
        <p:spPr>
          <a:xfrm>
            <a:off x="766663" y="4604935"/>
            <a:ext cx="7921625" cy="120032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27380"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A</a:t>
            </a:r>
            <a:r>
              <a:rPr lang="zh-CN" altLang="en-US" sz="3200" b="1" kern="100" dirty="0" smtClean="0">
                <a:latin typeface="Times New Roman" panose="02020603050405020304"/>
                <a:ea typeface="宋体" panose="02010600030101010101" pitchFamily="2" charset="-122"/>
              </a:rPr>
              <a:t>．变大              </a:t>
            </a:r>
            <a:r>
              <a:rPr lang="en-US" altLang="zh-CN" sz="3200" b="1" kern="100" dirty="0" smtClean="0">
                <a:latin typeface="Times New Roman" panose="02020603050405020304"/>
                <a:ea typeface="宋体" panose="02010600030101010101" pitchFamily="2" charset="-122"/>
              </a:rPr>
              <a:t>B</a:t>
            </a:r>
            <a:r>
              <a:rPr lang="zh-CN" altLang="en-US" sz="3200" b="1" kern="100" dirty="0" smtClean="0">
                <a:latin typeface="Times New Roman" panose="02020603050405020304"/>
                <a:ea typeface="宋体" panose="02010600030101010101" pitchFamily="2" charset="-122"/>
              </a:rPr>
              <a:t>．变小</a:t>
            </a:r>
            <a:endParaRPr lang="zh-CN" altLang="en-US" sz="3200" b="1" kern="100" dirty="0" smtClean="0">
              <a:latin typeface="Times New Roman" panose="02020603050405020304"/>
              <a:ea typeface="宋体" panose="02010600030101010101" pitchFamily="2" charset="-122"/>
            </a:endParaRPr>
          </a:p>
          <a:p>
            <a:pPr marL="627380"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C</a:t>
            </a:r>
            <a:r>
              <a:rPr lang="zh-CN" altLang="en-US" sz="3200" b="1" kern="100" dirty="0" smtClean="0">
                <a:latin typeface="Times New Roman" panose="02020603050405020304"/>
                <a:ea typeface="宋体" panose="02010600030101010101" pitchFamily="2" charset="-122"/>
              </a:rPr>
              <a:t>．不变              </a:t>
            </a:r>
            <a:r>
              <a:rPr lang="en-US" altLang="zh-CN" sz="3200" b="1" kern="100" dirty="0" smtClean="0">
                <a:latin typeface="Times New Roman" panose="02020603050405020304"/>
                <a:ea typeface="宋体" panose="02010600030101010101" pitchFamily="2" charset="-122"/>
              </a:rPr>
              <a:t>D</a:t>
            </a:r>
            <a:r>
              <a:rPr lang="zh-CN" altLang="en-US" sz="3200" b="1" kern="100" dirty="0" smtClean="0">
                <a:latin typeface="Times New Roman" panose="02020603050405020304"/>
                <a:ea typeface="宋体" panose="02010600030101010101" pitchFamily="2" charset="-122"/>
              </a:rPr>
              <a:t>．无法判断</a:t>
            </a:r>
            <a:endParaRPr lang="zh-CN" altLang="en-US" sz="3200" b="1" kern="100" dirty="0" smtClean="0">
              <a:latin typeface="Times New Roman" panose="02020603050405020304"/>
              <a:ea typeface="宋体" panose="02010600030101010101" pitchFamily="2" charset="-122"/>
            </a:endParaRPr>
          </a:p>
        </p:txBody>
      </p:sp>
      <p:sp>
        <p:nvSpPr>
          <p:cNvPr id="4" name="矩形 3"/>
          <p:cNvSpPr/>
          <p:nvPr/>
        </p:nvSpPr>
        <p:spPr>
          <a:xfrm>
            <a:off x="2692624" y="3996353"/>
            <a:ext cx="379040" cy="584775"/>
          </a:xfrm>
          <a:prstGeom prst="rect">
            <a:avLst/>
          </a:prstGeom>
          <a:noFill/>
          <a:ln w="9525">
            <a:noFill/>
          </a:ln>
        </p:spPr>
        <p:txBody>
          <a:bodyPr wrap="square">
            <a:spAutoFit/>
          </a:bodyPr>
          <a:lstStyle/>
          <a:p>
            <a:pPr lvl="0"/>
            <a:r>
              <a:rPr lang="en-US" altLang="zh-CN" sz="3200" b="1" dirty="0" smtClean="0">
                <a:solidFill>
                  <a:srgbClr val="C00000"/>
                </a:solidFill>
                <a:latin typeface="Times New Roman" panose="02020603050405020304"/>
                <a:ea typeface="宋体" panose="02010600030101010101" pitchFamily="2" charset="-122"/>
              </a:rPr>
              <a:t>A</a:t>
            </a:r>
            <a:endParaRPr lang="zh-CN" altLang="en-US" sz="3200" dirty="0">
              <a:solidFill>
                <a:prstClr val="black"/>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7" name="组合 16"/>
          <p:cNvGrpSpPr/>
          <p:nvPr/>
        </p:nvGrpSpPr>
        <p:grpSpPr>
          <a:xfrm>
            <a:off x="2543606" y="2132856"/>
            <a:ext cx="7085212" cy="1942069"/>
            <a:chOff x="1907704" y="2067694"/>
            <a:chExt cx="5313909" cy="1456552"/>
          </a:xfrm>
        </p:grpSpPr>
        <p:cxnSp>
          <p:nvCxnSpPr>
            <p:cNvPr id="18" name="直接箭头连接符 17"/>
            <p:cNvCxnSpPr/>
            <p:nvPr/>
          </p:nvCxnSpPr>
          <p:spPr bwMode="auto">
            <a:xfrm flipH="1">
              <a:off x="2883131" y="2297451"/>
              <a:ext cx="685424"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1" name="矩形 35"/>
            <p:cNvSpPr>
              <a:spLocks noChangeArrowheads="1"/>
            </p:cNvSpPr>
            <p:nvPr/>
          </p:nvSpPr>
          <p:spPr bwMode="auto">
            <a:xfrm>
              <a:off x="1907704" y="3063107"/>
              <a:ext cx="756457"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单位</a:t>
              </a:r>
              <a:endParaRPr lang="en-US" altLang="zh-CN" sz="3200" b="1" dirty="0"/>
            </a:p>
          </p:txBody>
        </p:sp>
        <p:sp>
          <p:nvSpPr>
            <p:cNvPr id="25" name="圆角矩形 24"/>
            <p:cNvSpPr/>
            <p:nvPr/>
          </p:nvSpPr>
          <p:spPr>
            <a:xfrm>
              <a:off x="3563456" y="2094763"/>
              <a:ext cx="936104" cy="370012"/>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tx1"/>
                  </a:solidFill>
                  <a:latin typeface="Times New Roman" panose="02020603050405020304" pitchFamily="18" charset="0"/>
                  <a:ea typeface="宋体" panose="02010600030101010101" pitchFamily="2" charset="-122"/>
                </a:rPr>
                <a:t>电阻</a:t>
              </a:r>
              <a:endParaRPr lang="zh-CN" altLang="en-US" sz="3200" b="1" dirty="0">
                <a:solidFill>
                  <a:schemeClr val="tx1"/>
                </a:solidFill>
                <a:latin typeface="Times New Roman" panose="02020603050405020304" pitchFamily="18" charset="0"/>
                <a:ea typeface="宋体" panose="02010600030101010101" pitchFamily="2" charset="-122"/>
              </a:endParaRPr>
            </a:p>
          </p:txBody>
        </p:sp>
        <p:cxnSp>
          <p:nvCxnSpPr>
            <p:cNvPr id="29" name="直接箭头连接符 28"/>
            <p:cNvCxnSpPr/>
            <p:nvPr/>
          </p:nvCxnSpPr>
          <p:spPr bwMode="auto">
            <a:xfrm>
              <a:off x="4499560" y="2295671"/>
              <a:ext cx="652572"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p:nvPr/>
          </p:nvCxnSpPr>
          <p:spPr bwMode="auto">
            <a:xfrm>
              <a:off x="2315899" y="2529359"/>
              <a:ext cx="0" cy="51911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1" name="矩形 35"/>
            <p:cNvSpPr>
              <a:spLocks noChangeArrowheads="1"/>
            </p:cNvSpPr>
            <p:nvPr/>
          </p:nvSpPr>
          <p:spPr bwMode="auto">
            <a:xfrm>
              <a:off x="2084979" y="2067694"/>
              <a:ext cx="756457"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定义</a:t>
              </a:r>
              <a:endParaRPr lang="en-US" altLang="zh-CN" sz="3200" b="1" dirty="0"/>
            </a:p>
          </p:txBody>
        </p:sp>
        <p:sp>
          <p:nvSpPr>
            <p:cNvPr id="32" name="矩形 35"/>
            <p:cNvSpPr>
              <a:spLocks noChangeArrowheads="1"/>
            </p:cNvSpPr>
            <p:nvPr/>
          </p:nvSpPr>
          <p:spPr bwMode="auto">
            <a:xfrm>
              <a:off x="5152132" y="2089398"/>
              <a:ext cx="1374415"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影响因素</a:t>
              </a:r>
              <a:endParaRPr lang="en-US" altLang="zh-CN" sz="3200" b="1" dirty="0"/>
            </a:p>
          </p:txBody>
        </p:sp>
        <p:cxnSp>
          <p:nvCxnSpPr>
            <p:cNvPr id="33" name="直接连接符 32"/>
            <p:cNvCxnSpPr>
              <a:stCxn id="25" idx="2"/>
            </p:cNvCxnSpPr>
            <p:nvPr/>
          </p:nvCxnSpPr>
          <p:spPr>
            <a:xfrm>
              <a:off x="4031508" y="2464775"/>
              <a:ext cx="0" cy="32414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419872" y="2788916"/>
              <a:ext cx="2952328" cy="1432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bwMode="auto">
            <a:xfrm>
              <a:off x="3419872" y="2787774"/>
              <a:ext cx="0" cy="28828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bwMode="auto">
            <a:xfrm>
              <a:off x="4435935" y="2796564"/>
              <a:ext cx="0" cy="28828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p:nvPr/>
          </p:nvCxnSpPr>
          <p:spPr bwMode="auto">
            <a:xfrm>
              <a:off x="5220072" y="2803237"/>
              <a:ext cx="0" cy="28828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p:nvPr/>
          </p:nvCxnSpPr>
          <p:spPr bwMode="auto">
            <a:xfrm>
              <a:off x="6372200" y="2803237"/>
              <a:ext cx="0" cy="28828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0" name="矩形 35"/>
            <p:cNvSpPr>
              <a:spLocks noChangeArrowheads="1"/>
            </p:cNvSpPr>
            <p:nvPr/>
          </p:nvSpPr>
          <p:spPr bwMode="auto">
            <a:xfrm>
              <a:off x="2883131" y="3084844"/>
              <a:ext cx="1065437"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绝缘体</a:t>
              </a:r>
              <a:endParaRPr lang="en-US" altLang="zh-CN" sz="3200" b="1" dirty="0"/>
            </a:p>
          </p:txBody>
        </p:sp>
        <p:sp>
          <p:nvSpPr>
            <p:cNvPr id="41" name="矩形 35"/>
            <p:cNvSpPr>
              <a:spLocks noChangeArrowheads="1"/>
            </p:cNvSpPr>
            <p:nvPr/>
          </p:nvSpPr>
          <p:spPr bwMode="auto">
            <a:xfrm>
              <a:off x="4056607" y="3078398"/>
              <a:ext cx="756457"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导体</a:t>
              </a:r>
              <a:endParaRPr lang="en-US" altLang="zh-CN" sz="3200" b="1" dirty="0"/>
            </a:p>
          </p:txBody>
        </p:sp>
        <p:sp>
          <p:nvSpPr>
            <p:cNvPr id="42" name="矩形 35"/>
            <p:cNvSpPr>
              <a:spLocks noChangeArrowheads="1"/>
            </p:cNvSpPr>
            <p:nvPr/>
          </p:nvSpPr>
          <p:spPr bwMode="auto">
            <a:xfrm>
              <a:off x="4932040" y="3083757"/>
              <a:ext cx="1065437"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半导体</a:t>
              </a:r>
              <a:endParaRPr lang="en-US" altLang="zh-CN" sz="3200" b="1" dirty="0"/>
            </a:p>
          </p:txBody>
        </p:sp>
        <p:sp>
          <p:nvSpPr>
            <p:cNvPr id="43" name="矩形 35"/>
            <p:cNvSpPr>
              <a:spLocks noChangeArrowheads="1"/>
            </p:cNvSpPr>
            <p:nvPr/>
          </p:nvSpPr>
          <p:spPr bwMode="auto">
            <a:xfrm>
              <a:off x="6156176" y="3085665"/>
              <a:ext cx="1065437"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超导体</a:t>
              </a:r>
              <a:endParaRPr lang="en-US" altLang="zh-CN" sz="3200" b="1"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 name="TextBox 26"/>
          <p:cNvSpPr txBox="1">
            <a:spLocks noChangeArrowheads="1"/>
          </p:cNvSpPr>
          <p:nvPr/>
        </p:nvSpPr>
        <p:spPr bwMode="auto">
          <a:xfrm>
            <a:off x="814918" y="1556792"/>
            <a:ext cx="10562167" cy="861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476250" indent="-476250" eaLnBrk="1" hangingPunct="1">
              <a:lnSpc>
                <a:spcPct val="150000"/>
              </a:lnSpc>
              <a:spcBef>
                <a:spcPct val="0"/>
              </a:spcBef>
              <a:buNone/>
              <a:defRPr/>
            </a:pPr>
            <a:r>
              <a:rPr lang="en-US" altLang="zh-CN" b="1" dirty="0">
                <a:latin typeface="Times New Roman" panose="02020603050405020304" pitchFamily="18" charset="0"/>
                <a:ea typeface="+mn-ea"/>
                <a:cs typeface="Times New Roman" panose="02020603050405020304" pitchFamily="18" charset="0"/>
              </a:rPr>
              <a:t>1. </a:t>
            </a:r>
            <a:r>
              <a:rPr lang="zh-CN" altLang="en-US" b="1" dirty="0">
                <a:latin typeface="Times New Roman" panose="02020603050405020304" pitchFamily="18" charset="0"/>
                <a:ea typeface="+mn-ea"/>
                <a:cs typeface="Times New Roman" panose="02020603050405020304" pitchFamily="18" charset="0"/>
              </a:rPr>
              <a:t>导体和绝缘体的对比</a:t>
            </a:r>
            <a:endParaRPr lang="zh-CN" altLang="en-US" b="1" dirty="0">
              <a:latin typeface="Times New Roman" panose="02020603050405020304" pitchFamily="18" charset="0"/>
              <a:ea typeface="+mn-ea"/>
              <a:cs typeface="Times New Roman" panose="02020603050405020304" pitchFamily="18" charset="0"/>
            </a:endParaRPr>
          </a:p>
        </p:txBody>
      </p:sp>
      <p:graphicFrame>
        <p:nvGraphicFramePr>
          <p:cNvPr id="2" name="表格 1"/>
          <p:cNvGraphicFramePr>
            <a:graphicFrameLocks noGrp="1"/>
          </p:cNvGraphicFramePr>
          <p:nvPr/>
        </p:nvGraphicFramePr>
        <p:xfrm>
          <a:off x="1199953" y="2517428"/>
          <a:ext cx="10177131" cy="2804160"/>
        </p:xfrm>
        <a:graphic>
          <a:graphicData uri="http://schemas.openxmlformats.org/drawingml/2006/table">
            <a:tbl>
              <a:tblPr firstRow="1" bandRow="1">
                <a:tableStyleId>{5940675A-B579-460E-94D1-54222C63F5DA}</a:tableStyleId>
              </a:tblPr>
              <a:tblGrid>
                <a:gridCol w="1248139"/>
                <a:gridCol w="1632181"/>
                <a:gridCol w="2304256"/>
                <a:gridCol w="4992555"/>
              </a:tblGrid>
              <a:tr h="609600">
                <a:tc>
                  <a:txBody>
                    <a:bodyPr/>
                    <a:lstStyle/>
                    <a:p>
                      <a:pPr algn="ct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特征</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原因</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常见的材料</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r>
              <a:tr h="1097280">
                <a:tc>
                  <a:txBody>
                    <a:bodyPr/>
                    <a:lstStyle/>
                    <a:p>
                      <a:pPr algn="ctr"/>
                      <a:r>
                        <a:rPr lang="zh-CN" altLang="en-US" sz="3200" b="1" i="0" baseline="0" dirty="0" smtClean="0">
                          <a:latin typeface="Times New Roman" panose="02020603050405020304" pitchFamily="18" charset="0"/>
                          <a:ea typeface="宋体" panose="02010600030101010101" pitchFamily="2" charset="-122"/>
                        </a:rPr>
                        <a:t>导体</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容易导体</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内部有大量的自由电荷</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金属，石墨，人体，大地，酸、碱、盐的水溶液</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r>
              <a:tr h="1097280">
                <a:tc>
                  <a:txBody>
                    <a:bodyPr/>
                    <a:lstStyle/>
                    <a:p>
                      <a:pPr algn="ctr"/>
                      <a:r>
                        <a:rPr lang="zh-CN" altLang="en-US" sz="3200" b="1" i="0" baseline="0" dirty="0" smtClean="0">
                          <a:latin typeface="Times New Roman" panose="02020603050405020304" pitchFamily="18" charset="0"/>
                          <a:ea typeface="宋体" panose="02010600030101010101" pitchFamily="2" charset="-122"/>
                        </a:rPr>
                        <a:t>绝缘体</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不容易导电</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内部自由电荷很少</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陶瓷，橡胶，塑料，玻璃，干木头，食用油，油漆</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r>
            </a:tbl>
          </a:graphicData>
        </a:graphic>
      </p:graphicFrame>
      <p:sp>
        <p:nvSpPr>
          <p:cNvPr id="12" name="AutoShape 2"/>
          <p:cNvSpPr>
            <a:spLocks noChangeArrowheads="1"/>
          </p:cNvSpPr>
          <p:nvPr>
            <p:custDataLst>
              <p:tags r:id="rId1"/>
            </p:custDataLst>
          </p:nvPr>
        </p:nvSpPr>
        <p:spPr bwMode="gray">
          <a:xfrm flipH="1">
            <a:off x="2244901" y="764620"/>
            <a:ext cx="5435275" cy="573617"/>
          </a:xfrm>
          <a:prstGeom prst="roundRect">
            <a:avLst>
              <a:gd name="adj" fmla="val 47681"/>
            </a:avLst>
          </a:prstGeom>
          <a:solidFill>
            <a:schemeClr val="accent6">
              <a:lumMod val="60000"/>
              <a:lumOff val="40000"/>
            </a:schemeClr>
          </a:soli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3" name="AutoShape 2"/>
          <p:cNvSpPr>
            <a:spLocks noChangeArrowheads="1"/>
          </p:cNvSpPr>
          <p:nvPr>
            <p:custDataLst>
              <p:tags r:id="rId2"/>
            </p:custDataLst>
          </p:nvPr>
        </p:nvSpPr>
        <p:spPr bwMode="gray">
          <a:xfrm flipH="1">
            <a:off x="839435" y="754037"/>
            <a:ext cx="2053167"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4" name="文本框 27"/>
          <p:cNvSpPr txBox="1"/>
          <p:nvPr>
            <p:custDataLst>
              <p:tags r:id="rId3"/>
            </p:custDataLst>
          </p:nvPr>
        </p:nvSpPr>
        <p:spPr>
          <a:xfrm>
            <a:off x="1050679" y="752172"/>
            <a:ext cx="1449436" cy="584775"/>
          </a:xfrm>
          <a:prstGeom prst="rect">
            <a:avLst/>
          </a:prstGeom>
          <a:noFill/>
          <a:ln w="9525">
            <a:noFill/>
          </a:ln>
        </p:spPr>
        <p:txBody>
          <a:bodyPr wrap="none">
            <a:spAutoFit/>
          </a:bodyPr>
          <a:lstStyle/>
          <a:p>
            <a:r>
              <a:rPr lang="zh-CN" altLang="en-US" sz="3200" b="1" dirty="0">
                <a:solidFill>
                  <a:schemeClr val="tx1"/>
                </a:solidFill>
                <a:latin typeface="黑体" panose="02010609060101010101" charset="-122"/>
                <a:ea typeface="黑体" panose="02010609060101010101" charset="-122"/>
              </a:rPr>
              <a:t>知识点</a:t>
            </a:r>
            <a:endParaRPr lang="zh-CN" altLang="en-US" sz="3200" b="1" dirty="0">
              <a:solidFill>
                <a:schemeClr val="tx1"/>
              </a:solidFill>
              <a:latin typeface="黑体" panose="02010609060101010101" charset="-122"/>
              <a:ea typeface="黑体" panose="02010609060101010101" charset="-122"/>
            </a:endParaRPr>
          </a:p>
        </p:txBody>
      </p:sp>
      <p:sp>
        <p:nvSpPr>
          <p:cNvPr id="15" name="文本框 28"/>
          <p:cNvSpPr txBox="1"/>
          <p:nvPr>
            <p:custDataLst>
              <p:tags r:id="rId4"/>
            </p:custDataLst>
          </p:nvPr>
        </p:nvSpPr>
        <p:spPr>
          <a:xfrm>
            <a:off x="3347263" y="752172"/>
            <a:ext cx="4332913" cy="584775"/>
          </a:xfrm>
          <a:prstGeom prst="rect">
            <a:avLst/>
          </a:prstGeom>
          <a:noFill/>
          <a:ln w="9525">
            <a:noFill/>
          </a:ln>
        </p:spPr>
        <p:txBody>
          <a:bodyPr wrap="square">
            <a:spAutoFit/>
          </a:bodyPr>
          <a:lstStyle/>
          <a:p>
            <a:r>
              <a:rPr lang="zh-CN" altLang="en-US" sz="3200" b="1" dirty="0">
                <a:latin typeface="黑体" panose="02010609060101010101" charset="-122"/>
                <a:ea typeface="黑体" panose="02010609060101010101" charset="-122"/>
              </a:rPr>
              <a:t>导体、绝缘体和半导体</a:t>
            </a:r>
            <a:endParaRPr lang="zh-CN" altLang="en-US" sz="3200" b="1" dirty="0">
              <a:latin typeface="黑体" panose="02010609060101010101" charset="-122"/>
              <a:ea typeface="黑体" panose="02010609060101010101" charset="-122"/>
            </a:endParaRPr>
          </a:p>
        </p:txBody>
      </p:sp>
      <p:sp>
        <p:nvSpPr>
          <p:cNvPr id="16" name="AutoShape 11"/>
          <p:cNvSpPr/>
          <p:nvPr>
            <p:custDataLst>
              <p:tags r:id="rId5"/>
            </p:custDataLst>
          </p:nvPr>
        </p:nvSpPr>
        <p:spPr>
          <a:xfrm>
            <a:off x="2486202" y="620688"/>
            <a:ext cx="768351" cy="776816"/>
          </a:xfrm>
          <a:prstGeom prst="diamond">
            <a:avLst/>
          </a:prstGeom>
          <a:solidFill>
            <a:srgbClr val="F4BE96"/>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nchorCtr="0"/>
          <a:lstStyle/>
          <a:p>
            <a:pPr algn="ctr" eaLnBrk="0" hangingPunct="0"/>
            <a:r>
              <a:rPr lang="en-US" altLang="ko-KR" sz="3200" b="1" dirty="0">
                <a:solidFill>
                  <a:schemeClr val="tx1"/>
                </a:solidFill>
                <a:latin typeface="黑体" panose="02010609060101010101" charset="-122"/>
                <a:ea typeface="黑体" panose="02010609060101010101" charset="-122"/>
              </a:rPr>
              <a:t>1</a:t>
            </a:r>
            <a:endParaRPr lang="en-US" altLang="ko-KR" sz="3200" b="1" dirty="0">
              <a:solidFill>
                <a:schemeClr val="tx1"/>
              </a:solidFill>
              <a:latin typeface="黑体" panose="02010609060101010101" charset="-122"/>
              <a:ea typeface="黑体" panose="02010609060101010101" charset="-122"/>
            </a:endParaRPr>
          </a:p>
        </p:txBody>
      </p:sp>
    </p:spTree>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7" name="TextBox 26"/>
          <p:cNvSpPr txBox="1">
            <a:spLocks noChangeArrowheads="1"/>
          </p:cNvSpPr>
          <p:nvPr/>
        </p:nvSpPr>
        <p:spPr bwMode="auto">
          <a:xfrm>
            <a:off x="534737" y="1124744"/>
            <a:ext cx="11119280" cy="455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357505" indent="-35750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2</a:t>
            </a:r>
            <a:r>
              <a:rPr lang="zh-CN" altLang="en-US" sz="3200" b="1" dirty="0">
                <a:latin typeface="Times New Roman" panose="02020603050405020304" pitchFamily="18" charset="0"/>
                <a:cs typeface="Times New Roman" panose="02020603050405020304" pitchFamily="18" charset="0"/>
              </a:rPr>
              <a:t>．半导体 导电性能介于导体和绝缘体之间的物质叫半导体。</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(1)</a:t>
            </a:r>
            <a:r>
              <a:rPr lang="zh-CN" altLang="en-US" sz="3200" b="1" dirty="0">
                <a:latin typeface="Times New Roman" panose="02020603050405020304" pitchFamily="18" charset="0"/>
                <a:cs typeface="Times New Roman" panose="02020603050405020304" pitchFamily="18" charset="0"/>
              </a:rPr>
              <a:t>特性：导电性能会受到外界温度、光照、压力、掺加杂质等因素的影响。</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(2)</a:t>
            </a:r>
            <a:r>
              <a:rPr lang="zh-CN" altLang="en-US" sz="3200" b="1" dirty="0">
                <a:latin typeface="Times New Roman" panose="02020603050405020304" pitchFamily="18" charset="0"/>
                <a:cs typeface="Times New Roman" panose="02020603050405020304" pitchFamily="18" charset="0"/>
              </a:rPr>
              <a:t>应用：</a:t>
            </a:r>
            <a:r>
              <a:rPr lang="en-US" altLang="zh-CN" sz="3200" b="1" dirty="0">
                <a:latin typeface="Times New Roman" panose="02020603050405020304" pitchFamily="18" charset="0"/>
                <a:cs typeface="Times New Roman" panose="02020603050405020304" pitchFamily="18" charset="0"/>
              </a:rPr>
              <a:t>LED</a:t>
            </a:r>
            <a:r>
              <a:rPr lang="zh-CN" altLang="en-US" sz="3200" b="1" dirty="0">
                <a:latin typeface="Times New Roman" panose="02020603050405020304" pitchFamily="18" charset="0"/>
                <a:cs typeface="Times New Roman" panose="02020603050405020304" pitchFamily="18" charset="0"/>
              </a:rPr>
              <a:t>、电子元件、集成电路等。</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3. </a:t>
            </a:r>
            <a:r>
              <a:rPr lang="zh-CN" altLang="en-US" sz="3200" b="1" dirty="0">
                <a:latin typeface="Times New Roman" panose="02020603050405020304" pitchFamily="18" charset="0"/>
                <a:cs typeface="Times New Roman" panose="02020603050405020304" pitchFamily="18" charset="0"/>
              </a:rPr>
              <a:t>导体和绝缘体之间没有绝对的界限，当条件变化时，导体可以变成绝缘体，绝缘体也可以变成导体。</a:t>
            </a:r>
            <a:endParaRPr lang="en-US" altLang="zh-CN" sz="3200" b="1" dirty="0">
              <a:latin typeface="Times New Roman" panose="02020603050405020304" pitchFamily="18" charset="0"/>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911225" y="836712"/>
            <a:ext cx="10514330" cy="5229225"/>
            <a:chOff x="380" y="1753"/>
            <a:chExt cx="16558" cy="8235"/>
          </a:xfrm>
        </p:grpSpPr>
        <p:pic>
          <p:nvPicPr>
            <p:cNvPr id="3" name="图片 2" descr="打孔纸"/>
            <p:cNvPicPr>
              <a:picLocks noChangeAspect="1"/>
            </p:cNvPicPr>
            <p:nvPr>
              <p:custDataLst>
                <p:tags r:id="rId1"/>
              </p:custDataLst>
            </p:nvPr>
          </p:nvPicPr>
          <p:blipFill>
            <a:blip r:embed="rId2"/>
            <a:stretch>
              <a:fillRect/>
            </a:stretch>
          </p:blipFill>
          <p:spPr>
            <a:xfrm>
              <a:off x="380" y="2247"/>
              <a:ext cx="16558" cy="7741"/>
            </a:xfrm>
            <a:prstGeom prst="rect">
              <a:avLst/>
            </a:prstGeom>
          </p:spPr>
        </p:pic>
        <p:grpSp>
          <p:nvGrpSpPr>
            <p:cNvPr id="7" name="组合 6"/>
            <p:cNvGrpSpPr/>
            <p:nvPr/>
          </p:nvGrpSpPr>
          <p:grpSpPr>
            <a:xfrm>
              <a:off x="1061" y="1753"/>
              <a:ext cx="4248" cy="977"/>
              <a:chOff x="1061" y="2160"/>
              <a:chExt cx="4248" cy="977"/>
            </a:xfrm>
          </p:grpSpPr>
          <p:sp>
            <p:nvSpPr>
              <p:cNvPr id="4" name="文本框 3"/>
              <p:cNvSpPr txBox="1"/>
              <p:nvPr>
                <p:custDataLst>
                  <p:tags r:id="rId3"/>
                </p:custDataLst>
              </p:nvPr>
            </p:nvSpPr>
            <p:spPr>
              <a:xfrm>
                <a:off x="2544" y="2315"/>
                <a:ext cx="2765"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特别</a:t>
                </a:r>
                <a:r>
                  <a:rPr lang="zh-CN" altLang="en-US" sz="2800" dirty="0" smtClean="0">
                    <a:latin typeface="黑体" panose="02010609060101010101" charset="-122"/>
                    <a:ea typeface="黑体" panose="02010609060101010101" charset="-122"/>
                    <a:cs typeface="黑体" panose="02010609060101010101" charset="-122"/>
                  </a:rPr>
                  <a:t>提醒</a:t>
                </a:r>
                <a:endParaRPr lang="en-US" altLang="zh-CN"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1061" y="2160"/>
                <a:ext cx="1579" cy="936"/>
              </a:xfrm>
              <a:prstGeom prst="rect">
                <a:avLst/>
              </a:prstGeom>
            </p:spPr>
          </p:pic>
        </p:grpSp>
      </p:grpSp>
      <p:sp>
        <p:nvSpPr>
          <p:cNvPr id="8" name="矩形 7"/>
          <p:cNvSpPr>
            <a:spLocks noChangeArrowheads="1"/>
          </p:cNvSpPr>
          <p:nvPr/>
        </p:nvSpPr>
        <p:spPr bwMode="auto">
          <a:xfrm>
            <a:off x="1919536" y="1703605"/>
            <a:ext cx="8640960" cy="3570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dirty="0">
                <a:solidFill>
                  <a:srgbClr val="00B0F0"/>
                </a:solidFill>
                <a:latin typeface="Times New Roman" panose="02020603050405020304" pitchFamily="18" charset="0"/>
                <a:ea typeface="楷体" panose="02010609060101010101" pitchFamily="49" charset="-122"/>
              </a:rPr>
              <a:t>1. </a:t>
            </a:r>
            <a:r>
              <a:rPr lang="zh-CN" altLang="en-US" sz="3200" b="1" dirty="0">
                <a:solidFill>
                  <a:srgbClr val="00B0F0"/>
                </a:solidFill>
                <a:latin typeface="Times New Roman" panose="02020603050405020304" pitchFamily="18" charset="0"/>
                <a:ea typeface="楷体" panose="02010609060101010101" pitchFamily="49" charset="-122"/>
              </a:rPr>
              <a:t>不能说“</a:t>
            </a:r>
            <a:r>
              <a:rPr lang="zh-CN" altLang="en-US" sz="3200" b="1" dirty="0">
                <a:latin typeface="Times New Roman" panose="02020603050405020304" pitchFamily="18" charset="0"/>
                <a:ea typeface="楷体" panose="02010609060101010101" pitchFamily="49" charset="-122"/>
              </a:rPr>
              <a:t>能导电</a:t>
            </a:r>
            <a:r>
              <a:rPr lang="zh-CN" altLang="en-US" sz="3200" b="1" dirty="0">
                <a:solidFill>
                  <a:srgbClr val="00B0F0"/>
                </a:solidFill>
                <a:latin typeface="Times New Roman" panose="02020603050405020304" pitchFamily="18" charset="0"/>
                <a:ea typeface="楷体" panose="02010609060101010101" pitchFamily="49" charset="-122"/>
              </a:rPr>
              <a:t>”的物体叫导体，“</a:t>
            </a:r>
            <a:r>
              <a:rPr lang="zh-CN" altLang="en-US" sz="3200" b="1" dirty="0">
                <a:latin typeface="Times New Roman" panose="02020603050405020304" pitchFamily="18" charset="0"/>
                <a:ea typeface="楷体" panose="02010609060101010101" pitchFamily="49" charset="-122"/>
              </a:rPr>
              <a:t>不能导电</a:t>
            </a:r>
            <a:r>
              <a:rPr lang="zh-CN" altLang="en-US" sz="3200" b="1" dirty="0">
                <a:solidFill>
                  <a:srgbClr val="00B0F0"/>
                </a:solidFill>
                <a:latin typeface="Times New Roman" panose="02020603050405020304" pitchFamily="18" charset="0"/>
                <a:ea typeface="楷体" panose="02010609060101010101" pitchFamily="49" charset="-122"/>
              </a:rPr>
              <a:t>”的物体叫绝缘体。因为物体的导电性不是一成不变的。</a:t>
            </a:r>
            <a:endParaRPr lang="zh-CN" altLang="en-US" sz="3200" b="1" dirty="0">
              <a:solidFill>
                <a:srgbClr val="00B0F0"/>
              </a:solidFill>
              <a:latin typeface="Times New Roman" panose="02020603050405020304" pitchFamily="18" charset="0"/>
              <a:ea typeface="楷体" panose="02010609060101010101" pitchFamily="49" charset="-122"/>
            </a:endParaRPr>
          </a:p>
          <a:p>
            <a:pPr eaLnBrk="1" hangingPunct="1"/>
            <a:r>
              <a:rPr lang="en-US" altLang="zh-CN" sz="3200" b="1" dirty="0">
                <a:solidFill>
                  <a:srgbClr val="00B0F0"/>
                </a:solidFill>
                <a:latin typeface="Times New Roman" panose="02020603050405020304" pitchFamily="18" charset="0"/>
                <a:ea typeface="楷体" panose="02010609060101010101" pitchFamily="49" charset="-122"/>
              </a:rPr>
              <a:t>2. </a:t>
            </a:r>
            <a:r>
              <a:rPr lang="zh-CN" altLang="en-US" sz="3200" b="1" dirty="0">
                <a:solidFill>
                  <a:srgbClr val="00B0F0"/>
                </a:solidFill>
                <a:latin typeface="Times New Roman" panose="02020603050405020304" pitchFamily="18" charset="0"/>
                <a:ea typeface="楷体" panose="02010609060101010101" pitchFamily="49" charset="-122"/>
              </a:rPr>
              <a:t>绝缘体不容易导电，是因为绝缘体内自由电荷很少，并不是没有自由电荷。</a:t>
            </a:r>
            <a:endParaRPr lang="zh-CN" altLang="en-US" sz="3200" b="1" dirty="0">
              <a:solidFill>
                <a:srgbClr val="00B0F0"/>
              </a:solidFill>
              <a:latin typeface="Times New Roman" panose="02020603050405020304" pitchFamily="18" charset="0"/>
              <a:ea typeface="楷体" panose="02010609060101010101" pitchFamily="49" charset="-122"/>
            </a:endParaRPr>
          </a:p>
          <a:p>
            <a:pPr eaLnBrk="1" hangingPunct="1"/>
            <a:r>
              <a:rPr lang="en-US" altLang="zh-CN" sz="3200" b="1" dirty="0">
                <a:solidFill>
                  <a:srgbClr val="00B0F0"/>
                </a:solidFill>
                <a:latin typeface="Times New Roman" panose="02020603050405020304" pitchFamily="18" charset="0"/>
                <a:ea typeface="楷体" panose="02010609060101010101" pitchFamily="49" charset="-122"/>
              </a:rPr>
              <a:t>3. </a:t>
            </a:r>
            <a:r>
              <a:rPr lang="zh-CN" altLang="en-US" sz="3200" b="1" dirty="0">
                <a:solidFill>
                  <a:srgbClr val="00B0F0"/>
                </a:solidFill>
                <a:latin typeface="Times New Roman" panose="02020603050405020304" pitchFamily="18" charset="0"/>
                <a:ea typeface="楷体" panose="02010609060101010101" pitchFamily="49" charset="-122"/>
              </a:rPr>
              <a:t>金属靠自由电子导电，酸、碱、盐的水溶液靠自由离子导电。</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1661585" y="692696"/>
            <a:ext cx="9715500" cy="1600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中考</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北京</a:t>
            </a:r>
            <a:r>
              <a:rPr lang="en-US" altLang="zh-CN" sz="3200" b="1" dirty="0">
                <a:latin typeface="Times New Roman" panose="02020603050405020304" pitchFamily="18" charset="0"/>
                <a:cs typeface="Times New Roman" panose="02020603050405020304" pitchFamily="18" charset="0"/>
              </a:rPr>
              <a:t>] </a:t>
            </a:r>
            <a:r>
              <a:rPr lang="zh-CN" altLang="en-US" sz="3200" b="1" dirty="0">
                <a:latin typeface="Times New Roman" panose="02020603050405020304" pitchFamily="18" charset="0"/>
                <a:cs typeface="Times New Roman" panose="02020603050405020304" pitchFamily="18" charset="0"/>
              </a:rPr>
              <a:t>如图所示的四种用品中，通常情况下属于导体的是</a:t>
            </a:r>
            <a:r>
              <a:rPr lang="en-US" altLang="zh-CN" sz="3200" b="1" dirty="0">
                <a:latin typeface="Times New Roman" panose="02020603050405020304" pitchFamily="18" charset="0"/>
                <a:cs typeface="Times New Roman" panose="02020603050405020304" pitchFamily="18" charset="0"/>
              </a:rPr>
              <a:t>(          )</a:t>
            </a:r>
            <a:endParaRPr lang="en-US" altLang="zh-CN" sz="3200" b="1" dirty="0">
              <a:latin typeface="Times New Roman" panose="02020603050405020304" pitchFamily="18" charset="0"/>
              <a:cs typeface="Times New Roman" panose="02020603050405020304" pitchFamily="18" charset="0"/>
            </a:endParaRPr>
          </a:p>
        </p:txBody>
      </p:sp>
      <p:sp>
        <p:nvSpPr>
          <p:cNvPr id="20" name="任意多边形 19"/>
          <p:cNvSpPr/>
          <p:nvPr>
            <p:custDataLst>
              <p:tags r:id="rId1"/>
            </p:custDataLst>
          </p:nvPr>
        </p:nvSpPr>
        <p:spPr>
          <a:xfrm>
            <a:off x="569385" y="884352"/>
            <a:ext cx="1062567" cy="592667"/>
          </a:xfrm>
          <a:custGeom>
            <a:avLst/>
            <a:gdLst>
              <a:gd name="connsiteX0" fmla="*/ 0 w 1141940"/>
              <a:gd name="connsiteY0" fmla="*/ 0 h 714376"/>
              <a:gd name="connsiteX1" fmla="*/ 784752 w 1141940"/>
              <a:gd name="connsiteY1" fmla="*/ 0 h 714376"/>
              <a:gd name="connsiteX2" fmla="*/ 1141940 w 1141940"/>
              <a:gd name="connsiteY2" fmla="*/ 357188 h 714376"/>
              <a:gd name="connsiteX3" fmla="*/ 1141939 w 1141940"/>
              <a:gd name="connsiteY3" fmla="*/ 357188 h 714376"/>
              <a:gd name="connsiteX4" fmla="*/ 784751 w 1141940"/>
              <a:gd name="connsiteY4" fmla="*/ 714376 h 714376"/>
              <a:gd name="connsiteX5" fmla="*/ 244993 w 1141940"/>
              <a:gd name="connsiteY5" fmla="*/ 714376 h 714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1940" h="714376">
                <a:moveTo>
                  <a:pt x="0" y="0"/>
                </a:moveTo>
                <a:lnTo>
                  <a:pt x="784752" y="0"/>
                </a:lnTo>
                <a:cubicBezTo>
                  <a:pt x="982021" y="0"/>
                  <a:pt x="1141940" y="159919"/>
                  <a:pt x="1141940" y="357188"/>
                </a:cubicBezTo>
                <a:lnTo>
                  <a:pt x="1141939" y="357188"/>
                </a:lnTo>
                <a:cubicBezTo>
                  <a:pt x="1141939" y="554457"/>
                  <a:pt x="982020" y="714376"/>
                  <a:pt x="784751" y="714376"/>
                </a:cubicBezTo>
                <a:lnTo>
                  <a:pt x="244993" y="714376"/>
                </a:lnTo>
                <a:close/>
              </a:path>
            </a:pathLst>
          </a:custGeom>
          <a:solidFill>
            <a:srgbClr val="E6844E">
              <a:alpha val="74000"/>
            </a:srgbClr>
          </a:solidFill>
        </p:spPr>
        <p:txBody>
          <a:bodyPr lIns="239994" tIns="60958" rIns="121917" bIns="60958" anchor="ctr">
            <a:normAutofit lnSpcReduction="10000"/>
          </a:bodyPr>
          <a:lstStyle/>
          <a:p>
            <a:pPr algn="ctr">
              <a:defRPr/>
            </a:pPr>
            <a:r>
              <a:rPr lang="zh-CN" altLang="en-US" sz="3200" dirty="0" smtClean="0">
                <a:solidFill>
                  <a:srgbClr val="FFFFFF"/>
                </a:solidFill>
                <a:latin typeface="微软雅黑" panose="020B0503020204020204" pitchFamily="34" charset="-122"/>
                <a:ea typeface="微软雅黑" panose="020B0503020204020204" pitchFamily="34" charset="-122"/>
              </a:rPr>
              <a:t>例</a:t>
            </a:r>
            <a:r>
              <a:rPr lang="en-US" altLang="zh-CN" sz="3200" dirty="0" smtClean="0">
                <a:solidFill>
                  <a:srgbClr val="FFFFFF"/>
                </a:solidFill>
                <a:latin typeface="微软雅黑" panose="020B0503020204020204" pitchFamily="34" charset="-122"/>
                <a:ea typeface="微软雅黑" panose="020B0503020204020204" pitchFamily="34" charset="-122"/>
              </a:rPr>
              <a:t>1</a:t>
            </a:r>
            <a:endParaRPr lang="zh-CN" altLang="en-US" sz="3200" dirty="0" err="1">
              <a:solidFill>
                <a:srgbClr val="FFFFFF"/>
              </a:solidFill>
              <a:latin typeface="微软雅黑" panose="020B0503020204020204" pitchFamily="34" charset="-122"/>
              <a:ea typeface="微软雅黑" panose="020B0503020204020204" pitchFamily="34" charset="-122"/>
            </a:endParaRPr>
          </a:p>
        </p:txBody>
      </p:sp>
      <p:pic>
        <p:nvPicPr>
          <p:cNvPr id="1026"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84603" y="2298367"/>
            <a:ext cx="9047439" cy="2481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矩形 7"/>
          <p:cNvSpPr>
            <a:spLocks noChangeArrowheads="1"/>
          </p:cNvSpPr>
          <p:nvPr/>
        </p:nvSpPr>
        <p:spPr bwMode="auto">
          <a:xfrm>
            <a:off x="4271798" y="1450180"/>
            <a:ext cx="480053"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3200" b="1" dirty="0">
                <a:solidFill>
                  <a:srgbClr val="FF0000"/>
                </a:solidFill>
                <a:latin typeface="Times New Roman" panose="02020603050405020304" pitchFamily="18" charset="0"/>
                <a:cs typeface="Times New Roman" panose="02020603050405020304" pitchFamily="18" charset="0"/>
              </a:rPr>
              <a:t>A</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
        <p:nvSpPr>
          <p:cNvPr id="9" name="矩形 2"/>
          <p:cNvSpPr>
            <a:spLocks noChangeArrowheads="1"/>
          </p:cNvSpPr>
          <p:nvPr/>
        </p:nvSpPr>
        <p:spPr bwMode="auto">
          <a:xfrm>
            <a:off x="1847102" y="5013176"/>
            <a:ext cx="5329018"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一切金属都是导体。</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1415350" y="1052795"/>
            <a:ext cx="9361170" cy="4896485"/>
            <a:chOff x="380" y="1753"/>
            <a:chExt cx="14742" cy="7711"/>
          </a:xfrm>
        </p:grpSpPr>
        <p:pic>
          <p:nvPicPr>
            <p:cNvPr id="3" name="图片 2" descr="打孔纸"/>
            <p:cNvPicPr>
              <a:picLocks noChangeAspect="1"/>
            </p:cNvPicPr>
            <p:nvPr>
              <p:custDataLst>
                <p:tags r:id="rId1"/>
              </p:custDataLst>
            </p:nvPr>
          </p:nvPicPr>
          <p:blipFill>
            <a:blip r:embed="rId2"/>
            <a:stretch>
              <a:fillRect/>
            </a:stretch>
          </p:blipFill>
          <p:spPr>
            <a:xfrm>
              <a:off x="380" y="2247"/>
              <a:ext cx="14742" cy="7217"/>
            </a:xfrm>
            <a:prstGeom prst="rect">
              <a:avLst/>
            </a:prstGeom>
          </p:spPr>
        </p:pic>
        <p:grpSp>
          <p:nvGrpSpPr>
            <p:cNvPr id="7" name="组合 6"/>
            <p:cNvGrpSpPr/>
            <p:nvPr/>
          </p:nvGrpSpPr>
          <p:grpSpPr>
            <a:xfrm>
              <a:off x="1061" y="1753"/>
              <a:ext cx="4248" cy="977"/>
              <a:chOff x="1061" y="2160"/>
              <a:chExt cx="4248" cy="977"/>
            </a:xfrm>
          </p:grpSpPr>
          <p:sp>
            <p:nvSpPr>
              <p:cNvPr id="4" name="文本框 3"/>
              <p:cNvSpPr txBox="1"/>
              <p:nvPr>
                <p:custDataLst>
                  <p:tags r:id="rId3"/>
                </p:custDataLst>
              </p:nvPr>
            </p:nvSpPr>
            <p:spPr>
              <a:xfrm>
                <a:off x="2544" y="2315"/>
                <a:ext cx="2765"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易错</a:t>
                </a:r>
                <a:r>
                  <a:rPr lang="zh-CN" altLang="en-US" sz="2800" dirty="0" smtClean="0">
                    <a:latin typeface="黑体" panose="02010609060101010101" charset="-122"/>
                    <a:ea typeface="黑体" panose="02010609060101010101" charset="-122"/>
                    <a:cs typeface="黑体" panose="02010609060101010101" charset="-122"/>
                  </a:rPr>
                  <a:t>提醒</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1061" y="2160"/>
                <a:ext cx="1579" cy="936"/>
              </a:xfrm>
              <a:prstGeom prst="rect">
                <a:avLst/>
              </a:prstGeom>
            </p:spPr>
          </p:pic>
        </p:grpSp>
      </p:grpSp>
      <p:sp>
        <p:nvSpPr>
          <p:cNvPr id="8" name="矩形 7"/>
          <p:cNvSpPr>
            <a:spLocks noChangeArrowheads="1"/>
          </p:cNvSpPr>
          <p:nvPr/>
        </p:nvSpPr>
        <p:spPr bwMode="auto">
          <a:xfrm>
            <a:off x="2423661" y="2007481"/>
            <a:ext cx="7704856" cy="307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721995" eaLnBrk="1" hangingPunct="1">
              <a:lnSpc>
                <a:spcPct val="150000"/>
              </a:lnSpc>
            </a:pPr>
            <a:r>
              <a:rPr lang="zh-CN" altLang="en-US" sz="3200" b="1" dirty="0">
                <a:latin typeface="Times New Roman" panose="02020603050405020304" pitchFamily="18" charset="0"/>
                <a:ea typeface="楷体" panose="02010609060101010101" pitchFamily="49" charset="-122"/>
              </a:rPr>
              <a:t>区别“导电”与“带电”。</a:t>
            </a:r>
            <a:r>
              <a:rPr lang="zh-CN" altLang="en-US" sz="3200" b="1" dirty="0">
                <a:solidFill>
                  <a:srgbClr val="00B0F0"/>
                </a:solidFill>
                <a:latin typeface="Times New Roman" panose="02020603050405020304" pitchFamily="18" charset="0"/>
                <a:ea typeface="楷体" panose="02010609060101010101" pitchFamily="49" charset="-122"/>
              </a:rPr>
              <a:t>导电过程是自由电荷在导体中定向移动的过程，带电过程是电子得失的过程，能带电的物体可能是导体，也可能是绝缘体。</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4918" y="1700808"/>
            <a:ext cx="10562167" cy="2339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 </a:t>
            </a:r>
            <a:r>
              <a:rPr lang="zh-CN" altLang="en-US" sz="3200" b="1" dirty="0">
                <a:latin typeface="Times New Roman" panose="02020603050405020304" pitchFamily="18" charset="0"/>
                <a:ea typeface="+mn-ea"/>
                <a:cs typeface="Times New Roman" panose="02020603050405020304" pitchFamily="18" charset="0"/>
              </a:rPr>
              <a:t>实验探究 如图</a:t>
            </a:r>
            <a:r>
              <a:rPr lang="en-US" altLang="zh-CN" sz="3200" b="1" dirty="0">
                <a:latin typeface="Times New Roman" panose="02020603050405020304" pitchFamily="18" charset="0"/>
                <a:ea typeface="+mn-ea"/>
                <a:cs typeface="Times New Roman" panose="02020603050405020304" pitchFamily="18" charset="0"/>
              </a:rPr>
              <a:t>1 </a:t>
            </a:r>
            <a:r>
              <a:rPr lang="zh-CN" altLang="en-US" sz="3200" b="1" dirty="0">
                <a:latin typeface="Times New Roman" panose="02020603050405020304" pitchFamily="18" charset="0"/>
                <a:ea typeface="+mn-ea"/>
                <a:cs typeface="Times New Roman" panose="02020603050405020304" pitchFamily="18" charset="0"/>
              </a:rPr>
              <a:t>所示，将不同导体接入电路中的</a:t>
            </a:r>
            <a:r>
              <a:rPr lang="en-US" altLang="zh-CN" sz="3200" b="1" dirty="0">
                <a:latin typeface="Times New Roman" panose="02020603050405020304" pitchFamily="18" charset="0"/>
                <a:ea typeface="+mn-ea"/>
                <a:cs typeface="Times New Roman" panose="02020603050405020304" pitchFamily="18" charset="0"/>
              </a:rPr>
              <a:t>A</a:t>
            </a:r>
            <a:r>
              <a:rPr lang="zh-CN" altLang="en-US" sz="3200" b="1" dirty="0">
                <a:latin typeface="Times New Roman" panose="02020603050405020304" pitchFamily="18" charset="0"/>
                <a:ea typeface="+mn-ea"/>
                <a:cs typeface="Times New Roman" panose="02020603050405020304" pitchFamily="18" charset="0"/>
              </a:rPr>
              <a:t>、</a:t>
            </a:r>
            <a:r>
              <a:rPr lang="en-US" altLang="zh-CN" sz="3200" b="1" dirty="0">
                <a:latin typeface="Times New Roman" panose="02020603050405020304" pitchFamily="18" charset="0"/>
                <a:ea typeface="+mn-ea"/>
                <a:cs typeface="Times New Roman" panose="02020603050405020304" pitchFamily="18" charset="0"/>
              </a:rPr>
              <a:t>B </a:t>
            </a:r>
            <a:r>
              <a:rPr lang="zh-CN" altLang="en-US" sz="3200" b="1" dirty="0">
                <a:latin typeface="Times New Roman" panose="02020603050405020304" pitchFamily="18" charset="0"/>
                <a:ea typeface="+mn-ea"/>
                <a:cs typeface="Times New Roman" panose="02020603050405020304" pitchFamily="18" charset="0"/>
              </a:rPr>
              <a:t>两点之间，通过观察小灯泡的亮度，来判断不同导体对电流的阻碍作用的大小。</a:t>
            </a:r>
            <a:endParaRPr lang="zh-CN" altLang="en-US" sz="3200" b="1" dirty="0">
              <a:latin typeface="Times New Roman" panose="02020603050405020304" pitchFamily="18" charset="0"/>
              <a:ea typeface="+mn-ea"/>
              <a:cs typeface="Times New Roman" panose="02020603050405020304" pitchFamily="18" charset="0"/>
            </a:endParaRPr>
          </a:p>
        </p:txBody>
      </p:sp>
      <p:pic>
        <p:nvPicPr>
          <p:cNvPr id="2050"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231905" y="3443584"/>
            <a:ext cx="3125721" cy="25777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AutoShape 2"/>
          <p:cNvSpPr>
            <a:spLocks noChangeArrowheads="1"/>
          </p:cNvSpPr>
          <p:nvPr>
            <p:custDataLst>
              <p:tags r:id="rId2"/>
            </p:custDataLst>
          </p:nvPr>
        </p:nvSpPr>
        <p:spPr bwMode="gray">
          <a:xfrm flipH="1">
            <a:off x="2244900" y="908636"/>
            <a:ext cx="2410939" cy="573617"/>
          </a:xfrm>
          <a:prstGeom prst="roundRect">
            <a:avLst>
              <a:gd name="adj" fmla="val 47681"/>
            </a:avLst>
          </a:prstGeom>
          <a:solidFill>
            <a:schemeClr val="accent6">
              <a:lumMod val="60000"/>
              <a:lumOff val="40000"/>
            </a:schemeClr>
          </a:soli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3" name="AutoShape 2"/>
          <p:cNvSpPr>
            <a:spLocks noChangeArrowheads="1"/>
          </p:cNvSpPr>
          <p:nvPr>
            <p:custDataLst>
              <p:tags r:id="rId3"/>
            </p:custDataLst>
          </p:nvPr>
        </p:nvSpPr>
        <p:spPr bwMode="gray">
          <a:xfrm flipH="1">
            <a:off x="839435" y="898053"/>
            <a:ext cx="2053167"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5" name="文本框 27"/>
          <p:cNvSpPr txBox="1"/>
          <p:nvPr>
            <p:custDataLst>
              <p:tags r:id="rId4"/>
            </p:custDataLst>
          </p:nvPr>
        </p:nvSpPr>
        <p:spPr>
          <a:xfrm>
            <a:off x="1050679" y="896188"/>
            <a:ext cx="1449436" cy="584775"/>
          </a:xfrm>
          <a:prstGeom prst="rect">
            <a:avLst/>
          </a:prstGeom>
          <a:noFill/>
          <a:ln w="9525">
            <a:noFill/>
          </a:ln>
        </p:spPr>
        <p:txBody>
          <a:bodyPr wrap="none">
            <a:spAutoFit/>
          </a:bodyPr>
          <a:lstStyle/>
          <a:p>
            <a:r>
              <a:rPr lang="zh-CN" altLang="en-US" sz="3200" b="1" dirty="0">
                <a:solidFill>
                  <a:schemeClr val="tx1"/>
                </a:solidFill>
                <a:latin typeface="黑体" panose="02010609060101010101" charset="-122"/>
                <a:ea typeface="黑体" panose="02010609060101010101" charset="-122"/>
              </a:rPr>
              <a:t>知识点</a:t>
            </a:r>
            <a:endParaRPr lang="zh-CN" altLang="en-US" sz="3200" b="1" dirty="0">
              <a:solidFill>
                <a:schemeClr val="tx1"/>
              </a:solidFill>
              <a:latin typeface="黑体" panose="02010609060101010101" charset="-122"/>
              <a:ea typeface="黑体" panose="02010609060101010101" charset="-122"/>
            </a:endParaRPr>
          </a:p>
        </p:txBody>
      </p:sp>
      <p:sp>
        <p:nvSpPr>
          <p:cNvPr id="16" name="文本框 28"/>
          <p:cNvSpPr txBox="1"/>
          <p:nvPr>
            <p:custDataLst>
              <p:tags r:id="rId5"/>
            </p:custDataLst>
          </p:nvPr>
        </p:nvSpPr>
        <p:spPr>
          <a:xfrm>
            <a:off x="3347263" y="896188"/>
            <a:ext cx="1020545" cy="584775"/>
          </a:xfrm>
          <a:prstGeom prst="rect">
            <a:avLst/>
          </a:prstGeom>
          <a:noFill/>
          <a:ln w="9525">
            <a:noFill/>
          </a:ln>
        </p:spPr>
        <p:txBody>
          <a:bodyPr wrap="square">
            <a:spAutoFit/>
          </a:bodyPr>
          <a:lstStyle/>
          <a:p>
            <a:r>
              <a:rPr lang="zh-CN" altLang="en-US" sz="3200" b="1" dirty="0">
                <a:latin typeface="黑体" panose="02010609060101010101" charset="-122"/>
                <a:ea typeface="黑体" panose="02010609060101010101" charset="-122"/>
              </a:rPr>
              <a:t>电阻</a:t>
            </a:r>
            <a:endParaRPr lang="zh-CN" altLang="en-US" sz="3200" b="1" dirty="0">
              <a:latin typeface="黑体" panose="02010609060101010101" charset="-122"/>
              <a:ea typeface="黑体" panose="02010609060101010101" charset="-122"/>
            </a:endParaRPr>
          </a:p>
        </p:txBody>
      </p:sp>
      <p:sp>
        <p:nvSpPr>
          <p:cNvPr id="17" name="AutoShape 11"/>
          <p:cNvSpPr/>
          <p:nvPr>
            <p:custDataLst>
              <p:tags r:id="rId6"/>
            </p:custDataLst>
          </p:nvPr>
        </p:nvSpPr>
        <p:spPr>
          <a:xfrm>
            <a:off x="2486202" y="764704"/>
            <a:ext cx="768351" cy="776816"/>
          </a:xfrm>
          <a:prstGeom prst="diamond">
            <a:avLst/>
          </a:prstGeom>
          <a:solidFill>
            <a:srgbClr val="F4BE96"/>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nchorCtr="0"/>
          <a:lstStyle/>
          <a:p>
            <a:pPr algn="ctr" eaLnBrk="0" hangingPunct="0"/>
            <a:r>
              <a:rPr lang="en-US" altLang="ko-KR" sz="3200" b="1" dirty="0" smtClean="0">
                <a:solidFill>
                  <a:schemeClr val="tx1"/>
                </a:solidFill>
                <a:latin typeface="黑体" panose="02010609060101010101" charset="-122"/>
                <a:ea typeface="黑体" panose="02010609060101010101" charset="-122"/>
              </a:rPr>
              <a:t>2</a:t>
            </a:r>
            <a:endParaRPr lang="en-US" altLang="ko-KR" sz="3200" b="1" dirty="0">
              <a:solidFill>
                <a:schemeClr val="tx1"/>
              </a:solidFill>
              <a:latin typeface="黑体" panose="02010609060101010101" charset="-122"/>
              <a:ea typeface="黑体" panose="02010609060101010101" charset="-122"/>
            </a:endParaRPr>
          </a:p>
        </p:txBody>
      </p:sp>
    </p:spTree>
  </p:cSld>
  <p:clrMapOvr>
    <a:masterClrMapping/>
  </p:clrMapOvr>
  <p:transition spd="slow">
    <p:wipe/>
  </p:transition>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COMMONDATA" val="eyJoZGlkIjoiZDgzY2JjNTBjNTcxZjg0YTYyNTBiMzJkYjUwMTYzNTYifQ=="/>
  <p:tag name="commondata" val="eyJoZGlkIjoiMzNlYTE5NWE0ZTU2OGY0NjZmZTRkMjExZmZmM2UwZTUifQ=="/>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3"/>
  <p:tag name="KSO_WM_UNIT_ID" val="258*m_i*1_3"/>
  <p:tag name="KSO_WM_UNIT_CLEAR" val="1"/>
  <p:tag name="KSO_WM_UNIT_LAYERLEVEL" val="1_1"/>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4"/>
  <p:tag name="KSO_WM_UNIT_ID" val="258*m_i*1_4"/>
  <p:tag name="KSO_WM_UNIT_CLEAR" val="1"/>
  <p:tag name="KSO_WM_UNIT_LAYERLEVEL" val="1_1"/>
  <p:tag name="KSO_WM_BEAUTIFY_FLAG" val="#wm#"/>
  <p:tag name="KSO_WM_DIAGRAM_GROUP_CODE" val="m1-1"/>
  <p:tag name="KSO_WM_UNIT_FILL_FORE_SCHEMECOLOR_INDEX" val="8"/>
  <p:tag name="KSO_WM_UNIT_FILL_TYPE" val="1"/>
  <p:tag name="KSO_WM_UNIT_TEXT_FILL_FORE_SCHEMECOLOR_INDEX" val="14"/>
  <p:tag name="KSO_WM_UNIT_TEXT_FILL_TYPE" val="1"/>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3"/>
  <p:tag name="KSO_WM_UNIT_ID" val="258*m_i*1_3"/>
  <p:tag name="KSO_WM_UNIT_CLEAR" val="1"/>
  <p:tag name="KSO_WM_UNIT_LAYERLEVEL" val="1_1"/>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4"/>
  <p:tag name="KSO_WM_UNIT_ID" val="258*m_i*1_4"/>
  <p:tag name="KSO_WM_UNIT_CLEAR" val="1"/>
  <p:tag name="KSO_WM_UNIT_LAYERLEVEL" val="1_1"/>
  <p:tag name="KSO_WM_BEAUTIFY_FLAG" val="#wm#"/>
  <p:tag name="KSO_WM_DIAGRAM_GROUP_CODE" val="m1-1"/>
  <p:tag name="KSO_WM_UNIT_FILL_FORE_SCHEMECOLOR_INDEX" val="8"/>
  <p:tag name="KSO_WM_UNIT_FILL_TYPE" val="1"/>
  <p:tag name="KSO_WM_UNIT_TEXT_FILL_FORE_SCHEMECOLOR_INDEX" val="14"/>
  <p:tag name="KSO_WM_UNIT_TEXT_FILL_TYPE" val="1"/>
</p:tagLst>
</file>

<file path=ppt/theme/theme1.xml><?xml version="1.0" encoding="utf-8"?>
<a:theme xmlns:a="http://schemas.openxmlformats.org/drawingml/2006/main" name="1_WPS">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WPS">
      <a:majorFont>
        <a:latin typeface="Calibri"/>
        <a:ea typeface="宋体"/>
        <a:cs typeface=""/>
      </a:majorFont>
      <a:minorFont>
        <a:latin typeface="Calibri"/>
        <a:ea typeface="宋体"/>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2584</Words>
  <Application>WPS 演示</Application>
  <PresentationFormat>自定义</PresentationFormat>
  <Paragraphs>225</Paragraphs>
  <Slides>32</Slides>
  <Notes>4</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32</vt:i4>
      </vt:variant>
    </vt:vector>
  </HeadingPairs>
  <TitlesOfParts>
    <vt:vector size="43" baseType="lpstr">
      <vt:lpstr>Arial</vt:lpstr>
      <vt:lpstr>宋体</vt:lpstr>
      <vt:lpstr>Wingdings</vt:lpstr>
      <vt:lpstr>黑体</vt:lpstr>
      <vt:lpstr>Times New Roman</vt:lpstr>
      <vt:lpstr>Calibri</vt:lpstr>
      <vt:lpstr>楷体</vt:lpstr>
      <vt:lpstr>微软雅黑</vt:lpstr>
      <vt:lpstr>Arial Unicode MS</vt:lpstr>
      <vt:lpstr>Times New Roman</vt:lpstr>
      <vt:lpstr>1_WPS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唐唐唐小糖1</cp:lastModifiedBy>
  <cp:revision>1495</cp:revision>
  <dcterms:created xsi:type="dcterms:W3CDTF">2024-02-06T13:07:00Z</dcterms:created>
  <dcterms:modified xsi:type="dcterms:W3CDTF">2025-07-02T03:44:03Z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1A0F927E334D6638E760C06579FD2D27_43</vt:lpwstr>
  </property>
  <property fmtid="{D5CDD505-2E9C-101B-9397-08002B2CF9AE}" pid="3" name="KSOProductBuildVer">
    <vt:lpwstr>2052-12.1.0.21541</vt:lpwstr>
  </property>
</Properties>
</file>