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256" r:id="rId3"/>
    <p:sldId id="257" r:id="rId5"/>
    <p:sldId id="380" r:id="rId6"/>
    <p:sldId id="386" r:id="rId7"/>
    <p:sldId id="387" r:id="rId8"/>
    <p:sldId id="408" r:id="rId9"/>
    <p:sldId id="389" r:id="rId10"/>
    <p:sldId id="390" r:id="rId11"/>
    <p:sldId id="409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10" r:id="rId21"/>
    <p:sldId id="402" r:id="rId22"/>
    <p:sldId id="411" r:id="rId23"/>
    <p:sldId id="404" r:id="rId24"/>
    <p:sldId id="405" r:id="rId25"/>
    <p:sldId id="406" r:id="rId26"/>
    <p:sldId id="412" r:id="rId27"/>
    <p:sldId id="306" r:id="rId28"/>
    <p:sldId id="413" r:id="rId29"/>
    <p:sldId id="414" r:id="rId30"/>
    <p:sldId id="415" r:id="rId31"/>
    <p:sldId id="373" r:id="rId32"/>
  </p:sldIdLst>
  <p:sldSz cx="12192000" cy="6858000"/>
  <p:notesSz cx="6858000" cy="9144000"/>
  <p:embeddedFontLst>
    <p:embeddedFont>
      <p:font typeface="黑体" panose="02010609060101010101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99.xml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7.png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7.png"/><Relationship Id="rId1" Type="http://schemas.openxmlformats.org/officeDocument/2006/relationships/tags" Target="../tags/tag9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9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7.png"/><Relationship Id="rId1" Type="http://schemas.openxmlformats.org/officeDocument/2006/relationships/tags" Target="../tags/tag9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7.png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7.png"/><Relationship Id="rId1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174306" y="1984772"/>
            <a:ext cx="783590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第十一章 电路、电流和电压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 电路的</a:t>
            </a: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连接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2012837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连接串联电路的方法 按照从电源正极到负极的顺序，将电路中的各元件逐个顺次连接起来，中间不分支。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1139932"/>
            <a:ext cx="550728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12934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115302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1127484"/>
            <a:ext cx="440492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按电路图连接实物电路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99600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220755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按电路图连接实物电路图解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例如：按下面电路图连接实物电路。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660915"/>
            <a:ext cx="6624736" cy="318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508541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图解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：先串后并法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03" y="2276872"/>
            <a:ext cx="8832981" cy="311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14918" y="1508541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图解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：“先支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后 总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法”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73" y="2372882"/>
            <a:ext cx="8064896" cy="271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51450" y="204895"/>
            <a:ext cx="9841094" cy="603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连接并联电路的方法：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方法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先串后并法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”。选取电路元件最多的一条路径，从电源正极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或负极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开始，一直连到电源另一极；找准分支点，再将另一条支路连到两分支点之间。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方法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 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先 支后总法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 。先分别将每一个支路连接起来，找准结合点，将支路两端连接起来，再将两端相连的支点分别与电源的正极和负极相连。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980728"/>
            <a:ext cx="9698567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按下面的电路图，连接实物电路。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092851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052" y="1842279"/>
            <a:ext cx="7789896" cy="332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55440" y="1124645"/>
            <a:ext cx="3168352" cy="76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1973247"/>
            <a:ext cx="4256021" cy="336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5467" y="1492748"/>
            <a:ext cx="9601068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由电路图可知，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并联，分别由开关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控制，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为总开关。连接时要注意导线不能交叉，导线必须连接在接线柱上。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1882" y="720814"/>
            <a:ext cx="11208385" cy="5444490"/>
            <a:chOff x="646" y="2131"/>
            <a:chExt cx="17651" cy="8574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646" y="2700"/>
              <a:ext cx="17651" cy="800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47" y="2131"/>
              <a:ext cx="4362" cy="977"/>
              <a:chOff x="947" y="2538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430" y="2693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技法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指导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47" y="253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50620" y="1722420"/>
            <a:ext cx="9745759" cy="3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该题连线的难点是导线容易交叉，连线时导线不能交叉。可以用“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先支后总法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”，也可以用“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先串后并法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”。还可以用“</a:t>
            </a:r>
            <a:r>
              <a:rPr lang="zh-CN" altLang="en-US" sz="3200" b="1" u="wavy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电流流向法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按电流的流向从电源的正极出发，依次连接各个电路元件，直至电源的负极。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628800"/>
            <a:ext cx="1056216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生活中的并联电路 家庭电路中各个电器间一般都是并联的，照明电路中的电灯一般也都是并联的。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串联电路在生活中的应用 装饰欢乐气氛用的小彩灯。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将开关巧妙地串联或并联，实现一定的控制功能，可以达到出其不意的控制效果。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0" y="836628"/>
            <a:ext cx="5507284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826045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811998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8"/>
          <p:cNvSpPr txBox="1"/>
          <p:nvPr>
            <p:custDataLst>
              <p:tags r:id="rId4"/>
            </p:custDataLst>
          </p:nvPr>
        </p:nvSpPr>
        <p:spPr>
          <a:xfrm>
            <a:off x="3347263" y="824180"/>
            <a:ext cx="440492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生活中的串、并联电路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11"/>
          <p:cNvSpPr/>
          <p:nvPr>
            <p:custDataLst>
              <p:tags r:id="rId5"/>
            </p:custDataLst>
          </p:nvPr>
        </p:nvSpPr>
        <p:spPr>
          <a:xfrm>
            <a:off x="2486202" y="692696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8"/>
          <p:cNvSpPr txBox="1"/>
          <p:nvPr/>
        </p:nvSpPr>
        <p:spPr>
          <a:xfrm>
            <a:off x="2890577" y="1563757"/>
            <a:ext cx="640871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串联电路和并联电路的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特点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按电路图连接实物</a:t>
            </a:r>
            <a:r>
              <a:rPr lang="zh-CN" altLang="en-US" sz="3600" b="1" dirty="0" smtClean="0">
                <a:latin typeface="+mn-ea"/>
                <a:cs typeface="Times New Roman" panose="02020603050405020304" pitchFamily="18" charset="0"/>
              </a:rPr>
              <a:t>电路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生活中的串、并联电路</a:t>
            </a:r>
            <a:endParaRPr lang="en-US" altLang="zh-CN" sz="3600" b="1" dirty="0" smtClean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40005" y="1080611"/>
            <a:ext cx="6276975" cy="4652645"/>
            <a:chOff x="947" y="2131"/>
            <a:chExt cx="9885" cy="732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100" y="3041"/>
              <a:ext cx="9732" cy="641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47" y="2131"/>
              <a:ext cx="4362" cy="977"/>
              <a:chOff x="947" y="2538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430" y="2693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易错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提示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47" y="253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84165" y="2082217"/>
            <a:ext cx="4872879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控制用电器的开关与该用电器串联。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不能认为家庭电路中，各用电器一定为并联。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6551" y="1221318"/>
            <a:ext cx="9770533" cy="45550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“工夫茶”是融精神、礼仪、沏泡技艺为一体的茶道形式，图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是泡“工夫茶”用的电茶炉，在电路中用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代表消毒锅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和煮水壶，当闭合开关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后，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才能工作，但不能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同时加热，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569385" y="1396173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076" y="2790802"/>
            <a:ext cx="4327393" cy="33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765" y="2756925"/>
            <a:ext cx="686051" cy="25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33" y="2752884"/>
            <a:ext cx="672075" cy="24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95467" y="1508542"/>
            <a:ext cx="9536575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电路中符合要求的是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       )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38176" y="1550123"/>
            <a:ext cx="557824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67" y="2411898"/>
            <a:ext cx="9409045" cy="2736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6" y="492924"/>
            <a:ext cx="9544013" cy="603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依据题意，电路要满足：当闭合开关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后，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才能工作，且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不能同时加热。分析可知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</a:rPr>
              <a:t>图中开关均闭合时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同时加热；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图中，当闭合开关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</a:rPr>
              <a:t>，断开开关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时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同时加热，故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不符合题意；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图中，当闭合开关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后，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才能工作，开关</a:t>
            </a:r>
            <a:r>
              <a:rPr lang="en-US" altLang="zh-CN" sz="3200" b="1" dirty="0">
                <a:latin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为单刀双掷开关，只能使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</a:rPr>
              <a:t>中的一个接入电路，即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不能同时加热，故</a:t>
            </a:r>
            <a:r>
              <a:rPr lang="en-US" altLang="zh-CN" sz="3200" b="1" dirty="0"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latin typeface="Times New Roman" panose="02020603050405020304" pitchFamily="18" charset="0"/>
              </a:rPr>
              <a:t>符合题意。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5600" y="1008603"/>
            <a:ext cx="7188200" cy="4652645"/>
            <a:chOff x="947" y="2131"/>
            <a:chExt cx="11320" cy="7327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100" y="3041"/>
              <a:ext cx="11167" cy="6417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47" y="2131"/>
              <a:ext cx="4362" cy="977"/>
              <a:chOff x="947" y="2538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430" y="2693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指导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47" y="253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03323" y="2010209"/>
            <a:ext cx="5976663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判断电路是否符合设计要求类题可采用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排除法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，即依据题意逐个分析，看其是否符合要求，即可作出正确判断。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790122" y="1773670"/>
            <a:ext cx="5305878" cy="23162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．如图所示，当开关闭合时，灯泡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串联的电路是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26" y="1658520"/>
            <a:ext cx="4946112" cy="405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848037" y="3501569"/>
            <a:ext cx="50405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763" y="1649001"/>
            <a:ext cx="10658475" cy="1754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．把电路元件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________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连接起来的电路叫作串联电路。串联电路中当一个用电器断路时，其他用电器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________(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选填“能”或“不能”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工作。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912" y="1628800"/>
            <a:ext cx="112796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依次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5520" y="3102059"/>
            <a:ext cx="100838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不能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6663" y="1633070"/>
            <a:ext cx="10658575" cy="1200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9455" indent="-71945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[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中考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·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长春模拟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]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老师展示了以下四个电路图，当开关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闭合后，灯泡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与灯泡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en-US" altLang="zh-CN" sz="3200" b="1" kern="22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串联的电路图是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78" y="3419345"/>
            <a:ext cx="686044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300698" y="2370797"/>
            <a:ext cx="451048" cy="741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67408" y="1340768"/>
            <a:ext cx="5761173" cy="1800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27380" indent="-627380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．将一个灯泡和一个电铃接入如图所示的电路中，下列说法正确的是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zh-CN" altLang="en-US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　　</a:t>
            </a:r>
            <a:r>
              <a:rPr lang="en-US" altLang="zh-CN" sz="3200" b="1" kern="2200" dirty="0" smtClean="0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zh-CN" altLang="en-US" sz="3200" b="1" kern="22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 txBox="1"/>
          <p:nvPr/>
        </p:nvSpPr>
        <p:spPr>
          <a:xfrm>
            <a:off x="1199456" y="3501008"/>
            <a:ext cx="9145016" cy="23083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335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A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．只闭合开关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时，电铃能工作，灯泡不能工作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335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B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和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都闭合时，电铃和灯泡是串联的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335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．只闭合开关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时，灯泡能工作，电铃不能工作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marL="13335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．开关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只能控制电铃，开关</a:t>
            </a:r>
            <a:r>
              <a:rPr lang="en-US" altLang="zh-CN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S</a:t>
            </a:r>
            <a:r>
              <a:rPr lang="en-US" altLang="zh-CN" sz="3200" b="1" kern="100" baseline="-25000" dirty="0" smtClean="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3200" b="1" kern="100" dirty="0" smtClean="0">
                <a:latin typeface="Times New Roman" panose="02020603050405020304"/>
                <a:ea typeface="宋体" panose="02010600030101010101" pitchFamily="2" charset="-122"/>
              </a:rPr>
              <a:t>只能控制灯泡</a:t>
            </a:r>
            <a:endParaRPr lang="zh-CN" altLang="en-US" sz="3200" b="1" kern="100" dirty="0" smtClean="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1368232"/>
            <a:ext cx="2664296" cy="202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35760" y="2852936"/>
            <a:ext cx="360040" cy="741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324547" y="1772816"/>
            <a:ext cx="5491144" cy="2643404"/>
            <a:chOff x="2465607" y="1851670"/>
            <a:chExt cx="4118358" cy="1982553"/>
          </a:xfrm>
        </p:grpSpPr>
        <p:cxnSp>
          <p:nvCxnSpPr>
            <p:cNvPr id="18" name="直接箭头连接符 17"/>
            <p:cNvCxnSpPr/>
            <p:nvPr/>
          </p:nvCxnSpPr>
          <p:spPr bwMode="auto">
            <a:xfrm flipH="1">
              <a:off x="3263759" y="2138626"/>
              <a:ext cx="68542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4139952" y="3395642"/>
              <a:ext cx="756457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特点</a:t>
              </a:r>
              <a:endParaRPr lang="en-US" altLang="zh-CN" sz="3200" b="1" dirty="0"/>
            </a:p>
          </p:txBody>
        </p:sp>
        <p:cxnSp>
          <p:nvCxnSpPr>
            <p:cNvPr id="25" name="直接箭头连接符 24"/>
            <p:cNvCxnSpPr/>
            <p:nvPr/>
          </p:nvCxnSpPr>
          <p:spPr bwMode="auto">
            <a:xfrm>
              <a:off x="5174936" y="2131751"/>
              <a:ext cx="6525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 bwMode="auto">
            <a:xfrm flipV="1">
              <a:off x="4560065" y="2418948"/>
              <a:ext cx="11935" cy="97669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35"/>
            <p:cNvSpPr>
              <a:spLocks noChangeArrowheads="1"/>
            </p:cNvSpPr>
            <p:nvPr/>
          </p:nvSpPr>
          <p:spPr bwMode="auto">
            <a:xfrm>
              <a:off x="2465607" y="1908869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串联</a:t>
              </a:r>
              <a:endParaRPr lang="en-US" altLang="zh-CN" sz="3200" b="1" dirty="0"/>
            </a:p>
          </p:txBody>
        </p:sp>
        <p:sp>
          <p:nvSpPr>
            <p:cNvPr id="31" name="矩形 35"/>
            <p:cNvSpPr>
              <a:spLocks noChangeArrowheads="1"/>
            </p:cNvSpPr>
            <p:nvPr/>
          </p:nvSpPr>
          <p:spPr bwMode="auto">
            <a:xfrm>
              <a:off x="5827508" y="192547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并联</a:t>
              </a:r>
              <a:endParaRPr lang="en-US" altLang="zh-CN" sz="3200" b="1" dirty="0"/>
            </a:p>
          </p:txBody>
        </p:sp>
        <p:cxnSp>
          <p:nvCxnSpPr>
            <p:cNvPr id="32" name="直接箭头连接符 31"/>
            <p:cNvCxnSpPr/>
            <p:nvPr/>
          </p:nvCxnSpPr>
          <p:spPr bwMode="auto">
            <a:xfrm flipV="1">
              <a:off x="2867320" y="3626474"/>
              <a:ext cx="1056608" cy="767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5"/>
            <p:cNvSpPr>
              <a:spLocks noChangeArrowheads="1"/>
            </p:cNvSpPr>
            <p:nvPr/>
          </p:nvSpPr>
          <p:spPr bwMode="auto">
            <a:xfrm>
              <a:off x="2843808" y="2748865"/>
              <a:ext cx="120632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应用设计分析</a:t>
              </a:r>
              <a:endParaRPr lang="en-US" altLang="zh-CN" sz="3200" b="1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3948213" y="1851670"/>
              <a:ext cx="1223704" cy="5760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电路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 bwMode="auto">
            <a:xfrm flipH="1">
              <a:off x="4943377" y="3642376"/>
              <a:ext cx="1285844" cy="767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30" idx="2"/>
            </p:cNvCxnSpPr>
            <p:nvPr/>
          </p:nvCxnSpPr>
          <p:spPr>
            <a:xfrm>
              <a:off x="2843836" y="2347450"/>
              <a:ext cx="23484" cy="12867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6229220" y="2391781"/>
              <a:ext cx="1" cy="126361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5"/>
            <p:cNvSpPr>
              <a:spLocks noChangeArrowheads="1"/>
            </p:cNvSpPr>
            <p:nvPr/>
          </p:nvSpPr>
          <p:spPr bwMode="auto">
            <a:xfrm>
              <a:off x="5274312" y="2708122"/>
              <a:ext cx="88186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连接识辨</a:t>
              </a:r>
              <a:endParaRPr lang="zh-CN" altLang="en-US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3"/>
          <p:cNvSpPr txBox="1">
            <a:spLocks noChangeArrowheads="1"/>
          </p:cNvSpPr>
          <p:nvPr/>
        </p:nvSpPr>
        <p:spPr bwMode="auto">
          <a:xfrm>
            <a:off x="766763" y="373537"/>
            <a:ext cx="5746521" cy="76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电路图的基本</a:t>
            </a: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要求是什么？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766763" y="1136819"/>
            <a:ext cx="10658475" cy="524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电路元件符号用统一规定的符号。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连线时应横平竖直，呈方形。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各元件符号不要画在拐角处。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线路要连接到位，中间不能有断点。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电路图中各元件符号的位置必须和实物电路的位置一致。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元件做好标注，如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(7)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同一电路中涉及多个相同元件，可加下标进行区别，如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42922" y="1844824"/>
          <a:ext cx="9469569" cy="3779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769"/>
                <a:gridCol w="3936437"/>
                <a:gridCol w="3264363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比较项目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串联电路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并联电路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25603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电路图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连接特点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逐个顺次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依次</a:t>
                      </a:r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并列连接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5" y="2708920"/>
            <a:ext cx="2947161" cy="189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2612910"/>
            <a:ext cx="2809452" cy="217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2244900" y="851900"/>
            <a:ext cx="6371379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flipH="1">
            <a:off x="839435" y="841317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27"/>
          <p:cNvSpPr txBox="1"/>
          <p:nvPr>
            <p:custDataLst>
              <p:tags r:id="rId5"/>
            </p:custDataLst>
          </p:nvPr>
        </p:nvSpPr>
        <p:spPr>
          <a:xfrm>
            <a:off x="1050679" y="827270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28"/>
          <p:cNvSpPr txBox="1"/>
          <p:nvPr>
            <p:custDataLst>
              <p:tags r:id="rId6"/>
            </p:custDataLst>
          </p:nvPr>
        </p:nvSpPr>
        <p:spPr>
          <a:xfrm>
            <a:off x="3347263" y="839452"/>
            <a:ext cx="526901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串联电路和并联电路的特点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11"/>
          <p:cNvSpPr/>
          <p:nvPr>
            <p:custDataLst>
              <p:tags r:id="rId7"/>
            </p:custDataLst>
          </p:nvPr>
        </p:nvSpPr>
        <p:spPr>
          <a:xfrm>
            <a:off x="2486202" y="707968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11424" y="764704"/>
          <a:ext cx="10273637" cy="5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2401"/>
                <a:gridCol w="4890756"/>
                <a:gridCol w="4320480"/>
              </a:tblGrid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电流路径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只有一条路径，无分支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有多条路径，有干路和支路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工作特点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用电器同时工作，相互影响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各用电器独立工作，互不影响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开关作用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开关作用与位置无关，开关可控制整个电路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干路开关控制整个电路，支路开关控制所在支路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短路特点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某用电器短路，则只有该用电器短路</a:t>
                      </a:r>
                      <a:r>
                        <a:rPr lang="en-US" altLang="zh-CN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局部电路短路</a:t>
                      </a:r>
                      <a:r>
                        <a:rPr lang="en-US" altLang="zh-CN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某用电器短路，则全电路短路</a:t>
                      </a:r>
                      <a:r>
                        <a:rPr lang="en-US" altLang="zh-CN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电源会烧坏</a:t>
                      </a:r>
                      <a:r>
                        <a:rPr lang="en-US" altLang="zh-CN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应用实例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节日装饰用的小彩灯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家庭电路、照明电路等</a:t>
                      </a:r>
                      <a:endParaRPr lang="zh-CN" altLang="en-US" sz="29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615" y="548680"/>
            <a:ext cx="10657205" cy="5593080"/>
            <a:chOff x="494" y="1747"/>
            <a:chExt cx="16783" cy="880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4" y="2247"/>
              <a:ext cx="16783" cy="8308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47" y="1747"/>
              <a:ext cx="4362" cy="977"/>
              <a:chOff x="947" y="2154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430" y="2309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提示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47" y="2154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94857" y="1556791"/>
            <a:ext cx="9169695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对比法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深入理解串联电路和并联电路的连接特点、电流路径特点、用电器工作特点、开关作用、用电器短路特点是灵活解决问题的关键。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两个灯泡同亮同灭不一定是串联，因为并联时总开关也可以同时控制两个灯泡同亮同灭。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1002400"/>
            <a:ext cx="9715500" cy="233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所示的电路中，闭合开关后，图甲中三个灯泡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联，图乙中三个灯泡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联，图丙中三个灯泡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联。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均填“串”或“并”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180149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3114238"/>
            <a:ext cx="8226471" cy="300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71531" y="1703130"/>
            <a:ext cx="672075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384032" y="1690316"/>
            <a:ext cx="672075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892733" y="2436844"/>
            <a:ext cx="672075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151450" y="598849"/>
            <a:ext cx="9889099" cy="56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利用“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电流法</a:t>
            </a:r>
            <a:r>
              <a:rPr lang="zh-CN" altLang="en-US" sz="3200" b="1" dirty="0">
                <a:latin typeface="Times New Roman" panose="02020603050405020304" pitchFamily="18" charset="0"/>
              </a:rPr>
              <a:t>”可以发现：闭合开关后，图甲中电流从电源正极出发，依次经过灯泡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，再回到电源负极，电流只有一条路径，是串联电路。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pitchFamily="18" charset="0"/>
              </a:rPr>
              <a:t>利用“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拆除法</a:t>
            </a:r>
            <a:r>
              <a:rPr lang="zh-CN" altLang="en-US" sz="3200" b="1" dirty="0">
                <a:latin typeface="Times New Roman" panose="02020603050405020304" pitchFamily="18" charset="0"/>
              </a:rPr>
              <a:t>”可以发现：闭合开关后，图乙中无论拆除哪个灯泡，另两个灯泡都能正常工作，故三个灯泡是并联的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。</a:t>
            </a:r>
            <a:r>
              <a:rPr lang="zh-CN" altLang="en-US" sz="3200" b="1" dirty="0">
                <a:latin typeface="Times New Roman" panose="02020603050405020304" pitchFamily="18" charset="0"/>
              </a:rPr>
              <a:t>利用“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节点法</a:t>
            </a:r>
            <a:r>
              <a:rPr lang="zh-CN" altLang="en-US" sz="3200" b="1" dirty="0">
                <a:latin typeface="Times New Roman" panose="02020603050405020304" pitchFamily="18" charset="0"/>
              </a:rPr>
              <a:t>”可以发现：闭合开关后，图丙中，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两点可以看成一点，</a:t>
            </a:r>
            <a:r>
              <a:rPr lang="en-US" altLang="zh-CN" sz="3200" b="1" dirty="0">
                <a:latin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</a:rPr>
              <a:t>D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两点可以看成一点，三个灯泡是并联在这两个节点之间的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1882" y="504656"/>
            <a:ext cx="11208385" cy="5948680"/>
            <a:chOff x="646" y="2131"/>
            <a:chExt cx="17651" cy="9368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646" y="2700"/>
              <a:ext cx="17651" cy="8799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47" y="2131"/>
              <a:ext cx="4362" cy="977"/>
              <a:chOff x="947" y="2538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430" y="2693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方法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提示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947" y="253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50620" y="1268927"/>
            <a:ext cx="9745759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045" indent="-360045" eaLnBrk="1" hangingPunct="1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判断电路连接方式的方法：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0045" indent="-360045" eaLnBrk="1" hangingPunct="1"/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电流法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：让电流从电源正极出发，流经各用电器，若途中电流只有一条通路，这些用电器就是串联，否则是并联。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0045" indent="-360045" eaLnBrk="1" hangingPunct="1"/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拆除法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：撤掉电路中某个用电器，如果其他用电器无法工作，则这些用电器就是串联，否则就是并联。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0045" indent="-360045" eaLnBrk="1" hangingPunct="1"/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节点法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：电路中，只要导线间没有电源、用电器，导线的两端均可看成同一点。也就是说 ，这两个点可以合成一个点。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>自定义</PresentationFormat>
  <Paragraphs>216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Calibri</vt:lpstr>
      <vt:lpstr>Arial Unicode MS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1493</cp:revision>
  <dcterms:created xsi:type="dcterms:W3CDTF">2024-02-06T13:07:00Z</dcterms:created>
  <dcterms:modified xsi:type="dcterms:W3CDTF">2025-07-02T03:47:04Z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