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4"/>
  </p:handoutMasterIdLst>
  <p:sldIdLst>
    <p:sldId id="256" r:id="rId3"/>
    <p:sldId id="257" r:id="rId5"/>
    <p:sldId id="334" r:id="rId6"/>
    <p:sldId id="386" r:id="rId7"/>
    <p:sldId id="387" r:id="rId8"/>
    <p:sldId id="415" r:id="rId9"/>
    <p:sldId id="389" r:id="rId10"/>
    <p:sldId id="390" r:id="rId11"/>
    <p:sldId id="416" r:id="rId12"/>
    <p:sldId id="417" r:id="rId13"/>
    <p:sldId id="392" r:id="rId14"/>
    <p:sldId id="418" r:id="rId15"/>
    <p:sldId id="394" r:id="rId16"/>
    <p:sldId id="395" r:id="rId17"/>
    <p:sldId id="396" r:id="rId18"/>
    <p:sldId id="397" r:id="rId19"/>
    <p:sldId id="398" r:id="rId20"/>
    <p:sldId id="399" r:id="rId21"/>
    <p:sldId id="400" r:id="rId22"/>
    <p:sldId id="401" r:id="rId23"/>
    <p:sldId id="402" r:id="rId24"/>
    <p:sldId id="419" r:id="rId25"/>
    <p:sldId id="404" r:id="rId26"/>
    <p:sldId id="405" r:id="rId27"/>
    <p:sldId id="406" r:id="rId28"/>
    <p:sldId id="407" r:id="rId29"/>
    <p:sldId id="408" r:id="rId30"/>
    <p:sldId id="409" r:id="rId31"/>
    <p:sldId id="410" r:id="rId32"/>
    <p:sldId id="411" r:id="rId33"/>
    <p:sldId id="412" r:id="rId34"/>
    <p:sldId id="413" r:id="rId35"/>
    <p:sldId id="385" r:id="rId36"/>
    <p:sldId id="306" r:id="rId37"/>
    <p:sldId id="421" r:id="rId38"/>
    <p:sldId id="423" r:id="rId39"/>
    <p:sldId id="420" r:id="rId40"/>
    <p:sldId id="424" r:id="rId41"/>
    <p:sldId id="422" r:id="rId42"/>
    <p:sldId id="373" r:id="rId43"/>
  </p:sldIdLst>
  <p:sldSz cx="12192000" cy="6858000"/>
  <p:notesSz cx="6858000" cy="9144000"/>
  <p:embeddedFontLst>
    <p:embeddedFont>
      <p:font typeface="黑体" panose="02010609060101010101" charset="-122"/>
      <p:regular r:id="rId49"/>
    </p:embeddedFont>
    <p:embeddedFont>
      <p:font typeface="楷体" panose="02010609060101010101" pitchFamily="49" charset="-122"/>
      <p:regular r:id="rId50"/>
    </p:embeddedFont>
    <p:embeddedFont>
      <p:font typeface="Calibri" panose="020F0502020204030204" pitchFamily="34" charset="0"/>
      <p:regular r:id="rId51"/>
      <p:bold r:id="rId52"/>
      <p:italic r:id="rId53"/>
      <p:boldItalic r:id="rId54"/>
    </p:embeddedFont>
    <p:embeddedFont>
      <p:font typeface="微软雅黑" panose="020B0503020204020204" pitchFamily="34" charset="-122"/>
      <p:regular r:id="rId55"/>
    </p:embeddedFont>
  </p:embeddedFontLst>
  <p:custDataLst>
    <p:tags r:id="rId5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103.xml"/><Relationship Id="rId55" Type="http://schemas.openxmlformats.org/officeDocument/2006/relationships/font" Target="fonts/font7.fntdata"/><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 Target="slides/slide2.xml"/><Relationship Id="rId49" Type="http://schemas.openxmlformats.org/officeDocument/2006/relationships/font" Target="fonts/font1.fntdata"/><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B76E4E2D-7FBE-4826-BAAD-33F3916084DA}"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B76E4E2D-7FBE-4826-BAAD-33F3916084DA}"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image" Target="../media/image17.png"/><Relationship Id="rId1" Type="http://schemas.openxmlformats.org/officeDocument/2006/relationships/tags" Target="../tags/tag78.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7.png"/><Relationship Id="rId1" Type="http://schemas.openxmlformats.org/officeDocument/2006/relationships/tags" Target="../tags/tag8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tags" Target="../tags/tag8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tags" Target="../tags/tag9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5.png"/><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17.png"/><Relationship Id="rId1" Type="http://schemas.openxmlformats.org/officeDocument/2006/relationships/tags" Target="../tags/tag9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tags" Target="../tags/tag9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18.pn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17.png"/><Relationship Id="rId1" Type="http://schemas.openxmlformats.org/officeDocument/2006/relationships/tags" Target="../tags/tag10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7.png"/><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7.png"/><Relationship Id="rId1"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2174306" y="1984772"/>
            <a:ext cx="7835900" cy="2306955"/>
          </a:xfrm>
          <a:prstGeom prst="rect">
            <a:avLst/>
          </a:prstGeom>
          <a:noFill/>
          <a:ln w="9525">
            <a:noFill/>
          </a:ln>
        </p:spPr>
        <p:txBody>
          <a:bodyPr wrap="non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sym typeface="+mn-ea"/>
              </a:rPr>
              <a:t>第十一章 电路、电流和电压</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第四节 电流及其</a:t>
            </a:r>
            <a:r>
              <a:rPr lang="zh-CN" altLang="en-US" sz="4800" b="1" dirty="0">
                <a:latin typeface="黑体" panose="02010609060101010101" charset="-122"/>
                <a:ea typeface="黑体" panose="02010609060101010101" charset="-122"/>
                <a:cs typeface="黑体" panose="02010609060101010101" charset="-122"/>
              </a:rPr>
              <a:t>测量</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13068" y="4701540"/>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711767" y="1052924"/>
            <a:ext cx="6768465" cy="4752340"/>
            <a:chOff x="494" y="1466"/>
            <a:chExt cx="10659" cy="7484"/>
          </a:xfrm>
        </p:grpSpPr>
        <p:pic>
          <p:nvPicPr>
            <p:cNvPr id="3" name="图片 2" descr="打孔纸"/>
            <p:cNvPicPr>
              <a:picLocks noChangeAspect="1"/>
            </p:cNvPicPr>
            <p:nvPr>
              <p:custDataLst>
                <p:tags r:id="rId1"/>
              </p:custDataLst>
            </p:nvPr>
          </p:nvPicPr>
          <p:blipFill>
            <a:blip r:embed="rId2"/>
            <a:stretch>
              <a:fillRect/>
            </a:stretch>
          </p:blipFill>
          <p:spPr>
            <a:xfrm>
              <a:off x="494" y="2247"/>
              <a:ext cx="10659" cy="6703"/>
            </a:xfrm>
            <a:prstGeom prst="rect">
              <a:avLst/>
            </a:prstGeom>
          </p:spPr>
        </p:pic>
        <p:grpSp>
          <p:nvGrpSpPr>
            <p:cNvPr id="7" name="组合 6"/>
            <p:cNvGrpSpPr/>
            <p:nvPr/>
          </p:nvGrpSpPr>
          <p:grpSpPr>
            <a:xfrm>
              <a:off x="947" y="1466"/>
              <a:ext cx="4135" cy="977"/>
              <a:chOff x="947" y="1873"/>
              <a:chExt cx="4135" cy="977"/>
            </a:xfrm>
          </p:grpSpPr>
          <p:sp>
            <p:nvSpPr>
              <p:cNvPr id="4" name="文本框 3"/>
              <p:cNvSpPr txBox="1"/>
              <p:nvPr>
                <p:custDataLst>
                  <p:tags r:id="rId3"/>
                </p:custDataLst>
              </p:nvPr>
            </p:nvSpPr>
            <p:spPr>
              <a:xfrm>
                <a:off x="2430" y="2028"/>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873"/>
                <a:ext cx="1579" cy="936"/>
              </a:xfrm>
              <a:prstGeom prst="rect">
                <a:avLst/>
              </a:prstGeom>
            </p:spPr>
          </p:pic>
        </p:grpSp>
      </p:grpSp>
      <p:sp>
        <p:nvSpPr>
          <p:cNvPr id="8" name="矩形 7"/>
          <p:cNvSpPr>
            <a:spLocks noChangeArrowheads="1"/>
          </p:cNvSpPr>
          <p:nvPr/>
        </p:nvSpPr>
        <p:spPr bwMode="auto">
          <a:xfrm>
            <a:off x="3753117" y="1989028"/>
            <a:ext cx="4791298"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zh-CN" altLang="en-US" sz="3200" b="1" dirty="0">
                <a:latin typeface="Times New Roman" panose="02020603050405020304" pitchFamily="18" charset="0"/>
                <a:ea typeface="楷体" panose="02010609060101010101" pitchFamily="49" charset="-122"/>
              </a:rPr>
              <a:t>判断电流方向时应明确：</a:t>
            </a:r>
            <a:r>
              <a:rPr lang="zh-CN" altLang="en-US" sz="3200" b="1" dirty="0">
                <a:solidFill>
                  <a:srgbClr val="00B0F0"/>
                </a:solidFill>
                <a:latin typeface="Times New Roman" panose="02020603050405020304" pitchFamily="18" charset="0"/>
                <a:ea typeface="楷体" panose="02010609060101010101" pitchFamily="49" charset="-122"/>
              </a:rPr>
              <a:t>发生定向移动的是什么电荷；电荷是从哪个位置定向移动到哪个位置。</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30791" y="1484784"/>
            <a:ext cx="8685689" cy="4360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AutoShape 2"/>
          <p:cNvSpPr>
            <a:spLocks noChangeArrowheads="1"/>
          </p:cNvSpPr>
          <p:nvPr>
            <p:custDataLst>
              <p:tags r:id="rId2"/>
            </p:custDataLst>
          </p:nvPr>
        </p:nvSpPr>
        <p:spPr bwMode="gray">
          <a:xfrm flipH="1">
            <a:off x="2244899" y="707884"/>
            <a:ext cx="3489423"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3"/>
            </p:custDataLst>
          </p:nvPr>
        </p:nvSpPr>
        <p:spPr bwMode="gray">
          <a:xfrm flipH="1">
            <a:off x="839435" y="69730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4"/>
            </p:custDataLst>
          </p:nvPr>
        </p:nvSpPr>
        <p:spPr>
          <a:xfrm>
            <a:off x="1050679" y="69543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5"/>
            </p:custDataLst>
          </p:nvPr>
        </p:nvSpPr>
        <p:spPr>
          <a:xfrm>
            <a:off x="3359696" y="695436"/>
            <a:ext cx="2315051"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电流的测量</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6"/>
            </p:custDataLst>
          </p:nvPr>
        </p:nvSpPr>
        <p:spPr>
          <a:xfrm>
            <a:off x="2486202" y="56395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85037" y="620688"/>
            <a:ext cx="10801985" cy="5805170"/>
            <a:chOff x="-2795" y="1466"/>
            <a:chExt cx="17011" cy="9142"/>
          </a:xfrm>
        </p:grpSpPr>
        <p:pic>
          <p:nvPicPr>
            <p:cNvPr id="3" name="图片 2" descr="打孔纸"/>
            <p:cNvPicPr>
              <a:picLocks noChangeAspect="1"/>
            </p:cNvPicPr>
            <p:nvPr>
              <p:custDataLst>
                <p:tags r:id="rId1"/>
              </p:custDataLst>
            </p:nvPr>
          </p:nvPicPr>
          <p:blipFill>
            <a:blip r:embed="rId2"/>
            <a:stretch>
              <a:fillRect/>
            </a:stretch>
          </p:blipFill>
          <p:spPr>
            <a:xfrm>
              <a:off x="-2795" y="2247"/>
              <a:ext cx="17011" cy="8361"/>
            </a:xfrm>
            <a:prstGeom prst="rect">
              <a:avLst/>
            </a:prstGeom>
          </p:spPr>
        </p:pic>
        <p:grpSp>
          <p:nvGrpSpPr>
            <p:cNvPr id="7" name="组合 6"/>
            <p:cNvGrpSpPr/>
            <p:nvPr/>
          </p:nvGrpSpPr>
          <p:grpSpPr>
            <a:xfrm>
              <a:off x="-2114" y="1466"/>
              <a:ext cx="4135" cy="977"/>
              <a:chOff x="-2114" y="1873"/>
              <a:chExt cx="4135" cy="977"/>
            </a:xfrm>
          </p:grpSpPr>
          <p:sp>
            <p:nvSpPr>
              <p:cNvPr id="4" name="文本框 3"/>
              <p:cNvSpPr txBox="1"/>
              <p:nvPr>
                <p:custDataLst>
                  <p:tags r:id="rId3"/>
                </p:custDataLst>
              </p:nvPr>
            </p:nvSpPr>
            <p:spPr>
              <a:xfrm>
                <a:off x="-631" y="2028"/>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链接</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114" y="1873"/>
                <a:ext cx="1579" cy="936"/>
              </a:xfrm>
              <a:prstGeom prst="rect">
                <a:avLst/>
              </a:prstGeom>
            </p:spPr>
          </p:pic>
        </p:grpSp>
      </p:grpSp>
      <p:sp>
        <p:nvSpPr>
          <p:cNvPr id="8" name="矩形 7"/>
          <p:cNvSpPr>
            <a:spLocks noChangeArrowheads="1"/>
          </p:cNvSpPr>
          <p:nvPr/>
        </p:nvSpPr>
        <p:spPr bwMode="auto">
          <a:xfrm>
            <a:off x="1837305" y="1556792"/>
            <a:ext cx="9073008" cy="420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20000"/>
              </a:lnSpc>
            </a:pPr>
            <a:r>
              <a:rPr lang="en-US" altLang="zh-CN" sz="3200" b="1" dirty="0" smtClean="0">
                <a:solidFill>
                  <a:srgbClr val="00B0F0"/>
                </a:solidFill>
                <a:latin typeface="Times New Roman" panose="02020603050405020304" pitchFamily="18" charset="0"/>
                <a:ea typeface="楷体" panose="02010609060101010101" pitchFamily="49" charset="-122"/>
              </a:rPr>
              <a:t>1</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latin typeface="Times New Roman" panose="02020603050405020304" pitchFamily="18" charset="0"/>
                <a:ea typeface="楷体" panose="02010609060101010101" pitchFamily="49" charset="-122"/>
              </a:rPr>
              <a:t>量程的选择原则： </a:t>
            </a:r>
            <a:r>
              <a:rPr lang="zh-CN" altLang="en-US" sz="3200" b="1" dirty="0">
                <a:solidFill>
                  <a:srgbClr val="00B0F0"/>
                </a:solidFill>
                <a:latin typeface="Times New Roman" panose="02020603050405020304" pitchFamily="18" charset="0"/>
                <a:ea typeface="楷体" panose="02010609060101010101" pitchFamily="49" charset="-122"/>
              </a:rPr>
              <a:t>“可行、精确”。“可行”是指不超过量程，“精确”是指在不超过小量程</a:t>
            </a:r>
            <a:r>
              <a:rPr lang="en-US" altLang="zh-CN" sz="3200" b="1" dirty="0">
                <a:solidFill>
                  <a:srgbClr val="00B0F0"/>
                </a:solidFill>
                <a:latin typeface="Times New Roman" panose="02020603050405020304" pitchFamily="18" charset="0"/>
                <a:ea typeface="楷体" panose="02010609060101010101" pitchFamily="49" charset="-122"/>
              </a:rPr>
              <a:t>(0~0.6A) </a:t>
            </a:r>
            <a:r>
              <a:rPr lang="zh-CN" altLang="en-US" sz="3200" b="1" dirty="0">
                <a:solidFill>
                  <a:srgbClr val="00B0F0"/>
                </a:solidFill>
                <a:latin typeface="Times New Roman" panose="02020603050405020304" pitchFamily="18" charset="0"/>
                <a:ea typeface="楷体" panose="02010609060101010101" pitchFamily="49" charset="-122"/>
              </a:rPr>
              <a:t>的情况下要用小量程。</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latin typeface="Times New Roman" panose="02020603050405020304" pitchFamily="18" charset="0"/>
                <a:ea typeface="楷体" panose="02010609060101010101" pitchFamily="49" charset="-122"/>
              </a:rPr>
              <a:t>采用试触法选择量程时应先从大量程</a:t>
            </a:r>
            <a:r>
              <a:rPr lang="en-US" altLang="zh-CN" sz="3200" b="1" dirty="0">
                <a:latin typeface="Times New Roman" panose="02020603050405020304" pitchFamily="18" charset="0"/>
                <a:ea typeface="楷体" panose="02010609060101010101" pitchFamily="49" charset="-122"/>
              </a:rPr>
              <a:t>(0~3A) </a:t>
            </a:r>
            <a:r>
              <a:rPr lang="zh-CN" altLang="en-US" sz="3200" b="1" dirty="0">
                <a:latin typeface="Times New Roman" panose="02020603050405020304" pitchFamily="18" charset="0"/>
                <a:ea typeface="楷体" panose="02010609060101010101" pitchFamily="49" charset="-122"/>
              </a:rPr>
              <a:t>试触：</a:t>
            </a:r>
            <a:r>
              <a:rPr lang="zh-CN" altLang="en-US" sz="3200" b="1" dirty="0">
                <a:solidFill>
                  <a:srgbClr val="00B0F0"/>
                </a:solidFill>
                <a:latin typeface="Times New Roman" panose="02020603050405020304" pitchFamily="18" charset="0"/>
                <a:ea typeface="楷体" panose="02010609060101010101" pitchFamily="49" charset="-122"/>
              </a:rPr>
              <a:t>若指针偏转超过最大刻度，则需换更大量程的电流表；若电流表指针指示的刻度在小量程范围内，则换用小量程测量。</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1291378"/>
            <a:ext cx="9698567" cy="1600439"/>
          </a:xfrm>
          <a:prstGeom prst="rect">
            <a:avLst/>
          </a:prstGeom>
          <a:noFill/>
          <a:ln w="9525">
            <a:noFill/>
            <a:miter lim="800000"/>
          </a:ln>
        </p:spPr>
        <p:txBody>
          <a:bodyPr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攀枝花</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如图所示四个电路图中，能正确测量通过灯</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电流的电路是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500651"/>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6288021" y="2097776"/>
            <a:ext cx="576064" cy="792521"/>
          </a:xfrm>
          <a:prstGeom prst="rect">
            <a:avLst/>
          </a:prstGeom>
          <a:noFill/>
          <a:ln w="9525">
            <a:noFill/>
            <a:miter lim="800000"/>
          </a:ln>
        </p:spPr>
        <p:txBody>
          <a:bodyPr wrap="square" lIns="121917" tIns="60958" rIns="121917" bIns="60958">
            <a:spAutoFit/>
          </a:bodyPr>
          <a:lstStyle/>
          <a:p>
            <a:pPr>
              <a:lnSpc>
                <a:spcPct val="150000"/>
              </a:lnSpc>
              <a:defRPr/>
            </a:pPr>
            <a:r>
              <a:rPr lang="en-US" altLang="zh-CN" sz="2900" b="1" dirty="0">
                <a:solidFill>
                  <a:srgbClr val="FF0000"/>
                </a:solidFill>
                <a:latin typeface="Times New Roman" panose="02020603050405020304" pitchFamily="18" charset="0"/>
                <a:ea typeface="+mn-ea"/>
                <a:cs typeface="Times New Roman" panose="02020603050405020304" pitchFamily="18" charset="0"/>
              </a:rPr>
              <a:t>C</a:t>
            </a:r>
            <a:endParaRPr lang="zh-CN" altLang="en-US" sz="29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409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89617" y="2891816"/>
            <a:ext cx="9217024" cy="2361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7519" y="980728"/>
            <a:ext cx="9601068"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图中，两个灯泡并联，电流表测量通过灯</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的电流，但正负接线柱接反了；</a:t>
            </a:r>
            <a:r>
              <a:rPr lang="en-US" altLang="zh-CN" sz="3200" b="1" dirty="0">
                <a:latin typeface="Times New Roman" panose="02020603050405020304" pitchFamily="18" charset="0"/>
              </a:rPr>
              <a:t>B </a:t>
            </a:r>
            <a:r>
              <a:rPr lang="zh-CN" altLang="en-US" sz="3200" b="1" dirty="0">
                <a:latin typeface="Times New Roman" panose="02020603050405020304" pitchFamily="18" charset="0"/>
              </a:rPr>
              <a:t>图中，电流表测量通过干路的电流；</a:t>
            </a:r>
            <a:r>
              <a:rPr lang="en-US" altLang="zh-CN" sz="3200" b="1" dirty="0">
                <a:latin typeface="Times New Roman" panose="02020603050405020304" pitchFamily="18" charset="0"/>
              </a:rPr>
              <a:t>C</a:t>
            </a:r>
            <a:r>
              <a:rPr lang="zh-CN" altLang="en-US" sz="3200" b="1" dirty="0">
                <a:latin typeface="Times New Roman" panose="02020603050405020304" pitchFamily="18" charset="0"/>
              </a:rPr>
              <a:t>图中，两个灯泡并联，电流表测量通过灯</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的电流，正负接线柱连接正确，故</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符合题意；</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图中，两个灯泡并联，电流表测量通过灯</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的电流，故</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不符合题意。</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692696"/>
            <a:ext cx="9698567" cy="1600434"/>
          </a:xfrm>
          <a:prstGeom prst="rect">
            <a:avLst/>
          </a:prstGeom>
          <a:noFill/>
          <a:ln w="9525">
            <a:noFill/>
            <a:miter lim="800000"/>
          </a:ln>
        </p:spPr>
        <p:txBody>
          <a:bodyPr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请根据如图</a:t>
            </a: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甲所示的电路图，用笔画线代替导线，将图乙中的实物图连接起来使之完整。</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893503"/>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87268" y="2160200"/>
            <a:ext cx="6004553" cy="3789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1295467" y="1268760"/>
            <a:ext cx="3168352" cy="800219"/>
          </a:xfrm>
          <a:prstGeom prst="rect">
            <a:avLst/>
          </a:prstGeom>
          <a:noFill/>
          <a:ln w="9525">
            <a:noFill/>
            <a:miter lim="800000"/>
          </a:ln>
        </p:spPr>
        <p:txBody>
          <a:bodyPr wrap="square" lIns="121917" tIns="60958" rIns="121917" bIns="60958">
            <a:spAutoFit/>
          </a:bodyPr>
          <a:lstStyle/>
          <a:p>
            <a:pPr>
              <a:lnSpc>
                <a:spcPct val="150000"/>
              </a:lnSpc>
              <a:defRPr/>
            </a:pPr>
            <a:r>
              <a:rPr lang="zh-CN" altLang="en-US" sz="2900" b="1" dirty="0">
                <a:solidFill>
                  <a:srgbClr val="FF0000"/>
                </a:solidFill>
                <a:latin typeface="Times New Roman" panose="02020603050405020304" pitchFamily="18" charset="0"/>
                <a:ea typeface="+mn-ea"/>
                <a:cs typeface="Times New Roman" panose="02020603050405020304" pitchFamily="18" charset="0"/>
              </a:rPr>
              <a:t>解：如图</a:t>
            </a:r>
            <a:r>
              <a:rPr lang="en-US" altLang="zh-CN" sz="2900" b="1" dirty="0">
                <a:solidFill>
                  <a:srgbClr val="FF0000"/>
                </a:solidFill>
                <a:latin typeface="Times New Roman" panose="02020603050405020304" pitchFamily="18" charset="0"/>
                <a:ea typeface="+mn-ea"/>
                <a:cs typeface="Times New Roman" panose="02020603050405020304" pitchFamily="18" charset="0"/>
              </a:rPr>
              <a:t>3 </a:t>
            </a:r>
            <a:r>
              <a:rPr lang="zh-CN" altLang="en-US" sz="2900" b="1" dirty="0">
                <a:solidFill>
                  <a:srgbClr val="FF0000"/>
                </a:solidFill>
                <a:latin typeface="Times New Roman" panose="02020603050405020304" pitchFamily="18" charset="0"/>
                <a:ea typeface="+mn-ea"/>
                <a:cs typeface="Times New Roman" panose="02020603050405020304" pitchFamily="18" charset="0"/>
              </a:rPr>
              <a:t>所示。</a:t>
            </a:r>
            <a:endParaRPr lang="zh-CN" altLang="en-US" sz="29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614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63819" y="1460781"/>
            <a:ext cx="2912087" cy="3863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ppt_x"/>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7519" y="1508788"/>
            <a:ext cx="9601068"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先分析电流的路径：开关闭合后，电流从电源正极出发，经过开关</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后分成两路，一路经过灯泡</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和电流表，另一路经过灯泡</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，最后一起回到电源负极；再用笔画线代替导线连接实物电路。</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1700808"/>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实验探究 探究串、并联电路电流规律。</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实验方法：</a:t>
            </a:r>
            <a:r>
              <a:rPr lang="zh-CN" altLang="en-US" sz="3200" b="1" dirty="0">
                <a:solidFill>
                  <a:srgbClr val="00B0F0"/>
                </a:solidFill>
                <a:latin typeface="Times New Roman" panose="02020603050405020304" pitchFamily="18" charset="0"/>
                <a:ea typeface="+mn-ea"/>
                <a:cs typeface="Times New Roman" panose="02020603050405020304" pitchFamily="18" charset="0"/>
              </a:rPr>
              <a:t>分析归纳法</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多次实验的目的：使实验结论具有普遍性。</a:t>
            </a:r>
            <a:endParaRPr lang="zh-CN" altLang="en-US" sz="3200" b="1" dirty="0">
              <a:latin typeface="Times New Roman" panose="02020603050405020304" pitchFamily="18" charset="0"/>
              <a:ea typeface="+mn-ea"/>
              <a:cs typeface="Times New Roman" panose="02020603050405020304" pitchFamily="18" charset="0"/>
            </a:endParaRPr>
          </a:p>
          <a:p>
            <a:pPr marL="474345" indent="1905"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方法：①换用不同规格的灯泡进行多次实验；</a:t>
            </a:r>
            <a:endParaRPr lang="zh-CN" altLang="en-US" sz="3200" b="1" dirty="0">
              <a:latin typeface="Times New Roman" panose="02020603050405020304" pitchFamily="18" charset="0"/>
              <a:ea typeface="+mn-ea"/>
              <a:cs typeface="Times New Roman" panose="02020603050405020304" pitchFamily="18" charset="0"/>
            </a:endParaRPr>
          </a:p>
          <a:p>
            <a:pPr marL="474345" indent="1905"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②换用不同规格的电源进行多次实验。</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898" y="836628"/>
            <a:ext cx="6083350"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826045"/>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824180"/>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59696" y="824180"/>
            <a:ext cx="4824536"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串、并联电路的电流规律</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692696"/>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14355"/>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实验操作基本要求： ①注意正确连接电流表；②运用</a:t>
            </a:r>
            <a:r>
              <a:rPr lang="zh-CN" altLang="en-US" sz="3200" b="1" dirty="0">
                <a:solidFill>
                  <a:srgbClr val="00B0F0"/>
                </a:solidFill>
                <a:latin typeface="Times New Roman" panose="02020603050405020304" pitchFamily="18" charset="0"/>
                <a:ea typeface="+mn-ea"/>
                <a:cs typeface="Times New Roman" panose="02020603050405020304" pitchFamily="18" charset="0"/>
              </a:rPr>
              <a:t>试触法</a:t>
            </a:r>
            <a:r>
              <a:rPr lang="zh-CN" altLang="en-US" sz="3200" b="1" dirty="0">
                <a:latin typeface="Times New Roman" panose="02020603050405020304" pitchFamily="18" charset="0"/>
                <a:ea typeface="+mn-ea"/>
                <a:cs typeface="Times New Roman" panose="02020603050405020304" pitchFamily="18" charset="0"/>
              </a:rPr>
              <a:t>合理地选择电流表的量程；③连接含有电流表的电路时，应将电流表作为一个用电器来看，依次按顺序连接。</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28"/>
          <p:cNvSpPr txBox="1"/>
          <p:nvPr/>
        </p:nvSpPr>
        <p:spPr>
          <a:xfrm>
            <a:off x="3145731" y="2139821"/>
            <a:ext cx="5902597" cy="2585323"/>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smtClean="0">
                <a:solidFill>
                  <a:prstClr val="black"/>
                </a:solidFill>
                <a:latin typeface="宋体" panose="02010600030101010101" pitchFamily="2" charset="-122"/>
                <a:cs typeface="Times New Roman" panose="02020603050405020304" pitchFamily="18" charset="0"/>
              </a:rPr>
              <a:t>电流</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电流的</a:t>
            </a:r>
            <a:r>
              <a:rPr lang="zh-CN" altLang="en-US" sz="3600" b="1" dirty="0" smtClean="0">
                <a:solidFill>
                  <a:prstClr val="black"/>
                </a:solidFill>
                <a:latin typeface="宋体" panose="02010600030101010101" pitchFamily="2" charset="-122"/>
                <a:cs typeface="Times New Roman" panose="02020603050405020304" pitchFamily="18" charset="0"/>
              </a:rPr>
              <a:t>测量</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串、并联电路的电流</a:t>
            </a:r>
            <a:r>
              <a:rPr lang="zh-CN" altLang="en-US" sz="3600" b="1" dirty="0" smtClean="0">
                <a:solidFill>
                  <a:prstClr val="black"/>
                </a:solidFill>
                <a:latin typeface="宋体" panose="02010600030101010101" pitchFamily="2" charset="-122"/>
                <a:cs typeface="Times New Roman" panose="02020603050405020304" pitchFamily="18" charset="0"/>
              </a:rPr>
              <a:t>规律</a:t>
            </a:r>
            <a:endParaRPr lang="en-US" altLang="zh-CN" sz="36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548680"/>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串、并联电路的电流规律：</a:t>
            </a:r>
            <a:endParaRPr lang="zh-CN" altLang="en-US" sz="3200" b="1" dirty="0">
              <a:latin typeface="Times New Roman" panose="02020603050405020304" pitchFamily="18" charset="0"/>
              <a:ea typeface="+mn-ea"/>
              <a:cs typeface="Times New Roman" panose="02020603050405020304" pitchFamily="18" charset="0"/>
            </a:endParaRPr>
          </a:p>
        </p:txBody>
      </p:sp>
      <p:graphicFrame>
        <p:nvGraphicFramePr>
          <p:cNvPr id="2" name="表格 1"/>
          <p:cNvGraphicFramePr>
            <a:graphicFrameLocks noGrp="1"/>
          </p:cNvGraphicFramePr>
          <p:nvPr/>
        </p:nvGraphicFramePr>
        <p:xfrm>
          <a:off x="815414" y="1455400"/>
          <a:ext cx="10561173" cy="4389120"/>
        </p:xfrm>
        <a:graphic>
          <a:graphicData uri="http://schemas.openxmlformats.org/drawingml/2006/table">
            <a:tbl>
              <a:tblPr firstRow="1" bandRow="1">
                <a:tableStyleId>{5940675A-B579-460E-94D1-54222C63F5DA}</a:tableStyleId>
              </a:tblPr>
              <a:tblGrid>
                <a:gridCol w="1248139"/>
                <a:gridCol w="2784309"/>
                <a:gridCol w="4512501"/>
                <a:gridCol w="2016224"/>
              </a:tblGrid>
              <a:tr h="609600">
                <a:tc rowSpan="2">
                  <a:txBody>
                    <a:bodyPr/>
                    <a:lstStyle/>
                    <a:p>
                      <a:pPr algn="ctr"/>
                      <a:r>
                        <a:rPr lang="zh-CN" altLang="en-US" sz="3200" b="1" i="0" baseline="0" dirty="0" smtClean="0">
                          <a:latin typeface="Times New Roman" panose="02020603050405020304" pitchFamily="18" charset="0"/>
                          <a:ea typeface="宋体" panose="02010600030101010101" pitchFamily="2" charset="-122"/>
                        </a:rPr>
                        <a:t>电路</a:t>
                      </a:r>
                      <a:endParaRPr lang="zh-CN" altLang="en-US" sz="3200" b="0" i="0" baseline="0" dirty="0">
                        <a:latin typeface="Times New Roman" panose="02020603050405020304" pitchFamily="18" charset="0"/>
                        <a:ea typeface="宋体" panose="02010600030101010101" pitchFamily="2" charset="-122"/>
                      </a:endParaRPr>
                    </a:p>
                  </a:txBody>
                  <a:tcPr marL="121920" marR="121920" marT="60960" marB="60960" anchor="ctr"/>
                </a:tc>
                <a:tc rowSpan="2">
                  <a:txBody>
                    <a:bodyPr/>
                    <a:lstStyle/>
                    <a:p>
                      <a:pPr algn="ctr"/>
                      <a:r>
                        <a:rPr lang="zh-CN" altLang="en-US" sz="3200" b="1" i="0" baseline="0" dirty="0" smtClean="0">
                          <a:latin typeface="Times New Roman" panose="02020603050405020304" pitchFamily="18" charset="0"/>
                          <a:ea typeface="宋体" panose="02010600030101010101" pitchFamily="2" charset="-122"/>
                        </a:rPr>
                        <a:t>电路图</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gridSpan="2">
                  <a:txBody>
                    <a:bodyPr/>
                    <a:lstStyle/>
                    <a:p>
                      <a:pPr algn="ctr"/>
                      <a:r>
                        <a:rPr lang="zh-CN" altLang="en-US" sz="3200" b="1" i="0" baseline="0" dirty="0" smtClean="0">
                          <a:latin typeface="Times New Roman" panose="02020603050405020304" pitchFamily="18" charset="0"/>
                          <a:ea typeface="宋体" panose="02010600030101010101" pitchFamily="2" charset="-122"/>
                        </a:rPr>
                        <a:t>电流规律</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hMerge="1">
                  <a:tcPr/>
                </a:tc>
              </a:tr>
              <a:tr h="609600">
                <a:tc vMerge="1">
                  <a:tcPr/>
                </a:tc>
                <a:tc vMerge="1">
                  <a:tcP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文字表达</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公式表达</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58496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b="1" i="0" baseline="0" dirty="0" smtClean="0">
                          <a:latin typeface="Times New Roman" panose="02020603050405020304" pitchFamily="18" charset="0"/>
                          <a:ea typeface="宋体" panose="02010600030101010101" pitchFamily="2" charset="-122"/>
                        </a:rPr>
                        <a:t>串联电路</a:t>
                      </a:r>
                      <a:endParaRPr lang="zh-CN" altLang="en-US" sz="3200" b="1" i="0" baseline="0" dirty="0" smtClean="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endParaRPr lang="en-US" altLang="zh-CN" sz="3200" b="1" i="0" baseline="0" dirty="0" smtClean="0">
                        <a:latin typeface="Times New Roman" panose="02020603050405020304" pitchFamily="18" charset="0"/>
                        <a:ea typeface="宋体" panose="02010600030101010101" pitchFamily="2" charset="-122"/>
                      </a:endParaRPr>
                    </a:p>
                    <a:p>
                      <a:pPr algn="ctr"/>
                      <a:endParaRPr lang="en-US" altLang="zh-CN" sz="3200" b="1" i="0" baseline="0" dirty="0" smtClean="0">
                        <a:latin typeface="Times New Roman" panose="02020603050405020304" pitchFamily="18" charset="0"/>
                        <a:ea typeface="宋体" panose="02010600030101010101" pitchFamily="2" charset="-122"/>
                      </a:endParaRPr>
                    </a:p>
                    <a:p>
                      <a:pPr algn="ct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串联电路中电流</a:t>
                      </a:r>
                      <a:endParaRPr lang="zh-CN" altLang="en-US" sz="3200" b="1" i="0" baseline="0" dirty="0" smtClean="0">
                        <a:latin typeface="Times New Roman" panose="02020603050405020304" pitchFamily="18" charset="0"/>
                        <a:ea typeface="宋体" panose="02010600030101010101" pitchFamily="2" charset="-122"/>
                      </a:endParaRPr>
                    </a:p>
                    <a:p>
                      <a:pPr algn="ctr"/>
                      <a:r>
                        <a:rPr lang="zh-CN" altLang="en-US" sz="3200" b="1" i="0" baseline="0" dirty="0" smtClean="0">
                          <a:latin typeface="Times New Roman" panose="02020603050405020304" pitchFamily="18" charset="0"/>
                          <a:ea typeface="宋体" panose="02010600030101010101" pitchFamily="2" charset="-122"/>
                        </a:rPr>
                        <a:t>处处相等</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0" dirty="0" smtClean="0">
                          <a:latin typeface="Times New Roman" panose="02020603050405020304" pitchFamily="18" charset="0"/>
                          <a:ea typeface="宋体" panose="02010600030101010101" pitchFamily="2" charset="-122"/>
                        </a:rPr>
                        <a:t> = </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1 </a:t>
                      </a:r>
                      <a:r>
                        <a:rPr lang="en-US" altLang="zh-CN" sz="3200" b="1" i="0" baseline="0" dirty="0" smtClean="0">
                          <a:latin typeface="Times New Roman" panose="02020603050405020304" pitchFamily="18" charset="0"/>
                          <a:ea typeface="宋体" panose="02010600030101010101" pitchFamily="2" charset="-122"/>
                        </a:rPr>
                        <a:t>= </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r h="1584960">
                <a:tc>
                  <a:txBody>
                    <a:bodyPr/>
                    <a:lstStyle/>
                    <a:p>
                      <a:pPr algn="ctr"/>
                      <a:r>
                        <a:rPr lang="zh-CN" altLang="en-US" sz="3200" b="1" i="0" baseline="0" dirty="0" smtClean="0">
                          <a:latin typeface="Times New Roman" panose="02020603050405020304" pitchFamily="18" charset="0"/>
                          <a:ea typeface="宋体" panose="02010600030101010101" pitchFamily="2" charset="-122"/>
                        </a:rPr>
                        <a:t>并联电路</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endParaRPr lang="en-US" altLang="zh-CN" sz="3200" b="1" i="0" baseline="0" dirty="0" smtClean="0">
                        <a:latin typeface="Times New Roman" panose="02020603050405020304" pitchFamily="18" charset="0"/>
                        <a:ea typeface="宋体" panose="02010600030101010101" pitchFamily="2" charset="-122"/>
                      </a:endParaRPr>
                    </a:p>
                    <a:p>
                      <a:pPr algn="ctr"/>
                      <a:endParaRPr lang="en-US" altLang="zh-CN" sz="3200" b="1" i="0" baseline="0" dirty="0" smtClean="0">
                        <a:latin typeface="Times New Roman" panose="02020603050405020304" pitchFamily="18" charset="0"/>
                        <a:ea typeface="宋体" panose="02010600030101010101" pitchFamily="2" charset="-122"/>
                      </a:endParaRPr>
                    </a:p>
                    <a:p>
                      <a:pPr algn="ct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并联电路中， 干路电流等于各支路电流之和</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0" dirty="0" smtClean="0">
                          <a:latin typeface="Times New Roman" panose="02020603050405020304" pitchFamily="18" charset="0"/>
                          <a:ea typeface="宋体" panose="02010600030101010101" pitchFamily="2" charset="-122"/>
                        </a:rPr>
                        <a:t> = </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 + </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pic>
        <p:nvPicPr>
          <p:cNvPr id="717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55574" y="2714990"/>
            <a:ext cx="2208247" cy="136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43605" y="4197085"/>
            <a:ext cx="1824203" cy="14733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715663" y="620688"/>
            <a:ext cx="10735732" cy="510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2700" b="1" dirty="0">
                <a:latin typeface="Times New Roman" panose="02020603050405020304" pitchFamily="18" charset="0"/>
                <a:ea typeface="楷体" panose="02010609060101010101" pitchFamily="49" charset="-122"/>
              </a:rPr>
              <a:t>实验操作技巧</a:t>
            </a:r>
            <a:r>
              <a:rPr lang="en-US" altLang="zh-CN" sz="2700" b="1" dirty="0">
                <a:latin typeface="Times New Roman" panose="02020603050405020304" pitchFamily="18" charset="0"/>
                <a:ea typeface="楷体" panose="02010609060101010101" pitchFamily="49" charset="-122"/>
              </a:rPr>
              <a:t>:</a:t>
            </a:r>
            <a:endParaRPr lang="en-US" altLang="zh-CN" sz="2700" b="1" dirty="0">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zh-CN" altLang="en-US" sz="2700" b="1" dirty="0">
                <a:latin typeface="Times New Roman" panose="02020603050405020304" pitchFamily="18" charset="0"/>
                <a:ea typeface="楷体" panose="02010609060101010101" pitchFamily="49" charset="-122"/>
              </a:rPr>
              <a:t>正确连接含有电流表的电路：</a:t>
            </a:r>
            <a:endParaRPr lang="en-US" altLang="zh-CN" sz="2700" b="1" dirty="0">
              <a:latin typeface="Times New Roman" panose="02020603050405020304" pitchFamily="18" charset="0"/>
              <a:ea typeface="楷体" panose="02010609060101010101" pitchFamily="49" charset="-122"/>
            </a:endParaRPr>
          </a:p>
          <a:p>
            <a:pPr indent="592455" eaLnBrk="1" hangingPunct="1">
              <a:lnSpc>
                <a:spcPct val="150000"/>
              </a:lnSpc>
              <a:defRPr/>
            </a:pPr>
            <a:r>
              <a:rPr lang="zh-CN" altLang="en-US" sz="2700" b="1" dirty="0">
                <a:solidFill>
                  <a:srgbClr val="00B0F0"/>
                </a:solidFill>
                <a:latin typeface="Times New Roman" panose="02020603050405020304" pitchFamily="18" charset="0"/>
                <a:ea typeface="楷体" panose="02010609060101010101" pitchFamily="49" charset="-122"/>
              </a:rPr>
              <a:t>分析电路的连接方式时，应该把电流表作为导线来看，但是连接电路时又应该将电流表作为一个用电器来看。</a:t>
            </a:r>
            <a:endParaRPr lang="zh-CN" altLang="en-US" sz="27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2700" b="1" dirty="0">
                <a:solidFill>
                  <a:srgbClr val="00B0F0"/>
                </a:solidFill>
                <a:latin typeface="Times New Roman" panose="02020603050405020304" pitchFamily="18" charset="0"/>
                <a:ea typeface="楷体" panose="02010609060101010101" pitchFamily="49" charset="-122"/>
              </a:rPr>
              <a:t>(1) </a:t>
            </a:r>
            <a:r>
              <a:rPr lang="zh-CN" altLang="en-US" sz="2700" b="1" dirty="0">
                <a:solidFill>
                  <a:srgbClr val="00B0F0"/>
                </a:solidFill>
                <a:latin typeface="Times New Roman" panose="02020603050405020304" pitchFamily="18" charset="0"/>
                <a:ea typeface="楷体" panose="02010609060101010101" pitchFamily="49" charset="-122"/>
              </a:rPr>
              <a:t>对于串联电路，将电流表和其他各元件一起，按顺序依次进行连接。</a:t>
            </a:r>
            <a:endParaRPr lang="zh-CN" altLang="en-US" sz="27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2700" b="1" dirty="0">
                <a:solidFill>
                  <a:srgbClr val="00B0F0"/>
                </a:solidFill>
                <a:latin typeface="Times New Roman" panose="02020603050405020304" pitchFamily="18" charset="0"/>
                <a:ea typeface="楷体" panose="02010609060101010101" pitchFamily="49" charset="-122"/>
              </a:rPr>
              <a:t>(2) </a:t>
            </a:r>
            <a:r>
              <a:rPr lang="zh-CN" altLang="en-US" sz="2700" b="1" dirty="0">
                <a:solidFill>
                  <a:srgbClr val="00B0F0"/>
                </a:solidFill>
                <a:latin typeface="Times New Roman" panose="02020603050405020304" pitchFamily="18" charset="0"/>
                <a:ea typeface="楷体" panose="02010609060101010101" pitchFamily="49" charset="-122"/>
              </a:rPr>
              <a:t>对于并联电路，测量支路电流时，将电流表与该支路的用电器作为一个整体看，然后按并联电路的连接方法进行连接。若电流表处于干路，则可以把它作为串联在干路上的用电器来连接。</a:t>
            </a:r>
            <a:endParaRPr lang="en-US" altLang="zh-CN" sz="27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016335" y="1005248"/>
            <a:ext cx="8147050" cy="4824730"/>
            <a:chOff x="-2795" y="1466"/>
            <a:chExt cx="12830" cy="7598"/>
          </a:xfrm>
        </p:grpSpPr>
        <p:pic>
          <p:nvPicPr>
            <p:cNvPr id="3" name="图片 2" descr="打孔纸"/>
            <p:cNvPicPr>
              <a:picLocks noChangeAspect="1"/>
            </p:cNvPicPr>
            <p:nvPr>
              <p:custDataLst>
                <p:tags r:id="rId1"/>
              </p:custDataLst>
            </p:nvPr>
          </p:nvPicPr>
          <p:blipFill>
            <a:blip r:embed="rId2"/>
            <a:stretch>
              <a:fillRect/>
            </a:stretch>
          </p:blipFill>
          <p:spPr>
            <a:xfrm>
              <a:off x="-2795" y="2247"/>
              <a:ext cx="12830" cy="6817"/>
            </a:xfrm>
            <a:prstGeom prst="rect">
              <a:avLst/>
            </a:prstGeom>
          </p:spPr>
        </p:pic>
        <p:grpSp>
          <p:nvGrpSpPr>
            <p:cNvPr id="7" name="组合 6"/>
            <p:cNvGrpSpPr/>
            <p:nvPr/>
          </p:nvGrpSpPr>
          <p:grpSpPr>
            <a:xfrm>
              <a:off x="-2114" y="1466"/>
              <a:ext cx="4135" cy="977"/>
              <a:chOff x="-2114" y="1873"/>
              <a:chExt cx="4135" cy="977"/>
            </a:xfrm>
          </p:grpSpPr>
          <p:sp>
            <p:nvSpPr>
              <p:cNvPr id="4" name="文本框 3"/>
              <p:cNvSpPr txBox="1"/>
              <p:nvPr>
                <p:custDataLst>
                  <p:tags r:id="rId3"/>
                </p:custDataLst>
              </p:nvPr>
            </p:nvSpPr>
            <p:spPr>
              <a:xfrm>
                <a:off x="-631" y="2028"/>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114" y="1873"/>
                <a:ext cx="1579" cy="936"/>
              </a:xfrm>
              <a:prstGeom prst="rect">
                <a:avLst/>
              </a:prstGeom>
            </p:spPr>
          </p:pic>
        </p:grpSp>
      </p:grpSp>
      <p:sp>
        <p:nvSpPr>
          <p:cNvPr id="8" name="矩形 7"/>
          <p:cNvSpPr>
            <a:spLocks noChangeArrowheads="1"/>
          </p:cNvSpPr>
          <p:nvPr/>
        </p:nvSpPr>
        <p:spPr bwMode="auto">
          <a:xfrm>
            <a:off x="3168603" y="1941352"/>
            <a:ext cx="6202911"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若已知流过两个用电器的电流相等，不能就认为这两个用电器一定是串联。因为，并联电路各支路的电流也有可能相等。</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980728"/>
            <a:ext cx="9770533" cy="1600439"/>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贺州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在探究“并联电路的电流特点”的实验中，小明设计了如图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甲所示的电路进行实验。</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3" name="任意多边形 25"/>
          <p:cNvSpPr/>
          <p:nvPr>
            <p:custDataLst>
              <p:tags r:id="rId1"/>
            </p:custDataLst>
          </p:nvPr>
        </p:nvSpPr>
        <p:spPr bwMode="auto">
          <a:xfrm>
            <a:off x="599017" y="1172186"/>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37549" y="2470879"/>
            <a:ext cx="9715035" cy="3406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421" y="1508787"/>
            <a:ext cx="10562167" cy="1600434"/>
          </a:xfrm>
          <a:prstGeom prst="rect">
            <a:avLst/>
          </a:prstGeom>
          <a:noFill/>
          <a:ln w="9525">
            <a:noFill/>
            <a:miter lim="800000"/>
          </a:ln>
        </p:spPr>
        <p:txBody>
          <a:bodyPr wrap="square" lIns="121917" tIns="60958" rIns="121917" bIns="60958">
            <a:spAutoFit/>
          </a:bodyPr>
          <a:lstStyle/>
          <a:p>
            <a:pPr marL="360045" indent="-360045">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实验中，小明应该选择两个规格 </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填“相同”或“不相同”</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的小灯泡。</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7077310" y="1498186"/>
            <a:ext cx="163218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不相同</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3" name="矩形 2"/>
          <p:cNvSpPr>
            <a:spLocks noChangeArrowheads="1"/>
          </p:cNvSpPr>
          <p:nvPr/>
        </p:nvSpPr>
        <p:spPr bwMode="auto">
          <a:xfrm>
            <a:off x="1390982" y="3015781"/>
            <a:ext cx="9577916"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实验中，为得出普遍性的规律，选择的两个小灯泡的规格应该是不相同的。</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7" y="836712"/>
            <a:ext cx="10562167" cy="1506947"/>
          </a:xfrm>
          <a:prstGeom prst="rect">
            <a:avLst/>
          </a:prstGeom>
          <a:noFill/>
          <a:ln w="9525">
            <a:noFill/>
            <a:miter lim="800000"/>
          </a:ln>
        </p:spPr>
        <p:txBody>
          <a:bodyPr wrap="square" lIns="121917" tIns="60958" rIns="121917" bIns="60958">
            <a:spAutoFit/>
          </a:bodyPr>
          <a:lstStyle/>
          <a:p>
            <a:pPr marL="542925" indent="-542925">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请用笔画线代替导线，按图甲中的电路图把图乙中的实物电路连接完整</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导线不得交叉</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1295467" y="2343708"/>
            <a:ext cx="3264363"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解：如图</a:t>
            </a:r>
            <a:r>
              <a:rPr lang="en-US" altLang="zh-CN" sz="3200" b="1" dirty="0">
                <a:solidFill>
                  <a:srgbClr val="FF0000"/>
                </a:solidFill>
                <a:latin typeface="Times New Roman" panose="02020603050405020304" pitchFamily="18" charset="0"/>
                <a:ea typeface="+mn-ea"/>
                <a:cs typeface="Times New Roman" panose="02020603050405020304" pitchFamily="18" charset="0"/>
              </a:rPr>
              <a:t>5 </a:t>
            </a:r>
            <a:r>
              <a:rPr lang="zh-CN" altLang="en-US" sz="3200" b="1" dirty="0">
                <a:solidFill>
                  <a:srgbClr val="FF0000"/>
                </a:solidFill>
                <a:latin typeface="Times New Roman" panose="02020603050405020304" pitchFamily="18" charset="0"/>
                <a:ea typeface="+mn-ea"/>
                <a:cs typeface="Times New Roman" panose="02020603050405020304" pitchFamily="18" charset="0"/>
              </a:rPr>
              <a:t>所示。 </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0" name="矩形 2"/>
          <p:cNvSpPr>
            <a:spLocks noChangeArrowheads="1"/>
          </p:cNvSpPr>
          <p:nvPr/>
        </p:nvSpPr>
        <p:spPr bwMode="auto">
          <a:xfrm>
            <a:off x="6095998" y="2372320"/>
            <a:ext cx="5089063"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由图甲知，</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并联，电流表与</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串联，故实物图连接如图</a:t>
            </a:r>
            <a:r>
              <a:rPr lang="en-US" altLang="zh-CN" sz="3200" b="1" dirty="0">
                <a:latin typeface="Times New Roman" panose="02020603050405020304" pitchFamily="18" charset="0"/>
              </a:rPr>
              <a:t>5 </a:t>
            </a:r>
            <a:r>
              <a:rPr lang="zh-CN" altLang="en-US" sz="3200" b="1" dirty="0">
                <a:latin typeface="Times New Roman" panose="02020603050405020304" pitchFamily="18" charset="0"/>
              </a:rPr>
              <a:t>所示。</a:t>
            </a:r>
            <a:endParaRPr lang="zh-CN" altLang="en-US" sz="3200" dirty="0">
              <a:latin typeface="Times New Roman" panose="02020603050405020304" pitchFamily="18" charset="0"/>
            </a:endParaRPr>
          </a:p>
        </p:txBody>
      </p:sp>
      <p:pic>
        <p:nvPicPr>
          <p:cNvPr id="9218"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64517" y="2948385"/>
            <a:ext cx="3825160" cy="2886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wipe(left)">
                                      <p:cBhvr>
                                        <p:cTn id="10" dur="500"/>
                                        <p:tgtEl>
                                          <p:spTgt spid="921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218"/>
                                        </p:tgtEl>
                                        <p:attrNameLst>
                                          <p:attrName>style.visibility</p:attrName>
                                        </p:attrNameLst>
                                      </p:cBhvr>
                                      <p:to>
                                        <p:strVal val="visible"/>
                                      </p:to>
                                    </p:set>
                                    <p:anim calcmode="lin" valueType="num">
                                      <p:cBhvr additive="base">
                                        <p:cTn id="19" dur="500" fill="hold"/>
                                        <p:tgtEl>
                                          <p:spTgt spid="9218"/>
                                        </p:tgtEl>
                                        <p:attrNameLst>
                                          <p:attrName>ppt_x</p:attrName>
                                        </p:attrNameLst>
                                      </p:cBhvr>
                                      <p:tavLst>
                                        <p:tav tm="0">
                                          <p:val>
                                            <p:strVal val="#ppt_x"/>
                                          </p:val>
                                        </p:tav>
                                        <p:tav tm="100000">
                                          <p:val>
                                            <p:strVal val="#ppt_x"/>
                                          </p:val>
                                        </p:tav>
                                      </p:tavLst>
                                    </p:anim>
                                    <p:anim calcmode="lin" valueType="num">
                                      <p:cBhvr additive="base">
                                        <p:cTn id="20"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7" y="1519951"/>
            <a:ext cx="10562167" cy="1600434"/>
          </a:xfrm>
          <a:prstGeom prst="rect">
            <a:avLst/>
          </a:prstGeom>
          <a:noFill/>
          <a:ln w="9525">
            <a:noFill/>
            <a:miter lim="800000"/>
          </a:ln>
        </p:spPr>
        <p:txBody>
          <a:bodyPr wrap="square" lIns="121917" tIns="60958" rIns="121917" bIns="60958">
            <a:spAutoFit/>
          </a:bodyPr>
          <a:lstStyle/>
          <a:p>
            <a:pPr marL="360045" indent="-360045">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小明在连接电路时，开关应处于</a:t>
            </a:r>
            <a:r>
              <a:rPr lang="en-US" altLang="zh-CN" sz="3200" b="1" dirty="0">
                <a:latin typeface="Times New Roman" panose="02020603050405020304" pitchFamily="18" charset="0"/>
                <a:cs typeface="Times New Roman" panose="02020603050405020304" pitchFamily="18" charset="0"/>
              </a:rPr>
              <a:t>______ </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填“闭合”或“断开”</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状态。</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7269331" y="1508787"/>
            <a:ext cx="1130925"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断开</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0" name="矩形 2"/>
          <p:cNvSpPr>
            <a:spLocks noChangeArrowheads="1"/>
          </p:cNvSpPr>
          <p:nvPr/>
        </p:nvSpPr>
        <p:spPr bwMode="auto">
          <a:xfrm>
            <a:off x="1390982" y="3074133"/>
            <a:ext cx="9577916"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为保护电路，在连接电路时，开关应处于断开状态。</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7" y="980728"/>
            <a:ext cx="10562167" cy="3077765"/>
          </a:xfrm>
          <a:prstGeom prst="rect">
            <a:avLst/>
          </a:prstGeom>
          <a:noFill/>
          <a:ln w="9525">
            <a:noFill/>
            <a:miter lim="800000"/>
          </a:ln>
        </p:spPr>
        <p:txBody>
          <a:bodyPr wrap="square" lIns="121917" tIns="60958" rIns="121917" bIns="60958">
            <a:spAutoFit/>
          </a:bodyPr>
          <a:lstStyle/>
          <a:p>
            <a:pPr marL="360045" indent="-360045">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小明先将电流表接在</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所在的支路上，闭合开关，观察到灯</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发光，但灯</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不亮，电流表的示数为零，电路的故障可能是</a:t>
            </a:r>
            <a:r>
              <a:rPr lang="en-US" altLang="zh-CN" sz="3200" b="1" dirty="0">
                <a:latin typeface="Times New Roman" panose="02020603050405020304" pitchFamily="18" charset="0"/>
                <a:cs typeface="Times New Roman" panose="02020603050405020304" pitchFamily="18" charset="0"/>
              </a:rPr>
              <a:t>__________ </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填“灯</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断路”或“灯</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短路”</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4175787" y="2356119"/>
            <a:ext cx="2135819"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灯</a:t>
            </a:r>
            <a:r>
              <a:rPr lang="en-US" altLang="zh-CN" sz="3200" b="1" dirty="0">
                <a:solidFill>
                  <a:srgbClr val="FF0000"/>
                </a:solidFill>
                <a:latin typeface="Times New Roman" panose="02020603050405020304" pitchFamily="18" charset="0"/>
                <a:ea typeface="+mn-ea"/>
                <a:cs typeface="Times New Roman" panose="02020603050405020304" pitchFamily="18" charset="0"/>
              </a:rPr>
              <a:t>L</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断路</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0" name="矩形 2"/>
          <p:cNvSpPr>
            <a:spLocks noChangeArrowheads="1"/>
          </p:cNvSpPr>
          <p:nvPr/>
        </p:nvSpPr>
        <p:spPr bwMode="auto">
          <a:xfrm>
            <a:off x="1295467" y="3956495"/>
            <a:ext cx="9577916"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灯</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不发光，电流表的示数为零， 灯</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2 </a:t>
            </a:r>
            <a:r>
              <a:rPr lang="zh-CN" altLang="en-US" sz="3200" b="1" dirty="0">
                <a:latin typeface="Times New Roman" panose="02020603050405020304" pitchFamily="18" charset="0"/>
              </a:rPr>
              <a:t>发光，说明电路故障可能是灯</a:t>
            </a:r>
            <a:r>
              <a:rPr lang="en-US" altLang="zh-CN" sz="3200" b="1" dirty="0">
                <a:latin typeface="Times New Roman" panose="02020603050405020304" pitchFamily="18" charset="0"/>
              </a:rPr>
              <a:t>L</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断路。</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7" y="980728"/>
            <a:ext cx="10562167" cy="4555093"/>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(5)</a:t>
            </a:r>
            <a:r>
              <a:rPr lang="zh-CN" altLang="en-US" sz="3200" b="1" dirty="0">
                <a:latin typeface="Times New Roman" panose="02020603050405020304" pitchFamily="18" charset="0"/>
                <a:ea typeface="+mn-ea"/>
                <a:cs typeface="Times New Roman" panose="02020603050405020304" pitchFamily="18" charset="0"/>
              </a:rPr>
              <a:t>排除故障后，他测出了</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支路上的电流</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=0.8 A</a:t>
            </a:r>
            <a:r>
              <a:rPr lang="zh-CN" altLang="en-US" sz="3200" b="1" dirty="0">
                <a:latin typeface="Times New Roman" panose="02020603050405020304" pitchFamily="18" charset="0"/>
                <a:ea typeface="+mn-ea"/>
                <a:cs typeface="Times New Roman" panose="02020603050405020304" pitchFamily="18" charset="0"/>
              </a:rPr>
              <a:t>，然后他把电流表依次接入电路分别测量出</a:t>
            </a:r>
            <a:r>
              <a:rPr lang="en-US" altLang="zh-CN" sz="3200" b="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支路电流</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、干路电流</a:t>
            </a:r>
            <a:r>
              <a:rPr lang="en-US" altLang="zh-CN" sz="3200" b="1" i="1" dirty="0">
                <a:latin typeface="Times New Roman" panose="02020603050405020304" pitchFamily="18" charset="0"/>
                <a:ea typeface="+mn-ea"/>
                <a:cs typeface="Times New Roman" panose="02020603050405020304" pitchFamily="18" charset="0"/>
              </a:rPr>
              <a:t>I</a:t>
            </a:r>
            <a:r>
              <a:rPr lang="zh-CN" altLang="en-US" sz="3200" b="1" dirty="0">
                <a:latin typeface="Times New Roman" panose="02020603050405020304" pitchFamily="18" charset="0"/>
                <a:ea typeface="+mn-ea"/>
                <a:cs typeface="Times New Roman" panose="02020603050405020304" pitchFamily="18" charset="0"/>
              </a:rPr>
              <a:t>，两次测得的结果都如图丙所示，则</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______</a:t>
            </a:r>
            <a:r>
              <a:rPr lang="en-US" altLang="zh-CN" sz="3200" b="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______</a:t>
            </a:r>
            <a:r>
              <a:rPr lang="en-US" altLang="zh-CN" sz="3200" b="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。小明由此数据得出并联电路中干路电流和各支路电流的关系是 </a:t>
            </a:r>
            <a:r>
              <a:rPr lang="en-US" altLang="zh-CN" sz="3200" b="1" dirty="0">
                <a:latin typeface="Times New Roman" panose="02020603050405020304" pitchFamily="18" charset="0"/>
                <a:ea typeface="+mn-ea"/>
                <a:cs typeface="Times New Roman" panose="02020603050405020304" pitchFamily="18" charset="0"/>
              </a:rPr>
              <a:t>_____________(</a:t>
            </a:r>
            <a:r>
              <a:rPr lang="zh-CN" altLang="en-US" sz="3200" b="1" dirty="0">
                <a:latin typeface="Times New Roman" panose="02020603050405020304" pitchFamily="18" charset="0"/>
                <a:ea typeface="+mn-ea"/>
                <a:cs typeface="Times New Roman" panose="02020603050405020304" pitchFamily="18" charset="0"/>
              </a:rPr>
              <a:t>写关系式即可</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2225808" y="3191295"/>
            <a:ext cx="827616"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0.2</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4751851" y="3188974"/>
            <a:ext cx="480053"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1</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0" name="TextBox 9"/>
          <p:cNvSpPr txBox="1">
            <a:spLocks noChangeArrowheads="1"/>
          </p:cNvSpPr>
          <p:nvPr/>
        </p:nvSpPr>
        <p:spPr bwMode="auto">
          <a:xfrm>
            <a:off x="8112224" y="3848375"/>
            <a:ext cx="1536171"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endParaRPr lang="zh-CN" altLang="en-US" sz="3200" b="1" i="1" baseline="-25000"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5" y="1532467"/>
            <a:ext cx="9577916"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干路电流</a:t>
            </a:r>
            <a:r>
              <a:rPr lang="en-US" altLang="zh-CN" sz="3200" b="1" i="1" dirty="0">
                <a:latin typeface="Times New Roman" panose="02020603050405020304" pitchFamily="18" charset="0"/>
              </a:rPr>
              <a:t>I </a:t>
            </a:r>
            <a:r>
              <a:rPr lang="zh-CN" altLang="en-US" sz="3200" b="1" dirty="0">
                <a:latin typeface="Times New Roman" panose="02020603050405020304" pitchFamily="18" charset="0"/>
              </a:rPr>
              <a:t>大于支路电流</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zh-CN" altLang="en-US" sz="3200" b="1" dirty="0">
                <a:latin typeface="Times New Roman" panose="02020603050405020304" pitchFamily="18" charset="0"/>
              </a:rPr>
              <a:t>，说明测量干路电流</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使用了大量程，测量支路电流</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 </a:t>
            </a:r>
            <a:r>
              <a:rPr lang="zh-CN" altLang="en-US" sz="3200" b="1" dirty="0">
                <a:latin typeface="Times New Roman" panose="02020603050405020304" pitchFamily="18" charset="0"/>
              </a:rPr>
              <a:t>使用了小量程，因此干路电流</a:t>
            </a:r>
            <a:r>
              <a:rPr lang="en-US" altLang="zh-CN" sz="3200" b="1" dirty="0">
                <a:latin typeface="Times New Roman" panose="02020603050405020304" pitchFamily="18" charset="0"/>
              </a:rPr>
              <a:t>I</a:t>
            </a:r>
            <a:r>
              <a:rPr lang="en-US" altLang="zh-CN" sz="3200" b="1" i="1" dirty="0">
                <a:latin typeface="Times New Roman" panose="02020603050405020304" pitchFamily="18" charset="0"/>
              </a:rPr>
              <a:t> </a:t>
            </a:r>
            <a:r>
              <a:rPr lang="en-US" altLang="zh-CN" sz="3200" b="1" dirty="0">
                <a:latin typeface="Times New Roman" panose="02020603050405020304" pitchFamily="18" charset="0"/>
              </a:rPr>
              <a:t>=1 A</a:t>
            </a:r>
            <a:r>
              <a:rPr lang="zh-CN" altLang="en-US" sz="3200" b="1" dirty="0">
                <a:latin typeface="Times New Roman" panose="02020603050405020304" pitchFamily="18" charset="0"/>
              </a:rPr>
              <a:t>，支路电流</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 0.2 A</a:t>
            </a:r>
            <a:r>
              <a:rPr lang="zh-CN" altLang="en-US" sz="3200" b="1" dirty="0">
                <a:latin typeface="Times New Roman" panose="02020603050405020304" pitchFamily="18" charset="0"/>
              </a:rPr>
              <a:t>，由此得出并联电路中干路电流和各支路电流的关系是</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 = </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3"/>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1867" y="3730934"/>
            <a:ext cx="4977317" cy="163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7"/>
          <p:cNvSpPr>
            <a:spLocks noChangeArrowheads="1"/>
          </p:cNvSpPr>
          <p:nvPr/>
        </p:nvSpPr>
        <p:spPr bwMode="auto">
          <a:xfrm>
            <a:off x="755650" y="620688"/>
            <a:ext cx="1066958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indent="806450">
              <a:lnSpc>
                <a:spcPct val="150000"/>
              </a:lnSpc>
            </a:pPr>
            <a:r>
              <a:rPr lang="zh-CN" altLang="en-US" sz="3200" b="1" dirty="0">
                <a:ea typeface="宋体" panose="02010600030101010101" pitchFamily="2" charset="-122"/>
              </a:rPr>
              <a:t>取两个相同的验电器</a:t>
            </a:r>
            <a:r>
              <a:rPr lang="en-US" altLang="zh-CN" sz="3200" b="1" i="1" dirty="0">
                <a:ea typeface="宋体" panose="02010600030101010101" pitchFamily="2" charset="-122"/>
              </a:rPr>
              <a:t>A</a:t>
            </a:r>
            <a:r>
              <a:rPr lang="zh-CN" altLang="en-US" sz="3200" b="1" dirty="0">
                <a:ea typeface="宋体" panose="02010600030101010101" pitchFamily="2" charset="-122"/>
              </a:rPr>
              <a:t>和</a:t>
            </a:r>
            <a:r>
              <a:rPr lang="en-US" altLang="zh-CN" sz="3200" b="1" i="1" dirty="0">
                <a:ea typeface="宋体" panose="02010600030101010101" pitchFamily="2" charset="-122"/>
              </a:rPr>
              <a:t>B</a:t>
            </a:r>
            <a:r>
              <a:rPr lang="zh-CN" altLang="en-US" sz="3200" b="1" dirty="0">
                <a:ea typeface="宋体" panose="02010600030101010101" pitchFamily="2" charset="-122"/>
              </a:rPr>
              <a:t>，使</a:t>
            </a:r>
            <a:r>
              <a:rPr lang="en-US" altLang="zh-CN" sz="3200" b="1" i="1" dirty="0">
                <a:ea typeface="宋体" panose="02010600030101010101" pitchFamily="2" charset="-122"/>
              </a:rPr>
              <a:t>A</a:t>
            </a:r>
            <a:r>
              <a:rPr lang="zh-CN" altLang="en-US" sz="3200" b="1" dirty="0">
                <a:ea typeface="宋体" panose="02010600030101010101" pitchFamily="2" charset="-122"/>
              </a:rPr>
              <a:t>带电、</a:t>
            </a:r>
            <a:r>
              <a:rPr lang="en-US" altLang="zh-CN" sz="3200" b="1" i="1" dirty="0">
                <a:ea typeface="宋体" panose="02010600030101010101" pitchFamily="2" charset="-122"/>
              </a:rPr>
              <a:t>B</a:t>
            </a:r>
            <a:r>
              <a:rPr lang="zh-CN" altLang="en-US" sz="3200" b="1" dirty="0">
                <a:ea typeface="宋体" panose="02010600030101010101" pitchFamily="2" charset="-122"/>
              </a:rPr>
              <a:t>不</a:t>
            </a:r>
            <a:r>
              <a:rPr lang="zh-CN" altLang="en-US" sz="3200" b="1" dirty="0" smtClean="0">
                <a:ea typeface="宋体" panose="02010600030101010101" pitchFamily="2" charset="-122"/>
              </a:rPr>
              <a:t>带电</a:t>
            </a:r>
            <a:r>
              <a:rPr lang="en-US" altLang="zh-CN" sz="3200" b="1" dirty="0" smtClean="0">
                <a:ea typeface="宋体" panose="02010600030101010101" pitchFamily="2" charset="-122"/>
              </a:rPr>
              <a:t>(</a:t>
            </a:r>
            <a:r>
              <a:rPr lang="zh-CN" altLang="en-US" sz="3200" b="1" dirty="0" smtClean="0">
                <a:ea typeface="宋体" panose="02010600030101010101" pitchFamily="2" charset="-122"/>
              </a:rPr>
              <a:t>图甲</a:t>
            </a:r>
            <a:r>
              <a:rPr lang="en-US" altLang="zh-CN" sz="3200" b="1" dirty="0" smtClean="0">
                <a:ea typeface="宋体" panose="02010600030101010101" pitchFamily="2" charset="-122"/>
              </a:rPr>
              <a:t>)</a:t>
            </a:r>
            <a:r>
              <a:rPr lang="zh-CN" altLang="en-US" sz="3200" b="1" dirty="0" smtClean="0">
                <a:ea typeface="宋体" panose="02010600030101010101" pitchFamily="2" charset="-122"/>
              </a:rPr>
              <a:t>。用</a:t>
            </a:r>
            <a:r>
              <a:rPr lang="zh-CN" altLang="en-US" sz="3200" b="1" dirty="0">
                <a:ea typeface="宋体" panose="02010600030101010101" pitchFamily="2" charset="-122"/>
              </a:rPr>
              <a:t>带绝绦柄的金属棒把</a:t>
            </a:r>
            <a:r>
              <a:rPr lang="en-US" altLang="zh-CN" sz="3200" b="1" i="1" dirty="0">
                <a:ea typeface="宋体" panose="02010600030101010101" pitchFamily="2" charset="-122"/>
              </a:rPr>
              <a:t>A</a:t>
            </a:r>
            <a:r>
              <a:rPr lang="zh-CN" altLang="en-US" sz="3200" b="1" dirty="0">
                <a:ea typeface="宋体" panose="02010600030101010101" pitchFamily="2" charset="-122"/>
              </a:rPr>
              <a:t>和</a:t>
            </a:r>
            <a:r>
              <a:rPr lang="en-US" altLang="zh-CN" sz="3200" b="1" i="1" dirty="0">
                <a:ea typeface="宋体" panose="02010600030101010101" pitchFamily="2" charset="-122"/>
              </a:rPr>
              <a:t>B</a:t>
            </a:r>
            <a:r>
              <a:rPr lang="zh-CN" altLang="en-US" sz="3200" b="1" dirty="0">
                <a:ea typeface="宋体" panose="02010600030101010101" pitchFamily="2" charset="-122"/>
              </a:rPr>
              <a:t>连接起来，可以看到</a:t>
            </a:r>
            <a:r>
              <a:rPr lang="en-US" altLang="zh-CN" sz="3200" b="1" i="1" dirty="0">
                <a:ea typeface="宋体" panose="02010600030101010101" pitchFamily="2" charset="-122"/>
              </a:rPr>
              <a:t>A</a:t>
            </a:r>
            <a:r>
              <a:rPr lang="zh-CN" altLang="en-US" sz="3200" b="1" dirty="0">
                <a:ea typeface="宋体" panose="02010600030101010101" pitchFamily="2" charset="-122"/>
              </a:rPr>
              <a:t>的金属箔张开的角度减小，</a:t>
            </a:r>
            <a:r>
              <a:rPr lang="en-US" altLang="zh-CN" sz="3200" b="1" i="1" dirty="0">
                <a:ea typeface="宋体" panose="02010600030101010101" pitchFamily="2" charset="-122"/>
              </a:rPr>
              <a:t>B</a:t>
            </a:r>
            <a:r>
              <a:rPr lang="zh-CN" altLang="en-US" sz="3200" b="1" dirty="0">
                <a:ea typeface="宋体" panose="02010600030101010101" pitchFamily="2" charset="-122"/>
              </a:rPr>
              <a:t>的金属箔张开，最后两个验电器金属箔张开的角度</a:t>
            </a:r>
            <a:r>
              <a:rPr lang="zh-CN" altLang="en-US" sz="3200" b="1" dirty="0" smtClean="0">
                <a:ea typeface="宋体" panose="02010600030101010101" pitchFamily="2" charset="-122"/>
              </a:rPr>
              <a:t>相同</a:t>
            </a:r>
            <a:r>
              <a:rPr lang="en-US" altLang="zh-CN" sz="3200" b="1" dirty="0" smtClean="0">
                <a:ea typeface="宋体" panose="02010600030101010101" pitchFamily="2" charset="-122"/>
              </a:rPr>
              <a:t>(</a:t>
            </a:r>
            <a:r>
              <a:rPr lang="zh-CN" altLang="en-US" sz="3200" b="1" dirty="0" smtClean="0">
                <a:ea typeface="宋体" panose="02010600030101010101" pitchFamily="2" charset="-122"/>
              </a:rPr>
              <a:t>图 乙</a:t>
            </a:r>
            <a:r>
              <a:rPr lang="en-US" altLang="zh-CN" sz="3200" b="1" dirty="0" smtClean="0">
                <a:ea typeface="宋体" panose="02010600030101010101" pitchFamily="2" charset="-122"/>
              </a:rPr>
              <a:t>)</a:t>
            </a:r>
            <a:r>
              <a:rPr lang="zh-CN" altLang="en-US" sz="3200" b="1" dirty="0" smtClean="0">
                <a:ea typeface="宋体" panose="02010600030101010101" pitchFamily="2" charset="-122"/>
              </a:rPr>
              <a:t>，</a:t>
            </a:r>
            <a:r>
              <a:rPr lang="zh-CN" altLang="en-US" sz="3200" b="1" dirty="0">
                <a:ea typeface="宋体" panose="02010600030101010101" pitchFamily="2" charset="-122"/>
              </a:rPr>
              <a:t>这是为什么？</a:t>
            </a:r>
            <a:endParaRPr lang="zh-CN" altLang="en-US" sz="3200" b="1" dirty="0">
              <a:ea typeface="宋体" panose="02010600030101010101" pitchFamily="2" charset="-122"/>
            </a:endParaRPr>
          </a:p>
        </p:txBody>
      </p:sp>
      <p:sp>
        <p:nvSpPr>
          <p:cNvPr id="5" name="矩形 5"/>
          <p:cNvSpPr>
            <a:spLocks noChangeArrowheads="1"/>
          </p:cNvSpPr>
          <p:nvPr/>
        </p:nvSpPr>
        <p:spPr bwMode="auto">
          <a:xfrm>
            <a:off x="1152612" y="3921415"/>
            <a:ext cx="4587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eaLnBrk="1" hangingPunct="1"/>
            <a:r>
              <a:rPr lang="en-US" altLang="zh-CN" sz="3200" b="1" i="1" dirty="0">
                <a:ea typeface="楷体" panose="02010609060101010101" pitchFamily="49" charset="-122"/>
              </a:rPr>
              <a:t>A</a:t>
            </a:r>
            <a:endParaRPr lang="zh-CN" altLang="en-US" sz="3200" dirty="0"/>
          </a:p>
        </p:txBody>
      </p:sp>
      <p:sp>
        <p:nvSpPr>
          <p:cNvPr id="6" name="矩形 10"/>
          <p:cNvSpPr>
            <a:spLocks noChangeArrowheads="1"/>
          </p:cNvSpPr>
          <p:nvPr/>
        </p:nvSpPr>
        <p:spPr bwMode="auto">
          <a:xfrm>
            <a:off x="2213720" y="3912704"/>
            <a:ext cx="4587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eaLnBrk="1" hangingPunct="1"/>
            <a:r>
              <a:rPr lang="en-US" altLang="zh-CN" sz="3200" b="1" i="1" dirty="0">
                <a:ea typeface="楷体" panose="02010609060101010101" pitchFamily="49" charset="-122"/>
              </a:rPr>
              <a:t>B</a:t>
            </a:r>
            <a:endParaRPr lang="zh-CN" altLang="en-US" sz="3200" dirty="0"/>
          </a:p>
        </p:txBody>
      </p:sp>
      <p:sp>
        <p:nvSpPr>
          <p:cNvPr id="7" name="矩形 11"/>
          <p:cNvSpPr>
            <a:spLocks noChangeArrowheads="1"/>
          </p:cNvSpPr>
          <p:nvPr/>
        </p:nvSpPr>
        <p:spPr bwMode="auto">
          <a:xfrm>
            <a:off x="4080873" y="3921415"/>
            <a:ext cx="4587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eaLnBrk="1" hangingPunct="1"/>
            <a:r>
              <a:rPr lang="en-US" altLang="zh-CN" sz="3200" b="1" i="1" dirty="0">
                <a:ea typeface="楷体" panose="02010609060101010101" pitchFamily="49" charset="-122"/>
              </a:rPr>
              <a:t>A</a:t>
            </a:r>
            <a:endParaRPr lang="zh-CN" altLang="en-US" sz="3200" dirty="0"/>
          </a:p>
        </p:txBody>
      </p:sp>
      <p:sp>
        <p:nvSpPr>
          <p:cNvPr id="8" name="矩形 12"/>
          <p:cNvSpPr>
            <a:spLocks noChangeArrowheads="1"/>
          </p:cNvSpPr>
          <p:nvPr/>
        </p:nvSpPr>
        <p:spPr bwMode="auto">
          <a:xfrm>
            <a:off x="5143322" y="3921415"/>
            <a:ext cx="4587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eaLnBrk="1" hangingPunct="1"/>
            <a:r>
              <a:rPr lang="en-US" altLang="zh-CN" sz="3200" b="1" i="1" dirty="0">
                <a:ea typeface="楷体" panose="02010609060101010101" pitchFamily="49" charset="-122"/>
              </a:rPr>
              <a:t>B</a:t>
            </a:r>
            <a:endParaRPr lang="zh-CN" altLang="en-US" sz="3200" dirty="0"/>
          </a:p>
        </p:txBody>
      </p:sp>
      <p:sp>
        <p:nvSpPr>
          <p:cNvPr id="9" name="矩形 8"/>
          <p:cNvSpPr>
            <a:spLocks noChangeArrowheads="1"/>
          </p:cNvSpPr>
          <p:nvPr/>
        </p:nvSpPr>
        <p:spPr bwMode="auto">
          <a:xfrm>
            <a:off x="7536160" y="3568948"/>
            <a:ext cx="367240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eaLnBrk="1" hangingPunct="1">
              <a:lnSpc>
                <a:spcPct val="150000"/>
              </a:lnSpc>
            </a:pPr>
            <a:r>
              <a:rPr lang="zh-CN" altLang="en-US" sz="3200" b="1" dirty="0">
                <a:solidFill>
                  <a:srgbClr val="FF0000"/>
                </a:solidFill>
                <a:ea typeface="宋体" panose="02010600030101010101" pitchFamily="2" charset="-122"/>
              </a:rPr>
              <a:t>用金属棒把</a:t>
            </a:r>
            <a:r>
              <a:rPr lang="en-US" altLang="zh-CN" sz="3200" b="1" i="1" dirty="0">
                <a:solidFill>
                  <a:srgbClr val="FF0000"/>
                </a:solidFill>
                <a:ea typeface="宋体" panose="02010600030101010101" pitchFamily="2" charset="-122"/>
              </a:rPr>
              <a:t>A</a:t>
            </a:r>
            <a:r>
              <a:rPr lang="zh-CN" altLang="en-US" sz="3200" b="1" dirty="0">
                <a:solidFill>
                  <a:srgbClr val="FF0000"/>
                </a:solidFill>
                <a:ea typeface="宋体" panose="02010600030101010101" pitchFamily="2" charset="-122"/>
              </a:rPr>
              <a:t>和</a:t>
            </a:r>
            <a:r>
              <a:rPr lang="en-US" altLang="zh-CN" sz="3200" b="1" i="1" dirty="0">
                <a:solidFill>
                  <a:srgbClr val="FF0000"/>
                </a:solidFill>
                <a:ea typeface="宋体" panose="02010600030101010101" pitchFamily="2" charset="-122"/>
              </a:rPr>
              <a:t>B</a:t>
            </a:r>
            <a:r>
              <a:rPr lang="zh-CN" altLang="en-US" sz="3200" b="1" dirty="0">
                <a:solidFill>
                  <a:srgbClr val="FF0000"/>
                </a:solidFill>
                <a:ea typeface="宋体" panose="02010600030101010101" pitchFamily="2" charset="-122"/>
              </a:rPr>
              <a:t>连接起来时，金属棒上有了电流。</a:t>
            </a:r>
            <a:endParaRPr lang="zh-CN" altLang="en-US" sz="3200" b="1" dirty="0">
              <a:solidFill>
                <a:srgbClr val="FF0000"/>
              </a:solidFill>
              <a:ea typeface="宋体" panose="02010600030101010101" pitchFamily="2" charset="-122"/>
            </a:endParaRPr>
          </a:p>
        </p:txBody>
      </p:sp>
      <p:cxnSp>
        <p:nvCxnSpPr>
          <p:cNvPr id="11" name="直接连接符 10"/>
          <p:cNvCxnSpPr/>
          <p:nvPr/>
        </p:nvCxnSpPr>
        <p:spPr>
          <a:xfrm flipV="1">
            <a:off x="5143322" y="3667676"/>
            <a:ext cx="880670" cy="24502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7"/>
          <p:cNvSpPr>
            <a:spLocks noChangeArrowheads="1"/>
          </p:cNvSpPr>
          <p:nvPr/>
        </p:nvSpPr>
        <p:spPr bwMode="auto">
          <a:xfrm>
            <a:off x="6023992" y="3469324"/>
            <a:ext cx="12961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r>
              <a:rPr lang="zh-CN" altLang="en-US" sz="2800" b="1" dirty="0" smtClean="0">
                <a:ea typeface="宋体" panose="02010600030101010101" pitchFamily="2" charset="-122"/>
              </a:rPr>
              <a:t>绝缘柄</a:t>
            </a:r>
            <a:endParaRPr lang="zh-CN" altLang="en-US" sz="28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7" y="1191579"/>
            <a:ext cx="10562167" cy="1600439"/>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(6)</a:t>
            </a:r>
            <a:r>
              <a:rPr lang="zh-CN" altLang="en-US" sz="3200" b="1" dirty="0">
                <a:latin typeface="Times New Roman" panose="02020603050405020304" pitchFamily="18" charset="0"/>
                <a:ea typeface="+mn-ea"/>
                <a:cs typeface="Times New Roman" panose="02020603050405020304" pitchFamily="18" charset="0"/>
              </a:rPr>
              <a:t>本次实验的不足之处是：</a:t>
            </a:r>
            <a:r>
              <a:rPr lang="en-US" altLang="zh-CN" sz="3200" b="1" dirty="0">
                <a:latin typeface="Times New Roman" panose="02020603050405020304" pitchFamily="18" charset="0"/>
                <a:cs typeface="Times New Roman" panose="02020603050405020304" pitchFamily="18" charset="0"/>
              </a:rPr>
              <a:t>_________________</a:t>
            </a:r>
            <a:r>
              <a:rPr lang="en-US" altLang="zh-CN" sz="3200" b="1" dirty="0">
                <a:latin typeface="Times New Roman" panose="02020603050405020304" pitchFamily="18" charset="0"/>
                <a:ea typeface="+mn-ea"/>
                <a:cs typeface="Times New Roman" panose="02020603050405020304" pitchFamily="18" charset="0"/>
              </a:rPr>
              <a:t>_________</a:t>
            </a:r>
            <a:endParaRPr lang="en-US" altLang="zh-CN" sz="3200" b="1" dirty="0">
              <a:latin typeface="Times New Roman" panose="02020603050405020304" pitchFamily="18" charset="0"/>
              <a:ea typeface="+mn-ea"/>
              <a:cs typeface="Times New Roman" panose="02020603050405020304" pitchFamily="18" charset="0"/>
            </a:endParaRPr>
          </a:p>
          <a:p>
            <a:pPr marL="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_________</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5807969" y="1124744"/>
            <a:ext cx="5775892"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仅有一组实验数据，结论不具</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0" name="矩形 2"/>
          <p:cNvSpPr>
            <a:spLocks noChangeArrowheads="1"/>
          </p:cNvSpPr>
          <p:nvPr/>
        </p:nvSpPr>
        <p:spPr bwMode="auto">
          <a:xfrm>
            <a:off x="1307041" y="2792017"/>
            <a:ext cx="9577916"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本次实验只测了一组数据就得出结论，结论不具有普遍性，应更换灯泡测出多组实验数据，得出普遍性的结论。</a:t>
            </a:r>
            <a:endParaRPr lang="zh-CN" altLang="en-US" sz="3200" dirty="0">
              <a:latin typeface="Times New Roman" panose="02020603050405020304" pitchFamily="18" charset="0"/>
            </a:endParaRPr>
          </a:p>
        </p:txBody>
      </p:sp>
      <p:sp>
        <p:nvSpPr>
          <p:cNvPr id="12" name="TextBox 11"/>
          <p:cNvSpPr txBox="1">
            <a:spLocks noChangeArrowheads="1"/>
          </p:cNvSpPr>
          <p:nvPr/>
        </p:nvSpPr>
        <p:spPr bwMode="auto">
          <a:xfrm>
            <a:off x="1294871" y="1863654"/>
            <a:ext cx="2144635"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有普遍性</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1"/>
          <p:cNvSpPr>
            <a:spLocks noChangeArrowheads="1"/>
          </p:cNvSpPr>
          <p:nvPr/>
        </p:nvSpPr>
        <p:spPr bwMode="auto">
          <a:xfrm>
            <a:off x="1295467" y="770478"/>
            <a:ext cx="96010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3200" b="1" dirty="0">
                <a:latin typeface="Times New Roman" panose="02020603050405020304" pitchFamily="18" charset="0"/>
                <a:ea typeface="楷体" panose="02010609060101010101" pitchFamily="49" charset="-122"/>
              </a:rPr>
              <a:t>考点透析：</a:t>
            </a:r>
            <a:endParaRPr lang="zh-CN" altLang="en-US" sz="3200" b="1" dirty="0">
              <a:latin typeface="Times New Roman" panose="02020603050405020304" pitchFamily="18" charset="0"/>
              <a:ea typeface="楷体" panose="02010609060101010101" pitchFamily="49" charset="-122"/>
            </a:endParaRPr>
          </a:p>
          <a:p>
            <a:pPr indent="721995" eaLnBrk="1" hangingPunct="1">
              <a:lnSpc>
                <a:spcPct val="150000"/>
              </a:lnSpc>
              <a:defRPr/>
            </a:pPr>
            <a:r>
              <a:rPr lang="zh-CN" altLang="en-US" sz="3200" b="1" dirty="0">
                <a:latin typeface="Times New Roman" panose="02020603050405020304" pitchFamily="18" charset="0"/>
                <a:ea typeface="楷体" panose="02010609060101010101" pitchFamily="49" charset="-122"/>
              </a:rPr>
              <a:t>在探究串、并联电路的电流规律的实验中，主要应注意以下问题：</a:t>
            </a:r>
            <a:endParaRPr lang="zh-CN" altLang="en-US" sz="3200" b="1" dirty="0">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实验注意事项</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连接电路时开关应断开。</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连接电路前，电流表指针不在零刻度时要调零。</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连接电流表的时候需要先进行试触。</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1"/>
          <p:cNvSpPr>
            <a:spLocks noChangeArrowheads="1"/>
          </p:cNvSpPr>
          <p:nvPr/>
        </p:nvSpPr>
        <p:spPr bwMode="auto">
          <a:xfrm>
            <a:off x="1295467" y="332656"/>
            <a:ext cx="9601067" cy="603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多次测量的操作及目的</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操作：换用不同规格的灯泡进行多次测量，或改变电源电压</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改变电池的节数</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进行多次测量。</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目的：使实验结论具有普遍性。</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分析现象和数据，总结结论</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在串联电路中，电流处处相等。</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在并联电路中，通过干路的电流等于各支路电流之和。</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76098" y="692696"/>
            <a:ext cx="11017250" cy="5732780"/>
            <a:chOff x="380" y="1640"/>
            <a:chExt cx="17350" cy="9028"/>
          </a:xfrm>
        </p:grpSpPr>
        <p:pic>
          <p:nvPicPr>
            <p:cNvPr id="3" name="图片 2" descr="打孔纸"/>
            <p:cNvPicPr>
              <a:picLocks noChangeAspect="1"/>
            </p:cNvPicPr>
            <p:nvPr>
              <p:custDataLst>
                <p:tags r:id="rId1"/>
              </p:custDataLst>
            </p:nvPr>
          </p:nvPicPr>
          <p:blipFill>
            <a:blip r:embed="rId2"/>
            <a:stretch>
              <a:fillRect/>
            </a:stretch>
          </p:blipFill>
          <p:spPr>
            <a:xfrm>
              <a:off x="380" y="2247"/>
              <a:ext cx="17350" cy="8421"/>
            </a:xfrm>
            <a:prstGeom prst="rect">
              <a:avLst/>
            </a:prstGeom>
          </p:spPr>
        </p:pic>
        <p:grpSp>
          <p:nvGrpSpPr>
            <p:cNvPr id="7" name="组合 6"/>
            <p:cNvGrpSpPr/>
            <p:nvPr/>
          </p:nvGrpSpPr>
          <p:grpSpPr>
            <a:xfrm>
              <a:off x="1061" y="1640"/>
              <a:ext cx="4135" cy="977"/>
              <a:chOff x="1061" y="2047"/>
              <a:chExt cx="4135" cy="977"/>
            </a:xfrm>
          </p:grpSpPr>
          <p:sp>
            <p:nvSpPr>
              <p:cNvPr id="4" name="文本框 3"/>
              <p:cNvSpPr txBox="1"/>
              <p:nvPr>
                <p:custDataLst>
                  <p:tags r:id="rId3"/>
                </p:custDataLst>
              </p:nvPr>
            </p:nvSpPr>
            <p:spPr>
              <a:xfrm>
                <a:off x="2544" y="2202"/>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a:t>
                </a:r>
                <a:r>
                  <a:rPr lang="zh-CN" altLang="en-US" sz="2800" dirty="0" smtClean="0">
                    <a:latin typeface="黑体" panose="02010609060101010101" charset="-122"/>
                    <a:ea typeface="黑体" panose="02010609060101010101" charset="-122"/>
                    <a:cs typeface="黑体" panose="02010609060101010101" charset="-122"/>
                  </a:rPr>
                  <a:t>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61" y="2047"/>
                <a:ext cx="1579" cy="936"/>
              </a:xfrm>
              <a:prstGeom prst="rect">
                <a:avLst/>
              </a:prstGeom>
            </p:spPr>
          </p:pic>
        </p:grpSp>
      </p:grpSp>
      <p:sp>
        <p:nvSpPr>
          <p:cNvPr id="8" name="矩形 7"/>
          <p:cNvSpPr>
            <a:spLocks noChangeArrowheads="1"/>
          </p:cNvSpPr>
          <p:nvPr/>
        </p:nvSpPr>
        <p:spPr bwMode="auto">
          <a:xfrm>
            <a:off x="1656417" y="1385124"/>
            <a:ext cx="5328592"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利用</a:t>
            </a:r>
            <a:r>
              <a:rPr lang="zh-CN" altLang="en-US" sz="3200" b="1" dirty="0">
                <a:latin typeface="Times New Roman" panose="02020603050405020304" pitchFamily="18" charset="0"/>
                <a:ea typeface="楷体" panose="02010609060101010101" pitchFamily="49" charset="-122"/>
              </a:rPr>
              <a:t>类比法</a:t>
            </a:r>
            <a:r>
              <a:rPr lang="zh-CN" altLang="en-US" sz="3200" b="1" dirty="0">
                <a:solidFill>
                  <a:srgbClr val="00B0F0"/>
                </a:solidFill>
                <a:latin typeface="Times New Roman" panose="02020603050405020304" pitchFamily="18" charset="0"/>
                <a:ea typeface="楷体" panose="02010609060101010101" pitchFamily="49" charset="-122"/>
              </a:rPr>
              <a:t>记忆串联和并联电路中的电流规律：</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2072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串联电路中的电流规律如同图</a:t>
            </a:r>
            <a:r>
              <a:rPr lang="en-US" altLang="zh-CN" sz="3200" b="1" dirty="0">
                <a:solidFill>
                  <a:srgbClr val="00B0F0"/>
                </a:solidFill>
                <a:latin typeface="Times New Roman" panose="02020603050405020304" pitchFamily="18" charset="0"/>
                <a:ea typeface="楷体" panose="02010609060101010101" pitchFamily="49" charset="-122"/>
              </a:rPr>
              <a:t>6 </a:t>
            </a:r>
            <a:r>
              <a:rPr lang="zh-CN" altLang="en-US" sz="3200" b="1" dirty="0">
                <a:solidFill>
                  <a:srgbClr val="00B0F0"/>
                </a:solidFill>
                <a:latin typeface="Times New Roman" panose="02020603050405020304" pitchFamily="18" charset="0"/>
                <a:ea typeface="楷体" panose="02010609060101010101" pitchFamily="49" charset="-122"/>
              </a:rPr>
              <a:t>甲中水管中的水流，并联电路中的电流规律如同图乙中水管中的水流。</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pic>
        <p:nvPicPr>
          <p:cNvPr id="9"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54573" y="2316217"/>
            <a:ext cx="4118868" cy="2836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占位符 2"/>
          <p:cNvSpPr txBox="1"/>
          <p:nvPr/>
        </p:nvSpPr>
        <p:spPr>
          <a:xfrm>
            <a:off x="767408" y="1524848"/>
            <a:ext cx="10657830" cy="34163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9455" indent="-719455"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1</a:t>
            </a:r>
            <a:r>
              <a:rPr lang="zh-CN" altLang="en-US" sz="3200" b="1" kern="100" dirty="0" smtClean="0">
                <a:latin typeface="Times New Roman" panose="02020603050405020304"/>
                <a:ea typeface="宋体" panose="02010600030101010101" pitchFamily="2" charset="-122"/>
              </a:rPr>
              <a:t>．下列对常见家用电器正常工作时的电流的估计中，最接近实际的是</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a:t>
            </a:r>
            <a:endParaRPr lang="en-US" altLang="zh-CN" sz="3200" b="1" kern="100" dirty="0" smtClean="0">
              <a:latin typeface="Times New Roman" panose="02020603050405020304"/>
              <a:ea typeface="宋体" panose="02010600030101010101" pitchFamily="2" charset="-122"/>
            </a:endParaRPr>
          </a:p>
          <a:p>
            <a:pPr marL="71945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．家庭节能灯中的电流约为</a:t>
            </a:r>
            <a:r>
              <a:rPr lang="en-US" altLang="zh-CN" sz="3200" b="1" kern="100" dirty="0" smtClean="0">
                <a:latin typeface="Times New Roman" panose="02020603050405020304"/>
                <a:ea typeface="宋体" panose="02010600030101010101" pitchFamily="2" charset="-122"/>
              </a:rPr>
              <a:t>1 A</a:t>
            </a:r>
            <a:endParaRPr lang="en-US" altLang="zh-CN" sz="3200" b="1" kern="100" dirty="0" smtClean="0">
              <a:latin typeface="Times New Roman" panose="02020603050405020304"/>
              <a:ea typeface="宋体" panose="02010600030101010101" pitchFamily="2" charset="-122"/>
            </a:endParaRPr>
          </a:p>
          <a:p>
            <a:pPr marL="71945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．家用冰箱中的电流约为</a:t>
            </a:r>
            <a:r>
              <a:rPr lang="en-US" altLang="zh-CN" sz="3200" b="1" kern="100" dirty="0" smtClean="0">
                <a:latin typeface="Times New Roman" panose="02020603050405020304"/>
                <a:ea typeface="宋体" panose="02010600030101010101" pitchFamily="2" charset="-122"/>
              </a:rPr>
              <a:t>10 A</a:t>
            </a:r>
            <a:endParaRPr lang="en-US" altLang="zh-CN" sz="3200" b="1" kern="100" dirty="0" smtClean="0">
              <a:latin typeface="Times New Roman" panose="02020603050405020304"/>
              <a:ea typeface="宋体" panose="02010600030101010101" pitchFamily="2" charset="-122"/>
            </a:endParaRPr>
          </a:p>
          <a:p>
            <a:pPr marL="71945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．家用空调中的电流约为</a:t>
            </a:r>
            <a:r>
              <a:rPr lang="en-US" altLang="zh-CN" sz="3200" b="1" kern="100" dirty="0" smtClean="0">
                <a:latin typeface="Times New Roman" panose="02020603050405020304"/>
                <a:ea typeface="宋体" panose="02010600030101010101" pitchFamily="2" charset="-122"/>
              </a:rPr>
              <a:t>5 A</a:t>
            </a:r>
            <a:endParaRPr lang="en-US" altLang="zh-CN" sz="3200" b="1" kern="100" dirty="0" smtClean="0">
              <a:latin typeface="Times New Roman" panose="02020603050405020304"/>
              <a:ea typeface="宋体" panose="02010600030101010101" pitchFamily="2" charset="-122"/>
            </a:endParaRPr>
          </a:p>
          <a:p>
            <a:pPr marL="71945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．手电筒中的电流约为</a:t>
            </a:r>
            <a:r>
              <a:rPr lang="en-US" altLang="zh-CN" sz="3200" b="1" kern="100" dirty="0" smtClean="0">
                <a:latin typeface="Times New Roman" panose="02020603050405020304"/>
                <a:ea typeface="宋体" panose="02010600030101010101" pitchFamily="2" charset="-122"/>
              </a:rPr>
              <a:t>200 A</a:t>
            </a:r>
            <a:endParaRPr lang="zh-CN" altLang="en-US" sz="3200" b="1" kern="100" dirty="0" smtClean="0">
              <a:latin typeface="Times New Roman" panose="02020603050405020304"/>
              <a:ea typeface="宋体" panose="02010600030101010101" pitchFamily="2" charset="-122"/>
            </a:endParaRPr>
          </a:p>
        </p:txBody>
      </p:sp>
      <p:sp>
        <p:nvSpPr>
          <p:cNvPr id="5" name="矩形 4"/>
          <p:cNvSpPr/>
          <p:nvPr/>
        </p:nvSpPr>
        <p:spPr>
          <a:xfrm>
            <a:off x="4003532" y="2420888"/>
            <a:ext cx="495229"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55550" y="1768748"/>
            <a:ext cx="7921625" cy="64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altLang="zh-CN" sz="3200" b="1" kern="2200" smtClean="0">
                <a:latin typeface="Times New Roman" panose="02020603050405020304"/>
                <a:ea typeface="宋体" panose="02010600030101010101" pitchFamily="2" charset="-122"/>
              </a:rPr>
              <a:t>1</a:t>
            </a:r>
            <a:r>
              <a:rPr lang="zh-CN" altLang="en-US" sz="3200" b="1" kern="2200" smtClean="0">
                <a:latin typeface="Times New Roman" panose="02020603050405020304"/>
                <a:ea typeface="宋体" panose="02010600030101010101" pitchFamily="2" charset="-122"/>
              </a:rPr>
              <a:t>．关于电流，下列说法正确的是</a:t>
            </a:r>
            <a:r>
              <a:rPr lang="en-US" altLang="zh-CN" sz="3200" b="1" kern="2200" smtClean="0">
                <a:latin typeface="Times New Roman" panose="02020603050405020304"/>
                <a:ea typeface="宋体" panose="02010600030101010101" pitchFamily="2" charset="-122"/>
              </a:rPr>
              <a:t>(</a:t>
            </a:r>
            <a:r>
              <a:rPr lang="zh-CN" altLang="en-US" sz="3200" b="1" kern="2200" smtClean="0">
                <a:latin typeface="Times New Roman" panose="02020603050405020304"/>
                <a:ea typeface="宋体" panose="02010600030101010101" pitchFamily="2" charset="-122"/>
              </a:rPr>
              <a:t>　　</a:t>
            </a:r>
            <a:r>
              <a:rPr lang="en-US" altLang="zh-CN" sz="3200" b="1" kern="220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6663" y="2416820"/>
            <a:ext cx="9361785"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．电子定向移动能形成电流</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．电路中有电源，电路中就一定有电流</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．负电荷定向移动的方向规定为电流的方向</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．金属导体中电子的移动方向和电流方向相同</a:t>
            </a:r>
            <a:endParaRPr lang="zh-CN" altLang="en-US" sz="3200" b="1" kern="100" dirty="0" smtClean="0">
              <a:latin typeface="Times New Roman" panose="02020603050405020304"/>
              <a:ea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43098" y="1669445"/>
            <a:ext cx="9361414" cy="3046988"/>
          </a:xfrm>
          <a:prstGeom prst="rect">
            <a:avLst/>
          </a:prstGeom>
          <a:noFill/>
          <a:ln w="9525">
            <a:noFill/>
          </a:ln>
        </p:spPr>
        <p:txBody>
          <a:bodyPr wrap="square">
            <a:spAutoFit/>
          </a:bodyPr>
          <a:lstStyle/>
          <a:p>
            <a:pPr>
              <a:lnSpc>
                <a:spcPct val="150000"/>
              </a:lnSpc>
              <a:spcAft>
                <a:spcPts val="0"/>
              </a:spcAft>
            </a:pPr>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点规律</a:t>
            </a:r>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200" b="1" kern="100" dirty="0">
                <a:latin typeface="Times New Roman" panose="02020603050405020304"/>
                <a:cs typeface="Times New Roman" panose="02020603050405020304"/>
              </a:rPr>
              <a:t>在金属导体内，定向移动的是带负电的自由电子，人们规定正电荷定向移动的方向为电流的方向，所以金属导体中的电流方向与自由电子定向移动的方向相反</a:t>
            </a:r>
            <a:r>
              <a:rPr lang="zh-CN" altLang="en-US" sz="3200" b="1" kern="100" dirty="0" smtClean="0">
                <a:latin typeface="Times New Roman" panose="02020603050405020304"/>
                <a:cs typeface="Times New Roman" panose="02020603050405020304"/>
              </a:rPr>
              <a:t>。</a:t>
            </a:r>
            <a:endParaRPr lang="zh-CN" altLang="zh-CN" sz="3200" kern="100" dirty="0">
              <a:effectLst/>
              <a:latin typeface="宋体" panose="02010600030101010101" pitchFamily="2" charset="-122"/>
              <a:cs typeface="Courier New" panose="02070309020205020404"/>
            </a:endParaRPr>
          </a:p>
        </p:txBody>
      </p:sp>
      <p:sp>
        <p:nvSpPr>
          <p:cNvPr id="3" name="矩形 2"/>
          <p:cNvSpPr/>
          <p:nvPr/>
        </p:nvSpPr>
        <p:spPr>
          <a:xfrm>
            <a:off x="1343098" y="4716433"/>
            <a:ext cx="2655470" cy="584775"/>
          </a:xfrm>
          <a:prstGeom prst="rect">
            <a:avLst/>
          </a:prstGeom>
          <a:noFill/>
          <a:ln w="9525">
            <a:noFill/>
          </a:ln>
        </p:spPr>
        <p:txBody>
          <a:bodyPr wrap="square">
            <a:spAutoFit/>
          </a:bodyPr>
          <a:lstStyle/>
          <a:p>
            <a:pPr lvl="0"/>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答案</a:t>
            </a:r>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en-US" altLang="zh-CN" sz="3200" b="1" dirty="0" smtClean="0">
                <a:solidFill>
                  <a:srgbClr val="C00000"/>
                </a:solidFill>
                <a:latin typeface="Times New Roman" panose="02020603050405020304"/>
                <a:ea typeface="宋体" panose="02010600030101010101" pitchFamily="2" charset="-122"/>
              </a:rPr>
              <a:t>A</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663" y="1714277"/>
            <a:ext cx="7921625" cy="64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 </a:t>
            </a:r>
            <a:r>
              <a:rPr lang="zh-CN" altLang="en-US" sz="3200" b="1" kern="2200" dirty="0" smtClean="0">
                <a:latin typeface="Times New Roman" panose="02020603050405020304"/>
                <a:ea typeface="宋体" panose="02010600030101010101" pitchFamily="2" charset="-122"/>
              </a:rPr>
              <a:t>完成下列单位换算。</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6663" y="2362349"/>
            <a:ext cx="7921625" cy="16842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(1)0.8</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kern="100" dirty="0" smtClean="0">
                <a:latin typeface="Times New Roman" panose="02020603050405020304"/>
                <a:ea typeface="宋体" panose="02010600030101010101" pitchFamily="2" charset="-122"/>
              </a:rPr>
              <a:t>________mA</a:t>
            </a:r>
            <a:r>
              <a:rPr lang="zh-CN" altLang="en-US" sz="3200" b="1" kern="100" dirty="0" smtClean="0">
                <a:latin typeface="Times New Roman" panose="02020603050405020304"/>
                <a:ea typeface="宋体" panose="02010600030101010101" pitchFamily="2" charset="-122"/>
              </a:rPr>
              <a:t>＝</a:t>
            </a:r>
            <a:r>
              <a:rPr lang="el-GR" altLang="zh-CN" sz="3200" b="1" kern="100" dirty="0" smtClean="0">
                <a:latin typeface="Times New Roman" panose="02020603050405020304"/>
                <a:ea typeface="宋体" panose="02010600030101010101" pitchFamily="2" charset="-122"/>
              </a:rPr>
              <a:t>________μ</a:t>
            </a: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a:p>
            <a:pPr marL="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(2)700</a:t>
            </a:r>
            <a:r>
              <a:rPr lang="zh-CN" altLang="en-US" sz="3200" b="1" kern="100" dirty="0" smtClean="0">
                <a:latin typeface="Times New Roman" panose="02020603050405020304"/>
                <a:ea typeface="宋体" panose="02010600030101010101" pitchFamily="2" charset="-122"/>
              </a:rPr>
              <a:t> </a:t>
            </a:r>
            <a:r>
              <a:rPr lang="el-GR" altLang="zh-CN" sz="3200" b="1" kern="100" dirty="0" smtClean="0">
                <a:latin typeface="Times New Roman" panose="02020603050405020304"/>
                <a:ea typeface="宋体" panose="02010600030101010101" pitchFamily="2" charset="-122"/>
              </a:rPr>
              <a:t>μ</a:t>
            </a: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kern="100" dirty="0" smtClean="0">
                <a:latin typeface="Times New Roman" panose="02020603050405020304"/>
                <a:ea typeface="宋体" panose="02010600030101010101" pitchFamily="2" charset="-122"/>
              </a:rPr>
              <a:t>________mA</a:t>
            </a:r>
            <a:r>
              <a:rPr lang="zh-CN" altLang="en-US" sz="3200" b="1" kern="100" dirty="0" smtClean="0">
                <a:latin typeface="Times New Roman" panose="02020603050405020304"/>
                <a:ea typeface="宋体" panose="02010600030101010101" pitchFamily="2" charset="-122"/>
              </a:rPr>
              <a:t>＝</a:t>
            </a:r>
            <a:r>
              <a:rPr lang="en-US" altLang="zh-CN" sz="3200" b="1" kern="100" dirty="0" smtClean="0">
                <a:latin typeface="Times New Roman" panose="02020603050405020304"/>
                <a:ea typeface="宋体" panose="02010600030101010101" pitchFamily="2" charset="-122"/>
              </a:rPr>
              <a:t>________A</a:t>
            </a:r>
            <a:r>
              <a:rPr lang="zh-CN" altLang="en-US"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a:p>
            <a:pPr marL="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(3)100</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mA</a:t>
            </a:r>
            <a:r>
              <a:rPr lang="zh-CN" altLang="en-US" sz="3200" b="1" kern="100" dirty="0" smtClean="0">
                <a:latin typeface="Times New Roman" panose="02020603050405020304"/>
                <a:ea typeface="宋体" panose="02010600030101010101" pitchFamily="2" charset="-122"/>
              </a:rPr>
              <a:t>＝</a:t>
            </a:r>
            <a:r>
              <a:rPr lang="en-US" altLang="zh-CN" sz="3200" b="1" kern="100" dirty="0" smtClean="0">
                <a:latin typeface="Times New Roman" panose="02020603050405020304"/>
                <a:ea typeface="宋体" panose="02010600030101010101" pitchFamily="2" charset="-122"/>
              </a:rPr>
              <a:t>________A</a:t>
            </a:r>
            <a:r>
              <a:rPr lang="zh-CN" altLang="en-US"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p:txBody>
      </p:sp>
      <p:sp>
        <p:nvSpPr>
          <p:cNvPr id="4" name="矩形 3"/>
          <p:cNvSpPr/>
          <p:nvPr/>
        </p:nvSpPr>
        <p:spPr>
          <a:xfrm>
            <a:off x="3071664" y="2506365"/>
            <a:ext cx="85952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800</a:t>
            </a:r>
            <a:endParaRPr lang="zh-CN" altLang="en-US" sz="3200" dirty="0">
              <a:solidFill>
                <a:prstClr val="black"/>
              </a:solidFill>
            </a:endParaRPr>
          </a:p>
        </p:txBody>
      </p:sp>
      <p:sp>
        <p:nvSpPr>
          <p:cNvPr id="5" name="矩形 4"/>
          <p:cNvSpPr/>
          <p:nvPr/>
        </p:nvSpPr>
        <p:spPr>
          <a:xfrm>
            <a:off x="5504068" y="2556193"/>
            <a:ext cx="1528036"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8×10</a:t>
            </a:r>
            <a:r>
              <a:rPr lang="en-US" altLang="zh-CN" sz="3200" b="1" baseline="30000" dirty="0" smtClean="0">
                <a:solidFill>
                  <a:srgbClr val="C00000"/>
                </a:solidFill>
                <a:latin typeface="Times New Roman" panose="02020603050405020304"/>
                <a:ea typeface="宋体" panose="02010600030101010101" pitchFamily="2" charset="-122"/>
              </a:rPr>
              <a:t>5</a:t>
            </a:r>
            <a:endParaRPr lang="zh-CN" altLang="en-US" sz="3200" baseline="30000" dirty="0">
              <a:solidFill>
                <a:prstClr val="black"/>
              </a:solidFill>
            </a:endParaRPr>
          </a:p>
        </p:txBody>
      </p:sp>
      <p:sp>
        <p:nvSpPr>
          <p:cNvPr id="6" name="矩形 5"/>
          <p:cNvSpPr/>
          <p:nvPr/>
        </p:nvSpPr>
        <p:spPr>
          <a:xfrm>
            <a:off x="3431704" y="3276273"/>
            <a:ext cx="85952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0.7</a:t>
            </a:r>
            <a:endParaRPr lang="zh-CN" altLang="en-US" sz="3200" dirty="0">
              <a:solidFill>
                <a:prstClr val="black"/>
              </a:solidFill>
            </a:endParaRPr>
          </a:p>
        </p:txBody>
      </p:sp>
      <p:sp>
        <p:nvSpPr>
          <p:cNvPr id="7" name="矩形 6"/>
          <p:cNvSpPr/>
          <p:nvPr/>
        </p:nvSpPr>
        <p:spPr>
          <a:xfrm>
            <a:off x="5601096" y="3284984"/>
            <a:ext cx="171904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7×10</a:t>
            </a:r>
            <a:r>
              <a:rPr lang="zh-CN" altLang="en-US" sz="3200" b="1" baseline="30000" dirty="0">
                <a:solidFill>
                  <a:srgbClr val="C00000"/>
                </a:solidFill>
                <a:latin typeface="Times New Roman" panose="02020603050405020304"/>
                <a:ea typeface="宋体" panose="02010600030101010101" pitchFamily="2" charset="-122"/>
              </a:rPr>
              <a:t>－</a:t>
            </a:r>
            <a:r>
              <a:rPr lang="en-US" altLang="zh-CN" sz="3200" b="1" baseline="30000" dirty="0">
                <a:solidFill>
                  <a:srgbClr val="C00000"/>
                </a:solidFill>
                <a:latin typeface="Times New Roman" panose="02020603050405020304"/>
                <a:ea typeface="宋体" panose="02010600030101010101" pitchFamily="2" charset="-122"/>
              </a:rPr>
              <a:t>4</a:t>
            </a:r>
            <a:r>
              <a:rPr lang="zh-CN" altLang="en-US" sz="3200" b="1" dirty="0">
                <a:solidFill>
                  <a:srgbClr val="C00000"/>
                </a:solidFill>
                <a:latin typeface="Times New Roman" panose="02020603050405020304"/>
                <a:ea typeface="宋体" panose="02010600030101010101" pitchFamily="2" charset="-122"/>
              </a:rPr>
              <a:t>　</a:t>
            </a:r>
            <a:endParaRPr lang="zh-CN" altLang="en-US" sz="3200" dirty="0">
              <a:solidFill>
                <a:prstClr val="black"/>
              </a:solidFill>
            </a:endParaRPr>
          </a:p>
        </p:txBody>
      </p:sp>
      <p:sp>
        <p:nvSpPr>
          <p:cNvPr id="8" name="矩形 7"/>
          <p:cNvSpPr/>
          <p:nvPr/>
        </p:nvSpPr>
        <p:spPr>
          <a:xfrm>
            <a:off x="3575720" y="3996353"/>
            <a:ext cx="85952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0.1</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2"/>
          <p:cNvSpPr txBox="1"/>
          <p:nvPr/>
        </p:nvSpPr>
        <p:spPr>
          <a:xfrm>
            <a:off x="767035" y="1268760"/>
            <a:ext cx="10658203" cy="39703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627380" fontAlgn="auto">
              <a:lnSpc>
                <a:spcPct val="150000"/>
              </a:lnSpc>
              <a:spcBef>
                <a:spcPts val="0"/>
              </a:spcBef>
              <a:spcAft>
                <a:spcPts val="0"/>
              </a:spcAft>
              <a:buNone/>
            </a:pPr>
            <a:r>
              <a:rPr lang="en-US" altLang="zh-CN" sz="3200" b="1" kern="100" dirty="0">
                <a:latin typeface="Times New Roman" panose="02020603050405020304"/>
                <a:ea typeface="宋体" panose="02010600030101010101" pitchFamily="2" charset="-122"/>
              </a:rPr>
              <a:t>3</a:t>
            </a:r>
            <a:r>
              <a:rPr lang="zh-CN" altLang="en-US" sz="3200" b="1" kern="100" dirty="0" smtClean="0">
                <a:latin typeface="Times New Roman" panose="02020603050405020304"/>
                <a:ea typeface="宋体" panose="02010600030101010101" pitchFamily="2" charset="-122"/>
              </a:rPr>
              <a:t>．小明在探究串联电路各处的电流关系时连接的电路如图所示，分别将电流表接在</a:t>
            </a:r>
            <a:r>
              <a:rPr lang="en-US" altLang="zh-CN" sz="3200" b="1" i="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三处，闭合开关，</a:t>
            </a:r>
            <a:r>
              <a:rPr lang="en-US" altLang="zh-CN" sz="3200" b="1" i="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三处的电流大小关系是</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C</a:t>
            </a:r>
            <a:endParaRPr lang="en-US" altLang="zh-CN" sz="3200" b="1" i="1" kern="100" baseline="-250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C</a:t>
            </a:r>
            <a:endParaRPr lang="en-US" altLang="zh-CN" sz="3200" b="1" i="1" kern="100" baseline="-250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C</a:t>
            </a:r>
            <a:endParaRPr lang="en-US" altLang="zh-CN" sz="3200" b="1" i="1" kern="100" baseline="-250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I</a:t>
            </a:r>
            <a:r>
              <a:rPr lang="en-US" altLang="zh-CN" sz="3200" b="1" i="1" kern="100" baseline="-25000" dirty="0" smtClean="0">
                <a:latin typeface="Times New Roman" panose="02020603050405020304"/>
                <a:ea typeface="宋体" panose="02010600030101010101" pitchFamily="2" charset="-122"/>
              </a:rPr>
              <a:t>C</a:t>
            </a:r>
            <a:endParaRPr lang="zh-CN" altLang="en-US" sz="3200" b="1" kern="1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87888" y="3861048"/>
            <a:ext cx="4075162" cy="1797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6941096" y="2923160"/>
            <a:ext cx="451048"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B</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54558" y="1186874"/>
            <a:ext cx="10814050" cy="397031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4</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 </a:t>
            </a:r>
            <a:r>
              <a:rPr lang="zh-CN" altLang="en-US" sz="3200" b="1" kern="2200" dirty="0" smtClean="0">
                <a:latin typeface="Times New Roman" panose="02020603050405020304"/>
                <a:ea typeface="宋体" panose="02010600030101010101" pitchFamily="2" charset="-122"/>
              </a:rPr>
              <a:t>在探究串、并联电路中电流的规律时，某同学做了如图所示的实验。闭合开关后，电流表</a:t>
            </a:r>
            <a:r>
              <a:rPr lang="en-US" altLang="zh-CN" sz="3200" b="1" kern="2200" dirty="0" smtClean="0">
                <a:latin typeface="Times New Roman" panose="02020603050405020304"/>
                <a:ea typeface="宋体" panose="02010600030101010101" pitchFamily="2" charset="-122"/>
              </a:rPr>
              <a:t>A</a:t>
            </a:r>
            <a:r>
              <a:rPr lang="en-US" altLang="zh-CN" sz="3200" b="1" kern="2200" baseline="-250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a:t>
            </a:r>
            <a:r>
              <a:rPr lang="en-US" altLang="zh-CN" sz="3200" b="1" kern="2200" baseline="-250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的示数分别为</a:t>
            </a:r>
            <a:r>
              <a:rPr lang="en-US" altLang="zh-CN" sz="3200" b="1" kern="2200" dirty="0" smtClean="0">
                <a:latin typeface="Times New Roman" panose="02020603050405020304"/>
                <a:ea typeface="宋体" panose="02010600030101010101" pitchFamily="2" charset="-122"/>
              </a:rPr>
              <a:t>0.5</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a:t>
            </a:r>
            <a:r>
              <a:rPr lang="zh-CN" altLang="en-US" sz="3200" b="1" kern="2200" dirty="0" smtClean="0">
                <a:latin typeface="Times New Roman" panose="02020603050405020304"/>
                <a:ea typeface="宋体" panose="02010600030101010101" pitchFamily="2" charset="-122"/>
              </a:rPr>
              <a:t>和</a:t>
            </a:r>
            <a:r>
              <a:rPr lang="en-US" altLang="zh-CN" sz="3200" b="1" kern="2200" dirty="0" smtClean="0">
                <a:latin typeface="Times New Roman" panose="02020603050405020304"/>
                <a:ea typeface="宋体" panose="02010600030101010101" pitchFamily="2" charset="-122"/>
              </a:rPr>
              <a:t>0.3</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a:t>
            </a:r>
            <a:r>
              <a:rPr lang="zh-CN" altLang="en-US" sz="3200" b="1" kern="2200" dirty="0" smtClean="0">
                <a:latin typeface="Times New Roman" panose="02020603050405020304"/>
                <a:ea typeface="宋体" panose="02010600030101010101" pitchFamily="2" charset="-122"/>
              </a:rPr>
              <a:t>，则通过小灯泡</a:t>
            </a:r>
            <a:r>
              <a:rPr lang="en-US" altLang="zh-CN" sz="3200" b="1" kern="2200" dirty="0" smtClean="0">
                <a:latin typeface="Times New Roman" panose="02020603050405020304"/>
                <a:ea typeface="宋体" panose="02010600030101010101" pitchFamily="2" charset="-122"/>
              </a:rPr>
              <a:t>L</a:t>
            </a:r>
            <a:r>
              <a:rPr lang="en-US" altLang="zh-CN" sz="3200" b="1" kern="2200" baseline="-25000" dirty="0" smtClean="0">
                <a:latin typeface="Times New Roman" panose="02020603050405020304"/>
                <a:ea typeface="宋体" panose="02010600030101010101" pitchFamily="2" charset="-122"/>
              </a:rPr>
              <a:t>1</a:t>
            </a:r>
            <a:br>
              <a:rPr lang="en-US" altLang="zh-CN" sz="3200" b="1" kern="2200" baseline="-250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的电流为</a:t>
            </a:r>
            <a:r>
              <a:rPr lang="en-US" altLang="zh-CN" sz="3200" b="1" kern="2200" dirty="0" smtClean="0">
                <a:latin typeface="Times New Roman" panose="02020603050405020304"/>
                <a:ea typeface="宋体" panose="02010600030101010101" pitchFamily="2" charset="-122"/>
              </a:rPr>
              <a:t>________A</a:t>
            </a:r>
            <a:r>
              <a:rPr lang="zh-CN" altLang="en-US" sz="3200" b="1" kern="2200" dirty="0" smtClean="0">
                <a:latin typeface="Times New Roman" panose="02020603050405020304"/>
                <a:ea typeface="宋体" panose="02010600030101010101" pitchFamily="2" charset="-122"/>
              </a:rPr>
              <a:t>，</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通过小灯泡</a:t>
            </a:r>
            <a:r>
              <a:rPr lang="en-US" altLang="zh-CN" sz="3200" b="1" kern="2200" dirty="0" smtClean="0">
                <a:latin typeface="Times New Roman" panose="02020603050405020304"/>
                <a:ea typeface="宋体" panose="02010600030101010101" pitchFamily="2" charset="-122"/>
              </a:rPr>
              <a:t>L</a:t>
            </a:r>
            <a:r>
              <a:rPr lang="en-US" altLang="zh-CN" sz="3200" b="1" kern="2200" baseline="-250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的电流为</a:t>
            </a:r>
            <a:br>
              <a:rPr lang="en-US" altLang="zh-CN" sz="3200" b="1" kern="2200" dirty="0" smtClean="0">
                <a:latin typeface="Times New Roman" panose="02020603050405020304"/>
                <a:ea typeface="宋体" panose="02010600030101010101" pitchFamily="2" charset="-122"/>
              </a:rPr>
            </a:br>
            <a:r>
              <a:rPr lang="en-US" altLang="zh-CN" sz="3200" b="1" kern="2200" dirty="0" smtClean="0">
                <a:latin typeface="Times New Roman" panose="02020603050405020304"/>
                <a:ea typeface="宋体" panose="02010600030101010101" pitchFamily="2" charset="-122"/>
              </a:rPr>
              <a:t>________A</a:t>
            </a:r>
            <a:r>
              <a:rPr lang="zh-CN" altLang="en-US"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04499" y="3004296"/>
            <a:ext cx="3619302" cy="2305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3647981" y="3284955"/>
            <a:ext cx="754042" cy="830997"/>
          </a:xfrm>
          <a:prstGeom prst="rect">
            <a:avLst/>
          </a:prstGeom>
          <a:noFill/>
          <a:ln w="9525">
            <a:noFill/>
          </a:ln>
        </p:spPr>
        <p:txBody>
          <a:bodyPr wrap="square">
            <a:spAutoFit/>
          </a:bodyPr>
          <a:lstStyle/>
          <a:p>
            <a:pPr lvl="0">
              <a:lnSpc>
                <a:spcPct val="150000"/>
              </a:lnSpc>
            </a:pPr>
            <a:r>
              <a:rPr lang="en-US" altLang="zh-CN" sz="3200" b="1" dirty="0" smtClean="0">
                <a:solidFill>
                  <a:srgbClr val="C00000"/>
                </a:solidFill>
                <a:latin typeface="Times New Roman" panose="02020603050405020304"/>
                <a:ea typeface="宋体" panose="02010600030101010101" pitchFamily="2" charset="-122"/>
              </a:rPr>
              <a:t>0.2</a:t>
            </a:r>
            <a:endParaRPr lang="zh-CN" altLang="en-US" sz="3200" dirty="0">
              <a:solidFill>
                <a:prstClr val="black"/>
              </a:solidFill>
            </a:endParaRPr>
          </a:p>
        </p:txBody>
      </p:sp>
      <p:sp>
        <p:nvSpPr>
          <p:cNvPr id="5" name="矩形 4"/>
          <p:cNvSpPr/>
          <p:nvPr/>
        </p:nvSpPr>
        <p:spPr>
          <a:xfrm>
            <a:off x="2063642" y="4719116"/>
            <a:ext cx="804316" cy="830997"/>
          </a:xfrm>
          <a:prstGeom prst="rect">
            <a:avLst/>
          </a:prstGeom>
          <a:noFill/>
          <a:ln w="9525">
            <a:noFill/>
          </a:ln>
        </p:spPr>
        <p:txBody>
          <a:bodyPr wrap="square">
            <a:spAutoFit/>
          </a:bodyPr>
          <a:lstStyle/>
          <a:p>
            <a:pPr lvl="0">
              <a:lnSpc>
                <a:spcPct val="150000"/>
              </a:lnSpc>
            </a:pPr>
            <a:r>
              <a:rPr lang="en-US" altLang="zh-CN" sz="3200" b="1" dirty="0" smtClean="0">
                <a:solidFill>
                  <a:srgbClr val="C00000"/>
                </a:solidFill>
                <a:latin typeface="Times New Roman" panose="02020603050405020304"/>
                <a:ea typeface="宋体" panose="02010600030101010101" pitchFamily="2" charset="-122"/>
              </a:rPr>
              <a:t>0.3</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8" y="1412776"/>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形成 自由电荷的定向移动形成电流。用符号</a:t>
            </a:r>
            <a:r>
              <a:rPr lang="en-US" altLang="zh-CN" b="1" dirty="0">
                <a:latin typeface="Times New Roman" panose="02020603050405020304" pitchFamily="18" charset="0"/>
                <a:ea typeface="+mn-ea"/>
                <a:cs typeface="Times New Roman" panose="02020603050405020304" pitchFamily="18" charset="0"/>
              </a:rPr>
              <a:t>I </a:t>
            </a:r>
            <a:r>
              <a:rPr lang="zh-CN" altLang="en-US" b="1" dirty="0">
                <a:latin typeface="Times New Roman" panose="02020603050405020304" pitchFamily="18" charset="0"/>
                <a:ea typeface="+mn-ea"/>
                <a:cs typeface="Times New Roman" panose="02020603050405020304" pitchFamily="18" charset="0"/>
              </a:rPr>
              <a:t>表示。</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方向 </a:t>
            </a:r>
            <a:r>
              <a:rPr lang="en-US" altLang="zh-CN" b="1" dirty="0">
                <a:latin typeface="Times New Roman" panose="02020603050405020304" pitchFamily="18" charset="0"/>
                <a:ea typeface="+mn-ea"/>
                <a:cs typeface="Times New Roman" panose="02020603050405020304" pitchFamily="18" charset="0"/>
              </a:rPr>
              <a:t>(1)</a:t>
            </a:r>
            <a:r>
              <a:rPr lang="zh-CN" altLang="en-US" b="1" dirty="0">
                <a:latin typeface="Times New Roman" panose="02020603050405020304" pitchFamily="18" charset="0"/>
                <a:ea typeface="+mn-ea"/>
                <a:cs typeface="Times New Roman" panose="02020603050405020304" pitchFamily="18" charset="0"/>
              </a:rPr>
              <a:t>人们规定，</a:t>
            </a:r>
            <a:r>
              <a:rPr lang="zh-CN" altLang="en-US" b="1" dirty="0">
                <a:solidFill>
                  <a:srgbClr val="00B0F0"/>
                </a:solidFill>
                <a:latin typeface="Times New Roman" panose="02020603050405020304" pitchFamily="18" charset="0"/>
                <a:ea typeface="+mn-ea"/>
                <a:cs typeface="Times New Roman" panose="02020603050405020304" pitchFamily="18" charset="0"/>
              </a:rPr>
              <a:t>正电荷定向移动</a:t>
            </a:r>
            <a:r>
              <a:rPr lang="zh-CN" altLang="en-US" b="1" dirty="0">
                <a:latin typeface="Times New Roman" panose="02020603050405020304" pitchFamily="18" charset="0"/>
                <a:ea typeface="+mn-ea"/>
                <a:cs typeface="Times New Roman" panose="02020603050405020304" pitchFamily="18" charset="0"/>
              </a:rPr>
              <a:t>的方向为电流的方向。负电荷定向移动的方向与电流的方向</a:t>
            </a:r>
            <a:r>
              <a:rPr lang="zh-CN" altLang="en-US" b="1" dirty="0">
                <a:solidFill>
                  <a:srgbClr val="00B0F0"/>
                </a:solidFill>
                <a:latin typeface="Times New Roman" panose="02020603050405020304" pitchFamily="18" charset="0"/>
                <a:ea typeface="+mn-ea"/>
                <a:cs typeface="Times New Roman" panose="02020603050405020304" pitchFamily="18" charset="0"/>
              </a:rPr>
              <a:t>相反</a:t>
            </a:r>
            <a:r>
              <a:rPr lang="zh-CN" altLang="en-US" b="1" dirty="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a:t>
            </a:r>
            <a:r>
              <a:rPr lang="zh-CN" altLang="en-US" b="1" dirty="0">
                <a:latin typeface="Times New Roman" panose="02020603050405020304" pitchFamily="18" charset="0"/>
                <a:ea typeface="+mn-ea"/>
                <a:cs typeface="Times New Roman" panose="02020603050405020304" pitchFamily="18" charset="0"/>
              </a:rPr>
              <a:t>电路中，在电源的</a:t>
            </a:r>
            <a:r>
              <a:rPr lang="zh-CN" altLang="en-US" b="1" dirty="0">
                <a:solidFill>
                  <a:srgbClr val="00B0F0"/>
                </a:solidFill>
                <a:latin typeface="Times New Roman" panose="02020603050405020304" pitchFamily="18" charset="0"/>
                <a:ea typeface="+mn-ea"/>
                <a:cs typeface="Times New Roman" panose="02020603050405020304" pitchFamily="18" charset="0"/>
              </a:rPr>
              <a:t>外部</a:t>
            </a:r>
            <a:r>
              <a:rPr lang="zh-CN" altLang="en-US" b="1" dirty="0">
                <a:latin typeface="Times New Roman" panose="02020603050405020304" pitchFamily="18" charset="0"/>
                <a:ea typeface="+mn-ea"/>
                <a:cs typeface="Times New Roman" panose="02020603050405020304" pitchFamily="18" charset="0"/>
              </a:rPr>
              <a:t>电流的方向是从电源的</a:t>
            </a:r>
            <a:r>
              <a:rPr lang="zh-CN" altLang="en-US" b="1" dirty="0">
                <a:solidFill>
                  <a:srgbClr val="00B0F0"/>
                </a:solidFill>
                <a:latin typeface="Times New Roman" panose="02020603050405020304" pitchFamily="18" charset="0"/>
                <a:ea typeface="+mn-ea"/>
                <a:cs typeface="Times New Roman" panose="02020603050405020304" pitchFamily="18" charset="0"/>
              </a:rPr>
              <a:t>正极</a:t>
            </a:r>
            <a:r>
              <a:rPr lang="zh-CN" altLang="en-US" b="1" dirty="0">
                <a:latin typeface="Times New Roman" panose="02020603050405020304" pitchFamily="18" charset="0"/>
                <a:ea typeface="+mn-ea"/>
                <a:cs typeface="Times New Roman" panose="02020603050405020304" pitchFamily="18" charset="0"/>
              </a:rPr>
              <a:t>流向</a:t>
            </a:r>
            <a:r>
              <a:rPr lang="zh-CN" altLang="en-US" b="1" dirty="0">
                <a:solidFill>
                  <a:srgbClr val="00B0F0"/>
                </a:solidFill>
                <a:latin typeface="Times New Roman" panose="02020603050405020304" pitchFamily="18" charset="0"/>
                <a:ea typeface="+mn-ea"/>
                <a:cs typeface="Times New Roman" panose="02020603050405020304" pitchFamily="18" charset="0"/>
              </a:rPr>
              <a:t>负极</a:t>
            </a:r>
            <a:r>
              <a:rPr lang="zh-CN" altLang="en-US" b="1" dirty="0">
                <a:latin typeface="Times New Roman" panose="02020603050405020304" pitchFamily="18" charset="0"/>
                <a:ea typeface="+mn-ea"/>
                <a:cs typeface="Times New Roman" panose="02020603050405020304" pitchFamily="18" charset="0"/>
              </a:rPr>
              <a:t>。 在电源的</a:t>
            </a:r>
            <a:r>
              <a:rPr lang="zh-CN" altLang="en-US" b="1" dirty="0">
                <a:solidFill>
                  <a:srgbClr val="00B0F0"/>
                </a:solidFill>
                <a:latin typeface="Times New Roman" panose="02020603050405020304" pitchFamily="18" charset="0"/>
                <a:ea typeface="+mn-ea"/>
                <a:cs typeface="Times New Roman" panose="02020603050405020304" pitchFamily="18" charset="0"/>
              </a:rPr>
              <a:t>内部</a:t>
            </a:r>
            <a:r>
              <a:rPr lang="zh-CN" altLang="en-US" b="1" dirty="0">
                <a:latin typeface="Times New Roman" panose="02020603050405020304" pitchFamily="18" charset="0"/>
                <a:ea typeface="+mn-ea"/>
                <a:cs typeface="Times New Roman" panose="02020603050405020304" pitchFamily="18" charset="0"/>
              </a:rPr>
              <a:t>，电流方向从</a:t>
            </a:r>
            <a:r>
              <a:rPr lang="zh-CN" altLang="en-US" b="1" dirty="0">
                <a:solidFill>
                  <a:srgbClr val="00B0F0"/>
                </a:solidFill>
                <a:latin typeface="Times New Roman" panose="02020603050405020304" pitchFamily="18" charset="0"/>
                <a:ea typeface="+mn-ea"/>
                <a:cs typeface="Times New Roman" panose="02020603050405020304" pitchFamily="18" charset="0"/>
              </a:rPr>
              <a:t>负极</a:t>
            </a:r>
            <a:r>
              <a:rPr lang="zh-CN" altLang="en-US" b="1" dirty="0">
                <a:latin typeface="Times New Roman" panose="02020603050405020304" pitchFamily="18" charset="0"/>
                <a:ea typeface="+mn-ea"/>
                <a:cs typeface="Times New Roman" panose="02020603050405020304" pitchFamily="18" charset="0"/>
              </a:rPr>
              <a:t>流向</a:t>
            </a:r>
            <a:r>
              <a:rPr lang="zh-CN" altLang="en-US" b="1" dirty="0">
                <a:solidFill>
                  <a:srgbClr val="00B0F0"/>
                </a:solidFill>
                <a:latin typeface="Times New Roman" panose="02020603050405020304" pitchFamily="18" charset="0"/>
                <a:ea typeface="+mn-ea"/>
                <a:cs typeface="Times New Roman" panose="02020603050405020304" pitchFamily="18" charset="0"/>
              </a:rPr>
              <a:t>正极</a:t>
            </a:r>
            <a:r>
              <a:rPr lang="zh-CN" altLang="en-US" b="1" dirty="0">
                <a:latin typeface="Times New Roman" panose="02020603050405020304" pitchFamily="18" charset="0"/>
                <a:ea typeface="+mn-ea"/>
                <a:cs typeface="Times New Roman" panose="02020603050405020304" pitchFamily="18" charset="0"/>
              </a:rPr>
              <a:t>。因此不能说“电流的方向是从正极到负极”。</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692612"/>
            <a:ext cx="2487737"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682029"/>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680164"/>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419271" y="680164"/>
            <a:ext cx="1164561"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电流</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54868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1817926" y="2180862"/>
            <a:ext cx="8544949" cy="2933937"/>
            <a:chOff x="1691680" y="1635646"/>
            <a:chExt cx="6408712" cy="2200453"/>
          </a:xfrm>
        </p:grpSpPr>
        <p:cxnSp>
          <p:nvCxnSpPr>
            <p:cNvPr id="18" name="直接箭头连接符 17"/>
            <p:cNvCxnSpPr/>
            <p:nvPr/>
          </p:nvCxnSpPr>
          <p:spPr bwMode="auto">
            <a:xfrm flipH="1">
              <a:off x="3839178" y="2478185"/>
              <a:ext cx="42811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矩形 35"/>
            <p:cNvSpPr>
              <a:spLocks noChangeArrowheads="1"/>
            </p:cNvSpPr>
            <p:nvPr/>
          </p:nvSpPr>
          <p:spPr bwMode="auto">
            <a:xfrm>
              <a:off x="4323292" y="3189769"/>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测量</a:t>
              </a:r>
              <a:endParaRPr lang="en-US" altLang="zh-CN" sz="3200" b="1" dirty="0"/>
            </a:p>
          </p:txBody>
        </p:sp>
        <p:sp>
          <p:nvSpPr>
            <p:cNvPr id="25" name="圆角矩形 24"/>
            <p:cNvSpPr/>
            <p:nvPr/>
          </p:nvSpPr>
          <p:spPr>
            <a:xfrm>
              <a:off x="4262189" y="2275497"/>
              <a:ext cx="936104" cy="37001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电流</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29" name="直接箭头连接符 28"/>
            <p:cNvCxnSpPr/>
            <p:nvPr/>
          </p:nvCxnSpPr>
          <p:spPr bwMode="auto">
            <a:xfrm>
              <a:off x="5198293" y="2476405"/>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auto">
            <a:xfrm>
              <a:off x="4733992" y="2637558"/>
              <a:ext cx="0" cy="51911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矩形 35"/>
            <p:cNvSpPr>
              <a:spLocks noChangeArrowheads="1"/>
            </p:cNvSpPr>
            <p:nvPr/>
          </p:nvSpPr>
          <p:spPr bwMode="auto">
            <a:xfrm>
              <a:off x="3041409" y="2075753"/>
              <a:ext cx="798152"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电流规律</a:t>
              </a:r>
              <a:endParaRPr lang="en-US" altLang="zh-CN" sz="3200" b="1" dirty="0"/>
            </a:p>
          </p:txBody>
        </p:sp>
        <p:sp>
          <p:nvSpPr>
            <p:cNvPr id="32" name="矩形 35"/>
            <p:cNvSpPr>
              <a:spLocks noChangeArrowheads="1"/>
            </p:cNvSpPr>
            <p:nvPr/>
          </p:nvSpPr>
          <p:spPr bwMode="auto">
            <a:xfrm>
              <a:off x="5850865" y="2270132"/>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含义</a:t>
              </a:r>
              <a:endParaRPr lang="en-US" altLang="zh-CN" sz="3200" b="1" dirty="0"/>
            </a:p>
          </p:txBody>
        </p:sp>
        <p:cxnSp>
          <p:nvCxnSpPr>
            <p:cNvPr id="33" name="直接箭头连接符 32"/>
            <p:cNvCxnSpPr/>
            <p:nvPr/>
          </p:nvCxnSpPr>
          <p:spPr bwMode="auto">
            <a:xfrm>
              <a:off x="6888243" y="3427846"/>
              <a:ext cx="420061"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矩形 35"/>
            <p:cNvSpPr>
              <a:spLocks noChangeArrowheads="1"/>
            </p:cNvSpPr>
            <p:nvPr/>
          </p:nvSpPr>
          <p:spPr bwMode="auto">
            <a:xfrm>
              <a:off x="7199497" y="3005102"/>
              <a:ext cx="9008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使用方法</a:t>
              </a:r>
              <a:endParaRPr lang="en-US" altLang="zh-CN" sz="3200" b="1" dirty="0"/>
            </a:p>
          </p:txBody>
        </p:sp>
        <p:cxnSp>
          <p:nvCxnSpPr>
            <p:cNvPr id="36" name="直接连接符 35"/>
            <p:cNvCxnSpPr/>
            <p:nvPr/>
          </p:nvCxnSpPr>
          <p:spPr>
            <a:xfrm>
              <a:off x="2783224" y="2460503"/>
              <a:ext cx="241981" cy="56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783224" y="2051900"/>
              <a:ext cx="0" cy="90034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534429" y="2051900"/>
              <a:ext cx="248795"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534429" y="2933636"/>
              <a:ext cx="258217" cy="569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5"/>
            <p:cNvSpPr>
              <a:spLocks noChangeArrowheads="1"/>
            </p:cNvSpPr>
            <p:nvPr/>
          </p:nvSpPr>
          <p:spPr bwMode="auto">
            <a:xfrm>
              <a:off x="1691680" y="1635646"/>
              <a:ext cx="848194"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串联电路</a:t>
              </a:r>
              <a:endParaRPr lang="en-US" altLang="zh-CN" sz="3200" b="1" dirty="0"/>
            </a:p>
          </p:txBody>
        </p:sp>
        <p:sp>
          <p:nvSpPr>
            <p:cNvPr id="41" name="矩形 35"/>
            <p:cNvSpPr>
              <a:spLocks noChangeArrowheads="1"/>
            </p:cNvSpPr>
            <p:nvPr/>
          </p:nvSpPr>
          <p:spPr bwMode="auto">
            <a:xfrm>
              <a:off x="1691680" y="2571750"/>
              <a:ext cx="850372"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并联电路</a:t>
              </a:r>
              <a:endParaRPr lang="en-US" altLang="zh-CN" sz="3200" b="1" dirty="0"/>
            </a:p>
          </p:txBody>
        </p:sp>
        <p:cxnSp>
          <p:nvCxnSpPr>
            <p:cNvPr id="42" name="直接箭头连接符 41"/>
            <p:cNvCxnSpPr/>
            <p:nvPr/>
          </p:nvCxnSpPr>
          <p:spPr bwMode="auto">
            <a:xfrm>
              <a:off x="5122866" y="3427846"/>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矩形 35"/>
            <p:cNvSpPr>
              <a:spLocks noChangeArrowheads="1"/>
            </p:cNvSpPr>
            <p:nvPr/>
          </p:nvSpPr>
          <p:spPr bwMode="auto">
            <a:xfrm>
              <a:off x="5775438" y="3171667"/>
              <a:ext cx="106543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电流表</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980728"/>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电流的单位 国际单位为</a:t>
            </a:r>
            <a:r>
              <a:rPr lang="zh-CN" altLang="en-US" sz="3200" b="1" dirty="0">
                <a:solidFill>
                  <a:srgbClr val="00B0F0"/>
                </a:solidFill>
                <a:latin typeface="Times New Roman" panose="02020603050405020304" pitchFamily="18" charset="0"/>
                <a:cs typeface="Times New Roman" panose="02020603050405020304" pitchFamily="18" charset="0"/>
              </a:rPr>
              <a:t>安培</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简称安</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，用符号 </a:t>
            </a: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表示。常用单位有毫安</a:t>
            </a:r>
            <a:r>
              <a:rPr lang="en-US" altLang="zh-CN" sz="3200" b="1" dirty="0">
                <a:latin typeface="Times New Roman" panose="02020603050405020304" pitchFamily="18" charset="0"/>
                <a:cs typeface="Times New Roman" panose="02020603050405020304" pitchFamily="18" charset="0"/>
              </a:rPr>
              <a:t>(mA)</a:t>
            </a:r>
            <a:r>
              <a:rPr lang="zh-CN" altLang="en-US" sz="3200" b="1" dirty="0">
                <a:latin typeface="Times New Roman" panose="02020603050405020304" pitchFamily="18" charset="0"/>
                <a:cs typeface="Times New Roman" panose="02020603050405020304" pitchFamily="18" charset="0"/>
              </a:rPr>
              <a:t>，微安</a:t>
            </a:r>
            <a:r>
              <a:rPr lang="en-US" altLang="zh-CN" sz="3200" b="1" dirty="0">
                <a:latin typeface="Times New Roman" panose="02020603050405020304" pitchFamily="18" charset="0"/>
                <a:cs typeface="Times New Roman" panose="02020603050405020304" pitchFamily="18" charset="0"/>
              </a:rPr>
              <a:t>(</a:t>
            </a:r>
            <a:r>
              <a:rPr lang="en-US" altLang="zh-CN" sz="3200" b="1" dirty="0" err="1">
                <a:latin typeface="Times New Roman" panose="02020603050405020304" pitchFamily="18" charset="0"/>
                <a:cs typeface="Times New Roman" panose="02020603050405020304" pitchFamily="18" charset="0"/>
              </a:rPr>
              <a:t>μA</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。换算关系：运用</a:t>
            </a:r>
            <a:r>
              <a:rPr lang="zh-CN" altLang="en-US" sz="3200" b="1" dirty="0">
                <a:solidFill>
                  <a:srgbClr val="00B0F0"/>
                </a:solidFill>
                <a:latin typeface="Times New Roman" panose="02020603050405020304" pitchFamily="18" charset="0"/>
                <a:cs typeface="Times New Roman" panose="02020603050405020304" pitchFamily="18" charset="0"/>
              </a:rPr>
              <a:t>形象记忆法</a:t>
            </a:r>
            <a:r>
              <a:rPr lang="zh-CN" altLang="en-US" sz="3200" b="1" dirty="0">
                <a:latin typeface="Times New Roman" panose="02020603050405020304" pitchFamily="18" charset="0"/>
                <a:cs typeface="Times New Roman" panose="02020603050405020304" pitchFamily="18" charset="0"/>
              </a:rPr>
              <a:t>，利用图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来记忆电流的单位之间的换算关系。</a:t>
            </a:r>
            <a:endParaRPr lang="en-US" altLang="zh-CN" sz="3200" b="1"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71798" y="3188973"/>
            <a:ext cx="3648405" cy="2448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911424" y="764704"/>
            <a:ext cx="10368915" cy="5339715"/>
            <a:chOff x="494" y="1466"/>
            <a:chExt cx="16329" cy="8409"/>
          </a:xfrm>
        </p:grpSpPr>
        <p:pic>
          <p:nvPicPr>
            <p:cNvPr id="3" name="图片 2" descr="打孔纸"/>
            <p:cNvPicPr>
              <a:picLocks noChangeAspect="1"/>
            </p:cNvPicPr>
            <p:nvPr>
              <p:custDataLst>
                <p:tags r:id="rId1"/>
              </p:custDataLst>
            </p:nvPr>
          </p:nvPicPr>
          <p:blipFill>
            <a:blip r:embed="rId2"/>
            <a:stretch>
              <a:fillRect/>
            </a:stretch>
          </p:blipFill>
          <p:spPr>
            <a:xfrm>
              <a:off x="494" y="2247"/>
              <a:ext cx="16329" cy="7628"/>
            </a:xfrm>
            <a:prstGeom prst="rect">
              <a:avLst/>
            </a:prstGeom>
          </p:spPr>
        </p:pic>
        <p:grpSp>
          <p:nvGrpSpPr>
            <p:cNvPr id="7" name="组合 6"/>
            <p:cNvGrpSpPr/>
            <p:nvPr/>
          </p:nvGrpSpPr>
          <p:grpSpPr>
            <a:xfrm>
              <a:off x="947" y="1466"/>
              <a:ext cx="4135" cy="977"/>
              <a:chOff x="947" y="1873"/>
              <a:chExt cx="4135" cy="977"/>
            </a:xfrm>
          </p:grpSpPr>
          <p:sp>
            <p:nvSpPr>
              <p:cNvPr id="4" name="文本框 3"/>
              <p:cNvSpPr txBox="1"/>
              <p:nvPr>
                <p:custDataLst>
                  <p:tags r:id="rId3"/>
                </p:custDataLst>
              </p:nvPr>
            </p:nvSpPr>
            <p:spPr>
              <a:xfrm>
                <a:off x="2430" y="2028"/>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a:t>
                </a:r>
                <a:r>
                  <a:rPr lang="zh-CN" altLang="en-US" sz="2800" dirty="0" smtClean="0">
                    <a:latin typeface="黑体" panose="02010609060101010101" charset="-122"/>
                    <a:ea typeface="黑体" panose="02010609060101010101" charset="-122"/>
                    <a:cs typeface="黑体" panose="02010609060101010101" charset="-122"/>
                  </a:rPr>
                  <a:t>技巧</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873"/>
                <a:ext cx="1579" cy="936"/>
              </a:xfrm>
              <a:prstGeom prst="rect">
                <a:avLst/>
              </a:prstGeom>
            </p:spPr>
          </p:pic>
        </p:grpSp>
      </p:grpSp>
      <p:sp>
        <p:nvSpPr>
          <p:cNvPr id="8" name="矩形 7"/>
          <p:cNvSpPr>
            <a:spLocks noChangeArrowheads="1"/>
          </p:cNvSpPr>
          <p:nvPr/>
        </p:nvSpPr>
        <p:spPr bwMode="auto">
          <a:xfrm>
            <a:off x="2063369" y="2071971"/>
            <a:ext cx="4791298"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单位三步换算法：</a:t>
            </a:r>
            <a:r>
              <a:rPr lang="zh-CN" altLang="en-US" sz="3200" b="1" dirty="0">
                <a:solidFill>
                  <a:srgbClr val="00B0F0"/>
                </a:solidFill>
                <a:latin typeface="Times New Roman" panose="02020603050405020304" pitchFamily="18" charset="0"/>
                <a:ea typeface="楷体" panose="02010609060101010101" pitchFamily="49" charset="-122"/>
              </a:rPr>
              <a:t>一、数字不变，二、乘进率</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或乘进率的倒数</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，三、单位变换。示例如下：</a:t>
            </a:r>
            <a:endParaRPr lang="en-US" altLang="zh-CN" sz="3200" b="1" dirty="0">
              <a:solidFill>
                <a:srgbClr val="00B0F0"/>
              </a:solidFill>
              <a:latin typeface="Times New Roman" panose="02020603050405020304" pitchFamily="18" charset="0"/>
              <a:ea typeface="楷体" panose="02010609060101010101" pitchFamily="49" charset="-122"/>
            </a:endParaRPr>
          </a:p>
        </p:txBody>
      </p:sp>
      <p:pic>
        <p:nvPicPr>
          <p:cNvPr id="9"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71881" y="2426561"/>
            <a:ext cx="3939283" cy="2274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124744"/>
            <a:ext cx="933096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关于电流方向，下列说法正确的是</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电荷运动的方向叫作电流方向</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金属导体中自由电子定向移动的方向，就是电流方向</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人们把负电荷移动的方向，规定为电流方向</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人们把正电荷定向移动的方向，规定为电流方向</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268760"/>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229438" y="1145947"/>
            <a:ext cx="48005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D</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00797"/>
            <a:ext cx="9588500"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金属导体中的自由电子带负电，自由电子定向移动的方向与电流方向相反，故</a:t>
            </a:r>
            <a:r>
              <a:rPr lang="en-US" altLang="zh-CN" sz="3200" b="1" dirty="0">
                <a:latin typeface="Times New Roman" panose="02020603050405020304" pitchFamily="18" charset="0"/>
              </a:rPr>
              <a:t>B </a:t>
            </a:r>
            <a:r>
              <a:rPr lang="zh-CN" altLang="en-US" sz="3200" b="1" dirty="0">
                <a:latin typeface="Times New Roman" panose="02020603050405020304" pitchFamily="18" charset="0"/>
              </a:rPr>
              <a:t>错；人们规定正电荷定向移动的方向为电流方向，故</a:t>
            </a:r>
            <a:r>
              <a:rPr lang="en-US" altLang="zh-CN" sz="3200" b="1" dirty="0">
                <a:latin typeface="Times New Roman" panose="02020603050405020304" pitchFamily="18" charset="0"/>
              </a:rPr>
              <a:t>AC </a:t>
            </a:r>
            <a:r>
              <a:rPr lang="zh-CN" altLang="en-US" sz="3200" b="1" dirty="0">
                <a:latin typeface="Times New Roman" panose="02020603050405020304" pitchFamily="18" charset="0"/>
              </a:rPr>
              <a:t>错，</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正确。故选</a:t>
            </a:r>
            <a:r>
              <a:rPr lang="en-US" altLang="zh-CN" sz="3200" b="1" dirty="0">
                <a:latin typeface="Times New Roman" panose="02020603050405020304" pitchFamily="18" charset="0"/>
              </a:rPr>
              <a:t>D</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711767" y="1052924"/>
            <a:ext cx="6768465" cy="4752340"/>
            <a:chOff x="494" y="1466"/>
            <a:chExt cx="10659" cy="7484"/>
          </a:xfrm>
        </p:grpSpPr>
        <p:pic>
          <p:nvPicPr>
            <p:cNvPr id="3" name="图片 2" descr="打孔纸"/>
            <p:cNvPicPr>
              <a:picLocks noChangeAspect="1"/>
            </p:cNvPicPr>
            <p:nvPr>
              <p:custDataLst>
                <p:tags r:id="rId1"/>
              </p:custDataLst>
            </p:nvPr>
          </p:nvPicPr>
          <p:blipFill>
            <a:blip r:embed="rId2"/>
            <a:stretch>
              <a:fillRect/>
            </a:stretch>
          </p:blipFill>
          <p:spPr>
            <a:xfrm>
              <a:off x="494" y="2247"/>
              <a:ext cx="10659" cy="6703"/>
            </a:xfrm>
            <a:prstGeom prst="rect">
              <a:avLst/>
            </a:prstGeom>
          </p:spPr>
        </p:pic>
        <p:grpSp>
          <p:nvGrpSpPr>
            <p:cNvPr id="7" name="组合 6"/>
            <p:cNvGrpSpPr/>
            <p:nvPr/>
          </p:nvGrpSpPr>
          <p:grpSpPr>
            <a:xfrm>
              <a:off x="947" y="1466"/>
              <a:ext cx="4135" cy="977"/>
              <a:chOff x="947" y="1873"/>
              <a:chExt cx="4135" cy="977"/>
            </a:xfrm>
          </p:grpSpPr>
          <p:sp>
            <p:nvSpPr>
              <p:cNvPr id="4" name="文本框 3"/>
              <p:cNvSpPr txBox="1"/>
              <p:nvPr>
                <p:custDataLst>
                  <p:tags r:id="rId3"/>
                </p:custDataLst>
              </p:nvPr>
            </p:nvSpPr>
            <p:spPr>
              <a:xfrm>
                <a:off x="2430" y="2028"/>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47" y="1873"/>
                <a:ext cx="1579" cy="936"/>
              </a:xfrm>
              <a:prstGeom prst="rect">
                <a:avLst/>
              </a:prstGeom>
            </p:spPr>
          </p:pic>
        </p:grpSp>
      </p:grpSp>
      <p:sp>
        <p:nvSpPr>
          <p:cNvPr id="8" name="矩形 7"/>
          <p:cNvSpPr>
            <a:spLocks noChangeArrowheads="1"/>
          </p:cNvSpPr>
          <p:nvPr/>
        </p:nvSpPr>
        <p:spPr bwMode="auto">
          <a:xfrm>
            <a:off x="3753117" y="1989028"/>
            <a:ext cx="4791298"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容易出错的是有些学生会错误认为只有正电荷的定向移动才能形成电流，另外还要注意电子带负电。</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3560</Words>
  <Application>WPS 演示</Application>
  <PresentationFormat>自定义</PresentationFormat>
  <Paragraphs>296</Paragraphs>
  <Slides>40</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40</vt:i4>
      </vt:variant>
    </vt:vector>
  </HeadingPairs>
  <TitlesOfParts>
    <vt:vector size="52" baseType="lpstr">
      <vt:lpstr>Arial</vt:lpstr>
      <vt:lpstr>宋体</vt:lpstr>
      <vt:lpstr>Wingdings</vt:lpstr>
      <vt:lpstr>黑体</vt:lpstr>
      <vt:lpstr>Times New Roman</vt:lpstr>
      <vt:lpstr>楷体</vt:lpstr>
      <vt:lpstr>Calibri</vt:lpstr>
      <vt:lpstr>微软雅黑</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1493</cp:revision>
  <dcterms:created xsi:type="dcterms:W3CDTF">2024-02-06T13:07:00Z</dcterms:created>
  <dcterms:modified xsi:type="dcterms:W3CDTF">2025-07-02T03:47:33Z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