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39"/>
  </p:handoutMasterIdLst>
  <p:sldIdLst>
    <p:sldId id="256" r:id="rId3"/>
    <p:sldId id="257" r:id="rId5"/>
    <p:sldId id="334" r:id="rId6"/>
    <p:sldId id="386" r:id="rId7"/>
    <p:sldId id="387" r:id="rId8"/>
    <p:sldId id="388" r:id="rId9"/>
    <p:sldId id="389" r:id="rId10"/>
    <p:sldId id="415" r:id="rId11"/>
    <p:sldId id="391" r:id="rId12"/>
    <p:sldId id="392" r:id="rId13"/>
    <p:sldId id="394" r:id="rId14"/>
    <p:sldId id="395" r:id="rId15"/>
    <p:sldId id="396" r:id="rId16"/>
    <p:sldId id="397" r:id="rId17"/>
    <p:sldId id="398" r:id="rId18"/>
    <p:sldId id="399" r:id="rId19"/>
    <p:sldId id="400" r:id="rId20"/>
    <p:sldId id="401" r:id="rId21"/>
    <p:sldId id="402" r:id="rId22"/>
    <p:sldId id="403" r:id="rId23"/>
    <p:sldId id="404" r:id="rId24"/>
    <p:sldId id="405" r:id="rId25"/>
    <p:sldId id="406" r:id="rId26"/>
    <p:sldId id="407" r:id="rId27"/>
    <p:sldId id="408" r:id="rId28"/>
    <p:sldId id="409" r:id="rId29"/>
    <p:sldId id="410" r:id="rId30"/>
    <p:sldId id="411" r:id="rId31"/>
    <p:sldId id="412" r:id="rId32"/>
    <p:sldId id="413" r:id="rId33"/>
    <p:sldId id="414" r:id="rId34"/>
    <p:sldId id="306" r:id="rId35"/>
    <p:sldId id="416" r:id="rId36"/>
    <p:sldId id="417" r:id="rId37"/>
    <p:sldId id="373" r:id="rId38"/>
  </p:sldIdLst>
  <p:sldSz cx="12192000" cy="6858000"/>
  <p:notesSz cx="6858000" cy="9144000"/>
  <p:embeddedFontLst>
    <p:embeddedFont>
      <p:font typeface="黑体" panose="02010609060101010101" charset="-122"/>
      <p:regular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楷体" panose="02010609060101010101" pitchFamily="49" charset="-122"/>
      <p:regular r:id="rId49"/>
    </p:embeddedFont>
    <p:embeddedFont>
      <p:font typeface="微软雅黑" panose="020B0503020204020204" pitchFamily="34" charset="-122"/>
      <p:regular r:id="rId50"/>
    </p:embeddedFont>
  </p:embeddedFontLst>
  <p:custDataLst>
    <p:tags r:id="rId5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3" pos="496" userDrawn="1">
          <p15:clr>
            <a:srgbClr val="A4A3A4"/>
          </p15:clr>
        </p15:guide>
        <p15:guide id="4" pos="7202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  <p15:guide id="6" pos="483" userDrawn="1">
          <p15:clr>
            <a:srgbClr val="A4A3A4"/>
          </p15:clr>
        </p15:guide>
        <p15:guide id="7" pos="7197" userDrawn="1">
          <p15:clr>
            <a:srgbClr val="A4A3A4"/>
          </p15:clr>
        </p15:guide>
        <p15:guide id="8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xj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DFF"/>
    <a:srgbClr val="21A5D3"/>
    <a:srgbClr val="66CCFF"/>
    <a:srgbClr val="33CCFF"/>
    <a:srgbClr val="F4BE96"/>
    <a:srgbClr val="BEE2EC"/>
    <a:srgbClr val="FF6699"/>
    <a:srgbClr val="FF5050"/>
    <a:srgbClr val="CCECFF"/>
    <a:srgbClr val="C9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13"/>
    <p:restoredTop sz="98946"/>
  </p:normalViewPr>
  <p:slideViewPr>
    <p:cSldViewPr showGuides="1">
      <p:cViewPr varScale="1">
        <p:scale>
          <a:sx n="45" d="100"/>
          <a:sy n="45" d="100"/>
        </p:scale>
        <p:origin x="-126" y="-1218"/>
      </p:cViewPr>
      <p:guideLst>
        <p:guide orient="horz" pos="794"/>
        <p:guide pos="496"/>
        <p:guide pos="7202"/>
        <p:guide orient="horz" pos="2160"/>
        <p:guide pos="483"/>
        <p:guide pos="719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gs" Target="tags/tag76.xml"/><Relationship Id="rId50" Type="http://schemas.openxmlformats.org/officeDocument/2006/relationships/font" Target="fonts/font7.fntdata"/><Relationship Id="rId5" Type="http://schemas.openxmlformats.org/officeDocument/2006/relationships/slide" Target="slides/slide2.xml"/><Relationship Id="rId49" Type="http://schemas.openxmlformats.org/officeDocument/2006/relationships/font" Target="fonts/font6.fntdata"/><Relationship Id="rId48" Type="http://schemas.openxmlformats.org/officeDocument/2006/relationships/font" Target="fonts/font5.fntdata"/><Relationship Id="rId47" Type="http://schemas.openxmlformats.org/officeDocument/2006/relationships/font" Target="fonts/font4.fntdata"/><Relationship Id="rId46" Type="http://schemas.openxmlformats.org/officeDocument/2006/relationships/font" Target="fonts/font3.fntdata"/><Relationship Id="rId45" Type="http://schemas.openxmlformats.org/officeDocument/2006/relationships/font" Target="fonts/font2.fntdata"/><Relationship Id="rId44" Type="http://schemas.openxmlformats.org/officeDocument/2006/relationships/font" Target="fonts/font1.fntdata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8487A0-28CE-45ED-9353-FA7AC7026AD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95CA96-DD03-41C9-8A34-7F555AA222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0700" y="685800"/>
            <a:ext cx="6096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.xml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0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image" Target="../media/image5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2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1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5.xml"/><Relationship Id="rId7" Type="http://schemas.openxmlformats.org/officeDocument/2006/relationships/image" Target="../media/image5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2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2" Type="http://schemas.openxmlformats.org/officeDocument/2006/relationships/image" Target="../media/image6.jpeg"/><Relationship Id="rId11" Type="http://schemas.openxmlformats.org/officeDocument/2006/relationships/image" Target="../media/image8.png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image" Target="../media/image5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2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23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../media/image5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2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7" Type="http://schemas.openxmlformats.org/officeDocument/2006/relationships/image" Target="../media/image6.jpeg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image" Target="../media/image9.png"/><Relationship Id="rId13" Type="http://schemas.openxmlformats.org/officeDocument/2006/relationships/tags" Target="../tags/tag31.xml"/><Relationship Id="rId12" Type="http://schemas.openxmlformats.org/officeDocument/2006/relationships/image" Target="../media/image8.png"/><Relationship Id="rId11" Type="http://schemas.openxmlformats.org/officeDocument/2006/relationships/tags" Target="../tags/tag3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../media/image5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image" Target="../media/image2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7" Type="http://schemas.openxmlformats.org/officeDocument/2006/relationships/image" Target="../media/image6.jpeg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image" Target="../media/image10.png"/><Relationship Id="rId13" Type="http://schemas.openxmlformats.org/officeDocument/2006/relationships/tags" Target="../tags/tag41.xml"/><Relationship Id="rId12" Type="http://schemas.openxmlformats.org/officeDocument/2006/relationships/image" Target="../media/image8.png"/><Relationship Id="rId11" Type="http://schemas.openxmlformats.org/officeDocument/2006/relationships/tags" Target="../tags/tag4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../media/image5.png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4" Type="http://schemas.openxmlformats.org/officeDocument/2006/relationships/image" Target="../media/image6.jpeg"/><Relationship Id="rId13" Type="http://schemas.openxmlformats.org/officeDocument/2006/relationships/image" Target="../media/image11.png"/><Relationship Id="rId12" Type="http://schemas.openxmlformats.org/officeDocument/2006/relationships/image" Target="../media/image8.png"/><Relationship Id="rId11" Type="http://schemas.openxmlformats.org/officeDocument/2006/relationships/tags" Target="../tags/tag5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-7835" y="-5612"/>
            <a:ext cx="12221330" cy="6874498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47328" y="75872"/>
            <a:ext cx="2416810" cy="471552"/>
            <a:chOff x="47328" y="75872"/>
            <a:chExt cx="2416810" cy="4715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47328" y="82972"/>
              <a:ext cx="2416810" cy="393700"/>
              <a:chOff x="15353" y="106"/>
              <a:chExt cx="3806" cy="620"/>
            </a:xfrm>
          </p:grpSpPr>
          <p:pic>
            <p:nvPicPr>
              <p:cNvPr id="10" name="图片 9" descr="荣德基.png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15353" y="106"/>
                <a:ext cx="1584" cy="6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10" descr="白色点拨"/>
              <p:cNvPicPr>
                <a:picLocks noChangeAspect="1"/>
              </p:cNvPicPr>
              <p:nvPr userDrawn="1">
                <p:custDataLst>
                  <p:tags r:id="rId5"/>
                </p:custDataLst>
              </p:nvPr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GlowEdges trans="1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7902" y="106"/>
                <a:ext cx="1257" cy="525"/>
              </a:xfrm>
              <a:prstGeom prst="rect">
                <a:avLst/>
              </a:prstGeom>
            </p:spPr>
          </p:pic>
        </p:grpSp>
        <p:pic>
          <p:nvPicPr>
            <p:cNvPr id="9" name="图片 73" descr="/private/var/folders/b1/j07mvtc12sjfxxr7f6ylphcr0000gn/T/com.kingsoft.wpsoffice.mac/kaimatting/20240112102330/output_aiMatting_20240112102344.pngoutput_aiMatting_2024011210234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98509" y="75872"/>
              <a:ext cx="567434" cy="471552"/>
            </a:xfrm>
            <a:prstGeom prst="rect">
              <a:avLst/>
            </a:prstGeom>
          </p:spPr>
        </p:pic>
      </p:grpSp>
      <p:pic>
        <p:nvPicPr>
          <p:cNvPr id="13" name="图片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学习目标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课时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课时导入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感悟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874947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感悟新知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随堂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随堂检测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2145" y="463550"/>
            <a:ext cx="1954530" cy="1011555"/>
            <a:chOff x="1145" y="1779"/>
            <a:chExt cx="3356" cy="1401"/>
          </a:xfrm>
        </p:grpSpPr>
        <p:pic>
          <p:nvPicPr>
            <p:cNvPr id="11" name="图片 10" descr="未标题-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145" y="1779"/>
              <a:ext cx="3356" cy="1401"/>
            </a:xfrm>
            <a:prstGeom prst="rect">
              <a:avLst/>
            </a:prstGeom>
          </p:spPr>
        </p:pic>
        <p:sp>
          <p:nvSpPr>
            <p:cNvPr id="12" name="文本框 1"/>
            <p:cNvSpPr txBox="1"/>
            <p:nvPr>
              <p:custDataLst>
                <p:tags r:id="rId15"/>
              </p:custDataLst>
            </p:nvPr>
          </p:nvSpPr>
          <p:spPr>
            <a:xfrm>
              <a:off x="2469" y="2155"/>
              <a:ext cx="17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pic>
        <p:nvPicPr>
          <p:cNvPr id="1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8363" y="692785"/>
            <a:ext cx="654084" cy="543560"/>
          </a:xfrm>
          <a:prstGeom prst="rect">
            <a:avLst/>
          </a:prstGeom>
        </p:spPr>
      </p:pic>
      <p:sp>
        <p:nvSpPr>
          <p:cNvPr id="14" name="文本框 5"/>
          <p:cNvSpPr txBox="1"/>
          <p:nvPr userDrawn="1"/>
        </p:nvSpPr>
        <p:spPr>
          <a:xfrm>
            <a:off x="1416050" y="692150"/>
            <a:ext cx="1177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演练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课堂小结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405765" y="319405"/>
            <a:ext cx="2235835" cy="1268730"/>
            <a:chOff x="1349" y="1654"/>
            <a:chExt cx="3521" cy="2130"/>
          </a:xfrm>
        </p:grpSpPr>
        <p:pic>
          <p:nvPicPr>
            <p:cNvPr id="11" name="图片 10" descr="点知识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lum contrast="6000"/>
            </a:blip>
            <a:srcRect l="81137"/>
            <a:stretch>
              <a:fillRect/>
            </a:stretch>
          </p:blipFill>
          <p:spPr>
            <a:xfrm>
              <a:off x="3438" y="1654"/>
              <a:ext cx="1433" cy="2130"/>
            </a:xfrm>
            <a:prstGeom prst="rect">
              <a:avLst/>
            </a:prstGeom>
          </p:spPr>
        </p:pic>
        <p:pic>
          <p:nvPicPr>
            <p:cNvPr id="12" name="图片 11" descr="点知识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lum contrast="6000"/>
            </a:blip>
            <a:srcRect r="72292"/>
            <a:stretch>
              <a:fillRect/>
            </a:stretch>
          </p:blipFill>
          <p:spPr>
            <a:xfrm>
              <a:off x="1349" y="1654"/>
              <a:ext cx="2105" cy="2130"/>
            </a:xfrm>
            <a:prstGeom prst="rect">
              <a:avLst/>
            </a:prstGeom>
          </p:spPr>
        </p:pic>
      </p:grpSp>
      <p:sp>
        <p:nvSpPr>
          <p:cNvPr id="13" name="文本框 15"/>
          <p:cNvSpPr txBox="1"/>
          <p:nvPr userDrawn="1">
            <p:custDataLst>
              <p:tags r:id="rId16"/>
            </p:custDataLst>
          </p:nvPr>
        </p:nvSpPr>
        <p:spPr>
          <a:xfrm>
            <a:off x="840105" y="657860"/>
            <a:ext cx="1701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结构导图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课后作业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629318" y="4438651"/>
            <a:ext cx="1267883" cy="1083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" y="0"/>
            <a:ext cx="1218620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jpeg"/><Relationship Id="rId10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tags" Target="../tags/tag7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18.png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tags" Target="../tags/tag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文本框 6"/>
          <p:cNvSpPr txBox="1"/>
          <p:nvPr/>
        </p:nvSpPr>
        <p:spPr>
          <a:xfrm>
            <a:off x="2627060" y="1268492"/>
            <a:ext cx="6918960" cy="3415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第十二章 </a:t>
            </a:r>
            <a:r>
              <a:rPr lang="zh-CN" alt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欧姆定律</a:t>
            </a:r>
            <a:endParaRPr lang="en-US" altLang="zh-CN" sz="4800" b="1" dirty="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第五节 </a:t>
            </a:r>
            <a:r>
              <a:rPr lang="en-US" altLang="zh-CN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测量导体的</a:t>
            </a:r>
            <a:r>
              <a:rPr lang="zh-CN" alt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电阻</a:t>
            </a:r>
            <a:endParaRPr lang="zh-CN" altLang="en-US" sz="4800" b="1" dirty="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</a:t>
            </a:r>
            <a:r>
              <a:rPr lang="en-US" altLang="zh-CN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课时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86392" y="4867607"/>
            <a:ext cx="10353040" cy="1031240"/>
            <a:chOff x="1471" y="7057"/>
            <a:chExt cx="16304" cy="1624"/>
          </a:xfrm>
        </p:grpSpPr>
        <p:grpSp>
          <p:nvGrpSpPr>
            <p:cNvPr id="33" name="组合 32"/>
            <p:cNvGrpSpPr/>
            <p:nvPr/>
          </p:nvGrpSpPr>
          <p:grpSpPr>
            <a:xfrm>
              <a:off x="1471" y="7057"/>
              <a:ext cx="2812" cy="1625"/>
              <a:chOff x="4859" y="9033"/>
              <a:chExt cx="2812" cy="1625"/>
            </a:xfrm>
          </p:grpSpPr>
          <p:sp>
            <p:nvSpPr>
              <p:cNvPr id="67" name="任意多边形 66"/>
              <p:cNvSpPr/>
              <p:nvPr>
                <p:custDataLst>
                  <p:tags r:id="rId1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8" name="文本框 13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9" name="文本框 14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学习目标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844" y="7057"/>
              <a:ext cx="2812" cy="1625"/>
              <a:chOff x="4859" y="9033"/>
              <a:chExt cx="2812" cy="1625"/>
            </a:xfrm>
          </p:grpSpPr>
          <p:sp>
            <p:nvSpPr>
              <p:cNvPr id="64" name="任意多边形 63"/>
              <p:cNvSpPr/>
              <p:nvPr>
                <p:custDataLst>
                  <p:tags r:id="rId4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5" name="文本框 36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6" name="文本框 37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课时导入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217" y="7057"/>
              <a:ext cx="2812" cy="1625"/>
              <a:chOff x="4859" y="9033"/>
              <a:chExt cx="2812" cy="1625"/>
            </a:xfrm>
          </p:grpSpPr>
          <p:sp>
            <p:nvSpPr>
              <p:cNvPr id="61" name="任意多边形 60"/>
              <p:cNvSpPr/>
              <p:nvPr>
                <p:custDataLst>
                  <p:tags r:id="rId7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2" name="文本框 4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3" name="文本框 4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感悟新知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1590" y="7057"/>
              <a:ext cx="2812" cy="1625"/>
              <a:chOff x="4859" y="9033"/>
              <a:chExt cx="2812" cy="1625"/>
            </a:xfrm>
          </p:grpSpPr>
          <p:sp>
            <p:nvSpPr>
              <p:cNvPr id="58" name="任意多边形 5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9" name="文本框 44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908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0" name="文本框 4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随堂检测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4963" y="7057"/>
              <a:ext cx="2812" cy="1625"/>
              <a:chOff x="4534" y="9033"/>
              <a:chExt cx="2812" cy="1625"/>
            </a:xfrm>
          </p:grpSpPr>
          <p:sp>
            <p:nvSpPr>
              <p:cNvPr id="54" name="任意多边形 53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34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6" name="文本框 48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597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5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57" name="文本框 4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599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课堂小结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814918" y="692696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2600" indent="-48260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用笔画线代替导线完成实物图的连接。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295467" y="1460782"/>
            <a:ext cx="3456384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解：如图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6" y="2322557"/>
            <a:ext cx="5355068" cy="369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7392143" y="1916832"/>
            <a:ext cx="3984941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电源电压</a:t>
            </a:r>
            <a:r>
              <a:rPr lang="zh-CN" altLang="en-US" sz="3200" b="1" dirty="0" smtClean="0">
                <a:latin typeface="Times New Roman" panose="02020603050405020304" pitchFamily="18" charset="0"/>
              </a:rPr>
              <a:t>为</a:t>
            </a:r>
            <a:endParaRPr lang="en-US" altLang="zh-CN" sz="3200" b="1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 smtClean="0">
                <a:latin typeface="Times New Roman" panose="02020603050405020304" pitchFamily="18" charset="0"/>
              </a:rPr>
              <a:t>6 </a:t>
            </a:r>
            <a:r>
              <a:rPr lang="en-US" altLang="zh-CN" sz="3200" b="1" dirty="0">
                <a:latin typeface="Times New Roman" panose="02020603050405020304" pitchFamily="18" charset="0"/>
              </a:rPr>
              <a:t>V</a:t>
            </a:r>
            <a:r>
              <a:rPr lang="zh-CN" altLang="en-US" sz="3200" b="1" dirty="0">
                <a:latin typeface="Times New Roman" panose="02020603050405020304" pitchFamily="18" charset="0"/>
              </a:rPr>
              <a:t>，且</a:t>
            </a:r>
            <a:r>
              <a:rPr lang="en-US" altLang="zh-CN" sz="3200" b="1" dirty="0">
                <a:latin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</a:rPr>
              <a:t>中电压表示数为</a:t>
            </a:r>
            <a:r>
              <a:rPr lang="en-US" altLang="zh-CN" sz="3200" b="1" dirty="0">
                <a:latin typeface="Times New Roman" panose="02020603050405020304" pitchFamily="18" charset="0"/>
              </a:rPr>
              <a:t>3.6 V</a:t>
            </a:r>
            <a:r>
              <a:rPr lang="zh-CN" altLang="en-US" sz="3200" b="1" dirty="0">
                <a:latin typeface="Times New Roman" panose="02020603050405020304" pitchFamily="18" charset="0"/>
              </a:rPr>
              <a:t>，故电压表选择</a:t>
            </a:r>
            <a:r>
              <a:rPr lang="en-US" altLang="zh-CN" sz="3200" b="1" dirty="0">
                <a:latin typeface="Times New Roman" panose="02020603050405020304" pitchFamily="18" charset="0"/>
              </a:rPr>
              <a:t>0~15 V</a:t>
            </a:r>
            <a:r>
              <a:rPr lang="zh-CN" altLang="en-US" sz="3200" b="1" dirty="0">
                <a:latin typeface="Times New Roman" panose="02020603050405020304" pitchFamily="18" charset="0"/>
              </a:rPr>
              <a:t>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814918" y="980728"/>
            <a:ext cx="10562167" cy="233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2600" indent="-48260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电路连接完整后闭合开关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，移动滑片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时发现电压表无示数，电流表有示数且不断变化，则电路故障可能是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99456" y="2349635"/>
            <a:ext cx="2651144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3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295467" y="3226386"/>
            <a:ext cx="9588500" cy="233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电路连接完整后闭合开关</a:t>
            </a:r>
            <a:r>
              <a:rPr lang="en-US" altLang="zh-CN" sz="3200" b="1" dirty="0">
                <a:latin typeface="Times New Roman" panose="02020603050405020304" pitchFamily="18" charset="0"/>
              </a:rPr>
              <a:t>S</a:t>
            </a:r>
            <a:r>
              <a:rPr lang="zh-CN" altLang="en-US" sz="3200" b="1" dirty="0">
                <a:latin typeface="Times New Roman" panose="02020603050405020304" pitchFamily="18" charset="0"/>
              </a:rPr>
              <a:t>，移动滑片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P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时电流表有示数，说明电路是通路，电压表无示数，电路中的故障可能是电阻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i="1" baseline="-25000" dirty="0">
                <a:latin typeface="Times New Roman" panose="02020603050405020304" pitchFamily="18" charset="0"/>
              </a:rPr>
              <a:t>x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短路。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814919" y="692696"/>
            <a:ext cx="10562165" cy="529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2600" indent="-48260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排除故障后再次闭合开关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，移动滑片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，当电压表示数为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3.6 V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时，电流表的示数如图乙所示，这时电路中的电流为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，电阻的阻值为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8260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；通过调节滑动变阻器，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8260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测得多组电压和电流值，最后算出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8260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阻值的平均值，这样做的目的是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8260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311691" y="2148594"/>
            <a:ext cx="864096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182" y="2436625"/>
            <a:ext cx="3373175" cy="326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775520" y="2841690"/>
            <a:ext cx="672075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87488" y="5028914"/>
            <a:ext cx="2016224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减小误差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2"/>
              <p:cNvSpPr>
                <a:spLocks noChangeArrowheads="1"/>
              </p:cNvSpPr>
              <p:nvPr/>
            </p:nvSpPr>
            <p:spPr bwMode="auto">
              <a:xfrm>
                <a:off x="1295467" y="1508787"/>
                <a:ext cx="9588500" cy="27684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17" tIns="60958" rIns="121917" bIns="60958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3200" b="1" dirty="0">
                    <a:latin typeface="黑体" panose="02010609060101010101" charset="-122"/>
                    <a:ea typeface="黑体" panose="02010609060101010101" charset="-122"/>
                  </a:rPr>
                  <a:t>解析：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电阻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3200" b="1" i="1" baseline="-25000" dirty="0">
                    <a:latin typeface="Times New Roman" panose="02020603050405020304" pitchFamily="18" charset="0"/>
                  </a:rPr>
                  <a:t>x 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的阻值为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3200" b="1" i="1" baseline="-25000" dirty="0"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latin typeface="Cambria Math" panose="02040503050406030204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</a:rPr>
                              <m:t>U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</a:rPr>
                              <m:t>I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latin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 dirty="0">
                            <a:latin typeface="Cambria Math" panose="02040503050406030204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 dirty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V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A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latin typeface="Times New Roman" panose="02020603050405020304" pitchFamily="18" charset="0"/>
                  </a:rPr>
                  <a:t>=12 Ω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，在实验中，为减小误差，应改变滑动变阻器的阻值测多组数据求平均值。</a:t>
                </a:r>
                <a:endParaRPr lang="zh-CN" altLang="en-US" sz="3200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95467" y="1508787"/>
                <a:ext cx="9588500" cy="2768451"/>
              </a:xfrm>
              <a:prstGeom prst="rect">
                <a:avLst/>
              </a:prstGeom>
              <a:blipFill rotWithShape="1">
                <a:blip r:embed="rId1"/>
                <a:stretch>
                  <a:fillRect l="-1" t="-1" r="-2662" b="1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814917" y="1508787"/>
            <a:ext cx="10562167" cy="160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2600" indent="-48260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利用上面已连好的电路， 还可以完成的实验是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359216" y="2194243"/>
            <a:ext cx="4427731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探究电流与电压的关系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1295467" y="3140968"/>
            <a:ext cx="9588500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用此电路还可以探究电流与电压的关系。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814917" y="764704"/>
            <a:ext cx="10562167" cy="529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2600" indent="-48260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在完成定值电阻阻值的测量后，将电阻换成小灯泡，继续调节滑动变阻器，测得多组小灯泡的电压和电流值，根据前后所得数据描绘出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8260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电阻 及小灯泡的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图像，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8260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丙、丁所示，其中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8260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____(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填“丙”或“丁”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8260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是小灯泡的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图像。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57031" y="4415431"/>
            <a:ext cx="672075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021" y="2396886"/>
            <a:ext cx="4933699" cy="3396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295467" y="1508787"/>
            <a:ext cx="9588500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小灯泡电阻随小灯泡两端电压的增大而增大，它的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U</a:t>
            </a:r>
            <a:r>
              <a:rPr lang="en-US" altLang="zh-CN" sz="3200" b="1" dirty="0">
                <a:latin typeface="Times New Roman" panose="02020603050405020304" pitchFamily="18" charset="0"/>
              </a:rPr>
              <a:t>-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I</a:t>
            </a:r>
            <a:r>
              <a:rPr lang="zh-CN" altLang="en-US" sz="3200" b="1" dirty="0">
                <a:latin typeface="Times New Roman" panose="02020603050405020304" pitchFamily="18" charset="0"/>
              </a:rPr>
              <a:t>图像是一条曲线，图丙符合题意。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295468" y="1508787"/>
            <a:ext cx="9601067" cy="307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marL="358775" indent="-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实验拓展：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715645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伏安法电路故障的判断：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715645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伏安法电路可以探究电流与电压、电阻关系，利用伏安法测定值电阻或灯泡电阻。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15413" y="476672"/>
            <a:ext cx="6072675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marL="358775" indent="-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根据电表指针偏转异常判断。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15413" y="1412776"/>
          <a:ext cx="10465163" cy="463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28459"/>
                <a:gridCol w="6336704"/>
              </a:tblGrid>
              <a:tr h="568960">
                <a:tc>
                  <a:txBody>
                    <a:bodyPr/>
                    <a:lstStyle/>
                    <a:p>
                      <a:pPr marL="0" indent="0"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电表指针异常现象</a:t>
                      </a:r>
                      <a:endParaRPr lang="zh-CN" altLang="en-US" sz="29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indent="0"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故障</a:t>
                      </a:r>
                      <a:endParaRPr lang="zh-CN" altLang="en-US" sz="29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</a:tr>
              <a:tr h="1016000">
                <a:tc>
                  <a:txBody>
                    <a:bodyPr/>
                    <a:lstStyle/>
                    <a:p>
                      <a:pPr marL="0" indent="0"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电压表或电流表指针偏向最大刻度线右侧</a:t>
                      </a:r>
                      <a:endParaRPr lang="zh-CN" altLang="en-US" sz="29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indent="0"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a. </a:t>
                      </a:r>
                      <a:r>
                        <a:rPr lang="zh-CN" altLang="en-US" sz="2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电表量程选小了；</a:t>
                      </a:r>
                      <a:endParaRPr lang="zh-CN" altLang="en-US" sz="2900" b="1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indent="0"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b. </a:t>
                      </a:r>
                      <a:r>
                        <a:rPr lang="zh-CN" altLang="en-US" sz="2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滑动变阻器接入电路中的电阻太小</a:t>
                      </a:r>
                      <a:endParaRPr lang="zh-CN" altLang="en-US" sz="29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</a:tr>
              <a:tr h="1016000">
                <a:tc>
                  <a:txBody>
                    <a:bodyPr/>
                    <a:lstStyle/>
                    <a:p>
                      <a:pPr marL="0" indent="0"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电压表或电流表指针偏向零刻度线左侧</a:t>
                      </a:r>
                      <a:endParaRPr lang="zh-CN" altLang="en-US" sz="29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indent="0"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电表的正、负接线柱接反了</a:t>
                      </a:r>
                      <a:endParaRPr lang="zh-CN" altLang="en-US" sz="29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</a:tr>
              <a:tr h="1016000">
                <a:tc>
                  <a:txBody>
                    <a:bodyPr/>
                    <a:lstStyle/>
                    <a:p>
                      <a:pPr marL="0" indent="0"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电压表或电流表指针偏转不明显</a:t>
                      </a:r>
                      <a:endParaRPr lang="zh-CN" altLang="en-US" sz="29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indent="0"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a. </a:t>
                      </a:r>
                      <a:r>
                        <a:rPr lang="zh-CN" altLang="en-US" sz="2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电表量程选大了；</a:t>
                      </a:r>
                      <a:endParaRPr lang="zh-CN" altLang="en-US" sz="2900" b="1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indent="0"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b. </a:t>
                      </a:r>
                      <a:r>
                        <a:rPr lang="zh-CN" altLang="en-US" sz="2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滑动变阻器接入电路中的电阻太大</a:t>
                      </a:r>
                      <a:endParaRPr lang="zh-CN" altLang="en-US" sz="29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</a:tr>
              <a:tr h="1016000">
                <a:tc>
                  <a:txBody>
                    <a:bodyPr/>
                    <a:lstStyle/>
                    <a:p>
                      <a:pPr marL="0" indent="0"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滑动变阻器无论怎么滑动，电表示数都不变</a:t>
                      </a:r>
                      <a:endParaRPr lang="zh-CN" altLang="en-US" sz="29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indent="0" algn="ctr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滑动变阻器连接错误，没有按照“一上一下”接入电路</a:t>
                      </a:r>
                      <a:endParaRPr lang="zh-CN" altLang="en-US" sz="29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15413" y="1340768"/>
            <a:ext cx="9601067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marL="358775" indent="-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根据电表示数判断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以图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为例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2060848"/>
            <a:ext cx="4140200" cy="31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8"/>
          <p:cNvSpPr txBox="1"/>
          <p:nvPr/>
        </p:nvSpPr>
        <p:spPr>
          <a:xfrm>
            <a:off x="4260825" y="2001614"/>
            <a:ext cx="367034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伏安法测电阻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07435" y="908720"/>
          <a:ext cx="10273141" cy="499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88299"/>
                <a:gridCol w="3072341"/>
                <a:gridCol w="4512501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电流表示数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电压表示数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故障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9728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电流表无示数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电压表无示数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与电压表并联以外的电路发生了断路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9728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电压表示数接近电源电压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与电压表并联的电路发生了断路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9728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电流表有示数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电压表无示数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a.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电压表断路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b.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与电压表并联的电路发生短路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9728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电压表示数接近电源电压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电压表接错，测的是电源电压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14917" y="1412776"/>
            <a:ext cx="10562167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marL="358775" indent="-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2600" indent="-48260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小灯泡不亮的原因：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82600" indent="-48260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①电路完好灯不亮：滑动变阻器连入电路的阻值太大。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82600" indent="-48260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②电路故障导致灯不亮：一种情况是灯泡断路或与灯泡串联的用电器断路，另一种情况是灯泡短路。具体发生故障的位置根据电表示数确定。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1661585" y="1028733"/>
            <a:ext cx="9715500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中考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宁夏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在测量标有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2.5 V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小灯泡电阻的实验中，如图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是甲同学连接好的电路。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任意多边形 25"/>
          <p:cNvSpPr/>
          <p:nvPr>
            <p:custDataLst>
              <p:tags r:id="rId1"/>
            </p:custDataLst>
          </p:nvPr>
        </p:nvSpPr>
        <p:spPr bwMode="auto">
          <a:xfrm>
            <a:off x="599017" y="1212619"/>
            <a:ext cx="1075267" cy="584200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058" y="2569887"/>
            <a:ext cx="4177885" cy="3416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814918" y="1124744"/>
            <a:ext cx="10562167" cy="233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2600" indent="-48260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乙同学发现电路连接错误，只需更改一根导线即可。请你把接错的那一根导线找出来，并画上“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×”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，再用笔画线把它改接到正确的位置上。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295467" y="3335311"/>
            <a:ext cx="3456384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解：如图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830" y="3370403"/>
            <a:ext cx="3419343" cy="294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295467" y="1508787"/>
            <a:ext cx="9588500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图中电流表与小灯泡并联，应改为串联，如图</a:t>
            </a:r>
            <a:r>
              <a:rPr lang="en-US" altLang="zh-CN" sz="3200" b="1" dirty="0">
                <a:latin typeface="Times New Roman" panose="02020603050405020304" pitchFamily="18" charset="0"/>
              </a:rPr>
              <a:t>7 </a:t>
            </a:r>
            <a:r>
              <a:rPr lang="zh-CN" altLang="en-US" sz="3200" b="1" dirty="0">
                <a:latin typeface="Times New Roman" panose="02020603050405020304" pitchFamily="18" charset="0"/>
              </a:rPr>
              <a:t>所示。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814918" y="1220755"/>
            <a:ext cx="10562167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2600" indent="-48260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闭合开关前， 应将滑片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移到滑动变阻器的最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_____(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填“左”或“右”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端。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765427" y="1220755"/>
            <a:ext cx="672075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295467" y="2756925"/>
            <a:ext cx="9588500" cy="233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闭合开关前，应将滑片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P </a:t>
            </a:r>
            <a:r>
              <a:rPr lang="zh-CN" altLang="en-US" sz="3200" b="1" dirty="0">
                <a:latin typeface="Times New Roman" panose="02020603050405020304" pitchFamily="18" charset="0"/>
              </a:rPr>
              <a:t>移到滑动变阻器的最大阻值处，图中滑动变阻器连接的是右下接线柱，则需将滑片移到最左端。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814919" y="980728"/>
            <a:ext cx="10562165" cy="233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2600" indent="-48260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闭合开关，发现小灯泡不发光，电流表无示数，电压表示数较大，则电路故障可能是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。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写出一种可能即可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64085" y="1670862"/>
            <a:ext cx="3168352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小灯泡灯丝断了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295467" y="3263308"/>
            <a:ext cx="9588500" cy="233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闭合开关，发现小灯泡不发光，电流表无示数，电压表示数较大，即“有压无流”，故障可能是小灯泡灯丝断了。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596611" y="692696"/>
            <a:ext cx="10996083" cy="233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2600" indent="-48260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排除故障后，甲同学先闭合开关，调节滑动变阻器，使小灯泡正常发光，再调节滑动变阻器使小灯泡两端的电压逐次降低，实验中观察到的现象和测量的数据记录如表。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65010" y="3161989"/>
          <a:ext cx="8939504" cy="304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8137"/>
                <a:gridCol w="1354667"/>
                <a:gridCol w="1354667"/>
                <a:gridCol w="1354667"/>
                <a:gridCol w="1354667"/>
                <a:gridCol w="1642699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实验次序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发光情况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明亮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较亮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较暗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暗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不发光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电压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/V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2.5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2.0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1.5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1.0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电流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/A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0.22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0.20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0.14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0.12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电阻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el-GR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Ω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11.4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10.0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7.1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4.2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814919" y="1508787"/>
            <a:ext cx="10562165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260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当电压表的示数为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1.5 V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时，电流表的示数如图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8260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______A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，则此时小灯泡的电阻约为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_____Ω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67541" y="2221981"/>
            <a:ext cx="1152128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0.18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732" y="3048523"/>
            <a:ext cx="3606536" cy="304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496267" y="2216933"/>
            <a:ext cx="864096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8.3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2"/>
              <p:cNvSpPr>
                <a:spLocks noChangeArrowheads="1"/>
              </p:cNvSpPr>
              <p:nvPr/>
            </p:nvSpPr>
            <p:spPr bwMode="auto">
              <a:xfrm>
                <a:off x="1859174" y="1508787"/>
                <a:ext cx="8472941" cy="2046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8" rIns="121917" bIns="60958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3200" b="1" dirty="0">
                    <a:latin typeface="黑体" panose="02010609060101010101" charset="-122"/>
                    <a:ea typeface="黑体" panose="02010609060101010101" charset="-122"/>
                  </a:rPr>
                  <a:t>解析：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电流表示数为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0.18 A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，此时小灯泡电阻 </a:t>
                </a:r>
                <a:r>
                  <a:rPr lang="en-US" altLang="zh-CN" sz="3200" b="1" i="1" dirty="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latin typeface="Cambria Math" panose="02040503050406030204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</a:rPr>
                              <m:t>U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dirty="0">
                                <a:latin typeface="Times New Roman" panose="02020603050405020304" pitchFamily="18" charset="0"/>
                              </a:rPr>
                              <m:t>I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latin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sz="3200" b="1" i="1">
                            <a:latin typeface="Cambria Math" panose="02040503050406030204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V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18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Times New Roman" panose="02020603050405020304" pitchFamily="18" charset="0"/>
                              </a:rPr>
                              <m:t>A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sz="3200" b="1" dirty="0">
                    <a:latin typeface="Times New Roman" panose="02020603050405020304" pitchFamily="18" charset="0"/>
                  </a:rPr>
                  <a:t>≈8.3 Ω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。</a:t>
                </a:r>
                <a:endParaRPr lang="zh-CN" altLang="en-US" sz="3200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59174" y="1508787"/>
                <a:ext cx="8472941" cy="2046710"/>
              </a:xfrm>
              <a:prstGeom prst="rect">
                <a:avLst/>
              </a:prstGeom>
              <a:blipFill rotWithShape="1">
                <a:blip r:embed="rId1"/>
                <a:stretch>
                  <a:fillRect l="-6" t="-1" b="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/>
        </p:nvSpPr>
        <p:spPr bwMode="auto">
          <a:xfrm>
            <a:off x="1782398" y="1268760"/>
            <a:ext cx="8640960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9017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欧姆定律为我们提供了测量电阻的实验原理，要测量一个未知电阻的阻值，我们需要测量哪些物理量？需要用什么仪器来测量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？请你设计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个实验方案。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814919" y="1151766"/>
            <a:ext cx="9991723" cy="233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2600" indent="-48260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最后甲同学用表格中的电阻取平均值得到小灯泡的电阻，乙同学认为这样处理不正确。请你说明理由：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295467" y="2527467"/>
            <a:ext cx="6853269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小灯泡的电阻随温度的变化而变化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798" y="3429000"/>
            <a:ext cx="3301289" cy="2784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295467" y="1508787"/>
            <a:ext cx="9588500" cy="233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由表中数据可知，小灯泡的电阻随温度的变化而变化，所以取平均值得到的小灯泡的电阻是毫无意义的。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767408" y="1556792"/>
            <a:ext cx="10657830" cy="12003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9455" indent="-719455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[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中考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·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大连改编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]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下图是“伏安法测电阻”的实验电路图。关于该实验，下列说法正确的是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占位符 2"/>
              <p:cNvSpPr txBox="1"/>
              <p:nvPr/>
            </p:nvSpPr>
            <p:spPr>
              <a:xfrm>
                <a:off x="778521" y="2886897"/>
                <a:ext cx="10646717" cy="2630335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847725" indent="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895350" algn="l"/>
                  </a:tabLst>
                </a:pPr>
                <a:r>
                  <a:rPr lang="en-US" altLang="zh-CN" sz="3200" b="1" kern="100" dirty="0" smtClean="0">
                    <a:latin typeface="Times New Roman" panose="02020603050405020304"/>
                    <a:ea typeface="宋体" panose="02010600030101010101" pitchFamily="2" charset="-122"/>
                  </a:rPr>
                  <a:t>A</a:t>
                </a:r>
                <a:r>
                  <a:rPr lang="zh-CN" altLang="en-US" sz="3200" b="1" kern="100" dirty="0" smtClean="0">
                    <a:latin typeface="Times New Roman" panose="02020603050405020304"/>
                    <a:ea typeface="宋体" panose="02010600030101010101" pitchFamily="2" charset="-122"/>
                  </a:rPr>
                  <a:t>．实验原理是</a:t>
                </a:r>
                <a:r>
                  <a:rPr lang="en-US" altLang="zh-CN" sz="3200" b="1" i="1" kern="100" dirty="0" smtClean="0">
                    <a:latin typeface="Times New Roman" panose="02020603050405020304"/>
                    <a:ea typeface="宋体" panose="02010600030101010101" pitchFamily="2" charset="-122"/>
                  </a:rPr>
                  <a:t>R</a:t>
                </a:r>
                <a:r>
                  <a:rPr lang="zh-CN" altLang="en-US" sz="3200" b="1" kern="100" dirty="0" smtClean="0">
                    <a:latin typeface="Times New Roman" panose="02020603050405020304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zh-CN" altLang="en-US" sz="3200" b="1" i="1" kern="100" smtClean="0">
                            <a:latin typeface="Cambria Math" panose="02040503050406030204"/>
                            <a:ea typeface="宋体" panose="02010600030101010101" pitchFamily="2" charset="-122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sz="3200" b="1" i="1" kern="100" smtClean="0">
                                <a:latin typeface="Cambria Math" panose="02040503050406030204"/>
                                <a:ea typeface="宋体" panose="02010600030101010101" pitchFamily="2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1" kern="100" dirty="0">
                                <a:latin typeface="Times New Roman" panose="02020603050405020304"/>
                                <a:ea typeface="宋体" panose="02010600030101010101" pitchFamily="2" charset="-122"/>
                              </a:rPr>
                              <m:t>U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1" kern="100" dirty="0">
                                <a:latin typeface="Times New Roman" panose="02020603050405020304"/>
                                <a:ea typeface="宋体" panose="02010600030101010101" pitchFamily="2" charset="-122"/>
                              </a:rPr>
                              <m:t>I</m:t>
                            </m:r>
                          </m:den>
                        </m:f>
                      </m:e>
                    </m:box>
                  </m:oMath>
                </a14:m>
                <a:endParaRPr lang="en-US" altLang="zh-CN" sz="3200" b="1" kern="100" dirty="0" smtClean="0">
                  <a:latin typeface="Times New Roman" panose="02020603050405020304"/>
                  <a:ea typeface="宋体" panose="02010600030101010101" pitchFamily="2" charset="-122"/>
                </a:endParaRPr>
              </a:p>
              <a:p>
                <a:pPr marL="847725" indent="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895350" algn="l"/>
                  </a:tabLst>
                </a:pPr>
                <a:r>
                  <a:rPr lang="en-US" altLang="zh-CN" sz="3200" b="1" kern="100" dirty="0" smtClean="0">
                    <a:latin typeface="Times New Roman" panose="02020603050405020304"/>
                    <a:ea typeface="宋体" panose="02010600030101010101" pitchFamily="2" charset="-122"/>
                  </a:rPr>
                  <a:t>B</a:t>
                </a:r>
                <a:r>
                  <a:rPr lang="zh-CN" altLang="en-US" sz="3200" b="1" kern="100" dirty="0" smtClean="0">
                    <a:latin typeface="Times New Roman" panose="02020603050405020304"/>
                    <a:ea typeface="宋体" panose="02010600030101010101" pitchFamily="2" charset="-122"/>
                  </a:rPr>
                  <a:t>．滑动变阻器的作用是改变电源电压</a:t>
                </a:r>
                <a:endParaRPr lang="zh-CN" altLang="en-US" sz="3200" b="1" kern="100" dirty="0" smtClean="0">
                  <a:latin typeface="Times New Roman" panose="02020603050405020304"/>
                  <a:ea typeface="宋体" panose="02010600030101010101" pitchFamily="2" charset="-122"/>
                </a:endParaRPr>
              </a:p>
              <a:p>
                <a:pPr marL="847725" indent="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895350" algn="l"/>
                  </a:tabLst>
                </a:pPr>
                <a:r>
                  <a:rPr lang="en-US" altLang="zh-CN" sz="3200" b="1" kern="100" dirty="0" smtClean="0">
                    <a:latin typeface="Times New Roman" panose="02020603050405020304"/>
                    <a:ea typeface="宋体" panose="02010600030101010101" pitchFamily="2" charset="-122"/>
                  </a:rPr>
                  <a:t>C</a:t>
                </a:r>
                <a:r>
                  <a:rPr lang="zh-CN" altLang="en-US" sz="3200" b="1" kern="100" dirty="0" smtClean="0">
                    <a:latin typeface="Times New Roman" panose="02020603050405020304"/>
                    <a:ea typeface="宋体" panose="02010600030101010101" pitchFamily="2" charset="-122"/>
                  </a:rPr>
                  <a:t>．多次测量取平均值是为了寻找普遍规律</a:t>
                </a:r>
                <a:endParaRPr lang="zh-CN" altLang="en-US" sz="3200" b="1" kern="100" dirty="0" smtClean="0">
                  <a:latin typeface="Times New Roman" panose="02020603050405020304"/>
                  <a:ea typeface="宋体" panose="02010600030101010101" pitchFamily="2" charset="-122"/>
                </a:endParaRPr>
              </a:p>
              <a:p>
                <a:pPr marL="847725" indent="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895350" algn="l"/>
                  </a:tabLst>
                </a:pPr>
                <a:r>
                  <a:rPr lang="en-US" altLang="zh-CN" sz="3200" b="1" kern="100" dirty="0" smtClean="0">
                    <a:latin typeface="Times New Roman" panose="02020603050405020304"/>
                    <a:ea typeface="宋体" panose="02010600030101010101" pitchFamily="2" charset="-122"/>
                  </a:rPr>
                  <a:t>D</a:t>
                </a:r>
                <a:r>
                  <a:rPr lang="zh-CN" altLang="en-US" sz="3200" b="1" kern="100" dirty="0" smtClean="0">
                    <a:latin typeface="Times New Roman" panose="02020603050405020304"/>
                    <a:ea typeface="宋体" panose="02010600030101010101" pitchFamily="2" charset="-122"/>
                  </a:rPr>
                  <a:t>．实验结束，断开开关即可离开实验室</a:t>
                </a:r>
                <a:endParaRPr lang="zh-CN" altLang="en-US" sz="3200" b="1" kern="100" dirty="0" smtClean="0"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文本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521" y="2886897"/>
                <a:ext cx="10646717" cy="2630335"/>
              </a:xfrm>
              <a:prstGeom prst="rect">
                <a:avLst/>
              </a:prstGeom>
              <a:blipFill rotWithShape="1">
                <a:blip r:embed="rId1"/>
                <a:stretch>
                  <a:fillRect t="-7" r="3" b="-28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296" y="2522881"/>
            <a:ext cx="2448272" cy="2182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7680176" y="2323034"/>
            <a:ext cx="360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endParaRPr lang="zh-CN" altLang="zh-CN" sz="32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77060" y="1412776"/>
            <a:ext cx="10648177" cy="113024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[2023·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济南，多选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]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在“测量小灯泡正常发光时的电阻”的实验中，关于四位同学遇到的一些问题，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94655" y="1340584"/>
            <a:ext cx="7921625" cy="5762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下列说法正确的是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 txBox="1"/>
          <p:nvPr/>
        </p:nvSpPr>
        <p:spPr>
          <a:xfrm>
            <a:off x="767408" y="1707472"/>
            <a:ext cx="10658474" cy="388176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9455" indent="-719455" fontAlgn="auto">
              <a:lnSpc>
                <a:spcPct val="110000"/>
              </a:lnSpc>
              <a:spcAft>
                <a:spcPts val="0"/>
              </a:spcAft>
              <a:buNone/>
              <a:tabLst>
                <a:tab pos="626745" algn="l"/>
              </a:tabLst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．小刚连接完电路的最后一根导线，小灯泡就亮了，是因为他连接电路时开关是闭合的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719455" indent="-719455" fontAlgn="auto">
              <a:lnSpc>
                <a:spcPct val="110000"/>
              </a:lnSpc>
              <a:spcAft>
                <a:spcPts val="0"/>
              </a:spcAft>
              <a:buNone/>
              <a:tabLst>
                <a:tab pos="626745" algn="l"/>
              </a:tabLst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．小强连接完电路闭合开关后小灯泡不亮，可能是因为滑动变阻器的阻值调到了最大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719455" indent="-719455" fontAlgn="auto">
              <a:lnSpc>
                <a:spcPct val="110000"/>
              </a:lnSpc>
              <a:spcAft>
                <a:spcPts val="0"/>
              </a:spcAft>
              <a:buNone/>
              <a:tabLst>
                <a:tab pos="626745" algn="l"/>
              </a:tabLst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．小梅要判断小灯泡是否正常发光，应在调节滑动变阻器的同时仔细观察小灯泡亮度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719455" indent="-719455" fontAlgn="auto">
              <a:lnSpc>
                <a:spcPct val="110000"/>
              </a:lnSpc>
              <a:spcAft>
                <a:spcPts val="0"/>
              </a:spcAft>
              <a:buNone/>
              <a:tabLst>
                <a:tab pos="626745" algn="l"/>
              </a:tabLst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．小丽发现小灯泡在不同电压下测得的电阻值均不相同，有可能是因测量误差导致的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56411" y="1157843"/>
            <a:ext cx="832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AB</a:t>
            </a:r>
            <a:endParaRPr lang="zh-CN" altLang="zh-CN" sz="32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250776" y="2372882"/>
            <a:ext cx="3633528" cy="1821457"/>
            <a:chOff x="3306168" y="2163351"/>
            <a:chExt cx="2725146" cy="1366093"/>
          </a:xfrm>
        </p:grpSpPr>
        <p:sp>
          <p:nvSpPr>
            <p:cNvPr id="18" name="圆角矩形 17"/>
            <p:cNvSpPr/>
            <p:nvPr/>
          </p:nvSpPr>
          <p:spPr>
            <a:xfrm>
              <a:off x="3306168" y="2201738"/>
              <a:ext cx="1253241" cy="370012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测电阻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21" name="直接箭头连接符 20"/>
            <p:cNvCxnSpPr/>
            <p:nvPr/>
          </p:nvCxnSpPr>
          <p:spPr bwMode="auto">
            <a:xfrm>
              <a:off x="4572000" y="2369624"/>
              <a:ext cx="65257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 bwMode="auto">
            <a:xfrm>
              <a:off x="3851920" y="2571750"/>
              <a:ext cx="0" cy="51911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35"/>
            <p:cNvSpPr>
              <a:spLocks noChangeArrowheads="1"/>
            </p:cNvSpPr>
            <p:nvPr/>
          </p:nvSpPr>
          <p:spPr bwMode="auto">
            <a:xfrm>
              <a:off x="3481264" y="3090863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方法</a:t>
              </a:r>
              <a:endParaRPr lang="en-US" altLang="zh-CN" sz="3200" b="1" dirty="0"/>
            </a:p>
          </p:txBody>
        </p:sp>
        <p:sp>
          <p:nvSpPr>
            <p:cNvPr id="30" name="矩形 35"/>
            <p:cNvSpPr>
              <a:spLocks noChangeArrowheads="1"/>
            </p:cNvSpPr>
            <p:nvPr/>
          </p:nvSpPr>
          <p:spPr bwMode="auto">
            <a:xfrm>
              <a:off x="5224572" y="2163351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原理</a:t>
              </a:r>
              <a:endParaRPr lang="en-US" altLang="zh-CN" sz="3200" b="1" dirty="0"/>
            </a:p>
          </p:txBody>
        </p:sp>
        <p:cxnSp>
          <p:nvCxnSpPr>
            <p:cNvPr id="31" name="直接箭头连接符 30"/>
            <p:cNvCxnSpPr/>
            <p:nvPr/>
          </p:nvCxnSpPr>
          <p:spPr bwMode="auto">
            <a:xfrm>
              <a:off x="4292572" y="3321695"/>
              <a:ext cx="65257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5"/>
            <p:cNvSpPr>
              <a:spLocks noChangeArrowheads="1"/>
            </p:cNvSpPr>
            <p:nvPr/>
          </p:nvSpPr>
          <p:spPr bwMode="auto">
            <a:xfrm>
              <a:off x="4965877" y="3090863"/>
              <a:ext cx="106543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伏安法</a:t>
              </a:r>
              <a:endParaRPr lang="en-US" altLang="zh-CN" sz="32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6"/>
              <p:cNvSpPr txBox="1">
                <a:spLocks noChangeArrowheads="1"/>
              </p:cNvSpPr>
              <p:nvPr/>
            </p:nvSpPr>
            <p:spPr bwMode="auto">
              <a:xfrm>
                <a:off x="814918" y="1892300"/>
                <a:ext cx="10562167" cy="2029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17" tIns="60958" rIns="121917" bIns="60958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476250" indent="-476250" eaLnBrk="1" hangingPunct="1">
                  <a:lnSpc>
                    <a:spcPct val="150000"/>
                  </a:lnSpc>
                  <a:spcBef>
                    <a:spcPct val="0"/>
                  </a:spcBef>
                  <a:buNone/>
                  <a:defRPr/>
                </a:pPr>
                <a:r>
                  <a:rPr lang="en-US" altLang="zh-CN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1. </a:t>
                </a:r>
                <a:r>
                  <a:rPr lang="zh-CN" altLang="en-US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测量工具 电流表、电压表。</a:t>
                </a:r>
                <a:endParaRPr lang="zh-CN" altLang="en-US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 marL="476250" indent="-476250" eaLnBrk="1" hangingPunct="1">
                  <a:lnSpc>
                    <a:spcPct val="150000"/>
                  </a:lnSpc>
                  <a:spcBef>
                    <a:spcPct val="0"/>
                  </a:spcBef>
                  <a:buNone/>
                  <a:defRPr/>
                </a:pPr>
                <a:r>
                  <a:rPr lang="en-US" altLang="zh-CN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2. </a:t>
                </a:r>
                <a:r>
                  <a:rPr lang="zh-CN" altLang="en-US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实验原理 欧姆定律</a:t>
                </a:r>
                <a:r>
                  <a:rPr lang="en-US" altLang="zh-CN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(</a:t>
                </a:r>
                <a:r>
                  <a:rPr lang="zh-CN" altLang="en-US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或</a:t>
                </a:r>
                <a:r>
                  <a:rPr lang="en-US" altLang="zh-CN" b="1" i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R</a:t>
                </a:r>
                <a:r>
                  <a:rPr lang="en-US" altLang="zh-CN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altLang="zh-CN" b="1" i="1">
                            <a:latin typeface="Cambria Math" panose="02040503050406030204"/>
                            <a:ea typeface="+mn-ea"/>
                            <a:cs typeface="Times New Roman" panose="02020603050405020304" pitchFamily="18" charset="0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altLang="zh-CN" b="1" i="1">
                                <a:latin typeface="Cambria Math" panose="02040503050406030204"/>
                                <a:ea typeface="+mn-ea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b="1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U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b="1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</m:den>
                        </m:f>
                      </m:e>
                    </m:box>
                  </m:oMath>
                </a14:m>
                <a:r>
                  <a:rPr lang="en-US" altLang="zh-CN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)</a:t>
                </a:r>
                <a:r>
                  <a:rPr lang="zh-CN" altLang="en-US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。</a:t>
                </a:r>
                <a:endParaRPr lang="zh-CN" altLang="en-US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14918" y="1892300"/>
                <a:ext cx="10562167" cy="2029787"/>
              </a:xfrm>
              <a:prstGeom prst="rect">
                <a:avLst/>
              </a:prstGeom>
              <a:blipFill rotWithShape="1">
                <a:blip r:embed="rId1"/>
                <a:stretch>
                  <a:fillRect l="-2" r="4" b="1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2244901" y="995916"/>
            <a:ext cx="3923107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flipH="1">
            <a:off x="839435" y="985333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4"/>
            </p:custDataLst>
          </p:nvPr>
        </p:nvSpPr>
        <p:spPr>
          <a:xfrm>
            <a:off x="1050679" y="983468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28"/>
          <p:cNvSpPr txBox="1"/>
          <p:nvPr>
            <p:custDataLst>
              <p:tags r:id="rId5"/>
            </p:custDataLst>
          </p:nvPr>
        </p:nvSpPr>
        <p:spPr>
          <a:xfrm>
            <a:off x="3347263" y="983468"/>
            <a:ext cx="2676729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伏安法测电阻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AutoShape 11"/>
          <p:cNvSpPr/>
          <p:nvPr>
            <p:custDataLst>
              <p:tags r:id="rId6"/>
            </p:custDataLst>
          </p:nvPr>
        </p:nvSpPr>
        <p:spPr>
          <a:xfrm>
            <a:off x="2486202" y="851984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1268760"/>
            <a:ext cx="10562167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电路图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甲所示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542" y="2132856"/>
            <a:ext cx="3405121" cy="3115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544057" y="727531"/>
            <a:ext cx="11110052" cy="529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2600" indent="-48260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实验分析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82600" indent="-48260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实验操作的基本要求：连接电路时，开关处于断开状态；连接好电路后，</a:t>
            </a:r>
            <a:r>
              <a:rPr lang="zh-CN" altLang="en-US" sz="3200" b="1" u="wavy" dirty="0">
                <a:uFill>
                  <a:solidFill>
                    <a:srgbClr val="00B0F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闭合开关前要将滑动变阻器阻值调到最大。</a:t>
            </a:r>
            <a:endParaRPr lang="zh-CN" altLang="en-US" sz="3200" b="1" u="wavy" dirty="0">
              <a:uFill>
                <a:solidFill>
                  <a:srgbClr val="00B0F0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82600" indent="-48260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测量多组数据的目的：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82600" indent="-48260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① 在测量定值电阻阻值的实验中，测量多组电压与电流的值，计算出每次的阻值，最后以多次电阻的平均值作为测量结果，这样可以减小实验误差。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1124744"/>
            <a:ext cx="7009273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2600" indent="-48260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② 在测量小灯泡电阻的实验中</a:t>
            </a:r>
            <a:r>
              <a:rPr lang="en-US" altLang="zh-CN" sz="3200" b="1" dirty="0">
                <a:latin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</a:rPr>
              <a:t>1 </a:t>
            </a:r>
            <a:r>
              <a:rPr lang="zh-CN" altLang="en-US" sz="3200" b="1" dirty="0">
                <a:latin typeface="Times New Roman" panose="02020603050405020304" pitchFamily="18" charset="0"/>
              </a:rPr>
              <a:t>乙所示</a:t>
            </a:r>
            <a:r>
              <a:rPr lang="en-US" altLang="zh-CN" sz="3200" b="1" dirty="0">
                <a:latin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</a:rPr>
              <a:t>，测量多组数据的目的则是测量小灯泡在不同电压下的电阻。因为，灯丝的电阻随温度而改变，求灯丝电阻的平均值没有意义。 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91" y="1700808"/>
            <a:ext cx="3219451" cy="295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408" y="548680"/>
            <a:ext cx="10657205" cy="5713095"/>
            <a:chOff x="380" y="1558"/>
            <a:chExt cx="16783" cy="8997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380" y="2247"/>
              <a:ext cx="16783" cy="8308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07" y="1558"/>
              <a:ext cx="4248" cy="977"/>
              <a:chOff x="607" y="1965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090" y="2120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实验详解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07" y="1965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847727" y="1293178"/>
            <a:ext cx="9145016" cy="455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81330" indent="-48133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伏安法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测量电阻的实验中，滑动变阻器的作用：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82600" indent="-48260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●保护电路：连好电路，在开关闭合前将滑动变阻器阻值调至最大，目的就是保护电路。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82600" indent="-48260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●通过调节滑动变阻器，进行多次测量。注意区别测量定值电阻阻值与小灯泡电阻两个实验中，进行多次测量的目的。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1661585" y="1028734"/>
            <a:ext cx="9715500" cy="307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中考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自贡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小健同学选用电源电压为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V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的铅蓄电池组、电流表、电压表等器材测量定值电阻的阻值，他已连接了部分电路，如图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甲所示，请你接着完成下列步骤。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任意多边形 19"/>
          <p:cNvSpPr/>
          <p:nvPr>
            <p:custDataLst>
              <p:tags r:id="rId1"/>
            </p:custDataLst>
          </p:nvPr>
        </p:nvSpPr>
        <p:spPr>
          <a:xfrm>
            <a:off x="569385" y="1252157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787" y="3236979"/>
            <a:ext cx="4512501" cy="2890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75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76.xml><?xml version="1.0" encoding="utf-8"?>
<p:tagLst xmlns:p="http://schemas.openxmlformats.org/presentationml/2006/main">
  <p:tag name="COMMONDATA" val="eyJoZGlkIjoiZDgzY2JjNTBjNTcxZjg0YTYyNTBiMzJkYjUwMTYzNTYifQ=="/>
  <p:tag name="commondata" val="eyJoZGlkIjoiMzNlYTE5NWE0ZTU2OGY0NjZmZTRkMjExZmZmM2UwZTU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W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2908</Words>
  <Application>WPS 演示</Application>
  <PresentationFormat>自定义</PresentationFormat>
  <Paragraphs>286</Paragraphs>
  <Slides>35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Arial</vt:lpstr>
      <vt:lpstr>宋体</vt:lpstr>
      <vt:lpstr>Wingdings</vt:lpstr>
      <vt:lpstr>黑体</vt:lpstr>
      <vt:lpstr>Times New Roman</vt:lpstr>
      <vt:lpstr>Calibri</vt:lpstr>
      <vt:lpstr>Cambria Math</vt:lpstr>
      <vt:lpstr>楷体</vt:lpstr>
      <vt:lpstr>微软雅黑</vt:lpstr>
      <vt:lpstr>Arial Unicode MS</vt:lpstr>
      <vt:lpstr>Times New Roman</vt:lpstr>
      <vt:lpstr>Courier New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唐唐唐小糖1</cp:lastModifiedBy>
  <cp:revision>1494</cp:revision>
  <dcterms:created xsi:type="dcterms:W3CDTF">2024-02-06T13:07:00Z</dcterms:created>
  <dcterms:modified xsi:type="dcterms:W3CDTF">2025-07-02T03:43:36Z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1A0F927E334D6638E760C06579FD2D27_43</vt:lpwstr>
  </property>
  <property fmtid="{D5CDD505-2E9C-101B-9397-08002B2CF9AE}" pid="3" name="KSOProductBuildVer">
    <vt:lpwstr>2052-12.1.0.21541</vt:lpwstr>
  </property>
</Properties>
</file>