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39"/>
  </p:handoutMasterIdLst>
  <p:sldIdLst>
    <p:sldId id="256" r:id="rId3"/>
    <p:sldId id="257" r:id="rId5"/>
    <p:sldId id="334" r:id="rId6"/>
    <p:sldId id="386" r:id="rId7"/>
    <p:sldId id="387" r:id="rId8"/>
    <p:sldId id="414" r:id="rId9"/>
    <p:sldId id="389" r:id="rId10"/>
    <p:sldId id="390" r:id="rId11"/>
    <p:sldId id="415" r:id="rId12"/>
    <p:sldId id="392" r:id="rId13"/>
    <p:sldId id="393" r:id="rId14"/>
    <p:sldId id="394" r:id="rId15"/>
    <p:sldId id="416" r:id="rId16"/>
    <p:sldId id="396" r:id="rId17"/>
    <p:sldId id="417" r:id="rId18"/>
    <p:sldId id="398" r:id="rId19"/>
    <p:sldId id="399" r:id="rId20"/>
    <p:sldId id="418" r:id="rId21"/>
    <p:sldId id="401" r:id="rId22"/>
    <p:sldId id="402" r:id="rId23"/>
    <p:sldId id="403" r:id="rId24"/>
    <p:sldId id="404" r:id="rId25"/>
    <p:sldId id="405" r:id="rId26"/>
    <p:sldId id="406" r:id="rId27"/>
    <p:sldId id="407" r:id="rId28"/>
    <p:sldId id="419" r:id="rId29"/>
    <p:sldId id="409" r:id="rId30"/>
    <p:sldId id="420" r:id="rId31"/>
    <p:sldId id="411" r:id="rId32"/>
    <p:sldId id="412" r:id="rId33"/>
    <p:sldId id="421" r:id="rId34"/>
    <p:sldId id="306" r:id="rId35"/>
    <p:sldId id="422" r:id="rId36"/>
    <p:sldId id="424" r:id="rId37"/>
    <p:sldId id="373" r:id="rId38"/>
  </p:sldIdLst>
  <p:sldSz cx="12192000" cy="6858000"/>
  <p:notesSz cx="6858000" cy="9144000"/>
  <p:embeddedFontLst>
    <p:embeddedFont>
      <p:font typeface="黑体" panose="02010609060101010101" charset="-122"/>
      <p:regular r:id="rId44"/>
    </p:embeddedFont>
    <p:embeddedFont>
      <p:font typeface="Calibri" panose="020F0502020204030204" pitchFamily="34" charset="0"/>
      <p:regular r:id="rId45"/>
      <p:bold r:id="rId46"/>
      <p:italic r:id="rId47"/>
      <p:boldItalic r:id="rId48"/>
    </p:embeddedFont>
    <p:embeddedFont>
      <p:font typeface="楷体" panose="02010609060101010101" pitchFamily="49" charset="-122"/>
      <p:regular r:id="rId49"/>
    </p:embeddedFont>
    <p:embeddedFont>
      <p:font typeface="微软雅黑" panose="020B0503020204020204" pitchFamily="34" charset="-122"/>
      <p:regular r:id="rId50"/>
    </p:embeddedFont>
  </p:embeddedFontLst>
  <p:custDataLst>
    <p:tags r:id="rId51"/>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4" userDrawn="1">
          <p15:clr>
            <a:srgbClr val="A4A3A4"/>
          </p15:clr>
        </p15:guide>
        <p15:guide id="3" pos="496" userDrawn="1">
          <p15:clr>
            <a:srgbClr val="A4A3A4"/>
          </p15:clr>
        </p15:guide>
        <p15:guide id="4" pos="7202" userDrawn="1">
          <p15:clr>
            <a:srgbClr val="A4A3A4"/>
          </p15:clr>
        </p15:guide>
        <p15:guide id="5" orient="horz" pos="2160" userDrawn="1">
          <p15:clr>
            <a:srgbClr val="A4A3A4"/>
          </p15:clr>
        </p15:guide>
        <p15:guide id="6" pos="438" userDrawn="1">
          <p15:clr>
            <a:srgbClr val="A4A3A4"/>
          </p15:clr>
        </p15:guide>
        <p15:guide id="7" pos="7197" userDrawn="1">
          <p15:clr>
            <a:srgbClr val="A4A3A4"/>
          </p15:clr>
        </p15:guide>
        <p15:guide id="8"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xj"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EDFF"/>
    <a:srgbClr val="21A5D3"/>
    <a:srgbClr val="66CCFF"/>
    <a:srgbClr val="33CCFF"/>
    <a:srgbClr val="F4BE96"/>
    <a:srgbClr val="BEE2EC"/>
    <a:srgbClr val="FF6699"/>
    <a:srgbClr val="FF5050"/>
    <a:srgbClr val="CCECFF"/>
    <a:srgbClr val="C9E8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13"/>
    <p:restoredTop sz="98946"/>
  </p:normalViewPr>
  <p:slideViewPr>
    <p:cSldViewPr showGuides="1">
      <p:cViewPr varScale="1">
        <p:scale>
          <a:sx n="45" d="100"/>
          <a:sy n="45" d="100"/>
        </p:scale>
        <p:origin x="-126" y="-1170"/>
      </p:cViewPr>
      <p:guideLst>
        <p:guide orient="horz" pos="794"/>
        <p:guide pos="496"/>
        <p:guide pos="7202"/>
        <p:guide orient="horz" pos="2160"/>
        <p:guide pos="438"/>
        <p:guide pos="7197"/>
        <p:guide pos="3840"/>
      </p:guideLst>
    </p:cSldViewPr>
  </p:slideViewPr>
  <p:notesTextViewPr>
    <p:cViewPr>
      <p:scale>
        <a:sx n="100" d="100"/>
        <a:sy n="100" d="100"/>
      </p:scale>
      <p:origin x="0" y="0"/>
    </p:cViewPr>
  </p:notesTextViewPr>
  <p:sorterViewPr showFormatting="0">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tags" Target="tags/tag115.xml"/><Relationship Id="rId50" Type="http://schemas.openxmlformats.org/officeDocument/2006/relationships/font" Target="fonts/font7.fntdata"/><Relationship Id="rId5" Type="http://schemas.openxmlformats.org/officeDocument/2006/relationships/slide" Target="slides/slide2.xml"/><Relationship Id="rId49" Type="http://schemas.openxmlformats.org/officeDocument/2006/relationships/font" Target="fonts/font6.fntdata"/><Relationship Id="rId48" Type="http://schemas.openxmlformats.org/officeDocument/2006/relationships/font" Target="fonts/font5.fntdata"/><Relationship Id="rId47" Type="http://schemas.openxmlformats.org/officeDocument/2006/relationships/font" Target="fonts/font4.fntdata"/><Relationship Id="rId46" Type="http://schemas.openxmlformats.org/officeDocument/2006/relationships/font" Target="fonts/font3.fntdata"/><Relationship Id="rId45" Type="http://schemas.openxmlformats.org/officeDocument/2006/relationships/font" Target="fonts/font2.fntdata"/><Relationship Id="rId44" Type="http://schemas.openxmlformats.org/officeDocument/2006/relationships/font" Target="fonts/font1.fntdata"/><Relationship Id="rId43" Type="http://schemas.openxmlformats.org/officeDocument/2006/relationships/commentAuthors" Target="commentAuthors.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handoutMaster" Target="handoutMasters/handoutMaster1.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E8487A0-28CE-45ED-9353-FA7AC7026AD7}"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FF95CA96-DD03-41C9-8A34-7F555AA2223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0700" y="685800"/>
            <a:ext cx="60966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fld id="{65D47BE7-534E-40B1-937A-3D2CAC7A65AC}" type="slidenum">
              <a:rPr lang="zh-CN" altLang="en-US" smtClean="0">
                <a:latin typeface="Arial" panose="020B0604020202020204" pitchFamily="34" charset="0"/>
              </a:rPr>
            </a:fld>
            <a:endParaRPr lang="zh-CN" altLang="en-US" smtClean="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DE180D4-C109-4118-B104-8FEDE09BCD6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xml"/><Relationship Id="rId7" Type="http://schemas.microsoft.com/office/2007/relationships/hdphoto" Target="../media/image4.wdp"/><Relationship Id="rId6" Type="http://schemas.openxmlformats.org/officeDocument/2006/relationships/image" Target="../media/image3.png"/><Relationship Id="rId5" Type="http://schemas.openxmlformats.org/officeDocument/2006/relationships/tags" Target="../tags/tag2.xml"/><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0"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image" Target="../media/image5.png"/><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image" Target="../media/image2.png"/><Relationship Id="rId3" Type="http://schemas.openxmlformats.org/officeDocument/2006/relationships/tags" Target="../tags/tag5.xml"/><Relationship Id="rId2" Type="http://schemas.openxmlformats.org/officeDocument/2006/relationships/tags" Target="../tags/tag4.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1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15.xml"/><Relationship Id="rId7" Type="http://schemas.openxmlformats.org/officeDocument/2006/relationships/image" Target="../media/image5.png"/><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2.png"/><Relationship Id="rId3" Type="http://schemas.openxmlformats.org/officeDocument/2006/relationships/tags" Target="../tags/tag12.xml"/><Relationship Id="rId2" Type="http://schemas.openxmlformats.org/officeDocument/2006/relationships/tags" Target="../tags/tag11.xml"/><Relationship Id="rId12" Type="http://schemas.openxmlformats.org/officeDocument/2006/relationships/image" Target="../media/image6.jpeg"/><Relationship Id="rId11" Type="http://schemas.openxmlformats.org/officeDocument/2006/relationships/image" Target="../media/image8.png"/><Relationship Id="rId10" Type="http://schemas.openxmlformats.org/officeDocument/2006/relationships/tags" Target="../tags/tag1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image" Target="../media/image5.png"/><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2.png"/><Relationship Id="rId3" Type="http://schemas.openxmlformats.org/officeDocument/2006/relationships/tags" Target="../tags/tag18.xml"/><Relationship Id="rId2" Type="http://schemas.openxmlformats.org/officeDocument/2006/relationships/tags" Target="../tags/tag17.xml"/><Relationship Id="rId13" Type="http://schemas.openxmlformats.org/officeDocument/2006/relationships/image" Target="../media/image6.jpeg"/><Relationship Id="rId12" Type="http://schemas.openxmlformats.org/officeDocument/2006/relationships/image" Target="../media/image8.png"/><Relationship Id="rId11" Type="http://schemas.openxmlformats.org/officeDocument/2006/relationships/tags" Target="../tags/tag23.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image" Target="../media/image5.png"/><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2.png"/><Relationship Id="rId3" Type="http://schemas.openxmlformats.org/officeDocument/2006/relationships/tags" Target="../tags/tag25.xml"/><Relationship Id="rId2" Type="http://schemas.openxmlformats.org/officeDocument/2006/relationships/tags" Target="../tags/tag24.xml"/><Relationship Id="rId17" Type="http://schemas.openxmlformats.org/officeDocument/2006/relationships/image" Target="../media/image6.jpeg"/><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image" Target="../media/image9.png"/><Relationship Id="rId13" Type="http://schemas.openxmlformats.org/officeDocument/2006/relationships/tags" Target="../tags/tag31.xml"/><Relationship Id="rId12" Type="http://schemas.openxmlformats.org/officeDocument/2006/relationships/image" Target="../media/image8.png"/><Relationship Id="rId11" Type="http://schemas.openxmlformats.org/officeDocument/2006/relationships/tags" Target="../tags/tag3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image" Target="../media/image5.png"/><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image" Target="../media/image2.png"/><Relationship Id="rId3" Type="http://schemas.openxmlformats.org/officeDocument/2006/relationships/tags" Target="../tags/tag35.xml"/><Relationship Id="rId2" Type="http://schemas.openxmlformats.org/officeDocument/2006/relationships/tags" Target="../tags/tag34.xml"/><Relationship Id="rId17" Type="http://schemas.openxmlformats.org/officeDocument/2006/relationships/image" Target="../media/image6.jpeg"/><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image" Target="../media/image10.png"/><Relationship Id="rId13" Type="http://schemas.openxmlformats.org/officeDocument/2006/relationships/tags" Target="../tags/tag41.xml"/><Relationship Id="rId12" Type="http://schemas.openxmlformats.org/officeDocument/2006/relationships/image" Target="../media/image8.png"/><Relationship Id="rId11" Type="http://schemas.openxmlformats.org/officeDocument/2006/relationships/tags" Target="../tags/tag4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image" Target="../media/image5.png"/><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media/image2.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image" Target="../media/image6.jpeg"/><Relationship Id="rId13" Type="http://schemas.openxmlformats.org/officeDocument/2006/relationships/image" Target="../media/image11.png"/><Relationship Id="rId12" Type="http://schemas.openxmlformats.org/officeDocument/2006/relationships/image" Target="../media/image8.png"/><Relationship Id="rId11" Type="http://schemas.openxmlformats.org/officeDocument/2006/relationships/tags" Target="../tags/tag5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625"/>
          <a:stretch>
            <a:fillRect/>
          </a:stretch>
        </p:blipFill>
        <p:spPr>
          <a:xfrm>
            <a:off x="-7835" y="-5612"/>
            <a:ext cx="12221330" cy="6874498"/>
          </a:xfrm>
          <a:prstGeom prst="rect">
            <a:avLst/>
          </a:prstGeom>
        </p:spPr>
      </p:pic>
      <p:grpSp>
        <p:nvGrpSpPr>
          <p:cNvPr id="7" name="组合 6"/>
          <p:cNvGrpSpPr/>
          <p:nvPr userDrawn="1"/>
        </p:nvGrpSpPr>
        <p:grpSpPr>
          <a:xfrm>
            <a:off x="47328" y="75872"/>
            <a:ext cx="2416810" cy="471552"/>
            <a:chOff x="47328" y="75872"/>
            <a:chExt cx="2416810" cy="471552"/>
          </a:xfrm>
        </p:grpSpPr>
        <p:grpSp>
          <p:nvGrpSpPr>
            <p:cNvPr id="8" name="组合 7"/>
            <p:cNvGrpSpPr/>
            <p:nvPr userDrawn="1"/>
          </p:nvGrpSpPr>
          <p:grpSpPr>
            <a:xfrm>
              <a:off x="47328" y="82972"/>
              <a:ext cx="2416810" cy="393700"/>
              <a:chOff x="15353" y="106"/>
              <a:chExt cx="3806" cy="620"/>
            </a:xfrm>
          </p:grpSpPr>
          <p:pic>
            <p:nvPicPr>
              <p:cNvPr id="10" name="图片 9" descr="荣德基.png"/>
              <p:cNvPicPr>
                <a:picLocks noChangeAspect="1"/>
              </p:cNvPicPr>
              <p:nvPr userDrawn="1">
                <p:custDataLst>
                  <p:tags r:id="rId3"/>
                </p:custDataLst>
              </p:nvPr>
            </p:nvPicPr>
            <p:blipFill>
              <a:blip r:embed="rId4"/>
              <a:stretch>
                <a:fillRect/>
              </a:stretch>
            </p:blipFill>
            <p:spPr>
              <a:xfrm>
                <a:off x="15353" y="106"/>
                <a:ext cx="1584" cy="620"/>
              </a:xfrm>
              <a:prstGeom prst="rect">
                <a:avLst/>
              </a:prstGeom>
              <a:noFill/>
              <a:ln w="9525">
                <a:noFill/>
              </a:ln>
            </p:spPr>
          </p:pic>
          <p:pic>
            <p:nvPicPr>
              <p:cNvPr id="11" name="图片 10" descr="白色点拨"/>
              <p:cNvPicPr>
                <a:picLocks noChangeAspect="1"/>
              </p:cNvPicPr>
              <p:nvPr userDrawn="1">
                <p:custDataLst>
                  <p:tags r:id="rId5"/>
                </p:custDataLst>
              </p:nvPr>
            </p:nvPicPr>
            <p:blipFill>
              <a:blip r:embed="rId6">
                <a:extLst>
                  <a:ext uri="{BEBA8EAE-BF5A-486C-A8C5-ECC9F3942E4B}">
                    <a14:imgProps xmlns:a14="http://schemas.microsoft.com/office/drawing/2010/main">
                      <a14:imgLayer r:embed="rId7">
                        <a14:imgEffect>
                          <a14:artisticGlowEdges trans="15000"/>
                        </a14:imgEffect>
                      </a14:imgLayer>
                    </a14:imgProps>
                  </a:ext>
                </a:extLst>
              </a:blip>
              <a:stretch>
                <a:fillRect/>
              </a:stretch>
            </p:blipFill>
            <p:spPr>
              <a:xfrm>
                <a:off x="17902" y="106"/>
                <a:ext cx="1257" cy="525"/>
              </a:xfrm>
              <a:prstGeom prst="rect">
                <a:avLst/>
              </a:prstGeom>
            </p:spPr>
          </p:pic>
        </p:grpSp>
        <p:pic>
          <p:nvPicPr>
            <p:cNvPr id="9" name="图片 73" descr="/private/var/folders/b1/j07mvtc12sjfxxr7f6ylphcr0000gn/T/com.kingsoft.wpsoffice.mac/kaimatting/20240112102330/output_aiMatting_20240112102344.pngoutput_aiMatting_20240112102344"/>
            <p:cNvPicPr>
              <a:picLocks noChangeAspect="1"/>
            </p:cNvPicPr>
            <p:nvPr userDrawn="1">
              <p:custDataLst>
                <p:tags r:id="rId8"/>
              </p:custDataLst>
            </p:nvPr>
          </p:nvPicPr>
          <p:blipFill>
            <a:blip r:embed="rId9"/>
            <a:stretch>
              <a:fillRect/>
            </a:stretch>
          </p:blipFill>
          <p:spPr>
            <a:xfrm>
              <a:off x="1098509" y="75872"/>
              <a:ext cx="567434" cy="471552"/>
            </a:xfrm>
            <a:prstGeom prst="rect">
              <a:avLst/>
            </a:prstGeom>
          </p:spPr>
        </p:pic>
      </p:grpSp>
      <p:pic>
        <p:nvPicPr>
          <p:cNvPr id="13" name="图片 2"/>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学习目标">
    <p:spTree>
      <p:nvGrpSpPr>
        <p:cNvPr id="1" name=""/>
        <p:cNvGrpSpPr/>
        <p:nvPr/>
      </p:nvGrpSpPr>
      <p:grpSpPr>
        <a:xfrm>
          <a:off x="0" y="0"/>
          <a:ext cx="0" cy="0"/>
          <a:chOff x="0" y="0"/>
          <a:chExt cx="0" cy="0"/>
        </a:xfrm>
      </p:grpSpPr>
      <p:sp>
        <p:nvSpPr>
          <p:cNvPr id="18" name="任意多边形 17"/>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学习目标</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课时导入">
    <p:spTree>
      <p:nvGrpSpPr>
        <p:cNvPr id="1" name=""/>
        <p:cNvGrpSpPr/>
        <p:nvPr/>
      </p:nvGrpSpPr>
      <p:grpSpPr>
        <a:xfrm>
          <a:off x="0" y="0"/>
          <a:ext cx="0" cy="0"/>
          <a:chOff x="0" y="0"/>
          <a:chExt cx="0" cy="0"/>
        </a:xfrm>
      </p:grpSpPr>
      <p:sp>
        <p:nvSpPr>
          <p:cNvPr id="4" name="任意多边形 3"/>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7"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8"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10" name="矩形 9"/>
          <p:cNvSpPr/>
          <p:nvPr userDrawn="1">
            <p:custDataLst>
              <p:tags r:id="rId8"/>
            </p:custDataLst>
          </p:nvPr>
        </p:nvSpPr>
        <p:spPr>
          <a:xfrm>
            <a:off x="8789811"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课时导入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nvPicPr>
        <p:blipFill>
          <a:blip r:embed="rId9"/>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0"/>
            </p:custDataLst>
          </p:nvPr>
        </p:nvPicPr>
        <p:blipFill>
          <a:blip r:embed="rId11"/>
          <a:stretch>
            <a:fillRect/>
          </a:stretch>
        </p:blipFill>
        <p:spPr>
          <a:xfrm>
            <a:off x="8903970" y="6350635"/>
            <a:ext cx="4949825" cy="487680"/>
          </a:xfrm>
          <a:prstGeom prst="rect">
            <a:avLst/>
          </a:prstGeom>
        </p:spPr>
      </p:pic>
      <p:pic>
        <p:nvPicPr>
          <p:cNvPr id="11" name="图片 2"/>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感悟新知">
    <p:spTree>
      <p:nvGrpSpPr>
        <p:cNvPr id="1" name=""/>
        <p:cNvGrpSpPr/>
        <p:nvPr/>
      </p:nvGrpSpPr>
      <p:grpSpPr>
        <a:xfrm>
          <a:off x="0" y="0"/>
          <a:ext cx="0" cy="0"/>
          <a:chOff x="0" y="0"/>
          <a:chExt cx="0" cy="0"/>
        </a:xfrm>
      </p:grpSpPr>
      <p:sp>
        <p:nvSpPr>
          <p:cNvPr id="6" name="任意多边形 5"/>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034"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3"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7" name="矩形 6"/>
          <p:cNvSpPr/>
          <p:nvPr userDrawn="1">
            <p:custDataLst>
              <p:tags r:id="rId8"/>
            </p:custDataLst>
          </p:nvPr>
        </p:nvSpPr>
        <p:spPr>
          <a:xfrm>
            <a:off x="874947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感悟新知</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随堂检测">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随堂检测</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652145" y="463550"/>
            <a:ext cx="1954530" cy="1011555"/>
            <a:chOff x="1145" y="1779"/>
            <a:chExt cx="3356" cy="1401"/>
          </a:xfrm>
        </p:grpSpPr>
        <p:pic>
          <p:nvPicPr>
            <p:cNvPr id="11" name="图片 10" descr="未标题-3"/>
            <p:cNvPicPr>
              <a:picLocks noChangeAspect="1"/>
            </p:cNvPicPr>
            <p:nvPr>
              <p:custDataLst>
                <p:tags r:id="rId13"/>
              </p:custDataLst>
            </p:nvPr>
          </p:nvPicPr>
          <p:blipFill>
            <a:blip r:embed="rId14"/>
            <a:stretch>
              <a:fillRect/>
            </a:stretch>
          </p:blipFill>
          <p:spPr>
            <a:xfrm>
              <a:off x="1145" y="1779"/>
              <a:ext cx="3356" cy="1401"/>
            </a:xfrm>
            <a:prstGeom prst="rect">
              <a:avLst/>
            </a:prstGeom>
          </p:spPr>
        </p:pic>
        <p:sp>
          <p:nvSpPr>
            <p:cNvPr id="12" name="文本框 1"/>
            <p:cNvSpPr txBox="1"/>
            <p:nvPr>
              <p:custDataLst>
                <p:tags r:id="rId15"/>
              </p:custDataLst>
            </p:nvPr>
          </p:nvSpPr>
          <p:spPr>
            <a:xfrm>
              <a:off x="2469" y="2155"/>
              <a:ext cx="1755" cy="725"/>
            </a:xfrm>
            <a:prstGeom prst="rect">
              <a:avLst/>
            </a:prstGeom>
            <a:noFill/>
          </p:spPr>
          <p:txBody>
            <a:bodyPr wrap="square" rtlCol="0">
              <a:spAutoFit/>
            </a:bodyPr>
            <a:lstStyle/>
            <a:p>
              <a:endParaRPr lang="zh-CN" altLang="en-US" sz="2400">
                <a:latin typeface="黑体" panose="02010609060101010101" charset="-122"/>
                <a:ea typeface="黑体" panose="02010609060101010101" charset="-122"/>
                <a:cs typeface="黑体" panose="02010609060101010101" charset="-122"/>
              </a:endParaRPr>
            </a:p>
          </p:txBody>
        </p:sp>
      </p:grpSp>
      <p:pic>
        <p:nvPicPr>
          <p:cNvPr id="13" name="图片 73" descr="/private/var/folders/b1/j07mvtc12sjfxxr7f6ylphcr0000gn/T/com.kingsoft.wpsoffice.mac/kaimatting/20240112102330/output_aiMatting_20240112102344.pngoutput_aiMatting_20240112102344"/>
          <p:cNvPicPr>
            <a:picLocks noChangeAspect="1"/>
          </p:cNvPicPr>
          <p:nvPr userDrawn="1">
            <p:custDataLst>
              <p:tags r:id="rId16"/>
            </p:custDataLst>
          </p:nvPr>
        </p:nvPicPr>
        <p:blipFill>
          <a:blip r:embed="rId7"/>
          <a:stretch>
            <a:fillRect/>
          </a:stretch>
        </p:blipFill>
        <p:spPr>
          <a:xfrm>
            <a:off x="768363" y="692785"/>
            <a:ext cx="654084" cy="543560"/>
          </a:xfrm>
          <a:prstGeom prst="rect">
            <a:avLst/>
          </a:prstGeom>
        </p:spPr>
      </p:pic>
      <p:sp>
        <p:nvSpPr>
          <p:cNvPr id="14" name="文本框 5"/>
          <p:cNvSpPr txBox="1"/>
          <p:nvPr userDrawn="1"/>
        </p:nvSpPr>
        <p:spPr>
          <a:xfrm>
            <a:off x="1416050" y="692150"/>
            <a:ext cx="1177925" cy="583565"/>
          </a:xfrm>
          <a:prstGeom prst="rect">
            <a:avLst/>
          </a:prstGeom>
          <a:noFill/>
        </p:spPr>
        <p:txBody>
          <a:bodyPr wrap="square" rtlCol="0">
            <a:spAutoFit/>
          </a:bodyPr>
          <a:lstStyle/>
          <a:p>
            <a:r>
              <a:rPr lang="zh-CN" altLang="en-US" sz="3200" b="1" dirty="0">
                <a:latin typeface="黑体" panose="02010609060101010101" charset="-122"/>
                <a:ea typeface="黑体" panose="02010609060101010101" charset="-122"/>
              </a:rPr>
              <a:t>演练</a:t>
            </a:r>
            <a:endParaRPr lang="zh-CN" altLang="en-US" sz="3200" b="1" dirty="0">
              <a:latin typeface="黑体" panose="02010609060101010101" charset="-122"/>
              <a:ea typeface="黑体" panose="02010609060101010101" charset="-122"/>
            </a:endParaRPr>
          </a:p>
        </p:txBody>
      </p:sp>
      <p:pic>
        <p:nvPicPr>
          <p:cNvPr id="16"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课堂小结">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11020" cy="583565"/>
          </a:xfrm>
          <a:prstGeom prst="rect">
            <a:avLst/>
          </a:prstGeom>
        </p:spPr>
        <p:txBody>
          <a:bodyPr wrap="none">
            <a:spAutoFit/>
          </a:bodyPr>
          <a:lstStyle/>
          <a:p>
            <a:pPr>
              <a:defRPr/>
            </a:pPr>
            <a:r>
              <a:rPr lang="zh-CN" altLang="en-US" sz="3200" b="1" dirty="0">
                <a:solidFill>
                  <a:schemeClr val="bg1"/>
                </a:solidFill>
                <a:latin typeface="黑体" panose="02010609060101010101" charset="-122"/>
                <a:ea typeface="黑体" panose="02010609060101010101" charset="-122"/>
                <a:cs typeface="黑体" panose="02010609060101010101" charset="-122"/>
              </a:rPr>
              <a:t>课堂小结</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grpSp>
        <p:nvGrpSpPr>
          <p:cNvPr id="10" name="组合 9"/>
          <p:cNvGrpSpPr/>
          <p:nvPr userDrawn="1"/>
        </p:nvGrpSpPr>
        <p:grpSpPr>
          <a:xfrm>
            <a:off x="405765" y="319405"/>
            <a:ext cx="2235835" cy="1268730"/>
            <a:chOff x="1349" y="1654"/>
            <a:chExt cx="3521" cy="2130"/>
          </a:xfrm>
        </p:grpSpPr>
        <p:pic>
          <p:nvPicPr>
            <p:cNvPr id="11" name="图片 10" descr="点知识"/>
            <p:cNvPicPr>
              <a:picLocks noChangeAspect="1"/>
            </p:cNvPicPr>
            <p:nvPr>
              <p:custDataLst>
                <p:tags r:id="rId13"/>
              </p:custDataLst>
            </p:nvPr>
          </p:nvPicPr>
          <p:blipFill>
            <a:blip r:embed="rId14">
              <a:lum contrast="6000"/>
            </a:blip>
            <a:srcRect l="81137"/>
            <a:stretch>
              <a:fillRect/>
            </a:stretch>
          </p:blipFill>
          <p:spPr>
            <a:xfrm>
              <a:off x="3438" y="1654"/>
              <a:ext cx="1433" cy="2130"/>
            </a:xfrm>
            <a:prstGeom prst="rect">
              <a:avLst/>
            </a:prstGeom>
          </p:spPr>
        </p:pic>
        <p:pic>
          <p:nvPicPr>
            <p:cNvPr id="12" name="图片 11" descr="点知识"/>
            <p:cNvPicPr>
              <a:picLocks noChangeAspect="1"/>
            </p:cNvPicPr>
            <p:nvPr>
              <p:custDataLst>
                <p:tags r:id="rId15"/>
              </p:custDataLst>
            </p:nvPr>
          </p:nvPicPr>
          <p:blipFill>
            <a:blip r:embed="rId14">
              <a:lum contrast="6000"/>
            </a:blip>
            <a:srcRect r="72292"/>
            <a:stretch>
              <a:fillRect/>
            </a:stretch>
          </p:blipFill>
          <p:spPr>
            <a:xfrm>
              <a:off x="1349" y="1654"/>
              <a:ext cx="2105" cy="2130"/>
            </a:xfrm>
            <a:prstGeom prst="rect">
              <a:avLst/>
            </a:prstGeom>
          </p:spPr>
        </p:pic>
      </p:grpSp>
      <p:sp>
        <p:nvSpPr>
          <p:cNvPr id="13" name="文本框 15"/>
          <p:cNvSpPr txBox="1"/>
          <p:nvPr userDrawn="1">
            <p:custDataLst>
              <p:tags r:id="rId16"/>
            </p:custDataLst>
          </p:nvPr>
        </p:nvSpPr>
        <p:spPr>
          <a:xfrm>
            <a:off x="840105" y="657860"/>
            <a:ext cx="1701165" cy="460375"/>
          </a:xfrm>
          <a:prstGeom prst="rect">
            <a:avLst/>
          </a:prstGeom>
          <a:noFill/>
        </p:spPr>
        <p:txBody>
          <a:bodyPr wrap="square" rtlCol="0">
            <a:spAutoFit/>
          </a:bodyPr>
          <a:lstStyle/>
          <a:p>
            <a:r>
              <a:rPr lang="zh-CN" altLang="en-US" sz="2400" b="1">
                <a:latin typeface="黑体" panose="02010609060101010101" charset="-122"/>
                <a:ea typeface="黑体" panose="02010609060101010101" charset="-122"/>
                <a:cs typeface="黑体" panose="02010609060101010101" charset="-122"/>
              </a:rPr>
              <a:t>结构导图</a:t>
            </a:r>
            <a:endParaRPr lang="zh-CN" altLang="en-US" sz="2400" b="1">
              <a:latin typeface="黑体" panose="02010609060101010101" charset="-122"/>
              <a:ea typeface="黑体" panose="02010609060101010101" charset="-122"/>
              <a:cs typeface="黑体" panose="02010609060101010101" charset="-122"/>
            </a:endParaRPr>
          </a:p>
        </p:txBody>
      </p:sp>
      <p:pic>
        <p:nvPicPr>
          <p:cNvPr id="14" name="图片 2"/>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课后作业">
    <p:spTree>
      <p:nvGrpSpPr>
        <p:cNvPr id="1" name=""/>
        <p:cNvGrpSpPr/>
        <p:nvPr/>
      </p:nvGrpSpPr>
      <p:grpSpPr>
        <a:xfrm>
          <a:off x="0" y="0"/>
          <a:ext cx="0" cy="0"/>
          <a:chOff x="0" y="0"/>
          <a:chExt cx="0" cy="0"/>
        </a:xfrm>
      </p:grpSpPr>
      <p:sp>
        <p:nvSpPr>
          <p:cNvPr id="5" name="任意多边形 4"/>
          <p:cNvSpPr/>
          <p:nvPr userDrawn="1">
            <p:custDataLst>
              <p:tags r:id="rId2"/>
            </p:custDataLst>
          </p:nvPr>
        </p:nvSpPr>
        <p:spPr>
          <a:xfrm>
            <a:off x="112857" y="122386"/>
            <a:ext cx="11964371" cy="659918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841" h="10393">
                <a:moveTo>
                  <a:pt x="0" y="9540"/>
                </a:moveTo>
                <a:lnTo>
                  <a:pt x="0" y="9536"/>
                </a:lnTo>
                <a:cubicBezTo>
                  <a:pt x="0" y="9519"/>
                  <a:pt x="6" y="9492"/>
                  <a:pt x="7" y="9490"/>
                </a:cubicBezTo>
                <a:cubicBezTo>
                  <a:pt x="4" y="9474"/>
                  <a:pt x="0" y="9432"/>
                  <a:pt x="0" y="9421"/>
                </a:cubicBezTo>
                <a:lnTo>
                  <a:pt x="0" y="360"/>
                </a:lnTo>
                <a:lnTo>
                  <a:pt x="0" y="350"/>
                </a:lnTo>
                <a:cubicBezTo>
                  <a:pt x="-4" y="152"/>
                  <a:pt x="212" y="-5"/>
                  <a:pt x="353" y="0"/>
                </a:cubicBezTo>
                <a:lnTo>
                  <a:pt x="361" y="0"/>
                </a:lnTo>
                <a:lnTo>
                  <a:pt x="13361" y="0"/>
                </a:lnTo>
                <a:lnTo>
                  <a:pt x="13361" y="662"/>
                </a:lnTo>
                <a:lnTo>
                  <a:pt x="13360" y="671"/>
                </a:lnTo>
                <a:cubicBezTo>
                  <a:pt x="13355" y="856"/>
                  <a:pt x="13542" y="1004"/>
                  <a:pt x="13690" y="999"/>
                </a:cubicBezTo>
                <a:lnTo>
                  <a:pt x="13698" y="999"/>
                </a:lnTo>
                <a:lnTo>
                  <a:pt x="16338" y="999"/>
                </a:lnTo>
                <a:lnTo>
                  <a:pt x="16346" y="999"/>
                </a:lnTo>
                <a:cubicBezTo>
                  <a:pt x="16531" y="1005"/>
                  <a:pt x="16679" y="819"/>
                  <a:pt x="16675" y="670"/>
                </a:cubicBezTo>
                <a:lnTo>
                  <a:pt x="16675" y="662"/>
                </a:lnTo>
                <a:lnTo>
                  <a:pt x="16675" y="0"/>
                </a:lnTo>
                <a:lnTo>
                  <a:pt x="18480" y="0"/>
                </a:lnTo>
                <a:lnTo>
                  <a:pt x="18490" y="0"/>
                </a:lnTo>
                <a:cubicBezTo>
                  <a:pt x="18689" y="-4"/>
                  <a:pt x="18845" y="212"/>
                  <a:pt x="18841" y="353"/>
                </a:cubicBezTo>
                <a:lnTo>
                  <a:pt x="18840" y="361"/>
                </a:lnTo>
                <a:lnTo>
                  <a:pt x="18840" y="9427"/>
                </a:lnTo>
                <a:lnTo>
                  <a:pt x="18841" y="9437"/>
                </a:lnTo>
                <a:cubicBezTo>
                  <a:pt x="18845" y="9635"/>
                  <a:pt x="18630" y="9792"/>
                  <a:pt x="18487" y="9787"/>
                </a:cubicBezTo>
                <a:lnTo>
                  <a:pt x="18479" y="9787"/>
                </a:lnTo>
                <a:lnTo>
                  <a:pt x="3337" y="9787"/>
                </a:lnTo>
                <a:lnTo>
                  <a:pt x="3337" y="10266"/>
                </a:lnTo>
                <a:cubicBezTo>
                  <a:pt x="3339" y="10336"/>
                  <a:pt x="3276" y="10392"/>
                  <a:pt x="3213" y="10390"/>
                </a:cubicBezTo>
                <a:lnTo>
                  <a:pt x="1374" y="10390"/>
                </a:lnTo>
                <a:cubicBezTo>
                  <a:pt x="1361" y="10391"/>
                  <a:pt x="1341" y="10386"/>
                  <a:pt x="1335" y="10384"/>
                </a:cubicBezTo>
                <a:cubicBezTo>
                  <a:pt x="1324" y="10388"/>
                  <a:pt x="1296" y="10393"/>
                  <a:pt x="1289" y="10392"/>
                </a:cubicBezTo>
                <a:lnTo>
                  <a:pt x="1285" y="10392"/>
                </a:lnTo>
                <a:lnTo>
                  <a:pt x="167" y="10392"/>
                </a:lnTo>
                <a:lnTo>
                  <a:pt x="163" y="10392"/>
                </a:lnTo>
                <a:cubicBezTo>
                  <a:pt x="71" y="10395"/>
                  <a:pt x="-2" y="10294"/>
                  <a:pt x="0" y="10229"/>
                </a:cubicBezTo>
                <a:lnTo>
                  <a:pt x="0" y="10225"/>
                </a:lnTo>
                <a:lnTo>
                  <a:pt x="0" y="9540"/>
                </a:lnTo>
                <a:close/>
              </a:path>
            </a:pathLst>
          </a:cu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6" name="图片 8" descr="荣德基.png"/>
          <p:cNvPicPr>
            <a:picLocks noChangeAspect="1"/>
          </p:cNvPicPr>
          <p:nvPr userDrawn="1">
            <p:custDataLst>
              <p:tags r:id="rId3"/>
            </p:custDataLst>
          </p:nvPr>
        </p:nvPicPr>
        <p:blipFill>
          <a:blip r:embed="rId4"/>
          <a:stretch>
            <a:fillRect/>
          </a:stretch>
        </p:blipFill>
        <p:spPr>
          <a:xfrm>
            <a:off x="10782227" y="240665"/>
            <a:ext cx="1195212" cy="468000"/>
          </a:xfrm>
          <a:prstGeom prst="rect">
            <a:avLst/>
          </a:prstGeom>
          <a:noFill/>
          <a:ln w="9525">
            <a:noFill/>
          </a:ln>
        </p:spPr>
      </p:pic>
      <p:sp>
        <p:nvSpPr>
          <p:cNvPr id="9" name="灯片编号占位符 5"/>
          <p:cNvSpPr>
            <a:spLocks noGrp="1"/>
          </p:cNvSpPr>
          <p:nvPr userDrawn="1">
            <p:custDataLst>
              <p:tags r:id="rId5"/>
            </p:custDataLst>
          </p:nvPr>
        </p:nvSpPr>
        <p:spPr>
          <a:xfrm>
            <a:off x="8738055" y="6483350"/>
            <a:ext cx="2743343"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73" descr="/private/var/folders/b1/j07mvtc12sjfxxr7f6ylphcr0000gn/T/com.kingsoft.wpsoffice.mac/kaimatting/20240112102330/output_aiMatting_20240112102344.pngoutput_aiMatting_20240112102344"/>
          <p:cNvPicPr>
            <a:picLocks noChangeAspect="1"/>
          </p:cNvPicPr>
          <p:nvPr userDrawn="1">
            <p:custDataLst>
              <p:tags r:id="rId6"/>
            </p:custDataLst>
          </p:nvPr>
        </p:nvPicPr>
        <p:blipFill>
          <a:blip r:embed="rId7"/>
          <a:stretch>
            <a:fillRect/>
          </a:stretch>
        </p:blipFill>
        <p:spPr>
          <a:xfrm>
            <a:off x="252743" y="6294755"/>
            <a:ext cx="654084" cy="543560"/>
          </a:xfrm>
          <a:prstGeom prst="rect">
            <a:avLst/>
          </a:prstGeom>
        </p:spPr>
      </p:pic>
      <p:sp>
        <p:nvSpPr>
          <p:cNvPr id="21" name="矩形 20"/>
          <p:cNvSpPr/>
          <p:nvPr userDrawn="1">
            <p:custDataLst>
              <p:tags r:id="rId8"/>
            </p:custDataLst>
          </p:nvPr>
        </p:nvSpPr>
        <p:spPr>
          <a:xfrm>
            <a:off x="8760296" y="138430"/>
            <a:ext cx="1832553" cy="584775"/>
          </a:xfrm>
          <a:prstGeom prst="rect">
            <a:avLst/>
          </a:prstGeom>
        </p:spPr>
        <p:txBody>
          <a:bodyPr wrap="none">
            <a:spAutoFit/>
          </a:bodyPr>
          <a:lstStyle/>
          <a:p>
            <a:pPr>
              <a:defRPr/>
            </a:pPr>
            <a:r>
              <a:rPr lang="zh-CN" altLang="en-US" sz="3200" b="1" dirty="0" smtClean="0">
                <a:solidFill>
                  <a:schemeClr val="bg1"/>
                </a:solidFill>
                <a:latin typeface="黑体" panose="02010609060101010101" charset="-122"/>
                <a:ea typeface="黑体" panose="02010609060101010101" charset="-122"/>
                <a:cs typeface="黑体" panose="02010609060101010101" charset="-122"/>
              </a:rPr>
              <a:t>课后作业</a:t>
            </a:r>
            <a:endParaRPr lang="zh-CN" altLang="en-US" sz="3200" b="1" dirty="0">
              <a:solidFill>
                <a:schemeClr val="bg1"/>
              </a:solidFill>
              <a:latin typeface="黑体" panose="02010609060101010101" charset="-122"/>
              <a:ea typeface="黑体" panose="02010609060101010101" charset="-122"/>
              <a:cs typeface="黑体" panose="02010609060101010101" charset="-122"/>
            </a:endParaRPr>
          </a:p>
        </p:txBody>
      </p:sp>
      <p:pic>
        <p:nvPicPr>
          <p:cNvPr id="15" name="图片 14" descr="点拨训练"/>
          <p:cNvPicPr>
            <a:picLocks noChangeAspect="1"/>
          </p:cNvPicPr>
          <p:nvPr userDrawn="1">
            <p:custDataLst>
              <p:tags r:id="rId9"/>
            </p:custDataLst>
          </p:nvPr>
        </p:nvPicPr>
        <p:blipFill>
          <a:blip r:embed="rId10"/>
          <a:stretch>
            <a:fillRect/>
          </a:stretch>
        </p:blipFill>
        <p:spPr>
          <a:xfrm>
            <a:off x="925878" y="6371590"/>
            <a:ext cx="1256095" cy="296545"/>
          </a:xfrm>
          <a:prstGeom prst="rect">
            <a:avLst/>
          </a:prstGeom>
        </p:spPr>
      </p:pic>
      <p:pic>
        <p:nvPicPr>
          <p:cNvPr id="2" name="图片 1" descr="图片1"/>
          <p:cNvPicPr>
            <a:picLocks noChangeAspect="1"/>
          </p:cNvPicPr>
          <p:nvPr userDrawn="1">
            <p:custDataLst>
              <p:tags r:id="rId11"/>
            </p:custDataLst>
          </p:nvPr>
        </p:nvPicPr>
        <p:blipFill>
          <a:blip r:embed="rId12"/>
          <a:stretch>
            <a:fillRect/>
          </a:stretch>
        </p:blipFill>
        <p:spPr>
          <a:xfrm>
            <a:off x="8903970" y="6350635"/>
            <a:ext cx="4949825" cy="487680"/>
          </a:xfrm>
          <a:prstGeom prst="rect">
            <a:avLst/>
          </a:prstGeom>
        </p:spPr>
      </p:pic>
      <p:pic>
        <p:nvPicPr>
          <p:cNvPr id="10" name="图片 7"/>
          <p:cNvPicPr>
            <a:picLocks noChangeAspect="1"/>
          </p:cNvPicPr>
          <p:nvPr userDrawn="1"/>
        </p:nvPicPr>
        <p:blipFill>
          <a:blip r:embed="rId13"/>
          <a:stretch>
            <a:fillRect/>
          </a:stretch>
        </p:blipFill>
        <p:spPr>
          <a:xfrm>
            <a:off x="9629318" y="4438651"/>
            <a:ext cx="1267883" cy="1083733"/>
          </a:xfrm>
          <a:prstGeom prst="rect">
            <a:avLst/>
          </a:prstGeom>
          <a:noFill/>
          <a:ln w="9525">
            <a:noFill/>
          </a:ln>
        </p:spPr>
      </p:pic>
      <p:pic>
        <p:nvPicPr>
          <p:cNvPr id="11" name="图片 2"/>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尾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7" y="0"/>
            <a:ext cx="12186206"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首页">
    <p:spTree>
      <p:nvGrpSpPr>
        <p:cNvPr id="1" name=""/>
        <p:cNvGrpSpPr/>
        <p:nvPr/>
      </p:nvGrpSpPr>
      <p:grpSpPr>
        <a:xfrm>
          <a:off x="0" y="0"/>
          <a:ext cx="0" cy="0"/>
          <a:chOff x="0" y="0"/>
          <a:chExt cx="0" cy="0"/>
        </a:xfrm>
      </p:grpSpPr>
      <p:sp>
        <p:nvSpPr>
          <p:cNvPr id="2" name="标题 1"/>
          <p:cNvSpPr>
            <a:spLocks noGrp="1"/>
          </p:cNvSpPr>
          <p:nvPr>
            <p:ph type="title"/>
          </p:nvPr>
        </p:nvSpPr>
        <p:spPr>
          <a:xfrm>
            <a:off x="838244" y="365125"/>
            <a:ext cx="1051614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a:xfrm>
            <a:off x="4038810" y="6356350"/>
            <a:ext cx="4115014" cy="365125"/>
          </a:xfrm>
        </p:spPr>
        <p:txBody>
          <a:bodyPr/>
          <a:lstStyle/>
          <a:p>
            <a:endParaRPr lang="zh-CN" altLang="en-US"/>
          </a:p>
        </p:txBody>
      </p:sp>
      <p:sp>
        <p:nvSpPr>
          <p:cNvPr id="5" name="灯片编号占位符 4"/>
          <p:cNvSpPr>
            <a:spLocks noGrp="1"/>
          </p:cNvSpPr>
          <p:nvPr>
            <p:ph type="sldNum" sz="quarter" idx="12"/>
          </p:nvPr>
        </p:nvSpPr>
        <p:spPr>
          <a:xfrm>
            <a:off x="8611048" y="6356350"/>
            <a:ext cx="2743343" cy="365125"/>
          </a:xfrm>
        </p:spPr>
        <p:txBody>
          <a:bodyPr/>
          <a:lstStyle/>
          <a:p>
            <a:fld id="{49AE70B2-8BF9-45C0-BB95-33D1B9D3A854}" type="slidenum">
              <a:rPr lang="zh-CN" altLang="en-US" smtClean="0"/>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6.jpeg"/><Relationship Id="rId10" Type="http://schemas.openxmlformats.org/officeDocument/2006/relationships/image" Target="../media/image14.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7" Type="http://schemas.openxmlformats.org/officeDocument/2006/relationships/notesSlide" Target="../notesSlides/notesSlide1.xml"/><Relationship Id="rId16" Type="http://schemas.openxmlformats.org/officeDocument/2006/relationships/slideLayout" Target="../slideLayouts/slideLayout1.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image" Target="../media/image18.png"/><Relationship Id="rId1" Type="http://schemas.openxmlformats.org/officeDocument/2006/relationships/tags" Target="../tags/tag7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image" Target="../media/image16.png"/><Relationship Id="rId1" Type="http://schemas.openxmlformats.org/officeDocument/2006/relationships/tags" Target="../tags/tag79.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image" Target="../media/image19.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image" Target="../media/image16.png"/><Relationship Id="rId1" Type="http://schemas.openxmlformats.org/officeDocument/2006/relationships/tags" Target="../tags/tag8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0.png"/><Relationship Id="rId1" Type="http://schemas.openxmlformats.org/officeDocument/2006/relationships/tags" Target="../tags/tag9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image" Target="../media/image16.png"/><Relationship Id="rId1" Type="http://schemas.openxmlformats.org/officeDocument/2006/relationships/tags" Target="../tags/tag91.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1.png"/><Relationship Id="rId1" Type="http://schemas.openxmlformats.org/officeDocument/2006/relationships/tags" Target="../tags/tag9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image" Target="../media/image16.png"/><Relationship Id="rId1" Type="http://schemas.openxmlformats.org/officeDocument/2006/relationships/tags" Target="../tags/tag100.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image" Target="../media/image16.png"/><Relationship Id="rId1" Type="http://schemas.openxmlformats.org/officeDocument/2006/relationships/tags" Target="../tags/tag10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2.png"/><Relationship Id="rId1" Type="http://schemas.openxmlformats.org/officeDocument/2006/relationships/tags" Target="../tags/tag11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image" Target="../media/image16.png"/><Relationship Id="rId1" Type="http://schemas.openxmlformats.org/officeDocument/2006/relationships/tags" Target="../tags/tag1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image" Target="../media/image16.png"/><Relationship Id="rId1" Type="http://schemas.openxmlformats.org/officeDocument/2006/relationships/tags" Target="../tags/tag7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7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16.png"/><Relationship Id="rId1" Type="http://schemas.openxmlformats.org/officeDocument/2006/relationships/tags" Target="../tags/tag7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文本框 6"/>
          <p:cNvSpPr txBox="1"/>
          <p:nvPr/>
        </p:nvSpPr>
        <p:spPr>
          <a:xfrm>
            <a:off x="2174306" y="1916827"/>
            <a:ext cx="7835900" cy="2306955"/>
          </a:xfrm>
          <a:prstGeom prst="rect">
            <a:avLst/>
          </a:prstGeom>
          <a:noFill/>
          <a:ln w="9525">
            <a:noFill/>
          </a:ln>
        </p:spPr>
        <p:txBody>
          <a:bodyPr wrap="none">
            <a:spAutoFit/>
          </a:bodyPr>
          <a:lstStyle/>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sym typeface="+mn-ea"/>
              </a:rPr>
              <a:t>第十一章 电路、电流和电压</a:t>
            </a:r>
            <a:endParaRPr lang="en-US" altLang="zh-CN" sz="4800" b="1" dirty="0" smtClean="0">
              <a:latin typeface="黑体" panose="02010609060101010101" charset="-122"/>
              <a:ea typeface="黑体" panose="02010609060101010101" charset="-122"/>
              <a:cs typeface="黑体" panose="02010609060101010101" charset="-122"/>
            </a:endParaRPr>
          </a:p>
          <a:p>
            <a:pPr algn="ctr" eaLnBrk="0" hangingPunct="0">
              <a:lnSpc>
                <a:spcPct val="150000"/>
              </a:lnSpc>
            </a:pPr>
            <a:r>
              <a:rPr lang="zh-CN" altLang="en-US" sz="4800" b="1" dirty="0">
                <a:latin typeface="黑体" panose="02010609060101010101" charset="-122"/>
                <a:ea typeface="黑体" panose="02010609060101010101" charset="-122"/>
                <a:cs typeface="黑体" panose="02010609060101010101" charset="-122"/>
              </a:rPr>
              <a:t>第三节 电 荷</a:t>
            </a:r>
            <a:endParaRPr lang="zh-CN" altLang="en-US" sz="4800" b="1" dirty="0">
              <a:latin typeface="黑体" panose="02010609060101010101" charset="-122"/>
              <a:ea typeface="黑体" panose="02010609060101010101" charset="-122"/>
              <a:cs typeface="黑体" panose="02010609060101010101" charset="-122"/>
            </a:endParaRPr>
          </a:p>
        </p:txBody>
      </p:sp>
      <p:grpSp>
        <p:nvGrpSpPr>
          <p:cNvPr id="28" name="组合 27"/>
          <p:cNvGrpSpPr/>
          <p:nvPr/>
        </p:nvGrpSpPr>
        <p:grpSpPr>
          <a:xfrm>
            <a:off x="975360" y="5337175"/>
            <a:ext cx="10353040" cy="1031240"/>
            <a:chOff x="1471" y="7057"/>
            <a:chExt cx="16304" cy="1624"/>
          </a:xfrm>
        </p:grpSpPr>
        <p:grpSp>
          <p:nvGrpSpPr>
            <p:cNvPr id="33" name="组合 32"/>
            <p:cNvGrpSpPr/>
            <p:nvPr/>
          </p:nvGrpSpPr>
          <p:grpSpPr>
            <a:xfrm>
              <a:off x="1471" y="7057"/>
              <a:ext cx="2812" cy="1625"/>
              <a:chOff x="4859" y="9033"/>
              <a:chExt cx="2812" cy="1625"/>
            </a:xfrm>
          </p:grpSpPr>
          <p:sp>
            <p:nvSpPr>
              <p:cNvPr id="67" name="任意多边形 66"/>
              <p:cNvSpPr/>
              <p:nvPr>
                <p:custDataLst>
                  <p:tags r:id="rId1"/>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8" name="文本框 13"/>
              <p:cNvSpPr txBox="1"/>
              <p:nvPr>
                <p:custDataLst>
                  <p:tags r:id="rId2"/>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1</a:t>
                </a:r>
                <a:endParaRPr lang="en-US" altLang="zh-CN" sz="2400" b="1">
                  <a:latin typeface="黑体" panose="02010609060101010101" charset="-122"/>
                  <a:ea typeface="黑体" panose="02010609060101010101" charset="-122"/>
                </a:endParaRPr>
              </a:p>
            </p:txBody>
          </p:sp>
          <p:sp>
            <p:nvSpPr>
              <p:cNvPr id="69" name="文本框 14"/>
              <p:cNvSpPr txBox="1"/>
              <p:nvPr>
                <p:custDataLst>
                  <p:tags r:id="rId3"/>
                </p:custDataLst>
              </p:nvPr>
            </p:nvSpPr>
            <p:spPr>
              <a:xfrm>
                <a:off x="4924" y="9656"/>
                <a:ext cx="2678" cy="725"/>
              </a:xfrm>
              <a:prstGeom prst="rect">
                <a:avLst/>
              </a:prstGeom>
              <a:noFill/>
              <a:ln>
                <a:noFill/>
              </a:ln>
            </p:spPr>
            <p:txBody>
              <a:bodyPr wrap="square" rtlCol="0">
                <a:spAutoFit/>
              </a:bodyPr>
              <a:lstStyle/>
              <a:p>
                <a:pPr algn="ctr"/>
                <a:r>
                  <a:rPr lang="zh-CN" altLang="en-US" sz="2400" b="1" dirty="0">
                    <a:latin typeface="黑体" panose="02010609060101010101" charset="-122"/>
                    <a:ea typeface="黑体" panose="02010609060101010101" charset="-122"/>
                  </a:rPr>
                  <a:t>学习目标</a:t>
                </a:r>
                <a:endParaRPr lang="zh-CN" altLang="en-US" sz="2400" b="1" dirty="0">
                  <a:latin typeface="黑体" panose="02010609060101010101" charset="-122"/>
                  <a:ea typeface="黑体" panose="02010609060101010101" charset="-122"/>
                </a:endParaRPr>
              </a:p>
            </p:txBody>
          </p:sp>
        </p:grpSp>
        <p:grpSp>
          <p:nvGrpSpPr>
            <p:cNvPr id="34" name="组合 33"/>
            <p:cNvGrpSpPr/>
            <p:nvPr/>
          </p:nvGrpSpPr>
          <p:grpSpPr>
            <a:xfrm>
              <a:off x="4844" y="7057"/>
              <a:ext cx="2812" cy="1625"/>
              <a:chOff x="4859" y="9033"/>
              <a:chExt cx="2812" cy="1625"/>
            </a:xfrm>
          </p:grpSpPr>
          <p:sp>
            <p:nvSpPr>
              <p:cNvPr id="64" name="任意多边形 63"/>
              <p:cNvSpPr/>
              <p:nvPr>
                <p:custDataLst>
                  <p:tags r:id="rId4"/>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5" name="文本框 36"/>
              <p:cNvSpPr txBox="1"/>
              <p:nvPr>
                <p:custDataLst>
                  <p:tags r:id="rId5"/>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2</a:t>
                </a:r>
                <a:endParaRPr lang="en-US" altLang="zh-CN" sz="2400" b="1">
                  <a:latin typeface="黑体" panose="02010609060101010101" charset="-122"/>
                  <a:ea typeface="黑体" panose="02010609060101010101" charset="-122"/>
                </a:endParaRPr>
              </a:p>
            </p:txBody>
          </p:sp>
          <p:sp>
            <p:nvSpPr>
              <p:cNvPr id="66" name="文本框 37"/>
              <p:cNvSpPr txBox="1"/>
              <p:nvPr>
                <p:custDataLst>
                  <p:tags r:id="rId6"/>
                </p:custDataLst>
              </p:nvPr>
            </p:nvSpPr>
            <p:spPr>
              <a:xfrm>
                <a:off x="4924" y="9656"/>
                <a:ext cx="2678" cy="725"/>
              </a:xfrm>
              <a:prstGeom prst="rect">
                <a:avLst/>
              </a:prstGeom>
              <a:noFill/>
            </p:spPr>
            <p:txBody>
              <a:bodyPr wrap="square" rtlCol="0">
                <a:spAutoFit/>
              </a:bodyPr>
              <a:lstStyle/>
              <a:p>
                <a:pPr algn="ctr"/>
                <a:r>
                  <a:rPr lang="zh-CN" altLang="en-US" sz="2400" b="1" dirty="0">
                    <a:latin typeface="黑体" panose="02010609060101010101" charset="-122"/>
                    <a:ea typeface="黑体" panose="02010609060101010101" charset="-122"/>
                  </a:rPr>
                  <a:t>课时导入</a:t>
                </a:r>
                <a:endParaRPr lang="zh-CN" altLang="en-US" sz="2400" b="1" dirty="0">
                  <a:latin typeface="黑体" panose="02010609060101010101" charset="-122"/>
                  <a:ea typeface="黑体" panose="02010609060101010101" charset="-122"/>
                </a:endParaRPr>
              </a:p>
            </p:txBody>
          </p:sp>
        </p:grpSp>
        <p:grpSp>
          <p:nvGrpSpPr>
            <p:cNvPr id="51" name="组合 50"/>
            <p:cNvGrpSpPr/>
            <p:nvPr/>
          </p:nvGrpSpPr>
          <p:grpSpPr>
            <a:xfrm>
              <a:off x="8217" y="7057"/>
              <a:ext cx="2812" cy="1625"/>
              <a:chOff x="4859" y="9033"/>
              <a:chExt cx="2812" cy="1625"/>
            </a:xfrm>
          </p:grpSpPr>
          <p:sp>
            <p:nvSpPr>
              <p:cNvPr id="61" name="任意多边形 60"/>
              <p:cNvSpPr/>
              <p:nvPr>
                <p:custDataLst>
                  <p:tags r:id="rId7"/>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62" name="文本框 40"/>
              <p:cNvSpPr txBox="1"/>
              <p:nvPr>
                <p:custDataLst>
                  <p:tags r:id="rId8"/>
                </p:custDataLst>
              </p:nvPr>
            </p:nvSpPr>
            <p:spPr>
              <a:xfrm>
                <a:off x="4922"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3</a:t>
                </a:r>
                <a:endParaRPr lang="en-US" altLang="zh-CN" sz="2400" b="1">
                  <a:latin typeface="黑体" panose="02010609060101010101" charset="-122"/>
                  <a:ea typeface="黑体" panose="02010609060101010101" charset="-122"/>
                </a:endParaRPr>
              </a:p>
            </p:txBody>
          </p:sp>
          <p:sp>
            <p:nvSpPr>
              <p:cNvPr id="63" name="文本框 41"/>
              <p:cNvSpPr txBox="1"/>
              <p:nvPr>
                <p:custDataLst>
                  <p:tags r:id="rId9"/>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感悟新知</a:t>
                </a:r>
                <a:endParaRPr lang="zh-CN" altLang="en-US" sz="2400" b="1">
                  <a:latin typeface="黑体" panose="02010609060101010101" charset="-122"/>
                  <a:ea typeface="黑体" panose="02010609060101010101" charset="-122"/>
                </a:endParaRPr>
              </a:p>
            </p:txBody>
          </p:sp>
        </p:grpSp>
        <p:grpSp>
          <p:nvGrpSpPr>
            <p:cNvPr id="52" name="组合 51"/>
            <p:cNvGrpSpPr/>
            <p:nvPr/>
          </p:nvGrpSpPr>
          <p:grpSpPr>
            <a:xfrm>
              <a:off x="11590" y="7057"/>
              <a:ext cx="2812" cy="1625"/>
              <a:chOff x="4859" y="9033"/>
              <a:chExt cx="2812" cy="1625"/>
            </a:xfrm>
          </p:grpSpPr>
          <p:sp>
            <p:nvSpPr>
              <p:cNvPr id="58" name="任意多边形 57"/>
              <p:cNvSpPr/>
              <p:nvPr>
                <p:custDataLst>
                  <p:tags r:id="rId10"/>
                </p:custDataLst>
              </p:nvPr>
            </p:nvSpPr>
            <p:spPr>
              <a:xfrm>
                <a:off x="4859"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9" name="文本框 44"/>
              <p:cNvSpPr txBox="1"/>
              <p:nvPr>
                <p:custDataLst>
                  <p:tags r:id="rId11"/>
                </p:custDataLst>
              </p:nvPr>
            </p:nvSpPr>
            <p:spPr>
              <a:xfrm>
                <a:off x="4908"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4</a:t>
                </a:r>
                <a:endParaRPr lang="en-US" altLang="zh-CN" sz="2400" b="1">
                  <a:latin typeface="黑体" panose="02010609060101010101" charset="-122"/>
                  <a:ea typeface="黑体" panose="02010609060101010101" charset="-122"/>
                </a:endParaRPr>
              </a:p>
            </p:txBody>
          </p:sp>
          <p:sp>
            <p:nvSpPr>
              <p:cNvPr id="60" name="文本框 45"/>
              <p:cNvSpPr txBox="1"/>
              <p:nvPr>
                <p:custDataLst>
                  <p:tags r:id="rId12"/>
                </p:custDataLst>
              </p:nvPr>
            </p:nvSpPr>
            <p:spPr>
              <a:xfrm>
                <a:off x="4924"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随堂检测</a:t>
                </a:r>
                <a:endParaRPr lang="zh-CN" altLang="en-US" sz="2400" b="1">
                  <a:latin typeface="黑体" panose="02010609060101010101" charset="-122"/>
                  <a:ea typeface="黑体" panose="02010609060101010101" charset="-122"/>
                </a:endParaRPr>
              </a:p>
            </p:txBody>
          </p:sp>
        </p:grpSp>
        <p:grpSp>
          <p:nvGrpSpPr>
            <p:cNvPr id="53" name="组合 52"/>
            <p:cNvGrpSpPr/>
            <p:nvPr/>
          </p:nvGrpSpPr>
          <p:grpSpPr>
            <a:xfrm>
              <a:off x="14963" y="7057"/>
              <a:ext cx="2812" cy="1625"/>
              <a:chOff x="4534" y="9033"/>
              <a:chExt cx="2812" cy="1625"/>
            </a:xfrm>
          </p:grpSpPr>
          <p:sp>
            <p:nvSpPr>
              <p:cNvPr id="54" name="任意多边形 53"/>
              <p:cNvSpPr/>
              <p:nvPr>
                <p:custDataLst>
                  <p:tags r:id="rId13"/>
                </p:custDataLst>
              </p:nvPr>
            </p:nvSpPr>
            <p:spPr>
              <a:xfrm>
                <a:off x="4534" y="9056"/>
                <a:ext cx="2812" cy="160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41" h="1744">
                    <a:moveTo>
                      <a:pt x="0" y="392"/>
                    </a:moveTo>
                    <a:cubicBezTo>
                      <a:pt x="-7" y="172"/>
                      <a:pt x="195" y="-5"/>
                      <a:pt x="392" y="0"/>
                    </a:cubicBezTo>
                    <a:cubicBezTo>
                      <a:pt x="575" y="-9"/>
                      <a:pt x="737" y="146"/>
                      <a:pt x="770" y="289"/>
                    </a:cubicBezTo>
                    <a:lnTo>
                      <a:pt x="3098" y="289"/>
                    </a:lnTo>
                    <a:cubicBezTo>
                      <a:pt x="3235" y="285"/>
                      <a:pt x="3344" y="409"/>
                      <a:pt x="3341" y="532"/>
                    </a:cubicBezTo>
                    <a:lnTo>
                      <a:pt x="3341" y="1501"/>
                    </a:lnTo>
                    <a:cubicBezTo>
                      <a:pt x="3345" y="1638"/>
                      <a:pt x="3221" y="1747"/>
                      <a:pt x="3098" y="1744"/>
                    </a:cubicBezTo>
                    <a:lnTo>
                      <a:pt x="243" y="1744"/>
                    </a:lnTo>
                    <a:cubicBezTo>
                      <a:pt x="106" y="1748"/>
                      <a:pt x="-3" y="1624"/>
                      <a:pt x="0" y="1501"/>
                    </a:cubicBezTo>
                    <a:lnTo>
                      <a:pt x="0" y="532"/>
                    </a:lnTo>
                    <a:cubicBezTo>
                      <a:pt x="-1" y="511"/>
                      <a:pt x="5" y="479"/>
                      <a:pt x="8" y="470"/>
                    </a:cubicBezTo>
                    <a:cubicBezTo>
                      <a:pt x="3" y="450"/>
                      <a:pt x="-1" y="402"/>
                      <a:pt x="0" y="392"/>
                    </a:cubicBezTo>
                    <a:close/>
                  </a:path>
                </a:pathLst>
              </a:custGeom>
              <a:solidFill>
                <a:schemeClr val="bg1"/>
              </a:solidFill>
              <a:ln w="28575">
                <a:solidFill>
                  <a:srgbClr val="4A8BDA"/>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b="1"/>
              </a:p>
            </p:txBody>
          </p:sp>
          <p:sp>
            <p:nvSpPr>
              <p:cNvPr id="56" name="文本框 48"/>
              <p:cNvSpPr txBox="1"/>
              <p:nvPr>
                <p:custDataLst>
                  <p:tags r:id="rId14"/>
                </p:custDataLst>
              </p:nvPr>
            </p:nvSpPr>
            <p:spPr>
              <a:xfrm>
                <a:off x="4597" y="9033"/>
                <a:ext cx="2678" cy="725"/>
              </a:xfrm>
              <a:prstGeom prst="rect">
                <a:avLst/>
              </a:prstGeom>
              <a:noFill/>
            </p:spPr>
            <p:txBody>
              <a:bodyPr wrap="square" rtlCol="0">
                <a:spAutoFit/>
              </a:bodyPr>
              <a:lstStyle/>
              <a:p>
                <a:r>
                  <a:rPr lang="en-US" altLang="zh-CN" sz="2400" b="1">
                    <a:latin typeface="黑体" panose="02010609060101010101" charset="-122"/>
                    <a:ea typeface="黑体" panose="02010609060101010101" charset="-122"/>
                  </a:rPr>
                  <a:t>5</a:t>
                </a:r>
                <a:endParaRPr lang="en-US" altLang="zh-CN" sz="2400" b="1">
                  <a:latin typeface="黑体" panose="02010609060101010101" charset="-122"/>
                  <a:ea typeface="黑体" panose="02010609060101010101" charset="-122"/>
                </a:endParaRPr>
              </a:p>
            </p:txBody>
          </p:sp>
          <p:sp>
            <p:nvSpPr>
              <p:cNvPr id="57" name="文本框 49"/>
              <p:cNvSpPr txBox="1"/>
              <p:nvPr>
                <p:custDataLst>
                  <p:tags r:id="rId15"/>
                </p:custDataLst>
              </p:nvPr>
            </p:nvSpPr>
            <p:spPr>
              <a:xfrm>
                <a:off x="4599" y="9656"/>
                <a:ext cx="2678" cy="725"/>
              </a:xfrm>
              <a:prstGeom prst="rect">
                <a:avLst/>
              </a:prstGeom>
              <a:noFill/>
            </p:spPr>
            <p:txBody>
              <a:bodyPr wrap="square" rtlCol="0">
                <a:spAutoFit/>
              </a:bodyPr>
              <a:lstStyle/>
              <a:p>
                <a:pPr algn="ctr"/>
                <a:r>
                  <a:rPr lang="zh-CN" altLang="en-US" sz="2400" b="1">
                    <a:latin typeface="黑体" panose="02010609060101010101" charset="-122"/>
                    <a:ea typeface="黑体" panose="02010609060101010101" charset="-122"/>
                  </a:rPr>
                  <a:t>课堂小结</a:t>
                </a:r>
                <a:endParaRPr lang="zh-CN" altLang="en-US" sz="2400" b="1">
                  <a:latin typeface="黑体" panose="02010609060101010101" charset="-122"/>
                  <a:ea typeface="黑体" panose="02010609060101010101" charset="-122"/>
                </a:endParaRPr>
              </a:p>
            </p:txBody>
          </p:sp>
        </p:grpSp>
      </p:gr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1661585" y="908720"/>
            <a:ext cx="9715500"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中考</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镇江</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甲、乙、丙三个轻质泡沫小球用绝缘细线悬挂在天花板上，它们之间相互作用时的场景如图</a:t>
            </a:r>
            <a:r>
              <a:rPr lang="en-US" altLang="zh-CN" sz="3200" b="1" dirty="0">
                <a:latin typeface="Times New Roman" panose="02020603050405020304" pitchFamily="18" charset="0"/>
                <a:cs typeface="Times New Roman" panose="02020603050405020304" pitchFamily="18" charset="0"/>
              </a:rPr>
              <a:t>1 </a:t>
            </a:r>
            <a:r>
              <a:rPr lang="zh-CN" altLang="en-US" sz="3200" b="1" dirty="0">
                <a:latin typeface="Times New Roman" panose="02020603050405020304" pitchFamily="18" charset="0"/>
                <a:cs typeface="Times New Roman" panose="02020603050405020304" pitchFamily="18" charset="0"/>
              </a:rPr>
              <a:t>所示，已知丙球与用毛皮摩擦过的橡胶棒所带的电荷相同</a:t>
            </a:r>
            <a:r>
              <a:rPr lang="en-US" altLang="zh-CN" sz="3200" b="1" dirty="0">
                <a:latin typeface="Times New Roman" panose="02020603050405020304" pitchFamily="18" charset="0"/>
                <a:cs typeface="Times New Roman" panose="02020603050405020304" pitchFamily="18" charset="0"/>
              </a:rPr>
              <a:t>, </a:t>
            </a:r>
            <a:endParaRPr lang="en-US" altLang="zh-CN" sz="3200" b="1" dirty="0">
              <a:latin typeface="Times New Roman" panose="02020603050405020304" pitchFamily="18" charset="0"/>
              <a:cs typeface="Times New Roman" panose="02020603050405020304" pitchFamily="18" charset="0"/>
            </a:endParaRPr>
          </a:p>
        </p:txBody>
      </p:sp>
      <p:sp>
        <p:nvSpPr>
          <p:cNvPr id="9" name="任意多边形 25"/>
          <p:cNvSpPr/>
          <p:nvPr>
            <p:custDataLst>
              <p:tags r:id="rId1"/>
            </p:custDataLst>
          </p:nvPr>
        </p:nvSpPr>
        <p:spPr bwMode="auto">
          <a:xfrm>
            <a:off x="599017" y="1092605"/>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pitchFamily="34" charset="-122"/>
                <a:ea typeface="微软雅黑" panose="020B0503020204020204" pitchFamily="34" charset="-122"/>
              </a:rPr>
              <a:t>例</a:t>
            </a:r>
            <a:r>
              <a:rPr lang="en-US" altLang="zh-CN" sz="3200" dirty="0">
                <a:solidFill>
                  <a:srgbClr val="FFFFFF"/>
                </a:solidFill>
                <a:latin typeface="微软雅黑" panose="020B0503020204020204" pitchFamily="34" charset="-122"/>
                <a:ea typeface="微软雅黑" panose="020B0503020204020204" pitchFamily="34" charset="-122"/>
              </a:rPr>
              <a:t>2</a:t>
            </a:r>
            <a:endParaRPr lang="zh-CN" altLang="en-US" sz="3200" dirty="0">
              <a:solidFill>
                <a:srgbClr val="FFFFFF"/>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16645" y="3116966"/>
            <a:ext cx="4091591" cy="28549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1295468" y="1268760"/>
            <a:ext cx="9562273"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3200" b="1" dirty="0">
                <a:latin typeface="Times New Roman" panose="02020603050405020304" pitchFamily="18" charset="0"/>
                <a:cs typeface="Times New Roman" panose="02020603050405020304" pitchFamily="18" charset="0"/>
              </a:rPr>
              <a:t>下列判断正确的是</a:t>
            </a:r>
            <a:r>
              <a:rPr lang="en-US" altLang="zh-CN" sz="3200" b="1" dirty="0">
                <a:latin typeface="Times New Roman" panose="02020603050405020304" pitchFamily="18" charset="0"/>
                <a:cs typeface="Times New Roman" panose="02020603050405020304" pitchFamily="18" charset="0"/>
              </a:rPr>
              <a:t>(         )</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A. </a:t>
            </a:r>
            <a:r>
              <a:rPr lang="zh-CN" altLang="en-US" sz="3200" b="1" dirty="0">
                <a:latin typeface="Times New Roman" panose="02020603050405020304" pitchFamily="18" charset="0"/>
                <a:cs typeface="Times New Roman" panose="02020603050405020304" pitchFamily="18" charset="0"/>
              </a:rPr>
              <a:t>甲、乙两球均带正电 </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B. </a:t>
            </a:r>
            <a:r>
              <a:rPr lang="zh-CN" altLang="en-US" sz="3200" b="1" dirty="0">
                <a:latin typeface="Times New Roman" panose="02020603050405020304" pitchFamily="18" charset="0"/>
                <a:cs typeface="Times New Roman" panose="02020603050405020304" pitchFamily="18" charset="0"/>
              </a:rPr>
              <a:t>甲、乙两球均带负电</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C. </a:t>
            </a:r>
            <a:r>
              <a:rPr lang="zh-CN" altLang="en-US" sz="3200" b="1" dirty="0">
                <a:latin typeface="Times New Roman" panose="02020603050405020304" pitchFamily="18" charset="0"/>
                <a:cs typeface="Times New Roman" panose="02020603050405020304" pitchFamily="18" charset="0"/>
              </a:rPr>
              <a:t>甲球带正电，乙球一定带负电</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D. </a:t>
            </a:r>
            <a:r>
              <a:rPr lang="zh-CN" altLang="en-US" sz="3200" b="1" dirty="0">
                <a:latin typeface="Times New Roman" panose="02020603050405020304" pitchFamily="18" charset="0"/>
                <a:cs typeface="Times New Roman" panose="02020603050405020304" pitchFamily="18" charset="0"/>
              </a:rPr>
              <a:t>甲球带负电，乙球可能不带电</a:t>
            </a:r>
            <a:endParaRPr lang="en-US" altLang="zh-CN" sz="3200" b="1" dirty="0">
              <a:latin typeface="Times New Roman" panose="02020603050405020304" pitchFamily="18" charset="0"/>
              <a:cs typeface="Times New Roman" panose="02020603050405020304" pitchFamily="18" charset="0"/>
            </a:endParaRPr>
          </a:p>
        </p:txBody>
      </p:sp>
      <p:sp>
        <p:nvSpPr>
          <p:cNvPr id="8" name="矩形 7"/>
          <p:cNvSpPr>
            <a:spLocks noChangeArrowheads="1"/>
          </p:cNvSpPr>
          <p:nvPr/>
        </p:nvSpPr>
        <p:spPr bwMode="auto">
          <a:xfrm>
            <a:off x="5039883" y="1279362"/>
            <a:ext cx="480053"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dirty="0">
                <a:solidFill>
                  <a:srgbClr val="FF0000"/>
                </a:solidFill>
                <a:latin typeface="Times New Roman" panose="02020603050405020304" pitchFamily="18" charset="0"/>
                <a:cs typeface="Times New Roman" panose="02020603050405020304" pitchFamily="18" charset="0"/>
              </a:rPr>
              <a:t>C</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295467" y="1268760"/>
            <a:ext cx="9588500" cy="38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甲、乙、丙三个轻质泡沫小球，丙球与用毛皮摩擦过的橡胶棒所带的电荷相同，而用毛皮摩擦过的橡胶棒带负电，故丙球带负电。由图可知，丙球与甲球相互排斥，则甲球带负电；甲球吸引乙球，则乙球可能带正电，也可能不带电。</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670686" y="548476"/>
            <a:ext cx="10821670" cy="5544820"/>
            <a:chOff x="2494" y="1753"/>
            <a:chExt cx="17042" cy="8732"/>
          </a:xfrm>
        </p:grpSpPr>
        <p:pic>
          <p:nvPicPr>
            <p:cNvPr id="3" name="图片 2" descr="打孔纸"/>
            <p:cNvPicPr>
              <a:picLocks noChangeAspect="1"/>
            </p:cNvPicPr>
            <p:nvPr>
              <p:custDataLst>
                <p:tags r:id="rId1"/>
              </p:custDataLst>
            </p:nvPr>
          </p:nvPicPr>
          <p:blipFill>
            <a:blip r:embed="rId2"/>
            <a:stretch>
              <a:fillRect/>
            </a:stretch>
          </p:blipFill>
          <p:spPr>
            <a:xfrm>
              <a:off x="2494" y="2247"/>
              <a:ext cx="17042" cy="8238"/>
            </a:xfrm>
            <a:prstGeom prst="rect">
              <a:avLst/>
            </a:prstGeom>
          </p:spPr>
        </p:pic>
        <p:grpSp>
          <p:nvGrpSpPr>
            <p:cNvPr id="7" name="组合 6"/>
            <p:cNvGrpSpPr/>
            <p:nvPr/>
          </p:nvGrpSpPr>
          <p:grpSpPr>
            <a:xfrm>
              <a:off x="2936" y="1753"/>
              <a:ext cx="4135" cy="977"/>
              <a:chOff x="2936" y="2160"/>
              <a:chExt cx="4135" cy="977"/>
            </a:xfrm>
          </p:grpSpPr>
          <p:sp>
            <p:nvSpPr>
              <p:cNvPr id="4" name="文本框 3"/>
              <p:cNvSpPr txBox="1"/>
              <p:nvPr>
                <p:custDataLst>
                  <p:tags r:id="rId3"/>
                </p:custDataLst>
              </p:nvPr>
            </p:nvSpPr>
            <p:spPr>
              <a:xfrm>
                <a:off x="4419" y="2315"/>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易错</a:t>
                </a:r>
                <a:r>
                  <a:rPr lang="zh-CN" altLang="en-US" sz="2800" dirty="0" smtClean="0">
                    <a:latin typeface="黑体" panose="02010609060101010101" charset="-122"/>
                    <a:ea typeface="黑体" panose="02010609060101010101" charset="-122"/>
                    <a:cs typeface="黑体" panose="02010609060101010101" charset="-122"/>
                  </a:rPr>
                  <a:t>提醒</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2936" y="2160"/>
                <a:ext cx="1579" cy="936"/>
              </a:xfrm>
              <a:prstGeom prst="rect">
                <a:avLst/>
              </a:prstGeom>
            </p:spPr>
          </p:pic>
        </p:grpSp>
      </p:grpSp>
      <p:sp>
        <p:nvSpPr>
          <p:cNvPr id="8" name="矩形 7"/>
          <p:cNvSpPr>
            <a:spLocks noChangeArrowheads="1"/>
          </p:cNvSpPr>
          <p:nvPr/>
        </p:nvSpPr>
        <p:spPr bwMode="auto">
          <a:xfrm>
            <a:off x="1704323" y="1465995"/>
            <a:ext cx="9144205" cy="3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721995"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物体与带电体相互排斥，则物体一定带与带电体相同的电荷。</a:t>
            </a:r>
            <a:endParaRPr lang="zh-CN" altLang="en-US" sz="3200" b="1" dirty="0">
              <a:solidFill>
                <a:srgbClr val="00B0F0"/>
              </a:solidFill>
              <a:latin typeface="Times New Roman" panose="02020603050405020304" pitchFamily="18" charset="0"/>
              <a:ea typeface="楷体" panose="02010609060101010101" pitchFamily="49" charset="-122"/>
            </a:endParaRPr>
          </a:p>
          <a:p>
            <a:pPr marL="0" indent="721995"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当两个轻小物体相互吸引时，有可能带异种电荷，也有可能一个带电，一个不带电，因为带电体能够吸引不带电的轻小物体。</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700808"/>
            <a:ext cx="10562167"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构造 如图</a:t>
            </a: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所示。</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用途 检验物体是否带电。</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3. </a:t>
            </a:r>
            <a:r>
              <a:rPr lang="zh-CN" altLang="en-US" sz="3200" b="1" dirty="0">
                <a:latin typeface="Times New Roman" panose="02020603050405020304" pitchFamily="18" charset="0"/>
                <a:ea typeface="+mn-ea"/>
                <a:cs typeface="Times New Roman" panose="02020603050405020304" pitchFamily="18" charset="0"/>
              </a:rPr>
              <a:t>工作原理 同种电荷互相排斥。</a:t>
            </a:r>
            <a:endParaRPr lang="zh-CN" altLang="en-US" sz="3200"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4. </a:t>
            </a:r>
            <a:r>
              <a:rPr lang="zh-CN" altLang="en-US" sz="3200" b="1" dirty="0">
                <a:latin typeface="Times New Roman" panose="02020603050405020304" pitchFamily="18" charset="0"/>
                <a:ea typeface="+mn-ea"/>
                <a:cs typeface="Times New Roman" panose="02020603050405020304" pitchFamily="18" charset="0"/>
              </a:rPr>
              <a:t>使用方法 用待检验物体去接触原来不带电的验电器的金属球，若验电器的两片金属箔张开，则该物体带电。</a:t>
            </a:r>
            <a:endParaRPr lang="zh-CN" altLang="en-US" sz="3200" b="1" dirty="0">
              <a:latin typeface="Times New Roman" panose="02020603050405020304" pitchFamily="18" charset="0"/>
              <a:ea typeface="+mn-ea"/>
              <a:cs typeface="Times New Roman" panose="02020603050405020304" pitchFamily="18" charset="0"/>
            </a:endParaRPr>
          </a:p>
        </p:txBody>
      </p:sp>
      <p:pic>
        <p:nvPicPr>
          <p:cNvPr id="2050"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0150" y="1709612"/>
            <a:ext cx="2846905" cy="24836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AutoShape 2"/>
          <p:cNvSpPr>
            <a:spLocks noChangeArrowheads="1"/>
          </p:cNvSpPr>
          <p:nvPr>
            <p:custDataLst>
              <p:tags r:id="rId2"/>
            </p:custDataLst>
          </p:nvPr>
        </p:nvSpPr>
        <p:spPr bwMode="gray">
          <a:xfrm flipH="1">
            <a:off x="2244901" y="995916"/>
            <a:ext cx="2794982"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AutoShape 2"/>
          <p:cNvSpPr>
            <a:spLocks noChangeArrowheads="1"/>
          </p:cNvSpPr>
          <p:nvPr>
            <p:custDataLst>
              <p:tags r:id="rId3"/>
            </p:custDataLst>
          </p:nvPr>
        </p:nvSpPr>
        <p:spPr bwMode="gray">
          <a:xfrm flipH="1">
            <a:off x="839435" y="985333"/>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5" name="文本框 27"/>
          <p:cNvSpPr txBox="1"/>
          <p:nvPr>
            <p:custDataLst>
              <p:tags r:id="rId4"/>
            </p:custDataLst>
          </p:nvPr>
        </p:nvSpPr>
        <p:spPr>
          <a:xfrm>
            <a:off x="1050679" y="983468"/>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6" name="文本框 28"/>
          <p:cNvSpPr txBox="1"/>
          <p:nvPr>
            <p:custDataLst>
              <p:tags r:id="rId5"/>
            </p:custDataLst>
          </p:nvPr>
        </p:nvSpPr>
        <p:spPr>
          <a:xfrm>
            <a:off x="3347263" y="983468"/>
            <a:ext cx="1452593"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验电器</a:t>
            </a:r>
            <a:endParaRPr lang="zh-CN" altLang="en-US" sz="3200" b="1" dirty="0">
              <a:latin typeface="黑体" panose="02010609060101010101" charset="-122"/>
              <a:ea typeface="黑体" panose="02010609060101010101" charset="-122"/>
            </a:endParaRPr>
          </a:p>
        </p:txBody>
      </p:sp>
      <p:sp>
        <p:nvSpPr>
          <p:cNvPr id="17" name="AutoShape 11"/>
          <p:cNvSpPr/>
          <p:nvPr>
            <p:custDataLst>
              <p:tags r:id="rId6"/>
            </p:custDataLst>
          </p:nvPr>
        </p:nvSpPr>
        <p:spPr>
          <a:xfrm>
            <a:off x="2486202" y="851984"/>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2</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715869" y="908720"/>
            <a:ext cx="8737600" cy="4752975"/>
            <a:chOff x="2494" y="1753"/>
            <a:chExt cx="13760" cy="7485"/>
          </a:xfrm>
        </p:grpSpPr>
        <p:pic>
          <p:nvPicPr>
            <p:cNvPr id="3" name="图片 2" descr="打孔纸"/>
            <p:cNvPicPr>
              <a:picLocks noChangeAspect="1"/>
            </p:cNvPicPr>
            <p:nvPr>
              <p:custDataLst>
                <p:tags r:id="rId1"/>
              </p:custDataLst>
            </p:nvPr>
          </p:nvPicPr>
          <p:blipFill>
            <a:blip r:embed="rId2"/>
            <a:stretch>
              <a:fillRect/>
            </a:stretch>
          </p:blipFill>
          <p:spPr>
            <a:xfrm>
              <a:off x="2494" y="2247"/>
              <a:ext cx="13760" cy="6991"/>
            </a:xfrm>
            <a:prstGeom prst="rect">
              <a:avLst/>
            </a:prstGeom>
          </p:spPr>
        </p:pic>
        <p:grpSp>
          <p:nvGrpSpPr>
            <p:cNvPr id="7" name="组合 6"/>
            <p:cNvGrpSpPr/>
            <p:nvPr/>
          </p:nvGrpSpPr>
          <p:grpSpPr>
            <a:xfrm>
              <a:off x="2936" y="1753"/>
              <a:ext cx="4135" cy="977"/>
              <a:chOff x="2936" y="2160"/>
              <a:chExt cx="4135" cy="977"/>
            </a:xfrm>
          </p:grpSpPr>
          <p:sp>
            <p:nvSpPr>
              <p:cNvPr id="4" name="文本框 3"/>
              <p:cNvSpPr txBox="1"/>
              <p:nvPr>
                <p:custDataLst>
                  <p:tags r:id="rId3"/>
                </p:custDataLst>
              </p:nvPr>
            </p:nvSpPr>
            <p:spPr>
              <a:xfrm>
                <a:off x="4419" y="2315"/>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知识</a:t>
                </a:r>
                <a:r>
                  <a:rPr lang="zh-CN" altLang="en-US" sz="2800" dirty="0" smtClean="0">
                    <a:latin typeface="黑体" panose="02010609060101010101" charset="-122"/>
                    <a:ea typeface="黑体" panose="02010609060101010101" charset="-122"/>
                    <a:cs typeface="黑体" panose="02010609060101010101" charset="-122"/>
                  </a:rPr>
                  <a:t>链接</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2936" y="2160"/>
                <a:ext cx="1579" cy="936"/>
              </a:xfrm>
              <a:prstGeom prst="rect">
                <a:avLst/>
              </a:prstGeom>
            </p:spPr>
          </p:pic>
        </p:grpSp>
      </p:grpSp>
      <p:sp>
        <p:nvSpPr>
          <p:cNvPr id="8" name="矩形 7"/>
          <p:cNvSpPr>
            <a:spLocks noChangeArrowheads="1"/>
          </p:cNvSpPr>
          <p:nvPr/>
        </p:nvSpPr>
        <p:spPr bwMode="auto">
          <a:xfrm>
            <a:off x="2749506" y="1826239"/>
            <a:ext cx="7488021"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2072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验电器不仅可以检验物体是否带电，还可以判断物体所带电荷的多少，同一验电器金属箔张角越大，物体所带电荷越多。</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内容占位符 7"/>
          <p:cNvSpPr txBox="1">
            <a:spLocks noChangeArrowheads="1"/>
          </p:cNvSpPr>
          <p:nvPr/>
        </p:nvSpPr>
        <p:spPr bwMode="auto">
          <a:xfrm>
            <a:off x="1661585" y="713899"/>
            <a:ext cx="9715500" cy="5293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中考</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毕节</a:t>
            </a:r>
            <a:r>
              <a:rPr lang="en-US" altLang="zh-CN" sz="3200" b="1" dirty="0">
                <a:latin typeface="Times New Roman" panose="02020603050405020304" pitchFamily="18" charset="0"/>
                <a:cs typeface="Times New Roman" panose="02020603050405020304" pitchFamily="18" charset="0"/>
              </a:rPr>
              <a:t>] </a:t>
            </a:r>
            <a:r>
              <a:rPr lang="zh-CN" altLang="en-US" sz="3200" b="1" dirty="0">
                <a:latin typeface="Times New Roman" panose="02020603050405020304" pitchFamily="18" charset="0"/>
                <a:cs typeface="Times New Roman" panose="02020603050405020304" pitchFamily="18" charset="0"/>
              </a:rPr>
              <a:t>验电器是</a:t>
            </a:r>
            <a:r>
              <a:rPr lang="en-US" altLang="zh-CN" sz="3200" b="1" dirty="0">
                <a:latin typeface="Times New Roman" panose="02020603050405020304" pitchFamily="18" charset="0"/>
                <a:cs typeface="Times New Roman" panose="02020603050405020304" pitchFamily="18" charset="0"/>
              </a:rPr>
              <a:t>___________________</a:t>
            </a:r>
            <a:r>
              <a:rPr lang="zh-CN" altLang="en-US" sz="3200" b="1" dirty="0">
                <a:latin typeface="Times New Roman" panose="02020603050405020304" pitchFamily="18" charset="0"/>
                <a:cs typeface="Times New Roman" panose="02020603050405020304" pitchFamily="18" charset="0"/>
              </a:rPr>
              <a:t>的仪器。如图</a:t>
            </a:r>
            <a:r>
              <a:rPr lang="en-US" altLang="zh-CN" sz="3200" b="1" dirty="0">
                <a:latin typeface="Times New Roman" panose="02020603050405020304" pitchFamily="18" charset="0"/>
                <a:cs typeface="Times New Roman" panose="02020603050405020304" pitchFamily="18" charset="0"/>
              </a:rPr>
              <a:t>3 </a:t>
            </a:r>
            <a:r>
              <a:rPr lang="zh-CN" altLang="en-US" sz="3200" b="1" dirty="0">
                <a:latin typeface="Times New Roman" panose="02020603050405020304" pitchFamily="18" charset="0"/>
                <a:cs typeface="Times New Roman" panose="02020603050405020304" pitchFamily="18" charset="0"/>
              </a:rPr>
              <a:t>所示，金属球与金属箔之间用金属杆连接。若将带电体接触验电器的金属球，金属箔</a:t>
            </a:r>
            <a:endParaRPr lang="en-US" altLang="zh-CN"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zh-CN" altLang="en-US" sz="3200" b="1" dirty="0">
                <a:latin typeface="Times New Roman" panose="02020603050405020304" pitchFamily="18" charset="0"/>
                <a:cs typeface="Times New Roman" panose="02020603050405020304" pitchFamily="18" charset="0"/>
              </a:rPr>
              <a:t>就会张开，是因为两个金属箔带 </a:t>
            </a:r>
            <a:endParaRPr lang="en-US" altLang="zh-CN"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_______(</a:t>
            </a:r>
            <a:r>
              <a:rPr lang="zh-CN" altLang="en-US" sz="3200" b="1" dirty="0">
                <a:latin typeface="Times New Roman" panose="02020603050405020304" pitchFamily="18" charset="0"/>
                <a:cs typeface="Times New Roman" panose="02020603050405020304" pitchFamily="18" charset="0"/>
              </a:rPr>
              <a:t>填“同种”或“异种”</a:t>
            </a:r>
            <a:r>
              <a:rPr lang="en-US" altLang="zh-CN" sz="3200" b="1" dirty="0">
                <a:latin typeface="Times New Roman" panose="02020603050405020304" pitchFamily="18" charset="0"/>
                <a:cs typeface="Times New Roman" panose="02020603050405020304" pitchFamily="18" charset="0"/>
              </a:rPr>
              <a:t>)</a:t>
            </a:r>
            <a:endParaRPr lang="en-US" altLang="zh-CN"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zh-CN" altLang="en-US" sz="3200" b="1" dirty="0">
                <a:latin typeface="Times New Roman" panose="02020603050405020304" pitchFamily="18" charset="0"/>
                <a:cs typeface="Times New Roman" panose="02020603050405020304" pitchFamily="18" charset="0"/>
              </a:rPr>
              <a:t>电荷，相互</a:t>
            </a:r>
            <a:r>
              <a:rPr lang="en-US" altLang="zh-CN" sz="3200" b="1" dirty="0">
                <a:latin typeface="Times New Roman" panose="02020603050405020304" pitchFamily="18" charset="0"/>
                <a:cs typeface="Times New Roman" panose="02020603050405020304" pitchFamily="18" charset="0"/>
              </a:rPr>
              <a:t>_______ (</a:t>
            </a:r>
            <a:r>
              <a:rPr lang="zh-CN" altLang="en-US" sz="3200" b="1" dirty="0">
                <a:latin typeface="Times New Roman" panose="02020603050405020304" pitchFamily="18" charset="0"/>
                <a:cs typeface="Times New Roman" panose="02020603050405020304" pitchFamily="18" charset="0"/>
              </a:rPr>
              <a:t>填“吸引”</a:t>
            </a:r>
            <a:endParaRPr lang="en-US" altLang="zh-CN"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zh-CN" altLang="en-US" sz="3200" b="1" dirty="0">
                <a:latin typeface="Times New Roman" panose="02020603050405020304" pitchFamily="18" charset="0"/>
                <a:cs typeface="Times New Roman" panose="02020603050405020304" pitchFamily="18" charset="0"/>
              </a:rPr>
              <a:t>或“排斥”</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a:t>
            </a:r>
            <a:endParaRPr lang="en-US" altLang="zh-CN" sz="3200" b="1" dirty="0">
              <a:latin typeface="Times New Roman" panose="02020603050405020304" pitchFamily="18" charset="0"/>
              <a:cs typeface="Times New Roman" panose="02020603050405020304" pitchFamily="18" charset="0"/>
            </a:endParaRPr>
          </a:p>
        </p:txBody>
      </p:sp>
      <p:sp>
        <p:nvSpPr>
          <p:cNvPr id="10" name="任意多边形 9"/>
          <p:cNvSpPr/>
          <p:nvPr>
            <p:custDataLst>
              <p:tags r:id="rId1"/>
            </p:custDataLst>
          </p:nvPr>
        </p:nvSpPr>
        <p:spPr>
          <a:xfrm>
            <a:off x="569385" y="908720"/>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3</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sp>
        <p:nvSpPr>
          <p:cNvPr id="11" name="矩形 10"/>
          <p:cNvSpPr>
            <a:spLocks noChangeArrowheads="1"/>
          </p:cNvSpPr>
          <p:nvPr/>
        </p:nvSpPr>
        <p:spPr bwMode="auto">
          <a:xfrm>
            <a:off x="5615947" y="692696"/>
            <a:ext cx="3552395"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检验物体是否带电</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pic>
        <p:nvPicPr>
          <p:cNvPr id="307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04246" y="2741496"/>
            <a:ext cx="2342556" cy="26096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矩形 12"/>
          <p:cNvSpPr>
            <a:spLocks noChangeArrowheads="1"/>
          </p:cNvSpPr>
          <p:nvPr/>
        </p:nvSpPr>
        <p:spPr bwMode="auto">
          <a:xfrm>
            <a:off x="1967541" y="3615421"/>
            <a:ext cx="1248139"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同种</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
        <p:nvSpPr>
          <p:cNvPr id="14" name="矩形 13"/>
          <p:cNvSpPr>
            <a:spLocks noChangeArrowheads="1"/>
          </p:cNvSpPr>
          <p:nvPr/>
        </p:nvSpPr>
        <p:spPr bwMode="auto">
          <a:xfrm>
            <a:off x="4079776" y="4340855"/>
            <a:ext cx="1248139"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solidFill>
                  <a:srgbClr val="FF0000"/>
                </a:solidFill>
                <a:latin typeface="Times New Roman" panose="02020603050405020304" pitchFamily="18" charset="0"/>
                <a:cs typeface="Times New Roman" panose="02020603050405020304" pitchFamily="18" charset="0"/>
              </a:rPr>
              <a:t>排斥</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2"/>
          <p:cNvSpPr>
            <a:spLocks noChangeArrowheads="1"/>
          </p:cNvSpPr>
          <p:nvPr/>
        </p:nvSpPr>
        <p:spPr bwMode="auto">
          <a:xfrm>
            <a:off x="1295467" y="1492748"/>
            <a:ext cx="9601068"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当验电器与带电的物体接触后，验电器的两个金属箔上带同种电荷，由于同种电荷相互排斥，所以两个金属箔会张开一定的角度。</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715869" y="908720"/>
            <a:ext cx="8737600" cy="4752975"/>
            <a:chOff x="2494" y="1753"/>
            <a:chExt cx="13760" cy="7485"/>
          </a:xfrm>
        </p:grpSpPr>
        <p:pic>
          <p:nvPicPr>
            <p:cNvPr id="3" name="图片 2" descr="打孔纸"/>
            <p:cNvPicPr>
              <a:picLocks noChangeAspect="1"/>
            </p:cNvPicPr>
            <p:nvPr>
              <p:custDataLst>
                <p:tags r:id="rId1"/>
              </p:custDataLst>
            </p:nvPr>
          </p:nvPicPr>
          <p:blipFill>
            <a:blip r:embed="rId2"/>
            <a:stretch>
              <a:fillRect/>
            </a:stretch>
          </p:blipFill>
          <p:spPr>
            <a:xfrm>
              <a:off x="2494" y="2247"/>
              <a:ext cx="13760" cy="6991"/>
            </a:xfrm>
            <a:prstGeom prst="rect">
              <a:avLst/>
            </a:prstGeom>
          </p:spPr>
        </p:pic>
        <p:grpSp>
          <p:nvGrpSpPr>
            <p:cNvPr id="7" name="组合 6"/>
            <p:cNvGrpSpPr/>
            <p:nvPr/>
          </p:nvGrpSpPr>
          <p:grpSpPr>
            <a:xfrm>
              <a:off x="2936" y="1753"/>
              <a:ext cx="4135" cy="977"/>
              <a:chOff x="2936" y="2160"/>
              <a:chExt cx="4135" cy="977"/>
            </a:xfrm>
          </p:grpSpPr>
          <p:sp>
            <p:nvSpPr>
              <p:cNvPr id="4" name="文本框 3"/>
              <p:cNvSpPr txBox="1"/>
              <p:nvPr>
                <p:custDataLst>
                  <p:tags r:id="rId3"/>
                </p:custDataLst>
              </p:nvPr>
            </p:nvSpPr>
            <p:spPr>
              <a:xfrm>
                <a:off x="4419" y="2315"/>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教你一</a:t>
                </a:r>
                <a:r>
                  <a:rPr lang="zh-CN" altLang="en-US" sz="2800" dirty="0" smtClean="0">
                    <a:latin typeface="黑体" panose="02010609060101010101" charset="-122"/>
                    <a:ea typeface="黑体" panose="02010609060101010101" charset="-122"/>
                    <a:cs typeface="黑体" panose="02010609060101010101" charset="-122"/>
                  </a:rPr>
                  <a:t>招</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2936" y="2160"/>
                <a:ext cx="1579" cy="936"/>
              </a:xfrm>
              <a:prstGeom prst="rect">
                <a:avLst/>
              </a:prstGeom>
            </p:spPr>
          </p:pic>
        </p:grpSp>
      </p:grpSp>
      <p:sp>
        <p:nvSpPr>
          <p:cNvPr id="8" name="矩形 7"/>
          <p:cNvSpPr>
            <a:spLocks noChangeArrowheads="1"/>
          </p:cNvSpPr>
          <p:nvPr/>
        </p:nvSpPr>
        <p:spPr bwMode="auto">
          <a:xfrm>
            <a:off x="2749506" y="1826239"/>
            <a:ext cx="7488021"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2072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检验物体是否带电除了用验电器外，还可以用待检验物体靠近不带电的轻小物体，看轻小物体能否被吸引；还可以用电荷的作用规律去判断。</a:t>
            </a:r>
            <a:endParaRPr lang="zh-CN" altLang="en-US"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5414" y="1700808"/>
            <a:ext cx="10562167" cy="38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原子及其结构 物质是由分子、原子组成的。原子是由原子核和核外电子组成的。原子结构中的各种粒子带电情况：电子带负电。一个电子所带电荷量为</a:t>
            </a:r>
            <a:r>
              <a:rPr lang="en-US" altLang="zh-CN" sz="3200" b="1" dirty="0">
                <a:latin typeface="Times New Roman" panose="02020603050405020304" pitchFamily="18" charset="0"/>
                <a:ea typeface="+mn-ea"/>
                <a:cs typeface="Times New Roman" panose="02020603050405020304" pitchFamily="18" charset="0"/>
              </a:rPr>
              <a:t>1.6×10</a:t>
            </a:r>
            <a:r>
              <a:rPr lang="zh-CN" altLang="en-US" sz="3200" b="1" baseline="30000" dirty="0">
                <a:latin typeface="Times New Roman" panose="02020603050405020304" pitchFamily="18" charset="0"/>
                <a:ea typeface="+mn-ea"/>
                <a:cs typeface="Times New Roman" panose="02020603050405020304" pitchFamily="18" charset="0"/>
              </a:rPr>
              <a:t>－</a:t>
            </a:r>
            <a:r>
              <a:rPr lang="en-US" altLang="zh-CN" sz="3200" b="1" baseline="30000" dirty="0">
                <a:latin typeface="Times New Roman" panose="02020603050405020304" pitchFamily="18" charset="0"/>
                <a:ea typeface="+mn-ea"/>
                <a:cs typeface="Times New Roman" panose="02020603050405020304" pitchFamily="18" charset="0"/>
              </a:rPr>
              <a:t>19 </a:t>
            </a:r>
            <a:r>
              <a:rPr lang="en-US" altLang="zh-CN" sz="3200" b="1" dirty="0">
                <a:latin typeface="Times New Roman" panose="02020603050405020304" pitchFamily="18" charset="0"/>
                <a:ea typeface="+mn-ea"/>
                <a:cs typeface="Times New Roman" panose="02020603050405020304" pitchFamily="18" charset="0"/>
              </a:rPr>
              <a:t>C</a:t>
            </a:r>
            <a:r>
              <a:rPr lang="zh-CN" altLang="en-US" sz="3200" b="1" dirty="0">
                <a:latin typeface="Times New Roman" panose="02020603050405020304" pitchFamily="18" charset="0"/>
                <a:ea typeface="+mn-ea"/>
                <a:cs typeface="Times New Roman" panose="02020603050405020304" pitchFamily="18" charset="0"/>
              </a:rPr>
              <a:t>。质子带正电。一个质子带的正电荷量与一个电子带的负电荷量相等。中子不带电。</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900" y="908636"/>
            <a:ext cx="5579292"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898053"/>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896188"/>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4"/>
            </p:custDataLst>
          </p:nvPr>
        </p:nvSpPr>
        <p:spPr>
          <a:xfrm>
            <a:off x="3347263" y="896188"/>
            <a:ext cx="4476929"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摩擦起电的原因和实质</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5"/>
            </p:custDataLst>
          </p:nvPr>
        </p:nvSpPr>
        <p:spPr>
          <a:xfrm>
            <a:off x="2486202" y="764704"/>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3</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28"/>
          <p:cNvSpPr txBox="1"/>
          <p:nvPr/>
        </p:nvSpPr>
        <p:spPr>
          <a:xfrm>
            <a:off x="3288717" y="1236816"/>
            <a:ext cx="5614565" cy="3416320"/>
          </a:xfrm>
          <a:prstGeom prst="rect">
            <a:avLst/>
          </a:prstGeom>
          <a:noFill/>
        </p:spPr>
        <p:txBody>
          <a:bodyPr wrap="square">
            <a:spAutoFit/>
          </a:bodyPr>
          <a:lstStyle/>
          <a:p>
            <a:pPr marL="342900" indent="-342900">
              <a:lnSpc>
                <a:spcPct val="150000"/>
              </a:lnSpc>
              <a:buClr>
                <a:srgbClr val="00B0F0"/>
              </a:buClr>
              <a:buFont typeface="Wingdings" panose="05000000000000000000" pitchFamily="2" charset="2"/>
              <a:buChar char="u"/>
              <a:defRPr/>
            </a:pPr>
            <a:r>
              <a:rPr lang="zh-CN" altLang="en-US" sz="3600" b="1" dirty="0">
                <a:solidFill>
                  <a:prstClr val="black"/>
                </a:solidFill>
                <a:latin typeface="宋体" panose="02010600030101010101" pitchFamily="2" charset="-122"/>
                <a:cs typeface="Times New Roman" panose="02020603050405020304" pitchFamily="18" charset="0"/>
              </a:rPr>
              <a:t>两种</a:t>
            </a:r>
            <a:r>
              <a:rPr lang="zh-CN" altLang="en-US" sz="3600" b="1" dirty="0" smtClean="0">
                <a:solidFill>
                  <a:prstClr val="black"/>
                </a:solidFill>
                <a:latin typeface="宋体" panose="02010600030101010101" pitchFamily="2" charset="-122"/>
                <a:cs typeface="Times New Roman" panose="02020603050405020304" pitchFamily="18" charset="0"/>
              </a:rPr>
              <a:t>电荷</a:t>
            </a:r>
            <a:endParaRPr lang="en-US" altLang="zh-CN" sz="3600" b="1" dirty="0" smtClean="0">
              <a:solidFill>
                <a:prstClr val="black"/>
              </a:solidFill>
              <a:latin typeface="宋体" panose="02010600030101010101" pitchFamily="2" charset="-122"/>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smtClean="0">
                <a:solidFill>
                  <a:prstClr val="black"/>
                </a:solidFill>
                <a:latin typeface="宋体" panose="02010600030101010101" pitchFamily="2" charset="-122"/>
                <a:cs typeface="Times New Roman" panose="02020603050405020304" pitchFamily="18" charset="0"/>
              </a:rPr>
              <a:t>验电器</a:t>
            </a:r>
            <a:endParaRPr lang="en-US" altLang="zh-CN" sz="3600" b="1" dirty="0" smtClean="0">
              <a:solidFill>
                <a:prstClr val="black"/>
              </a:solidFill>
              <a:latin typeface="宋体" panose="02010600030101010101" pitchFamily="2" charset="-122"/>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solidFill>
                  <a:prstClr val="black"/>
                </a:solidFill>
                <a:latin typeface="宋体" panose="02010600030101010101" pitchFamily="2" charset="-122"/>
                <a:cs typeface="Times New Roman" panose="02020603050405020304" pitchFamily="18" charset="0"/>
              </a:rPr>
              <a:t>摩擦起电的原因和</a:t>
            </a:r>
            <a:r>
              <a:rPr lang="zh-CN" altLang="en-US" sz="3600" b="1" dirty="0" smtClean="0">
                <a:solidFill>
                  <a:prstClr val="black"/>
                </a:solidFill>
                <a:latin typeface="宋体" panose="02010600030101010101" pitchFamily="2" charset="-122"/>
                <a:cs typeface="Times New Roman" panose="02020603050405020304" pitchFamily="18" charset="0"/>
              </a:rPr>
              <a:t>实质</a:t>
            </a:r>
            <a:endParaRPr lang="en-US" altLang="zh-CN" sz="3600" b="1" dirty="0" smtClean="0">
              <a:solidFill>
                <a:prstClr val="black"/>
              </a:solidFill>
              <a:latin typeface="宋体" panose="02010600030101010101" pitchFamily="2" charset="-122"/>
              <a:cs typeface="Times New Roman" panose="02020603050405020304" pitchFamily="18" charset="0"/>
            </a:endParaRPr>
          </a:p>
          <a:p>
            <a:pPr marL="342900" indent="-342900">
              <a:lnSpc>
                <a:spcPct val="150000"/>
              </a:lnSpc>
              <a:buClr>
                <a:srgbClr val="00B0F0"/>
              </a:buClr>
              <a:buFont typeface="Wingdings" panose="05000000000000000000" pitchFamily="2" charset="2"/>
              <a:buChar char="u"/>
              <a:defRPr/>
            </a:pPr>
            <a:r>
              <a:rPr lang="zh-CN" altLang="en-US" sz="3600" b="1" dirty="0">
                <a:solidFill>
                  <a:prstClr val="black"/>
                </a:solidFill>
                <a:latin typeface="宋体" panose="02010600030101010101" pitchFamily="2" charset="-122"/>
                <a:cs typeface="Times New Roman" panose="02020603050405020304" pitchFamily="18" charset="0"/>
              </a:rPr>
              <a:t>静电现象的应用与防护</a:t>
            </a:r>
            <a:endParaRPr lang="en-US" altLang="zh-CN" sz="3600" b="1" dirty="0" smtClean="0">
              <a:solidFill>
                <a:prstClr val="black"/>
              </a:solidFill>
              <a:latin typeface="宋体" panose="02010600030101010101" pitchFamily="2" charset="-122"/>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124744"/>
            <a:ext cx="10562167"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摩擦起电的原因</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a:t>
            </a:r>
            <a:r>
              <a:rPr lang="zh-CN" altLang="en-US" sz="3200" b="1" dirty="0">
                <a:latin typeface="Times New Roman" panose="02020603050405020304" pitchFamily="18" charset="0"/>
                <a:ea typeface="+mn-ea"/>
                <a:cs typeface="Times New Roman" panose="02020603050405020304" pitchFamily="18" charset="0"/>
              </a:rPr>
              <a:t>通常情况下物体对外不显电性的原因：通常情况下，原子核所带的</a:t>
            </a:r>
            <a:r>
              <a:rPr lang="zh-CN" altLang="en-US" sz="3200" b="1" u="wavy" dirty="0">
                <a:uFill>
                  <a:solidFill>
                    <a:srgbClr val="00B0F0"/>
                  </a:solidFill>
                </a:uFill>
                <a:latin typeface="Times New Roman" panose="02020603050405020304" pitchFamily="18" charset="0"/>
                <a:ea typeface="+mn-ea"/>
                <a:cs typeface="Times New Roman" panose="02020603050405020304" pitchFamily="18" charset="0"/>
              </a:rPr>
              <a:t>正电荷和核外电子</a:t>
            </a:r>
            <a:r>
              <a:rPr lang="zh-CN" altLang="en-US" sz="3200" b="1" dirty="0">
                <a:latin typeface="Times New Roman" panose="02020603050405020304" pitchFamily="18" charset="0"/>
                <a:ea typeface="+mn-ea"/>
                <a:cs typeface="Times New Roman" panose="02020603050405020304" pitchFamily="18" charset="0"/>
              </a:rPr>
              <a:t>所带的负电荷电荷量相等，故原子对外不显电性，则物体对外也就不显电性。</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7" name="TextBox 33"/>
          <p:cNvSpPr txBox="1">
            <a:spLocks noChangeArrowheads="1"/>
          </p:cNvSpPr>
          <p:nvPr/>
        </p:nvSpPr>
        <p:spPr bwMode="auto">
          <a:xfrm>
            <a:off x="802899" y="4199407"/>
            <a:ext cx="10562167"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6250" indent="-476250"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a:t>
            </a:r>
            <a:r>
              <a:rPr lang="zh-CN" altLang="en-US" sz="3200" b="1" dirty="0">
                <a:latin typeface="Times New Roman" panose="02020603050405020304" pitchFamily="18" charset="0"/>
                <a:ea typeface="+mn-ea"/>
                <a:cs typeface="Times New Roman" panose="02020603050405020304" pitchFamily="18" charset="0"/>
              </a:rPr>
              <a:t>摩擦起电的认识</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2" name="圆角矩形 1"/>
          <p:cNvSpPr/>
          <p:nvPr/>
        </p:nvSpPr>
        <p:spPr>
          <a:xfrm>
            <a:off x="1402079" y="4410310"/>
            <a:ext cx="1632181" cy="480053"/>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cxnSp>
        <p:nvCxnSpPr>
          <p:cNvPr id="4" name="曲线连接符 3"/>
          <p:cNvCxnSpPr/>
          <p:nvPr/>
        </p:nvCxnSpPr>
        <p:spPr>
          <a:xfrm>
            <a:off x="2218170" y="4890363"/>
            <a:ext cx="1381553" cy="554861"/>
          </a:xfrm>
          <a:prstGeom prst="curvedConnector3">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11" name="Rectangle 1"/>
          <p:cNvSpPr>
            <a:spLocks noChangeArrowheads="1"/>
          </p:cNvSpPr>
          <p:nvPr/>
        </p:nvSpPr>
        <p:spPr bwMode="auto">
          <a:xfrm>
            <a:off x="3599723" y="4890363"/>
            <a:ext cx="5184576"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00B0F0"/>
                </a:solidFill>
                <a:latin typeface="Times New Roman" panose="02020603050405020304" pitchFamily="18" charset="0"/>
                <a:ea typeface="楷体" panose="02010609060101010101" pitchFamily="49" charset="-122"/>
              </a:rPr>
              <a:t>并没有创造电荷，只是发生了电荷的转移。</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775520" y="950560"/>
          <a:ext cx="8608054" cy="4998720"/>
        </p:xfrm>
        <a:graphic>
          <a:graphicData uri="http://schemas.openxmlformats.org/drawingml/2006/table">
            <a:tbl>
              <a:tblPr firstRow="1" bandRow="1">
                <a:tableStyleId>{5940675A-B579-460E-94D1-54222C63F5DA}</a:tableStyleId>
              </a:tblPr>
              <a:tblGrid>
                <a:gridCol w="2112235"/>
                <a:gridCol w="6495819"/>
              </a:tblGrid>
              <a:tr h="1097280">
                <a:tc>
                  <a:txBody>
                    <a:bodyPr/>
                    <a:lstStyle/>
                    <a:p>
                      <a:pPr algn="ctr"/>
                      <a:r>
                        <a:rPr lang="zh-CN" altLang="en-US" sz="3200" b="1" i="0" baseline="0" dirty="0" smtClean="0">
                          <a:latin typeface="Times New Roman" panose="02020603050405020304" pitchFamily="18" charset="0"/>
                          <a:ea typeface="宋体" panose="02010600030101010101" pitchFamily="2" charset="-122"/>
                        </a:rPr>
                        <a:t>原因</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不同物质的原子核对核外电子束缚能力不同</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2072640">
                <a:tc>
                  <a:txBody>
                    <a:bodyPr/>
                    <a:lstStyle/>
                    <a:p>
                      <a:pPr algn="ctr"/>
                      <a:r>
                        <a:rPr lang="zh-CN" altLang="en-US" sz="3200" b="1" i="0" baseline="0" dirty="0" smtClean="0">
                          <a:latin typeface="Times New Roman" panose="02020603050405020304" pitchFamily="18" charset="0"/>
                          <a:ea typeface="宋体" panose="02010600030101010101" pitchFamily="2" charset="-122"/>
                        </a:rPr>
                        <a:t>结果</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原子核对核外电子束缚能力强的物质得电子，带负电</a:t>
                      </a:r>
                      <a:endParaRPr lang="zh-CN" altLang="en-US" sz="3200" b="1" i="0" baseline="0" dirty="0" smtClean="0">
                        <a:latin typeface="Times New Roman" panose="02020603050405020304" pitchFamily="18" charset="0"/>
                        <a:ea typeface="宋体" panose="02010600030101010101" pitchFamily="2" charset="-122"/>
                      </a:endParaRPr>
                    </a:p>
                    <a:p>
                      <a:pPr algn="ctr"/>
                      <a:r>
                        <a:rPr lang="zh-CN" altLang="en-US" sz="3200" b="1" i="0" baseline="0" dirty="0" smtClean="0">
                          <a:latin typeface="Times New Roman" panose="02020603050405020304" pitchFamily="18" charset="0"/>
                          <a:ea typeface="宋体" panose="02010600030101010101" pitchFamily="2" charset="-122"/>
                        </a:rPr>
                        <a:t>原子核对核外电子束缚能力弱的物质失电子，带正电</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609600">
                <a:tc>
                  <a:txBody>
                    <a:bodyPr/>
                    <a:lstStyle/>
                    <a:p>
                      <a:pPr algn="ctr"/>
                      <a:r>
                        <a:rPr lang="zh-CN" altLang="en-US" sz="3200" b="1" i="0" baseline="0" dirty="0" smtClean="0">
                          <a:latin typeface="Times New Roman" panose="02020603050405020304" pitchFamily="18" charset="0"/>
                          <a:ea typeface="宋体" panose="02010600030101010101" pitchFamily="2" charset="-122"/>
                        </a:rPr>
                        <a:t>实质</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电荷转移</a:t>
                      </a:r>
                      <a:endParaRPr lang="zh-CN" altLang="en-US" sz="3200" b="1" i="0" baseline="0" dirty="0" smtClean="0">
                        <a:latin typeface="Times New Roman" panose="02020603050405020304" pitchFamily="18" charset="0"/>
                        <a:ea typeface="宋体" panose="02010600030101010101" pitchFamily="2" charset="-122"/>
                      </a:endParaRPr>
                    </a:p>
                  </a:txBody>
                  <a:tcPr marL="121920" marR="121920" marT="60960" marB="60960" anchor="ctr"/>
                </a:tc>
              </a:tr>
              <a:tr h="609600">
                <a:tc>
                  <a:txBody>
                    <a:bodyPr/>
                    <a:lstStyle/>
                    <a:p>
                      <a:pPr algn="ctr"/>
                      <a:r>
                        <a:rPr lang="zh-CN" altLang="en-US" sz="3200" b="1" i="0" baseline="0" dirty="0" smtClean="0">
                          <a:latin typeface="Times New Roman" panose="02020603050405020304" pitchFamily="18" charset="0"/>
                          <a:ea typeface="宋体" panose="02010600030101010101" pitchFamily="2" charset="-122"/>
                        </a:rPr>
                        <a:t>能的转化</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机械能转化为电能</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r h="609600">
                <a:tc>
                  <a:txBody>
                    <a:bodyPr/>
                    <a:lstStyle/>
                    <a:p>
                      <a:pPr algn="ctr"/>
                      <a:r>
                        <a:rPr lang="zh-CN" altLang="en-US" sz="3200" b="1" i="0" baseline="0" dirty="0" smtClean="0">
                          <a:latin typeface="Times New Roman" panose="02020603050405020304" pitchFamily="18" charset="0"/>
                          <a:ea typeface="宋体" panose="02010600030101010101" pitchFamily="2" charset="-122"/>
                        </a:rPr>
                        <a:t>易错提醒</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c>
                  <a:txBody>
                    <a:bodyPr/>
                    <a:lstStyle/>
                    <a:p>
                      <a:pPr algn="ctr"/>
                      <a:r>
                        <a:rPr lang="zh-CN" altLang="en-US" sz="3200" b="1" i="0" baseline="0" dirty="0" smtClean="0">
                          <a:latin typeface="Times New Roman" panose="02020603050405020304" pitchFamily="18" charset="0"/>
                          <a:ea typeface="宋体" panose="02010600030101010101" pitchFamily="2" charset="-122"/>
                        </a:rPr>
                        <a:t>同种物质相互摩擦不能带电</a:t>
                      </a:r>
                      <a:endParaRPr lang="zh-CN" altLang="en-US" sz="3200" b="1" i="0" baseline="0" dirty="0">
                        <a:latin typeface="Times New Roman" panose="02020603050405020304" pitchFamily="18" charset="0"/>
                        <a:ea typeface="宋体" panose="02010600030101010101" pitchFamily="2" charset="-122"/>
                      </a:endParaRPr>
                    </a:p>
                  </a:txBody>
                  <a:tcPr marL="121920" marR="121920" marT="60960" marB="60960" anchor="ctr"/>
                </a:tc>
              </a:tr>
            </a:tbl>
          </a:graphicData>
        </a:graphic>
      </p:graphicFrame>
    </p:spTree>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1"/>
          <p:cNvSpPr>
            <a:spLocks noChangeArrowheads="1"/>
          </p:cNvSpPr>
          <p:nvPr/>
        </p:nvSpPr>
        <p:spPr bwMode="auto">
          <a:xfrm>
            <a:off x="1295467" y="1508787"/>
            <a:ext cx="9601067"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zh-CN" altLang="en-US" sz="3200" b="1" dirty="0">
                <a:latin typeface="Times New Roman" panose="02020603050405020304" pitchFamily="18" charset="0"/>
                <a:ea typeface="楷体" panose="02010609060101010101" pitchFamily="49" charset="-122"/>
              </a:rPr>
              <a:t>理解要点：</a:t>
            </a:r>
            <a:endParaRPr lang="zh-CN" altLang="en-US" sz="3200" b="1" dirty="0">
              <a:latin typeface="Times New Roman" panose="02020603050405020304" pitchFamily="18" charset="0"/>
              <a:ea typeface="楷体" panose="02010609060101010101" pitchFamily="49" charset="-122"/>
            </a:endParaRPr>
          </a:p>
          <a:p>
            <a:pPr indent="72199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在摩擦起电现象中，一个物体失去多少电子，则另一个物体就得到多少电子。因此，在摩擦起电发生时，两物体一定带上了等量的异种电荷。</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73225" y="980728"/>
            <a:ext cx="9703859" cy="1600439"/>
          </a:xfrm>
          <a:prstGeom prst="rect">
            <a:avLst/>
          </a:prstGeom>
          <a:noFill/>
          <a:ln w="9525">
            <a:noFill/>
            <a:miter lim="800000"/>
          </a:ln>
        </p:spPr>
        <p:txBody>
          <a:bodyPr wrap="square"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河南</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用餐巾纸摩擦饮料吸管使其带电，并将饮料吸管放在转动轴上处于静止状态，如图</a:t>
            </a:r>
            <a:r>
              <a:rPr lang="en-US" altLang="zh-CN" sz="3200" b="1" dirty="0">
                <a:latin typeface="Times New Roman" panose="02020603050405020304" pitchFamily="18" charset="0"/>
                <a:ea typeface="+mn-ea"/>
                <a:cs typeface="Times New Roman" panose="02020603050405020304" pitchFamily="18" charset="0"/>
              </a:rPr>
              <a:t>4 </a:t>
            </a:r>
            <a:r>
              <a:rPr lang="zh-CN" altLang="en-US" sz="3200" b="1" dirty="0">
                <a:latin typeface="Times New Roman" panose="02020603050405020304" pitchFamily="18" charset="0"/>
                <a:ea typeface="+mn-ea"/>
                <a:cs typeface="Times New Roman" panose="02020603050405020304" pitchFamily="18" charset="0"/>
              </a:rPr>
              <a:t>所示。</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13" name="任意多边形 25"/>
          <p:cNvSpPr/>
          <p:nvPr>
            <p:custDataLst>
              <p:tags r:id="rId1"/>
            </p:custDataLst>
          </p:nvPr>
        </p:nvSpPr>
        <p:spPr bwMode="auto">
          <a:xfrm>
            <a:off x="599017" y="1164050"/>
            <a:ext cx="1075267" cy="584200"/>
          </a:xfrm>
          <a:custGeom>
            <a:avLst/>
            <a:gdLst>
              <a:gd name="T0" fmla="*/ 0 w 1186765"/>
              <a:gd name="T1" fmla="*/ 0 h 714376"/>
              <a:gd name="T2" fmla="*/ 1 w 1186765"/>
              <a:gd name="T3" fmla="*/ 0 h 714376"/>
              <a:gd name="T4" fmla="*/ 1 w 1186765"/>
              <a:gd name="T5" fmla="*/ 1 h 714376"/>
              <a:gd name="T6" fmla="*/ 1 w 1186765"/>
              <a:gd name="T7" fmla="*/ 1 h 714376"/>
              <a:gd name="T8" fmla="*/ 1 w 1186765"/>
              <a:gd name="T9" fmla="*/ 1 h 714376"/>
              <a:gd name="T10" fmla="*/ 1 w 1186765"/>
              <a:gd name="T11" fmla="*/ 1 h 714376"/>
              <a:gd name="T12" fmla="*/ 0 60000 65536"/>
              <a:gd name="T13" fmla="*/ 0 60000 65536"/>
              <a:gd name="T14" fmla="*/ 0 60000 65536"/>
              <a:gd name="T15" fmla="*/ 0 60000 65536"/>
              <a:gd name="T16" fmla="*/ 0 60000 65536"/>
              <a:gd name="T17" fmla="*/ 0 60000 65536"/>
              <a:gd name="T18" fmla="*/ 0 w 1186765"/>
              <a:gd name="T19" fmla="*/ 0 h 714376"/>
              <a:gd name="T20" fmla="*/ 1186765 w 1186765"/>
              <a:gd name="T21" fmla="*/ 714376 h 714376"/>
            </a:gdLst>
            <a:ahLst/>
            <a:cxnLst>
              <a:cxn ang="T12">
                <a:pos x="T0" y="T1"/>
              </a:cxn>
              <a:cxn ang="T13">
                <a:pos x="T2" y="T3"/>
              </a:cxn>
              <a:cxn ang="T14">
                <a:pos x="T4" y="T5"/>
              </a:cxn>
              <a:cxn ang="T15">
                <a:pos x="T6" y="T7"/>
              </a:cxn>
              <a:cxn ang="T16">
                <a:pos x="T8" y="T9"/>
              </a:cxn>
              <a:cxn ang="T17">
                <a:pos x="T10" y="T11"/>
              </a:cxn>
            </a:cxnLst>
            <a:rect l="T18" t="T19" r="T20" b="T21"/>
            <a:pathLst>
              <a:path w="1186765" h="714376">
                <a:moveTo>
                  <a:pt x="0" y="0"/>
                </a:moveTo>
                <a:lnTo>
                  <a:pt x="829577" y="0"/>
                </a:lnTo>
                <a:cubicBezTo>
                  <a:pt x="1026846" y="0"/>
                  <a:pt x="1186765" y="159919"/>
                  <a:pt x="1186765" y="357188"/>
                </a:cubicBezTo>
                <a:lnTo>
                  <a:pt x="1186764" y="357188"/>
                </a:lnTo>
                <a:cubicBezTo>
                  <a:pt x="1186764" y="554457"/>
                  <a:pt x="1026845" y="714376"/>
                  <a:pt x="829576" y="714376"/>
                </a:cubicBezTo>
                <a:lnTo>
                  <a:pt x="244993" y="714376"/>
                </a:lnTo>
                <a:lnTo>
                  <a:pt x="0" y="0"/>
                </a:lnTo>
                <a:close/>
              </a:path>
            </a:pathLst>
          </a:custGeom>
          <a:solidFill>
            <a:srgbClr val="A5CC44">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39994"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rgbClr val="FFFFFF"/>
                </a:solidFill>
                <a:latin typeface="微软雅黑" panose="020B0503020204020204" pitchFamily="34" charset="-122"/>
                <a:ea typeface="微软雅黑" panose="020B0503020204020204" pitchFamily="34" charset="-122"/>
              </a:rPr>
              <a:t>例</a:t>
            </a:r>
            <a:r>
              <a:rPr lang="en-US" altLang="zh-CN" sz="3200" dirty="0">
                <a:solidFill>
                  <a:srgbClr val="FFFFFF"/>
                </a:solidFill>
                <a:latin typeface="微软雅黑" panose="020B0503020204020204" pitchFamily="34" charset="-122"/>
                <a:ea typeface="微软雅黑" panose="020B0503020204020204" pitchFamily="34" charset="-122"/>
              </a:rPr>
              <a:t>4</a:t>
            </a:r>
            <a:endParaRPr lang="zh-CN" altLang="en-US" sz="3200" dirty="0">
              <a:solidFill>
                <a:srgbClr val="FFFFFF"/>
              </a:solidFill>
              <a:latin typeface="微软雅黑" panose="020B0503020204020204" pitchFamily="34" charset="-122"/>
              <a:ea typeface="微软雅黑" panose="020B0503020204020204" pitchFamily="34" charset="-122"/>
            </a:endParaRPr>
          </a:p>
        </p:txBody>
      </p:sp>
      <p:pic>
        <p:nvPicPr>
          <p:cNvPr id="4098"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13311" y="2708920"/>
            <a:ext cx="5565379" cy="2866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295467" y="1508787"/>
            <a:ext cx="9703859" cy="2339101"/>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latin typeface="Times New Roman" panose="02020603050405020304" pitchFamily="18" charset="0"/>
                <a:ea typeface="+mn-ea"/>
                <a:cs typeface="Times New Roman" panose="02020603050405020304" pitchFamily="18" charset="0"/>
              </a:rPr>
              <a:t>然后用毛皮摩擦过的橡胶棒靠近带电吸管一端，发现吸管远离橡胶棒，橡胶棒带</a:t>
            </a:r>
            <a:r>
              <a:rPr lang="en-US" altLang="zh-CN" sz="3200" b="1" dirty="0">
                <a:latin typeface="Times New Roman" panose="02020603050405020304" pitchFamily="18" charset="0"/>
                <a:ea typeface="+mn-ea"/>
                <a:cs typeface="Times New Roman" panose="02020603050405020304" pitchFamily="18" charset="0"/>
              </a:rPr>
              <a:t>_____</a:t>
            </a:r>
            <a:r>
              <a:rPr lang="zh-CN" altLang="en-US" sz="3200" b="1" dirty="0">
                <a:latin typeface="Times New Roman" panose="02020603050405020304" pitchFamily="18" charset="0"/>
                <a:ea typeface="+mn-ea"/>
                <a:cs typeface="Times New Roman" panose="02020603050405020304" pitchFamily="18" charset="0"/>
              </a:rPr>
              <a:t>电；饮料吸管和餐巾纸摩擦起电时，</a:t>
            </a:r>
            <a:r>
              <a:rPr lang="en-US" altLang="zh-CN" sz="3200" b="1" dirty="0">
                <a:latin typeface="Times New Roman" panose="02020603050405020304" pitchFamily="18" charset="0"/>
                <a:cs typeface="Times New Roman" panose="02020603050405020304" pitchFamily="18" charset="0"/>
              </a:rPr>
              <a:t> ________</a:t>
            </a:r>
            <a:r>
              <a:rPr lang="zh-CN" altLang="en-US" sz="3200" b="1" dirty="0">
                <a:latin typeface="Times New Roman" panose="02020603050405020304" pitchFamily="18" charset="0"/>
                <a:ea typeface="+mn-ea"/>
                <a:cs typeface="Times New Roman" panose="02020603050405020304" pitchFamily="18" charset="0"/>
              </a:rPr>
              <a:t>失去了电子。</a:t>
            </a:r>
            <a:endParaRPr lang="en-US" altLang="zh-CN" sz="3200" b="1" dirty="0">
              <a:latin typeface="Times New Roman" panose="02020603050405020304" pitchFamily="18" charset="0"/>
              <a:ea typeface="+mn-ea"/>
              <a:cs typeface="Times New Roman" panose="02020603050405020304" pitchFamily="18" charset="0"/>
            </a:endParaRPr>
          </a:p>
        </p:txBody>
      </p:sp>
      <p:sp>
        <p:nvSpPr>
          <p:cNvPr id="11" name="TextBox 10"/>
          <p:cNvSpPr txBox="1">
            <a:spLocks noChangeArrowheads="1"/>
          </p:cNvSpPr>
          <p:nvPr/>
        </p:nvSpPr>
        <p:spPr bwMode="auto">
          <a:xfrm>
            <a:off x="6576053" y="2226187"/>
            <a:ext cx="635595"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负</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12" name="TextBox 11"/>
          <p:cNvSpPr txBox="1">
            <a:spLocks noChangeArrowheads="1"/>
          </p:cNvSpPr>
          <p:nvPr/>
        </p:nvSpPr>
        <p:spPr bwMode="auto">
          <a:xfrm>
            <a:off x="4751851" y="2948947"/>
            <a:ext cx="1536171"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餐巾纸</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305985" y="1220755"/>
            <a:ext cx="9577916"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摩擦起电的实质是电子的转移，得到电子的物体带负电，失去电子的物体带正电。物理学规定</a:t>
            </a:r>
            <a:r>
              <a:rPr lang="en-US" altLang="zh-CN" sz="3200" b="1" dirty="0">
                <a:latin typeface="Times New Roman" panose="02020603050405020304" pitchFamily="18" charset="0"/>
              </a:rPr>
              <a:t>: </a:t>
            </a:r>
            <a:r>
              <a:rPr lang="zh-CN" altLang="en-US" sz="3200" b="1" dirty="0">
                <a:latin typeface="Times New Roman" panose="02020603050405020304" pitchFamily="18" charset="0"/>
              </a:rPr>
              <a:t>毛皮摩擦过的橡胶棒带负电；吸管远离橡胶棒，即吸管和橡胶棒相互排斥，同种电荷相互排斥，所以吸管带负电，则与它摩擦的餐巾纸带正电，所以吸管和餐巾纸摩擦起电时，餐巾纸失去了电子。</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827059" y="476672"/>
            <a:ext cx="10513695" cy="5760720"/>
            <a:chOff x="1227" y="1753"/>
            <a:chExt cx="16557" cy="9072"/>
          </a:xfrm>
        </p:grpSpPr>
        <p:pic>
          <p:nvPicPr>
            <p:cNvPr id="3" name="图片 2" descr="打孔纸"/>
            <p:cNvPicPr>
              <a:picLocks noChangeAspect="1"/>
            </p:cNvPicPr>
            <p:nvPr>
              <p:custDataLst>
                <p:tags r:id="rId1"/>
              </p:custDataLst>
            </p:nvPr>
          </p:nvPicPr>
          <p:blipFill>
            <a:blip r:embed="rId2"/>
            <a:stretch>
              <a:fillRect/>
            </a:stretch>
          </p:blipFill>
          <p:spPr>
            <a:xfrm>
              <a:off x="1227" y="2247"/>
              <a:ext cx="16557" cy="8578"/>
            </a:xfrm>
            <a:prstGeom prst="rect">
              <a:avLst/>
            </a:prstGeom>
          </p:spPr>
        </p:pic>
        <p:grpSp>
          <p:nvGrpSpPr>
            <p:cNvPr id="7" name="组合 6"/>
            <p:cNvGrpSpPr/>
            <p:nvPr/>
          </p:nvGrpSpPr>
          <p:grpSpPr>
            <a:xfrm>
              <a:off x="1681" y="1753"/>
              <a:ext cx="4135" cy="977"/>
              <a:chOff x="1681" y="2160"/>
              <a:chExt cx="4135" cy="977"/>
            </a:xfrm>
          </p:grpSpPr>
          <p:sp>
            <p:nvSpPr>
              <p:cNvPr id="4" name="文本框 3"/>
              <p:cNvSpPr txBox="1"/>
              <p:nvPr>
                <p:custDataLst>
                  <p:tags r:id="rId3"/>
                </p:custDataLst>
              </p:nvPr>
            </p:nvSpPr>
            <p:spPr>
              <a:xfrm>
                <a:off x="3164" y="2315"/>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教你一</a:t>
                </a:r>
                <a:r>
                  <a:rPr lang="zh-CN" altLang="en-US" sz="2800" dirty="0" smtClean="0">
                    <a:latin typeface="黑体" panose="02010609060101010101" charset="-122"/>
                    <a:ea typeface="黑体" panose="02010609060101010101" charset="-122"/>
                    <a:cs typeface="黑体" panose="02010609060101010101" charset="-122"/>
                  </a:rPr>
                  <a:t>招</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681" y="2160"/>
                <a:ext cx="1579" cy="936"/>
              </a:xfrm>
              <a:prstGeom prst="rect">
                <a:avLst/>
              </a:prstGeom>
            </p:spPr>
          </p:pic>
        </p:grpSp>
      </p:grpSp>
      <p:sp>
        <p:nvSpPr>
          <p:cNvPr id="8" name="矩形 7"/>
          <p:cNvSpPr>
            <a:spLocks noChangeArrowheads="1"/>
          </p:cNvSpPr>
          <p:nvPr/>
        </p:nvSpPr>
        <p:spPr bwMode="auto">
          <a:xfrm>
            <a:off x="1835271" y="1250175"/>
            <a:ext cx="8640960" cy="45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80" indent="720725" eaLnBrk="1" hangingPunct="1">
              <a:lnSpc>
                <a:spcPct val="150000"/>
              </a:lnSpc>
              <a:defRPr/>
            </a:pPr>
            <a:r>
              <a:rPr lang="zh-CN" altLang="en-US" sz="3200" b="1" dirty="0">
                <a:latin typeface="Times New Roman" panose="02020603050405020304" pitchFamily="18" charset="0"/>
                <a:ea typeface="楷体" panose="02010609060101010101" pitchFamily="49" charset="-122"/>
              </a:rPr>
              <a:t>将摩擦起电的原因和实质相结合是解决此类题的关键。</a:t>
            </a:r>
            <a:r>
              <a:rPr lang="zh-CN" altLang="en-US" sz="3200" b="1" dirty="0">
                <a:solidFill>
                  <a:srgbClr val="00B0F0"/>
                </a:solidFill>
                <a:latin typeface="Times New Roman" panose="02020603050405020304" pitchFamily="18" charset="0"/>
                <a:ea typeface="楷体" panose="02010609060101010101" pitchFamily="49" charset="-122"/>
              </a:rPr>
              <a:t>摩擦起电的原因是不同物质的原子核对核外电子的束缚能力不同，束缚能力强的物体，得电子，带负电；束缚能力弱的物体，失电子，带正电。可简单记为“强</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得</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负，弱</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失</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正”。</a:t>
            </a:r>
            <a:endParaRPr lang="en-US" altLang="zh-CN" sz="3200" b="1" u="wavy" dirty="0">
              <a:solidFill>
                <a:srgbClr val="00B0F0"/>
              </a:solidFill>
              <a:uFill>
                <a:solidFill>
                  <a:schemeClr val="tx1"/>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33"/>
          <p:cNvSpPr txBox="1">
            <a:spLocks noChangeArrowheads="1"/>
          </p:cNvSpPr>
          <p:nvPr/>
        </p:nvSpPr>
        <p:spPr bwMode="auto">
          <a:xfrm>
            <a:off x="814918" y="1772816"/>
            <a:ext cx="10562167" cy="233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1. </a:t>
            </a:r>
            <a:r>
              <a:rPr lang="zh-CN" altLang="en-US" sz="3200" b="1" dirty="0">
                <a:latin typeface="Times New Roman" panose="02020603050405020304" pitchFamily="18" charset="0"/>
                <a:ea typeface="+mn-ea"/>
                <a:cs typeface="Times New Roman" panose="02020603050405020304" pitchFamily="18" charset="0"/>
              </a:rPr>
              <a:t>静电现象的应用 静电除尘、静电喷涂、静电植绒等。</a:t>
            </a:r>
            <a:endParaRPr lang="zh-CN" altLang="en-US" sz="3200" b="1" dirty="0">
              <a:latin typeface="Times New Roman" panose="02020603050405020304" pitchFamily="18" charset="0"/>
              <a:ea typeface="+mn-ea"/>
              <a:cs typeface="Times New Roman" panose="02020603050405020304" pitchFamily="18" charset="0"/>
            </a:endParaRPr>
          </a:p>
          <a:p>
            <a:pPr marL="474345" indent="-474345" eaLnBrk="1" hangingPunct="1">
              <a:lnSpc>
                <a:spcPct val="150000"/>
              </a:lnSpc>
              <a:defRPr/>
            </a:pPr>
            <a:r>
              <a:rPr lang="en-US" altLang="zh-CN" sz="3200" b="1" dirty="0">
                <a:latin typeface="Times New Roman" panose="02020603050405020304" pitchFamily="18" charset="0"/>
                <a:ea typeface="+mn-ea"/>
                <a:cs typeface="Times New Roman" panose="02020603050405020304" pitchFamily="18" charset="0"/>
              </a:rPr>
              <a:t>2. </a:t>
            </a:r>
            <a:r>
              <a:rPr lang="zh-CN" altLang="en-US" sz="3200" b="1" dirty="0">
                <a:latin typeface="Times New Roman" panose="02020603050405020304" pitchFamily="18" charset="0"/>
                <a:ea typeface="+mn-ea"/>
                <a:cs typeface="Times New Roman" panose="02020603050405020304" pitchFamily="18" charset="0"/>
              </a:rPr>
              <a:t>生活中的静电防护 油罐车尾部拖条铁链；建筑物顶端要安装避雷针；大型绒毛加工车间要对车间内的空气加湿。</a:t>
            </a:r>
            <a:endParaRPr lang="zh-CN" altLang="en-US" sz="3200"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900" y="995916"/>
            <a:ext cx="5579292"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985333"/>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983468"/>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5" name="文本框 28"/>
          <p:cNvSpPr txBox="1"/>
          <p:nvPr>
            <p:custDataLst>
              <p:tags r:id="rId4"/>
            </p:custDataLst>
          </p:nvPr>
        </p:nvSpPr>
        <p:spPr>
          <a:xfrm>
            <a:off x="3347263" y="983468"/>
            <a:ext cx="4476929"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静电现象的应用与防护</a:t>
            </a:r>
            <a:endParaRPr lang="zh-CN" altLang="en-US" sz="3200" b="1" dirty="0">
              <a:latin typeface="黑体" panose="02010609060101010101" charset="-122"/>
              <a:ea typeface="黑体" panose="02010609060101010101" charset="-122"/>
            </a:endParaRPr>
          </a:p>
        </p:txBody>
      </p:sp>
      <p:sp>
        <p:nvSpPr>
          <p:cNvPr id="16" name="AutoShape 11"/>
          <p:cNvSpPr/>
          <p:nvPr>
            <p:custDataLst>
              <p:tags r:id="rId5"/>
            </p:custDataLst>
          </p:nvPr>
        </p:nvSpPr>
        <p:spPr>
          <a:xfrm>
            <a:off x="2486202" y="851984"/>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smtClean="0">
                <a:solidFill>
                  <a:schemeClr val="tx1"/>
                </a:solidFill>
                <a:latin typeface="黑体" panose="02010609060101010101" charset="-122"/>
                <a:ea typeface="黑体" panose="02010609060101010101" charset="-122"/>
              </a:rPr>
              <a:t>4</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230206" y="1151592"/>
            <a:ext cx="7717155" cy="4536440"/>
            <a:chOff x="1227" y="1753"/>
            <a:chExt cx="12153" cy="7144"/>
          </a:xfrm>
        </p:grpSpPr>
        <p:pic>
          <p:nvPicPr>
            <p:cNvPr id="3" name="图片 2" descr="打孔纸"/>
            <p:cNvPicPr>
              <a:picLocks noChangeAspect="1"/>
            </p:cNvPicPr>
            <p:nvPr>
              <p:custDataLst>
                <p:tags r:id="rId1"/>
              </p:custDataLst>
            </p:nvPr>
          </p:nvPicPr>
          <p:blipFill>
            <a:blip r:embed="rId2"/>
            <a:stretch>
              <a:fillRect/>
            </a:stretch>
          </p:blipFill>
          <p:spPr>
            <a:xfrm>
              <a:off x="1227" y="2247"/>
              <a:ext cx="12153" cy="6650"/>
            </a:xfrm>
            <a:prstGeom prst="rect">
              <a:avLst/>
            </a:prstGeom>
          </p:spPr>
        </p:pic>
        <p:grpSp>
          <p:nvGrpSpPr>
            <p:cNvPr id="7" name="组合 6"/>
            <p:cNvGrpSpPr/>
            <p:nvPr/>
          </p:nvGrpSpPr>
          <p:grpSpPr>
            <a:xfrm>
              <a:off x="1681" y="1753"/>
              <a:ext cx="4135" cy="977"/>
              <a:chOff x="1681" y="2160"/>
              <a:chExt cx="4135" cy="977"/>
            </a:xfrm>
          </p:grpSpPr>
          <p:sp>
            <p:nvSpPr>
              <p:cNvPr id="4" name="文本框 3"/>
              <p:cNvSpPr txBox="1"/>
              <p:nvPr>
                <p:custDataLst>
                  <p:tags r:id="rId3"/>
                </p:custDataLst>
              </p:nvPr>
            </p:nvSpPr>
            <p:spPr>
              <a:xfrm>
                <a:off x="3164" y="2315"/>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知识</a:t>
                </a:r>
                <a:r>
                  <a:rPr lang="zh-CN" altLang="en-US" sz="2800" dirty="0" smtClean="0">
                    <a:latin typeface="黑体" panose="02010609060101010101" charset="-122"/>
                    <a:ea typeface="黑体" panose="02010609060101010101" charset="-122"/>
                    <a:cs typeface="黑体" panose="02010609060101010101" charset="-122"/>
                  </a:rPr>
                  <a:t>链接</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681" y="2160"/>
                <a:ext cx="1579" cy="936"/>
              </a:xfrm>
              <a:prstGeom prst="rect">
                <a:avLst/>
              </a:prstGeom>
            </p:spPr>
          </p:pic>
        </p:grpSp>
      </p:grpSp>
      <p:sp>
        <p:nvSpPr>
          <p:cNvPr id="8" name="矩形 7"/>
          <p:cNvSpPr>
            <a:spLocks noChangeArrowheads="1"/>
          </p:cNvSpPr>
          <p:nvPr/>
        </p:nvSpPr>
        <p:spPr bwMode="auto">
          <a:xfrm>
            <a:off x="3238418" y="1943680"/>
            <a:ext cx="5844905"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0" indent="721995" eaLnBrk="1" hangingPunct="1">
              <a:lnSpc>
                <a:spcPct val="150000"/>
              </a:lnSpc>
              <a:defRPr/>
            </a:pPr>
            <a:r>
              <a:rPr lang="zh-CN" altLang="en-US" sz="3200" b="1" dirty="0">
                <a:solidFill>
                  <a:srgbClr val="00B0F0"/>
                </a:solidFill>
                <a:latin typeface="Times New Roman" panose="02020603050405020304" pitchFamily="18" charset="0"/>
                <a:ea typeface="楷体" panose="02010609060101010101" pitchFamily="49" charset="-122"/>
              </a:rPr>
              <a:t>人们利用带电的微小物体在异种电荷的吸引下定向运动的原理，进行静电除尘、静电喷涂、静电植绒等。</a:t>
            </a:r>
            <a:endParaRPr lang="en-US" altLang="zh-CN" sz="3200" b="1" u="wavy" dirty="0">
              <a:solidFill>
                <a:srgbClr val="00B0F0"/>
              </a:solidFill>
              <a:uFill>
                <a:solidFill>
                  <a:prstClr val="black"/>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678518" y="1124744"/>
            <a:ext cx="9698567" cy="4555093"/>
          </a:xfrm>
          <a:prstGeom prst="rect">
            <a:avLst/>
          </a:prstGeom>
          <a:noFill/>
          <a:ln w="9525">
            <a:noFill/>
            <a:miter lim="800000"/>
          </a:ln>
        </p:spPr>
        <p:txBody>
          <a:bodyPr lIns="121917" tIns="60958" rIns="121917" bIns="60958">
            <a:spAutoFit/>
          </a:bodyPr>
          <a:lstStyle/>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中考</a:t>
            </a:r>
            <a:r>
              <a:rPr lang="en-US" altLang="zh-CN" sz="3200" b="1" dirty="0">
                <a:latin typeface="Times New Roman" panose="02020603050405020304" pitchFamily="18" charset="0"/>
                <a:ea typeface="+mn-ea"/>
                <a:cs typeface="Times New Roman" panose="02020603050405020304" pitchFamily="18" charset="0"/>
              </a:rPr>
              <a:t>·</a:t>
            </a:r>
            <a:r>
              <a:rPr lang="zh-CN" altLang="en-US" sz="3200" b="1" dirty="0">
                <a:latin typeface="Times New Roman" panose="02020603050405020304" pitchFamily="18" charset="0"/>
                <a:ea typeface="+mn-ea"/>
                <a:cs typeface="Times New Roman" panose="02020603050405020304" pitchFamily="18" charset="0"/>
              </a:rPr>
              <a:t>德州</a:t>
            </a:r>
            <a:r>
              <a:rPr lang="en-US" altLang="zh-CN" sz="3200" b="1" dirty="0">
                <a:latin typeface="Times New Roman" panose="02020603050405020304" pitchFamily="18" charset="0"/>
                <a:ea typeface="+mn-ea"/>
                <a:cs typeface="Times New Roman" panose="02020603050405020304" pitchFamily="18" charset="0"/>
              </a:rPr>
              <a:t>] </a:t>
            </a:r>
            <a:r>
              <a:rPr lang="zh-CN" altLang="en-US" sz="3200" b="1" dirty="0">
                <a:latin typeface="Times New Roman" panose="02020603050405020304" pitchFamily="18" charset="0"/>
                <a:ea typeface="+mn-ea"/>
                <a:cs typeface="Times New Roman" panose="02020603050405020304" pitchFamily="18" charset="0"/>
              </a:rPr>
              <a:t>如图</a:t>
            </a:r>
            <a:r>
              <a:rPr lang="en-US" altLang="zh-CN" sz="3200" b="1" dirty="0">
                <a:latin typeface="Times New Roman" panose="02020603050405020304" pitchFamily="18" charset="0"/>
                <a:ea typeface="+mn-ea"/>
                <a:cs typeface="Times New Roman" panose="02020603050405020304" pitchFamily="18" charset="0"/>
              </a:rPr>
              <a:t>5 </a:t>
            </a:r>
            <a:r>
              <a:rPr lang="zh-CN" altLang="en-US" sz="3200" b="1" dirty="0">
                <a:latin typeface="Times New Roman" panose="02020603050405020304" pitchFamily="18" charset="0"/>
                <a:ea typeface="+mn-ea"/>
                <a:cs typeface="Times New Roman" panose="02020603050405020304" pitchFamily="18" charset="0"/>
              </a:rPr>
              <a:t>甲是一种车载空气净化器，其工作过程如图乙，受污染的空气被吸入后，颗粒物进入电离区带上电荷，然后在集尘器上被带电金属网捕获，其原理是</a:t>
            </a:r>
            <a:endParaRPr lang="en-US" altLang="zh-CN"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_________</a:t>
            </a:r>
            <a:endParaRPr lang="en-US" altLang="zh-CN" sz="3200" b="1" dirty="0">
              <a:latin typeface="Times New Roman" panose="02020603050405020304" pitchFamily="18" charset="0"/>
              <a:ea typeface="+mn-ea"/>
              <a:cs typeface="Times New Roman" panose="02020603050405020304" pitchFamily="18" charset="0"/>
            </a:endParaRPr>
          </a:p>
          <a:p>
            <a:pPr>
              <a:lnSpc>
                <a:spcPct val="150000"/>
              </a:lnSpc>
              <a:defRPr/>
            </a:pPr>
            <a:r>
              <a:rPr lang="en-US" altLang="zh-CN" sz="3200" b="1" dirty="0">
                <a:latin typeface="Times New Roman" panose="02020603050405020304" pitchFamily="18" charset="0"/>
                <a:ea typeface="+mn-ea"/>
                <a:cs typeface="Times New Roman" panose="02020603050405020304" pitchFamily="18" charset="0"/>
              </a:rPr>
              <a:t>________</a:t>
            </a:r>
            <a:r>
              <a:rPr lang="zh-CN" altLang="en-US" sz="3200" b="1" dirty="0">
                <a:latin typeface="Times New Roman" panose="02020603050405020304" pitchFamily="18" charset="0"/>
                <a:ea typeface="+mn-ea"/>
                <a:cs typeface="Times New Roman" panose="02020603050405020304" pitchFamily="18" charset="0"/>
              </a:rPr>
              <a:t>。</a:t>
            </a:r>
            <a:endParaRPr lang="zh-CN" altLang="en-US" sz="3200" b="1" i="1" dirty="0">
              <a:latin typeface="Times New Roman" panose="02020603050405020304" pitchFamily="18" charset="0"/>
              <a:ea typeface="+mn-ea"/>
              <a:cs typeface="Times New Roman" panose="02020603050405020304" pitchFamily="18" charset="0"/>
            </a:endParaRPr>
          </a:p>
        </p:txBody>
      </p:sp>
      <p:sp>
        <p:nvSpPr>
          <p:cNvPr id="8" name="任意多边形 7"/>
          <p:cNvSpPr/>
          <p:nvPr>
            <p:custDataLst>
              <p:tags r:id="rId1"/>
            </p:custDataLst>
          </p:nvPr>
        </p:nvSpPr>
        <p:spPr>
          <a:xfrm>
            <a:off x="569385" y="1204152"/>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5</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pic>
        <p:nvPicPr>
          <p:cNvPr id="2"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71798" y="3332989"/>
            <a:ext cx="6816757" cy="2628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a:spLocks noChangeArrowheads="1"/>
          </p:cNvSpPr>
          <p:nvPr/>
        </p:nvSpPr>
        <p:spPr bwMode="auto">
          <a:xfrm>
            <a:off x="1678517" y="4005065"/>
            <a:ext cx="1900003"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异种电荷</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
        <p:nvSpPr>
          <p:cNvPr id="11" name="TextBox 10"/>
          <p:cNvSpPr txBox="1">
            <a:spLocks noChangeArrowheads="1"/>
          </p:cNvSpPr>
          <p:nvPr/>
        </p:nvSpPr>
        <p:spPr bwMode="auto">
          <a:xfrm>
            <a:off x="1682363" y="4711265"/>
            <a:ext cx="1896157" cy="861775"/>
          </a:xfrm>
          <a:prstGeom prst="rect">
            <a:avLst/>
          </a:prstGeom>
          <a:noFill/>
          <a:ln w="9525">
            <a:noFill/>
            <a:miter lim="800000"/>
          </a:ln>
        </p:spPr>
        <p:txBody>
          <a:bodyPr wrap="square" lIns="121917" tIns="60958" rIns="121917" bIns="60958">
            <a:spAutoFit/>
          </a:bodyPr>
          <a:lstStyle/>
          <a:p>
            <a:pPr>
              <a:lnSpc>
                <a:spcPct val="150000"/>
              </a:lnSpc>
              <a:defRPr/>
            </a:pPr>
            <a:r>
              <a:rPr lang="zh-CN" altLang="en-US" sz="3200" b="1" dirty="0">
                <a:solidFill>
                  <a:srgbClr val="FF0000"/>
                </a:solidFill>
                <a:latin typeface="Times New Roman" panose="02020603050405020304" pitchFamily="18" charset="0"/>
                <a:ea typeface="+mn-ea"/>
                <a:cs typeface="Times New Roman" panose="02020603050405020304" pitchFamily="18" charset="0"/>
              </a:rPr>
              <a:t>相互吸引</a:t>
            </a:r>
            <a:endParaRPr lang="zh-CN" altLang="en-US" sz="3200" b="1" i="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99457" y="1772816"/>
            <a:ext cx="2209800" cy="2124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26"/>
          <p:cNvSpPr txBox="1">
            <a:spLocks noChangeArrowheads="1"/>
          </p:cNvSpPr>
          <p:nvPr/>
        </p:nvSpPr>
        <p:spPr bwMode="auto">
          <a:xfrm>
            <a:off x="3935760" y="1412776"/>
            <a:ext cx="6768752"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indent="803275" eaLnBrk="1" hangingPunct="1">
              <a:lnSpc>
                <a:spcPct val="150000"/>
              </a:lnSpc>
              <a:spcBef>
                <a:spcPct val="0"/>
              </a:spcBef>
              <a:buNone/>
              <a:defRPr/>
            </a:pPr>
            <a:r>
              <a:rPr lang="zh-CN" altLang="en-US" b="1" dirty="0">
                <a:latin typeface="Times New Roman" panose="02020603050405020304" pitchFamily="18" charset="0"/>
                <a:ea typeface="+mn-ea"/>
                <a:cs typeface="Times New Roman" panose="02020603050405020304" pitchFamily="18" charset="0"/>
              </a:rPr>
              <a:t>用毛皮摩擦硬橡胶棒或用丝绸摩擦功璃棒后，将棒靠近纸屑、头发或其他轻小的</a:t>
            </a:r>
            <a:r>
              <a:rPr lang="zh-CN" altLang="en-US" b="1" dirty="0" smtClean="0">
                <a:latin typeface="Times New Roman" panose="02020603050405020304" pitchFamily="18" charset="0"/>
                <a:ea typeface="+mn-ea"/>
                <a:cs typeface="Times New Roman" panose="02020603050405020304" pitchFamily="18" charset="0"/>
              </a:rPr>
              <a:t>物体，</a:t>
            </a:r>
            <a:r>
              <a:rPr lang="zh-CN" altLang="en-US" b="1" dirty="0">
                <a:latin typeface="Times New Roman" panose="02020603050405020304" pitchFamily="18" charset="0"/>
                <a:ea typeface="+mn-ea"/>
                <a:cs typeface="Times New Roman" panose="02020603050405020304" pitchFamily="18" charset="0"/>
              </a:rPr>
              <a:t>你看到了什么现象？</a:t>
            </a:r>
            <a:endParaRPr lang="zh-CN" altLang="en-US" b="1" dirty="0">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2"/>
          <p:cNvSpPr>
            <a:spLocks noChangeArrowheads="1"/>
          </p:cNvSpPr>
          <p:nvPr/>
        </p:nvSpPr>
        <p:spPr bwMode="auto">
          <a:xfrm>
            <a:off x="1295467" y="1508787"/>
            <a:ext cx="9408583"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颗粒物进入电离区带上电荷，且所带电荷的电性与集尘器带电金属网所带电荷的电性相反，根据异种电荷相互吸引的规律，颗粒物被带电金属网捕获。静电有害亦有利，如静电复印、静电除尘、静电植绒等是静电的利用。</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230206" y="1151592"/>
            <a:ext cx="7717155" cy="4536440"/>
            <a:chOff x="1227" y="1753"/>
            <a:chExt cx="12153" cy="7144"/>
          </a:xfrm>
        </p:grpSpPr>
        <p:pic>
          <p:nvPicPr>
            <p:cNvPr id="3" name="图片 2" descr="打孔纸"/>
            <p:cNvPicPr>
              <a:picLocks noChangeAspect="1"/>
            </p:cNvPicPr>
            <p:nvPr>
              <p:custDataLst>
                <p:tags r:id="rId1"/>
              </p:custDataLst>
            </p:nvPr>
          </p:nvPicPr>
          <p:blipFill>
            <a:blip r:embed="rId2"/>
            <a:stretch>
              <a:fillRect/>
            </a:stretch>
          </p:blipFill>
          <p:spPr>
            <a:xfrm>
              <a:off x="1227" y="2247"/>
              <a:ext cx="12153" cy="6650"/>
            </a:xfrm>
            <a:prstGeom prst="rect">
              <a:avLst/>
            </a:prstGeom>
          </p:spPr>
        </p:pic>
        <p:grpSp>
          <p:nvGrpSpPr>
            <p:cNvPr id="7" name="组合 6"/>
            <p:cNvGrpSpPr/>
            <p:nvPr/>
          </p:nvGrpSpPr>
          <p:grpSpPr>
            <a:xfrm>
              <a:off x="1681" y="1753"/>
              <a:ext cx="4135" cy="977"/>
              <a:chOff x="1681" y="2160"/>
              <a:chExt cx="4135" cy="977"/>
            </a:xfrm>
          </p:grpSpPr>
          <p:sp>
            <p:nvSpPr>
              <p:cNvPr id="4" name="文本框 3"/>
              <p:cNvSpPr txBox="1"/>
              <p:nvPr>
                <p:custDataLst>
                  <p:tags r:id="rId3"/>
                </p:custDataLst>
              </p:nvPr>
            </p:nvSpPr>
            <p:spPr>
              <a:xfrm>
                <a:off x="3164" y="2315"/>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方法</a:t>
                </a:r>
                <a:r>
                  <a:rPr lang="zh-CN" altLang="en-US" sz="2800" dirty="0" smtClean="0">
                    <a:latin typeface="黑体" panose="02010609060101010101" charset="-122"/>
                    <a:ea typeface="黑体" panose="02010609060101010101" charset="-122"/>
                    <a:cs typeface="黑体" panose="02010609060101010101" charset="-122"/>
                  </a:rPr>
                  <a:t>点拨</a:t>
                </a:r>
                <a:endParaRPr lang="zh-CN" altLang="en-US"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1681" y="2160"/>
                <a:ext cx="1579" cy="936"/>
              </a:xfrm>
              <a:prstGeom prst="rect">
                <a:avLst/>
              </a:prstGeom>
            </p:spPr>
          </p:pic>
        </p:grpSp>
      </p:grpSp>
      <p:sp>
        <p:nvSpPr>
          <p:cNvPr id="8" name="矩形 7"/>
          <p:cNvSpPr>
            <a:spLocks noChangeArrowheads="1"/>
          </p:cNvSpPr>
          <p:nvPr/>
        </p:nvSpPr>
        <p:spPr bwMode="auto">
          <a:xfrm>
            <a:off x="3238418" y="1943680"/>
            <a:ext cx="5844905" cy="307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0" indent="721995" eaLnBrk="1" hangingPunct="1">
              <a:lnSpc>
                <a:spcPct val="150000"/>
              </a:lnSpc>
              <a:defRPr/>
            </a:pPr>
            <a:r>
              <a:rPr lang="zh-CN" altLang="en-US" sz="3200" b="1" u="wavy" dirty="0">
                <a:solidFill>
                  <a:srgbClr val="00B0F0"/>
                </a:solidFill>
                <a:uFill>
                  <a:solidFill>
                    <a:prstClr val="black"/>
                  </a:solidFill>
                </a:uFill>
                <a:latin typeface="Times New Roman" panose="02020603050405020304" pitchFamily="18" charset="0"/>
                <a:ea typeface="楷体" panose="02010609060101010101" pitchFamily="49" charset="-122"/>
              </a:rPr>
              <a:t>防止静电危害的基本方法：</a:t>
            </a:r>
            <a:r>
              <a:rPr lang="zh-CN" altLang="en-US" sz="3200" b="1" dirty="0">
                <a:solidFill>
                  <a:srgbClr val="00B0F0"/>
                </a:solidFill>
                <a:latin typeface="Times New Roman" panose="02020603050405020304" pitchFamily="18" charset="0"/>
                <a:ea typeface="楷体" panose="02010609060101010101" pitchFamily="49" charset="-122"/>
              </a:rPr>
              <a:t>控制环境和材料减少静电产生，导体接地释放静电，利用绝缘材料隔离，适时放电处理。</a:t>
            </a:r>
            <a:endParaRPr lang="en-US" altLang="zh-CN" sz="3200" b="1" u="wavy" dirty="0">
              <a:solidFill>
                <a:srgbClr val="00B0F0"/>
              </a:solidFill>
              <a:uFill>
                <a:solidFill>
                  <a:prstClr val="black"/>
                </a:solidFill>
              </a:u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txBox="1"/>
          <p:nvPr/>
        </p:nvSpPr>
        <p:spPr>
          <a:xfrm>
            <a:off x="695401" y="1628800"/>
            <a:ext cx="9361039" cy="64633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lnSpc>
                <a:spcPct val="150000"/>
              </a:lnSpc>
              <a:spcAft>
                <a:spcPts val="0"/>
              </a:spcAft>
            </a:pPr>
            <a:r>
              <a:rPr lang="en-US" altLang="zh-CN" sz="3200" b="1" kern="2200" dirty="0" smtClean="0">
                <a:latin typeface="Times New Roman" panose="02020603050405020304"/>
                <a:ea typeface="宋体" panose="02010600030101010101" pitchFamily="2" charset="-122"/>
              </a:rPr>
              <a:t>1</a:t>
            </a:r>
            <a:r>
              <a:rPr lang="zh-CN" altLang="en-US" sz="3200" b="1" kern="2200" dirty="0" smtClean="0">
                <a:latin typeface="Times New Roman" panose="02020603050405020304"/>
                <a:ea typeface="宋体" panose="02010600030101010101" pitchFamily="2" charset="-122"/>
              </a:rPr>
              <a:t>．下列现象中，与摩擦起电现象无关的是</a:t>
            </a:r>
            <a:r>
              <a:rPr lang="en-US" altLang="zh-CN" sz="3200" b="1" kern="2200" dirty="0" smtClean="0">
                <a:latin typeface="Times New Roman" panose="02020603050405020304"/>
                <a:ea typeface="宋体" panose="02010600030101010101" pitchFamily="2" charset="-122"/>
              </a:rPr>
              <a:t>(</a:t>
            </a:r>
            <a:r>
              <a:rPr lang="zh-CN" altLang="en-US" sz="3200" b="1" kern="2200" dirty="0" smtClean="0">
                <a:latin typeface="Times New Roman" panose="02020603050405020304"/>
                <a:ea typeface="宋体" panose="02010600030101010101" pitchFamily="2" charset="-122"/>
              </a:rPr>
              <a:t>　　</a:t>
            </a:r>
            <a:r>
              <a:rPr lang="en-US" altLang="zh-CN" sz="3200" b="1" kern="2200" dirty="0" smtClean="0">
                <a:latin typeface="Times New Roman" panose="02020603050405020304"/>
                <a:ea typeface="宋体" panose="02010600030101010101" pitchFamily="2" charset="-122"/>
              </a:rPr>
              <a:t>)</a:t>
            </a:r>
            <a:endParaRPr lang="zh-CN" altLang="en-US" sz="3200" b="1" kern="2200" dirty="0" smtClean="0">
              <a:latin typeface="Times New Roman" panose="02020603050405020304"/>
              <a:ea typeface="宋体" panose="02010600030101010101" pitchFamily="2" charset="-122"/>
            </a:endParaRPr>
          </a:p>
        </p:txBody>
      </p:sp>
      <p:sp>
        <p:nvSpPr>
          <p:cNvPr id="5" name="文本占位符 2"/>
          <p:cNvSpPr txBox="1"/>
          <p:nvPr/>
        </p:nvSpPr>
        <p:spPr>
          <a:xfrm>
            <a:off x="1199456" y="2501607"/>
            <a:ext cx="8640960" cy="22382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A</a:t>
            </a:r>
            <a:r>
              <a:rPr lang="zh-CN" altLang="en-US" sz="3200" b="1" kern="100" dirty="0" smtClean="0">
                <a:latin typeface="Times New Roman" panose="02020603050405020304"/>
                <a:ea typeface="宋体" panose="02010600030101010101" pitchFamily="2" charset="-122"/>
              </a:rPr>
              <a:t>．化纤衣服穿在身上容易吸附灰尘</a:t>
            </a:r>
            <a:endParaRPr lang="zh-CN" altLang="en-US" sz="3200" b="1" kern="100" dirty="0" smtClean="0">
              <a:latin typeface="Times New Roman" panose="02020603050405020304"/>
              <a:ea typeface="宋体" panose="02010600030101010101" pitchFamily="2" charset="-122"/>
            </a:endParaRPr>
          </a:p>
          <a:p>
            <a:pPr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B</a:t>
            </a:r>
            <a:r>
              <a:rPr lang="zh-CN" altLang="en-US" sz="3200" b="1" kern="100" dirty="0" smtClean="0">
                <a:latin typeface="Times New Roman" panose="02020603050405020304"/>
                <a:ea typeface="宋体" panose="02010600030101010101" pitchFamily="2" charset="-122"/>
              </a:rPr>
              <a:t>．在干燥天气脱毛衣时会听到轻微的噼啪声</a:t>
            </a:r>
            <a:endParaRPr lang="zh-CN" altLang="en-US" sz="3200" b="1" kern="100" dirty="0" smtClean="0">
              <a:latin typeface="Times New Roman" panose="02020603050405020304"/>
              <a:ea typeface="宋体" panose="02010600030101010101" pitchFamily="2" charset="-122"/>
            </a:endParaRPr>
          </a:p>
          <a:p>
            <a:pPr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C</a:t>
            </a:r>
            <a:r>
              <a:rPr lang="zh-CN" altLang="en-US" sz="3200" b="1" kern="100" dirty="0" smtClean="0">
                <a:latin typeface="Times New Roman" panose="02020603050405020304"/>
                <a:ea typeface="宋体" panose="02010600030101010101" pitchFamily="2" charset="-122"/>
              </a:rPr>
              <a:t>．擦黑板时，粉笔灰纷纷扬扬，四处飘散</a:t>
            </a:r>
            <a:endParaRPr lang="zh-CN" altLang="en-US" sz="3200" b="1" kern="100" dirty="0" smtClean="0">
              <a:latin typeface="Times New Roman" panose="02020603050405020304"/>
              <a:ea typeface="宋体" panose="02010600030101010101" pitchFamily="2" charset="-122"/>
            </a:endParaRPr>
          </a:p>
          <a:p>
            <a:pPr indent="0"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D</a:t>
            </a:r>
            <a:r>
              <a:rPr lang="zh-CN" altLang="en-US" sz="3200" b="1" kern="100" dirty="0" smtClean="0">
                <a:latin typeface="Times New Roman" panose="02020603050405020304"/>
                <a:ea typeface="宋体" panose="02010600030101010101" pitchFamily="2" charset="-122"/>
              </a:rPr>
              <a:t>．刚梳过头发的塑料梳子能够吸引碎纸屑</a:t>
            </a:r>
            <a:endParaRPr lang="zh-CN" altLang="en-US" sz="3200" b="1" kern="100" dirty="0" smtClean="0">
              <a:latin typeface="Times New Roman" panose="02020603050405020304"/>
              <a:ea typeface="宋体" panose="02010600030101010101" pitchFamily="2" charset="-122"/>
            </a:endParaRPr>
          </a:p>
        </p:txBody>
      </p:sp>
      <p:sp>
        <p:nvSpPr>
          <p:cNvPr id="6" name="矩形 5"/>
          <p:cNvSpPr/>
          <p:nvPr/>
        </p:nvSpPr>
        <p:spPr>
          <a:xfrm>
            <a:off x="8675981" y="1825068"/>
            <a:ext cx="379040" cy="584775"/>
          </a:xfrm>
          <a:prstGeom prst="rect">
            <a:avLst/>
          </a:prstGeom>
          <a:noFill/>
          <a:ln w="9525">
            <a:noFill/>
          </a:ln>
        </p:spPr>
        <p:txBody>
          <a:bodyPr wrap="square">
            <a:spAutoFit/>
          </a:bodyPr>
          <a:lstStyle/>
          <a:p>
            <a:pPr lvl="0"/>
            <a:r>
              <a:rPr lang="en-US" altLang="zh-CN" sz="3200" b="1" dirty="0" smtClean="0">
                <a:solidFill>
                  <a:srgbClr val="C00000"/>
                </a:solidFill>
                <a:latin typeface="Times New Roman" panose="02020603050405020304"/>
                <a:ea typeface="宋体" panose="02010600030101010101" pitchFamily="2" charset="-122"/>
              </a:rPr>
              <a:t>C</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占位符 2"/>
          <p:cNvSpPr txBox="1"/>
          <p:nvPr/>
        </p:nvSpPr>
        <p:spPr>
          <a:xfrm>
            <a:off x="694655" y="1646511"/>
            <a:ext cx="10730583" cy="27922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19455" indent="-719455" fontAlgn="auto">
              <a:lnSpc>
                <a:spcPct val="150000"/>
              </a:lnSpc>
              <a:spcBef>
                <a:spcPts val="0"/>
              </a:spcBef>
              <a:spcAft>
                <a:spcPts val="0"/>
              </a:spcAft>
              <a:buNone/>
            </a:pPr>
            <a:r>
              <a:rPr lang="en-US" altLang="zh-CN" sz="3200" b="1" kern="100" dirty="0" smtClean="0">
                <a:latin typeface="Times New Roman" panose="02020603050405020304"/>
                <a:ea typeface="宋体" panose="02010600030101010101" pitchFamily="2" charset="-122"/>
              </a:rPr>
              <a:t>2</a:t>
            </a:r>
            <a:r>
              <a:rPr lang="zh-CN" altLang="en-US" sz="3200" kern="2200" dirty="0" smtClean="0">
                <a:latin typeface="Times New Roman" panose="02020603050405020304"/>
                <a:ea typeface="宋体" panose="02010600030101010101" pitchFamily="2" charset="-122"/>
              </a:rPr>
              <a:t> ．</a:t>
            </a:r>
            <a:r>
              <a:rPr lang="zh-CN" altLang="en-US" sz="3200" b="1" kern="100" dirty="0" smtClean="0">
                <a:latin typeface="Times New Roman" panose="02020603050405020304"/>
                <a:ea typeface="宋体" panose="02010600030101010101" pitchFamily="2" charset="-122"/>
              </a:rPr>
              <a:t>我国西晋学者张华在</a:t>
            </a:r>
            <a:r>
              <a:rPr lang="en-US" altLang="zh-CN" sz="3200" b="1" kern="100" dirty="0" smtClean="0">
                <a:latin typeface="Times New Roman" panose="02020603050405020304"/>
                <a:ea typeface="宋体" panose="02010600030101010101" pitchFamily="2" charset="-122"/>
              </a:rPr>
              <a:t>《</a:t>
            </a:r>
            <a:r>
              <a:rPr lang="zh-CN" altLang="en-US" sz="3200" b="1" kern="100" dirty="0" smtClean="0">
                <a:latin typeface="Times New Roman" panose="02020603050405020304"/>
                <a:ea typeface="宋体" panose="02010600030101010101" pitchFamily="2" charset="-122"/>
              </a:rPr>
              <a:t>博物志</a:t>
            </a:r>
            <a:r>
              <a:rPr lang="en-US" altLang="zh-CN" sz="3200" b="1" kern="100" dirty="0" smtClean="0">
                <a:latin typeface="Times New Roman" panose="02020603050405020304"/>
                <a:ea typeface="宋体" panose="02010600030101010101" pitchFamily="2" charset="-122"/>
              </a:rPr>
              <a:t>》</a:t>
            </a:r>
            <a:r>
              <a:rPr lang="zh-CN" altLang="en-US" sz="3200" b="1" kern="100" dirty="0" smtClean="0">
                <a:latin typeface="Times New Roman" panose="02020603050405020304"/>
                <a:ea typeface="宋体" panose="02010600030101010101" pitchFamily="2" charset="-122"/>
              </a:rPr>
              <a:t>中写到“今人梳头、脱着衣时，有随梳、解结有光者，亦有咤声”，脱衣时有光有声，这其实是一种</a:t>
            </a:r>
            <a:r>
              <a:rPr lang="en-US" altLang="zh-CN" sz="3200" b="1" kern="100" dirty="0" smtClean="0">
                <a:latin typeface="Times New Roman" panose="02020603050405020304"/>
                <a:ea typeface="宋体" panose="02010600030101010101" pitchFamily="2" charset="-122"/>
              </a:rPr>
              <a:t>________</a:t>
            </a:r>
            <a:r>
              <a:rPr lang="zh-CN" altLang="en-US" sz="3200" b="1" kern="100" dirty="0" smtClean="0">
                <a:latin typeface="Times New Roman" panose="02020603050405020304"/>
                <a:ea typeface="宋体" panose="02010600030101010101" pitchFamily="2" charset="-122"/>
              </a:rPr>
              <a:t>现象。小涵穿着的化纤材料衣服与皮肤不断摩擦后容易吸附灰尘，这是因为带电体具有</a:t>
            </a:r>
            <a:r>
              <a:rPr lang="en-US" altLang="zh-CN" sz="3200" b="1" kern="100" dirty="0" smtClean="0">
                <a:latin typeface="Times New Roman" panose="02020603050405020304"/>
                <a:ea typeface="宋体" panose="02010600030101010101" pitchFamily="2" charset="-122"/>
              </a:rPr>
              <a:t>______________</a:t>
            </a:r>
            <a:r>
              <a:rPr lang="zh-CN" altLang="en-US" sz="3200" b="1" kern="100" dirty="0" smtClean="0">
                <a:latin typeface="Times New Roman" panose="02020603050405020304"/>
                <a:ea typeface="宋体" panose="02010600030101010101" pitchFamily="2" charset="-122"/>
              </a:rPr>
              <a:t>的性质。</a:t>
            </a:r>
            <a:endParaRPr lang="zh-CN" altLang="en-US" sz="3200" b="1" kern="100" dirty="0" smtClean="0">
              <a:latin typeface="Times New Roman" panose="02020603050405020304"/>
              <a:ea typeface="宋体" panose="02010600030101010101" pitchFamily="2" charset="-122"/>
            </a:endParaRPr>
          </a:p>
        </p:txBody>
      </p:sp>
      <p:sp>
        <p:nvSpPr>
          <p:cNvPr id="3" name="矩形 2"/>
          <p:cNvSpPr/>
          <p:nvPr/>
        </p:nvSpPr>
        <p:spPr>
          <a:xfrm>
            <a:off x="5951984" y="3284984"/>
            <a:ext cx="1031764" cy="584775"/>
          </a:xfrm>
          <a:prstGeom prst="rect">
            <a:avLst/>
          </a:prstGeom>
          <a:noFill/>
          <a:ln w="9525">
            <a:noFill/>
          </a:ln>
        </p:spPr>
        <p:txBody>
          <a:bodyPr wrap="square">
            <a:spAutoFit/>
          </a:bodyPr>
          <a:lstStyle/>
          <a:p>
            <a:pPr lvl="0"/>
            <a:r>
              <a:rPr lang="zh-CN" altLang="en-US" sz="3200" b="1" dirty="0" smtClean="0">
                <a:solidFill>
                  <a:srgbClr val="C00000"/>
                </a:solidFill>
                <a:latin typeface="Times New Roman" panose="02020603050405020304"/>
                <a:ea typeface="宋体" panose="02010600030101010101" pitchFamily="2" charset="-122"/>
              </a:rPr>
              <a:t>静电</a:t>
            </a:r>
            <a:endParaRPr lang="zh-CN" altLang="en-US" sz="3200" dirty="0">
              <a:solidFill>
                <a:prstClr val="black"/>
              </a:solidFill>
            </a:endParaRPr>
          </a:p>
        </p:txBody>
      </p:sp>
      <p:sp>
        <p:nvSpPr>
          <p:cNvPr id="4" name="矩形 3"/>
          <p:cNvSpPr/>
          <p:nvPr/>
        </p:nvSpPr>
        <p:spPr>
          <a:xfrm>
            <a:off x="3215680" y="4670551"/>
            <a:ext cx="2806351" cy="584775"/>
          </a:xfrm>
          <a:prstGeom prst="rect">
            <a:avLst/>
          </a:prstGeom>
          <a:noFill/>
          <a:ln w="9525">
            <a:noFill/>
          </a:ln>
        </p:spPr>
        <p:txBody>
          <a:bodyPr wrap="square">
            <a:spAutoFit/>
          </a:bodyPr>
          <a:lstStyle/>
          <a:p>
            <a:pPr lvl="0"/>
            <a:r>
              <a:rPr lang="zh-CN" altLang="en-US" sz="3200" b="1" dirty="0" smtClean="0">
                <a:solidFill>
                  <a:srgbClr val="C00000"/>
                </a:solidFill>
                <a:latin typeface="Times New Roman" panose="02020603050405020304"/>
                <a:ea typeface="宋体" panose="02010600030101010101" pitchFamily="2" charset="-122"/>
              </a:rPr>
              <a:t>吸引</a:t>
            </a:r>
            <a:r>
              <a:rPr lang="zh-CN" altLang="en-US" sz="3200" b="1" dirty="0">
                <a:solidFill>
                  <a:srgbClr val="C00000"/>
                </a:solidFill>
                <a:latin typeface="Times New Roman" panose="02020603050405020304"/>
                <a:ea typeface="宋体" panose="02010600030101010101" pitchFamily="2" charset="-122"/>
              </a:rPr>
              <a:t>轻小物体</a:t>
            </a:r>
            <a:endParaRPr lang="zh-CN" altLang="en-US" sz="3200" dirty="0">
              <a:solidFill>
                <a:prstClr val="black"/>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占位符 2"/>
          <p:cNvSpPr txBox="1"/>
          <p:nvPr/>
        </p:nvSpPr>
        <p:spPr>
          <a:xfrm>
            <a:off x="695325" y="1558965"/>
            <a:ext cx="10729913" cy="28623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7380" indent="-627380" fontAlgn="auto">
              <a:lnSpc>
                <a:spcPct val="150000"/>
              </a:lnSpc>
              <a:spcAft>
                <a:spcPts val="0"/>
              </a:spcAft>
              <a:buNone/>
              <a:tabLst>
                <a:tab pos="718820" algn="l"/>
              </a:tabLst>
            </a:pPr>
            <a:r>
              <a:rPr lang="en-US" altLang="zh-CN" sz="3200" b="1" kern="100" dirty="0" smtClean="0">
                <a:latin typeface="Times New Roman" panose="02020603050405020304"/>
                <a:ea typeface="宋体" panose="02010600030101010101" pitchFamily="2" charset="-122"/>
              </a:rPr>
              <a:t>3</a:t>
            </a:r>
            <a:r>
              <a:rPr lang="zh-CN" altLang="en-US" sz="3200" kern="2200" dirty="0" smtClean="0">
                <a:latin typeface="Times New Roman" panose="02020603050405020304"/>
                <a:ea typeface="宋体" panose="02010600030101010101" pitchFamily="2" charset="-122"/>
              </a:rPr>
              <a:t>．</a:t>
            </a:r>
            <a:r>
              <a:rPr lang="en-US" altLang="zh-CN" sz="3200" b="1" kern="100" dirty="0" smtClean="0">
                <a:latin typeface="Times New Roman" panose="02020603050405020304"/>
                <a:ea typeface="宋体" panose="02010600030101010101" pitchFamily="2" charset="-122"/>
              </a:rPr>
              <a:t>[</a:t>
            </a:r>
            <a:r>
              <a:rPr lang="zh-CN" altLang="en-US" sz="3200" b="1" kern="100" dirty="0" smtClean="0">
                <a:latin typeface="Times New Roman" panose="02020603050405020304"/>
                <a:ea typeface="宋体" panose="02010600030101010101" pitchFamily="2" charset="-122"/>
              </a:rPr>
              <a:t>中考</a:t>
            </a:r>
            <a:r>
              <a:rPr lang="en-US" altLang="zh-CN" sz="3200" b="1" kern="100" dirty="0" smtClean="0">
                <a:latin typeface="Times New Roman" panose="02020603050405020304"/>
                <a:ea typeface="宋体" panose="02010600030101010101" pitchFamily="2" charset="-122"/>
              </a:rPr>
              <a:t>·</a:t>
            </a:r>
            <a:r>
              <a:rPr lang="zh-CN" altLang="en-US" sz="3200" b="1" kern="100" dirty="0" smtClean="0">
                <a:latin typeface="Times New Roman" panose="02020603050405020304"/>
                <a:ea typeface="宋体" panose="02010600030101010101" pitchFamily="2" charset="-122"/>
              </a:rPr>
              <a:t>福建</a:t>
            </a:r>
            <a:r>
              <a:rPr lang="en-US" altLang="zh-CN" sz="3200" b="1" kern="100" dirty="0" smtClean="0">
                <a:latin typeface="Times New Roman" panose="02020603050405020304"/>
                <a:ea typeface="宋体" panose="02010600030101010101" pitchFamily="2" charset="-122"/>
              </a:rPr>
              <a:t>]</a:t>
            </a:r>
            <a:r>
              <a:rPr lang="zh-CN" altLang="en-US" sz="3200" b="1" kern="100" dirty="0" smtClean="0">
                <a:latin typeface="Times New Roman" panose="02020603050405020304"/>
                <a:ea typeface="宋体" panose="02010600030101010101" pitchFamily="2" charset="-122"/>
              </a:rPr>
              <a:t>我国古药物学家常用布摩擦过的琥珀能否吸引干草屑来辨别琥珀的真假。摩擦后的琥珀能吸引干草屑，说明琥珀带了</a:t>
            </a:r>
            <a:r>
              <a:rPr lang="en-US" altLang="zh-CN" sz="3200" b="1" kern="100" dirty="0" smtClean="0">
                <a:latin typeface="Times New Roman" panose="02020603050405020304"/>
                <a:ea typeface="宋体" panose="02010600030101010101" pitchFamily="2" charset="-122"/>
              </a:rPr>
              <a:t>_______</a:t>
            </a:r>
            <a:r>
              <a:rPr lang="zh-CN" altLang="en-US" sz="3200" b="1" kern="100" dirty="0" smtClean="0">
                <a:latin typeface="Times New Roman" panose="02020603050405020304"/>
                <a:ea typeface="宋体" panose="02010600030101010101" pitchFamily="2" charset="-122"/>
              </a:rPr>
              <a:t>。吸管和纸巾摩擦后，吸管带负电，说明摩擦过程中</a:t>
            </a:r>
            <a:r>
              <a:rPr lang="en-US" altLang="zh-CN" sz="3200" b="1" kern="100" dirty="0" smtClean="0">
                <a:latin typeface="Times New Roman" panose="02020603050405020304"/>
                <a:ea typeface="宋体" panose="02010600030101010101" pitchFamily="2" charset="-122"/>
              </a:rPr>
              <a:t>________(</a:t>
            </a:r>
            <a:r>
              <a:rPr lang="zh-CN" altLang="en-US" sz="3200" b="1" kern="100" dirty="0" smtClean="0">
                <a:latin typeface="Times New Roman" panose="02020603050405020304"/>
                <a:ea typeface="宋体" panose="02010600030101010101" pitchFamily="2" charset="-122"/>
              </a:rPr>
              <a:t>选填“吸管”或“纸巾”</a:t>
            </a:r>
            <a:r>
              <a:rPr lang="en-US" altLang="zh-CN" sz="3200" b="1" kern="100" dirty="0" smtClean="0">
                <a:latin typeface="Times New Roman" panose="02020603050405020304"/>
                <a:ea typeface="宋体" panose="02010600030101010101" pitchFamily="2" charset="-122"/>
              </a:rPr>
              <a:t>)</a:t>
            </a:r>
            <a:r>
              <a:rPr lang="zh-CN" altLang="en-US" sz="3200" b="1" kern="100" dirty="0" smtClean="0">
                <a:latin typeface="Times New Roman" panose="02020603050405020304"/>
                <a:ea typeface="宋体" panose="02010600030101010101" pitchFamily="2" charset="-122"/>
              </a:rPr>
              <a:t>失去电子。</a:t>
            </a:r>
            <a:endParaRPr lang="zh-CN" altLang="en-US" sz="3200" b="1" kern="100" dirty="0" smtClean="0">
              <a:latin typeface="Times New Roman" panose="02020603050405020304"/>
              <a:ea typeface="宋体" panose="02010600030101010101" pitchFamily="2" charset="-122"/>
            </a:endParaRPr>
          </a:p>
        </p:txBody>
      </p:sp>
      <p:sp>
        <p:nvSpPr>
          <p:cNvPr id="3" name="矩形 2"/>
          <p:cNvSpPr/>
          <p:nvPr/>
        </p:nvSpPr>
        <p:spPr>
          <a:xfrm>
            <a:off x="5123607" y="2996952"/>
            <a:ext cx="684361" cy="830997"/>
          </a:xfrm>
          <a:prstGeom prst="rect">
            <a:avLst/>
          </a:prstGeom>
        </p:spPr>
        <p:txBody>
          <a:bodyPr wrap="square">
            <a:spAutoFit/>
          </a:bodyPr>
          <a:lstStyle/>
          <a:p>
            <a:pPr>
              <a:lnSpc>
                <a:spcPct val="150000"/>
              </a:lnSpc>
              <a:spcAft>
                <a:spcPts val="0"/>
              </a:spcAft>
              <a:tabLst>
                <a:tab pos="2233930" algn="l"/>
                <a:tab pos="4467860" algn="l"/>
              </a:tabLst>
            </a:pPr>
            <a:r>
              <a:rPr lang="zh-CN" altLang="en-US" sz="3200" b="1" kern="100" dirty="0" smtClean="0">
                <a:solidFill>
                  <a:srgbClr val="C00000"/>
                </a:solidFill>
                <a:latin typeface="Times New Roman" panose="02020603050405020304"/>
                <a:cs typeface="Times New Roman" panose="02020603050405020304"/>
              </a:rPr>
              <a:t>电</a:t>
            </a:r>
            <a:endParaRPr lang="zh-CN" altLang="zh-CN" sz="3200" kern="100" dirty="0">
              <a:solidFill>
                <a:srgbClr val="C00000"/>
              </a:solidFill>
              <a:effectLst/>
              <a:latin typeface="宋体" panose="02010600030101010101" pitchFamily="2" charset="-122"/>
              <a:cs typeface="Courier New" panose="02070309020205020404"/>
            </a:endParaRPr>
          </a:p>
        </p:txBody>
      </p:sp>
      <p:sp>
        <p:nvSpPr>
          <p:cNvPr id="4" name="矩形 3"/>
          <p:cNvSpPr/>
          <p:nvPr/>
        </p:nvSpPr>
        <p:spPr>
          <a:xfrm>
            <a:off x="6240016" y="3750131"/>
            <a:ext cx="1081411" cy="830997"/>
          </a:xfrm>
          <a:prstGeom prst="rect">
            <a:avLst/>
          </a:prstGeom>
        </p:spPr>
        <p:txBody>
          <a:bodyPr wrap="square">
            <a:spAutoFit/>
          </a:bodyPr>
          <a:lstStyle/>
          <a:p>
            <a:pPr>
              <a:lnSpc>
                <a:spcPct val="150000"/>
              </a:lnSpc>
              <a:spcAft>
                <a:spcPts val="0"/>
              </a:spcAft>
              <a:tabLst>
                <a:tab pos="2233930" algn="l"/>
                <a:tab pos="4467860" algn="l"/>
              </a:tabLst>
            </a:pPr>
            <a:r>
              <a:rPr lang="zh-CN" altLang="en-US" sz="3200" b="1" kern="100" dirty="0" smtClean="0">
                <a:solidFill>
                  <a:srgbClr val="C00000"/>
                </a:solidFill>
                <a:latin typeface="Times New Roman" panose="02020603050405020304"/>
                <a:cs typeface="Times New Roman" panose="02020603050405020304"/>
              </a:rPr>
              <a:t>纸巾</a:t>
            </a:r>
            <a:endParaRPr lang="zh-CN" altLang="zh-CN" sz="3200" kern="100" dirty="0">
              <a:solidFill>
                <a:srgbClr val="C00000"/>
              </a:solidFill>
              <a:effectLst/>
              <a:latin typeface="宋体" panose="02010600030101010101" pitchFamily="2" charset="-122"/>
              <a:cs typeface="Courier New" panose="02070309020205020404"/>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组合 16"/>
          <p:cNvGrpSpPr/>
          <p:nvPr/>
        </p:nvGrpSpPr>
        <p:grpSpPr>
          <a:xfrm>
            <a:off x="2091004" y="2184172"/>
            <a:ext cx="7965436" cy="1748884"/>
            <a:chOff x="1115616" y="2067694"/>
            <a:chExt cx="5974077" cy="1311663"/>
          </a:xfrm>
        </p:grpSpPr>
        <p:cxnSp>
          <p:nvCxnSpPr>
            <p:cNvPr id="18" name="直接箭头连接符 17"/>
            <p:cNvCxnSpPr/>
            <p:nvPr/>
          </p:nvCxnSpPr>
          <p:spPr bwMode="auto">
            <a:xfrm flipH="1">
              <a:off x="3156559" y="3161547"/>
              <a:ext cx="685424"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矩形 35"/>
            <p:cNvSpPr>
              <a:spLocks noChangeArrowheads="1"/>
            </p:cNvSpPr>
            <p:nvPr/>
          </p:nvSpPr>
          <p:spPr bwMode="auto">
            <a:xfrm>
              <a:off x="1579684" y="2113213"/>
              <a:ext cx="1065436"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验电器</a:t>
              </a:r>
              <a:endParaRPr lang="en-US" altLang="zh-CN" sz="3200" b="1" dirty="0"/>
            </a:p>
          </p:txBody>
        </p:sp>
        <p:sp>
          <p:nvSpPr>
            <p:cNvPr id="25" name="圆角矩形 24"/>
            <p:cNvSpPr/>
            <p:nvPr/>
          </p:nvSpPr>
          <p:spPr>
            <a:xfrm>
              <a:off x="3844835" y="2961407"/>
              <a:ext cx="1526850" cy="37216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Times New Roman" panose="02020603050405020304" pitchFamily="18" charset="0"/>
                  <a:ea typeface="宋体" panose="02010600030101010101" pitchFamily="2" charset="-122"/>
                </a:rPr>
                <a:t>两种电荷</a:t>
              </a:r>
              <a:endParaRPr lang="zh-CN" altLang="en-US" sz="3200" b="1" dirty="0">
                <a:solidFill>
                  <a:schemeClr val="tx1"/>
                </a:solidFill>
                <a:latin typeface="Times New Roman" panose="02020603050405020304" pitchFamily="18" charset="0"/>
                <a:ea typeface="宋体" panose="02010600030101010101" pitchFamily="2" charset="-122"/>
              </a:endParaRPr>
            </a:p>
          </p:txBody>
        </p:sp>
        <p:cxnSp>
          <p:nvCxnSpPr>
            <p:cNvPr id="29" name="直接箭头连接符 28"/>
            <p:cNvCxnSpPr/>
            <p:nvPr/>
          </p:nvCxnSpPr>
          <p:spPr bwMode="auto">
            <a:xfrm>
              <a:off x="5371685" y="3147049"/>
              <a:ext cx="652572"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a:stCxn id="25" idx="0"/>
            </p:cNvCxnSpPr>
            <p:nvPr/>
          </p:nvCxnSpPr>
          <p:spPr bwMode="auto">
            <a:xfrm flipV="1">
              <a:off x="4608260" y="2529359"/>
              <a:ext cx="0" cy="43204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1" name="矩形 35"/>
            <p:cNvSpPr>
              <a:spLocks noChangeArrowheads="1"/>
            </p:cNvSpPr>
            <p:nvPr/>
          </p:nvSpPr>
          <p:spPr bwMode="auto">
            <a:xfrm>
              <a:off x="3717153" y="2067694"/>
              <a:ext cx="1683394"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正、负电荷</a:t>
              </a:r>
              <a:endParaRPr lang="en-US" altLang="zh-CN" sz="3200" b="1" dirty="0"/>
            </a:p>
          </p:txBody>
        </p:sp>
        <p:sp>
          <p:nvSpPr>
            <p:cNvPr id="32" name="矩形 35"/>
            <p:cNvSpPr>
              <a:spLocks noChangeArrowheads="1"/>
            </p:cNvSpPr>
            <p:nvPr/>
          </p:nvSpPr>
          <p:spPr bwMode="auto">
            <a:xfrm>
              <a:off x="1115616" y="2923022"/>
              <a:ext cx="1992372"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相互作用规律</a:t>
              </a:r>
              <a:endParaRPr lang="en-US" altLang="zh-CN" sz="3200" b="1" dirty="0"/>
            </a:p>
          </p:txBody>
        </p:sp>
        <p:sp>
          <p:nvSpPr>
            <p:cNvPr id="33" name="矩形 35"/>
            <p:cNvSpPr>
              <a:spLocks noChangeArrowheads="1"/>
            </p:cNvSpPr>
            <p:nvPr/>
          </p:nvSpPr>
          <p:spPr bwMode="auto">
            <a:xfrm>
              <a:off x="6024257" y="2940776"/>
              <a:ext cx="1065436"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作用力</a:t>
              </a:r>
              <a:endParaRPr lang="en-US" altLang="zh-CN" sz="3200" b="1" dirty="0"/>
            </a:p>
          </p:txBody>
        </p:sp>
        <p:sp>
          <p:nvSpPr>
            <p:cNvPr id="35" name="矩形 35"/>
            <p:cNvSpPr>
              <a:spLocks noChangeArrowheads="1"/>
            </p:cNvSpPr>
            <p:nvPr/>
          </p:nvSpPr>
          <p:spPr bwMode="auto">
            <a:xfrm>
              <a:off x="6210194" y="2129829"/>
              <a:ext cx="756457" cy="438581"/>
            </a:xfrm>
            <a:prstGeom prst="rect">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t>原因</a:t>
              </a:r>
              <a:endParaRPr lang="en-US" altLang="zh-CN" sz="3200" b="1" dirty="0"/>
            </a:p>
          </p:txBody>
        </p:sp>
        <p:cxnSp>
          <p:nvCxnSpPr>
            <p:cNvPr id="36" name="直接箭头连接符 35"/>
            <p:cNvCxnSpPr>
              <a:stCxn id="32" idx="0"/>
            </p:cNvCxnSpPr>
            <p:nvPr/>
          </p:nvCxnSpPr>
          <p:spPr bwMode="auto">
            <a:xfrm flipV="1">
              <a:off x="2111802" y="2554604"/>
              <a:ext cx="24286" cy="368419"/>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bwMode="auto">
            <a:xfrm flipH="1" flipV="1">
              <a:off x="6580659" y="2572358"/>
              <a:ext cx="1" cy="36841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TextBox 26"/>
          <p:cNvSpPr txBox="1">
            <a:spLocks noChangeArrowheads="1"/>
          </p:cNvSpPr>
          <p:nvPr/>
        </p:nvSpPr>
        <p:spPr bwMode="auto">
          <a:xfrm>
            <a:off x="814918" y="1772816"/>
            <a:ext cx="10562167" cy="30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1. </a:t>
            </a:r>
            <a:r>
              <a:rPr lang="zh-CN" altLang="en-US" b="1" dirty="0">
                <a:latin typeface="Times New Roman" panose="02020603050405020304" pitchFamily="18" charset="0"/>
                <a:ea typeface="+mn-ea"/>
                <a:cs typeface="Times New Roman" panose="02020603050405020304" pitchFamily="18" charset="0"/>
              </a:rPr>
              <a:t>摩擦起电 </a:t>
            </a:r>
            <a:r>
              <a:rPr lang="zh-CN" altLang="en-US" b="1" dirty="0" smtClean="0">
                <a:latin typeface="Times New Roman" panose="02020603050405020304" pitchFamily="18" charset="0"/>
                <a:ea typeface="+mn-ea"/>
                <a:cs typeface="Times New Roman" panose="02020603050405020304" pitchFamily="18" charset="0"/>
              </a:rPr>
              <a:t> 用</a:t>
            </a:r>
            <a:r>
              <a:rPr lang="zh-CN" altLang="en-US" b="1" dirty="0">
                <a:latin typeface="Times New Roman" panose="02020603050405020304" pitchFamily="18" charset="0"/>
                <a:ea typeface="+mn-ea"/>
                <a:cs typeface="Times New Roman" panose="02020603050405020304" pitchFamily="18" charset="0"/>
              </a:rPr>
              <a:t>摩擦的方法使物体带电。这时物体带的是静电。使物体带电的方法：用摩擦的方法使物体带电，用接触的方法使物体带电，还可以通过感应使物体带电。</a:t>
            </a:r>
            <a:endParaRPr lang="zh-CN" altLang="en-US" b="1" dirty="0">
              <a:latin typeface="Times New Roman" panose="02020603050405020304" pitchFamily="18" charset="0"/>
              <a:ea typeface="+mn-ea"/>
              <a:cs typeface="Times New Roman" panose="02020603050405020304" pitchFamily="18" charset="0"/>
            </a:endParaRPr>
          </a:p>
          <a:p>
            <a:pPr marL="476250" indent="-476250" eaLnBrk="1" hangingPunct="1">
              <a:lnSpc>
                <a:spcPct val="150000"/>
              </a:lnSpc>
              <a:spcBef>
                <a:spcPct val="0"/>
              </a:spcBef>
              <a:buNone/>
              <a:defRPr/>
            </a:pPr>
            <a:r>
              <a:rPr lang="en-US" altLang="zh-CN" b="1" dirty="0">
                <a:latin typeface="Times New Roman" panose="02020603050405020304" pitchFamily="18" charset="0"/>
                <a:ea typeface="+mn-ea"/>
                <a:cs typeface="Times New Roman" panose="02020603050405020304" pitchFamily="18" charset="0"/>
              </a:rPr>
              <a:t>2. </a:t>
            </a:r>
            <a:r>
              <a:rPr lang="zh-CN" altLang="en-US" b="1" dirty="0">
                <a:latin typeface="Times New Roman" panose="02020603050405020304" pitchFamily="18" charset="0"/>
                <a:ea typeface="+mn-ea"/>
                <a:cs typeface="Times New Roman" panose="02020603050405020304" pitchFamily="18" charset="0"/>
              </a:rPr>
              <a:t>带电体的性质 </a:t>
            </a:r>
            <a:r>
              <a:rPr lang="zh-CN" altLang="en-US" b="1" u="wavy" dirty="0">
                <a:uFill>
                  <a:solidFill>
                    <a:srgbClr val="00B0F0"/>
                  </a:solidFill>
                </a:uFill>
                <a:latin typeface="Times New Roman" panose="02020603050405020304" pitchFamily="18" charset="0"/>
                <a:ea typeface="+mn-ea"/>
                <a:cs typeface="Times New Roman" panose="02020603050405020304" pitchFamily="18" charset="0"/>
              </a:rPr>
              <a:t>能吸引轻小的物体</a:t>
            </a:r>
            <a:r>
              <a:rPr lang="zh-CN" altLang="en-US" b="1" dirty="0">
                <a:latin typeface="Times New Roman" panose="02020603050405020304" pitchFamily="18" charset="0"/>
                <a:ea typeface="+mn-ea"/>
                <a:cs typeface="Times New Roman" panose="02020603050405020304" pitchFamily="18" charset="0"/>
              </a:rPr>
              <a:t>。</a:t>
            </a:r>
            <a:endParaRPr lang="zh-CN" altLang="en-US" b="1" dirty="0">
              <a:latin typeface="Times New Roman" panose="02020603050405020304" pitchFamily="18" charset="0"/>
              <a:ea typeface="+mn-ea"/>
              <a:cs typeface="Times New Roman" panose="02020603050405020304" pitchFamily="18" charset="0"/>
            </a:endParaRPr>
          </a:p>
        </p:txBody>
      </p:sp>
      <p:sp>
        <p:nvSpPr>
          <p:cNvPr id="11" name="AutoShape 2"/>
          <p:cNvSpPr>
            <a:spLocks noChangeArrowheads="1"/>
          </p:cNvSpPr>
          <p:nvPr>
            <p:custDataLst>
              <p:tags r:id="rId1"/>
            </p:custDataLst>
          </p:nvPr>
        </p:nvSpPr>
        <p:spPr bwMode="gray">
          <a:xfrm flipH="1">
            <a:off x="2244901" y="995916"/>
            <a:ext cx="3083014" cy="573617"/>
          </a:xfrm>
          <a:prstGeom prst="roundRect">
            <a:avLst>
              <a:gd name="adj" fmla="val 47681"/>
            </a:avLst>
          </a:prstGeom>
          <a:solidFill>
            <a:schemeClr val="accent6">
              <a:lumMod val="60000"/>
              <a:lumOff val="40000"/>
            </a:schemeClr>
          </a:soli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2" name="AutoShape 2"/>
          <p:cNvSpPr>
            <a:spLocks noChangeArrowheads="1"/>
          </p:cNvSpPr>
          <p:nvPr>
            <p:custDataLst>
              <p:tags r:id="rId2"/>
            </p:custDataLst>
          </p:nvPr>
        </p:nvSpPr>
        <p:spPr bwMode="gray">
          <a:xfrm flipH="1">
            <a:off x="839435" y="985333"/>
            <a:ext cx="2053167" cy="584200"/>
          </a:xfrm>
          <a:prstGeom prst="roundRect">
            <a:avLst>
              <a:gd name="adj" fmla="val 47681"/>
            </a:avLst>
          </a:prstGeom>
          <a:gradFill rotWithShape="1">
            <a:gsLst>
              <a:gs pos="100000">
                <a:schemeClr val="accent5">
                  <a:lumMod val="60000"/>
                  <a:lumOff val="40000"/>
                </a:schemeClr>
              </a:gs>
              <a:gs pos="100000">
                <a:srgbClr val="FF0A00"/>
              </a:gs>
              <a:gs pos="100000">
                <a:srgbClr val="FF1200"/>
              </a:gs>
              <a:gs pos="100000">
                <a:srgbClr val="FF6600"/>
              </a:gs>
            </a:gsLst>
            <a:lin ang="0" scaled="1"/>
          </a:gradFill>
          <a:ln>
            <a:noFill/>
          </a:ln>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endParaRPr>
          </a:p>
        </p:txBody>
      </p:sp>
      <p:sp>
        <p:nvSpPr>
          <p:cNvPr id="13" name="文本框 27"/>
          <p:cNvSpPr txBox="1"/>
          <p:nvPr>
            <p:custDataLst>
              <p:tags r:id="rId3"/>
            </p:custDataLst>
          </p:nvPr>
        </p:nvSpPr>
        <p:spPr>
          <a:xfrm>
            <a:off x="1050679" y="983468"/>
            <a:ext cx="1449436" cy="584775"/>
          </a:xfrm>
          <a:prstGeom prst="rect">
            <a:avLst/>
          </a:prstGeom>
          <a:noFill/>
          <a:ln w="9525">
            <a:noFill/>
          </a:ln>
        </p:spPr>
        <p:txBody>
          <a:bodyPr wrap="none">
            <a:spAutoFit/>
          </a:bodyPr>
          <a:lstStyle/>
          <a:p>
            <a:r>
              <a:rPr lang="zh-CN" altLang="en-US" sz="3200" b="1" dirty="0">
                <a:solidFill>
                  <a:schemeClr val="tx1"/>
                </a:solidFill>
                <a:latin typeface="黑体" panose="02010609060101010101" charset="-122"/>
                <a:ea typeface="黑体" panose="02010609060101010101" charset="-122"/>
              </a:rPr>
              <a:t>知识点</a:t>
            </a:r>
            <a:endParaRPr lang="zh-CN" altLang="en-US" sz="3200" b="1" dirty="0">
              <a:solidFill>
                <a:schemeClr val="tx1"/>
              </a:solidFill>
              <a:latin typeface="黑体" panose="02010609060101010101" charset="-122"/>
              <a:ea typeface="黑体" panose="02010609060101010101" charset="-122"/>
            </a:endParaRPr>
          </a:p>
        </p:txBody>
      </p:sp>
      <p:sp>
        <p:nvSpPr>
          <p:cNvPr id="14" name="文本框 28"/>
          <p:cNvSpPr txBox="1"/>
          <p:nvPr>
            <p:custDataLst>
              <p:tags r:id="rId4"/>
            </p:custDataLst>
          </p:nvPr>
        </p:nvSpPr>
        <p:spPr>
          <a:xfrm>
            <a:off x="3347263" y="983468"/>
            <a:ext cx="1980652" cy="584775"/>
          </a:xfrm>
          <a:prstGeom prst="rect">
            <a:avLst/>
          </a:prstGeom>
          <a:noFill/>
          <a:ln w="9525">
            <a:noFill/>
          </a:ln>
        </p:spPr>
        <p:txBody>
          <a:bodyPr wrap="square">
            <a:spAutoFit/>
          </a:bodyPr>
          <a:lstStyle/>
          <a:p>
            <a:r>
              <a:rPr lang="zh-CN" altLang="en-US" sz="3200" b="1" dirty="0">
                <a:latin typeface="黑体" panose="02010609060101010101" charset="-122"/>
                <a:ea typeface="黑体" panose="02010609060101010101" charset="-122"/>
              </a:rPr>
              <a:t>两种电荷</a:t>
            </a:r>
            <a:endParaRPr lang="zh-CN" altLang="en-US" sz="3200" b="1" dirty="0">
              <a:latin typeface="黑体" panose="02010609060101010101" charset="-122"/>
              <a:ea typeface="黑体" panose="02010609060101010101" charset="-122"/>
            </a:endParaRPr>
          </a:p>
        </p:txBody>
      </p:sp>
      <p:sp>
        <p:nvSpPr>
          <p:cNvPr id="15" name="AutoShape 11"/>
          <p:cNvSpPr/>
          <p:nvPr>
            <p:custDataLst>
              <p:tags r:id="rId5"/>
            </p:custDataLst>
          </p:nvPr>
        </p:nvSpPr>
        <p:spPr>
          <a:xfrm>
            <a:off x="2486202" y="851984"/>
            <a:ext cx="768351" cy="776816"/>
          </a:xfrm>
          <a:prstGeom prst="diamond">
            <a:avLst/>
          </a:prstGeom>
          <a:solidFill>
            <a:srgbClr val="F4BE96"/>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nchorCtr="0"/>
          <a:lstStyle/>
          <a:p>
            <a:pPr algn="ctr" eaLnBrk="0" hangingPunct="0"/>
            <a:r>
              <a:rPr lang="en-US" altLang="ko-KR" sz="3200" b="1" dirty="0">
                <a:solidFill>
                  <a:schemeClr val="tx1"/>
                </a:solidFill>
                <a:latin typeface="黑体" panose="02010609060101010101" charset="-122"/>
                <a:ea typeface="黑体" panose="02010609060101010101" charset="-122"/>
              </a:rPr>
              <a:t>1</a:t>
            </a:r>
            <a:endParaRPr lang="en-US" altLang="ko-KR" sz="3200" b="1" dirty="0">
              <a:solidFill>
                <a:schemeClr val="tx1"/>
              </a:solidFill>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extBox 26"/>
          <p:cNvSpPr txBox="1">
            <a:spLocks noChangeArrowheads="1"/>
          </p:cNvSpPr>
          <p:nvPr/>
        </p:nvSpPr>
        <p:spPr bwMode="auto">
          <a:xfrm>
            <a:off x="814918" y="1508787"/>
            <a:ext cx="10562167"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57505" indent="-3575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3. </a:t>
            </a:r>
            <a:r>
              <a:rPr lang="zh-CN" altLang="en-US" sz="3200" b="1" dirty="0">
                <a:latin typeface="Times New Roman" panose="02020603050405020304" pitchFamily="18" charset="0"/>
                <a:cs typeface="Times New Roman" panose="02020603050405020304" pitchFamily="18" charset="0"/>
              </a:rPr>
              <a:t>两种电荷 自然界只存在两种电荷，即正电荷和负电荷。把与丝绸摩擦过的玻璃棒带的电荷叫作正电荷，把与毛皮摩擦过的橡胶棒带的电荷叫作负电荷。</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defRPr/>
            </a:pPr>
            <a:r>
              <a:rPr lang="en-US" altLang="zh-CN" sz="3200" b="1" dirty="0">
                <a:latin typeface="Times New Roman" panose="02020603050405020304" pitchFamily="18" charset="0"/>
                <a:cs typeface="Times New Roman" panose="02020603050405020304" pitchFamily="18" charset="0"/>
              </a:rPr>
              <a:t>4. </a:t>
            </a:r>
            <a:r>
              <a:rPr lang="zh-CN" altLang="en-US" sz="3200" b="1" dirty="0">
                <a:latin typeface="Times New Roman" panose="02020603050405020304" pitchFamily="18" charset="0"/>
                <a:cs typeface="Times New Roman" panose="02020603050405020304" pitchFamily="18" charset="0"/>
              </a:rPr>
              <a:t>电荷间的相互作用规律 同种电荷相互排斥，异种电荷相互吸引。</a:t>
            </a:r>
            <a:endParaRPr lang="en-US" altLang="zh-CN" sz="3200" b="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670686" y="260648"/>
            <a:ext cx="10821670" cy="6309360"/>
            <a:chOff x="2494" y="1753"/>
            <a:chExt cx="17042" cy="9936"/>
          </a:xfrm>
        </p:grpSpPr>
        <p:pic>
          <p:nvPicPr>
            <p:cNvPr id="3" name="图片 2" descr="打孔纸"/>
            <p:cNvPicPr>
              <a:picLocks noChangeAspect="1"/>
            </p:cNvPicPr>
            <p:nvPr>
              <p:custDataLst>
                <p:tags r:id="rId1"/>
              </p:custDataLst>
            </p:nvPr>
          </p:nvPicPr>
          <p:blipFill>
            <a:blip r:embed="rId2"/>
            <a:stretch>
              <a:fillRect/>
            </a:stretch>
          </p:blipFill>
          <p:spPr>
            <a:xfrm>
              <a:off x="2494" y="2247"/>
              <a:ext cx="17042" cy="9442"/>
            </a:xfrm>
            <a:prstGeom prst="rect">
              <a:avLst/>
            </a:prstGeom>
          </p:spPr>
        </p:pic>
        <p:grpSp>
          <p:nvGrpSpPr>
            <p:cNvPr id="7" name="组合 6"/>
            <p:cNvGrpSpPr/>
            <p:nvPr/>
          </p:nvGrpSpPr>
          <p:grpSpPr>
            <a:xfrm>
              <a:off x="2936" y="1753"/>
              <a:ext cx="4135" cy="977"/>
              <a:chOff x="2936" y="2160"/>
              <a:chExt cx="4135" cy="977"/>
            </a:xfrm>
          </p:grpSpPr>
          <p:sp>
            <p:nvSpPr>
              <p:cNvPr id="4" name="文本框 3"/>
              <p:cNvSpPr txBox="1"/>
              <p:nvPr>
                <p:custDataLst>
                  <p:tags r:id="rId3"/>
                </p:custDataLst>
              </p:nvPr>
            </p:nvSpPr>
            <p:spPr>
              <a:xfrm>
                <a:off x="4419" y="2315"/>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特别</a:t>
                </a:r>
                <a:r>
                  <a:rPr lang="zh-CN" altLang="en-US" sz="2800" dirty="0" smtClean="0">
                    <a:latin typeface="黑体" panose="02010609060101010101" charset="-122"/>
                    <a:ea typeface="黑体" panose="02010609060101010101" charset="-122"/>
                    <a:cs typeface="黑体" panose="02010609060101010101" charset="-122"/>
                  </a:rPr>
                  <a:t>提醒</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2936" y="2160"/>
                <a:ext cx="1579" cy="936"/>
              </a:xfrm>
              <a:prstGeom prst="rect">
                <a:avLst/>
              </a:prstGeom>
            </p:spPr>
          </p:pic>
        </p:grpSp>
      </p:grpSp>
      <p:sp>
        <p:nvSpPr>
          <p:cNvPr id="8" name="矩形 7"/>
          <p:cNvSpPr>
            <a:spLocks noChangeArrowheads="1"/>
          </p:cNvSpPr>
          <p:nvPr/>
        </p:nvSpPr>
        <p:spPr bwMode="auto">
          <a:xfrm>
            <a:off x="1560307" y="1150768"/>
            <a:ext cx="9644079" cy="45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latin typeface="Times New Roman" panose="02020603050405020304" pitchFamily="18" charset="0"/>
                <a:ea typeface="楷体" panose="02010609060101010101" pitchFamily="49" charset="-122"/>
              </a:rPr>
              <a:t>带电体具有能吸引轻小物体的性质。</a:t>
            </a:r>
            <a:r>
              <a:rPr lang="zh-CN" altLang="en-US" sz="3200" b="1" dirty="0">
                <a:solidFill>
                  <a:srgbClr val="00B0F0"/>
                </a:solidFill>
                <a:latin typeface="Times New Roman" panose="02020603050405020304" pitchFamily="18" charset="0"/>
                <a:ea typeface="楷体" panose="02010609060101010101" pitchFamily="49" charset="-122"/>
              </a:rPr>
              <a:t>由于物体间力的作用是相互的，因此</a:t>
            </a:r>
            <a:r>
              <a:rPr lang="en-US" altLang="zh-CN" sz="3200" b="1" dirty="0">
                <a:solidFill>
                  <a:srgbClr val="00B0F0"/>
                </a:solidFill>
                <a:latin typeface="Times New Roman" panose="02020603050405020304" pitchFamily="18" charset="0"/>
                <a:ea typeface="楷体" panose="02010609060101010101" pitchFamily="49" charset="-122"/>
              </a:rPr>
              <a:t>, </a:t>
            </a:r>
            <a:r>
              <a:rPr lang="zh-CN" altLang="en-US" sz="3200" b="1" dirty="0">
                <a:solidFill>
                  <a:srgbClr val="00B0F0"/>
                </a:solidFill>
                <a:latin typeface="Times New Roman" panose="02020603050405020304" pitchFamily="18" charset="0"/>
                <a:ea typeface="楷体" panose="02010609060101010101" pitchFamily="49" charset="-122"/>
              </a:rPr>
              <a:t>轻小物体也能吸引带电体。</a:t>
            </a:r>
            <a:endParaRPr lang="zh-CN" altLang="en-US" sz="3200" b="1" dirty="0">
              <a:solidFill>
                <a:srgbClr val="00B0F0"/>
              </a:solidFill>
              <a:latin typeface="Times New Roman" panose="02020603050405020304" pitchFamily="18" charset="0"/>
              <a:ea typeface="楷体" panose="02010609060101010101" pitchFamily="49" charset="-122"/>
            </a:endParaRPr>
          </a:p>
          <a:p>
            <a:pPr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latin typeface="Times New Roman" panose="02020603050405020304" pitchFamily="18" charset="0"/>
                <a:ea typeface="楷体" panose="02010609060101010101" pitchFamily="49" charset="-122"/>
              </a:rPr>
              <a:t>一个带电体能吸引另一个物体，另一个物体的带电情况有两种可能</a:t>
            </a:r>
            <a:r>
              <a:rPr lang="en-US" altLang="zh-CN" sz="3200" b="1" dirty="0">
                <a:latin typeface="Times New Roman" panose="02020603050405020304" pitchFamily="18" charset="0"/>
                <a:ea typeface="楷体" panose="02010609060101010101" pitchFamily="49" charset="-122"/>
              </a:rPr>
              <a:t>:</a:t>
            </a:r>
            <a:endParaRPr lang="en-US" altLang="zh-CN" sz="3200" b="1" dirty="0">
              <a:latin typeface="Times New Roman" panose="02020603050405020304" pitchFamily="18" charset="0"/>
              <a:ea typeface="楷体" panose="02010609060101010101" pitchFamily="49" charset="-122"/>
            </a:endParaRPr>
          </a:p>
          <a:p>
            <a:pPr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(1) </a:t>
            </a:r>
            <a:r>
              <a:rPr lang="zh-CN" altLang="en-US" sz="3200" b="1" dirty="0">
                <a:solidFill>
                  <a:srgbClr val="00B0F0"/>
                </a:solidFill>
                <a:latin typeface="Times New Roman" panose="02020603050405020304" pitchFamily="18" charset="0"/>
                <a:ea typeface="楷体" panose="02010609060101010101" pitchFamily="49" charset="-122"/>
              </a:rPr>
              <a:t>另一个物体是轻小物体，它有可能不带电。</a:t>
            </a:r>
            <a:endParaRPr lang="zh-CN" altLang="en-US" sz="3200" b="1" dirty="0">
              <a:solidFill>
                <a:srgbClr val="00B0F0"/>
              </a:solidFill>
              <a:latin typeface="Times New Roman" panose="02020603050405020304" pitchFamily="18" charset="0"/>
              <a:ea typeface="楷体" panose="02010609060101010101" pitchFamily="49" charset="-122"/>
            </a:endParaRPr>
          </a:p>
          <a:p>
            <a:pPr eaLnBrk="1" hangingPunct="1">
              <a:lnSpc>
                <a:spcPct val="150000"/>
              </a:lnSpc>
            </a:pPr>
            <a:r>
              <a:rPr lang="en-US" altLang="zh-CN" sz="3200" b="1" dirty="0">
                <a:solidFill>
                  <a:srgbClr val="00B0F0"/>
                </a:solidFill>
                <a:latin typeface="Times New Roman" panose="02020603050405020304" pitchFamily="18" charset="0"/>
                <a:ea typeface="楷体" panose="02010609060101010101" pitchFamily="49" charset="-122"/>
              </a:rPr>
              <a:t>(2) </a:t>
            </a:r>
            <a:r>
              <a:rPr lang="zh-CN" altLang="en-US" sz="3200" b="1" dirty="0">
                <a:solidFill>
                  <a:srgbClr val="00B0F0"/>
                </a:solidFill>
                <a:latin typeface="Times New Roman" panose="02020603050405020304" pitchFamily="18" charset="0"/>
                <a:ea typeface="楷体" panose="02010609060101010101" pitchFamily="49" charset="-122"/>
              </a:rPr>
              <a:t>另一个物体带电，两物体带的是异种电荷。</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内容占位符 7"/>
          <p:cNvSpPr txBox="1">
            <a:spLocks noChangeArrowheads="1"/>
          </p:cNvSpPr>
          <p:nvPr/>
        </p:nvSpPr>
        <p:spPr bwMode="auto">
          <a:xfrm>
            <a:off x="1661585" y="1052736"/>
            <a:ext cx="9715500"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3200" b="1" dirty="0">
                <a:latin typeface="Times New Roman" panose="02020603050405020304" pitchFamily="18" charset="0"/>
                <a:cs typeface="Times New Roman" panose="02020603050405020304" pitchFamily="18" charset="0"/>
              </a:rPr>
              <a:t>摩擦后的气球能“吸”起头发。下列现象中“吸”的物理原理与其相同的是</a:t>
            </a:r>
            <a:r>
              <a:rPr lang="en-US" altLang="zh-CN" sz="3200" b="1" dirty="0">
                <a:latin typeface="Times New Roman" panose="02020603050405020304" pitchFamily="18" charset="0"/>
                <a:cs typeface="Times New Roman" panose="02020603050405020304" pitchFamily="18" charset="0"/>
              </a:rPr>
              <a:t>(         )</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A. </a:t>
            </a:r>
            <a:r>
              <a:rPr lang="zh-CN" altLang="en-US" sz="3200" b="1" dirty="0">
                <a:latin typeface="Times New Roman" panose="02020603050405020304" pitchFamily="18" charset="0"/>
                <a:cs typeface="Times New Roman" panose="02020603050405020304" pitchFamily="18" charset="0"/>
              </a:rPr>
              <a:t>挤压后的塑料吸盘“吸”在光滑的瓷砖上</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B. </a:t>
            </a:r>
            <a:r>
              <a:rPr lang="zh-CN" altLang="en-US" sz="3200" b="1" dirty="0">
                <a:latin typeface="Times New Roman" panose="02020603050405020304" pitchFamily="18" charset="0"/>
                <a:cs typeface="Times New Roman" panose="02020603050405020304" pitchFamily="18" charset="0"/>
              </a:rPr>
              <a:t>削平的两根铅柱压紧后会“吸”在一起</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C. </a:t>
            </a:r>
            <a:r>
              <a:rPr lang="zh-CN" altLang="en-US" sz="3200" b="1" dirty="0">
                <a:latin typeface="Times New Roman" panose="02020603050405020304" pitchFamily="18" charset="0"/>
                <a:cs typeface="Times New Roman" panose="02020603050405020304" pitchFamily="18" charset="0"/>
              </a:rPr>
              <a:t>干手搓开的新塑料袋“吸”在手上</a:t>
            </a:r>
            <a:endParaRPr lang="zh-CN" altLang="en-US" sz="3200" b="1" dirty="0">
              <a:latin typeface="Times New Roman" panose="02020603050405020304" pitchFamily="18" charset="0"/>
              <a:cs typeface="Times New Roman" panose="02020603050405020304" pitchFamily="18" charset="0"/>
            </a:endParaRPr>
          </a:p>
          <a:p>
            <a:pPr eaLnBrk="1" hangingPunct="1">
              <a:lnSpc>
                <a:spcPct val="150000"/>
              </a:lnSpc>
              <a:buFont typeface="Arial" panose="020B0604020202020204" pitchFamily="34" charset="0"/>
              <a:buNone/>
            </a:pPr>
            <a:r>
              <a:rPr lang="en-US" altLang="zh-CN" sz="3200" b="1" dirty="0">
                <a:latin typeface="Times New Roman" panose="02020603050405020304" pitchFamily="18" charset="0"/>
                <a:cs typeface="Times New Roman" panose="02020603050405020304" pitchFamily="18" charset="0"/>
              </a:rPr>
              <a:t>D. </a:t>
            </a:r>
            <a:r>
              <a:rPr lang="zh-CN" altLang="en-US" sz="3200" b="1" dirty="0">
                <a:latin typeface="Times New Roman" panose="02020603050405020304" pitchFamily="18" charset="0"/>
                <a:cs typeface="Times New Roman" panose="02020603050405020304" pitchFamily="18" charset="0"/>
              </a:rPr>
              <a:t>行驶的汽车的窗帘被“吸”出窗外</a:t>
            </a:r>
            <a:endParaRPr lang="en-US" altLang="zh-CN" sz="3200" b="1" dirty="0">
              <a:latin typeface="Times New Roman" panose="02020603050405020304" pitchFamily="18" charset="0"/>
              <a:cs typeface="Times New Roman" panose="02020603050405020304" pitchFamily="18" charset="0"/>
            </a:endParaRPr>
          </a:p>
        </p:txBody>
      </p:sp>
      <p:sp>
        <p:nvSpPr>
          <p:cNvPr id="20" name="任意多边形 19"/>
          <p:cNvSpPr/>
          <p:nvPr>
            <p:custDataLst>
              <p:tags r:id="rId1"/>
            </p:custDataLst>
          </p:nvPr>
        </p:nvSpPr>
        <p:spPr>
          <a:xfrm>
            <a:off x="569385" y="1228154"/>
            <a:ext cx="1062567" cy="592667"/>
          </a:xfrm>
          <a:custGeom>
            <a:avLst/>
            <a:gdLst>
              <a:gd name="connsiteX0" fmla="*/ 0 w 1141940"/>
              <a:gd name="connsiteY0" fmla="*/ 0 h 714376"/>
              <a:gd name="connsiteX1" fmla="*/ 784752 w 1141940"/>
              <a:gd name="connsiteY1" fmla="*/ 0 h 714376"/>
              <a:gd name="connsiteX2" fmla="*/ 1141940 w 1141940"/>
              <a:gd name="connsiteY2" fmla="*/ 357188 h 714376"/>
              <a:gd name="connsiteX3" fmla="*/ 1141939 w 1141940"/>
              <a:gd name="connsiteY3" fmla="*/ 357188 h 714376"/>
              <a:gd name="connsiteX4" fmla="*/ 784751 w 1141940"/>
              <a:gd name="connsiteY4" fmla="*/ 714376 h 714376"/>
              <a:gd name="connsiteX5" fmla="*/ 244993 w 1141940"/>
              <a:gd name="connsiteY5" fmla="*/ 714376 h 71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940" h="714376">
                <a:moveTo>
                  <a:pt x="0" y="0"/>
                </a:moveTo>
                <a:lnTo>
                  <a:pt x="784752" y="0"/>
                </a:lnTo>
                <a:cubicBezTo>
                  <a:pt x="982021" y="0"/>
                  <a:pt x="1141940" y="159919"/>
                  <a:pt x="1141940" y="357188"/>
                </a:cubicBezTo>
                <a:lnTo>
                  <a:pt x="1141939" y="357188"/>
                </a:lnTo>
                <a:cubicBezTo>
                  <a:pt x="1141939" y="554457"/>
                  <a:pt x="982020" y="714376"/>
                  <a:pt x="784751" y="714376"/>
                </a:cubicBezTo>
                <a:lnTo>
                  <a:pt x="244993" y="714376"/>
                </a:lnTo>
                <a:close/>
              </a:path>
            </a:pathLst>
          </a:custGeom>
          <a:solidFill>
            <a:srgbClr val="E6844E">
              <a:alpha val="74000"/>
            </a:srgbClr>
          </a:solidFill>
        </p:spPr>
        <p:txBody>
          <a:bodyPr lIns="239994" tIns="60958" rIns="121917" bIns="60958" anchor="ctr">
            <a:normAutofit lnSpcReduction="10000"/>
          </a:bodyPr>
          <a:lstStyle/>
          <a:p>
            <a:pPr algn="ctr">
              <a:defRPr/>
            </a:pPr>
            <a:r>
              <a:rPr lang="zh-CN" altLang="en-US" sz="3200" dirty="0" smtClean="0">
                <a:solidFill>
                  <a:srgbClr val="FFFFFF"/>
                </a:solidFill>
                <a:latin typeface="微软雅黑" panose="020B0503020204020204" pitchFamily="34" charset="-122"/>
                <a:ea typeface="微软雅黑" panose="020B0503020204020204" pitchFamily="34" charset="-122"/>
              </a:rPr>
              <a:t>例</a:t>
            </a:r>
            <a:r>
              <a:rPr lang="en-US" altLang="zh-CN" sz="3200" dirty="0" smtClean="0">
                <a:solidFill>
                  <a:srgbClr val="FFFFFF"/>
                </a:solidFill>
                <a:latin typeface="微软雅黑" panose="020B0503020204020204" pitchFamily="34" charset="-122"/>
                <a:ea typeface="微软雅黑" panose="020B0503020204020204" pitchFamily="34" charset="-122"/>
              </a:rPr>
              <a:t>1</a:t>
            </a:r>
            <a:endParaRPr lang="zh-CN" altLang="en-US" sz="3200" dirty="0" err="1">
              <a:solidFill>
                <a:srgbClr val="FFFFFF"/>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6192011" y="1823143"/>
            <a:ext cx="480053"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dirty="0">
                <a:solidFill>
                  <a:srgbClr val="FF0000"/>
                </a:solidFill>
                <a:latin typeface="Times New Roman" panose="02020603050405020304" pitchFamily="18" charset="0"/>
                <a:cs typeface="Times New Roman" panose="02020603050405020304" pitchFamily="18" charset="0"/>
              </a:rPr>
              <a:t>C</a:t>
            </a:r>
            <a:endParaRPr lang="zh-CN" altLang="en-US"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2"/>
          <p:cNvSpPr>
            <a:spLocks noChangeArrowheads="1"/>
          </p:cNvSpPr>
          <p:nvPr/>
        </p:nvSpPr>
        <p:spPr bwMode="auto">
          <a:xfrm>
            <a:off x="695326" y="764704"/>
            <a:ext cx="10729912" cy="5293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黑体" panose="02010609060101010101" charset="-122"/>
                <a:ea typeface="黑体" panose="02010609060101010101" charset="-122"/>
              </a:rPr>
              <a:t>解析：</a:t>
            </a:r>
            <a:r>
              <a:rPr lang="zh-CN" altLang="en-US" sz="3200" b="1" dirty="0">
                <a:latin typeface="Times New Roman" panose="02020603050405020304" pitchFamily="18" charset="0"/>
              </a:rPr>
              <a:t>摩擦后的气球能“吸”起头发，这是因为带电体可以吸引轻小物体；塑料吸盘“吸”在光滑的瓷砖上是由于大气压的存在；削平的两根铅柱压紧后能“吸”在一起，是因为分子间有引力；行驶的汽车的窗帘被“吸”出窗外，是因为车外的空气比车内空气流速快、压强小，内外的压强差把窗帘压向窗外；干手搓开的新塑料袋“吸”在手上是因为摩擦起电后带静电，吸引轻小物体。</a:t>
            </a:r>
            <a:endParaRPr lang="zh-CN" altLang="en-US" sz="3200" dirty="0">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670686" y="260648"/>
            <a:ext cx="10821670" cy="6309360"/>
            <a:chOff x="2494" y="1753"/>
            <a:chExt cx="17042" cy="9936"/>
          </a:xfrm>
        </p:grpSpPr>
        <p:pic>
          <p:nvPicPr>
            <p:cNvPr id="3" name="图片 2" descr="打孔纸"/>
            <p:cNvPicPr>
              <a:picLocks noChangeAspect="1"/>
            </p:cNvPicPr>
            <p:nvPr>
              <p:custDataLst>
                <p:tags r:id="rId1"/>
              </p:custDataLst>
            </p:nvPr>
          </p:nvPicPr>
          <p:blipFill>
            <a:blip r:embed="rId2"/>
            <a:stretch>
              <a:fillRect/>
            </a:stretch>
          </p:blipFill>
          <p:spPr>
            <a:xfrm>
              <a:off x="2494" y="2247"/>
              <a:ext cx="17042" cy="9442"/>
            </a:xfrm>
            <a:prstGeom prst="rect">
              <a:avLst/>
            </a:prstGeom>
          </p:spPr>
        </p:pic>
        <p:grpSp>
          <p:nvGrpSpPr>
            <p:cNvPr id="7" name="组合 6"/>
            <p:cNvGrpSpPr/>
            <p:nvPr/>
          </p:nvGrpSpPr>
          <p:grpSpPr>
            <a:xfrm>
              <a:off x="2936" y="1753"/>
              <a:ext cx="4135" cy="977"/>
              <a:chOff x="2936" y="2160"/>
              <a:chExt cx="4135" cy="977"/>
            </a:xfrm>
          </p:grpSpPr>
          <p:sp>
            <p:nvSpPr>
              <p:cNvPr id="4" name="文本框 3"/>
              <p:cNvSpPr txBox="1"/>
              <p:nvPr>
                <p:custDataLst>
                  <p:tags r:id="rId3"/>
                </p:custDataLst>
              </p:nvPr>
            </p:nvSpPr>
            <p:spPr>
              <a:xfrm>
                <a:off x="4419" y="2315"/>
                <a:ext cx="2652" cy="822"/>
              </a:xfrm>
              <a:prstGeom prst="rect">
                <a:avLst/>
              </a:prstGeom>
              <a:noFill/>
            </p:spPr>
            <p:txBody>
              <a:bodyPr wrap="square" rtlCol="0">
                <a:spAutoFit/>
              </a:bodyPr>
              <a:lstStyle/>
              <a:p>
                <a:r>
                  <a:rPr lang="zh-CN" altLang="en-US" sz="2800" dirty="0">
                    <a:latin typeface="黑体" panose="02010609060101010101" charset="-122"/>
                    <a:ea typeface="黑体" panose="02010609060101010101" charset="-122"/>
                    <a:cs typeface="黑体" panose="02010609060101010101" charset="-122"/>
                  </a:rPr>
                  <a:t>教你一</a:t>
                </a:r>
                <a:r>
                  <a:rPr lang="zh-CN" altLang="en-US" sz="2800" dirty="0" smtClean="0">
                    <a:latin typeface="黑体" panose="02010609060101010101" charset="-122"/>
                    <a:ea typeface="黑体" panose="02010609060101010101" charset="-122"/>
                    <a:cs typeface="黑体" panose="02010609060101010101" charset="-122"/>
                  </a:rPr>
                  <a:t>招</a:t>
                </a:r>
                <a:endParaRPr lang="en-US" altLang="zh-CN" sz="2800" dirty="0">
                  <a:latin typeface="黑体" panose="02010609060101010101" charset="-122"/>
                  <a:ea typeface="黑体" panose="02010609060101010101" charset="-122"/>
                  <a:cs typeface="黑体" panose="02010609060101010101" charset="-122"/>
                </a:endParaRPr>
              </a:p>
            </p:txBody>
          </p:sp>
          <p:pic>
            <p:nvPicPr>
              <p:cNvPr id="10" name="图片 9" descr="/private/var/folders/b1/j07mvtc12sjfxxr7f6ylphcr0000gn/T/com.kingsoft.wpsoffice.mac/kaimatting/20240112102916/output_aiMatting_20240112102926.pngoutput_aiMatting_20240112102926"/>
              <p:cNvPicPr>
                <a:picLocks noChangeAspect="1"/>
              </p:cNvPicPr>
              <p:nvPr userDrawn="1">
                <p:custDataLst>
                  <p:tags r:id="rId4"/>
                </p:custDataLst>
              </p:nvPr>
            </p:nvPicPr>
            <p:blipFill>
              <a:blip r:embed="rId5"/>
              <a:stretch>
                <a:fillRect/>
              </a:stretch>
            </p:blipFill>
            <p:spPr>
              <a:xfrm>
                <a:off x="2936" y="2160"/>
                <a:ext cx="1579" cy="936"/>
              </a:xfrm>
              <a:prstGeom prst="rect">
                <a:avLst/>
              </a:prstGeom>
            </p:spPr>
          </p:pic>
        </p:grpSp>
      </p:grpSp>
      <p:sp>
        <p:nvSpPr>
          <p:cNvPr id="8" name="矩形 7"/>
          <p:cNvSpPr>
            <a:spLocks noChangeArrowheads="1"/>
          </p:cNvSpPr>
          <p:nvPr/>
        </p:nvSpPr>
        <p:spPr bwMode="auto">
          <a:xfrm>
            <a:off x="1704323" y="1178167"/>
            <a:ext cx="9144205" cy="45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449580" indent="-44958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721995" eaLnBrk="1" hangingPunct="1">
              <a:lnSpc>
                <a:spcPct val="150000"/>
              </a:lnSpc>
            </a:pPr>
            <a:r>
              <a:rPr lang="zh-CN" altLang="en-US" sz="3200" b="1" dirty="0">
                <a:solidFill>
                  <a:srgbClr val="00B0F0"/>
                </a:solidFill>
                <a:latin typeface="Times New Roman" panose="02020603050405020304" pitchFamily="18" charset="0"/>
                <a:ea typeface="楷体" panose="02010609060101010101" pitchFamily="49" charset="-122"/>
              </a:rPr>
              <a:t>现象分析类问题，首先找准要解释的现象，再判断现象的物理情景和类型， 最后联系对应的知识点进行解释。本题利用了摩擦起电、流体压强、分子间的作用力和大气压的知识来解释一些现象，一个“吸”字，包含不同的物理规律，要注意用</a:t>
            </a:r>
            <a:r>
              <a:rPr lang="zh-CN" altLang="en-US" sz="3200" b="1" dirty="0">
                <a:latin typeface="Times New Roman" panose="02020603050405020304" pitchFamily="18" charset="0"/>
                <a:ea typeface="楷体" panose="02010609060101010101" pitchFamily="49" charset="-122"/>
              </a:rPr>
              <a:t>比较法</a:t>
            </a:r>
            <a:r>
              <a:rPr lang="zh-CN" altLang="en-US" sz="3200" b="1" dirty="0">
                <a:solidFill>
                  <a:srgbClr val="00B0F0"/>
                </a:solidFill>
                <a:latin typeface="Times New Roman" panose="02020603050405020304" pitchFamily="18" charset="0"/>
                <a:ea typeface="楷体" panose="02010609060101010101" pitchFamily="49" charset="-122"/>
              </a:rPr>
              <a:t>加以区分。</a:t>
            </a:r>
            <a:endParaRPr lang="en-US" altLang="zh-CN" sz="3200" b="1" dirty="0">
              <a:solidFill>
                <a:srgbClr val="00B0F0"/>
              </a:solidFill>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COMMONDATA" val="eyJoZGlkIjoiZDgzY2JjNTBjNTcxZjg0YTYyNTBiMzJkYjUwMTYzNTYifQ=="/>
  <p:tag name="commondata" val="eyJoZGlkIjoiMzNlYTE5NWE0ZTU2OGY0NjZmZTRkMjExZmZmM2UwZTUifQ=="/>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TAG_VERSION" val="1.0"/>
  <p:tag name="KSO_WM_TEMPLATE_CATEGORY" val="diagram"/>
  <p:tag name="KSO_WM_TEMPLATE_INDEX" val="160443"/>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heme/theme1.xml><?xml version="1.0" encoding="utf-8"?>
<a:theme xmlns:a="http://schemas.openxmlformats.org/drawingml/2006/main" name="1_WP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3232</Words>
  <Application>WPS 演示</Application>
  <PresentationFormat>自定义</PresentationFormat>
  <Paragraphs>236</Paragraphs>
  <Slides>35</Slides>
  <Notes>7</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35</vt:i4>
      </vt:variant>
    </vt:vector>
  </HeadingPairs>
  <TitlesOfParts>
    <vt:vector size="47" baseType="lpstr">
      <vt:lpstr>Arial</vt:lpstr>
      <vt:lpstr>宋体</vt:lpstr>
      <vt:lpstr>Wingdings</vt:lpstr>
      <vt:lpstr>黑体</vt:lpstr>
      <vt:lpstr>Times New Roman</vt:lpstr>
      <vt:lpstr>Calibri</vt:lpstr>
      <vt:lpstr>楷体</vt:lpstr>
      <vt:lpstr>微软雅黑</vt:lpstr>
      <vt:lpstr>Arial Unicode MS</vt:lpstr>
      <vt:lpstr>Times New Roman</vt:lpstr>
      <vt:lpstr>Courier New</vt:lpstr>
      <vt:lpstr>1_WPS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唐唐唐小糖1</cp:lastModifiedBy>
  <cp:revision>1494</cp:revision>
  <dcterms:created xsi:type="dcterms:W3CDTF">2024-02-06T13:07:00Z</dcterms:created>
  <dcterms:modified xsi:type="dcterms:W3CDTF">2025-07-02T03:47:16Z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1A0F927E334D6638E760C06579FD2D27_43</vt:lpwstr>
  </property>
  <property fmtid="{D5CDD505-2E9C-101B-9397-08002B2CF9AE}" pid="3" name="KSOProductBuildVer">
    <vt:lpwstr>2052-12.1.0.21541</vt:lpwstr>
  </property>
</Properties>
</file>