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0"/>
  </p:handoutMasterIdLst>
  <p:sldIdLst>
    <p:sldId id="256" r:id="rId3"/>
    <p:sldId id="257" r:id="rId5"/>
    <p:sldId id="334" r:id="rId6"/>
    <p:sldId id="387" r:id="rId7"/>
    <p:sldId id="388" r:id="rId8"/>
    <p:sldId id="389" r:id="rId9"/>
    <p:sldId id="390" r:id="rId10"/>
    <p:sldId id="414" r:id="rId11"/>
    <p:sldId id="415" r:id="rId12"/>
    <p:sldId id="393" r:id="rId13"/>
    <p:sldId id="394" r:id="rId14"/>
    <p:sldId id="395" r:id="rId15"/>
    <p:sldId id="396" r:id="rId16"/>
    <p:sldId id="397" r:id="rId17"/>
    <p:sldId id="398" r:id="rId18"/>
    <p:sldId id="399" r:id="rId19"/>
    <p:sldId id="400" r:id="rId20"/>
    <p:sldId id="401" r:id="rId21"/>
    <p:sldId id="416" r:id="rId22"/>
    <p:sldId id="403" r:id="rId23"/>
    <p:sldId id="404" r:id="rId24"/>
    <p:sldId id="405" r:id="rId25"/>
    <p:sldId id="417" r:id="rId26"/>
    <p:sldId id="418" r:id="rId27"/>
    <p:sldId id="408" r:id="rId28"/>
    <p:sldId id="419" r:id="rId29"/>
    <p:sldId id="410" r:id="rId30"/>
    <p:sldId id="411" r:id="rId31"/>
    <p:sldId id="412" r:id="rId32"/>
    <p:sldId id="420" r:id="rId33"/>
    <p:sldId id="306" r:id="rId34"/>
    <p:sldId id="421" r:id="rId35"/>
    <p:sldId id="422" r:id="rId36"/>
    <p:sldId id="423" r:id="rId37"/>
    <p:sldId id="424" r:id="rId38"/>
    <p:sldId id="373" r:id="rId39"/>
  </p:sldIdLst>
  <p:sldSz cx="12192000" cy="6858000"/>
  <p:notesSz cx="6858000" cy="9144000"/>
  <p:embeddedFontLst>
    <p:embeddedFont>
      <p:font typeface="黑体" panose="02010609060101010101" charset="-122"/>
      <p:regular r:id="rId45"/>
    </p:embeddedFont>
    <p:embeddedFont>
      <p:font typeface="Calibri" panose="020F0502020204030204" pitchFamily="34" charset="0"/>
      <p:regular r:id="rId46"/>
      <p:bold r:id="rId47"/>
      <p:italic r:id="rId48"/>
      <p:boldItalic r:id="rId49"/>
    </p:embeddedFont>
    <p:embeddedFont>
      <p:font typeface="楷体" panose="02010609060101010101" pitchFamily="49" charset="-122"/>
      <p:regular r:id="rId50"/>
    </p:embeddedFont>
    <p:embeddedFont>
      <p:font typeface="微软雅黑" panose="020B0503020204020204" charset="-122"/>
      <p:regular r:id="rId51"/>
    </p:embeddedFont>
  </p:embeddedFontLst>
  <p:custDataLst>
    <p:tags r:id="rId5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99.xml"/><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 Target="slides/slide2.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6.png"/><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6.png"/><Relationship Id="rId1" Type="http://schemas.openxmlformats.org/officeDocument/2006/relationships/tags" Target="../tags/tag86.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16.png"/><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6.png"/><Relationship Id="rId1" Type="http://schemas.openxmlformats.org/officeDocument/2006/relationships/tags" Target="../tags/tag9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tags" Target="../tags/tag9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6.png"/><Relationship Id="rId1" Type="http://schemas.openxmlformats.org/officeDocument/2006/relationships/tags" Target="../tags/tag9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6.png"/><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268760"/>
            <a:ext cx="8208912" cy="3415030"/>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第十四章 </a:t>
            </a:r>
            <a:r>
              <a:rPr lang="zh-CN" altLang="en-US" sz="4800" b="1" dirty="0">
                <a:latin typeface="黑体" panose="02010609060101010101" charset="-122"/>
                <a:ea typeface="黑体" panose="02010609060101010101" charset="-122"/>
                <a:cs typeface="黑体" panose="02010609060101010101" charset="-122"/>
              </a:rPr>
              <a:t>电与磁</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第六节 </a:t>
            </a:r>
            <a:r>
              <a:rPr lang="en-US" altLang="zh-CN" sz="4800" b="1" dirty="0">
                <a:latin typeface="黑体" panose="02010609060101010101" charset="-122"/>
                <a:ea typeface="黑体" panose="02010609060101010101" charset="-122"/>
                <a:cs typeface="黑体" panose="02010609060101010101" charset="-122"/>
              </a:rPr>
              <a:t> </a:t>
            </a:r>
            <a:r>
              <a:rPr lang="zh-CN" altLang="en-US" sz="4800" b="1" dirty="0">
                <a:latin typeface="黑体" panose="02010609060101010101" charset="-122"/>
                <a:ea typeface="黑体" panose="02010609060101010101" charset="-122"/>
                <a:cs typeface="黑体" panose="02010609060101010101" charset="-122"/>
              </a:rPr>
              <a:t>探究产生感应电流的条件</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052736"/>
            <a:ext cx="9715500"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淮安</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所示是“探究感应电流产生的条件”实验装置。</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252157"/>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1</a:t>
            </a:r>
            <a:endParaRPr lang="zh-CN" altLang="en-US" sz="3200" dirty="0" err="1">
              <a:solidFill>
                <a:srgbClr val="FFFFFF"/>
              </a:solidFill>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10563" y="2108854"/>
            <a:ext cx="3770875" cy="3515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268760"/>
            <a:ext cx="9588500"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实验类探究题中，经常体现的实验方法有：控制变量法和转换法。我们在解答这类题时，也要注意应用这两种思维方式，得出结论时，要注意实验结果成立的前提。</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9185"/>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实验中，</a:t>
            </a:r>
            <a:r>
              <a:rPr lang="en-US" altLang="zh-CN" sz="3200" b="1" i="1" dirty="0">
                <a:latin typeface="Times New Roman" panose="02020603050405020304" pitchFamily="18" charset="0"/>
                <a:cs typeface="Times New Roman" panose="02020603050405020304" pitchFamily="18" charset="0"/>
              </a:rPr>
              <a:t>AB</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棒的材料可能是</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填“塑料”或“铝”</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7056107" y="1508541"/>
            <a:ext cx="672075"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铝</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5468" y="3103800"/>
            <a:ext cx="1008161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在探究电磁感应现象的实验中，我们必须保证处于磁场中的这部分是导体，所以我们应选择铝棒。</a:t>
            </a:r>
            <a:endParaRPr lang="zh-CN" altLang="en-US" sz="29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836712"/>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我们可以通过灵敏电流计指针是否偏转来判断电路中是否有感应电流产生；还可以通过指针偏转的方向判断</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1295467" y="2279194"/>
            <a:ext cx="1974896"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电流方向</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2"/>
          <p:cNvSpPr>
            <a:spLocks noChangeArrowheads="1"/>
          </p:cNvSpPr>
          <p:nvPr/>
        </p:nvSpPr>
        <p:spPr bwMode="auto">
          <a:xfrm>
            <a:off x="1295468" y="3140571"/>
            <a:ext cx="10081617"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图中灵敏电流计的指针，在电路中没有电流时，指在表盘中央；当有电流时，指针的偏转方向与电流方向一致。由此可知，我们可以根据指针的偏转方向判断出电流的方向。</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1268760"/>
            <a:ext cx="1056216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闭合开关，实验探究过程记录如下表所示。</a:t>
            </a:r>
            <a:endParaRPr lang="en-US" altLang="zh-CN" sz="32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nvGraphicFramePr>
        <p:xfrm>
          <a:off x="1707451" y="2372883"/>
          <a:ext cx="9536608" cy="2926080"/>
        </p:xfrm>
        <a:graphic>
          <a:graphicData uri="http://schemas.openxmlformats.org/drawingml/2006/table">
            <a:tbl>
              <a:tblPr firstRow="1" bandRow="1">
                <a:tableStyleId>{5940675A-B579-460E-94D1-54222C63F5DA}</a:tableStyleId>
              </a:tblPr>
              <a:tblGrid>
                <a:gridCol w="1087669"/>
                <a:gridCol w="5184576"/>
                <a:gridCol w="3264363"/>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次数</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AB </a:t>
                      </a:r>
                      <a:r>
                        <a:rPr lang="zh-CN" altLang="en-US" sz="3200" b="1" i="0" baseline="0" dirty="0" smtClean="0">
                          <a:latin typeface="Times New Roman" panose="02020603050405020304" pitchFamily="18" charset="0"/>
                          <a:ea typeface="宋体" panose="02010600030101010101" pitchFamily="2" charset="-122"/>
                        </a:rPr>
                        <a:t>棒在磁场中的运动情况</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是否有感应电流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en-US" altLang="zh-CN" sz="3200" b="1" i="0" baseline="0" dirty="0" smtClean="0">
                          <a:latin typeface="Times New Roman" panose="02020603050405020304" pitchFamily="18" charset="0"/>
                          <a:ea typeface="宋体" panose="02010600030101010101" pitchFamily="2" charset="-122"/>
                        </a:rPr>
                        <a:t>1</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静止</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无</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en-US" altLang="zh-CN" sz="3200" b="1" i="0" baseline="0" dirty="0" smtClean="0">
                          <a:latin typeface="Times New Roman" panose="02020603050405020304" pitchFamily="18" charset="0"/>
                          <a:ea typeface="宋体" panose="02010600030101010101" pitchFamily="2" charset="-122"/>
                        </a:rPr>
                        <a:t>2</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沿磁场方向运动</a:t>
                      </a:r>
                      <a:r>
                        <a:rPr lang="en-US" altLang="zh-CN" sz="3200" b="1" i="0" baseline="0" dirty="0" smtClean="0">
                          <a:latin typeface="Times New Roman" panose="02020603050405020304" pitchFamily="18" charset="0"/>
                          <a:ea typeface="宋体" panose="02010600030101010101" pitchFamily="2" charset="-122"/>
                        </a:rPr>
                        <a:t>(</a:t>
                      </a:r>
                      <a:r>
                        <a:rPr lang="zh-CN" altLang="en-US" sz="3200" b="1" i="0" baseline="0" dirty="0" smtClean="0">
                          <a:latin typeface="Times New Roman" panose="02020603050405020304" pitchFamily="18" charset="0"/>
                          <a:ea typeface="宋体" panose="02010600030101010101" pitchFamily="2" charset="-122"/>
                        </a:rPr>
                        <a:t>不切割磁感线运动</a:t>
                      </a:r>
                      <a:r>
                        <a:rPr lang="en-US" altLang="zh-CN" sz="3200" b="1" i="0" baseline="0" dirty="0" smtClean="0">
                          <a:latin typeface="Times New Roman" panose="02020603050405020304" pitchFamily="18" charset="0"/>
                          <a:ea typeface="宋体" panose="02010600030101010101" pitchFamily="2" charset="-122"/>
                        </a:rPr>
                        <a:t>)</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无</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en-US" altLang="zh-CN" sz="3200" b="1" i="0" baseline="0" dirty="0" smtClean="0">
                          <a:latin typeface="Times New Roman" panose="02020603050405020304" pitchFamily="18" charset="0"/>
                          <a:ea typeface="宋体" panose="02010600030101010101" pitchFamily="2" charset="-122"/>
                        </a:rPr>
                        <a:t>3</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切割磁感线运动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1508787"/>
            <a:ext cx="10562165"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6350" eaLnBrk="1" hangingPunct="1">
              <a:lnSpc>
                <a:spcPct val="150000"/>
              </a:lnSpc>
            </a:pPr>
            <a:r>
              <a:rPr lang="zh-CN" altLang="en-US" sz="3200" b="1" dirty="0">
                <a:latin typeface="Times New Roman" panose="02020603050405020304" pitchFamily="18" charset="0"/>
                <a:cs typeface="Times New Roman" panose="02020603050405020304" pitchFamily="18" charset="0"/>
              </a:rPr>
              <a:t>根据实验现象，初步得出电路中产生感应电流的条件是：闭合电路的一部分导体在磁场中做</a:t>
            </a:r>
            <a:r>
              <a:rPr lang="en-US" altLang="zh-CN" sz="3200" b="1" dirty="0">
                <a:latin typeface="Times New Roman" panose="02020603050405020304" pitchFamily="18" charset="0"/>
                <a:cs typeface="Times New Roman" panose="02020603050405020304" pitchFamily="18" charset="0"/>
              </a:rPr>
              <a:t>____________</a:t>
            </a:r>
            <a:r>
              <a:rPr lang="zh-CN" altLang="en-US" sz="3200" b="1" dirty="0">
                <a:latin typeface="Times New Roman" panose="02020603050405020304" pitchFamily="18" charset="0"/>
                <a:cs typeface="Times New Roman" panose="02020603050405020304" pitchFamily="18" charset="0"/>
              </a:rPr>
              <a:t>运动，在该运动过程中，主要将机械能转化为</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能。</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7559614" y="2201883"/>
            <a:ext cx="249627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切割磁感线</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8688288" y="2938437"/>
            <a:ext cx="672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8" y="1340768"/>
            <a:ext cx="931303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三次实验中，只有当</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棒在磁场中做切割磁感线运动时才会产生感应电流，则我们可以得出结论：闭合电路的一部分导体在磁场中做切割磁感线运动时，才会产生感应电流。在此过程中，主要是将机械能转化为电能。</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764704"/>
            <a:ext cx="10562165"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保持</a:t>
            </a:r>
            <a:r>
              <a:rPr lang="en-US" altLang="zh-CN" sz="3200" b="1" i="1" dirty="0">
                <a:latin typeface="Times New Roman" panose="02020603050405020304" pitchFamily="18" charset="0"/>
                <a:cs typeface="Times New Roman" panose="02020603050405020304" pitchFamily="18" charset="0"/>
              </a:rPr>
              <a:t>AB</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棒运动方向不变，仅将磁体的</a:t>
            </a:r>
            <a:r>
              <a:rPr lang="en-US" altLang="zh-CN" sz="3200" b="1" dirty="0">
                <a:latin typeface="Times New Roman" panose="02020603050405020304" pitchFamily="18" charset="0"/>
                <a:cs typeface="Times New Roman" panose="02020603050405020304" pitchFamily="18" charset="0"/>
              </a:rPr>
              <a:t>N</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 </a:t>
            </a:r>
            <a:r>
              <a:rPr lang="zh-CN" altLang="en-US" sz="3200" b="1" dirty="0">
                <a:latin typeface="Times New Roman" panose="02020603050405020304" pitchFamily="18" charset="0"/>
                <a:cs typeface="Times New Roman" panose="02020603050405020304" pitchFamily="18" charset="0"/>
              </a:rPr>
              <a:t>极对调，重复上述实验，是为了探究感应电流方向与</a:t>
            </a:r>
            <a:r>
              <a:rPr lang="en-US" altLang="zh-CN" sz="3200" b="1" dirty="0" smtClean="0">
                <a:latin typeface="Times New Roman" panose="02020603050405020304" pitchFamily="18" charset="0"/>
                <a:cs typeface="Times New Roman" panose="02020603050405020304" pitchFamily="18" charset="0"/>
              </a:rPr>
              <a:t>_________</a:t>
            </a:r>
            <a:r>
              <a:rPr lang="zh-CN" altLang="en-US" sz="3200" b="1" dirty="0">
                <a:latin typeface="Times New Roman" panose="02020603050405020304" pitchFamily="18" charset="0"/>
                <a:cs typeface="Times New Roman" panose="02020603050405020304" pitchFamily="18" charset="0"/>
              </a:rPr>
              <a:t>的关系。</a:t>
            </a:r>
            <a:endParaRPr lang="en-US" altLang="zh-CN"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8820272" y="1473151"/>
            <a:ext cx="2016224"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磁场方向</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5468" y="3112423"/>
            <a:ext cx="10081617"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保持</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棒运动方向不变，仅将磁体的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极对调</a:t>
            </a:r>
            <a:r>
              <a:rPr lang="zh-CN" altLang="en-US" sz="3200" b="1" dirty="0" smtClean="0">
                <a:latin typeface="Times New Roman" panose="02020603050405020304" pitchFamily="18" charset="0"/>
              </a:rPr>
              <a:t>，重复</a:t>
            </a:r>
            <a:r>
              <a:rPr lang="zh-CN" altLang="en-US" sz="3200" b="1" dirty="0">
                <a:latin typeface="Times New Roman" panose="02020603050405020304" pitchFamily="18" charset="0"/>
              </a:rPr>
              <a:t>上述实验时，只有磁场的方向发生了改变，则这次实验主要是为了探究感应电流的方向与磁场方向的关系。</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1196875"/>
            <a:ext cx="10562165"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(5)</a:t>
            </a:r>
            <a:r>
              <a:rPr lang="zh-CN" altLang="en-US" sz="3200" b="1" dirty="0">
                <a:latin typeface="Times New Roman" panose="02020603050405020304" pitchFamily="18" charset="0"/>
                <a:cs typeface="Times New Roman" panose="02020603050405020304" pitchFamily="18" charset="0"/>
              </a:rPr>
              <a:t>若将此装置中灵敏电流计换成</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，可进一步探究电动机的工作原理。</a:t>
            </a:r>
            <a:endParaRPr lang="en-US" altLang="zh-CN"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6816080" y="1196752"/>
            <a:ext cx="1152128"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电源</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5468" y="2781543"/>
            <a:ext cx="10081617"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电动机工作时，是将电能转化为机械能，由此可知</a:t>
            </a:r>
            <a:r>
              <a:rPr lang="zh-CN" altLang="en-US" sz="3200" b="1" dirty="0" smtClean="0">
                <a:latin typeface="Times New Roman" panose="02020603050405020304" pitchFamily="18" charset="0"/>
              </a:rPr>
              <a:t>，我们</a:t>
            </a:r>
            <a:r>
              <a:rPr lang="zh-CN" altLang="en-US" sz="3200" b="1" dirty="0">
                <a:latin typeface="Times New Roman" panose="02020603050405020304" pitchFamily="18" charset="0"/>
              </a:rPr>
              <a:t>需要在电路中添加电源，即将灵敏电流计换成电源。</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760720"/>
            <a:chOff x="153" y="1753"/>
            <a:chExt cx="16785" cy="907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5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268760"/>
            <a:ext cx="9001000" cy="441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10000"/>
              </a:lnSpc>
            </a:pPr>
            <a:r>
              <a:rPr lang="zh-CN" altLang="en-US" sz="3200" b="1" dirty="0">
                <a:solidFill>
                  <a:srgbClr val="00B0F0"/>
                </a:solidFill>
                <a:latin typeface="Times New Roman" panose="02020603050405020304" pitchFamily="18" charset="0"/>
                <a:ea typeface="楷体" panose="02010609060101010101" pitchFamily="49" charset="-122"/>
              </a:rPr>
              <a:t>通过实验现象的分析，归纳总结产生感应电流的条件是本实验的难点，当闭合电路中的导体棒的运动方向与磁感线不平行时，会产生感应电流，我们将这种运动称为切割磁感线运动。另外注意该实验装置中无电源，导体棒先运动后生电，因此机械能转化为电能；而电动机的原理是通电导体在磁场中受力而运动，该装置中必须有电源，先通电后运动，要注意区分。</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3539624" y="1598834"/>
            <a:ext cx="5110163" cy="1624484"/>
          </a:xfrm>
          <a:prstGeom prst="rect">
            <a:avLst/>
          </a:prstGeom>
          <a:noFill/>
        </p:spPr>
        <p:txBody>
          <a:bodyPr>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电磁感应</a:t>
            </a:r>
            <a:r>
              <a:rPr lang="zh-CN" altLang="en-US" sz="3600" b="1" dirty="0" smtClean="0">
                <a:latin typeface="+mn-ea"/>
                <a:cs typeface="Times New Roman" panose="02020603050405020304" pitchFamily="18" charset="0"/>
              </a:rPr>
              <a:t>现象</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电磁感应现象的</a:t>
            </a:r>
            <a:r>
              <a:rPr lang="zh-CN" altLang="en-US" sz="3600" b="1" dirty="0" smtClean="0">
                <a:latin typeface="+mn-ea"/>
                <a:cs typeface="Times New Roman" panose="02020603050405020304" pitchFamily="18" charset="0"/>
              </a:rPr>
              <a:t>应用</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796819"/>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发电机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原理：电磁感应现象。</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能量转化：机械能转化为电能。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结构：磁极、线圈、电刷</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、滑环或换向器。</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9" y="995916"/>
            <a:ext cx="516655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2" y="983468"/>
            <a:ext cx="3972874"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电磁感应现象的应用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548680"/>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分类：</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①交流发电机</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滑环为两个圆环，如图</a:t>
            </a: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甲中</a:t>
            </a:r>
            <a:r>
              <a:rPr lang="en-US" altLang="zh-CN" sz="3200" b="1" i="1" dirty="0">
                <a:latin typeface="Times New Roman" panose="02020603050405020304" pitchFamily="18" charset="0"/>
                <a:ea typeface="+mn-ea"/>
                <a:cs typeface="Times New Roman" panose="02020603050405020304" pitchFamily="18" charset="0"/>
              </a:rPr>
              <a:t>K</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L</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：线圈在磁场中周期性切割磁感线，产生大小和方向周期性变化的电流，称为交流电，这种发电机称为交流发电机。</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5122"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9696" y="3525011"/>
            <a:ext cx="5472608" cy="2472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220755"/>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②直流发电机</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滑环为两个半环，如图乙中</a:t>
            </a:r>
            <a:r>
              <a:rPr lang="en-US" altLang="zh-CN" sz="3200" b="1" i="1" dirty="0">
                <a:latin typeface="Times New Roman" panose="02020603050405020304" pitchFamily="18" charset="0"/>
                <a:ea typeface="+mn-ea"/>
                <a:cs typeface="Times New Roman" panose="02020603050405020304" pitchFamily="18" charset="0"/>
              </a:rPr>
              <a:t>E</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F</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：在结构上，和电刷相连的滑环为两个半环</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换向器</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，虽然线圈中产生的是交流电，但供给外部电路的电流方向保持不变，这种发电机称为直流发电机。</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4098"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6161" y="3338414"/>
            <a:ext cx="2811793" cy="254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760720"/>
            <a:chOff x="153" y="1753"/>
            <a:chExt cx="16785" cy="907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5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578270"/>
            <a:ext cx="9001000"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不管是直流发电机还是交流发电机，线圈转动一周的过程中，切割磁感线的方向发生改变，因此，线圈中产生的都是交流电。直流发电机和电刷相连的是用两个半环组成的换向器，对外部电路而言，电流方向不变，为直流电。</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760720"/>
            <a:chOff x="153" y="1753"/>
            <a:chExt cx="16785" cy="907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5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196752"/>
            <a:ext cx="9001000" cy="45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30000"/>
              </a:lnSpc>
            </a:pPr>
            <a:r>
              <a:rPr lang="zh-CN" altLang="en-US" sz="3200" b="1" dirty="0">
                <a:latin typeface="Times New Roman" panose="02020603050405020304" pitchFamily="18" charset="0"/>
                <a:ea typeface="楷体" panose="02010609060101010101" pitchFamily="49" charset="-122"/>
              </a:rPr>
              <a:t>交流电的周期和频率。</a:t>
            </a:r>
            <a:endParaRPr lang="zh-CN" altLang="en-US" sz="3200" b="1" dirty="0">
              <a:latin typeface="Times New Roman" panose="02020603050405020304" pitchFamily="18" charset="0"/>
              <a:ea typeface="楷体" panose="02010609060101010101" pitchFamily="49" charset="-122"/>
            </a:endParaRPr>
          </a:p>
          <a:p>
            <a:pPr marL="5080" indent="714375" eaLnBrk="1" hangingPunct="1">
              <a:lnSpc>
                <a:spcPct val="130000"/>
              </a:lnSpc>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频率：交流电在</a:t>
            </a:r>
            <a:r>
              <a:rPr lang="en-US" altLang="zh-CN" sz="3200" b="1" dirty="0">
                <a:solidFill>
                  <a:srgbClr val="00B0F0"/>
                </a:solidFill>
                <a:latin typeface="Times New Roman" panose="02020603050405020304" pitchFamily="18" charset="0"/>
                <a:ea typeface="楷体" panose="02010609060101010101" pitchFamily="49" charset="-122"/>
              </a:rPr>
              <a:t>1 s </a:t>
            </a:r>
            <a:r>
              <a:rPr lang="zh-CN" altLang="en-US" sz="3200" b="1" dirty="0">
                <a:solidFill>
                  <a:srgbClr val="00B0F0"/>
                </a:solidFill>
                <a:latin typeface="Times New Roman" panose="02020603050405020304" pitchFamily="18" charset="0"/>
                <a:ea typeface="楷体" panose="02010609060101010101" pitchFamily="49" charset="-122"/>
              </a:rPr>
              <a:t>内完成周期性变化的次数，单位是赫兹</a:t>
            </a:r>
            <a:r>
              <a:rPr lang="en-US" altLang="zh-CN" sz="3200" b="1" dirty="0">
                <a:solidFill>
                  <a:srgbClr val="00B0F0"/>
                </a:solidFill>
                <a:latin typeface="Times New Roman" panose="02020603050405020304" pitchFamily="18" charset="0"/>
                <a:ea typeface="楷体" panose="02010609060101010101" pitchFamily="49" charset="-122"/>
              </a:rPr>
              <a:t>(Hz)</a:t>
            </a:r>
            <a:r>
              <a:rPr lang="zh-CN" altLang="en-US" sz="3200" b="1" dirty="0">
                <a:solidFill>
                  <a:srgbClr val="00B0F0"/>
                </a:solidFill>
                <a:latin typeface="Times New Roman" panose="02020603050405020304" pitchFamily="18" charset="0"/>
                <a:ea typeface="楷体" panose="02010609060101010101" pitchFamily="49" charset="-122"/>
              </a:rPr>
              <a:t>。我国交流电的频率为</a:t>
            </a:r>
            <a:r>
              <a:rPr lang="en-US" altLang="zh-CN" sz="3200" b="1" dirty="0">
                <a:solidFill>
                  <a:srgbClr val="00B0F0"/>
                </a:solidFill>
                <a:latin typeface="Times New Roman" panose="02020603050405020304" pitchFamily="18" charset="0"/>
                <a:ea typeface="楷体" panose="02010609060101010101" pitchFamily="49" charset="-122"/>
              </a:rPr>
              <a:t>50 Hz</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4375" eaLnBrk="1" hangingPunct="1">
              <a:lnSpc>
                <a:spcPct val="130000"/>
              </a:lnSpc>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交流电周期性变化一次所需的时间叫作周期，我国生产生活中的交流电周期是</a:t>
            </a:r>
            <a:r>
              <a:rPr lang="en-US" altLang="zh-CN" sz="3200" b="1" dirty="0">
                <a:solidFill>
                  <a:srgbClr val="00B0F0"/>
                </a:solidFill>
                <a:latin typeface="Times New Roman" panose="02020603050405020304" pitchFamily="18" charset="0"/>
                <a:ea typeface="楷体" panose="02010609060101010101" pitchFamily="49" charset="-122"/>
              </a:rPr>
              <a:t>0.02 s</a:t>
            </a:r>
            <a:r>
              <a:rPr lang="zh-CN" altLang="en-US" sz="3200" b="1" dirty="0">
                <a:solidFill>
                  <a:srgbClr val="00B0F0"/>
                </a:solidFill>
                <a:latin typeface="Times New Roman" panose="02020603050405020304" pitchFamily="18" charset="0"/>
                <a:ea typeface="楷体" panose="02010609060101010101" pitchFamily="49" charset="-122"/>
              </a:rPr>
              <a:t>。即：</a:t>
            </a:r>
            <a:r>
              <a:rPr lang="en-US" altLang="zh-CN" sz="3200" b="1" dirty="0">
                <a:solidFill>
                  <a:srgbClr val="00B0F0"/>
                </a:solidFill>
                <a:latin typeface="Times New Roman" panose="02020603050405020304" pitchFamily="18" charset="0"/>
                <a:ea typeface="楷体" panose="02010609060101010101" pitchFamily="49" charset="-122"/>
              </a:rPr>
              <a:t>1 s </a:t>
            </a:r>
            <a:r>
              <a:rPr lang="zh-CN" altLang="en-US" sz="3200" b="1" dirty="0">
                <a:solidFill>
                  <a:srgbClr val="00B0F0"/>
                </a:solidFill>
                <a:latin typeface="Times New Roman" panose="02020603050405020304" pitchFamily="18" charset="0"/>
                <a:ea typeface="楷体" panose="02010609060101010101" pitchFamily="49" charset="-122"/>
              </a:rPr>
              <a:t>内有</a:t>
            </a:r>
            <a:r>
              <a:rPr lang="en-US" altLang="zh-CN" sz="3200" b="1" dirty="0">
                <a:solidFill>
                  <a:srgbClr val="00B0F0"/>
                </a:solidFill>
                <a:latin typeface="Times New Roman" panose="02020603050405020304" pitchFamily="18" charset="0"/>
                <a:ea typeface="楷体" panose="02010609060101010101" pitchFamily="49" charset="-122"/>
              </a:rPr>
              <a:t>50</a:t>
            </a:r>
            <a:r>
              <a:rPr lang="zh-CN" altLang="en-US" sz="3200" b="1" dirty="0">
                <a:solidFill>
                  <a:srgbClr val="00B0F0"/>
                </a:solidFill>
                <a:latin typeface="Times New Roman" panose="02020603050405020304" pitchFamily="18" charset="0"/>
                <a:ea typeface="楷体" panose="02010609060101010101" pitchFamily="49" charset="-122"/>
              </a:rPr>
              <a:t>个周期，交流电的方向每个周期改变两次。发电机的线圈每秒转</a:t>
            </a:r>
            <a:r>
              <a:rPr lang="en-US" altLang="zh-CN" sz="3200" b="1" dirty="0">
                <a:solidFill>
                  <a:srgbClr val="00B0F0"/>
                </a:solidFill>
                <a:latin typeface="Times New Roman" panose="02020603050405020304" pitchFamily="18" charset="0"/>
                <a:ea typeface="楷体" panose="02010609060101010101" pitchFamily="49" charset="-122"/>
              </a:rPr>
              <a:t>50 </a:t>
            </a:r>
            <a:r>
              <a:rPr lang="zh-CN" altLang="en-US" sz="3200" b="1" dirty="0">
                <a:solidFill>
                  <a:srgbClr val="00B0F0"/>
                </a:solidFill>
                <a:latin typeface="Times New Roman" panose="02020603050405020304" pitchFamily="18" charset="0"/>
                <a:ea typeface="楷体" panose="02010609060101010101" pitchFamily="49" charset="-122"/>
              </a:rPr>
              <a:t>圈。</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178163"/>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动圈式话筒：</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原理：电磁感应现象。</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构造：膜片、永磁体、线圈。</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 工作过程：声波引起膜片振动，</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膜片带动线圈在磁场中做切割磁感线运动，产生随声音变化的电流，将声音信号转化为随声音变化的电流信号。</a:t>
            </a:r>
            <a:endParaRPr lang="en-US" altLang="zh-CN" sz="3200" b="1" dirty="0">
              <a:latin typeface="Times New Roman" panose="02020603050405020304" pitchFamily="18" charset="0"/>
              <a:ea typeface="+mn-ea"/>
              <a:cs typeface="Times New Roman" panose="02020603050405020304" pitchFamily="18" charset="0"/>
            </a:endParaRPr>
          </a:p>
        </p:txBody>
      </p:sp>
      <p:pic>
        <p:nvPicPr>
          <p:cNvPr id="307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72064" y="1946249"/>
            <a:ext cx="4224469" cy="2294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760720"/>
            <a:chOff x="153" y="1753"/>
            <a:chExt cx="16785" cy="907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5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268760"/>
            <a:ext cx="9001000"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pPr>
            <a:r>
              <a:rPr lang="zh-CN" altLang="en-US" sz="3200" b="1" dirty="0">
                <a:latin typeface="Times New Roman" panose="02020603050405020304" pitchFamily="18" charset="0"/>
                <a:ea typeface="楷体" panose="02010609060101010101" pitchFamily="49" charset="-122"/>
              </a:rPr>
              <a:t>动圈式话筒与动圈式扬声器：</a:t>
            </a:r>
            <a:r>
              <a:rPr lang="zh-CN" altLang="en-US" sz="3200" b="1" dirty="0">
                <a:solidFill>
                  <a:srgbClr val="00B0F0"/>
                </a:solidFill>
                <a:latin typeface="Times New Roman" panose="02020603050405020304" pitchFamily="18" charset="0"/>
                <a:ea typeface="楷体" panose="02010609060101010101" pitchFamily="49" charset="-122"/>
              </a:rPr>
              <a:t>动圈式话筒将声音转化为随声音变化的电流，将机械能转化为电能，是利用磁生电，其原理是电磁感应现象；动圈式扬声器是将电信号转化为声音信号，是由于通电线圈在磁场中受力振动而产生声音，将电能转化为机械能。</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908720"/>
            <a:ext cx="9698567" cy="2339098"/>
          </a:xfrm>
          <a:prstGeom prst="rect">
            <a:avLst/>
          </a:prstGeom>
          <a:noFill/>
          <a:ln w="9525">
            <a:noFill/>
            <a:miter lim="800000"/>
          </a:ln>
        </p:spPr>
        <p:txBody>
          <a:bodyPr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威海］含有金属线圈的门禁卡靠近周围有磁场的读卡器，就会在门禁卡工作电路中产生电流。下列选项中与这一工作原理相同的是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092605"/>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charset="-122"/>
                <a:ea typeface="微软雅黑" panose="020B0503020204020204" charset="-122"/>
              </a:rPr>
              <a:t>例</a:t>
            </a:r>
            <a:r>
              <a:rPr lang="en-US" altLang="zh-CN" sz="3200" dirty="0">
                <a:solidFill>
                  <a:srgbClr val="FFFFFF"/>
                </a:solidFill>
                <a:latin typeface="微软雅黑" panose="020B0503020204020204" charset="-122"/>
                <a:ea typeface="微软雅黑" panose="020B0503020204020204" charset="-122"/>
              </a:rPr>
              <a:t>2</a:t>
            </a:r>
            <a:endParaRPr lang="zh-CN" altLang="en-US" sz="3200" dirty="0">
              <a:solidFill>
                <a:srgbClr val="FFFFFF"/>
              </a:solidFill>
              <a:latin typeface="微软雅黑" panose="020B0503020204020204" charset="-122"/>
              <a:ea typeface="微软雅黑" panose="020B0503020204020204" charset="-122"/>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6542" y="3116965"/>
            <a:ext cx="8573005" cy="2633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1196752"/>
            <a:ext cx="9536575"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试卷评析：</a:t>
            </a:r>
            <a:r>
              <a:rPr lang="zh-CN" altLang="en-US" sz="3200" b="1" dirty="0">
                <a:latin typeface="Times New Roman" panose="02020603050405020304" pitchFamily="18" charset="0"/>
              </a:rPr>
              <a:t>本题考查了电磁感应实验与奥斯特实验、电动机原理实验的区分，难度不大， 属于基础题。</a:t>
            </a:r>
            <a:endParaRPr lang="zh-CN" altLang="en-US" sz="3200" dirty="0">
              <a:latin typeface="Times New Roman" panose="02020603050405020304" pitchFamily="18" charset="0"/>
            </a:endParaRPr>
          </a:p>
        </p:txBody>
      </p:sp>
      <p:sp>
        <p:nvSpPr>
          <p:cNvPr id="8" name="矩形 2"/>
          <p:cNvSpPr>
            <a:spLocks noChangeArrowheads="1"/>
          </p:cNvSpPr>
          <p:nvPr/>
        </p:nvSpPr>
        <p:spPr bwMode="auto">
          <a:xfrm>
            <a:off x="1295467" y="2743562"/>
            <a:ext cx="9697077"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含有金属线圈的门禁卡靠近周围有磁场的读卡器时，就会在门禁卡工作电路中产生电流，是电磁感应现象。</a:t>
            </a:r>
            <a:endParaRPr lang="zh-CN" altLang="en-US" sz="3200" b="1"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764704"/>
            <a:ext cx="9536575"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rPr>
              <a:t>图</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是奥斯特实验的原理图，说明通电导线的周围存在磁场；图</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是通电导线在磁场中受力的作用，与电动机的工作原理图相同；图</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是通电线圈在磁场中受力的作用，是电动机的工作原理图；图</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是发电机原理图，是闭合电路的部分导体切割磁感线产生感应电流，是电磁感应现象，故</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符合题意。</a:t>
            </a:r>
            <a:endParaRPr lang="zh-CN" altLang="en-US" sz="3200" dirty="0">
              <a:latin typeface="Times New Roman" panose="02020603050405020304" pitchFamily="18" charset="0"/>
            </a:endParaRPr>
          </a:p>
        </p:txBody>
      </p:sp>
      <p:sp>
        <p:nvSpPr>
          <p:cNvPr id="6" name="TextBox 5"/>
          <p:cNvSpPr txBox="1">
            <a:spLocks noChangeArrowheads="1"/>
          </p:cNvSpPr>
          <p:nvPr/>
        </p:nvSpPr>
        <p:spPr bwMode="auto">
          <a:xfrm>
            <a:off x="1295466" y="5159513"/>
            <a:ext cx="192021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775520" y="1988840"/>
            <a:ext cx="8640960"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电流能够产生磁场，那么磁场能否产生电流呢？如果能，需要什么条件？</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548680"/>
            <a:ext cx="10658475" cy="5760720"/>
            <a:chOff x="153" y="1753"/>
            <a:chExt cx="16785" cy="9072"/>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5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268760"/>
            <a:ext cx="9001000" cy="441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10000"/>
              </a:lnSpc>
            </a:pPr>
            <a:r>
              <a:rPr lang="zh-CN" altLang="en-US" sz="3200" b="1" dirty="0">
                <a:latin typeface="Times New Roman" panose="02020603050405020304" pitchFamily="18" charset="0"/>
                <a:ea typeface="楷体" panose="02010609060101010101" pitchFamily="49" charset="-122"/>
              </a:rPr>
              <a:t>本题考查电和磁的三种基本关系。</a:t>
            </a:r>
            <a:r>
              <a:rPr lang="zh-CN" altLang="en-US" sz="3200" b="1" dirty="0">
                <a:solidFill>
                  <a:srgbClr val="00B0F0"/>
                </a:solidFill>
                <a:latin typeface="Times New Roman" panose="02020603050405020304" pitchFamily="18" charset="0"/>
                <a:ea typeface="楷体" panose="02010609060101010101" pitchFamily="49" charset="-122"/>
              </a:rPr>
              <a:t>电生磁叫电流的磁效应，磁生电叫电磁感应，另外通电导体在磁场中会因受力而运动。识辨时先看有无电源，没有电源的是要产生电，是电磁感应，是发电机和话筒的原理；如果既有电源又有磁场，则为通电导体在磁场中受力而运动，是电动机和扬声器的原理；如果没有磁场，则属于电流的磁效应，是电磁铁、电磁继电器的原理。</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7408" y="1268760"/>
            <a:ext cx="10657830"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中考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新疆</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a:t>
            </a:r>
            <a:r>
              <a:rPr lang="en-US" altLang="zh-CN" sz="3200" b="1" i="1" kern="2200" dirty="0" smtClean="0">
                <a:latin typeface="Times New Roman" panose="02020603050405020304"/>
                <a:ea typeface="宋体" panose="02010600030101010101" pitchFamily="2" charset="-122"/>
              </a:rPr>
              <a:t>a</a:t>
            </a:r>
            <a:r>
              <a:rPr lang="zh-CN" altLang="en-US" sz="3200" b="1" kern="2200" dirty="0" smtClean="0">
                <a:latin typeface="Times New Roman" panose="02020603050405020304"/>
                <a:ea typeface="宋体" panose="02010600030101010101" pitchFamily="2" charset="-122"/>
              </a:rPr>
              <a:t>表示垂直于纸面的一根导线，它是闭合回路的一部分。它在磁场中按箭头方向运动时，导线</a:t>
            </a:r>
            <a:r>
              <a:rPr lang="en-US" altLang="zh-CN" sz="3200" b="1" i="1" kern="2200" dirty="0" smtClean="0">
                <a:latin typeface="Times New Roman" panose="02020603050405020304"/>
                <a:ea typeface="宋体" panose="02010600030101010101" pitchFamily="2" charset="-122"/>
              </a:rPr>
              <a:t>a</a:t>
            </a:r>
            <a:r>
              <a:rPr lang="zh-CN" altLang="en-US" sz="3200" b="1" kern="2200" dirty="0" smtClean="0">
                <a:latin typeface="Times New Roman" panose="02020603050405020304"/>
                <a:ea typeface="宋体" panose="02010600030101010101" pitchFamily="2" charset="-122"/>
              </a:rPr>
              <a:t>中会产生感应电流且方向相反的两种情况是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767780" y="5662989"/>
            <a:ext cx="10657458" cy="6463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3105" indent="0" fontAlgn="auto">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zh-CN" altLang="en-US" sz="3200" b="1" kern="100" dirty="0" smtClean="0">
                <a:latin typeface="宋体" panose="02010600030101010101" pitchFamily="2" charset="-122"/>
                <a:ea typeface="宋体" panose="02010600030101010101" pitchFamily="2" charset="-122"/>
              </a:rPr>
              <a:t>①</a:t>
            </a:r>
            <a:r>
              <a:rPr lang="zh-CN" altLang="en-US" sz="3200" b="1" kern="100" dirty="0" smtClean="0">
                <a:latin typeface="Times New Roman" panose="02020603050405020304"/>
                <a:ea typeface="宋体" panose="02010600030101010101" pitchFamily="2" charset="-122"/>
              </a:rPr>
              <a:t>和</a:t>
            </a:r>
            <a:r>
              <a:rPr lang="zh-CN" altLang="en-US" sz="3200" b="1" kern="100" dirty="0" smtClean="0">
                <a:latin typeface="宋体" panose="02010600030101010101" pitchFamily="2" charset="-122"/>
                <a:ea typeface="宋体" panose="02010600030101010101" pitchFamily="2" charset="-122"/>
              </a:rPr>
              <a:t>②  </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zh-CN" altLang="en-US" sz="3200" b="1" kern="100" dirty="0" smtClean="0">
                <a:latin typeface="宋体" panose="02010600030101010101" pitchFamily="2" charset="-122"/>
                <a:ea typeface="宋体" panose="02010600030101010101" pitchFamily="2" charset="-122"/>
              </a:rPr>
              <a:t>①</a:t>
            </a:r>
            <a:r>
              <a:rPr lang="zh-CN" altLang="en-US" sz="3200" b="1" kern="100" dirty="0" smtClean="0">
                <a:latin typeface="Times New Roman" panose="02020603050405020304"/>
                <a:ea typeface="宋体" panose="02010600030101010101" pitchFamily="2" charset="-122"/>
              </a:rPr>
              <a:t>和</a:t>
            </a:r>
            <a:r>
              <a:rPr lang="zh-CN" altLang="en-US" sz="3200" b="1" kern="100" dirty="0" smtClean="0">
                <a:latin typeface="宋体" panose="02010600030101010101" pitchFamily="2" charset="-122"/>
                <a:ea typeface="宋体" panose="02010600030101010101" pitchFamily="2" charset="-122"/>
              </a:rPr>
              <a:t>③  </a:t>
            </a: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a:t>
            </a:r>
            <a:r>
              <a:rPr lang="zh-CN" altLang="en-US" sz="3200" b="1" kern="100" dirty="0" smtClean="0">
                <a:latin typeface="宋体" panose="02010600030101010101" pitchFamily="2" charset="-122"/>
                <a:ea typeface="宋体" panose="02010600030101010101" pitchFamily="2" charset="-122"/>
              </a:rPr>
              <a:t>②</a:t>
            </a:r>
            <a:r>
              <a:rPr lang="zh-CN" altLang="en-US" sz="3200" b="1" kern="100" dirty="0" smtClean="0">
                <a:latin typeface="Times New Roman" panose="02020603050405020304"/>
                <a:ea typeface="宋体" panose="02010600030101010101" pitchFamily="2" charset="-122"/>
              </a:rPr>
              <a:t>和</a:t>
            </a:r>
            <a:r>
              <a:rPr lang="zh-CN" altLang="en-US" sz="3200" b="1" kern="100" dirty="0" smtClean="0">
                <a:latin typeface="宋体" panose="02010600030101010101" pitchFamily="2" charset="-122"/>
                <a:ea typeface="宋体" panose="02010600030101010101" pitchFamily="2" charset="-122"/>
              </a:rPr>
              <a:t>④</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a:t>
            </a:r>
            <a:r>
              <a:rPr lang="zh-CN" altLang="en-US" sz="3200" b="1" kern="100" dirty="0" smtClean="0">
                <a:latin typeface="宋体" panose="02010600030101010101" pitchFamily="2" charset="-122"/>
                <a:ea typeface="宋体" panose="02010600030101010101" pitchFamily="2" charset="-122"/>
              </a:rPr>
              <a:t>③</a:t>
            </a:r>
            <a:r>
              <a:rPr lang="zh-CN" altLang="en-US" sz="3200" b="1" kern="100" dirty="0" smtClean="0">
                <a:latin typeface="Times New Roman" panose="02020603050405020304"/>
                <a:ea typeface="宋体" panose="02010600030101010101" pitchFamily="2" charset="-122"/>
              </a:rPr>
              <a:t>和</a:t>
            </a:r>
            <a:r>
              <a:rPr lang="zh-CN" altLang="en-US" sz="3200" b="1" kern="100" dirty="0" smtClean="0">
                <a:latin typeface="宋体" panose="02010600030101010101" pitchFamily="2" charset="-122"/>
                <a:ea typeface="宋体" panose="02010600030101010101" pitchFamily="2" charset="-122"/>
              </a:rPr>
              <a:t>④</a:t>
            </a:r>
            <a:endParaRPr lang="zh-CN" altLang="en-US" sz="3200" kern="100" dirty="0" smtClean="0">
              <a:latin typeface="Times New Roman" panose="02020603050405020304"/>
              <a:ea typeface="宋体" panose="02010600030101010101" pitchFamily="2" charset="-122"/>
            </a:endParaRPr>
          </a:p>
        </p:txBody>
      </p:sp>
      <p:pic>
        <p:nvPicPr>
          <p:cNvPr id="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5680" y="3506408"/>
            <a:ext cx="5760640" cy="2085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10658983" y="2759150"/>
            <a:ext cx="477577" cy="830997"/>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D</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412776"/>
            <a:ext cx="10658475" cy="11302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．如图所示，甲、乙分别是动圈式话筒和动圈式扬声器的结构图，</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3632" y="2543022"/>
            <a:ext cx="6472089" cy="2979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766823"/>
            <a:ext cx="7921625" cy="5762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zh-CN" altLang="en-US" sz="3200" b="1" kern="2200" smtClean="0">
                <a:latin typeface="Times New Roman" panose="02020603050405020304"/>
                <a:ea typeface="宋体" panose="02010600030101010101" pitchFamily="2" charset="-122"/>
              </a:rPr>
              <a:t>下列分析较合理的是</a:t>
            </a:r>
            <a:r>
              <a:rPr lang="en-US" altLang="zh-CN" sz="3200" b="1" kern="2200" smtClean="0">
                <a:latin typeface="Times New Roman" panose="02020603050405020304"/>
                <a:ea typeface="宋体" panose="02010600030101010101" pitchFamily="2" charset="-122"/>
              </a:rPr>
              <a:t>(</a:t>
            </a:r>
            <a:r>
              <a:rPr lang="zh-CN" altLang="en-US" sz="3200" b="1" kern="2200" smtClean="0">
                <a:latin typeface="Times New Roman" panose="02020603050405020304"/>
                <a:ea typeface="宋体" panose="02010600030101010101" pitchFamily="2" charset="-122"/>
              </a:rPr>
              <a:t>　　</a:t>
            </a:r>
            <a:r>
              <a:rPr lang="en-US" altLang="zh-CN" sz="3200" b="1" kern="220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78521" y="2342887"/>
            <a:ext cx="10286031" cy="2238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．甲工作的原理是通电线圈在磁场中受力振动</a:t>
            </a:r>
            <a:endParaRPr lang="zh-CN" altLang="en-US" sz="3200" b="1" kern="100" dirty="0" smtClean="0">
              <a:latin typeface="Times New Roman" panose="02020603050405020304"/>
              <a:ea typeface="宋体" panose="02010600030101010101" pitchFamily="2" charset="-122"/>
            </a:endParaRPr>
          </a:p>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．乙工作的原理是电磁感应现象</a:t>
            </a:r>
            <a:endParaRPr lang="zh-CN" altLang="en-US" sz="3200" b="1" kern="100" dirty="0" smtClean="0">
              <a:latin typeface="Times New Roman" panose="02020603050405020304"/>
              <a:ea typeface="宋体" panose="02010600030101010101" pitchFamily="2" charset="-122"/>
            </a:endParaRPr>
          </a:p>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．甲工作时线圈中产生感应电流，受磁场力的作用</a:t>
            </a:r>
            <a:endParaRPr lang="zh-CN" altLang="en-US" sz="3200" b="1" kern="100" dirty="0" smtClean="0">
              <a:latin typeface="Times New Roman" panose="02020603050405020304"/>
              <a:ea typeface="宋体" panose="02010600030101010101" pitchFamily="2" charset="-122"/>
            </a:endParaRPr>
          </a:p>
          <a:p>
            <a:pPr marL="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．乙工作时消耗的电能全部转化为机械能</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4885299" y="1600560"/>
            <a:ext cx="441573" cy="742511"/>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C</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5799" y="3068960"/>
            <a:ext cx="3600400" cy="262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标题 1"/>
          <p:cNvSpPr txBox="1"/>
          <p:nvPr/>
        </p:nvSpPr>
        <p:spPr>
          <a:xfrm>
            <a:off x="766762" y="1441607"/>
            <a:ext cx="10658475" cy="1568450"/>
          </a:xfrm>
          <a:prstGeom prst="rect">
            <a:avLst/>
          </a:prstGeom>
        </p:spPr>
        <p:txBody>
          <a:bodyPr wrap="square">
            <a:spAutoFit/>
          </a:bodyPr>
          <a:lstStyle>
            <a:lvl1pPr marL="542925" indent="-542925" algn="l" rtl="0" eaLnBrk="0" fontAlgn="base" hangingPunct="0">
              <a:lnSpc>
                <a:spcPct val="150000"/>
              </a:lnSpc>
              <a:spcBef>
                <a:spcPct val="0"/>
              </a:spcBef>
              <a:spcAft>
                <a:spcPct val="0"/>
              </a:spcAft>
              <a:defRPr sz="2400" b="1" i="0" kern="1200" baseline="0">
                <a:solidFill>
                  <a:schemeClr val="tx1"/>
                </a:solidFill>
                <a:latin typeface="Times New Roman" panose="02020603050405020304" pitchFamily="18" charset="0"/>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en-US" altLang="zh-CN" sz="3200" kern="2200" dirty="0" smtClean="0">
                <a:latin typeface="Times New Roman" panose="02020603050405020304"/>
                <a:ea typeface="宋体" panose="02010600030101010101" pitchFamily="2" charset="-122"/>
              </a:rPr>
              <a:t>3</a:t>
            </a:r>
            <a:r>
              <a:rPr lang="zh-CN" altLang="en-US" sz="3200" kern="2200" dirty="0" smtClean="0">
                <a:latin typeface="Times New Roman" panose="02020603050405020304"/>
                <a:ea typeface="宋体" panose="02010600030101010101" pitchFamily="2" charset="-122"/>
              </a:rPr>
              <a:t>．</a:t>
            </a:r>
            <a:r>
              <a:rPr lang="en-US" altLang="zh-CN" sz="3200" kern="2200" dirty="0" smtClean="0">
                <a:latin typeface="Times New Roman" panose="02020603050405020304"/>
                <a:ea typeface="宋体" panose="02010600030101010101" pitchFamily="2" charset="-122"/>
              </a:rPr>
              <a:t>[</a:t>
            </a:r>
            <a:r>
              <a:rPr lang="zh-CN" altLang="en-US" sz="3200" kern="2200" dirty="0" smtClean="0">
                <a:latin typeface="Times New Roman" panose="02020603050405020304"/>
                <a:ea typeface="宋体" panose="02010600030101010101" pitchFamily="2" charset="-122"/>
              </a:rPr>
              <a:t>中考</a:t>
            </a:r>
            <a:r>
              <a:rPr lang="en-US" altLang="zh-CN" sz="3200" kern="2200" dirty="0" smtClean="0">
                <a:latin typeface="Times New Roman" panose="02020603050405020304"/>
                <a:ea typeface="宋体" panose="02010600030101010101" pitchFamily="2" charset="-122"/>
              </a:rPr>
              <a:t>·</a:t>
            </a:r>
            <a:r>
              <a:rPr lang="zh-CN" altLang="en-US" sz="3200" kern="2200" dirty="0" smtClean="0">
                <a:latin typeface="Times New Roman" panose="02020603050405020304"/>
                <a:ea typeface="宋体" panose="02010600030101010101" pitchFamily="2" charset="-122"/>
              </a:rPr>
              <a:t>宜昌</a:t>
            </a:r>
            <a:r>
              <a:rPr lang="en-US" altLang="zh-CN" sz="3200" kern="2200" dirty="0" smtClean="0">
                <a:latin typeface="Times New Roman" panose="02020603050405020304"/>
                <a:ea typeface="宋体" panose="02010600030101010101" pitchFamily="2" charset="-122"/>
              </a:rPr>
              <a:t>]</a:t>
            </a:r>
            <a:r>
              <a:rPr lang="zh-CN" altLang="en-US" sz="3200" kern="2200" dirty="0" smtClean="0">
                <a:latin typeface="Times New Roman" panose="02020603050405020304"/>
                <a:ea typeface="宋体" panose="02010600030101010101" pitchFamily="2" charset="-122"/>
              </a:rPr>
              <a:t>如图甲所示，把一台手摇发电机跟小灯泡连接起来，使线圈在磁场中转动，可以看到小灯泡发光。</a:t>
            </a:r>
            <a:endParaRPr lang="zh-CN" altLang="en-US" sz="3200" kern="2200" dirty="0" smtClean="0">
              <a:latin typeface="Times New Roman" panose="02020603050405020304"/>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574790"/>
            <a:ext cx="7921625" cy="5762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01700" fontAlgn="auto">
              <a:spcAft>
                <a:spcPts val="0"/>
              </a:spcAft>
            </a:pPr>
            <a:r>
              <a:rPr lang="zh-CN" altLang="en-US" sz="3200" b="1" kern="2200" dirty="0" smtClean="0">
                <a:latin typeface="Times New Roman" panose="02020603050405020304"/>
                <a:ea typeface="宋体" panose="02010600030101010101" pitchFamily="2" charset="-122"/>
              </a:rPr>
              <a:t>下列说法正确的是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763" y="2222862"/>
            <a:ext cx="10658475" cy="2862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4772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．发电机是利用电流的磁效应来工作的</a:t>
            </a:r>
            <a:endParaRPr lang="zh-CN" altLang="en-US" sz="3200" b="1" kern="100" dirty="0" smtClean="0">
              <a:latin typeface="Times New Roman" panose="02020603050405020304"/>
              <a:ea typeface="宋体" panose="02010600030101010101" pitchFamily="2" charset="-122"/>
            </a:endParaRPr>
          </a:p>
          <a:p>
            <a:pPr marL="84772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．发电机将电能转化为机械能</a:t>
            </a:r>
            <a:endParaRPr lang="zh-CN" altLang="en-US" sz="3200" b="1" kern="100" dirty="0" smtClean="0">
              <a:latin typeface="Times New Roman" panose="02020603050405020304"/>
              <a:ea typeface="宋体" panose="02010600030101010101" pitchFamily="2" charset="-122"/>
            </a:endParaRPr>
          </a:p>
          <a:p>
            <a:pPr marL="84772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．线圈转得越快，小灯泡越亮</a:t>
            </a:r>
            <a:endParaRPr lang="zh-CN" altLang="en-US" sz="3200" b="1" kern="100" dirty="0" smtClean="0">
              <a:latin typeface="Times New Roman" panose="02020603050405020304"/>
              <a:ea typeface="宋体" panose="02010600030101010101" pitchFamily="2" charset="-122"/>
            </a:endParaRPr>
          </a:p>
          <a:p>
            <a:pPr marL="1529080" indent="-681355"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．如果将小灯泡换成如图乙的电流表，则指针一直偏向右边</a:t>
            </a:r>
            <a:endParaRPr lang="zh-CN" altLang="en-US" sz="3200" kern="100" dirty="0" smtClean="0">
              <a:latin typeface="Times New Roman" panose="02020603050405020304"/>
              <a:ea typeface="宋体" panose="02010600030101010101" pitchFamily="2" charset="-122"/>
            </a:endParaRPr>
          </a:p>
        </p:txBody>
      </p:sp>
      <p:sp>
        <p:nvSpPr>
          <p:cNvPr id="4" name="矩形 3"/>
          <p:cNvSpPr/>
          <p:nvPr/>
        </p:nvSpPr>
        <p:spPr>
          <a:xfrm>
            <a:off x="5362857" y="1429534"/>
            <a:ext cx="441573" cy="742511"/>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C</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543606" y="2153232"/>
            <a:ext cx="7011297" cy="2512872"/>
            <a:chOff x="2221057" y="1614924"/>
            <a:chExt cx="5258473" cy="1884654"/>
          </a:xfrm>
        </p:grpSpPr>
        <p:sp>
          <p:nvSpPr>
            <p:cNvPr id="3" name="矩形 35"/>
            <p:cNvSpPr>
              <a:spLocks noChangeArrowheads="1"/>
            </p:cNvSpPr>
            <p:nvPr/>
          </p:nvSpPr>
          <p:spPr bwMode="auto">
            <a:xfrm>
              <a:off x="4573174" y="1620837"/>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原理</a:t>
              </a:r>
              <a:endParaRPr lang="en-US" altLang="zh-CN" sz="3200" b="1" dirty="0"/>
            </a:p>
          </p:txBody>
        </p:sp>
        <p:sp>
          <p:nvSpPr>
            <p:cNvPr id="4" name="矩形 35"/>
            <p:cNvSpPr>
              <a:spLocks noChangeArrowheads="1"/>
            </p:cNvSpPr>
            <p:nvPr/>
          </p:nvSpPr>
          <p:spPr bwMode="auto">
            <a:xfrm>
              <a:off x="5796136" y="1614924"/>
              <a:ext cx="137441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电磁感应</a:t>
              </a:r>
              <a:endParaRPr lang="en-US" altLang="zh-CN" sz="3200" b="1" dirty="0"/>
            </a:p>
          </p:txBody>
        </p:sp>
        <p:cxnSp>
          <p:nvCxnSpPr>
            <p:cNvPr id="5" name="直接连接符 4"/>
            <p:cNvCxnSpPr/>
            <p:nvPr/>
          </p:nvCxnSpPr>
          <p:spPr>
            <a:xfrm>
              <a:off x="4067944" y="2555984"/>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221057" y="2283718"/>
              <a:ext cx="1846887" cy="5760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发电机</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7" name="直接连接符 6"/>
            <p:cNvCxnSpPr/>
            <p:nvPr/>
          </p:nvCxnSpPr>
          <p:spPr>
            <a:xfrm>
              <a:off x="4292472" y="1851670"/>
              <a:ext cx="0" cy="14401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292472" y="1851670"/>
              <a:ext cx="28121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92472" y="3291830"/>
              <a:ext cx="25202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35"/>
            <p:cNvSpPr>
              <a:spLocks noChangeArrowheads="1"/>
            </p:cNvSpPr>
            <p:nvPr/>
          </p:nvSpPr>
          <p:spPr bwMode="auto">
            <a:xfrm>
              <a:off x="4573174" y="2340917"/>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结构</a:t>
              </a:r>
              <a:endParaRPr lang="en-US" altLang="zh-CN" sz="3200" b="1" dirty="0"/>
            </a:p>
          </p:txBody>
        </p:sp>
        <p:sp>
          <p:nvSpPr>
            <p:cNvPr id="11" name="矩形 35"/>
            <p:cNvSpPr>
              <a:spLocks noChangeArrowheads="1"/>
            </p:cNvSpPr>
            <p:nvPr/>
          </p:nvSpPr>
          <p:spPr bwMode="auto">
            <a:xfrm>
              <a:off x="4544500" y="3060997"/>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交流电</a:t>
              </a:r>
              <a:endParaRPr lang="en-US" altLang="zh-CN" sz="3200" b="1" dirty="0"/>
            </a:p>
          </p:txBody>
        </p:sp>
        <p:cxnSp>
          <p:nvCxnSpPr>
            <p:cNvPr id="12" name="直接连接符 11"/>
            <p:cNvCxnSpPr/>
            <p:nvPr/>
          </p:nvCxnSpPr>
          <p:spPr>
            <a:xfrm>
              <a:off x="5376599" y="1845757"/>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5796136" y="2340917"/>
              <a:ext cx="168339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定子、转子</a:t>
              </a:r>
              <a:endParaRPr lang="en-US" altLang="zh-CN" sz="3200" b="1" dirty="0"/>
            </a:p>
          </p:txBody>
        </p:sp>
        <p:cxnSp>
          <p:nvCxnSpPr>
            <p:cNvPr id="14" name="直接连接符 13"/>
            <p:cNvCxnSpPr/>
            <p:nvPr/>
          </p:nvCxnSpPr>
          <p:spPr>
            <a:xfrm>
              <a:off x="5384602" y="2571750"/>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700808"/>
            <a:ext cx="10562165"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电磁感应 闭合电路的一部分导体在磁场中做切割磁感线运动时，导体中就会产生电流的现象。感应电流产生条件如图</a:t>
            </a: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所示。</a:t>
            </a:r>
            <a:endParaRPr lang="zh-CN" altLang="en-US"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450"/>
          <a:stretch>
            <a:fillRect/>
          </a:stretch>
        </p:blipFill>
        <p:spPr bwMode="auto">
          <a:xfrm>
            <a:off x="4056807" y="3140968"/>
            <a:ext cx="4078387" cy="3194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900" y="995916"/>
            <a:ext cx="394710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4" name="文本框 27"/>
          <p:cNvSpPr txBox="1"/>
          <p:nvPr>
            <p:custDataLst>
              <p:tags r:id="rId4"/>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5"/>
            </p:custDataLst>
          </p:nvPr>
        </p:nvSpPr>
        <p:spPr>
          <a:xfrm>
            <a:off x="3347263" y="983468"/>
            <a:ext cx="2748738"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电磁感应现象</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6"/>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理解磁生电的条件</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电路是闭合的；一部分导体在磁场中做切割磁感线运动。</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做切割磁感线运动的导体必须是闭合电路的一部分，而不是整个电路。</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只要导体运动的方向与磁感线有一定角度，而不是与磁感线平行，导体就会切割磁感线。</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5414" y="1508787"/>
            <a:ext cx="10561671"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“切割磁感线运动”是指导体与磁场的相对运动。当导体不动，磁场运动时能切割磁感线；当磁场不动，导体运动时也能切割磁感线。</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5414" y="980728"/>
            <a:ext cx="10561671"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感应电流 在电磁感应现象中产生的电流。</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感应电流方向的影响因素 导体切割磁感线运动的方向和磁场方向。</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5. </a:t>
            </a:r>
            <a:r>
              <a:rPr lang="zh-CN" altLang="en-US" sz="3200" b="1" dirty="0">
                <a:latin typeface="Times New Roman" panose="02020603050405020304" pitchFamily="18" charset="0"/>
                <a:cs typeface="Times New Roman" panose="02020603050405020304" pitchFamily="18" charset="0"/>
              </a:rPr>
              <a:t>感应电流大小的影响因素 导体切割磁感线运动的速度、磁场的强弱、切割磁感线运动的导体的有效长度和线圈的匝数。</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692696"/>
            <a:ext cx="10658475" cy="5517515"/>
            <a:chOff x="153" y="1753"/>
            <a:chExt cx="16785"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6785" cy="8195"/>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逆向</a:t>
                </a:r>
                <a:r>
                  <a:rPr lang="zh-CN" altLang="en-US" sz="2800" dirty="0" smtClean="0">
                    <a:latin typeface="黑体" panose="02010609060101010101" charset="-122"/>
                    <a:ea typeface="黑体" panose="02010609060101010101" charset="-122"/>
                    <a:cs typeface="黑体" panose="02010609060101010101" charset="-122"/>
                  </a:rPr>
                  <a:t>思维</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1775520" y="1241361"/>
            <a:ext cx="9001000"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3200" b="1" dirty="0">
                <a:latin typeface="Times New Roman" panose="02020603050405020304" pitchFamily="18" charset="0"/>
                <a:ea typeface="楷体" panose="02010609060101010101" pitchFamily="49" charset="-122"/>
              </a:rPr>
              <a:t>既然电能生磁，那磁能生电吗？</a:t>
            </a:r>
            <a:endParaRPr lang="zh-CN" altLang="en-US" sz="3200" b="1" dirty="0">
              <a:latin typeface="Times New Roman" panose="02020603050405020304" pitchFamily="18" charset="0"/>
              <a:ea typeface="楷体" panose="02010609060101010101" pitchFamily="49" charset="-122"/>
            </a:endParaRPr>
          </a:p>
          <a:p>
            <a:pPr marL="0" indent="71564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法拉第从</a:t>
            </a:r>
            <a:r>
              <a:rPr lang="en-US" altLang="zh-CN" sz="3200" b="1" dirty="0">
                <a:solidFill>
                  <a:srgbClr val="00B0F0"/>
                </a:solidFill>
                <a:latin typeface="Times New Roman" panose="02020603050405020304" pitchFamily="18" charset="0"/>
                <a:ea typeface="楷体" panose="02010609060101010101" pitchFamily="49" charset="-122"/>
              </a:rPr>
              <a:t>1821 </a:t>
            </a:r>
            <a:r>
              <a:rPr lang="zh-CN" altLang="en-US" sz="3200" b="1" dirty="0">
                <a:solidFill>
                  <a:srgbClr val="00B0F0"/>
                </a:solidFill>
                <a:latin typeface="Times New Roman" panose="02020603050405020304" pitchFamily="18" charset="0"/>
                <a:ea typeface="楷体" panose="02010609060101010101" pitchFamily="49" charset="-122"/>
              </a:rPr>
              <a:t>年开始做磁生电的实验。无数次实验都失败了，但他坚信，从反向思考问题的方法是正确的，并继续坚持这一思维方式。十年后，他终于提出了著名的电磁感应定律，并根据这一定律发明了世界上第一台发电装置。</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70474" y="1124808"/>
            <a:ext cx="7849870" cy="4536440"/>
            <a:chOff x="152" y="1753"/>
            <a:chExt cx="12362" cy="7144"/>
          </a:xfrm>
        </p:grpSpPr>
        <p:pic>
          <p:nvPicPr>
            <p:cNvPr id="3" name="图片 2" descr="打孔纸"/>
            <p:cNvPicPr>
              <a:picLocks noChangeAspect="1"/>
            </p:cNvPicPr>
            <p:nvPr>
              <p:custDataLst>
                <p:tags r:id="rId1"/>
              </p:custDataLst>
            </p:nvPr>
          </p:nvPicPr>
          <p:blipFill>
            <a:blip r:embed="rId2"/>
            <a:stretch>
              <a:fillRect/>
            </a:stretch>
          </p:blipFill>
          <p:spPr>
            <a:xfrm>
              <a:off x="152" y="2219"/>
              <a:ext cx="12362" cy="6678"/>
            </a:xfrm>
            <a:prstGeom prst="rect">
              <a:avLst/>
            </a:prstGeom>
          </p:spPr>
        </p:pic>
        <p:grpSp>
          <p:nvGrpSpPr>
            <p:cNvPr id="7" name="组合 6"/>
            <p:cNvGrpSpPr/>
            <p:nvPr/>
          </p:nvGrpSpPr>
          <p:grpSpPr>
            <a:xfrm>
              <a:off x="607" y="1753"/>
              <a:ext cx="4021" cy="977"/>
              <a:chOff x="607" y="2160"/>
              <a:chExt cx="4021" cy="977"/>
            </a:xfrm>
          </p:grpSpPr>
          <p:sp>
            <p:nvSpPr>
              <p:cNvPr id="4" name="文本框 3"/>
              <p:cNvSpPr txBox="1"/>
              <p:nvPr>
                <p:custDataLst>
                  <p:tags r:id="rId3"/>
                </p:custDataLst>
              </p:nvPr>
            </p:nvSpPr>
            <p:spPr>
              <a:xfrm>
                <a:off x="2090" y="2315"/>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逆向</a:t>
                </a:r>
                <a:r>
                  <a:rPr lang="zh-CN" altLang="en-US" sz="2800" dirty="0" smtClean="0">
                    <a:latin typeface="黑体" panose="02010609060101010101" charset="-122"/>
                    <a:ea typeface="黑体" panose="02010609060101010101" charset="-122"/>
                    <a:cs typeface="黑体" panose="02010609060101010101" charset="-122"/>
                  </a:rPr>
                  <a:t>思维</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7" y="2160"/>
                <a:ext cx="1579" cy="936"/>
              </a:xfrm>
              <a:prstGeom prst="rect">
                <a:avLst/>
              </a:prstGeom>
            </p:spPr>
          </p:pic>
        </p:grpSp>
      </p:grpSp>
      <p:sp>
        <p:nvSpPr>
          <p:cNvPr id="8" name="矩形 7"/>
          <p:cNvSpPr>
            <a:spLocks noChangeArrowheads="1"/>
          </p:cNvSpPr>
          <p:nvPr/>
        </p:nvSpPr>
        <p:spPr bwMode="auto">
          <a:xfrm>
            <a:off x="2963525" y="1863470"/>
            <a:ext cx="6408712"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1564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分析法拉第的成功，我们要归功于</a:t>
            </a:r>
            <a:r>
              <a:rPr lang="zh-CN" altLang="en-US" sz="3200" b="1" dirty="0">
                <a:latin typeface="Times New Roman" panose="02020603050405020304" pitchFamily="18" charset="0"/>
                <a:ea typeface="楷体" panose="02010609060101010101" pitchFamily="49" charset="-122"/>
              </a:rPr>
              <a:t>逆向思维</a:t>
            </a:r>
            <a:r>
              <a:rPr lang="zh-CN" altLang="en-US" sz="3200" b="1" dirty="0">
                <a:solidFill>
                  <a:srgbClr val="00B0F0"/>
                </a:solidFill>
                <a:latin typeface="Times New Roman" panose="02020603050405020304" pitchFamily="18" charset="0"/>
                <a:ea typeface="楷体" panose="02010609060101010101" pitchFamily="49" charset="-122"/>
              </a:rPr>
              <a:t>，归功于思维的创新。逆向思维也叫</a:t>
            </a:r>
            <a:r>
              <a:rPr lang="zh-CN" altLang="en-US" sz="3200" b="1" dirty="0">
                <a:latin typeface="Times New Roman" panose="02020603050405020304" pitchFamily="18" charset="0"/>
                <a:ea typeface="楷体" panose="02010609060101010101" pitchFamily="49" charset="-122"/>
              </a:rPr>
              <a:t>求异思维</a:t>
            </a:r>
            <a:r>
              <a:rPr lang="zh-CN" altLang="en-US" sz="3200" b="1" dirty="0">
                <a:solidFill>
                  <a:srgbClr val="00B0F0"/>
                </a:solidFill>
                <a:latin typeface="Times New Roman" panose="02020603050405020304" pitchFamily="18" charset="0"/>
                <a:ea typeface="楷体" panose="02010609060101010101" pitchFamily="49" charset="-122"/>
              </a:rPr>
              <a:t>，就是敢于“反其道而思之”。</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3216</Words>
  <Application>WPS 演示</Application>
  <PresentationFormat>自定义</PresentationFormat>
  <Paragraphs>216</Paragraphs>
  <Slides>36</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黑体</vt:lpstr>
      <vt:lpstr>Times New Roman</vt:lpstr>
      <vt:lpstr>Calibri</vt:lpstr>
      <vt:lpstr>楷体</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1499</cp:revision>
  <dcterms:created xsi:type="dcterms:W3CDTF">2024-02-06T13:07:00Z</dcterms:created>
  <dcterms:modified xsi:type="dcterms:W3CDTF">2025-07-02T03:45:48Z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