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256" r:id="rId3"/>
    <p:sldId id="257" r:id="rId5"/>
    <p:sldId id="334" r:id="rId6"/>
    <p:sldId id="387" r:id="rId7"/>
    <p:sldId id="388" r:id="rId8"/>
    <p:sldId id="389" r:id="rId9"/>
    <p:sldId id="391" r:id="rId10"/>
    <p:sldId id="420" r:id="rId11"/>
    <p:sldId id="393" r:id="rId12"/>
    <p:sldId id="394" r:id="rId13"/>
    <p:sldId id="421" r:id="rId14"/>
    <p:sldId id="457" r:id="rId15"/>
    <p:sldId id="458" r:id="rId16"/>
    <p:sldId id="459" r:id="rId17"/>
    <p:sldId id="460" r:id="rId18"/>
    <p:sldId id="461" r:id="rId19"/>
    <p:sldId id="462" r:id="rId20"/>
    <p:sldId id="463" r:id="rId21"/>
    <p:sldId id="464" r:id="rId22"/>
    <p:sldId id="465" r:id="rId23"/>
    <p:sldId id="466" r:id="rId24"/>
    <p:sldId id="467" r:id="rId25"/>
    <p:sldId id="406" r:id="rId26"/>
    <p:sldId id="407" r:id="rId27"/>
    <p:sldId id="425" r:id="rId28"/>
    <p:sldId id="409" r:id="rId29"/>
    <p:sldId id="410" r:id="rId30"/>
    <p:sldId id="426" r:id="rId31"/>
    <p:sldId id="412" r:id="rId32"/>
    <p:sldId id="413" r:id="rId33"/>
    <p:sldId id="427" r:id="rId34"/>
    <p:sldId id="415" r:id="rId35"/>
    <p:sldId id="428" r:id="rId36"/>
    <p:sldId id="417" r:id="rId37"/>
    <p:sldId id="418" r:id="rId38"/>
    <p:sldId id="419" r:id="rId39"/>
    <p:sldId id="306" r:id="rId40"/>
    <p:sldId id="429" r:id="rId41"/>
    <p:sldId id="430" r:id="rId42"/>
    <p:sldId id="373" r:id="rId43"/>
  </p:sldIdLst>
  <p:sldSz cx="12192000" cy="6858000"/>
  <p:notesSz cx="6858000" cy="9144000"/>
  <p:embeddedFontLst>
    <p:embeddedFont>
      <p:font typeface="黑体" panose="02010609060101010101" charset="-122"/>
      <p:regular r:id="rId49"/>
    </p:embeddedFont>
    <p:embeddedFont>
      <p:font typeface="楷体" panose="02010609060101010101" pitchFamily="49" charset="-122"/>
      <p:regular r:id="rId50"/>
    </p:embeddedFont>
    <p:embeddedFont>
      <p:font typeface="微软雅黑" panose="020B0503020204020204" charset="-122"/>
      <p:regular r:id="rId51"/>
    </p:embeddedFont>
    <p:embeddedFont>
      <p:font typeface="Calibri" panose="020F0502020204030204" charset="0"/>
      <p:regular r:id="rId52"/>
      <p:bold r:id="rId53"/>
      <p:italic r:id="rId54"/>
      <p:boldItalic r:id="rId55"/>
    </p:embeddedFont>
  </p:embeddedFontLst>
  <p:custDataLst>
    <p:tags r:id="rId5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81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81"/>
        <p:guide pos="529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119.xml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 descr="荣德基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734" y="67733"/>
            <a:ext cx="1195917" cy="46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jpeg"/><Relationship Id="rId11" Type="http://schemas.openxmlformats.org/officeDocument/2006/relationships/image" Target="../media/image1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18.png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18.png"/><Relationship Id="rId1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18.png"/><Relationship Id="rId1" Type="http://schemas.openxmlformats.org/officeDocument/2006/relationships/tags" Target="../tags/tag8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tags" Target="../tags/tag9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18.png"/><Relationship Id="rId1" Type="http://schemas.openxmlformats.org/officeDocument/2006/relationships/tags" Target="../tags/tag9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18.png"/><Relationship Id="rId1" Type="http://schemas.openxmlformats.org/officeDocument/2006/relationships/tags" Target="../tags/tag10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18.png"/><Relationship Id="rId1" Type="http://schemas.openxmlformats.org/officeDocument/2006/relationships/tags" Target="../tags/tag104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18.png"/><Relationship Id="rId1" Type="http://schemas.openxmlformats.org/officeDocument/2006/relationships/tags" Target="../tags/tag1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18.png"/><Relationship Id="rId1" Type="http://schemas.openxmlformats.org/officeDocument/2006/relationships/tags" Target="../tags/tag1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tags" Target="../tags/tag1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18.png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tags" Target="../tags/tag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1991544" y="1713165"/>
            <a:ext cx="8208912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第十三章 电功和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电功率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四节 家庭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电路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07471" y="1508787"/>
            <a:ext cx="9601068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解题秘方：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用分析直流电路的方法来分析家庭电路的连接。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93193" y="3015782"/>
            <a:ext cx="9601068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利用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图示法</a:t>
            </a:r>
            <a:r>
              <a:rPr lang="zh-CN" altLang="en-US" sz="3200" b="1" dirty="0">
                <a:latin typeface="Times New Roman" panose="02020603050405020304" pitchFamily="18" charset="0"/>
              </a:rPr>
              <a:t>分析。由图知①是插座，②是电灯，插座所接的用电器和电灯是并联的；③是控制电灯的开关，</a:t>
            </a:r>
            <a:r>
              <a:rPr lang="zh-CN" altLang="en-US" sz="3200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</a:rPr>
              <a:t>控制电灯的开关和电灯是串联的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80" y="1065028"/>
            <a:ext cx="11089640" cy="4680585"/>
            <a:chOff x="-187" y="1640"/>
            <a:chExt cx="17464" cy="737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7464" cy="676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深度理解 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56703" y="1929124"/>
            <a:ext cx="9723873" cy="2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运用从一般到特殊的方法理解开关的接法：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80327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在前面见到的实验电路中，开关控制某灯，开关一般与被控制的灯串联，利用这个一般规律来帮助理解家庭电路中开关的正确接法。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6"/>
          <p:cNvSpPr txBox="1">
            <a:spLocks noChangeArrowheads="1"/>
          </p:cNvSpPr>
          <p:nvPr/>
        </p:nvSpPr>
        <p:spPr bwMode="auto">
          <a:xfrm>
            <a:off x="794402" y="1850238"/>
            <a:ext cx="7029791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609600" indent="-609600" eaLnBrk="1" hangingPunct="1">
              <a:lnSpc>
                <a:spcPct val="150000"/>
              </a:lnSpc>
              <a:buFontTx/>
              <a:buAutoNum type="arabicPeriod"/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用电器总功率对家庭电路的影响</a:t>
            </a:r>
            <a:endParaRPr kumimoji="1" lang="en-US" altLang="zh-CN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(1)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实验探究总功率增大，总电流增大</a:t>
            </a:r>
            <a:endParaRPr kumimoji="1" lang="en-US" altLang="zh-CN" sz="3200" b="1" dirty="0">
              <a:latin typeface="Times New Roman" panose="02020603050405020304" pitchFamily="18" charset="0"/>
            </a:endParaRPr>
          </a:p>
          <a:p>
            <a:pPr indent="956945" eaLnBrk="1" hangingPunct="1">
              <a:lnSpc>
                <a:spcPct val="150000"/>
              </a:lnSpc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4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所示，不断增加连入电路的灯泡数量，发现电流表示数不断增大，当连入电路的灯泡足够多时，保险丝熔断。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742" y="1629556"/>
            <a:ext cx="3003551" cy="230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8050742" y="3903319"/>
            <a:ext cx="2898841" cy="213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indent="542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</a:pP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并联电阻越多，总电阻越小，电流就越大。</a:t>
            </a:r>
            <a:endParaRPr lang="en-US" altLang="zh-CN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2244898" y="908636"/>
            <a:ext cx="6299374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839435" y="89805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27"/>
          <p:cNvSpPr txBox="1"/>
          <p:nvPr>
            <p:custDataLst>
              <p:tags r:id="rId4"/>
            </p:custDataLst>
          </p:nvPr>
        </p:nvSpPr>
        <p:spPr>
          <a:xfrm>
            <a:off x="1050679" y="89618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28"/>
          <p:cNvSpPr txBox="1"/>
          <p:nvPr>
            <p:custDataLst>
              <p:tags r:id="rId5"/>
            </p:custDataLst>
          </p:nvPr>
        </p:nvSpPr>
        <p:spPr>
          <a:xfrm>
            <a:off x="3287688" y="896188"/>
            <a:ext cx="511256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家庭电路中电流过大的原因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AutoShape 11"/>
          <p:cNvSpPr/>
          <p:nvPr>
            <p:custDataLst>
              <p:tags r:id="rId6"/>
            </p:custDataLst>
          </p:nvPr>
        </p:nvSpPr>
        <p:spPr>
          <a:xfrm>
            <a:off x="2486202" y="76470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26"/>
              <p:cNvSpPr txBox="1">
                <a:spLocks noChangeArrowheads="1"/>
              </p:cNvSpPr>
              <p:nvPr/>
            </p:nvSpPr>
            <p:spPr bwMode="auto">
              <a:xfrm>
                <a:off x="1295468" y="1508787"/>
                <a:ext cx="9536573" cy="2768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8155" indent="-478155" eaLnBrk="1" hangingPunct="1">
                  <a:lnSpc>
                    <a:spcPct val="150000"/>
                  </a:lnSpc>
                  <a:defRPr/>
                </a:pPr>
                <a:r>
                  <a:rPr kumimoji="1" lang="en-US" altLang="zh-CN" sz="3200" b="1" dirty="0">
                    <a:latin typeface="Times New Roman" panose="02020603050405020304" pitchFamily="18" charset="0"/>
                  </a:rPr>
                  <a:t>(2)</a:t>
                </a:r>
                <a:r>
                  <a:rPr kumimoji="1" lang="zh-CN" altLang="en-US" sz="3200" b="1" dirty="0">
                    <a:latin typeface="Times New Roman" panose="02020603050405020304" pitchFamily="18" charset="0"/>
                  </a:rPr>
                  <a:t>总功率过大导致电流过大的原因分析：电路中同时使用的用电器总功率过大，由公式</a:t>
                </a:r>
                <a:r>
                  <a:rPr kumimoji="1" lang="en-US" altLang="zh-CN" sz="3200" b="1" i="1" dirty="0">
                    <a:latin typeface="Times New Roman" panose="02020603050405020304" pitchFamily="18" charset="0"/>
                  </a:rPr>
                  <a:t>I</a:t>
                </a:r>
                <a:r>
                  <a:rPr kumimoji="1" lang="en-US" altLang="zh-CN" sz="3200" b="1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kumimoji="1" lang="en-US" altLang="zh-CN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kumimoji="1"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kumimoji="1" lang="en-US" altLang="zh-CN" sz="3200" b="1" i="1" dirty="0">
                                <a:latin typeface="Times New Roman" panose="02020603050405020304" pitchFamily="18" charset="0"/>
                              </a:rPr>
                              <m:t>P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kumimoji="1"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</m:den>
                        </m:f>
                      </m:e>
                    </m:box>
                  </m:oMath>
                </a14:m>
                <a:r>
                  <a:rPr kumimoji="1" lang="zh-CN" altLang="en-US" sz="3200" b="1" dirty="0">
                    <a:latin typeface="Times New Roman" panose="02020603050405020304" pitchFamily="18" charset="0"/>
                  </a:rPr>
                  <a:t>可知，此时电路中的电流过大。</a:t>
                </a:r>
                <a:endParaRPr kumimoji="1" lang="en-US" altLang="zh-CN" sz="32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8" y="1508787"/>
                <a:ext cx="9536573" cy="2768451"/>
              </a:xfrm>
              <a:prstGeom prst="rect">
                <a:avLst/>
              </a:prstGeom>
              <a:blipFill rotWithShape="1">
                <a:blip r:embed="rId1"/>
                <a:stretch>
                  <a:fillRect l="-1" t="-1" r="2" b="1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Box 26"/>
          <p:cNvSpPr txBox="1">
            <a:spLocks noChangeArrowheads="1"/>
          </p:cNvSpPr>
          <p:nvPr/>
        </p:nvSpPr>
        <p:spPr bwMode="auto">
          <a:xfrm>
            <a:off x="719931" y="452670"/>
            <a:ext cx="10752667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2.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短路对家庭电路的影响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(1)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实验探究短路时电流非常大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marL="956945" indent="-482600" eaLnBrk="1" hangingPunct="1">
              <a:lnSpc>
                <a:spcPct val="150000"/>
              </a:lnSpc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①如图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5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甲所示，当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、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C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两点接通电源后，保险丝立即熔断。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marL="956945" indent="-482600" eaLnBrk="1" hangingPunct="1">
              <a:lnSpc>
                <a:spcPct val="150000"/>
              </a:lnSpc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②如图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5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乙所示，用导线将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、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D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两点连接起来，再让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C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两点接通电源后，保险丝立即熔断。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marL="956945" indent="-482600" eaLnBrk="1" hangingPunct="1">
              <a:lnSpc>
                <a:spcPct val="150000"/>
              </a:lnSpc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③讨论：如图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5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丙所示，用导线将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、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C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两点连接起来，再让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、 </a:t>
            </a:r>
            <a:r>
              <a:rPr kumimoji="1" lang="en-US" altLang="zh-CN" sz="3200" b="1" i="1" dirty="0">
                <a:latin typeface="Times New Roman" panose="02020603050405020304" pitchFamily="18" charset="0"/>
              </a:rPr>
              <a:t>C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两点接通电源后，保险丝会熔断吗？</a:t>
            </a:r>
            <a:endParaRPr kumimoji="1" lang="en-US" altLang="zh-CN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/>
          <p:cNvCxnSpPr/>
          <p:nvPr/>
        </p:nvCxnSpPr>
        <p:spPr>
          <a:xfrm>
            <a:off x="1151467" y="6921500"/>
            <a:ext cx="98298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1" y="1797051"/>
            <a:ext cx="6032500" cy="240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/>
          <p:cNvCxnSpPr/>
          <p:nvPr/>
        </p:nvCxnSpPr>
        <p:spPr>
          <a:xfrm>
            <a:off x="1151467" y="6921500"/>
            <a:ext cx="98298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26"/>
              <p:cNvSpPr txBox="1">
                <a:spLocks noChangeArrowheads="1"/>
              </p:cNvSpPr>
              <p:nvPr/>
            </p:nvSpPr>
            <p:spPr bwMode="auto">
              <a:xfrm>
                <a:off x="1295468" y="1508787"/>
                <a:ext cx="9536573" cy="2768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17" tIns="60958" rIns="121917" bIns="60958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478155" indent="-478155" eaLnBrk="1" hangingPunct="1">
                  <a:lnSpc>
                    <a:spcPct val="150000"/>
                  </a:lnSpc>
                  <a:defRPr/>
                </a:pPr>
                <a:r>
                  <a:rPr kumimoji="1" lang="en-US" altLang="zh-CN" sz="3200" b="1" dirty="0">
                    <a:latin typeface="Times New Roman" panose="02020603050405020304" pitchFamily="18" charset="0"/>
                  </a:rPr>
                  <a:t>(2)</a:t>
                </a:r>
                <a:r>
                  <a:rPr kumimoji="1" lang="zh-CN" altLang="en-US" sz="3200" b="1" dirty="0">
                    <a:latin typeface="Times New Roman" panose="02020603050405020304" pitchFamily="18" charset="0"/>
                  </a:rPr>
                  <a:t>短路时电流过大的原因分析：发生短路时，电路中的电阻非常小，电压一定，由公式</a:t>
                </a:r>
                <a:r>
                  <a:rPr kumimoji="1" lang="en-US" altLang="zh-CN" sz="3200" b="1" i="1" dirty="0">
                    <a:latin typeface="Times New Roman" panose="02020603050405020304" pitchFamily="18" charset="0"/>
                  </a:rPr>
                  <a:t>I</a:t>
                </a:r>
                <a:r>
                  <a:rPr kumimoji="1" lang="en-US" altLang="zh-CN" sz="3200" b="1" dirty="0">
                    <a:latin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kumimoji="1" lang="en-US" altLang="zh-CN" sz="3200" b="1" i="1">
                            <a:latin typeface="Cambria Math" panose="02040503050406030204"/>
                          </a:rPr>
                        </m:ctrlPr>
                      </m:boxPr>
                      <m:e>
                        <m:f>
                          <m:fPr>
                            <m:ctrlPr>
                              <a:rPr kumimoji="1" lang="en-US" altLang="zh-CN" sz="32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kumimoji="1" lang="en-US" altLang="zh-CN" sz="3200" b="1" i="1" dirty="0">
                                <a:latin typeface="Times New Roman" panose="02020603050405020304" pitchFamily="18" charset="0"/>
                              </a:rPr>
                              <m:t>U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kumimoji="1" lang="en-US" altLang="zh-CN" sz="3200" b="1" i="1" dirty="0">
                                <a:latin typeface="Times New Roman" panose="02020603050405020304" pitchFamily="18" charset="0"/>
                              </a:rPr>
                              <m:t>R</m:t>
                            </m:r>
                          </m:den>
                        </m:f>
                      </m:e>
                    </m:box>
                  </m:oMath>
                </a14:m>
                <a:r>
                  <a:rPr kumimoji="1" lang="zh-CN" altLang="en-US" sz="3200" b="1" dirty="0">
                    <a:latin typeface="Times New Roman" panose="02020603050405020304" pitchFamily="18" charset="0"/>
                  </a:rPr>
                  <a:t>可知，此时电路中的电流非常大。</a:t>
                </a:r>
                <a:endParaRPr kumimoji="1" lang="en-US" altLang="zh-CN" sz="32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68" y="1508787"/>
                <a:ext cx="9536573" cy="2768451"/>
              </a:xfrm>
              <a:prstGeom prst="rect">
                <a:avLst/>
              </a:prstGeom>
              <a:blipFill rotWithShape="1">
                <a:blip r:embed="rId1"/>
                <a:stretch>
                  <a:fillRect l="-1" t="-1" r="2" b="1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80" y="764704"/>
            <a:ext cx="11089640" cy="5532120"/>
            <a:chOff x="-187" y="1640"/>
            <a:chExt cx="17464" cy="871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7464" cy="810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特别提示 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56703" y="1556792"/>
            <a:ext cx="7707649" cy="425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835025"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受思维定式的影响，通常会错误地认为，发生短路时，用电器有可能损坏。原因是在一般思维中认为，短路发生，电路所有位置电流都会非常大。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835025"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有些情况下，发生短路时，用电器几乎没有电流。例如，在图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丙中，保险丝不会熔断。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6" t="-325" r="-438" b="15064"/>
          <a:stretch>
            <a:fillRect/>
          </a:stretch>
        </p:blipFill>
        <p:spPr bwMode="auto">
          <a:xfrm>
            <a:off x="9158178" y="2628656"/>
            <a:ext cx="1906374" cy="205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9139" y="908526"/>
            <a:ext cx="6913245" cy="4824730"/>
            <a:chOff x="-187" y="1640"/>
            <a:chExt cx="10887" cy="759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0887" cy="699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方法提示 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03439" y="1844630"/>
            <a:ext cx="5835441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1437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比较法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区别两种电流过大的原因：短路时，保险丝立即熔断；总功率过大时，保险丝需一段时间才熔断。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任意多边形 25"/>
          <p:cNvSpPr/>
          <p:nvPr>
            <p:custDataLst>
              <p:tags r:id="rId1"/>
            </p:custDataLst>
          </p:nvPr>
        </p:nvSpPr>
        <p:spPr bwMode="auto">
          <a:xfrm>
            <a:off x="266088" y="735145"/>
            <a:ext cx="1077384" cy="579967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9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8" name="内容占位符 7"/>
          <p:cNvSpPr txBox="1">
            <a:spLocks noChangeArrowheads="1"/>
          </p:cNvSpPr>
          <p:nvPr/>
        </p:nvSpPr>
        <p:spPr bwMode="auto">
          <a:xfrm>
            <a:off x="1295467" y="548680"/>
            <a:ext cx="9984251" cy="307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indent="4464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眉山改编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所示是小军同学家庭电路的一部分。他闭合开关时螺旋灯泡正常发光，再将电风扇的插头插入三孔插座中时，灯泡突然熄灭，检查时发现保险丝熔断了。其原因可能是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58" y="3615728"/>
            <a:ext cx="2893484" cy="266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2843283" y="1164808"/>
            <a:ext cx="64897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家庭电路的组成</a:t>
            </a:r>
            <a:endParaRPr lang="en-US" altLang="zh-CN" sz="3600" b="1" dirty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家庭电路中电流过大的原因</a:t>
            </a:r>
            <a:endParaRPr lang="en-US" altLang="zh-CN" sz="3600" b="1" dirty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熔丝及其作用</a:t>
            </a:r>
            <a:endParaRPr lang="en-US" altLang="zh-CN" sz="3600" b="1" dirty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三线插头和漏电保护器</a:t>
            </a:r>
            <a:endParaRPr lang="zh-CN" altLang="en-US" sz="3600" b="1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内容占位符 7"/>
          <p:cNvSpPr txBox="1">
            <a:spLocks noChangeArrowheads="1"/>
          </p:cNvSpPr>
          <p:nvPr/>
        </p:nvSpPr>
        <p:spPr bwMode="auto">
          <a:xfrm>
            <a:off x="1847528" y="1268760"/>
            <a:ext cx="5320539" cy="337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电风扇断路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灯泡的灯丝断路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电风扇的插头短路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电风扇的电功率太大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75520" y="4797152"/>
            <a:ext cx="1883833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答案：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80" y="764704"/>
            <a:ext cx="11089640" cy="5532120"/>
            <a:chOff x="-187" y="1640"/>
            <a:chExt cx="17464" cy="871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7464" cy="810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技巧点拨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56703" y="1772815"/>
            <a:ext cx="9363833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1437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判断家庭电路中电流过大的原因时，若插入用电器的功率不大，则排除总功率过大；若插上插头，并没有闭合该用电器的开关，就发生了跳闸现象，则插头处短路；若插上插头，再闭合该用电器的开关后跳闸，说明该用电器短路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898" y="995916"/>
            <a:ext cx="3851102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985333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27"/>
          <p:cNvSpPr txBox="1"/>
          <p:nvPr>
            <p:custDataLst>
              <p:tags r:id="rId3"/>
            </p:custDataLst>
          </p:nvPr>
        </p:nvSpPr>
        <p:spPr>
          <a:xfrm>
            <a:off x="1050679" y="98346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8"/>
          <p:cNvSpPr txBox="1"/>
          <p:nvPr>
            <p:custDataLst>
              <p:tags r:id="rId4"/>
            </p:custDataLst>
          </p:nvPr>
        </p:nvSpPr>
        <p:spPr>
          <a:xfrm>
            <a:off x="3287689" y="983468"/>
            <a:ext cx="273630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保险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设备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AutoShape 11"/>
          <p:cNvSpPr/>
          <p:nvPr>
            <p:custDataLst>
              <p:tags r:id="rId5"/>
            </p:custDataLst>
          </p:nvPr>
        </p:nvSpPr>
        <p:spPr>
          <a:xfrm>
            <a:off x="2486202" y="851984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7760" y="170116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latin typeface="Times New Roman" panose="02020603050405020304" pitchFamily="18" charset="0"/>
                <a:sym typeface="+mn-ea"/>
              </a:rPr>
              <a:t>熔丝</a:t>
            </a:r>
            <a:endParaRPr kumimoji="1" lang="zh-CN" alt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199464" y="2276854"/>
          <a:ext cx="9503833" cy="383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976"/>
                <a:gridCol w="8159857"/>
              </a:tblGrid>
              <a:tr h="1015997">
                <a:tc>
                  <a:txBody>
                    <a:bodyPr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FZHTK--GBK1-0"/>
                        </a:rPr>
                        <a:t>作用 </a:t>
                      </a:r>
                      <a:endParaRPr lang="zh-CN" altLang="en-US" sz="2900" b="1" dirty="0">
                        <a:effectLst/>
                      </a:endParaRPr>
                    </a:p>
                  </a:txBody>
                  <a:tcPr marL="121904" marR="121904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FZKTJW--GB1-0"/>
                        </a:rPr>
                        <a:t>当电路中电流过大时，自动切断电路，保证电路安全</a:t>
                      </a:r>
                      <a:endParaRPr lang="zh-CN" altLang="en-US" sz="2900" b="1" dirty="0">
                        <a:effectLst/>
                      </a:endParaRPr>
                    </a:p>
                  </a:txBody>
                  <a:tcPr marL="121904" marR="121904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2088">
                <a:tc>
                  <a:txBody>
                    <a:bodyPr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FZHTK--GBK1-0"/>
                        </a:rPr>
                        <a:t>特点 </a:t>
                      </a:r>
                      <a:endParaRPr lang="zh-CN" altLang="en-US" sz="2900" b="1" dirty="0">
                        <a:effectLst/>
                      </a:endParaRPr>
                    </a:p>
                  </a:txBody>
                  <a:tcPr marL="121904" marR="121904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zh-CN" altLang="en-US" sz="2900" b="1" i="0">
                          <a:solidFill>
                            <a:srgbClr val="242021"/>
                          </a:solidFill>
                          <a:effectLst/>
                          <a:latin typeface="FZKTJW--GB1-0"/>
                        </a:rPr>
                        <a:t>熔点低、电阻大</a:t>
                      </a:r>
                      <a:endParaRPr lang="zh-CN" altLang="en-US" sz="2900" b="1">
                        <a:effectLst/>
                      </a:endParaRPr>
                    </a:p>
                  </a:txBody>
                  <a:tcPr marL="121904" marR="121904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10077">
                <a:tc>
                  <a:txBody>
                    <a:bodyPr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FZHTK--GBK1-0"/>
                        </a:rPr>
                        <a:t>更换</a:t>
                      </a:r>
                      <a:endParaRPr lang="zh-CN" altLang="en-US" sz="2900" b="1" dirty="0">
                        <a:effectLst/>
                      </a:endParaRPr>
                    </a:p>
                  </a:txBody>
                  <a:tcPr marL="121904" marR="121904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zh-CN" altLang="en-US" sz="2900" b="1" i="0" dirty="0" smtClean="0">
                          <a:solidFill>
                            <a:srgbClr val="242021"/>
                          </a:solidFill>
                          <a:effectLst/>
                          <a:latin typeface="FZKTJW--GB1-0"/>
                        </a:rPr>
                        <a:t>① 不能用更粗的熔丝代替原来的熔丝，不能用铜丝、铁丝代替熔丝</a:t>
                      </a:r>
                      <a:endParaRPr lang="zh-CN" altLang="en-US" sz="2900" b="1" i="0" dirty="0" smtClean="0">
                        <a:solidFill>
                          <a:srgbClr val="242021"/>
                        </a:solidFill>
                        <a:effectLst/>
                        <a:latin typeface="FZKTJW--GB1-0"/>
                      </a:endParaRPr>
                    </a:p>
                    <a:p>
                      <a:r>
                        <a:rPr lang="zh-CN" altLang="en-US" sz="2900" b="1" i="0" dirty="0" smtClean="0">
                          <a:solidFill>
                            <a:srgbClr val="242021"/>
                          </a:solidFill>
                          <a:effectLst/>
                          <a:latin typeface="FZKTJW--GB1-0"/>
                        </a:rPr>
                        <a:t>② 应先断开总开关再更换熔丝，不能利用停电间隙更换熔丝</a:t>
                      </a:r>
                      <a:endParaRPr lang="zh-CN" altLang="en-US" sz="2900" b="1" dirty="0">
                        <a:effectLst/>
                      </a:endParaRPr>
                    </a:p>
                  </a:txBody>
                  <a:tcPr marL="121904" marR="121904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814918" y="1268492"/>
            <a:ext cx="5953157" cy="381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实验探究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——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熔丝的作用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marL="474345" indent="836295" eaLnBrk="1" hangingPunct="1">
              <a:lnSpc>
                <a:spcPct val="150000"/>
              </a:lnSpc>
              <a:tabLst>
                <a:tab pos="1310005" algn="l"/>
              </a:tabLst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1.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7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所示，将熔丝与一段铜丝串联接入电路中，逐渐增大电路中的电流，观察谁先熔断。</a:t>
            </a:r>
            <a:endParaRPr kumimoji="1"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998" y="1899948"/>
            <a:ext cx="4291311" cy="318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/>
          <p:cNvCxnSpPr/>
          <p:nvPr/>
        </p:nvCxnSpPr>
        <p:spPr>
          <a:xfrm>
            <a:off x="1151467" y="6921500"/>
            <a:ext cx="98298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8" name="TextBox 26"/>
          <p:cNvSpPr txBox="1">
            <a:spLocks noChangeArrowheads="1"/>
          </p:cNvSpPr>
          <p:nvPr/>
        </p:nvSpPr>
        <p:spPr bwMode="auto">
          <a:xfrm>
            <a:off x="431801" y="1016000"/>
            <a:ext cx="10945284" cy="455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3200" b="1">
                <a:latin typeface="Times New Roman" panose="02020603050405020304" pitchFamily="18" charset="0"/>
              </a:rPr>
              <a:t>2. </a:t>
            </a:r>
            <a:r>
              <a:rPr kumimoji="1" lang="zh-CN" altLang="en-US" sz="3200" b="1">
                <a:latin typeface="Times New Roman" panose="02020603050405020304" pitchFamily="18" charset="0"/>
              </a:rPr>
              <a:t>实验能说明的问题</a:t>
            </a:r>
            <a:endParaRPr kumimoji="1" lang="zh-CN" altLang="en-US" sz="32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3200" b="1">
                <a:latin typeface="Times New Roman" panose="02020603050405020304" pitchFamily="18" charset="0"/>
              </a:rPr>
              <a:t>(1)</a:t>
            </a:r>
            <a:r>
              <a:rPr kumimoji="1" lang="zh-CN" altLang="en-US" sz="3200" b="1">
                <a:latin typeface="Times New Roman" panose="02020603050405020304" pitchFamily="18" charset="0"/>
              </a:rPr>
              <a:t>熔丝的作用：电路中电流过大时，能及时熔断以保护电路。</a:t>
            </a:r>
            <a:endParaRPr kumimoji="1" lang="zh-CN" altLang="en-US" sz="32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3200" b="1">
                <a:latin typeface="Times New Roman" panose="02020603050405020304" pitchFamily="18" charset="0"/>
              </a:rPr>
              <a:t>(2)</a:t>
            </a:r>
            <a:r>
              <a:rPr kumimoji="1" lang="zh-CN" altLang="en-US" sz="3200" b="1">
                <a:latin typeface="Times New Roman" panose="02020603050405020304" pitchFamily="18" charset="0"/>
              </a:rPr>
              <a:t>熔丝的选材原则：由电阻率大、熔点低的材料制成。</a:t>
            </a:r>
            <a:endParaRPr kumimoji="1" lang="zh-CN" altLang="en-US" sz="32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3200" b="1">
                <a:latin typeface="Times New Roman" panose="02020603050405020304" pitchFamily="18" charset="0"/>
              </a:rPr>
              <a:t>(3)</a:t>
            </a:r>
            <a:r>
              <a:rPr kumimoji="1" lang="zh-CN" altLang="en-US" sz="3200" b="1">
                <a:latin typeface="Times New Roman" panose="02020603050405020304" pitchFamily="18" charset="0"/>
              </a:rPr>
              <a:t>熔丝与铜丝的对比：长度与横截面积都相同的铜丝与熔丝，熔丝的电阻大，在电流相等时，熔丝更容易发热。铜丝熔点高，熔丝的熔点低，熔丝更容易熔断。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80" y="1052795"/>
            <a:ext cx="11089640" cy="4896485"/>
            <a:chOff x="-187" y="1640"/>
            <a:chExt cx="17464" cy="771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7464" cy="710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知识链接 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56703" y="2060906"/>
            <a:ext cx="9363833" cy="2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1628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电阻率：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电阻率是用来表示各种物质电阻特性的物理量。某种物质所制成的元件（常温下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20℃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）的电阻与横截面积的乘积与长度的比值叫这种物质的电阻率。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/>
          <p:cNvCxnSpPr/>
          <p:nvPr/>
        </p:nvCxnSpPr>
        <p:spPr>
          <a:xfrm>
            <a:off x="1151467" y="6921500"/>
            <a:ext cx="98298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6" name="TextBox 26"/>
          <p:cNvSpPr txBox="1">
            <a:spLocks noChangeArrowheads="1"/>
          </p:cNvSpPr>
          <p:nvPr/>
        </p:nvSpPr>
        <p:spPr bwMode="auto">
          <a:xfrm>
            <a:off x="2147917" y="1268760"/>
            <a:ext cx="7873373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3.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空气开关 作用与熔丝相同；</a:t>
            </a:r>
            <a:r>
              <a:rPr kumimoji="1"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空气开关一般要接在火线上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。</a:t>
            </a:r>
            <a:endParaRPr kumimoji="1" lang="en-US" altLang="zh-CN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136890" y="811982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2" name="内容占位符 7"/>
          <p:cNvSpPr txBox="1">
            <a:spLocks noChangeArrowheads="1"/>
          </p:cNvSpPr>
          <p:nvPr/>
        </p:nvSpPr>
        <p:spPr bwMode="auto">
          <a:xfrm>
            <a:off x="1109134" y="620688"/>
            <a:ext cx="9817100" cy="56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家庭电路中的熔丝烧断了，下列做法中正确的是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)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用铜丝替换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为了保险，选择尽量粗的熔丝替换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选择额定电流稍小于电路中最大正常工作电流的熔丝替换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选择额定电流等于或稍大于电路中最大正常工作电流的熔丝替换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102851" y="811189"/>
            <a:ext cx="543983" cy="61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36872" name="Rectangle 1"/>
          <p:cNvSpPr>
            <a:spLocks noChangeArrowheads="1"/>
          </p:cNvSpPr>
          <p:nvPr/>
        </p:nvSpPr>
        <p:spPr bwMode="auto">
          <a:xfrm>
            <a:off x="3837518" y="1676905"/>
            <a:ext cx="4083049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indent="542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900" b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俗称保险丝</a:t>
            </a:r>
            <a:endParaRPr lang="en-US" altLang="zh-CN" sz="2900" b="1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曲线连接符 10"/>
          <p:cNvCxnSpPr/>
          <p:nvPr/>
        </p:nvCxnSpPr>
        <p:spPr>
          <a:xfrm>
            <a:off x="4368801" y="1427139"/>
            <a:ext cx="478367" cy="345017"/>
          </a:xfrm>
          <a:prstGeom prst="curvedConnector3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3695701" y="1308605"/>
            <a:ext cx="673100" cy="118533"/>
          </a:xfrm>
          <a:custGeom>
            <a:avLst/>
            <a:gdLst>
              <a:gd name="connsiteX0" fmla="*/ 0 w 1307691"/>
              <a:gd name="connsiteY0" fmla="*/ 88990 h 177570"/>
              <a:gd name="connsiteX1" fmla="*/ 196646 w 1307691"/>
              <a:gd name="connsiteY1" fmla="*/ 10332 h 177570"/>
              <a:gd name="connsiteX2" fmla="*/ 265471 w 1307691"/>
              <a:gd name="connsiteY2" fmla="*/ 88990 h 177570"/>
              <a:gd name="connsiteX3" fmla="*/ 383459 w 1307691"/>
              <a:gd name="connsiteY3" fmla="*/ 500 h 177570"/>
              <a:gd name="connsiteX4" fmla="*/ 589936 w 1307691"/>
              <a:gd name="connsiteY4" fmla="*/ 138151 h 177570"/>
              <a:gd name="connsiteX5" fmla="*/ 658762 w 1307691"/>
              <a:gd name="connsiteY5" fmla="*/ 20164 h 177570"/>
              <a:gd name="connsiteX6" fmla="*/ 845575 w 1307691"/>
              <a:gd name="connsiteY6" fmla="*/ 128319 h 177570"/>
              <a:gd name="connsiteX7" fmla="*/ 943897 w 1307691"/>
              <a:gd name="connsiteY7" fmla="*/ 69325 h 177570"/>
              <a:gd name="connsiteX8" fmla="*/ 1052052 w 1307691"/>
              <a:gd name="connsiteY8" fmla="*/ 177480 h 177570"/>
              <a:gd name="connsiteX9" fmla="*/ 1160207 w 1307691"/>
              <a:gd name="connsiteY9" fmla="*/ 88990 h 177570"/>
              <a:gd name="connsiteX10" fmla="*/ 1229033 w 1307691"/>
              <a:gd name="connsiteY10" fmla="*/ 147983 h 177570"/>
              <a:gd name="connsiteX11" fmla="*/ 1307691 w 1307691"/>
              <a:gd name="connsiteY11" fmla="*/ 69325 h 17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07691" h="177570">
                <a:moveTo>
                  <a:pt x="0" y="88990"/>
                </a:moveTo>
                <a:cubicBezTo>
                  <a:pt x="76200" y="49661"/>
                  <a:pt x="152401" y="10332"/>
                  <a:pt x="196646" y="10332"/>
                </a:cubicBezTo>
                <a:cubicBezTo>
                  <a:pt x="240891" y="10332"/>
                  <a:pt x="234336" y="90629"/>
                  <a:pt x="265471" y="88990"/>
                </a:cubicBezTo>
                <a:cubicBezTo>
                  <a:pt x="296606" y="87351"/>
                  <a:pt x="329382" y="-7694"/>
                  <a:pt x="383459" y="500"/>
                </a:cubicBezTo>
                <a:cubicBezTo>
                  <a:pt x="437537" y="8693"/>
                  <a:pt x="544052" y="134874"/>
                  <a:pt x="589936" y="138151"/>
                </a:cubicBezTo>
                <a:cubicBezTo>
                  <a:pt x="635820" y="141428"/>
                  <a:pt x="616156" y="21803"/>
                  <a:pt x="658762" y="20164"/>
                </a:cubicBezTo>
                <a:cubicBezTo>
                  <a:pt x="701368" y="18525"/>
                  <a:pt x="798053" y="120126"/>
                  <a:pt x="845575" y="128319"/>
                </a:cubicBezTo>
                <a:cubicBezTo>
                  <a:pt x="893098" y="136513"/>
                  <a:pt x="909484" y="61132"/>
                  <a:pt x="943897" y="69325"/>
                </a:cubicBezTo>
                <a:cubicBezTo>
                  <a:pt x="978310" y="77518"/>
                  <a:pt x="1016000" y="174202"/>
                  <a:pt x="1052052" y="177480"/>
                </a:cubicBezTo>
                <a:cubicBezTo>
                  <a:pt x="1088104" y="180758"/>
                  <a:pt x="1130710" y="93906"/>
                  <a:pt x="1160207" y="88990"/>
                </a:cubicBezTo>
                <a:cubicBezTo>
                  <a:pt x="1189704" y="84074"/>
                  <a:pt x="1204452" y="151260"/>
                  <a:pt x="1229033" y="147983"/>
                </a:cubicBezTo>
                <a:cubicBezTo>
                  <a:pt x="1253614" y="144706"/>
                  <a:pt x="1297859" y="84073"/>
                  <a:pt x="1307691" y="69325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6872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91176" y="980728"/>
            <a:ext cx="8209280" cy="4896485"/>
            <a:chOff x="-187" y="1640"/>
            <a:chExt cx="12928" cy="771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2928" cy="710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方法点拨 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996699" y="1988839"/>
            <a:ext cx="6987569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保险丝的选择方法：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铅锑合金保险丝，电阻较大熔点低。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过粗不熔不保险，过细电路常断电。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选择合适保险丝，千万别用铁铜丝。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/>
          <p:cNvCxnSpPr/>
          <p:nvPr/>
        </p:nvCxnSpPr>
        <p:spPr>
          <a:xfrm>
            <a:off x="1151467" y="6921500"/>
            <a:ext cx="98298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6" name="TextBox 26"/>
          <p:cNvSpPr txBox="1">
            <a:spLocks noChangeArrowheads="1"/>
          </p:cNvSpPr>
          <p:nvPr/>
        </p:nvSpPr>
        <p:spPr bwMode="auto">
          <a:xfrm>
            <a:off x="623324" y="1333501"/>
            <a:ext cx="10945284" cy="307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1.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两孔插座与三孔插座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(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对比认识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)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：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marL="474345" indent="361950" eaLnBrk="1" hangingPunct="1">
              <a:lnSpc>
                <a:spcPct val="150000"/>
              </a:lnSpc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两孔插座、两线插头和用电器连接的示意图如图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8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甲所示。三孔插座、 </a:t>
            </a:r>
            <a:r>
              <a:rPr kumimoji="1" lang="zh-CN" altLang="en-US" sz="3200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</a:rPr>
              <a:t>三线插头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和用电器连接的示意图如图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8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乙所示。</a:t>
            </a:r>
            <a:endParaRPr kumimoji="1"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389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720" y="3639914"/>
            <a:ext cx="6356351" cy="23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2244898" y="563868"/>
            <a:ext cx="5507286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839435" y="55328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7"/>
          <p:cNvSpPr txBox="1"/>
          <p:nvPr>
            <p:custDataLst>
              <p:tags r:id="rId4"/>
            </p:custDataLst>
          </p:nvPr>
        </p:nvSpPr>
        <p:spPr>
          <a:xfrm>
            <a:off x="1050679" y="55142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8"/>
          <p:cNvSpPr txBox="1"/>
          <p:nvPr>
            <p:custDataLst>
              <p:tags r:id="rId5"/>
            </p:custDataLst>
          </p:nvPr>
        </p:nvSpPr>
        <p:spPr>
          <a:xfrm>
            <a:off x="3287689" y="551420"/>
            <a:ext cx="43204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三孔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插座和漏电保护器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11"/>
          <p:cNvSpPr/>
          <p:nvPr>
            <p:custDataLst>
              <p:tags r:id="rId6"/>
            </p:custDataLst>
          </p:nvPr>
        </p:nvSpPr>
        <p:spPr>
          <a:xfrm>
            <a:off x="2486202" y="41993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2351584" y="4077072"/>
            <a:ext cx="7736211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indent="-361950" eaLnBrk="1" hangingPunct="1">
              <a:lnSpc>
                <a:spcPct val="150000"/>
              </a:lnSpc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家庭电路是最常见、最基本的实用电路。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5460" y="908685"/>
            <a:ext cx="8130540" cy="338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/>
          <p:cNvCxnSpPr/>
          <p:nvPr/>
        </p:nvCxnSpPr>
        <p:spPr>
          <a:xfrm>
            <a:off x="1151467" y="6921500"/>
            <a:ext cx="98298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6" name="TextBox 26"/>
          <p:cNvSpPr txBox="1">
            <a:spLocks noChangeArrowheads="1"/>
          </p:cNvSpPr>
          <p:nvPr/>
        </p:nvSpPr>
        <p:spPr bwMode="auto">
          <a:xfrm>
            <a:off x="289984" y="645585"/>
            <a:ext cx="10945283" cy="581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40000"/>
              </a:lnSpc>
              <a:defRPr/>
            </a:pPr>
            <a:r>
              <a:rPr kumimoji="1" lang="en-US" altLang="zh-CN" sz="2900" b="1" dirty="0">
                <a:latin typeface="Times New Roman" panose="02020603050405020304" pitchFamily="18" charset="0"/>
              </a:rPr>
              <a:t>2. </a:t>
            </a:r>
            <a:r>
              <a:rPr kumimoji="1" lang="zh-CN" altLang="en-US" sz="2900" b="1" dirty="0">
                <a:latin typeface="Times New Roman" panose="02020603050405020304" pitchFamily="18" charset="0"/>
              </a:rPr>
              <a:t>用电器金属外壳若与火线相通，接地可防触电，可以</a:t>
            </a:r>
            <a:r>
              <a:rPr kumimoji="1" lang="zh-CN" altLang="en-US" sz="2900" b="1" dirty="0" smtClean="0">
                <a:latin typeface="Times New Roman" panose="02020603050405020304" pitchFamily="18" charset="0"/>
              </a:rPr>
              <a:t>从以下</a:t>
            </a:r>
            <a:r>
              <a:rPr kumimoji="1" lang="zh-CN" altLang="en-US" sz="2900" b="1" dirty="0">
                <a:latin typeface="Times New Roman" panose="02020603050405020304" pitchFamily="18" charset="0"/>
              </a:rPr>
              <a:t>两个角度理解：</a:t>
            </a:r>
            <a:endParaRPr kumimoji="1" lang="zh-CN" altLang="en-US" sz="2900" b="1" dirty="0">
              <a:latin typeface="Times New Roman" panose="02020603050405020304" pitchFamily="18" charset="0"/>
            </a:endParaRPr>
          </a:p>
          <a:p>
            <a:pPr marL="474345" indent="361950" eaLnBrk="1" hangingPunct="1">
              <a:lnSpc>
                <a:spcPct val="140000"/>
              </a:lnSpc>
              <a:defRPr/>
            </a:pPr>
            <a:r>
              <a:rPr kumimoji="1" lang="zh-CN" altLang="en-US" sz="2900" b="1" dirty="0">
                <a:latin typeface="Times New Roman" panose="02020603050405020304" pitchFamily="18" charset="0"/>
              </a:rPr>
              <a:t>角度一：将三线插头插入三孔插座，把用电器接入火线与零线之间的同时，也</a:t>
            </a:r>
            <a:r>
              <a:rPr kumimoji="1"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将用电器的金属外壳与地线连接起来了</a:t>
            </a:r>
            <a:r>
              <a:rPr kumimoji="1" lang="zh-CN" altLang="en-US" sz="2900" b="1" dirty="0">
                <a:latin typeface="Times New Roman" panose="02020603050405020304" pitchFamily="18" charset="0"/>
              </a:rPr>
              <a:t>。这时人接触用电器的金属外壳，相当于接触地线，不会发生触电危险。</a:t>
            </a:r>
            <a:endParaRPr kumimoji="1" lang="zh-CN" altLang="en-US" sz="2900" b="1" dirty="0">
              <a:latin typeface="Times New Roman" panose="02020603050405020304" pitchFamily="18" charset="0"/>
            </a:endParaRPr>
          </a:p>
          <a:p>
            <a:pPr marL="474345" indent="361950" eaLnBrk="1" hangingPunct="1">
              <a:lnSpc>
                <a:spcPct val="140000"/>
              </a:lnSpc>
              <a:defRPr/>
            </a:pPr>
            <a:r>
              <a:rPr kumimoji="1" lang="zh-CN" altLang="en-US" sz="2900" b="1" dirty="0">
                <a:latin typeface="Times New Roman" panose="02020603050405020304" pitchFamily="18" charset="0"/>
              </a:rPr>
              <a:t>角度二：若用电器金属外壳与火线相通，接地后，由于人体电阻远大于导线电阻，这就相当于</a:t>
            </a:r>
            <a:r>
              <a:rPr kumimoji="1" lang="en-US" altLang="zh-CN" sz="2900" b="1" dirty="0">
                <a:latin typeface="Times New Roman" panose="02020603050405020304" pitchFamily="18" charset="0"/>
              </a:rPr>
              <a:t>(</a:t>
            </a:r>
            <a:r>
              <a:rPr kumimoji="1" lang="zh-CN" altLang="en-US" sz="2900" b="1" dirty="0">
                <a:latin typeface="Times New Roman" panose="02020603050405020304" pitchFamily="18" charset="0"/>
              </a:rPr>
              <a:t>地线</a:t>
            </a:r>
            <a:r>
              <a:rPr kumimoji="1" lang="en-US" altLang="zh-CN" sz="2900" b="1" dirty="0">
                <a:latin typeface="Times New Roman" panose="02020603050405020304" pitchFamily="18" charset="0"/>
              </a:rPr>
              <a:t>)</a:t>
            </a:r>
            <a:r>
              <a:rPr kumimoji="1" lang="zh-CN" altLang="en-US" sz="2900" b="1" dirty="0">
                <a:latin typeface="Times New Roman" panose="02020603050405020304" pitchFamily="18" charset="0"/>
              </a:rPr>
              <a:t>将人体短路了，故电流由地线流入大地，而不会流过人体。</a:t>
            </a:r>
            <a:endParaRPr kumimoji="1" lang="en-US" altLang="zh-CN" sz="29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80" y="1052795"/>
            <a:ext cx="11089640" cy="4896485"/>
            <a:chOff x="-187" y="1640"/>
            <a:chExt cx="17464" cy="771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7464" cy="710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拓展延伸 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81166" y="1772816"/>
            <a:ext cx="9363833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1437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三线插头中有一个脚较长的好处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 接地脚比导电脚长几毫米，在插入三线插头时，接地脚先接触插座内的接地线，这样可先形成接地保护，后接通电源；反之，在拔出三线插头时，接地脚后断开，起到安全保护的作用。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/>
          <p:cNvCxnSpPr/>
          <p:nvPr/>
        </p:nvCxnSpPr>
        <p:spPr>
          <a:xfrm>
            <a:off x="1151467" y="6921500"/>
            <a:ext cx="98298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0" name="TextBox 26"/>
          <p:cNvSpPr txBox="1">
            <a:spLocks noChangeArrowheads="1"/>
          </p:cNvSpPr>
          <p:nvPr/>
        </p:nvSpPr>
        <p:spPr bwMode="auto">
          <a:xfrm>
            <a:off x="814917" y="1333500"/>
            <a:ext cx="10464800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3.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漏电保护器：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(1)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当漏电保护器测得通过火线和零线的电流不相等时，漏电保护器会迅速切断电路。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(2)</a:t>
            </a:r>
            <a:r>
              <a:rPr kumimoji="1" lang="zh-CN" altLang="en-US" sz="3200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</a:rPr>
              <a:t>漏电保护器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模拟电路，如图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9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所示。</a:t>
            </a:r>
            <a:endParaRPr kumimoji="1"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4199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235" y="2948947"/>
            <a:ext cx="23876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80" y="1052795"/>
            <a:ext cx="11089640" cy="5112385"/>
            <a:chOff x="-187" y="1640"/>
            <a:chExt cx="17464" cy="8051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7464" cy="744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9"/>
              <a:chOff x="607" y="2047"/>
              <a:chExt cx="4248" cy="979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特别提醒 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28711" y="1794294"/>
            <a:ext cx="9363833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-508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空气开关与漏电保护器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1437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两者同属于保护开关，不同的是，空气开关用于线路故障保护，能在短路时自动断开线路；漏电保护器则用于人体触电保护，能够在人发生触电时，起到跳闸作用。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内容占位符 7"/>
          <p:cNvSpPr txBox="1">
            <a:spLocks noChangeArrowheads="1"/>
          </p:cNvSpPr>
          <p:nvPr/>
        </p:nvSpPr>
        <p:spPr bwMode="auto">
          <a:xfrm>
            <a:off x="1607492" y="1123951"/>
            <a:ext cx="9817100" cy="224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indent="4464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福州模拟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甲为带开关的五孔插座，开关能同时控制两个插座，请将图乙中的插座正确连入家庭电路。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6" name="任意多边形 25"/>
          <p:cNvSpPr/>
          <p:nvPr>
            <p:custDataLst>
              <p:tags r:id="rId1"/>
            </p:custDataLst>
          </p:nvPr>
        </p:nvSpPr>
        <p:spPr bwMode="auto">
          <a:xfrm>
            <a:off x="638943" y="1332907"/>
            <a:ext cx="1077384" cy="579967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1" y="2948517"/>
            <a:ext cx="4635500" cy="252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49352" y="1604434"/>
            <a:ext cx="3829049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 如图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zh-CN" altLang="en-US" sz="3200">
              <a:solidFill>
                <a:srgbClr val="000000"/>
              </a:solidFill>
            </a:endParaRP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834" y="2220384"/>
            <a:ext cx="3867151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54668" y="692696"/>
            <a:ext cx="8691033" cy="79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900" b="1">
                <a:latin typeface="Times New Roman" panose="02020603050405020304" pitchFamily="18" charset="0"/>
                <a:ea typeface="楷体" panose="02010609060101010101" pitchFamily="49" charset="-122"/>
              </a:rPr>
              <a:t>对比认识 </a:t>
            </a:r>
            <a:r>
              <a:rPr lang="en-US" altLang="zh-CN" sz="2900" b="1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900" b="1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54667" y="1467839"/>
          <a:ext cx="8193616" cy="4404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404"/>
                <a:gridCol w="2048404"/>
                <a:gridCol w="2048404"/>
                <a:gridCol w="2048404"/>
              </a:tblGrid>
              <a:tr h="1031251">
                <a:tc>
                  <a:txBody>
                    <a:bodyPr/>
                    <a:lstStyle/>
                    <a:p>
                      <a:pPr algn="ctr"/>
                      <a:endParaRPr lang="zh-CN" altLang="en-US" sz="2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接线 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适用范围 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优点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632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两孔插座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9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适用于外壳绝缘的设备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结构简单，</a:t>
                      </a:r>
                      <a:b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连接方便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103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三孔插座</a:t>
                      </a:r>
                      <a:endParaRPr lang="zh-CN" altLang="en-US" sz="2900" b="1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9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适用于外壳可能带电的用电</a:t>
                      </a:r>
                      <a:b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器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能在用电</a:t>
                      </a:r>
                      <a:b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器漏电时，</a:t>
                      </a:r>
                      <a:b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保护人身</a:t>
                      </a:r>
                      <a:b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zh-CN" altLang="en-US" sz="2900" b="1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安全</a:t>
                      </a:r>
                      <a:endParaRPr lang="zh-CN" altLang="en-US" sz="29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8" marB="609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610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568" y="2687040"/>
            <a:ext cx="994833" cy="994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0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567" y="4335922"/>
            <a:ext cx="1102784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66762" y="1484784"/>
            <a:ext cx="10658475" cy="397031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[2023·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南充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如图为某同学设计的部分家庭电路示意图，其中电器元件连接不正确的是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b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．带开关的灯泡     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．双孔插座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．空气开关             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．三孔插座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856" y="3505026"/>
            <a:ext cx="5917679" cy="1946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176120" y="2217927"/>
            <a:ext cx="360039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A</a:t>
            </a:r>
            <a:endParaRPr lang="zh-CN" altLang="zh-CN" sz="32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54185" y="1412776"/>
            <a:ext cx="10814423" cy="44819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0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．下面是小华同学对身边的一些电路进行观察分析后作出的判断，其中正确的是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b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．抽油烟机里装有照明灯和电动机，它们既能同时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工作又能单独工作，是串联的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．两个用电器两端的电压若相等，则两个用电器一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定是并联的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．家庭电路中使用的用电器过多，可能造成总功率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 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过大，从而使总电流过大，造成“跳闸”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．家庭电路中电流过大的原因一定是某用电器发生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短路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5372" y="1772816"/>
            <a:ext cx="43204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C</a:t>
            </a:r>
            <a:endParaRPr lang="zh-CN" altLang="zh-CN" sz="32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77060" y="1646798"/>
            <a:ext cx="7921625" cy="28623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．关于熔丝，下列说法中正确的是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b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．熔丝应用熔点较高的合金制成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．可以用细铜丝来代替熔丝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．选用的熔丝越粗越好</a:t>
            </a:r>
            <a:b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</a:b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．当电流过大时，熔丝自动切断电路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8168" y="1669191"/>
            <a:ext cx="43204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D</a:t>
            </a:r>
            <a:endParaRPr lang="zh-CN" altLang="zh-CN" sz="32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736053" y="1220755"/>
            <a:ext cx="10725151" cy="529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indent="-361950"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1.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家庭电路的组成 进户线、电能表、总开关、保险装置、用电器、插座等。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2.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电能表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marL="836295" indent="-474345"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(1)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作用：用来计量</a:t>
            </a:r>
            <a:r>
              <a:rPr kumimoji="1"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电路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所消耗的电能。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  <a:p>
            <a:pPr marL="836295" indent="-474345"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(2)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连接：串联接在干路上。输电线接到用户处，首先要接到电能表上，这样电能表才能计量所有用电器消耗的电能。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608949" y="2052717"/>
            <a:ext cx="3847424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indent="542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</a:pP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这四项要按顺序排列</a:t>
            </a:r>
            <a:endParaRPr lang="en-US" altLang="zh-CN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353436" y="1993451"/>
            <a:ext cx="6441016" cy="59267"/>
          </a:xfrm>
          <a:custGeom>
            <a:avLst/>
            <a:gdLst>
              <a:gd name="connsiteX0" fmla="*/ 0 w 1307691"/>
              <a:gd name="connsiteY0" fmla="*/ 88990 h 177570"/>
              <a:gd name="connsiteX1" fmla="*/ 196646 w 1307691"/>
              <a:gd name="connsiteY1" fmla="*/ 10332 h 177570"/>
              <a:gd name="connsiteX2" fmla="*/ 265471 w 1307691"/>
              <a:gd name="connsiteY2" fmla="*/ 88990 h 177570"/>
              <a:gd name="connsiteX3" fmla="*/ 383459 w 1307691"/>
              <a:gd name="connsiteY3" fmla="*/ 500 h 177570"/>
              <a:gd name="connsiteX4" fmla="*/ 589936 w 1307691"/>
              <a:gd name="connsiteY4" fmla="*/ 138151 h 177570"/>
              <a:gd name="connsiteX5" fmla="*/ 658762 w 1307691"/>
              <a:gd name="connsiteY5" fmla="*/ 20164 h 177570"/>
              <a:gd name="connsiteX6" fmla="*/ 845575 w 1307691"/>
              <a:gd name="connsiteY6" fmla="*/ 128319 h 177570"/>
              <a:gd name="connsiteX7" fmla="*/ 943897 w 1307691"/>
              <a:gd name="connsiteY7" fmla="*/ 69325 h 177570"/>
              <a:gd name="connsiteX8" fmla="*/ 1052052 w 1307691"/>
              <a:gd name="connsiteY8" fmla="*/ 177480 h 177570"/>
              <a:gd name="connsiteX9" fmla="*/ 1160207 w 1307691"/>
              <a:gd name="connsiteY9" fmla="*/ 88990 h 177570"/>
              <a:gd name="connsiteX10" fmla="*/ 1229033 w 1307691"/>
              <a:gd name="connsiteY10" fmla="*/ 147983 h 177570"/>
              <a:gd name="connsiteX11" fmla="*/ 1307691 w 1307691"/>
              <a:gd name="connsiteY11" fmla="*/ 69325 h 17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07691" h="177570">
                <a:moveTo>
                  <a:pt x="0" y="88990"/>
                </a:moveTo>
                <a:cubicBezTo>
                  <a:pt x="76200" y="49661"/>
                  <a:pt x="152401" y="10332"/>
                  <a:pt x="196646" y="10332"/>
                </a:cubicBezTo>
                <a:cubicBezTo>
                  <a:pt x="240891" y="10332"/>
                  <a:pt x="234336" y="90629"/>
                  <a:pt x="265471" y="88990"/>
                </a:cubicBezTo>
                <a:cubicBezTo>
                  <a:pt x="296606" y="87351"/>
                  <a:pt x="329382" y="-7694"/>
                  <a:pt x="383459" y="500"/>
                </a:cubicBezTo>
                <a:cubicBezTo>
                  <a:pt x="437537" y="8693"/>
                  <a:pt x="544052" y="134874"/>
                  <a:pt x="589936" y="138151"/>
                </a:cubicBezTo>
                <a:cubicBezTo>
                  <a:pt x="635820" y="141428"/>
                  <a:pt x="616156" y="21803"/>
                  <a:pt x="658762" y="20164"/>
                </a:cubicBezTo>
                <a:cubicBezTo>
                  <a:pt x="701368" y="18525"/>
                  <a:pt x="798053" y="120126"/>
                  <a:pt x="845575" y="128319"/>
                </a:cubicBezTo>
                <a:cubicBezTo>
                  <a:pt x="893098" y="136513"/>
                  <a:pt x="909484" y="61132"/>
                  <a:pt x="943897" y="69325"/>
                </a:cubicBezTo>
                <a:cubicBezTo>
                  <a:pt x="978310" y="77518"/>
                  <a:pt x="1016000" y="174202"/>
                  <a:pt x="1052052" y="177480"/>
                </a:cubicBezTo>
                <a:cubicBezTo>
                  <a:pt x="1088104" y="180758"/>
                  <a:pt x="1130710" y="93906"/>
                  <a:pt x="1160207" y="88990"/>
                </a:cubicBezTo>
                <a:cubicBezTo>
                  <a:pt x="1189704" y="84074"/>
                  <a:pt x="1204452" y="151260"/>
                  <a:pt x="1229033" y="147983"/>
                </a:cubicBezTo>
                <a:cubicBezTo>
                  <a:pt x="1253614" y="144706"/>
                  <a:pt x="1297859" y="84073"/>
                  <a:pt x="1307691" y="69325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476588"/>
            <a:ext cx="4211139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46600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27"/>
          <p:cNvSpPr txBox="1"/>
          <p:nvPr>
            <p:custDataLst>
              <p:tags r:id="rId3"/>
            </p:custDataLst>
          </p:nvPr>
        </p:nvSpPr>
        <p:spPr>
          <a:xfrm>
            <a:off x="1050679" y="46414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28"/>
          <p:cNvSpPr txBox="1"/>
          <p:nvPr>
            <p:custDataLst>
              <p:tags r:id="rId4"/>
            </p:custDataLst>
          </p:nvPr>
        </p:nvSpPr>
        <p:spPr>
          <a:xfrm>
            <a:off x="3287688" y="464140"/>
            <a:ext cx="310877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家庭电路的组成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AutoShape 11"/>
          <p:cNvSpPr/>
          <p:nvPr>
            <p:custDataLst>
              <p:tags r:id="rId5"/>
            </p:custDataLst>
          </p:nvPr>
        </p:nvSpPr>
        <p:spPr>
          <a:xfrm>
            <a:off x="2486202" y="33265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6527" y="1617133"/>
            <a:ext cx="9683751" cy="3996267"/>
            <a:chOff x="1057275" y="1212850"/>
            <a:chExt cx="7262813" cy="2997200"/>
          </a:xfrm>
        </p:grpSpPr>
        <p:sp>
          <p:nvSpPr>
            <p:cNvPr id="3" name="椭圆 2"/>
            <p:cNvSpPr/>
            <p:nvPr/>
          </p:nvSpPr>
          <p:spPr bwMode="auto">
            <a:xfrm>
              <a:off x="3586163" y="1276350"/>
              <a:ext cx="1401762" cy="785813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3563938" y="1428750"/>
              <a:ext cx="1414462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/>
                <a:t>家庭电路  </a:t>
              </a:r>
              <a:endParaRPr lang="zh-CN" altLang="en-US" sz="3200" b="1"/>
            </a:p>
          </p:txBody>
        </p:sp>
        <p:sp>
          <p:nvSpPr>
            <p:cNvPr id="5" name="TextBox 13"/>
            <p:cNvSpPr txBox="1">
              <a:spLocks noChangeArrowheads="1"/>
            </p:cNvSpPr>
            <p:nvPr/>
          </p:nvSpPr>
          <p:spPr bwMode="auto">
            <a:xfrm>
              <a:off x="1057275" y="2157413"/>
              <a:ext cx="756457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火线</a:t>
              </a:r>
              <a:endParaRPr lang="en-US" altLang="zh-CN" sz="3200" b="1">
                <a:solidFill>
                  <a:srgbClr val="00B0F0"/>
                </a:solidFill>
              </a:endParaRPr>
            </a:p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零线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>
              <a:off x="3140075" y="2520950"/>
              <a:ext cx="2981325" cy="1174750"/>
            </a:xfrm>
            <a:prstGeom prst="roundRect">
              <a:avLst>
                <a:gd name="adj" fmla="val 15739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TextBox 13"/>
            <p:cNvSpPr txBox="1">
              <a:spLocks noChangeArrowheads="1"/>
            </p:cNvSpPr>
            <p:nvPr/>
          </p:nvSpPr>
          <p:spPr bwMode="auto">
            <a:xfrm>
              <a:off x="3127375" y="2495550"/>
              <a:ext cx="30734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进户线→电能表→总开关→保险装置→用电器→插座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4325938" y="2062163"/>
              <a:ext cx="0" cy="43497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H="1">
              <a:off x="1860550" y="2798763"/>
              <a:ext cx="131445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6200775" y="3032125"/>
              <a:ext cx="458788" cy="9525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6588125" y="3227388"/>
              <a:ext cx="173196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空气开关</a:t>
              </a:r>
              <a:endParaRPr lang="en-US" altLang="zh-CN" sz="3200" b="1">
                <a:solidFill>
                  <a:srgbClr val="00B0F0"/>
                </a:solidFill>
              </a:endParaRPr>
            </a:p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漏电保护器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1079500" y="3379788"/>
              <a:ext cx="1422400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B0F0"/>
                  </a:solidFill>
                </a:rPr>
                <a:t>三线插头</a:t>
              </a:r>
              <a:endParaRPr lang="en-US" altLang="zh-CN" sz="3200" b="1" dirty="0">
                <a:solidFill>
                  <a:srgbClr val="00B0F0"/>
                </a:solidFill>
              </a:endParaRPr>
            </a:p>
            <a:p>
              <a:pPr eaLnBrk="1" hangingPunct="1"/>
              <a:r>
                <a:rPr lang="zh-CN" altLang="en-US" sz="3200" b="1" dirty="0">
                  <a:solidFill>
                    <a:srgbClr val="00B0F0"/>
                  </a:solidFill>
                </a:rPr>
                <a:t>三孔插座</a:t>
              </a:r>
              <a:endParaRPr lang="zh-CN" altLang="en-US" sz="3200" b="1" dirty="0">
                <a:solidFill>
                  <a:srgbClr val="00B0F0"/>
                </a:solidFill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6138863" y="1830388"/>
              <a:ext cx="137441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电流过大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6626225" y="2689225"/>
              <a:ext cx="756457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B0F0"/>
                  </a:solidFill>
                </a:rPr>
                <a:t>熔丝</a:t>
              </a:r>
              <a:endParaRPr lang="zh-CN" altLang="en-US" sz="3200" b="1" dirty="0">
                <a:solidFill>
                  <a:srgbClr val="00B0F0"/>
                </a:solidFill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3340100" y="2011363"/>
              <a:ext cx="756457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组成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4508500" y="2011363"/>
              <a:ext cx="756457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B0F0"/>
                  </a:solidFill>
                </a:rPr>
                <a:t>连接</a:t>
              </a:r>
              <a:endParaRPr lang="zh-CN" altLang="en-US" sz="3200" b="1" dirty="0">
                <a:solidFill>
                  <a:srgbClr val="00B0F0"/>
                </a:solidFill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2033588" y="2911475"/>
              <a:ext cx="1065436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试电笔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5281613" y="1282700"/>
              <a:ext cx="1683394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总功率过大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7246938" y="1212850"/>
              <a:ext cx="756457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00B0F0"/>
                  </a:solidFill>
                </a:rPr>
                <a:t>短路</a:t>
              </a:r>
              <a:endParaRPr lang="zh-CN" altLang="en-US" sz="3200" b="1">
                <a:solidFill>
                  <a:srgbClr val="00B0F0"/>
                </a:solidFill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6850063" y="2216150"/>
              <a:ext cx="756457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B0F0"/>
                  </a:solidFill>
                </a:rPr>
                <a:t>保护</a:t>
              </a:r>
              <a:endParaRPr lang="zh-CN" altLang="en-US" sz="3200" b="1" dirty="0">
                <a:solidFill>
                  <a:srgbClr val="00B0F0"/>
                </a:solidFill>
              </a:endParaRPr>
            </a:p>
          </p:txBody>
        </p:sp>
        <p:cxnSp>
          <p:nvCxnSpPr>
            <p:cNvPr id="21" name="直接箭头连接符 20"/>
            <p:cNvCxnSpPr>
              <a:endCxn id="12" idx="3"/>
            </p:cNvCxnSpPr>
            <p:nvPr/>
          </p:nvCxnSpPr>
          <p:spPr>
            <a:xfrm flipH="1">
              <a:off x="2501900" y="3622675"/>
              <a:ext cx="663575" cy="17303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5995988" y="1673225"/>
              <a:ext cx="460375" cy="2174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6850063" y="2241550"/>
              <a:ext cx="0" cy="43656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>
              <a:off x="7164388" y="1563688"/>
              <a:ext cx="395287" cy="37465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509185" y="1036478"/>
            <a:ext cx="5738944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indent="542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接线图解：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电能表与空气开关的接线：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842" y="2636912"/>
            <a:ext cx="3126316" cy="307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26"/>
          <p:cNvSpPr txBox="1">
            <a:spLocks noChangeArrowheads="1"/>
          </p:cNvSpPr>
          <p:nvPr/>
        </p:nvSpPr>
        <p:spPr bwMode="auto">
          <a:xfrm>
            <a:off x="766763" y="1052736"/>
            <a:ext cx="10648421" cy="224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271780" indent="-2717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44500" indent="-444500" eaLnBrk="1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3.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总开关 控制电路通断。电路维修时，必须断开总开关，使室内电路与供电线路分离，保证施工人员的安全。结构如图 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所示。注意：</a:t>
            </a:r>
            <a:r>
              <a:rPr kumimoji="1" lang="zh-CN" altLang="en-US" sz="3200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</a:rPr>
              <a:t>静触头在上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031" y="3322383"/>
            <a:ext cx="3045884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26"/>
          <p:cNvSpPr txBox="1">
            <a:spLocks noChangeArrowheads="1"/>
          </p:cNvSpPr>
          <p:nvPr/>
        </p:nvSpPr>
        <p:spPr bwMode="auto">
          <a:xfrm>
            <a:off x="766763" y="1396518"/>
            <a:ext cx="10648421" cy="150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271780" indent="-2717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44500" indent="-444500" eaLnBrk="1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5. 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家庭电路的连接 用电器、插座与灯座之间是并联的，控制各用电器的开关与用电器是串联的。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180" y="692696"/>
            <a:ext cx="11089640" cy="5732780"/>
            <a:chOff x="-187" y="1640"/>
            <a:chExt cx="17464" cy="902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7" y="2247"/>
              <a:ext cx="17464" cy="842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40"/>
              <a:ext cx="4248" cy="977"/>
              <a:chOff x="607" y="2047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02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拓展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延伸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47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87488" y="1529140"/>
            <a:ext cx="9723873" cy="420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-5080"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灯的开关要接在火线上：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16280"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如果将控制灯的开关接在零线上，虽然断开开关灯也不亮，但灯与火线仍然是接通的，而人们错误以为灯不亮，就是处于断电状态。而实际上灯上各点的对地电压仍是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220V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的危险电压。如果灯灭时人们触及这些实际上带电的部位，就会造成触电事故。所以控制灯的开关应该串联接在火线上。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内容占位符 7"/>
          <p:cNvSpPr txBox="1">
            <a:spLocks noChangeArrowheads="1"/>
          </p:cNvSpPr>
          <p:nvPr/>
        </p:nvSpPr>
        <p:spPr bwMode="auto">
          <a:xfrm>
            <a:off x="1462618" y="1221317"/>
            <a:ext cx="9817100" cy="150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indent="4464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为家庭电路的组成，其中接入①的用电器和②为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联，②和③为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联。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任意多边形 25"/>
          <p:cNvSpPr/>
          <p:nvPr>
            <p:custDataLst>
              <p:tags r:id="rId1"/>
            </p:custDataLst>
          </p:nvPr>
        </p:nvSpPr>
        <p:spPr bwMode="auto">
          <a:xfrm>
            <a:off x="407368" y="1412776"/>
            <a:ext cx="1077384" cy="579967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342" y="3037707"/>
            <a:ext cx="4015317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83832" y="2092969"/>
            <a:ext cx="730251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31604" y="2092969"/>
            <a:ext cx="556684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3285</Words>
  <Application>WPS 演示</Application>
  <PresentationFormat>自定义</PresentationFormat>
  <Paragraphs>267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Calibri</vt:lpstr>
      <vt:lpstr>Cambria Math</vt:lpstr>
      <vt:lpstr>FZHTK--GBK1-0</vt:lpstr>
      <vt:lpstr>ksdb</vt:lpstr>
      <vt:lpstr>FZKTJW--GB1-0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1500</cp:revision>
  <dcterms:created xsi:type="dcterms:W3CDTF">2024-02-06T13:07:00Z</dcterms:created>
  <dcterms:modified xsi:type="dcterms:W3CDTF">2025-07-02T03:45:04Z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