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257" r:id="rId5"/>
    <p:sldId id="386" r:id="rId6"/>
    <p:sldId id="387" r:id="rId7"/>
    <p:sldId id="393" r:id="rId8"/>
    <p:sldId id="499" r:id="rId9"/>
    <p:sldId id="500" r:id="rId10"/>
    <p:sldId id="501" r:id="rId11"/>
    <p:sldId id="502" r:id="rId12"/>
    <p:sldId id="505" r:id="rId13"/>
    <p:sldId id="506" r:id="rId14"/>
    <p:sldId id="504" r:id="rId15"/>
    <p:sldId id="507" r:id="rId16"/>
    <p:sldId id="394" r:id="rId17"/>
    <p:sldId id="395" r:id="rId18"/>
    <p:sldId id="435" r:id="rId19"/>
    <p:sldId id="397" r:id="rId20"/>
    <p:sldId id="508" r:id="rId21"/>
  </p:sldIdLst>
  <p:sldSz cx="12192000" cy="6858000"/>
  <p:notesSz cx="6858000" cy="9144000"/>
  <p:embeddedFontLst>
    <p:embeddedFont>
      <p:font typeface="黑体" panose="02010609060101010101" charset="-122"/>
      <p:regular r:id="rId27"/>
    </p:embeddedFont>
    <p:embeddedFont>
      <p:font typeface="楷体_GB2312" panose="02010609030101010101" pitchFamily="49" charset="-122"/>
      <p:regular r:id="rId28"/>
    </p:embeddedFont>
    <p:embeddedFont>
      <p:font typeface="华文楷体" panose="02010600040101010101" pitchFamily="2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alibri" panose="020F0502020204030204"/>
      <p:regular r:id="rId34"/>
      <p:bold r:id="rId35"/>
      <p:italic r:id="rId36"/>
      <p:boldItalic r:id="rId37"/>
    </p:embeddedFont>
    <p:embeddedFont>
      <p:font typeface="华文中宋" panose="02010600040101010101" pitchFamily="2" charset="-122"/>
      <p:regular r:id="rId38"/>
    </p:embeddedFont>
    <p:embeddedFont>
      <p:font typeface="楷体" panose="02010609060101010101" pitchFamily="49" charset="-122"/>
      <p:regular r:id="rId39"/>
    </p:embeddedFont>
  </p:embeddedFontLst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7" pos="7166" userDrawn="1">
          <p15:clr>
            <a:srgbClr val="A4A3A4"/>
          </p15:clr>
        </p15:guide>
        <p15:guide id="5" orient="horz" pos="2159" userDrawn="1">
          <p15:clr>
            <a:srgbClr val="A4A3A4"/>
          </p15:clr>
        </p15:guide>
        <p15:guide id="6" pos="514" userDrawn="1">
          <p15:clr>
            <a:srgbClr val="A4A3A4"/>
          </p15:clr>
        </p15:guide>
        <p15:guide id="8" pos="38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3"/>
    <p:restoredTop sz="94003" autoAdjust="0"/>
  </p:normalViewPr>
  <p:slideViewPr>
    <p:cSldViewPr showGuides="1">
      <p:cViewPr varScale="1">
        <p:scale>
          <a:sx n="45" d="100"/>
          <a:sy n="45" d="100"/>
        </p:scale>
        <p:origin x="-126" y="-1140"/>
      </p:cViewPr>
      <p:guideLst>
        <p:guide orient="horz" pos="754"/>
        <p:guide pos="529"/>
        <p:guide pos="7166"/>
        <p:guide orient="horz" pos="2159"/>
        <p:guide pos="514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50.xml"/><Relationship Id="rId4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38" Type="http://schemas.openxmlformats.org/officeDocument/2006/relationships/font" Target="fonts/font12.fntdata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2.jpeg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4.xml"/><Relationship Id="rId1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5" Type="http://schemas.openxmlformats.org/officeDocument/2006/relationships/slideLayout" Target="../slideLayouts/slideLayout4.xml"/><Relationship Id="rId24" Type="http://schemas.openxmlformats.org/officeDocument/2006/relationships/tags" Target="../tags/tag83.xml"/><Relationship Id="rId23" Type="http://schemas.openxmlformats.org/officeDocument/2006/relationships/image" Target="../media/image20.jpeg"/><Relationship Id="rId22" Type="http://schemas.openxmlformats.org/officeDocument/2006/relationships/tags" Target="../tags/tag82.xml"/><Relationship Id="rId21" Type="http://schemas.openxmlformats.org/officeDocument/2006/relationships/tags" Target="../tags/tag81.xml"/><Relationship Id="rId20" Type="http://schemas.openxmlformats.org/officeDocument/2006/relationships/image" Target="../media/image19.jpeg"/><Relationship Id="rId2" Type="http://schemas.openxmlformats.org/officeDocument/2006/relationships/tags" Target="../tags/tag67.xml"/><Relationship Id="rId19" Type="http://schemas.openxmlformats.org/officeDocument/2006/relationships/tags" Target="../tags/tag80.xml"/><Relationship Id="rId18" Type="http://schemas.openxmlformats.org/officeDocument/2006/relationships/image" Target="../media/image18.png"/><Relationship Id="rId17" Type="http://schemas.openxmlformats.org/officeDocument/2006/relationships/tags" Target="../tags/tag79.xml"/><Relationship Id="rId16" Type="http://schemas.openxmlformats.org/officeDocument/2006/relationships/tags" Target="../tags/tag78.xml"/><Relationship Id="rId15" Type="http://schemas.openxmlformats.org/officeDocument/2006/relationships/image" Target="../media/image17.jpeg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image" Target="../media/image16.jpeg"/><Relationship Id="rId10" Type="http://schemas.openxmlformats.org/officeDocument/2006/relationships/tags" Target="../tags/tag74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image" Target="../media/image22.jpeg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image" Target="../media/image21.png"/><Relationship Id="rId2" Type="http://schemas.openxmlformats.org/officeDocument/2006/relationships/tags" Target="../tags/tag85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image" Target="../media/image23.png"/><Relationship Id="rId1" Type="http://schemas.openxmlformats.org/officeDocument/2006/relationships/tags" Target="../tags/tag8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24.png"/><Relationship Id="rId12" Type="http://schemas.openxmlformats.org/officeDocument/2006/relationships/tags" Target="../tags/tag102.xml"/><Relationship Id="rId11" Type="http://schemas.microsoft.com/office/2007/relationships/media" Target="../media/media1.mp4"/><Relationship Id="rId10" Type="http://schemas.openxmlformats.org/officeDocument/2006/relationships/video" Target="../media/media1.mp4"/><Relationship Id="rId1" Type="http://schemas.openxmlformats.org/officeDocument/2006/relationships/tags" Target="../tags/tag9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image" Target="../media/image26.jpeg"/><Relationship Id="rId1" Type="http://schemas.openxmlformats.org/officeDocument/2006/relationships/tags" Target="../tags/tag10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image" Target="../media/image28.png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27.jpe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11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image" Target="../media/image30.jpeg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image" Target="../media/image29.jpeg"/><Relationship Id="rId1" Type="http://schemas.openxmlformats.org/officeDocument/2006/relationships/tags" Target="../tags/tag1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1868236" y="1984772"/>
            <a:ext cx="844804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第十章 机械能、内能及其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转化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第六节 能量转化与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守恒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207578" y="1555433"/>
          <a:ext cx="7656195" cy="45360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133600"/>
                <a:gridCol w="2691765"/>
                <a:gridCol w="2830830"/>
              </a:tblGrid>
              <a:tr h="648000">
                <a:tc>
                  <a:txBody>
                    <a:bodyPr wrap="square"/>
                    <a:p>
                      <a:pPr algn="ctr"/>
                      <a:endParaRPr lang="zh-CN" altLang="en-US" sz="240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aseline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能量的转移</a:t>
                      </a:r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aseline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能量的转化</a:t>
                      </a:r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</a:tr>
              <a:tr h="2664000">
                <a:tc>
                  <a:txBody>
                    <a:bodyPr wrap="square"/>
                    <a:p>
                      <a:pPr algn="ctr"/>
                      <a:r>
                        <a:rPr lang="zh-CN" altLang="en-US" sz="2400" baseline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定义</a:t>
                      </a:r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  <a:tc>
                  <a:txBody>
                    <a:bodyPr wrap="square"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aseline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能量从一个物体转移到另一个物体，或由物体的一部分转移到另一部分</a:t>
                      </a:r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  <a:tc>
                  <a:txBody>
                    <a:bodyPr wrap="square"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aseline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能量在一定条件下，从一种形式转化为另一种形式</a:t>
                      </a:r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</a:tr>
              <a:tr h="612000">
                <a:tc>
                  <a:txBody>
                    <a:bodyPr wrap="square"/>
                    <a:p>
                      <a:pPr algn="ctr"/>
                      <a:r>
                        <a:rPr lang="zh-CN" altLang="en-US" sz="2400" baseline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能的形式</a:t>
                      </a:r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  <a:tc>
                  <a:txBody>
                    <a:bodyPr wrap="square"/>
                    <a:p>
                      <a:pPr algn="ctr"/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  <a:tc>
                  <a:txBody>
                    <a:bodyPr wrap="square"/>
                    <a:p>
                      <a:pPr algn="ctr"/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</a:tr>
              <a:tr h="612000">
                <a:tc>
                  <a:txBody>
                    <a:bodyPr wrap="square"/>
                    <a:p>
                      <a:pPr algn="ctr"/>
                      <a:r>
                        <a:rPr lang="zh-CN" altLang="en-US" sz="2400" baseline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是否需要做功</a:t>
                      </a:r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  <a:tc>
                  <a:txBody>
                    <a:bodyPr wrap="square"/>
                    <a:p>
                      <a:pPr algn="ctr"/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  <a:tc>
                  <a:txBody>
                    <a:bodyPr wrap="square"/>
                    <a:p>
                      <a:pPr algn="ctr"/>
                      <a:endParaRPr lang="zh-CN" altLang="en-US" sz="2400" baseline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58" marR="91458" marT="45699" marB="45699" vert="horz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944110" y="4940300"/>
            <a:ext cx="15678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保持不变</a:t>
            </a:r>
            <a:endParaRPr lang="zh-CN" altLang="en-US" sz="240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608570" y="4940300"/>
            <a:ext cx="18053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发生了改变</a:t>
            </a:r>
            <a:endParaRPr lang="zh-CN" altLang="en-US" sz="240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845050" y="5588635"/>
            <a:ext cx="17659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不需要做功</a:t>
            </a:r>
            <a:endParaRPr lang="zh-CN" altLang="en-US" sz="240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248525" y="5588635"/>
            <a:ext cx="24739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需要伴随做功</a:t>
            </a:r>
            <a:endParaRPr lang="zh-CN" altLang="en-US" sz="240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007485" y="9804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能量的转移和转化的比较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995916"/>
            <a:ext cx="6661104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12740" y="983468"/>
            <a:ext cx="5663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能量守恒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定律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71270" y="2277110"/>
            <a:ext cx="8975090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    </a:t>
            </a:r>
            <a:endParaRPr kumimoji="1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能量守恒定律：能量既不会凭空消失，也不会凭空产生，它只会从一种形式转化为其他形式，或者从一个物体转移到另一个物体，而在转化和转移的过程中，能量的总量保持</a:t>
            </a: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不变。</a:t>
            </a: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 </a:t>
            </a:r>
            <a:endParaRPr kumimoji="1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1199515" y="908685"/>
            <a:ext cx="8317230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有人曾设想制造一种不需要动力就能源源不断地对外做功的机器，人们把这种机器叫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永动机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2291" name="Rectangle 3"/>
          <p:cNvSpPr/>
          <p:nvPr/>
        </p:nvSpPr>
        <p:spPr>
          <a:xfrm>
            <a:off x="1703705" y="2132965"/>
            <a:ext cx="506285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66CC"/>
                </a:solidFill>
                <a:latin typeface="宋体" panose="02010600030101010101" pitchFamily="2" charset="-122"/>
              </a:rPr>
              <a:t>　　这种机器有可能制成吗？</a:t>
            </a:r>
            <a:endParaRPr lang="en-US" altLang="zh-CN" sz="2800" b="1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pic>
        <p:nvPicPr>
          <p:cNvPr id="28677" name="图片 1024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470" y="1917065"/>
            <a:ext cx="3424555" cy="3881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15415" y="2997200"/>
            <a:ext cx="60960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由于摩擦的存在，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有一部分机械能转化为内能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同时机器又要对外做功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，当高处的水全部流下后，机器只能将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一部分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水重新抽回高处，所以这种机器不能永远工作下去。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725" y="995680"/>
            <a:ext cx="4965700" cy="573405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12795" y="983615"/>
            <a:ext cx="3915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能量转化的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方向性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127760" y="1988820"/>
            <a:ext cx="9284970" cy="22840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defTabSz="914400">
              <a:lnSpc>
                <a:spcPct val="150000"/>
              </a:lnSpc>
            </a:pPr>
            <a:r>
              <a:rPr kumimoji="1" lang="zh-CN" altLang="en-US" sz="3200" noProof="0">
                <a:ln>
                  <a:noFill/>
                </a:ln>
                <a:effectLst/>
                <a:uLnTx/>
                <a:uFillTx/>
                <a:ea typeface="华文中宋" panose="02010600040101010101" pitchFamily="2" charset="-122"/>
                <a:sym typeface="Arial" panose="020B0604020202020204" pitchFamily="34" charset="0"/>
              </a:rPr>
              <a:t>若把一杯凉水放到温度较高的环境中，水是否会自动变热？把水放到温度较低的环境中，水是否会自动变热？</a:t>
            </a:r>
            <a:endParaRPr kumimoji="1" lang="zh-CN" altLang="en-US" sz="3200" noProof="0">
              <a:ln>
                <a:noFill/>
              </a:ln>
              <a:effectLst/>
              <a:uLnTx/>
              <a:uFillTx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 preferRelativeResize="0"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456045" y="3644900"/>
            <a:ext cx="3627755" cy="24161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2"/>
          <p:cNvSpPr>
            <a:spLocks noChangeArrowheads="1"/>
          </p:cNvSpPr>
          <p:nvPr/>
        </p:nvSpPr>
        <p:spPr bwMode="auto">
          <a:xfrm>
            <a:off x="767715" y="1052830"/>
            <a:ext cx="10081260" cy="30232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 eaLnBrk="0" hangingPunc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1" lang="zh-CN" altLang="en-US" sz="3200" noProof="0">
                <a:ln>
                  <a:noFill/>
                </a:ln>
                <a:effectLst/>
                <a:uLnTx/>
                <a:uFillTx/>
                <a:ea typeface="华文中宋" panose="02010600040101010101" pitchFamily="2" charset="-122"/>
                <a:sym typeface="Arial" panose="020B0604020202020204" pitchFamily="34" charset="0"/>
              </a:rPr>
              <a:t>在热传递的过程中，内能总是自发地从高温物体转移到低温物体，不能相反。如果要使内能从低温物体转移到高温物体，就需要消耗其他形式的能量。 </a:t>
            </a:r>
            <a:endParaRPr kumimoji="1" lang="zh-CN" altLang="en-US" sz="3200" noProof="0">
              <a:ln>
                <a:noFill/>
              </a:ln>
              <a:effectLst/>
              <a:uLnTx/>
              <a:uFillTx/>
              <a:ea typeface="华文中宋" panose="02010600040101010101" pitchFamily="2" charset="-122"/>
              <a:sym typeface="Arial" panose="020B0604020202020204" pitchFamily="34" charset="0"/>
            </a:endParaRPr>
          </a:p>
          <a:p>
            <a:pPr defTabSz="914400" eaLnBrk="0" hangingPunc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1" lang="zh-CN" altLang="en-US" sz="3200" noProof="0">
                <a:ln>
                  <a:noFill/>
                </a:ln>
                <a:effectLst/>
                <a:uLnTx/>
                <a:uFillTx/>
                <a:ea typeface="华文中宋" panose="02010600040101010101" pitchFamily="2" charset="-122"/>
                <a:sym typeface="Arial" panose="020B0604020202020204" pitchFamily="34" charset="0"/>
              </a:rPr>
              <a:t>例如，电冰箱就需要消耗电能。</a:t>
            </a:r>
            <a:endParaRPr kumimoji="1" lang="zh-CN" altLang="en-US" sz="3200" noProof="0">
              <a:ln>
                <a:noFill/>
              </a:ln>
              <a:effectLst/>
              <a:uLnTx/>
              <a:uFillTx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616315" y="2997200"/>
            <a:ext cx="2165350" cy="220535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12"/>
          <p:cNvSpPr>
            <a:spLocks noChangeArrowheads="1"/>
          </p:cNvSpPr>
          <p:nvPr/>
        </p:nvSpPr>
        <p:spPr bwMode="auto">
          <a:xfrm>
            <a:off x="8112125" y="5517515"/>
            <a:ext cx="3317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2400" ker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电冰箱制冷要消耗电能</a:t>
            </a:r>
            <a:endParaRPr lang="zh-CN" altLang="en-US" sz="2400" kern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7715" y="4437380"/>
            <a:ext cx="75533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lang="zh-CN" altLang="en-US" sz="3600" b="1" kern="0">
                <a:latin typeface="Times New Roman" panose="02020603050405020304" pitchFamily="18" charset="0"/>
                <a:sym typeface="Arial" panose="020B0604020202020204" pitchFamily="34" charset="0"/>
              </a:rPr>
              <a:t>结论：</a:t>
            </a:r>
            <a:r>
              <a:rPr lang="zh-CN" altLang="en-US" sz="3600" b="1" kern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说明能量的转移是有方向性的</a:t>
            </a:r>
            <a:r>
              <a:rPr lang="zh-CN" altLang="en-US" sz="3600" b="1" kern="0">
                <a:solidFill>
                  <a:srgbClr val="FF0066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。</a:t>
            </a:r>
            <a:endParaRPr lang="zh-CN" altLang="en-US" sz="3600" b="1" kern="0">
              <a:solidFill>
                <a:srgbClr val="FF0066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271270" y="1412875"/>
            <a:ext cx="8993505" cy="3761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p>
            <a:pPr indent="0" defTabSz="914400" fontAlgn="auto">
              <a:lnSpc>
                <a:spcPct val="150000"/>
              </a:lnSpc>
            </a:pPr>
            <a:r>
              <a:rPr kumimoji="1" lang="zh-CN" altLang="en-US" sz="3200" noProof="0">
                <a:ln>
                  <a:noFill/>
                </a:ln>
                <a:effectLst/>
                <a:uLnTx/>
                <a:uFillTx/>
                <a:ea typeface="华文中宋" panose="02010600040101010101" pitchFamily="2" charset="-122"/>
                <a:sym typeface="Arial" panose="020B0604020202020204" pitchFamily="34" charset="0"/>
              </a:rPr>
              <a:t>小结：能量的转化和转移具有方向性，或者说，能量的转化和转移具有不可逆性。</a:t>
            </a:r>
            <a:endParaRPr kumimoji="1" lang="zh-CN" altLang="en-US" sz="3200" noProof="0">
              <a:ln>
                <a:noFill/>
              </a:ln>
              <a:effectLst/>
              <a:uLnTx/>
              <a:uFillTx/>
              <a:ea typeface="华文中宋" panose="02010600040101010101" pitchFamily="2" charset="-122"/>
              <a:sym typeface="Arial" panose="020B0604020202020204" pitchFamily="34" charset="0"/>
            </a:endParaRPr>
          </a:p>
          <a:p>
            <a:pPr indent="0" defTabSz="914400" fontAlgn="auto">
              <a:lnSpc>
                <a:spcPct val="150000"/>
              </a:lnSpc>
            </a:pPr>
            <a:r>
              <a:rPr kumimoji="1" lang="zh-CN" altLang="en-US" sz="3200" noProof="0">
                <a:ln>
                  <a:noFill/>
                </a:ln>
                <a:effectLst/>
                <a:uLnTx/>
                <a:uFillTx/>
                <a:ea typeface="华文中宋" panose="02010600040101010101" pitchFamily="2" charset="-122"/>
                <a:sym typeface="Arial" panose="020B0604020202020204" pitchFamily="34" charset="0"/>
              </a:rPr>
              <a:t>人们是在能量的转化和转移的过程中利用能量。能源的利用是有条件的，我们所能利用的能源是有限的，所以需要节约能源。</a:t>
            </a:r>
            <a:endParaRPr kumimoji="1" lang="zh-CN" altLang="en-US" sz="3200" noProof="0">
              <a:ln>
                <a:noFill/>
              </a:ln>
              <a:effectLst/>
              <a:uLnTx/>
              <a:uFillTx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2"/>
          <p:cNvSpPr txBox="1"/>
          <p:nvPr/>
        </p:nvSpPr>
        <p:spPr>
          <a:xfrm>
            <a:off x="845820" y="1484630"/>
            <a:ext cx="10500995" cy="397002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indent="0" algn="l" defTabSz="923925" fontAlgn="auto">
              <a:lnSpc>
                <a:spcPct val="150000"/>
              </a:lnSpc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1.下列常见事例中的能量转化中，正确的是（   </a:t>
            </a:r>
            <a:r>
              <a:rPr lang="zh-CN" altLang="en-US" sz="44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 </a:t>
            </a: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 ）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algn="l" defTabSz="923925" fontAlgn="auto">
              <a:lnSpc>
                <a:spcPct val="150000"/>
              </a:lnSpc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A．在汽油机的做功冲程中，内能转化为机械能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algn="l" defTabSz="923925" fontAlgn="auto">
              <a:lnSpc>
                <a:spcPct val="150000"/>
              </a:lnSpc>
              <a:tabLst>
                <a:tab pos="565150" algn="l"/>
                <a:tab pos="2181225" algn="l"/>
              </a:tabLst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B．电风扇正常工作过程中，电能主要转化为内能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algn="l" defTabSz="923925" fontAlgn="auto">
              <a:lnSpc>
                <a:spcPct val="150000"/>
              </a:lnSpc>
              <a:tabLst>
                <a:tab pos="565150" algn="l"/>
                <a:tab pos="2181225" algn="l"/>
              </a:tabLst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C．电热水器工作过程中，内能转化为电能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algn="l" defTabSz="923925" fontAlgn="auto">
              <a:lnSpc>
                <a:spcPct val="150000"/>
              </a:lnSpc>
              <a:tabLst>
                <a:tab pos="565150" algn="l"/>
                <a:tab pos="2181225" algn="l"/>
              </a:tabLst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D．跳水运动员在空中下落的过程中，动能转化为重力势能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7653" name="Rectangle 5"/>
          <p:cNvSpPr/>
          <p:nvPr>
            <p:custDataLst>
              <p:tags r:id="rId1"/>
            </p:custDataLst>
          </p:nvPr>
        </p:nvSpPr>
        <p:spPr>
          <a:xfrm>
            <a:off x="9336405" y="1988820"/>
            <a:ext cx="699770" cy="617220"/>
          </a:xfrm>
          <a:prstGeom prst="rect">
            <a:avLst/>
          </a:prstGeom>
          <a:noFill/>
          <a:ln w="9525">
            <a:noFill/>
          </a:ln>
        </p:spPr>
        <p:txBody>
          <a:bodyPr wrap="none" lIns="92372" tIns="46186" rIns="92372" bIns="46186" anchor="t">
            <a:noAutofit/>
          </a:bodyPr>
          <a:p>
            <a:pPr defTabSz="923925">
              <a:lnSpc>
                <a:spcPts val="2300"/>
              </a:lnSpc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/>
          <p:cNvSpPr txBox="1"/>
          <p:nvPr>
            <p:custDataLst>
              <p:tags r:id="rId1"/>
            </p:custDataLst>
          </p:nvPr>
        </p:nvSpPr>
        <p:spPr>
          <a:xfrm>
            <a:off x="925830" y="1412240"/>
            <a:ext cx="10554970" cy="37890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noAutofit/>
          </a:bodyPr>
          <a:p>
            <a:pPr indent="0" defTabSz="923925" fontAlgn="auto">
              <a:lnSpc>
                <a:spcPct val="150000"/>
              </a:lnSpc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2.下列说法正确的是（        ）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defTabSz="914400" fontAlgn="auto">
              <a:lnSpc>
                <a:spcPct val="150000"/>
              </a:lnSpc>
              <a:tabLst>
                <a:tab pos="565150" algn="l"/>
              </a:tabLst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A．根据能量守恒定律，能源的利用率应该是 100%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defTabSz="914400" fontAlgn="auto">
              <a:lnSpc>
                <a:spcPct val="150000"/>
              </a:lnSpc>
              <a:tabLst>
                <a:tab pos="565150" algn="l"/>
              </a:tabLst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B．由于能量既不会消失，也不会产生，总是守恒的，所以节约能源意义不大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defTabSz="914400" fontAlgn="auto">
              <a:lnSpc>
                <a:spcPct val="150000"/>
              </a:lnSpc>
              <a:tabLst>
                <a:tab pos="565150" algn="l"/>
              </a:tabLst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C．节约能源只要提高节能意识就行，与科技进步无关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defTabSz="914400" fontAlgn="auto">
              <a:lnSpc>
                <a:spcPct val="150000"/>
              </a:lnSpc>
              <a:tabLst>
                <a:tab pos="565150" algn="l"/>
              </a:tabLst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  <a:sym typeface="+mn-ea"/>
              </a:rPr>
              <a:t>D．在能源的利用中，总会有一部分能源未被利用而损失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676" name="Text Box 4"/>
          <p:cNvSpPr txBox="1"/>
          <p:nvPr>
            <p:custDataLst>
              <p:tags r:id="rId2"/>
            </p:custDataLst>
          </p:nvPr>
        </p:nvSpPr>
        <p:spPr>
          <a:xfrm>
            <a:off x="4889053" y="1637583"/>
            <a:ext cx="220345" cy="25908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23925">
              <a:lnSpc>
                <a:spcPts val="2025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81986" name="矩形 29697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983615" y="1628775"/>
            <a:ext cx="10276840" cy="370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0" eaLnBrk="0" fontAlgn="auto" hangingPunct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3.能量守恒是自然界的基本规律之一，下列能量转化过程中，属于内能的转移的是（        ）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eaLnBrk="0" fontAlgn="auto" hangingPunct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A．用电灯照明</a:t>
            </a:r>
            <a:r>
              <a:rPr lang="en-US" altLang="zh-CN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      </a:t>
            </a: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B．光合作用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  <a:p>
            <a:pPr indent="0" eaLnBrk="0" fontAlgn="auto" hangingPunct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</a:pP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C．用暖水袋取暖</a:t>
            </a:r>
            <a:r>
              <a:rPr lang="en-US" altLang="zh-CN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  </a:t>
            </a:r>
            <a:r>
              <a:rPr lang="zh-CN" altLang="en-US" sz="3200" b="1" kern="100" dirty="0"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D．天然气的燃烧</a:t>
            </a:r>
            <a:endParaRPr lang="zh-CN" altLang="en-US" sz="3200" b="1" kern="100" dirty="0"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9700" name="文本框 29699"/>
          <p:cNvSpPr txBox="1"/>
          <p:nvPr>
            <p:custDataLst>
              <p:tags r:id="rId2"/>
            </p:custDataLst>
          </p:nvPr>
        </p:nvSpPr>
        <p:spPr>
          <a:xfrm>
            <a:off x="6312038" y="2204676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8"/>
          <p:cNvSpPr txBox="1"/>
          <p:nvPr/>
        </p:nvSpPr>
        <p:spPr>
          <a:xfrm>
            <a:off x="2207895" y="1341120"/>
            <a:ext cx="7630160" cy="4246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知道能量是可以转移或转化的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了解能量守恒定律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会用能量守恒定律解释生活现象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知道能量转移与转化是有方向性的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defRPr/>
            </a:pPr>
            <a:endParaRPr lang="en-US" altLang="zh-CN" sz="3600" b="1" dirty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725" y="852170"/>
            <a:ext cx="4505325" cy="573405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841317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839452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8"/>
          <p:cNvSpPr txBox="1"/>
          <p:nvPr>
            <p:custDataLst>
              <p:tags r:id="rId4"/>
            </p:custDataLst>
          </p:nvPr>
        </p:nvSpPr>
        <p:spPr>
          <a:xfrm>
            <a:off x="3312795" y="839470"/>
            <a:ext cx="3377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各种形式的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能量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11"/>
          <p:cNvSpPr/>
          <p:nvPr>
            <p:custDataLst>
              <p:tags r:id="rId5"/>
            </p:custDataLst>
          </p:nvPr>
        </p:nvSpPr>
        <p:spPr>
          <a:xfrm>
            <a:off x="2486202" y="707968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5" name="Rectangle 7"/>
          <p:cNvSpPr/>
          <p:nvPr>
            <p:custDataLst>
              <p:tags r:id="rId6"/>
            </p:custDataLst>
          </p:nvPr>
        </p:nvSpPr>
        <p:spPr>
          <a:xfrm>
            <a:off x="695008" y="1519555"/>
            <a:ext cx="8280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0066CC"/>
                </a:solidFill>
                <a:latin typeface="宋体" panose="02010600030101010101" pitchFamily="2" charset="-122"/>
              </a:rPr>
              <a:t>　　你能说出下面物体都具有什么形式的能量吗？</a:t>
            </a:r>
            <a:endParaRPr lang="zh-CN" altLang="en-US" sz="2800" b="1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1572895" y="2132965"/>
            <a:ext cx="2096135" cy="1726691"/>
            <a:chOff x="0" y="0"/>
            <a:chExt cx="2042" cy="1688"/>
          </a:xfrm>
        </p:grpSpPr>
        <p:sp>
          <p:nvSpPr>
            <p:cNvPr id="3093" name="Rectangle 3"/>
            <p:cNvSpPr/>
            <p:nvPr>
              <p:custDataLst>
                <p:tags r:id="rId7"/>
              </p:custDataLst>
            </p:nvPr>
          </p:nvSpPr>
          <p:spPr>
            <a:xfrm>
              <a:off x="91" y="1328"/>
              <a:ext cx="1587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>
                  <a:solidFill>
                    <a:schemeClr val="tx2"/>
                  </a:solidFill>
                  <a:latin typeface="宋体" panose="02010600030101010101" pitchFamily="2" charset="-122"/>
                </a:rPr>
                <a:t>拉长的橡皮筋</a:t>
              </a:r>
              <a:endParaRPr lang="zh-CN" altLang="en-US" b="1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4100" name="Picture 4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 bwMode="auto">
            <a:xfrm>
              <a:off x="0" y="0"/>
              <a:ext cx="2042" cy="1360"/>
            </a:xfrm>
            <a:prstGeom prst="rect">
              <a:avLst/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</p:grpSp>
      <p:grpSp>
        <p:nvGrpSpPr>
          <p:cNvPr id="3" name="Group 8"/>
          <p:cNvGrpSpPr/>
          <p:nvPr/>
        </p:nvGrpSpPr>
        <p:grpSpPr>
          <a:xfrm>
            <a:off x="4236720" y="2176145"/>
            <a:ext cx="1970405" cy="1766271"/>
            <a:chOff x="0" y="0"/>
            <a:chExt cx="2041" cy="1792"/>
          </a:xfrm>
        </p:grpSpPr>
        <p:pic>
          <p:nvPicPr>
            <p:cNvPr id="4105" name="Picture 9" descr="重力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 bwMode="auto">
            <a:xfrm>
              <a:off x="0" y="0"/>
              <a:ext cx="2041" cy="1406"/>
            </a:xfrm>
            <a:prstGeom prst="rect">
              <a:avLst/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3092" name="Rectangle 10"/>
            <p:cNvSpPr/>
            <p:nvPr>
              <p:custDataLst>
                <p:tags r:id="rId12"/>
              </p:custDataLst>
            </p:nvPr>
          </p:nvSpPr>
          <p:spPr>
            <a:xfrm>
              <a:off x="360" y="1418"/>
              <a:ext cx="1475" cy="3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b="1">
                  <a:solidFill>
                    <a:schemeClr val="tx2"/>
                  </a:solidFill>
                  <a:latin typeface="楷体_GB2312" panose="02010609030101010101" pitchFamily="49" charset="-122"/>
                </a:rPr>
                <a:t>山巅的危石</a:t>
              </a:r>
              <a:endParaRPr lang="zh-CN" altLang="en-US" b="1">
                <a:solidFill>
                  <a:schemeClr val="tx2"/>
                </a:solidFill>
                <a:latin typeface="楷体_GB2312" panose="02010609030101010101" pitchFamily="49" charset="-122"/>
              </a:endParaRPr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7148195" y="2169795"/>
            <a:ext cx="1795780" cy="1755154"/>
            <a:chOff x="0" y="0"/>
            <a:chExt cx="1950" cy="1780"/>
          </a:xfrm>
        </p:grpSpPr>
        <p:sp>
          <p:nvSpPr>
            <p:cNvPr id="3089" name="Rectangle 13"/>
            <p:cNvSpPr/>
            <p:nvPr>
              <p:custDataLst>
                <p:tags r:id="rId13"/>
              </p:custDataLst>
            </p:nvPr>
          </p:nvSpPr>
          <p:spPr>
            <a:xfrm>
              <a:off x="182" y="1406"/>
              <a:ext cx="1315" cy="3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>
                  <a:solidFill>
                    <a:schemeClr val="tx2"/>
                  </a:solidFill>
                  <a:latin typeface="宋体" panose="02010600030101010101" pitchFamily="2" charset="-122"/>
                </a:rPr>
                <a:t>运动的足球</a:t>
              </a:r>
              <a:endParaRPr lang="zh-CN" altLang="en-US" b="1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4110" name="Picture 14" descr="A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 bwMode="auto">
            <a:xfrm>
              <a:off x="0" y="0"/>
              <a:ext cx="1950" cy="1416"/>
            </a:xfrm>
            <a:prstGeom prst="rect">
              <a:avLst/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</p:grpSp>
      <p:grpSp>
        <p:nvGrpSpPr>
          <p:cNvPr id="5" name="Group 15"/>
          <p:cNvGrpSpPr/>
          <p:nvPr/>
        </p:nvGrpSpPr>
        <p:grpSpPr>
          <a:xfrm>
            <a:off x="1604645" y="4293235"/>
            <a:ext cx="2145030" cy="1772390"/>
            <a:chOff x="0" y="0"/>
            <a:chExt cx="2222" cy="1733"/>
          </a:xfrm>
        </p:grpSpPr>
        <p:sp>
          <p:nvSpPr>
            <p:cNvPr id="3087" name="Rectangle 16"/>
            <p:cNvSpPr/>
            <p:nvPr>
              <p:custDataLst>
                <p:tags r:id="rId16"/>
              </p:custDataLst>
            </p:nvPr>
          </p:nvSpPr>
          <p:spPr>
            <a:xfrm>
              <a:off x="45" y="1373"/>
              <a:ext cx="2177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>
                  <a:solidFill>
                    <a:schemeClr val="tx2"/>
                  </a:solidFill>
                  <a:latin typeface="楷体_GB2312" panose="02010609030101010101" pitchFamily="49" charset="-122"/>
                </a:rPr>
                <a:t>西藏羊八井地热池</a:t>
              </a:r>
              <a:endParaRPr lang="zh-CN" altLang="en-US" b="1">
                <a:solidFill>
                  <a:schemeClr val="tx2"/>
                </a:solidFill>
                <a:latin typeface="楷体_GB2312" panose="02010609030101010101" pitchFamily="49" charset="-122"/>
              </a:endParaRPr>
            </a:p>
          </p:txBody>
        </p:sp>
        <p:pic>
          <p:nvPicPr>
            <p:cNvPr id="4113" name="Picture 17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18"/>
            <a:stretch>
              <a:fillRect/>
            </a:stretch>
          </p:blipFill>
          <p:spPr bwMode="auto">
            <a:xfrm>
              <a:off x="0" y="0"/>
              <a:ext cx="1996" cy="1343"/>
            </a:xfrm>
            <a:prstGeom prst="rect">
              <a:avLst/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</p:grpSp>
      <p:grpSp>
        <p:nvGrpSpPr>
          <p:cNvPr id="6" name="Group 18"/>
          <p:cNvGrpSpPr/>
          <p:nvPr/>
        </p:nvGrpSpPr>
        <p:grpSpPr>
          <a:xfrm>
            <a:off x="4186555" y="4221480"/>
            <a:ext cx="2189480" cy="1733358"/>
            <a:chOff x="0" y="0"/>
            <a:chExt cx="2359" cy="1497"/>
          </a:xfrm>
        </p:grpSpPr>
        <p:pic>
          <p:nvPicPr>
            <p:cNvPr id="4115" name="Picture 19" descr="14-3-5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20"/>
            <a:stretch>
              <a:fillRect/>
            </a:stretch>
          </p:blipFill>
          <p:spPr bwMode="auto">
            <a:xfrm>
              <a:off x="0" y="0"/>
              <a:ext cx="2359" cy="1179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3086" name="Rectangle 20"/>
            <p:cNvSpPr/>
            <p:nvPr>
              <p:custDataLst>
                <p:tags r:id="rId21"/>
              </p:custDataLst>
            </p:nvPr>
          </p:nvSpPr>
          <p:spPr>
            <a:xfrm>
              <a:off x="408" y="1179"/>
              <a:ext cx="1224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>
                  <a:solidFill>
                    <a:schemeClr val="tx2"/>
                  </a:solidFill>
                  <a:latin typeface="宋体" panose="02010600030101010101" pitchFamily="2" charset="-122"/>
                </a:rPr>
                <a:t>  食  物</a:t>
              </a:r>
              <a:endParaRPr lang="en-US" altLang="zh-CN" b="1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Group 21"/>
          <p:cNvGrpSpPr/>
          <p:nvPr/>
        </p:nvGrpSpPr>
        <p:grpSpPr>
          <a:xfrm>
            <a:off x="7104380" y="4242435"/>
            <a:ext cx="2145030" cy="1712674"/>
            <a:chOff x="0" y="0"/>
            <a:chExt cx="2222" cy="1675"/>
          </a:xfrm>
        </p:grpSpPr>
        <p:pic>
          <p:nvPicPr>
            <p:cNvPr id="4118" name="Picture 22" descr="光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23"/>
            <a:stretch>
              <a:fillRect/>
            </a:stretch>
          </p:blipFill>
          <p:spPr bwMode="auto">
            <a:xfrm>
              <a:off x="0" y="0"/>
              <a:ext cx="2222" cy="1315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3084" name="Rectangle 23"/>
            <p:cNvSpPr/>
            <p:nvPr>
              <p:custDataLst>
                <p:tags r:id="rId24"/>
              </p:custDataLst>
            </p:nvPr>
          </p:nvSpPr>
          <p:spPr>
            <a:xfrm>
              <a:off x="299" y="1315"/>
              <a:ext cx="1494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>
                  <a:solidFill>
                    <a:schemeClr val="tx2"/>
                  </a:solidFill>
                  <a:latin typeface="宋体" panose="02010600030101010101" pitchFamily="2" charset="-122"/>
                </a:rPr>
                <a:t>   太阳光</a:t>
              </a:r>
              <a:endParaRPr lang="en-US" altLang="zh-CN" b="1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40145" y="1243330"/>
            <a:ext cx="3838575" cy="3215212"/>
            <a:chOff x="2081530" y="3398473"/>
            <a:chExt cx="4082127" cy="2940085"/>
          </a:xfrm>
        </p:grpSpPr>
        <p:sp>
          <p:nvSpPr>
            <p:cNvPr id="11" name="文本框 10"/>
            <p:cNvSpPr txBox="1"/>
            <p:nvPr>
              <p:custDataLst>
                <p:tags r:id="rId1"/>
              </p:custDataLst>
            </p:nvPr>
          </p:nvSpPr>
          <p:spPr>
            <a:xfrm>
              <a:off x="3199515" y="5861253"/>
              <a:ext cx="2561075" cy="4773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rPr>
                <a:t>璀璨的灯光</a:t>
              </a:r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rcRect b="9433"/>
            <a:stretch>
              <a:fillRect/>
            </a:stretch>
          </p:blipFill>
          <p:spPr>
            <a:xfrm>
              <a:off x="2081530" y="3398473"/>
              <a:ext cx="4079637" cy="2464377"/>
            </a:xfrm>
            <a:prstGeom prst="rect">
              <a:avLst/>
            </a:prstGeom>
          </p:spPr>
        </p:pic>
        <p:sp>
          <p:nvSpPr>
            <p:cNvPr id="15" name="圆角矩形 10"/>
            <p:cNvSpPr/>
            <p:nvPr>
              <p:custDataLst>
                <p:tags r:id="rId4"/>
              </p:custDataLst>
            </p:nvPr>
          </p:nvSpPr>
          <p:spPr>
            <a:xfrm>
              <a:off x="4992931" y="3413054"/>
              <a:ext cx="1170726" cy="576000"/>
            </a:xfrm>
            <a:prstGeom prst="roundRect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</a:rPr>
                <a:t>光能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29385" y="1243330"/>
            <a:ext cx="3764915" cy="3125688"/>
            <a:chOff x="926712" y="2238981"/>
            <a:chExt cx="3478793" cy="2572978"/>
          </a:xfrm>
        </p:grpSpPr>
        <p:grpSp>
          <p:nvGrpSpPr>
            <p:cNvPr id="5" name="组合 4"/>
            <p:cNvGrpSpPr/>
            <p:nvPr/>
          </p:nvGrpSpPr>
          <p:grpSpPr>
            <a:xfrm>
              <a:off x="926712" y="2265032"/>
              <a:ext cx="3478543" cy="2546927"/>
              <a:chOff x="764510" y="2123185"/>
              <a:chExt cx="3411375" cy="2540344"/>
            </a:xfrm>
          </p:grpSpPr>
          <p:pic>
            <p:nvPicPr>
              <p:cNvPr id="7" name="图片 6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34" t="19503" r="2916"/>
              <a:stretch>
                <a:fillRect/>
              </a:stretch>
            </p:blipFill>
            <p:spPr>
              <a:xfrm>
                <a:off x="764510" y="2123185"/>
                <a:ext cx="3411375" cy="2160000"/>
              </a:xfrm>
              <a:prstGeom prst="rect">
                <a:avLst/>
              </a:prstGeom>
            </p:spPr>
          </p:pic>
          <p:sp>
            <p:nvSpPr>
              <p:cNvPr id="22" name="文本框 2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197206" y="4234969"/>
                <a:ext cx="2450865" cy="42856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zh-CN" altLang="en-US" sz="280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奔跑的蒸汽机</a:t>
                </a:r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23" name="圆角矩形 15"/>
            <p:cNvSpPr/>
            <p:nvPr>
              <p:custDataLst>
                <p:tags r:id="rId8"/>
              </p:custDataLst>
            </p:nvPr>
          </p:nvSpPr>
          <p:spPr>
            <a:xfrm>
              <a:off x="3014362" y="2238981"/>
              <a:ext cx="1391143" cy="590807"/>
            </a:xfrm>
            <a:prstGeom prst="roundRect">
              <a:avLst/>
            </a:prstGeom>
            <a:solidFill>
              <a:srgbClr val="FFC00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</a:rPr>
                <a:t>机械能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79570" y="2114550"/>
            <a:ext cx="3181350" cy="3332031"/>
            <a:chOff x="5210360" y="2924751"/>
            <a:chExt cx="2832312" cy="2944886"/>
          </a:xfrm>
        </p:grpSpPr>
        <p:grpSp>
          <p:nvGrpSpPr>
            <p:cNvPr id="24" name="组合 23"/>
            <p:cNvGrpSpPr/>
            <p:nvPr/>
          </p:nvGrpSpPr>
          <p:grpSpPr>
            <a:xfrm>
              <a:off x="5210360" y="2937422"/>
              <a:ext cx="2832312" cy="2932215"/>
              <a:chOff x="6096000" y="1576984"/>
              <a:chExt cx="3077779" cy="2924635"/>
            </a:xfrm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6096000" y="1576984"/>
                <a:ext cx="3077779" cy="2540683"/>
              </a:xfrm>
              <a:prstGeom prst="rect">
                <a:avLst/>
              </a:prstGeom>
            </p:spPr>
          </p:pic>
          <p:sp>
            <p:nvSpPr>
              <p:cNvPr id="18" name="文本框 17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6821205" y="4041489"/>
                <a:ext cx="1627369" cy="4601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输送电能</a:t>
                </a:r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14" name="圆角矩形 14"/>
            <p:cNvSpPr/>
            <p:nvPr>
              <p:custDataLst>
                <p:tags r:id="rId12"/>
              </p:custDataLst>
            </p:nvPr>
          </p:nvSpPr>
          <p:spPr>
            <a:xfrm>
              <a:off x="7035058" y="2924751"/>
              <a:ext cx="1002164" cy="577493"/>
            </a:xfrm>
            <a:prstGeom prst="roundRect">
              <a:avLst/>
            </a:prstGeom>
            <a:solidFill>
              <a:srgbClr val="D189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ea"/>
                </a:rPr>
                <a:t>电能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995916"/>
            <a:ext cx="6661104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12740" y="983468"/>
            <a:ext cx="5663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能量的转移和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转化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4871720" y="5220970"/>
            <a:ext cx="4181475" cy="638810"/>
          </a:xfrm>
          <a:prstGeom prst="rect">
            <a:avLst/>
          </a:prstGeom>
          <a:solidFill>
            <a:srgbClr val="5B9BD5">
              <a:lumMod val="60000"/>
              <a:lumOff val="40000"/>
              <a:alpha val="58000"/>
            </a:srgbClr>
          </a:solidFill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汽轮机模型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圆角矩形 21"/>
          <p:cNvSpPr/>
          <p:nvPr>
            <p:custDataLst>
              <p:tags r:id="rId7"/>
            </p:custDataLst>
          </p:nvPr>
        </p:nvSpPr>
        <p:spPr>
          <a:xfrm>
            <a:off x="6000115" y="3220085"/>
            <a:ext cx="902970" cy="320675"/>
          </a:xfrm>
          <a:prstGeom prst="roundRect">
            <a:avLst/>
          </a:prstGeom>
          <a:gradFill rotWithShape="1">
            <a:gsLst>
              <a:gs pos="0">
                <a:srgbClr val="5B9BD5">
                  <a:satMod val="103000"/>
                  <a:lumMod val="102000"/>
                  <a:tint val="94000"/>
                </a:srgbClr>
              </a:gs>
              <a:gs pos="50000">
                <a:srgbClr val="5B9BD5">
                  <a:satMod val="110000"/>
                  <a:lumMod val="100000"/>
                  <a:shade val="100000"/>
                </a:srgbClr>
              </a:gs>
              <a:gs pos="100000">
                <a:srgbClr val="5B9BD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28575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9pPr>
          </a:lstStyle>
          <a:p>
            <a:pPr algn="ctr">
              <a:buClrTx/>
              <a:buSzTx/>
              <a:buFontTx/>
            </a:pPr>
            <a:r>
              <a:rPr lang="zh-CN" altLang="en-US" sz="2400" b="1">
                <a:solidFill>
                  <a:sysClr val="window" lastClr="FFFFFF"/>
                </a:solidFill>
                <a:sym typeface="宋体" panose="02010600030101010101" pitchFamily="2" charset="-122"/>
              </a:rPr>
              <a:t>内能</a:t>
            </a:r>
            <a:endParaRPr lang="zh-CN" altLang="en-US" sz="2400" b="1">
              <a:solidFill>
                <a:sysClr val="window" lastClr="FFFFFF"/>
              </a:solidFill>
              <a:sym typeface="宋体" panose="02010600030101010101" pitchFamily="2" charset="-122"/>
            </a:endParaRPr>
          </a:p>
        </p:txBody>
      </p:sp>
      <p:sp>
        <p:nvSpPr>
          <p:cNvPr id="3" name="圆角矩形 7"/>
          <p:cNvSpPr/>
          <p:nvPr>
            <p:custDataLst>
              <p:tags r:id="rId8"/>
            </p:custDataLst>
          </p:nvPr>
        </p:nvSpPr>
        <p:spPr>
          <a:xfrm>
            <a:off x="8061960" y="3220085"/>
            <a:ext cx="1386205" cy="320675"/>
          </a:xfrm>
          <a:prstGeom prst="roundRect">
            <a:avLst/>
          </a:prstGeom>
          <a:gradFill rotWithShape="1">
            <a:gsLst>
              <a:gs pos="0">
                <a:srgbClr val="5B9BD5">
                  <a:satMod val="103000"/>
                  <a:lumMod val="102000"/>
                  <a:tint val="94000"/>
                </a:srgbClr>
              </a:gs>
              <a:gs pos="50000">
                <a:srgbClr val="5B9BD5">
                  <a:satMod val="110000"/>
                  <a:lumMod val="100000"/>
                  <a:shade val="100000"/>
                </a:srgbClr>
              </a:gs>
              <a:gs pos="100000">
                <a:srgbClr val="5B9BD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28575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9pPr>
          </a:lstStyle>
          <a:p>
            <a:pPr algn="ctr">
              <a:buClrTx/>
              <a:buSzTx/>
              <a:buFontTx/>
            </a:pPr>
            <a:r>
              <a:rPr lang="zh-CN" altLang="en-US" sz="2400" b="1">
                <a:solidFill>
                  <a:sysClr val="window" lastClr="FFFFFF"/>
                </a:solidFill>
                <a:sym typeface="宋体" panose="02010600030101010101" pitchFamily="2" charset="-122"/>
              </a:rPr>
              <a:t>机械能</a:t>
            </a:r>
            <a:endParaRPr lang="zh-CN" altLang="en-US" sz="2400" b="1">
              <a:solidFill>
                <a:sysClr val="window" lastClr="FFFFFF"/>
              </a:solidFill>
              <a:sym typeface="宋体" panose="02010600030101010101" pitchFamily="2" charset="-122"/>
            </a:endParaRPr>
          </a:p>
        </p:txBody>
      </p:sp>
      <p:sp>
        <p:nvSpPr>
          <p:cNvPr id="5" name="虚尾箭头 17"/>
          <p:cNvSpPr/>
          <p:nvPr>
            <p:custDataLst>
              <p:tags r:id="rId9"/>
            </p:custDataLst>
          </p:nvPr>
        </p:nvSpPr>
        <p:spPr>
          <a:xfrm>
            <a:off x="7308215" y="3227070"/>
            <a:ext cx="472440" cy="273685"/>
          </a:xfrm>
          <a:prstGeom prst="stripedRightArrow">
            <a:avLst/>
          </a:prstGeom>
          <a:solidFill>
            <a:srgbClr val="FF0000"/>
          </a:solidFill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 pitchFamily="34" charset="0"/>
                <a:ea typeface="+mn-ea"/>
                <a:cs typeface="+mn-ea"/>
              </a:defRPr>
            </a:lvl9pPr>
          </a:lstStyle>
          <a:p>
            <a:pPr algn="ctr"/>
            <a:endParaRPr lang="zh-CN" altLang="en-US" sz="2400"/>
          </a:p>
        </p:txBody>
      </p:sp>
      <p:pic>
        <p:nvPicPr>
          <p:cNvPr id="6" name="会声会影汽轮机模型15S_01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  <p:custDataLst>
              <p:tags r:id="rId12"/>
            </p:custDataLst>
          </p:nvPr>
        </p:nvPicPr>
        <p:blipFill>
          <a:blip r:embed="rId13"/>
          <a:srcRect l="34206" r="34118"/>
          <a:stretch>
            <a:fillRect/>
          </a:stretch>
        </p:blipFill>
        <p:spPr>
          <a:xfrm>
            <a:off x="983615" y="1751330"/>
            <a:ext cx="3663315" cy="409384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 bldLvl="0" animBg="1"/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4159694" y="5964555"/>
            <a:ext cx="3232976" cy="379610"/>
            <a:chOff x="3365" y="8297"/>
            <a:chExt cx="5906" cy="737"/>
          </a:xfrm>
        </p:grpSpPr>
        <p:sp>
          <p:nvSpPr>
            <p:cNvPr id="24" name="圆角矩形 21"/>
            <p:cNvSpPr/>
            <p:nvPr>
              <p:custDataLst>
                <p:tags r:id="rId1"/>
              </p:custDataLst>
            </p:nvPr>
          </p:nvSpPr>
          <p:spPr>
            <a:xfrm>
              <a:off x="3365" y="8297"/>
              <a:ext cx="2658" cy="737"/>
            </a:xfrm>
            <a:prstGeom prst="roundRect">
              <a:avLst/>
            </a:prstGeom>
            <a:gradFill rotWithShape="1">
              <a:gsLst>
                <a:gs pos="0">
                  <a:srgbClr val="5B9BD5">
                    <a:satMod val="103000"/>
                    <a:lumMod val="102000"/>
                    <a:tint val="94000"/>
                  </a:srgbClr>
                </a:gs>
                <a:gs pos="50000">
                  <a:srgbClr val="5B9BD5">
                    <a:satMod val="110000"/>
                    <a:lumMod val="100000"/>
                    <a:shade val="100000"/>
                  </a:srgbClr>
                </a:gs>
                <a:gs pos="100000">
                  <a:srgbClr val="5B9BD5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28575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algn="ctr">
                <a:buClrTx/>
                <a:buSzTx/>
                <a:buFontTx/>
              </a:pPr>
              <a:r>
                <a:rPr lang="zh-CN" altLang="en-US" sz="2400" b="1">
                  <a:solidFill>
                    <a:sysClr val="window" lastClr="FFFFFF"/>
                  </a:solidFill>
                  <a:sym typeface="宋体" panose="02010600030101010101" pitchFamily="2" charset="-122"/>
                </a:rPr>
                <a:t>机械能</a:t>
              </a:r>
              <a:endParaRPr lang="zh-CN" altLang="en-US" sz="2400" b="1">
                <a:solidFill>
                  <a:sysClr val="window" lastClr="FFFFFF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5" name="圆角矩形 7"/>
            <p:cNvSpPr/>
            <p:nvPr>
              <p:custDataLst>
                <p:tags r:id="rId2"/>
              </p:custDataLst>
            </p:nvPr>
          </p:nvSpPr>
          <p:spPr>
            <a:xfrm>
              <a:off x="7343" y="8297"/>
              <a:ext cx="1928" cy="737"/>
            </a:xfrm>
            <a:prstGeom prst="roundRect">
              <a:avLst/>
            </a:prstGeom>
            <a:gradFill rotWithShape="1">
              <a:gsLst>
                <a:gs pos="0">
                  <a:srgbClr val="5B9BD5">
                    <a:satMod val="103000"/>
                    <a:lumMod val="102000"/>
                    <a:tint val="94000"/>
                  </a:srgbClr>
                </a:gs>
                <a:gs pos="50000">
                  <a:srgbClr val="5B9BD5">
                    <a:satMod val="110000"/>
                    <a:lumMod val="100000"/>
                    <a:shade val="100000"/>
                  </a:srgbClr>
                </a:gs>
                <a:gs pos="100000">
                  <a:srgbClr val="5B9BD5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28575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algn="ctr">
                <a:buClrTx/>
                <a:buSzTx/>
                <a:buFontTx/>
              </a:pPr>
              <a:r>
                <a:rPr lang="zh-CN" altLang="en-US" sz="2400" b="1">
                  <a:solidFill>
                    <a:sysClr val="window" lastClr="FFFFFF"/>
                  </a:solidFill>
                  <a:sym typeface="宋体" panose="02010600030101010101" pitchFamily="2" charset="-122"/>
                </a:rPr>
                <a:t>内能</a:t>
              </a:r>
              <a:endParaRPr lang="zh-CN" altLang="en-US" sz="2400" b="1">
                <a:solidFill>
                  <a:sysClr val="window" lastClr="FFFFFF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6" name="虚尾箭头 17"/>
            <p:cNvSpPr/>
            <p:nvPr>
              <p:custDataLst>
                <p:tags r:id="rId3"/>
              </p:custDataLst>
            </p:nvPr>
          </p:nvSpPr>
          <p:spPr>
            <a:xfrm>
              <a:off x="6155" y="8328"/>
              <a:ext cx="1007" cy="629"/>
            </a:xfrm>
            <a:prstGeom prst="stripedRightArrow">
              <a:avLst/>
            </a:prstGeom>
            <a:solidFill>
              <a:srgbClr val="FF0000"/>
            </a:solidFill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595" y="836930"/>
            <a:ext cx="7828280" cy="483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479425"/>
            <a:ext cx="7527925" cy="452691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5041900" y="5083175"/>
            <a:ext cx="2778125" cy="6680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三峡水电站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38295" y="5751195"/>
            <a:ext cx="4182110" cy="596900"/>
            <a:chOff x="4578" y="8138"/>
            <a:chExt cx="4694" cy="736"/>
          </a:xfrm>
        </p:grpSpPr>
        <p:sp>
          <p:nvSpPr>
            <p:cNvPr id="17" name="圆角矩形 21"/>
            <p:cNvSpPr/>
            <p:nvPr>
              <p:custDataLst>
                <p:tags r:id="rId4"/>
              </p:custDataLst>
            </p:nvPr>
          </p:nvSpPr>
          <p:spPr>
            <a:xfrm>
              <a:off x="4578" y="8138"/>
              <a:ext cx="1928" cy="737"/>
            </a:xfrm>
            <a:prstGeom prst="roundRect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ClrTx/>
                <a:buSzTx/>
                <a:buFontTx/>
              </a:pPr>
              <a:r>
                <a:rPr lang="zh-CN" altLang="en-US" sz="2400" b="1">
                  <a:solidFill>
                    <a:schemeClr val="bg1"/>
                  </a:solidFill>
                  <a:sym typeface="+mn-ea"/>
                </a:rPr>
                <a:t>机械能</a:t>
              </a:r>
              <a:endParaRPr lang="zh-CN" altLang="en-US" sz="2400" b="1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8" name="圆角矩形 7"/>
            <p:cNvSpPr/>
            <p:nvPr>
              <p:custDataLst>
                <p:tags r:id="rId5"/>
              </p:custDataLst>
            </p:nvPr>
          </p:nvSpPr>
          <p:spPr>
            <a:xfrm>
              <a:off x="7848" y="8138"/>
              <a:ext cx="1424" cy="737"/>
            </a:xfrm>
            <a:prstGeom prst="roundRect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ClrTx/>
                <a:buSzTx/>
                <a:buFontTx/>
              </a:pPr>
              <a:r>
                <a:rPr lang="zh-CN" altLang="en-US" sz="2400" b="1">
                  <a:solidFill>
                    <a:schemeClr val="bg1"/>
                  </a:solidFill>
                  <a:sym typeface="+mn-ea"/>
                </a:rPr>
                <a:t>电能</a:t>
              </a:r>
              <a:endParaRPr lang="zh-CN" altLang="en-US" sz="2400" b="1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9" name="虚尾箭头 17"/>
            <p:cNvSpPr/>
            <p:nvPr>
              <p:custDataLst>
                <p:tags r:id="rId6"/>
              </p:custDataLst>
            </p:nvPr>
          </p:nvSpPr>
          <p:spPr>
            <a:xfrm>
              <a:off x="6637" y="8170"/>
              <a:ext cx="1007" cy="629"/>
            </a:xfrm>
            <a:prstGeom prst="stripedRightArrow">
              <a:avLst/>
            </a:prstGeom>
            <a:solidFill>
              <a:srgbClr val="FF00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775460" y="1628775"/>
            <a:ext cx="4267488" cy="3275310"/>
            <a:chOff x="3235" y="3022"/>
            <a:chExt cx="6720" cy="515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" y="3022"/>
              <a:ext cx="6720" cy="4309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3"/>
              </p:custDataLst>
            </p:nvPr>
          </p:nvSpPr>
          <p:spPr>
            <a:xfrm>
              <a:off x="5319" y="7356"/>
              <a:ext cx="2553" cy="82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rPr>
                <a:t>手机充电</a:t>
              </a:r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96050" y="1628775"/>
            <a:ext cx="4193920" cy="3265785"/>
            <a:chOff x="10669" y="3022"/>
            <a:chExt cx="6605" cy="514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9" y="3022"/>
              <a:ext cx="6605" cy="4309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>
              <p:custDataLst>
                <p:tags r:id="rId6"/>
              </p:custDataLst>
            </p:nvPr>
          </p:nvSpPr>
          <p:spPr>
            <a:xfrm>
              <a:off x="12695" y="7341"/>
              <a:ext cx="2553" cy="82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rPr>
                <a:t>电脑充电</a:t>
              </a:r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63465" y="4984750"/>
            <a:ext cx="3039110" cy="467360"/>
            <a:chOff x="4506" y="8223"/>
            <a:chExt cx="4786" cy="736"/>
          </a:xfrm>
        </p:grpSpPr>
        <p:sp>
          <p:nvSpPr>
            <p:cNvPr id="19" name="圆角矩形 7"/>
            <p:cNvSpPr/>
            <p:nvPr>
              <p:custDataLst>
                <p:tags r:id="rId7"/>
              </p:custDataLst>
            </p:nvPr>
          </p:nvSpPr>
          <p:spPr>
            <a:xfrm>
              <a:off x="4506" y="8223"/>
              <a:ext cx="1325" cy="737"/>
            </a:xfrm>
            <a:prstGeom prst="roundRect">
              <a:avLst/>
            </a:prstGeom>
            <a:gradFill rotWithShape="1">
              <a:gsLst>
                <a:gs pos="0">
                  <a:srgbClr val="5B9BD5">
                    <a:satMod val="103000"/>
                    <a:lumMod val="102000"/>
                    <a:tint val="94000"/>
                  </a:srgbClr>
                </a:gs>
                <a:gs pos="50000">
                  <a:srgbClr val="5B9BD5">
                    <a:satMod val="110000"/>
                    <a:lumMod val="100000"/>
                    <a:shade val="100000"/>
                  </a:srgbClr>
                </a:gs>
                <a:gs pos="100000">
                  <a:srgbClr val="5B9BD5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28575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algn="ctr">
                <a:buClrTx/>
                <a:buSzTx/>
                <a:buFontTx/>
              </a:pPr>
              <a:r>
                <a:rPr lang="zh-CN" altLang="en-US" sz="2400" b="1">
                  <a:solidFill>
                    <a:sysClr val="window" lastClr="FFFFFF"/>
                  </a:solidFill>
                  <a:sym typeface="宋体" panose="02010600030101010101" pitchFamily="2" charset="-122"/>
                </a:rPr>
                <a:t>电能</a:t>
              </a:r>
              <a:endParaRPr lang="zh-CN" altLang="en-US" sz="2400" b="1">
                <a:solidFill>
                  <a:sysClr val="window" lastClr="FFFFFF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0" name="虚尾箭头 17"/>
            <p:cNvSpPr/>
            <p:nvPr>
              <p:custDataLst>
                <p:tags r:id="rId8"/>
              </p:custDataLst>
            </p:nvPr>
          </p:nvSpPr>
          <p:spPr>
            <a:xfrm>
              <a:off x="6117" y="8249"/>
              <a:ext cx="1007" cy="629"/>
            </a:xfrm>
            <a:prstGeom prst="stripedRightArrow">
              <a:avLst/>
            </a:prstGeom>
            <a:solidFill>
              <a:srgbClr val="FF0000"/>
            </a:solidFill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21" name="圆角矩形 21"/>
            <p:cNvSpPr/>
            <p:nvPr>
              <p:custDataLst>
                <p:tags r:id="rId9"/>
              </p:custDataLst>
            </p:nvPr>
          </p:nvSpPr>
          <p:spPr>
            <a:xfrm>
              <a:off x="7364" y="8223"/>
              <a:ext cx="1928" cy="737"/>
            </a:xfrm>
            <a:prstGeom prst="roundRect">
              <a:avLst/>
            </a:prstGeom>
            <a:gradFill rotWithShape="1">
              <a:gsLst>
                <a:gs pos="0">
                  <a:srgbClr val="5B9BD5">
                    <a:satMod val="103000"/>
                    <a:lumMod val="102000"/>
                    <a:tint val="94000"/>
                  </a:srgbClr>
                </a:gs>
                <a:gs pos="50000">
                  <a:srgbClr val="5B9BD5">
                    <a:satMod val="110000"/>
                    <a:lumMod val="100000"/>
                    <a:shade val="100000"/>
                  </a:srgbClr>
                </a:gs>
                <a:gs pos="100000">
                  <a:srgbClr val="5B9BD5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28575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algn="ctr">
                <a:buClrTx/>
                <a:buSzTx/>
                <a:buFontTx/>
              </a:pPr>
              <a:r>
                <a:rPr lang="zh-CN" altLang="en-US" sz="2400" b="1">
                  <a:solidFill>
                    <a:sysClr val="window" lastClr="FFFFFF"/>
                  </a:solidFill>
                  <a:sym typeface="宋体" panose="02010600030101010101" pitchFamily="2" charset="-122"/>
                </a:rPr>
                <a:t>化学能</a:t>
              </a:r>
              <a:endParaRPr lang="zh-CN" altLang="en-US" sz="2400" b="1">
                <a:solidFill>
                  <a:sysClr val="window" lastClr="FFFFFF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6381115" y="1410335"/>
            <a:ext cx="4197200" cy="3486257"/>
            <a:chOff x="4220818" y="4078641"/>
            <a:chExt cx="3807447" cy="3100981"/>
          </a:xfrm>
        </p:grpSpPr>
        <p:pic>
          <p:nvPicPr>
            <p:cNvPr id="32" name="图片 3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401"/>
            <a:stretch>
              <a:fillRect/>
            </a:stretch>
          </p:blipFill>
          <p:spPr>
            <a:xfrm>
              <a:off x="4220818" y="4078641"/>
              <a:ext cx="3807447" cy="2561723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>
              <p:custDataLst>
                <p:tags r:id="rId3"/>
              </p:custDataLst>
            </p:nvPr>
          </p:nvSpPr>
          <p:spPr>
            <a:xfrm>
              <a:off x="5436788" y="6523861"/>
              <a:ext cx="1917692" cy="655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rPr>
                <a:t>电热毯</a:t>
              </a:r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1412875"/>
            <a:ext cx="4371975" cy="287845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24090" y="4813362"/>
            <a:ext cx="3256573" cy="468148"/>
            <a:chOff x="1485314" y="5111105"/>
            <a:chExt cx="3256573" cy="468148"/>
          </a:xfrm>
        </p:grpSpPr>
        <p:sp>
          <p:nvSpPr>
            <p:cNvPr id="18" name="圆角矩形 21"/>
            <p:cNvSpPr/>
            <p:nvPr>
              <p:custDataLst>
                <p:tags r:id="rId6"/>
              </p:custDataLst>
            </p:nvPr>
          </p:nvSpPr>
          <p:spPr>
            <a:xfrm>
              <a:off x="1485314" y="5111105"/>
              <a:ext cx="1127934" cy="468000"/>
            </a:xfrm>
            <a:prstGeom prst="roundRect">
              <a:avLst/>
            </a:prstGeom>
            <a:gradFill rotWithShape="1">
              <a:gsLst>
                <a:gs pos="0">
                  <a:srgbClr val="5B9BD5">
                    <a:satMod val="103000"/>
                    <a:lumMod val="102000"/>
                    <a:tint val="94000"/>
                  </a:srgbClr>
                </a:gs>
                <a:gs pos="50000">
                  <a:srgbClr val="5B9BD5">
                    <a:satMod val="110000"/>
                    <a:lumMod val="100000"/>
                    <a:shade val="100000"/>
                  </a:srgbClr>
                </a:gs>
                <a:gs pos="100000">
                  <a:srgbClr val="5B9BD5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28575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algn="ctr">
                <a:buClrTx/>
                <a:buSzTx/>
                <a:buFontTx/>
              </a:pPr>
              <a:r>
                <a:rPr lang="zh-CN" altLang="en-US" sz="2400" b="1">
                  <a:solidFill>
                    <a:sysClr val="window" lastClr="FFFFFF"/>
                  </a:solidFill>
                  <a:sym typeface="宋体" panose="02010600030101010101" pitchFamily="2" charset="-122"/>
                </a:rPr>
                <a:t>电能</a:t>
              </a:r>
              <a:endParaRPr lang="zh-CN" altLang="en-US" sz="2400" b="1">
                <a:solidFill>
                  <a:sysClr val="window" lastClr="FFFFFF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" name="圆角矩形 7"/>
            <p:cNvSpPr/>
            <p:nvPr>
              <p:custDataLst>
                <p:tags r:id="rId7"/>
              </p:custDataLst>
            </p:nvPr>
          </p:nvSpPr>
          <p:spPr>
            <a:xfrm>
              <a:off x="3666832" y="5111258"/>
              <a:ext cx="1075055" cy="467995"/>
            </a:xfrm>
            <a:prstGeom prst="roundRect">
              <a:avLst/>
            </a:prstGeom>
            <a:gradFill rotWithShape="1">
              <a:gsLst>
                <a:gs pos="0">
                  <a:srgbClr val="5B9BD5">
                    <a:satMod val="103000"/>
                    <a:lumMod val="102000"/>
                    <a:tint val="94000"/>
                  </a:srgbClr>
                </a:gs>
                <a:gs pos="50000">
                  <a:srgbClr val="5B9BD5">
                    <a:satMod val="110000"/>
                    <a:lumMod val="100000"/>
                    <a:shade val="100000"/>
                  </a:srgbClr>
                </a:gs>
                <a:gs pos="100000">
                  <a:srgbClr val="5B9BD5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28575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algn="ctr">
                <a:buClrTx/>
                <a:buSzTx/>
                <a:buFontTx/>
              </a:pPr>
              <a:r>
                <a:rPr lang="zh-CN" altLang="en-US" sz="2400" b="1">
                  <a:solidFill>
                    <a:sysClr val="window" lastClr="FFFFFF"/>
                  </a:solidFill>
                  <a:sym typeface="宋体" panose="02010600030101010101" pitchFamily="2" charset="-122"/>
                </a:rPr>
                <a:t>内能</a:t>
              </a:r>
              <a:endParaRPr lang="zh-CN" altLang="en-US" sz="2400" b="1">
                <a:solidFill>
                  <a:sysClr val="window" lastClr="FFFFFF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4" name="虚尾箭头 17"/>
            <p:cNvSpPr/>
            <p:nvPr>
              <p:custDataLst>
                <p:tags r:id="rId8"/>
              </p:custDataLst>
            </p:nvPr>
          </p:nvSpPr>
          <p:spPr>
            <a:xfrm>
              <a:off x="2811315" y="5131049"/>
              <a:ext cx="639445" cy="399415"/>
            </a:xfrm>
            <a:prstGeom prst="stripedRightArrow">
              <a:avLst/>
            </a:prstGeom>
            <a:solidFill>
              <a:srgbClr val="FF0000"/>
            </a:solidFill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Calibri" panose="020F0502020204030204" pitchFamily="34" charset="0"/>
                  <a:ea typeface="+mn-ea"/>
                  <a:cs typeface="+mn-ea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  <p:tag name="KSO_WM_UNIT_PLACING_PICTURE_USER_VIEWPORT" val="{&quot;height&quot;:5755,&quot;width&quot;:8587}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1171</Words>
  <Application>WPS 演示</Application>
  <PresentationFormat>自定义</PresentationFormat>
  <Paragraphs>177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Times New Roman</vt:lpstr>
      <vt:lpstr>楷体_GB2312</vt:lpstr>
      <vt:lpstr>华文楷体</vt:lpstr>
      <vt:lpstr>Calibri</vt:lpstr>
      <vt:lpstr>Calibri</vt:lpstr>
      <vt:lpstr>微软雅黑</vt:lpstr>
      <vt:lpstr>Arial Unicode MS</vt:lpstr>
      <vt:lpstr>华文中宋</vt:lpstr>
      <vt:lpstr>楷体</vt:lpstr>
      <vt:lpstr>Times New Roman</vt:lpstr>
      <vt:lpstr>Courier New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1495</cp:revision>
  <dcterms:created xsi:type="dcterms:W3CDTF">2024-02-06T13:07:00Z</dcterms:created>
  <dcterms:modified xsi:type="dcterms:W3CDTF">2025-07-02T03:48:31Z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