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35"/>
  </p:handoutMasterIdLst>
  <p:sldIdLst>
    <p:sldId id="256" r:id="rId3"/>
    <p:sldId id="257" r:id="rId5"/>
    <p:sldId id="334" r:id="rId6"/>
    <p:sldId id="419" r:id="rId7"/>
    <p:sldId id="454" r:id="rId8"/>
    <p:sldId id="462" r:id="rId9"/>
    <p:sldId id="463" r:id="rId10"/>
    <p:sldId id="464" r:id="rId11"/>
    <p:sldId id="455" r:id="rId12"/>
    <p:sldId id="388" r:id="rId13"/>
    <p:sldId id="392" r:id="rId14"/>
    <p:sldId id="415" r:id="rId15"/>
    <p:sldId id="394" r:id="rId16"/>
    <p:sldId id="395" r:id="rId17"/>
    <p:sldId id="416" r:id="rId18"/>
    <p:sldId id="397" r:id="rId19"/>
    <p:sldId id="407" r:id="rId20"/>
    <p:sldId id="465" r:id="rId21"/>
    <p:sldId id="466" r:id="rId22"/>
    <p:sldId id="467" r:id="rId23"/>
    <p:sldId id="468" r:id="rId24"/>
    <p:sldId id="469" r:id="rId25"/>
    <p:sldId id="488" r:id="rId26"/>
    <p:sldId id="489" r:id="rId27"/>
    <p:sldId id="490" r:id="rId28"/>
    <p:sldId id="491" r:id="rId29"/>
    <p:sldId id="492" r:id="rId30"/>
    <p:sldId id="306" r:id="rId31"/>
    <p:sldId id="420" r:id="rId32"/>
    <p:sldId id="493" r:id="rId33"/>
    <p:sldId id="373" r:id="rId34"/>
  </p:sldIdLst>
  <p:sldSz cx="12192000" cy="6858000"/>
  <p:notesSz cx="6858000" cy="9144000"/>
  <p:embeddedFontLst>
    <p:embeddedFont>
      <p:font typeface="黑体" panose="02010609060101010101" charset="-122"/>
      <p:regular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微软雅黑" panose="020B0503020204020204" charset="-122"/>
      <p:regular r:id="rId45"/>
    </p:embeddedFont>
    <p:embeddedFont>
      <p:font typeface="楷体" panose="02010609060101010101" pitchFamily="49" charset="-122"/>
      <p:regular r:id="rId46"/>
    </p:embeddedFont>
  </p:embeddedFontLst>
  <p:custDataLst>
    <p:tags r:id="rId4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8" userDrawn="1">
          <p15:clr>
            <a:srgbClr val="A4A3A4"/>
          </p15:clr>
        </p15:guide>
        <p15:guide id="3" pos="483" userDrawn="1">
          <p15:clr>
            <a:srgbClr val="A4A3A4"/>
          </p15:clr>
        </p15:guide>
        <p15:guide id="7" pos="7166" userDrawn="1">
          <p15:clr>
            <a:srgbClr val="A4A3A4"/>
          </p15:clr>
        </p15:guide>
        <p15:guide id="5" orient="horz" pos="2150" userDrawn="1">
          <p15:clr>
            <a:srgbClr val="A4A3A4"/>
          </p15:clr>
        </p15:guide>
        <p15:guide id="6" pos="484" userDrawn="1">
          <p15:clr>
            <a:srgbClr val="A4A3A4"/>
          </p15:clr>
        </p15:guide>
        <p15:guide id="8" pos="38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xj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EDFF"/>
    <a:srgbClr val="21A5D3"/>
    <a:srgbClr val="66CCFF"/>
    <a:srgbClr val="33CCFF"/>
    <a:srgbClr val="F4BE96"/>
    <a:srgbClr val="BEE2EC"/>
    <a:srgbClr val="FF6699"/>
    <a:srgbClr val="FF5050"/>
    <a:srgbClr val="CCECFF"/>
    <a:srgbClr val="C9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13"/>
    <p:restoredTop sz="98946"/>
  </p:normalViewPr>
  <p:slideViewPr>
    <p:cSldViewPr showGuides="1">
      <p:cViewPr varScale="1">
        <p:scale>
          <a:sx n="45" d="100"/>
          <a:sy n="45" d="100"/>
        </p:scale>
        <p:origin x="-126" y="-1218"/>
      </p:cViewPr>
      <p:guideLst>
        <p:guide orient="horz" pos="798"/>
        <p:guide pos="483"/>
        <p:guide pos="7166"/>
        <p:guide orient="horz" pos="2150"/>
        <p:guide pos="484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gs" Target="tags/tag99.xml"/><Relationship Id="rId46" Type="http://schemas.openxmlformats.org/officeDocument/2006/relationships/font" Target="fonts/font7.fntdata"/><Relationship Id="rId45" Type="http://schemas.openxmlformats.org/officeDocument/2006/relationships/font" Target="fonts/font6.fntdata"/><Relationship Id="rId44" Type="http://schemas.openxmlformats.org/officeDocument/2006/relationships/font" Target="fonts/font5.fntdata"/><Relationship Id="rId43" Type="http://schemas.openxmlformats.org/officeDocument/2006/relationships/font" Target="fonts/font4.fntdata"/><Relationship Id="rId42" Type="http://schemas.openxmlformats.org/officeDocument/2006/relationships/font" Target="fonts/font3.fntdata"/><Relationship Id="rId41" Type="http://schemas.openxmlformats.org/officeDocument/2006/relationships/font" Target="fonts/font2.fntdata"/><Relationship Id="rId40" Type="http://schemas.openxmlformats.org/officeDocument/2006/relationships/font" Target="fonts/font1.fntdata"/><Relationship Id="rId4" Type="http://schemas.openxmlformats.org/officeDocument/2006/relationships/notesMaster" Target="notesMasters/notesMaster1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8487A0-28CE-45ED-9353-FA7AC7026AD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95CA96-DD03-41C9-8A34-7F555AA222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0700" y="685800"/>
            <a:ext cx="6096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E180D4-C109-4118-B104-8FEDE09BC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3.xml"/><Relationship Id="rId7" Type="http://schemas.microsoft.com/office/2007/relationships/hdphoto" Target="../media/image4.wdp"/><Relationship Id="rId6" Type="http://schemas.openxmlformats.org/officeDocument/2006/relationships/image" Target="../media/image3.png"/><Relationship Id="rId5" Type="http://schemas.openxmlformats.org/officeDocument/2006/relationships/tags" Target="../tags/tag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0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image" Target="../media/image5.png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image" Target="../media/image2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1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15.xml"/><Relationship Id="rId7" Type="http://schemas.openxmlformats.org/officeDocument/2006/relationships/image" Target="../media/image5.png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../media/image2.png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2" Type="http://schemas.openxmlformats.org/officeDocument/2006/relationships/image" Target="../media/image6.jpeg"/><Relationship Id="rId11" Type="http://schemas.openxmlformats.org/officeDocument/2006/relationships/image" Target="../media/image8.png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image" Target="../media/image5.png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../media/image2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23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image" Target="../media/image5.png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2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7" Type="http://schemas.openxmlformats.org/officeDocument/2006/relationships/image" Target="../media/image6.jpeg"/><Relationship Id="rId16" Type="http://schemas.openxmlformats.org/officeDocument/2006/relationships/tags" Target="../tags/tag33.xml"/><Relationship Id="rId15" Type="http://schemas.openxmlformats.org/officeDocument/2006/relationships/tags" Target="../tags/tag32.xml"/><Relationship Id="rId14" Type="http://schemas.openxmlformats.org/officeDocument/2006/relationships/image" Target="../media/image9.png"/><Relationship Id="rId13" Type="http://schemas.openxmlformats.org/officeDocument/2006/relationships/tags" Target="../tags/tag31.xml"/><Relationship Id="rId12" Type="http://schemas.openxmlformats.org/officeDocument/2006/relationships/image" Target="../media/image8.png"/><Relationship Id="rId11" Type="http://schemas.openxmlformats.org/officeDocument/2006/relationships/tags" Target="../tags/tag3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image" Target="../media/image5.png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image" Target="../media/image2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7" Type="http://schemas.openxmlformats.org/officeDocument/2006/relationships/image" Target="../media/image6.jpeg"/><Relationship Id="rId16" Type="http://schemas.openxmlformats.org/officeDocument/2006/relationships/tags" Target="../tags/tag43.xml"/><Relationship Id="rId15" Type="http://schemas.openxmlformats.org/officeDocument/2006/relationships/tags" Target="../tags/tag42.xml"/><Relationship Id="rId14" Type="http://schemas.openxmlformats.org/officeDocument/2006/relationships/image" Target="../media/image10.png"/><Relationship Id="rId13" Type="http://schemas.openxmlformats.org/officeDocument/2006/relationships/tags" Target="../tags/tag41.xml"/><Relationship Id="rId12" Type="http://schemas.openxmlformats.org/officeDocument/2006/relationships/image" Target="../media/image8.png"/><Relationship Id="rId11" Type="http://schemas.openxmlformats.org/officeDocument/2006/relationships/tags" Target="../tags/tag4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image" Target="../media/image5.png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pn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4" Type="http://schemas.openxmlformats.org/officeDocument/2006/relationships/image" Target="../media/image6.jpeg"/><Relationship Id="rId13" Type="http://schemas.openxmlformats.org/officeDocument/2006/relationships/image" Target="../media/image11.png"/><Relationship Id="rId12" Type="http://schemas.openxmlformats.org/officeDocument/2006/relationships/image" Target="../media/image8.png"/><Relationship Id="rId11" Type="http://schemas.openxmlformats.org/officeDocument/2006/relationships/tags" Target="../tags/tag5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>
            <a:fillRect/>
          </a:stretch>
        </p:blipFill>
        <p:spPr>
          <a:xfrm>
            <a:off x="-7835" y="-5612"/>
            <a:ext cx="12221330" cy="6874498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47328" y="75872"/>
            <a:ext cx="2416810" cy="471552"/>
            <a:chOff x="47328" y="75872"/>
            <a:chExt cx="2416810" cy="471552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47328" y="82972"/>
              <a:ext cx="2416810" cy="393700"/>
              <a:chOff x="15353" y="106"/>
              <a:chExt cx="3806" cy="620"/>
            </a:xfrm>
          </p:grpSpPr>
          <p:pic>
            <p:nvPicPr>
              <p:cNvPr id="10" name="图片 9" descr="荣德基.png"/>
              <p:cNvPicPr>
                <a:picLocks noChangeAspect="1"/>
              </p:cNvPicPr>
              <p:nvPr userDrawn="1">
                <p:custDataLst>
                  <p:tags r:id="rId3"/>
                </p:custDataLst>
              </p:nvPr>
            </p:nvPicPr>
            <p:blipFill>
              <a:blip r:embed="rId4"/>
              <a:stretch>
                <a:fillRect/>
              </a:stretch>
            </p:blipFill>
            <p:spPr>
              <a:xfrm>
                <a:off x="15353" y="106"/>
                <a:ext cx="1584" cy="6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10" descr="白色点拨"/>
              <p:cNvPicPr>
                <a:picLocks noChangeAspect="1"/>
              </p:cNvPicPr>
              <p:nvPr userDrawn="1">
                <p:custDataLst>
                  <p:tags r:id="rId5"/>
                </p:custDataLst>
              </p:nvPr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GlowEdges trans="15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7902" y="106"/>
                <a:ext cx="1257" cy="525"/>
              </a:xfrm>
              <a:prstGeom prst="rect">
                <a:avLst/>
              </a:prstGeom>
            </p:spPr>
          </p:pic>
        </p:grpSp>
        <p:pic>
          <p:nvPicPr>
            <p:cNvPr id="9" name="图片 73" descr="/private/var/folders/b1/j07mvtc12sjfxxr7f6ylphcr0000gn/T/com.kingsoft.wpsoffice.mac/kaimatting/20240112102330/output_aiMatting_20240112102344.pngoutput_aiMatting_20240112102344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098509" y="75872"/>
              <a:ext cx="567434" cy="471552"/>
            </a:xfrm>
            <a:prstGeom prst="rect">
              <a:avLst/>
            </a:prstGeom>
          </p:spPr>
        </p:pic>
      </p:grpSp>
      <p:pic>
        <p:nvPicPr>
          <p:cNvPr id="13" name="图片 2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学习目标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课时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课时导入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感悟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8"/>
            </p:custDataLst>
          </p:nvPr>
        </p:nvSpPr>
        <p:spPr>
          <a:xfrm>
            <a:off x="874947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感悟新知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随堂检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随堂检测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2145" y="463550"/>
            <a:ext cx="1954530" cy="1011555"/>
            <a:chOff x="1145" y="1779"/>
            <a:chExt cx="3356" cy="1401"/>
          </a:xfrm>
        </p:grpSpPr>
        <p:pic>
          <p:nvPicPr>
            <p:cNvPr id="11" name="图片 10" descr="未标题-3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1145" y="1779"/>
              <a:ext cx="3356" cy="1401"/>
            </a:xfrm>
            <a:prstGeom prst="rect">
              <a:avLst/>
            </a:prstGeom>
          </p:spPr>
        </p:pic>
        <p:sp>
          <p:nvSpPr>
            <p:cNvPr id="12" name="文本框 1"/>
            <p:cNvSpPr txBox="1"/>
            <p:nvPr>
              <p:custDataLst>
                <p:tags r:id="rId15"/>
              </p:custDataLst>
            </p:nvPr>
          </p:nvSpPr>
          <p:spPr>
            <a:xfrm>
              <a:off x="2469" y="2155"/>
              <a:ext cx="175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pic>
        <p:nvPicPr>
          <p:cNvPr id="1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68363" y="692785"/>
            <a:ext cx="654084" cy="543560"/>
          </a:xfrm>
          <a:prstGeom prst="rect">
            <a:avLst/>
          </a:prstGeom>
        </p:spPr>
      </p:pic>
      <p:sp>
        <p:nvSpPr>
          <p:cNvPr id="14" name="文本框 5"/>
          <p:cNvSpPr txBox="1"/>
          <p:nvPr userDrawn="1"/>
        </p:nvSpPr>
        <p:spPr>
          <a:xfrm>
            <a:off x="1416050" y="692150"/>
            <a:ext cx="1177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演练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课堂小结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405765" y="319405"/>
            <a:ext cx="2235835" cy="1268730"/>
            <a:chOff x="1349" y="1654"/>
            <a:chExt cx="3521" cy="2130"/>
          </a:xfrm>
        </p:grpSpPr>
        <p:pic>
          <p:nvPicPr>
            <p:cNvPr id="11" name="图片 10" descr="点知识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>
              <a:lum contrast="6000"/>
            </a:blip>
            <a:srcRect l="81137"/>
            <a:stretch>
              <a:fillRect/>
            </a:stretch>
          </p:blipFill>
          <p:spPr>
            <a:xfrm>
              <a:off x="3438" y="1654"/>
              <a:ext cx="1433" cy="2130"/>
            </a:xfrm>
            <a:prstGeom prst="rect">
              <a:avLst/>
            </a:prstGeom>
          </p:spPr>
        </p:pic>
        <p:pic>
          <p:nvPicPr>
            <p:cNvPr id="12" name="图片 11" descr="点知识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>
              <a:lum contrast="6000"/>
            </a:blip>
            <a:srcRect r="72292"/>
            <a:stretch>
              <a:fillRect/>
            </a:stretch>
          </p:blipFill>
          <p:spPr>
            <a:xfrm>
              <a:off x="1349" y="1654"/>
              <a:ext cx="2105" cy="2130"/>
            </a:xfrm>
            <a:prstGeom prst="rect">
              <a:avLst/>
            </a:prstGeom>
          </p:spPr>
        </p:pic>
      </p:grpSp>
      <p:sp>
        <p:nvSpPr>
          <p:cNvPr id="13" name="文本框 15"/>
          <p:cNvSpPr txBox="1"/>
          <p:nvPr userDrawn="1">
            <p:custDataLst>
              <p:tags r:id="rId16"/>
            </p:custDataLst>
          </p:nvPr>
        </p:nvSpPr>
        <p:spPr>
          <a:xfrm>
            <a:off x="840105" y="657860"/>
            <a:ext cx="1701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结构导图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4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课后作业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629318" y="4438651"/>
            <a:ext cx="1267883" cy="10837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" y="0"/>
            <a:ext cx="12186206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jpeg"/><Relationship Id="rId10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7" Type="http://schemas.openxmlformats.org/officeDocument/2006/relationships/notesSlide" Target="../notesSlides/notesSlide1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tags" Target="../tags/tag5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image" Target="../media/image17.png"/><Relationship Id="rId1" Type="http://schemas.openxmlformats.org/officeDocument/2006/relationships/tags" Target="../tags/tag7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image" Target="../media/image17.png"/><Relationship Id="rId1" Type="http://schemas.openxmlformats.org/officeDocument/2006/relationships/tags" Target="../tags/tag80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tags" Target="../tags/tag8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tags" Target="../tags/tag8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1.png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tags" Target="../tags/tag9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tags" Target="../tags/tag93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文本框 6"/>
          <p:cNvSpPr txBox="1"/>
          <p:nvPr/>
        </p:nvSpPr>
        <p:spPr>
          <a:xfrm>
            <a:off x="1848034" y="1844839"/>
            <a:ext cx="8208912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第十六章 永恒的探索：宇宙和粒子</a:t>
            </a:r>
            <a:r>
              <a:rPr lang="en-US" altLang="zh-CN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zh-CN" sz="4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75360" y="5337175"/>
            <a:ext cx="10353040" cy="1031240"/>
            <a:chOff x="1471" y="7057"/>
            <a:chExt cx="16304" cy="1624"/>
          </a:xfrm>
        </p:grpSpPr>
        <p:grpSp>
          <p:nvGrpSpPr>
            <p:cNvPr id="33" name="组合 32"/>
            <p:cNvGrpSpPr/>
            <p:nvPr/>
          </p:nvGrpSpPr>
          <p:grpSpPr>
            <a:xfrm>
              <a:off x="1471" y="7057"/>
              <a:ext cx="2812" cy="1625"/>
              <a:chOff x="4859" y="9033"/>
              <a:chExt cx="2812" cy="1625"/>
            </a:xfrm>
          </p:grpSpPr>
          <p:sp>
            <p:nvSpPr>
              <p:cNvPr id="67" name="任意多边形 66"/>
              <p:cNvSpPr/>
              <p:nvPr>
                <p:custDataLst>
                  <p:tags r:id="rId1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8" name="文本框 13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9" name="文本框 14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学习目标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844" y="7057"/>
              <a:ext cx="2812" cy="1625"/>
              <a:chOff x="4859" y="9033"/>
              <a:chExt cx="2812" cy="1625"/>
            </a:xfrm>
          </p:grpSpPr>
          <p:sp>
            <p:nvSpPr>
              <p:cNvPr id="64" name="任意多边形 63"/>
              <p:cNvSpPr/>
              <p:nvPr>
                <p:custDataLst>
                  <p:tags r:id="rId4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5" name="文本框 36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6" name="文本框 37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课时导入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8217" y="7057"/>
              <a:ext cx="2812" cy="1625"/>
              <a:chOff x="4859" y="9033"/>
              <a:chExt cx="2812" cy="1625"/>
            </a:xfrm>
          </p:grpSpPr>
          <p:sp>
            <p:nvSpPr>
              <p:cNvPr id="61" name="任意多边形 60"/>
              <p:cNvSpPr/>
              <p:nvPr>
                <p:custDataLst>
                  <p:tags r:id="rId7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2" name="文本框 40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3" name="文本框 41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感悟新知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1590" y="7057"/>
              <a:ext cx="2812" cy="1625"/>
              <a:chOff x="4859" y="9033"/>
              <a:chExt cx="2812" cy="1625"/>
            </a:xfrm>
          </p:grpSpPr>
          <p:sp>
            <p:nvSpPr>
              <p:cNvPr id="58" name="任意多边形 5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9" name="文本框 44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4908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0" name="文本框 45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随堂检测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4963" y="7057"/>
              <a:ext cx="2812" cy="1625"/>
              <a:chOff x="4534" y="9033"/>
              <a:chExt cx="2812" cy="1625"/>
            </a:xfrm>
          </p:grpSpPr>
          <p:sp>
            <p:nvSpPr>
              <p:cNvPr id="54" name="任意多边形 53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34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6" name="文本框 48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4597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5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57" name="文本框 49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4599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课堂小结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26"/>
          <p:cNvSpPr txBox="1">
            <a:spLocks noChangeArrowheads="1"/>
          </p:cNvSpPr>
          <p:nvPr/>
        </p:nvSpPr>
        <p:spPr bwMode="auto">
          <a:xfrm>
            <a:off x="814918" y="764704"/>
            <a:ext cx="10562167" cy="5293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marL="357505" indent="-3575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57505" indent="-35750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英国科学家卢瑟福通过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粒子散射实验，发现了原子核。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7505" indent="-35750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6.1919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年至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1932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年，卢瑟福和他的学生查德威克确定了原子核是由质子和中子组成的。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7505" indent="-35750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7.1964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年，美国物理学家盖尔曼提出了夸克模型。盖尔曼也因此获得了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1969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年诺贝尔物理学奖。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7505" indent="-35750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纳米是长度单位，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nm=10</a:t>
            </a:r>
            <a:r>
              <a:rPr lang="zh-CN" altLang="en-US" sz="32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32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。纳米技术有很重要的应用。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295467" y="1432422"/>
            <a:ext cx="9601067" cy="2984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marL="358775" indent="-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拓展：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indent="715645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无论是有生命还是无生命的物质，都是由原子、分子组成的。</a:t>
            </a:r>
            <a:r>
              <a:rPr lang="zh-CN" altLang="en-US" sz="3200" b="1" u="wavy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分子是保持物质化学性质的最小微粒，不是物质组成的最小微粒，分子还可以再分。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75520" y="836712"/>
            <a:ext cx="8594725" cy="5266055"/>
            <a:chOff x="2494" y="1808"/>
            <a:chExt cx="13535" cy="8293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2494" y="2247"/>
              <a:ext cx="13535" cy="7854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2936" y="1808"/>
              <a:ext cx="4135" cy="977"/>
              <a:chOff x="2936" y="2215"/>
              <a:chExt cx="4135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419" y="2370"/>
                <a:ext cx="2652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知识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链接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2936" y="2215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665577" y="1494467"/>
            <a:ext cx="7200800" cy="381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715645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纳米科技的未来发展：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利用纳米技术人们有可能在原子和分子尺度诊断和治愈疾病，甚至修补细胞；人们可以将导线做得更细，开关做得更小，应用纳米技术必将迎来一场新的技术革命。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1100667" y="980728"/>
            <a:ext cx="10276417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［中考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岳阳］关于粒子和宇宙，下列说法正确的是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        )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在水分子、氢原子和电子中，尺度最小的是电子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原子的核式结构模型认为原子是由质子和中子构成的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铅块相互紧压后会粘在一起，说明分子间有斥力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D.“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地心说”认为太阳是宇宙的中心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任意多边形 19"/>
          <p:cNvSpPr/>
          <p:nvPr>
            <p:custDataLst>
              <p:tags r:id="rId1"/>
            </p:custDataLst>
          </p:nvPr>
        </p:nvSpPr>
        <p:spPr>
          <a:xfrm>
            <a:off x="239350" y="1156146"/>
            <a:ext cx="1062567" cy="592667"/>
          </a:xfrm>
          <a:custGeom>
            <a:avLst/>
            <a:gdLst>
              <a:gd name="connsiteX0" fmla="*/ 0 w 1141940"/>
              <a:gd name="connsiteY0" fmla="*/ 0 h 714376"/>
              <a:gd name="connsiteX1" fmla="*/ 784752 w 1141940"/>
              <a:gd name="connsiteY1" fmla="*/ 0 h 714376"/>
              <a:gd name="connsiteX2" fmla="*/ 1141940 w 1141940"/>
              <a:gd name="connsiteY2" fmla="*/ 357188 h 714376"/>
              <a:gd name="connsiteX3" fmla="*/ 1141939 w 1141940"/>
              <a:gd name="connsiteY3" fmla="*/ 357188 h 714376"/>
              <a:gd name="connsiteX4" fmla="*/ 784751 w 1141940"/>
              <a:gd name="connsiteY4" fmla="*/ 714376 h 714376"/>
              <a:gd name="connsiteX5" fmla="*/ 244993 w 1141940"/>
              <a:gd name="connsiteY5" fmla="*/ 714376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1940" h="714376">
                <a:moveTo>
                  <a:pt x="0" y="0"/>
                </a:moveTo>
                <a:lnTo>
                  <a:pt x="784752" y="0"/>
                </a:lnTo>
                <a:cubicBezTo>
                  <a:pt x="982021" y="0"/>
                  <a:pt x="1141940" y="159919"/>
                  <a:pt x="1141940" y="357188"/>
                </a:cubicBezTo>
                <a:lnTo>
                  <a:pt x="1141939" y="357188"/>
                </a:lnTo>
                <a:cubicBezTo>
                  <a:pt x="1141939" y="554457"/>
                  <a:pt x="982020" y="714376"/>
                  <a:pt x="784751" y="714376"/>
                </a:cubicBezTo>
                <a:lnTo>
                  <a:pt x="244993" y="714376"/>
                </a:lnTo>
                <a:close/>
              </a:path>
            </a:pathLst>
          </a:custGeom>
          <a:solidFill>
            <a:srgbClr val="E6844E">
              <a:alpha val="74000"/>
            </a:srgbClr>
          </a:solidFill>
        </p:spPr>
        <p:txBody>
          <a:bodyPr lIns="239994" tIns="60958" rIns="121917" bIns="60958" anchor="ctr">
            <a:normAutofit lnSpcReduction="10000"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3200" dirty="0" err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295466" y="908720"/>
            <a:ext cx="9841093" cy="381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在水分子、氢原子和电子中，电子最小，故</a:t>
            </a:r>
            <a:r>
              <a:rPr lang="en-US" altLang="zh-CN" sz="3200" b="1" dirty="0">
                <a:latin typeface="Times New Roman" panose="02020603050405020304" pitchFamily="18" charset="0"/>
              </a:rPr>
              <a:t>A </a:t>
            </a:r>
            <a:r>
              <a:rPr lang="zh-CN" altLang="en-US" sz="3200" b="1" dirty="0">
                <a:latin typeface="Times New Roman" panose="02020603050405020304" pitchFamily="18" charset="0"/>
              </a:rPr>
              <a:t>正确；卢瑟福建立了原子核式结构模型，该模型认为原子是由原子核和核外电子组成，故</a:t>
            </a:r>
            <a:r>
              <a:rPr lang="en-US" altLang="zh-CN" sz="3200" b="1" dirty="0">
                <a:latin typeface="Times New Roman" panose="02020603050405020304" pitchFamily="18" charset="0"/>
              </a:rPr>
              <a:t>B </a:t>
            </a:r>
            <a:r>
              <a:rPr lang="zh-CN" altLang="en-US" sz="3200" b="1" dirty="0">
                <a:latin typeface="Times New Roman" panose="02020603050405020304" pitchFamily="18" charset="0"/>
              </a:rPr>
              <a:t>错误；铅块相互紧压后会粘在一起，说明分子间有引力，故</a:t>
            </a:r>
            <a:r>
              <a:rPr lang="en-US" altLang="zh-CN" sz="3200" b="1" dirty="0">
                <a:latin typeface="Times New Roman" panose="02020603050405020304" pitchFamily="18" charset="0"/>
              </a:rPr>
              <a:t>C </a:t>
            </a:r>
            <a:r>
              <a:rPr lang="zh-CN" altLang="en-US" sz="3200" b="1" dirty="0">
                <a:latin typeface="Times New Roman" panose="02020603050405020304" pitchFamily="18" charset="0"/>
              </a:rPr>
              <a:t>错误；“地心说”认为地球是宇宙的中心，故</a:t>
            </a:r>
            <a:r>
              <a:rPr lang="en-US" altLang="zh-CN" sz="3200" b="1" dirty="0">
                <a:latin typeface="Times New Roman" panose="02020603050405020304" pitchFamily="18" charset="0"/>
              </a:rPr>
              <a:t>D </a:t>
            </a:r>
            <a:r>
              <a:rPr lang="zh-CN" altLang="en-US" sz="3200" b="1" dirty="0">
                <a:latin typeface="Times New Roman" panose="02020603050405020304" pitchFamily="18" charset="0"/>
              </a:rPr>
              <a:t>错误。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300064" y="4729409"/>
            <a:ext cx="2107637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答案：</a:t>
            </a:r>
            <a:r>
              <a:rPr lang="pl-PL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35450" y="1196945"/>
            <a:ext cx="7920990" cy="4392295"/>
            <a:chOff x="2494" y="1695"/>
            <a:chExt cx="12474" cy="6917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2494" y="2247"/>
              <a:ext cx="12474" cy="6365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2936" y="1695"/>
              <a:ext cx="4135" cy="977"/>
              <a:chOff x="2936" y="2102"/>
              <a:chExt cx="4135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419" y="2257"/>
                <a:ext cx="2652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知识总结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2936" y="2102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855530" y="1970195"/>
            <a:ext cx="7030823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080" indent="714375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物质都是由分子、原子组成的；原子是由原子核和核外电子组成的；原子核是由质子和中子组成的；质子和中子是由夸克组成的。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900" y="1067924"/>
            <a:ext cx="5219252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1057341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7"/>
          <p:cNvSpPr txBox="1"/>
          <p:nvPr>
            <p:custDataLst>
              <p:tags r:id="rId3"/>
            </p:custDataLst>
          </p:nvPr>
        </p:nvSpPr>
        <p:spPr>
          <a:xfrm>
            <a:off x="1050679" y="1055476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28"/>
          <p:cNvSpPr txBox="1"/>
          <p:nvPr>
            <p:custDataLst>
              <p:tags r:id="rId4"/>
            </p:custDataLst>
          </p:nvPr>
        </p:nvSpPr>
        <p:spPr>
          <a:xfrm>
            <a:off x="3347262" y="1055476"/>
            <a:ext cx="3972874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核能的开发与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利用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AutoShape 11"/>
          <p:cNvSpPr/>
          <p:nvPr>
            <p:custDataLst>
              <p:tags r:id="rId5"/>
            </p:custDataLst>
          </p:nvPr>
        </p:nvSpPr>
        <p:spPr>
          <a:xfrm>
            <a:off x="2486202" y="923992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7760" y="1917065"/>
            <a:ext cx="936053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获得核能的途径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72199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核裂变和核聚变。原子弹是根据核裂变的原理制成的；核电站利用的是核裂变；氢弹是利用核聚变的原理制成的，太阳内部不停地发生的是核聚变。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623286" y="1484675"/>
            <a:ext cx="10562167" cy="3075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82600" indent="7156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拓展：同样质量的核聚变释放的能量要比核裂变多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倍以上，核聚变所需的材料氘核，在海水中含量丰富，核聚变的能量一旦实现了和平、可控地开发利用，人类就找到了“取之不尽，用之不竭”的能源。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91360" y="1484630"/>
            <a:ext cx="7793038" cy="4537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415415" y="836930"/>
            <a:ext cx="4064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核裂变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415415" y="836930"/>
            <a:ext cx="4064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核</a:t>
            </a:r>
            <a:r>
              <a:rPr lang="zh-CN" altLang="en-US" sz="3600" b="1"/>
              <a:t>聚变</a:t>
            </a:r>
            <a:endParaRPr lang="zh-CN" altLang="en-US" sz="3600" b="1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43568" y="1772603"/>
            <a:ext cx="5861050" cy="4086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8"/>
          <p:cNvSpPr txBox="1"/>
          <p:nvPr/>
        </p:nvSpPr>
        <p:spPr>
          <a:xfrm>
            <a:off x="2207884" y="1701195"/>
            <a:ext cx="7848872" cy="2584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latin typeface="+mn-ea"/>
                <a:cs typeface="Times New Roman" panose="02020603050405020304" pitchFamily="18" charset="0"/>
              </a:rPr>
              <a:t>探索浩瀚的</a:t>
            </a:r>
            <a:r>
              <a:rPr lang="zh-CN" altLang="en-US" sz="3600" b="1" dirty="0" smtClean="0">
                <a:latin typeface="+mn-ea"/>
                <a:cs typeface="Times New Roman" panose="02020603050405020304" pitchFamily="18" charset="0"/>
              </a:rPr>
              <a:t>宇宙</a:t>
            </a:r>
            <a:endParaRPr lang="en-US" altLang="zh-CN" sz="3600" b="1" dirty="0" smtClean="0">
              <a:latin typeface="+mn-ea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latin typeface="+mn-ea"/>
                <a:cs typeface="Times New Roman" panose="02020603050405020304" pitchFamily="18" charset="0"/>
              </a:rPr>
              <a:t>探索微观世界的历程</a:t>
            </a:r>
            <a:endParaRPr lang="en-US" altLang="zh-CN" sz="3600" b="1" dirty="0" smtClean="0">
              <a:latin typeface="+mn-ea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latin typeface="+mn-ea"/>
                <a:cs typeface="Times New Roman" panose="02020603050405020304" pitchFamily="18" charset="0"/>
              </a:rPr>
              <a:t>能量与能源</a:t>
            </a:r>
            <a:endParaRPr lang="en-US" altLang="zh-CN" sz="3600" b="1" dirty="0" smtClean="0"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" name="TextBox 3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79425" y="548640"/>
            <a:ext cx="9712325" cy="455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82600" indent="7156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核能的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利用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82600" indent="715645" eaLnBrk="1" hangingPunct="1">
              <a:lnSpc>
                <a:spcPct val="150000"/>
              </a:lnSpc>
              <a:defRPr/>
            </a:pPr>
            <a:r>
              <a:rPr lang="zh-CN" altLang="en-US" sz="3200" b="1">
                <a:latin typeface="+mn-lt"/>
                <a:ea typeface="+mn-ea"/>
                <a:sym typeface="+mn-ea"/>
              </a:rPr>
              <a:t>核反应堆（</a:t>
            </a:r>
            <a:r>
              <a:rPr lang="en-US" altLang="zh-CN" sz="3200" b="1">
                <a:latin typeface="+mn-lt"/>
                <a:ea typeface="+mn-ea"/>
                <a:sym typeface="+mn-ea"/>
              </a:rPr>
              <a:t>nuclear  reactor</a:t>
            </a:r>
            <a:r>
              <a:rPr lang="zh-CN" altLang="en-US" sz="3200" b="1">
                <a:latin typeface="+mn-lt"/>
                <a:ea typeface="+mn-ea"/>
                <a:sym typeface="+mn-ea"/>
              </a:rPr>
              <a:t>）是一种能够控制的链式反应的装置。利用核反应堆工作时释放的能量使水汽化，推动蒸汽轮机带动发电机发电，这就是核电站（</a:t>
            </a:r>
            <a:r>
              <a:rPr lang="en-US" altLang="zh-CN" sz="3200" b="1">
                <a:latin typeface="+mn-lt"/>
                <a:ea typeface="+mn-ea"/>
                <a:sym typeface="+mn-ea"/>
              </a:rPr>
              <a:t>nuclear  power  plant</a:t>
            </a:r>
            <a:r>
              <a:rPr lang="zh-CN" altLang="en-US" sz="3200" b="1">
                <a:latin typeface="+mn-lt"/>
                <a:ea typeface="+mn-ea"/>
                <a:sym typeface="+mn-ea"/>
              </a:rPr>
              <a:t>）</a:t>
            </a:r>
            <a:r>
              <a:rPr lang="en-US" altLang="zh-CN" sz="3200" b="1">
                <a:latin typeface="+mn-lt"/>
                <a:ea typeface="+mn-ea"/>
                <a:sym typeface="+mn-ea"/>
              </a:rPr>
              <a:t>,</a:t>
            </a:r>
            <a:r>
              <a:rPr lang="zh-CN" altLang="en-US" sz="3200" b="1">
                <a:latin typeface="+mn-lt"/>
                <a:ea typeface="+mn-ea"/>
                <a:sym typeface="+mn-ea"/>
              </a:rPr>
              <a:t>如图所示。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82600" indent="715645" eaLnBrk="1" hangingPunct="1">
              <a:lnSpc>
                <a:spcPct val="150000"/>
              </a:lnSpc>
              <a:defRPr/>
            </a:pP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6629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87713" y="4437380"/>
            <a:ext cx="5646737" cy="209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27760" y="981075"/>
            <a:ext cx="93706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+mn-lt"/>
                <a:ea typeface="+mn-ea"/>
                <a:sym typeface="+mn-ea"/>
              </a:rPr>
              <a:t>利用核反应堆工作时释放的能量使水汽化，推动蒸汽轮机带动发电机发电，这就是核电站。</a:t>
            </a:r>
            <a:endParaRPr lang="zh-CN" altLang="en-US" sz="3200" b="1">
              <a:latin typeface="+mn-lt"/>
              <a:ea typeface="+mn-ea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9515" y="2057400"/>
            <a:ext cx="8549005" cy="46088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43660" y="764540"/>
            <a:ext cx="911733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+mn-lt"/>
                <a:ea typeface="+mn-ea"/>
                <a:sym typeface="+mn-ea"/>
              </a:rPr>
              <a:t>可控核聚变的研究已在实验室取得了重大进展，但是可控核聚变的利用还有相当长的路程要走。海水中储藏着丰富的核聚变原料</a:t>
            </a:r>
            <a:r>
              <a:rPr lang="en-US" altLang="zh-CN" sz="3200" b="1">
                <a:latin typeface="+mn-lt"/>
                <a:ea typeface="+mn-ea"/>
                <a:sym typeface="+mn-ea"/>
              </a:rPr>
              <a:t>——</a:t>
            </a:r>
            <a:r>
              <a:rPr lang="zh-CN" altLang="en-US" sz="3200" b="1">
                <a:latin typeface="+mn-lt"/>
                <a:ea typeface="+mn-ea"/>
                <a:sym typeface="+mn-ea"/>
              </a:rPr>
              <a:t>氘。因此，这项技术一旦攻克，就可能解决人类社会长远的能源需求。</a:t>
            </a:r>
            <a:endParaRPr lang="zh-CN" altLang="en-US" sz="3200" b="1">
              <a:latin typeface="+mn-lt"/>
              <a:ea typeface="+mn-ea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38325" y="3428683"/>
            <a:ext cx="8116888" cy="2393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5415" y="1484784"/>
            <a:ext cx="10081120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人类利用能源大致经历了三个时期 柴薪时期、煤炭时期和石油时期。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2.1905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年，爱因斯坦用公式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mc</a:t>
            </a:r>
            <a:r>
              <a:rPr lang="en-US" altLang="zh-CN" sz="3200" b="1" baseline="30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揭示了以质量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为标志的物质与能量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之间的关系，式中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为光在真空中的速度。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900" y="923908"/>
            <a:ext cx="3611075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913325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7"/>
          <p:cNvSpPr txBox="1"/>
          <p:nvPr>
            <p:custDataLst>
              <p:tags r:id="rId3"/>
            </p:custDataLst>
          </p:nvPr>
        </p:nvSpPr>
        <p:spPr>
          <a:xfrm>
            <a:off x="1050679" y="911460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28"/>
          <p:cNvSpPr txBox="1"/>
          <p:nvPr>
            <p:custDataLst>
              <p:tags r:id="rId4"/>
            </p:custDataLst>
          </p:nvPr>
        </p:nvSpPr>
        <p:spPr>
          <a:xfrm>
            <a:off x="3347262" y="911460"/>
            <a:ext cx="231669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能量与能源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AutoShape 11"/>
          <p:cNvSpPr/>
          <p:nvPr>
            <p:custDataLst>
              <p:tags r:id="rId5"/>
            </p:custDataLst>
          </p:nvPr>
        </p:nvSpPr>
        <p:spPr>
          <a:xfrm>
            <a:off x="2486202" y="779976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5414" y="1508787"/>
            <a:ext cx="10562167" cy="3075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可再生能源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72199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可以从自然界源源不断地得到补充的能源。可再生能源有太阳能、风能、潮汐能和地热能等，我们要尽量使用这些能源。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5414" y="1520786"/>
            <a:ext cx="10562167" cy="3813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不可再生能源 不可能在短期内从自然界得到补充的能源。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72199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易错提示：可再生能源是指可从自然界中不断地获取的能源。能源分为一次能源和二次能源，只有一次能源才能分成可再生能源和不可再生能源。核能是不可再生能源。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5414" y="908720"/>
            <a:ext cx="10562167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能源消耗对环境的影响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热污染，包括城市热岛效应以及地球的温室效应；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大气污染，包括酸雨、烟尘等。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保护环境，控制和消除大气污染，已经成为当前世界需要解决的重要课题。我们既要有效地利用能源，又要很好地控制和消除污染。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66763" y="548680"/>
            <a:ext cx="3456384" cy="768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知识对比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对比法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01334" y="1476947"/>
          <a:ext cx="10849205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12368"/>
                <a:gridCol w="3888432"/>
                <a:gridCol w="3648405"/>
              </a:tblGrid>
              <a:tr h="568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按获取方式分类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按能源是否可再生分类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  <a:tc hMerge="1">
                  <a:tcPr/>
                </a:tc>
              </a:tr>
              <a:tr h="146304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一次能源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可再生能源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可从自然界中源源不断得到的能源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)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水能、生物质能、太阳能、地热能、潮汐能、风能等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</a:tr>
              <a:tr h="146304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不可再生能源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一旦消耗，短时间无法恢复或再生的能源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)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煤、石油、天</a:t>
                      </a:r>
                      <a:endParaRPr lang="zh-CN" altLang="en-US" sz="3200" b="1" i="0" baseline="0" dirty="0" smtClean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然气等化石能源，核能等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</a:tr>
              <a:tr h="568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二次能源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如电能、沼气、汽油、焦炭等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790122" y="1772816"/>
            <a:ext cx="10635116" cy="12003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7380" indent="-627380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[2023·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济南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]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人类认识到原子也有内部结构，始于发现了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5" name="文本占位符 2"/>
          <p:cNvSpPr txBox="1"/>
          <p:nvPr/>
        </p:nvSpPr>
        <p:spPr>
          <a:xfrm>
            <a:off x="790122" y="3500824"/>
            <a:ext cx="7921625" cy="57624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7380" indent="0" fontAlgn="auto"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A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l-GR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α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粒子 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B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．质子 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C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．中子 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．电子</a:t>
            </a:r>
            <a:endParaRPr lang="zh-CN" altLang="en-US" sz="3200" kern="1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19536" y="2525995"/>
            <a:ext cx="576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solidFill>
                  <a:srgbClr val="C00000"/>
                </a:solidFill>
                <a:latin typeface="Times New Roman" panose="02020603050405020304"/>
                <a:cs typeface="Times New Roman" panose="02020603050405020304"/>
              </a:rPr>
              <a:t>D</a:t>
            </a:r>
            <a:endParaRPr lang="zh-CN" altLang="zh-CN" sz="3200" kern="100" baseline="300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767408" y="1414517"/>
            <a:ext cx="10657830" cy="64633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7380" indent="-627380" fontAlgn="auto"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．如图所示，关于原子的结构，下列说法错误的是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 txBox="1"/>
          <p:nvPr/>
        </p:nvSpPr>
        <p:spPr>
          <a:xfrm>
            <a:off x="767408" y="1987099"/>
            <a:ext cx="7921625" cy="341632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3105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A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．原子由质子和中子组成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713105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B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．原子由原子核和核外电子</a:t>
            </a:r>
            <a:endParaRPr lang="en-US" altLang="zh-CN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713105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1162050" algn="l"/>
              </a:tabLst>
            </a:pP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       组成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713105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C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．原子的质量几乎全部集中</a:t>
            </a:r>
            <a:endParaRPr lang="en-US" altLang="zh-CN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713105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1162050" algn="l"/>
              </a:tabLst>
            </a:pP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        在原子核内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713105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．原子核是带正电的</a:t>
            </a:r>
            <a:endParaRPr lang="zh-CN" altLang="en-US" sz="3200" kern="1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556" y="2924943"/>
            <a:ext cx="4102011" cy="2877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0462362" y="1255697"/>
            <a:ext cx="576064" cy="742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solidFill>
                  <a:srgbClr val="C00000"/>
                </a:solidFill>
                <a:latin typeface="Times New Roman" panose="02020603050405020304"/>
                <a:cs typeface="Times New Roman" panose="02020603050405020304"/>
              </a:rPr>
              <a:t>A</a:t>
            </a:r>
            <a:endParaRPr lang="zh-CN" altLang="zh-CN" sz="3200" kern="100" baseline="300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/>
        </p:nvSpPr>
        <p:spPr bwMode="auto">
          <a:xfrm>
            <a:off x="4295800" y="1268760"/>
            <a:ext cx="6840760" cy="381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8064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1969 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年，当人类第一次踏上月球，回眸自己的来处时才深刻地认识划：在广袤的宇宙中，我们只偏居在一个小小的星球上。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indent="8064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人类能够从地球奔向星际吗？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48" y="1648978"/>
            <a:ext cx="3034666" cy="30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766763" y="1412776"/>
            <a:ext cx="10658475" cy="17543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7380" indent="-627380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3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[2023·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广州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]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某路灯照明系统的太阳能电池白天将太阳能转化为电能，对蓄电池充电；晚上蓄电池对路灯供电。对下图方框中能量形式判断正确的是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 txBox="1"/>
          <p:nvPr/>
        </p:nvSpPr>
        <p:spPr>
          <a:xfrm>
            <a:off x="766762" y="4747026"/>
            <a:ext cx="7921625" cy="113024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738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A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．甲是“电能” 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B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．乙是“太阳能”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62738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C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．丙是“电能” 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．丁是“机械能”</a:t>
            </a:r>
            <a:endParaRPr lang="zh-CN" altLang="en-US" sz="3200" kern="1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920" y="3702938"/>
            <a:ext cx="6012160" cy="950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8400256" y="2938007"/>
            <a:ext cx="4320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solidFill>
                  <a:srgbClr val="C00000"/>
                </a:solidFill>
                <a:latin typeface="Times New Roman" panose="02020603050405020304"/>
                <a:cs typeface="Times New Roman" panose="02020603050405020304"/>
              </a:rPr>
              <a:t>C</a:t>
            </a:r>
            <a:endParaRPr lang="zh-CN" altLang="zh-CN" sz="3200" kern="100" baseline="300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61407" y="1628800"/>
            <a:ext cx="9475089" cy="3428111"/>
            <a:chOff x="1115616" y="1696855"/>
            <a:chExt cx="7106317" cy="2571083"/>
          </a:xfrm>
        </p:grpSpPr>
        <p:sp>
          <p:nvSpPr>
            <p:cNvPr id="3" name="矩形 35"/>
            <p:cNvSpPr>
              <a:spLocks noChangeArrowheads="1"/>
            </p:cNvSpPr>
            <p:nvPr/>
          </p:nvSpPr>
          <p:spPr bwMode="auto">
            <a:xfrm>
              <a:off x="1115616" y="2412633"/>
              <a:ext cx="504056" cy="156966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宇宙探索</a:t>
              </a:r>
              <a:endParaRPr lang="en-US" altLang="zh-CN" sz="3200" b="1" dirty="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1621389" y="3190205"/>
              <a:ext cx="416045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圆角矩形 4"/>
            <p:cNvSpPr/>
            <p:nvPr/>
          </p:nvSpPr>
          <p:spPr>
            <a:xfrm>
              <a:off x="2037434" y="2974181"/>
              <a:ext cx="2049052" cy="432048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粒子和宇宙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" name="矩形 35"/>
            <p:cNvSpPr>
              <a:spLocks noChangeArrowheads="1"/>
            </p:cNvSpPr>
            <p:nvPr/>
          </p:nvSpPr>
          <p:spPr bwMode="auto">
            <a:xfrm>
              <a:off x="2348784" y="3829357"/>
              <a:ext cx="1374415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能源世界</a:t>
              </a:r>
              <a:endParaRPr lang="en-US" altLang="zh-CN" sz="3200" b="1" dirty="0"/>
            </a:p>
          </p:txBody>
        </p:sp>
        <p:cxnSp>
          <p:nvCxnSpPr>
            <p:cNvPr id="7" name="直接连接符 6"/>
            <p:cNvCxnSpPr>
              <a:endCxn id="5" idx="2"/>
            </p:cNvCxnSpPr>
            <p:nvPr/>
          </p:nvCxnSpPr>
          <p:spPr>
            <a:xfrm flipV="1">
              <a:off x="3061960" y="3406229"/>
              <a:ext cx="0" cy="43204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059876" y="2542133"/>
              <a:ext cx="0" cy="43204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35"/>
            <p:cNvSpPr>
              <a:spLocks noChangeArrowheads="1"/>
            </p:cNvSpPr>
            <p:nvPr/>
          </p:nvSpPr>
          <p:spPr bwMode="auto">
            <a:xfrm>
              <a:off x="2350868" y="2080468"/>
              <a:ext cx="1374415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微观探索</a:t>
              </a:r>
              <a:endParaRPr lang="en-US" altLang="zh-CN" sz="3200" b="1" dirty="0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3770967" y="2311300"/>
              <a:ext cx="416045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>
              <a:spLocks noChangeArrowheads="1"/>
            </p:cNvSpPr>
            <p:nvPr/>
          </p:nvSpPr>
          <p:spPr bwMode="auto">
            <a:xfrm>
              <a:off x="4187012" y="2079976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原子</a:t>
              </a:r>
              <a:endParaRPr lang="en-US" altLang="zh-CN" sz="3200" b="1" dirty="0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990437" y="2311300"/>
              <a:ext cx="416045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406482" y="1894061"/>
              <a:ext cx="0" cy="81579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5406482" y="1907438"/>
              <a:ext cx="26507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406482" y="2709857"/>
              <a:ext cx="26507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>
              <a:spLocks noChangeArrowheads="1"/>
            </p:cNvSpPr>
            <p:nvPr/>
          </p:nvSpPr>
          <p:spPr bwMode="auto">
            <a:xfrm>
              <a:off x="5671554" y="1696855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电子</a:t>
              </a:r>
              <a:endParaRPr lang="en-US" altLang="zh-CN" sz="3200" b="1" dirty="0"/>
            </a:p>
          </p:txBody>
        </p:sp>
        <p:sp>
          <p:nvSpPr>
            <p:cNvPr id="19" name="矩形 18"/>
            <p:cNvSpPr>
              <a:spLocks noChangeArrowheads="1"/>
            </p:cNvSpPr>
            <p:nvPr/>
          </p:nvSpPr>
          <p:spPr bwMode="auto">
            <a:xfrm>
              <a:off x="5671554" y="2512516"/>
              <a:ext cx="106543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原子核</a:t>
              </a:r>
              <a:endParaRPr lang="en-US" altLang="zh-CN" sz="3200" b="1" dirty="0"/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6784359" y="2743348"/>
              <a:ext cx="416045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7200404" y="2326109"/>
              <a:ext cx="0" cy="81579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00404" y="2339486"/>
              <a:ext cx="26507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7200404" y="3141905"/>
              <a:ext cx="26507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/>
            <p:cNvSpPr>
              <a:spLocks noChangeArrowheads="1"/>
            </p:cNvSpPr>
            <p:nvPr/>
          </p:nvSpPr>
          <p:spPr bwMode="auto">
            <a:xfrm>
              <a:off x="7465476" y="2128903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质子</a:t>
              </a:r>
              <a:endParaRPr lang="en-US" altLang="zh-CN" sz="3200" b="1" dirty="0"/>
            </a:p>
          </p:txBody>
        </p:sp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7465476" y="2944564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中子</a:t>
              </a:r>
              <a:endParaRPr lang="en-US" altLang="zh-CN" sz="3200" b="1" dirty="0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195435" y="858901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472" y="1628800"/>
            <a:ext cx="3024336" cy="300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6"/>
          <p:cNvSpPr txBox="1">
            <a:spLocks noChangeArrowheads="1"/>
          </p:cNvSpPr>
          <p:nvPr/>
        </p:nvSpPr>
        <p:spPr bwMode="auto">
          <a:xfrm>
            <a:off x="4655459" y="1591413"/>
            <a:ext cx="6480720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8064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很久以前，不只普通人，就连天文学家也一直在奇怪，是什么原因使太阳发光？这个千古之谜是怎样破解的呢？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900" y="836628"/>
            <a:ext cx="7739531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826045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7"/>
          <p:cNvSpPr txBox="1"/>
          <p:nvPr>
            <p:custDataLst>
              <p:tags r:id="rId3"/>
            </p:custDataLst>
          </p:nvPr>
        </p:nvSpPr>
        <p:spPr>
          <a:xfrm>
            <a:off x="1050679" y="824180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28"/>
          <p:cNvSpPr txBox="1"/>
          <p:nvPr>
            <p:custDataLst>
              <p:tags r:id="rId4"/>
            </p:custDataLst>
          </p:nvPr>
        </p:nvSpPr>
        <p:spPr>
          <a:xfrm>
            <a:off x="3347262" y="824180"/>
            <a:ext cx="6421146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探索浩瀚的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宇宙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AutoShape 11"/>
          <p:cNvSpPr/>
          <p:nvPr>
            <p:custDataLst>
              <p:tags r:id="rId5"/>
            </p:custDataLst>
          </p:nvPr>
        </p:nvSpPr>
        <p:spPr>
          <a:xfrm>
            <a:off x="2486202" y="692696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1270" y="1772920"/>
            <a:ext cx="8997950" cy="34239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地球是浩瀚宇宙中太阳系内的一颗行星，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635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太阳系的中心天体是太阳。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太阳是银河系中的一颗普通恒星。除太阳外，距地球最近的恒星是比邻星。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26"/>
          <p:cNvSpPr txBox="1">
            <a:spLocks noChangeArrowheads="1"/>
          </p:cNvSpPr>
          <p:nvPr/>
        </p:nvSpPr>
        <p:spPr bwMode="auto">
          <a:xfrm>
            <a:off x="814918" y="332656"/>
            <a:ext cx="10562167" cy="3813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marL="357505" indent="-3575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3.1957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日，世界上第一颗人造地球卫星发射成功。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1961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日，苏联空军少校加加林铸就人类第一次乘飞船进入太空的丰碑。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1969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日，“阿波罗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-11”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号载人飞船登上月球。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26"/>
          <p:cNvSpPr txBox="1">
            <a:spLocks noChangeArrowheads="1"/>
          </p:cNvSpPr>
          <p:nvPr/>
        </p:nvSpPr>
        <p:spPr bwMode="auto">
          <a:xfrm>
            <a:off x="810029" y="1508787"/>
            <a:ext cx="10562167" cy="3075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marL="357505" indent="-3575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41655" indent="-54165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4.2003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日，我国成功发射了“神舟”五号载人飞船，中国人实现了遨游太空的理想。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41655" indent="-54165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我国自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2004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年启动了探月工程，整个工程分为“绕、落、回”三步。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26"/>
          <p:cNvSpPr txBox="1">
            <a:spLocks noChangeArrowheads="1"/>
          </p:cNvSpPr>
          <p:nvPr/>
        </p:nvSpPr>
        <p:spPr bwMode="auto">
          <a:xfrm>
            <a:off x="814918" y="1052736"/>
            <a:ext cx="10562167" cy="455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marL="357505" indent="-3575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41655" indent="-54165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6.1929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年，美国科学家哈勃从天文观察中发现，所有河外星系正在离我们银河系而去，其退行速度与它们离我们的距离成正比。为了纪念哈勃，美国将一架太空望远镜命名为哈勃望远镜。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41655" indent="-54165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7.1948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年，物理学家伽莫夫提出，宇宙起源于一次“大爆炸”。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6"/>
          <p:cNvSpPr txBox="1">
            <a:spLocks noChangeArrowheads="1"/>
          </p:cNvSpPr>
          <p:nvPr/>
        </p:nvSpPr>
        <p:spPr bwMode="auto">
          <a:xfrm>
            <a:off x="814919" y="1484784"/>
            <a:ext cx="10562165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57505" indent="-357505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古希腊学者德谟克里特提出物质是由原子构成。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7505" indent="-357505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2.17 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世纪下半叶和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18 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世纪，以玻意耳和道尔顿为代表的科学家复活和确立了原子论。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7505" indent="-357505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3.1811 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年，意大利科学家阿伏伽德罗提出分子论。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57505" indent="-357505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4.1897 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年，英国物理学家汤姆孙发现了电子，因此获得了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1906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年诺贝尔物理学奖。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900" y="836628"/>
            <a:ext cx="7739531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826045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7"/>
          <p:cNvSpPr txBox="1"/>
          <p:nvPr>
            <p:custDataLst>
              <p:tags r:id="rId3"/>
            </p:custDataLst>
          </p:nvPr>
        </p:nvSpPr>
        <p:spPr>
          <a:xfrm>
            <a:off x="1050679" y="824180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28"/>
          <p:cNvSpPr txBox="1"/>
          <p:nvPr>
            <p:custDataLst>
              <p:tags r:id="rId4"/>
            </p:custDataLst>
          </p:nvPr>
        </p:nvSpPr>
        <p:spPr>
          <a:xfrm>
            <a:off x="3347262" y="824180"/>
            <a:ext cx="6421146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探索微观世界的历程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AutoShape 11"/>
          <p:cNvSpPr/>
          <p:nvPr>
            <p:custDataLst>
              <p:tags r:id="rId5"/>
            </p:custDataLst>
          </p:nvPr>
        </p:nvSpPr>
        <p:spPr>
          <a:xfrm>
            <a:off x="2486202" y="692696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3"/>
  <p:tag name="KSO_WM_UNIT_ID" val="258*m_i*1_3"/>
  <p:tag name="KSO_WM_UNIT_CLEAR" val="1"/>
  <p:tag name="KSO_WM_UNIT_LAYERLEVEL" val="1_1"/>
  <p:tag name="KSO_WM_BEAUTIFY_FLAG" val="#wm#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  <p:tag name="KSO_WM_UNIT_INDEX" val="1"/>
  <p:tag name="KSO_WM_UNIT_TYPE" val="d"/>
</p:tagLst>
</file>

<file path=ppt/tags/tag89.xml><?xml version="1.0" encoding="utf-8"?>
<p:tagLst xmlns:p="http://schemas.openxmlformats.org/presentationml/2006/main">
  <p:tag name="KSO_WM_BEAUTIFY_FLAG" val=""/>
  <p:tag name="KSO_WM_UNIT_INDEX" val="4"/>
  <p:tag name="KSO_WM_UNIT_TYPE" val="d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  <p:tag name="KSO_WM_UNIT_INDEX" val="4"/>
  <p:tag name="KSO_WM_UNIT_TYPE" val="d"/>
</p:tagLst>
</file>

<file path=ppt/tags/tag92.xml><?xml version="1.0" encoding="utf-8"?>
<p:tagLst xmlns:p="http://schemas.openxmlformats.org/presentationml/2006/main">
  <p:tag name="KSO_WM_BEAUTIFY_FLAG" val=""/>
  <p:tag name="KSO_WM_UNIT_INDEX" val="1"/>
  <p:tag name="KSO_WM_UNIT_TYPE" val="d"/>
</p:tagLst>
</file>

<file path=ppt/tags/tag93.xml><?xml version="1.0" encoding="utf-8"?>
<p:tagLst xmlns:p="http://schemas.openxmlformats.org/presentationml/2006/main">
  <p:tag name="KSO_WM_BEAUTIFY_FLAG" val=""/>
  <p:tag name="KSO_WM_UNIT_INDEX" val="4"/>
  <p:tag name="KSO_WM_UNIT_TYPE" val="d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COMMONDATA" val="eyJoZGlkIjoiZDgzY2JjNTBjNTcxZjg0YTYyNTBiMzJkYjUwMTYzNTYifQ=="/>
  <p:tag name="commondata" val="eyJoZGlkIjoiMzNlYTE5NWE0ZTU2OGY0NjZmZTRkMjExZmZmM2UwZTUifQ=="/>
</p:tagLst>
</file>

<file path=ppt/theme/theme1.xml><?xml version="1.0" encoding="utf-8"?>
<a:theme xmlns:a="http://schemas.openxmlformats.org/drawingml/2006/main" name="1_WP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2610</Words>
  <Application>WPS 演示</Application>
  <PresentationFormat>自定义</PresentationFormat>
  <Paragraphs>200</Paragraphs>
  <Slides>31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Arial</vt:lpstr>
      <vt:lpstr>宋体</vt:lpstr>
      <vt:lpstr>Wingdings</vt:lpstr>
      <vt:lpstr>黑体</vt:lpstr>
      <vt:lpstr>Times New Roman</vt:lpstr>
      <vt:lpstr>Calibri</vt:lpstr>
      <vt:lpstr>微软雅黑</vt:lpstr>
      <vt:lpstr>Arial Unicode MS</vt:lpstr>
      <vt:lpstr>楷体</vt:lpstr>
      <vt:lpstr>Times New Roman</vt:lpstr>
      <vt:lpstr>Courier New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唐唐唐小糖1</cp:lastModifiedBy>
  <cp:revision>1499</cp:revision>
  <dcterms:created xsi:type="dcterms:W3CDTF">2024-02-06T13:07:00Z</dcterms:created>
  <dcterms:modified xsi:type="dcterms:W3CDTF">2025-07-02T03:44:15Z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1A0F927E334D6638E760C06579FD2D27_43</vt:lpwstr>
  </property>
  <property fmtid="{D5CDD505-2E9C-101B-9397-08002B2CF9AE}" pid="3" name="KSOProductBuildVer">
    <vt:lpwstr>2052-12.1.0.21541</vt:lpwstr>
  </property>
</Properties>
</file>