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handoutMasterIdLst>
    <p:handoutMasterId r:id="rId47"/>
  </p:handoutMasterIdLst>
  <p:sldIdLst>
    <p:sldId id="256" r:id="rId3"/>
    <p:sldId id="257" r:id="rId5"/>
    <p:sldId id="334" r:id="rId6"/>
    <p:sldId id="387" r:id="rId7"/>
    <p:sldId id="388" r:id="rId8"/>
    <p:sldId id="389" r:id="rId9"/>
    <p:sldId id="421" r:id="rId10"/>
    <p:sldId id="391" r:id="rId11"/>
    <p:sldId id="392" r:id="rId12"/>
    <p:sldId id="422" r:id="rId13"/>
    <p:sldId id="394" r:id="rId14"/>
    <p:sldId id="395" r:id="rId15"/>
    <p:sldId id="396" r:id="rId16"/>
    <p:sldId id="397" r:id="rId17"/>
    <p:sldId id="398" r:id="rId18"/>
    <p:sldId id="399" r:id="rId19"/>
    <p:sldId id="400" r:id="rId20"/>
    <p:sldId id="401" r:id="rId21"/>
    <p:sldId id="402" r:id="rId22"/>
    <p:sldId id="403" r:id="rId23"/>
    <p:sldId id="404" r:id="rId24"/>
    <p:sldId id="405" r:id="rId25"/>
    <p:sldId id="406" r:id="rId26"/>
    <p:sldId id="423" r:id="rId27"/>
    <p:sldId id="408" r:id="rId28"/>
    <p:sldId id="409" r:id="rId29"/>
    <p:sldId id="410" r:id="rId30"/>
    <p:sldId id="411" r:id="rId31"/>
    <p:sldId id="412" r:id="rId32"/>
    <p:sldId id="413" r:id="rId33"/>
    <p:sldId id="414" r:id="rId34"/>
    <p:sldId id="424" r:id="rId35"/>
    <p:sldId id="416" r:id="rId36"/>
    <p:sldId id="425" r:id="rId37"/>
    <p:sldId id="418" r:id="rId38"/>
    <p:sldId id="419" r:id="rId39"/>
    <p:sldId id="426" r:id="rId40"/>
    <p:sldId id="306" r:id="rId41"/>
    <p:sldId id="427" r:id="rId42"/>
    <p:sldId id="428" r:id="rId43"/>
    <p:sldId id="429" r:id="rId44"/>
    <p:sldId id="430" r:id="rId45"/>
    <p:sldId id="373" r:id="rId46"/>
  </p:sldIdLst>
  <p:sldSz cx="12192000" cy="6858000"/>
  <p:notesSz cx="6858000" cy="9144000"/>
  <p:embeddedFontLst>
    <p:embeddedFont>
      <p:font typeface="黑体" panose="02010609060101010101" charset="-122"/>
      <p:regular r:id="rId52"/>
    </p:embeddedFont>
    <p:embeddedFont>
      <p:font typeface="Calibri" panose="020F0502020204030204" pitchFamily="34" charset="0"/>
      <p:regular r:id="rId53"/>
      <p:bold r:id="rId54"/>
      <p:italic r:id="rId55"/>
      <p:boldItalic r:id="rId56"/>
    </p:embeddedFont>
    <p:embeddedFont>
      <p:font typeface="楷体" panose="02010609060101010101" pitchFamily="49" charset="-122"/>
      <p:regular r:id="rId57"/>
    </p:embeddedFont>
    <p:embeddedFont>
      <p:font typeface="微软雅黑" panose="020B0503020204020204" pitchFamily="34" charset="-122"/>
      <p:regular r:id="rId58"/>
    </p:embeddedFont>
  </p:embeddedFontLst>
  <p:custDataLst>
    <p:tags r:id="rId59"/>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794" userDrawn="1">
          <p15:clr>
            <a:srgbClr val="A4A3A4"/>
          </p15:clr>
        </p15:guide>
        <p15:guide id="3" pos="496" userDrawn="1">
          <p15:clr>
            <a:srgbClr val="A4A3A4"/>
          </p15:clr>
        </p15:guide>
        <p15:guide id="4" pos="7202" userDrawn="1">
          <p15:clr>
            <a:srgbClr val="A4A3A4"/>
          </p15:clr>
        </p15:guide>
        <p15:guide id="5" orient="horz" pos="2160" userDrawn="1">
          <p15:clr>
            <a:srgbClr val="A4A3A4"/>
          </p15:clr>
        </p15:guide>
        <p15:guide id="6" pos="483" userDrawn="1">
          <p15:clr>
            <a:srgbClr val="A4A3A4"/>
          </p15:clr>
        </p15:guide>
        <p15:guide id="7" pos="7197" userDrawn="1">
          <p15:clr>
            <a:srgbClr val="A4A3A4"/>
          </p15:clr>
        </p15:guide>
        <p15:guide id="8"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xj" initials="m"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DEDFF"/>
    <a:srgbClr val="21A5D3"/>
    <a:srgbClr val="66CCFF"/>
    <a:srgbClr val="33CCFF"/>
    <a:srgbClr val="F4BE96"/>
    <a:srgbClr val="BEE2EC"/>
    <a:srgbClr val="FF6699"/>
    <a:srgbClr val="FF5050"/>
    <a:srgbClr val="CCECFF"/>
    <a:srgbClr val="C9E8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913"/>
    <p:restoredTop sz="98946"/>
  </p:normalViewPr>
  <p:slideViewPr>
    <p:cSldViewPr showGuides="1">
      <p:cViewPr varScale="1">
        <p:scale>
          <a:sx n="45" d="100"/>
          <a:sy n="45" d="100"/>
        </p:scale>
        <p:origin x="-126" y="-1218"/>
      </p:cViewPr>
      <p:guideLst>
        <p:guide orient="horz" pos="794"/>
        <p:guide pos="496"/>
        <p:guide pos="7202"/>
        <p:guide orient="horz" pos="2160"/>
        <p:guide pos="483"/>
        <p:guide pos="7197"/>
        <p:guide pos="3840"/>
      </p:guideLst>
    </p:cSldViewPr>
  </p:slideViewPr>
  <p:notesTextViewPr>
    <p:cViewPr>
      <p:scale>
        <a:sx n="100" d="100"/>
        <a:sy n="100" d="100"/>
      </p:scale>
      <p:origin x="0" y="0"/>
    </p:cViewPr>
  </p:notesTextViewPr>
  <p:sorterViewPr showFormatting="0">
    <p:cViewPr>
      <p:scale>
        <a:sx n="200" d="100"/>
        <a:sy n="200" d="100"/>
      </p:scale>
      <p:origin x="0" y="0"/>
    </p:cViewPr>
  </p:sorterViewPr>
  <p:notesViewPr>
    <p:cSldViewPr showGuides="1">
      <p:cViewPr varScale="1">
        <p:scale>
          <a:sx n="65" d="100"/>
          <a:sy n="65" d="100"/>
        </p:scale>
        <p:origin x="-2244"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9" Type="http://schemas.openxmlformats.org/officeDocument/2006/relationships/tags" Target="tags/tag108.xml"/><Relationship Id="rId58" Type="http://schemas.openxmlformats.org/officeDocument/2006/relationships/font" Target="fonts/font7.fntdata"/><Relationship Id="rId57" Type="http://schemas.openxmlformats.org/officeDocument/2006/relationships/font" Target="fonts/font6.fntdata"/><Relationship Id="rId56" Type="http://schemas.openxmlformats.org/officeDocument/2006/relationships/font" Target="fonts/font5.fntdata"/><Relationship Id="rId55" Type="http://schemas.openxmlformats.org/officeDocument/2006/relationships/font" Target="fonts/font4.fntdata"/><Relationship Id="rId54" Type="http://schemas.openxmlformats.org/officeDocument/2006/relationships/font" Target="fonts/font3.fntdata"/><Relationship Id="rId53" Type="http://schemas.openxmlformats.org/officeDocument/2006/relationships/font" Target="fonts/font2.fntdata"/><Relationship Id="rId52" Type="http://schemas.openxmlformats.org/officeDocument/2006/relationships/font" Target="fonts/font1.fntdata"/><Relationship Id="rId51" Type="http://schemas.openxmlformats.org/officeDocument/2006/relationships/commentAuthors" Target="commentAuthors.xml"/><Relationship Id="rId50" Type="http://schemas.openxmlformats.org/officeDocument/2006/relationships/tableStyles" Target="tableStyles.xml"/><Relationship Id="rId5" Type="http://schemas.openxmlformats.org/officeDocument/2006/relationships/slide" Target="slides/slide2.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handoutMaster" Target="handoutMasters/handoutMaster1.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1E8487A0-28CE-45ED-9353-FA7AC7026AD7}"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FF95CA96-DD03-41C9-8A34-7F555AA2223D}"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0700" y="685800"/>
            <a:ext cx="60966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fld id="{65D47BE7-534E-40B1-937A-3D2CAC7A65AC}" type="slidenum">
              <a:rPr lang="zh-CN" altLang="en-US" smtClean="0">
                <a:latin typeface="Arial" panose="020B0604020202020204" pitchFamily="34" charset="0"/>
              </a:rPr>
            </a:fld>
            <a:endParaRPr lang="zh-CN" altLang="en-US" smtClean="0">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DE180D4-C109-4118-B104-8FEDE09BCD6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3.xml"/><Relationship Id="rId7" Type="http://schemas.microsoft.com/office/2007/relationships/hdphoto" Target="../media/image4.wdp"/><Relationship Id="rId6" Type="http://schemas.openxmlformats.org/officeDocument/2006/relationships/image" Target="../media/image3.png"/><Relationship Id="rId5" Type="http://schemas.openxmlformats.org/officeDocument/2006/relationships/tags" Target="../tags/tag2.xml"/><Relationship Id="rId4" Type="http://schemas.openxmlformats.org/officeDocument/2006/relationships/image" Target="../media/image2.png"/><Relationship Id="rId3" Type="http://schemas.openxmlformats.org/officeDocument/2006/relationships/tags" Target="../tags/tag1.xml"/><Relationship Id="rId2" Type="http://schemas.openxmlformats.org/officeDocument/2006/relationships/image" Target="../media/image1.jpeg"/><Relationship Id="rId10" Type="http://schemas.openxmlformats.org/officeDocument/2006/relationships/image" Target="../media/image6.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image" Target="../media/image5.png"/><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image" Target="../media/image2.png"/><Relationship Id="rId3" Type="http://schemas.openxmlformats.org/officeDocument/2006/relationships/tags" Target="../tags/tag5.xml"/><Relationship Id="rId2" Type="http://schemas.openxmlformats.org/officeDocument/2006/relationships/tags" Target="../tags/tag4.xml"/><Relationship Id="rId13" Type="http://schemas.openxmlformats.org/officeDocument/2006/relationships/image" Target="../media/image6.jpeg"/><Relationship Id="rId12" Type="http://schemas.openxmlformats.org/officeDocument/2006/relationships/image" Target="../media/image8.png"/><Relationship Id="rId11" Type="http://schemas.openxmlformats.org/officeDocument/2006/relationships/tags" Target="../tags/tag1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tags" Target="../tags/tag15.xml"/><Relationship Id="rId7" Type="http://schemas.openxmlformats.org/officeDocument/2006/relationships/image" Target="../media/image5.png"/><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image" Target="../media/image2.png"/><Relationship Id="rId3" Type="http://schemas.openxmlformats.org/officeDocument/2006/relationships/tags" Target="../tags/tag12.xml"/><Relationship Id="rId2" Type="http://schemas.openxmlformats.org/officeDocument/2006/relationships/tags" Target="../tags/tag11.xml"/><Relationship Id="rId12" Type="http://schemas.openxmlformats.org/officeDocument/2006/relationships/image" Target="../media/image6.jpeg"/><Relationship Id="rId11" Type="http://schemas.openxmlformats.org/officeDocument/2006/relationships/image" Target="../media/image8.png"/><Relationship Id="rId10" Type="http://schemas.openxmlformats.org/officeDocument/2006/relationships/tags" Target="../tags/tag16.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tags" Target="../tags/tag21.xml"/><Relationship Id="rId7" Type="http://schemas.openxmlformats.org/officeDocument/2006/relationships/image" Target="../media/image5.png"/><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image" Target="../media/image2.png"/><Relationship Id="rId3" Type="http://schemas.openxmlformats.org/officeDocument/2006/relationships/tags" Target="../tags/tag18.xml"/><Relationship Id="rId2" Type="http://schemas.openxmlformats.org/officeDocument/2006/relationships/tags" Target="../tags/tag17.xml"/><Relationship Id="rId13" Type="http://schemas.openxmlformats.org/officeDocument/2006/relationships/image" Target="../media/image6.jpeg"/><Relationship Id="rId12" Type="http://schemas.openxmlformats.org/officeDocument/2006/relationships/image" Target="../media/image8.png"/><Relationship Id="rId11" Type="http://schemas.openxmlformats.org/officeDocument/2006/relationships/tags" Target="../tags/tag23.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image" Target="../media/image5.png"/><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image" Target="../media/image2.png"/><Relationship Id="rId3" Type="http://schemas.openxmlformats.org/officeDocument/2006/relationships/tags" Target="../tags/tag25.xml"/><Relationship Id="rId2" Type="http://schemas.openxmlformats.org/officeDocument/2006/relationships/tags" Target="../tags/tag24.xml"/><Relationship Id="rId17" Type="http://schemas.openxmlformats.org/officeDocument/2006/relationships/image" Target="../media/image6.jpeg"/><Relationship Id="rId16" Type="http://schemas.openxmlformats.org/officeDocument/2006/relationships/tags" Target="../tags/tag33.xml"/><Relationship Id="rId15" Type="http://schemas.openxmlformats.org/officeDocument/2006/relationships/tags" Target="../tags/tag32.xml"/><Relationship Id="rId14" Type="http://schemas.openxmlformats.org/officeDocument/2006/relationships/image" Target="../media/image9.png"/><Relationship Id="rId13" Type="http://schemas.openxmlformats.org/officeDocument/2006/relationships/tags" Target="../tags/tag31.xml"/><Relationship Id="rId12" Type="http://schemas.openxmlformats.org/officeDocument/2006/relationships/image" Target="../media/image8.png"/><Relationship Id="rId11" Type="http://schemas.openxmlformats.org/officeDocument/2006/relationships/tags" Target="../tags/tag3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tags" Target="../tags/tag38.xml"/><Relationship Id="rId7" Type="http://schemas.openxmlformats.org/officeDocument/2006/relationships/image" Target="../media/image5.png"/><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image" Target="../media/image2.png"/><Relationship Id="rId3" Type="http://schemas.openxmlformats.org/officeDocument/2006/relationships/tags" Target="../tags/tag35.xml"/><Relationship Id="rId2" Type="http://schemas.openxmlformats.org/officeDocument/2006/relationships/tags" Target="../tags/tag34.xml"/><Relationship Id="rId17" Type="http://schemas.openxmlformats.org/officeDocument/2006/relationships/image" Target="../media/image6.jpeg"/><Relationship Id="rId16" Type="http://schemas.openxmlformats.org/officeDocument/2006/relationships/tags" Target="../tags/tag43.xml"/><Relationship Id="rId15" Type="http://schemas.openxmlformats.org/officeDocument/2006/relationships/tags" Target="../tags/tag42.xml"/><Relationship Id="rId14" Type="http://schemas.openxmlformats.org/officeDocument/2006/relationships/image" Target="../media/image10.png"/><Relationship Id="rId13" Type="http://schemas.openxmlformats.org/officeDocument/2006/relationships/tags" Target="../tags/tag41.xml"/><Relationship Id="rId12" Type="http://schemas.openxmlformats.org/officeDocument/2006/relationships/image" Target="../media/image8.png"/><Relationship Id="rId11" Type="http://schemas.openxmlformats.org/officeDocument/2006/relationships/tags" Target="../tags/tag4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9" Type="http://schemas.openxmlformats.org/officeDocument/2006/relationships/tags" Target="../tags/tag49.xml"/><Relationship Id="rId8" Type="http://schemas.openxmlformats.org/officeDocument/2006/relationships/tags" Target="../tags/tag48.xml"/><Relationship Id="rId7" Type="http://schemas.openxmlformats.org/officeDocument/2006/relationships/image" Target="../media/image5.png"/><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image" Target="../media/image2.png"/><Relationship Id="rId3" Type="http://schemas.openxmlformats.org/officeDocument/2006/relationships/tags" Target="../tags/tag45.xml"/><Relationship Id="rId2" Type="http://schemas.openxmlformats.org/officeDocument/2006/relationships/tags" Target="../tags/tag44.xml"/><Relationship Id="rId14" Type="http://schemas.openxmlformats.org/officeDocument/2006/relationships/image" Target="../media/image6.jpeg"/><Relationship Id="rId13" Type="http://schemas.openxmlformats.org/officeDocument/2006/relationships/image" Target="../media/image11.png"/><Relationship Id="rId12" Type="http://schemas.openxmlformats.org/officeDocument/2006/relationships/image" Target="../media/image8.png"/><Relationship Id="rId11" Type="http://schemas.openxmlformats.org/officeDocument/2006/relationships/tags" Target="../tags/tag5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pic>
        <p:nvPicPr>
          <p:cNvPr id="12" name="图片 11"/>
          <p:cNvPicPr>
            <a:picLocks noChangeAspect="1"/>
          </p:cNvPicPr>
          <p:nvPr userDrawn="1"/>
        </p:nvPicPr>
        <p:blipFill rotWithShape="1">
          <a:blip r:embed="rId2" cstate="print">
            <a:extLst>
              <a:ext uri="{28A0092B-C50C-407E-A947-70E740481C1C}">
                <a14:useLocalDpi xmlns:a14="http://schemas.microsoft.com/office/drawing/2010/main" val="0"/>
              </a:ext>
            </a:extLst>
          </a:blip>
          <a:srcRect b="15625"/>
          <a:stretch>
            <a:fillRect/>
          </a:stretch>
        </p:blipFill>
        <p:spPr>
          <a:xfrm>
            <a:off x="-7835" y="-5612"/>
            <a:ext cx="12221330" cy="6874498"/>
          </a:xfrm>
          <a:prstGeom prst="rect">
            <a:avLst/>
          </a:prstGeom>
        </p:spPr>
      </p:pic>
      <p:grpSp>
        <p:nvGrpSpPr>
          <p:cNvPr id="7" name="组合 6"/>
          <p:cNvGrpSpPr/>
          <p:nvPr userDrawn="1"/>
        </p:nvGrpSpPr>
        <p:grpSpPr>
          <a:xfrm>
            <a:off x="47328" y="75872"/>
            <a:ext cx="2416810" cy="471552"/>
            <a:chOff x="47328" y="75872"/>
            <a:chExt cx="2416810" cy="471552"/>
          </a:xfrm>
        </p:grpSpPr>
        <p:grpSp>
          <p:nvGrpSpPr>
            <p:cNvPr id="8" name="组合 7"/>
            <p:cNvGrpSpPr/>
            <p:nvPr userDrawn="1"/>
          </p:nvGrpSpPr>
          <p:grpSpPr>
            <a:xfrm>
              <a:off x="47328" y="82972"/>
              <a:ext cx="2416810" cy="393700"/>
              <a:chOff x="15353" y="106"/>
              <a:chExt cx="3806" cy="620"/>
            </a:xfrm>
          </p:grpSpPr>
          <p:pic>
            <p:nvPicPr>
              <p:cNvPr id="10" name="图片 9" descr="荣德基.png"/>
              <p:cNvPicPr>
                <a:picLocks noChangeAspect="1"/>
              </p:cNvPicPr>
              <p:nvPr userDrawn="1">
                <p:custDataLst>
                  <p:tags r:id="rId3"/>
                </p:custDataLst>
              </p:nvPr>
            </p:nvPicPr>
            <p:blipFill>
              <a:blip r:embed="rId4"/>
              <a:stretch>
                <a:fillRect/>
              </a:stretch>
            </p:blipFill>
            <p:spPr>
              <a:xfrm>
                <a:off x="15353" y="106"/>
                <a:ext cx="1584" cy="620"/>
              </a:xfrm>
              <a:prstGeom prst="rect">
                <a:avLst/>
              </a:prstGeom>
              <a:noFill/>
              <a:ln w="9525">
                <a:noFill/>
              </a:ln>
            </p:spPr>
          </p:pic>
          <p:pic>
            <p:nvPicPr>
              <p:cNvPr id="11" name="图片 10" descr="白色点拨"/>
              <p:cNvPicPr>
                <a:picLocks noChangeAspect="1"/>
              </p:cNvPicPr>
              <p:nvPr userDrawn="1">
                <p:custDataLst>
                  <p:tags r:id="rId5"/>
                </p:custDataLst>
              </p:nvPr>
            </p:nvPicPr>
            <p:blipFill>
              <a:blip r:embed="rId6">
                <a:extLst>
                  <a:ext uri="{BEBA8EAE-BF5A-486C-A8C5-ECC9F3942E4B}">
                    <a14:imgProps xmlns:a14="http://schemas.microsoft.com/office/drawing/2010/main">
                      <a14:imgLayer r:embed="rId7">
                        <a14:imgEffect>
                          <a14:artisticGlowEdges trans="15000"/>
                        </a14:imgEffect>
                      </a14:imgLayer>
                    </a14:imgProps>
                  </a:ext>
                </a:extLst>
              </a:blip>
              <a:stretch>
                <a:fillRect/>
              </a:stretch>
            </p:blipFill>
            <p:spPr>
              <a:xfrm>
                <a:off x="17902" y="106"/>
                <a:ext cx="1257" cy="525"/>
              </a:xfrm>
              <a:prstGeom prst="rect">
                <a:avLst/>
              </a:prstGeom>
            </p:spPr>
          </p:pic>
        </p:grpSp>
        <p:pic>
          <p:nvPicPr>
            <p:cNvPr id="9" name="图片 73" descr="/private/var/folders/b1/j07mvtc12sjfxxr7f6ylphcr0000gn/T/com.kingsoft.wpsoffice.mac/kaimatting/20240112102330/output_aiMatting_20240112102344.pngoutput_aiMatting_20240112102344"/>
            <p:cNvPicPr>
              <a:picLocks noChangeAspect="1"/>
            </p:cNvPicPr>
            <p:nvPr userDrawn="1">
              <p:custDataLst>
                <p:tags r:id="rId8"/>
              </p:custDataLst>
            </p:nvPr>
          </p:nvPicPr>
          <p:blipFill>
            <a:blip r:embed="rId9"/>
            <a:stretch>
              <a:fillRect/>
            </a:stretch>
          </p:blipFill>
          <p:spPr>
            <a:xfrm>
              <a:off x="1098509" y="75872"/>
              <a:ext cx="567434" cy="471552"/>
            </a:xfrm>
            <a:prstGeom prst="rect">
              <a:avLst/>
            </a:prstGeom>
          </p:spPr>
        </p:pic>
      </p:grpSp>
      <p:pic>
        <p:nvPicPr>
          <p:cNvPr id="13" name="图片 2"/>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学习目标">
    <p:spTree>
      <p:nvGrpSpPr>
        <p:cNvPr id="1" name=""/>
        <p:cNvGrpSpPr/>
        <p:nvPr/>
      </p:nvGrpSpPr>
      <p:grpSpPr>
        <a:xfrm>
          <a:off x="0" y="0"/>
          <a:ext cx="0" cy="0"/>
          <a:chOff x="0" y="0"/>
          <a:chExt cx="0" cy="0"/>
        </a:xfrm>
      </p:grpSpPr>
      <p:sp>
        <p:nvSpPr>
          <p:cNvPr id="18" name="任意多边形 17"/>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1034"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3"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89811"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学习目标</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pic>
        <p:nvPicPr>
          <p:cNvPr id="10" name="图片 2"/>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showMasterSp="0">
  <p:cSld name="课时导入">
    <p:spTree>
      <p:nvGrpSpPr>
        <p:cNvPr id="1" name=""/>
        <p:cNvGrpSpPr/>
        <p:nvPr/>
      </p:nvGrpSpPr>
      <p:grpSpPr>
        <a:xfrm>
          <a:off x="0" y="0"/>
          <a:ext cx="0" cy="0"/>
          <a:chOff x="0" y="0"/>
          <a:chExt cx="0" cy="0"/>
        </a:xfrm>
      </p:grpSpPr>
      <p:sp>
        <p:nvSpPr>
          <p:cNvPr id="4" name="任意多边形 3"/>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7"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8"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10" name="矩形 9"/>
          <p:cNvSpPr/>
          <p:nvPr userDrawn="1">
            <p:custDataLst>
              <p:tags r:id="rId8"/>
            </p:custDataLst>
          </p:nvPr>
        </p:nvSpPr>
        <p:spPr>
          <a:xfrm>
            <a:off x="8789811"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课时导入</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nvPicPr>
        <p:blipFill>
          <a:blip r:embed="rId9"/>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0"/>
            </p:custDataLst>
          </p:nvPr>
        </p:nvPicPr>
        <p:blipFill>
          <a:blip r:embed="rId11"/>
          <a:stretch>
            <a:fillRect/>
          </a:stretch>
        </p:blipFill>
        <p:spPr>
          <a:xfrm>
            <a:off x="8903970" y="6350635"/>
            <a:ext cx="4949825" cy="487680"/>
          </a:xfrm>
          <a:prstGeom prst="rect">
            <a:avLst/>
          </a:prstGeom>
        </p:spPr>
      </p:pic>
      <p:pic>
        <p:nvPicPr>
          <p:cNvPr id="11" name="图片 2"/>
          <p:cNvPicPr>
            <a:picLocks noChangeAspect="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showMasterSp="0">
  <p:cSld name="感悟新知">
    <p:spTree>
      <p:nvGrpSpPr>
        <p:cNvPr id="1" name=""/>
        <p:cNvGrpSpPr/>
        <p:nvPr/>
      </p:nvGrpSpPr>
      <p:grpSpPr>
        <a:xfrm>
          <a:off x="0" y="0"/>
          <a:ext cx="0" cy="0"/>
          <a:chOff x="0" y="0"/>
          <a:chExt cx="0" cy="0"/>
        </a:xfrm>
      </p:grpSpPr>
      <p:sp>
        <p:nvSpPr>
          <p:cNvPr id="6" name="任意多边形 5"/>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1034"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3"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7" name="矩形 6"/>
          <p:cNvSpPr/>
          <p:nvPr userDrawn="1">
            <p:custDataLst>
              <p:tags r:id="rId8"/>
            </p:custDataLst>
          </p:nvPr>
        </p:nvSpPr>
        <p:spPr>
          <a:xfrm>
            <a:off x="8749476"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感悟新知</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pic>
        <p:nvPicPr>
          <p:cNvPr id="10" name="图片 2"/>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随堂检测">
    <p:spTree>
      <p:nvGrpSpPr>
        <p:cNvPr id="1" name=""/>
        <p:cNvGrpSpPr/>
        <p:nvPr/>
      </p:nvGrpSpPr>
      <p:grpSpPr>
        <a:xfrm>
          <a:off x="0" y="0"/>
          <a:ext cx="0" cy="0"/>
          <a:chOff x="0" y="0"/>
          <a:chExt cx="0" cy="0"/>
        </a:xfrm>
      </p:grpSpPr>
      <p:sp>
        <p:nvSpPr>
          <p:cNvPr id="5" name="任意多边形 4"/>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6"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60296"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随堂检测</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grpSp>
        <p:nvGrpSpPr>
          <p:cNvPr id="10" name="组合 9"/>
          <p:cNvGrpSpPr/>
          <p:nvPr userDrawn="1"/>
        </p:nvGrpSpPr>
        <p:grpSpPr>
          <a:xfrm>
            <a:off x="652145" y="463550"/>
            <a:ext cx="1954530" cy="1011555"/>
            <a:chOff x="1145" y="1779"/>
            <a:chExt cx="3356" cy="1401"/>
          </a:xfrm>
        </p:grpSpPr>
        <p:pic>
          <p:nvPicPr>
            <p:cNvPr id="11" name="图片 10" descr="未标题-3"/>
            <p:cNvPicPr>
              <a:picLocks noChangeAspect="1"/>
            </p:cNvPicPr>
            <p:nvPr>
              <p:custDataLst>
                <p:tags r:id="rId13"/>
              </p:custDataLst>
            </p:nvPr>
          </p:nvPicPr>
          <p:blipFill>
            <a:blip r:embed="rId14"/>
            <a:stretch>
              <a:fillRect/>
            </a:stretch>
          </p:blipFill>
          <p:spPr>
            <a:xfrm>
              <a:off x="1145" y="1779"/>
              <a:ext cx="3356" cy="1401"/>
            </a:xfrm>
            <a:prstGeom prst="rect">
              <a:avLst/>
            </a:prstGeom>
          </p:spPr>
        </p:pic>
        <p:sp>
          <p:nvSpPr>
            <p:cNvPr id="12" name="文本框 1"/>
            <p:cNvSpPr txBox="1"/>
            <p:nvPr>
              <p:custDataLst>
                <p:tags r:id="rId15"/>
              </p:custDataLst>
            </p:nvPr>
          </p:nvSpPr>
          <p:spPr>
            <a:xfrm>
              <a:off x="2469" y="2155"/>
              <a:ext cx="1755" cy="725"/>
            </a:xfrm>
            <a:prstGeom prst="rect">
              <a:avLst/>
            </a:prstGeom>
            <a:noFill/>
          </p:spPr>
          <p:txBody>
            <a:bodyPr wrap="square" rtlCol="0">
              <a:spAutoFit/>
            </a:bodyPr>
            <a:lstStyle/>
            <a:p>
              <a:endParaRPr lang="zh-CN" altLang="en-US" sz="2400">
                <a:latin typeface="黑体" panose="02010609060101010101" charset="-122"/>
                <a:ea typeface="黑体" panose="02010609060101010101" charset="-122"/>
                <a:cs typeface="黑体" panose="02010609060101010101" charset="-122"/>
              </a:endParaRPr>
            </a:p>
          </p:txBody>
        </p:sp>
      </p:grpSp>
      <p:pic>
        <p:nvPicPr>
          <p:cNvPr id="13" name="图片 73" descr="/private/var/folders/b1/j07mvtc12sjfxxr7f6ylphcr0000gn/T/com.kingsoft.wpsoffice.mac/kaimatting/20240112102330/output_aiMatting_20240112102344.pngoutput_aiMatting_20240112102344"/>
          <p:cNvPicPr>
            <a:picLocks noChangeAspect="1"/>
          </p:cNvPicPr>
          <p:nvPr userDrawn="1">
            <p:custDataLst>
              <p:tags r:id="rId16"/>
            </p:custDataLst>
          </p:nvPr>
        </p:nvPicPr>
        <p:blipFill>
          <a:blip r:embed="rId7"/>
          <a:stretch>
            <a:fillRect/>
          </a:stretch>
        </p:blipFill>
        <p:spPr>
          <a:xfrm>
            <a:off x="768363" y="692785"/>
            <a:ext cx="654084" cy="543560"/>
          </a:xfrm>
          <a:prstGeom prst="rect">
            <a:avLst/>
          </a:prstGeom>
        </p:spPr>
      </p:pic>
      <p:sp>
        <p:nvSpPr>
          <p:cNvPr id="14" name="文本框 5"/>
          <p:cNvSpPr txBox="1"/>
          <p:nvPr userDrawn="1"/>
        </p:nvSpPr>
        <p:spPr>
          <a:xfrm>
            <a:off x="1416050" y="692150"/>
            <a:ext cx="1177925" cy="583565"/>
          </a:xfrm>
          <a:prstGeom prst="rect">
            <a:avLst/>
          </a:prstGeom>
          <a:noFill/>
        </p:spPr>
        <p:txBody>
          <a:bodyPr wrap="square" rtlCol="0">
            <a:spAutoFit/>
          </a:bodyPr>
          <a:lstStyle/>
          <a:p>
            <a:r>
              <a:rPr lang="zh-CN" altLang="en-US" sz="3200" b="1" dirty="0">
                <a:latin typeface="黑体" panose="02010609060101010101" charset="-122"/>
                <a:ea typeface="黑体" panose="02010609060101010101" charset="-122"/>
              </a:rPr>
              <a:t>演练</a:t>
            </a:r>
            <a:endParaRPr lang="zh-CN" altLang="en-US" sz="3200" b="1" dirty="0">
              <a:latin typeface="黑体" panose="02010609060101010101" charset="-122"/>
              <a:ea typeface="黑体" panose="02010609060101010101" charset="-122"/>
            </a:endParaRPr>
          </a:p>
        </p:txBody>
      </p:sp>
      <p:pic>
        <p:nvPicPr>
          <p:cNvPr id="16" name="图片 2"/>
          <p:cNvPicPr>
            <a:picLocks noChangeAspect="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showMasterSp="0" userDrawn="1">
  <p:cSld name="课堂小结">
    <p:spTree>
      <p:nvGrpSpPr>
        <p:cNvPr id="1" name=""/>
        <p:cNvGrpSpPr/>
        <p:nvPr/>
      </p:nvGrpSpPr>
      <p:grpSpPr>
        <a:xfrm>
          <a:off x="0" y="0"/>
          <a:ext cx="0" cy="0"/>
          <a:chOff x="0" y="0"/>
          <a:chExt cx="0" cy="0"/>
        </a:xfrm>
      </p:grpSpPr>
      <p:sp>
        <p:nvSpPr>
          <p:cNvPr id="5" name="任意多边形 4"/>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6"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60296"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课堂小结</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grpSp>
        <p:nvGrpSpPr>
          <p:cNvPr id="10" name="组合 9"/>
          <p:cNvGrpSpPr/>
          <p:nvPr userDrawn="1"/>
        </p:nvGrpSpPr>
        <p:grpSpPr>
          <a:xfrm>
            <a:off x="405765" y="319405"/>
            <a:ext cx="2235835" cy="1268730"/>
            <a:chOff x="1349" y="1654"/>
            <a:chExt cx="3521" cy="2130"/>
          </a:xfrm>
        </p:grpSpPr>
        <p:pic>
          <p:nvPicPr>
            <p:cNvPr id="11" name="图片 10" descr="点知识"/>
            <p:cNvPicPr>
              <a:picLocks noChangeAspect="1"/>
            </p:cNvPicPr>
            <p:nvPr>
              <p:custDataLst>
                <p:tags r:id="rId13"/>
              </p:custDataLst>
            </p:nvPr>
          </p:nvPicPr>
          <p:blipFill>
            <a:blip r:embed="rId14">
              <a:lum contrast="6000"/>
            </a:blip>
            <a:srcRect l="81137"/>
            <a:stretch>
              <a:fillRect/>
            </a:stretch>
          </p:blipFill>
          <p:spPr>
            <a:xfrm>
              <a:off x="3438" y="1654"/>
              <a:ext cx="1433" cy="2130"/>
            </a:xfrm>
            <a:prstGeom prst="rect">
              <a:avLst/>
            </a:prstGeom>
          </p:spPr>
        </p:pic>
        <p:pic>
          <p:nvPicPr>
            <p:cNvPr id="12" name="图片 11" descr="点知识"/>
            <p:cNvPicPr>
              <a:picLocks noChangeAspect="1"/>
            </p:cNvPicPr>
            <p:nvPr>
              <p:custDataLst>
                <p:tags r:id="rId15"/>
              </p:custDataLst>
            </p:nvPr>
          </p:nvPicPr>
          <p:blipFill>
            <a:blip r:embed="rId14">
              <a:lum contrast="6000"/>
            </a:blip>
            <a:srcRect r="72292"/>
            <a:stretch>
              <a:fillRect/>
            </a:stretch>
          </p:blipFill>
          <p:spPr>
            <a:xfrm>
              <a:off x="1349" y="1654"/>
              <a:ext cx="2105" cy="2130"/>
            </a:xfrm>
            <a:prstGeom prst="rect">
              <a:avLst/>
            </a:prstGeom>
          </p:spPr>
        </p:pic>
      </p:grpSp>
      <p:sp>
        <p:nvSpPr>
          <p:cNvPr id="13" name="文本框 15"/>
          <p:cNvSpPr txBox="1"/>
          <p:nvPr userDrawn="1">
            <p:custDataLst>
              <p:tags r:id="rId16"/>
            </p:custDataLst>
          </p:nvPr>
        </p:nvSpPr>
        <p:spPr>
          <a:xfrm>
            <a:off x="840105" y="657860"/>
            <a:ext cx="1701165" cy="460375"/>
          </a:xfrm>
          <a:prstGeom prst="rect">
            <a:avLst/>
          </a:prstGeom>
          <a:noFill/>
        </p:spPr>
        <p:txBody>
          <a:bodyPr wrap="square" rtlCol="0">
            <a:spAutoFit/>
          </a:bodyPr>
          <a:lstStyle/>
          <a:p>
            <a:r>
              <a:rPr lang="zh-CN" altLang="en-US" sz="2400" b="1">
                <a:latin typeface="黑体" panose="02010609060101010101" charset="-122"/>
                <a:ea typeface="黑体" panose="02010609060101010101" charset="-122"/>
                <a:cs typeface="黑体" panose="02010609060101010101" charset="-122"/>
              </a:rPr>
              <a:t>结构导图</a:t>
            </a:r>
            <a:endParaRPr lang="zh-CN" altLang="en-US" sz="2400" b="1">
              <a:latin typeface="黑体" panose="02010609060101010101" charset="-122"/>
              <a:ea typeface="黑体" panose="02010609060101010101" charset="-122"/>
              <a:cs typeface="黑体" panose="02010609060101010101" charset="-122"/>
            </a:endParaRPr>
          </a:p>
        </p:txBody>
      </p:sp>
      <p:pic>
        <p:nvPicPr>
          <p:cNvPr id="14" name="图片 2"/>
          <p:cNvPicPr>
            <a:picLocks noChangeAspect="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userDrawn="1">
  <p:cSld name="课后作业">
    <p:spTree>
      <p:nvGrpSpPr>
        <p:cNvPr id="1" name=""/>
        <p:cNvGrpSpPr/>
        <p:nvPr/>
      </p:nvGrpSpPr>
      <p:grpSpPr>
        <a:xfrm>
          <a:off x="0" y="0"/>
          <a:ext cx="0" cy="0"/>
          <a:chOff x="0" y="0"/>
          <a:chExt cx="0" cy="0"/>
        </a:xfrm>
      </p:grpSpPr>
      <p:sp>
        <p:nvSpPr>
          <p:cNvPr id="5" name="任意多边形 4"/>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6"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60296" y="138430"/>
            <a:ext cx="1832553" cy="584775"/>
          </a:xfrm>
          <a:prstGeom prst="rect">
            <a:avLst/>
          </a:prstGeom>
        </p:spPr>
        <p:txBody>
          <a:bodyPr wrap="none">
            <a:spAutoFit/>
          </a:bodyPr>
          <a:lstStyle/>
          <a:p>
            <a:pPr>
              <a:defRPr/>
            </a:pPr>
            <a:r>
              <a:rPr lang="zh-CN" altLang="en-US" sz="3200" b="1" dirty="0" smtClean="0">
                <a:solidFill>
                  <a:schemeClr val="bg1"/>
                </a:solidFill>
                <a:latin typeface="黑体" panose="02010609060101010101" charset="-122"/>
                <a:ea typeface="黑体" panose="02010609060101010101" charset="-122"/>
                <a:cs typeface="黑体" panose="02010609060101010101" charset="-122"/>
              </a:rPr>
              <a:t>课后作业</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pic>
        <p:nvPicPr>
          <p:cNvPr id="10" name="图片 7"/>
          <p:cNvPicPr>
            <a:picLocks noChangeAspect="1"/>
          </p:cNvPicPr>
          <p:nvPr userDrawn="1"/>
        </p:nvPicPr>
        <p:blipFill>
          <a:blip r:embed="rId13"/>
          <a:stretch>
            <a:fillRect/>
          </a:stretch>
        </p:blipFill>
        <p:spPr>
          <a:xfrm>
            <a:off x="9629318" y="4438651"/>
            <a:ext cx="1267883" cy="1083733"/>
          </a:xfrm>
          <a:prstGeom prst="rect">
            <a:avLst/>
          </a:prstGeom>
          <a:noFill/>
          <a:ln w="9525">
            <a:noFill/>
          </a:ln>
        </p:spPr>
      </p:pic>
      <p:pic>
        <p:nvPicPr>
          <p:cNvPr id="11" name="图片 2"/>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showMasterSp="0" userDrawn="1">
  <p:cSld name="尾页">
    <p:spTree>
      <p:nvGrpSpPr>
        <p:cNvPr id="1" name=""/>
        <p:cNvGrpSpPr/>
        <p:nvPr/>
      </p:nvGrpSpPr>
      <p:grpSpPr>
        <a:xfrm>
          <a:off x="0" y="0"/>
          <a:ext cx="0" cy="0"/>
          <a:chOff x="0" y="0"/>
          <a:chExt cx="0" cy="0"/>
        </a:xfrm>
      </p:grpSpPr>
      <p:sp>
        <p:nvSpPr>
          <p:cNvPr id="2" name="标题 1"/>
          <p:cNvSpPr>
            <a:spLocks noGrp="1"/>
          </p:cNvSpPr>
          <p:nvPr>
            <p:ph type="title"/>
          </p:nvPr>
        </p:nvSpPr>
        <p:spPr>
          <a:xfrm>
            <a:off x="838244" y="365125"/>
            <a:ext cx="10516148" cy="1325563"/>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44" y="6356350"/>
            <a:ext cx="2743343" cy="365125"/>
          </a:xfrm>
        </p:spPr>
        <p:txBody>
          <a:bodyPr/>
          <a:lstStyle/>
          <a:p>
            <a:fld id="{760FBDFE-C587-4B4C-A407-44438C67B59E}" type="datetimeFigureOut">
              <a:rPr lang="zh-CN" altLang="en-US" smtClean="0"/>
            </a:fld>
            <a:endParaRPr lang="zh-CN" altLang="en-US" dirty="0"/>
          </a:p>
        </p:txBody>
      </p:sp>
      <p:sp>
        <p:nvSpPr>
          <p:cNvPr id="4" name="页脚占位符 3"/>
          <p:cNvSpPr>
            <a:spLocks noGrp="1"/>
          </p:cNvSpPr>
          <p:nvPr>
            <p:ph type="ftr" sz="quarter" idx="11"/>
          </p:nvPr>
        </p:nvSpPr>
        <p:spPr>
          <a:xfrm>
            <a:off x="4038810" y="6356350"/>
            <a:ext cx="4115014" cy="365125"/>
          </a:xfrm>
        </p:spPr>
        <p:txBody>
          <a:bodyPr/>
          <a:lstStyle/>
          <a:p>
            <a:endParaRPr lang="zh-CN" altLang="en-US"/>
          </a:p>
        </p:txBody>
      </p:sp>
      <p:sp>
        <p:nvSpPr>
          <p:cNvPr id="5" name="灯片编号占位符 4"/>
          <p:cNvSpPr>
            <a:spLocks noGrp="1"/>
          </p:cNvSpPr>
          <p:nvPr>
            <p:ph type="sldNum" sz="quarter" idx="12"/>
          </p:nvPr>
        </p:nvSpPr>
        <p:spPr>
          <a:xfrm>
            <a:off x="8611048" y="6356350"/>
            <a:ext cx="2743343" cy="365125"/>
          </a:xfrm>
        </p:spPr>
        <p:txBody>
          <a:bodyPr/>
          <a:lstStyle/>
          <a:p>
            <a:fld id="{49AE70B2-8BF9-45C0-BB95-33D1B9D3A854}" type="slidenum">
              <a:rPr lang="zh-CN" altLang="en-US" smtClean="0"/>
            </a:fld>
            <a:endParaRPr lang="zh-CN" altLang="en-US"/>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897" y="0"/>
            <a:ext cx="12186206" cy="685800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showMasterSp="0" userDrawn="1">
  <p:cSld name="首页">
    <p:spTree>
      <p:nvGrpSpPr>
        <p:cNvPr id="1" name=""/>
        <p:cNvGrpSpPr/>
        <p:nvPr/>
      </p:nvGrpSpPr>
      <p:grpSpPr>
        <a:xfrm>
          <a:off x="0" y="0"/>
          <a:ext cx="0" cy="0"/>
          <a:chOff x="0" y="0"/>
          <a:chExt cx="0" cy="0"/>
        </a:xfrm>
      </p:grpSpPr>
      <p:sp>
        <p:nvSpPr>
          <p:cNvPr id="2" name="标题 1"/>
          <p:cNvSpPr>
            <a:spLocks noGrp="1"/>
          </p:cNvSpPr>
          <p:nvPr>
            <p:ph type="title"/>
          </p:nvPr>
        </p:nvSpPr>
        <p:spPr>
          <a:xfrm>
            <a:off x="838244" y="365125"/>
            <a:ext cx="10516148" cy="1325563"/>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44" y="6356350"/>
            <a:ext cx="2743343" cy="365125"/>
          </a:xfrm>
        </p:spPr>
        <p:txBody>
          <a:bodyPr/>
          <a:lstStyle/>
          <a:p>
            <a:fld id="{760FBDFE-C587-4B4C-A407-44438C67B59E}" type="datetimeFigureOut">
              <a:rPr lang="zh-CN" altLang="en-US" smtClean="0"/>
            </a:fld>
            <a:endParaRPr lang="zh-CN" altLang="en-US" dirty="0"/>
          </a:p>
        </p:txBody>
      </p:sp>
      <p:sp>
        <p:nvSpPr>
          <p:cNvPr id="4" name="页脚占位符 3"/>
          <p:cNvSpPr>
            <a:spLocks noGrp="1"/>
          </p:cNvSpPr>
          <p:nvPr>
            <p:ph type="ftr" sz="quarter" idx="11"/>
          </p:nvPr>
        </p:nvSpPr>
        <p:spPr>
          <a:xfrm>
            <a:off x="4038810" y="6356350"/>
            <a:ext cx="4115014" cy="365125"/>
          </a:xfrm>
        </p:spPr>
        <p:txBody>
          <a:bodyPr/>
          <a:lstStyle/>
          <a:p>
            <a:endParaRPr lang="zh-CN" altLang="en-US"/>
          </a:p>
        </p:txBody>
      </p:sp>
      <p:sp>
        <p:nvSpPr>
          <p:cNvPr id="5" name="灯片编号占位符 4"/>
          <p:cNvSpPr>
            <a:spLocks noGrp="1"/>
          </p:cNvSpPr>
          <p:nvPr>
            <p:ph type="sldNum" sz="quarter" idx="12"/>
          </p:nvPr>
        </p:nvSpPr>
        <p:spPr>
          <a:xfrm>
            <a:off x="8611048" y="6356350"/>
            <a:ext cx="2743343" cy="365125"/>
          </a:xfrm>
        </p:spPr>
        <p:txBody>
          <a:bodyPr/>
          <a:lstStyle/>
          <a:p>
            <a:fld id="{49AE70B2-8BF9-45C0-BB95-33D1B9D3A854}" type="slidenum">
              <a:rPr lang="zh-CN" altLang="en-US" smtClean="0"/>
            </a:fld>
            <a:endParaRPr lang="zh-CN" altLang="en-US"/>
          </a:p>
        </p:txBody>
      </p:sp>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image" Target="../media/image6.jpeg"/><Relationship Id="rId10" Type="http://schemas.openxmlformats.org/officeDocument/2006/relationships/image" Target="../media/image14.pn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0"/>
          <a:stretch>
            <a:fillRect/>
          </a:stretch>
        </a:blipFill>
        <a:effectLst/>
      </p:bgPr>
    </p:bg>
    <p:spTree>
      <p:nvGrpSpPr>
        <p:cNvPr id="1" name=""/>
        <p:cNvGrpSpPr/>
        <p:nvPr/>
      </p:nvGrpSpPr>
      <p:grpSpPr>
        <a:xfrm>
          <a:off x="0" y="0"/>
          <a:ext cx="0" cy="0"/>
          <a:chOff x="0" y="0"/>
          <a:chExt cx="0" cy="0"/>
        </a:xfrm>
      </p:grpSpPr>
      <p:pic>
        <p:nvPicPr>
          <p:cNvPr id="2" name="图片 2"/>
          <p:cNvPicPr>
            <a:picLocks noChangeAspect="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7" Type="http://schemas.openxmlformats.org/officeDocument/2006/relationships/notesSlide" Target="../notesSlides/notesSlide1.xml"/><Relationship Id="rId16" Type="http://schemas.openxmlformats.org/officeDocument/2006/relationships/slideLayout" Target="../slideLayouts/slideLayout1.xml"/><Relationship Id="rId15" Type="http://schemas.openxmlformats.org/officeDocument/2006/relationships/tags" Target="../tags/tag65.xml"/><Relationship Id="rId14" Type="http://schemas.openxmlformats.org/officeDocument/2006/relationships/tags" Target="../tags/tag64.xml"/><Relationship Id="rId13" Type="http://schemas.openxmlformats.org/officeDocument/2006/relationships/tags" Target="../tags/tag63.xml"/><Relationship Id="rId12" Type="http://schemas.openxmlformats.org/officeDocument/2006/relationships/tags" Target="../tags/tag62.xml"/><Relationship Id="rId11" Type="http://schemas.openxmlformats.org/officeDocument/2006/relationships/tags" Target="../tags/tag61.xml"/><Relationship Id="rId10" Type="http://schemas.openxmlformats.org/officeDocument/2006/relationships/tags" Target="../tags/tag60.xml"/><Relationship Id="rId1" Type="http://schemas.openxmlformats.org/officeDocument/2006/relationships/tags" Target="../tags/tag51.xml"/></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image" Target="../media/image15.png"/><Relationship Id="rId1" Type="http://schemas.openxmlformats.org/officeDocument/2006/relationships/tags" Target="../tags/tag75.xml"/></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82.xml"/><Relationship Id="rId4" Type="http://schemas.openxmlformats.org/officeDocument/2006/relationships/tags" Target="../tags/tag81.xml"/><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tags" Target="../tags/tag78.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7.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9.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0.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2.png"/><Relationship Id="rId1" Type="http://schemas.openxmlformats.org/officeDocument/2006/relationships/tags" Target="../tags/tag8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tags" Target="../tags/tag86.xml"/><Relationship Id="rId3" Type="http://schemas.openxmlformats.org/officeDocument/2006/relationships/tags" Target="../tags/tag85.xml"/><Relationship Id="rId2" Type="http://schemas.openxmlformats.org/officeDocument/2006/relationships/image" Target="../media/image15.png"/><Relationship Id="rId1" Type="http://schemas.openxmlformats.org/officeDocument/2006/relationships/tags" Target="../tags/tag84.xml"/></Relationships>
</file>

<file path=ppt/slides/_rels/slide25.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91.xml"/><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tags" Target="../tags/tag88.xml"/><Relationship Id="rId1" Type="http://schemas.openxmlformats.org/officeDocument/2006/relationships/tags" Target="../tags/tag8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3.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92.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5.png"/><Relationship Id="rId1" Type="http://schemas.openxmlformats.org/officeDocument/2006/relationships/image" Target="../media/image2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image" Target="../media/image15.png"/><Relationship Id="rId1" Type="http://schemas.openxmlformats.org/officeDocument/2006/relationships/tags" Target="../tags/tag93.xml"/></Relationships>
</file>

<file path=ppt/slides/_rels/slide33.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100.xml"/><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tags" Target="../tags/tag96.xml"/></Relationships>
</file>

<file path=ppt/slides/_rels/slide34.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image" Target="../media/image15.png"/><Relationship Id="rId1" Type="http://schemas.openxmlformats.org/officeDocument/2006/relationships/tags" Target="../tags/tag101.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6.png"/><Relationship Id="rId1" Type="http://schemas.openxmlformats.org/officeDocument/2006/relationships/tags" Target="../tags/tag10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tags" Target="../tags/tag107.xml"/><Relationship Id="rId3" Type="http://schemas.openxmlformats.org/officeDocument/2006/relationships/tags" Target="../tags/tag106.xml"/><Relationship Id="rId2" Type="http://schemas.openxmlformats.org/officeDocument/2006/relationships/image" Target="../media/image15.png"/><Relationship Id="rId1" Type="http://schemas.openxmlformats.org/officeDocument/2006/relationships/tags" Target="../tags/tag105.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7.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8.pn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tags" Target="../tags/tag66.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9.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30.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31.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tags" Target="../tags/tag73.xml"/><Relationship Id="rId3" Type="http://schemas.openxmlformats.org/officeDocument/2006/relationships/tags" Target="../tags/tag72.xml"/><Relationship Id="rId2" Type="http://schemas.openxmlformats.org/officeDocument/2006/relationships/image" Target="../media/image15.png"/><Relationship Id="rId1" Type="http://schemas.openxmlformats.org/officeDocument/2006/relationships/tags" Target="../tags/tag7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tags" Target="../tags/tag7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5" name="文本框 6"/>
          <p:cNvSpPr txBox="1"/>
          <p:nvPr/>
        </p:nvSpPr>
        <p:spPr>
          <a:xfrm>
            <a:off x="1991544" y="1713165"/>
            <a:ext cx="8208912" cy="2306955"/>
          </a:xfrm>
          <a:prstGeom prst="rect">
            <a:avLst/>
          </a:prstGeom>
          <a:noFill/>
          <a:ln w="9525">
            <a:noFill/>
          </a:ln>
        </p:spPr>
        <p:txBody>
          <a:bodyPr wrap="square">
            <a:spAutoFit/>
          </a:bodyPr>
          <a:lstStyle/>
          <a:p>
            <a:pPr algn="ctr" eaLnBrk="0" hangingPunct="0">
              <a:lnSpc>
                <a:spcPct val="150000"/>
              </a:lnSpc>
            </a:pPr>
            <a:r>
              <a:rPr lang="zh-CN" altLang="en-US" sz="4800" b="1" dirty="0">
                <a:latin typeface="黑体" panose="02010609060101010101" charset="-122"/>
                <a:ea typeface="黑体" panose="02010609060101010101" charset="-122"/>
                <a:cs typeface="黑体" panose="02010609060101010101" charset="-122"/>
              </a:rPr>
              <a:t>第十四章 电</a:t>
            </a:r>
            <a:r>
              <a:rPr lang="zh-CN" altLang="en-US" sz="4800" b="1" dirty="0">
                <a:latin typeface="黑体" panose="02010609060101010101" charset="-122"/>
                <a:ea typeface="黑体" panose="02010609060101010101" charset="-122"/>
                <a:cs typeface="黑体" panose="02010609060101010101" charset="-122"/>
              </a:rPr>
              <a:t>与磁</a:t>
            </a:r>
            <a:r>
              <a:rPr lang="en-US" altLang="zh-CN" sz="4800" b="1" dirty="0">
                <a:latin typeface="黑体" panose="02010609060101010101" charset="-122"/>
                <a:ea typeface="黑体" panose="02010609060101010101" charset="-122"/>
                <a:cs typeface="黑体" panose="02010609060101010101" charset="-122"/>
              </a:rPr>
              <a:t> </a:t>
            </a:r>
            <a:endParaRPr lang="zh-CN" altLang="en-US" sz="4800" b="1" dirty="0">
              <a:latin typeface="黑体" panose="02010609060101010101" charset="-122"/>
              <a:ea typeface="黑体" panose="02010609060101010101" charset="-122"/>
              <a:cs typeface="黑体" panose="02010609060101010101" charset="-122"/>
            </a:endParaRPr>
          </a:p>
          <a:p>
            <a:pPr algn="ctr" eaLnBrk="0" hangingPunct="0">
              <a:lnSpc>
                <a:spcPct val="150000"/>
              </a:lnSpc>
            </a:pPr>
            <a:r>
              <a:rPr lang="zh-CN" altLang="en-US" sz="4800" b="1" dirty="0">
                <a:latin typeface="黑体" panose="02010609060101010101" charset="-122"/>
                <a:ea typeface="黑体" panose="02010609060101010101" charset="-122"/>
                <a:cs typeface="黑体" panose="02010609060101010101" charset="-122"/>
              </a:rPr>
              <a:t>第四节 电磁铁及其应用</a:t>
            </a:r>
            <a:endParaRPr lang="zh-CN" altLang="en-US" sz="4800" b="1" dirty="0">
              <a:latin typeface="黑体" panose="02010609060101010101" charset="-122"/>
              <a:ea typeface="黑体" panose="02010609060101010101" charset="-122"/>
              <a:cs typeface="黑体" panose="02010609060101010101" charset="-122"/>
            </a:endParaRPr>
          </a:p>
        </p:txBody>
      </p:sp>
      <p:grpSp>
        <p:nvGrpSpPr>
          <p:cNvPr id="28" name="组合 27"/>
          <p:cNvGrpSpPr/>
          <p:nvPr/>
        </p:nvGrpSpPr>
        <p:grpSpPr>
          <a:xfrm>
            <a:off x="975360" y="5337175"/>
            <a:ext cx="10353040" cy="1031240"/>
            <a:chOff x="1471" y="7057"/>
            <a:chExt cx="16304" cy="1624"/>
          </a:xfrm>
        </p:grpSpPr>
        <p:grpSp>
          <p:nvGrpSpPr>
            <p:cNvPr id="33" name="组合 32"/>
            <p:cNvGrpSpPr/>
            <p:nvPr/>
          </p:nvGrpSpPr>
          <p:grpSpPr>
            <a:xfrm>
              <a:off x="1471" y="7057"/>
              <a:ext cx="2812" cy="1625"/>
              <a:chOff x="4859" y="9033"/>
              <a:chExt cx="2812" cy="1625"/>
            </a:xfrm>
          </p:grpSpPr>
          <p:sp>
            <p:nvSpPr>
              <p:cNvPr id="67" name="任意多边形 66"/>
              <p:cNvSpPr/>
              <p:nvPr>
                <p:custDataLst>
                  <p:tags r:id="rId1"/>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68" name="文本框 13"/>
              <p:cNvSpPr txBox="1"/>
              <p:nvPr>
                <p:custDataLst>
                  <p:tags r:id="rId2"/>
                </p:custDataLst>
              </p:nvPr>
            </p:nvSpPr>
            <p:spPr>
              <a:xfrm>
                <a:off x="4922"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1</a:t>
                </a:r>
                <a:endParaRPr lang="en-US" altLang="zh-CN" sz="2400" b="1">
                  <a:latin typeface="黑体" panose="02010609060101010101" charset="-122"/>
                  <a:ea typeface="黑体" panose="02010609060101010101" charset="-122"/>
                </a:endParaRPr>
              </a:p>
            </p:txBody>
          </p:sp>
          <p:sp>
            <p:nvSpPr>
              <p:cNvPr id="69" name="文本框 14"/>
              <p:cNvSpPr txBox="1"/>
              <p:nvPr>
                <p:custDataLst>
                  <p:tags r:id="rId3"/>
                </p:custDataLst>
              </p:nvPr>
            </p:nvSpPr>
            <p:spPr>
              <a:xfrm>
                <a:off x="4924" y="9656"/>
                <a:ext cx="2678" cy="725"/>
              </a:xfrm>
              <a:prstGeom prst="rect">
                <a:avLst/>
              </a:prstGeom>
              <a:noFill/>
              <a:ln>
                <a:noFill/>
              </a:ln>
            </p:spPr>
            <p:txBody>
              <a:bodyPr wrap="square" rtlCol="0">
                <a:spAutoFit/>
              </a:bodyPr>
              <a:lstStyle/>
              <a:p>
                <a:pPr algn="ctr"/>
                <a:r>
                  <a:rPr lang="zh-CN" altLang="en-US" sz="2400" b="1" dirty="0">
                    <a:latin typeface="黑体" panose="02010609060101010101" charset="-122"/>
                    <a:ea typeface="黑体" panose="02010609060101010101" charset="-122"/>
                  </a:rPr>
                  <a:t>学习目标</a:t>
                </a:r>
                <a:endParaRPr lang="zh-CN" altLang="en-US" sz="2400" b="1" dirty="0">
                  <a:latin typeface="黑体" panose="02010609060101010101" charset="-122"/>
                  <a:ea typeface="黑体" panose="02010609060101010101" charset="-122"/>
                </a:endParaRPr>
              </a:p>
            </p:txBody>
          </p:sp>
        </p:grpSp>
        <p:grpSp>
          <p:nvGrpSpPr>
            <p:cNvPr id="34" name="组合 33"/>
            <p:cNvGrpSpPr/>
            <p:nvPr/>
          </p:nvGrpSpPr>
          <p:grpSpPr>
            <a:xfrm>
              <a:off x="4844" y="7057"/>
              <a:ext cx="2812" cy="1625"/>
              <a:chOff x="4859" y="9033"/>
              <a:chExt cx="2812" cy="1625"/>
            </a:xfrm>
          </p:grpSpPr>
          <p:sp>
            <p:nvSpPr>
              <p:cNvPr id="64" name="任意多边形 63"/>
              <p:cNvSpPr/>
              <p:nvPr>
                <p:custDataLst>
                  <p:tags r:id="rId4"/>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65" name="文本框 36"/>
              <p:cNvSpPr txBox="1"/>
              <p:nvPr>
                <p:custDataLst>
                  <p:tags r:id="rId5"/>
                </p:custDataLst>
              </p:nvPr>
            </p:nvSpPr>
            <p:spPr>
              <a:xfrm>
                <a:off x="4922"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2</a:t>
                </a:r>
                <a:endParaRPr lang="en-US" altLang="zh-CN" sz="2400" b="1">
                  <a:latin typeface="黑体" panose="02010609060101010101" charset="-122"/>
                  <a:ea typeface="黑体" panose="02010609060101010101" charset="-122"/>
                </a:endParaRPr>
              </a:p>
            </p:txBody>
          </p:sp>
          <p:sp>
            <p:nvSpPr>
              <p:cNvPr id="66" name="文本框 37"/>
              <p:cNvSpPr txBox="1"/>
              <p:nvPr>
                <p:custDataLst>
                  <p:tags r:id="rId6"/>
                </p:custDataLst>
              </p:nvPr>
            </p:nvSpPr>
            <p:spPr>
              <a:xfrm>
                <a:off x="4924" y="9656"/>
                <a:ext cx="2678" cy="725"/>
              </a:xfrm>
              <a:prstGeom prst="rect">
                <a:avLst/>
              </a:prstGeom>
              <a:noFill/>
            </p:spPr>
            <p:txBody>
              <a:bodyPr wrap="square" rtlCol="0">
                <a:spAutoFit/>
              </a:bodyPr>
              <a:lstStyle/>
              <a:p>
                <a:pPr algn="ctr"/>
                <a:r>
                  <a:rPr lang="zh-CN" altLang="en-US" sz="2400" b="1" dirty="0">
                    <a:latin typeface="黑体" panose="02010609060101010101" charset="-122"/>
                    <a:ea typeface="黑体" panose="02010609060101010101" charset="-122"/>
                  </a:rPr>
                  <a:t>课时导入</a:t>
                </a:r>
                <a:endParaRPr lang="zh-CN" altLang="en-US" sz="2400" b="1" dirty="0">
                  <a:latin typeface="黑体" panose="02010609060101010101" charset="-122"/>
                  <a:ea typeface="黑体" panose="02010609060101010101" charset="-122"/>
                </a:endParaRPr>
              </a:p>
            </p:txBody>
          </p:sp>
        </p:grpSp>
        <p:grpSp>
          <p:nvGrpSpPr>
            <p:cNvPr id="51" name="组合 50"/>
            <p:cNvGrpSpPr/>
            <p:nvPr/>
          </p:nvGrpSpPr>
          <p:grpSpPr>
            <a:xfrm>
              <a:off x="8217" y="7057"/>
              <a:ext cx="2812" cy="1625"/>
              <a:chOff x="4859" y="9033"/>
              <a:chExt cx="2812" cy="1625"/>
            </a:xfrm>
          </p:grpSpPr>
          <p:sp>
            <p:nvSpPr>
              <p:cNvPr id="61" name="任意多边形 60"/>
              <p:cNvSpPr/>
              <p:nvPr>
                <p:custDataLst>
                  <p:tags r:id="rId7"/>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62" name="文本框 40"/>
              <p:cNvSpPr txBox="1"/>
              <p:nvPr>
                <p:custDataLst>
                  <p:tags r:id="rId8"/>
                </p:custDataLst>
              </p:nvPr>
            </p:nvSpPr>
            <p:spPr>
              <a:xfrm>
                <a:off x="4922"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3</a:t>
                </a:r>
                <a:endParaRPr lang="en-US" altLang="zh-CN" sz="2400" b="1">
                  <a:latin typeface="黑体" panose="02010609060101010101" charset="-122"/>
                  <a:ea typeface="黑体" panose="02010609060101010101" charset="-122"/>
                </a:endParaRPr>
              </a:p>
            </p:txBody>
          </p:sp>
          <p:sp>
            <p:nvSpPr>
              <p:cNvPr id="63" name="文本框 41"/>
              <p:cNvSpPr txBox="1"/>
              <p:nvPr>
                <p:custDataLst>
                  <p:tags r:id="rId9"/>
                </p:custDataLst>
              </p:nvPr>
            </p:nvSpPr>
            <p:spPr>
              <a:xfrm>
                <a:off x="4924" y="9656"/>
                <a:ext cx="2678" cy="725"/>
              </a:xfrm>
              <a:prstGeom prst="rect">
                <a:avLst/>
              </a:prstGeom>
              <a:noFill/>
            </p:spPr>
            <p:txBody>
              <a:bodyPr wrap="square" rtlCol="0">
                <a:spAutoFit/>
              </a:bodyPr>
              <a:lstStyle/>
              <a:p>
                <a:pPr algn="ctr"/>
                <a:r>
                  <a:rPr lang="zh-CN" altLang="en-US" sz="2400" b="1">
                    <a:latin typeface="黑体" panose="02010609060101010101" charset="-122"/>
                    <a:ea typeface="黑体" panose="02010609060101010101" charset="-122"/>
                  </a:rPr>
                  <a:t>感悟新知</a:t>
                </a:r>
                <a:endParaRPr lang="zh-CN" altLang="en-US" sz="2400" b="1">
                  <a:latin typeface="黑体" panose="02010609060101010101" charset="-122"/>
                  <a:ea typeface="黑体" panose="02010609060101010101" charset="-122"/>
                </a:endParaRPr>
              </a:p>
            </p:txBody>
          </p:sp>
        </p:grpSp>
        <p:grpSp>
          <p:nvGrpSpPr>
            <p:cNvPr id="52" name="组合 51"/>
            <p:cNvGrpSpPr/>
            <p:nvPr/>
          </p:nvGrpSpPr>
          <p:grpSpPr>
            <a:xfrm>
              <a:off x="11590" y="7057"/>
              <a:ext cx="2812" cy="1625"/>
              <a:chOff x="4859" y="9033"/>
              <a:chExt cx="2812" cy="1625"/>
            </a:xfrm>
          </p:grpSpPr>
          <p:sp>
            <p:nvSpPr>
              <p:cNvPr id="58" name="任意多边形 57"/>
              <p:cNvSpPr/>
              <p:nvPr>
                <p:custDataLst>
                  <p:tags r:id="rId10"/>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59" name="文本框 44"/>
              <p:cNvSpPr txBox="1"/>
              <p:nvPr>
                <p:custDataLst>
                  <p:tags r:id="rId11"/>
                </p:custDataLst>
              </p:nvPr>
            </p:nvSpPr>
            <p:spPr>
              <a:xfrm>
                <a:off x="4908"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4</a:t>
                </a:r>
                <a:endParaRPr lang="en-US" altLang="zh-CN" sz="2400" b="1">
                  <a:latin typeface="黑体" panose="02010609060101010101" charset="-122"/>
                  <a:ea typeface="黑体" panose="02010609060101010101" charset="-122"/>
                </a:endParaRPr>
              </a:p>
            </p:txBody>
          </p:sp>
          <p:sp>
            <p:nvSpPr>
              <p:cNvPr id="60" name="文本框 45"/>
              <p:cNvSpPr txBox="1"/>
              <p:nvPr>
                <p:custDataLst>
                  <p:tags r:id="rId12"/>
                </p:custDataLst>
              </p:nvPr>
            </p:nvSpPr>
            <p:spPr>
              <a:xfrm>
                <a:off x="4924" y="9656"/>
                <a:ext cx="2678" cy="725"/>
              </a:xfrm>
              <a:prstGeom prst="rect">
                <a:avLst/>
              </a:prstGeom>
              <a:noFill/>
            </p:spPr>
            <p:txBody>
              <a:bodyPr wrap="square" rtlCol="0">
                <a:spAutoFit/>
              </a:bodyPr>
              <a:lstStyle/>
              <a:p>
                <a:pPr algn="ctr"/>
                <a:r>
                  <a:rPr lang="zh-CN" altLang="en-US" sz="2400" b="1">
                    <a:latin typeface="黑体" panose="02010609060101010101" charset="-122"/>
                    <a:ea typeface="黑体" panose="02010609060101010101" charset="-122"/>
                  </a:rPr>
                  <a:t>随堂检测</a:t>
                </a:r>
                <a:endParaRPr lang="zh-CN" altLang="en-US" sz="2400" b="1">
                  <a:latin typeface="黑体" panose="02010609060101010101" charset="-122"/>
                  <a:ea typeface="黑体" panose="02010609060101010101" charset="-122"/>
                </a:endParaRPr>
              </a:p>
            </p:txBody>
          </p:sp>
        </p:grpSp>
        <p:grpSp>
          <p:nvGrpSpPr>
            <p:cNvPr id="53" name="组合 52"/>
            <p:cNvGrpSpPr/>
            <p:nvPr/>
          </p:nvGrpSpPr>
          <p:grpSpPr>
            <a:xfrm>
              <a:off x="14963" y="7057"/>
              <a:ext cx="2812" cy="1625"/>
              <a:chOff x="4534" y="9033"/>
              <a:chExt cx="2812" cy="1625"/>
            </a:xfrm>
          </p:grpSpPr>
          <p:sp>
            <p:nvSpPr>
              <p:cNvPr id="54" name="任意多边形 53"/>
              <p:cNvSpPr/>
              <p:nvPr>
                <p:custDataLst>
                  <p:tags r:id="rId13"/>
                </p:custDataLst>
              </p:nvPr>
            </p:nvSpPr>
            <p:spPr>
              <a:xfrm>
                <a:off x="4534"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56" name="文本框 48"/>
              <p:cNvSpPr txBox="1"/>
              <p:nvPr>
                <p:custDataLst>
                  <p:tags r:id="rId14"/>
                </p:custDataLst>
              </p:nvPr>
            </p:nvSpPr>
            <p:spPr>
              <a:xfrm>
                <a:off x="4597"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5</a:t>
                </a:r>
                <a:endParaRPr lang="en-US" altLang="zh-CN" sz="2400" b="1">
                  <a:latin typeface="黑体" panose="02010609060101010101" charset="-122"/>
                  <a:ea typeface="黑体" panose="02010609060101010101" charset="-122"/>
                </a:endParaRPr>
              </a:p>
            </p:txBody>
          </p:sp>
          <p:sp>
            <p:nvSpPr>
              <p:cNvPr id="57" name="文本框 49"/>
              <p:cNvSpPr txBox="1"/>
              <p:nvPr>
                <p:custDataLst>
                  <p:tags r:id="rId15"/>
                </p:custDataLst>
              </p:nvPr>
            </p:nvSpPr>
            <p:spPr>
              <a:xfrm>
                <a:off x="4599" y="9656"/>
                <a:ext cx="2678" cy="725"/>
              </a:xfrm>
              <a:prstGeom prst="rect">
                <a:avLst/>
              </a:prstGeom>
              <a:noFill/>
            </p:spPr>
            <p:txBody>
              <a:bodyPr wrap="square" rtlCol="0">
                <a:spAutoFit/>
              </a:bodyPr>
              <a:lstStyle/>
              <a:p>
                <a:pPr algn="ctr"/>
                <a:r>
                  <a:rPr lang="zh-CN" altLang="en-US" sz="2400" b="1">
                    <a:latin typeface="黑体" panose="02010609060101010101" charset="-122"/>
                    <a:ea typeface="黑体" panose="02010609060101010101" charset="-122"/>
                  </a:rPr>
                  <a:t>课堂小结</a:t>
                </a:r>
                <a:endParaRPr lang="zh-CN" altLang="en-US" sz="2400" b="1">
                  <a:latin typeface="黑体" panose="02010609060101010101" charset="-122"/>
                  <a:ea typeface="黑体" panose="02010609060101010101" charset="-122"/>
                </a:endParaRPr>
              </a:p>
            </p:txBody>
          </p:sp>
        </p:grpSp>
      </p:grpSp>
    </p:spTree>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1055440" y="680664"/>
            <a:ext cx="10057130" cy="5489575"/>
            <a:chOff x="2494" y="1797"/>
            <a:chExt cx="15838" cy="8645"/>
          </a:xfrm>
        </p:grpSpPr>
        <p:pic>
          <p:nvPicPr>
            <p:cNvPr id="3" name="图片 2" descr="打孔纸"/>
            <p:cNvPicPr>
              <a:picLocks noChangeAspect="1"/>
            </p:cNvPicPr>
            <p:nvPr>
              <p:custDataLst>
                <p:tags r:id="rId1"/>
              </p:custDataLst>
            </p:nvPr>
          </p:nvPicPr>
          <p:blipFill>
            <a:blip r:embed="rId2"/>
            <a:stretch>
              <a:fillRect/>
            </a:stretch>
          </p:blipFill>
          <p:spPr>
            <a:xfrm>
              <a:off x="2494" y="2247"/>
              <a:ext cx="15838" cy="8195"/>
            </a:xfrm>
            <a:prstGeom prst="rect">
              <a:avLst/>
            </a:prstGeom>
          </p:spPr>
        </p:pic>
        <p:grpSp>
          <p:nvGrpSpPr>
            <p:cNvPr id="7" name="组合 6"/>
            <p:cNvGrpSpPr/>
            <p:nvPr/>
          </p:nvGrpSpPr>
          <p:grpSpPr>
            <a:xfrm>
              <a:off x="2936" y="1797"/>
              <a:ext cx="4362" cy="977"/>
              <a:chOff x="2936" y="2204"/>
              <a:chExt cx="4362" cy="977"/>
            </a:xfrm>
          </p:grpSpPr>
          <p:sp>
            <p:nvSpPr>
              <p:cNvPr id="4" name="文本框 3"/>
              <p:cNvSpPr txBox="1"/>
              <p:nvPr>
                <p:custDataLst>
                  <p:tags r:id="rId3"/>
                </p:custDataLst>
              </p:nvPr>
            </p:nvSpPr>
            <p:spPr>
              <a:xfrm>
                <a:off x="4419" y="2359"/>
                <a:ext cx="2879"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规律点拨</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2936" y="2204"/>
                <a:ext cx="1579" cy="936"/>
              </a:xfrm>
              <a:prstGeom prst="rect">
                <a:avLst/>
              </a:prstGeom>
            </p:spPr>
          </p:pic>
        </p:grpSp>
      </p:grpSp>
      <p:sp>
        <p:nvSpPr>
          <p:cNvPr id="8" name="矩形 7"/>
          <p:cNvSpPr>
            <a:spLocks noChangeArrowheads="1"/>
          </p:cNvSpPr>
          <p:nvPr/>
        </p:nvSpPr>
        <p:spPr bwMode="auto">
          <a:xfrm>
            <a:off x="1873488" y="1210456"/>
            <a:ext cx="8807605" cy="4555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5080" indent="713105" eaLnBrk="1" hangingPunct="1">
              <a:lnSpc>
                <a:spcPct val="150000"/>
              </a:lnSpc>
            </a:pPr>
            <a:r>
              <a:rPr lang="zh-CN" altLang="en-US" sz="3200" b="1" dirty="0">
                <a:solidFill>
                  <a:srgbClr val="00B0F0"/>
                </a:solidFill>
                <a:latin typeface="Times New Roman" panose="02020603050405020304" pitchFamily="18" charset="0"/>
                <a:ea typeface="楷体" panose="02010609060101010101" pitchFamily="49" charset="-122"/>
              </a:rPr>
              <a:t>分析电磁铁磁性比原通电螺线管磁性强的原因，</a:t>
            </a:r>
            <a:r>
              <a:rPr lang="zh-CN" altLang="en-US" sz="3200" b="1" u="wavy" dirty="0">
                <a:solidFill>
                  <a:srgbClr val="00B0F0"/>
                </a:solidFill>
                <a:uFill>
                  <a:solidFill>
                    <a:schemeClr val="tx1"/>
                  </a:solidFill>
                </a:uFill>
                <a:latin typeface="Times New Roman" panose="02020603050405020304" pitchFamily="18" charset="0"/>
                <a:ea typeface="楷体" panose="02010609060101010101" pitchFamily="49" charset="-122"/>
              </a:rPr>
              <a:t>采用核心要素分析法</a:t>
            </a:r>
            <a:r>
              <a:rPr lang="zh-CN" altLang="en-US" sz="3200" b="1" dirty="0">
                <a:solidFill>
                  <a:srgbClr val="00B0F0"/>
                </a:solidFill>
                <a:latin typeface="Times New Roman" panose="02020603050405020304" pitchFamily="18" charset="0"/>
                <a:ea typeface="楷体" panose="02010609060101010101" pitchFamily="49" charset="-122"/>
              </a:rPr>
              <a:t>，即先找出核心要素，再以此为突破口去寻找相应的原因。关于电磁铁磁性增强的分析，应该找出电磁铁构成中的核心要素为“插入了铁芯”，再由铁芯寻找磁性增强的内在原因。</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33"/>
          <p:cNvSpPr txBox="1">
            <a:spLocks noChangeArrowheads="1"/>
          </p:cNvSpPr>
          <p:nvPr/>
        </p:nvSpPr>
        <p:spPr bwMode="auto">
          <a:xfrm>
            <a:off x="814918" y="1493515"/>
            <a:ext cx="10562167" cy="4555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 </a:t>
            </a:r>
            <a:r>
              <a:rPr lang="zh-CN" altLang="en-US" sz="3200" b="1" dirty="0">
                <a:latin typeface="Times New Roman" panose="02020603050405020304" pitchFamily="18" charset="0"/>
                <a:ea typeface="+mn-ea"/>
                <a:cs typeface="Times New Roman" panose="02020603050405020304" pitchFamily="18" charset="0"/>
              </a:rPr>
              <a:t>探究电磁铁磁性强弱的影响因素</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a:t>
            </a:r>
            <a:r>
              <a:rPr lang="zh-CN" altLang="en-US" sz="3200" b="1" dirty="0">
                <a:latin typeface="Times New Roman" panose="02020603050405020304" pitchFamily="18" charset="0"/>
                <a:ea typeface="+mn-ea"/>
                <a:cs typeface="Times New Roman" panose="02020603050405020304" pitchFamily="18" charset="0"/>
              </a:rPr>
              <a:t>实验方法：</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zh-CN" altLang="en-US" sz="3200" b="1" dirty="0">
                <a:latin typeface="Times New Roman" panose="02020603050405020304" pitchFamily="18" charset="0"/>
                <a:ea typeface="+mn-ea"/>
                <a:cs typeface="Times New Roman" panose="02020603050405020304" pitchFamily="18" charset="0"/>
              </a:rPr>
              <a:t>①实验探究中通过电磁铁吸引大头针</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或小铁钉等</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数目的多少，来比较电磁铁磁性的强弱。这种方法为</a:t>
            </a:r>
            <a:r>
              <a:rPr lang="zh-CN" altLang="en-US" sz="3200" b="1" dirty="0">
                <a:solidFill>
                  <a:srgbClr val="00B0F0"/>
                </a:solidFill>
                <a:latin typeface="Times New Roman" panose="02020603050405020304" pitchFamily="18" charset="0"/>
                <a:ea typeface="+mn-ea"/>
                <a:cs typeface="Times New Roman" panose="02020603050405020304" pitchFamily="18" charset="0"/>
              </a:rPr>
              <a:t>转换法</a:t>
            </a:r>
            <a:r>
              <a:rPr lang="zh-CN" altLang="en-US" sz="3200" b="1" dirty="0">
                <a:latin typeface="Times New Roman" panose="02020603050405020304" pitchFamily="18" charset="0"/>
                <a:ea typeface="+mn-ea"/>
                <a:cs typeface="Times New Roman" panose="02020603050405020304" pitchFamily="18" charset="0"/>
              </a:rPr>
              <a:t>。</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zh-CN" altLang="en-US" sz="3200" b="1" dirty="0">
                <a:latin typeface="Times New Roman" panose="02020603050405020304" pitchFamily="18" charset="0"/>
                <a:ea typeface="+mn-ea"/>
                <a:cs typeface="Times New Roman" panose="02020603050405020304" pitchFamily="18" charset="0"/>
              </a:rPr>
              <a:t>②影响电磁铁磁性强弱的因素有多个，在探究磁性强弱与其中一个因素的关系时，运用了</a:t>
            </a:r>
            <a:r>
              <a:rPr lang="zh-CN" altLang="en-US" sz="3200" b="1" dirty="0">
                <a:solidFill>
                  <a:srgbClr val="00B0F0"/>
                </a:solidFill>
                <a:latin typeface="Times New Roman" panose="02020603050405020304" pitchFamily="18" charset="0"/>
                <a:ea typeface="+mn-ea"/>
                <a:cs typeface="Times New Roman" panose="02020603050405020304" pitchFamily="18" charset="0"/>
              </a:rPr>
              <a:t>控制变量法</a:t>
            </a:r>
            <a:r>
              <a:rPr lang="zh-CN" altLang="en-US" sz="3200" b="1" dirty="0">
                <a:latin typeface="Times New Roman" panose="02020603050405020304" pitchFamily="18" charset="0"/>
                <a:ea typeface="+mn-ea"/>
                <a:cs typeface="Times New Roman" panose="02020603050405020304" pitchFamily="18" charset="0"/>
              </a:rPr>
              <a:t>。</a:t>
            </a:r>
            <a:endParaRPr lang="zh-CN" altLang="en-US" sz="3200" b="1" dirty="0">
              <a:latin typeface="Times New Roman" panose="02020603050405020304" pitchFamily="18" charset="0"/>
              <a:ea typeface="+mn-ea"/>
              <a:cs typeface="Times New Roman" panose="02020603050405020304" pitchFamily="18" charset="0"/>
            </a:endParaRPr>
          </a:p>
        </p:txBody>
      </p:sp>
      <p:sp>
        <p:nvSpPr>
          <p:cNvPr id="11" name="AutoShape 2"/>
          <p:cNvSpPr>
            <a:spLocks noChangeArrowheads="1"/>
          </p:cNvSpPr>
          <p:nvPr>
            <p:custDataLst>
              <p:tags r:id="rId1"/>
            </p:custDataLst>
          </p:nvPr>
        </p:nvSpPr>
        <p:spPr bwMode="gray">
          <a:xfrm flipH="1">
            <a:off x="2244901" y="635876"/>
            <a:ext cx="3851099" cy="573617"/>
          </a:xfrm>
          <a:prstGeom prst="roundRect">
            <a:avLst>
              <a:gd name="adj" fmla="val 47681"/>
            </a:avLst>
          </a:prstGeom>
          <a:solidFill>
            <a:schemeClr val="accent6">
              <a:lumMod val="60000"/>
              <a:lumOff val="40000"/>
            </a:schemeClr>
          </a:soli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2" name="AutoShape 2"/>
          <p:cNvSpPr>
            <a:spLocks noChangeArrowheads="1"/>
          </p:cNvSpPr>
          <p:nvPr>
            <p:custDataLst>
              <p:tags r:id="rId2"/>
            </p:custDataLst>
          </p:nvPr>
        </p:nvSpPr>
        <p:spPr bwMode="gray">
          <a:xfrm flipH="1">
            <a:off x="839435" y="625293"/>
            <a:ext cx="2053167" cy="584200"/>
          </a:xfrm>
          <a:prstGeom prst="roundRect">
            <a:avLst>
              <a:gd name="adj" fmla="val 47681"/>
            </a:avLst>
          </a:prstGeom>
          <a:gradFill rotWithShape="1">
            <a:gsLst>
              <a:gs pos="100000">
                <a:schemeClr val="accent5">
                  <a:lumMod val="60000"/>
                  <a:lumOff val="40000"/>
                </a:schemeClr>
              </a:gs>
              <a:gs pos="100000">
                <a:srgbClr val="FF0A00"/>
              </a:gs>
              <a:gs pos="100000">
                <a:srgbClr val="FF1200"/>
              </a:gs>
              <a:gs pos="100000">
                <a:srgbClr val="FF6600"/>
              </a:gs>
            </a:gsLst>
            <a:lin ang="0" scaled="1"/>
          </a:gra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3" name="文本框 27"/>
          <p:cNvSpPr txBox="1"/>
          <p:nvPr>
            <p:custDataLst>
              <p:tags r:id="rId3"/>
            </p:custDataLst>
          </p:nvPr>
        </p:nvSpPr>
        <p:spPr>
          <a:xfrm>
            <a:off x="1050679" y="623428"/>
            <a:ext cx="1449436" cy="584775"/>
          </a:xfrm>
          <a:prstGeom prst="rect">
            <a:avLst/>
          </a:prstGeom>
          <a:noFill/>
          <a:ln w="9525">
            <a:noFill/>
          </a:ln>
        </p:spPr>
        <p:txBody>
          <a:bodyPr wrap="none">
            <a:spAutoFit/>
          </a:bodyPr>
          <a:lstStyle/>
          <a:p>
            <a:r>
              <a:rPr lang="zh-CN" altLang="en-US" sz="3200" b="1" dirty="0">
                <a:solidFill>
                  <a:schemeClr val="tx1"/>
                </a:solidFill>
                <a:latin typeface="黑体" panose="02010609060101010101" charset="-122"/>
                <a:ea typeface="黑体" panose="02010609060101010101" charset="-122"/>
              </a:rPr>
              <a:t>知识点</a:t>
            </a:r>
            <a:endParaRPr lang="zh-CN" altLang="en-US" sz="3200" b="1" dirty="0">
              <a:solidFill>
                <a:schemeClr val="tx1"/>
              </a:solidFill>
              <a:latin typeface="黑体" panose="02010609060101010101" charset="-122"/>
              <a:ea typeface="黑体" panose="02010609060101010101" charset="-122"/>
            </a:endParaRPr>
          </a:p>
        </p:txBody>
      </p:sp>
      <p:sp>
        <p:nvSpPr>
          <p:cNvPr id="15" name="文本框 28"/>
          <p:cNvSpPr txBox="1"/>
          <p:nvPr>
            <p:custDataLst>
              <p:tags r:id="rId4"/>
            </p:custDataLst>
          </p:nvPr>
        </p:nvSpPr>
        <p:spPr>
          <a:xfrm>
            <a:off x="3287688" y="623428"/>
            <a:ext cx="2808312" cy="584775"/>
          </a:xfrm>
          <a:prstGeom prst="rect">
            <a:avLst/>
          </a:prstGeom>
          <a:noFill/>
          <a:ln w="9525">
            <a:noFill/>
          </a:ln>
        </p:spPr>
        <p:txBody>
          <a:bodyPr wrap="square">
            <a:spAutoFit/>
          </a:bodyPr>
          <a:lstStyle/>
          <a:p>
            <a:r>
              <a:rPr lang="zh-CN" altLang="en-US" sz="3200" b="1" dirty="0">
                <a:latin typeface="黑体" panose="02010609060101010101" charset="-122"/>
                <a:ea typeface="黑体" panose="02010609060101010101" charset="-122"/>
              </a:rPr>
              <a:t>电磁铁的磁性</a:t>
            </a:r>
            <a:endParaRPr lang="zh-CN" altLang="en-US" sz="3200" b="1" dirty="0">
              <a:latin typeface="黑体" panose="02010609060101010101" charset="-122"/>
              <a:ea typeface="黑体" panose="02010609060101010101" charset="-122"/>
            </a:endParaRPr>
          </a:p>
        </p:txBody>
      </p:sp>
      <p:sp>
        <p:nvSpPr>
          <p:cNvPr id="16" name="AutoShape 11"/>
          <p:cNvSpPr/>
          <p:nvPr>
            <p:custDataLst>
              <p:tags r:id="rId5"/>
            </p:custDataLst>
          </p:nvPr>
        </p:nvSpPr>
        <p:spPr>
          <a:xfrm>
            <a:off x="2486202" y="491944"/>
            <a:ext cx="768351" cy="776816"/>
          </a:xfrm>
          <a:prstGeom prst="diamond">
            <a:avLst/>
          </a:prstGeom>
          <a:solidFill>
            <a:srgbClr val="F4BE96"/>
          </a:solidFill>
          <a:ln w="38100" cap="flat" cmpd="sng">
            <a:solidFill>
              <a:schemeClr val="bg1"/>
            </a:solidFill>
            <a:prstDash val="solid"/>
            <a:miter/>
            <a:headEnd type="none" w="med" len="med"/>
            <a:tailEnd type="none" w="med" len="med"/>
          </a:ln>
          <a:effectLst>
            <a:outerShdw sy="50000" rotWithShape="0">
              <a:srgbClr val="808080">
                <a:alpha val="50000"/>
              </a:srgbClr>
            </a:outerShdw>
          </a:effectLst>
        </p:spPr>
        <p:txBody>
          <a:bodyPr wrap="none" anchor="ctr" anchorCtr="0"/>
          <a:lstStyle/>
          <a:p>
            <a:pPr algn="ctr" eaLnBrk="0" hangingPunct="0"/>
            <a:r>
              <a:rPr lang="en-US" altLang="ko-KR" sz="3200" b="1" dirty="0" smtClean="0">
                <a:solidFill>
                  <a:schemeClr val="tx1"/>
                </a:solidFill>
                <a:latin typeface="黑体" panose="02010609060101010101" charset="-122"/>
                <a:ea typeface="黑体" panose="02010609060101010101" charset="-122"/>
              </a:rPr>
              <a:t>2</a:t>
            </a:r>
            <a:endParaRPr lang="en-US" altLang="ko-KR" sz="3200" b="1" dirty="0">
              <a:solidFill>
                <a:schemeClr val="tx1"/>
              </a:solidFill>
              <a:latin typeface="黑体" panose="02010609060101010101" charset="-122"/>
              <a:ea typeface="黑体" panose="02010609060101010101" charset="-122"/>
            </a:endParaRPr>
          </a:p>
        </p:txBody>
      </p:sp>
    </p:spTree>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33"/>
          <p:cNvSpPr txBox="1">
            <a:spLocks noChangeArrowheads="1"/>
          </p:cNvSpPr>
          <p:nvPr/>
        </p:nvSpPr>
        <p:spPr bwMode="auto">
          <a:xfrm>
            <a:off x="814918" y="932723"/>
            <a:ext cx="10562167" cy="2339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a:t>
            </a:r>
            <a:r>
              <a:rPr lang="zh-CN" altLang="en-US" sz="3200" b="1" dirty="0">
                <a:latin typeface="Times New Roman" panose="02020603050405020304" pitchFamily="18" charset="0"/>
                <a:ea typeface="+mn-ea"/>
                <a:cs typeface="Times New Roman" panose="02020603050405020304" pitchFamily="18" charset="0"/>
              </a:rPr>
              <a:t>实验设计：</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zh-CN" altLang="en-US" sz="3200" b="1" dirty="0">
                <a:latin typeface="Times New Roman" panose="02020603050405020304" pitchFamily="18" charset="0"/>
                <a:ea typeface="+mn-ea"/>
                <a:cs typeface="Times New Roman" panose="02020603050405020304" pitchFamily="18" charset="0"/>
              </a:rPr>
              <a:t>①</a:t>
            </a:r>
            <a:r>
              <a:rPr lang="zh-CN" altLang="en-US" sz="3200" b="1" u="wavy" dirty="0">
                <a:uFill>
                  <a:solidFill>
                    <a:srgbClr val="00B0F0"/>
                  </a:solidFill>
                </a:uFill>
                <a:latin typeface="Times New Roman" panose="02020603050405020304" pitchFamily="18" charset="0"/>
                <a:ea typeface="+mn-ea"/>
                <a:cs typeface="Times New Roman" panose="02020603050405020304" pitchFamily="18" charset="0"/>
              </a:rPr>
              <a:t>在探究磁性强弱与线圈匝数的关系时</a:t>
            </a:r>
            <a:r>
              <a:rPr lang="zh-CN" altLang="en-US" sz="3200" b="1" dirty="0">
                <a:latin typeface="Times New Roman" panose="02020603050405020304" pitchFamily="18" charset="0"/>
                <a:ea typeface="+mn-ea"/>
                <a:cs typeface="Times New Roman" panose="02020603050405020304" pitchFamily="18" charset="0"/>
              </a:rPr>
              <a:t>，要保证电流相等，实用且容易操作的办法是将两个线圈串联</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如图</a:t>
            </a:r>
            <a:r>
              <a:rPr lang="en-US" altLang="zh-CN" sz="3200" b="1" dirty="0">
                <a:latin typeface="Times New Roman" panose="02020603050405020304" pitchFamily="18" charset="0"/>
                <a:ea typeface="+mn-ea"/>
                <a:cs typeface="Times New Roman" panose="02020603050405020304" pitchFamily="18" charset="0"/>
              </a:rPr>
              <a:t>1)</a:t>
            </a:r>
            <a:r>
              <a:rPr lang="zh-CN" altLang="en-US" sz="3200" b="1" dirty="0">
                <a:latin typeface="Times New Roman" panose="02020603050405020304" pitchFamily="18" charset="0"/>
                <a:ea typeface="+mn-ea"/>
                <a:cs typeface="Times New Roman" panose="02020603050405020304" pitchFamily="18" charset="0"/>
              </a:rPr>
              <a:t>；</a:t>
            </a:r>
            <a:endParaRPr lang="en-US" altLang="zh-CN" sz="3200" b="1" dirty="0">
              <a:latin typeface="Times New Roman" panose="02020603050405020304" pitchFamily="18" charset="0"/>
              <a:ea typeface="+mn-ea"/>
              <a:cs typeface="Times New Roman" panose="02020603050405020304" pitchFamily="18" charset="0"/>
            </a:endParaRPr>
          </a:p>
        </p:txBody>
      </p:sp>
      <p:pic>
        <p:nvPicPr>
          <p:cNvPr id="1026"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313552" y="3236672"/>
            <a:ext cx="3564897" cy="28093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33"/>
          <p:cNvSpPr txBox="1">
            <a:spLocks noChangeArrowheads="1"/>
          </p:cNvSpPr>
          <p:nvPr/>
        </p:nvSpPr>
        <p:spPr bwMode="auto">
          <a:xfrm>
            <a:off x="814918" y="1124744"/>
            <a:ext cx="10562167" cy="2339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zh-CN" altLang="en-US" sz="3200" b="1" dirty="0">
                <a:latin typeface="Times New Roman" panose="02020603050405020304" pitchFamily="18" charset="0"/>
                <a:ea typeface="+mn-ea"/>
                <a:cs typeface="Times New Roman" panose="02020603050405020304" pitchFamily="18" charset="0"/>
              </a:rPr>
              <a:t>②</a:t>
            </a:r>
            <a:r>
              <a:rPr lang="zh-CN" altLang="en-US" sz="3200" b="1" u="wavy" dirty="0">
                <a:uFill>
                  <a:solidFill>
                    <a:srgbClr val="00B0F0"/>
                  </a:solidFill>
                </a:uFill>
                <a:latin typeface="Times New Roman" panose="02020603050405020304" pitchFamily="18" charset="0"/>
                <a:ea typeface="+mn-ea"/>
                <a:cs typeface="Times New Roman" panose="02020603050405020304" pitchFamily="18" charset="0"/>
              </a:rPr>
              <a:t>在探究磁性强弱与电流大小的关系时</a:t>
            </a:r>
            <a:r>
              <a:rPr lang="zh-CN" altLang="en-US" sz="3200" b="1" dirty="0">
                <a:latin typeface="Times New Roman" panose="02020603050405020304" pitchFamily="18" charset="0"/>
                <a:ea typeface="+mn-ea"/>
                <a:cs typeface="Times New Roman" panose="02020603050405020304" pitchFamily="18" charset="0"/>
              </a:rPr>
              <a:t>，采用只观察一个线圈，用滑动变阻器改变电流大小的办法</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如图</a:t>
            </a:r>
            <a:r>
              <a:rPr lang="en-US" altLang="zh-CN" sz="3200" b="1" dirty="0">
                <a:latin typeface="Times New Roman" panose="02020603050405020304" pitchFamily="18" charset="0"/>
                <a:ea typeface="+mn-ea"/>
                <a:cs typeface="Times New Roman" panose="02020603050405020304" pitchFamily="18" charset="0"/>
              </a:rPr>
              <a:t>2)</a:t>
            </a:r>
            <a:r>
              <a:rPr lang="zh-CN" altLang="en-US" sz="3200" b="1" dirty="0">
                <a:latin typeface="Times New Roman" panose="02020603050405020304" pitchFamily="18" charset="0"/>
                <a:ea typeface="+mn-ea"/>
                <a:cs typeface="Times New Roman" panose="02020603050405020304" pitchFamily="18" charset="0"/>
              </a:rPr>
              <a:t>。实际操作也非常简单。</a:t>
            </a:r>
            <a:endParaRPr lang="en-US" altLang="zh-CN" sz="3200" b="1" dirty="0">
              <a:latin typeface="Times New Roman" panose="02020603050405020304" pitchFamily="18" charset="0"/>
              <a:ea typeface="+mn-ea"/>
              <a:cs typeface="Times New Roman" panose="02020603050405020304" pitchFamily="18" charset="0"/>
            </a:endParaRPr>
          </a:p>
        </p:txBody>
      </p:sp>
      <p:pic>
        <p:nvPicPr>
          <p:cNvPr id="2050"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695733" y="3350399"/>
            <a:ext cx="4802387" cy="2766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33"/>
          <p:cNvSpPr txBox="1">
            <a:spLocks noChangeArrowheads="1"/>
          </p:cNvSpPr>
          <p:nvPr/>
        </p:nvSpPr>
        <p:spPr bwMode="auto">
          <a:xfrm>
            <a:off x="814918" y="1220755"/>
            <a:ext cx="10562167" cy="4555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(3)</a:t>
            </a:r>
            <a:r>
              <a:rPr lang="zh-CN" altLang="en-US" sz="3200" b="1" dirty="0">
                <a:latin typeface="Times New Roman" panose="02020603050405020304" pitchFamily="18" charset="0"/>
                <a:ea typeface="+mn-ea"/>
                <a:cs typeface="Times New Roman" panose="02020603050405020304" pitchFamily="18" charset="0"/>
              </a:rPr>
              <a:t> 实验结论：电磁铁磁性的强弱与电流的大小和线圈匝数的多少有关，电流越大、线圈匝数越多，磁性越强。</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 </a:t>
            </a:r>
            <a:r>
              <a:rPr lang="zh-CN" altLang="en-US" sz="3200" b="1" dirty="0">
                <a:latin typeface="Times New Roman" panose="02020603050405020304" pitchFamily="18" charset="0"/>
                <a:ea typeface="+mn-ea"/>
                <a:cs typeface="Times New Roman" panose="02020603050405020304" pitchFamily="18" charset="0"/>
              </a:rPr>
              <a:t>电磁铁的特点</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三可控</a:t>
            </a:r>
            <a:r>
              <a:rPr lang="en-US" altLang="zh-CN" sz="3200" b="1" dirty="0">
                <a:latin typeface="Times New Roman" panose="02020603050405020304" pitchFamily="18" charset="0"/>
                <a:ea typeface="+mn-ea"/>
                <a:cs typeface="Times New Roman" panose="02020603050405020304" pitchFamily="18" charset="0"/>
              </a:rPr>
              <a:t>)</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a:t>
            </a:r>
            <a:r>
              <a:rPr lang="zh-CN" altLang="en-US" sz="3200" b="1" dirty="0">
                <a:latin typeface="Times New Roman" panose="02020603050405020304" pitchFamily="18" charset="0"/>
                <a:ea typeface="+mn-ea"/>
                <a:cs typeface="Times New Roman" panose="02020603050405020304" pitchFamily="18" charset="0"/>
              </a:rPr>
              <a:t>磁性的有无由电流的通断来控制。</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a:t>
            </a:r>
            <a:r>
              <a:rPr lang="zh-CN" altLang="en-US" sz="3200" b="1" dirty="0">
                <a:latin typeface="Times New Roman" panose="02020603050405020304" pitchFamily="18" charset="0"/>
                <a:ea typeface="+mn-ea"/>
                <a:cs typeface="Times New Roman" panose="02020603050405020304" pitchFamily="18" charset="0"/>
              </a:rPr>
              <a:t>磁性的强弱由电流的大小和线圈匝数的多少来控制。</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(3)</a:t>
            </a:r>
            <a:r>
              <a:rPr lang="zh-CN" altLang="en-US" sz="3200" b="1" dirty="0">
                <a:latin typeface="Times New Roman" panose="02020603050405020304" pitchFamily="18" charset="0"/>
                <a:ea typeface="+mn-ea"/>
                <a:cs typeface="Times New Roman" panose="02020603050405020304" pitchFamily="18" charset="0"/>
              </a:rPr>
              <a:t>磁极的方向由电流的方向来控制。</a:t>
            </a:r>
            <a:endParaRPr lang="en-US" altLang="zh-CN" sz="3200" b="1" dirty="0">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Rectangle 1"/>
          <p:cNvSpPr>
            <a:spLocks noChangeArrowheads="1"/>
          </p:cNvSpPr>
          <p:nvPr/>
        </p:nvSpPr>
        <p:spPr bwMode="auto">
          <a:xfrm>
            <a:off x="1295467" y="1063090"/>
            <a:ext cx="6720747" cy="372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Times New Roman" panose="02020603050405020304" pitchFamily="18" charset="0"/>
                <a:ea typeface="楷体" panose="02010609060101010101" pitchFamily="49" charset="-122"/>
              </a:rPr>
              <a:t>实验拓展：</a:t>
            </a:r>
            <a:endParaRPr lang="zh-CN" altLang="en-US" sz="3200" b="1" dirty="0">
              <a:latin typeface="Times New Roman" panose="02020603050405020304" pitchFamily="18" charset="0"/>
              <a:ea typeface="楷体" panose="02010609060101010101" pitchFamily="49" charset="-122"/>
            </a:endParaRPr>
          </a:p>
          <a:p>
            <a:pPr indent="713105" eaLnBrk="1" hangingPunct="1">
              <a:lnSpc>
                <a:spcPct val="150000"/>
              </a:lnSpc>
            </a:pPr>
            <a:r>
              <a:rPr lang="zh-CN" altLang="en-US" sz="3200" b="1" dirty="0">
                <a:solidFill>
                  <a:srgbClr val="00B0F0"/>
                </a:solidFill>
                <a:latin typeface="Times New Roman" panose="02020603050405020304" pitchFamily="18" charset="0"/>
                <a:ea typeface="楷体" panose="02010609060101010101" pitchFamily="49" charset="-122"/>
              </a:rPr>
              <a:t>研究电磁铁磁性强弱常用转换法。</a:t>
            </a:r>
            <a:endParaRPr lang="en-US" altLang="zh-CN" sz="3200" b="1" dirty="0">
              <a:solidFill>
                <a:srgbClr val="00B0F0"/>
              </a:solidFill>
              <a:latin typeface="Times New Roman" panose="02020603050405020304" pitchFamily="18" charset="0"/>
              <a:ea typeface="楷体" panose="02010609060101010101" pitchFamily="49" charset="-122"/>
            </a:endParaRPr>
          </a:p>
          <a:p>
            <a:pPr indent="713105" eaLnBrk="1" hangingPunct="1">
              <a:lnSpc>
                <a:spcPct val="150000"/>
              </a:lnSpc>
            </a:pPr>
            <a:r>
              <a:rPr lang="zh-CN" altLang="en-US" sz="3200" b="1" dirty="0">
                <a:solidFill>
                  <a:srgbClr val="00B0F0"/>
                </a:solidFill>
                <a:latin typeface="Times New Roman" panose="02020603050405020304" pitchFamily="18" charset="0"/>
                <a:ea typeface="楷体" panose="02010609060101010101" pitchFamily="49" charset="-122"/>
              </a:rPr>
              <a:t>甲：</a:t>
            </a:r>
            <a:r>
              <a:rPr lang="en-US" altLang="zh-CN" sz="3200" b="1" dirty="0">
                <a:solidFill>
                  <a:srgbClr val="00B0F0"/>
                </a:solidFill>
                <a:latin typeface="Times New Roman" panose="02020603050405020304" pitchFamily="18" charset="0"/>
                <a:ea typeface="楷体" panose="02010609060101010101" pitchFamily="49" charset="-122"/>
              </a:rPr>
              <a:t>(</a:t>
            </a:r>
            <a:r>
              <a:rPr lang="en-US" altLang="zh-CN" sz="3200" b="1" i="1" dirty="0">
                <a:solidFill>
                  <a:srgbClr val="00B0F0"/>
                </a:solidFill>
                <a:latin typeface="Times New Roman" panose="02020603050405020304" pitchFamily="18" charset="0"/>
                <a:ea typeface="楷体" panose="02010609060101010101" pitchFamily="49" charset="-122"/>
              </a:rPr>
              <a:t>A</a:t>
            </a:r>
            <a:r>
              <a:rPr lang="en-US" altLang="zh-CN" sz="3200" b="1" dirty="0">
                <a:solidFill>
                  <a:srgbClr val="00B0F0"/>
                </a:solidFill>
                <a:latin typeface="Times New Roman" panose="02020603050405020304" pitchFamily="18" charset="0"/>
                <a:ea typeface="楷体" panose="02010609060101010101" pitchFamily="49" charset="-122"/>
              </a:rPr>
              <a:t> </a:t>
            </a:r>
            <a:r>
              <a:rPr lang="zh-CN" altLang="en-US" sz="3200" b="1" dirty="0">
                <a:solidFill>
                  <a:srgbClr val="00B0F0"/>
                </a:solidFill>
                <a:latin typeface="Times New Roman" panose="02020603050405020304" pitchFamily="18" charset="0"/>
                <a:ea typeface="楷体" panose="02010609060101010101" pitchFamily="49" charset="-122"/>
              </a:rPr>
              <a:t>为铁块，指针可绕</a:t>
            </a:r>
            <a:r>
              <a:rPr lang="en-US" altLang="zh-CN" sz="3200" b="1" i="1" dirty="0">
                <a:solidFill>
                  <a:srgbClr val="00B0F0"/>
                </a:solidFill>
                <a:latin typeface="Times New Roman" panose="02020603050405020304" pitchFamily="18" charset="0"/>
                <a:ea typeface="楷体" panose="02010609060101010101" pitchFamily="49" charset="-122"/>
              </a:rPr>
              <a:t>O</a:t>
            </a:r>
            <a:r>
              <a:rPr lang="en-US" altLang="zh-CN" sz="3200" b="1" dirty="0">
                <a:solidFill>
                  <a:srgbClr val="00B0F0"/>
                </a:solidFill>
                <a:latin typeface="Times New Roman" panose="02020603050405020304" pitchFamily="18" charset="0"/>
                <a:ea typeface="楷体" panose="02010609060101010101" pitchFamily="49" charset="-122"/>
              </a:rPr>
              <a:t> </a:t>
            </a:r>
            <a:r>
              <a:rPr lang="zh-CN" altLang="en-US" sz="3200" b="1" dirty="0">
                <a:solidFill>
                  <a:srgbClr val="00B0F0"/>
                </a:solidFill>
                <a:latin typeface="Times New Roman" panose="02020603050405020304" pitchFamily="18" charset="0"/>
                <a:ea typeface="楷体" panose="02010609060101010101" pitchFamily="49" charset="-122"/>
              </a:rPr>
              <a:t>点转动</a:t>
            </a:r>
            <a:r>
              <a:rPr lang="en-US" altLang="zh-CN" sz="3200" b="1" dirty="0">
                <a:solidFill>
                  <a:srgbClr val="00B0F0"/>
                </a:solidFill>
                <a:latin typeface="Times New Roman" panose="02020603050405020304" pitchFamily="18" charset="0"/>
                <a:ea typeface="楷体" panose="02010609060101010101" pitchFamily="49" charset="-122"/>
              </a:rPr>
              <a:t>)</a:t>
            </a:r>
            <a:r>
              <a:rPr lang="zh-CN" altLang="en-US" sz="3200" b="1" dirty="0">
                <a:solidFill>
                  <a:srgbClr val="00B0F0"/>
                </a:solidFill>
                <a:latin typeface="Times New Roman" panose="02020603050405020304" pitchFamily="18" charset="0"/>
                <a:ea typeface="楷体" panose="02010609060101010101" pitchFamily="49" charset="-122"/>
              </a:rPr>
              <a:t>将磁性强弱转化为指针偏转角度的大小。</a:t>
            </a:r>
            <a:endParaRPr lang="en-US" altLang="zh-CN" sz="3200" b="1" dirty="0">
              <a:solidFill>
                <a:srgbClr val="00B0F0"/>
              </a:solidFill>
              <a:latin typeface="Times New Roman" panose="02020603050405020304" pitchFamily="18" charset="0"/>
              <a:ea typeface="楷体" panose="02010609060101010101" pitchFamily="49" charset="-122"/>
            </a:endParaRPr>
          </a:p>
        </p:txBody>
      </p:sp>
      <p:pic>
        <p:nvPicPr>
          <p:cNvPr id="3075" name="Picture 3"/>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272991" y="2219902"/>
            <a:ext cx="2239500" cy="20561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8" fill="hold" nodeType="withEffect">
                                  <p:stCondLst>
                                    <p:cond delay="0"/>
                                  </p:stCondLst>
                                  <p:childTnLst>
                                    <p:set>
                                      <p:cBhvr>
                                        <p:cTn id="9" dur="1" fill="hold">
                                          <p:stCondLst>
                                            <p:cond delay="0"/>
                                          </p:stCondLst>
                                        </p:cTn>
                                        <p:tgtEl>
                                          <p:spTgt spid="3075"/>
                                        </p:tgtEl>
                                        <p:attrNameLst>
                                          <p:attrName>style.visibility</p:attrName>
                                        </p:attrNameLst>
                                      </p:cBhvr>
                                      <p:to>
                                        <p:strVal val="visible"/>
                                      </p:to>
                                    </p:set>
                                    <p:animEffect transition="in" filter="wipe(left)">
                                      <p:cBhvr>
                                        <p:cTn id="10" dur="5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Rectangle 1"/>
          <p:cNvSpPr>
            <a:spLocks noChangeArrowheads="1"/>
          </p:cNvSpPr>
          <p:nvPr/>
        </p:nvSpPr>
        <p:spPr bwMode="auto">
          <a:xfrm>
            <a:off x="1295467" y="1463200"/>
            <a:ext cx="4800533" cy="2245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713105" eaLnBrk="1" hangingPunct="1">
              <a:lnSpc>
                <a:spcPct val="150000"/>
              </a:lnSpc>
            </a:pPr>
            <a:r>
              <a:rPr lang="zh-CN" altLang="en-US" sz="3200" b="1" dirty="0">
                <a:solidFill>
                  <a:srgbClr val="00B0F0"/>
                </a:solidFill>
                <a:latin typeface="Times New Roman" panose="02020603050405020304" pitchFamily="18" charset="0"/>
                <a:ea typeface="楷体" panose="02010609060101010101" pitchFamily="49" charset="-122"/>
              </a:rPr>
              <a:t>乙：</a:t>
            </a:r>
            <a:r>
              <a:rPr lang="en-US" altLang="zh-CN" sz="3200" b="1" dirty="0">
                <a:solidFill>
                  <a:srgbClr val="00B0F0"/>
                </a:solidFill>
                <a:latin typeface="Times New Roman" panose="02020603050405020304" pitchFamily="18" charset="0"/>
                <a:ea typeface="楷体" panose="02010609060101010101" pitchFamily="49" charset="-122"/>
              </a:rPr>
              <a:t>(</a:t>
            </a:r>
            <a:r>
              <a:rPr lang="en-US" altLang="zh-CN" sz="3200" b="1" i="1" dirty="0">
                <a:solidFill>
                  <a:srgbClr val="00B0F0"/>
                </a:solidFill>
                <a:latin typeface="Times New Roman" panose="02020603050405020304" pitchFamily="18" charset="0"/>
                <a:ea typeface="楷体" panose="02010609060101010101" pitchFamily="49" charset="-122"/>
              </a:rPr>
              <a:t>P </a:t>
            </a:r>
            <a:r>
              <a:rPr lang="zh-CN" altLang="en-US" sz="3200" b="1" dirty="0">
                <a:solidFill>
                  <a:srgbClr val="00B0F0"/>
                </a:solidFill>
                <a:latin typeface="Times New Roman" panose="02020603050405020304" pitchFamily="18" charset="0"/>
                <a:ea typeface="楷体" panose="02010609060101010101" pitchFamily="49" charset="-122"/>
              </a:rPr>
              <a:t>为铁块</a:t>
            </a:r>
            <a:r>
              <a:rPr lang="en-US" altLang="zh-CN" sz="3200" b="1" dirty="0">
                <a:solidFill>
                  <a:srgbClr val="00B0F0"/>
                </a:solidFill>
                <a:latin typeface="Times New Roman" panose="02020603050405020304" pitchFamily="18" charset="0"/>
                <a:ea typeface="楷体" panose="02010609060101010101" pitchFamily="49" charset="-122"/>
              </a:rPr>
              <a:t>)</a:t>
            </a:r>
            <a:r>
              <a:rPr lang="zh-CN" altLang="en-US" sz="3200" b="1" dirty="0">
                <a:solidFill>
                  <a:srgbClr val="00B0F0"/>
                </a:solidFill>
                <a:latin typeface="Times New Roman" panose="02020603050405020304" pitchFamily="18" charset="0"/>
                <a:ea typeface="楷体" panose="02010609060101010101" pitchFamily="49" charset="-122"/>
              </a:rPr>
              <a:t>将磁性强弱转化为弹簧测力计的示数大小变化。</a:t>
            </a:r>
            <a:endParaRPr lang="en-US" altLang="zh-CN" sz="3200" b="1" dirty="0">
              <a:solidFill>
                <a:srgbClr val="00B0F0"/>
              </a:solidFill>
              <a:latin typeface="Times New Roman" panose="02020603050405020304" pitchFamily="18" charset="0"/>
              <a:ea typeface="楷体" panose="02010609060101010101" pitchFamily="49" charset="-122"/>
            </a:endParaRPr>
          </a:p>
        </p:txBody>
      </p:sp>
      <p:pic>
        <p:nvPicPr>
          <p:cNvPr id="4098"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288022" y="1508787"/>
            <a:ext cx="2280860" cy="33169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8" fill="hold" nodeType="withEffect">
                                  <p:stCondLst>
                                    <p:cond delay="0"/>
                                  </p:stCondLst>
                                  <p:childTnLst>
                                    <p:set>
                                      <p:cBhvr>
                                        <p:cTn id="9" dur="1" fill="hold">
                                          <p:stCondLst>
                                            <p:cond delay="0"/>
                                          </p:stCondLst>
                                        </p:cTn>
                                        <p:tgtEl>
                                          <p:spTgt spid="4098"/>
                                        </p:tgtEl>
                                        <p:attrNameLst>
                                          <p:attrName>style.visibility</p:attrName>
                                        </p:attrNameLst>
                                      </p:cBhvr>
                                      <p:to>
                                        <p:strVal val="visible"/>
                                      </p:to>
                                    </p:set>
                                    <p:animEffect transition="in" filter="wipe(left)">
                                      <p:cBhvr>
                                        <p:cTn id="10"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Rectangle 1"/>
          <p:cNvSpPr>
            <a:spLocks noChangeArrowheads="1"/>
          </p:cNvSpPr>
          <p:nvPr/>
        </p:nvSpPr>
        <p:spPr bwMode="auto">
          <a:xfrm>
            <a:off x="1299408" y="1463200"/>
            <a:ext cx="4800533" cy="2245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713105" eaLnBrk="1" hangingPunct="1">
              <a:lnSpc>
                <a:spcPct val="150000"/>
              </a:lnSpc>
            </a:pPr>
            <a:r>
              <a:rPr lang="zh-CN" altLang="en-US" sz="3200" b="1" dirty="0">
                <a:solidFill>
                  <a:srgbClr val="00B0F0"/>
                </a:solidFill>
                <a:latin typeface="Times New Roman" panose="02020603050405020304" pitchFamily="18" charset="0"/>
                <a:ea typeface="楷体" panose="02010609060101010101" pitchFamily="49" charset="-122"/>
              </a:rPr>
              <a:t>丙：</a:t>
            </a:r>
            <a:r>
              <a:rPr lang="en-US" altLang="zh-CN" sz="3200" b="1" dirty="0">
                <a:solidFill>
                  <a:srgbClr val="00B0F0"/>
                </a:solidFill>
                <a:latin typeface="Times New Roman" panose="02020603050405020304" pitchFamily="18" charset="0"/>
                <a:ea typeface="楷体" panose="02010609060101010101" pitchFamily="49" charset="-122"/>
              </a:rPr>
              <a:t>(</a:t>
            </a:r>
            <a:r>
              <a:rPr lang="en-US" altLang="zh-CN" sz="3200" b="1" i="1" dirty="0">
                <a:solidFill>
                  <a:srgbClr val="00B0F0"/>
                </a:solidFill>
                <a:latin typeface="Times New Roman" panose="02020603050405020304" pitchFamily="18" charset="0"/>
                <a:ea typeface="楷体" panose="02010609060101010101" pitchFamily="49" charset="-122"/>
              </a:rPr>
              <a:t>P </a:t>
            </a:r>
            <a:r>
              <a:rPr lang="zh-CN" altLang="en-US" sz="3200" b="1" dirty="0">
                <a:solidFill>
                  <a:srgbClr val="00B0F0"/>
                </a:solidFill>
                <a:latin typeface="Times New Roman" panose="02020603050405020304" pitchFamily="18" charset="0"/>
                <a:ea typeface="楷体" panose="02010609060101010101" pitchFamily="49" charset="-122"/>
              </a:rPr>
              <a:t>为铁块</a:t>
            </a:r>
            <a:r>
              <a:rPr lang="en-US" altLang="zh-CN" sz="3200" b="1" dirty="0">
                <a:solidFill>
                  <a:srgbClr val="00B0F0"/>
                </a:solidFill>
                <a:latin typeface="Times New Roman" panose="02020603050405020304" pitchFamily="18" charset="0"/>
                <a:ea typeface="楷体" panose="02010609060101010101" pitchFamily="49" charset="-122"/>
              </a:rPr>
              <a:t>)</a:t>
            </a:r>
            <a:r>
              <a:rPr lang="zh-CN" altLang="en-US" sz="3200" b="1" dirty="0">
                <a:solidFill>
                  <a:srgbClr val="00B0F0"/>
                </a:solidFill>
                <a:latin typeface="Times New Roman" panose="02020603050405020304" pitchFamily="18" charset="0"/>
                <a:ea typeface="楷体" panose="02010609060101010101" pitchFamily="49" charset="-122"/>
              </a:rPr>
              <a:t>将磁性强弱转化为电子测力计的示数大小变化。</a:t>
            </a:r>
            <a:endParaRPr lang="en-US" altLang="zh-CN" sz="3200" b="1" dirty="0">
              <a:solidFill>
                <a:srgbClr val="00B0F0"/>
              </a:solidFill>
              <a:latin typeface="Times New Roman" panose="02020603050405020304" pitchFamily="18" charset="0"/>
              <a:ea typeface="楷体" panose="02010609060101010101" pitchFamily="49" charset="-122"/>
            </a:endParaRPr>
          </a:p>
        </p:txBody>
      </p:sp>
      <p:pic>
        <p:nvPicPr>
          <p:cNvPr id="5122"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576053" y="1700808"/>
            <a:ext cx="2025651" cy="314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8" fill="hold" nodeType="withEffect">
                                  <p:stCondLst>
                                    <p:cond delay="0"/>
                                  </p:stCondLst>
                                  <p:childTnLst>
                                    <p:set>
                                      <p:cBhvr>
                                        <p:cTn id="9" dur="1" fill="hold">
                                          <p:stCondLst>
                                            <p:cond delay="0"/>
                                          </p:stCondLst>
                                        </p:cTn>
                                        <p:tgtEl>
                                          <p:spTgt spid="5122"/>
                                        </p:tgtEl>
                                        <p:attrNameLst>
                                          <p:attrName>style.visibility</p:attrName>
                                        </p:attrNameLst>
                                      </p:cBhvr>
                                      <p:to>
                                        <p:strVal val="visible"/>
                                      </p:to>
                                    </p:set>
                                    <p:animEffect transition="in" filter="wipe(left)">
                                      <p:cBhvr>
                                        <p:cTn id="10"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678519" y="980728"/>
            <a:ext cx="4428944" cy="4555093"/>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latin typeface="Times New Roman" panose="02020603050405020304" pitchFamily="18" charset="0"/>
                <a:ea typeface="+mn-ea"/>
                <a:cs typeface="Times New Roman" panose="02020603050405020304" pitchFamily="18" charset="0"/>
              </a:rPr>
              <a:t>如图</a:t>
            </a:r>
            <a:r>
              <a:rPr lang="en-US" altLang="zh-CN" sz="3200" b="1" dirty="0">
                <a:latin typeface="Times New Roman" panose="02020603050405020304" pitchFamily="18" charset="0"/>
                <a:ea typeface="+mn-ea"/>
                <a:cs typeface="Times New Roman" panose="02020603050405020304" pitchFamily="18" charset="0"/>
              </a:rPr>
              <a:t>4 </a:t>
            </a:r>
            <a:r>
              <a:rPr lang="zh-CN" altLang="en-US" sz="3200" b="1" dirty="0">
                <a:latin typeface="Times New Roman" panose="02020603050405020304" pitchFamily="18" charset="0"/>
                <a:ea typeface="+mn-ea"/>
                <a:cs typeface="Times New Roman" panose="02020603050405020304" pitchFamily="18" charset="0"/>
              </a:rPr>
              <a:t>是小明探究“影响电磁铁磁性强弱因素”的装置图，它是由电源、滑动变阻器、开关、带铁芯的螺线管和自制的针式刻度板组成。</a:t>
            </a:r>
            <a:endParaRPr lang="zh-CN" altLang="en-US" sz="3200" b="1" i="1" dirty="0">
              <a:latin typeface="Times New Roman" panose="02020603050405020304" pitchFamily="18" charset="0"/>
              <a:ea typeface="+mn-ea"/>
              <a:cs typeface="Times New Roman" panose="02020603050405020304" pitchFamily="18" charset="0"/>
            </a:endParaRPr>
          </a:p>
        </p:txBody>
      </p:sp>
      <p:sp>
        <p:nvSpPr>
          <p:cNvPr id="20486" name="任意多边形 25"/>
          <p:cNvSpPr/>
          <p:nvPr>
            <p:custDataLst>
              <p:tags r:id="rId1"/>
            </p:custDataLst>
          </p:nvPr>
        </p:nvSpPr>
        <p:spPr bwMode="auto">
          <a:xfrm>
            <a:off x="599017" y="1124744"/>
            <a:ext cx="1075267" cy="584200"/>
          </a:xfrm>
          <a:custGeom>
            <a:avLst/>
            <a:gdLst>
              <a:gd name="T0" fmla="*/ 0 w 1186765"/>
              <a:gd name="T1" fmla="*/ 0 h 714376"/>
              <a:gd name="T2" fmla="*/ 1 w 1186765"/>
              <a:gd name="T3" fmla="*/ 0 h 714376"/>
              <a:gd name="T4" fmla="*/ 1 w 1186765"/>
              <a:gd name="T5" fmla="*/ 1 h 714376"/>
              <a:gd name="T6" fmla="*/ 1 w 1186765"/>
              <a:gd name="T7" fmla="*/ 1 h 714376"/>
              <a:gd name="T8" fmla="*/ 1 w 1186765"/>
              <a:gd name="T9" fmla="*/ 1 h 714376"/>
              <a:gd name="T10" fmla="*/ 1 w 1186765"/>
              <a:gd name="T11" fmla="*/ 1 h 714376"/>
              <a:gd name="T12" fmla="*/ 0 60000 65536"/>
              <a:gd name="T13" fmla="*/ 0 60000 65536"/>
              <a:gd name="T14" fmla="*/ 0 60000 65536"/>
              <a:gd name="T15" fmla="*/ 0 60000 65536"/>
              <a:gd name="T16" fmla="*/ 0 60000 65536"/>
              <a:gd name="T17" fmla="*/ 0 60000 65536"/>
              <a:gd name="T18" fmla="*/ 0 w 1186765"/>
              <a:gd name="T19" fmla="*/ 0 h 714376"/>
              <a:gd name="T20" fmla="*/ 1186765 w 1186765"/>
              <a:gd name="T21" fmla="*/ 714376 h 714376"/>
            </a:gdLst>
            <a:ahLst/>
            <a:cxnLst>
              <a:cxn ang="T12">
                <a:pos x="T0" y="T1"/>
              </a:cxn>
              <a:cxn ang="T13">
                <a:pos x="T2" y="T3"/>
              </a:cxn>
              <a:cxn ang="T14">
                <a:pos x="T4" y="T5"/>
              </a:cxn>
              <a:cxn ang="T15">
                <a:pos x="T6" y="T7"/>
              </a:cxn>
              <a:cxn ang="T16">
                <a:pos x="T8" y="T9"/>
              </a:cxn>
              <a:cxn ang="T17">
                <a:pos x="T10" y="T11"/>
              </a:cxn>
            </a:cxnLst>
            <a:rect l="T18" t="T19" r="T20" b="T21"/>
            <a:pathLst>
              <a:path w="1186765" h="714376">
                <a:moveTo>
                  <a:pt x="0" y="0"/>
                </a:moveTo>
                <a:lnTo>
                  <a:pt x="829577" y="0"/>
                </a:lnTo>
                <a:cubicBezTo>
                  <a:pt x="1026846" y="0"/>
                  <a:pt x="1186765" y="159919"/>
                  <a:pt x="1186765" y="357188"/>
                </a:cubicBezTo>
                <a:lnTo>
                  <a:pt x="1186764" y="357188"/>
                </a:lnTo>
                <a:cubicBezTo>
                  <a:pt x="1186764" y="554457"/>
                  <a:pt x="1026845" y="714376"/>
                  <a:pt x="829576" y="714376"/>
                </a:cubicBezTo>
                <a:lnTo>
                  <a:pt x="244993" y="714376"/>
                </a:lnTo>
                <a:lnTo>
                  <a:pt x="0" y="0"/>
                </a:lnTo>
                <a:close/>
              </a:path>
            </a:pathLst>
          </a:custGeom>
          <a:solidFill>
            <a:srgbClr val="A5CC44">
              <a:alpha val="8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39994" tIns="60958" rIns="121917" bIns="6095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dirty="0">
                <a:solidFill>
                  <a:srgbClr val="FFFFFF"/>
                </a:solidFill>
                <a:latin typeface="微软雅黑" panose="020B0503020204020204" pitchFamily="34" charset="-122"/>
                <a:ea typeface="微软雅黑" panose="020B0503020204020204" pitchFamily="34" charset="-122"/>
              </a:rPr>
              <a:t>例</a:t>
            </a:r>
            <a:r>
              <a:rPr lang="en-US" altLang="zh-CN" sz="3200" dirty="0">
                <a:solidFill>
                  <a:srgbClr val="FFFFFF"/>
                </a:solidFill>
                <a:latin typeface="微软雅黑" panose="020B0503020204020204" pitchFamily="34" charset="-122"/>
                <a:ea typeface="微软雅黑" panose="020B0503020204020204" pitchFamily="34" charset="-122"/>
              </a:rPr>
              <a:t>2</a:t>
            </a:r>
            <a:endParaRPr lang="zh-CN" altLang="en-US" sz="3200" dirty="0">
              <a:solidFill>
                <a:srgbClr val="FFFFFF"/>
              </a:solidFill>
              <a:latin typeface="微软雅黑" panose="020B0503020204020204" pitchFamily="34" charset="-122"/>
              <a:ea typeface="微软雅黑" panose="020B0503020204020204" pitchFamily="34" charset="-122"/>
            </a:endParaRPr>
          </a:p>
        </p:txBody>
      </p:sp>
      <p:pic>
        <p:nvPicPr>
          <p:cNvPr id="6146"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384032" y="1614881"/>
            <a:ext cx="4704523" cy="35479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293979" y="908720"/>
            <a:ext cx="9538064" cy="2339101"/>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latin typeface="Times New Roman" panose="02020603050405020304" pitchFamily="18" charset="0"/>
                <a:ea typeface="+mn-ea"/>
                <a:cs typeface="Times New Roman" panose="02020603050405020304" pitchFamily="18" charset="0"/>
              </a:rPr>
              <a:t>通过观察指针</a:t>
            </a:r>
            <a:r>
              <a:rPr lang="en-US" altLang="zh-CN" sz="3200" b="1" i="1" dirty="0">
                <a:latin typeface="Times New Roman" panose="02020603050405020304" pitchFamily="18" charset="0"/>
                <a:ea typeface="+mn-ea"/>
                <a:cs typeface="Times New Roman" panose="02020603050405020304" pitchFamily="18" charset="0"/>
              </a:rPr>
              <a:t>B</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偏转角度的大小来判断电磁铁磁性的强弱。在指针下方固定一物体</a:t>
            </a:r>
            <a:r>
              <a:rPr lang="en-US" altLang="zh-CN" sz="3200" b="1" i="1" dirty="0">
                <a:latin typeface="Times New Roman" panose="02020603050405020304" pitchFamily="18" charset="0"/>
                <a:ea typeface="+mn-ea"/>
                <a:cs typeface="Times New Roman" panose="02020603050405020304" pitchFamily="18" charset="0"/>
              </a:rPr>
              <a:t>A</a:t>
            </a:r>
            <a:r>
              <a:rPr lang="zh-CN" altLang="en-US" sz="3200" b="1" dirty="0">
                <a:latin typeface="Times New Roman" panose="02020603050405020304" pitchFamily="18" charset="0"/>
                <a:ea typeface="+mn-ea"/>
                <a:cs typeface="Times New Roman" panose="02020603050405020304" pitchFamily="18" charset="0"/>
              </a:rPr>
              <a:t>，当导线</a:t>
            </a:r>
            <a:r>
              <a:rPr lang="en-US" altLang="zh-CN" sz="3200" b="1" i="1" dirty="0">
                <a:latin typeface="Times New Roman" panose="02020603050405020304" pitchFamily="18" charset="0"/>
                <a:ea typeface="+mn-ea"/>
                <a:cs typeface="Times New Roman" panose="02020603050405020304" pitchFamily="18" charset="0"/>
              </a:rPr>
              <a:t>a</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与接线柱</a:t>
            </a:r>
            <a:r>
              <a:rPr lang="en-US" altLang="zh-CN" sz="3200" b="1" dirty="0">
                <a:latin typeface="Times New Roman" panose="02020603050405020304" pitchFamily="18" charset="0"/>
                <a:ea typeface="+mn-ea"/>
                <a:cs typeface="Times New Roman" panose="02020603050405020304" pitchFamily="18" charset="0"/>
              </a:rPr>
              <a:t>2 </a:t>
            </a:r>
            <a:r>
              <a:rPr lang="zh-CN" altLang="en-US" sz="3200" b="1" dirty="0">
                <a:latin typeface="Times New Roman" panose="02020603050405020304" pitchFamily="18" charset="0"/>
                <a:ea typeface="+mn-ea"/>
                <a:cs typeface="Times New Roman" panose="02020603050405020304" pitchFamily="18" charset="0"/>
              </a:rPr>
              <a:t>相连，闭合开关后，指针</a:t>
            </a:r>
            <a:r>
              <a:rPr lang="en-US" altLang="zh-CN" sz="3200" b="1" i="1" dirty="0">
                <a:latin typeface="Times New Roman" panose="02020603050405020304" pitchFamily="18" charset="0"/>
                <a:ea typeface="+mn-ea"/>
                <a:cs typeface="Times New Roman" panose="02020603050405020304" pitchFamily="18" charset="0"/>
              </a:rPr>
              <a:t>B</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发生偏转。</a:t>
            </a:r>
            <a:endParaRPr lang="zh-CN" altLang="en-US" sz="3200" b="1" i="1" dirty="0">
              <a:latin typeface="Times New Roman" panose="02020603050405020304" pitchFamily="18" charset="0"/>
              <a:ea typeface="+mn-ea"/>
              <a:cs typeface="Times New Roman" panose="02020603050405020304" pitchFamily="18" charset="0"/>
            </a:endParaRPr>
          </a:p>
        </p:txBody>
      </p:sp>
      <p:sp>
        <p:nvSpPr>
          <p:cNvPr id="10" name="TextBox 9"/>
          <p:cNvSpPr txBox="1">
            <a:spLocks noChangeArrowheads="1"/>
          </p:cNvSpPr>
          <p:nvPr/>
        </p:nvSpPr>
        <p:spPr bwMode="auto">
          <a:xfrm>
            <a:off x="814918" y="3203031"/>
            <a:ext cx="10562167" cy="2339101"/>
          </a:xfrm>
          <a:prstGeom prst="rect">
            <a:avLst/>
          </a:prstGeom>
          <a:noFill/>
          <a:ln w="9525">
            <a:noFill/>
            <a:miter lim="800000"/>
          </a:ln>
        </p:spPr>
        <p:txBody>
          <a:bodyPr wrap="square" lIns="121917" tIns="60958" rIns="121917" bIns="60958">
            <a:spAutoFit/>
          </a:bodyPr>
          <a:lstStyle/>
          <a:p>
            <a:pPr>
              <a:lnSpc>
                <a:spcPct val="150000"/>
              </a:lnSpc>
              <a:defRPr/>
            </a:pPr>
            <a:r>
              <a:rPr lang="en-US" altLang="zh-CN" sz="3200" b="1" dirty="0">
                <a:latin typeface="Times New Roman" panose="02020603050405020304" pitchFamily="18" charset="0"/>
                <a:ea typeface="+mn-ea"/>
                <a:cs typeface="Times New Roman" panose="02020603050405020304" pitchFamily="18" charset="0"/>
              </a:rPr>
              <a:t>(1)</a:t>
            </a:r>
            <a:r>
              <a:rPr lang="zh-CN" altLang="en-US" sz="3200" b="1" dirty="0">
                <a:latin typeface="Times New Roman" panose="02020603050405020304" pitchFamily="18" charset="0"/>
                <a:ea typeface="+mn-ea"/>
                <a:cs typeface="Times New Roman" panose="02020603050405020304" pitchFamily="18" charset="0"/>
              </a:rPr>
              <a:t>指针下方的物体</a:t>
            </a:r>
            <a:r>
              <a:rPr lang="en-US" altLang="zh-CN" sz="3200" b="1" i="1" dirty="0">
                <a:latin typeface="Times New Roman" panose="02020603050405020304" pitchFamily="18" charset="0"/>
                <a:ea typeface="+mn-ea"/>
                <a:cs typeface="Times New Roman" panose="02020603050405020304" pitchFamily="18" charset="0"/>
              </a:rPr>
              <a:t>A</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应由</a:t>
            </a:r>
            <a:r>
              <a:rPr lang="en-US" altLang="zh-CN" sz="3200" b="1" dirty="0">
                <a:latin typeface="Times New Roman" panose="02020603050405020304" pitchFamily="18" charset="0"/>
                <a:ea typeface="+mn-ea"/>
                <a:cs typeface="Times New Roman" panose="02020603050405020304" pitchFamily="18" charset="0"/>
              </a:rPr>
              <a:t>______</a:t>
            </a:r>
            <a:r>
              <a:rPr lang="zh-CN" altLang="en-US" sz="3200" b="1" dirty="0">
                <a:latin typeface="Times New Roman" panose="02020603050405020304" pitchFamily="18" charset="0"/>
                <a:ea typeface="+mn-ea"/>
                <a:cs typeface="Times New Roman" panose="02020603050405020304" pitchFamily="18" charset="0"/>
              </a:rPr>
              <a:t>材料制成。</a:t>
            </a:r>
            <a:endParaRPr lang="zh-CN" altLang="en-US" sz="3200" b="1" dirty="0">
              <a:latin typeface="Times New Roman" panose="02020603050405020304" pitchFamily="18" charset="0"/>
              <a:ea typeface="+mn-ea"/>
              <a:cs typeface="Times New Roman" panose="02020603050405020304" pitchFamily="18" charset="0"/>
            </a:endParaRPr>
          </a:p>
          <a:p>
            <a:pPr marL="476250">
              <a:lnSpc>
                <a:spcPct val="150000"/>
              </a:lnSpc>
              <a:defRPr/>
            </a:pPr>
            <a:r>
              <a:rPr lang="en-US" altLang="zh-CN" sz="3200" b="1" dirty="0">
                <a:latin typeface="Times New Roman" panose="02020603050405020304" pitchFamily="18" charset="0"/>
                <a:ea typeface="+mn-ea"/>
                <a:cs typeface="Times New Roman" panose="02020603050405020304" pitchFamily="18" charset="0"/>
              </a:rPr>
              <a:t>A. </a:t>
            </a:r>
            <a:r>
              <a:rPr lang="zh-CN" altLang="en-US" sz="3200" b="1" dirty="0">
                <a:latin typeface="Times New Roman" panose="02020603050405020304" pitchFamily="18" charset="0"/>
                <a:ea typeface="+mn-ea"/>
                <a:cs typeface="Times New Roman" panose="02020603050405020304" pitchFamily="18" charset="0"/>
              </a:rPr>
              <a:t>铜        </a:t>
            </a:r>
            <a:r>
              <a:rPr lang="en-US" altLang="zh-CN" sz="3200" b="1" dirty="0">
                <a:latin typeface="Times New Roman" panose="02020603050405020304" pitchFamily="18" charset="0"/>
                <a:ea typeface="+mn-ea"/>
                <a:cs typeface="Times New Roman" panose="02020603050405020304" pitchFamily="18" charset="0"/>
              </a:rPr>
              <a:t>B . </a:t>
            </a:r>
            <a:r>
              <a:rPr lang="zh-CN" altLang="en-US" sz="3200" b="1" dirty="0">
                <a:latin typeface="Times New Roman" panose="02020603050405020304" pitchFamily="18" charset="0"/>
                <a:ea typeface="+mn-ea"/>
                <a:cs typeface="Times New Roman" panose="02020603050405020304" pitchFamily="18" charset="0"/>
              </a:rPr>
              <a:t>铁         </a:t>
            </a:r>
            <a:r>
              <a:rPr lang="en-US" altLang="zh-CN" sz="3200" b="1" dirty="0">
                <a:latin typeface="Times New Roman" panose="02020603050405020304" pitchFamily="18" charset="0"/>
                <a:ea typeface="+mn-ea"/>
                <a:cs typeface="Times New Roman" panose="02020603050405020304" pitchFamily="18" charset="0"/>
              </a:rPr>
              <a:t>C . </a:t>
            </a:r>
            <a:r>
              <a:rPr lang="zh-CN" altLang="en-US" sz="3200" b="1" dirty="0">
                <a:latin typeface="Times New Roman" panose="02020603050405020304" pitchFamily="18" charset="0"/>
                <a:ea typeface="+mn-ea"/>
                <a:cs typeface="Times New Roman" panose="02020603050405020304" pitchFamily="18" charset="0"/>
              </a:rPr>
              <a:t>铝         </a:t>
            </a:r>
            <a:r>
              <a:rPr lang="en-US" altLang="zh-CN" sz="3200" b="1" dirty="0">
                <a:latin typeface="Times New Roman" panose="02020603050405020304" pitchFamily="18" charset="0"/>
                <a:ea typeface="+mn-ea"/>
                <a:cs typeface="Times New Roman" panose="02020603050405020304" pitchFamily="18" charset="0"/>
              </a:rPr>
              <a:t>D . </a:t>
            </a:r>
            <a:r>
              <a:rPr lang="zh-CN" altLang="en-US" sz="3200" b="1" dirty="0">
                <a:latin typeface="Times New Roman" panose="02020603050405020304" pitchFamily="18" charset="0"/>
                <a:ea typeface="+mn-ea"/>
                <a:cs typeface="Times New Roman" panose="02020603050405020304" pitchFamily="18" charset="0"/>
              </a:rPr>
              <a:t>塑料</a:t>
            </a:r>
            <a:endParaRPr lang="zh-CN" altLang="en-US" sz="3200" b="1" dirty="0">
              <a:latin typeface="Times New Roman" panose="02020603050405020304" pitchFamily="18" charset="0"/>
              <a:ea typeface="+mn-ea"/>
              <a:cs typeface="Times New Roman" panose="02020603050405020304" pitchFamily="18" charset="0"/>
            </a:endParaRPr>
          </a:p>
          <a:p>
            <a:pPr>
              <a:lnSpc>
                <a:spcPct val="150000"/>
              </a:lnSpc>
              <a:defRPr/>
            </a:pPr>
            <a:r>
              <a:rPr lang="en-US" altLang="zh-CN" sz="3200" b="1" dirty="0">
                <a:latin typeface="Times New Roman" panose="02020603050405020304" pitchFamily="18" charset="0"/>
                <a:ea typeface="+mn-ea"/>
                <a:cs typeface="Times New Roman" panose="02020603050405020304" pitchFamily="18" charset="0"/>
              </a:rPr>
              <a:t>(2)</a:t>
            </a:r>
            <a:r>
              <a:rPr lang="zh-CN" altLang="en-US" sz="3200" b="1" dirty="0">
                <a:latin typeface="Times New Roman" panose="02020603050405020304" pitchFamily="18" charset="0"/>
                <a:ea typeface="+mn-ea"/>
                <a:cs typeface="Times New Roman" panose="02020603050405020304" pitchFamily="18" charset="0"/>
              </a:rPr>
              <a:t>当开关闭合后，电磁铁左端应为磁极的</a:t>
            </a:r>
            <a:r>
              <a:rPr lang="en-US" altLang="zh-CN" sz="3200" b="1" dirty="0">
                <a:latin typeface="Times New Roman" panose="02020603050405020304" pitchFamily="18" charset="0"/>
                <a:cs typeface="Times New Roman" panose="02020603050405020304" pitchFamily="18" charset="0"/>
              </a:rPr>
              <a:t>______</a:t>
            </a:r>
            <a:r>
              <a:rPr lang="zh-CN" altLang="en-US" sz="3200" b="1" dirty="0">
                <a:latin typeface="Times New Roman" panose="02020603050405020304" pitchFamily="18" charset="0"/>
                <a:ea typeface="+mn-ea"/>
                <a:cs typeface="Times New Roman" panose="02020603050405020304" pitchFamily="18" charset="0"/>
              </a:rPr>
              <a:t>极。</a:t>
            </a:r>
            <a:endParaRPr lang="zh-CN" altLang="en-US" sz="3200" b="1" dirty="0">
              <a:latin typeface="Times New Roman" panose="02020603050405020304" pitchFamily="18" charset="0"/>
              <a:ea typeface="+mn-ea"/>
              <a:cs typeface="Times New Roman" panose="02020603050405020304" pitchFamily="18" charset="0"/>
            </a:endParaRPr>
          </a:p>
        </p:txBody>
      </p:sp>
      <p:sp>
        <p:nvSpPr>
          <p:cNvPr id="11" name="TextBox 10"/>
          <p:cNvSpPr txBox="1">
            <a:spLocks noChangeArrowheads="1"/>
          </p:cNvSpPr>
          <p:nvPr/>
        </p:nvSpPr>
        <p:spPr bwMode="auto">
          <a:xfrm>
            <a:off x="5873481" y="3189348"/>
            <a:ext cx="569780" cy="861775"/>
          </a:xfrm>
          <a:prstGeom prst="rect">
            <a:avLst/>
          </a:prstGeom>
          <a:noFill/>
          <a:ln w="9525">
            <a:noFill/>
            <a:miter lim="800000"/>
          </a:ln>
        </p:spPr>
        <p:txBody>
          <a:bodyPr wrap="square" lIns="121917" tIns="60958" rIns="121917" bIns="60958">
            <a:spAutoFit/>
          </a:bodyPr>
          <a:lstStyle/>
          <a:p>
            <a:pPr>
              <a:lnSpc>
                <a:spcPct val="150000"/>
              </a:lnSpc>
              <a:defRPr/>
            </a:pPr>
            <a:r>
              <a:rPr lang="en-US" altLang="zh-CN" sz="3200" b="1" dirty="0">
                <a:solidFill>
                  <a:srgbClr val="FF0000"/>
                </a:solidFill>
                <a:latin typeface="Times New Roman" panose="02020603050405020304" pitchFamily="18" charset="0"/>
                <a:ea typeface="+mn-ea"/>
                <a:cs typeface="Times New Roman" panose="02020603050405020304" pitchFamily="18" charset="0"/>
              </a:rPr>
              <a:t>B</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sp>
        <p:nvSpPr>
          <p:cNvPr id="12" name="TextBox 11"/>
          <p:cNvSpPr txBox="1">
            <a:spLocks noChangeArrowheads="1"/>
          </p:cNvSpPr>
          <p:nvPr/>
        </p:nvSpPr>
        <p:spPr bwMode="auto">
          <a:xfrm>
            <a:off x="8791081" y="4680358"/>
            <a:ext cx="569780" cy="861770"/>
          </a:xfrm>
          <a:prstGeom prst="rect">
            <a:avLst/>
          </a:prstGeom>
          <a:noFill/>
          <a:ln w="9525">
            <a:noFill/>
            <a:miter lim="800000"/>
          </a:ln>
        </p:spPr>
        <p:txBody>
          <a:bodyPr wrap="square" lIns="121917" tIns="60958" rIns="121917" bIns="60958">
            <a:spAutoFit/>
          </a:bodyPr>
          <a:lstStyle/>
          <a:p>
            <a:pPr>
              <a:lnSpc>
                <a:spcPct val="150000"/>
              </a:lnSpc>
              <a:defRPr/>
            </a:pPr>
            <a:r>
              <a:rPr lang="en-US" altLang="zh-CN" sz="3200" b="1" dirty="0">
                <a:solidFill>
                  <a:srgbClr val="FF0000"/>
                </a:solidFill>
                <a:latin typeface="Times New Roman" panose="02020603050405020304" pitchFamily="18" charset="0"/>
                <a:ea typeface="+mn-ea"/>
                <a:cs typeface="Times New Roman" panose="02020603050405020304" pitchFamily="18" charset="0"/>
              </a:rPr>
              <a:t>N</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8"/>
          <p:cNvSpPr txBox="1"/>
          <p:nvPr/>
        </p:nvSpPr>
        <p:spPr>
          <a:xfrm>
            <a:off x="2495600" y="1164808"/>
            <a:ext cx="7212632" cy="3416320"/>
          </a:xfrm>
          <a:prstGeom prst="rect">
            <a:avLst/>
          </a:prstGeom>
          <a:noFill/>
        </p:spPr>
        <p:txBody>
          <a:bodyPr wrap="square">
            <a:spAutoFit/>
          </a:bodyPr>
          <a:lstStyle/>
          <a:p>
            <a:pPr marL="342900" indent="-342900">
              <a:lnSpc>
                <a:spcPct val="150000"/>
              </a:lnSpc>
              <a:buClr>
                <a:srgbClr val="00B0F0"/>
              </a:buClr>
              <a:buFont typeface="Wingdings" panose="05000000000000000000" pitchFamily="2" charset="2"/>
              <a:buChar char="u"/>
              <a:defRPr/>
            </a:pPr>
            <a:r>
              <a:rPr lang="zh-CN" altLang="en-US" sz="3600" b="1" dirty="0" smtClean="0">
                <a:latin typeface="+mn-ea"/>
                <a:cs typeface="Times New Roman" panose="02020603050405020304" pitchFamily="18" charset="0"/>
              </a:rPr>
              <a:t>电磁铁</a:t>
            </a:r>
            <a:endParaRPr lang="en-US" altLang="zh-CN" sz="3600" b="1" dirty="0" smtClean="0">
              <a:latin typeface="+mn-ea"/>
              <a:cs typeface="Times New Roman" panose="02020603050405020304" pitchFamily="18" charset="0"/>
            </a:endParaRPr>
          </a:p>
          <a:p>
            <a:pPr marL="342900" indent="-342900">
              <a:lnSpc>
                <a:spcPct val="150000"/>
              </a:lnSpc>
              <a:buClr>
                <a:srgbClr val="00B0F0"/>
              </a:buClr>
              <a:buFont typeface="Wingdings" panose="05000000000000000000" pitchFamily="2" charset="2"/>
              <a:buChar char="u"/>
              <a:defRPr/>
            </a:pPr>
            <a:r>
              <a:rPr lang="zh-CN" altLang="en-US" sz="3600" b="1" dirty="0">
                <a:latin typeface="+mn-ea"/>
                <a:cs typeface="Times New Roman" panose="02020603050405020304" pitchFamily="18" charset="0"/>
              </a:rPr>
              <a:t>电磁铁的</a:t>
            </a:r>
            <a:r>
              <a:rPr lang="zh-CN" altLang="en-US" sz="3600" b="1" dirty="0" smtClean="0">
                <a:latin typeface="+mn-ea"/>
                <a:cs typeface="Times New Roman" panose="02020603050405020304" pitchFamily="18" charset="0"/>
              </a:rPr>
              <a:t>磁性</a:t>
            </a:r>
            <a:endParaRPr lang="en-US" altLang="zh-CN" sz="3600" b="1" dirty="0" smtClean="0">
              <a:latin typeface="+mn-ea"/>
              <a:cs typeface="Times New Roman" panose="02020603050405020304" pitchFamily="18" charset="0"/>
            </a:endParaRPr>
          </a:p>
          <a:p>
            <a:pPr marL="342900" indent="-342900">
              <a:lnSpc>
                <a:spcPct val="150000"/>
              </a:lnSpc>
              <a:buClr>
                <a:srgbClr val="00B0F0"/>
              </a:buClr>
              <a:buFont typeface="Wingdings" panose="05000000000000000000" pitchFamily="2" charset="2"/>
              <a:buChar char="u"/>
              <a:defRPr/>
            </a:pPr>
            <a:r>
              <a:rPr lang="zh-CN" altLang="en-US" sz="3600" b="1" dirty="0">
                <a:latin typeface="+mn-ea"/>
                <a:cs typeface="Times New Roman" panose="02020603050405020304" pitchFamily="18" charset="0"/>
              </a:rPr>
              <a:t>电磁铁的应用</a:t>
            </a:r>
            <a:r>
              <a:rPr lang="en-US" altLang="zh-CN" sz="3600" b="1" dirty="0">
                <a:latin typeface="+mn-ea"/>
                <a:cs typeface="Times New Roman" panose="02020603050405020304" pitchFamily="18" charset="0"/>
              </a:rPr>
              <a:t>——</a:t>
            </a:r>
            <a:r>
              <a:rPr lang="zh-CN" altLang="en-US" sz="3600" b="1" dirty="0" smtClean="0">
                <a:latin typeface="+mn-ea"/>
                <a:cs typeface="Times New Roman" panose="02020603050405020304" pitchFamily="18" charset="0"/>
              </a:rPr>
              <a:t>电磁继电器</a:t>
            </a:r>
            <a:endParaRPr lang="en-US" altLang="zh-CN" sz="3600" b="1" dirty="0" smtClean="0">
              <a:latin typeface="+mn-ea"/>
              <a:cs typeface="Times New Roman" panose="02020603050405020304" pitchFamily="18" charset="0"/>
            </a:endParaRPr>
          </a:p>
          <a:p>
            <a:pPr marL="342900" indent="-342900">
              <a:lnSpc>
                <a:spcPct val="150000"/>
              </a:lnSpc>
              <a:buClr>
                <a:srgbClr val="00B0F0"/>
              </a:buClr>
              <a:buFont typeface="Wingdings" panose="05000000000000000000" pitchFamily="2" charset="2"/>
              <a:buChar char="u"/>
              <a:defRPr/>
            </a:pPr>
            <a:r>
              <a:rPr lang="zh-CN" altLang="en-US" sz="3600" b="1" dirty="0">
                <a:latin typeface="+mn-ea"/>
                <a:cs typeface="Times New Roman" panose="02020603050405020304" pitchFamily="18" charset="0"/>
              </a:rPr>
              <a:t>电磁阀</a:t>
            </a:r>
            <a:endParaRPr lang="en-US" altLang="zh-CN" sz="3600" b="1" dirty="0" smtClean="0">
              <a:latin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814918" y="980728"/>
            <a:ext cx="10562167" cy="4555093"/>
          </a:xfrm>
          <a:prstGeom prst="rect">
            <a:avLst/>
          </a:prstGeom>
          <a:noFill/>
          <a:ln w="9525">
            <a:noFill/>
            <a:miter lim="800000"/>
          </a:ln>
        </p:spPr>
        <p:txBody>
          <a:bodyPr wrap="square" lIns="121917" tIns="60958" rIns="121917" bIns="60958">
            <a:spAutoFit/>
          </a:bodyPr>
          <a:lstStyle/>
          <a:p>
            <a:pPr>
              <a:lnSpc>
                <a:spcPct val="150000"/>
              </a:lnSpc>
              <a:defRPr/>
            </a:pPr>
            <a:r>
              <a:rPr lang="en-US" altLang="zh-CN" sz="3200" b="1" dirty="0">
                <a:latin typeface="Times New Roman" panose="02020603050405020304" pitchFamily="18" charset="0"/>
                <a:ea typeface="+mn-ea"/>
                <a:cs typeface="Times New Roman" panose="02020603050405020304" pitchFamily="18" charset="0"/>
              </a:rPr>
              <a:t>(3)</a:t>
            </a:r>
            <a:r>
              <a:rPr lang="zh-CN" altLang="en-US" sz="3200" b="1" dirty="0">
                <a:latin typeface="Times New Roman" panose="02020603050405020304" pitchFamily="18" charset="0"/>
                <a:ea typeface="+mn-ea"/>
                <a:cs typeface="Times New Roman" panose="02020603050405020304" pitchFamily="18" charset="0"/>
              </a:rPr>
              <a:t>实验发现：</a:t>
            </a:r>
            <a:endParaRPr lang="zh-CN" altLang="en-US" sz="3200" b="1" dirty="0">
              <a:latin typeface="Times New Roman" panose="02020603050405020304" pitchFamily="18" charset="0"/>
              <a:ea typeface="+mn-ea"/>
              <a:cs typeface="Times New Roman" panose="02020603050405020304" pitchFamily="18" charset="0"/>
            </a:endParaRPr>
          </a:p>
          <a:p>
            <a:pPr marL="476250" indent="-476250">
              <a:lnSpc>
                <a:spcPct val="150000"/>
              </a:lnSpc>
              <a:defRPr/>
            </a:pPr>
            <a:r>
              <a:rPr lang="zh-CN" altLang="en-US" sz="3200" b="1" dirty="0">
                <a:latin typeface="Times New Roman" panose="02020603050405020304" pitchFamily="18" charset="0"/>
                <a:ea typeface="+mn-ea"/>
                <a:cs typeface="Times New Roman" panose="02020603050405020304" pitchFamily="18" charset="0"/>
              </a:rPr>
              <a:t>①当滑动变阻器的滑片</a:t>
            </a:r>
            <a:r>
              <a:rPr lang="en-US" altLang="zh-CN" sz="3200" b="1" i="1" dirty="0">
                <a:latin typeface="Times New Roman" panose="02020603050405020304" pitchFamily="18" charset="0"/>
                <a:ea typeface="+mn-ea"/>
                <a:cs typeface="Times New Roman" panose="02020603050405020304" pitchFamily="18" charset="0"/>
              </a:rPr>
              <a:t>P</a:t>
            </a:r>
            <a:r>
              <a:rPr lang="zh-CN" altLang="en-US" sz="3200" b="1" dirty="0">
                <a:latin typeface="Times New Roman" panose="02020603050405020304" pitchFamily="18" charset="0"/>
                <a:ea typeface="+mn-ea"/>
                <a:cs typeface="Times New Roman" panose="02020603050405020304" pitchFamily="18" charset="0"/>
              </a:rPr>
              <a:t>向</a:t>
            </a:r>
            <a:r>
              <a:rPr lang="en-US" altLang="zh-CN" sz="3200" b="1" dirty="0">
                <a:latin typeface="Times New Roman" panose="02020603050405020304" pitchFamily="18" charset="0"/>
                <a:cs typeface="Times New Roman" panose="02020603050405020304" pitchFamily="18" charset="0"/>
              </a:rPr>
              <a:t>______</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填“左”或“右”</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滑动时，指针</a:t>
            </a:r>
            <a:r>
              <a:rPr lang="en-US" altLang="zh-CN" sz="3200" b="1" i="1" dirty="0">
                <a:latin typeface="Times New Roman" panose="02020603050405020304" pitchFamily="18" charset="0"/>
                <a:ea typeface="+mn-ea"/>
                <a:cs typeface="Times New Roman" panose="02020603050405020304" pitchFamily="18" charset="0"/>
              </a:rPr>
              <a:t>B</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偏转的角度将会变大。</a:t>
            </a:r>
            <a:endParaRPr lang="zh-CN" altLang="en-US" sz="3200" b="1" dirty="0">
              <a:latin typeface="Times New Roman" panose="02020603050405020304" pitchFamily="18" charset="0"/>
              <a:ea typeface="+mn-ea"/>
              <a:cs typeface="Times New Roman" panose="02020603050405020304" pitchFamily="18" charset="0"/>
            </a:endParaRPr>
          </a:p>
          <a:p>
            <a:pPr marL="476250" indent="-476250">
              <a:lnSpc>
                <a:spcPct val="150000"/>
              </a:lnSpc>
              <a:defRPr/>
            </a:pPr>
            <a:r>
              <a:rPr lang="zh-CN" altLang="en-US" sz="3200" b="1" dirty="0">
                <a:latin typeface="Times New Roman" panose="02020603050405020304" pitchFamily="18" charset="0"/>
                <a:ea typeface="+mn-ea"/>
                <a:cs typeface="Times New Roman" panose="02020603050405020304" pitchFamily="18" charset="0"/>
              </a:rPr>
              <a:t>②保持滑片</a:t>
            </a:r>
            <a:r>
              <a:rPr lang="en-US" altLang="zh-CN" sz="3200" b="1" i="1" dirty="0">
                <a:latin typeface="Times New Roman" panose="02020603050405020304" pitchFamily="18" charset="0"/>
                <a:ea typeface="+mn-ea"/>
                <a:cs typeface="Times New Roman" panose="02020603050405020304" pitchFamily="18" charset="0"/>
              </a:rPr>
              <a:t>P </a:t>
            </a:r>
            <a:r>
              <a:rPr lang="zh-CN" altLang="en-US" sz="3200" b="1" dirty="0">
                <a:latin typeface="Times New Roman" panose="02020603050405020304" pitchFamily="18" charset="0"/>
                <a:ea typeface="+mn-ea"/>
                <a:cs typeface="Times New Roman" panose="02020603050405020304" pitchFamily="18" charset="0"/>
              </a:rPr>
              <a:t>的位置不变，当导线</a:t>
            </a:r>
            <a:r>
              <a:rPr lang="en-US" altLang="zh-CN" sz="3200" b="1" i="1" dirty="0">
                <a:latin typeface="Times New Roman" panose="02020603050405020304" pitchFamily="18" charset="0"/>
                <a:ea typeface="+mn-ea"/>
                <a:cs typeface="Times New Roman" panose="02020603050405020304" pitchFamily="18" charset="0"/>
              </a:rPr>
              <a:t>a</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由接线柱</a:t>
            </a:r>
            <a:r>
              <a:rPr lang="en-US" altLang="zh-CN" sz="3200" b="1" dirty="0">
                <a:latin typeface="Times New Roman" panose="02020603050405020304" pitchFamily="18" charset="0"/>
                <a:ea typeface="+mn-ea"/>
                <a:cs typeface="Times New Roman" panose="02020603050405020304" pitchFamily="18" charset="0"/>
              </a:rPr>
              <a:t>2 </a:t>
            </a:r>
            <a:r>
              <a:rPr lang="zh-CN" altLang="en-US" sz="3200" b="1" dirty="0">
                <a:latin typeface="Times New Roman" panose="02020603050405020304" pitchFamily="18" charset="0"/>
                <a:ea typeface="+mn-ea"/>
                <a:cs typeface="Times New Roman" panose="02020603050405020304" pitchFamily="18" charset="0"/>
              </a:rPr>
              <a:t>改为与接线柱</a:t>
            </a:r>
            <a:r>
              <a:rPr lang="en-US" altLang="zh-CN" sz="3200" b="1" i="1" dirty="0">
                <a:latin typeface="Times New Roman" panose="02020603050405020304" pitchFamily="18" charset="0"/>
                <a:ea typeface="+mn-ea"/>
                <a:cs typeface="Times New Roman" panose="02020603050405020304" pitchFamily="18" charset="0"/>
              </a:rPr>
              <a:t>l</a:t>
            </a:r>
            <a:r>
              <a:rPr lang="zh-CN" altLang="en-US" sz="3200" b="1" dirty="0">
                <a:latin typeface="Times New Roman" panose="02020603050405020304" pitchFamily="18" charset="0"/>
                <a:ea typeface="+mn-ea"/>
                <a:cs typeface="Times New Roman" panose="02020603050405020304" pitchFamily="18" charset="0"/>
              </a:rPr>
              <a:t>相连，闭合开关后，可发现指针</a:t>
            </a:r>
            <a:r>
              <a:rPr lang="en-US" altLang="zh-CN" sz="3200" b="1" i="1" dirty="0">
                <a:latin typeface="Times New Roman" panose="02020603050405020304" pitchFamily="18" charset="0"/>
                <a:ea typeface="+mn-ea"/>
                <a:cs typeface="Times New Roman" panose="02020603050405020304" pitchFamily="18" charset="0"/>
              </a:rPr>
              <a:t>B</a:t>
            </a:r>
            <a:r>
              <a:rPr lang="zh-CN" altLang="en-US" sz="3200" b="1" dirty="0">
                <a:latin typeface="Times New Roman" panose="02020603050405020304" pitchFamily="18" charset="0"/>
                <a:ea typeface="+mn-ea"/>
                <a:cs typeface="Times New Roman" panose="02020603050405020304" pitchFamily="18" charset="0"/>
              </a:rPr>
              <a:t>偏转的角度将会 </a:t>
            </a:r>
            <a:r>
              <a:rPr lang="en-US" altLang="zh-CN" sz="3200" b="1" dirty="0">
                <a:latin typeface="Times New Roman" panose="02020603050405020304" pitchFamily="18" charset="0"/>
                <a:cs typeface="Times New Roman" panose="02020603050405020304" pitchFamily="18" charset="0"/>
              </a:rPr>
              <a:t>______</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填“变大”或“变小”</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a:t>
            </a:r>
            <a:endParaRPr lang="zh-CN" altLang="en-US" sz="3200" b="1" i="1" dirty="0">
              <a:latin typeface="Times New Roman" panose="02020603050405020304" pitchFamily="18" charset="0"/>
              <a:ea typeface="+mn-ea"/>
              <a:cs typeface="Times New Roman" panose="02020603050405020304" pitchFamily="18" charset="0"/>
            </a:endParaRPr>
          </a:p>
        </p:txBody>
      </p:sp>
      <p:sp>
        <p:nvSpPr>
          <p:cNvPr id="8" name="TextBox 7"/>
          <p:cNvSpPr txBox="1">
            <a:spLocks noChangeArrowheads="1"/>
          </p:cNvSpPr>
          <p:nvPr/>
        </p:nvSpPr>
        <p:spPr bwMode="auto">
          <a:xfrm>
            <a:off x="5999990" y="1694131"/>
            <a:ext cx="672076" cy="861775"/>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solidFill>
                  <a:srgbClr val="FF0000"/>
                </a:solidFill>
                <a:latin typeface="Times New Roman" panose="02020603050405020304" pitchFamily="18" charset="0"/>
                <a:ea typeface="+mn-ea"/>
                <a:cs typeface="Times New Roman" panose="02020603050405020304" pitchFamily="18" charset="0"/>
              </a:rPr>
              <a:t>左</a:t>
            </a:r>
            <a:endParaRPr lang="zh-CN" altLang="en-US" sz="3200" b="1" dirty="0">
              <a:solidFill>
                <a:srgbClr val="FF0000"/>
              </a:solidFill>
              <a:latin typeface="Times New Roman" panose="02020603050405020304" pitchFamily="18" charset="0"/>
              <a:ea typeface="+mn-ea"/>
              <a:cs typeface="Times New Roman" panose="02020603050405020304" pitchFamily="18" charset="0"/>
            </a:endParaRPr>
          </a:p>
        </p:txBody>
      </p:sp>
      <p:sp>
        <p:nvSpPr>
          <p:cNvPr id="10" name="TextBox 9"/>
          <p:cNvSpPr txBox="1">
            <a:spLocks noChangeArrowheads="1"/>
          </p:cNvSpPr>
          <p:nvPr/>
        </p:nvSpPr>
        <p:spPr bwMode="auto">
          <a:xfrm>
            <a:off x="1487488" y="4631455"/>
            <a:ext cx="1118659" cy="861775"/>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solidFill>
                  <a:srgbClr val="FF0000"/>
                </a:solidFill>
                <a:latin typeface="Times New Roman" panose="02020603050405020304" pitchFamily="18" charset="0"/>
                <a:ea typeface="+mn-ea"/>
                <a:cs typeface="Times New Roman" panose="02020603050405020304" pitchFamily="18" charset="0"/>
              </a:rPr>
              <a:t>变大</a:t>
            </a:r>
            <a:endParaRPr lang="zh-CN" altLang="en-US" sz="3200" b="1" dirty="0">
              <a:solidFill>
                <a:srgbClr val="FF0000"/>
              </a:solidFill>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814918" y="1508787"/>
            <a:ext cx="10562167" cy="3077765"/>
          </a:xfrm>
          <a:prstGeom prst="rect">
            <a:avLst/>
          </a:prstGeom>
          <a:noFill/>
          <a:ln w="9525">
            <a:noFill/>
            <a:miter lim="800000"/>
          </a:ln>
        </p:spPr>
        <p:txBody>
          <a:bodyPr wrap="square" lIns="121917" tIns="60958" rIns="121917" bIns="60958">
            <a:spAutoFit/>
          </a:bodyPr>
          <a:lstStyle/>
          <a:p>
            <a:pPr marL="476250" indent="-476250">
              <a:lnSpc>
                <a:spcPct val="150000"/>
              </a:lnSpc>
              <a:defRPr/>
            </a:pPr>
            <a:r>
              <a:rPr lang="en-US" altLang="zh-CN" sz="3200" b="1" dirty="0">
                <a:latin typeface="Times New Roman" panose="02020603050405020304" pitchFamily="18" charset="0"/>
                <a:ea typeface="+mn-ea"/>
                <a:cs typeface="Times New Roman" panose="02020603050405020304" pitchFamily="18" charset="0"/>
              </a:rPr>
              <a:t>(4)</a:t>
            </a:r>
            <a:r>
              <a:rPr lang="zh-CN" altLang="en-US" sz="3200" b="1" dirty="0">
                <a:latin typeface="Times New Roman" panose="02020603050405020304" pitchFamily="18" charset="0"/>
                <a:ea typeface="+mn-ea"/>
                <a:cs typeface="Times New Roman" panose="02020603050405020304" pitchFamily="18" charset="0"/>
              </a:rPr>
              <a:t>经过对电磁铁的研究，可得出结论：当线圈匝数一定时，通过电磁铁的电流越大，电磁铁磁性</a:t>
            </a:r>
            <a:r>
              <a:rPr lang="en-US" altLang="zh-CN" sz="3200" b="1" dirty="0">
                <a:latin typeface="Times New Roman" panose="02020603050405020304" pitchFamily="18" charset="0"/>
                <a:cs typeface="Times New Roman" panose="02020603050405020304" pitchFamily="18" charset="0"/>
              </a:rPr>
              <a:t>______ </a:t>
            </a:r>
            <a:r>
              <a:rPr lang="zh-CN" altLang="en-US" sz="3200" b="1" dirty="0">
                <a:latin typeface="Times New Roman" panose="02020603050405020304" pitchFamily="18" charset="0"/>
                <a:ea typeface="+mn-ea"/>
                <a:cs typeface="Times New Roman" panose="02020603050405020304" pitchFamily="18" charset="0"/>
              </a:rPr>
              <a:t>；当通过电磁铁的电流一定时，电磁铁线圈的匝数越 </a:t>
            </a:r>
            <a:r>
              <a:rPr lang="en-US" altLang="zh-CN" sz="3200" b="1" dirty="0">
                <a:latin typeface="Times New Roman" panose="02020603050405020304" pitchFamily="18" charset="0"/>
                <a:cs typeface="Times New Roman" panose="02020603050405020304" pitchFamily="18" charset="0"/>
              </a:rPr>
              <a:t>______ </a:t>
            </a:r>
            <a:r>
              <a:rPr lang="zh-CN" altLang="en-US" sz="3200" b="1" dirty="0">
                <a:latin typeface="Times New Roman" panose="02020603050405020304" pitchFamily="18" charset="0"/>
                <a:ea typeface="+mn-ea"/>
                <a:cs typeface="Times New Roman" panose="02020603050405020304" pitchFamily="18" charset="0"/>
              </a:rPr>
              <a:t>，磁性越强。</a:t>
            </a:r>
            <a:endParaRPr lang="zh-CN" altLang="en-US" sz="3200" b="1" i="1" dirty="0">
              <a:latin typeface="Times New Roman" panose="02020603050405020304" pitchFamily="18" charset="0"/>
              <a:ea typeface="+mn-ea"/>
              <a:cs typeface="Times New Roman" panose="02020603050405020304" pitchFamily="18" charset="0"/>
            </a:endParaRPr>
          </a:p>
        </p:txBody>
      </p:sp>
      <p:sp>
        <p:nvSpPr>
          <p:cNvPr id="8" name="TextBox 7"/>
          <p:cNvSpPr txBox="1">
            <a:spLocks noChangeArrowheads="1"/>
          </p:cNvSpPr>
          <p:nvPr/>
        </p:nvSpPr>
        <p:spPr bwMode="auto">
          <a:xfrm>
            <a:off x="8016213" y="2223393"/>
            <a:ext cx="1248139" cy="861775"/>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solidFill>
                  <a:srgbClr val="FF0000"/>
                </a:solidFill>
                <a:latin typeface="Times New Roman" panose="02020603050405020304" pitchFamily="18" charset="0"/>
                <a:ea typeface="+mn-ea"/>
                <a:cs typeface="Times New Roman" panose="02020603050405020304" pitchFamily="18" charset="0"/>
              </a:rPr>
              <a:t>越强</a:t>
            </a:r>
            <a:endParaRPr lang="zh-CN" altLang="en-US" sz="3200" b="1" dirty="0">
              <a:solidFill>
                <a:srgbClr val="FF0000"/>
              </a:solidFill>
              <a:latin typeface="Times New Roman" panose="02020603050405020304" pitchFamily="18" charset="0"/>
              <a:ea typeface="+mn-ea"/>
              <a:cs typeface="Times New Roman" panose="02020603050405020304" pitchFamily="18" charset="0"/>
            </a:endParaRPr>
          </a:p>
        </p:txBody>
      </p:sp>
      <p:sp>
        <p:nvSpPr>
          <p:cNvPr id="10" name="TextBox 9"/>
          <p:cNvSpPr txBox="1">
            <a:spLocks noChangeArrowheads="1"/>
          </p:cNvSpPr>
          <p:nvPr/>
        </p:nvSpPr>
        <p:spPr bwMode="auto">
          <a:xfrm>
            <a:off x="9552385" y="2946453"/>
            <a:ext cx="728332" cy="861775"/>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solidFill>
                  <a:srgbClr val="FF0000"/>
                </a:solidFill>
                <a:latin typeface="Times New Roman" panose="02020603050405020304" pitchFamily="18" charset="0"/>
                <a:ea typeface="+mn-ea"/>
                <a:cs typeface="Times New Roman" panose="02020603050405020304" pitchFamily="18" charset="0"/>
              </a:rPr>
              <a:t>多</a:t>
            </a:r>
            <a:endParaRPr lang="zh-CN" altLang="en-US" sz="3200" b="1" dirty="0">
              <a:solidFill>
                <a:srgbClr val="FF0000"/>
              </a:solidFill>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2"/>
          <p:cNvSpPr>
            <a:spLocks noChangeArrowheads="1"/>
          </p:cNvSpPr>
          <p:nvPr/>
        </p:nvSpPr>
        <p:spPr bwMode="auto">
          <a:xfrm>
            <a:off x="1288725" y="1508787"/>
            <a:ext cx="9607809" cy="2245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解题秘方：</a:t>
            </a:r>
            <a:r>
              <a:rPr lang="zh-CN" altLang="en-US" sz="3200" b="1" dirty="0">
                <a:latin typeface="Times New Roman" panose="02020603050405020304" pitchFamily="18" charset="0"/>
              </a:rPr>
              <a:t>该实验采用</a:t>
            </a:r>
            <a:r>
              <a:rPr lang="zh-CN" altLang="en-US" sz="3200" b="1" dirty="0">
                <a:solidFill>
                  <a:srgbClr val="00B0F0"/>
                </a:solidFill>
                <a:latin typeface="Times New Roman" panose="02020603050405020304" pitchFamily="18" charset="0"/>
              </a:rPr>
              <a:t>控制变量法</a:t>
            </a:r>
            <a:r>
              <a:rPr lang="zh-CN" altLang="en-US" sz="3200" b="1" dirty="0">
                <a:latin typeface="Times New Roman" panose="02020603050405020304" pitchFamily="18" charset="0"/>
              </a:rPr>
              <a:t>和</a:t>
            </a:r>
            <a:r>
              <a:rPr lang="zh-CN" altLang="en-US" sz="3200" b="1" dirty="0">
                <a:solidFill>
                  <a:srgbClr val="00B0F0"/>
                </a:solidFill>
                <a:latin typeface="Times New Roman" panose="02020603050405020304" pitchFamily="18" charset="0"/>
              </a:rPr>
              <a:t>转换法</a:t>
            </a:r>
            <a:r>
              <a:rPr lang="zh-CN" altLang="en-US" sz="3200" b="1" dirty="0">
                <a:latin typeface="Times New Roman" panose="02020603050405020304" pitchFamily="18" charset="0"/>
              </a:rPr>
              <a:t>，弄清实验中将电磁铁磁性的强弱转换为指针</a:t>
            </a:r>
            <a:r>
              <a:rPr lang="en-US" altLang="zh-CN" sz="3200" b="1" i="1" dirty="0">
                <a:latin typeface="Times New Roman" panose="02020603050405020304" pitchFamily="18" charset="0"/>
              </a:rPr>
              <a:t>B</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偏转角度的大小是解题的关键。</a:t>
            </a:r>
            <a:endParaRPr lang="zh-CN" altLang="en-US" sz="32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2"/>
          <p:cNvSpPr>
            <a:spLocks noChangeArrowheads="1"/>
          </p:cNvSpPr>
          <p:nvPr/>
        </p:nvSpPr>
        <p:spPr bwMode="auto">
          <a:xfrm>
            <a:off x="1288725" y="692696"/>
            <a:ext cx="9607809" cy="5200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此电路的工作原理是给电磁铁通电后，电磁铁吸引指针下方的物体</a:t>
            </a:r>
            <a:r>
              <a:rPr lang="en-US" altLang="zh-CN" sz="3200" b="1" i="1" dirty="0">
                <a:latin typeface="Times New Roman" panose="02020603050405020304" pitchFamily="18" charset="0"/>
              </a:rPr>
              <a:t>A</a:t>
            </a:r>
            <a:r>
              <a:rPr lang="zh-CN" altLang="en-US" sz="3200" b="1" dirty="0">
                <a:latin typeface="Times New Roman" panose="02020603050405020304" pitchFamily="18" charset="0"/>
              </a:rPr>
              <a:t>，使指针发生偏转，移动滑动变阻器的滑片，改变通电螺线管中的电流大小，通过指针</a:t>
            </a:r>
            <a:r>
              <a:rPr lang="en-US" altLang="zh-CN" sz="3200" b="1" i="1" dirty="0">
                <a:latin typeface="Times New Roman" panose="02020603050405020304" pitchFamily="18" charset="0"/>
              </a:rPr>
              <a:t>B</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偏转角度的大小，反映出磁性的强弱变化；通电螺线管有两个插头，通过连接它可以改变螺线管的匝数多少，所以通过此电路可以探究电磁铁的磁性强弱与电流的大小和线圈匝数的关系。</a:t>
            </a:r>
            <a:endParaRPr lang="zh-CN" altLang="en-US" sz="32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1055440" y="548680"/>
            <a:ext cx="10057130" cy="5772785"/>
            <a:chOff x="2494" y="1797"/>
            <a:chExt cx="15838" cy="9091"/>
          </a:xfrm>
        </p:grpSpPr>
        <p:pic>
          <p:nvPicPr>
            <p:cNvPr id="3" name="图片 2" descr="打孔纸"/>
            <p:cNvPicPr>
              <a:picLocks noChangeAspect="1"/>
            </p:cNvPicPr>
            <p:nvPr>
              <p:custDataLst>
                <p:tags r:id="rId1"/>
              </p:custDataLst>
            </p:nvPr>
          </p:nvPicPr>
          <p:blipFill>
            <a:blip r:embed="rId2"/>
            <a:stretch>
              <a:fillRect/>
            </a:stretch>
          </p:blipFill>
          <p:spPr>
            <a:xfrm>
              <a:off x="2494" y="2247"/>
              <a:ext cx="15838" cy="8641"/>
            </a:xfrm>
            <a:prstGeom prst="rect">
              <a:avLst/>
            </a:prstGeom>
          </p:spPr>
        </p:pic>
        <p:grpSp>
          <p:nvGrpSpPr>
            <p:cNvPr id="7" name="组合 6"/>
            <p:cNvGrpSpPr/>
            <p:nvPr/>
          </p:nvGrpSpPr>
          <p:grpSpPr>
            <a:xfrm>
              <a:off x="2936" y="1797"/>
              <a:ext cx="4362" cy="977"/>
              <a:chOff x="2936" y="2204"/>
              <a:chExt cx="4362" cy="977"/>
            </a:xfrm>
          </p:grpSpPr>
          <p:sp>
            <p:nvSpPr>
              <p:cNvPr id="4" name="文本框 3"/>
              <p:cNvSpPr txBox="1"/>
              <p:nvPr>
                <p:custDataLst>
                  <p:tags r:id="rId3"/>
                </p:custDataLst>
              </p:nvPr>
            </p:nvSpPr>
            <p:spPr>
              <a:xfrm>
                <a:off x="4419" y="2359"/>
                <a:ext cx="2879"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方法点拨</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2936" y="2204"/>
                <a:ext cx="1579" cy="936"/>
              </a:xfrm>
              <a:prstGeom prst="rect">
                <a:avLst/>
              </a:prstGeom>
            </p:spPr>
          </p:pic>
        </p:grpSp>
      </p:grpSp>
      <p:sp>
        <p:nvSpPr>
          <p:cNvPr id="8" name="矩形 7"/>
          <p:cNvSpPr>
            <a:spLocks noChangeArrowheads="1"/>
          </p:cNvSpPr>
          <p:nvPr/>
        </p:nvSpPr>
        <p:spPr bwMode="auto">
          <a:xfrm>
            <a:off x="1873488" y="1260922"/>
            <a:ext cx="8807605" cy="4412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5080" indent="713105" eaLnBrk="1" hangingPunct="1">
              <a:lnSpc>
                <a:spcPct val="110000"/>
              </a:lnSpc>
            </a:pPr>
            <a:r>
              <a:rPr lang="zh-CN" altLang="en-US" sz="3200" b="1" dirty="0">
                <a:solidFill>
                  <a:srgbClr val="00B0F0"/>
                </a:solidFill>
                <a:latin typeface="Times New Roman" panose="02020603050405020304" pitchFamily="18" charset="0"/>
                <a:ea typeface="楷体" panose="02010609060101010101" pitchFamily="49" charset="-122"/>
              </a:rPr>
              <a:t>本实验给电磁铁通电后，通电螺线管吸引指针下方的物体</a:t>
            </a:r>
            <a:r>
              <a:rPr lang="en-US" altLang="zh-CN" sz="3200" b="1" i="1" dirty="0">
                <a:solidFill>
                  <a:srgbClr val="00B0F0"/>
                </a:solidFill>
                <a:latin typeface="Times New Roman" panose="02020603050405020304" pitchFamily="18" charset="0"/>
                <a:ea typeface="楷体" panose="02010609060101010101" pitchFamily="49" charset="-122"/>
              </a:rPr>
              <a:t>A</a:t>
            </a:r>
            <a:r>
              <a:rPr lang="zh-CN" altLang="en-US" sz="3200" b="1" dirty="0">
                <a:solidFill>
                  <a:srgbClr val="00B0F0"/>
                </a:solidFill>
                <a:latin typeface="Times New Roman" panose="02020603050405020304" pitchFamily="18" charset="0"/>
                <a:ea typeface="楷体" panose="02010609060101010101" pitchFamily="49" charset="-122"/>
              </a:rPr>
              <a:t>，从而带动指针偏转，磁性越强，指针偏转角度越大。因此将磁性的强弱转化为指针偏转角度的大小。利用转换法的实验，归纳总结实验结论时，切忌将结论写成实验现象</a:t>
            </a:r>
            <a:r>
              <a:rPr lang="en-US" altLang="zh-CN" sz="3200" b="1" dirty="0">
                <a:solidFill>
                  <a:srgbClr val="00B0F0"/>
                </a:solidFill>
                <a:latin typeface="Times New Roman" panose="02020603050405020304" pitchFamily="18" charset="0"/>
                <a:ea typeface="楷体" panose="02010609060101010101" pitchFamily="49" charset="-122"/>
              </a:rPr>
              <a:t>( </a:t>
            </a:r>
            <a:r>
              <a:rPr lang="zh-CN" altLang="en-US" sz="3200" b="1" dirty="0">
                <a:solidFill>
                  <a:srgbClr val="00B0F0"/>
                </a:solidFill>
                <a:latin typeface="Times New Roman" panose="02020603050405020304" pitchFamily="18" charset="0"/>
                <a:ea typeface="楷体" panose="02010609060101010101" pitchFamily="49" charset="-122"/>
              </a:rPr>
              <a:t>如写成“电流越大，指针偏转角度越大”</a:t>
            </a:r>
            <a:r>
              <a:rPr lang="en-US" altLang="zh-CN" sz="3200" b="1" dirty="0">
                <a:solidFill>
                  <a:srgbClr val="00B0F0"/>
                </a:solidFill>
                <a:latin typeface="Times New Roman" panose="02020603050405020304" pitchFamily="18" charset="0"/>
                <a:ea typeface="楷体" panose="02010609060101010101" pitchFamily="49" charset="-122"/>
              </a:rPr>
              <a:t>)</a:t>
            </a:r>
            <a:r>
              <a:rPr lang="zh-CN" altLang="en-US" sz="3200" b="1" dirty="0">
                <a:solidFill>
                  <a:srgbClr val="00B0F0"/>
                </a:solidFill>
                <a:latin typeface="Times New Roman" panose="02020603050405020304" pitchFamily="18" charset="0"/>
                <a:ea typeface="楷体" panose="02010609060101010101" pitchFamily="49" charset="-122"/>
              </a:rPr>
              <a:t>；采用控制变量法的实验，归纳总结实验结论时先写明控制相同的量</a:t>
            </a:r>
            <a:r>
              <a:rPr lang="en-US" altLang="zh-CN" sz="3200" b="1" dirty="0">
                <a:solidFill>
                  <a:srgbClr val="00B0F0"/>
                </a:solidFill>
                <a:latin typeface="Times New Roman" panose="02020603050405020304" pitchFamily="18" charset="0"/>
                <a:ea typeface="楷体" panose="02010609060101010101" pitchFamily="49" charset="-122"/>
              </a:rPr>
              <a:t>(</a:t>
            </a:r>
            <a:r>
              <a:rPr lang="zh-CN" altLang="en-US" sz="3200" b="1" dirty="0">
                <a:solidFill>
                  <a:srgbClr val="00B0F0"/>
                </a:solidFill>
                <a:latin typeface="Times New Roman" panose="02020603050405020304" pitchFamily="18" charset="0"/>
                <a:ea typeface="楷体" panose="02010609060101010101" pitchFamily="49" charset="-122"/>
              </a:rPr>
              <a:t>当</a:t>
            </a:r>
            <a:r>
              <a:rPr lang="en-US" altLang="zh-CN" sz="3200" b="1" dirty="0">
                <a:solidFill>
                  <a:srgbClr val="00B0F0"/>
                </a:solidFill>
                <a:latin typeface="Times New Roman" panose="02020603050405020304" pitchFamily="18" charset="0"/>
                <a:ea typeface="楷体" panose="02010609060101010101" pitchFamily="49" charset="-122"/>
              </a:rPr>
              <a:t>×× </a:t>
            </a:r>
            <a:r>
              <a:rPr lang="zh-CN" altLang="en-US" sz="3200" b="1" dirty="0">
                <a:solidFill>
                  <a:srgbClr val="00B0F0"/>
                </a:solidFill>
                <a:latin typeface="Times New Roman" panose="02020603050405020304" pitchFamily="18" charset="0"/>
                <a:ea typeface="楷体" panose="02010609060101010101" pitchFamily="49" charset="-122"/>
              </a:rPr>
              <a:t>相同时</a:t>
            </a:r>
            <a:r>
              <a:rPr lang="en-US" altLang="zh-CN" sz="3200" b="1" dirty="0">
                <a:solidFill>
                  <a:srgbClr val="00B0F0"/>
                </a:solidFill>
                <a:latin typeface="Times New Roman" panose="02020603050405020304" pitchFamily="18" charset="0"/>
                <a:ea typeface="楷体" panose="02010609060101010101" pitchFamily="49" charset="-122"/>
              </a:rPr>
              <a:t>)</a:t>
            </a:r>
            <a:r>
              <a:rPr lang="zh-CN" altLang="en-US" sz="3200" b="1" dirty="0">
                <a:solidFill>
                  <a:srgbClr val="00B0F0"/>
                </a:solidFill>
                <a:latin typeface="Times New Roman" panose="02020603050405020304" pitchFamily="18" charset="0"/>
                <a:ea typeface="楷体" panose="02010609060101010101" pitchFamily="49" charset="-122"/>
              </a:rPr>
              <a:t>，再写结论。</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33"/>
          <p:cNvSpPr txBox="1">
            <a:spLocks noChangeArrowheads="1"/>
          </p:cNvSpPr>
          <p:nvPr/>
        </p:nvSpPr>
        <p:spPr bwMode="auto">
          <a:xfrm>
            <a:off x="815414" y="2050006"/>
            <a:ext cx="10562167" cy="2339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4345" indent="-474345"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 </a:t>
            </a:r>
            <a:r>
              <a:rPr lang="zh-CN" altLang="en-US" sz="3200" b="1" dirty="0">
                <a:latin typeface="Times New Roman" panose="02020603050405020304" pitchFamily="18" charset="0"/>
                <a:ea typeface="+mn-ea"/>
                <a:cs typeface="Times New Roman" panose="02020603050405020304" pitchFamily="18" charset="0"/>
              </a:rPr>
              <a:t>结构 由电磁铁、衔铁、弹簧、触点等组成。</a:t>
            </a:r>
            <a:endParaRPr lang="zh-CN" altLang="en-US" sz="3200" b="1" dirty="0">
              <a:latin typeface="Times New Roman" panose="02020603050405020304" pitchFamily="18" charset="0"/>
              <a:ea typeface="+mn-ea"/>
              <a:cs typeface="Times New Roman" panose="02020603050405020304" pitchFamily="18" charset="0"/>
            </a:endParaRPr>
          </a:p>
          <a:p>
            <a:pPr marL="474345" indent="-474345"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 </a:t>
            </a:r>
            <a:r>
              <a:rPr lang="zh-CN" altLang="en-US" sz="3200" b="1" dirty="0">
                <a:latin typeface="Times New Roman" panose="02020603050405020304" pitchFamily="18" charset="0"/>
                <a:ea typeface="+mn-ea"/>
                <a:cs typeface="Times New Roman" panose="02020603050405020304" pitchFamily="18" charset="0"/>
              </a:rPr>
              <a:t>制作原理 利用电流的磁效应。</a:t>
            </a:r>
            <a:endParaRPr lang="zh-CN" altLang="en-US" sz="3200" b="1" dirty="0">
              <a:latin typeface="Times New Roman" panose="02020603050405020304" pitchFamily="18" charset="0"/>
              <a:ea typeface="+mn-ea"/>
              <a:cs typeface="Times New Roman" panose="02020603050405020304" pitchFamily="18" charset="0"/>
            </a:endParaRPr>
          </a:p>
          <a:p>
            <a:pPr marL="474345" indent="-474345"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3. </a:t>
            </a:r>
            <a:r>
              <a:rPr lang="zh-CN" altLang="en-US" sz="3200" b="1" dirty="0">
                <a:latin typeface="Times New Roman" panose="02020603050405020304" pitchFamily="18" charset="0"/>
                <a:ea typeface="+mn-ea"/>
                <a:cs typeface="Times New Roman" panose="02020603050405020304" pitchFamily="18" charset="0"/>
              </a:rPr>
              <a:t>实质 由电磁铁控制的</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工作电路上的</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开关。</a:t>
            </a:r>
            <a:endParaRPr lang="zh-CN" altLang="en-US" sz="3200" b="1" dirty="0">
              <a:latin typeface="Times New Roman" panose="02020603050405020304" pitchFamily="18" charset="0"/>
              <a:ea typeface="+mn-ea"/>
              <a:cs typeface="Times New Roman" panose="02020603050405020304" pitchFamily="18" charset="0"/>
            </a:endParaRPr>
          </a:p>
        </p:txBody>
      </p:sp>
      <p:sp>
        <p:nvSpPr>
          <p:cNvPr id="11" name="AutoShape 2"/>
          <p:cNvSpPr>
            <a:spLocks noChangeArrowheads="1"/>
          </p:cNvSpPr>
          <p:nvPr>
            <p:custDataLst>
              <p:tags r:id="rId1"/>
            </p:custDataLst>
          </p:nvPr>
        </p:nvSpPr>
        <p:spPr bwMode="gray">
          <a:xfrm flipH="1">
            <a:off x="2244900" y="1211940"/>
            <a:ext cx="6731420" cy="573617"/>
          </a:xfrm>
          <a:prstGeom prst="roundRect">
            <a:avLst>
              <a:gd name="adj" fmla="val 47681"/>
            </a:avLst>
          </a:prstGeom>
          <a:solidFill>
            <a:schemeClr val="accent6">
              <a:lumMod val="60000"/>
              <a:lumOff val="40000"/>
            </a:schemeClr>
          </a:soli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2" name="AutoShape 2"/>
          <p:cNvSpPr>
            <a:spLocks noChangeArrowheads="1"/>
          </p:cNvSpPr>
          <p:nvPr>
            <p:custDataLst>
              <p:tags r:id="rId2"/>
            </p:custDataLst>
          </p:nvPr>
        </p:nvSpPr>
        <p:spPr bwMode="gray">
          <a:xfrm flipH="1">
            <a:off x="839435" y="1201357"/>
            <a:ext cx="2053167" cy="584200"/>
          </a:xfrm>
          <a:prstGeom prst="roundRect">
            <a:avLst>
              <a:gd name="adj" fmla="val 47681"/>
            </a:avLst>
          </a:prstGeom>
          <a:gradFill rotWithShape="1">
            <a:gsLst>
              <a:gs pos="100000">
                <a:schemeClr val="accent5">
                  <a:lumMod val="60000"/>
                  <a:lumOff val="40000"/>
                </a:schemeClr>
              </a:gs>
              <a:gs pos="100000">
                <a:srgbClr val="FF0A00"/>
              </a:gs>
              <a:gs pos="100000">
                <a:srgbClr val="FF1200"/>
              </a:gs>
              <a:gs pos="100000">
                <a:srgbClr val="FF6600"/>
              </a:gs>
            </a:gsLst>
            <a:lin ang="0" scaled="1"/>
          </a:gra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3" name="文本框 27"/>
          <p:cNvSpPr txBox="1"/>
          <p:nvPr>
            <p:custDataLst>
              <p:tags r:id="rId3"/>
            </p:custDataLst>
          </p:nvPr>
        </p:nvSpPr>
        <p:spPr>
          <a:xfrm>
            <a:off x="1050679" y="1199492"/>
            <a:ext cx="1449436" cy="584775"/>
          </a:xfrm>
          <a:prstGeom prst="rect">
            <a:avLst/>
          </a:prstGeom>
          <a:noFill/>
          <a:ln w="9525">
            <a:noFill/>
          </a:ln>
        </p:spPr>
        <p:txBody>
          <a:bodyPr wrap="none">
            <a:spAutoFit/>
          </a:bodyPr>
          <a:lstStyle/>
          <a:p>
            <a:r>
              <a:rPr lang="zh-CN" altLang="en-US" sz="3200" b="1" dirty="0">
                <a:solidFill>
                  <a:schemeClr val="tx1"/>
                </a:solidFill>
                <a:latin typeface="黑体" panose="02010609060101010101" charset="-122"/>
                <a:ea typeface="黑体" panose="02010609060101010101" charset="-122"/>
              </a:rPr>
              <a:t>知识点</a:t>
            </a:r>
            <a:endParaRPr lang="zh-CN" altLang="en-US" sz="3200" b="1" dirty="0">
              <a:solidFill>
                <a:schemeClr val="tx1"/>
              </a:solidFill>
              <a:latin typeface="黑体" panose="02010609060101010101" charset="-122"/>
              <a:ea typeface="黑体" panose="02010609060101010101" charset="-122"/>
            </a:endParaRPr>
          </a:p>
        </p:txBody>
      </p:sp>
      <p:sp>
        <p:nvSpPr>
          <p:cNvPr id="15" name="文本框 28"/>
          <p:cNvSpPr txBox="1"/>
          <p:nvPr>
            <p:custDataLst>
              <p:tags r:id="rId4"/>
            </p:custDataLst>
          </p:nvPr>
        </p:nvSpPr>
        <p:spPr>
          <a:xfrm>
            <a:off x="3287688" y="1199492"/>
            <a:ext cx="5688632" cy="584775"/>
          </a:xfrm>
          <a:prstGeom prst="rect">
            <a:avLst/>
          </a:prstGeom>
          <a:noFill/>
          <a:ln w="9525">
            <a:noFill/>
          </a:ln>
        </p:spPr>
        <p:txBody>
          <a:bodyPr wrap="square">
            <a:spAutoFit/>
          </a:bodyPr>
          <a:lstStyle/>
          <a:p>
            <a:r>
              <a:rPr lang="zh-CN" altLang="en-US" sz="3200" b="1" dirty="0">
                <a:latin typeface="黑体" panose="02010609060101010101" charset="-122"/>
                <a:ea typeface="黑体" panose="02010609060101010101" charset="-122"/>
              </a:rPr>
              <a:t>电磁铁的应用</a:t>
            </a:r>
            <a:r>
              <a:rPr lang="en-US" altLang="zh-CN" sz="3200" b="1" dirty="0">
                <a:latin typeface="黑体" panose="02010609060101010101" charset="-122"/>
                <a:ea typeface="黑体" panose="02010609060101010101" charset="-122"/>
              </a:rPr>
              <a:t>——</a:t>
            </a:r>
            <a:r>
              <a:rPr lang="zh-CN" altLang="en-US" sz="3200" b="1" dirty="0">
                <a:latin typeface="黑体" panose="02010609060101010101" charset="-122"/>
                <a:ea typeface="黑体" panose="02010609060101010101" charset="-122"/>
              </a:rPr>
              <a:t>电磁继电器</a:t>
            </a:r>
            <a:endParaRPr lang="zh-CN" altLang="en-US" sz="3200" b="1" dirty="0">
              <a:latin typeface="黑体" panose="02010609060101010101" charset="-122"/>
              <a:ea typeface="黑体" panose="02010609060101010101" charset="-122"/>
            </a:endParaRPr>
          </a:p>
        </p:txBody>
      </p:sp>
      <p:sp>
        <p:nvSpPr>
          <p:cNvPr id="16" name="AutoShape 11"/>
          <p:cNvSpPr/>
          <p:nvPr>
            <p:custDataLst>
              <p:tags r:id="rId5"/>
            </p:custDataLst>
          </p:nvPr>
        </p:nvSpPr>
        <p:spPr>
          <a:xfrm>
            <a:off x="2486202" y="1068008"/>
            <a:ext cx="768351" cy="776816"/>
          </a:xfrm>
          <a:prstGeom prst="diamond">
            <a:avLst/>
          </a:prstGeom>
          <a:solidFill>
            <a:srgbClr val="F4BE96"/>
          </a:solidFill>
          <a:ln w="38100" cap="flat" cmpd="sng">
            <a:solidFill>
              <a:schemeClr val="bg1"/>
            </a:solidFill>
            <a:prstDash val="solid"/>
            <a:miter/>
            <a:headEnd type="none" w="med" len="med"/>
            <a:tailEnd type="none" w="med" len="med"/>
          </a:ln>
          <a:effectLst>
            <a:outerShdw sy="50000" rotWithShape="0">
              <a:srgbClr val="808080">
                <a:alpha val="50000"/>
              </a:srgbClr>
            </a:outerShdw>
          </a:effectLst>
        </p:spPr>
        <p:txBody>
          <a:bodyPr wrap="none" anchor="ctr" anchorCtr="0"/>
          <a:lstStyle/>
          <a:p>
            <a:pPr algn="ctr" eaLnBrk="0" hangingPunct="0"/>
            <a:r>
              <a:rPr lang="en-US" altLang="ko-KR" sz="3200" b="1" dirty="0" smtClean="0">
                <a:solidFill>
                  <a:schemeClr val="tx1"/>
                </a:solidFill>
                <a:latin typeface="黑体" panose="02010609060101010101" charset="-122"/>
                <a:ea typeface="黑体" panose="02010609060101010101" charset="-122"/>
              </a:rPr>
              <a:t>3</a:t>
            </a:r>
            <a:endParaRPr lang="en-US" altLang="ko-KR" sz="3200" b="1" dirty="0">
              <a:solidFill>
                <a:schemeClr val="tx1"/>
              </a:solidFill>
              <a:latin typeface="黑体" panose="02010609060101010101" charset="-122"/>
              <a:ea typeface="黑体" panose="02010609060101010101" charset="-122"/>
            </a:endParaRPr>
          </a:p>
        </p:txBody>
      </p:sp>
    </p:spTree>
  </p:cSld>
  <p:clrMapOvr>
    <a:masterClrMapping/>
  </p:clrMapOvr>
  <p:transition spd="slow">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33"/>
          <p:cNvSpPr txBox="1">
            <a:spLocks noChangeArrowheads="1"/>
          </p:cNvSpPr>
          <p:nvPr/>
        </p:nvSpPr>
        <p:spPr bwMode="auto">
          <a:xfrm>
            <a:off x="814918" y="980728"/>
            <a:ext cx="10562167" cy="4555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4. </a:t>
            </a:r>
            <a:r>
              <a:rPr lang="zh-CN" altLang="en-US" sz="3200" b="1" dirty="0">
                <a:latin typeface="Times New Roman" panose="02020603050405020304" pitchFamily="18" charset="0"/>
                <a:ea typeface="+mn-ea"/>
                <a:cs typeface="Times New Roman" panose="02020603050405020304" pitchFamily="18" charset="0"/>
              </a:rPr>
              <a:t>作用</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a:t>
            </a:r>
            <a:r>
              <a:rPr lang="zh-CN" altLang="en-US" sz="3200" b="1" dirty="0">
                <a:latin typeface="Times New Roman" panose="02020603050405020304" pitchFamily="18" charset="0"/>
                <a:ea typeface="+mn-ea"/>
                <a:cs typeface="Times New Roman" panose="02020603050405020304" pitchFamily="18" charset="0"/>
              </a:rPr>
              <a:t>利用低电压、弱电流电路来控制高电压、强电流电路，以保证工作人员的安全。</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a:t>
            </a:r>
            <a:r>
              <a:rPr lang="zh-CN" altLang="en-US" sz="3200" b="1" dirty="0">
                <a:latin typeface="Times New Roman" panose="02020603050405020304" pitchFamily="18" charset="0"/>
                <a:ea typeface="+mn-ea"/>
                <a:cs typeface="Times New Roman" panose="02020603050405020304" pitchFamily="18" charset="0"/>
              </a:rPr>
              <a:t>实现各种自动控制：远距离自动控制、光自动控制、温度自动控制等。</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5. </a:t>
            </a:r>
            <a:r>
              <a:rPr lang="zh-CN" altLang="en-US" sz="3200" b="1" dirty="0">
                <a:latin typeface="Times New Roman" panose="02020603050405020304" pitchFamily="18" charset="0"/>
                <a:ea typeface="+mn-ea"/>
                <a:cs typeface="Times New Roman" panose="02020603050405020304" pitchFamily="18" charset="0"/>
              </a:rPr>
              <a:t>工作原理表述 通常控制电路和工作电路分别表述。</a:t>
            </a:r>
            <a:endParaRPr lang="zh-CN" altLang="en-US" sz="3200" b="1" dirty="0">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Rectangle 1"/>
          <p:cNvSpPr>
            <a:spLocks noChangeArrowheads="1"/>
          </p:cNvSpPr>
          <p:nvPr/>
        </p:nvSpPr>
        <p:spPr bwMode="auto">
          <a:xfrm>
            <a:off x="1295467" y="1451145"/>
            <a:ext cx="9601067" cy="1506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4345" indent="-474345" eaLnBrk="1" hangingPunct="1">
              <a:lnSpc>
                <a:spcPct val="150000"/>
              </a:lnSpc>
              <a:defRPr/>
            </a:pPr>
            <a:r>
              <a:rPr lang="zh-CN" altLang="en-US" sz="3200" b="1" dirty="0">
                <a:latin typeface="Times New Roman" panose="02020603050405020304" pitchFamily="18" charset="0"/>
                <a:ea typeface="楷体" panose="02010609060101010101" pitchFamily="49" charset="-122"/>
              </a:rPr>
              <a:t>结构图解：</a:t>
            </a:r>
            <a:endParaRPr lang="zh-CN" altLang="en-US" sz="3200" b="1" dirty="0">
              <a:latin typeface="Times New Roman" panose="02020603050405020304" pitchFamily="18" charset="0"/>
              <a:ea typeface="楷体" panose="02010609060101010101" pitchFamily="49" charset="-122"/>
            </a:endParaRPr>
          </a:p>
          <a:p>
            <a:pPr indent="713105" eaLnBrk="1" hangingPunct="1">
              <a:lnSpc>
                <a:spcPct val="150000"/>
              </a:lnSpc>
              <a:defRPr/>
            </a:pPr>
            <a:r>
              <a:rPr lang="zh-CN" altLang="en-US" sz="3200" b="1" dirty="0">
                <a:solidFill>
                  <a:srgbClr val="00B0F0"/>
                </a:solidFill>
                <a:latin typeface="Times New Roman" panose="02020603050405020304" pitchFamily="18" charset="0"/>
                <a:ea typeface="楷体" panose="02010609060101010101" pitchFamily="49" charset="-122"/>
              </a:rPr>
              <a:t>电磁继电器的结构如图</a:t>
            </a:r>
            <a:r>
              <a:rPr lang="en-US" altLang="zh-CN" sz="3200" b="1" dirty="0">
                <a:solidFill>
                  <a:srgbClr val="00B0F0"/>
                </a:solidFill>
                <a:latin typeface="Times New Roman" panose="02020603050405020304" pitchFamily="18" charset="0"/>
                <a:ea typeface="楷体" panose="02010609060101010101" pitchFamily="49" charset="-122"/>
              </a:rPr>
              <a:t>5 </a:t>
            </a:r>
            <a:r>
              <a:rPr lang="zh-CN" altLang="en-US" sz="3200" b="1" dirty="0">
                <a:solidFill>
                  <a:srgbClr val="00B0F0"/>
                </a:solidFill>
                <a:latin typeface="Times New Roman" panose="02020603050405020304" pitchFamily="18" charset="0"/>
                <a:ea typeface="楷体" panose="02010609060101010101" pitchFamily="49" charset="-122"/>
              </a:rPr>
              <a:t>所示。</a:t>
            </a:r>
            <a:endParaRPr lang="en-US" altLang="zh-CN" sz="3200" b="1" u="wavy" dirty="0">
              <a:solidFill>
                <a:srgbClr val="00B0F0"/>
              </a:solidFill>
              <a:uFill>
                <a:solidFill>
                  <a:schemeClr val="tx1"/>
                </a:solidFill>
              </a:uFill>
              <a:latin typeface="Times New Roman" panose="02020603050405020304" pitchFamily="18" charset="0"/>
              <a:ea typeface="楷体" panose="02010609060101010101" pitchFamily="49" charset="-122"/>
            </a:endParaRPr>
          </a:p>
        </p:txBody>
      </p:sp>
      <p:pic>
        <p:nvPicPr>
          <p:cNvPr id="7170"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503712" y="2756926"/>
            <a:ext cx="3840427" cy="31130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nodeType="withEffect">
                                  <p:stCondLst>
                                    <p:cond delay="0"/>
                                  </p:stCondLst>
                                  <p:childTnLst>
                                    <p:set>
                                      <p:cBhvr>
                                        <p:cTn id="9" dur="1" fill="hold">
                                          <p:stCondLst>
                                            <p:cond delay="0"/>
                                          </p:stCondLst>
                                        </p:cTn>
                                        <p:tgtEl>
                                          <p:spTgt spid="7170"/>
                                        </p:tgtEl>
                                        <p:attrNameLst>
                                          <p:attrName>style.visibility</p:attrName>
                                        </p:attrNameLst>
                                      </p:cBhvr>
                                      <p:to>
                                        <p:strVal val="visible"/>
                                      </p:to>
                                    </p:set>
                                    <p:animEffect transition="in" filter="wipe(left)">
                                      <p:cBhvr>
                                        <p:cTn id="10"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606551" y="1178163"/>
            <a:ext cx="9770533" cy="4555093"/>
          </a:xfrm>
          <a:prstGeom prst="rect">
            <a:avLst/>
          </a:prstGeom>
          <a:noFill/>
          <a:ln w="9525">
            <a:noFill/>
            <a:miter lim="800000"/>
          </a:ln>
        </p:spPr>
        <p:txBody>
          <a:bodyPr wrap="square" lIns="121917" tIns="60958" rIns="121917" bIns="60958">
            <a:spAutoFit/>
          </a:bodyPr>
          <a:lstStyle/>
          <a:p>
            <a:pPr>
              <a:lnSpc>
                <a:spcPct val="150000"/>
              </a:lnSpc>
              <a:defRPr/>
            </a:pP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中考</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潍坊</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大多数新冠肺炎患者会出现发热症状，已知热敏电阻的阻值随人体辐射的红外线而改变，人体温度越高热敏电阻的阻值越小。某同学据此设计了一个红外线体温安检电路。要求无人或体温低于</a:t>
            </a:r>
            <a:r>
              <a:rPr lang="en-US" altLang="zh-CN" sz="3200" b="1" dirty="0">
                <a:latin typeface="Times New Roman" panose="02020603050405020304" pitchFamily="18" charset="0"/>
                <a:ea typeface="+mn-ea"/>
                <a:cs typeface="Times New Roman" panose="02020603050405020304" pitchFamily="18" charset="0"/>
              </a:rPr>
              <a:t>37.3 ℃</a:t>
            </a:r>
            <a:r>
              <a:rPr lang="zh-CN" altLang="en-US" sz="3200" b="1" dirty="0">
                <a:latin typeface="Times New Roman" panose="02020603050405020304" pitchFamily="18" charset="0"/>
                <a:ea typeface="+mn-ea"/>
                <a:cs typeface="Times New Roman" panose="02020603050405020304" pitchFamily="18" charset="0"/>
              </a:rPr>
              <a:t>的人经过时仅绿灯亮，高于</a:t>
            </a:r>
            <a:r>
              <a:rPr lang="en-US" altLang="zh-CN" sz="3200" b="1" dirty="0">
                <a:latin typeface="Times New Roman" panose="02020603050405020304" pitchFamily="18" charset="0"/>
                <a:ea typeface="+mn-ea"/>
                <a:cs typeface="Times New Roman" panose="02020603050405020304" pitchFamily="18" charset="0"/>
              </a:rPr>
              <a:t>37.3 ℃</a:t>
            </a:r>
            <a:r>
              <a:rPr lang="zh-CN" altLang="en-US" sz="3200" b="1" dirty="0">
                <a:latin typeface="Times New Roman" panose="02020603050405020304" pitchFamily="18" charset="0"/>
                <a:ea typeface="+mn-ea"/>
                <a:cs typeface="Times New Roman" panose="02020603050405020304" pitchFamily="18" charset="0"/>
              </a:rPr>
              <a:t>的人经过时，红灯亮且电铃响起。</a:t>
            </a:r>
            <a:endParaRPr lang="en-US" altLang="zh-CN" sz="3200" b="1" dirty="0">
              <a:latin typeface="Times New Roman" panose="02020603050405020304" pitchFamily="18" charset="0"/>
              <a:ea typeface="+mn-ea"/>
              <a:cs typeface="Times New Roman" panose="02020603050405020304" pitchFamily="18" charset="0"/>
            </a:endParaRPr>
          </a:p>
        </p:txBody>
      </p:sp>
      <p:sp>
        <p:nvSpPr>
          <p:cNvPr id="10" name="任意多边形 9"/>
          <p:cNvSpPr/>
          <p:nvPr>
            <p:custDataLst>
              <p:tags r:id="rId1"/>
            </p:custDataLst>
          </p:nvPr>
        </p:nvSpPr>
        <p:spPr>
          <a:xfrm>
            <a:off x="569385" y="1370779"/>
            <a:ext cx="1062567" cy="592667"/>
          </a:xfrm>
          <a:custGeom>
            <a:avLst/>
            <a:gdLst>
              <a:gd name="connsiteX0" fmla="*/ 0 w 1141940"/>
              <a:gd name="connsiteY0" fmla="*/ 0 h 714376"/>
              <a:gd name="connsiteX1" fmla="*/ 784752 w 1141940"/>
              <a:gd name="connsiteY1" fmla="*/ 0 h 714376"/>
              <a:gd name="connsiteX2" fmla="*/ 1141940 w 1141940"/>
              <a:gd name="connsiteY2" fmla="*/ 357188 h 714376"/>
              <a:gd name="connsiteX3" fmla="*/ 1141939 w 1141940"/>
              <a:gd name="connsiteY3" fmla="*/ 357188 h 714376"/>
              <a:gd name="connsiteX4" fmla="*/ 784751 w 1141940"/>
              <a:gd name="connsiteY4" fmla="*/ 714376 h 714376"/>
              <a:gd name="connsiteX5" fmla="*/ 244993 w 1141940"/>
              <a:gd name="connsiteY5" fmla="*/ 714376 h 714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1940" h="714376">
                <a:moveTo>
                  <a:pt x="0" y="0"/>
                </a:moveTo>
                <a:lnTo>
                  <a:pt x="784752" y="0"/>
                </a:lnTo>
                <a:cubicBezTo>
                  <a:pt x="982021" y="0"/>
                  <a:pt x="1141940" y="159919"/>
                  <a:pt x="1141940" y="357188"/>
                </a:cubicBezTo>
                <a:lnTo>
                  <a:pt x="1141939" y="357188"/>
                </a:lnTo>
                <a:cubicBezTo>
                  <a:pt x="1141939" y="554457"/>
                  <a:pt x="982020" y="714376"/>
                  <a:pt x="784751" y="714376"/>
                </a:cubicBezTo>
                <a:lnTo>
                  <a:pt x="244993" y="714376"/>
                </a:lnTo>
                <a:close/>
              </a:path>
            </a:pathLst>
          </a:custGeom>
          <a:solidFill>
            <a:srgbClr val="E6844E">
              <a:alpha val="74000"/>
            </a:srgbClr>
          </a:solidFill>
        </p:spPr>
        <p:txBody>
          <a:bodyPr lIns="239994" tIns="60958" rIns="121917" bIns="60958" anchor="ctr">
            <a:normAutofit lnSpcReduction="10000"/>
          </a:bodyPr>
          <a:lstStyle/>
          <a:p>
            <a:pPr algn="ctr">
              <a:defRPr/>
            </a:pPr>
            <a:r>
              <a:rPr lang="zh-CN" altLang="en-US" sz="3200" dirty="0" smtClean="0">
                <a:solidFill>
                  <a:srgbClr val="FFFFFF"/>
                </a:solidFill>
                <a:latin typeface="微软雅黑" panose="020B0503020204020204" pitchFamily="34" charset="-122"/>
                <a:ea typeface="微软雅黑" panose="020B0503020204020204" pitchFamily="34" charset="-122"/>
              </a:rPr>
              <a:t>例</a:t>
            </a:r>
            <a:r>
              <a:rPr lang="en-US" altLang="zh-CN" sz="3200" dirty="0" smtClean="0">
                <a:solidFill>
                  <a:srgbClr val="FFFFFF"/>
                </a:solidFill>
                <a:latin typeface="微软雅黑" panose="020B0503020204020204" pitchFamily="34" charset="-122"/>
                <a:ea typeface="微软雅黑" panose="020B0503020204020204" pitchFamily="34" charset="-122"/>
              </a:rPr>
              <a:t>3</a:t>
            </a:r>
            <a:endParaRPr lang="zh-CN" altLang="en-US" sz="3200" dirty="0" err="1">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306744" y="548680"/>
            <a:ext cx="5653352" cy="861775"/>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latin typeface="Times New Roman" panose="02020603050405020304" pitchFamily="18" charset="0"/>
                <a:ea typeface="+mn-ea"/>
                <a:cs typeface="Times New Roman" panose="02020603050405020304" pitchFamily="18" charset="0"/>
              </a:rPr>
              <a:t>下列设计符合要求的是</a:t>
            </a:r>
            <a:r>
              <a:rPr lang="en-US" altLang="zh-CN" sz="3200" b="1" dirty="0">
                <a:latin typeface="Times New Roman" panose="02020603050405020304" pitchFamily="18" charset="0"/>
                <a:ea typeface="+mn-ea"/>
                <a:cs typeface="Times New Roman" panose="02020603050405020304" pitchFamily="18" charset="0"/>
              </a:rPr>
              <a:t>(        )</a:t>
            </a:r>
            <a:endParaRPr lang="en-US" altLang="zh-CN" sz="3200" b="1" dirty="0">
              <a:latin typeface="Times New Roman" panose="02020603050405020304" pitchFamily="18" charset="0"/>
              <a:ea typeface="+mn-ea"/>
              <a:cs typeface="Times New Roman" panose="02020603050405020304" pitchFamily="18" charset="0"/>
            </a:endParaRPr>
          </a:p>
        </p:txBody>
      </p:sp>
      <p:pic>
        <p:nvPicPr>
          <p:cNvPr id="8194" name="Picture 2"/>
          <p:cNvPicPr>
            <a:picLocks noChangeAspect="1" noChangeArrowheads="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34278" y="1367354"/>
            <a:ext cx="5523441" cy="23538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5" name="Picture 3"/>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695733" y="3813042"/>
            <a:ext cx="5280587" cy="21558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6"/>
          <p:cNvSpPr txBox="1">
            <a:spLocks noChangeArrowheads="1"/>
          </p:cNvSpPr>
          <p:nvPr/>
        </p:nvSpPr>
        <p:spPr bwMode="auto">
          <a:xfrm>
            <a:off x="1054945" y="1988840"/>
            <a:ext cx="10081615" cy="2245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indent="806450" eaLnBrk="1" hangingPunct="1">
              <a:lnSpc>
                <a:spcPct val="150000"/>
              </a:lnSpc>
              <a:spcBef>
                <a:spcPct val="0"/>
              </a:spcBef>
              <a:buNone/>
              <a:defRPr/>
            </a:pPr>
            <a:r>
              <a:rPr lang="zh-CN" altLang="en-US" b="1" dirty="0">
                <a:latin typeface="Times New Roman" panose="02020603050405020304" pitchFamily="18" charset="0"/>
                <a:ea typeface="+mn-ea"/>
                <a:cs typeface="Times New Roman" panose="02020603050405020304" pitchFamily="18" charset="0"/>
              </a:rPr>
              <a:t>先让通电螺线管吸引大头针，吸引不上，但能够吸引小磁针；再在该螺线管中加入铁芯，发现有了铁芯的螺线管能够吸引很多大头针了</a:t>
            </a:r>
            <a:r>
              <a:rPr lang="zh-CN" altLang="en-US" b="1" dirty="0" smtClean="0">
                <a:latin typeface="Times New Roman" panose="02020603050405020304" pitchFamily="18" charset="0"/>
                <a:ea typeface="+mn-ea"/>
                <a:cs typeface="Times New Roman" panose="02020603050405020304" pitchFamily="18" charset="0"/>
              </a:rPr>
              <a:t>。这是为什么？</a:t>
            </a:r>
            <a:endParaRPr lang="zh-CN" altLang="en-US" b="1" dirty="0">
              <a:latin typeface="Times New Roman" panose="02020603050405020304" pitchFamily="18" charset="0"/>
              <a:ea typeface="+mn-ea"/>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2"/>
          <p:cNvSpPr>
            <a:spLocks noChangeArrowheads="1"/>
          </p:cNvSpPr>
          <p:nvPr/>
        </p:nvSpPr>
        <p:spPr bwMode="auto">
          <a:xfrm>
            <a:off x="1305985" y="644691"/>
            <a:ext cx="8756648" cy="2154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900" b="1" dirty="0">
                <a:latin typeface="黑体" panose="02010609060101010101" charset="-122"/>
                <a:ea typeface="黑体" panose="02010609060101010101" charset="-122"/>
              </a:rPr>
              <a:t>解题秘方：</a:t>
            </a:r>
            <a:r>
              <a:rPr lang="zh-CN" altLang="en-US" sz="2900" b="1" dirty="0">
                <a:latin typeface="Times New Roman" panose="02020603050405020304" pitchFamily="18" charset="0"/>
              </a:rPr>
              <a:t>本题结合当前的热点问题，考查对电路的分析及电磁继电器的有关知识。采用电流分析法，明确控制电路和工作电路的连接是解题的关键。</a:t>
            </a:r>
            <a:endParaRPr lang="zh-CN" altLang="en-US" sz="2900" dirty="0">
              <a:latin typeface="Times New Roman" panose="02020603050405020304" pitchFamily="18" charset="0"/>
            </a:endParaRPr>
          </a:p>
        </p:txBody>
      </p:sp>
      <p:sp>
        <p:nvSpPr>
          <p:cNvPr id="9" name="矩形 2"/>
          <p:cNvSpPr>
            <a:spLocks noChangeArrowheads="1"/>
          </p:cNvSpPr>
          <p:nvPr/>
        </p:nvSpPr>
        <p:spPr bwMode="auto">
          <a:xfrm>
            <a:off x="1305986" y="2713463"/>
            <a:ext cx="9302517" cy="3508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900" b="1" dirty="0">
                <a:latin typeface="黑体" panose="02010609060101010101" charset="-122"/>
                <a:ea typeface="黑体" panose="02010609060101010101" charset="-122"/>
              </a:rPr>
              <a:t>解析：</a:t>
            </a:r>
            <a:r>
              <a:rPr lang="zh-CN" altLang="en-US" sz="2900" b="1" dirty="0">
                <a:latin typeface="Times New Roman" panose="02020603050405020304" pitchFamily="18" charset="0"/>
              </a:rPr>
              <a:t>图</a:t>
            </a:r>
            <a:r>
              <a:rPr lang="en-US" altLang="zh-CN" sz="2900" b="1" dirty="0">
                <a:latin typeface="Times New Roman" panose="02020603050405020304" pitchFamily="18" charset="0"/>
              </a:rPr>
              <a:t>A </a:t>
            </a:r>
            <a:r>
              <a:rPr lang="zh-CN" altLang="en-US" sz="2900" b="1" dirty="0">
                <a:latin typeface="Times New Roman" panose="02020603050405020304" pitchFamily="18" charset="0"/>
              </a:rPr>
              <a:t>、</a:t>
            </a:r>
            <a:r>
              <a:rPr lang="en-US" altLang="zh-CN" sz="2900" b="1" dirty="0">
                <a:latin typeface="Times New Roman" panose="02020603050405020304" pitchFamily="18" charset="0"/>
              </a:rPr>
              <a:t>D </a:t>
            </a:r>
            <a:r>
              <a:rPr lang="zh-CN" altLang="en-US" sz="2900" b="1" dirty="0">
                <a:latin typeface="Times New Roman" panose="02020603050405020304" pitchFamily="18" charset="0"/>
              </a:rPr>
              <a:t>中红灯装在干路，只要开关闭合红灯就亮，不符合题意。图</a:t>
            </a:r>
            <a:r>
              <a:rPr lang="en-US" altLang="zh-CN" sz="2900" b="1" dirty="0">
                <a:latin typeface="Times New Roman" panose="02020603050405020304" pitchFamily="18" charset="0"/>
              </a:rPr>
              <a:t>B </a:t>
            </a:r>
            <a:r>
              <a:rPr lang="zh-CN" altLang="en-US" sz="2900" b="1" dirty="0">
                <a:latin typeface="Times New Roman" panose="02020603050405020304" pitchFamily="18" charset="0"/>
              </a:rPr>
              <a:t>中，当无人或体温低于</a:t>
            </a:r>
            <a:r>
              <a:rPr lang="en-US" altLang="zh-CN" sz="2900" b="1" dirty="0">
                <a:latin typeface="Times New Roman" panose="02020603050405020304" pitchFamily="18" charset="0"/>
              </a:rPr>
              <a:t>37.3℃</a:t>
            </a:r>
            <a:r>
              <a:rPr lang="zh-CN" altLang="en-US" sz="2900" b="1" dirty="0">
                <a:latin typeface="Times New Roman" panose="02020603050405020304" pitchFamily="18" charset="0"/>
              </a:rPr>
              <a:t>的人经过时，热敏电阻的阻值较大，则控制电路中的电流较小， 电磁铁磁性较弱，衔铁在弹簧弹力的作用下使动触点与上方静触点接触，仅红灯亮，不符合题意；</a:t>
            </a:r>
            <a:endParaRPr lang="zh-CN" altLang="en-US" sz="29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2"/>
          <p:cNvSpPr>
            <a:spLocks noChangeArrowheads="1"/>
          </p:cNvSpPr>
          <p:nvPr/>
        </p:nvSpPr>
        <p:spPr bwMode="auto">
          <a:xfrm>
            <a:off x="1305986" y="1508787"/>
            <a:ext cx="9302517" cy="2831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900" b="1" dirty="0">
                <a:latin typeface="Times New Roman" panose="02020603050405020304" pitchFamily="18" charset="0"/>
              </a:rPr>
              <a:t>图</a:t>
            </a:r>
            <a:r>
              <a:rPr lang="en-US" altLang="zh-CN" sz="2900" b="1" dirty="0">
                <a:latin typeface="Times New Roman" panose="02020603050405020304" pitchFamily="18" charset="0"/>
              </a:rPr>
              <a:t>C </a:t>
            </a:r>
            <a:r>
              <a:rPr lang="zh-CN" altLang="en-US" sz="2900" b="1" dirty="0">
                <a:latin typeface="Times New Roman" panose="02020603050405020304" pitchFamily="18" charset="0"/>
              </a:rPr>
              <a:t>中，当体温高于</a:t>
            </a:r>
            <a:r>
              <a:rPr lang="en-US" altLang="zh-CN" sz="2900" b="1" dirty="0">
                <a:latin typeface="Times New Roman" panose="02020603050405020304" pitchFamily="18" charset="0"/>
              </a:rPr>
              <a:t>37.3℃</a:t>
            </a:r>
            <a:r>
              <a:rPr lang="zh-CN" altLang="en-US" sz="2900" b="1" dirty="0">
                <a:latin typeface="Times New Roman" panose="02020603050405020304" pitchFamily="18" charset="0"/>
              </a:rPr>
              <a:t>的人经过时，热敏电阻的阻值变小，则控制电路中的电流变大，电磁铁磁性增强，衔铁被吸下，动触点与下方静触点接触，电铃与红灯并联连入电路中，电铃响，红灯亮，符合题意。</a:t>
            </a:r>
            <a:endParaRPr lang="zh-CN" altLang="en-US" sz="2900" dirty="0">
              <a:latin typeface="Times New Roman" panose="02020603050405020304" pitchFamily="18" charset="0"/>
            </a:endParaRPr>
          </a:p>
        </p:txBody>
      </p:sp>
      <p:sp>
        <p:nvSpPr>
          <p:cNvPr id="6" name="TextBox 5"/>
          <p:cNvSpPr txBox="1">
            <a:spLocks noChangeArrowheads="1"/>
          </p:cNvSpPr>
          <p:nvPr/>
        </p:nvSpPr>
        <p:spPr bwMode="auto">
          <a:xfrm>
            <a:off x="1295467" y="4293096"/>
            <a:ext cx="1920213" cy="861770"/>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solidFill>
                  <a:srgbClr val="FF0000"/>
                </a:solidFill>
                <a:latin typeface="Times New Roman" panose="02020603050405020304" pitchFamily="18" charset="0"/>
                <a:ea typeface="+mn-ea"/>
                <a:cs typeface="Times New Roman" panose="02020603050405020304" pitchFamily="18" charset="0"/>
              </a:rPr>
              <a:t>答案：</a:t>
            </a:r>
            <a:r>
              <a:rPr lang="en-US" altLang="zh-CN" sz="3200" b="1" dirty="0">
                <a:solidFill>
                  <a:srgbClr val="FF0000"/>
                </a:solidFill>
                <a:latin typeface="Times New Roman" panose="02020603050405020304" pitchFamily="18" charset="0"/>
                <a:ea typeface="+mn-ea"/>
                <a:cs typeface="Times New Roman" panose="02020603050405020304" pitchFamily="18" charset="0"/>
              </a:rPr>
              <a:t>C</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1055440" y="536535"/>
            <a:ext cx="10057130" cy="5772785"/>
            <a:chOff x="2494" y="1797"/>
            <a:chExt cx="15838" cy="9091"/>
          </a:xfrm>
        </p:grpSpPr>
        <p:pic>
          <p:nvPicPr>
            <p:cNvPr id="3" name="图片 2" descr="打孔纸"/>
            <p:cNvPicPr>
              <a:picLocks noChangeAspect="1"/>
            </p:cNvPicPr>
            <p:nvPr>
              <p:custDataLst>
                <p:tags r:id="rId1"/>
              </p:custDataLst>
            </p:nvPr>
          </p:nvPicPr>
          <p:blipFill>
            <a:blip r:embed="rId2"/>
            <a:stretch>
              <a:fillRect/>
            </a:stretch>
          </p:blipFill>
          <p:spPr>
            <a:xfrm>
              <a:off x="2494" y="2247"/>
              <a:ext cx="15838" cy="8641"/>
            </a:xfrm>
            <a:prstGeom prst="rect">
              <a:avLst/>
            </a:prstGeom>
          </p:spPr>
        </p:pic>
        <p:grpSp>
          <p:nvGrpSpPr>
            <p:cNvPr id="7" name="组合 6"/>
            <p:cNvGrpSpPr/>
            <p:nvPr/>
          </p:nvGrpSpPr>
          <p:grpSpPr>
            <a:xfrm>
              <a:off x="2936" y="1797"/>
              <a:ext cx="4362" cy="977"/>
              <a:chOff x="2936" y="2204"/>
              <a:chExt cx="4362" cy="977"/>
            </a:xfrm>
          </p:grpSpPr>
          <p:sp>
            <p:nvSpPr>
              <p:cNvPr id="4" name="文本框 3"/>
              <p:cNvSpPr txBox="1"/>
              <p:nvPr>
                <p:custDataLst>
                  <p:tags r:id="rId3"/>
                </p:custDataLst>
              </p:nvPr>
            </p:nvSpPr>
            <p:spPr>
              <a:xfrm>
                <a:off x="4419" y="2359"/>
                <a:ext cx="2879"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技法</a:t>
                </a:r>
                <a:r>
                  <a:rPr lang="zh-CN" altLang="en-US" sz="2800" dirty="0" smtClean="0">
                    <a:latin typeface="黑体" panose="02010609060101010101" charset="-122"/>
                    <a:ea typeface="黑体" panose="02010609060101010101" charset="-122"/>
                    <a:cs typeface="黑体" panose="02010609060101010101" charset="-122"/>
                  </a:rPr>
                  <a:t>指导</a:t>
                </a:r>
                <a:endParaRPr lang="en-US" altLang="zh-CN"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2936" y="2204"/>
                <a:ext cx="1579" cy="936"/>
              </a:xfrm>
              <a:prstGeom prst="rect">
                <a:avLst/>
              </a:prstGeom>
            </p:spPr>
          </p:pic>
        </p:grpSp>
      </p:grpSp>
      <p:sp>
        <p:nvSpPr>
          <p:cNvPr id="8" name="矩形 7"/>
          <p:cNvSpPr>
            <a:spLocks noChangeArrowheads="1"/>
          </p:cNvSpPr>
          <p:nvPr/>
        </p:nvSpPr>
        <p:spPr bwMode="auto">
          <a:xfrm>
            <a:off x="1873488" y="1260922"/>
            <a:ext cx="8807605" cy="4555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5080" indent="713105" eaLnBrk="1" hangingPunct="1">
              <a:defRPr/>
            </a:pPr>
            <a:r>
              <a:rPr lang="zh-CN" altLang="en-US" sz="3200" b="1" dirty="0">
                <a:latin typeface="Times New Roman" panose="02020603050405020304" pitchFamily="18" charset="0"/>
                <a:ea typeface="楷体" panose="02010609060101010101" pitchFamily="49" charset="-122"/>
              </a:rPr>
              <a:t>基本思路：</a:t>
            </a:r>
            <a:endParaRPr lang="zh-CN" altLang="en-US" sz="3200" b="1" dirty="0">
              <a:latin typeface="Times New Roman" panose="02020603050405020304" pitchFamily="18" charset="0"/>
              <a:ea typeface="楷体" panose="02010609060101010101" pitchFamily="49" charset="-122"/>
            </a:endParaRPr>
          </a:p>
          <a:p>
            <a:pPr marL="5080" indent="713105" eaLnBrk="1" hangingPunct="1">
              <a:defRPr/>
            </a:pPr>
            <a:r>
              <a:rPr lang="zh-CN" altLang="en-US" sz="3200" b="1" dirty="0">
                <a:latin typeface="Times New Roman" panose="02020603050405020304" pitchFamily="18" charset="0"/>
                <a:ea typeface="楷体" panose="02010609060101010101" pitchFamily="49" charset="-122"/>
              </a:rPr>
              <a:t>控制电路：</a:t>
            </a:r>
            <a:r>
              <a:rPr lang="zh-CN" altLang="en-US" sz="3200" b="1" dirty="0">
                <a:solidFill>
                  <a:srgbClr val="00B0F0"/>
                </a:solidFill>
                <a:latin typeface="Times New Roman" panose="02020603050405020304" pitchFamily="18" charset="0"/>
                <a:ea typeface="楷体" panose="02010609060101010101" pitchFamily="49" charset="-122"/>
              </a:rPr>
              <a:t>无人或人体体温不同，热敏电阻阻值变化，控制电路电流变化，电磁铁磁性强弱变化，电磁铁对衔铁的吸引力变化，使得动触点与上、下两静触点的接通情况变化。</a:t>
            </a:r>
            <a:endParaRPr lang="zh-CN" altLang="en-US" sz="3200" b="1" dirty="0">
              <a:solidFill>
                <a:srgbClr val="00B0F0"/>
              </a:solidFill>
              <a:latin typeface="Times New Roman" panose="02020603050405020304" pitchFamily="18" charset="0"/>
              <a:ea typeface="楷体" panose="02010609060101010101" pitchFamily="49" charset="-122"/>
            </a:endParaRPr>
          </a:p>
          <a:p>
            <a:pPr marL="5080" indent="713105" eaLnBrk="1" hangingPunct="1">
              <a:defRPr/>
            </a:pPr>
            <a:r>
              <a:rPr lang="zh-CN" altLang="en-US" sz="3200" b="1" dirty="0">
                <a:latin typeface="Times New Roman" panose="02020603050405020304" pitchFamily="18" charset="0"/>
                <a:ea typeface="楷体" panose="02010609060101010101" pitchFamily="49" charset="-122"/>
              </a:rPr>
              <a:t>工作电路：</a:t>
            </a:r>
            <a:r>
              <a:rPr lang="zh-CN" altLang="en-US" sz="3200" b="1" dirty="0">
                <a:solidFill>
                  <a:srgbClr val="00B0F0"/>
                </a:solidFill>
                <a:latin typeface="Times New Roman" panose="02020603050405020304" pitchFamily="18" charset="0"/>
                <a:ea typeface="楷体" panose="02010609060101010101" pitchFamily="49" charset="-122"/>
              </a:rPr>
              <a:t>动触点与上、下静触点的分离和接通，可以看成单刀双掷开关，可以尝试画出由单刀双掷开关控制的电路图，从而使问题变得简单。</a:t>
            </a:r>
            <a:endParaRPr lang="en-US" altLang="zh-CN" sz="3200" b="1" u="wavy" dirty="0">
              <a:solidFill>
                <a:srgbClr val="00B0F0"/>
              </a:solidFill>
              <a:uFill>
                <a:solidFill>
                  <a:schemeClr val="tx1"/>
                </a:solidFill>
              </a:u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33"/>
          <p:cNvSpPr txBox="1">
            <a:spLocks noChangeArrowheads="1"/>
          </p:cNvSpPr>
          <p:nvPr/>
        </p:nvSpPr>
        <p:spPr bwMode="auto">
          <a:xfrm>
            <a:off x="814918" y="1556792"/>
            <a:ext cx="10562167" cy="4555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 </a:t>
            </a:r>
            <a:r>
              <a:rPr lang="zh-CN" altLang="en-US" sz="3200" b="1" dirty="0">
                <a:latin typeface="Times New Roman" panose="02020603050405020304" pitchFamily="18" charset="0"/>
                <a:ea typeface="+mn-ea"/>
                <a:cs typeface="Times New Roman" panose="02020603050405020304" pitchFamily="18" charset="0"/>
              </a:rPr>
              <a:t>电磁阀由阀体、滑阀、两块衔铁、两个电磁线圈组成。</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 </a:t>
            </a:r>
            <a:r>
              <a:rPr lang="zh-CN" altLang="en-US" sz="3200" b="1" dirty="0">
                <a:latin typeface="Times New Roman" panose="02020603050405020304" pitchFamily="18" charset="0"/>
                <a:ea typeface="+mn-ea"/>
                <a:cs typeface="Times New Roman" panose="02020603050405020304" pitchFamily="18" charset="0"/>
              </a:rPr>
              <a:t>工作原理 电磁阀控制车门是通过改变线圈中电流的通断，实现磁性的有无，电磁铁的移动带动滑阀移动，完成车门的关闭和打开。</a:t>
            </a:r>
            <a:endParaRPr lang="en-US" altLang="zh-CN"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3. </a:t>
            </a:r>
            <a:r>
              <a:rPr lang="zh-CN" altLang="en-US" sz="3200" b="1" dirty="0">
                <a:latin typeface="Times New Roman" panose="02020603050405020304" pitchFamily="18" charset="0"/>
                <a:ea typeface="+mn-ea"/>
                <a:cs typeface="Times New Roman" panose="02020603050405020304" pitchFamily="18" charset="0"/>
              </a:rPr>
              <a:t>电磁阀的其他应用 燃气热水器的电磁阀门、全自动洗衣机的进、排水阀门等。</a:t>
            </a:r>
            <a:endParaRPr lang="zh-CN" altLang="en-US" sz="3200" b="1" dirty="0">
              <a:latin typeface="Times New Roman" panose="02020603050405020304" pitchFamily="18" charset="0"/>
              <a:ea typeface="+mn-ea"/>
              <a:cs typeface="Times New Roman" panose="02020603050405020304" pitchFamily="18" charset="0"/>
            </a:endParaRPr>
          </a:p>
        </p:txBody>
      </p:sp>
      <p:sp>
        <p:nvSpPr>
          <p:cNvPr id="11" name="AutoShape 2"/>
          <p:cNvSpPr>
            <a:spLocks noChangeArrowheads="1"/>
          </p:cNvSpPr>
          <p:nvPr>
            <p:custDataLst>
              <p:tags r:id="rId1"/>
            </p:custDataLst>
          </p:nvPr>
        </p:nvSpPr>
        <p:spPr bwMode="gray">
          <a:xfrm flipH="1">
            <a:off x="2244900" y="779892"/>
            <a:ext cx="2626964" cy="573617"/>
          </a:xfrm>
          <a:prstGeom prst="roundRect">
            <a:avLst>
              <a:gd name="adj" fmla="val 47681"/>
            </a:avLst>
          </a:prstGeom>
          <a:solidFill>
            <a:schemeClr val="accent6">
              <a:lumMod val="60000"/>
              <a:lumOff val="40000"/>
            </a:schemeClr>
          </a:soli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2" name="AutoShape 2"/>
          <p:cNvSpPr>
            <a:spLocks noChangeArrowheads="1"/>
          </p:cNvSpPr>
          <p:nvPr>
            <p:custDataLst>
              <p:tags r:id="rId2"/>
            </p:custDataLst>
          </p:nvPr>
        </p:nvSpPr>
        <p:spPr bwMode="gray">
          <a:xfrm flipH="1">
            <a:off x="839435" y="769309"/>
            <a:ext cx="2053167" cy="584200"/>
          </a:xfrm>
          <a:prstGeom prst="roundRect">
            <a:avLst>
              <a:gd name="adj" fmla="val 47681"/>
            </a:avLst>
          </a:prstGeom>
          <a:gradFill rotWithShape="1">
            <a:gsLst>
              <a:gs pos="100000">
                <a:schemeClr val="accent5">
                  <a:lumMod val="60000"/>
                  <a:lumOff val="40000"/>
                </a:schemeClr>
              </a:gs>
              <a:gs pos="100000">
                <a:srgbClr val="FF0A00"/>
              </a:gs>
              <a:gs pos="100000">
                <a:srgbClr val="FF1200"/>
              </a:gs>
              <a:gs pos="100000">
                <a:srgbClr val="FF6600"/>
              </a:gs>
            </a:gsLst>
            <a:lin ang="0" scaled="1"/>
          </a:gra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3" name="文本框 27"/>
          <p:cNvSpPr txBox="1"/>
          <p:nvPr>
            <p:custDataLst>
              <p:tags r:id="rId3"/>
            </p:custDataLst>
          </p:nvPr>
        </p:nvSpPr>
        <p:spPr>
          <a:xfrm>
            <a:off x="1050679" y="767444"/>
            <a:ext cx="1449436" cy="584775"/>
          </a:xfrm>
          <a:prstGeom prst="rect">
            <a:avLst/>
          </a:prstGeom>
          <a:noFill/>
          <a:ln w="9525">
            <a:noFill/>
          </a:ln>
        </p:spPr>
        <p:txBody>
          <a:bodyPr wrap="none">
            <a:spAutoFit/>
          </a:bodyPr>
          <a:lstStyle/>
          <a:p>
            <a:r>
              <a:rPr lang="zh-CN" altLang="en-US" sz="3200" b="1" dirty="0">
                <a:solidFill>
                  <a:schemeClr val="tx1"/>
                </a:solidFill>
                <a:latin typeface="黑体" panose="02010609060101010101" charset="-122"/>
                <a:ea typeface="黑体" panose="02010609060101010101" charset="-122"/>
              </a:rPr>
              <a:t>知识点</a:t>
            </a:r>
            <a:endParaRPr lang="zh-CN" altLang="en-US" sz="3200" b="1" dirty="0">
              <a:solidFill>
                <a:schemeClr val="tx1"/>
              </a:solidFill>
              <a:latin typeface="黑体" panose="02010609060101010101" charset="-122"/>
              <a:ea typeface="黑体" panose="02010609060101010101" charset="-122"/>
            </a:endParaRPr>
          </a:p>
        </p:txBody>
      </p:sp>
      <p:sp>
        <p:nvSpPr>
          <p:cNvPr id="15" name="文本框 28"/>
          <p:cNvSpPr txBox="1"/>
          <p:nvPr>
            <p:custDataLst>
              <p:tags r:id="rId4"/>
            </p:custDataLst>
          </p:nvPr>
        </p:nvSpPr>
        <p:spPr>
          <a:xfrm>
            <a:off x="3287688" y="767444"/>
            <a:ext cx="1584176" cy="584775"/>
          </a:xfrm>
          <a:prstGeom prst="rect">
            <a:avLst/>
          </a:prstGeom>
          <a:noFill/>
          <a:ln w="9525">
            <a:noFill/>
          </a:ln>
        </p:spPr>
        <p:txBody>
          <a:bodyPr wrap="square">
            <a:spAutoFit/>
          </a:bodyPr>
          <a:lstStyle/>
          <a:p>
            <a:r>
              <a:rPr lang="zh-CN" altLang="en-US" sz="3200" b="1" dirty="0">
                <a:latin typeface="黑体" panose="02010609060101010101" charset="-122"/>
                <a:ea typeface="黑体" panose="02010609060101010101" charset="-122"/>
              </a:rPr>
              <a:t>电磁阀</a:t>
            </a:r>
            <a:endParaRPr lang="zh-CN" altLang="en-US" sz="3200" b="1" dirty="0">
              <a:latin typeface="黑体" panose="02010609060101010101" charset="-122"/>
              <a:ea typeface="黑体" panose="02010609060101010101" charset="-122"/>
            </a:endParaRPr>
          </a:p>
        </p:txBody>
      </p:sp>
      <p:sp>
        <p:nvSpPr>
          <p:cNvPr id="16" name="AutoShape 11"/>
          <p:cNvSpPr/>
          <p:nvPr>
            <p:custDataLst>
              <p:tags r:id="rId5"/>
            </p:custDataLst>
          </p:nvPr>
        </p:nvSpPr>
        <p:spPr>
          <a:xfrm>
            <a:off x="2486202" y="635960"/>
            <a:ext cx="768351" cy="776816"/>
          </a:xfrm>
          <a:prstGeom prst="diamond">
            <a:avLst/>
          </a:prstGeom>
          <a:solidFill>
            <a:srgbClr val="F4BE96"/>
          </a:solidFill>
          <a:ln w="38100" cap="flat" cmpd="sng">
            <a:solidFill>
              <a:schemeClr val="bg1"/>
            </a:solidFill>
            <a:prstDash val="solid"/>
            <a:miter/>
            <a:headEnd type="none" w="med" len="med"/>
            <a:tailEnd type="none" w="med" len="med"/>
          </a:ln>
          <a:effectLst>
            <a:outerShdw sy="50000" rotWithShape="0">
              <a:srgbClr val="808080">
                <a:alpha val="50000"/>
              </a:srgbClr>
            </a:outerShdw>
          </a:effectLst>
        </p:spPr>
        <p:txBody>
          <a:bodyPr wrap="none" anchor="ctr" anchorCtr="0"/>
          <a:lstStyle/>
          <a:p>
            <a:pPr algn="ctr" eaLnBrk="0" hangingPunct="0"/>
            <a:r>
              <a:rPr lang="en-US" altLang="ko-KR" sz="3200" b="1" dirty="0" smtClean="0">
                <a:solidFill>
                  <a:schemeClr val="tx1"/>
                </a:solidFill>
                <a:latin typeface="黑体" panose="02010609060101010101" charset="-122"/>
                <a:ea typeface="黑体" panose="02010609060101010101" charset="-122"/>
              </a:rPr>
              <a:t>4</a:t>
            </a:r>
            <a:endParaRPr lang="en-US" altLang="ko-KR" sz="3200" b="1" dirty="0">
              <a:solidFill>
                <a:schemeClr val="tx1"/>
              </a:solidFill>
              <a:latin typeface="黑体" panose="02010609060101010101" charset="-122"/>
              <a:ea typeface="黑体" panose="02010609060101010101" charset="-122"/>
            </a:endParaRPr>
          </a:p>
        </p:txBody>
      </p:sp>
    </p:spTree>
  </p:cSld>
  <p:clrMapOvr>
    <a:masterClrMapping/>
  </p:clrMapOvr>
  <p:transition spd="slow">
    <p:wip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3215600" y="1268631"/>
            <a:ext cx="5760720" cy="3684905"/>
            <a:chOff x="2494" y="1570"/>
            <a:chExt cx="9072" cy="5803"/>
          </a:xfrm>
        </p:grpSpPr>
        <p:pic>
          <p:nvPicPr>
            <p:cNvPr id="3" name="图片 2" descr="打孔纸"/>
            <p:cNvPicPr>
              <a:picLocks noChangeAspect="1"/>
            </p:cNvPicPr>
            <p:nvPr>
              <p:custDataLst>
                <p:tags r:id="rId1"/>
              </p:custDataLst>
            </p:nvPr>
          </p:nvPicPr>
          <p:blipFill>
            <a:blip r:embed="rId2"/>
            <a:stretch>
              <a:fillRect/>
            </a:stretch>
          </p:blipFill>
          <p:spPr>
            <a:xfrm>
              <a:off x="2494" y="2247"/>
              <a:ext cx="9072" cy="5126"/>
            </a:xfrm>
            <a:prstGeom prst="rect">
              <a:avLst/>
            </a:prstGeom>
          </p:spPr>
        </p:pic>
        <p:grpSp>
          <p:nvGrpSpPr>
            <p:cNvPr id="7" name="组合 6"/>
            <p:cNvGrpSpPr/>
            <p:nvPr/>
          </p:nvGrpSpPr>
          <p:grpSpPr>
            <a:xfrm>
              <a:off x="2936" y="1570"/>
              <a:ext cx="4362" cy="977"/>
              <a:chOff x="2936" y="1977"/>
              <a:chExt cx="4362" cy="977"/>
            </a:xfrm>
          </p:grpSpPr>
          <p:sp>
            <p:nvSpPr>
              <p:cNvPr id="4" name="文本框 3"/>
              <p:cNvSpPr txBox="1"/>
              <p:nvPr>
                <p:custDataLst>
                  <p:tags r:id="rId3"/>
                </p:custDataLst>
              </p:nvPr>
            </p:nvSpPr>
            <p:spPr>
              <a:xfrm>
                <a:off x="4419" y="2132"/>
                <a:ext cx="2879"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规律总结</a:t>
                </a:r>
                <a:endParaRPr lang="en-US" altLang="zh-CN"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2936" y="1977"/>
                <a:ext cx="1579" cy="936"/>
              </a:xfrm>
              <a:prstGeom prst="rect">
                <a:avLst/>
              </a:prstGeom>
            </p:spPr>
          </p:pic>
        </p:grpSp>
      </p:grpSp>
      <p:sp>
        <p:nvSpPr>
          <p:cNvPr id="8" name="矩形 7"/>
          <p:cNvSpPr>
            <a:spLocks noChangeArrowheads="1"/>
          </p:cNvSpPr>
          <p:nvPr/>
        </p:nvSpPr>
        <p:spPr bwMode="auto">
          <a:xfrm>
            <a:off x="3747206" y="2033171"/>
            <a:ext cx="4697507" cy="2339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5080" indent="713105" eaLnBrk="1" hangingPunct="1">
              <a:lnSpc>
                <a:spcPct val="150000"/>
              </a:lnSpc>
            </a:pPr>
            <a:r>
              <a:rPr lang="zh-CN" altLang="en-US" sz="3200" b="1" dirty="0">
                <a:solidFill>
                  <a:srgbClr val="00B0F0"/>
                </a:solidFill>
                <a:latin typeface="Times New Roman" panose="02020603050405020304" pitchFamily="18" charset="0"/>
                <a:ea typeface="楷体" panose="02010609060101010101" pitchFamily="49" charset="-122"/>
              </a:rPr>
              <a:t>电磁阀控制车门是利用电磁铁和压缩空气控制车门的打开和关闭。</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678519" y="836712"/>
            <a:ext cx="9698565" cy="5293757"/>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latin typeface="Times New Roman" panose="02020603050405020304" pitchFamily="18" charset="0"/>
                <a:ea typeface="+mn-ea"/>
                <a:cs typeface="Times New Roman" panose="02020603050405020304" pitchFamily="18" charset="0"/>
              </a:rPr>
              <a:t>如图</a:t>
            </a:r>
            <a:r>
              <a:rPr lang="en-US" altLang="zh-CN" sz="3200" b="1" dirty="0">
                <a:latin typeface="Times New Roman" panose="02020603050405020304" pitchFamily="18" charset="0"/>
                <a:ea typeface="+mn-ea"/>
                <a:cs typeface="Times New Roman" panose="02020603050405020304" pitchFamily="18" charset="0"/>
              </a:rPr>
              <a:t>6 </a:t>
            </a:r>
            <a:r>
              <a:rPr lang="zh-CN" altLang="en-US" sz="3200" b="1" dirty="0">
                <a:latin typeface="Times New Roman" panose="02020603050405020304" pitchFamily="18" charset="0"/>
                <a:ea typeface="+mn-ea"/>
                <a:cs typeface="Times New Roman" panose="02020603050405020304" pitchFamily="18" charset="0"/>
              </a:rPr>
              <a:t>所示的是公共汽车上用电磁阀控制车门开、关的工作电路图，</a:t>
            </a:r>
            <a:r>
              <a:rPr lang="en-US" altLang="zh-CN" sz="3200" b="1" i="1" dirty="0">
                <a:latin typeface="Times New Roman" panose="02020603050405020304" pitchFamily="18" charset="0"/>
                <a:ea typeface="+mn-ea"/>
                <a:cs typeface="Times New Roman" panose="02020603050405020304" pitchFamily="18" charset="0"/>
              </a:rPr>
              <a:t>L</a:t>
            </a:r>
            <a:r>
              <a:rPr lang="en-US" altLang="zh-CN" sz="3200" b="1" baseline="-25000" dirty="0">
                <a:latin typeface="Times New Roman" panose="02020603050405020304" pitchFamily="18" charset="0"/>
                <a:ea typeface="+mn-ea"/>
                <a:cs typeface="Times New Roman" panose="02020603050405020304" pitchFamily="18" charset="0"/>
              </a:rPr>
              <a:t>1</a:t>
            </a:r>
            <a:r>
              <a:rPr lang="zh-CN" altLang="en-US" sz="3200" b="1" dirty="0">
                <a:latin typeface="Times New Roman" panose="02020603050405020304" pitchFamily="18" charset="0"/>
                <a:ea typeface="+mn-ea"/>
                <a:cs typeface="Times New Roman" panose="02020603050405020304" pitchFamily="18" charset="0"/>
              </a:rPr>
              <a:t>、</a:t>
            </a:r>
            <a:r>
              <a:rPr lang="en-US" altLang="zh-CN" sz="3200" b="1" i="1" dirty="0">
                <a:latin typeface="Times New Roman" panose="02020603050405020304" pitchFamily="18" charset="0"/>
                <a:ea typeface="+mn-ea"/>
                <a:cs typeface="Times New Roman" panose="02020603050405020304" pitchFamily="18" charset="0"/>
              </a:rPr>
              <a:t>L</a:t>
            </a:r>
            <a:r>
              <a:rPr lang="en-US" altLang="zh-CN" sz="3200" b="1" baseline="-25000" dirty="0">
                <a:latin typeface="Times New Roman" panose="02020603050405020304" pitchFamily="18" charset="0"/>
                <a:ea typeface="+mn-ea"/>
                <a:cs typeface="Times New Roman" panose="02020603050405020304" pitchFamily="18" charset="0"/>
              </a:rPr>
              <a:t>2</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是固定的线圈。衔铁</a:t>
            </a:r>
            <a:r>
              <a:rPr lang="en-US" altLang="zh-CN" sz="3200" b="1" i="1" dirty="0">
                <a:latin typeface="Times New Roman" panose="02020603050405020304" pitchFamily="18" charset="0"/>
                <a:ea typeface="+mn-ea"/>
                <a:cs typeface="Times New Roman" panose="02020603050405020304" pitchFamily="18" charset="0"/>
              </a:rPr>
              <a:t>T</a:t>
            </a:r>
            <a:r>
              <a:rPr lang="en-US" altLang="zh-CN" sz="3200" b="1" baseline="-25000" dirty="0">
                <a:latin typeface="Times New Roman" panose="02020603050405020304" pitchFamily="18" charset="0"/>
                <a:ea typeface="+mn-ea"/>
                <a:cs typeface="Times New Roman" panose="02020603050405020304" pitchFamily="18" charset="0"/>
              </a:rPr>
              <a:t>1</a:t>
            </a:r>
            <a:r>
              <a:rPr lang="zh-CN" altLang="en-US" sz="3200" b="1" dirty="0">
                <a:latin typeface="Times New Roman" panose="02020603050405020304" pitchFamily="18" charset="0"/>
                <a:ea typeface="+mn-ea"/>
                <a:cs typeface="Times New Roman" panose="02020603050405020304" pitchFamily="18" charset="0"/>
              </a:rPr>
              <a:t>、</a:t>
            </a:r>
            <a:r>
              <a:rPr lang="en-US" altLang="zh-CN" sz="3200" b="1" i="1" dirty="0">
                <a:latin typeface="Times New Roman" panose="02020603050405020304" pitchFamily="18" charset="0"/>
                <a:ea typeface="+mn-ea"/>
                <a:cs typeface="Times New Roman" panose="02020603050405020304" pitchFamily="18" charset="0"/>
              </a:rPr>
              <a:t>T</a:t>
            </a:r>
            <a:r>
              <a:rPr lang="en-US" altLang="zh-CN" sz="3200" b="1" baseline="-25000" dirty="0">
                <a:latin typeface="Times New Roman" panose="02020603050405020304" pitchFamily="18" charset="0"/>
                <a:ea typeface="+mn-ea"/>
                <a:cs typeface="Times New Roman" panose="02020603050405020304" pitchFamily="18" charset="0"/>
              </a:rPr>
              <a:t>2</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通过横杆相连并可左右移动，带动传动装置使车门开启或关闭。当</a:t>
            </a:r>
            <a:r>
              <a:rPr lang="en-US" altLang="zh-CN" sz="3200" b="1" dirty="0">
                <a:latin typeface="Times New Roman" panose="02020603050405020304" pitchFamily="18" charset="0"/>
                <a:ea typeface="+mn-ea"/>
                <a:cs typeface="Times New Roman" panose="02020603050405020304" pitchFamily="18" charset="0"/>
              </a:rPr>
              <a:t>S </a:t>
            </a:r>
            <a:r>
              <a:rPr lang="zh-CN" altLang="en-US" sz="3200" b="1" dirty="0">
                <a:latin typeface="Times New Roman" panose="02020603050405020304" pitchFamily="18" charset="0"/>
                <a:ea typeface="+mn-ea"/>
                <a:cs typeface="Times New Roman" panose="02020603050405020304" pitchFamily="18" charset="0"/>
              </a:rPr>
              <a:t>接通触点</a:t>
            </a:r>
            <a:r>
              <a:rPr lang="en-US" altLang="zh-CN" sz="3200" b="1" i="1" dirty="0">
                <a:latin typeface="Times New Roman" panose="02020603050405020304" pitchFamily="18" charset="0"/>
                <a:ea typeface="+mn-ea"/>
                <a:cs typeface="Times New Roman" panose="02020603050405020304" pitchFamily="18" charset="0"/>
              </a:rPr>
              <a:t>b </a:t>
            </a:r>
            <a:r>
              <a:rPr lang="zh-CN" altLang="en-US" sz="3200" b="1" dirty="0">
                <a:latin typeface="Times New Roman" panose="02020603050405020304" pitchFamily="18" charset="0"/>
                <a:ea typeface="+mn-ea"/>
                <a:cs typeface="Times New Roman" panose="02020603050405020304" pitchFamily="18" charset="0"/>
              </a:rPr>
              <a:t>时，线圈</a:t>
            </a:r>
            <a:endParaRPr lang="en-US" altLang="zh-CN" sz="3200" b="1" dirty="0">
              <a:latin typeface="Times New Roman" panose="02020603050405020304" pitchFamily="18" charset="0"/>
              <a:ea typeface="+mn-ea"/>
              <a:cs typeface="Times New Roman" panose="02020603050405020304" pitchFamily="18" charset="0"/>
            </a:endParaRPr>
          </a:p>
          <a:p>
            <a:pPr>
              <a:lnSpc>
                <a:spcPct val="150000"/>
              </a:lnSpc>
              <a:defRPr/>
            </a:pPr>
            <a:r>
              <a:rPr lang="en-US" altLang="zh-CN" sz="3200" b="1" dirty="0">
                <a:latin typeface="Times New Roman" panose="02020603050405020304" pitchFamily="18" charset="0"/>
                <a:ea typeface="+mn-ea"/>
                <a:cs typeface="Times New Roman" panose="02020603050405020304" pitchFamily="18" charset="0"/>
              </a:rPr>
              <a:t>___(</a:t>
            </a:r>
            <a:r>
              <a:rPr lang="zh-CN" altLang="en-US" sz="3200" b="1" dirty="0">
                <a:latin typeface="Times New Roman" panose="02020603050405020304" pitchFamily="18" charset="0"/>
                <a:ea typeface="+mn-ea"/>
                <a:cs typeface="Times New Roman" panose="02020603050405020304" pitchFamily="18" charset="0"/>
              </a:rPr>
              <a:t>填“</a:t>
            </a:r>
            <a:r>
              <a:rPr lang="en-US" altLang="zh-CN" sz="3200" b="1" i="1" dirty="0">
                <a:latin typeface="Times New Roman" panose="02020603050405020304" pitchFamily="18" charset="0"/>
                <a:ea typeface="+mn-ea"/>
                <a:cs typeface="Times New Roman" panose="02020603050405020304" pitchFamily="18" charset="0"/>
              </a:rPr>
              <a:t>L</a:t>
            </a:r>
            <a:r>
              <a:rPr lang="en-US" altLang="zh-CN" sz="3200" b="1" baseline="-25000" dirty="0">
                <a:latin typeface="Times New Roman" panose="02020603050405020304" pitchFamily="18" charset="0"/>
                <a:ea typeface="+mn-ea"/>
                <a:cs typeface="Times New Roman" panose="02020603050405020304" pitchFamily="18" charset="0"/>
              </a:rPr>
              <a:t>1</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或“</a:t>
            </a:r>
            <a:r>
              <a:rPr lang="en-US" altLang="zh-CN" sz="3200" b="1" i="1" dirty="0">
                <a:latin typeface="Times New Roman" panose="02020603050405020304" pitchFamily="18" charset="0"/>
                <a:ea typeface="+mn-ea"/>
                <a:cs typeface="Times New Roman" panose="02020603050405020304" pitchFamily="18" charset="0"/>
              </a:rPr>
              <a:t>L</a:t>
            </a:r>
            <a:r>
              <a:rPr lang="en-US" altLang="zh-CN" sz="3200" b="1" baseline="-25000" dirty="0">
                <a:latin typeface="Times New Roman" panose="02020603050405020304" pitchFamily="18" charset="0"/>
                <a:ea typeface="+mn-ea"/>
                <a:cs typeface="Times New Roman" panose="02020603050405020304" pitchFamily="18" charset="0"/>
              </a:rPr>
              <a:t>2</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具有磁性，吸引</a:t>
            </a:r>
            <a:endParaRPr lang="en-US" altLang="zh-CN" sz="3200" b="1" dirty="0">
              <a:latin typeface="Times New Roman" panose="02020603050405020304" pitchFamily="18" charset="0"/>
              <a:ea typeface="+mn-ea"/>
              <a:cs typeface="Times New Roman" panose="02020603050405020304" pitchFamily="18" charset="0"/>
            </a:endParaRPr>
          </a:p>
          <a:p>
            <a:pPr>
              <a:lnSpc>
                <a:spcPct val="150000"/>
              </a:lnSpc>
              <a:defRPr/>
            </a:pPr>
            <a:r>
              <a:rPr lang="zh-CN" altLang="en-US" sz="3200" b="1" dirty="0">
                <a:latin typeface="Times New Roman" panose="02020603050405020304" pitchFamily="18" charset="0"/>
                <a:ea typeface="+mn-ea"/>
                <a:cs typeface="Times New Roman" panose="02020603050405020304" pitchFamily="18" charset="0"/>
              </a:rPr>
              <a:t>衔铁使横杆向</a:t>
            </a:r>
            <a:r>
              <a:rPr lang="en-US" altLang="zh-CN" sz="3200" b="1" dirty="0">
                <a:latin typeface="Times New Roman" panose="02020603050405020304" pitchFamily="18" charset="0"/>
                <a:cs typeface="Times New Roman" panose="02020603050405020304" pitchFamily="18" charset="0"/>
              </a:rPr>
              <a:t>___ </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填“左”或“右”</a:t>
            </a:r>
            <a:r>
              <a:rPr lang="en-US" altLang="zh-CN" sz="3200" b="1" dirty="0">
                <a:latin typeface="Times New Roman" panose="02020603050405020304" pitchFamily="18" charset="0"/>
                <a:ea typeface="+mn-ea"/>
                <a:cs typeface="Times New Roman" panose="02020603050405020304" pitchFamily="18" charset="0"/>
              </a:rPr>
              <a:t>)</a:t>
            </a:r>
            <a:endParaRPr lang="en-US" altLang="zh-CN" sz="3200" b="1" dirty="0">
              <a:latin typeface="Times New Roman" panose="02020603050405020304" pitchFamily="18" charset="0"/>
              <a:ea typeface="+mn-ea"/>
              <a:cs typeface="Times New Roman" panose="02020603050405020304" pitchFamily="18" charset="0"/>
            </a:endParaRPr>
          </a:p>
          <a:p>
            <a:pPr>
              <a:lnSpc>
                <a:spcPct val="150000"/>
              </a:lnSpc>
              <a:defRPr/>
            </a:pPr>
            <a:r>
              <a:rPr lang="zh-CN" altLang="en-US" sz="3200" b="1" dirty="0">
                <a:latin typeface="Times New Roman" panose="02020603050405020304" pitchFamily="18" charset="0"/>
                <a:ea typeface="+mn-ea"/>
                <a:cs typeface="Times New Roman" panose="02020603050405020304" pitchFamily="18" charset="0"/>
              </a:rPr>
              <a:t>运动，带动传动装置关闭车门。</a:t>
            </a:r>
            <a:endParaRPr lang="zh-CN" altLang="en-US" sz="3200" b="1" i="1" dirty="0">
              <a:latin typeface="Times New Roman" panose="02020603050405020304" pitchFamily="18" charset="0"/>
              <a:ea typeface="+mn-ea"/>
              <a:cs typeface="Times New Roman" panose="02020603050405020304" pitchFamily="18" charset="0"/>
            </a:endParaRPr>
          </a:p>
        </p:txBody>
      </p:sp>
      <p:sp>
        <p:nvSpPr>
          <p:cNvPr id="20486" name="任意多边形 25"/>
          <p:cNvSpPr/>
          <p:nvPr>
            <p:custDataLst>
              <p:tags r:id="rId1"/>
            </p:custDataLst>
          </p:nvPr>
        </p:nvSpPr>
        <p:spPr bwMode="auto">
          <a:xfrm>
            <a:off x="599017" y="1044600"/>
            <a:ext cx="1075267" cy="584200"/>
          </a:xfrm>
          <a:custGeom>
            <a:avLst/>
            <a:gdLst>
              <a:gd name="T0" fmla="*/ 0 w 1186765"/>
              <a:gd name="T1" fmla="*/ 0 h 714376"/>
              <a:gd name="T2" fmla="*/ 1 w 1186765"/>
              <a:gd name="T3" fmla="*/ 0 h 714376"/>
              <a:gd name="T4" fmla="*/ 1 w 1186765"/>
              <a:gd name="T5" fmla="*/ 1 h 714376"/>
              <a:gd name="T6" fmla="*/ 1 w 1186765"/>
              <a:gd name="T7" fmla="*/ 1 h 714376"/>
              <a:gd name="T8" fmla="*/ 1 w 1186765"/>
              <a:gd name="T9" fmla="*/ 1 h 714376"/>
              <a:gd name="T10" fmla="*/ 1 w 1186765"/>
              <a:gd name="T11" fmla="*/ 1 h 714376"/>
              <a:gd name="T12" fmla="*/ 0 60000 65536"/>
              <a:gd name="T13" fmla="*/ 0 60000 65536"/>
              <a:gd name="T14" fmla="*/ 0 60000 65536"/>
              <a:gd name="T15" fmla="*/ 0 60000 65536"/>
              <a:gd name="T16" fmla="*/ 0 60000 65536"/>
              <a:gd name="T17" fmla="*/ 0 60000 65536"/>
              <a:gd name="T18" fmla="*/ 0 w 1186765"/>
              <a:gd name="T19" fmla="*/ 0 h 714376"/>
              <a:gd name="T20" fmla="*/ 1186765 w 1186765"/>
              <a:gd name="T21" fmla="*/ 714376 h 714376"/>
            </a:gdLst>
            <a:ahLst/>
            <a:cxnLst>
              <a:cxn ang="T12">
                <a:pos x="T0" y="T1"/>
              </a:cxn>
              <a:cxn ang="T13">
                <a:pos x="T2" y="T3"/>
              </a:cxn>
              <a:cxn ang="T14">
                <a:pos x="T4" y="T5"/>
              </a:cxn>
              <a:cxn ang="T15">
                <a:pos x="T6" y="T7"/>
              </a:cxn>
              <a:cxn ang="T16">
                <a:pos x="T8" y="T9"/>
              </a:cxn>
              <a:cxn ang="T17">
                <a:pos x="T10" y="T11"/>
              </a:cxn>
            </a:cxnLst>
            <a:rect l="T18" t="T19" r="T20" b="T21"/>
            <a:pathLst>
              <a:path w="1186765" h="714376">
                <a:moveTo>
                  <a:pt x="0" y="0"/>
                </a:moveTo>
                <a:lnTo>
                  <a:pt x="829577" y="0"/>
                </a:lnTo>
                <a:cubicBezTo>
                  <a:pt x="1026846" y="0"/>
                  <a:pt x="1186765" y="159919"/>
                  <a:pt x="1186765" y="357188"/>
                </a:cubicBezTo>
                <a:lnTo>
                  <a:pt x="1186764" y="357188"/>
                </a:lnTo>
                <a:cubicBezTo>
                  <a:pt x="1186764" y="554457"/>
                  <a:pt x="1026845" y="714376"/>
                  <a:pt x="829576" y="714376"/>
                </a:cubicBezTo>
                <a:lnTo>
                  <a:pt x="244993" y="714376"/>
                </a:lnTo>
                <a:lnTo>
                  <a:pt x="0" y="0"/>
                </a:lnTo>
                <a:close/>
              </a:path>
            </a:pathLst>
          </a:custGeom>
          <a:solidFill>
            <a:srgbClr val="A5CC44">
              <a:alpha val="8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39994" tIns="60958" rIns="121917" bIns="6095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dirty="0">
                <a:solidFill>
                  <a:srgbClr val="FFFFFF"/>
                </a:solidFill>
                <a:latin typeface="微软雅黑" panose="020B0503020204020204" pitchFamily="34" charset="-122"/>
                <a:ea typeface="微软雅黑" panose="020B0503020204020204" pitchFamily="34" charset="-122"/>
              </a:rPr>
              <a:t>例</a:t>
            </a:r>
            <a:r>
              <a:rPr lang="en-US" altLang="zh-CN" sz="3200" dirty="0">
                <a:solidFill>
                  <a:srgbClr val="FFFFFF"/>
                </a:solidFill>
                <a:latin typeface="微软雅黑" panose="020B0503020204020204" pitchFamily="34" charset="-122"/>
                <a:ea typeface="微软雅黑" panose="020B0503020204020204" pitchFamily="34" charset="-122"/>
              </a:rPr>
              <a:t>4</a:t>
            </a:r>
            <a:endParaRPr lang="zh-CN" altLang="en-US" sz="3200" dirty="0">
              <a:solidFill>
                <a:srgbClr val="FFFFFF"/>
              </a:solidFill>
              <a:latin typeface="微软雅黑" panose="020B0503020204020204" pitchFamily="34" charset="-122"/>
              <a:ea typeface="微软雅黑" panose="020B0503020204020204" pitchFamily="34" charset="-122"/>
            </a:endParaRPr>
          </a:p>
        </p:txBody>
      </p:sp>
      <p:pic>
        <p:nvPicPr>
          <p:cNvPr id="9218"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481404" y="3332990"/>
            <a:ext cx="2941649" cy="2387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extBox 9"/>
          <p:cNvSpPr txBox="1">
            <a:spLocks noChangeArrowheads="1"/>
          </p:cNvSpPr>
          <p:nvPr/>
        </p:nvSpPr>
        <p:spPr bwMode="auto">
          <a:xfrm>
            <a:off x="1775521" y="3662349"/>
            <a:ext cx="654321" cy="861775"/>
          </a:xfrm>
          <a:prstGeom prst="rect">
            <a:avLst/>
          </a:prstGeom>
          <a:noFill/>
          <a:ln w="9525">
            <a:noFill/>
            <a:miter lim="800000"/>
          </a:ln>
        </p:spPr>
        <p:txBody>
          <a:bodyPr wrap="square" lIns="121917" tIns="60958" rIns="121917" bIns="60958">
            <a:spAutoFit/>
          </a:bodyPr>
          <a:lstStyle/>
          <a:p>
            <a:pPr>
              <a:lnSpc>
                <a:spcPct val="150000"/>
              </a:lnSpc>
              <a:defRPr/>
            </a:pPr>
            <a:r>
              <a:rPr lang="en-US" altLang="zh-CN" sz="3200" b="1" i="1" dirty="0">
                <a:solidFill>
                  <a:srgbClr val="FF0000"/>
                </a:solidFill>
                <a:latin typeface="Times New Roman" panose="02020603050405020304" pitchFamily="18" charset="0"/>
                <a:ea typeface="+mn-ea"/>
                <a:cs typeface="Times New Roman" panose="02020603050405020304" pitchFamily="18" charset="0"/>
              </a:rPr>
              <a:t>L</a:t>
            </a:r>
            <a:r>
              <a:rPr lang="en-US" altLang="zh-CN" sz="3200" b="1" baseline="-25000" dirty="0">
                <a:solidFill>
                  <a:srgbClr val="FF0000"/>
                </a:solidFill>
                <a:latin typeface="Times New Roman" panose="02020603050405020304" pitchFamily="18" charset="0"/>
                <a:ea typeface="+mn-ea"/>
                <a:cs typeface="Times New Roman" panose="02020603050405020304" pitchFamily="18" charset="0"/>
              </a:rPr>
              <a:t>2</a:t>
            </a:r>
            <a:r>
              <a:rPr lang="en-US" altLang="zh-CN" sz="3200" b="1" dirty="0">
                <a:solidFill>
                  <a:srgbClr val="FF0000"/>
                </a:solidFill>
                <a:latin typeface="Times New Roman" panose="02020603050405020304" pitchFamily="18" charset="0"/>
                <a:ea typeface="+mn-ea"/>
                <a:cs typeface="Times New Roman" panose="02020603050405020304" pitchFamily="18" charset="0"/>
              </a:rPr>
              <a:t> </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sp>
        <p:nvSpPr>
          <p:cNvPr id="11" name="TextBox 10"/>
          <p:cNvSpPr txBox="1">
            <a:spLocks noChangeArrowheads="1"/>
          </p:cNvSpPr>
          <p:nvPr/>
        </p:nvSpPr>
        <p:spPr bwMode="auto">
          <a:xfrm>
            <a:off x="4271797" y="4485117"/>
            <a:ext cx="672075" cy="861775"/>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solidFill>
                  <a:srgbClr val="FF0000"/>
                </a:solidFill>
                <a:latin typeface="Times New Roman" panose="02020603050405020304" pitchFamily="18" charset="0"/>
                <a:ea typeface="+mn-ea"/>
                <a:cs typeface="Times New Roman" panose="02020603050405020304" pitchFamily="18" charset="0"/>
              </a:rPr>
              <a:t>右</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2"/>
          <p:cNvSpPr>
            <a:spLocks noChangeArrowheads="1"/>
          </p:cNvSpPr>
          <p:nvPr/>
        </p:nvSpPr>
        <p:spPr bwMode="auto">
          <a:xfrm>
            <a:off x="1288725" y="1508787"/>
            <a:ext cx="9607809" cy="1506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由图可知：</a:t>
            </a:r>
            <a:r>
              <a:rPr lang="en-US" altLang="zh-CN" sz="3200" b="1" dirty="0">
                <a:latin typeface="Times New Roman" panose="02020603050405020304" pitchFamily="18" charset="0"/>
              </a:rPr>
              <a:t>S </a:t>
            </a:r>
            <a:r>
              <a:rPr lang="zh-CN" altLang="en-US" sz="3200" b="1" dirty="0">
                <a:latin typeface="Times New Roman" panose="02020603050405020304" pitchFamily="18" charset="0"/>
              </a:rPr>
              <a:t>接通触点</a:t>
            </a:r>
            <a:r>
              <a:rPr lang="en-US" altLang="zh-CN" sz="3200" b="1" i="1" dirty="0">
                <a:latin typeface="Times New Roman" panose="02020603050405020304" pitchFamily="18" charset="0"/>
              </a:rPr>
              <a:t>b </a:t>
            </a:r>
            <a:r>
              <a:rPr lang="zh-CN" altLang="en-US" sz="3200" b="1" dirty="0">
                <a:latin typeface="Times New Roman" panose="02020603050405020304" pitchFamily="18" charset="0"/>
              </a:rPr>
              <a:t>时，线圈</a:t>
            </a:r>
            <a:r>
              <a:rPr lang="en-US" altLang="zh-CN" sz="3200" b="1" i="1" dirty="0">
                <a:latin typeface="Times New Roman" panose="02020603050405020304" pitchFamily="18" charset="0"/>
              </a:rPr>
              <a:t>L</a:t>
            </a:r>
            <a:r>
              <a:rPr lang="en-US" altLang="zh-CN" sz="3200" b="1" baseline="-25000" dirty="0">
                <a:latin typeface="Times New Roman" panose="02020603050405020304" pitchFamily="18" charset="0"/>
              </a:rPr>
              <a:t>2 </a:t>
            </a:r>
            <a:r>
              <a:rPr lang="zh-CN" altLang="en-US" sz="3200" b="1" dirty="0">
                <a:latin typeface="Times New Roman" panose="02020603050405020304" pitchFamily="18" charset="0"/>
              </a:rPr>
              <a:t>具有磁性，吸引衔铁使横杆向右运动，带动传动装置关闭车门。</a:t>
            </a:r>
            <a:endParaRPr lang="zh-CN" altLang="en-US" sz="32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1703263" y="1340768"/>
            <a:ext cx="8785225" cy="3684905"/>
            <a:chOff x="2494" y="1570"/>
            <a:chExt cx="13835" cy="5803"/>
          </a:xfrm>
        </p:grpSpPr>
        <p:pic>
          <p:nvPicPr>
            <p:cNvPr id="3" name="图片 2" descr="打孔纸"/>
            <p:cNvPicPr>
              <a:picLocks noChangeAspect="1"/>
            </p:cNvPicPr>
            <p:nvPr>
              <p:custDataLst>
                <p:tags r:id="rId1"/>
              </p:custDataLst>
            </p:nvPr>
          </p:nvPicPr>
          <p:blipFill>
            <a:blip r:embed="rId2"/>
            <a:stretch>
              <a:fillRect/>
            </a:stretch>
          </p:blipFill>
          <p:spPr>
            <a:xfrm>
              <a:off x="2494" y="2247"/>
              <a:ext cx="13835" cy="5126"/>
            </a:xfrm>
            <a:prstGeom prst="rect">
              <a:avLst/>
            </a:prstGeom>
          </p:spPr>
        </p:pic>
        <p:grpSp>
          <p:nvGrpSpPr>
            <p:cNvPr id="7" name="组合 6"/>
            <p:cNvGrpSpPr/>
            <p:nvPr/>
          </p:nvGrpSpPr>
          <p:grpSpPr>
            <a:xfrm>
              <a:off x="2936" y="1570"/>
              <a:ext cx="4362" cy="977"/>
              <a:chOff x="2936" y="1977"/>
              <a:chExt cx="4362" cy="977"/>
            </a:xfrm>
          </p:grpSpPr>
          <p:sp>
            <p:nvSpPr>
              <p:cNvPr id="4" name="文本框 3"/>
              <p:cNvSpPr txBox="1"/>
              <p:nvPr>
                <p:custDataLst>
                  <p:tags r:id="rId3"/>
                </p:custDataLst>
              </p:nvPr>
            </p:nvSpPr>
            <p:spPr>
              <a:xfrm>
                <a:off x="4419" y="2132"/>
                <a:ext cx="2879"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技法指导</a:t>
                </a:r>
                <a:endParaRPr lang="en-US" altLang="zh-CN"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2936" y="1977"/>
                <a:ext cx="1579" cy="936"/>
              </a:xfrm>
              <a:prstGeom prst="rect">
                <a:avLst/>
              </a:prstGeom>
            </p:spPr>
          </p:pic>
        </p:grpSp>
      </p:grpSp>
      <p:sp>
        <p:nvSpPr>
          <p:cNvPr id="8" name="矩形 7"/>
          <p:cNvSpPr>
            <a:spLocks noChangeArrowheads="1"/>
          </p:cNvSpPr>
          <p:nvPr/>
        </p:nvSpPr>
        <p:spPr bwMode="auto">
          <a:xfrm>
            <a:off x="2522901" y="2105308"/>
            <a:ext cx="7533370" cy="2339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5080" indent="-5080" eaLnBrk="1" hangingPunct="1">
              <a:lnSpc>
                <a:spcPct val="150000"/>
              </a:lnSpc>
            </a:pPr>
            <a:r>
              <a:rPr lang="zh-CN" altLang="en-US" sz="3200" b="1" dirty="0">
                <a:latin typeface="Times New Roman" panose="02020603050405020304" pitchFamily="18" charset="0"/>
                <a:ea typeface="楷体" panose="02010609060101010101" pitchFamily="49" charset="-122"/>
              </a:rPr>
              <a:t>解答本题需要掌握：</a:t>
            </a:r>
            <a:endParaRPr lang="zh-CN" altLang="en-US" sz="3200" b="1" dirty="0">
              <a:latin typeface="Times New Roman" panose="02020603050405020304" pitchFamily="18" charset="0"/>
              <a:ea typeface="楷体" panose="02010609060101010101" pitchFamily="49" charset="-122"/>
            </a:endParaRPr>
          </a:p>
          <a:p>
            <a:pPr marL="5080" indent="-5080" eaLnBrk="1" hangingPunct="1">
              <a:lnSpc>
                <a:spcPct val="150000"/>
              </a:lnSpc>
            </a:pPr>
            <a:r>
              <a:rPr lang="en-US" altLang="zh-CN" sz="3200" b="1" dirty="0">
                <a:solidFill>
                  <a:srgbClr val="00B0F0"/>
                </a:solidFill>
                <a:latin typeface="Times New Roman" panose="02020603050405020304" pitchFamily="18" charset="0"/>
                <a:ea typeface="楷体" panose="02010609060101010101" pitchFamily="49" charset="-122"/>
              </a:rPr>
              <a:t>(1) </a:t>
            </a:r>
            <a:r>
              <a:rPr lang="zh-CN" altLang="en-US" sz="3200" b="1" dirty="0">
                <a:solidFill>
                  <a:srgbClr val="00B0F0"/>
                </a:solidFill>
                <a:latin typeface="Times New Roman" panose="02020603050405020304" pitchFamily="18" charset="0"/>
                <a:ea typeface="楷体" panose="02010609060101010101" pitchFamily="49" charset="-122"/>
              </a:rPr>
              <a:t>单刀双掷开关的应用。</a:t>
            </a:r>
            <a:endParaRPr lang="zh-CN" altLang="en-US" sz="3200" b="1" dirty="0">
              <a:solidFill>
                <a:srgbClr val="00B0F0"/>
              </a:solidFill>
              <a:latin typeface="Times New Roman" panose="02020603050405020304" pitchFamily="18" charset="0"/>
              <a:ea typeface="楷体" panose="02010609060101010101" pitchFamily="49" charset="-122"/>
            </a:endParaRPr>
          </a:p>
          <a:p>
            <a:pPr marL="5080" indent="-5080" eaLnBrk="1" hangingPunct="1">
              <a:lnSpc>
                <a:spcPct val="150000"/>
              </a:lnSpc>
            </a:pPr>
            <a:r>
              <a:rPr lang="en-US" altLang="zh-CN" sz="3200" b="1" dirty="0">
                <a:solidFill>
                  <a:srgbClr val="00B0F0"/>
                </a:solidFill>
                <a:latin typeface="Times New Roman" panose="02020603050405020304" pitchFamily="18" charset="0"/>
                <a:ea typeface="楷体" panose="02010609060101010101" pitchFamily="49" charset="-122"/>
              </a:rPr>
              <a:t>(2) </a:t>
            </a:r>
            <a:r>
              <a:rPr lang="zh-CN" altLang="en-US" sz="3200" b="1" dirty="0">
                <a:solidFill>
                  <a:srgbClr val="00B0F0"/>
                </a:solidFill>
                <a:latin typeface="Times New Roman" panose="02020603050405020304" pitchFamily="18" charset="0"/>
                <a:ea typeface="楷体" panose="02010609060101010101" pitchFamily="49" charset="-122"/>
              </a:rPr>
              <a:t>电磁铁磁性的有无与电流的有无有关。</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1"/>
          <p:cNvSpPr txBox="1"/>
          <p:nvPr/>
        </p:nvSpPr>
        <p:spPr>
          <a:xfrm>
            <a:off x="766763" y="1484784"/>
            <a:ext cx="10658475" cy="120032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627380" indent="-627380" fontAlgn="auto">
              <a:lnSpc>
                <a:spcPct val="150000"/>
              </a:lnSpc>
              <a:spcAft>
                <a:spcPts val="0"/>
              </a:spcAft>
            </a:pPr>
            <a:r>
              <a:rPr lang="en-US" altLang="zh-CN" sz="3200" b="1" kern="2200" dirty="0" smtClean="0">
                <a:latin typeface="Times New Roman" panose="02020603050405020304"/>
                <a:ea typeface="宋体" panose="02010600030101010101" pitchFamily="2" charset="-122"/>
              </a:rPr>
              <a:t>1</a:t>
            </a:r>
            <a:r>
              <a:rPr lang="zh-CN" altLang="en-US" sz="3200" b="1" kern="2200" dirty="0" smtClean="0">
                <a:latin typeface="Times New Roman" panose="02020603050405020304"/>
                <a:ea typeface="宋体" panose="02010600030101010101" pitchFamily="2" charset="-122"/>
              </a:rPr>
              <a:t>．</a:t>
            </a:r>
            <a:r>
              <a:rPr lang="en-US" altLang="zh-CN" sz="3200" b="1" kern="2200" dirty="0" smtClean="0">
                <a:latin typeface="Times New Roman" panose="02020603050405020304"/>
                <a:ea typeface="宋体" panose="02010600030101010101" pitchFamily="2" charset="-122"/>
              </a:rPr>
              <a:t>[2023·</a:t>
            </a:r>
            <a:r>
              <a:rPr lang="zh-CN" altLang="en-US" sz="3200" b="1" kern="2200" dirty="0" smtClean="0">
                <a:latin typeface="Times New Roman" panose="02020603050405020304"/>
                <a:ea typeface="宋体" panose="02010600030101010101" pitchFamily="2" charset="-122"/>
              </a:rPr>
              <a:t>扬州</a:t>
            </a:r>
            <a:r>
              <a:rPr lang="en-US" altLang="zh-CN" sz="3200" b="1" kern="2200" dirty="0" smtClean="0">
                <a:latin typeface="Times New Roman" panose="02020603050405020304"/>
                <a:ea typeface="宋体" panose="02010600030101010101" pitchFamily="2" charset="-122"/>
              </a:rPr>
              <a:t>]</a:t>
            </a:r>
            <a:r>
              <a:rPr lang="zh-CN" altLang="en-US" sz="3200" b="1" kern="2200" dirty="0" smtClean="0">
                <a:latin typeface="Times New Roman" panose="02020603050405020304"/>
                <a:ea typeface="宋体" panose="02010600030101010101" pitchFamily="2" charset="-122"/>
              </a:rPr>
              <a:t>如图所示，下列做法中电磁铁不能吸引更多大头针的是</a:t>
            </a:r>
            <a:r>
              <a:rPr lang="en-US" altLang="zh-CN" sz="3200" b="1" kern="2200" dirty="0" smtClean="0">
                <a:latin typeface="Times New Roman" panose="02020603050405020304"/>
                <a:ea typeface="宋体" panose="02010600030101010101" pitchFamily="2" charset="-122"/>
              </a:rPr>
              <a:t>(</a:t>
            </a:r>
            <a:r>
              <a:rPr lang="zh-CN" altLang="en-US" sz="3200" b="1" kern="2200" dirty="0" smtClean="0">
                <a:latin typeface="Times New Roman" panose="02020603050405020304"/>
                <a:ea typeface="宋体" panose="02010600030101010101" pitchFamily="2" charset="-122"/>
              </a:rPr>
              <a:t>　　</a:t>
            </a:r>
            <a:r>
              <a:rPr lang="en-US" altLang="zh-CN" sz="3200" b="1" kern="2200" dirty="0" smtClean="0">
                <a:latin typeface="Times New Roman" panose="02020603050405020304"/>
                <a:ea typeface="宋体" panose="02010600030101010101" pitchFamily="2" charset="-122"/>
              </a:rPr>
              <a:t>)</a:t>
            </a:r>
            <a:endParaRPr lang="zh-CN" altLang="en-US" sz="3200" b="1" kern="2200" dirty="0" smtClean="0">
              <a:latin typeface="Times New Roman" panose="02020603050405020304"/>
              <a:ea typeface="宋体" panose="02010600030101010101" pitchFamily="2" charset="-122"/>
            </a:endParaRPr>
          </a:p>
        </p:txBody>
      </p:sp>
      <p:sp>
        <p:nvSpPr>
          <p:cNvPr id="5" name="文本占位符 2"/>
          <p:cNvSpPr txBox="1"/>
          <p:nvPr/>
        </p:nvSpPr>
        <p:spPr>
          <a:xfrm>
            <a:off x="766763" y="3064892"/>
            <a:ext cx="7921625" cy="230832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21030" indent="0" fontAlgn="auto">
              <a:lnSpc>
                <a:spcPct val="150000"/>
              </a:lnSpc>
              <a:spcBef>
                <a:spcPts val="0"/>
              </a:spcBef>
              <a:spcAft>
                <a:spcPts val="0"/>
              </a:spcAft>
              <a:buNone/>
            </a:pPr>
            <a:r>
              <a:rPr lang="en-US" altLang="zh-CN" sz="3200" b="1" kern="100" dirty="0" smtClean="0">
                <a:latin typeface="Times New Roman" panose="02020603050405020304"/>
                <a:ea typeface="宋体" panose="02010600030101010101" pitchFamily="2" charset="-122"/>
              </a:rPr>
              <a:t>A</a:t>
            </a:r>
            <a:r>
              <a:rPr lang="zh-CN" altLang="en-US" sz="3200" b="1" kern="100" dirty="0" smtClean="0">
                <a:latin typeface="Times New Roman" panose="02020603050405020304"/>
                <a:ea typeface="宋体" panose="02010600030101010101" pitchFamily="2" charset="-122"/>
              </a:rPr>
              <a:t>．只提高电源电压</a:t>
            </a:r>
            <a:endParaRPr lang="zh-CN" altLang="en-US" sz="3200" b="1" kern="100" dirty="0" smtClean="0">
              <a:latin typeface="Times New Roman" panose="02020603050405020304"/>
              <a:ea typeface="宋体" panose="02010600030101010101" pitchFamily="2" charset="-122"/>
            </a:endParaRPr>
          </a:p>
          <a:p>
            <a:pPr marL="621030" indent="0" fontAlgn="auto">
              <a:lnSpc>
                <a:spcPct val="150000"/>
              </a:lnSpc>
              <a:spcBef>
                <a:spcPts val="0"/>
              </a:spcBef>
              <a:spcAft>
                <a:spcPts val="0"/>
              </a:spcAft>
              <a:buNone/>
            </a:pPr>
            <a:r>
              <a:rPr lang="en-US" altLang="zh-CN" sz="3200" b="1" kern="100" dirty="0" smtClean="0">
                <a:latin typeface="Times New Roman" panose="02020603050405020304"/>
                <a:ea typeface="宋体" panose="02010600030101010101" pitchFamily="2" charset="-122"/>
              </a:rPr>
              <a:t>B</a:t>
            </a:r>
            <a:r>
              <a:rPr lang="zh-CN" altLang="en-US" sz="3200" b="1" kern="100" dirty="0" smtClean="0">
                <a:latin typeface="Times New Roman" panose="02020603050405020304"/>
                <a:ea typeface="宋体" panose="02010600030101010101" pitchFamily="2" charset="-122"/>
              </a:rPr>
              <a:t>．只将滑片</a:t>
            </a:r>
            <a:r>
              <a:rPr lang="en-US" altLang="zh-CN" sz="3200" b="1" i="1" kern="100" dirty="0" smtClean="0">
                <a:latin typeface="Times New Roman" panose="02020603050405020304"/>
                <a:ea typeface="宋体" panose="02010600030101010101" pitchFamily="2" charset="-122"/>
              </a:rPr>
              <a:t>P</a:t>
            </a:r>
            <a:r>
              <a:rPr lang="zh-CN" altLang="en-US" sz="3200" b="1" kern="100" dirty="0" smtClean="0">
                <a:latin typeface="Times New Roman" panose="02020603050405020304"/>
                <a:ea typeface="宋体" panose="02010600030101010101" pitchFamily="2" charset="-122"/>
              </a:rPr>
              <a:t>向左移动</a:t>
            </a:r>
            <a:endParaRPr lang="zh-CN" altLang="en-US" sz="3200" b="1" kern="100" dirty="0" smtClean="0">
              <a:latin typeface="Times New Roman" panose="02020603050405020304"/>
              <a:ea typeface="宋体" panose="02010600030101010101" pitchFamily="2" charset="-122"/>
            </a:endParaRPr>
          </a:p>
          <a:p>
            <a:pPr marL="621030" indent="0" fontAlgn="auto">
              <a:lnSpc>
                <a:spcPct val="150000"/>
              </a:lnSpc>
              <a:spcBef>
                <a:spcPts val="0"/>
              </a:spcBef>
              <a:spcAft>
                <a:spcPts val="0"/>
              </a:spcAft>
              <a:buNone/>
            </a:pPr>
            <a:r>
              <a:rPr lang="en-US" altLang="zh-CN" sz="3200" b="1" kern="100" dirty="0" smtClean="0">
                <a:latin typeface="Times New Roman" panose="02020603050405020304"/>
                <a:ea typeface="宋体" panose="02010600030101010101" pitchFamily="2" charset="-122"/>
              </a:rPr>
              <a:t>C</a:t>
            </a:r>
            <a:r>
              <a:rPr lang="zh-CN" altLang="en-US" sz="3200" b="1" kern="100" dirty="0" smtClean="0">
                <a:latin typeface="Times New Roman" panose="02020603050405020304"/>
                <a:ea typeface="宋体" panose="02010600030101010101" pitchFamily="2" charset="-122"/>
              </a:rPr>
              <a:t>．只增加螺线管线圈的匝数</a:t>
            </a:r>
            <a:endParaRPr lang="zh-CN" altLang="en-US" sz="3200" b="1" kern="100" dirty="0" smtClean="0">
              <a:latin typeface="Times New Roman" panose="02020603050405020304"/>
              <a:ea typeface="宋体" panose="02010600030101010101" pitchFamily="2" charset="-122"/>
            </a:endParaRPr>
          </a:p>
          <a:p>
            <a:pPr marL="621030" indent="0" fontAlgn="auto">
              <a:lnSpc>
                <a:spcPct val="150000"/>
              </a:lnSpc>
              <a:spcBef>
                <a:spcPts val="0"/>
              </a:spcBef>
              <a:spcAft>
                <a:spcPts val="0"/>
              </a:spcAft>
              <a:buNone/>
            </a:pPr>
            <a:r>
              <a:rPr lang="en-US" altLang="zh-CN" sz="3200" b="1" kern="100" dirty="0" smtClean="0">
                <a:latin typeface="Times New Roman" panose="02020603050405020304"/>
                <a:ea typeface="宋体" panose="02010600030101010101" pitchFamily="2" charset="-122"/>
              </a:rPr>
              <a:t>D</a:t>
            </a:r>
            <a:r>
              <a:rPr lang="zh-CN" altLang="en-US" sz="3200" b="1" kern="100" dirty="0" smtClean="0">
                <a:latin typeface="Times New Roman" panose="02020603050405020304"/>
                <a:ea typeface="宋体" panose="02010600030101010101" pitchFamily="2" charset="-122"/>
              </a:rPr>
              <a:t>．只将铁芯换成同规格的铜芯</a:t>
            </a:r>
            <a:endParaRPr lang="zh-CN" altLang="en-US" sz="3200" kern="100" dirty="0" smtClean="0">
              <a:latin typeface="Times New Roman" panose="02020603050405020304"/>
              <a:ea typeface="宋体" panose="02010600030101010101" pitchFamily="2" charset="-122"/>
            </a:endParaRPr>
          </a:p>
        </p:txBody>
      </p:sp>
      <p:pic>
        <p:nvPicPr>
          <p:cNvPr id="6"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60618" y="2875100"/>
            <a:ext cx="3243894" cy="2713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矩形 6"/>
          <p:cNvSpPr/>
          <p:nvPr/>
        </p:nvSpPr>
        <p:spPr>
          <a:xfrm>
            <a:off x="3918697" y="2233895"/>
            <a:ext cx="360413" cy="830997"/>
          </a:xfrm>
          <a:prstGeom prst="rect">
            <a:avLst/>
          </a:prstGeom>
          <a:noFill/>
          <a:ln w="9525">
            <a:noFill/>
          </a:ln>
        </p:spPr>
        <p:txBody>
          <a:bodyPr wrap="square">
            <a:spAutoFit/>
          </a:bodyPr>
          <a:lstStyle/>
          <a:p>
            <a:pPr lvl="0">
              <a:lnSpc>
                <a:spcPct val="150000"/>
              </a:lnSpc>
            </a:pPr>
            <a:r>
              <a:rPr lang="en-US" altLang="zh-CN" sz="3200" b="1" dirty="0" smtClean="0">
                <a:solidFill>
                  <a:srgbClr val="C00000"/>
                </a:solidFill>
                <a:latin typeface="Times New Roman" panose="02020603050405020304"/>
                <a:ea typeface="宋体" panose="02010600030101010101" pitchFamily="2" charset="-122"/>
              </a:rPr>
              <a:t>D</a:t>
            </a:r>
            <a:endParaRPr lang="zh-CN" altLang="en-US" sz="3200" dirty="0">
              <a:solidFill>
                <a:prstClr val="black"/>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txBox="1"/>
          <p:nvPr/>
        </p:nvSpPr>
        <p:spPr>
          <a:xfrm>
            <a:off x="790122" y="1552724"/>
            <a:ext cx="10635116" cy="120032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627380" indent="-627380" fontAlgn="auto">
              <a:lnSpc>
                <a:spcPct val="150000"/>
              </a:lnSpc>
              <a:spcAft>
                <a:spcPts val="0"/>
              </a:spcAft>
            </a:pPr>
            <a:r>
              <a:rPr lang="en-US" altLang="zh-CN" sz="3200" b="1" kern="2200" dirty="0" smtClean="0">
                <a:latin typeface="Times New Roman" panose="02020603050405020304"/>
                <a:ea typeface="宋体" panose="02010600030101010101" pitchFamily="2" charset="-122"/>
              </a:rPr>
              <a:t>2</a:t>
            </a:r>
            <a:r>
              <a:rPr lang="zh-CN" altLang="en-US" sz="3200" b="1" kern="2200" dirty="0" smtClean="0">
                <a:latin typeface="Times New Roman" panose="02020603050405020304"/>
                <a:ea typeface="宋体" panose="02010600030101010101" pitchFamily="2" charset="-122"/>
              </a:rPr>
              <a:t>．如图所示是某同学连接的电铃电路，闭合开关后，电铃只响一声就不再响了。原因是</a:t>
            </a:r>
            <a:r>
              <a:rPr lang="en-US" altLang="zh-CN" sz="3200" b="1" kern="2200" dirty="0" smtClean="0">
                <a:latin typeface="Times New Roman" panose="02020603050405020304"/>
                <a:ea typeface="宋体" panose="02010600030101010101" pitchFamily="2" charset="-122"/>
              </a:rPr>
              <a:t>(</a:t>
            </a:r>
            <a:r>
              <a:rPr lang="zh-CN" altLang="en-US" sz="3200" b="1" kern="2200" dirty="0" smtClean="0">
                <a:latin typeface="Times New Roman" panose="02020603050405020304"/>
                <a:ea typeface="宋体" panose="02010600030101010101" pitchFamily="2" charset="-122"/>
              </a:rPr>
              <a:t>　　</a:t>
            </a:r>
            <a:r>
              <a:rPr lang="en-US" altLang="zh-CN" sz="3200" b="1" kern="2200" dirty="0" smtClean="0">
                <a:latin typeface="Times New Roman" panose="02020603050405020304"/>
                <a:ea typeface="宋体" panose="02010600030101010101" pitchFamily="2" charset="-122"/>
              </a:rPr>
              <a:t>)</a:t>
            </a:r>
            <a:endParaRPr lang="zh-CN" altLang="en-US" sz="3200" b="1" kern="2200" dirty="0" smtClean="0">
              <a:latin typeface="Times New Roman" panose="02020603050405020304"/>
              <a:ea typeface="宋体" panose="02010600030101010101" pitchFamily="2" charset="-122"/>
            </a:endParaRPr>
          </a:p>
        </p:txBody>
      </p:sp>
      <p:sp>
        <p:nvSpPr>
          <p:cNvPr id="3" name="文本占位符 2"/>
          <p:cNvSpPr txBox="1"/>
          <p:nvPr/>
        </p:nvSpPr>
        <p:spPr>
          <a:xfrm>
            <a:off x="790122" y="2992884"/>
            <a:ext cx="7921625" cy="230832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713105" indent="0" fontAlgn="auto">
              <a:lnSpc>
                <a:spcPct val="150000"/>
              </a:lnSpc>
              <a:spcBef>
                <a:spcPts val="0"/>
              </a:spcBef>
              <a:spcAft>
                <a:spcPts val="0"/>
              </a:spcAft>
              <a:buNone/>
            </a:pPr>
            <a:r>
              <a:rPr lang="en-US" altLang="zh-CN" sz="3200" b="1" kern="100" dirty="0" smtClean="0">
                <a:latin typeface="Times New Roman" panose="02020603050405020304"/>
                <a:ea typeface="宋体" panose="02010600030101010101" pitchFamily="2" charset="-122"/>
              </a:rPr>
              <a:t>A</a:t>
            </a:r>
            <a:r>
              <a:rPr lang="zh-CN" altLang="en-US" sz="3200" b="1" kern="100" dirty="0" smtClean="0">
                <a:latin typeface="Times New Roman" panose="02020603050405020304"/>
                <a:ea typeface="宋体" panose="02010600030101010101" pitchFamily="2" charset="-122"/>
              </a:rPr>
              <a:t>．电磁铁始终没有磁性</a:t>
            </a:r>
            <a:endParaRPr lang="zh-CN" altLang="en-US" sz="3200" b="1" kern="100" dirty="0" smtClean="0">
              <a:latin typeface="Times New Roman" panose="02020603050405020304"/>
              <a:ea typeface="宋体" panose="02010600030101010101" pitchFamily="2" charset="-122"/>
            </a:endParaRPr>
          </a:p>
          <a:p>
            <a:pPr marL="713105" indent="0" fontAlgn="auto">
              <a:lnSpc>
                <a:spcPct val="150000"/>
              </a:lnSpc>
              <a:spcBef>
                <a:spcPts val="0"/>
              </a:spcBef>
              <a:spcAft>
                <a:spcPts val="0"/>
              </a:spcAft>
              <a:buNone/>
            </a:pPr>
            <a:r>
              <a:rPr lang="en-US" altLang="zh-CN" sz="3200" b="1" kern="100" dirty="0" smtClean="0">
                <a:latin typeface="Times New Roman" panose="02020603050405020304"/>
                <a:ea typeface="宋体" panose="02010600030101010101" pitchFamily="2" charset="-122"/>
              </a:rPr>
              <a:t>B</a:t>
            </a:r>
            <a:r>
              <a:rPr lang="zh-CN" altLang="en-US" sz="3200" b="1" kern="100" dirty="0" smtClean="0">
                <a:latin typeface="Times New Roman" panose="02020603050405020304"/>
                <a:ea typeface="宋体" panose="02010600030101010101" pitchFamily="2" charset="-122"/>
              </a:rPr>
              <a:t>．衔铁没有向下运动</a:t>
            </a:r>
            <a:endParaRPr lang="zh-CN" altLang="en-US" sz="3200" b="1" kern="100" dirty="0" smtClean="0">
              <a:latin typeface="Times New Roman" panose="02020603050405020304"/>
              <a:ea typeface="宋体" panose="02010600030101010101" pitchFamily="2" charset="-122"/>
            </a:endParaRPr>
          </a:p>
          <a:p>
            <a:pPr marL="713105" indent="0" fontAlgn="auto">
              <a:lnSpc>
                <a:spcPct val="150000"/>
              </a:lnSpc>
              <a:spcBef>
                <a:spcPts val="0"/>
              </a:spcBef>
              <a:spcAft>
                <a:spcPts val="0"/>
              </a:spcAft>
              <a:buNone/>
            </a:pPr>
            <a:r>
              <a:rPr lang="en-US" altLang="zh-CN" sz="3200" b="1" kern="100" dirty="0" smtClean="0">
                <a:latin typeface="Times New Roman" panose="02020603050405020304"/>
                <a:ea typeface="宋体" panose="02010600030101010101" pitchFamily="2" charset="-122"/>
              </a:rPr>
              <a:t>C</a:t>
            </a:r>
            <a:r>
              <a:rPr lang="zh-CN" altLang="en-US" sz="3200" b="1" kern="100" dirty="0" smtClean="0">
                <a:latin typeface="Times New Roman" panose="02020603050405020304"/>
                <a:ea typeface="宋体" panose="02010600030101010101" pitchFamily="2" charset="-122"/>
              </a:rPr>
              <a:t>．电池正、负极接反了</a:t>
            </a:r>
            <a:endParaRPr lang="zh-CN" altLang="en-US" sz="3200" b="1" kern="100" dirty="0" smtClean="0">
              <a:latin typeface="Times New Roman" panose="02020603050405020304"/>
              <a:ea typeface="宋体" panose="02010600030101010101" pitchFamily="2" charset="-122"/>
            </a:endParaRPr>
          </a:p>
          <a:p>
            <a:pPr marL="713105" indent="0" fontAlgn="auto">
              <a:lnSpc>
                <a:spcPct val="150000"/>
              </a:lnSpc>
              <a:spcBef>
                <a:spcPts val="0"/>
              </a:spcBef>
              <a:spcAft>
                <a:spcPts val="0"/>
              </a:spcAft>
              <a:buNone/>
            </a:pPr>
            <a:r>
              <a:rPr lang="en-US" altLang="zh-CN" sz="3200" b="1" kern="100" dirty="0" smtClean="0">
                <a:latin typeface="Times New Roman" panose="02020603050405020304"/>
                <a:ea typeface="宋体" panose="02010600030101010101" pitchFamily="2" charset="-122"/>
              </a:rPr>
              <a:t>D</a:t>
            </a:r>
            <a:r>
              <a:rPr lang="zh-CN" altLang="en-US" sz="3200" b="1" kern="100" dirty="0" smtClean="0">
                <a:latin typeface="Times New Roman" panose="02020603050405020304"/>
                <a:ea typeface="宋体" panose="02010600030101010101" pitchFamily="2" charset="-122"/>
              </a:rPr>
              <a:t>．衔铁一直被吸住</a:t>
            </a:r>
            <a:endParaRPr lang="zh-CN" altLang="en-US" sz="3200" kern="100" dirty="0" smtClean="0">
              <a:latin typeface="Times New Roman" panose="02020603050405020304"/>
              <a:ea typeface="宋体" panose="02010600030101010101" pitchFamily="2" charset="-122"/>
            </a:endParaRPr>
          </a:p>
        </p:txBody>
      </p:sp>
      <p:pic>
        <p:nvPicPr>
          <p:cNvPr id="4"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104112" y="3212976"/>
            <a:ext cx="3767597" cy="27100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矩形 4"/>
          <p:cNvSpPr/>
          <p:nvPr/>
        </p:nvSpPr>
        <p:spPr>
          <a:xfrm>
            <a:off x="7248128" y="2309971"/>
            <a:ext cx="360413" cy="830997"/>
          </a:xfrm>
          <a:prstGeom prst="rect">
            <a:avLst/>
          </a:prstGeom>
          <a:noFill/>
          <a:ln w="9525">
            <a:noFill/>
          </a:ln>
        </p:spPr>
        <p:txBody>
          <a:bodyPr wrap="square">
            <a:spAutoFit/>
          </a:bodyPr>
          <a:lstStyle/>
          <a:p>
            <a:pPr lvl="0">
              <a:lnSpc>
                <a:spcPct val="150000"/>
              </a:lnSpc>
            </a:pPr>
            <a:r>
              <a:rPr lang="en-US" altLang="zh-CN" sz="3200" b="1" dirty="0" smtClean="0">
                <a:solidFill>
                  <a:srgbClr val="C00000"/>
                </a:solidFill>
                <a:latin typeface="Times New Roman" panose="02020603050405020304"/>
                <a:ea typeface="宋体" panose="02010600030101010101" pitchFamily="2" charset="-122"/>
              </a:rPr>
              <a:t>D</a:t>
            </a:r>
            <a:endParaRPr lang="zh-CN" altLang="en-US" sz="3200" dirty="0">
              <a:solidFill>
                <a:prstClr val="black"/>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 name="TextBox 26"/>
          <p:cNvSpPr txBox="1">
            <a:spLocks noChangeArrowheads="1"/>
          </p:cNvSpPr>
          <p:nvPr/>
        </p:nvSpPr>
        <p:spPr bwMode="auto">
          <a:xfrm>
            <a:off x="814919" y="1892300"/>
            <a:ext cx="10081615"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476250" indent="-476250" eaLnBrk="1" hangingPunct="1">
              <a:lnSpc>
                <a:spcPct val="150000"/>
              </a:lnSpc>
              <a:spcBef>
                <a:spcPct val="0"/>
              </a:spcBef>
              <a:buNone/>
              <a:defRPr/>
            </a:pPr>
            <a:r>
              <a:rPr lang="en-US" altLang="zh-CN" b="1" dirty="0">
                <a:latin typeface="Times New Roman" panose="02020603050405020304" pitchFamily="18" charset="0"/>
                <a:ea typeface="+mn-ea"/>
                <a:cs typeface="Times New Roman" panose="02020603050405020304" pitchFamily="18" charset="0"/>
              </a:rPr>
              <a:t>1. </a:t>
            </a:r>
            <a:r>
              <a:rPr lang="zh-CN" altLang="en-US" b="1" dirty="0">
                <a:latin typeface="Times New Roman" panose="02020603050405020304" pitchFamily="18" charset="0"/>
                <a:ea typeface="+mn-ea"/>
                <a:cs typeface="Times New Roman" panose="02020603050405020304" pitchFamily="18" charset="0"/>
              </a:rPr>
              <a:t>定义 插入了软铁棒的通电螺线管叫电磁铁。</a:t>
            </a:r>
            <a:endParaRPr lang="zh-CN" altLang="en-US"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spcBef>
                <a:spcPct val="0"/>
              </a:spcBef>
              <a:buNone/>
              <a:defRPr/>
            </a:pPr>
            <a:r>
              <a:rPr lang="en-US" altLang="zh-CN" b="1" dirty="0">
                <a:latin typeface="Times New Roman" panose="02020603050405020304" pitchFamily="18" charset="0"/>
                <a:ea typeface="+mn-ea"/>
                <a:cs typeface="Times New Roman" panose="02020603050405020304" pitchFamily="18" charset="0"/>
              </a:rPr>
              <a:t>2. </a:t>
            </a:r>
            <a:r>
              <a:rPr lang="zh-CN" altLang="en-US" b="1" dirty="0">
                <a:latin typeface="Times New Roman" panose="02020603050405020304" pitchFamily="18" charset="0"/>
                <a:ea typeface="+mn-ea"/>
                <a:cs typeface="Times New Roman" panose="02020603050405020304" pitchFamily="18" charset="0"/>
              </a:rPr>
              <a:t>构成 内部插入铁芯的通电螺线管。</a:t>
            </a:r>
            <a:endParaRPr lang="zh-CN" altLang="en-US"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spcBef>
                <a:spcPct val="0"/>
              </a:spcBef>
              <a:buNone/>
              <a:defRPr/>
            </a:pPr>
            <a:r>
              <a:rPr lang="en-US" altLang="zh-CN" b="1" dirty="0">
                <a:latin typeface="Times New Roman" panose="02020603050405020304" pitchFamily="18" charset="0"/>
                <a:ea typeface="+mn-ea"/>
                <a:cs typeface="Times New Roman" panose="02020603050405020304" pitchFamily="18" charset="0"/>
              </a:rPr>
              <a:t>3. </a:t>
            </a:r>
            <a:r>
              <a:rPr lang="zh-CN" altLang="en-US" b="1" dirty="0">
                <a:latin typeface="Times New Roman" panose="02020603050405020304" pitchFamily="18" charset="0"/>
                <a:ea typeface="+mn-ea"/>
                <a:cs typeface="Times New Roman" panose="02020603050405020304" pitchFamily="18" charset="0"/>
              </a:rPr>
              <a:t>工作原理</a:t>
            </a:r>
            <a:endParaRPr lang="zh-CN" altLang="en-US" b="1" dirty="0">
              <a:latin typeface="Times New Roman" panose="02020603050405020304" pitchFamily="18" charset="0"/>
              <a:ea typeface="+mn-ea"/>
              <a:cs typeface="Times New Roman" panose="02020603050405020304" pitchFamily="18" charset="0"/>
            </a:endParaRPr>
          </a:p>
          <a:p>
            <a:pPr marL="476250" indent="721995" eaLnBrk="1" hangingPunct="1">
              <a:lnSpc>
                <a:spcPct val="150000"/>
              </a:lnSpc>
              <a:spcBef>
                <a:spcPct val="0"/>
              </a:spcBef>
              <a:buNone/>
              <a:defRPr/>
            </a:pPr>
            <a:r>
              <a:rPr lang="zh-CN" altLang="en-US" b="1" dirty="0">
                <a:latin typeface="Times New Roman" panose="02020603050405020304" pitchFamily="18" charset="0"/>
                <a:ea typeface="+mn-ea"/>
                <a:cs typeface="Times New Roman" panose="02020603050405020304" pitchFamily="18" charset="0"/>
              </a:rPr>
              <a:t>电磁铁是根据电流的磁效应和在通电螺线管中插入铁芯后磁场将大大增强的原理来工作的。</a:t>
            </a:r>
            <a:endParaRPr lang="zh-CN" altLang="en-US" b="1" dirty="0">
              <a:latin typeface="Times New Roman" panose="02020603050405020304" pitchFamily="18" charset="0"/>
              <a:ea typeface="+mn-ea"/>
              <a:cs typeface="Times New Roman" panose="02020603050405020304" pitchFamily="18" charset="0"/>
            </a:endParaRPr>
          </a:p>
        </p:txBody>
      </p:sp>
      <p:sp>
        <p:nvSpPr>
          <p:cNvPr id="11" name="AutoShape 2"/>
          <p:cNvSpPr>
            <a:spLocks noChangeArrowheads="1"/>
          </p:cNvSpPr>
          <p:nvPr>
            <p:custDataLst>
              <p:tags r:id="rId1"/>
            </p:custDataLst>
          </p:nvPr>
        </p:nvSpPr>
        <p:spPr bwMode="gray">
          <a:xfrm flipH="1">
            <a:off x="2244901" y="1067924"/>
            <a:ext cx="2602962" cy="573617"/>
          </a:xfrm>
          <a:prstGeom prst="roundRect">
            <a:avLst>
              <a:gd name="adj" fmla="val 47681"/>
            </a:avLst>
          </a:prstGeom>
          <a:solidFill>
            <a:schemeClr val="accent6">
              <a:lumMod val="60000"/>
              <a:lumOff val="40000"/>
            </a:schemeClr>
          </a:soli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2" name="AutoShape 2"/>
          <p:cNvSpPr>
            <a:spLocks noChangeArrowheads="1"/>
          </p:cNvSpPr>
          <p:nvPr>
            <p:custDataLst>
              <p:tags r:id="rId2"/>
            </p:custDataLst>
          </p:nvPr>
        </p:nvSpPr>
        <p:spPr bwMode="gray">
          <a:xfrm flipH="1">
            <a:off x="839435" y="1057341"/>
            <a:ext cx="2053167" cy="584200"/>
          </a:xfrm>
          <a:prstGeom prst="roundRect">
            <a:avLst>
              <a:gd name="adj" fmla="val 47681"/>
            </a:avLst>
          </a:prstGeom>
          <a:gradFill rotWithShape="1">
            <a:gsLst>
              <a:gs pos="100000">
                <a:schemeClr val="accent5">
                  <a:lumMod val="60000"/>
                  <a:lumOff val="40000"/>
                </a:schemeClr>
              </a:gs>
              <a:gs pos="100000">
                <a:srgbClr val="FF0A00"/>
              </a:gs>
              <a:gs pos="100000">
                <a:srgbClr val="FF1200"/>
              </a:gs>
              <a:gs pos="100000">
                <a:srgbClr val="FF6600"/>
              </a:gs>
            </a:gsLst>
            <a:lin ang="0" scaled="1"/>
          </a:gra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3" name="文本框 27"/>
          <p:cNvSpPr txBox="1"/>
          <p:nvPr>
            <p:custDataLst>
              <p:tags r:id="rId3"/>
            </p:custDataLst>
          </p:nvPr>
        </p:nvSpPr>
        <p:spPr>
          <a:xfrm>
            <a:off x="1050679" y="1055476"/>
            <a:ext cx="1449436" cy="584775"/>
          </a:xfrm>
          <a:prstGeom prst="rect">
            <a:avLst/>
          </a:prstGeom>
          <a:noFill/>
          <a:ln w="9525">
            <a:noFill/>
          </a:ln>
        </p:spPr>
        <p:txBody>
          <a:bodyPr wrap="none">
            <a:spAutoFit/>
          </a:bodyPr>
          <a:lstStyle/>
          <a:p>
            <a:r>
              <a:rPr lang="zh-CN" altLang="en-US" sz="3200" b="1" dirty="0">
                <a:solidFill>
                  <a:schemeClr val="tx1"/>
                </a:solidFill>
                <a:latin typeface="黑体" panose="02010609060101010101" charset="-122"/>
                <a:ea typeface="黑体" panose="02010609060101010101" charset="-122"/>
              </a:rPr>
              <a:t>知识点</a:t>
            </a:r>
            <a:endParaRPr lang="zh-CN" altLang="en-US" sz="3200" b="1" dirty="0">
              <a:solidFill>
                <a:schemeClr val="tx1"/>
              </a:solidFill>
              <a:latin typeface="黑体" panose="02010609060101010101" charset="-122"/>
              <a:ea typeface="黑体" panose="02010609060101010101" charset="-122"/>
            </a:endParaRPr>
          </a:p>
        </p:txBody>
      </p:sp>
      <p:sp>
        <p:nvSpPr>
          <p:cNvPr id="14" name="文本框 28"/>
          <p:cNvSpPr txBox="1"/>
          <p:nvPr>
            <p:custDataLst>
              <p:tags r:id="rId4"/>
            </p:custDataLst>
          </p:nvPr>
        </p:nvSpPr>
        <p:spPr>
          <a:xfrm>
            <a:off x="3287688" y="1055476"/>
            <a:ext cx="1471259" cy="584775"/>
          </a:xfrm>
          <a:prstGeom prst="rect">
            <a:avLst/>
          </a:prstGeom>
          <a:noFill/>
          <a:ln w="9525">
            <a:noFill/>
          </a:ln>
        </p:spPr>
        <p:txBody>
          <a:bodyPr wrap="square">
            <a:spAutoFit/>
          </a:bodyPr>
          <a:lstStyle/>
          <a:p>
            <a:r>
              <a:rPr lang="zh-CN" altLang="en-US" sz="3200" b="1" dirty="0">
                <a:latin typeface="黑体" panose="02010609060101010101" charset="-122"/>
                <a:ea typeface="黑体" panose="02010609060101010101" charset="-122"/>
              </a:rPr>
              <a:t>电磁铁</a:t>
            </a:r>
            <a:endParaRPr lang="zh-CN" altLang="en-US" sz="3200" b="1" dirty="0">
              <a:latin typeface="黑体" panose="02010609060101010101" charset="-122"/>
              <a:ea typeface="黑体" panose="02010609060101010101" charset="-122"/>
            </a:endParaRPr>
          </a:p>
        </p:txBody>
      </p:sp>
      <p:sp>
        <p:nvSpPr>
          <p:cNvPr id="15" name="AutoShape 11"/>
          <p:cNvSpPr/>
          <p:nvPr>
            <p:custDataLst>
              <p:tags r:id="rId5"/>
            </p:custDataLst>
          </p:nvPr>
        </p:nvSpPr>
        <p:spPr>
          <a:xfrm>
            <a:off x="2486202" y="923992"/>
            <a:ext cx="768351" cy="776816"/>
          </a:xfrm>
          <a:prstGeom prst="diamond">
            <a:avLst/>
          </a:prstGeom>
          <a:solidFill>
            <a:srgbClr val="F4BE96"/>
          </a:solidFill>
          <a:ln w="38100" cap="flat" cmpd="sng">
            <a:solidFill>
              <a:schemeClr val="bg1"/>
            </a:solidFill>
            <a:prstDash val="solid"/>
            <a:miter/>
            <a:headEnd type="none" w="med" len="med"/>
            <a:tailEnd type="none" w="med" len="med"/>
          </a:ln>
          <a:effectLst>
            <a:outerShdw sy="50000" rotWithShape="0">
              <a:srgbClr val="808080">
                <a:alpha val="50000"/>
              </a:srgbClr>
            </a:outerShdw>
          </a:effectLst>
        </p:spPr>
        <p:txBody>
          <a:bodyPr wrap="none" anchor="ctr" anchorCtr="0"/>
          <a:lstStyle/>
          <a:p>
            <a:pPr algn="ctr" eaLnBrk="0" hangingPunct="0"/>
            <a:r>
              <a:rPr lang="en-US" altLang="ko-KR" sz="3200" b="1" dirty="0">
                <a:solidFill>
                  <a:schemeClr val="tx1"/>
                </a:solidFill>
                <a:latin typeface="黑体" panose="02010609060101010101" charset="-122"/>
                <a:ea typeface="黑体" panose="02010609060101010101" charset="-122"/>
              </a:rPr>
              <a:t>1</a:t>
            </a:r>
            <a:endParaRPr lang="en-US" altLang="ko-KR" sz="3200" b="1" dirty="0">
              <a:solidFill>
                <a:schemeClr val="tx1"/>
              </a:solidFill>
              <a:latin typeface="黑体" panose="02010609060101010101" charset="-122"/>
              <a:ea typeface="黑体" panose="02010609060101010101" charset="-122"/>
            </a:endParaRPr>
          </a:p>
        </p:txBody>
      </p:sp>
    </p:spTree>
  </p:cSld>
  <p:clrMapOvr>
    <a:masterClrMapping/>
  </p:clrMapOvr>
  <p:transition spd="slow">
    <p:wip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txBox="1"/>
          <p:nvPr/>
        </p:nvSpPr>
        <p:spPr>
          <a:xfrm>
            <a:off x="767408" y="1479996"/>
            <a:ext cx="10585176" cy="334623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627380" indent="-627380" fontAlgn="auto">
              <a:lnSpc>
                <a:spcPct val="150000"/>
              </a:lnSpc>
              <a:spcAft>
                <a:spcPts val="0"/>
              </a:spcAft>
            </a:pPr>
            <a:r>
              <a:rPr lang="en-US" altLang="zh-CN" sz="3200" b="1" kern="2200" dirty="0" smtClean="0">
                <a:latin typeface="Times New Roman" panose="02020603050405020304"/>
                <a:ea typeface="宋体" panose="02010600030101010101" pitchFamily="2" charset="-122"/>
              </a:rPr>
              <a:t>3</a:t>
            </a:r>
            <a:r>
              <a:rPr lang="zh-CN" altLang="en-US" sz="3200" b="1" kern="2200" dirty="0" smtClean="0">
                <a:latin typeface="Times New Roman" panose="02020603050405020304"/>
                <a:ea typeface="宋体" panose="02010600030101010101" pitchFamily="2" charset="-122"/>
              </a:rPr>
              <a:t>．酿酒坊里的发酵罐配有笨重的密封装置，为了方便操作，小明设计了用一个杠杆和电磁铁组合系统来升降的密封罩，如图所示。电磁铁的工作原理是</a:t>
            </a:r>
            <a:r>
              <a:rPr lang="en-US" altLang="zh-CN" sz="3200" b="1" kern="2200" dirty="0" smtClean="0">
                <a:latin typeface="Times New Roman" panose="02020603050405020304"/>
                <a:ea typeface="宋体" panose="02010600030101010101" pitchFamily="2" charset="-122"/>
              </a:rPr>
              <a:t>______________</a:t>
            </a:r>
            <a:r>
              <a:rPr lang="zh-CN" altLang="en-US" sz="3200" b="1" kern="2200" dirty="0" smtClean="0">
                <a:latin typeface="Times New Roman" panose="02020603050405020304"/>
                <a:ea typeface="宋体" panose="02010600030101010101" pitchFamily="2" charset="-122"/>
              </a:rPr>
              <a:t>；装置通电后，</a:t>
            </a:r>
            <a:br>
              <a:rPr lang="en-US" altLang="zh-CN" sz="3200" b="1" kern="2200" dirty="0" smtClean="0">
                <a:latin typeface="Times New Roman" panose="02020603050405020304"/>
                <a:ea typeface="宋体" panose="02010600030101010101" pitchFamily="2" charset="-122"/>
              </a:rPr>
            </a:br>
            <a:r>
              <a:rPr lang="zh-CN" altLang="en-US" sz="3200" b="1" kern="2200" dirty="0" smtClean="0">
                <a:latin typeface="Times New Roman" panose="02020603050405020304"/>
                <a:ea typeface="宋体" panose="02010600030101010101" pitchFamily="2" charset="-122"/>
              </a:rPr>
              <a:t>电磁铁上端为 </a:t>
            </a:r>
            <a:r>
              <a:rPr lang="en-US" altLang="zh-CN" sz="3200" b="1" kern="2200" dirty="0" smtClean="0">
                <a:latin typeface="Times New Roman" panose="02020603050405020304"/>
                <a:ea typeface="宋体" panose="02010600030101010101" pitchFamily="2" charset="-122"/>
              </a:rPr>
              <a:t>________(</a:t>
            </a:r>
            <a:r>
              <a:rPr lang="zh-CN" altLang="en-US" sz="3200" b="1" kern="2200" dirty="0" smtClean="0">
                <a:latin typeface="Times New Roman" panose="02020603050405020304"/>
                <a:ea typeface="宋体" panose="02010600030101010101" pitchFamily="2" charset="-122"/>
              </a:rPr>
              <a:t>选填</a:t>
            </a:r>
            <a:br>
              <a:rPr lang="en-US" altLang="zh-CN" sz="3200" b="1" kern="2200" dirty="0" smtClean="0">
                <a:latin typeface="Times New Roman" panose="02020603050405020304"/>
                <a:ea typeface="宋体" panose="02010600030101010101" pitchFamily="2" charset="-122"/>
              </a:rPr>
            </a:br>
            <a:r>
              <a:rPr lang="zh-CN" altLang="en-US" sz="3200" b="1" kern="2200" dirty="0" smtClean="0">
                <a:latin typeface="Times New Roman" panose="02020603050405020304"/>
                <a:ea typeface="宋体" panose="02010600030101010101" pitchFamily="2" charset="-122"/>
              </a:rPr>
              <a:t>“</a:t>
            </a:r>
            <a:r>
              <a:rPr lang="en-US" altLang="zh-CN" sz="3200" b="1" kern="2200" dirty="0" smtClean="0">
                <a:latin typeface="Times New Roman" panose="02020603050405020304"/>
                <a:ea typeface="宋体" panose="02010600030101010101" pitchFamily="2" charset="-122"/>
              </a:rPr>
              <a:t>N”</a:t>
            </a:r>
            <a:r>
              <a:rPr lang="zh-CN" altLang="en-US" sz="3200" b="1" kern="2200" dirty="0" smtClean="0">
                <a:latin typeface="Times New Roman" panose="02020603050405020304"/>
                <a:ea typeface="宋体" panose="02010600030101010101" pitchFamily="2" charset="-122"/>
              </a:rPr>
              <a:t>或“</a:t>
            </a:r>
            <a:r>
              <a:rPr lang="en-US" altLang="zh-CN" sz="3200" b="1" kern="2200" dirty="0" smtClean="0">
                <a:latin typeface="Times New Roman" panose="02020603050405020304"/>
                <a:ea typeface="宋体" panose="02010600030101010101" pitchFamily="2" charset="-122"/>
              </a:rPr>
              <a:t>S”)</a:t>
            </a:r>
            <a:r>
              <a:rPr lang="zh-CN" altLang="en-US" sz="3200" b="1" kern="2200" dirty="0" smtClean="0">
                <a:latin typeface="Times New Roman" panose="02020603050405020304"/>
                <a:ea typeface="宋体" panose="02010600030101010101" pitchFamily="2" charset="-122"/>
              </a:rPr>
              <a:t>极。</a:t>
            </a:r>
            <a:endParaRPr lang="zh-CN" altLang="en-US" sz="3200" b="1" kern="2200" dirty="0" smtClean="0">
              <a:latin typeface="Times New Roman" panose="02020603050405020304"/>
              <a:ea typeface="宋体" panose="02010600030101010101" pitchFamily="2" charset="-122"/>
            </a:endParaRPr>
          </a:p>
        </p:txBody>
      </p:sp>
      <p:pic>
        <p:nvPicPr>
          <p:cNvPr id="3"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248128" y="3820769"/>
            <a:ext cx="3960440" cy="22742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矩形 3"/>
          <p:cNvSpPr/>
          <p:nvPr/>
        </p:nvSpPr>
        <p:spPr>
          <a:xfrm>
            <a:off x="1559868" y="3645024"/>
            <a:ext cx="2951956" cy="830997"/>
          </a:xfrm>
          <a:prstGeom prst="rect">
            <a:avLst/>
          </a:prstGeom>
          <a:noFill/>
          <a:ln w="9525">
            <a:noFill/>
          </a:ln>
        </p:spPr>
        <p:txBody>
          <a:bodyPr wrap="square">
            <a:spAutoFit/>
          </a:bodyPr>
          <a:lstStyle/>
          <a:p>
            <a:pPr lvl="0">
              <a:lnSpc>
                <a:spcPct val="150000"/>
              </a:lnSpc>
            </a:pPr>
            <a:r>
              <a:rPr lang="zh-CN" altLang="en-US" sz="3200" b="1" dirty="0">
                <a:solidFill>
                  <a:srgbClr val="C00000"/>
                </a:solidFill>
                <a:latin typeface="Times New Roman" panose="02020603050405020304"/>
                <a:ea typeface="宋体" panose="02010600030101010101" pitchFamily="2" charset="-122"/>
              </a:rPr>
              <a:t>电流的磁效应</a:t>
            </a:r>
            <a:endParaRPr lang="zh-CN" altLang="en-US" sz="3200" dirty="0">
              <a:solidFill>
                <a:prstClr val="black"/>
              </a:solidFill>
            </a:endParaRPr>
          </a:p>
        </p:txBody>
      </p:sp>
      <p:sp>
        <p:nvSpPr>
          <p:cNvPr id="5" name="矩形 4"/>
          <p:cNvSpPr/>
          <p:nvPr/>
        </p:nvSpPr>
        <p:spPr>
          <a:xfrm>
            <a:off x="4727848" y="4437112"/>
            <a:ext cx="360040" cy="741998"/>
          </a:xfrm>
          <a:prstGeom prst="rect">
            <a:avLst/>
          </a:prstGeom>
          <a:noFill/>
          <a:ln w="9525">
            <a:noFill/>
          </a:ln>
        </p:spPr>
        <p:txBody>
          <a:bodyPr wrap="square">
            <a:spAutoFit/>
          </a:bodyPr>
          <a:lstStyle/>
          <a:p>
            <a:pPr lvl="0">
              <a:lnSpc>
                <a:spcPct val="150000"/>
              </a:lnSpc>
            </a:pPr>
            <a:r>
              <a:rPr lang="en-US" altLang="zh-CN" sz="3200" b="1" dirty="0">
                <a:solidFill>
                  <a:srgbClr val="C00000"/>
                </a:solidFill>
                <a:latin typeface="Times New Roman" panose="02020603050405020304"/>
                <a:ea typeface="宋体" panose="02010600030101010101" pitchFamily="2" charset="-122"/>
              </a:rPr>
              <a:t>N</a:t>
            </a:r>
            <a:endParaRPr lang="zh-CN" altLang="en-US" sz="3200" dirty="0">
              <a:solidFill>
                <a:prstClr val="black"/>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txBox="1"/>
          <p:nvPr/>
        </p:nvSpPr>
        <p:spPr>
          <a:xfrm>
            <a:off x="777060" y="1523658"/>
            <a:ext cx="10648178" cy="120032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627380" indent="-627380" fontAlgn="auto">
              <a:lnSpc>
                <a:spcPct val="150000"/>
              </a:lnSpc>
              <a:spcAft>
                <a:spcPts val="0"/>
              </a:spcAft>
            </a:pPr>
            <a:r>
              <a:rPr lang="en-US" altLang="zh-CN" sz="3200" b="1" kern="2200" dirty="0" smtClean="0">
                <a:latin typeface="Times New Roman" panose="02020603050405020304"/>
                <a:ea typeface="宋体" panose="02010600030101010101" pitchFamily="2" charset="-122"/>
              </a:rPr>
              <a:t>4</a:t>
            </a:r>
            <a:r>
              <a:rPr lang="zh-CN" altLang="en-US" sz="3200" b="1" kern="2200" dirty="0" smtClean="0">
                <a:latin typeface="Times New Roman" panose="02020603050405020304"/>
                <a:ea typeface="宋体" panose="02010600030101010101" pitchFamily="2" charset="-122"/>
              </a:rPr>
              <a:t>．如图所示是电磁继电器的构造示意图，请指出下列各部位的名称：</a:t>
            </a:r>
            <a:endParaRPr lang="zh-CN" altLang="en-US" sz="3200" b="1" kern="2200" dirty="0" smtClean="0">
              <a:latin typeface="Times New Roman" panose="02020603050405020304"/>
              <a:ea typeface="宋体" panose="02010600030101010101" pitchFamily="2" charset="-122"/>
            </a:endParaRPr>
          </a:p>
        </p:txBody>
      </p:sp>
      <p:sp>
        <p:nvSpPr>
          <p:cNvPr id="3" name="文本占位符 2"/>
          <p:cNvSpPr txBox="1"/>
          <p:nvPr/>
        </p:nvSpPr>
        <p:spPr>
          <a:xfrm>
            <a:off x="1199456" y="3140968"/>
            <a:ext cx="7921625" cy="223824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fontAlgn="auto">
              <a:lnSpc>
                <a:spcPct val="150000"/>
              </a:lnSpc>
              <a:spcBef>
                <a:spcPts val="0"/>
              </a:spcBef>
              <a:spcAft>
                <a:spcPts val="0"/>
              </a:spcAft>
              <a:buNone/>
            </a:pPr>
            <a:r>
              <a:rPr lang="en-US" altLang="zh-CN" sz="3200" b="1" i="1" kern="100" dirty="0" smtClean="0">
                <a:latin typeface="Times New Roman" panose="02020603050405020304"/>
                <a:ea typeface="宋体" panose="02010600030101010101" pitchFamily="2" charset="-122"/>
              </a:rPr>
              <a:t>A</a:t>
            </a:r>
            <a:r>
              <a:rPr lang="zh-CN" altLang="en-US" sz="3200" b="1" kern="100" dirty="0" smtClean="0">
                <a:latin typeface="Times New Roman" panose="02020603050405020304"/>
                <a:ea typeface="宋体" panose="02010600030101010101" pitchFamily="2" charset="-122"/>
              </a:rPr>
              <a:t>是</a:t>
            </a:r>
            <a:r>
              <a:rPr lang="en-US" altLang="zh-CN" sz="3200" b="1" kern="100" dirty="0" smtClean="0">
                <a:latin typeface="Times New Roman" panose="02020603050405020304"/>
                <a:ea typeface="宋体" panose="02010600030101010101" pitchFamily="2" charset="-122"/>
              </a:rPr>
              <a:t>________</a:t>
            </a:r>
            <a:r>
              <a:rPr lang="zh-CN" altLang="en-US" sz="3200" b="1" kern="100" dirty="0" smtClean="0">
                <a:latin typeface="Times New Roman" panose="02020603050405020304"/>
                <a:ea typeface="宋体" panose="02010600030101010101" pitchFamily="2" charset="-122"/>
              </a:rPr>
              <a:t>，</a:t>
            </a:r>
            <a:endParaRPr lang="zh-CN" altLang="en-US" sz="3200" b="1" kern="100" dirty="0" smtClean="0">
              <a:latin typeface="Times New Roman" panose="02020603050405020304"/>
              <a:ea typeface="宋体" panose="02010600030101010101" pitchFamily="2" charset="-122"/>
            </a:endParaRPr>
          </a:p>
          <a:p>
            <a:pPr indent="0" fontAlgn="auto">
              <a:lnSpc>
                <a:spcPct val="150000"/>
              </a:lnSpc>
              <a:spcBef>
                <a:spcPts val="0"/>
              </a:spcBef>
              <a:spcAft>
                <a:spcPts val="0"/>
              </a:spcAft>
              <a:buNone/>
            </a:pPr>
            <a:r>
              <a:rPr lang="en-US" altLang="zh-CN" sz="3200" b="1" i="1" kern="100" dirty="0" smtClean="0">
                <a:latin typeface="Times New Roman" panose="02020603050405020304"/>
                <a:ea typeface="宋体" panose="02010600030101010101" pitchFamily="2" charset="-122"/>
              </a:rPr>
              <a:t>B</a:t>
            </a:r>
            <a:r>
              <a:rPr lang="zh-CN" altLang="en-US" sz="3200" b="1" kern="100" dirty="0" smtClean="0">
                <a:latin typeface="Times New Roman" panose="02020603050405020304"/>
                <a:ea typeface="宋体" panose="02010600030101010101" pitchFamily="2" charset="-122"/>
              </a:rPr>
              <a:t>是</a:t>
            </a:r>
            <a:r>
              <a:rPr lang="en-US" altLang="zh-CN" sz="3200" b="1" kern="100" dirty="0" smtClean="0">
                <a:latin typeface="Times New Roman" panose="02020603050405020304"/>
                <a:ea typeface="宋体" panose="02010600030101010101" pitchFamily="2" charset="-122"/>
              </a:rPr>
              <a:t>________</a:t>
            </a:r>
            <a:r>
              <a:rPr lang="zh-CN" altLang="en-US" sz="3200" b="1" kern="100" dirty="0" smtClean="0">
                <a:latin typeface="Times New Roman" panose="02020603050405020304"/>
                <a:ea typeface="宋体" panose="02010600030101010101" pitchFamily="2" charset="-122"/>
              </a:rPr>
              <a:t>，</a:t>
            </a:r>
            <a:endParaRPr lang="zh-CN" altLang="en-US" sz="3200" b="1" kern="100" dirty="0" smtClean="0">
              <a:latin typeface="Times New Roman" panose="02020603050405020304"/>
              <a:ea typeface="宋体" panose="02010600030101010101" pitchFamily="2" charset="-122"/>
            </a:endParaRPr>
          </a:p>
          <a:p>
            <a:pPr indent="0" fontAlgn="auto">
              <a:lnSpc>
                <a:spcPct val="150000"/>
              </a:lnSpc>
              <a:spcBef>
                <a:spcPts val="0"/>
              </a:spcBef>
              <a:spcAft>
                <a:spcPts val="0"/>
              </a:spcAft>
              <a:buNone/>
            </a:pPr>
            <a:r>
              <a:rPr lang="en-US" altLang="zh-CN" sz="3200" b="1" i="1" kern="100" dirty="0" smtClean="0">
                <a:latin typeface="Times New Roman" panose="02020603050405020304"/>
                <a:ea typeface="宋体" panose="02010600030101010101" pitchFamily="2" charset="-122"/>
              </a:rPr>
              <a:t>C</a:t>
            </a:r>
            <a:r>
              <a:rPr lang="zh-CN" altLang="en-US" sz="3200" b="1" kern="100" dirty="0" smtClean="0">
                <a:latin typeface="Times New Roman" panose="02020603050405020304"/>
                <a:ea typeface="宋体" panose="02010600030101010101" pitchFamily="2" charset="-122"/>
              </a:rPr>
              <a:t>是</a:t>
            </a:r>
            <a:r>
              <a:rPr lang="en-US" altLang="zh-CN" sz="3200" b="1" kern="100" dirty="0" smtClean="0">
                <a:latin typeface="Times New Roman" panose="02020603050405020304"/>
                <a:ea typeface="宋体" panose="02010600030101010101" pitchFamily="2" charset="-122"/>
              </a:rPr>
              <a:t>________</a:t>
            </a:r>
            <a:r>
              <a:rPr lang="zh-CN" altLang="en-US" sz="3200" b="1" kern="100" dirty="0" smtClean="0">
                <a:latin typeface="Times New Roman" panose="02020603050405020304"/>
                <a:ea typeface="宋体" panose="02010600030101010101" pitchFamily="2" charset="-122"/>
              </a:rPr>
              <a:t>，</a:t>
            </a:r>
            <a:endParaRPr lang="zh-CN" altLang="en-US" sz="3200" b="1" kern="100" dirty="0" smtClean="0">
              <a:latin typeface="Times New Roman" panose="02020603050405020304"/>
              <a:ea typeface="宋体" panose="02010600030101010101" pitchFamily="2" charset="-122"/>
            </a:endParaRPr>
          </a:p>
          <a:p>
            <a:pPr indent="0" fontAlgn="auto">
              <a:lnSpc>
                <a:spcPct val="150000"/>
              </a:lnSpc>
              <a:spcBef>
                <a:spcPts val="0"/>
              </a:spcBef>
              <a:spcAft>
                <a:spcPts val="0"/>
              </a:spcAft>
              <a:buNone/>
            </a:pPr>
            <a:r>
              <a:rPr lang="en-US" altLang="zh-CN" sz="3200" b="1" i="1" kern="100" dirty="0" smtClean="0">
                <a:latin typeface="Times New Roman" panose="02020603050405020304"/>
                <a:ea typeface="宋体" panose="02010600030101010101" pitchFamily="2" charset="-122"/>
              </a:rPr>
              <a:t>D</a:t>
            </a:r>
            <a:r>
              <a:rPr lang="zh-CN" altLang="en-US" sz="3200" b="1" kern="100" dirty="0" smtClean="0">
                <a:latin typeface="Times New Roman" panose="02020603050405020304"/>
                <a:ea typeface="宋体" panose="02010600030101010101" pitchFamily="2" charset="-122"/>
              </a:rPr>
              <a:t>是</a:t>
            </a:r>
            <a:r>
              <a:rPr lang="en-US" altLang="zh-CN" sz="3200" b="1" kern="100" dirty="0" smtClean="0">
                <a:latin typeface="Times New Roman" panose="02020603050405020304"/>
                <a:ea typeface="宋体" panose="02010600030101010101" pitchFamily="2" charset="-122"/>
              </a:rPr>
              <a:t>________</a:t>
            </a:r>
            <a:r>
              <a:rPr lang="zh-CN" altLang="en-US" sz="3200" b="1" kern="100" dirty="0" smtClean="0">
                <a:latin typeface="Times New Roman" panose="02020603050405020304"/>
                <a:ea typeface="宋体" panose="02010600030101010101" pitchFamily="2" charset="-122"/>
              </a:rPr>
              <a:t>。</a:t>
            </a:r>
            <a:endParaRPr lang="zh-CN" altLang="en-US" sz="3200" b="1" kern="100" dirty="0" smtClean="0">
              <a:latin typeface="Times New Roman" panose="02020603050405020304"/>
              <a:ea typeface="宋体" panose="02010600030101010101" pitchFamily="2" charset="-122"/>
            </a:endParaRPr>
          </a:p>
        </p:txBody>
      </p:sp>
      <p:pic>
        <p:nvPicPr>
          <p:cNvPr id="4"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663952" y="3140968"/>
            <a:ext cx="3889909" cy="24200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矩形 4"/>
          <p:cNvSpPr/>
          <p:nvPr/>
        </p:nvSpPr>
        <p:spPr>
          <a:xfrm>
            <a:off x="2207568" y="3102059"/>
            <a:ext cx="1718168" cy="830997"/>
          </a:xfrm>
          <a:prstGeom prst="rect">
            <a:avLst/>
          </a:prstGeom>
        </p:spPr>
        <p:txBody>
          <a:bodyPr wrap="square">
            <a:spAutoFit/>
          </a:bodyPr>
          <a:lstStyle/>
          <a:p>
            <a:pPr algn="just">
              <a:lnSpc>
                <a:spcPct val="150000"/>
              </a:lnSpc>
              <a:spcAft>
                <a:spcPts val="0"/>
              </a:spcAft>
            </a:pPr>
            <a:r>
              <a:rPr lang="zh-CN" altLang="en-US" sz="3200" b="1" kern="100" dirty="0" smtClean="0">
                <a:solidFill>
                  <a:srgbClr val="C00000"/>
                </a:solidFill>
                <a:latin typeface="Times New Roman" panose="02020603050405020304"/>
                <a:cs typeface="Times New Roman" panose="02020603050405020304"/>
              </a:rPr>
              <a:t>电磁铁</a:t>
            </a:r>
            <a:endParaRPr lang="zh-CN" altLang="zh-CN" sz="3200" kern="100" dirty="0">
              <a:solidFill>
                <a:srgbClr val="C00000"/>
              </a:solidFill>
              <a:effectLst/>
              <a:latin typeface="宋体" panose="02010600030101010101" pitchFamily="2" charset="-122"/>
              <a:cs typeface="Courier New" panose="02070309020205020404"/>
            </a:endParaRPr>
          </a:p>
        </p:txBody>
      </p:sp>
      <p:sp>
        <p:nvSpPr>
          <p:cNvPr id="6" name="矩形 5"/>
          <p:cNvSpPr/>
          <p:nvPr/>
        </p:nvSpPr>
        <p:spPr>
          <a:xfrm>
            <a:off x="2495600" y="3822139"/>
            <a:ext cx="1288486" cy="830997"/>
          </a:xfrm>
          <a:prstGeom prst="rect">
            <a:avLst/>
          </a:prstGeom>
        </p:spPr>
        <p:txBody>
          <a:bodyPr wrap="square">
            <a:spAutoFit/>
          </a:bodyPr>
          <a:lstStyle/>
          <a:p>
            <a:pPr algn="just">
              <a:lnSpc>
                <a:spcPct val="150000"/>
              </a:lnSpc>
              <a:spcAft>
                <a:spcPts val="0"/>
              </a:spcAft>
            </a:pPr>
            <a:r>
              <a:rPr lang="zh-CN" altLang="en-US" sz="3200" b="1" kern="100" dirty="0" smtClean="0">
                <a:solidFill>
                  <a:srgbClr val="C00000"/>
                </a:solidFill>
                <a:latin typeface="Times New Roman" panose="02020603050405020304"/>
                <a:cs typeface="Times New Roman" panose="02020603050405020304"/>
              </a:rPr>
              <a:t>衔铁</a:t>
            </a:r>
            <a:endParaRPr lang="zh-CN" altLang="zh-CN" sz="3200" kern="100" dirty="0">
              <a:solidFill>
                <a:srgbClr val="C00000"/>
              </a:solidFill>
              <a:effectLst/>
              <a:latin typeface="宋体" panose="02010600030101010101" pitchFamily="2" charset="-122"/>
              <a:cs typeface="Courier New" panose="02070309020205020404"/>
            </a:endParaRPr>
          </a:p>
        </p:txBody>
      </p:sp>
      <p:sp>
        <p:nvSpPr>
          <p:cNvPr id="7" name="矩形 6"/>
          <p:cNvSpPr/>
          <p:nvPr/>
        </p:nvSpPr>
        <p:spPr>
          <a:xfrm>
            <a:off x="2576760" y="4614227"/>
            <a:ext cx="1288486" cy="830997"/>
          </a:xfrm>
          <a:prstGeom prst="rect">
            <a:avLst/>
          </a:prstGeom>
        </p:spPr>
        <p:txBody>
          <a:bodyPr wrap="square">
            <a:spAutoFit/>
          </a:bodyPr>
          <a:lstStyle/>
          <a:p>
            <a:pPr algn="just">
              <a:lnSpc>
                <a:spcPct val="150000"/>
              </a:lnSpc>
              <a:spcAft>
                <a:spcPts val="0"/>
              </a:spcAft>
            </a:pPr>
            <a:r>
              <a:rPr lang="zh-CN" altLang="en-US" sz="3200" b="1" kern="100" dirty="0" smtClean="0">
                <a:solidFill>
                  <a:srgbClr val="C00000"/>
                </a:solidFill>
                <a:latin typeface="Times New Roman" panose="02020603050405020304"/>
                <a:cs typeface="Times New Roman" panose="02020603050405020304"/>
              </a:rPr>
              <a:t>弹簧</a:t>
            </a:r>
            <a:endParaRPr lang="zh-CN" altLang="zh-CN" sz="3200" kern="100" dirty="0">
              <a:solidFill>
                <a:srgbClr val="C00000"/>
              </a:solidFill>
              <a:effectLst/>
              <a:latin typeface="宋体" panose="02010600030101010101" pitchFamily="2" charset="-122"/>
              <a:cs typeface="Courier New" panose="02070309020205020404"/>
            </a:endParaRPr>
          </a:p>
        </p:txBody>
      </p:sp>
      <p:sp>
        <p:nvSpPr>
          <p:cNvPr id="8" name="矩形 7"/>
          <p:cNvSpPr/>
          <p:nvPr/>
        </p:nvSpPr>
        <p:spPr>
          <a:xfrm>
            <a:off x="2352394" y="5334307"/>
            <a:ext cx="1718168" cy="830997"/>
          </a:xfrm>
          <a:prstGeom prst="rect">
            <a:avLst/>
          </a:prstGeom>
        </p:spPr>
        <p:txBody>
          <a:bodyPr wrap="square">
            <a:spAutoFit/>
          </a:bodyPr>
          <a:lstStyle/>
          <a:p>
            <a:pPr algn="just">
              <a:lnSpc>
                <a:spcPct val="150000"/>
              </a:lnSpc>
              <a:spcAft>
                <a:spcPts val="0"/>
              </a:spcAft>
            </a:pPr>
            <a:r>
              <a:rPr lang="zh-CN" altLang="en-US" sz="3200" b="1" kern="100" dirty="0" smtClean="0">
                <a:solidFill>
                  <a:srgbClr val="C00000"/>
                </a:solidFill>
                <a:latin typeface="Times New Roman" panose="02020603050405020304"/>
                <a:cs typeface="Times New Roman" panose="02020603050405020304"/>
              </a:rPr>
              <a:t>动触点</a:t>
            </a:r>
            <a:endParaRPr lang="zh-CN" altLang="zh-CN" sz="3200" kern="100" dirty="0">
              <a:solidFill>
                <a:srgbClr val="C00000"/>
              </a:solidFill>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txBox="1"/>
          <p:nvPr/>
        </p:nvSpPr>
        <p:spPr>
          <a:xfrm>
            <a:off x="766763" y="1306899"/>
            <a:ext cx="10658475" cy="334623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627380" indent="-627380" fontAlgn="auto">
              <a:lnSpc>
                <a:spcPct val="150000"/>
              </a:lnSpc>
              <a:spcAft>
                <a:spcPts val="0"/>
              </a:spcAft>
            </a:pPr>
            <a:r>
              <a:rPr lang="en-US" altLang="zh-CN" sz="3200" b="1" kern="2200" dirty="0" smtClean="0">
                <a:latin typeface="Times New Roman" panose="02020603050405020304"/>
                <a:ea typeface="宋体" panose="02010600030101010101" pitchFamily="2" charset="-122"/>
              </a:rPr>
              <a:t>5</a:t>
            </a:r>
            <a:r>
              <a:rPr lang="zh-CN" altLang="en-US" sz="3200" b="1" kern="2200" dirty="0" smtClean="0">
                <a:latin typeface="Times New Roman" panose="02020603050405020304"/>
                <a:ea typeface="宋体" panose="02010600030101010101" pitchFamily="2" charset="-122"/>
              </a:rPr>
              <a:t>．</a:t>
            </a:r>
            <a:r>
              <a:rPr lang="en-US" altLang="zh-CN" sz="3200" b="1" kern="2200" dirty="0" smtClean="0">
                <a:latin typeface="Times New Roman" panose="02020603050405020304"/>
                <a:ea typeface="宋体" panose="02010600030101010101" pitchFamily="2" charset="-122"/>
              </a:rPr>
              <a:t>[2023·</a:t>
            </a:r>
            <a:r>
              <a:rPr lang="zh-CN" altLang="en-US" sz="3200" b="1" kern="2200" dirty="0" smtClean="0">
                <a:latin typeface="Times New Roman" panose="02020603050405020304"/>
                <a:ea typeface="宋体" panose="02010600030101010101" pitchFamily="2" charset="-122"/>
              </a:rPr>
              <a:t>天津</a:t>
            </a:r>
            <a:r>
              <a:rPr lang="en-US" altLang="zh-CN" sz="3200" b="1" kern="2200" dirty="0" smtClean="0">
                <a:latin typeface="Times New Roman" panose="02020603050405020304"/>
                <a:ea typeface="宋体" panose="02010600030101010101" pitchFamily="2" charset="-122"/>
              </a:rPr>
              <a:t>]</a:t>
            </a:r>
            <a:r>
              <a:rPr lang="zh-CN" altLang="en-US" sz="3200" b="1" kern="2200" dirty="0" smtClean="0">
                <a:latin typeface="Times New Roman" panose="02020603050405020304"/>
                <a:ea typeface="宋体" panose="02010600030101010101" pitchFamily="2" charset="-122"/>
              </a:rPr>
              <a:t>二十大报告指出“科技是第一生产力”。某学校为了培养学生的科学素养，组织科技拓展大</a:t>
            </a:r>
            <a:br>
              <a:rPr lang="en-US" altLang="zh-CN" sz="3200" b="1" kern="2200" dirty="0" smtClean="0">
                <a:latin typeface="Times New Roman" panose="02020603050405020304"/>
                <a:ea typeface="宋体" panose="02010600030101010101" pitchFamily="2" charset="-122"/>
              </a:rPr>
            </a:br>
            <a:r>
              <a:rPr lang="zh-CN" altLang="en-US" sz="3200" b="1" kern="2200" dirty="0" smtClean="0">
                <a:latin typeface="Times New Roman" panose="02020603050405020304"/>
                <a:ea typeface="宋体" panose="02010600030101010101" pitchFamily="2" charset="-122"/>
              </a:rPr>
              <a:t>赛，小明在比赛中制作了水位自动报警器，原理图如图所示。当水位达到金属块</a:t>
            </a:r>
            <a:r>
              <a:rPr lang="en-US" altLang="zh-CN" sz="3200" b="1" i="1" kern="2200" dirty="0" smtClean="0">
                <a:latin typeface="Times New Roman" panose="02020603050405020304"/>
                <a:ea typeface="宋体" panose="02010600030101010101" pitchFamily="2" charset="-122"/>
              </a:rPr>
              <a:t>A</a:t>
            </a:r>
            <a:r>
              <a:rPr lang="zh-CN" altLang="en-US" sz="3200" b="1" kern="2200" dirty="0" smtClean="0">
                <a:latin typeface="Times New Roman" panose="02020603050405020304"/>
                <a:ea typeface="宋体" panose="02010600030101010101" pitchFamily="2" charset="-122"/>
              </a:rPr>
              <a:t>时</a:t>
            </a:r>
            <a:r>
              <a:rPr lang="en-US" altLang="zh-CN" sz="3200" b="1" kern="2200" dirty="0" smtClean="0">
                <a:latin typeface="Times New Roman" panose="02020603050405020304"/>
                <a:ea typeface="宋体" panose="02010600030101010101" pitchFamily="2" charset="-122"/>
              </a:rPr>
              <a:t>(</a:t>
            </a:r>
            <a:r>
              <a:rPr lang="zh-CN" altLang="en-US" sz="3200" b="1" kern="2200" dirty="0" smtClean="0">
                <a:latin typeface="Times New Roman" panose="02020603050405020304"/>
                <a:ea typeface="宋体" panose="02010600030101010101" pitchFamily="2" charset="-122"/>
              </a:rPr>
              <a:t>一般</a:t>
            </a:r>
            <a:endParaRPr lang="en-US" altLang="zh-CN" sz="3200" b="1" kern="2200" dirty="0" smtClean="0">
              <a:latin typeface="Times New Roman" panose="02020603050405020304"/>
              <a:ea typeface="宋体" panose="02010600030101010101" pitchFamily="2" charset="-122"/>
            </a:endParaRPr>
          </a:p>
          <a:p>
            <a:pPr marL="627380" fontAlgn="auto">
              <a:lnSpc>
                <a:spcPct val="150000"/>
              </a:lnSpc>
              <a:spcAft>
                <a:spcPts val="0"/>
              </a:spcAft>
            </a:pPr>
            <a:r>
              <a:rPr lang="zh-CN" altLang="en-US" sz="3200" b="1" kern="2200" dirty="0" smtClean="0">
                <a:latin typeface="Times New Roman" panose="02020603050405020304"/>
                <a:ea typeface="宋体" panose="02010600030101010101" pitchFamily="2" charset="-122"/>
              </a:rPr>
              <a:t>的水都能导电</a:t>
            </a:r>
            <a:r>
              <a:rPr lang="en-US" altLang="zh-CN" sz="3200" b="1" kern="2200" dirty="0" smtClean="0">
                <a:latin typeface="Times New Roman" panose="02020603050405020304"/>
                <a:ea typeface="宋体" panose="02010600030101010101" pitchFamily="2" charset="-122"/>
              </a:rPr>
              <a:t>)</a:t>
            </a:r>
            <a:r>
              <a:rPr lang="zh-CN" altLang="en-US" sz="3200" b="1" kern="2200" dirty="0" smtClean="0">
                <a:latin typeface="Times New Roman" panose="02020603050405020304"/>
                <a:ea typeface="宋体" panose="02010600030101010101" pitchFamily="2" charset="-122"/>
              </a:rPr>
              <a:t>，则</a:t>
            </a:r>
            <a:r>
              <a:rPr lang="en-US" altLang="zh-CN" sz="3200" b="1" kern="2200" dirty="0" smtClean="0">
                <a:latin typeface="Times New Roman" panose="02020603050405020304"/>
                <a:ea typeface="宋体" panose="02010600030101010101" pitchFamily="2" charset="-122"/>
              </a:rPr>
              <a:t>(</a:t>
            </a:r>
            <a:r>
              <a:rPr lang="zh-CN" altLang="en-US" sz="3200" b="1" kern="2200" dirty="0" smtClean="0">
                <a:latin typeface="Times New Roman" panose="02020603050405020304"/>
                <a:ea typeface="宋体" panose="02010600030101010101" pitchFamily="2" charset="-122"/>
              </a:rPr>
              <a:t>　　</a:t>
            </a:r>
            <a:r>
              <a:rPr lang="en-US" altLang="zh-CN" sz="3200" b="1" kern="2200" dirty="0" smtClean="0">
                <a:latin typeface="Times New Roman" panose="02020603050405020304"/>
                <a:ea typeface="宋体" panose="02010600030101010101" pitchFamily="2" charset="-122"/>
              </a:rPr>
              <a:t>)</a:t>
            </a:r>
            <a:endParaRPr lang="zh-CN" altLang="en-US" sz="3200" b="1" kern="2200" dirty="0" smtClean="0">
              <a:latin typeface="Times New Roman" panose="02020603050405020304"/>
              <a:ea typeface="宋体" panose="02010600030101010101" pitchFamily="2" charset="-122"/>
            </a:endParaRPr>
          </a:p>
        </p:txBody>
      </p:sp>
      <p:sp>
        <p:nvSpPr>
          <p:cNvPr id="3" name="文本占位符 2"/>
          <p:cNvSpPr txBox="1"/>
          <p:nvPr/>
        </p:nvSpPr>
        <p:spPr>
          <a:xfrm>
            <a:off x="767135" y="4891042"/>
            <a:ext cx="7921625" cy="113024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33730" indent="0" fontAlgn="auto">
              <a:lnSpc>
                <a:spcPct val="150000"/>
              </a:lnSpc>
              <a:spcBef>
                <a:spcPts val="0"/>
              </a:spcBef>
              <a:spcAft>
                <a:spcPts val="0"/>
              </a:spcAft>
              <a:buNone/>
            </a:pPr>
            <a:r>
              <a:rPr lang="en-US" altLang="zh-CN" sz="3200" b="1" kern="100" dirty="0" smtClean="0">
                <a:latin typeface="Times New Roman" panose="02020603050405020304"/>
                <a:ea typeface="宋体" panose="02010600030101010101" pitchFamily="2" charset="-122"/>
              </a:rPr>
              <a:t>A</a:t>
            </a:r>
            <a:r>
              <a:rPr lang="zh-CN" altLang="en-US" sz="3200" b="1" kern="100" dirty="0" smtClean="0">
                <a:latin typeface="Times New Roman" panose="02020603050405020304"/>
                <a:ea typeface="宋体" panose="02010600030101010101" pitchFamily="2" charset="-122"/>
              </a:rPr>
              <a:t>．两灯都亮         </a:t>
            </a:r>
            <a:r>
              <a:rPr lang="en-US" altLang="zh-CN" sz="3200" b="1" kern="100" dirty="0" smtClean="0">
                <a:latin typeface="Times New Roman" panose="02020603050405020304"/>
                <a:ea typeface="宋体" panose="02010600030101010101" pitchFamily="2" charset="-122"/>
              </a:rPr>
              <a:t>B</a:t>
            </a:r>
            <a:r>
              <a:rPr lang="zh-CN" altLang="en-US" sz="3200" b="1" kern="100" dirty="0" smtClean="0">
                <a:latin typeface="Times New Roman" panose="02020603050405020304"/>
                <a:ea typeface="宋体" panose="02010600030101010101" pitchFamily="2" charset="-122"/>
              </a:rPr>
              <a:t>．两灯都不亮</a:t>
            </a:r>
            <a:endParaRPr lang="zh-CN" altLang="en-US" sz="3200" b="1" kern="100" dirty="0" smtClean="0">
              <a:latin typeface="Times New Roman" panose="02020603050405020304"/>
              <a:ea typeface="宋体" panose="02010600030101010101" pitchFamily="2" charset="-122"/>
            </a:endParaRPr>
          </a:p>
          <a:p>
            <a:pPr marL="633730" indent="0" fontAlgn="auto">
              <a:lnSpc>
                <a:spcPct val="150000"/>
              </a:lnSpc>
              <a:spcBef>
                <a:spcPts val="0"/>
              </a:spcBef>
              <a:spcAft>
                <a:spcPts val="0"/>
              </a:spcAft>
              <a:buNone/>
            </a:pPr>
            <a:r>
              <a:rPr lang="en-US" altLang="zh-CN" sz="3200" b="1" kern="100" dirty="0" smtClean="0">
                <a:latin typeface="Times New Roman" panose="02020603050405020304"/>
                <a:ea typeface="宋体" panose="02010600030101010101" pitchFamily="2" charset="-122"/>
              </a:rPr>
              <a:t>C</a:t>
            </a:r>
            <a:r>
              <a:rPr lang="zh-CN" altLang="en-US" sz="3200" b="1" kern="100" dirty="0" smtClean="0">
                <a:latin typeface="Times New Roman" panose="02020603050405020304"/>
                <a:ea typeface="宋体" panose="02010600030101010101" pitchFamily="2" charset="-122"/>
              </a:rPr>
              <a:t>．只有绿灯亮     </a:t>
            </a:r>
            <a:r>
              <a:rPr lang="en-US" altLang="zh-CN" sz="3200" b="1" kern="100" dirty="0" smtClean="0">
                <a:latin typeface="Times New Roman" panose="02020603050405020304"/>
                <a:ea typeface="宋体" panose="02010600030101010101" pitchFamily="2" charset="-122"/>
              </a:rPr>
              <a:t>D</a:t>
            </a:r>
            <a:r>
              <a:rPr lang="zh-CN" altLang="en-US" sz="3200" b="1" kern="100" dirty="0" smtClean="0">
                <a:latin typeface="Times New Roman" panose="02020603050405020304"/>
                <a:ea typeface="宋体" panose="02010600030101010101" pitchFamily="2" charset="-122"/>
              </a:rPr>
              <a:t>．只有红灯亮</a:t>
            </a:r>
            <a:endParaRPr lang="zh-CN" altLang="en-US" sz="3200" b="1" kern="100" dirty="0" smtClean="0">
              <a:latin typeface="Times New Roman" panose="02020603050405020304"/>
              <a:ea typeface="宋体" panose="02010600030101010101" pitchFamily="2" charset="-122"/>
            </a:endParaRPr>
          </a:p>
        </p:txBody>
      </p:sp>
      <p:pic>
        <p:nvPicPr>
          <p:cNvPr id="4"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752184" y="3814701"/>
            <a:ext cx="3673054" cy="19834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矩形 4"/>
          <p:cNvSpPr/>
          <p:nvPr/>
        </p:nvSpPr>
        <p:spPr>
          <a:xfrm>
            <a:off x="5231904" y="4306439"/>
            <a:ext cx="432048" cy="830997"/>
          </a:xfrm>
          <a:prstGeom prst="rect">
            <a:avLst/>
          </a:prstGeom>
        </p:spPr>
        <p:txBody>
          <a:bodyPr wrap="square">
            <a:spAutoFit/>
          </a:bodyPr>
          <a:lstStyle/>
          <a:p>
            <a:pPr algn="just">
              <a:lnSpc>
                <a:spcPct val="150000"/>
              </a:lnSpc>
              <a:spcAft>
                <a:spcPts val="0"/>
              </a:spcAft>
            </a:pPr>
            <a:r>
              <a:rPr lang="en-US" altLang="zh-CN" sz="3200" b="1" kern="100" dirty="0" smtClean="0">
                <a:solidFill>
                  <a:srgbClr val="C00000"/>
                </a:solidFill>
                <a:latin typeface="Times New Roman" panose="02020603050405020304"/>
                <a:cs typeface="Times New Roman" panose="02020603050405020304"/>
              </a:rPr>
              <a:t>D</a:t>
            </a:r>
            <a:endParaRPr lang="zh-CN" altLang="zh-CN" sz="3200" kern="100" dirty="0">
              <a:solidFill>
                <a:srgbClr val="C00000"/>
              </a:solidFill>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538781" y="2388204"/>
            <a:ext cx="9026157" cy="2268488"/>
            <a:chOff x="1087717" y="1462953"/>
            <a:chExt cx="6769618" cy="1701366"/>
          </a:xfrm>
        </p:grpSpPr>
        <p:cxnSp>
          <p:nvCxnSpPr>
            <p:cNvPr id="3" name="直接箭头连接符 2"/>
            <p:cNvCxnSpPr/>
            <p:nvPr/>
          </p:nvCxnSpPr>
          <p:spPr bwMode="auto">
            <a:xfrm>
              <a:off x="5165829" y="2075241"/>
              <a:ext cx="1008112"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 name="矩形 35"/>
            <p:cNvSpPr>
              <a:spLocks noChangeArrowheads="1"/>
            </p:cNvSpPr>
            <p:nvPr/>
          </p:nvSpPr>
          <p:spPr bwMode="auto">
            <a:xfrm>
              <a:off x="5260031" y="1678037"/>
              <a:ext cx="756457"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应用</a:t>
              </a:r>
              <a:endParaRPr lang="en-US" altLang="zh-CN" sz="3200" b="1" dirty="0"/>
            </a:p>
          </p:txBody>
        </p:sp>
        <p:cxnSp>
          <p:nvCxnSpPr>
            <p:cNvPr id="5" name="直接箭头连接符 4"/>
            <p:cNvCxnSpPr/>
            <p:nvPr/>
          </p:nvCxnSpPr>
          <p:spPr bwMode="auto">
            <a:xfrm>
              <a:off x="5664258" y="2075241"/>
              <a:ext cx="0" cy="650497"/>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 name="矩形 35"/>
            <p:cNvSpPr>
              <a:spLocks noChangeArrowheads="1"/>
            </p:cNvSpPr>
            <p:nvPr/>
          </p:nvSpPr>
          <p:spPr bwMode="auto">
            <a:xfrm>
              <a:off x="6173941" y="1859798"/>
              <a:ext cx="1683394" cy="438581"/>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电磁继电器</a:t>
              </a:r>
              <a:endParaRPr lang="en-US" altLang="zh-CN" sz="3200" b="1" dirty="0"/>
            </a:p>
          </p:txBody>
        </p:sp>
        <p:cxnSp>
          <p:nvCxnSpPr>
            <p:cNvPr id="7" name="直接连接符 6"/>
            <p:cNvCxnSpPr/>
            <p:nvPr/>
          </p:nvCxnSpPr>
          <p:spPr>
            <a:xfrm>
              <a:off x="2834241" y="1693786"/>
              <a:ext cx="171673"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圆角矩形 7"/>
            <p:cNvSpPr/>
            <p:nvPr/>
          </p:nvSpPr>
          <p:spPr>
            <a:xfrm>
              <a:off x="3957192" y="1859798"/>
              <a:ext cx="1224135" cy="430887"/>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tx1"/>
                  </a:solidFill>
                </a:rPr>
                <a:t>电磁铁</a:t>
              </a:r>
              <a:endParaRPr lang="zh-CN" altLang="en-US" sz="3200" b="1" dirty="0">
                <a:solidFill>
                  <a:schemeClr val="tx1"/>
                </a:solidFill>
              </a:endParaRPr>
            </a:p>
          </p:txBody>
        </p:sp>
        <p:sp>
          <p:nvSpPr>
            <p:cNvPr id="9" name="矩形 35"/>
            <p:cNvSpPr>
              <a:spLocks noChangeArrowheads="1"/>
            </p:cNvSpPr>
            <p:nvPr/>
          </p:nvSpPr>
          <p:spPr bwMode="auto">
            <a:xfrm>
              <a:off x="3131840" y="1678037"/>
              <a:ext cx="756457"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组成</a:t>
              </a:r>
              <a:endParaRPr lang="en-US" altLang="zh-CN" sz="3200" b="1" dirty="0"/>
            </a:p>
          </p:txBody>
        </p:sp>
        <p:cxnSp>
          <p:nvCxnSpPr>
            <p:cNvPr id="10" name="直接箭头连接符 9"/>
            <p:cNvCxnSpPr/>
            <p:nvPr/>
          </p:nvCxnSpPr>
          <p:spPr bwMode="auto">
            <a:xfrm flipH="1">
              <a:off x="3005914" y="2079478"/>
              <a:ext cx="954478"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1" name="矩形 35"/>
            <p:cNvSpPr>
              <a:spLocks noChangeArrowheads="1"/>
            </p:cNvSpPr>
            <p:nvPr/>
          </p:nvSpPr>
          <p:spPr bwMode="auto">
            <a:xfrm>
              <a:off x="4807899" y="2725738"/>
              <a:ext cx="1683394" cy="438581"/>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电磁起重器</a:t>
              </a:r>
              <a:endParaRPr lang="en-US" altLang="zh-CN" sz="3200" b="1" dirty="0"/>
            </a:p>
          </p:txBody>
        </p:sp>
        <p:cxnSp>
          <p:nvCxnSpPr>
            <p:cNvPr id="12" name="直接连接符 11"/>
            <p:cNvCxnSpPr/>
            <p:nvPr/>
          </p:nvCxnSpPr>
          <p:spPr>
            <a:xfrm>
              <a:off x="3005914" y="1688357"/>
              <a:ext cx="0" cy="78224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834241" y="2467320"/>
              <a:ext cx="171673"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35"/>
            <p:cNvSpPr>
              <a:spLocks noChangeArrowheads="1"/>
            </p:cNvSpPr>
            <p:nvPr/>
          </p:nvSpPr>
          <p:spPr bwMode="auto">
            <a:xfrm>
              <a:off x="1087717" y="1462953"/>
              <a:ext cx="1683394"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通电螺线管</a:t>
              </a:r>
              <a:endParaRPr lang="en-US" altLang="zh-CN" sz="3200" b="1" dirty="0"/>
            </a:p>
          </p:txBody>
        </p:sp>
        <p:sp>
          <p:nvSpPr>
            <p:cNvPr id="15" name="矩形 35"/>
            <p:cNvSpPr>
              <a:spLocks noChangeArrowheads="1"/>
            </p:cNvSpPr>
            <p:nvPr/>
          </p:nvSpPr>
          <p:spPr bwMode="auto">
            <a:xfrm>
              <a:off x="2051720" y="2254101"/>
              <a:ext cx="756457"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铁芯</a:t>
              </a:r>
              <a:endParaRPr lang="en-US" altLang="zh-CN" sz="3200" b="1"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26"/>
          <p:cNvSpPr txBox="1">
            <a:spLocks noChangeArrowheads="1"/>
          </p:cNvSpPr>
          <p:nvPr/>
        </p:nvSpPr>
        <p:spPr bwMode="auto">
          <a:xfrm>
            <a:off x="814919" y="908720"/>
            <a:ext cx="10562165" cy="4555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476250" indent="-476250" eaLnBrk="1" hangingPunct="1">
              <a:lnSpc>
                <a:spcPct val="150000"/>
              </a:lnSpc>
              <a:spcBef>
                <a:spcPct val="0"/>
              </a:spcBef>
              <a:buNone/>
              <a:defRPr/>
            </a:pPr>
            <a:r>
              <a:rPr lang="en-US" altLang="zh-CN" b="1" dirty="0">
                <a:latin typeface="Times New Roman" panose="02020603050405020304" pitchFamily="18" charset="0"/>
                <a:ea typeface="+mn-ea"/>
                <a:cs typeface="Times New Roman" panose="02020603050405020304" pitchFamily="18" charset="0"/>
              </a:rPr>
              <a:t>(1)</a:t>
            </a:r>
            <a:r>
              <a:rPr lang="zh-CN" altLang="en-US" b="1" dirty="0">
                <a:latin typeface="Times New Roman" panose="02020603050405020304" pitchFamily="18" charset="0"/>
                <a:ea typeface="+mn-ea"/>
                <a:cs typeface="Times New Roman" panose="02020603050405020304" pitchFamily="18" charset="0"/>
              </a:rPr>
              <a:t>电磁铁比通电螺线管的磁性增强的原因：螺线管通电后具有磁性，这时内部的铁芯被磁化，两个磁场叠加，使磁性比原来通电螺线管的磁性强。</a:t>
            </a:r>
            <a:endParaRPr lang="zh-CN" altLang="en-US"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spcBef>
                <a:spcPct val="0"/>
              </a:spcBef>
              <a:buNone/>
              <a:defRPr/>
            </a:pPr>
            <a:r>
              <a:rPr lang="en-US" altLang="zh-CN" b="1" dirty="0">
                <a:latin typeface="Times New Roman" panose="02020603050405020304" pitchFamily="18" charset="0"/>
                <a:ea typeface="+mn-ea"/>
                <a:cs typeface="Times New Roman" panose="02020603050405020304" pitchFamily="18" charset="0"/>
              </a:rPr>
              <a:t>(2)</a:t>
            </a:r>
            <a:r>
              <a:rPr lang="zh-CN" altLang="en-US" b="1" dirty="0">
                <a:latin typeface="Times New Roman" panose="02020603050405020304" pitchFamily="18" charset="0"/>
                <a:ea typeface="+mn-ea"/>
                <a:cs typeface="Times New Roman" panose="02020603050405020304" pitchFamily="18" charset="0"/>
              </a:rPr>
              <a:t>电磁铁的铁芯一般用铁来做，因为电磁铁在实际应用中，通常情况下要求得失磁性自由，铁是软磁体，正符合这样的要求。</a:t>
            </a:r>
            <a:endParaRPr lang="zh-CN" altLang="en-US" b="1" dirty="0">
              <a:latin typeface="Times New Roman" panose="02020603050405020304" pitchFamily="18" charset="0"/>
              <a:ea typeface="+mn-ea"/>
              <a:cs typeface="Times New Roman" panose="02020603050405020304" pitchFamily="18" charset="0"/>
            </a:endParaRPr>
          </a:p>
        </p:txBody>
      </p:sp>
      <p:sp>
        <p:nvSpPr>
          <p:cNvPr id="2" name="圆角矩形 1"/>
          <p:cNvSpPr/>
          <p:nvPr/>
        </p:nvSpPr>
        <p:spPr>
          <a:xfrm>
            <a:off x="5039883" y="3308987"/>
            <a:ext cx="480053" cy="480053"/>
          </a:xfrm>
          <a:prstGeom prst="round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cxnSp>
        <p:nvCxnSpPr>
          <p:cNvPr id="4" name="曲线连接符 3"/>
          <p:cNvCxnSpPr/>
          <p:nvPr/>
        </p:nvCxnSpPr>
        <p:spPr>
          <a:xfrm rot="16200000" flipH="1">
            <a:off x="5039883" y="4269093"/>
            <a:ext cx="1056117" cy="96011"/>
          </a:xfrm>
          <a:prstGeom prst="curvedConnector3">
            <a:avLst/>
          </a:prstGeom>
          <a:ln w="25400">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11" name="Rectangle 1"/>
          <p:cNvSpPr>
            <a:spLocks noChangeArrowheads="1"/>
          </p:cNvSpPr>
          <p:nvPr/>
        </p:nvSpPr>
        <p:spPr bwMode="auto">
          <a:xfrm>
            <a:off x="3359448" y="4653136"/>
            <a:ext cx="5904904"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nchor="ctr">
            <a:spAutoFit/>
          </a:bodyPr>
          <a:lstStyle>
            <a:lvl1pPr marL="358775" indent="-35877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eaLnBrk="1" hangingPunct="1">
              <a:lnSpc>
                <a:spcPct val="150000"/>
              </a:lnSpc>
            </a:pPr>
            <a:r>
              <a:rPr lang="zh-CN" altLang="en-US" sz="2900" b="1" dirty="0">
                <a:solidFill>
                  <a:srgbClr val="00B0F0"/>
                </a:solidFill>
                <a:latin typeface="Times New Roman" panose="02020603050405020304" pitchFamily="18" charset="0"/>
                <a:ea typeface="楷体" panose="02010609060101010101" pitchFamily="49" charset="-122"/>
              </a:rPr>
              <a:t>不能用钢，钢是硬磁性材料， 被磁化后磁性能长期保持。</a:t>
            </a:r>
            <a:endParaRPr lang="en-US" altLang="zh-CN" sz="29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8"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26"/>
          <p:cNvSpPr txBox="1">
            <a:spLocks noChangeArrowheads="1"/>
          </p:cNvSpPr>
          <p:nvPr/>
        </p:nvSpPr>
        <p:spPr bwMode="auto">
          <a:xfrm>
            <a:off x="814919" y="1508787"/>
            <a:ext cx="10081615" cy="861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476250" indent="-476250" eaLnBrk="1" hangingPunct="1">
              <a:lnSpc>
                <a:spcPct val="150000"/>
              </a:lnSpc>
              <a:spcBef>
                <a:spcPct val="0"/>
              </a:spcBef>
              <a:buNone/>
              <a:defRPr/>
            </a:pPr>
            <a:r>
              <a:rPr lang="en-US" altLang="zh-CN" b="1" dirty="0">
                <a:latin typeface="Times New Roman" panose="02020603050405020304" pitchFamily="18" charset="0"/>
                <a:ea typeface="+mn-ea"/>
                <a:cs typeface="Times New Roman" panose="02020603050405020304" pitchFamily="18" charset="0"/>
              </a:rPr>
              <a:t>4. </a:t>
            </a:r>
            <a:r>
              <a:rPr lang="zh-CN" altLang="en-US" b="1" dirty="0">
                <a:latin typeface="Times New Roman" panose="02020603050405020304" pitchFamily="18" charset="0"/>
                <a:ea typeface="+mn-ea"/>
                <a:cs typeface="Times New Roman" panose="02020603050405020304" pitchFamily="18" charset="0"/>
              </a:rPr>
              <a:t>应用 电磁起重机、磁浮列车、电铃、电磁继电器等。</a:t>
            </a:r>
            <a:endParaRPr lang="zh-CN" altLang="en-US" b="1" dirty="0">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1799584" y="836712"/>
            <a:ext cx="8594725" cy="5589270"/>
            <a:chOff x="2494" y="1640"/>
            <a:chExt cx="13535" cy="8802"/>
          </a:xfrm>
        </p:grpSpPr>
        <p:pic>
          <p:nvPicPr>
            <p:cNvPr id="3" name="图片 2" descr="打孔纸"/>
            <p:cNvPicPr>
              <a:picLocks noChangeAspect="1"/>
            </p:cNvPicPr>
            <p:nvPr>
              <p:custDataLst>
                <p:tags r:id="rId1"/>
              </p:custDataLst>
            </p:nvPr>
          </p:nvPicPr>
          <p:blipFill>
            <a:blip r:embed="rId2"/>
            <a:stretch>
              <a:fillRect/>
            </a:stretch>
          </p:blipFill>
          <p:spPr>
            <a:xfrm>
              <a:off x="2494" y="2247"/>
              <a:ext cx="13535" cy="8195"/>
            </a:xfrm>
            <a:prstGeom prst="rect">
              <a:avLst/>
            </a:prstGeom>
          </p:spPr>
        </p:pic>
        <p:grpSp>
          <p:nvGrpSpPr>
            <p:cNvPr id="7" name="组合 6"/>
            <p:cNvGrpSpPr/>
            <p:nvPr/>
          </p:nvGrpSpPr>
          <p:grpSpPr>
            <a:xfrm>
              <a:off x="2936" y="1640"/>
              <a:ext cx="4362" cy="977"/>
              <a:chOff x="2936" y="2047"/>
              <a:chExt cx="4362" cy="977"/>
            </a:xfrm>
          </p:grpSpPr>
          <p:sp>
            <p:nvSpPr>
              <p:cNvPr id="4" name="文本框 3"/>
              <p:cNvSpPr txBox="1"/>
              <p:nvPr>
                <p:custDataLst>
                  <p:tags r:id="rId3"/>
                </p:custDataLst>
              </p:nvPr>
            </p:nvSpPr>
            <p:spPr>
              <a:xfrm>
                <a:off x="4419" y="2202"/>
                <a:ext cx="2879"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知识</a:t>
                </a:r>
                <a:r>
                  <a:rPr lang="zh-CN" altLang="en-US" sz="2800" dirty="0" smtClean="0">
                    <a:latin typeface="黑体" panose="02010609060101010101" charset="-122"/>
                    <a:ea typeface="黑体" panose="02010609060101010101" charset="-122"/>
                    <a:cs typeface="黑体" panose="02010609060101010101" charset="-122"/>
                  </a:rPr>
                  <a:t>链接</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2936" y="2047"/>
                <a:ext cx="1579" cy="936"/>
              </a:xfrm>
              <a:prstGeom prst="rect">
                <a:avLst/>
              </a:prstGeom>
            </p:spPr>
          </p:pic>
        </p:grpSp>
      </p:grpSp>
      <p:sp>
        <p:nvSpPr>
          <p:cNvPr id="8" name="矩形 7"/>
          <p:cNvSpPr>
            <a:spLocks noChangeArrowheads="1"/>
          </p:cNvSpPr>
          <p:nvPr/>
        </p:nvSpPr>
        <p:spPr bwMode="auto">
          <a:xfrm>
            <a:off x="2617633" y="1673156"/>
            <a:ext cx="7200800" cy="4062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273050" eaLnBrk="1" hangingPunct="1"/>
            <a:r>
              <a:rPr lang="zh-CN" altLang="en-US" sz="3200" b="1" dirty="0">
                <a:latin typeface="Times New Roman" panose="02020603050405020304" pitchFamily="18" charset="0"/>
                <a:ea typeface="楷体" panose="02010609060101010101" pitchFamily="49" charset="-122"/>
              </a:rPr>
              <a:t>电磁铁的出现：</a:t>
            </a:r>
            <a:endParaRPr lang="zh-CN" altLang="en-US" sz="3200" b="1" dirty="0">
              <a:latin typeface="Times New Roman" panose="02020603050405020304" pitchFamily="18" charset="0"/>
              <a:ea typeface="楷体" panose="02010609060101010101" pitchFamily="49" charset="-122"/>
            </a:endParaRPr>
          </a:p>
          <a:p>
            <a:pPr marL="0" indent="713105" eaLnBrk="1" hangingPunct="1"/>
            <a:r>
              <a:rPr lang="zh-CN" altLang="en-US" sz="3200" b="1" dirty="0">
                <a:solidFill>
                  <a:srgbClr val="00B0F0"/>
                </a:solidFill>
                <a:latin typeface="Times New Roman" panose="02020603050405020304" pitchFamily="18" charset="0"/>
                <a:ea typeface="楷体" panose="02010609060101010101" pitchFamily="49" charset="-122"/>
              </a:rPr>
              <a:t>电流的磁效应</a:t>
            </a:r>
            <a:endParaRPr lang="zh-CN" altLang="en-US" sz="3200" b="1" dirty="0">
              <a:solidFill>
                <a:srgbClr val="00B0F0"/>
              </a:solidFill>
              <a:latin typeface="Times New Roman" panose="02020603050405020304" pitchFamily="18" charset="0"/>
              <a:ea typeface="楷体" panose="02010609060101010101" pitchFamily="49" charset="-122"/>
            </a:endParaRPr>
          </a:p>
          <a:p>
            <a:pPr marL="0" indent="713105" algn="ctr" eaLnBrk="1" hangingPunct="1"/>
            <a:r>
              <a:rPr lang="zh-CN" altLang="en-US" sz="3200" b="1" dirty="0">
                <a:solidFill>
                  <a:srgbClr val="00B0F0"/>
                </a:solidFill>
                <a:latin typeface="Times New Roman" panose="02020603050405020304" pitchFamily="18" charset="0"/>
                <a:ea typeface="楷体" panose="02010609060101010101" pitchFamily="49" charset="-122"/>
              </a:rPr>
              <a:t>↓</a:t>
            </a:r>
            <a:endParaRPr lang="zh-CN" altLang="en-US" sz="3200" b="1" dirty="0">
              <a:solidFill>
                <a:srgbClr val="00B0F0"/>
              </a:solidFill>
              <a:latin typeface="Times New Roman" panose="02020603050405020304" pitchFamily="18" charset="0"/>
              <a:ea typeface="楷体" panose="02010609060101010101" pitchFamily="49" charset="-122"/>
            </a:endParaRPr>
          </a:p>
          <a:p>
            <a:pPr marL="0" indent="713105" eaLnBrk="1" hangingPunct="1"/>
            <a:r>
              <a:rPr lang="zh-CN" altLang="en-US" sz="3200" b="1" dirty="0">
                <a:solidFill>
                  <a:srgbClr val="00B0F0"/>
                </a:solidFill>
                <a:latin typeface="Times New Roman" panose="02020603050405020304" pitchFamily="18" charset="0"/>
                <a:ea typeface="楷体" panose="02010609060101010101" pitchFamily="49" charset="-122"/>
              </a:rPr>
              <a:t>通电直导线周围有磁场</a:t>
            </a:r>
            <a:r>
              <a:rPr lang="en-US" altLang="zh-CN" sz="3200" b="1" dirty="0">
                <a:solidFill>
                  <a:srgbClr val="00B0F0"/>
                </a:solidFill>
                <a:latin typeface="Times New Roman" panose="02020603050405020304" pitchFamily="18" charset="0"/>
                <a:ea typeface="楷体" panose="02010609060101010101" pitchFamily="49" charset="-122"/>
              </a:rPr>
              <a:t>(</a:t>
            </a:r>
            <a:r>
              <a:rPr lang="zh-CN" altLang="en-US" sz="3200" b="1" dirty="0">
                <a:solidFill>
                  <a:srgbClr val="00B0F0"/>
                </a:solidFill>
                <a:latin typeface="Times New Roman" panose="02020603050405020304" pitchFamily="18" charset="0"/>
                <a:ea typeface="楷体" panose="02010609060101010101" pitchFamily="49" charset="-122"/>
              </a:rPr>
              <a:t>磁性弱</a:t>
            </a:r>
            <a:r>
              <a:rPr lang="en-US" altLang="zh-CN" sz="3200" b="1" dirty="0">
                <a:solidFill>
                  <a:srgbClr val="00B0F0"/>
                </a:solidFill>
                <a:latin typeface="Times New Roman" panose="02020603050405020304" pitchFamily="18" charset="0"/>
                <a:ea typeface="楷体" panose="02010609060101010101" pitchFamily="49" charset="-122"/>
              </a:rPr>
              <a:t>)</a:t>
            </a:r>
            <a:endParaRPr lang="en-US" altLang="zh-CN" sz="3200" b="1" dirty="0">
              <a:solidFill>
                <a:srgbClr val="00B0F0"/>
              </a:solidFill>
              <a:latin typeface="Times New Roman" panose="02020603050405020304" pitchFamily="18" charset="0"/>
              <a:ea typeface="楷体" panose="02010609060101010101" pitchFamily="49" charset="-122"/>
            </a:endParaRPr>
          </a:p>
          <a:p>
            <a:pPr marL="0" indent="713105" algn="ctr" eaLnBrk="1" hangingPunct="1"/>
            <a:r>
              <a:rPr lang="en-US" altLang="zh-CN" sz="3200" b="1" dirty="0">
                <a:solidFill>
                  <a:srgbClr val="00B0F0"/>
                </a:solidFill>
                <a:latin typeface="Times New Roman" panose="02020603050405020304" pitchFamily="18" charset="0"/>
                <a:ea typeface="楷体" panose="02010609060101010101" pitchFamily="49" charset="-122"/>
              </a:rPr>
              <a:t>↓</a:t>
            </a:r>
            <a:endParaRPr lang="en-US" altLang="zh-CN" sz="3200" b="1" dirty="0">
              <a:solidFill>
                <a:srgbClr val="00B0F0"/>
              </a:solidFill>
              <a:latin typeface="Times New Roman" panose="02020603050405020304" pitchFamily="18" charset="0"/>
              <a:ea typeface="楷体" panose="02010609060101010101" pitchFamily="49" charset="-122"/>
            </a:endParaRPr>
          </a:p>
          <a:p>
            <a:pPr marL="0" indent="713105" eaLnBrk="1" hangingPunct="1"/>
            <a:r>
              <a:rPr lang="zh-CN" altLang="en-US" sz="3200" b="1" dirty="0">
                <a:solidFill>
                  <a:srgbClr val="00B0F0"/>
                </a:solidFill>
                <a:latin typeface="Times New Roman" panose="02020603050405020304" pitchFamily="18" charset="0"/>
                <a:ea typeface="楷体" panose="02010609060101010101" pitchFamily="49" charset="-122"/>
              </a:rPr>
              <a:t>通电螺线管类似条形磁体</a:t>
            </a:r>
            <a:r>
              <a:rPr lang="en-US" altLang="zh-CN" sz="3200" b="1" dirty="0">
                <a:solidFill>
                  <a:srgbClr val="00B0F0"/>
                </a:solidFill>
                <a:latin typeface="Times New Roman" panose="02020603050405020304" pitchFamily="18" charset="0"/>
                <a:ea typeface="楷体" panose="02010609060101010101" pitchFamily="49" charset="-122"/>
              </a:rPr>
              <a:t>(</a:t>
            </a:r>
            <a:r>
              <a:rPr lang="zh-CN" altLang="en-US" sz="3200" b="1" dirty="0">
                <a:solidFill>
                  <a:srgbClr val="00B0F0"/>
                </a:solidFill>
                <a:latin typeface="Times New Roman" panose="02020603050405020304" pitchFamily="18" charset="0"/>
                <a:ea typeface="楷体" panose="02010609060101010101" pitchFamily="49" charset="-122"/>
              </a:rPr>
              <a:t>磁性强</a:t>
            </a:r>
            <a:r>
              <a:rPr lang="en-US" altLang="zh-CN" sz="3200" b="1" dirty="0">
                <a:solidFill>
                  <a:srgbClr val="00B0F0"/>
                </a:solidFill>
                <a:latin typeface="Times New Roman" panose="02020603050405020304" pitchFamily="18" charset="0"/>
                <a:ea typeface="楷体" panose="02010609060101010101" pitchFamily="49" charset="-122"/>
              </a:rPr>
              <a:t>)</a:t>
            </a:r>
            <a:endParaRPr lang="en-US" altLang="zh-CN" sz="3200" b="1" dirty="0">
              <a:solidFill>
                <a:srgbClr val="00B0F0"/>
              </a:solidFill>
              <a:latin typeface="Times New Roman" panose="02020603050405020304" pitchFamily="18" charset="0"/>
              <a:ea typeface="楷体" panose="02010609060101010101" pitchFamily="49" charset="-122"/>
            </a:endParaRPr>
          </a:p>
          <a:p>
            <a:pPr marL="0" indent="713105" algn="ctr" eaLnBrk="1" hangingPunct="1"/>
            <a:r>
              <a:rPr lang="en-US" altLang="zh-CN" sz="3200" b="1" dirty="0">
                <a:solidFill>
                  <a:srgbClr val="00B0F0"/>
                </a:solidFill>
                <a:latin typeface="Times New Roman" panose="02020603050405020304" pitchFamily="18" charset="0"/>
                <a:ea typeface="楷体" panose="02010609060101010101" pitchFamily="49" charset="-122"/>
              </a:rPr>
              <a:t>↓</a:t>
            </a:r>
            <a:endParaRPr lang="en-US" altLang="zh-CN" sz="3200" b="1" dirty="0">
              <a:solidFill>
                <a:srgbClr val="00B0F0"/>
              </a:solidFill>
              <a:latin typeface="Times New Roman" panose="02020603050405020304" pitchFamily="18" charset="0"/>
              <a:ea typeface="楷体" panose="02010609060101010101" pitchFamily="49" charset="-122"/>
            </a:endParaRPr>
          </a:p>
          <a:p>
            <a:pPr marL="0" indent="713105" eaLnBrk="1" hangingPunct="1"/>
            <a:r>
              <a:rPr lang="zh-CN" altLang="en-US" sz="3200" b="1" dirty="0">
                <a:solidFill>
                  <a:srgbClr val="00B0F0"/>
                </a:solidFill>
                <a:latin typeface="Times New Roman" panose="02020603050405020304" pitchFamily="18" charset="0"/>
                <a:ea typeface="楷体" panose="02010609060101010101" pitchFamily="49" charset="-122"/>
              </a:rPr>
              <a:t>电磁铁</a:t>
            </a:r>
            <a:r>
              <a:rPr lang="en-US" altLang="zh-CN" sz="3200" b="1" dirty="0">
                <a:solidFill>
                  <a:srgbClr val="00B0F0"/>
                </a:solidFill>
                <a:latin typeface="Times New Roman" panose="02020603050405020304" pitchFamily="18" charset="0"/>
                <a:ea typeface="楷体" panose="02010609060101010101" pitchFamily="49" charset="-122"/>
              </a:rPr>
              <a:t>(</a:t>
            </a:r>
            <a:r>
              <a:rPr lang="zh-CN" altLang="en-US" sz="3200" b="1" dirty="0">
                <a:solidFill>
                  <a:srgbClr val="00B0F0"/>
                </a:solidFill>
                <a:latin typeface="Times New Roman" panose="02020603050405020304" pitchFamily="18" charset="0"/>
                <a:ea typeface="楷体" panose="02010609060101010101" pitchFamily="49" charset="-122"/>
              </a:rPr>
              <a:t>磁性可以更强</a:t>
            </a:r>
            <a:r>
              <a:rPr lang="en-US" altLang="zh-CN" sz="3200" b="1" dirty="0">
                <a:solidFill>
                  <a:srgbClr val="00B0F0"/>
                </a:solidFill>
                <a:latin typeface="Times New Roman" panose="02020603050405020304" pitchFamily="18" charset="0"/>
                <a:ea typeface="楷体" panose="02010609060101010101" pitchFamily="49" charset="-122"/>
              </a:rPr>
              <a:t>)</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9" name="内容占位符 7"/>
          <p:cNvSpPr txBox="1">
            <a:spLocks noChangeArrowheads="1"/>
          </p:cNvSpPr>
          <p:nvPr/>
        </p:nvSpPr>
        <p:spPr bwMode="auto">
          <a:xfrm>
            <a:off x="1661585" y="1175596"/>
            <a:ext cx="9715500" cy="4555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defTabSz="457200" eaLnBrk="0" hangingPunct="0">
              <a:defRPr>
                <a:solidFill>
                  <a:schemeClr val="tx1"/>
                </a:solidFill>
                <a:latin typeface="Arial" panose="020B0604020202020204" pitchFamily="34" charset="0"/>
                <a:ea typeface="宋体" panose="02010600030101010101" pitchFamily="2" charset="-122"/>
              </a:defRPr>
            </a:lvl1pPr>
            <a:lvl2pPr marL="742950" indent="-285750" defTabSz="457200" eaLnBrk="0" hangingPunct="0">
              <a:defRPr>
                <a:solidFill>
                  <a:schemeClr val="tx1"/>
                </a:solidFill>
                <a:latin typeface="Arial" panose="020B0604020202020204" pitchFamily="34" charset="0"/>
                <a:ea typeface="宋体" panose="02010600030101010101" pitchFamily="2" charset="-122"/>
              </a:defRPr>
            </a:lvl2pPr>
            <a:lvl3pPr marL="1143000" indent="-228600" defTabSz="457200" eaLnBrk="0" hangingPunct="0">
              <a:defRPr>
                <a:solidFill>
                  <a:schemeClr val="tx1"/>
                </a:solidFill>
                <a:latin typeface="Arial" panose="020B0604020202020204" pitchFamily="34" charset="0"/>
                <a:ea typeface="宋体" panose="02010600030101010101" pitchFamily="2" charset="-122"/>
              </a:defRPr>
            </a:lvl3pPr>
            <a:lvl4pPr marL="1600200" indent="-228600" defTabSz="457200" eaLnBrk="0" hangingPunct="0">
              <a:defRPr>
                <a:solidFill>
                  <a:schemeClr val="tx1"/>
                </a:solidFill>
                <a:latin typeface="Arial" panose="020B0604020202020204" pitchFamily="34" charset="0"/>
                <a:ea typeface="宋体" panose="02010600030101010101" pitchFamily="2" charset="-122"/>
              </a:defRPr>
            </a:lvl4pPr>
            <a:lvl5pPr marL="2057400" indent="-228600" defTabSz="4572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zh-CN" altLang="en-US" sz="3200" b="1" dirty="0">
                <a:latin typeface="Times New Roman" panose="02020603050405020304" pitchFamily="18" charset="0"/>
                <a:cs typeface="Times New Roman" panose="02020603050405020304" pitchFamily="18" charset="0"/>
              </a:rPr>
              <a:t>通电螺线管中插入铁芯后，磁性大大增强，其原因</a:t>
            </a:r>
            <a:endParaRPr lang="zh-CN" altLang="en-US" sz="3200" b="1" dirty="0">
              <a:latin typeface="Times New Roman" panose="02020603050405020304" pitchFamily="18" charset="0"/>
              <a:cs typeface="Times New Roman" panose="02020603050405020304" pitchFamily="18" charset="0"/>
            </a:endParaRPr>
          </a:p>
          <a:p>
            <a:pPr eaLnBrk="1" hangingPunct="1">
              <a:lnSpc>
                <a:spcPct val="150000"/>
              </a:lnSpc>
              <a:buFont typeface="Arial" panose="020B0604020202020204" pitchFamily="34" charset="0"/>
              <a:buNone/>
            </a:pPr>
            <a:r>
              <a:rPr lang="zh-CN" altLang="en-US" sz="3200" b="1" dirty="0">
                <a:latin typeface="Times New Roman" panose="02020603050405020304" pitchFamily="18" charset="0"/>
                <a:cs typeface="Times New Roman" panose="02020603050405020304" pitchFamily="18" charset="0"/>
              </a:rPr>
              <a:t>是</a:t>
            </a:r>
            <a:r>
              <a:rPr lang="en-US" altLang="zh-CN" sz="3200" b="1" dirty="0">
                <a:latin typeface="Times New Roman" panose="02020603050405020304" pitchFamily="18" charset="0"/>
                <a:cs typeface="Times New Roman" panose="02020603050405020304" pitchFamily="18" charset="0"/>
              </a:rPr>
              <a:t>(        )</a:t>
            </a:r>
            <a:endParaRPr lang="zh-CN" altLang="en-US" sz="3200" b="1" dirty="0">
              <a:latin typeface="Times New Roman" panose="02020603050405020304" pitchFamily="18" charset="0"/>
              <a:cs typeface="Times New Roman" panose="02020603050405020304" pitchFamily="18" charset="0"/>
            </a:endParaRPr>
          </a:p>
          <a:p>
            <a:pPr eaLnBrk="1" hangingPunct="1">
              <a:lnSpc>
                <a:spcPct val="150000"/>
              </a:lnSpc>
              <a:buFont typeface="Arial" panose="020B0604020202020204" pitchFamily="34" charset="0"/>
              <a:buNone/>
            </a:pPr>
            <a:r>
              <a:rPr lang="en-US" altLang="zh-CN" sz="3200" b="1" dirty="0">
                <a:latin typeface="Times New Roman" panose="02020603050405020304" pitchFamily="18" charset="0"/>
                <a:cs typeface="Times New Roman" panose="02020603050405020304" pitchFamily="18" charset="0"/>
              </a:rPr>
              <a:t>A. </a:t>
            </a:r>
            <a:r>
              <a:rPr lang="zh-CN" altLang="en-US" sz="3200" b="1" dirty="0">
                <a:latin typeface="Times New Roman" panose="02020603050405020304" pitchFamily="18" charset="0"/>
                <a:cs typeface="Times New Roman" panose="02020603050405020304" pitchFamily="18" charset="0"/>
              </a:rPr>
              <a:t>铁芯本身具有磁性</a:t>
            </a:r>
            <a:endParaRPr lang="zh-CN" altLang="en-US" sz="3200" b="1" dirty="0">
              <a:latin typeface="Times New Roman" panose="02020603050405020304" pitchFamily="18" charset="0"/>
              <a:cs typeface="Times New Roman" panose="02020603050405020304" pitchFamily="18" charset="0"/>
            </a:endParaRPr>
          </a:p>
          <a:p>
            <a:pPr eaLnBrk="1" hangingPunct="1">
              <a:lnSpc>
                <a:spcPct val="150000"/>
              </a:lnSpc>
              <a:buFont typeface="Arial" panose="020B0604020202020204" pitchFamily="34" charset="0"/>
              <a:buNone/>
            </a:pPr>
            <a:r>
              <a:rPr lang="en-US" altLang="zh-CN" sz="3200" b="1" dirty="0">
                <a:latin typeface="Times New Roman" panose="02020603050405020304" pitchFamily="18" charset="0"/>
                <a:cs typeface="Times New Roman" panose="02020603050405020304" pitchFamily="18" charset="0"/>
              </a:rPr>
              <a:t>B. </a:t>
            </a:r>
            <a:r>
              <a:rPr lang="zh-CN" altLang="en-US" sz="3200" b="1" dirty="0">
                <a:latin typeface="Times New Roman" panose="02020603050405020304" pitchFamily="18" charset="0"/>
                <a:cs typeface="Times New Roman" panose="02020603050405020304" pitchFamily="18" charset="0"/>
              </a:rPr>
              <a:t>插入铁芯，使电流增大了</a:t>
            </a:r>
            <a:endParaRPr lang="zh-CN" altLang="en-US" sz="3200" b="1" dirty="0">
              <a:latin typeface="Times New Roman" panose="02020603050405020304" pitchFamily="18" charset="0"/>
              <a:cs typeface="Times New Roman" panose="02020603050405020304" pitchFamily="18" charset="0"/>
            </a:endParaRPr>
          </a:p>
          <a:p>
            <a:pPr eaLnBrk="1" hangingPunct="1">
              <a:lnSpc>
                <a:spcPct val="150000"/>
              </a:lnSpc>
              <a:buFont typeface="Arial" panose="020B0604020202020204" pitchFamily="34" charset="0"/>
              <a:buNone/>
            </a:pPr>
            <a:r>
              <a:rPr lang="en-US" altLang="zh-CN" sz="3200" b="1" dirty="0">
                <a:latin typeface="Times New Roman" panose="02020603050405020304" pitchFamily="18" charset="0"/>
                <a:cs typeface="Times New Roman" panose="02020603050405020304" pitchFamily="18" charset="0"/>
              </a:rPr>
              <a:t>C. </a:t>
            </a:r>
            <a:r>
              <a:rPr lang="zh-CN" altLang="en-US" sz="3200" b="1" dirty="0">
                <a:latin typeface="Times New Roman" panose="02020603050405020304" pitchFamily="18" charset="0"/>
                <a:cs typeface="Times New Roman" panose="02020603050405020304" pitchFamily="18" charset="0"/>
              </a:rPr>
              <a:t>插入铁芯，相当于增加了线圈的匝数</a:t>
            </a:r>
            <a:endParaRPr lang="zh-CN" altLang="en-US" sz="3200" b="1" dirty="0">
              <a:latin typeface="Times New Roman" panose="02020603050405020304" pitchFamily="18" charset="0"/>
              <a:cs typeface="Times New Roman" panose="02020603050405020304" pitchFamily="18" charset="0"/>
            </a:endParaRPr>
          </a:p>
          <a:p>
            <a:pPr eaLnBrk="1" hangingPunct="1">
              <a:lnSpc>
                <a:spcPct val="150000"/>
              </a:lnSpc>
              <a:buFont typeface="Arial" panose="020B0604020202020204" pitchFamily="34" charset="0"/>
              <a:buNone/>
            </a:pPr>
            <a:r>
              <a:rPr lang="en-US" altLang="zh-CN" sz="3200" b="1" dirty="0">
                <a:latin typeface="Times New Roman" panose="02020603050405020304" pitchFamily="18" charset="0"/>
                <a:cs typeface="Times New Roman" panose="02020603050405020304" pitchFamily="18" charset="0"/>
              </a:rPr>
              <a:t>D. </a:t>
            </a:r>
            <a:r>
              <a:rPr lang="zh-CN" altLang="en-US" sz="3200" b="1" dirty="0">
                <a:latin typeface="Times New Roman" panose="02020603050405020304" pitchFamily="18" charset="0"/>
                <a:cs typeface="Times New Roman" panose="02020603050405020304" pitchFamily="18" charset="0"/>
              </a:rPr>
              <a:t>螺线管的磁性与被磁化的铁芯的磁性共同作用</a:t>
            </a:r>
            <a:endParaRPr lang="en-US" altLang="zh-CN" sz="3200" b="1" dirty="0">
              <a:latin typeface="Times New Roman" panose="02020603050405020304" pitchFamily="18" charset="0"/>
              <a:cs typeface="Times New Roman" panose="02020603050405020304" pitchFamily="18" charset="0"/>
            </a:endParaRPr>
          </a:p>
        </p:txBody>
      </p:sp>
      <p:sp>
        <p:nvSpPr>
          <p:cNvPr id="20" name="任意多边形 19"/>
          <p:cNvSpPr/>
          <p:nvPr>
            <p:custDataLst>
              <p:tags r:id="rId1"/>
            </p:custDataLst>
          </p:nvPr>
        </p:nvSpPr>
        <p:spPr>
          <a:xfrm>
            <a:off x="569385" y="1351015"/>
            <a:ext cx="1062567" cy="592667"/>
          </a:xfrm>
          <a:custGeom>
            <a:avLst/>
            <a:gdLst>
              <a:gd name="connsiteX0" fmla="*/ 0 w 1141940"/>
              <a:gd name="connsiteY0" fmla="*/ 0 h 714376"/>
              <a:gd name="connsiteX1" fmla="*/ 784752 w 1141940"/>
              <a:gd name="connsiteY1" fmla="*/ 0 h 714376"/>
              <a:gd name="connsiteX2" fmla="*/ 1141940 w 1141940"/>
              <a:gd name="connsiteY2" fmla="*/ 357188 h 714376"/>
              <a:gd name="connsiteX3" fmla="*/ 1141939 w 1141940"/>
              <a:gd name="connsiteY3" fmla="*/ 357188 h 714376"/>
              <a:gd name="connsiteX4" fmla="*/ 784751 w 1141940"/>
              <a:gd name="connsiteY4" fmla="*/ 714376 h 714376"/>
              <a:gd name="connsiteX5" fmla="*/ 244993 w 1141940"/>
              <a:gd name="connsiteY5" fmla="*/ 714376 h 714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1940" h="714376">
                <a:moveTo>
                  <a:pt x="0" y="0"/>
                </a:moveTo>
                <a:lnTo>
                  <a:pt x="784752" y="0"/>
                </a:lnTo>
                <a:cubicBezTo>
                  <a:pt x="982021" y="0"/>
                  <a:pt x="1141940" y="159919"/>
                  <a:pt x="1141940" y="357188"/>
                </a:cubicBezTo>
                <a:lnTo>
                  <a:pt x="1141939" y="357188"/>
                </a:lnTo>
                <a:cubicBezTo>
                  <a:pt x="1141939" y="554457"/>
                  <a:pt x="982020" y="714376"/>
                  <a:pt x="784751" y="714376"/>
                </a:cubicBezTo>
                <a:lnTo>
                  <a:pt x="244993" y="714376"/>
                </a:lnTo>
                <a:close/>
              </a:path>
            </a:pathLst>
          </a:custGeom>
          <a:solidFill>
            <a:srgbClr val="E6844E">
              <a:alpha val="74000"/>
            </a:srgbClr>
          </a:solidFill>
        </p:spPr>
        <p:txBody>
          <a:bodyPr lIns="239994" tIns="60958" rIns="121917" bIns="60958" anchor="ctr">
            <a:normAutofit lnSpcReduction="10000"/>
          </a:bodyPr>
          <a:lstStyle/>
          <a:p>
            <a:pPr algn="ctr">
              <a:defRPr/>
            </a:pPr>
            <a:r>
              <a:rPr lang="zh-CN" altLang="en-US" sz="3200" dirty="0" smtClean="0">
                <a:solidFill>
                  <a:srgbClr val="FFFFFF"/>
                </a:solidFill>
                <a:latin typeface="微软雅黑" panose="020B0503020204020204" pitchFamily="34" charset="-122"/>
                <a:ea typeface="微软雅黑" panose="020B0503020204020204" pitchFamily="34" charset="-122"/>
              </a:rPr>
              <a:t>例</a:t>
            </a:r>
            <a:r>
              <a:rPr lang="en-US" altLang="zh-CN" sz="3200" dirty="0" smtClean="0">
                <a:solidFill>
                  <a:srgbClr val="FFFFFF"/>
                </a:solidFill>
                <a:latin typeface="微软雅黑" panose="020B0503020204020204" pitchFamily="34" charset="-122"/>
                <a:ea typeface="微软雅黑" panose="020B0503020204020204" pitchFamily="34" charset="-122"/>
              </a:rPr>
              <a:t>1</a:t>
            </a:r>
            <a:endParaRPr lang="zh-CN" altLang="en-US" sz="3200" dirty="0" err="1">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2"/>
          <p:cNvSpPr>
            <a:spLocks noChangeArrowheads="1"/>
          </p:cNvSpPr>
          <p:nvPr/>
        </p:nvSpPr>
        <p:spPr bwMode="auto">
          <a:xfrm>
            <a:off x="1295467" y="981710"/>
            <a:ext cx="9588500" cy="1506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解题秘方：</a:t>
            </a:r>
            <a:r>
              <a:rPr lang="zh-CN" altLang="en-US" sz="3200" b="1" u="wavy" dirty="0">
                <a:uFill>
                  <a:solidFill>
                    <a:srgbClr val="00B0F0"/>
                  </a:solidFill>
                </a:uFill>
                <a:latin typeface="Times New Roman" panose="02020603050405020304" pitchFamily="18" charset="0"/>
              </a:rPr>
              <a:t>由电磁铁的构成深入分析其磁性增强的原因</a:t>
            </a:r>
            <a:r>
              <a:rPr lang="zh-CN" altLang="en-US" sz="3200" b="1" dirty="0">
                <a:latin typeface="Times New Roman" panose="02020603050405020304" pitchFamily="18" charset="0"/>
              </a:rPr>
              <a:t>。</a:t>
            </a:r>
            <a:endParaRPr lang="zh-CN" altLang="en-US" sz="3200" dirty="0">
              <a:latin typeface="Times New Roman" panose="02020603050405020304" pitchFamily="18" charset="0"/>
            </a:endParaRPr>
          </a:p>
        </p:txBody>
      </p:sp>
      <p:sp>
        <p:nvSpPr>
          <p:cNvPr id="6" name="矩形 2"/>
          <p:cNvSpPr>
            <a:spLocks noChangeArrowheads="1"/>
          </p:cNvSpPr>
          <p:nvPr/>
        </p:nvSpPr>
        <p:spPr bwMode="auto">
          <a:xfrm>
            <a:off x="1301750" y="2442669"/>
            <a:ext cx="9588500" cy="2245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通电螺线管周围存在磁场，当铁芯插入其中后，铁芯被磁化，又形成一个磁场，两个磁场相互叠加，使磁性增强。</a:t>
            </a:r>
            <a:endParaRPr lang="zh-CN" altLang="en-US" sz="3200" dirty="0">
              <a:latin typeface="Times New Roman" panose="02020603050405020304" pitchFamily="18" charset="0"/>
            </a:endParaRPr>
          </a:p>
        </p:txBody>
      </p:sp>
      <p:sp>
        <p:nvSpPr>
          <p:cNvPr id="9" name="矩形 8"/>
          <p:cNvSpPr>
            <a:spLocks noChangeArrowheads="1"/>
          </p:cNvSpPr>
          <p:nvPr/>
        </p:nvSpPr>
        <p:spPr bwMode="auto">
          <a:xfrm>
            <a:off x="1301749" y="4583449"/>
            <a:ext cx="1913931"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solidFill>
                  <a:srgbClr val="FF0000"/>
                </a:solidFill>
                <a:latin typeface="Times New Roman" panose="02020603050405020304" pitchFamily="18" charset="0"/>
                <a:cs typeface="Times New Roman" panose="02020603050405020304" pitchFamily="18" charset="0"/>
              </a:rPr>
              <a:t>答案：</a:t>
            </a:r>
            <a:r>
              <a:rPr lang="pl-PL" altLang="zh-CN" sz="3200" b="1" dirty="0">
                <a:solidFill>
                  <a:srgbClr val="FF0000"/>
                </a:solidFill>
                <a:latin typeface="Times New Roman" panose="02020603050405020304" pitchFamily="18" charset="0"/>
                <a:cs typeface="Times New Roman" panose="02020603050405020304" pitchFamily="18" charset="0"/>
              </a:rPr>
              <a:t>D</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p:bldP spid="9"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TAG_VERSION" val="1.0"/>
  <p:tag name="KSO_WM_TEMPLATE_CATEGORY" val="diagram"/>
  <p:tag name="KSO_WM_TEMPLATE_INDEX" val="160443"/>
  <p:tag name="KSO_WM_UNIT_TYPE" val="m_i"/>
  <p:tag name="KSO_WM_UNIT_INDEX" val="1_4"/>
  <p:tag name="KSO_WM_UNIT_ID" val="258*m_i*1_4"/>
  <p:tag name="KSO_WM_UNIT_CLEAR" val="1"/>
  <p:tag name="KSO_WM_UNIT_LAYERLEVEL" val="1_1"/>
  <p:tag name="KSO_WM_BEAUTIFY_FLAG" val="#wm#"/>
  <p:tag name="KSO_WM_DIAGRAM_GROUP_CODE" val="m1-1"/>
  <p:tag name="KSO_WM_UNIT_FILL_FORE_SCHEMECOLOR_INDEX" val="8"/>
  <p:tag name="KSO_WM_UNIT_FILL_TYPE" val="1"/>
  <p:tag name="KSO_WM_UNIT_TEXT_FILL_FORE_SCHEMECOLOR_INDEX" val="14"/>
  <p:tag name="KSO_WM_UNIT_TEXT_FILL_TYPE" val="1"/>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COMMONDATA" val="eyJoZGlkIjoiZDgzY2JjNTBjNTcxZjg0YTYyNTBiMzJkYjUwMTYzNTYifQ=="/>
  <p:tag name="commondata" val="eyJoZGlkIjoiMzNlYTE5NWE0ZTU2OGY0NjZmZTRkMjExZmZmM2UwZTUifQ=="/>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TAG_VERSION" val="1.0"/>
  <p:tag name="KSO_WM_TEMPLATE_CATEGORY" val="diagram"/>
  <p:tag name="KSO_WM_TEMPLATE_INDEX" val="160443"/>
  <p:tag name="KSO_WM_UNIT_TYPE" val="m_i"/>
  <p:tag name="KSO_WM_UNIT_INDEX" val="1_3"/>
  <p:tag name="KSO_WM_UNIT_ID" val="258*m_i*1_3"/>
  <p:tag name="KSO_WM_UNIT_CLEAR" val="1"/>
  <p:tag name="KSO_WM_UNIT_LAYERLEVEL" val="1_1"/>
  <p:tag name="KSO_WM_BEAUTIFY_FLAG" val="#wm#"/>
  <p:tag name="KSO_WM_DIAGRAM_GROUP_CODE" val="m1-1"/>
  <p:tag name="KSO_WM_UNIT_FILL_FORE_SCHEMECOLOR_INDEX" val="7"/>
  <p:tag name="KSO_WM_UNIT_FILL_TYPE" val="1"/>
  <p:tag name="KSO_WM_UNIT_TEXT_FILL_FORE_SCHEMECOLOR_INDEX" val="14"/>
  <p:tag name="KSO_WM_UNIT_TEXT_FILL_TYPE" val="1"/>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TAG_VERSION" val="1.0"/>
  <p:tag name="KSO_WM_TEMPLATE_CATEGORY" val="diagram"/>
  <p:tag name="KSO_WM_TEMPLATE_INDEX" val="160443"/>
  <p:tag name="KSO_WM_UNIT_TYPE" val="m_i"/>
  <p:tag name="KSO_WM_UNIT_INDEX" val="1_4"/>
  <p:tag name="KSO_WM_UNIT_ID" val="258*m_i*1_4"/>
  <p:tag name="KSO_WM_UNIT_CLEAR" val="1"/>
  <p:tag name="KSO_WM_UNIT_LAYERLEVEL" val="1_1"/>
  <p:tag name="KSO_WM_BEAUTIFY_FLAG" val="#wm#"/>
  <p:tag name="KSO_WM_DIAGRAM_GROUP_CODE" val="m1-1"/>
  <p:tag name="KSO_WM_UNIT_FILL_FORE_SCHEMECOLOR_INDEX" val="8"/>
  <p:tag name="KSO_WM_UNIT_FILL_TYPE" val="1"/>
  <p:tag name="KSO_WM_UNIT_TEXT_FILL_FORE_SCHEMECOLOR_INDEX" val="14"/>
  <p:tag name="KSO_WM_UNIT_TEXT_FILL_TYPE" val="1"/>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TAG_VERSION" val="1.0"/>
  <p:tag name="KSO_WM_TEMPLATE_CATEGORY" val="diagram"/>
  <p:tag name="KSO_WM_TEMPLATE_INDEX" val="160443"/>
  <p:tag name="KSO_WM_UNIT_TYPE" val="m_i"/>
  <p:tag name="KSO_WM_UNIT_INDEX" val="1_3"/>
  <p:tag name="KSO_WM_UNIT_ID" val="258*m_i*1_3"/>
  <p:tag name="KSO_WM_UNIT_CLEAR" val="1"/>
  <p:tag name="KSO_WM_UNIT_LAYERLEVEL" val="1_1"/>
  <p:tag name="KSO_WM_BEAUTIFY_FLAG" val="#wm#"/>
  <p:tag name="KSO_WM_DIAGRAM_GROUP_CODE" val="m1-1"/>
  <p:tag name="KSO_WM_UNIT_FILL_FORE_SCHEMECOLOR_INDEX" val="7"/>
  <p:tag name="KSO_WM_UNIT_FILL_TYPE" val="1"/>
  <p:tag name="KSO_WM_UNIT_TEXT_FILL_FORE_SCHEMECOLOR_INDEX" val="14"/>
  <p:tag name="KSO_WM_UNIT_TEXT_FILL_TYPE" val="1"/>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1_WPS">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WPS">
      <a:majorFont>
        <a:latin typeface="Calibri"/>
        <a:ea typeface="宋体"/>
        <a:cs typeface=""/>
      </a:majorFont>
      <a:minorFont>
        <a:latin typeface="Calibri"/>
        <a:ea typeface="宋体"/>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3860</Words>
  <Application>WPS 演示</Application>
  <PresentationFormat>自定义</PresentationFormat>
  <Paragraphs>276</Paragraphs>
  <Slides>43</Slides>
  <Notes>4</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43</vt:i4>
      </vt:variant>
    </vt:vector>
  </HeadingPairs>
  <TitlesOfParts>
    <vt:vector size="55" baseType="lpstr">
      <vt:lpstr>Arial</vt:lpstr>
      <vt:lpstr>宋体</vt:lpstr>
      <vt:lpstr>Wingdings</vt:lpstr>
      <vt:lpstr>黑体</vt:lpstr>
      <vt:lpstr>Times New Roman</vt:lpstr>
      <vt:lpstr>Calibri</vt:lpstr>
      <vt:lpstr>楷体</vt:lpstr>
      <vt:lpstr>微软雅黑</vt:lpstr>
      <vt:lpstr>Arial Unicode MS</vt:lpstr>
      <vt:lpstr>Times New Roman</vt:lpstr>
      <vt:lpstr>Courier New</vt:lpstr>
      <vt:lpstr>1_WPS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唐唐唐小糖1</cp:lastModifiedBy>
  <cp:revision>1500</cp:revision>
  <dcterms:created xsi:type="dcterms:W3CDTF">2024-02-06T13:07:00Z</dcterms:created>
  <dcterms:modified xsi:type="dcterms:W3CDTF">2025-07-02T03:46:15Z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1A0F927E334D6638E760C06579FD2D27_43</vt:lpwstr>
  </property>
  <property fmtid="{D5CDD505-2E9C-101B-9397-08002B2CF9AE}" pid="3" name="KSOProductBuildVer">
    <vt:lpwstr>2052-12.1.0.21541</vt:lpwstr>
  </property>
</Properties>
</file>