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69"/>
  </p:handoutMasterIdLst>
  <p:sldIdLst>
    <p:sldId id="256" r:id="rId3"/>
    <p:sldId id="257" r:id="rId5"/>
    <p:sldId id="334" r:id="rId6"/>
    <p:sldId id="386" r:id="rId7"/>
    <p:sldId id="387" r:id="rId8"/>
    <p:sldId id="388" r:id="rId9"/>
    <p:sldId id="389" r:id="rId10"/>
    <p:sldId id="443" r:id="rId11"/>
    <p:sldId id="444" r:id="rId12"/>
    <p:sldId id="392" r:id="rId13"/>
    <p:sldId id="393" r:id="rId14"/>
    <p:sldId id="394" r:id="rId15"/>
    <p:sldId id="395" r:id="rId16"/>
    <p:sldId id="396" r:id="rId17"/>
    <p:sldId id="397" r:id="rId18"/>
    <p:sldId id="398" r:id="rId19"/>
    <p:sldId id="399" r:id="rId20"/>
    <p:sldId id="400" r:id="rId21"/>
    <p:sldId id="445" r:id="rId22"/>
    <p:sldId id="446" r:id="rId23"/>
    <p:sldId id="403" r:id="rId24"/>
    <p:sldId id="404" r:id="rId25"/>
    <p:sldId id="405" r:id="rId26"/>
    <p:sldId id="406" r:id="rId27"/>
    <p:sldId id="407" r:id="rId28"/>
    <p:sldId id="408" r:id="rId29"/>
    <p:sldId id="447" r:id="rId30"/>
    <p:sldId id="410" r:id="rId31"/>
    <p:sldId id="411" r:id="rId32"/>
    <p:sldId id="412" r:id="rId33"/>
    <p:sldId id="413" r:id="rId34"/>
    <p:sldId id="414" r:id="rId35"/>
    <p:sldId id="415" r:id="rId36"/>
    <p:sldId id="416" r:id="rId37"/>
    <p:sldId id="417" r:id="rId38"/>
    <p:sldId id="418" r:id="rId39"/>
    <p:sldId id="419" r:id="rId40"/>
    <p:sldId id="448" r:id="rId41"/>
    <p:sldId id="449" r:id="rId42"/>
    <p:sldId id="422" r:id="rId43"/>
    <p:sldId id="423" r:id="rId44"/>
    <p:sldId id="424" r:id="rId45"/>
    <p:sldId id="425" r:id="rId46"/>
    <p:sldId id="450" r:id="rId47"/>
    <p:sldId id="451" r:id="rId48"/>
    <p:sldId id="428" r:id="rId49"/>
    <p:sldId id="429" r:id="rId50"/>
    <p:sldId id="452" r:id="rId51"/>
    <p:sldId id="431" r:id="rId52"/>
    <p:sldId id="432" r:id="rId53"/>
    <p:sldId id="433" r:id="rId54"/>
    <p:sldId id="434" r:id="rId55"/>
    <p:sldId id="435" r:id="rId56"/>
    <p:sldId id="436" r:id="rId57"/>
    <p:sldId id="437" r:id="rId58"/>
    <p:sldId id="438" r:id="rId59"/>
    <p:sldId id="439" r:id="rId60"/>
    <p:sldId id="440" r:id="rId61"/>
    <p:sldId id="453" r:id="rId62"/>
    <p:sldId id="454" r:id="rId63"/>
    <p:sldId id="306" r:id="rId64"/>
    <p:sldId id="455" r:id="rId65"/>
    <p:sldId id="456" r:id="rId66"/>
    <p:sldId id="457" r:id="rId67"/>
    <p:sldId id="373" r:id="rId68"/>
  </p:sldIdLst>
  <p:sldSz cx="12192000" cy="6858000"/>
  <p:notesSz cx="6858000" cy="9144000"/>
  <p:embeddedFontLst>
    <p:embeddedFont>
      <p:font typeface="黑体" panose="02010609060101010101" charset="-122"/>
      <p:regular r:id="rId74"/>
    </p:embeddedFont>
    <p:embeddedFont>
      <p:font typeface="Calibri" panose="020F0502020204030204" pitchFamily="34" charset="0"/>
      <p:regular r:id="rId75"/>
      <p:bold r:id="rId76"/>
      <p:italic r:id="rId77"/>
      <p:boldItalic r:id="rId78"/>
    </p:embeddedFont>
    <p:embeddedFont>
      <p:font typeface="楷体" panose="02010609060101010101" pitchFamily="49" charset="-122"/>
      <p:regular r:id="rId79"/>
    </p:embeddedFont>
    <p:embeddedFont>
      <p:font typeface="微软雅黑" panose="020B0503020204020204" charset="-122"/>
      <p:regular r:id="rId80"/>
    </p:embeddedFont>
  </p:embeddedFontLst>
  <p:custDataLst>
    <p:tags r:id="rId8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gs" Target="tags/tag126.xml"/><Relationship Id="rId80" Type="http://schemas.openxmlformats.org/officeDocument/2006/relationships/font" Target="fonts/font7.fntdata"/><Relationship Id="rId8" Type="http://schemas.openxmlformats.org/officeDocument/2006/relationships/slide" Target="slides/slide5.xml"/><Relationship Id="rId79" Type="http://schemas.openxmlformats.org/officeDocument/2006/relationships/font" Target="fonts/font6.fntdata"/><Relationship Id="rId78" Type="http://schemas.openxmlformats.org/officeDocument/2006/relationships/font" Target="fonts/font5.fntdata"/><Relationship Id="rId77" Type="http://schemas.openxmlformats.org/officeDocument/2006/relationships/font" Target="fonts/font4.fntdata"/><Relationship Id="rId76" Type="http://schemas.openxmlformats.org/officeDocument/2006/relationships/font" Target="fonts/font3.fntdata"/><Relationship Id="rId75" Type="http://schemas.openxmlformats.org/officeDocument/2006/relationships/font" Target="fonts/font2.fntdata"/><Relationship Id="rId74" Type="http://schemas.openxmlformats.org/officeDocument/2006/relationships/font" Target="fonts/font1.fntdata"/><Relationship Id="rId73" Type="http://schemas.openxmlformats.org/officeDocument/2006/relationships/commentAuthors" Target="commentAuthors.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handoutMaster" Target="handoutMasters/handoutMaster1.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9.png"/><Relationship Id="rId1" Type="http://schemas.openxmlformats.org/officeDocument/2006/relationships/tags" Target="../tags/tag7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image" Target="../media/image16.png"/><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image" Target="../media/image16.png"/><Relationship Id="rId1" Type="http://schemas.openxmlformats.org/officeDocument/2006/relationships/tags" Target="../tags/tag81.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16.png"/><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tags" Target="../tags/tag9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6.png"/><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9.png"/><Relationship Id="rId1"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0.pn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16.png"/><Relationship Id="rId1" Type="http://schemas.openxmlformats.org/officeDocument/2006/relationships/tags" Target="../tags/tag93.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16.png"/><Relationship Id="rId1" Type="http://schemas.openxmlformats.org/officeDocument/2006/relationships/tags" Target="../tags/tag9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image" Target="../media/image3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17.png"/><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image" Target="../media/image16.png"/><Relationship Id="rId1" Type="http://schemas.openxmlformats.org/officeDocument/2006/relationships/tags" Target="../tags/tag104.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16.png"/><Relationship Id="rId1" Type="http://schemas.openxmlformats.org/officeDocument/2006/relationships/tags" Target="../tags/tag10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0.xml"/><Relationship Id="rId1" Type="http://schemas.openxmlformats.org/officeDocument/2006/relationships/image" Target="../media/image35.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6.pn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16.png"/><Relationship Id="rId1" Type="http://schemas.openxmlformats.org/officeDocument/2006/relationships/tags" Target="../tags/tag111.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0.png"/><Relationship Id="rId1" Type="http://schemas.openxmlformats.org/officeDocument/2006/relationships/image" Target="../media/image39.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1.png"/><Relationship Id="rId1" Type="http://schemas.openxmlformats.org/officeDocument/2006/relationships/tags" Target="../tags/tag119.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2.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2.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3.png"/><Relationship Id="rId1" Type="http://schemas.openxmlformats.org/officeDocument/2006/relationships/image" Target="../media/image44.png"/></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image" Target="../media/image16.png"/><Relationship Id="rId1" Type="http://schemas.openxmlformats.org/officeDocument/2006/relationships/tags" Target="../tags/tag12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16.png"/><Relationship Id="rId1" Type="http://schemas.openxmlformats.org/officeDocument/2006/relationships/tags" Target="../tags/tag12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6.png"/><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16.png"/><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2267701" y="1700808"/>
            <a:ext cx="7645458" cy="2306955"/>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第十二章 </a:t>
            </a:r>
            <a:r>
              <a:rPr lang="zh-CN" altLang="en-US" sz="4800" b="1" dirty="0" smtClean="0">
                <a:latin typeface="黑体" panose="02010609060101010101" charset="-122"/>
                <a:ea typeface="黑体" panose="02010609060101010101" charset="-122"/>
                <a:cs typeface="黑体" panose="02010609060101010101" charset="-122"/>
              </a:rPr>
              <a:t>欧姆定律</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第四节 </a:t>
            </a:r>
            <a:r>
              <a:rPr lang="zh-CN" altLang="en-US" sz="4800" b="1" dirty="0">
                <a:latin typeface="黑体" panose="02010609060101010101" charset="-122"/>
                <a:ea typeface="黑体" panose="02010609060101010101" charset="-122"/>
                <a:cs typeface="黑体" panose="02010609060101010101" charset="-122"/>
              </a:rPr>
              <a:t>欧姆定律</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028734"/>
            <a:ext cx="9715500"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陕西</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在探究通过导体的电流与导体两端电压的关系时，小明设计了图</a:t>
            </a: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甲电路。电源电压恒为</a:t>
            </a:r>
            <a:r>
              <a:rPr lang="en-US" altLang="zh-CN" sz="3200" b="1" dirty="0">
                <a:latin typeface="Times New Roman" panose="02020603050405020304" pitchFamily="18" charset="0"/>
                <a:cs typeface="Times New Roman" panose="02020603050405020304" pitchFamily="18" charset="0"/>
              </a:rPr>
              <a:t>3 V</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zh-CN" altLang="en-US" sz="3200" b="1" dirty="0">
                <a:latin typeface="Times New Roman" panose="02020603050405020304" pitchFamily="18" charset="0"/>
                <a:cs typeface="Times New Roman" panose="02020603050405020304" pitchFamily="18" charset="0"/>
              </a:rPr>
              <a:t>为定值电阻。</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252157"/>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charset="-122"/>
                <a:ea typeface="微软雅黑" panose="020B0503020204020204" charset="-122"/>
              </a:rPr>
              <a:t>例</a:t>
            </a:r>
            <a:r>
              <a:rPr lang="en-US" altLang="zh-CN" sz="3200" dirty="0" smtClean="0">
                <a:solidFill>
                  <a:srgbClr val="FFFFFF"/>
                </a:solidFill>
                <a:latin typeface="微软雅黑" panose="020B0503020204020204" charset="-122"/>
                <a:ea typeface="微软雅黑" panose="020B0503020204020204" charset="-122"/>
              </a:rPr>
              <a:t>1</a:t>
            </a:r>
            <a:endParaRPr lang="zh-CN" altLang="en-US" sz="3200" dirty="0" err="1">
              <a:solidFill>
                <a:srgbClr val="FFFFFF"/>
              </a:solidFill>
              <a:latin typeface="微软雅黑" panose="020B0503020204020204" charset="-122"/>
              <a:ea typeface="微软雅黑" panose="020B0503020204020204" charset="-122"/>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67808" y="3007207"/>
            <a:ext cx="3965443" cy="3206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205032"/>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连接电路时，开关</a:t>
            </a:r>
            <a:r>
              <a:rPr lang="en-US" altLang="zh-CN" sz="3200" b="1" dirty="0">
                <a:latin typeface="Times New Roman" panose="02020603050405020304" pitchFamily="18" charset="0"/>
                <a:cs typeface="Times New Roman" panose="02020603050405020304" pitchFamily="18" charset="0"/>
              </a:rPr>
              <a:t>S </a:t>
            </a:r>
            <a:r>
              <a:rPr lang="zh-CN" altLang="en-US" sz="3200" b="1" dirty="0">
                <a:latin typeface="Times New Roman" panose="02020603050405020304" pitchFamily="18" charset="0"/>
                <a:cs typeface="Times New Roman" panose="02020603050405020304" pitchFamily="18" charset="0"/>
              </a:rPr>
              <a:t>应处于</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cs typeface="Times New Roman" panose="02020603050405020304" pitchFamily="18" charset="0"/>
              </a:rPr>
              <a:t>状态；闭合开关前滑动变阻器的滑片</a:t>
            </a:r>
            <a:r>
              <a:rPr lang="en-US" altLang="zh-CN" sz="3200" b="1" i="1" dirty="0">
                <a:latin typeface="Times New Roman" panose="02020603050405020304" pitchFamily="18" charset="0"/>
                <a:cs typeface="Times New Roman" panose="02020603050405020304" pitchFamily="18" charset="0"/>
              </a:rPr>
              <a:t>P</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应处于</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cs typeface="Times New Roman" panose="02020603050405020304" pitchFamily="18" charset="0"/>
              </a:rPr>
              <a:t>处。</a:t>
            </a:r>
            <a:endParaRPr lang="zh-CN" altLang="en-US"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6480043" y="1196752"/>
            <a:ext cx="1248139"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断开</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1" name="矩形 10"/>
          <p:cNvSpPr>
            <a:spLocks noChangeArrowheads="1"/>
          </p:cNvSpPr>
          <p:nvPr/>
        </p:nvSpPr>
        <p:spPr bwMode="auto">
          <a:xfrm>
            <a:off x="6096000" y="1898310"/>
            <a:ext cx="192021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最大阻值</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2" name="矩形 2"/>
          <p:cNvSpPr>
            <a:spLocks noChangeArrowheads="1"/>
          </p:cNvSpPr>
          <p:nvPr/>
        </p:nvSpPr>
        <p:spPr bwMode="auto">
          <a:xfrm>
            <a:off x="1295466" y="2760084"/>
            <a:ext cx="9601068"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连接电路时，开关</a:t>
            </a:r>
            <a:r>
              <a:rPr lang="en-US" altLang="zh-CN" sz="3200" b="1" dirty="0">
                <a:latin typeface="Times New Roman" panose="02020603050405020304" pitchFamily="18" charset="0"/>
              </a:rPr>
              <a:t>S</a:t>
            </a:r>
            <a:r>
              <a:rPr lang="zh-CN" altLang="en-US" sz="3200" b="1" dirty="0">
                <a:latin typeface="Times New Roman" panose="02020603050405020304" pitchFamily="18" charset="0"/>
              </a:rPr>
              <a:t>应处于断开状态，才能保护电路。闭合开关前，滑动变阻器的滑片</a:t>
            </a:r>
            <a:r>
              <a:rPr lang="en-US" altLang="zh-CN" sz="3200" b="1" i="1" dirty="0">
                <a:latin typeface="Times New Roman" panose="02020603050405020304" pitchFamily="18" charset="0"/>
              </a:rPr>
              <a:t>P</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应处于阻值最大处。</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787"/>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闭合开关</a:t>
            </a:r>
            <a:r>
              <a:rPr lang="en-US" altLang="zh-CN" sz="3200" b="1" dirty="0">
                <a:latin typeface="Times New Roman" panose="02020603050405020304" pitchFamily="18" charset="0"/>
                <a:cs typeface="Times New Roman" panose="02020603050405020304" pitchFamily="18" charset="0"/>
              </a:rPr>
              <a:t>S</a:t>
            </a:r>
            <a:r>
              <a:rPr lang="zh-CN" altLang="en-US" sz="3200" b="1" dirty="0">
                <a:latin typeface="Times New Roman" panose="02020603050405020304" pitchFamily="18" charset="0"/>
                <a:cs typeface="Times New Roman" panose="02020603050405020304" pitchFamily="18" charset="0"/>
              </a:rPr>
              <a:t>，发现电压表示数接近</a:t>
            </a:r>
            <a:r>
              <a:rPr lang="en-US" altLang="zh-CN" sz="3200" b="1" dirty="0">
                <a:latin typeface="Times New Roman" panose="02020603050405020304" pitchFamily="18" charset="0"/>
                <a:cs typeface="Times New Roman" panose="02020603050405020304" pitchFamily="18" charset="0"/>
              </a:rPr>
              <a:t>3 V</a:t>
            </a:r>
            <a:r>
              <a:rPr lang="zh-CN" altLang="en-US" sz="3200" b="1" dirty="0">
                <a:latin typeface="Times New Roman" panose="02020603050405020304" pitchFamily="18" charset="0"/>
                <a:cs typeface="Times New Roman" panose="02020603050405020304" pitchFamily="18" charset="0"/>
              </a:rPr>
              <a:t>，电流表指针几乎不偏转，移动滑片</a:t>
            </a:r>
            <a:r>
              <a:rPr lang="en-US" altLang="zh-CN" sz="3200" b="1" i="1" dirty="0">
                <a:latin typeface="Times New Roman" panose="02020603050405020304" pitchFamily="18" charset="0"/>
                <a:cs typeface="Times New Roman" panose="02020603050405020304" pitchFamily="18" charset="0"/>
              </a:rPr>
              <a:t>P</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的过程中，两表示数均无变化。已知导线、仪表均完好，且接触良好，则故障原因是</a:t>
            </a:r>
            <a:r>
              <a:rPr lang="en-US" altLang="zh-CN" sz="3200" b="1" dirty="0">
                <a:latin typeface="Times New Roman" panose="02020603050405020304" pitchFamily="18" charset="0"/>
                <a:cs typeface="Times New Roman" panose="02020603050405020304" pitchFamily="18" charset="0"/>
              </a:rPr>
              <a:t>___________ </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1402080" y="3642224"/>
            <a:ext cx="244781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电阻</a:t>
            </a:r>
            <a:r>
              <a:rPr lang="en-US" altLang="zh-CN" sz="3200" b="1" i="1" dirty="0">
                <a:solidFill>
                  <a:srgbClr val="FF0000"/>
                </a:solidFill>
                <a:latin typeface="Times New Roman" panose="02020603050405020304" pitchFamily="18" charset="0"/>
                <a:cs typeface="Times New Roman" panose="02020603050405020304" pitchFamily="18" charset="0"/>
              </a:rPr>
              <a:t>R</a:t>
            </a:r>
            <a:r>
              <a:rPr lang="en-US" altLang="zh-CN" sz="3200" b="1" dirty="0">
                <a:solidFill>
                  <a:srgbClr val="FF0000"/>
                </a:solidFill>
                <a:latin typeface="Times New Roman" panose="02020603050405020304" pitchFamily="18" charset="0"/>
                <a:cs typeface="Times New Roman" panose="02020603050405020304" pitchFamily="18" charset="0"/>
              </a:rPr>
              <a:t> </a:t>
            </a:r>
            <a:r>
              <a:rPr lang="zh-CN" altLang="en-US" sz="3200" b="1" dirty="0">
                <a:solidFill>
                  <a:srgbClr val="FF0000"/>
                </a:solidFill>
                <a:latin typeface="Times New Roman" panose="02020603050405020304" pitchFamily="18" charset="0"/>
                <a:cs typeface="Times New Roman" panose="02020603050405020304" pitchFamily="18" charset="0"/>
              </a:rPr>
              <a:t>断路</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508787"/>
            <a:ext cx="9588500"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闭合开关，电流表无示数，则电路中出现了断路，而电压表的示数接近</a:t>
            </a:r>
            <a:r>
              <a:rPr lang="en-US" altLang="zh-CN" sz="3200" b="1" dirty="0">
                <a:latin typeface="Times New Roman" panose="02020603050405020304" pitchFamily="18" charset="0"/>
              </a:rPr>
              <a:t>3 V</a:t>
            </a:r>
            <a:r>
              <a:rPr lang="zh-CN" altLang="en-US" sz="3200" b="1" dirty="0">
                <a:latin typeface="Times New Roman" panose="02020603050405020304" pitchFamily="18" charset="0"/>
              </a:rPr>
              <a:t>，说明电压表与电源是连通的，那么出现的故障应该是电阻</a:t>
            </a:r>
            <a:r>
              <a:rPr lang="en-US" altLang="zh-CN" sz="3200" b="1" i="1" dirty="0">
                <a:latin typeface="Times New Roman" panose="02020603050405020304" pitchFamily="18" charset="0"/>
              </a:rPr>
              <a:t>R</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断路。</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787"/>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排除故障后，闭合开关</a:t>
            </a:r>
            <a:r>
              <a:rPr lang="en-US" altLang="zh-CN" sz="3200" b="1" dirty="0">
                <a:latin typeface="Times New Roman" panose="02020603050405020304" pitchFamily="18" charset="0"/>
                <a:cs typeface="Times New Roman" panose="02020603050405020304" pitchFamily="18" charset="0"/>
              </a:rPr>
              <a:t>S</a:t>
            </a:r>
            <a:r>
              <a:rPr lang="zh-CN" altLang="en-US" sz="3200" b="1" dirty="0">
                <a:latin typeface="Times New Roman" panose="02020603050405020304" pitchFamily="18" charset="0"/>
                <a:cs typeface="Times New Roman" panose="02020603050405020304" pitchFamily="18" charset="0"/>
              </a:rPr>
              <a:t>，小明改变电阻</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两端的电压，进行了多次实验，实验数据记录如下表。</a:t>
            </a:r>
            <a:endParaRPr lang="en-US" altLang="zh-CN" sz="3200" b="1"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nvGraphicFramePr>
        <p:xfrm>
          <a:off x="2159564" y="3135067"/>
          <a:ext cx="7586000" cy="1828800"/>
        </p:xfrm>
        <a:graphic>
          <a:graphicData uri="http://schemas.openxmlformats.org/drawingml/2006/table">
            <a:tbl>
              <a:tblPr firstRow="1" bandRow="1">
                <a:tableStyleId>{5940675A-B579-460E-94D1-54222C63F5DA}</a:tableStyleId>
              </a:tblPr>
              <a:tblGrid>
                <a:gridCol w="3054300"/>
                <a:gridCol w="1132925"/>
                <a:gridCol w="1132925"/>
                <a:gridCol w="1132925"/>
                <a:gridCol w="1132925"/>
              </a:tblGrid>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实验次数</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1</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2</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3</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4</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电压表示数</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0" dirty="0" smtClean="0">
                          <a:latin typeface="Times New Roman" panose="02020603050405020304" pitchFamily="18" charset="0"/>
                          <a:ea typeface="宋体" panose="02010600030101010101" pitchFamily="2" charset="-122"/>
                        </a:rPr>
                        <a:t>/V</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1.0</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1.5</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2.0</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2.5</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电流表示数</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0" dirty="0" smtClean="0">
                          <a:latin typeface="Times New Roman" panose="02020603050405020304" pitchFamily="18" charset="0"/>
                          <a:ea typeface="宋体" panose="02010600030101010101" pitchFamily="2" charset="-122"/>
                        </a:rPr>
                        <a:t>/A</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0.10</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0.15</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0.20</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en-US" altLang="zh-CN" sz="3200" b="1" i="0" baseline="0" dirty="0" smtClean="0">
                          <a:latin typeface="Times New Roman" panose="02020603050405020304" pitchFamily="18" charset="0"/>
                          <a:ea typeface="宋体" panose="02010600030101010101" pitchFamily="2" charset="-122"/>
                        </a:rPr>
                        <a:t>0.25</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r>
            </a:tbl>
          </a:graphicData>
        </a:graphic>
      </p:graphicFrame>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124744"/>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zh-CN" altLang="en-US" sz="3200" b="1" dirty="0">
                <a:latin typeface="Times New Roman" panose="02020603050405020304" pitchFamily="18" charset="0"/>
                <a:cs typeface="Times New Roman" panose="02020603050405020304" pitchFamily="18" charset="0"/>
              </a:rPr>
              <a:t>①请根据表中数据，在图乙中用描点法画出导体中的电流</a:t>
            </a:r>
            <a:r>
              <a:rPr lang="en-US" altLang="zh-CN" sz="3200" b="1" i="1" dirty="0">
                <a:latin typeface="Times New Roman" panose="02020603050405020304" pitchFamily="18" charset="0"/>
                <a:cs typeface="Times New Roman" panose="02020603050405020304" pitchFamily="18" charset="0"/>
              </a:rPr>
              <a:t>I</a:t>
            </a:r>
            <a:r>
              <a:rPr lang="zh-CN" altLang="en-US" sz="3200" b="1" dirty="0">
                <a:latin typeface="Times New Roman" panose="02020603050405020304" pitchFamily="18" charset="0"/>
                <a:cs typeface="Times New Roman" panose="02020603050405020304" pitchFamily="18" charset="0"/>
              </a:rPr>
              <a:t>与导体两端电压</a:t>
            </a:r>
            <a:r>
              <a:rPr lang="en-US" altLang="zh-CN" sz="3200" b="1" i="1" dirty="0">
                <a:latin typeface="Times New Roman" panose="02020603050405020304" pitchFamily="18" charset="0"/>
                <a:cs typeface="Times New Roman" panose="02020603050405020304" pitchFamily="18" charset="0"/>
              </a:rPr>
              <a:t>U</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的关系图像。</a:t>
            </a:r>
            <a:endParaRPr lang="zh-CN" altLang="en-US"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5615947" y="2567225"/>
            <a:ext cx="3419229"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解：如图</a:t>
            </a:r>
            <a:r>
              <a:rPr lang="en-US" altLang="zh-CN" sz="3200" b="1" dirty="0">
                <a:solidFill>
                  <a:srgbClr val="FF0000"/>
                </a:solidFill>
                <a:latin typeface="Times New Roman" panose="02020603050405020304" pitchFamily="18" charset="0"/>
                <a:cs typeface="Times New Roman" panose="02020603050405020304" pitchFamily="18" charset="0"/>
              </a:rPr>
              <a:t>4 </a:t>
            </a:r>
            <a:r>
              <a:rPr lang="zh-CN" altLang="en-US" sz="3200" b="1" dirty="0">
                <a:solidFill>
                  <a:srgbClr val="FF0000"/>
                </a:solidFill>
                <a:latin typeface="Times New Roman" panose="02020603050405020304" pitchFamily="18" charset="0"/>
                <a:cs typeface="Times New Roman" panose="02020603050405020304" pitchFamily="18" charset="0"/>
              </a:rPr>
              <a:t>所示。</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75521" y="2852936"/>
            <a:ext cx="3107657" cy="3123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28560" y="3236979"/>
            <a:ext cx="2951749" cy="2951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9"/>
                                        </p:tgtEl>
                                        <p:attrNameLst>
                                          <p:attrName>style.visibility</p:attrName>
                                        </p:attrNameLst>
                                      </p:cBhvr>
                                      <p:to>
                                        <p:strVal val="visible"/>
                                      </p:to>
                                    </p:set>
                                    <p:anim calcmode="lin" valueType="num">
                                      <p:cBhvr additive="base">
                                        <p:cTn id="11" dur="500" fill="hold"/>
                                        <p:tgtEl>
                                          <p:spTgt spid="4099"/>
                                        </p:tgtEl>
                                        <p:attrNameLst>
                                          <p:attrName>ppt_x</p:attrName>
                                        </p:attrNameLst>
                                      </p:cBhvr>
                                      <p:tavLst>
                                        <p:tav tm="0">
                                          <p:val>
                                            <p:strVal val="#ppt_x"/>
                                          </p:val>
                                        </p:tav>
                                        <p:tav tm="100000">
                                          <p:val>
                                            <p:strVal val="#ppt_x"/>
                                          </p:val>
                                        </p:tav>
                                      </p:tavLst>
                                    </p:anim>
                                    <p:anim calcmode="lin" valueType="num">
                                      <p:cBhvr additive="base">
                                        <p:cTn id="12"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124744"/>
            <a:ext cx="9588500"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根据实验所得数据，画出导体中的电流</a:t>
            </a:r>
            <a:r>
              <a:rPr lang="en-US" altLang="zh-CN" sz="3200" b="1" i="1" dirty="0">
                <a:latin typeface="Times New Roman" panose="02020603050405020304" pitchFamily="18" charset="0"/>
              </a:rPr>
              <a:t>I </a:t>
            </a:r>
            <a:r>
              <a:rPr lang="zh-CN" altLang="en-US" sz="3200" b="1" dirty="0">
                <a:latin typeface="Times New Roman" panose="02020603050405020304" pitchFamily="18" charset="0"/>
              </a:rPr>
              <a:t>与导体两端电压</a:t>
            </a:r>
            <a:r>
              <a:rPr lang="en-US" altLang="zh-CN" sz="3200" b="1" i="1" dirty="0">
                <a:latin typeface="Times New Roman" panose="02020603050405020304" pitchFamily="18" charset="0"/>
              </a:rPr>
              <a:t>U</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的关系图像如图</a:t>
            </a:r>
            <a:r>
              <a:rPr lang="en-US" altLang="zh-CN" sz="3200" b="1" dirty="0">
                <a:latin typeface="Times New Roman" panose="02020603050405020304" pitchFamily="18" charset="0"/>
              </a:rPr>
              <a:t>4 </a:t>
            </a:r>
            <a:r>
              <a:rPr lang="zh-CN" altLang="en-US" sz="3200" b="1" dirty="0">
                <a:latin typeface="Times New Roman" panose="02020603050405020304" pitchFamily="18" charset="0"/>
              </a:rPr>
              <a:t>所示。</a:t>
            </a:r>
            <a:endParaRPr lang="zh-CN" altLang="en-US" sz="3200" dirty="0">
              <a:latin typeface="Times New Roman" panose="02020603050405020304" pitchFamily="18" charset="0"/>
            </a:endParaRPr>
          </a:p>
        </p:txBody>
      </p:sp>
      <p:pic>
        <p:nvPicPr>
          <p:cNvPr id="6" name="Picture 3"/>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52686" y="2564904"/>
            <a:ext cx="2951749" cy="2951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196752"/>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zh-CN" altLang="en-US" sz="3200" b="1" dirty="0">
                <a:latin typeface="Times New Roman" panose="02020603050405020304" pitchFamily="18" charset="0"/>
                <a:cs typeface="Times New Roman" panose="02020603050405020304" pitchFamily="18" charset="0"/>
              </a:rPr>
              <a:t>②分析数据可得：当导体电阻一定时，导体中的电流与导体两端的电压成</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4559829" y="1921834"/>
            <a:ext cx="1248139"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正比</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2"/>
          <p:cNvSpPr>
            <a:spLocks noChangeArrowheads="1"/>
          </p:cNvSpPr>
          <p:nvPr/>
        </p:nvSpPr>
        <p:spPr bwMode="auto">
          <a:xfrm>
            <a:off x="1295466" y="2732922"/>
            <a:ext cx="9601068"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由表格数据知，各组电压与电流的比值为定值，或由</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U</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图像可知，当导体电阻一定时，导体中的电流与导体两端的电压成正比。</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787"/>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在此实验中改变电阻</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两端的电压是通过改变</a:t>
            </a:r>
            <a:endParaRPr lang="en-US" altLang="zh-CN" sz="3200" b="1" dirty="0">
              <a:latin typeface="Times New Roman" panose="02020603050405020304" pitchFamily="18" charset="0"/>
              <a:cs typeface="Times New Roman" panose="02020603050405020304" pitchFamily="18" charset="0"/>
            </a:endParaRPr>
          </a:p>
          <a:p>
            <a:pPr marL="476250" eaLnBrk="1" hangingPunct="1">
              <a:lnSpc>
                <a:spcPct val="150000"/>
              </a:lnSpc>
            </a:pPr>
            <a:r>
              <a:rPr lang="en-US" altLang="zh-CN" sz="3200" b="1" dirty="0">
                <a:latin typeface="Times New Roman" panose="02020603050405020304" pitchFamily="18" charset="0"/>
                <a:cs typeface="Times New Roman" panose="02020603050405020304" pitchFamily="18" charset="0"/>
              </a:rPr>
              <a:t>__________________________</a:t>
            </a:r>
            <a:r>
              <a:rPr lang="zh-CN" altLang="en-US" sz="3200" b="1" dirty="0">
                <a:latin typeface="Times New Roman" panose="02020603050405020304" pitchFamily="18" charset="0"/>
                <a:cs typeface="Times New Roman" panose="02020603050405020304" pitchFamily="18" charset="0"/>
              </a:rPr>
              <a:t>来实现的。</a:t>
            </a:r>
            <a:endParaRPr lang="en-US" altLang="zh-CN"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1359674" y="2180862"/>
            <a:ext cx="537659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滑动变阻器接入电路的阻值</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2"/>
          <p:cNvSpPr>
            <a:spLocks noChangeArrowheads="1"/>
          </p:cNvSpPr>
          <p:nvPr/>
        </p:nvSpPr>
        <p:spPr bwMode="auto">
          <a:xfrm>
            <a:off x="1295466" y="3044958"/>
            <a:ext cx="9601068"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实验中通过改变滑动变阻器接入电路的阻值来改变电阻</a:t>
            </a:r>
            <a:r>
              <a:rPr lang="en-US" altLang="zh-CN" sz="3200" b="1" i="1" dirty="0">
                <a:latin typeface="Times New Roman" panose="02020603050405020304" pitchFamily="18" charset="0"/>
              </a:rPr>
              <a:t>R</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两端的电压。</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0976" y="476672"/>
            <a:ext cx="11089640" cy="5832475"/>
            <a:chOff x="153" y="1753"/>
            <a:chExt cx="17464" cy="9185"/>
          </a:xfrm>
        </p:grpSpPr>
        <p:pic>
          <p:nvPicPr>
            <p:cNvPr id="3" name="图片 2" descr="打孔纸"/>
            <p:cNvPicPr>
              <a:picLocks noChangeAspect="1"/>
            </p:cNvPicPr>
            <p:nvPr>
              <p:custDataLst>
                <p:tags r:id="rId1"/>
              </p:custDataLst>
            </p:nvPr>
          </p:nvPicPr>
          <p:blipFill>
            <a:blip r:embed="rId2"/>
            <a:stretch>
              <a:fillRect/>
            </a:stretch>
          </p:blipFill>
          <p:spPr>
            <a:xfrm>
              <a:off x="153" y="2247"/>
              <a:ext cx="17464" cy="8691"/>
            </a:xfrm>
            <a:prstGeom prst="rect">
              <a:avLst/>
            </a:prstGeom>
          </p:spPr>
        </p:pic>
        <p:grpSp>
          <p:nvGrpSpPr>
            <p:cNvPr id="7" name="组合 6"/>
            <p:cNvGrpSpPr/>
            <p:nvPr/>
          </p:nvGrpSpPr>
          <p:grpSpPr>
            <a:xfrm>
              <a:off x="494" y="1753"/>
              <a:ext cx="4135" cy="977"/>
              <a:chOff x="494" y="2160"/>
              <a:chExt cx="4135" cy="977"/>
            </a:xfrm>
          </p:grpSpPr>
          <p:sp>
            <p:nvSpPr>
              <p:cNvPr id="4" name="文本框 3"/>
              <p:cNvSpPr txBox="1"/>
              <p:nvPr>
                <p:custDataLst>
                  <p:tags r:id="rId3"/>
                </p:custDataLst>
              </p:nvPr>
            </p:nvSpPr>
            <p:spPr>
              <a:xfrm>
                <a:off x="1977"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a:t>
                </a:r>
                <a:r>
                  <a:rPr lang="zh-CN" altLang="en-US" sz="2800" dirty="0" smtClean="0">
                    <a:latin typeface="黑体" panose="02010609060101010101" charset="-122"/>
                    <a:ea typeface="黑体" panose="02010609060101010101" charset="-122"/>
                    <a:cs typeface="黑体" panose="02010609060101010101" charset="-122"/>
                  </a:rPr>
                  <a:t>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1559416" y="1199646"/>
            <a:ext cx="9433048"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50000"/>
              </a:lnSpc>
            </a:pPr>
            <a:r>
              <a:rPr lang="zh-CN" altLang="en-US" sz="3200" b="1" dirty="0">
                <a:latin typeface="Times New Roman" panose="02020603050405020304" pitchFamily="18" charset="0"/>
                <a:ea typeface="楷体" panose="02010609060101010101" pitchFamily="49" charset="-122"/>
              </a:rPr>
              <a:t>本实验分析数据的技巧：</a:t>
            </a:r>
            <a:r>
              <a:rPr lang="zh-CN" altLang="en-US" sz="3200" b="1" dirty="0">
                <a:solidFill>
                  <a:srgbClr val="00B0F0"/>
                </a:solidFill>
                <a:latin typeface="Times New Roman" panose="02020603050405020304" pitchFamily="18" charset="0"/>
                <a:ea typeface="楷体" panose="02010609060101010101" pitchFamily="49" charset="-122"/>
              </a:rPr>
              <a:t>本实验中，测量了多组电压与电流的值，由于电压与电流的单位不同</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不同的物理量不能相加或相减</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，分析过程中，应该尝试将每一次实验得到的电压与电流的值进行相乘或求比值来发现规律。如果比值一定，表明两者成正比，如果乘积一定，则表明两者成反比。</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28"/>
          <p:cNvSpPr txBox="1"/>
          <p:nvPr/>
        </p:nvSpPr>
        <p:spPr>
          <a:xfrm>
            <a:off x="2639616" y="1728515"/>
            <a:ext cx="6910709" cy="3416320"/>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探究电流与电压的</a:t>
            </a:r>
            <a:r>
              <a:rPr lang="zh-CN" altLang="en-US" sz="3600" b="1" dirty="0" smtClean="0">
                <a:solidFill>
                  <a:prstClr val="black"/>
                </a:solidFill>
                <a:latin typeface="宋体" panose="02010600030101010101" pitchFamily="2" charset="-122"/>
                <a:cs typeface="Times New Roman" panose="02020603050405020304" pitchFamily="18" charset="0"/>
              </a:rPr>
              <a:t>关系</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探究电流与电阻的</a:t>
            </a:r>
            <a:r>
              <a:rPr lang="zh-CN" altLang="en-US" sz="3600" b="1" dirty="0" smtClean="0">
                <a:solidFill>
                  <a:prstClr val="black"/>
                </a:solidFill>
                <a:latin typeface="宋体" panose="02010600030101010101" pitchFamily="2" charset="-122"/>
                <a:cs typeface="Times New Roman" panose="02020603050405020304" pitchFamily="18" charset="0"/>
              </a:rPr>
              <a:t>关系</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欧姆定律及其</a:t>
            </a:r>
            <a:r>
              <a:rPr lang="zh-CN" altLang="en-US" sz="3600" b="1" dirty="0" smtClean="0">
                <a:solidFill>
                  <a:prstClr val="black"/>
                </a:solidFill>
                <a:latin typeface="宋体" panose="02010600030101010101" pitchFamily="2" charset="-122"/>
                <a:cs typeface="Times New Roman" panose="02020603050405020304" pitchFamily="18" charset="0"/>
              </a:rPr>
              <a:t>理解</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运用欧姆定律进行简单的计算</a:t>
            </a:r>
            <a:endParaRPr lang="en-US" altLang="zh-CN" sz="3600" b="1" dirty="0" smtClean="0">
              <a:solidFill>
                <a:prstClr val="black"/>
              </a:solidFill>
              <a:latin typeface="宋体" panose="02010600030101010101" pitchFamily="2"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0976" y="764704"/>
            <a:ext cx="11449685" cy="5517515"/>
            <a:chOff x="153" y="1753"/>
            <a:chExt cx="18031" cy="8689"/>
          </a:xfrm>
        </p:grpSpPr>
        <p:pic>
          <p:nvPicPr>
            <p:cNvPr id="3" name="图片 2" descr="打孔纸"/>
            <p:cNvPicPr>
              <a:picLocks noChangeAspect="1"/>
            </p:cNvPicPr>
            <p:nvPr>
              <p:custDataLst>
                <p:tags r:id="rId1"/>
              </p:custDataLst>
            </p:nvPr>
          </p:nvPicPr>
          <p:blipFill>
            <a:blip r:embed="rId2"/>
            <a:stretch>
              <a:fillRect/>
            </a:stretch>
          </p:blipFill>
          <p:spPr>
            <a:xfrm>
              <a:off x="153" y="2247"/>
              <a:ext cx="18031" cy="8195"/>
            </a:xfrm>
            <a:prstGeom prst="rect">
              <a:avLst/>
            </a:prstGeom>
          </p:spPr>
        </p:pic>
        <p:grpSp>
          <p:nvGrpSpPr>
            <p:cNvPr id="7" name="组合 6"/>
            <p:cNvGrpSpPr/>
            <p:nvPr/>
          </p:nvGrpSpPr>
          <p:grpSpPr>
            <a:xfrm>
              <a:off x="494" y="1753"/>
              <a:ext cx="4135" cy="977"/>
              <a:chOff x="494" y="2160"/>
              <a:chExt cx="4135" cy="977"/>
            </a:xfrm>
          </p:grpSpPr>
          <p:sp>
            <p:nvSpPr>
              <p:cNvPr id="4" name="文本框 3"/>
              <p:cNvSpPr txBox="1"/>
              <p:nvPr>
                <p:custDataLst>
                  <p:tags r:id="rId3"/>
                </p:custDataLst>
              </p:nvPr>
            </p:nvSpPr>
            <p:spPr>
              <a:xfrm>
                <a:off x="1977"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方法技巧</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1556875" y="1340768"/>
            <a:ext cx="10011733"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作图像是分析物理量关系常用的一种方法，</a:t>
            </a:r>
            <a:r>
              <a:rPr lang="zh-CN" altLang="en-US" sz="3200" b="1" dirty="0">
                <a:solidFill>
                  <a:srgbClr val="00B0F0"/>
                </a:solidFill>
                <a:latin typeface="Times New Roman" panose="02020603050405020304" pitchFamily="18" charset="0"/>
                <a:ea typeface="楷体" panose="02010609060101010101" pitchFamily="49" charset="-122"/>
              </a:rPr>
              <a:t>图像可直观反映物理量间的关系，当电阻一定时，</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U </a:t>
            </a:r>
            <a:r>
              <a:rPr lang="zh-CN" altLang="en-US" sz="3200" b="1" dirty="0">
                <a:solidFill>
                  <a:srgbClr val="00B0F0"/>
                </a:solidFill>
                <a:latin typeface="Times New Roman" panose="02020603050405020304" pitchFamily="18" charset="0"/>
                <a:ea typeface="楷体" panose="02010609060101010101" pitchFamily="49" charset="-122"/>
              </a:rPr>
              <a:t>图像为过坐标原点的一条直线，表明电流与电压成正比。</a:t>
            </a:r>
            <a:endParaRPr lang="en-US" altLang="zh-CN" sz="3200" b="1" dirty="0">
              <a:solidFill>
                <a:srgbClr val="00B0F0"/>
              </a:solidFill>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探究性实验多次实验的目的是寻找普遍规律，使实验结论更具有普遍性；测量性实验若用求平均值的方法处理实验数据，则实验的目的是减小误差。</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2012838"/>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实验方法：</a:t>
            </a:r>
            <a:endParaRPr lang="zh-CN" altLang="en-US" sz="3200" b="1" dirty="0">
              <a:latin typeface="Times New Roman" panose="02020603050405020304" pitchFamily="18" charset="0"/>
              <a:ea typeface="+mn-ea"/>
              <a:cs typeface="Times New Roman" panose="02020603050405020304" pitchFamily="18" charset="0"/>
            </a:endParaRPr>
          </a:p>
          <a:p>
            <a:pPr indent="721995"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保持电阻两端的电压不变</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方法：调节滑动变阻器</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，改变电阻</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方法：换接不同阻值的电阻</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，观察并记录电流的变化，分析数据，得出结论</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定量关系</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995916"/>
            <a:ext cx="5507283"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983468"/>
            <a:ext cx="4404921"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探究电流与电阻的关系</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620688"/>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实验电路图：</a:t>
            </a:r>
            <a:endParaRPr lang="en-US" altLang="zh-CN"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endParaRPr lang="en-US" altLang="zh-CN"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endParaRPr lang="en-US" altLang="zh-CN"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endParaRPr lang="en-US" altLang="zh-CN"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endParaRPr lang="en-US" altLang="zh-CN"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实验步骤：</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断开开关，按电路图</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5)</a:t>
            </a:r>
            <a:r>
              <a:rPr lang="zh-CN" altLang="en-US" sz="3200" b="1" dirty="0">
                <a:latin typeface="Times New Roman" panose="02020603050405020304" pitchFamily="18" charset="0"/>
                <a:cs typeface="Times New Roman" panose="02020603050405020304" pitchFamily="18" charset="0"/>
              </a:rPr>
              <a:t>连接电路。</a:t>
            </a:r>
            <a:endParaRPr lang="zh-CN" altLang="en-US" sz="3200" b="1" dirty="0">
              <a:latin typeface="Times New Roman" panose="02020603050405020304" pitchFamily="18" charset="0"/>
              <a:cs typeface="Times New Roman" panose="02020603050405020304" pitchFamily="18" charset="0"/>
            </a:endParaRPr>
          </a:p>
        </p:txBody>
      </p:sp>
      <p:pic>
        <p:nvPicPr>
          <p:cNvPr id="5122"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t="17670" r="50000"/>
          <a:stretch>
            <a:fillRect/>
          </a:stretch>
        </p:blipFill>
        <p:spPr bwMode="auto">
          <a:xfrm>
            <a:off x="3407702" y="1292762"/>
            <a:ext cx="3981797" cy="2982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1054944" y="620688"/>
            <a:ext cx="10081616"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将滑动变阻器滑片调到阻值最大处，闭合开关，调节滑动变阻器的滑片到适当位置，记录电压表和电流表的示数。</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断开开关，换接不同阻值的电阻，调节滑动变阻器，使电压表示数保持不变，记录电流表的示数。更换不同的电阻，重复以上操作，获得多组电流随电阻变化的数值，记录到表格中。</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980728"/>
            <a:ext cx="1056216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分析实验数据，作如图</a:t>
            </a:r>
            <a:r>
              <a:rPr lang="en-US" altLang="zh-CN" sz="3200" b="1" dirty="0">
                <a:latin typeface="Times New Roman" panose="02020603050405020304" pitchFamily="18" charset="0"/>
                <a:ea typeface="+mn-ea"/>
                <a:cs typeface="Times New Roman" panose="02020603050405020304" pitchFamily="18" charset="0"/>
              </a:rPr>
              <a:t>6 </a:t>
            </a:r>
            <a:r>
              <a:rPr lang="zh-CN" altLang="en-US" sz="3200" b="1" dirty="0">
                <a:latin typeface="Times New Roman" panose="02020603050405020304" pitchFamily="18" charset="0"/>
                <a:ea typeface="+mn-ea"/>
                <a:cs typeface="Times New Roman" panose="02020603050405020304" pitchFamily="18" charset="0"/>
              </a:rPr>
              <a:t>的</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图像，得出实验结论。</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7"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57300"/>
          <a:stretch>
            <a:fillRect/>
          </a:stretch>
        </p:blipFill>
        <p:spPr bwMode="auto">
          <a:xfrm>
            <a:off x="4367808" y="1842503"/>
            <a:ext cx="3400465" cy="3622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508787"/>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实验结论：</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当电压一定时，通过导体的电流与导体的电阻成反比。</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TextBox 33"/>
              <p:cNvSpPr txBox="1">
                <a:spLocks noChangeArrowheads="1"/>
              </p:cNvSpPr>
              <p:nvPr/>
            </p:nvSpPr>
            <p:spPr bwMode="auto">
              <a:xfrm>
                <a:off x="814918" y="836712"/>
                <a:ext cx="10562167" cy="499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特别提醒：</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多次实验的目的：测量多组数据，分析得出电流与电阻的关系，使实验结论更具有普遍性。</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分析实验数据的方法：</a:t>
                </a:r>
                <a:r>
                  <a:rPr lang="zh-CN" altLang="en-US" sz="3200" b="1" dirty="0">
                    <a:solidFill>
                      <a:srgbClr val="00B0F0"/>
                    </a:solidFill>
                    <a:latin typeface="Times New Roman" panose="02020603050405020304" pitchFamily="18" charset="0"/>
                    <a:ea typeface="+mn-ea"/>
                    <a:cs typeface="Times New Roman" panose="02020603050405020304" pitchFamily="18" charset="0"/>
                  </a:rPr>
                  <a:t>分析法</a:t>
                </a:r>
                <a:r>
                  <a:rPr lang="zh-CN" altLang="en-US" sz="3200" b="1" dirty="0">
                    <a:latin typeface="Times New Roman" panose="02020603050405020304" pitchFamily="18" charset="0"/>
                    <a:ea typeface="+mn-ea"/>
                    <a:cs typeface="Times New Roman" panose="02020603050405020304" pitchFamily="18" charset="0"/>
                  </a:rPr>
                  <a:t>，</a:t>
                </a:r>
                <a:r>
                  <a:rPr lang="zh-CN" altLang="en-US" sz="3200" b="1" dirty="0">
                    <a:solidFill>
                      <a:srgbClr val="00B0F0"/>
                    </a:solidFill>
                    <a:latin typeface="Times New Roman" panose="02020603050405020304" pitchFamily="18" charset="0"/>
                    <a:ea typeface="+mn-ea"/>
                    <a:cs typeface="Times New Roman" panose="02020603050405020304" pitchFamily="18" charset="0"/>
                  </a:rPr>
                  <a:t>图像法</a:t>
                </a:r>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作出电流随电阻变化的图像</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图像或</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zh-CN" altLang="en-US" sz="3200" b="1" dirty="0">
                    <a:latin typeface="Times New Roman" panose="02020603050405020304" pitchFamily="18" charset="0"/>
                    <a:ea typeface="+mn-ea"/>
                    <a:cs typeface="Times New Roman" panose="02020603050405020304" pitchFamily="18" charset="0"/>
                  </a:rPr>
                  <a:t>图像</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当电压一定时，通过导体的电流与导体的电阻成反比。</a:t>
                </a:r>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6" name="TextBox 33"/>
              <p:cNvSpPr txBox="1">
                <a:spLocks noRot="1" noChangeAspect="1" noMove="1" noResize="1" noEditPoints="1" noAdjustHandles="1" noChangeArrowheads="1" noChangeShapeType="1" noTextEdit="1"/>
              </p:cNvSpPr>
              <p:nvPr/>
            </p:nvSpPr>
            <p:spPr bwMode="auto">
              <a:xfrm>
                <a:off x="814918" y="836712"/>
                <a:ext cx="10562167" cy="4992905"/>
              </a:xfrm>
              <a:prstGeom prst="rect">
                <a:avLst/>
              </a:prstGeom>
              <a:blipFill rotWithShape="1">
                <a:blip r:embed="rId1"/>
                <a:stretch>
                  <a:fillRect l="-2" t="-8" r="4" b="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0976" y="764704"/>
            <a:ext cx="11449685" cy="5517515"/>
            <a:chOff x="153" y="1753"/>
            <a:chExt cx="18031" cy="8689"/>
          </a:xfrm>
        </p:grpSpPr>
        <p:pic>
          <p:nvPicPr>
            <p:cNvPr id="3" name="图片 2" descr="打孔纸"/>
            <p:cNvPicPr>
              <a:picLocks noChangeAspect="1"/>
            </p:cNvPicPr>
            <p:nvPr>
              <p:custDataLst>
                <p:tags r:id="rId1"/>
              </p:custDataLst>
            </p:nvPr>
          </p:nvPicPr>
          <p:blipFill>
            <a:blip r:embed="rId2"/>
            <a:stretch>
              <a:fillRect/>
            </a:stretch>
          </p:blipFill>
          <p:spPr>
            <a:xfrm>
              <a:off x="153" y="2247"/>
              <a:ext cx="18031" cy="8195"/>
            </a:xfrm>
            <a:prstGeom prst="rect">
              <a:avLst/>
            </a:prstGeom>
          </p:spPr>
        </p:pic>
        <p:grpSp>
          <p:nvGrpSpPr>
            <p:cNvPr id="7" name="组合 6"/>
            <p:cNvGrpSpPr/>
            <p:nvPr/>
          </p:nvGrpSpPr>
          <p:grpSpPr>
            <a:xfrm>
              <a:off x="494" y="1753"/>
              <a:ext cx="5897" cy="979"/>
              <a:chOff x="494" y="2160"/>
              <a:chExt cx="5897" cy="979"/>
            </a:xfrm>
          </p:grpSpPr>
          <p:sp>
            <p:nvSpPr>
              <p:cNvPr id="4" name="文本框 3"/>
              <p:cNvSpPr txBox="1"/>
              <p:nvPr>
                <p:custDataLst>
                  <p:tags r:id="rId3"/>
                </p:custDataLst>
              </p:nvPr>
            </p:nvSpPr>
            <p:spPr>
              <a:xfrm>
                <a:off x="1977" y="2315"/>
                <a:ext cx="4414"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对比法研究</a:t>
                </a:r>
                <a:r>
                  <a:rPr lang="zh-CN" altLang="en-US" sz="2800" dirty="0" smtClean="0">
                    <a:latin typeface="黑体" panose="02010609060101010101" charset="-122"/>
                    <a:ea typeface="黑体" panose="02010609060101010101" charset="-122"/>
                    <a:cs typeface="黑体" panose="02010609060101010101" charset="-122"/>
                  </a:rPr>
                  <a:t>实验</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1556875" y="1458178"/>
            <a:ext cx="10011733" cy="420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20000"/>
              </a:lnSpc>
            </a:pPr>
            <a:r>
              <a:rPr lang="zh-CN" altLang="en-US" sz="3200" b="1" dirty="0">
                <a:solidFill>
                  <a:srgbClr val="00B0F0"/>
                </a:solidFill>
                <a:latin typeface="Times New Roman" panose="02020603050405020304" pitchFamily="18" charset="0"/>
                <a:ea typeface="楷体" panose="02010609060101010101" pitchFamily="49" charset="-122"/>
              </a:rPr>
              <a:t>对比滑动变阻器在探究电流与电压和探究电流与电阻关系中的作用的异同：</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20725" eaLnBrk="1" hangingPunct="1">
              <a:lnSpc>
                <a:spcPct val="12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latin typeface="Times New Roman" panose="02020603050405020304" pitchFamily="18" charset="0"/>
                <a:ea typeface="楷体" panose="02010609060101010101" pitchFamily="49" charset="-122"/>
              </a:rPr>
              <a:t>相同点：</a:t>
            </a:r>
            <a:r>
              <a:rPr lang="zh-CN" altLang="en-US" sz="3200" b="1" dirty="0">
                <a:solidFill>
                  <a:srgbClr val="00B0F0"/>
                </a:solidFill>
                <a:latin typeface="Times New Roman" panose="02020603050405020304" pitchFamily="18" charset="0"/>
                <a:ea typeface="楷体" panose="02010609060101010101" pitchFamily="49" charset="-122"/>
              </a:rPr>
              <a:t>保护电路。</a:t>
            </a: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latin typeface="Times New Roman" panose="02020603050405020304" pitchFamily="18" charset="0"/>
                <a:ea typeface="楷体" panose="02010609060101010101" pitchFamily="49" charset="-122"/>
              </a:rPr>
              <a:t>不同点：</a:t>
            </a:r>
            <a:endParaRPr lang="zh-CN" altLang="en-US" sz="3200" b="1" dirty="0">
              <a:latin typeface="Times New Roman" panose="02020603050405020304" pitchFamily="18" charset="0"/>
              <a:ea typeface="楷体" panose="02010609060101010101" pitchFamily="49" charset="-122"/>
            </a:endParaRPr>
          </a:p>
          <a:p>
            <a:pPr marL="5080" indent="720725" eaLnBrk="1" hangingPunct="1">
              <a:lnSpc>
                <a:spcPct val="120000"/>
              </a:lnSpc>
            </a:pPr>
            <a:r>
              <a:rPr lang="zh-CN" altLang="en-US" sz="3200" b="1" dirty="0">
                <a:solidFill>
                  <a:srgbClr val="00B0F0"/>
                </a:solidFill>
                <a:latin typeface="Times New Roman" panose="02020603050405020304" pitchFamily="18" charset="0"/>
                <a:ea typeface="楷体" panose="02010609060101010101" pitchFamily="49" charset="-122"/>
              </a:rPr>
              <a:t>①探究电流与电压关系实验中滑动变阻器的作用： 改变定值电阻两端的电压。</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20725" eaLnBrk="1" hangingPunct="1">
              <a:lnSpc>
                <a:spcPct val="120000"/>
              </a:lnSpc>
            </a:pPr>
            <a:r>
              <a:rPr lang="zh-CN" altLang="en-US" sz="3200" b="1" dirty="0">
                <a:solidFill>
                  <a:srgbClr val="00B0F0"/>
                </a:solidFill>
                <a:latin typeface="Times New Roman" panose="02020603050405020304" pitchFamily="18" charset="0"/>
                <a:ea typeface="楷体" panose="02010609060101010101" pitchFamily="49" charset="-122"/>
              </a:rPr>
              <a:t>②探究电流与电阻关系实验中滑动变阻器的作用：使定值电阻两端的电压保持不变。</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021" y="1052736"/>
            <a:ext cx="9698567" cy="1600434"/>
          </a:xfrm>
          <a:prstGeom prst="rect">
            <a:avLst/>
          </a:prstGeom>
          <a:noFill/>
          <a:ln w="9525">
            <a:noFill/>
            <a:miter lim="800000"/>
          </a:ln>
        </p:spPr>
        <p:txBody>
          <a:bodyPr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菏泽</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某学习小组计划探究电流与电阻的关系，</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设计的电路如图</a:t>
            </a:r>
            <a:r>
              <a:rPr lang="en-US" altLang="zh-CN" sz="3200" b="1" dirty="0">
                <a:latin typeface="Times New Roman" panose="02020603050405020304" pitchFamily="18" charset="0"/>
                <a:ea typeface="+mn-ea"/>
                <a:cs typeface="Times New Roman" panose="02020603050405020304" pitchFamily="18" charset="0"/>
              </a:rPr>
              <a:t>7 </a:t>
            </a:r>
            <a:r>
              <a:rPr lang="zh-CN" altLang="en-US" sz="3200" b="1" dirty="0">
                <a:latin typeface="Times New Roman" panose="02020603050405020304" pitchFamily="18" charset="0"/>
                <a:ea typeface="+mn-ea"/>
                <a:cs typeface="Times New Roman" panose="02020603050405020304" pitchFamily="18" charset="0"/>
              </a:rPr>
              <a:t>甲所示。</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8520" y="1282254"/>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charset="-122"/>
                <a:ea typeface="微软雅黑" panose="020B0503020204020204" charset="-122"/>
              </a:rPr>
              <a:t>例</a:t>
            </a:r>
            <a:r>
              <a:rPr lang="en-US" altLang="zh-CN" sz="3200" dirty="0">
                <a:solidFill>
                  <a:srgbClr val="FFFFFF"/>
                </a:solidFill>
                <a:latin typeface="微软雅黑" panose="020B0503020204020204" charset="-122"/>
                <a:ea typeface="微软雅黑" panose="020B0503020204020204" charset="-122"/>
              </a:rPr>
              <a:t>2</a:t>
            </a:r>
            <a:endParaRPr lang="zh-CN" altLang="en-US" sz="3200" dirty="0">
              <a:solidFill>
                <a:srgbClr val="FFFFFF"/>
              </a:solidFill>
              <a:latin typeface="微软雅黑" panose="020B0503020204020204" charset="-122"/>
              <a:ea typeface="微软雅黑" panose="020B0503020204020204" charset="-122"/>
            </a:endParaRPr>
          </a:p>
        </p:txBody>
      </p:sp>
      <p:pic>
        <p:nvPicPr>
          <p:cNvPr id="614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52975" y="2708920"/>
            <a:ext cx="2686051" cy="2813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07759" y="836712"/>
            <a:ext cx="10569325" cy="1600439"/>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请根据图甲把图乙中的电路连接完整</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要求滑动触头向右移动时，电路中电流变大</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7056107" y="1700809"/>
            <a:ext cx="3552395"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解：如图</a:t>
            </a:r>
            <a:r>
              <a:rPr lang="en-US" altLang="zh-CN" sz="3200" b="1" dirty="0">
                <a:solidFill>
                  <a:srgbClr val="FF0000"/>
                </a:solidFill>
                <a:latin typeface="Times New Roman" panose="02020603050405020304" pitchFamily="18" charset="0"/>
                <a:ea typeface="+mn-ea"/>
                <a:cs typeface="Times New Roman" panose="02020603050405020304" pitchFamily="18" charset="0"/>
              </a:rPr>
              <a:t>8 </a:t>
            </a:r>
            <a:r>
              <a:rPr lang="zh-CN" altLang="en-US" sz="3200" b="1" dirty="0">
                <a:solidFill>
                  <a:srgbClr val="FF0000"/>
                </a:solidFill>
                <a:latin typeface="Times New Roman" panose="02020603050405020304" pitchFamily="18" charset="0"/>
                <a:ea typeface="+mn-ea"/>
                <a:cs typeface="Times New Roman" panose="02020603050405020304" pitchFamily="18" charset="0"/>
              </a:rPr>
              <a:t>所示。</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717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73225" y="2686305"/>
            <a:ext cx="3894520" cy="3335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07128" y="2485099"/>
            <a:ext cx="4677437" cy="363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171"/>
                                        </p:tgtEl>
                                        <p:attrNameLst>
                                          <p:attrName>style.visibility</p:attrName>
                                        </p:attrNameLst>
                                      </p:cBhvr>
                                      <p:to>
                                        <p:strVal val="visible"/>
                                      </p:to>
                                    </p:set>
                                    <p:anim calcmode="lin" valueType="num">
                                      <p:cBhvr additive="base">
                                        <p:cTn id="11" dur="500" fill="hold"/>
                                        <p:tgtEl>
                                          <p:spTgt spid="7171"/>
                                        </p:tgtEl>
                                        <p:attrNameLst>
                                          <p:attrName>ppt_x</p:attrName>
                                        </p:attrNameLst>
                                      </p:cBhvr>
                                      <p:tavLst>
                                        <p:tav tm="0">
                                          <p:val>
                                            <p:strVal val="#ppt_x"/>
                                          </p:val>
                                        </p:tav>
                                        <p:tav tm="100000">
                                          <p:val>
                                            <p:strVal val="#ppt_x"/>
                                          </p:val>
                                        </p:tav>
                                      </p:tavLst>
                                    </p:anim>
                                    <p:anim calcmode="lin" valueType="num">
                                      <p:cBhvr additive="base">
                                        <p:cTn id="12"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055440" y="764704"/>
            <a:ext cx="10081120"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90170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在上一章中，我们曾经把一只小灯泡分别与一节和两节电池相连接，观察它的亮度变化，小灯泡没有换，电压增大后，电流增大了，小灯泡变亮了，在电源两端电压不变的情况下，我们还做过用滑动变阻器改变电路中电流的实验。根据这些实验现象，你认为通过</a:t>
            </a:r>
            <a:r>
              <a:rPr lang="zh-CN" altLang="en-US" b="1" dirty="0" smtClean="0">
                <a:latin typeface="Times New Roman" panose="02020603050405020304" pitchFamily="18" charset="0"/>
                <a:ea typeface="+mn-ea"/>
                <a:cs typeface="Times New Roman" panose="02020603050405020304" pitchFamily="18" charset="0"/>
              </a:rPr>
              <a:t>导体</a:t>
            </a:r>
            <a:r>
              <a:rPr lang="en-US" altLang="zh-CN" b="1" dirty="0" smtClean="0">
                <a:latin typeface="Times New Roman" panose="02020603050405020304" pitchFamily="18" charset="0"/>
                <a:ea typeface="+mn-ea"/>
                <a:cs typeface="Times New Roman" panose="02020603050405020304" pitchFamily="18" charset="0"/>
              </a:rPr>
              <a:t>(</a:t>
            </a:r>
            <a:r>
              <a:rPr lang="zh-CN" altLang="en-US" b="1" dirty="0" smtClean="0">
                <a:latin typeface="Times New Roman" panose="02020603050405020304" pitchFamily="18" charset="0"/>
                <a:ea typeface="+mn-ea"/>
                <a:cs typeface="Times New Roman" panose="02020603050405020304" pitchFamily="18" charset="0"/>
              </a:rPr>
              <a:t>小灯泡</a:t>
            </a:r>
            <a:r>
              <a:rPr lang="en-US" altLang="zh-CN" b="1" dirty="0" smtClean="0">
                <a:latin typeface="Times New Roman" panose="02020603050405020304" pitchFamily="18" charset="0"/>
                <a:ea typeface="+mn-ea"/>
                <a:cs typeface="Times New Roman" panose="02020603050405020304" pitchFamily="18" charset="0"/>
              </a:rPr>
              <a:t>)</a:t>
            </a:r>
            <a:r>
              <a:rPr lang="zh-CN" altLang="en-US" b="1" dirty="0" smtClean="0">
                <a:latin typeface="Times New Roman" panose="02020603050405020304" pitchFamily="18" charset="0"/>
                <a:ea typeface="+mn-ea"/>
                <a:cs typeface="Times New Roman" panose="02020603050405020304" pitchFamily="18" charset="0"/>
              </a:rPr>
              <a:t>的</a:t>
            </a:r>
            <a:r>
              <a:rPr lang="zh-CN" altLang="en-US" b="1" dirty="0">
                <a:latin typeface="Times New Roman" panose="02020603050405020304" pitchFamily="18" charset="0"/>
                <a:ea typeface="+mn-ea"/>
                <a:cs typeface="Times New Roman" panose="02020603050405020304" pitchFamily="18" charset="0"/>
              </a:rPr>
              <a:t>电流与导体两端的电压、导体的电阻之间存在什么关系</a:t>
            </a:r>
            <a:r>
              <a:rPr lang="zh-CN" altLang="en-US" b="1" dirty="0" smtClean="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8" y="1508787"/>
            <a:ext cx="5568619"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当滑动触头向右移动时，电路中电流变大，则滑动变阻器连入电路中的电阻变小，故滑动变阻器下方应该接的是右接线柱</a:t>
            </a:r>
            <a:r>
              <a:rPr lang="en-US" altLang="zh-CN" sz="3200" b="1" i="1" dirty="0">
                <a:latin typeface="Times New Roman" panose="02020603050405020304" pitchFamily="18" charset="0"/>
              </a:rPr>
              <a:t>B</a:t>
            </a:r>
            <a:r>
              <a:rPr lang="zh-CN" altLang="en-US" sz="3200" b="1" dirty="0">
                <a:latin typeface="Times New Roman" panose="02020603050405020304" pitchFamily="18" charset="0"/>
              </a:rPr>
              <a:t>，如图</a:t>
            </a:r>
            <a:r>
              <a:rPr lang="en-US" altLang="zh-CN" sz="3200" b="1" dirty="0">
                <a:latin typeface="Times New Roman" panose="02020603050405020304" pitchFamily="18" charset="0"/>
              </a:rPr>
              <a:t>8 </a:t>
            </a:r>
            <a:r>
              <a:rPr lang="zh-CN" altLang="en-US" sz="3200" b="1" dirty="0">
                <a:latin typeface="Times New Roman" panose="02020603050405020304" pitchFamily="18" charset="0"/>
              </a:rPr>
              <a:t>所示。</a:t>
            </a:r>
            <a:endParaRPr lang="zh-CN" altLang="en-US" sz="3200" dirty="0">
              <a:latin typeface="Times New Roman" panose="02020603050405020304" pitchFamily="18" charset="0"/>
            </a:endParaRPr>
          </a:p>
        </p:txBody>
      </p:sp>
      <p:pic>
        <p:nvPicPr>
          <p:cNvPr id="7" name="Picture 3"/>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26279" y="1600901"/>
            <a:ext cx="4677437" cy="363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07759" y="1508787"/>
            <a:ext cx="10569325" cy="1600439"/>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在闭合开关进行实验前，滑动变阻器的滑动触头应位于 </a:t>
            </a:r>
            <a:r>
              <a:rPr lang="en-US" altLang="zh-CN" sz="3200" b="1" dirty="0">
                <a:latin typeface="Times New Roman" panose="02020603050405020304" pitchFamily="18" charset="0"/>
                <a:ea typeface="+mn-ea"/>
                <a:cs typeface="Times New Roman" panose="02020603050405020304" pitchFamily="18" charset="0"/>
              </a:rPr>
              <a:t>_____(</a:t>
            </a:r>
            <a:r>
              <a:rPr lang="zh-CN" altLang="en-US" sz="3200" b="1" dirty="0">
                <a:latin typeface="Times New Roman" panose="02020603050405020304" pitchFamily="18" charset="0"/>
                <a:ea typeface="+mn-ea"/>
                <a:cs typeface="Times New Roman" panose="02020603050405020304" pitchFamily="18" charset="0"/>
              </a:rPr>
              <a:t>填“</a:t>
            </a:r>
            <a:r>
              <a:rPr lang="en-US" altLang="zh-CN" sz="3200" b="1" i="1" dirty="0">
                <a:latin typeface="Times New Roman" panose="02020603050405020304" pitchFamily="18" charset="0"/>
                <a:ea typeface="+mn-ea"/>
                <a:cs typeface="Times New Roman" panose="02020603050405020304" pitchFamily="18" charset="0"/>
              </a:rPr>
              <a:t>A</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或“</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端。</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1679509" y="2257998"/>
            <a:ext cx="576064"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i="1" dirty="0">
                <a:solidFill>
                  <a:srgbClr val="FF0000"/>
                </a:solidFill>
                <a:latin typeface="Times New Roman" panose="02020603050405020304" pitchFamily="18" charset="0"/>
                <a:ea typeface="+mn-ea"/>
                <a:cs typeface="Times New Roman" panose="02020603050405020304" pitchFamily="18" charset="0"/>
              </a:rPr>
              <a:t>A</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1" name="矩形 2"/>
          <p:cNvSpPr>
            <a:spLocks noChangeArrowheads="1"/>
          </p:cNvSpPr>
          <p:nvPr/>
        </p:nvSpPr>
        <p:spPr bwMode="auto">
          <a:xfrm>
            <a:off x="1297522" y="3062919"/>
            <a:ext cx="9601068"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在闭合开关进行实验前，滑动变阻器应移至阻值最大处，应位于</a:t>
            </a:r>
            <a:r>
              <a:rPr lang="en-US" altLang="zh-CN" sz="3200" b="1" i="1" dirty="0">
                <a:latin typeface="Times New Roman" panose="02020603050405020304" pitchFamily="18" charset="0"/>
              </a:rPr>
              <a:t>A </a:t>
            </a:r>
            <a:r>
              <a:rPr lang="zh-CN" altLang="en-US" sz="3200" b="1" dirty="0">
                <a:latin typeface="Times New Roman" panose="02020603050405020304" pitchFamily="18" charset="0"/>
              </a:rPr>
              <a:t>端。</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07759" y="1058726"/>
            <a:ext cx="10569325" cy="2339101"/>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为得到多组实验数据，进行实验时需要更换连入电路中的定值电阻。每次更换定值电阻后，都需要调节滑动变阻器，使电压表的示数</a:t>
            </a:r>
            <a:r>
              <a:rPr lang="en-US" altLang="zh-CN" sz="3200" b="1" dirty="0">
                <a:latin typeface="Times New Roman" panose="02020603050405020304" pitchFamily="18" charset="0"/>
                <a:cs typeface="Times New Roman" panose="02020603050405020304" pitchFamily="18" charset="0"/>
              </a:rPr>
              <a:t>_________</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5498733" y="2500557"/>
            <a:ext cx="2016224"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保持不变</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8" name="矩形 2"/>
          <p:cNvSpPr>
            <a:spLocks noChangeArrowheads="1"/>
          </p:cNvSpPr>
          <p:nvPr/>
        </p:nvSpPr>
        <p:spPr bwMode="auto">
          <a:xfrm>
            <a:off x="1297522" y="3391587"/>
            <a:ext cx="9601068"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探究电流与电阻的关系，需要控制定值电阻两端的电压不变，故每次更换定值电阻后，都需要调节滑动变阻器，使电压表的示数保持不变。</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07759" y="1058726"/>
            <a:ext cx="10569325" cy="2339101"/>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(4)</a:t>
            </a:r>
            <a:r>
              <a:rPr lang="zh-CN" altLang="en-US" sz="3200" b="1" dirty="0">
                <a:latin typeface="Times New Roman" panose="02020603050405020304" pitchFamily="18" charset="0"/>
                <a:ea typeface="+mn-ea"/>
                <a:cs typeface="Times New Roman" panose="02020603050405020304" pitchFamily="18" charset="0"/>
              </a:rPr>
              <a:t>某次实验时，闭合开关，调节滑动变阻器，发现电流表示数变化，但电压表的示数为零，则电路中的故障是</a:t>
            </a:r>
            <a:r>
              <a:rPr lang="en-US" altLang="zh-CN" sz="3200" b="1" dirty="0">
                <a:latin typeface="Times New Roman" panose="02020603050405020304" pitchFamily="18" charset="0"/>
                <a:cs typeface="Times New Roman" panose="02020603050405020304" pitchFamily="18" charset="0"/>
              </a:rPr>
              <a:t>_______________</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1391477" y="2468894"/>
            <a:ext cx="3168352"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定值电阻</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n-US" sz="3200" b="1" dirty="0">
                <a:solidFill>
                  <a:srgbClr val="FF0000"/>
                </a:solidFill>
                <a:latin typeface="Times New Roman" panose="02020603050405020304" pitchFamily="18" charset="0"/>
                <a:ea typeface="+mn-ea"/>
                <a:cs typeface="Times New Roman" panose="02020603050405020304" pitchFamily="18" charset="0"/>
              </a:rPr>
              <a:t>短路</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8" name="矩形 2"/>
          <p:cNvSpPr>
            <a:spLocks noChangeArrowheads="1"/>
          </p:cNvSpPr>
          <p:nvPr/>
        </p:nvSpPr>
        <p:spPr bwMode="auto">
          <a:xfrm>
            <a:off x="1297522" y="3391587"/>
            <a:ext cx="9601068"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闭合开关，调节滑动变阻器，电流表示数变化，电压表的示数为零，说明与电压表并联的定值电阻短路。</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07759" y="1508787"/>
            <a:ext cx="10569325" cy="1600439"/>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(5)</a:t>
            </a:r>
            <a:r>
              <a:rPr lang="zh-CN" altLang="en-US" sz="3200" b="1" dirty="0">
                <a:latin typeface="Times New Roman" panose="02020603050405020304" pitchFamily="18" charset="0"/>
                <a:ea typeface="+mn-ea"/>
                <a:cs typeface="Times New Roman" panose="02020603050405020304" pitchFamily="18" charset="0"/>
              </a:rPr>
              <a:t>某次实验中，电流表示数如图丙所示，该电流表的示数为</a:t>
            </a:r>
            <a:r>
              <a:rPr lang="en-US" altLang="zh-CN" sz="3200" b="1" dirty="0">
                <a:latin typeface="Times New Roman" panose="02020603050405020304" pitchFamily="18" charset="0"/>
                <a:cs typeface="Times New Roman" panose="02020603050405020304" pitchFamily="18" charset="0"/>
              </a:rPr>
              <a:t>_______</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1871531" y="2202065"/>
            <a:ext cx="1344149"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0.24 A</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819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33925" y="3109226"/>
            <a:ext cx="2724151" cy="2273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7" y="1508787"/>
            <a:ext cx="9601068"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如图丙所示，电流表选用</a:t>
            </a:r>
            <a:r>
              <a:rPr lang="en-US" altLang="zh-CN" sz="3200" b="1" dirty="0">
                <a:latin typeface="Times New Roman" panose="02020603050405020304" pitchFamily="18" charset="0"/>
              </a:rPr>
              <a:t>0~0.6 A </a:t>
            </a:r>
            <a:r>
              <a:rPr lang="zh-CN" altLang="en-US" sz="3200" b="1" dirty="0">
                <a:latin typeface="Times New Roman" panose="02020603050405020304" pitchFamily="18" charset="0"/>
              </a:rPr>
              <a:t>的量程，故电流表的示数为</a:t>
            </a:r>
            <a:r>
              <a:rPr lang="en-US" altLang="zh-CN" sz="3200" b="1" dirty="0">
                <a:latin typeface="Times New Roman" panose="02020603050405020304" pitchFamily="18" charset="0"/>
              </a:rPr>
              <a:t>0.24 A</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9" name="TextBox 8"/>
              <p:cNvSpPr txBox="1">
                <a:spLocks noChangeArrowheads="1"/>
              </p:cNvSpPr>
              <p:nvPr/>
            </p:nvSpPr>
            <p:spPr bwMode="auto">
              <a:xfrm>
                <a:off x="807759" y="1220755"/>
                <a:ext cx="10569325" cy="4254243"/>
              </a:xfrm>
              <a:prstGeom prst="rect">
                <a:avLst/>
              </a:prstGeom>
              <a:noFill/>
              <a:ln w="9525">
                <a:noFill/>
                <a:miter lim="800000"/>
              </a:ln>
            </p:spPr>
            <p:txBody>
              <a:bodyPr wrap="square" lIns="121917" tIns="60958" rIns="121917" bIns="60958">
                <a:spAutoFit/>
              </a:bodyPr>
              <a:lstStyle/>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(6)</a:t>
                </a:r>
                <a:r>
                  <a:rPr lang="zh-CN" altLang="en-US" sz="3200" b="1" dirty="0">
                    <a:latin typeface="Times New Roman" panose="02020603050405020304" pitchFamily="18" charset="0"/>
                    <a:ea typeface="+mn-ea"/>
                    <a:cs typeface="Times New Roman" panose="02020603050405020304" pitchFamily="18" charset="0"/>
                  </a:rPr>
                  <a:t>某同学分析实验数据发现在电压一定的情况下，电流与电阻成反比，于是他作出了</a:t>
                </a:r>
                <a:endParaRPr lang="en-US" altLang="zh-CN" sz="3200" b="1" dirty="0">
                  <a:latin typeface="Times New Roman" panose="02020603050405020304" pitchFamily="18" charset="0"/>
                  <a:ea typeface="+mn-ea"/>
                  <a:cs typeface="Times New Roman" panose="02020603050405020304" pitchFamily="18" charset="0"/>
                </a:endParaRPr>
              </a:p>
              <a:p>
                <a:pPr marL="476250">
                  <a:lnSpc>
                    <a:spcPct val="150000"/>
                  </a:lnSpc>
                  <a:defRPr/>
                </a:pPr>
                <a:r>
                  <a:rPr lang="zh-CN" altLang="en-US" sz="3200" b="1" dirty="0">
                    <a:latin typeface="Times New Roman" panose="02020603050405020304" pitchFamily="18" charset="0"/>
                    <a:ea typeface="+mn-ea"/>
                    <a:cs typeface="Times New Roman" panose="02020603050405020304" pitchFamily="18" charset="0"/>
                  </a:rPr>
                  <a:t>如图丁所示的</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zh-CN" altLang="en-US" sz="3200" b="1" dirty="0">
                    <a:latin typeface="Times New Roman" panose="02020603050405020304" pitchFamily="18" charset="0"/>
                    <a:ea typeface="+mn-ea"/>
                    <a:cs typeface="Times New Roman" panose="02020603050405020304" pitchFamily="18" charset="0"/>
                  </a:rPr>
                  <a:t>图线，则</a:t>
                </a:r>
                <a:endParaRPr lang="en-US" altLang="zh-CN" sz="3200" b="1" dirty="0">
                  <a:latin typeface="Times New Roman" panose="02020603050405020304" pitchFamily="18" charset="0"/>
                  <a:ea typeface="+mn-ea"/>
                  <a:cs typeface="Times New Roman" panose="02020603050405020304" pitchFamily="18" charset="0"/>
                </a:endParaRPr>
              </a:p>
              <a:p>
                <a:pPr marL="476250">
                  <a:lnSpc>
                    <a:spcPct val="150000"/>
                  </a:lnSpc>
                  <a:defRPr/>
                </a:pPr>
                <a:r>
                  <a:rPr lang="zh-CN" altLang="en-US" sz="3200" b="1" dirty="0">
                    <a:latin typeface="Times New Roman" panose="02020603050405020304" pitchFamily="18" charset="0"/>
                    <a:ea typeface="+mn-ea"/>
                    <a:cs typeface="Times New Roman" panose="02020603050405020304" pitchFamily="18" charset="0"/>
                  </a:rPr>
                  <a:t>实验中该同学加在电阻两</a:t>
                </a:r>
                <a:endParaRPr lang="en-US" altLang="zh-CN" sz="3200" b="1" dirty="0">
                  <a:latin typeface="Times New Roman" panose="02020603050405020304" pitchFamily="18" charset="0"/>
                  <a:ea typeface="+mn-ea"/>
                  <a:cs typeface="Times New Roman" panose="02020603050405020304" pitchFamily="18" charset="0"/>
                </a:endParaRPr>
              </a:p>
              <a:p>
                <a:pPr marL="476250">
                  <a:lnSpc>
                    <a:spcPct val="150000"/>
                  </a:lnSpc>
                  <a:defRPr/>
                </a:pPr>
                <a:r>
                  <a:rPr lang="zh-CN" altLang="en-US" sz="3200" b="1" dirty="0">
                    <a:latin typeface="Times New Roman" panose="02020603050405020304" pitchFamily="18" charset="0"/>
                    <a:ea typeface="+mn-ea"/>
                    <a:cs typeface="Times New Roman" panose="02020603050405020304" pitchFamily="18" charset="0"/>
                  </a:rPr>
                  <a:t>端的电压为</a:t>
                </a:r>
                <a:r>
                  <a:rPr lang="en-US" altLang="zh-CN" sz="3200" b="1" dirty="0">
                    <a:latin typeface="Times New Roman" panose="02020603050405020304" pitchFamily="18" charset="0"/>
                    <a:cs typeface="Times New Roman" panose="02020603050405020304" pitchFamily="18" charset="0"/>
                  </a:rPr>
                  <a:t>_____</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bwMode="auto">
              <a:xfrm>
                <a:off x="807759" y="1220755"/>
                <a:ext cx="10569325" cy="4254243"/>
              </a:xfrm>
              <a:prstGeom prst="rect">
                <a:avLst/>
              </a:prstGeom>
              <a:blipFill rotWithShape="1">
                <a:blip r:embed="rId1"/>
                <a:stretch>
                  <a:fillRect t="-7" r="4" b="1"/>
                </a:stretch>
              </a:blipFill>
              <a:ln w="9525">
                <a:noFill/>
                <a:miter lim="800000"/>
              </a:ln>
            </p:spPr>
            <p:txBody>
              <a:bodyPr/>
              <a:lstStyle/>
              <a:p>
                <a:r>
                  <a:rPr lang="zh-CN" altLang="en-US">
                    <a:noFill/>
                  </a:rPr>
                  <a:t> </a:t>
                </a:r>
              </a:p>
            </p:txBody>
          </p:sp>
        </mc:Fallback>
      </mc:AlternateContent>
      <p:sp>
        <p:nvSpPr>
          <p:cNvPr id="12" name="TextBox 11"/>
          <p:cNvSpPr txBox="1">
            <a:spLocks noChangeArrowheads="1"/>
          </p:cNvSpPr>
          <p:nvPr/>
        </p:nvSpPr>
        <p:spPr bwMode="auto">
          <a:xfrm>
            <a:off x="3599723" y="4592021"/>
            <a:ext cx="1056117"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3 V</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921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8906" y="2418143"/>
            <a:ext cx="3895593" cy="2733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 name="矩形 2"/>
              <p:cNvSpPr>
                <a:spLocks noChangeArrowheads="1"/>
              </p:cNvSpPr>
              <p:nvPr/>
            </p:nvSpPr>
            <p:spPr bwMode="auto">
              <a:xfrm>
                <a:off x="1295467" y="1508787"/>
                <a:ext cx="9601068" cy="351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在实验中，定值电阻两端的电压是一定的，可以在图像上取任意一点计算，当</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=0.30 A</a:t>
                </a:r>
                <a:r>
                  <a:rPr lang="zh-CN" altLang="en-US" sz="3200" b="1" dirty="0">
                    <a:latin typeface="Times New Roman" panose="02020603050405020304" pitchFamily="18" charset="0"/>
                  </a:rPr>
                  <a:t>时，</a:t>
                </a:r>
                <a:endParaRPr lang="zh-CN" altLang="en-US" sz="3200" b="1" dirty="0">
                  <a:latin typeface="Times New Roman" panose="02020603050405020304" pitchFamily="18" charset="0"/>
                </a:endParaRPr>
              </a:p>
              <a:p>
                <a:pPr eaLnBrk="1" hangingPunct="1">
                  <a:lnSpc>
                    <a:spcPct val="150000"/>
                  </a:lnSpc>
                </a:pP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dirty="0">
                                <a:latin typeface="Times New Roman" panose="02020603050405020304" pitchFamily="18" charset="0"/>
                              </a:rPr>
                              <m:t>1</m:t>
                            </m:r>
                          </m:num>
                          <m:den>
                            <m:r>
                              <m:rPr>
                                <m:nor/>
                              </m:rPr>
                              <a:rPr lang="en-US" altLang="zh-CN" sz="3200" b="1" i="1" dirty="0">
                                <a:latin typeface="Times New Roman" panose="02020603050405020304" pitchFamily="18" charset="0"/>
                              </a:rPr>
                              <m:t>R</m:t>
                            </m:r>
                          </m:den>
                        </m:f>
                      </m:e>
                    </m:box>
                  </m:oMath>
                </a14:m>
                <a:r>
                  <a:rPr lang="en-US" altLang="zh-CN" sz="3200" b="1" dirty="0">
                    <a:latin typeface="Times New Roman" panose="02020603050405020304" pitchFamily="18" charset="0"/>
                  </a:rPr>
                  <a:t>=0.1Ω</a:t>
                </a:r>
                <a:r>
                  <a:rPr lang="zh-CN" altLang="en-US" sz="3200" b="1" baseline="30000" dirty="0">
                    <a:latin typeface="Times New Roman" panose="02020603050405020304" pitchFamily="18" charset="0"/>
                  </a:rPr>
                  <a:t>－</a:t>
                </a:r>
                <a:r>
                  <a:rPr lang="en-US" altLang="zh-CN" sz="3200" b="1" baseline="30000" dirty="0">
                    <a:latin typeface="Times New Roman" panose="02020603050405020304" pitchFamily="18" charset="0"/>
                  </a:rPr>
                  <a:t>1</a:t>
                </a:r>
                <a:r>
                  <a:rPr lang="zh-CN" altLang="en-US" sz="3200" b="1" dirty="0">
                    <a:latin typeface="Times New Roman" panose="02020603050405020304" pitchFamily="18" charset="0"/>
                  </a:rPr>
                  <a:t>，则定值电阻的阻值</a:t>
                </a:r>
                <a:r>
                  <a:rPr lang="en-US" altLang="zh-CN" sz="3200" b="1" i="1" dirty="0">
                    <a:latin typeface="Times New Roman" panose="02020603050405020304" pitchFamily="18" charset="0"/>
                  </a:rPr>
                  <a:t>R</a:t>
                </a:r>
                <a:r>
                  <a:rPr lang="en-US" altLang="zh-CN" sz="3200" b="1" dirty="0">
                    <a:latin typeface="Times New Roman" panose="02020603050405020304" pitchFamily="18" charset="0"/>
                  </a:rPr>
                  <a:t>=10 Ω</a:t>
                </a:r>
                <a:r>
                  <a:rPr lang="zh-CN" altLang="en-US" sz="3200" b="1" dirty="0">
                    <a:latin typeface="Times New Roman" panose="02020603050405020304" pitchFamily="18" charset="0"/>
                  </a:rPr>
                  <a:t>，定值电阻两端的电压</a:t>
                </a:r>
                <a:r>
                  <a:rPr lang="en-US" altLang="zh-CN" sz="3200" b="1" i="1" dirty="0">
                    <a:latin typeface="Times New Roman" panose="02020603050405020304" pitchFamily="18" charset="0"/>
                  </a:rPr>
                  <a:t>U</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IR</a:t>
                </a:r>
                <a:r>
                  <a:rPr lang="en-US" altLang="zh-CN" sz="3200" b="1" dirty="0">
                    <a:latin typeface="Times New Roman" panose="02020603050405020304" pitchFamily="18" charset="0"/>
                  </a:rPr>
                  <a:t>=0.3 A×10 Ω=3 V</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mc:Choice>
        <mc:Fallback>
          <p:sp>
            <p:nvSpPr>
              <p:cNvPr id="11" name="矩形 2"/>
              <p:cNvSpPr>
                <a:spLocks noRot="1" noChangeAspect="1" noMove="1" noResize="1" noEditPoints="1" noAdjustHandles="1" noChangeArrowheads="1" noChangeShapeType="1" noTextEdit="1"/>
              </p:cNvSpPr>
              <p:nvPr/>
            </p:nvSpPr>
            <p:spPr bwMode="auto">
              <a:xfrm>
                <a:off x="1295467" y="1508787"/>
                <a:ext cx="9601068" cy="3515835"/>
              </a:xfrm>
              <a:prstGeom prst="rect">
                <a:avLst/>
              </a:prstGeom>
              <a:blipFill rotWithShape="1">
                <a:blip r:embed="rId1"/>
                <a:stretch>
                  <a:fillRect l="-1" t="-1" r="6" b="1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0976" y="764704"/>
            <a:ext cx="11449685" cy="5517515"/>
            <a:chOff x="153" y="1753"/>
            <a:chExt cx="18031" cy="8689"/>
          </a:xfrm>
        </p:grpSpPr>
        <p:pic>
          <p:nvPicPr>
            <p:cNvPr id="3" name="图片 2" descr="打孔纸"/>
            <p:cNvPicPr>
              <a:picLocks noChangeAspect="1"/>
            </p:cNvPicPr>
            <p:nvPr>
              <p:custDataLst>
                <p:tags r:id="rId1"/>
              </p:custDataLst>
            </p:nvPr>
          </p:nvPicPr>
          <p:blipFill>
            <a:blip r:embed="rId2"/>
            <a:stretch>
              <a:fillRect/>
            </a:stretch>
          </p:blipFill>
          <p:spPr>
            <a:xfrm>
              <a:off x="153" y="2247"/>
              <a:ext cx="18031" cy="8195"/>
            </a:xfrm>
            <a:prstGeom prst="rect">
              <a:avLst/>
            </a:prstGeom>
          </p:spPr>
        </p:pic>
        <p:grpSp>
          <p:nvGrpSpPr>
            <p:cNvPr id="7" name="组合 6"/>
            <p:cNvGrpSpPr/>
            <p:nvPr/>
          </p:nvGrpSpPr>
          <p:grpSpPr>
            <a:xfrm>
              <a:off x="494" y="1753"/>
              <a:ext cx="4422" cy="979"/>
              <a:chOff x="494" y="2160"/>
              <a:chExt cx="4422" cy="979"/>
            </a:xfrm>
          </p:grpSpPr>
          <p:sp>
            <p:nvSpPr>
              <p:cNvPr id="4" name="文本框 3"/>
              <p:cNvSpPr txBox="1"/>
              <p:nvPr>
                <p:custDataLst>
                  <p:tags r:id="rId3"/>
                </p:custDataLst>
              </p:nvPr>
            </p:nvSpPr>
            <p:spPr>
              <a:xfrm>
                <a:off x="1977" y="2315"/>
                <a:ext cx="2939"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 </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1556875" y="1722286"/>
            <a:ext cx="10011733"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pPr>
            <a:r>
              <a:rPr lang="zh-CN" altLang="en-US" sz="3200" b="1" dirty="0">
                <a:latin typeface="Times New Roman" panose="02020603050405020304" pitchFamily="18" charset="0"/>
                <a:ea typeface="楷体" panose="02010609060101010101" pitchFamily="49" charset="-122"/>
              </a:rPr>
              <a:t>分析归纳实验结论时，可以对比电压和电阻对电流的影响，来确定分析数据的方向。</a:t>
            </a:r>
            <a:r>
              <a:rPr lang="zh-CN" altLang="en-US" sz="3200" b="1" dirty="0">
                <a:solidFill>
                  <a:srgbClr val="00B0F0"/>
                </a:solidFill>
                <a:latin typeface="Times New Roman" panose="02020603050405020304" pitchFamily="18" charset="0"/>
                <a:ea typeface="楷体" panose="02010609060101010101" pitchFamily="49" charset="-122"/>
              </a:rPr>
              <a:t>如：电流会着电压的增大而增大 ，分析时就应该看电流与电压是否具有成正比的关系，即试着求比值 ，或作图像 ，看是否为过坐标原点的直线。</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0976" y="476672"/>
            <a:ext cx="11449685" cy="5976620"/>
            <a:chOff x="153" y="1753"/>
            <a:chExt cx="18031" cy="9412"/>
          </a:xfrm>
        </p:grpSpPr>
        <p:pic>
          <p:nvPicPr>
            <p:cNvPr id="3" name="图片 2" descr="打孔纸"/>
            <p:cNvPicPr>
              <a:picLocks noChangeAspect="1"/>
            </p:cNvPicPr>
            <p:nvPr>
              <p:custDataLst>
                <p:tags r:id="rId1"/>
              </p:custDataLst>
            </p:nvPr>
          </p:nvPicPr>
          <p:blipFill>
            <a:blip r:embed="rId2"/>
            <a:stretch>
              <a:fillRect/>
            </a:stretch>
          </p:blipFill>
          <p:spPr>
            <a:xfrm>
              <a:off x="153" y="2247"/>
              <a:ext cx="18031" cy="8918"/>
            </a:xfrm>
            <a:prstGeom prst="rect">
              <a:avLst/>
            </a:prstGeom>
          </p:spPr>
        </p:pic>
        <p:grpSp>
          <p:nvGrpSpPr>
            <p:cNvPr id="7" name="组合 6"/>
            <p:cNvGrpSpPr/>
            <p:nvPr/>
          </p:nvGrpSpPr>
          <p:grpSpPr>
            <a:xfrm>
              <a:off x="494" y="1753"/>
              <a:ext cx="4196" cy="979"/>
              <a:chOff x="494" y="2160"/>
              <a:chExt cx="4196" cy="979"/>
            </a:xfrm>
          </p:grpSpPr>
          <p:sp>
            <p:nvSpPr>
              <p:cNvPr id="4" name="文本框 3"/>
              <p:cNvSpPr txBox="1"/>
              <p:nvPr>
                <p:custDataLst>
                  <p:tags r:id="rId3"/>
                </p:custDataLst>
              </p:nvPr>
            </p:nvSpPr>
            <p:spPr>
              <a:xfrm>
                <a:off x="1977" y="2315"/>
                <a:ext cx="2713"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a:t>
                </a:r>
                <a:r>
                  <a:rPr lang="zh-CN" altLang="en-US" sz="2800" dirty="0" smtClean="0">
                    <a:latin typeface="黑体" panose="02010609060101010101" charset="-122"/>
                    <a:ea typeface="黑体" panose="02010609060101010101" charset="-122"/>
                    <a:cs typeface="黑体" panose="02010609060101010101" charset="-122"/>
                  </a:rPr>
                  <a:t>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mc:AlternateContent xmlns:mc="http://schemas.openxmlformats.org/markup-compatibility/2006">
        <mc:Choice xmlns:a14="http://schemas.microsoft.com/office/drawing/2010/main" Requires="a14">
          <p:sp>
            <p:nvSpPr>
              <p:cNvPr id="8" name="矩形 7"/>
              <p:cNvSpPr>
                <a:spLocks noChangeArrowheads="1"/>
              </p:cNvSpPr>
              <p:nvPr/>
            </p:nvSpPr>
            <p:spPr bwMode="auto">
              <a:xfrm>
                <a:off x="1558851" y="1267424"/>
                <a:ext cx="9937749" cy="4609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20000"/>
                  </a:lnSpc>
                </a:pPr>
                <a:r>
                  <a:rPr lang="zh-CN" altLang="en-US" sz="3200" b="1" dirty="0">
                    <a:solidFill>
                      <a:srgbClr val="00B0F0"/>
                    </a:solidFill>
                    <a:latin typeface="Times New Roman" panose="02020603050405020304" pitchFamily="18" charset="0"/>
                    <a:ea typeface="楷体" panose="02010609060101010101" pitchFamily="49" charset="-122"/>
                  </a:rPr>
                  <a:t>而电阻是导体对电流的阻碍作用，很显然在电压一定时电阻越大，电流越小，思考的方向就应该看电流与电阻是否具有成反比的关系，而由实验数据找规律时，就要试着求出每一次实验的电流与电阻的乘积。作出</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图像，若不能确定是否为反比例关系时，往往会作出电流</a:t>
                </a:r>
                <a:r>
                  <a:rPr lang="en-US" altLang="zh-CN" sz="3200" b="1" i="1" dirty="0">
                    <a:solidFill>
                      <a:srgbClr val="00B0F0"/>
                    </a:solidFill>
                    <a:latin typeface="Times New Roman" panose="02020603050405020304" pitchFamily="18" charset="0"/>
                    <a:ea typeface="楷体" panose="02010609060101010101" pitchFamily="49" charset="-122"/>
                  </a:rPr>
                  <a:t>I </a:t>
                </a:r>
                <a:r>
                  <a:rPr lang="zh-CN" altLang="en-US" sz="3200" b="1" dirty="0">
                    <a:solidFill>
                      <a:srgbClr val="00B0F0"/>
                    </a:solidFill>
                    <a:latin typeface="Times New Roman" panose="02020603050405020304" pitchFamily="18" charset="0"/>
                    <a:ea typeface="楷体" panose="02010609060101010101" pitchFamily="49" charset="-122"/>
                  </a:rPr>
                  <a:t>与</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dirty="0">
                                <a:solidFill>
                                  <a:srgbClr val="00B0F0"/>
                                </a:solidFill>
                                <a:latin typeface="Times New Roman" panose="02020603050405020304" pitchFamily="18" charset="0"/>
                                <a:ea typeface="楷体" panose="02010609060101010101" pitchFamily="49" charset="-122"/>
                              </a:rPr>
                              <m:t>1</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的关系图像，若</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与</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dirty="0">
                                <a:solidFill>
                                  <a:srgbClr val="00B0F0"/>
                                </a:solidFill>
                                <a:latin typeface="Times New Roman" panose="02020603050405020304" pitchFamily="18" charset="0"/>
                                <a:ea typeface="楷体" panose="02010609060101010101" pitchFamily="49" charset="-122"/>
                              </a:rPr>
                              <m:t>1</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成正比，则</a:t>
                </a:r>
                <a:r>
                  <a:rPr lang="en-US" altLang="zh-CN" sz="3200" b="1" i="1" dirty="0">
                    <a:solidFill>
                      <a:srgbClr val="00B0F0"/>
                    </a:solidFill>
                    <a:latin typeface="Times New Roman" panose="02020603050405020304" pitchFamily="18" charset="0"/>
                    <a:ea typeface="楷体" panose="02010609060101010101" pitchFamily="49" charset="-122"/>
                  </a:rPr>
                  <a:t>I</a:t>
                </a:r>
                <a:r>
                  <a:rPr lang="zh-CN" altLang="en-US" sz="3200" b="1" dirty="0">
                    <a:solidFill>
                      <a:srgbClr val="00B0F0"/>
                    </a:solidFill>
                    <a:latin typeface="Times New Roman" panose="02020603050405020304" pitchFamily="18" charset="0"/>
                    <a:ea typeface="楷体" panose="02010609060101010101" pitchFamily="49" charset="-122"/>
                  </a:rPr>
                  <a:t>与</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成反比。</a:t>
                </a:r>
                <a:endParaRPr lang="en-US" altLang="zh-CN" sz="3200" b="1" dirty="0">
                  <a:solidFill>
                    <a:srgbClr val="00B0F0"/>
                  </a:solidFill>
                  <a:latin typeface="Times New Roman" panose="02020603050405020304" pitchFamily="18" charset="0"/>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bwMode="auto">
              <a:xfrm>
                <a:off x="1558851" y="1267424"/>
                <a:ext cx="9937749" cy="4609848"/>
              </a:xfrm>
              <a:prstGeom prst="rect">
                <a:avLst/>
              </a:prstGeom>
              <a:blipFill rotWithShape="1">
                <a:blip r:embed="rId6"/>
                <a:stretch>
                  <a:fillRect l="-6" t="-13" r="6" b="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8" y="1604798"/>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问题与猜想</a:t>
            </a:r>
            <a:endParaRPr lang="zh-CN" altLang="en-US" b="1" dirty="0">
              <a:latin typeface="Times New Roman" panose="02020603050405020304" pitchFamily="18" charset="0"/>
              <a:ea typeface="+mn-ea"/>
              <a:cs typeface="Times New Roman" panose="02020603050405020304" pitchFamily="18" charset="0"/>
            </a:endParaRPr>
          </a:p>
          <a:p>
            <a:pPr eaLnBrk="1" hangingPunct="1">
              <a:lnSpc>
                <a:spcPct val="150000"/>
              </a:lnSpc>
              <a:spcBef>
                <a:spcPct val="0"/>
              </a:spcBef>
              <a:buFontTx/>
              <a:buNone/>
              <a:defRPr/>
            </a:pPr>
            <a:r>
              <a:rPr lang="zh-CN" altLang="en-US" b="1" dirty="0">
                <a:latin typeface="Times New Roman" panose="02020603050405020304" pitchFamily="18" charset="0"/>
                <a:ea typeface="+mn-ea"/>
                <a:cs typeface="Times New Roman" panose="02020603050405020304" pitchFamily="18" charset="0"/>
              </a:rPr>
              <a:t>猜想</a:t>
            </a:r>
            <a:r>
              <a:rPr lang="en-US" altLang="zh-CN" b="1" dirty="0">
                <a:latin typeface="Times New Roman" panose="02020603050405020304" pitchFamily="18" charset="0"/>
                <a:ea typeface="+mn-ea"/>
                <a:cs typeface="Times New Roman" panose="02020603050405020304" pitchFamily="18" charset="0"/>
              </a:rPr>
              <a:t>1</a:t>
            </a:r>
            <a:r>
              <a:rPr lang="zh-CN" altLang="en-US" b="1" dirty="0">
                <a:latin typeface="Times New Roman" panose="02020603050405020304" pitchFamily="18" charset="0"/>
                <a:ea typeface="+mn-ea"/>
                <a:cs typeface="Times New Roman" panose="02020603050405020304" pitchFamily="18" charset="0"/>
              </a:rPr>
              <a:t>：电压是形成电流的原因。导体两端电压越大，电流越大。</a:t>
            </a:r>
            <a:endParaRPr lang="zh-CN" altLang="en-US" b="1" dirty="0">
              <a:latin typeface="Times New Roman" panose="02020603050405020304" pitchFamily="18" charset="0"/>
              <a:ea typeface="+mn-ea"/>
              <a:cs typeface="Times New Roman" panose="02020603050405020304" pitchFamily="18" charset="0"/>
            </a:endParaRPr>
          </a:p>
          <a:p>
            <a:pPr eaLnBrk="1" hangingPunct="1">
              <a:lnSpc>
                <a:spcPct val="150000"/>
              </a:lnSpc>
              <a:spcBef>
                <a:spcPct val="0"/>
              </a:spcBef>
              <a:buFontTx/>
              <a:buNone/>
              <a:defRPr/>
            </a:pPr>
            <a:r>
              <a:rPr lang="zh-CN" altLang="en-US" b="1" dirty="0">
                <a:latin typeface="Times New Roman" panose="02020603050405020304" pitchFamily="18" charset="0"/>
                <a:ea typeface="+mn-ea"/>
                <a:cs typeface="Times New Roman" panose="02020603050405020304" pitchFamily="18" charset="0"/>
              </a:rPr>
              <a:t>猜想</a:t>
            </a:r>
            <a:r>
              <a:rPr lang="en-US" altLang="zh-CN" b="1" dirty="0">
                <a:latin typeface="Times New Roman" panose="02020603050405020304" pitchFamily="18" charset="0"/>
                <a:ea typeface="+mn-ea"/>
                <a:cs typeface="Times New Roman" panose="02020603050405020304" pitchFamily="18" charset="0"/>
              </a:rPr>
              <a:t>2</a:t>
            </a:r>
            <a:r>
              <a:rPr lang="zh-CN" altLang="en-US" b="1" dirty="0">
                <a:latin typeface="Times New Roman" panose="02020603050405020304" pitchFamily="18" charset="0"/>
                <a:ea typeface="+mn-ea"/>
                <a:cs typeface="Times New Roman" panose="02020603050405020304" pitchFamily="18" charset="0"/>
              </a:rPr>
              <a:t>：电阻是导体对电流的阻碍作用。电阻越大，电流越小。</a:t>
            </a:r>
            <a:endParaRPr lang="zh-CN" altLang="en-US" b="1" dirty="0">
              <a:latin typeface="Times New Roman" panose="02020603050405020304" pitchFamily="18" charset="0"/>
              <a:ea typeface="+mn-ea"/>
              <a:cs typeface="Times New Roman" panose="02020603050405020304" pitchFamily="18" charset="0"/>
            </a:endParaRPr>
          </a:p>
          <a:p>
            <a:pPr eaLnBrk="1" hangingPunct="1">
              <a:lnSpc>
                <a:spcPct val="150000"/>
              </a:lnSpc>
              <a:spcBef>
                <a:spcPct val="0"/>
              </a:spcBef>
              <a:buFontTx/>
              <a:buNone/>
              <a:defRPr/>
            </a:pPr>
            <a:r>
              <a:rPr lang="zh-CN" altLang="en-US" b="1" dirty="0">
                <a:latin typeface="Times New Roman" panose="02020603050405020304" pitchFamily="18" charset="0"/>
                <a:ea typeface="+mn-ea"/>
                <a:cs typeface="Times New Roman" panose="02020603050405020304" pitchFamily="18" charset="0"/>
              </a:rPr>
              <a:t>研究方法：</a:t>
            </a:r>
            <a:r>
              <a:rPr lang="zh-CN" altLang="en-US" b="1" dirty="0">
                <a:solidFill>
                  <a:srgbClr val="00B0F0"/>
                </a:solidFill>
                <a:latin typeface="Times New Roman" panose="02020603050405020304" pitchFamily="18" charset="0"/>
                <a:ea typeface="+mn-ea"/>
                <a:cs typeface="Times New Roman" panose="02020603050405020304" pitchFamily="18" charset="0"/>
              </a:rPr>
              <a:t>控制变量法</a:t>
            </a:r>
            <a:r>
              <a:rPr lang="zh-CN" altLang="en-US" b="1" dirty="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923908"/>
            <a:ext cx="5507283"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13325"/>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11460"/>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347263" y="911460"/>
            <a:ext cx="4404921"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探究电流与电压的关系</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779976"/>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TextBox 33"/>
              <p:cNvSpPr txBox="1">
                <a:spLocks noChangeArrowheads="1"/>
              </p:cNvSpPr>
              <p:nvPr/>
            </p:nvSpPr>
            <p:spPr bwMode="auto">
              <a:xfrm>
                <a:off x="815414" y="2060848"/>
                <a:ext cx="10562167" cy="276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欧姆定律 通过导体的电流，跟导体两端的电压成正比，跟导体的电阻成反比。</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表达式：</a:t>
                </a:r>
                <a:r>
                  <a:rPr lang="en-US" altLang="zh-CN" sz="3200" b="1" i="1" dirty="0">
                    <a:latin typeface="Times New Roman" panose="02020603050405020304" pitchFamily="18" charset="0"/>
                    <a:ea typeface="+mn-ea"/>
                    <a:cs typeface="Times New Roman" panose="02020603050405020304" pitchFamily="18" charset="0"/>
                  </a:rPr>
                  <a:t>I=</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zh-CN" altLang="en-US" sz="3200" b="1" dirty="0">
                    <a:latin typeface="Times New Roman" panose="02020603050405020304" pitchFamily="18" charset="0"/>
                    <a:ea typeface="+mn-ea"/>
                    <a:cs typeface="Times New Roman" panose="02020603050405020304" pitchFamily="18" charset="0"/>
                  </a:rPr>
                  <a:t>。变形式：</a:t>
                </a:r>
                <a:r>
                  <a:rPr lang="en-US" altLang="zh-CN" sz="3200" b="1" i="1" dirty="0">
                    <a:latin typeface="Times New Roman" panose="02020603050405020304" pitchFamily="18" charset="0"/>
                    <a:ea typeface="+mn-ea"/>
                    <a:cs typeface="Times New Roman" panose="02020603050405020304" pitchFamily="18" charset="0"/>
                  </a:rPr>
                  <a:t>U</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IR</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num>
                          <m:den>
                            <m:r>
                              <m:rPr>
                                <m:nor/>
                              </m:rPr>
                              <a:rPr lang="en-US" altLang="zh-CN" sz="3200" b="1" i="1" dirty="0">
                                <a:latin typeface="Times New Roman" panose="02020603050405020304" pitchFamily="18" charset="0"/>
                                <a:cs typeface="Times New Roman" panose="02020603050405020304" pitchFamily="18" charset="0"/>
                              </a:rPr>
                              <m:t>I</m:t>
                            </m:r>
                          </m:den>
                        </m:f>
                      </m:e>
                    </m:box>
                  </m:oMath>
                </a14:m>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14" name="TextBox 33"/>
              <p:cNvSpPr txBox="1">
                <a:spLocks noRot="1" noChangeAspect="1" noMove="1" noResize="1" noEditPoints="1" noAdjustHandles="1" noChangeArrowheads="1" noChangeShapeType="1" noTextEdit="1"/>
              </p:cNvSpPr>
              <p:nvPr/>
            </p:nvSpPr>
            <p:spPr bwMode="auto">
              <a:xfrm>
                <a:off x="815414" y="2060848"/>
                <a:ext cx="10562167" cy="2768451"/>
              </a:xfrm>
              <a:prstGeom prst="rect">
                <a:avLst/>
              </a:prstGeom>
              <a:blipFill rotWithShape="1">
                <a:blip r:embed="rId1"/>
                <a:stretch>
                  <a:fillRect l="-1" t="-10" r="3" b="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1" name="AutoShape 2"/>
          <p:cNvSpPr>
            <a:spLocks noChangeArrowheads="1"/>
          </p:cNvSpPr>
          <p:nvPr>
            <p:custDataLst>
              <p:tags r:id="rId2"/>
            </p:custDataLst>
          </p:nvPr>
        </p:nvSpPr>
        <p:spPr bwMode="gray">
          <a:xfrm flipH="1">
            <a:off x="2244900" y="995916"/>
            <a:ext cx="4907217"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3"/>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4"/>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5"/>
            </p:custDataLst>
          </p:nvPr>
        </p:nvSpPr>
        <p:spPr>
          <a:xfrm>
            <a:off x="3347263" y="983468"/>
            <a:ext cx="3708843"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欧姆定律及其理解</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6"/>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14355"/>
            <a:ext cx="1056216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公式中各符号代表的物理量及单位。</a:t>
            </a:r>
            <a:endParaRPr lang="zh-CN" altLang="en-US" sz="3200" b="1" dirty="0">
              <a:latin typeface="Times New Roman" panose="02020603050405020304" pitchFamily="18" charset="0"/>
              <a:ea typeface="+mn-ea"/>
              <a:cs typeface="Times New Roman" panose="02020603050405020304" pitchFamily="18" charset="0"/>
            </a:endParaRPr>
          </a:p>
        </p:txBody>
      </p:sp>
      <p:graphicFrame>
        <p:nvGraphicFramePr>
          <p:cNvPr id="2" name="表格 1"/>
          <p:cNvGraphicFramePr>
            <a:graphicFrameLocks noGrp="1"/>
          </p:cNvGraphicFramePr>
          <p:nvPr/>
        </p:nvGraphicFramePr>
        <p:xfrm>
          <a:off x="1487487" y="2372883"/>
          <a:ext cx="5856651" cy="2438400"/>
        </p:xfrm>
        <a:graphic>
          <a:graphicData uri="http://schemas.openxmlformats.org/drawingml/2006/table">
            <a:tbl>
              <a:tblPr firstRow="1" bandRow="1">
                <a:tableStyleId>{5940675A-B579-460E-94D1-54222C63F5DA}</a:tableStyleId>
              </a:tblPr>
              <a:tblGrid>
                <a:gridCol w="1952217"/>
                <a:gridCol w="1952217"/>
                <a:gridCol w="1952217"/>
              </a:tblGrid>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符号</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zh-CN" altLang="en-US" sz="3200" b="1" i="0" baseline="0" dirty="0" smtClean="0">
                          <a:latin typeface="Times New Roman" panose="02020603050405020304" pitchFamily="18" charset="0"/>
                          <a:ea typeface="宋体" panose="02010600030101010101" pitchFamily="2" charset="-122"/>
                        </a:rPr>
                        <a:t>物理量</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zh-CN" altLang="en-US" sz="3200" b="1" i="0" baseline="0" dirty="0" smtClean="0">
                          <a:latin typeface="Times New Roman" panose="02020603050405020304" pitchFamily="18" charset="0"/>
                          <a:ea typeface="宋体" panose="02010600030101010101" pitchFamily="2" charset="-122"/>
                        </a:rPr>
                        <a:t>单位</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r>
              <a:tr h="609600">
                <a:tc>
                  <a:txBody>
                    <a:bodyPr/>
                    <a:lstStyle/>
                    <a:p>
                      <a:pPr algn="ctr"/>
                      <a:r>
                        <a:rPr lang="en-US" altLang="zh-CN" sz="3200" b="1" i="1" baseline="0" dirty="0" smtClean="0">
                          <a:latin typeface="Times New Roman" panose="02020603050405020304" pitchFamily="18" charset="0"/>
                          <a:ea typeface="宋体" panose="02010600030101010101" pitchFamily="2" charset="-122"/>
                        </a:rPr>
                        <a:t>U</a:t>
                      </a:r>
                      <a:endParaRPr lang="zh-CN" altLang="en-US" sz="3200" b="1" i="1"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电压</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zh-CN" altLang="en-US" sz="3200" b="1" i="0" baseline="0" dirty="0" smtClean="0">
                          <a:latin typeface="Times New Roman" panose="02020603050405020304" pitchFamily="18" charset="0"/>
                          <a:ea typeface="宋体" panose="02010600030101010101" pitchFamily="2" charset="-122"/>
                        </a:rPr>
                        <a:t>伏特</a:t>
                      </a:r>
                      <a:r>
                        <a:rPr lang="en-US" altLang="zh-CN" sz="3200" b="1" i="0" baseline="0" dirty="0" smtClean="0">
                          <a:latin typeface="Times New Roman" panose="02020603050405020304" pitchFamily="18" charset="0"/>
                          <a:ea typeface="宋体" panose="02010600030101010101" pitchFamily="2" charset="-122"/>
                        </a:rPr>
                        <a:t>(V)</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r>
              <a:tr h="609600">
                <a:tc>
                  <a:txBody>
                    <a:bodyPr/>
                    <a:lstStyle/>
                    <a:p>
                      <a:pPr algn="ctr"/>
                      <a:r>
                        <a:rPr lang="en-US" altLang="zh-CN" sz="3200" b="1" i="1" baseline="0" dirty="0" smtClean="0">
                          <a:latin typeface="Times New Roman" panose="02020603050405020304" pitchFamily="18" charset="0"/>
                          <a:ea typeface="宋体" panose="02010600030101010101" pitchFamily="2" charset="-122"/>
                        </a:rPr>
                        <a:t>R</a:t>
                      </a:r>
                      <a:endParaRPr lang="zh-CN" altLang="en-US" sz="3200" b="1" i="1"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电阻</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zh-CN" altLang="en-US" sz="3200" b="1" i="0" baseline="0" dirty="0" smtClean="0">
                          <a:latin typeface="Times New Roman" panose="02020603050405020304" pitchFamily="18" charset="0"/>
                          <a:ea typeface="宋体" panose="02010600030101010101" pitchFamily="2" charset="-122"/>
                        </a:rPr>
                        <a:t>欧姆</a:t>
                      </a:r>
                      <a:r>
                        <a:rPr lang="en-US" altLang="zh-CN" sz="3200" b="1" i="0" baseline="0" dirty="0" smtClean="0">
                          <a:latin typeface="Times New Roman" panose="02020603050405020304" pitchFamily="18" charset="0"/>
                          <a:ea typeface="宋体" panose="02010600030101010101" pitchFamily="2" charset="-122"/>
                        </a:rPr>
                        <a:t>(</a:t>
                      </a:r>
                      <a:r>
                        <a:rPr lang="el-GR" altLang="zh-CN" sz="3200" b="1" i="0" baseline="0" dirty="0" smtClean="0">
                          <a:latin typeface="Times New Roman" panose="02020603050405020304" pitchFamily="18" charset="0"/>
                          <a:ea typeface="宋体" panose="02010600030101010101" pitchFamily="2" charset="-122"/>
                        </a:rPr>
                        <a:t>Ω</a:t>
                      </a:r>
                      <a:r>
                        <a:rPr lang="en-US" altLang="zh-CN" sz="3200" b="1" i="0" baseline="0" dirty="0" smtClean="0">
                          <a:latin typeface="Times New Roman" panose="02020603050405020304" pitchFamily="18" charset="0"/>
                          <a:ea typeface="宋体" panose="02010600030101010101" pitchFamily="2" charset="-122"/>
                        </a:rPr>
                        <a:t>)</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r>
              <a:tr h="609600">
                <a:tc>
                  <a:txBody>
                    <a:bodyPr/>
                    <a:lstStyle/>
                    <a:p>
                      <a:pPr algn="ctr"/>
                      <a:r>
                        <a:rPr lang="en-US" altLang="zh-CN" sz="3200" b="1" i="1" baseline="0" dirty="0" smtClean="0">
                          <a:latin typeface="Times New Roman" panose="02020603050405020304" pitchFamily="18" charset="0"/>
                          <a:ea typeface="宋体" panose="02010600030101010101" pitchFamily="2" charset="-122"/>
                        </a:rPr>
                        <a:t>I</a:t>
                      </a:r>
                      <a:endParaRPr lang="zh-CN" altLang="en-US" sz="3200" b="1" i="1"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c>
                  <a:txBody>
                    <a:bodyPr/>
                    <a:lstStyle/>
                    <a:p>
                      <a:pPr algn="ctr"/>
                      <a:r>
                        <a:rPr lang="zh-CN" altLang="en-US" sz="3200" b="1" i="0" baseline="0" dirty="0" smtClean="0">
                          <a:latin typeface="Times New Roman" panose="02020603050405020304" pitchFamily="18" charset="0"/>
                          <a:ea typeface="宋体" panose="02010600030101010101" pitchFamily="2" charset="-122"/>
                        </a:rPr>
                        <a:t>安培</a:t>
                      </a:r>
                      <a:r>
                        <a:rPr lang="en-US" altLang="zh-CN" sz="3200" b="1" i="0" baseline="0" dirty="0" smtClean="0">
                          <a:latin typeface="Times New Roman" panose="02020603050405020304" pitchFamily="18" charset="0"/>
                          <a:ea typeface="宋体" panose="02010600030101010101" pitchFamily="2" charset="-122"/>
                        </a:rPr>
                        <a:t>(A)</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tc>
              </a:tr>
            </a:tbl>
          </a:graphicData>
        </a:graphic>
      </p:graphicFrame>
    </p:spTree>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508787"/>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理解欧姆定律</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欧姆定律的适用范围：适用于纯电阻电路。目前只要求知道，在电动机正常工作时，欧姆定律不能用于电动机的计算。</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9" y="1119320"/>
            <a:ext cx="10081616"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电流与电压的关系和电流与电阻的关系都可以用图像法进行研究。同时注意对比两图像。如图甲是电阻一定时电流与电压的关系，图乙是电压一定时电流与电阻的关系。</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10242"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29687" y="3211576"/>
            <a:ext cx="5632947" cy="3097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0976" y="764704"/>
            <a:ext cx="11449685" cy="5517515"/>
            <a:chOff x="153" y="1753"/>
            <a:chExt cx="18031" cy="8689"/>
          </a:xfrm>
        </p:grpSpPr>
        <p:pic>
          <p:nvPicPr>
            <p:cNvPr id="3" name="图片 2" descr="打孔纸"/>
            <p:cNvPicPr>
              <a:picLocks noChangeAspect="1"/>
            </p:cNvPicPr>
            <p:nvPr>
              <p:custDataLst>
                <p:tags r:id="rId1"/>
              </p:custDataLst>
            </p:nvPr>
          </p:nvPicPr>
          <p:blipFill>
            <a:blip r:embed="rId2"/>
            <a:stretch>
              <a:fillRect/>
            </a:stretch>
          </p:blipFill>
          <p:spPr>
            <a:xfrm>
              <a:off x="153" y="2247"/>
              <a:ext cx="18031" cy="8195"/>
            </a:xfrm>
            <a:prstGeom prst="rect">
              <a:avLst/>
            </a:prstGeom>
          </p:spPr>
        </p:pic>
        <p:grpSp>
          <p:nvGrpSpPr>
            <p:cNvPr id="7" name="组合 6"/>
            <p:cNvGrpSpPr/>
            <p:nvPr/>
          </p:nvGrpSpPr>
          <p:grpSpPr>
            <a:xfrm>
              <a:off x="494" y="1753"/>
              <a:ext cx="4422" cy="979"/>
              <a:chOff x="494" y="2160"/>
              <a:chExt cx="4422" cy="979"/>
            </a:xfrm>
          </p:grpSpPr>
          <p:sp>
            <p:nvSpPr>
              <p:cNvPr id="4" name="文本框 3"/>
              <p:cNvSpPr txBox="1"/>
              <p:nvPr>
                <p:custDataLst>
                  <p:tags r:id="rId3"/>
                </p:custDataLst>
              </p:nvPr>
            </p:nvSpPr>
            <p:spPr>
              <a:xfrm>
                <a:off x="1977" y="2315"/>
                <a:ext cx="2939"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mc:AlternateContent xmlns:mc="http://schemas.openxmlformats.org/markup-compatibility/2006">
        <mc:Choice xmlns:a14="http://schemas.microsoft.com/office/drawing/2010/main" Requires="a14">
          <p:sp>
            <p:nvSpPr>
              <p:cNvPr id="8" name="矩形 7"/>
              <p:cNvSpPr>
                <a:spLocks noChangeArrowheads="1"/>
              </p:cNvSpPr>
              <p:nvPr/>
            </p:nvSpPr>
            <p:spPr bwMode="auto">
              <a:xfrm>
                <a:off x="1556875" y="1412776"/>
                <a:ext cx="10011733" cy="415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zh-CN" altLang="en-US" sz="3200" b="1" dirty="0">
                    <a:latin typeface="Times New Roman" panose="02020603050405020304" pitchFamily="18" charset="0"/>
                    <a:ea typeface="楷体" panose="02010609060101010101" pitchFamily="49" charset="-122"/>
                  </a:rPr>
                  <a:t>正确理解变形式</a:t>
                </a:r>
                <a:r>
                  <a:rPr lang="en-US" altLang="zh-CN" sz="3200" b="1" i="1" dirty="0">
                    <a:latin typeface="Times New Roman" panose="02020603050405020304" pitchFamily="18" charset="0"/>
                    <a:ea typeface="楷体" panose="02010609060101010101" pitchFamily="49" charset="-122"/>
                  </a:rPr>
                  <a:t>R</a:t>
                </a:r>
                <a:r>
                  <a:rPr lang="en-US" altLang="zh-CN" sz="3200" b="1" dirty="0">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a:latin typeface="Cambria Math" panose="02040503050406030204"/>
                            <a:ea typeface="楷体" panose="02010609060101010101" pitchFamily="49" charset="-122"/>
                          </a:rPr>
                        </m:ctrlPr>
                      </m:boxPr>
                      <m:e>
                        <m:f>
                          <m:fPr>
                            <m:ctrlPr>
                              <a:rPr lang="en-US" altLang="zh-CN" sz="3200" b="1" i="1">
                                <a:latin typeface="Cambria Math" panose="02040503050406030204"/>
                                <a:ea typeface="楷体" panose="02010609060101010101" pitchFamily="49" charset="-122"/>
                              </a:rPr>
                            </m:ctrlPr>
                          </m:fPr>
                          <m:num>
                            <m:r>
                              <m:rPr>
                                <m:nor/>
                              </m:rPr>
                              <a:rPr lang="en-US" altLang="zh-CN" sz="3200" b="1" i="1" dirty="0">
                                <a:latin typeface="Times New Roman" panose="02020603050405020304" pitchFamily="18" charset="0"/>
                                <a:ea typeface="楷体" panose="02010609060101010101" pitchFamily="49" charset="-122"/>
                              </a:rPr>
                              <m:t>U</m:t>
                            </m:r>
                            <m:r>
                              <m:rPr>
                                <m:nor/>
                              </m:rPr>
                              <a:rPr lang="en-US" altLang="zh-CN" sz="3200" b="1" i="1" dirty="0">
                                <a:latin typeface="Times New Roman" panose="02020603050405020304" pitchFamily="18" charset="0"/>
                                <a:ea typeface="楷体" panose="02010609060101010101" pitchFamily="49" charset="-122"/>
                              </a:rPr>
                              <m:t> </m:t>
                            </m:r>
                          </m:num>
                          <m:den>
                            <m:r>
                              <m:rPr>
                                <m:nor/>
                              </m:rPr>
                              <a:rPr lang="en-US" altLang="zh-CN" sz="3200" b="1" i="1" dirty="0">
                                <a:latin typeface="Times New Roman" panose="02020603050405020304" pitchFamily="18" charset="0"/>
                                <a:ea typeface="楷体" panose="02010609060101010101" pitchFamily="49" charset="-122"/>
                              </a:rPr>
                              <m:t>I</m:t>
                            </m:r>
                          </m:den>
                        </m:f>
                      </m:e>
                    </m:box>
                  </m:oMath>
                </a14:m>
                <a:r>
                  <a:rPr lang="en-US" altLang="zh-CN" sz="3200" b="1" dirty="0">
                    <a:latin typeface="Times New Roman" panose="02020603050405020304" pitchFamily="18" charset="0"/>
                    <a:ea typeface="楷体" panose="02010609060101010101" pitchFamily="49" charset="-122"/>
                  </a:rPr>
                  <a:t>:</a:t>
                </a:r>
                <a:endParaRPr lang="en-US" altLang="zh-CN" sz="3200" b="1" dirty="0">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可以用这个推导式计算导体的电阻；</a:t>
                </a:r>
                <a:endParaRPr lang="zh-CN" altLang="en-US" sz="3200" b="1" dirty="0">
                  <a:solidFill>
                    <a:srgbClr val="00B0F0"/>
                  </a:solidFill>
                  <a:latin typeface="Times New Roman" panose="02020603050405020304" pitchFamily="18" charset="0"/>
                  <a:ea typeface="楷体" panose="02010609060101010101" pitchFamily="49" charset="-122"/>
                </a:endParaRPr>
              </a:p>
              <a:p>
                <a:pPr marL="598805" indent="-59880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不能说导体的电阻与电压成正比，与导体中电流成反比。因为，导体两端的电压和通过导体的电流对导体的电阻无影响。</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bwMode="auto">
              <a:xfrm>
                <a:off x="1556875" y="1412776"/>
                <a:ext cx="10011733" cy="4152415"/>
              </a:xfrm>
              <a:prstGeom prst="rect">
                <a:avLst/>
              </a:prstGeom>
              <a:blipFill rotWithShape="1">
                <a:blip r:embed="rId6"/>
                <a:stretch>
                  <a:fillRect l="-5" t="-13" r="2" b="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360074" y="548853"/>
            <a:ext cx="11449685" cy="5832475"/>
            <a:chOff x="153" y="1753"/>
            <a:chExt cx="18031" cy="9185"/>
          </a:xfrm>
        </p:grpSpPr>
        <p:pic>
          <p:nvPicPr>
            <p:cNvPr id="3" name="图片 2" descr="打孔纸"/>
            <p:cNvPicPr>
              <a:picLocks noChangeAspect="1"/>
            </p:cNvPicPr>
            <p:nvPr>
              <p:custDataLst>
                <p:tags r:id="rId1"/>
              </p:custDataLst>
            </p:nvPr>
          </p:nvPicPr>
          <p:blipFill>
            <a:blip r:embed="rId2"/>
            <a:stretch>
              <a:fillRect/>
            </a:stretch>
          </p:blipFill>
          <p:spPr>
            <a:xfrm>
              <a:off x="153" y="2247"/>
              <a:ext cx="18031" cy="8691"/>
            </a:xfrm>
            <a:prstGeom prst="rect">
              <a:avLst/>
            </a:prstGeom>
          </p:spPr>
        </p:pic>
        <p:grpSp>
          <p:nvGrpSpPr>
            <p:cNvPr id="7" name="组合 6"/>
            <p:cNvGrpSpPr/>
            <p:nvPr/>
          </p:nvGrpSpPr>
          <p:grpSpPr>
            <a:xfrm>
              <a:off x="494" y="1753"/>
              <a:ext cx="4422" cy="979"/>
              <a:chOff x="494" y="2160"/>
              <a:chExt cx="4422" cy="979"/>
            </a:xfrm>
          </p:grpSpPr>
          <p:sp>
            <p:nvSpPr>
              <p:cNvPr id="4" name="文本框 3"/>
              <p:cNvSpPr txBox="1"/>
              <p:nvPr>
                <p:custDataLst>
                  <p:tags r:id="rId3"/>
                </p:custDataLst>
              </p:nvPr>
            </p:nvSpPr>
            <p:spPr>
              <a:xfrm>
                <a:off x="1977" y="2315"/>
                <a:ext cx="2939"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延伸</a:t>
                </a:r>
                <a:r>
                  <a:rPr lang="zh-CN" altLang="en-US" sz="2800" dirty="0" smtClean="0">
                    <a:latin typeface="黑体" panose="02010609060101010101" charset="-122"/>
                    <a:ea typeface="黑体" panose="02010609060101010101" charset="-122"/>
                    <a:cs typeface="黑体" panose="02010609060101010101" charset="-122"/>
                  </a:rPr>
                  <a:t>拓展</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1365973" y="1196925"/>
            <a:ext cx="10299765"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5080" eaLnBrk="1" hangingPunct="1">
              <a:lnSpc>
                <a:spcPct val="150000"/>
              </a:lnSpc>
              <a:defRPr/>
            </a:pPr>
            <a:r>
              <a:rPr lang="zh-CN" altLang="en-US" sz="3200" b="1" dirty="0">
                <a:latin typeface="Times New Roman" panose="02020603050405020304" pitchFamily="18" charset="0"/>
                <a:ea typeface="楷体" panose="02010609060101010101" pitchFamily="49" charset="-122"/>
              </a:rPr>
              <a:t>纯电阻电路</a:t>
            </a:r>
            <a:endParaRPr lang="zh-CN" altLang="en-US" sz="3200" b="1" dirty="0">
              <a:latin typeface="Times New Roman" panose="02020603050405020304" pitchFamily="18" charset="0"/>
              <a:ea typeface="楷体" panose="02010609060101010101" pitchFamily="49" charset="-122"/>
            </a:endParaRPr>
          </a:p>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就是在通电状态下把消耗的电能全部转化为电阻的内能，不对外做功，即电能不能转化为内能以外的能量形式。例如：电烙铁、电熨斗等等，它们只发热，都是纯电阻。像发动机、电风扇等，除了发热以外，还对外做功，所以含有这些元件的电路是非纯电阻电路。</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9" name="TextBox 8"/>
              <p:cNvSpPr txBox="1">
                <a:spLocks noChangeArrowheads="1"/>
              </p:cNvSpPr>
              <p:nvPr/>
            </p:nvSpPr>
            <p:spPr bwMode="auto">
              <a:xfrm>
                <a:off x="1606551" y="548680"/>
                <a:ext cx="9770533" cy="572310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玉林</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由欧姆定律</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zh-CN" altLang="en-US" sz="3200" b="1" dirty="0">
                    <a:latin typeface="Times New Roman" panose="02020603050405020304" pitchFamily="18" charset="0"/>
                    <a:ea typeface="+mn-ea"/>
                    <a:cs typeface="Times New Roman" panose="02020603050405020304" pitchFamily="18" charset="0"/>
                  </a:rPr>
                  <a:t>变形可得</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num>
                          <m:den>
                            <m:r>
                              <m:rPr>
                                <m:nor/>
                              </m:rPr>
                              <a:rPr lang="en-US" altLang="zh-CN" sz="3200" b="1" i="1" dirty="0">
                                <a:latin typeface="Times New Roman" panose="02020603050405020304" pitchFamily="18" charset="0"/>
                                <a:cs typeface="Times New Roman" panose="02020603050405020304" pitchFamily="18" charset="0"/>
                              </a:rPr>
                              <m:t>I</m:t>
                            </m:r>
                          </m:den>
                        </m:f>
                      </m:e>
                    </m:box>
                  </m:oMath>
                </a14:m>
                <a:r>
                  <a:rPr lang="zh-CN" altLang="en-US" sz="3200" b="1" dirty="0">
                    <a:latin typeface="Times New Roman" panose="02020603050405020304" pitchFamily="18" charset="0"/>
                    <a:ea typeface="+mn-ea"/>
                    <a:cs typeface="Times New Roman" panose="02020603050405020304" pitchFamily="18" charset="0"/>
                  </a:rPr>
                  <a:t>，以下说法正确的是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导体的电阻跟它两端的电压成正比</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导体的电阻跟通过它的电流成反比</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导体的电阻跟它两端的电压和通过它的电流无关</a:t>
                </a:r>
                <a:endParaRPr lang="zh-CN" altLang="en-US" sz="3200" b="1" dirty="0">
                  <a:latin typeface="Times New Roman" panose="02020603050405020304" pitchFamily="18" charset="0"/>
                  <a:ea typeface="+mn-ea"/>
                  <a:cs typeface="Times New Roman" panose="02020603050405020304" pitchFamily="18" charset="0"/>
                </a:endParaRPr>
              </a:p>
              <a:p>
                <a:pPr marL="598805" indent="-598805">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导体的电阻由它两端的电压和通过它的电流的比值决定</a:t>
                </a:r>
                <a:endParaRPr lang="en-US" altLang="zh-CN" sz="3200" b="1" dirty="0">
                  <a:latin typeface="Times New Roman" panose="02020603050405020304" pitchFamily="18" charset="0"/>
                  <a:ea typeface="+mn-ea"/>
                  <a:cs typeface="Times New Roman" panose="02020603050405020304"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bwMode="auto">
              <a:xfrm>
                <a:off x="1606551" y="548680"/>
                <a:ext cx="9770533" cy="5723105"/>
              </a:xfrm>
              <a:prstGeom prst="rect">
                <a:avLst/>
              </a:prstGeom>
              <a:blipFill rotWithShape="1">
                <a:blip r:embed="rId1"/>
                <a:stretch>
                  <a:fillRect t="-1" r="4" b="9"/>
                </a:stretch>
              </a:blipFill>
              <a:ln w="9525">
                <a:noFill/>
                <a:miter lim="800000"/>
              </a:ln>
            </p:spPr>
            <p:txBody>
              <a:bodyPr/>
              <a:lstStyle/>
              <a:p>
                <a:r>
                  <a:rPr lang="zh-CN" altLang="en-US">
                    <a:noFill/>
                  </a:rPr>
                  <a:t> </a:t>
                </a:r>
              </a:p>
            </p:txBody>
          </p:sp>
        </mc:Fallback>
      </mc:AlternateContent>
      <p:sp>
        <p:nvSpPr>
          <p:cNvPr id="10" name="任意多边形 9"/>
          <p:cNvSpPr/>
          <p:nvPr>
            <p:custDataLst>
              <p:tags r:id="rId2"/>
            </p:custDataLst>
          </p:nvPr>
        </p:nvSpPr>
        <p:spPr>
          <a:xfrm>
            <a:off x="569385" y="1108140"/>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charset="-122"/>
                <a:ea typeface="微软雅黑" panose="020B0503020204020204" charset="-122"/>
              </a:rPr>
              <a:t>例</a:t>
            </a:r>
            <a:r>
              <a:rPr lang="en-US" altLang="zh-CN" sz="3200" dirty="0" smtClean="0">
                <a:solidFill>
                  <a:srgbClr val="FFFFFF"/>
                </a:solidFill>
                <a:latin typeface="微软雅黑" panose="020B0503020204020204" charset="-122"/>
                <a:ea typeface="微软雅黑" panose="020B0503020204020204" charset="-122"/>
              </a:rPr>
              <a:t>3</a:t>
            </a:r>
            <a:endParaRPr lang="zh-CN" altLang="en-US" sz="3200" dirty="0" err="1">
              <a:solidFill>
                <a:srgbClr val="FFFFFF"/>
              </a:solidFill>
              <a:latin typeface="微软雅黑" panose="020B0503020204020204" charset="-122"/>
              <a:ea typeface="微软雅黑" panose="020B0503020204020204" charset="-122"/>
            </a:endParaRPr>
          </a:p>
        </p:txBody>
      </p:sp>
      <p:sp>
        <p:nvSpPr>
          <p:cNvPr id="11" name="TextBox 10"/>
          <p:cNvSpPr txBox="1">
            <a:spLocks noChangeArrowheads="1"/>
          </p:cNvSpPr>
          <p:nvPr/>
        </p:nvSpPr>
        <p:spPr bwMode="auto">
          <a:xfrm>
            <a:off x="3695733" y="1721829"/>
            <a:ext cx="557824"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C</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 name="矩形 2"/>
              <p:cNvSpPr>
                <a:spLocks noChangeArrowheads="1"/>
              </p:cNvSpPr>
              <p:nvPr/>
            </p:nvSpPr>
            <p:spPr bwMode="auto">
              <a:xfrm>
                <a:off x="1305985" y="980728"/>
                <a:ext cx="9577916" cy="4984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电阻是导体本身的一种性质，电阻的大小与导体的材料、长度、横截面积和温度有关，与其两端的电压和通过的电流无关。欧姆定律的变形式</a:t>
                </a:r>
                <a:r>
                  <a:rPr lang="en-US" altLang="zh-CN" sz="3200" b="1" i="1" dirty="0">
                    <a:latin typeface="Times New Roman" panose="02020603050405020304" pitchFamily="18" charset="0"/>
                  </a:rPr>
                  <a:t>R</a:t>
                </a:r>
                <a:r>
                  <a:rPr lang="en-US" altLang="zh-CN" sz="3200" b="1" dirty="0">
                    <a:latin typeface="Times New Roman" panose="02020603050405020304" pitchFamily="18" charset="0"/>
                  </a:rPr>
                  <a:t>=</a:t>
                </a: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i="1" dirty="0">
                                <a:latin typeface="Times New Roman" panose="02020603050405020304" pitchFamily="18" charset="0"/>
                              </a:rPr>
                              <m:t>U</m:t>
                            </m:r>
                          </m:num>
                          <m:den>
                            <m:r>
                              <m:rPr>
                                <m:nor/>
                              </m:rPr>
                              <a:rPr lang="en-US" altLang="zh-CN" sz="3200" b="1" i="1" dirty="0">
                                <a:latin typeface="Times New Roman" panose="02020603050405020304" pitchFamily="18" charset="0"/>
                              </a:rPr>
                              <m:t>I</m:t>
                            </m:r>
                          </m:den>
                        </m:f>
                      </m:e>
                    </m:box>
                  </m:oMath>
                </a14:m>
                <a:r>
                  <a:rPr lang="zh-CN" altLang="en-US" sz="3200" b="1" dirty="0">
                    <a:latin typeface="Times New Roman" panose="02020603050405020304" pitchFamily="18" charset="0"/>
                  </a:rPr>
                  <a:t>，是电阻的计算式。要注意公式的物理意义，不能单纯地从数学角度分析这个变形式的含义。故选</a:t>
                </a:r>
                <a:r>
                  <a:rPr lang="en-US" altLang="zh-CN" sz="3200" b="1" dirty="0">
                    <a:latin typeface="Times New Roman" panose="02020603050405020304" pitchFamily="18" charset="0"/>
                  </a:rPr>
                  <a:t>C</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mc:Choice>
        <mc:Fallback>
          <p:sp>
            <p:nvSpPr>
              <p:cNvPr id="8" name="矩形 2"/>
              <p:cNvSpPr>
                <a:spLocks noRot="1" noChangeAspect="1" noMove="1" noResize="1" noEditPoints="1" noAdjustHandles="1" noChangeArrowheads="1" noChangeShapeType="1" noTextEdit="1"/>
              </p:cNvSpPr>
              <p:nvPr/>
            </p:nvSpPr>
            <p:spPr bwMode="auto">
              <a:xfrm>
                <a:off x="1305985" y="980728"/>
                <a:ext cx="9577916" cy="4984441"/>
              </a:xfrm>
              <a:prstGeom prst="rect">
                <a:avLst/>
              </a:prstGeom>
              <a:blipFill rotWithShape="1">
                <a:blip r:embed="rId1"/>
                <a:stretch>
                  <a:fillRect l="-4" t="-6" b="1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360074" y="548853"/>
            <a:ext cx="11449685" cy="5832475"/>
            <a:chOff x="153" y="1753"/>
            <a:chExt cx="18031" cy="9185"/>
          </a:xfrm>
        </p:grpSpPr>
        <p:pic>
          <p:nvPicPr>
            <p:cNvPr id="3" name="图片 2" descr="打孔纸"/>
            <p:cNvPicPr>
              <a:picLocks noChangeAspect="1"/>
            </p:cNvPicPr>
            <p:nvPr>
              <p:custDataLst>
                <p:tags r:id="rId1"/>
              </p:custDataLst>
            </p:nvPr>
          </p:nvPicPr>
          <p:blipFill>
            <a:blip r:embed="rId2"/>
            <a:stretch>
              <a:fillRect/>
            </a:stretch>
          </p:blipFill>
          <p:spPr>
            <a:xfrm>
              <a:off x="153" y="2247"/>
              <a:ext cx="18031" cy="8691"/>
            </a:xfrm>
            <a:prstGeom prst="rect">
              <a:avLst/>
            </a:prstGeom>
          </p:spPr>
        </p:pic>
        <p:grpSp>
          <p:nvGrpSpPr>
            <p:cNvPr id="7" name="组合 6"/>
            <p:cNvGrpSpPr/>
            <p:nvPr/>
          </p:nvGrpSpPr>
          <p:grpSpPr>
            <a:xfrm>
              <a:off x="494" y="1753"/>
              <a:ext cx="4422" cy="979"/>
              <a:chOff x="494" y="2160"/>
              <a:chExt cx="4422" cy="979"/>
            </a:xfrm>
          </p:grpSpPr>
          <p:sp>
            <p:nvSpPr>
              <p:cNvPr id="4" name="文本框 3"/>
              <p:cNvSpPr txBox="1"/>
              <p:nvPr>
                <p:custDataLst>
                  <p:tags r:id="rId3"/>
                </p:custDataLst>
              </p:nvPr>
            </p:nvSpPr>
            <p:spPr>
              <a:xfrm>
                <a:off x="1977" y="2315"/>
                <a:ext cx="2939"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1437981" y="1340768"/>
            <a:ext cx="9770587"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defRPr/>
            </a:pPr>
            <a:r>
              <a:rPr lang="zh-CN" altLang="en-US" sz="3200" b="1" dirty="0">
                <a:latin typeface="Times New Roman" panose="02020603050405020304" pitchFamily="18" charset="0"/>
                <a:ea typeface="楷体" panose="02010609060101010101" pitchFamily="49" charset="-122"/>
              </a:rPr>
              <a:t>本题属于概念和定律理解类问题，运用要点辨析法。</a:t>
            </a:r>
            <a:r>
              <a:rPr lang="zh-CN" altLang="en-US" sz="3200" b="1" dirty="0">
                <a:solidFill>
                  <a:srgbClr val="00B0F0"/>
                </a:solidFill>
                <a:latin typeface="Times New Roman" panose="02020603050405020304" pitchFamily="18" charset="0"/>
                <a:ea typeface="楷体" panose="02010609060101010101" pitchFamily="49" charset="-122"/>
              </a:rPr>
              <a:t>本题主要涉及的是对欧姆定律的理解，但分析时却要抓住电阻这个物理量的物理含义。电阻是导体对电流的阻碍作用的大小，是导体本身的一种性质，与导体的材料、长度、横截面积和温度有关，而与电压和电流无关。</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9" y="1916832"/>
            <a:ext cx="6433211"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15645"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对于一个导体，只要知道其对应的电压、电流和电阻中的两个量，就可以利用欧姆定律公式求出第三个量，如图</a:t>
            </a:r>
            <a:r>
              <a:rPr lang="en-US" altLang="zh-CN" sz="3200" b="1" dirty="0">
                <a:latin typeface="Times New Roman" panose="02020603050405020304" pitchFamily="18" charset="0"/>
                <a:ea typeface="+mn-ea"/>
                <a:cs typeface="Times New Roman" panose="02020603050405020304" pitchFamily="18" charset="0"/>
              </a:rPr>
              <a:t>10</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1126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20573" y="2596894"/>
            <a:ext cx="3746880" cy="2490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AutoShape 2"/>
          <p:cNvSpPr>
            <a:spLocks noChangeArrowheads="1"/>
          </p:cNvSpPr>
          <p:nvPr>
            <p:custDataLst>
              <p:tags r:id="rId2"/>
            </p:custDataLst>
          </p:nvPr>
        </p:nvSpPr>
        <p:spPr bwMode="gray">
          <a:xfrm flipH="1">
            <a:off x="2244898" y="1067924"/>
            <a:ext cx="6659413"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3"/>
            </p:custDataLst>
          </p:nvPr>
        </p:nvSpPr>
        <p:spPr bwMode="gray">
          <a:xfrm flipH="1">
            <a:off x="839435" y="10573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4"/>
            </p:custDataLst>
          </p:nvPr>
        </p:nvSpPr>
        <p:spPr>
          <a:xfrm>
            <a:off x="1050679" y="1055476"/>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5"/>
            </p:custDataLst>
          </p:nvPr>
        </p:nvSpPr>
        <p:spPr>
          <a:xfrm>
            <a:off x="3287688" y="1055476"/>
            <a:ext cx="5701065"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运用欧姆定律进行简单的计算</a:t>
            </a:r>
            <a:endParaRPr lang="zh-CN" altLang="en-US" sz="3200" b="1" dirty="0">
              <a:latin typeface="黑体" panose="02010609060101010101" charset="-122"/>
              <a:ea typeface="黑体" panose="02010609060101010101" charset="-122"/>
            </a:endParaRPr>
          </a:p>
        </p:txBody>
      </p:sp>
      <p:sp>
        <p:nvSpPr>
          <p:cNvPr id="17" name="AutoShape 11"/>
          <p:cNvSpPr/>
          <p:nvPr>
            <p:custDataLst>
              <p:tags r:id="rId6"/>
            </p:custDataLst>
          </p:nvPr>
        </p:nvSpPr>
        <p:spPr>
          <a:xfrm>
            <a:off x="2486202" y="9239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4</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268760"/>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制订实验计划：</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探究</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电流与电压的关系</a:t>
            </a:r>
            <a:endParaRPr lang="zh-CN" altLang="en-US" sz="3200" b="1" dirty="0">
              <a:latin typeface="Times New Roman" panose="02020603050405020304" pitchFamily="18" charset="0"/>
              <a:cs typeface="Times New Roman" panose="02020603050405020304" pitchFamily="18" charset="0"/>
            </a:endParaRPr>
          </a:p>
          <a:p>
            <a:pPr indent="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实验方法： 保持电阻不变</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方法：取定值电阻</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，改变定值电阻两端的电压</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方法：调节滑动变阻器</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，观察并记录电流的变化，分析数据，得出结论</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定量关系</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TextBox 33"/>
              <p:cNvSpPr txBox="1">
                <a:spLocks noChangeArrowheads="1"/>
              </p:cNvSpPr>
              <p:nvPr/>
            </p:nvSpPr>
            <p:spPr bwMode="auto">
              <a:xfrm>
                <a:off x="814917" y="1508542"/>
                <a:ext cx="10562167" cy="350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公式运用的三种类型：</a:t>
                </a:r>
                <a:endParaRPr lang="zh-CN" altLang="en-US" sz="3200" b="1" dirty="0">
                  <a:latin typeface="Times New Roman" panose="02020603050405020304" pitchFamily="18" charset="0"/>
                  <a:ea typeface="+mn-ea"/>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直接运用公式求流过导体的电流；</a:t>
                </a:r>
                <a:endParaRPr lang="zh-CN" altLang="en-US" sz="3200" b="1" dirty="0">
                  <a:latin typeface="Times New Roman" panose="02020603050405020304" pitchFamily="18" charset="0"/>
                  <a:ea typeface="+mn-ea"/>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运用变形式</a:t>
                </a:r>
                <a:r>
                  <a:rPr lang="en-US" altLang="zh-CN" sz="3200" b="1" i="1" dirty="0">
                    <a:latin typeface="Times New Roman" panose="02020603050405020304" pitchFamily="18" charset="0"/>
                    <a:ea typeface="+mn-ea"/>
                    <a:cs typeface="Times New Roman" panose="02020603050405020304" pitchFamily="18" charset="0"/>
                  </a:rPr>
                  <a:t>U</a:t>
                </a:r>
                <a:r>
                  <a:rPr lang="en-US" altLang="zh-CN" sz="3200" b="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IR</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求导体两端电压；</a:t>
                </a:r>
                <a:endParaRPr lang="zh-CN" altLang="en-US" sz="3200" b="1" dirty="0">
                  <a:latin typeface="Times New Roman" panose="02020603050405020304" pitchFamily="18" charset="0"/>
                  <a:ea typeface="+mn-ea"/>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运用变形式</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num>
                          <m:den>
                            <m:r>
                              <m:rPr>
                                <m:nor/>
                              </m:rPr>
                              <a:rPr lang="en-US" altLang="zh-CN" sz="3200" b="1" i="1" dirty="0">
                                <a:latin typeface="Times New Roman" panose="02020603050405020304" pitchFamily="18" charset="0"/>
                                <a:cs typeface="Times New Roman" panose="02020603050405020304" pitchFamily="18" charset="0"/>
                              </a:rPr>
                              <m:t>I</m:t>
                            </m:r>
                          </m:den>
                        </m:f>
                      </m:e>
                    </m:box>
                  </m:oMath>
                </a14:m>
                <a:r>
                  <a:rPr lang="zh-CN" altLang="en-US" sz="3200" b="1" dirty="0">
                    <a:latin typeface="Times New Roman" panose="02020603050405020304" pitchFamily="18" charset="0"/>
                    <a:ea typeface="+mn-ea"/>
                    <a:cs typeface="Times New Roman" panose="02020603050405020304" pitchFamily="18" charset="0"/>
                  </a:rPr>
                  <a:t>求导体的电阻。</a:t>
                </a:r>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14" name="TextBox 33"/>
              <p:cNvSpPr txBox="1">
                <a:spLocks noRot="1" noChangeAspect="1" noMove="1" noResize="1" noEditPoints="1" noAdjustHandles="1" noChangeArrowheads="1" noChangeShapeType="1" noTextEdit="1"/>
              </p:cNvSpPr>
              <p:nvPr/>
            </p:nvSpPr>
            <p:spPr bwMode="auto">
              <a:xfrm>
                <a:off x="814917" y="1508542"/>
                <a:ext cx="10562167" cy="3507113"/>
              </a:xfrm>
              <a:prstGeom prst="rect">
                <a:avLst/>
              </a:prstGeom>
              <a:blipFill rotWithShape="1">
                <a:blip r:embed="rId1"/>
                <a:stretch>
                  <a:fillRect l="-2" t="-12" r="4" b="1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7" y="692696"/>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82600" indent="-48260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运用欧姆定律公式时要注意以下三点：</a:t>
            </a:r>
            <a:endParaRPr lang="zh-CN" altLang="en-US" sz="3200" b="1" dirty="0">
              <a:latin typeface="Times New Roman" panose="02020603050405020304" pitchFamily="18" charset="0"/>
              <a:ea typeface="+mn-ea"/>
              <a:cs typeface="Times New Roman" panose="02020603050405020304" pitchFamily="18" charset="0"/>
            </a:endParaRPr>
          </a:p>
          <a:p>
            <a:pPr marL="482600" indent="-48260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 注意三个量的同一性：即在运用公式进行计算时，要注意三个量是同一导体或同一段电路中的电流、电压、电阻，不能张冠李戴。</a:t>
            </a:r>
            <a:endParaRPr lang="zh-CN" altLang="en-US" sz="3200" b="1" dirty="0">
              <a:latin typeface="Times New Roman" panose="02020603050405020304" pitchFamily="18" charset="0"/>
              <a:ea typeface="+mn-ea"/>
              <a:cs typeface="Times New Roman" panose="02020603050405020304" pitchFamily="18" charset="0"/>
            </a:endParaRPr>
          </a:p>
          <a:p>
            <a:pPr marL="482600" indent="-48260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 注意三个量单位的统一性：公式中的三个物理量必须使用国际单位制中的单位，电压→伏特</a:t>
            </a:r>
            <a:r>
              <a:rPr lang="en-US" altLang="zh-CN" sz="3200" b="1" dirty="0">
                <a:latin typeface="Times New Roman" panose="02020603050405020304" pitchFamily="18" charset="0"/>
                <a:ea typeface="+mn-ea"/>
                <a:cs typeface="Times New Roman" panose="02020603050405020304" pitchFamily="18" charset="0"/>
              </a:rPr>
              <a:t>(V)</a:t>
            </a:r>
            <a:r>
              <a:rPr lang="zh-CN" altLang="en-US" sz="3200" b="1" dirty="0">
                <a:latin typeface="Times New Roman" panose="02020603050405020304" pitchFamily="18" charset="0"/>
                <a:ea typeface="+mn-ea"/>
                <a:cs typeface="Times New Roman" panose="02020603050405020304" pitchFamily="18" charset="0"/>
              </a:rPr>
              <a:t>，电流→安培</a:t>
            </a:r>
            <a:r>
              <a:rPr lang="en-US" altLang="zh-CN" sz="3200" b="1" dirty="0">
                <a:latin typeface="Times New Roman" panose="02020603050405020304" pitchFamily="18" charset="0"/>
                <a:ea typeface="+mn-ea"/>
                <a:cs typeface="Times New Roman" panose="02020603050405020304" pitchFamily="18" charset="0"/>
              </a:rPr>
              <a:t>(A)</a:t>
            </a:r>
            <a:r>
              <a:rPr lang="zh-CN" altLang="en-US" sz="3200" b="1" dirty="0">
                <a:latin typeface="Times New Roman" panose="02020603050405020304" pitchFamily="18" charset="0"/>
                <a:ea typeface="+mn-ea"/>
                <a:cs typeface="Times New Roman" panose="02020603050405020304" pitchFamily="18" charset="0"/>
              </a:rPr>
              <a:t>，电阻→欧姆</a:t>
            </a:r>
            <a:r>
              <a:rPr lang="en-US" altLang="zh-CN" sz="3200" b="1" dirty="0">
                <a:latin typeface="Times New Roman" panose="02020603050405020304" pitchFamily="18" charset="0"/>
                <a:ea typeface="+mn-ea"/>
                <a:cs typeface="Times New Roman" panose="02020603050405020304" pitchFamily="18" charset="0"/>
              </a:rPr>
              <a:t>(Ω)</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7" y="1508542"/>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82600" indent="-48260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 注意三个量的同时性：例如，在同一电路中，由于滑动变阻器滑片的移动，接入电路的电阻变化，总电阻的变化会导致电流与部分电路电压的变化，应用该公式时，三个量是同一时刻的电流、电压和电阻。</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Rectangle 1"/>
              <p:cNvSpPr>
                <a:spLocks noChangeArrowheads="1"/>
              </p:cNvSpPr>
              <p:nvPr/>
            </p:nvSpPr>
            <p:spPr bwMode="auto">
              <a:xfrm>
                <a:off x="1295467" y="764704"/>
                <a:ext cx="6432715" cy="510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zh-CN" altLang="en-US" sz="3200" b="1" dirty="0">
                    <a:latin typeface="Times New Roman" panose="02020603050405020304" pitchFamily="18" charset="0"/>
                    <a:ea typeface="楷体" panose="02010609060101010101" pitchFamily="49" charset="-122"/>
                  </a:rPr>
                  <a:t>同一性图解</a:t>
                </a:r>
                <a:r>
                  <a:rPr lang="en-US" altLang="zh-CN" sz="3200" b="1" dirty="0">
                    <a:latin typeface="Times New Roman" panose="02020603050405020304" pitchFamily="18" charset="0"/>
                    <a:ea typeface="楷体" panose="02010609060101010101" pitchFamily="49" charset="-122"/>
                  </a:rPr>
                  <a:t>:</a:t>
                </a:r>
                <a:endParaRPr lang="en-US" altLang="zh-CN" sz="3200" b="1" dirty="0">
                  <a:latin typeface="Times New Roman" panose="02020603050405020304" pitchFamily="18" charset="0"/>
                  <a:ea typeface="楷体" panose="02010609060101010101" pitchFamily="49" charset="-122"/>
                </a:endParaRPr>
              </a:p>
              <a:p>
                <a:pPr indent="715645" eaLnBrk="1" hangingPunct="1">
                  <a:lnSpc>
                    <a:spcPct val="150000"/>
                  </a:lnSpc>
                  <a:defRPr/>
                </a:pPr>
                <a:r>
                  <a:rPr lang="zh-CN" altLang="en-US" sz="3200" b="1" dirty="0">
                    <a:latin typeface="Times New Roman" panose="02020603050405020304" pitchFamily="18" charset="0"/>
                    <a:ea typeface="楷体" panose="02010609060101010101" pitchFamily="49" charset="-122"/>
                  </a:rPr>
                  <a:t>正确理解变形式</a:t>
                </a:r>
                <a:r>
                  <a:rPr lang="en-US" altLang="zh-CN" sz="3200" b="1" i="1" dirty="0">
                    <a:latin typeface="Times New Roman" panose="02020603050405020304" pitchFamily="18" charset="0"/>
                    <a:ea typeface="楷体" panose="02010609060101010101" pitchFamily="49" charset="-122"/>
                  </a:rPr>
                  <a:t>R</a:t>
                </a:r>
                <a:r>
                  <a:rPr lang="en-US" altLang="zh-CN" sz="3200" b="1" dirty="0">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a:latin typeface="Cambria Math" panose="02040503050406030204"/>
                            <a:ea typeface="楷体" panose="02010609060101010101" pitchFamily="49" charset="-122"/>
                          </a:rPr>
                        </m:ctrlPr>
                      </m:boxPr>
                      <m:e>
                        <m:f>
                          <m:fPr>
                            <m:ctrlPr>
                              <a:rPr lang="en-US" altLang="zh-CN" sz="3200" b="1" i="1">
                                <a:latin typeface="Cambria Math" panose="02040503050406030204"/>
                                <a:ea typeface="楷体" panose="02010609060101010101" pitchFamily="49" charset="-122"/>
                              </a:rPr>
                            </m:ctrlPr>
                          </m:fPr>
                          <m:num>
                            <m:r>
                              <m:rPr>
                                <m:nor/>
                              </m:rPr>
                              <a:rPr lang="en-US" altLang="zh-CN" sz="3200" b="1" i="1" dirty="0">
                                <a:latin typeface="Times New Roman" panose="02020603050405020304" pitchFamily="18" charset="0"/>
                                <a:ea typeface="楷体" panose="02010609060101010101" pitchFamily="49" charset="-122"/>
                              </a:rPr>
                              <m:t>U</m:t>
                            </m:r>
                          </m:num>
                          <m:den>
                            <m:r>
                              <m:rPr>
                                <m:nor/>
                              </m:rPr>
                              <a:rPr lang="en-US" altLang="zh-CN" sz="3200" b="1" i="1" dirty="0">
                                <a:latin typeface="Times New Roman" panose="02020603050405020304" pitchFamily="18" charset="0"/>
                                <a:ea typeface="楷体" panose="02010609060101010101" pitchFamily="49" charset="-122"/>
                              </a:rPr>
                              <m:t>I</m:t>
                            </m:r>
                          </m:den>
                        </m:f>
                      </m:e>
                    </m:box>
                  </m:oMath>
                </a14:m>
                <a:r>
                  <a:rPr lang="en-US" altLang="zh-CN" sz="3200" b="1" dirty="0">
                    <a:latin typeface="Times New Roman" panose="02020603050405020304" pitchFamily="18" charset="0"/>
                    <a:ea typeface="楷体" panose="02010609060101010101" pitchFamily="49" charset="-122"/>
                  </a:rPr>
                  <a:t>:</a:t>
                </a:r>
                <a:endParaRPr lang="en-US" altLang="zh-CN" sz="3200" b="1" dirty="0">
                  <a:latin typeface="Times New Roman" panose="02020603050405020304" pitchFamily="18" charset="0"/>
                  <a:ea typeface="楷体" panose="02010609060101010101" pitchFamily="49" charset="-122"/>
                </a:endParaRPr>
              </a:p>
              <a:p>
                <a:pPr indent="71564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如图</a:t>
                </a:r>
                <a:r>
                  <a:rPr lang="en-US" altLang="zh-CN" sz="3200" b="1" dirty="0">
                    <a:solidFill>
                      <a:srgbClr val="00B0F0"/>
                    </a:solidFill>
                    <a:latin typeface="Times New Roman" panose="02020603050405020304" pitchFamily="18" charset="0"/>
                    <a:ea typeface="楷体" panose="02010609060101010101" pitchFamily="49" charset="-122"/>
                  </a:rPr>
                  <a:t>11 </a:t>
                </a:r>
                <a:r>
                  <a:rPr lang="zh-CN" altLang="en-US" sz="3200" b="1" dirty="0">
                    <a:solidFill>
                      <a:srgbClr val="00B0F0"/>
                    </a:solidFill>
                    <a:latin typeface="Times New Roman" panose="02020603050405020304" pitchFamily="18" charset="0"/>
                    <a:ea typeface="楷体" panose="02010609060101010101" pitchFamily="49" charset="-122"/>
                  </a:rPr>
                  <a:t>所示，如果计算定值电阻</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的阻值，只能用</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 </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I</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来计算，而不能用</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 </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I</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或</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I</m:t>
                        </m:r>
                      </m:den>
                    </m:f>
                  </m:oMath>
                </a14:m>
                <a:r>
                  <a:rPr lang="zh-CN" altLang="en-US" sz="3200" b="1" dirty="0">
                    <a:solidFill>
                      <a:srgbClr val="00B0F0"/>
                    </a:solidFill>
                    <a:latin typeface="Times New Roman" panose="02020603050405020304" pitchFamily="18" charset="0"/>
                    <a:ea typeface="楷体" panose="02010609060101010101" pitchFamily="49" charset="-122"/>
                  </a:rPr>
                  <a:t>来计算。</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mc:Choice>
        <mc:Fallback>
          <p:sp>
            <p:nvSpPr>
              <p:cNvPr id="6" name="Rectangle 1"/>
              <p:cNvSpPr>
                <a:spLocks noRot="1" noChangeAspect="1" noMove="1" noResize="1" noEditPoints="1" noAdjustHandles="1" noChangeArrowheads="1" noChangeShapeType="1" noTextEdit="1"/>
              </p:cNvSpPr>
              <p:nvPr/>
            </p:nvSpPr>
            <p:spPr bwMode="auto">
              <a:xfrm>
                <a:off x="1295467" y="764704"/>
                <a:ext cx="6432715" cy="5104475"/>
              </a:xfrm>
              <a:prstGeom prst="rect">
                <a:avLst/>
              </a:prstGeom>
              <a:blipFill rotWithShape="1">
                <a:blip r:embed="rId1"/>
                <a:stretch>
                  <a:fillRect l="-1" t="-3" r="-3412" b="1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pic>
        <p:nvPicPr>
          <p:cNvPr id="1229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93905" y="1940834"/>
            <a:ext cx="2987056" cy="297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12290"/>
                                        </p:tgtEl>
                                        <p:attrNameLst>
                                          <p:attrName>style.visibility</p:attrName>
                                        </p:attrNameLst>
                                      </p:cBhvr>
                                      <p:to>
                                        <p:strVal val="visible"/>
                                      </p:to>
                                    </p:set>
                                    <p:animEffect transition="in" filter="wipe(left)">
                                      <p:cBhvr>
                                        <p:cTn id="10"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9" y="1508787"/>
            <a:ext cx="5665620" cy="3816429"/>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天津</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12 </a:t>
            </a:r>
            <a:r>
              <a:rPr lang="zh-CN" altLang="en-US" sz="3200" b="1" dirty="0">
                <a:latin typeface="Times New Roman" panose="02020603050405020304" pitchFamily="18" charset="0"/>
                <a:ea typeface="+mn-ea"/>
                <a:cs typeface="Times New Roman" panose="02020603050405020304" pitchFamily="18" charset="0"/>
              </a:rPr>
              <a:t>所示的电路，电源电压保持不变，电阻</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分别为</a:t>
            </a:r>
            <a:r>
              <a:rPr lang="en-US" altLang="zh-CN" sz="3200" b="1" dirty="0">
                <a:latin typeface="Times New Roman" panose="02020603050405020304" pitchFamily="18" charset="0"/>
                <a:ea typeface="+mn-ea"/>
                <a:cs typeface="Times New Roman" panose="02020603050405020304" pitchFamily="18" charset="0"/>
              </a:rPr>
              <a:t>20 Ω </a:t>
            </a:r>
            <a:r>
              <a:rPr lang="zh-CN" altLang="en-US" sz="3200" b="1" dirty="0">
                <a:latin typeface="Times New Roman" panose="02020603050405020304" pitchFamily="18" charset="0"/>
                <a:ea typeface="+mn-ea"/>
                <a:cs typeface="Times New Roman" panose="02020603050405020304" pitchFamily="18" charset="0"/>
              </a:rPr>
              <a:t>和</a:t>
            </a:r>
            <a:r>
              <a:rPr lang="en-US" altLang="zh-CN" sz="3200" b="1" dirty="0">
                <a:latin typeface="Times New Roman" panose="02020603050405020304" pitchFamily="18" charset="0"/>
                <a:ea typeface="+mn-ea"/>
                <a:cs typeface="Times New Roman" panose="02020603050405020304" pitchFamily="18" charset="0"/>
              </a:rPr>
              <a:t>30 Ω</a:t>
            </a:r>
            <a:r>
              <a:rPr lang="zh-CN" altLang="en-US" sz="3200" b="1" dirty="0">
                <a:latin typeface="Times New Roman" panose="02020603050405020304" pitchFamily="18" charset="0"/>
                <a:ea typeface="+mn-ea"/>
                <a:cs typeface="Times New Roman" panose="02020603050405020304" pitchFamily="18" charset="0"/>
              </a:rPr>
              <a:t>，只闭合开关</a:t>
            </a:r>
            <a:r>
              <a:rPr lang="en-US" altLang="zh-CN" sz="3200" b="1" dirty="0">
                <a:latin typeface="Times New Roman" panose="02020603050405020304" pitchFamily="18" charset="0"/>
                <a:ea typeface="+mn-ea"/>
                <a:cs typeface="Times New Roman" panose="02020603050405020304" pitchFamily="18" charset="0"/>
              </a:rPr>
              <a:t>S</a:t>
            </a:r>
            <a:r>
              <a:rPr lang="en-US" altLang="zh-CN" sz="3200" b="1" baseline="-25000"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时，电流表的示数为</a:t>
            </a:r>
            <a:r>
              <a:rPr lang="en-US" altLang="zh-CN" sz="3200" b="1" dirty="0">
                <a:latin typeface="Times New Roman" panose="02020603050405020304" pitchFamily="18" charset="0"/>
                <a:ea typeface="+mn-ea"/>
                <a:cs typeface="Times New Roman" panose="02020603050405020304" pitchFamily="18" charset="0"/>
              </a:rPr>
              <a:t>0.3 A</a:t>
            </a:r>
            <a:r>
              <a:rPr lang="zh-CN" altLang="en-US" sz="3200" b="1" dirty="0">
                <a:latin typeface="Times New Roman" panose="02020603050405020304" pitchFamily="18" charset="0"/>
                <a:ea typeface="+mn-ea"/>
                <a:cs typeface="Times New Roman" panose="02020603050405020304" pitchFamily="18" charset="0"/>
              </a:rPr>
              <a:t>。求：</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669653"/>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charset="-122"/>
                <a:ea typeface="微软雅黑" panose="020B0503020204020204" charset="-122"/>
              </a:rPr>
              <a:t>例</a:t>
            </a:r>
            <a:r>
              <a:rPr lang="en-US" altLang="zh-CN" sz="3200" dirty="0">
                <a:solidFill>
                  <a:srgbClr val="FFFFFF"/>
                </a:solidFill>
                <a:latin typeface="微软雅黑" panose="020B0503020204020204" charset="-122"/>
                <a:ea typeface="微软雅黑" panose="020B0503020204020204" charset="-122"/>
              </a:rPr>
              <a:t>4</a:t>
            </a:r>
            <a:endParaRPr lang="zh-CN" altLang="en-US" sz="3200" dirty="0">
              <a:solidFill>
                <a:srgbClr val="FFFFFF"/>
              </a:solidFill>
              <a:latin typeface="微软雅黑" panose="020B0503020204020204" charset="-122"/>
              <a:ea typeface="微软雅黑" panose="020B0503020204020204" charset="-122"/>
            </a:endParaRPr>
          </a:p>
        </p:txBody>
      </p:sp>
      <p:pic>
        <p:nvPicPr>
          <p:cNvPr id="1331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32171" y="1916670"/>
            <a:ext cx="3395776" cy="2829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1124744"/>
            <a:ext cx="10562167"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电源电压。</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8" name="矩形 2"/>
          <p:cNvSpPr>
            <a:spLocks noChangeArrowheads="1"/>
          </p:cNvSpPr>
          <p:nvPr/>
        </p:nvSpPr>
        <p:spPr bwMode="auto">
          <a:xfrm>
            <a:off x="1391478" y="1893075"/>
            <a:ext cx="6528724"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只闭合开关</a:t>
            </a:r>
            <a:r>
              <a:rPr lang="en-US" altLang="zh-CN" sz="3200" b="1" dirty="0">
                <a:latin typeface="Times New Roman" panose="02020603050405020304" pitchFamily="18" charset="0"/>
              </a:rPr>
              <a:t>S</a:t>
            </a:r>
            <a:r>
              <a:rPr lang="en-US" altLang="zh-CN" sz="3200" b="1" baseline="-25000" dirty="0">
                <a:latin typeface="Times New Roman" panose="02020603050405020304" pitchFamily="18" charset="0"/>
              </a:rPr>
              <a:t>1 </a:t>
            </a:r>
            <a:r>
              <a:rPr lang="zh-CN" altLang="en-US" sz="3200" b="1" dirty="0">
                <a:latin typeface="Times New Roman" panose="02020603050405020304" pitchFamily="18" charset="0"/>
              </a:rPr>
              <a:t>时，电路如图</a:t>
            </a:r>
            <a:r>
              <a:rPr lang="en-US" altLang="zh-CN" sz="3200" b="1" dirty="0">
                <a:latin typeface="Times New Roman" panose="02020603050405020304" pitchFamily="18" charset="0"/>
              </a:rPr>
              <a:t>13 </a:t>
            </a:r>
            <a:r>
              <a:rPr lang="zh-CN" altLang="en-US" sz="3200" b="1" dirty="0">
                <a:latin typeface="Times New Roman" panose="02020603050405020304" pitchFamily="18" charset="0"/>
              </a:rPr>
              <a:t>甲，由题意可知，电流表的示数为</a:t>
            </a:r>
            <a:r>
              <a:rPr lang="en-US" altLang="zh-CN" sz="3200" b="1" dirty="0">
                <a:latin typeface="Times New Roman" panose="02020603050405020304" pitchFamily="18" charset="0"/>
              </a:rPr>
              <a:t>0.3 A</a:t>
            </a:r>
            <a:r>
              <a:rPr lang="zh-CN" altLang="en-US" sz="3200" b="1" dirty="0">
                <a:latin typeface="Times New Roman" panose="02020603050405020304" pitchFamily="18" charset="0"/>
              </a:rPr>
              <a:t>，即</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=0.3 A</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=20Ω</a:t>
            </a:r>
            <a:r>
              <a:rPr lang="zh-CN" altLang="en-US" sz="3200" b="1" dirty="0">
                <a:latin typeface="Times New Roman" panose="02020603050405020304" pitchFamily="18" charset="0"/>
              </a:rPr>
              <a:t>。由欧姆定律，知二求一，可求出</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两端的电压</a:t>
            </a:r>
            <a:r>
              <a:rPr lang="en-US" altLang="zh-CN" sz="3200" b="1" i="1" dirty="0">
                <a:latin typeface="Times New Roman" panose="02020603050405020304" pitchFamily="18" charset="0"/>
              </a:rPr>
              <a:t>U</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即为电源电压。</a:t>
            </a:r>
            <a:endParaRPr lang="zh-CN" altLang="en-US" sz="3200" dirty="0">
              <a:latin typeface="Times New Roman" panose="02020603050405020304" pitchFamily="18" charset="0"/>
            </a:endParaRPr>
          </a:p>
        </p:txBody>
      </p:sp>
      <p:pic>
        <p:nvPicPr>
          <p:cNvPr id="1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24191" y="2085097"/>
            <a:ext cx="3385148" cy="3006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1295467" y="2276872"/>
            <a:ext cx="5896640" cy="2339101"/>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解：只闭合开关</a:t>
            </a:r>
            <a:r>
              <a:rPr lang="en-US" altLang="zh-CN" sz="3200" b="1" dirty="0">
                <a:solidFill>
                  <a:srgbClr val="FF0000"/>
                </a:solidFill>
                <a:latin typeface="Times New Roman" panose="02020603050405020304" pitchFamily="18" charset="0"/>
                <a:ea typeface="+mn-ea"/>
                <a:cs typeface="Times New Roman" panose="02020603050405020304" pitchFamily="18" charset="0"/>
              </a:rPr>
              <a:t>S</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zh-CN" altLang="en-US" sz="3200" b="1" dirty="0">
                <a:solidFill>
                  <a:srgbClr val="FF0000"/>
                </a:solidFill>
                <a:latin typeface="Times New Roman" panose="02020603050405020304" pitchFamily="18" charset="0"/>
                <a:ea typeface="+mn-ea"/>
                <a:cs typeface="Times New Roman" panose="02020603050405020304" pitchFamily="18" charset="0"/>
              </a:rPr>
              <a:t>，电路如图甲，由欧姆定律可得电源电压</a:t>
            </a:r>
            <a:r>
              <a:rPr lang="en-US" altLang="zh-CN" sz="3200" b="1" i="1" dirty="0">
                <a:solidFill>
                  <a:srgbClr val="FF0000"/>
                </a:solidFill>
                <a:latin typeface="Times New Roman" panose="02020603050405020304" pitchFamily="18" charset="0"/>
                <a:ea typeface="+mn-ea"/>
                <a:cs typeface="Times New Roman" panose="02020603050405020304" pitchFamily="18" charset="0"/>
              </a:rPr>
              <a:t>U</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U</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=0.3 A×20 </a:t>
            </a:r>
            <a:r>
              <a:rPr lang="el-GR" altLang="zh-CN" sz="3200" b="1" dirty="0">
                <a:solidFill>
                  <a:srgbClr val="FF0000"/>
                </a:solidFill>
                <a:latin typeface="Times New Roman" panose="02020603050405020304" pitchFamily="18" charset="0"/>
                <a:ea typeface="+mn-ea"/>
                <a:cs typeface="Times New Roman" panose="02020603050405020304" pitchFamily="18" charset="0"/>
              </a:rPr>
              <a:t>Ω=6 </a:t>
            </a:r>
            <a:r>
              <a:rPr lang="en-US" altLang="zh-CN" sz="3200" b="1" dirty="0">
                <a:solidFill>
                  <a:srgbClr val="FF0000"/>
                </a:solidFill>
                <a:latin typeface="Times New Roman" panose="02020603050405020304" pitchFamily="18" charset="0"/>
                <a:ea typeface="+mn-ea"/>
                <a:cs typeface="Times New Roman" panose="02020603050405020304" pitchFamily="18" charset="0"/>
              </a:rPr>
              <a:t>V</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9"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56107" y="1700809"/>
            <a:ext cx="3385148" cy="3006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932723"/>
            <a:ext cx="10562167"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(2)S</a:t>
            </a:r>
            <a:r>
              <a:rPr lang="en-US" altLang="zh-CN" sz="3200" b="1" baseline="-25000"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ea typeface="+mn-ea"/>
                <a:cs typeface="Times New Roman" panose="02020603050405020304" pitchFamily="18" charset="0"/>
              </a:rPr>
              <a:t>S</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均闭合时，电流表的示数。</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0" name="矩形 2"/>
          <p:cNvSpPr>
            <a:spLocks noChangeArrowheads="1"/>
          </p:cNvSpPr>
          <p:nvPr/>
        </p:nvSpPr>
        <p:spPr bwMode="auto">
          <a:xfrm>
            <a:off x="1391477" y="1701054"/>
            <a:ext cx="7008779"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en-US" altLang="zh-CN" sz="3200" b="1" dirty="0">
                <a:latin typeface="Times New Roman" panose="02020603050405020304" pitchFamily="18" charset="0"/>
              </a:rPr>
              <a:t>S</a:t>
            </a:r>
            <a:r>
              <a:rPr lang="en-US" altLang="zh-CN" sz="3200" b="1" baseline="-25000" dirty="0">
                <a:latin typeface="Times New Roman" panose="02020603050405020304" pitchFamily="18" charset="0"/>
              </a:rPr>
              <a:t>1</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a:t>
            </a:r>
            <a:r>
              <a:rPr lang="en-US" altLang="zh-CN" sz="3200" b="1" baseline="-25000" dirty="0">
                <a:latin typeface="Times New Roman" panose="02020603050405020304" pitchFamily="18" charset="0"/>
              </a:rPr>
              <a:t>2 </a:t>
            </a:r>
            <a:r>
              <a:rPr lang="zh-CN" altLang="en-US" sz="3200" b="1" dirty="0">
                <a:latin typeface="Times New Roman" panose="02020603050405020304" pitchFamily="18" charset="0"/>
              </a:rPr>
              <a:t>均闭合时，电路图如图乙所示，电流表测并联电路的总电流，即求</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闭合前后</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两端的电压不变，故流过</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的电流不变。已知量和待求量如图乙所示。求出</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zh-CN" altLang="en-US" sz="3200" b="1" dirty="0">
                <a:latin typeface="Times New Roman" panose="02020603050405020304" pitchFamily="18" charset="0"/>
              </a:rPr>
              <a:t>，利用</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可求得总电流</a:t>
            </a:r>
            <a:r>
              <a:rPr lang="en-US" altLang="zh-CN" sz="3200" b="1" i="1" dirty="0">
                <a:latin typeface="Times New Roman" panose="02020603050405020304" pitchFamily="18" charset="0"/>
              </a:rPr>
              <a:t>I</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pic>
        <p:nvPicPr>
          <p:cNvPr id="11"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59999" y="2372883"/>
            <a:ext cx="3312599" cy="297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 name="TextBox 7"/>
              <p:cNvSpPr txBox="1">
                <a:spLocks noChangeArrowheads="1"/>
              </p:cNvSpPr>
              <p:nvPr/>
            </p:nvSpPr>
            <p:spPr bwMode="auto">
              <a:xfrm>
                <a:off x="1295467" y="1536883"/>
                <a:ext cx="6240693" cy="3524299"/>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a:t>
                </a:r>
                <a:r>
                  <a:rPr lang="en-US" altLang="zh-CN" sz="3200" b="1" dirty="0">
                    <a:solidFill>
                      <a:srgbClr val="FF0000"/>
                    </a:solidFill>
                    <a:latin typeface="Times New Roman" panose="02020603050405020304" pitchFamily="18" charset="0"/>
                    <a:ea typeface="+mn-ea"/>
                    <a:cs typeface="Times New Roman" panose="02020603050405020304" pitchFamily="18" charset="0"/>
                  </a:rPr>
                  <a:t>S</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dirty="0">
                    <a:solidFill>
                      <a:srgbClr val="FF0000"/>
                    </a:solidFill>
                    <a:latin typeface="Times New Roman" panose="02020603050405020304" pitchFamily="18" charset="0"/>
                    <a:ea typeface="+mn-ea"/>
                    <a:cs typeface="Times New Roman" panose="02020603050405020304" pitchFamily="18" charset="0"/>
                  </a:rPr>
                  <a:t>S</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n-US" sz="3200" b="1" dirty="0">
                    <a:solidFill>
                      <a:srgbClr val="FF0000"/>
                    </a:solidFill>
                    <a:latin typeface="Times New Roman" panose="02020603050405020304" pitchFamily="18" charset="0"/>
                    <a:ea typeface="+mn-ea"/>
                    <a:cs typeface="Times New Roman" panose="02020603050405020304" pitchFamily="18" charset="0"/>
                  </a:rPr>
                  <a:t>均闭合时，电路如图乙，由欧姆定律可得通过</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电阻</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n-US" sz="3200" b="1" dirty="0">
                    <a:solidFill>
                      <a:srgbClr val="FF0000"/>
                    </a:solidFill>
                    <a:latin typeface="Times New Roman" panose="02020603050405020304" pitchFamily="18" charset="0"/>
                    <a:ea typeface="+mn-ea"/>
                    <a:cs typeface="Times New Roman" panose="02020603050405020304" pitchFamily="18" charset="0"/>
                  </a:rPr>
                  <a:t>的电流</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solidFill>
                              <a:srgbClr val="FF0000"/>
                            </a:solidFill>
                            <a:latin typeface="Cambria Math" panose="02040503050406030204"/>
                            <a:ea typeface="+mn-ea"/>
                            <a:cs typeface="Times New Roman" panose="02020603050405020304" pitchFamily="18" charset="0"/>
                          </a:rPr>
                        </m:ctrlPr>
                      </m:boxPr>
                      <m:e>
                        <m:f>
                          <m:fPr>
                            <m:ctrlPr>
                              <a:rPr lang="en-US" altLang="zh-CN" sz="3200" b="1" i="1">
                                <a:solidFill>
                                  <a:srgbClr val="FF0000"/>
                                </a:solidFill>
                                <a:latin typeface="Cambria Math" panose="02040503050406030204"/>
                                <a:ea typeface="+mn-ea"/>
                                <a:cs typeface="Times New Roman" panose="02020603050405020304" pitchFamily="18" charset="0"/>
                              </a:rPr>
                            </m:ctrlPr>
                          </m:fPr>
                          <m:num>
                            <m:r>
                              <m:rPr>
                                <m:nor/>
                              </m:rPr>
                              <a:rPr lang="en-US" altLang="zh-CN" sz="3200" b="1" i="1" dirty="0">
                                <a:solidFill>
                                  <a:srgbClr val="FF0000"/>
                                </a:solidFill>
                                <a:latin typeface="Times New Roman" panose="02020603050405020304" pitchFamily="18" charset="0"/>
                                <a:cs typeface="Times New Roman" panose="02020603050405020304" pitchFamily="18" charset="0"/>
                              </a:rPr>
                              <m:t>U</m:t>
                            </m:r>
                          </m:num>
                          <m:den>
                            <m:r>
                              <m:rPr>
                                <m:nor/>
                              </m:rPr>
                              <a:rPr lang="en-US" altLang="zh-CN" sz="3200" b="1" i="1" dirty="0">
                                <a:solidFill>
                                  <a:srgbClr val="FF0000"/>
                                </a:solidFill>
                                <a:latin typeface="Times New Roman" panose="02020603050405020304" pitchFamily="18" charset="0"/>
                                <a:cs typeface="Times New Roman" panose="02020603050405020304" pitchFamily="18" charset="0"/>
                              </a:rPr>
                              <m:t>R</m:t>
                            </m:r>
                            <m:r>
                              <m:rPr>
                                <m:nor/>
                              </m:rPr>
                              <a:rPr lang="en-US" altLang="zh-CN" sz="3200" b="1" baseline="-25000" dirty="0">
                                <a:solidFill>
                                  <a:srgbClr val="FF0000"/>
                                </a:solidFill>
                                <a:latin typeface="Times New Roman" panose="02020603050405020304" pitchFamily="18" charset="0"/>
                                <a:cs typeface="Times New Roman" panose="02020603050405020304" pitchFamily="18" charset="0"/>
                              </a:rPr>
                              <m:t>2</m:t>
                            </m:r>
                          </m:den>
                        </m:f>
                      </m:e>
                    </m:box>
                  </m:oMath>
                </a14:m>
                <a:r>
                  <a:rPr lang="en-US" altLang="zh-CN" sz="3200" b="1" dirty="0">
                    <a:solidFill>
                      <a:srgbClr val="FF0000"/>
                    </a:solidFill>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dirty="0">
                            <a:solidFill>
                              <a:srgbClr val="FF0000"/>
                            </a:solidFill>
                            <a:latin typeface="Cambria Math" panose="02040503050406030204"/>
                            <a:ea typeface="+mn-ea"/>
                            <a:cs typeface="Times New Roman" panose="02020603050405020304" pitchFamily="18" charset="0"/>
                          </a:rPr>
                        </m:ctrlPr>
                      </m:boxPr>
                      <m:e>
                        <m:f>
                          <m:fPr>
                            <m:ctrlPr>
                              <a:rPr lang="en-US" altLang="zh-CN" sz="3200" b="1" i="1" dirty="0">
                                <a:solidFill>
                                  <a:srgbClr val="FF0000"/>
                                </a:solidFill>
                                <a:latin typeface="Cambria Math" panose="02040503050406030204"/>
                                <a:ea typeface="+mn-ea"/>
                                <a:cs typeface="Times New Roman" panose="02020603050405020304" pitchFamily="18" charset="0"/>
                              </a:rPr>
                            </m:ctrlPr>
                          </m:fPr>
                          <m:num>
                            <m:r>
                              <m:rPr>
                                <m:nor/>
                              </m:rPr>
                              <a:rPr lang="en-US" altLang="zh-CN" sz="3200" b="1" dirty="0">
                                <a:solidFill>
                                  <a:srgbClr val="FF0000"/>
                                </a:solidFill>
                                <a:latin typeface="Times New Roman" panose="02020603050405020304" pitchFamily="18" charset="0"/>
                                <a:cs typeface="Times New Roman" panose="02020603050405020304" pitchFamily="18" charset="0"/>
                              </a:rPr>
                              <m:t>6</m:t>
                            </m:r>
                            <m:r>
                              <m:rPr>
                                <m:nor/>
                              </m:rPr>
                              <a:rPr lang="en-US" altLang="zh-CN" sz="3200" b="1" dirty="0">
                                <a:solidFill>
                                  <a:srgbClr val="FF0000"/>
                                </a:solidFill>
                                <a:latin typeface="Times New Roman" panose="02020603050405020304" pitchFamily="18" charset="0"/>
                                <a:cs typeface="Times New Roman" panose="02020603050405020304" pitchFamily="18" charset="0"/>
                              </a:rPr>
                              <m:t> </m:t>
                            </m:r>
                            <m:r>
                              <m:rPr>
                                <m:nor/>
                              </m:rPr>
                              <a:rPr lang="en-US" altLang="zh-CN" sz="3200" b="1" dirty="0">
                                <a:solidFill>
                                  <a:srgbClr val="FF0000"/>
                                </a:solidFill>
                                <a:latin typeface="Times New Roman" panose="02020603050405020304" pitchFamily="18" charset="0"/>
                                <a:cs typeface="Times New Roman" panose="02020603050405020304" pitchFamily="18" charset="0"/>
                              </a:rPr>
                              <m:t>V</m:t>
                            </m:r>
                          </m:num>
                          <m:den>
                            <m:r>
                              <m:rPr>
                                <m:nor/>
                              </m:rPr>
                              <a:rPr lang="en-US" altLang="zh-CN" sz="3200" b="1" dirty="0">
                                <a:solidFill>
                                  <a:srgbClr val="FF0000"/>
                                </a:solidFill>
                                <a:latin typeface="Times New Roman" panose="02020603050405020304" pitchFamily="18" charset="0"/>
                                <a:cs typeface="Times New Roman" panose="02020603050405020304" pitchFamily="18" charset="0"/>
                              </a:rPr>
                              <m:t>30</m:t>
                            </m:r>
                            <m:r>
                              <m:rPr>
                                <m:nor/>
                              </m:rPr>
                              <a:rPr lang="en-US" altLang="zh-CN" sz="3200" b="1" dirty="0">
                                <a:solidFill>
                                  <a:srgbClr val="FF0000"/>
                                </a:solidFill>
                                <a:latin typeface="Times New Roman" panose="02020603050405020304" pitchFamily="18" charset="0"/>
                                <a:cs typeface="Times New Roman" panose="02020603050405020304" pitchFamily="18" charset="0"/>
                              </a:rPr>
                              <m:t> </m:t>
                            </m:r>
                            <m:r>
                              <m:rPr>
                                <m:nor/>
                              </m:rPr>
                              <a:rPr lang="el-GR" altLang="zh-CN" sz="3200" b="1" dirty="0">
                                <a:solidFill>
                                  <a:srgbClr val="FF0000"/>
                                </a:solidFill>
                                <a:latin typeface="Times New Roman" panose="02020603050405020304" pitchFamily="18" charset="0"/>
                                <a:cs typeface="Times New Roman" panose="02020603050405020304" pitchFamily="18" charset="0"/>
                              </a:rPr>
                              <m:t>Ω</m:t>
                            </m:r>
                          </m:den>
                        </m:f>
                      </m:e>
                    </m:box>
                  </m:oMath>
                </a14:m>
                <a:r>
                  <a:rPr lang="el-GR" altLang="zh-CN" sz="3200" b="1" dirty="0">
                    <a:solidFill>
                      <a:srgbClr val="FF0000"/>
                    </a:solidFill>
                    <a:latin typeface="Times New Roman" panose="02020603050405020304" pitchFamily="18" charset="0"/>
                    <a:ea typeface="+mn-ea"/>
                    <a:cs typeface="Times New Roman" panose="02020603050405020304" pitchFamily="18" charset="0"/>
                  </a:rPr>
                  <a:t>=0.2 </a:t>
                </a:r>
                <a:r>
                  <a:rPr lang="en-US" altLang="zh-CN" sz="3200" b="1" dirty="0">
                    <a:solidFill>
                      <a:srgbClr val="FF0000"/>
                    </a:solidFill>
                    <a:latin typeface="Times New Roman" panose="02020603050405020304" pitchFamily="18" charset="0"/>
                    <a:ea typeface="+mn-ea"/>
                    <a:cs typeface="Times New Roman" panose="02020603050405020304" pitchFamily="18" charset="0"/>
                  </a:rPr>
                  <a:t>A</a:t>
                </a:r>
                <a:r>
                  <a:rPr lang="zh-CN" altLang="en-US" sz="3200" b="1" dirty="0">
                    <a:solidFill>
                      <a:srgbClr val="FF0000"/>
                    </a:solidFill>
                    <a:latin typeface="Times New Roman" panose="02020603050405020304" pitchFamily="18" charset="0"/>
                    <a:ea typeface="+mn-ea"/>
                    <a:cs typeface="Times New Roman" panose="02020603050405020304" pitchFamily="18" charset="0"/>
                  </a:rPr>
                  <a:t>，则</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2</a:t>
                </a:r>
                <a:r>
                  <a:rPr lang="en-US" altLang="zh-CN" sz="3200" b="1" dirty="0">
                    <a:solidFill>
                      <a:srgbClr val="FF0000"/>
                    </a:solidFill>
                    <a:latin typeface="Times New Roman" panose="02020603050405020304" pitchFamily="18" charset="0"/>
                    <a:ea typeface="+mn-ea"/>
                    <a:cs typeface="Times New Roman" panose="02020603050405020304" pitchFamily="18" charset="0"/>
                  </a:rPr>
                  <a:t>=0.3 A+0.2 A=0.5 A</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bwMode="auto">
              <a:xfrm>
                <a:off x="1295467" y="1536883"/>
                <a:ext cx="6240693" cy="3524299"/>
              </a:xfrm>
              <a:prstGeom prst="rect">
                <a:avLst/>
              </a:prstGeom>
              <a:blipFill rotWithShape="1">
                <a:blip r:embed="rId1"/>
                <a:stretch>
                  <a:fillRect l="-1" t="-5" r="-2626" b="7"/>
                </a:stretch>
              </a:blipFill>
              <a:ln w="9525">
                <a:noFill/>
                <a:miter lim="800000"/>
              </a:ln>
            </p:spPr>
            <p:txBody>
              <a:bodyPr/>
              <a:lstStyle/>
              <a:p>
                <a:r>
                  <a:rPr lang="zh-CN" altLang="en-US">
                    <a:noFill/>
                  </a:rPr>
                  <a:t> </a:t>
                </a:r>
              </a:p>
            </p:txBody>
          </p:sp>
        </mc:Fallback>
      </mc:AlternateContent>
      <p:pic>
        <p:nvPicPr>
          <p:cNvPr id="1536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18205" y="1747507"/>
            <a:ext cx="3474340" cy="3121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362"/>
                                        </p:tgtEl>
                                        <p:attrNameLst>
                                          <p:attrName>style.visibility</p:attrName>
                                        </p:attrNameLst>
                                      </p:cBhvr>
                                      <p:to>
                                        <p:strVal val="visible"/>
                                      </p:to>
                                    </p:set>
                                    <p:anim calcmode="lin" valueType="num">
                                      <p:cBhvr additive="base">
                                        <p:cTn id="11" dur="500" fill="hold"/>
                                        <p:tgtEl>
                                          <p:spTgt spid="15362"/>
                                        </p:tgtEl>
                                        <p:attrNameLst>
                                          <p:attrName>ppt_x</p:attrName>
                                        </p:attrNameLst>
                                      </p:cBhvr>
                                      <p:tavLst>
                                        <p:tav tm="0">
                                          <p:val>
                                            <p:strVal val="#ppt_x"/>
                                          </p:val>
                                        </p:tav>
                                        <p:tav tm="100000">
                                          <p:val>
                                            <p:strVal val="#ppt_x"/>
                                          </p:val>
                                        </p:tav>
                                      </p:tavLst>
                                    </p:anim>
                                    <p:anim calcmode="lin" valueType="num">
                                      <p:cBhvr additive="base">
                                        <p:cTn id="12"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360074" y="548680"/>
            <a:ext cx="11449685" cy="5832475"/>
            <a:chOff x="153" y="1753"/>
            <a:chExt cx="18031" cy="9185"/>
          </a:xfrm>
        </p:grpSpPr>
        <p:pic>
          <p:nvPicPr>
            <p:cNvPr id="3" name="图片 2" descr="打孔纸"/>
            <p:cNvPicPr>
              <a:picLocks noChangeAspect="1"/>
            </p:cNvPicPr>
            <p:nvPr>
              <p:custDataLst>
                <p:tags r:id="rId1"/>
              </p:custDataLst>
            </p:nvPr>
          </p:nvPicPr>
          <p:blipFill>
            <a:blip r:embed="rId2"/>
            <a:stretch>
              <a:fillRect/>
            </a:stretch>
          </p:blipFill>
          <p:spPr>
            <a:xfrm>
              <a:off x="153" y="2247"/>
              <a:ext cx="18031" cy="8691"/>
            </a:xfrm>
            <a:prstGeom prst="rect">
              <a:avLst/>
            </a:prstGeom>
          </p:spPr>
        </p:pic>
        <p:grpSp>
          <p:nvGrpSpPr>
            <p:cNvPr id="7" name="组合 6"/>
            <p:cNvGrpSpPr/>
            <p:nvPr/>
          </p:nvGrpSpPr>
          <p:grpSpPr>
            <a:xfrm>
              <a:off x="494" y="1753"/>
              <a:ext cx="4422" cy="979"/>
              <a:chOff x="494" y="2160"/>
              <a:chExt cx="4422" cy="979"/>
            </a:xfrm>
          </p:grpSpPr>
          <p:sp>
            <p:nvSpPr>
              <p:cNvPr id="4" name="文本框 3"/>
              <p:cNvSpPr txBox="1"/>
              <p:nvPr>
                <p:custDataLst>
                  <p:tags r:id="rId3"/>
                </p:custDataLst>
              </p:nvPr>
            </p:nvSpPr>
            <p:spPr>
              <a:xfrm>
                <a:off x="1977" y="2315"/>
                <a:ext cx="2939"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1437981" y="1458178"/>
            <a:ext cx="9770587" cy="420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20000"/>
              </a:lnSpc>
              <a:defRPr/>
            </a:pPr>
            <a:r>
              <a:rPr lang="zh-CN" altLang="en-US" sz="3200" b="1" dirty="0">
                <a:solidFill>
                  <a:srgbClr val="00B0F0"/>
                </a:solidFill>
                <a:latin typeface="Times New Roman" panose="02020603050405020304" pitchFamily="18" charset="0"/>
                <a:ea typeface="楷体" panose="02010609060101010101" pitchFamily="49" charset="-122"/>
              </a:rPr>
              <a:t>在电学计算中，</a:t>
            </a:r>
            <a:r>
              <a:rPr lang="zh-CN" altLang="en-US" sz="3200" b="1" dirty="0">
                <a:latin typeface="Times New Roman" panose="02020603050405020304" pitchFamily="18" charset="0"/>
                <a:ea typeface="楷体" panose="02010609060101010101" pitchFamily="49" charset="-122"/>
              </a:rPr>
              <a:t>图示分析法</a:t>
            </a:r>
            <a:r>
              <a:rPr lang="zh-CN" altLang="en-US" sz="3200" b="1" dirty="0">
                <a:solidFill>
                  <a:srgbClr val="00B0F0"/>
                </a:solidFill>
                <a:latin typeface="Times New Roman" panose="02020603050405020304" pitchFamily="18" charset="0"/>
                <a:ea typeface="楷体" panose="02010609060101010101" pitchFamily="49" charset="-122"/>
              </a:rPr>
              <a:t>是一种常用的方法，解题的一般步骤</a:t>
            </a:r>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marL="5080" indent="714375" eaLnBrk="1" hangingPunct="1">
              <a:lnSpc>
                <a:spcPct val="12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画出等效电路图；</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14375" eaLnBrk="1" hangingPunct="1">
              <a:lnSpc>
                <a:spcPct val="12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标出已知量的字母和数值 ，标出待求量的字母，要注意用角标区分不同元件的相同物理量；</a:t>
            </a:r>
            <a:endParaRPr lang="zh-CN" altLang="en-US" sz="3200" b="1" dirty="0">
              <a:solidFill>
                <a:srgbClr val="00B0F0"/>
              </a:solidFill>
              <a:latin typeface="Times New Roman" panose="02020603050405020304" pitchFamily="18" charset="0"/>
              <a:ea typeface="楷体" panose="02010609060101010101" pitchFamily="49" charset="-122"/>
            </a:endParaRPr>
          </a:p>
          <a:p>
            <a:pPr marL="5080" indent="714375" eaLnBrk="1" hangingPunct="1">
              <a:lnSpc>
                <a:spcPct val="120000"/>
              </a:lnSpc>
              <a:defRPr/>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利用欧姆定律，结合串并联电路的电流、电压规律，分析即可求解。</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508541"/>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zh-CN" altLang="en-US" sz="3200" b="1" dirty="0">
                <a:latin typeface="Times New Roman" panose="02020603050405020304" pitchFamily="18" charset="0"/>
                <a:cs typeface="Times New Roman" panose="02020603050405020304" pitchFamily="18" charset="0"/>
              </a:rPr>
              <a:t>实验电路图：</a:t>
            </a:r>
            <a:endParaRPr lang="en-US" altLang="zh-CN" sz="3200" b="1" dirty="0">
              <a:latin typeface="Times New Roman" panose="02020603050405020304" pitchFamily="18" charset="0"/>
              <a:cs typeface="Times New Roman" panose="02020603050405020304" pitchFamily="18" charset="0"/>
            </a:endParaRPr>
          </a:p>
        </p:txBody>
      </p:sp>
      <p:pic>
        <p:nvPicPr>
          <p:cNvPr id="2"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07701" y="2372884"/>
            <a:ext cx="3264363" cy="2530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3046916" y="1268452"/>
            <a:ext cx="6096000" cy="3888740"/>
            <a:chOff x="153" y="1753"/>
            <a:chExt cx="9600" cy="6124"/>
          </a:xfrm>
        </p:grpSpPr>
        <p:pic>
          <p:nvPicPr>
            <p:cNvPr id="3" name="图片 2" descr="打孔纸"/>
            <p:cNvPicPr>
              <a:picLocks noChangeAspect="1"/>
            </p:cNvPicPr>
            <p:nvPr>
              <p:custDataLst>
                <p:tags r:id="rId1"/>
              </p:custDataLst>
            </p:nvPr>
          </p:nvPicPr>
          <p:blipFill>
            <a:blip r:embed="rId2"/>
            <a:stretch>
              <a:fillRect/>
            </a:stretch>
          </p:blipFill>
          <p:spPr>
            <a:xfrm>
              <a:off x="153" y="2247"/>
              <a:ext cx="9600" cy="5630"/>
            </a:xfrm>
            <a:prstGeom prst="rect">
              <a:avLst/>
            </a:prstGeom>
          </p:spPr>
        </p:pic>
        <p:grpSp>
          <p:nvGrpSpPr>
            <p:cNvPr id="7" name="组合 6"/>
            <p:cNvGrpSpPr/>
            <p:nvPr/>
          </p:nvGrpSpPr>
          <p:grpSpPr>
            <a:xfrm>
              <a:off x="494" y="1753"/>
              <a:ext cx="4422" cy="979"/>
              <a:chOff x="494" y="2160"/>
              <a:chExt cx="4422" cy="979"/>
            </a:xfrm>
          </p:grpSpPr>
          <p:sp>
            <p:nvSpPr>
              <p:cNvPr id="4" name="文本框 3"/>
              <p:cNvSpPr txBox="1"/>
              <p:nvPr>
                <p:custDataLst>
                  <p:tags r:id="rId3"/>
                </p:custDataLst>
              </p:nvPr>
            </p:nvSpPr>
            <p:spPr>
              <a:xfrm>
                <a:off x="1977" y="2315"/>
                <a:ext cx="2939"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3782256" y="1719082"/>
            <a:ext cx="4680520"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90805" indent="714375" eaLnBrk="1" hangingPunct="1">
              <a:lnSpc>
                <a:spcPct val="150000"/>
              </a:lnSpc>
              <a:defRPr/>
            </a:pPr>
            <a:r>
              <a:rPr lang="zh-CN" altLang="en-US" sz="3200" b="1" dirty="0">
                <a:latin typeface="Times New Roman" panose="02020603050405020304" pitchFamily="18" charset="0"/>
                <a:ea typeface="楷体" panose="02010609060101010101" pitchFamily="49" charset="-122"/>
              </a:rPr>
              <a:t>电学计算口诀：</a:t>
            </a:r>
            <a:r>
              <a:rPr lang="zh-CN" altLang="en-US" sz="3200" b="1" dirty="0">
                <a:solidFill>
                  <a:srgbClr val="00B0F0"/>
                </a:solidFill>
                <a:latin typeface="Times New Roman" panose="02020603050405020304" pitchFamily="18" charset="0"/>
                <a:ea typeface="楷体" panose="02010609060101010101" pitchFamily="49" charset="-122"/>
              </a:rPr>
              <a:t>电学计算有诀窍，画图标量不可少；量的关系细细找，列式计算答写好。</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7408" y="1412776"/>
            <a:ext cx="10657830"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indent="-719455"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．小明同学在“探究电流与电压的关系”的实验中，要改变电阻两端的电压，下列办法不可行的是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5" name="文本占位符 2"/>
          <p:cNvSpPr txBox="1"/>
          <p:nvPr/>
        </p:nvSpPr>
        <p:spPr>
          <a:xfrm>
            <a:off x="768996" y="2920876"/>
            <a:ext cx="7921625" cy="31724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1310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．改变干电池的个数</a:t>
            </a:r>
            <a:endParaRPr lang="zh-CN" altLang="en-US" sz="3200" b="1" kern="100" dirty="0" smtClean="0">
              <a:latin typeface="Times New Roman" panose="02020603050405020304"/>
              <a:ea typeface="宋体" panose="02010600030101010101" pitchFamily="2" charset="-122"/>
            </a:endParaRPr>
          </a:p>
          <a:p>
            <a:pPr marL="71310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．更换定值电阻</a:t>
            </a:r>
            <a:endParaRPr lang="zh-CN" altLang="en-US" sz="3200" b="1" kern="100" dirty="0" smtClean="0">
              <a:latin typeface="Times New Roman" panose="02020603050405020304"/>
              <a:ea typeface="宋体" panose="02010600030101010101" pitchFamily="2" charset="-122"/>
            </a:endParaRPr>
          </a:p>
          <a:p>
            <a:pPr marL="71310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．移动滑动变阻器的滑片</a:t>
            </a:r>
            <a:endParaRPr lang="zh-CN" altLang="en-US" sz="3200" b="1" kern="100" dirty="0" smtClean="0">
              <a:latin typeface="Times New Roman" panose="02020603050405020304"/>
              <a:ea typeface="宋体" panose="02010600030101010101" pitchFamily="2" charset="-122"/>
            </a:endParaRPr>
          </a:p>
          <a:p>
            <a:pPr marL="713105"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．调节学生电源的调压旋钮</a:t>
            </a:r>
            <a:endParaRPr lang="zh-CN" altLang="en-US" sz="3200" b="1" kern="100" dirty="0" smtClean="0">
              <a:latin typeface="Times New Roman" panose="02020603050405020304"/>
              <a:ea typeface="宋体" panose="02010600030101010101" pitchFamily="2" charset="-122"/>
            </a:endParaRPr>
          </a:p>
        </p:txBody>
      </p:sp>
      <p:sp>
        <p:nvSpPr>
          <p:cNvPr id="6" name="矩形 5"/>
          <p:cNvSpPr/>
          <p:nvPr/>
        </p:nvSpPr>
        <p:spPr>
          <a:xfrm>
            <a:off x="9317360" y="2320717"/>
            <a:ext cx="451048"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B</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412776"/>
            <a:ext cx="10657830" cy="17543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．在“探究电流与电压的关系”实验中，用定值电阻进行实验，得出了电流与电压的关系，下列选项中</a:t>
            </a:r>
            <a:r>
              <a:rPr lang="en-US" altLang="zh-CN" sz="3200" b="1" i="1" kern="2200" dirty="0" smtClean="0">
                <a:latin typeface="Times New Roman" panose="02020603050405020304"/>
                <a:ea typeface="宋体" panose="02010600030101010101" pitchFamily="2" charset="-122"/>
              </a:rPr>
              <a:t>I</a:t>
            </a:r>
            <a:r>
              <a:rPr lang="zh-CN" altLang="en-US" sz="3200" b="1" kern="2200" dirty="0" smtClean="0">
                <a:latin typeface="Times New Roman" panose="02020603050405020304"/>
                <a:ea typeface="宋体" panose="02010600030101010101" pitchFamily="2" charset="-122"/>
              </a:rPr>
              <a:t>－</a:t>
            </a:r>
            <a:r>
              <a:rPr lang="en-US" altLang="zh-CN" sz="3200" b="1" i="1" kern="2200" dirty="0" smtClean="0">
                <a:latin typeface="Times New Roman" panose="02020603050405020304"/>
                <a:ea typeface="宋体" panose="02010600030101010101" pitchFamily="2" charset="-122"/>
              </a:rPr>
              <a:t>U</a:t>
            </a:r>
            <a:r>
              <a:rPr lang="zh-CN" altLang="en-US" sz="3200" b="1" kern="2200" dirty="0" smtClean="0">
                <a:latin typeface="Times New Roman" panose="02020603050405020304"/>
                <a:ea typeface="宋体" panose="02010600030101010101" pitchFamily="2" charset="-122"/>
              </a:rPr>
              <a:t>图像正确的是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09337" y="3934457"/>
            <a:ext cx="6192688" cy="1945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3431857" y="3069139"/>
            <a:ext cx="451048"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B</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772816"/>
            <a:ext cx="10657830"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dirty="0" smtClean="0">
                <a:latin typeface="Times New Roman" panose="02020603050405020304"/>
                <a:ea typeface="宋体" panose="02010600030101010101" pitchFamily="2" charset="-122"/>
              </a:rPr>
              <a:t>．德国物理学家</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通过大量的实验探究，得出了通过某段导体的电流跟这段导体两端的电压成正比，跟这段导体的电阻成</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的结论，为了纪念他，人们用他的名字命名了</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的单位。</a:t>
            </a:r>
            <a:endParaRPr lang="zh-CN" altLang="en-US" sz="3200" b="1" kern="2200" dirty="0" smtClean="0">
              <a:latin typeface="Times New Roman" panose="02020603050405020304"/>
              <a:ea typeface="宋体" panose="02010600030101010101" pitchFamily="2" charset="-122"/>
            </a:endParaRPr>
          </a:p>
        </p:txBody>
      </p:sp>
      <p:sp>
        <p:nvSpPr>
          <p:cNvPr id="3" name="矩形 2"/>
          <p:cNvSpPr/>
          <p:nvPr/>
        </p:nvSpPr>
        <p:spPr>
          <a:xfrm>
            <a:off x="4296171" y="1882924"/>
            <a:ext cx="1079749"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欧姆</a:t>
            </a:r>
            <a:endParaRPr lang="zh-CN" altLang="en-US" sz="3200" dirty="0">
              <a:solidFill>
                <a:prstClr val="black"/>
              </a:solidFill>
            </a:endParaRPr>
          </a:p>
        </p:txBody>
      </p:sp>
      <p:sp>
        <p:nvSpPr>
          <p:cNvPr id="4" name="矩形 3"/>
          <p:cNvSpPr/>
          <p:nvPr/>
        </p:nvSpPr>
        <p:spPr>
          <a:xfrm>
            <a:off x="4696979" y="3348281"/>
            <a:ext cx="1038981"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反比</a:t>
            </a:r>
            <a:endParaRPr lang="zh-CN" altLang="en-US" sz="3200" dirty="0">
              <a:solidFill>
                <a:prstClr val="black"/>
              </a:solidFill>
            </a:endParaRPr>
          </a:p>
        </p:txBody>
      </p:sp>
      <p:sp>
        <p:nvSpPr>
          <p:cNvPr id="5" name="矩形 4"/>
          <p:cNvSpPr/>
          <p:nvPr/>
        </p:nvSpPr>
        <p:spPr>
          <a:xfrm>
            <a:off x="4655840" y="4140369"/>
            <a:ext cx="1159065"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电阻</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663" y="1480716"/>
            <a:ext cx="10658575"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20000"/>
              </a:lnSpc>
              <a:spcAft>
                <a:spcPts val="0"/>
              </a:spcAft>
            </a:pPr>
            <a:r>
              <a:rPr lang="en-US" altLang="zh-CN" sz="3200" b="1" kern="2200" dirty="0" smtClean="0">
                <a:latin typeface="Times New Roman" panose="02020603050405020304"/>
                <a:ea typeface="宋体" panose="02010600030101010101" pitchFamily="2" charset="-122"/>
              </a:rPr>
              <a:t>4</a:t>
            </a:r>
            <a:r>
              <a:rPr lang="zh-CN" altLang="en-US" sz="3200" b="1" kern="2200" dirty="0" smtClean="0">
                <a:latin typeface="Times New Roman" panose="02020603050405020304"/>
                <a:ea typeface="宋体" panose="02010600030101010101" pitchFamily="2" charset="-122"/>
              </a:rPr>
              <a:t>．在“探究电流与电压的关系”实验中，采用图像法得到如图所示的</a:t>
            </a:r>
            <a:r>
              <a:rPr lang="en-US" altLang="zh-CN" sz="3200" b="1" i="1" kern="2200" dirty="0" smtClean="0">
                <a:latin typeface="Times New Roman" panose="02020603050405020304"/>
                <a:ea typeface="宋体" panose="02010600030101010101" pitchFamily="2" charset="-122"/>
              </a:rPr>
              <a:t>I</a:t>
            </a:r>
            <a:r>
              <a:rPr lang="zh-CN" altLang="en-US" sz="3200" b="1" kern="2200" dirty="0" smtClean="0">
                <a:latin typeface="Times New Roman" panose="02020603050405020304"/>
                <a:ea typeface="宋体" panose="02010600030101010101" pitchFamily="2" charset="-122"/>
              </a:rPr>
              <a:t>－</a:t>
            </a:r>
            <a:r>
              <a:rPr lang="en-US" altLang="zh-CN" sz="3200" b="1" i="1" kern="2200" dirty="0" smtClean="0">
                <a:latin typeface="Times New Roman" panose="02020603050405020304"/>
                <a:ea typeface="宋体" panose="02010600030101010101" pitchFamily="2" charset="-122"/>
              </a:rPr>
              <a:t>U</a:t>
            </a:r>
            <a:r>
              <a:rPr lang="zh-CN" altLang="en-US" sz="3200" b="1" kern="2200" dirty="0" smtClean="0">
                <a:latin typeface="Times New Roman" panose="02020603050405020304"/>
                <a:ea typeface="宋体" panose="02010600030101010101" pitchFamily="2" charset="-122"/>
              </a:rPr>
              <a:t>图像，由图可知，电阻</a:t>
            </a:r>
            <a:r>
              <a:rPr lang="en-US" altLang="zh-CN" sz="3200" b="1" i="1" kern="2200" dirty="0" smtClean="0">
                <a:latin typeface="Times New Roman" panose="02020603050405020304"/>
                <a:ea typeface="宋体" panose="02010600030101010101" pitchFamily="2" charset="-122"/>
              </a:rPr>
              <a:t>R</a:t>
            </a:r>
            <a:r>
              <a:rPr lang="zh-CN" altLang="en-US" sz="3200" b="1" kern="2200" dirty="0" smtClean="0">
                <a:latin typeface="Times New Roman" panose="02020603050405020304"/>
                <a:ea typeface="宋体" panose="02010600030101010101" pitchFamily="2" charset="-122"/>
              </a:rPr>
              <a:t>一定时，通过导体的电流与导体两端的电压的关系及</a:t>
            </a:r>
            <a:r>
              <a:rPr lang="en-US" altLang="zh-CN" sz="3200" b="1" i="1" kern="2200" dirty="0" smtClean="0">
                <a:latin typeface="Times New Roman" panose="02020603050405020304"/>
                <a:ea typeface="宋体" panose="02010600030101010101" pitchFamily="2" charset="-122"/>
              </a:rPr>
              <a:t>R</a:t>
            </a:r>
            <a:r>
              <a:rPr lang="zh-CN" altLang="en-US" sz="3200" b="1" kern="2200" dirty="0" smtClean="0">
                <a:latin typeface="Times New Roman" panose="02020603050405020304"/>
                <a:ea typeface="宋体" panose="02010600030101010101" pitchFamily="2" charset="-122"/>
              </a:rPr>
              <a:t>的阻值分别是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6662" y="3784972"/>
            <a:ext cx="7921625" cy="2308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13105" indent="0" fontAlgn="auto">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．成正比、</a:t>
            </a:r>
            <a:r>
              <a:rPr lang="en-US" altLang="zh-CN" sz="3200" b="1" i="1" kern="100" dirty="0" smtClean="0">
                <a:latin typeface="Times New Roman" panose="02020603050405020304"/>
                <a:ea typeface="宋体" panose="02010600030101010101" pitchFamily="2" charset="-122"/>
              </a:rPr>
              <a:t>R</a:t>
            </a:r>
            <a:r>
              <a:rPr lang="zh-CN" altLang="en-US" sz="3200" b="1" kern="100" dirty="0" smtClean="0">
                <a:latin typeface="Times New Roman" panose="02020603050405020304"/>
                <a:ea typeface="宋体" panose="02010600030101010101" pitchFamily="2" charset="-122"/>
              </a:rPr>
              <a:t>＝</a:t>
            </a:r>
            <a:r>
              <a:rPr lang="el-GR" altLang="zh-CN" sz="3200" b="1" kern="100" dirty="0" smtClean="0">
                <a:latin typeface="Times New Roman" panose="02020603050405020304"/>
                <a:ea typeface="宋体" panose="02010600030101010101" pitchFamily="2" charset="-122"/>
              </a:rPr>
              <a:t>10 Ω</a:t>
            </a:r>
            <a:r>
              <a:rPr lang="zh-CN" altLang="en-US" sz="3200" b="1" kern="100" dirty="0" smtClean="0">
                <a:latin typeface="Times New Roman" panose="02020603050405020304"/>
                <a:ea typeface="宋体" panose="02010600030101010101" pitchFamily="2" charset="-122"/>
              </a:rPr>
              <a:t>  </a:t>
            </a:r>
            <a:endParaRPr lang="en-US" altLang="zh-CN" sz="3200" b="1" kern="100" dirty="0" smtClean="0">
              <a:latin typeface="Times New Roman" panose="02020603050405020304"/>
              <a:ea typeface="宋体" panose="02010600030101010101" pitchFamily="2" charset="-122"/>
            </a:endParaRPr>
          </a:p>
          <a:p>
            <a:pPr marL="713105" indent="0" fontAlgn="auto">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．成正比、</a:t>
            </a:r>
            <a:r>
              <a:rPr lang="en-US" altLang="zh-CN" sz="3200" b="1" i="1" kern="100" dirty="0" smtClean="0">
                <a:latin typeface="Times New Roman" panose="02020603050405020304"/>
                <a:ea typeface="宋体" panose="02010600030101010101" pitchFamily="2" charset="-122"/>
              </a:rPr>
              <a:t>R</a:t>
            </a:r>
            <a:r>
              <a:rPr lang="zh-CN" altLang="en-US" sz="3200" b="1" kern="100" dirty="0" smtClean="0">
                <a:latin typeface="Times New Roman" panose="02020603050405020304"/>
                <a:ea typeface="宋体" panose="02010600030101010101" pitchFamily="2" charset="-122"/>
              </a:rPr>
              <a:t>＝</a:t>
            </a:r>
            <a:r>
              <a:rPr lang="el-GR" altLang="zh-CN" sz="3200" b="1" kern="100" dirty="0" smtClean="0">
                <a:latin typeface="Times New Roman" panose="02020603050405020304"/>
                <a:ea typeface="宋体" panose="02010600030101010101" pitchFamily="2" charset="-122"/>
              </a:rPr>
              <a:t>1 Ω</a:t>
            </a:r>
            <a:endParaRPr lang="el-GR" altLang="zh-CN" sz="3200" b="1" kern="100" dirty="0" smtClean="0">
              <a:latin typeface="Times New Roman" panose="02020603050405020304"/>
              <a:ea typeface="宋体" panose="02010600030101010101" pitchFamily="2" charset="-122"/>
            </a:endParaRPr>
          </a:p>
          <a:p>
            <a:pPr marL="713105" indent="0" fontAlgn="auto">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．成反比、</a:t>
            </a:r>
            <a:r>
              <a:rPr lang="en-US" altLang="zh-CN" sz="3200" b="1" i="1" kern="100" dirty="0" smtClean="0">
                <a:latin typeface="Times New Roman" panose="02020603050405020304"/>
                <a:ea typeface="宋体" panose="02010600030101010101" pitchFamily="2" charset="-122"/>
              </a:rPr>
              <a:t>R</a:t>
            </a:r>
            <a:r>
              <a:rPr lang="zh-CN" altLang="en-US" sz="3200" b="1" kern="100" dirty="0" smtClean="0">
                <a:latin typeface="Times New Roman" panose="02020603050405020304"/>
                <a:ea typeface="宋体" panose="02010600030101010101" pitchFamily="2" charset="-122"/>
              </a:rPr>
              <a:t>＝</a:t>
            </a:r>
            <a:r>
              <a:rPr lang="el-GR" altLang="zh-CN" sz="3200" b="1" kern="100" dirty="0" smtClean="0">
                <a:latin typeface="Times New Roman" panose="02020603050405020304"/>
                <a:ea typeface="宋体" panose="02010600030101010101" pitchFamily="2" charset="-122"/>
              </a:rPr>
              <a:t>10 Ω</a:t>
            </a:r>
            <a:r>
              <a:rPr lang="zh-CN" altLang="en-US" sz="3200" b="1" kern="100" dirty="0" smtClean="0">
                <a:latin typeface="Times New Roman" panose="02020603050405020304"/>
                <a:ea typeface="宋体" panose="02010600030101010101" pitchFamily="2" charset="-122"/>
              </a:rPr>
              <a:t>  </a:t>
            </a:r>
            <a:endParaRPr lang="en-US" altLang="zh-CN" sz="3200" b="1" kern="100" dirty="0" smtClean="0">
              <a:latin typeface="Times New Roman" panose="02020603050405020304"/>
              <a:ea typeface="宋体" panose="02010600030101010101" pitchFamily="2" charset="-122"/>
            </a:endParaRPr>
          </a:p>
          <a:p>
            <a:pPr marL="713105" indent="0" fontAlgn="auto">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．成反比、</a:t>
            </a:r>
            <a:r>
              <a:rPr lang="en-US" altLang="zh-CN" sz="3200" b="1" i="1" kern="100" dirty="0" smtClean="0">
                <a:latin typeface="Times New Roman" panose="02020603050405020304"/>
                <a:ea typeface="宋体" panose="02010600030101010101" pitchFamily="2" charset="-122"/>
              </a:rPr>
              <a:t>R</a:t>
            </a:r>
            <a:r>
              <a:rPr lang="zh-CN" altLang="en-US" sz="3200" b="1" kern="100" dirty="0" smtClean="0">
                <a:latin typeface="Times New Roman" panose="02020603050405020304"/>
                <a:ea typeface="宋体" panose="02010600030101010101" pitchFamily="2" charset="-122"/>
              </a:rPr>
              <a:t>＝</a:t>
            </a:r>
            <a:r>
              <a:rPr lang="el-GR" altLang="zh-CN" sz="3200" b="1" kern="100" dirty="0" smtClean="0">
                <a:latin typeface="Times New Roman" panose="02020603050405020304"/>
                <a:ea typeface="宋体" panose="02010600030101010101" pitchFamily="2" charset="-122"/>
              </a:rPr>
              <a:t>1 Ω</a:t>
            </a:r>
            <a:endParaRPr lang="zh-CN" altLang="en-US" sz="3200" b="1" kern="100" dirty="0" smtClean="0">
              <a:latin typeface="Times New Roman" panose="02020603050405020304"/>
              <a:ea typeface="宋体" panose="02010600030101010101" pitchFamily="2" charset="-122"/>
            </a:endParaRPr>
          </a:p>
        </p:txBody>
      </p:sp>
      <p:pic>
        <p:nvPicPr>
          <p:cNvPr id="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16080" y="3443540"/>
            <a:ext cx="2736304" cy="2433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847528" y="3298047"/>
            <a:ext cx="36004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A</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1295467" y="2128309"/>
            <a:ext cx="9510900" cy="2998105"/>
            <a:chOff x="971600" y="1452215"/>
            <a:chExt cx="7133175" cy="2248579"/>
          </a:xfrm>
        </p:grpSpPr>
        <p:sp>
          <p:nvSpPr>
            <p:cNvPr id="18" name="矩形 35"/>
            <p:cNvSpPr>
              <a:spLocks noChangeArrowheads="1"/>
            </p:cNvSpPr>
            <p:nvPr/>
          </p:nvSpPr>
          <p:spPr bwMode="auto">
            <a:xfrm>
              <a:off x="2094244" y="1452215"/>
              <a:ext cx="1534506"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电流与电压的关系</a:t>
              </a:r>
              <a:endParaRPr lang="en-US" altLang="zh-CN" sz="3200" b="1" dirty="0"/>
            </a:p>
          </p:txBody>
        </p:sp>
        <p:sp>
          <p:nvSpPr>
            <p:cNvPr id="21" name="圆角矩形 20"/>
            <p:cNvSpPr/>
            <p:nvPr/>
          </p:nvSpPr>
          <p:spPr>
            <a:xfrm>
              <a:off x="971600" y="2379040"/>
              <a:ext cx="936104" cy="37001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探究</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25" name="直接箭头连接符 24"/>
            <p:cNvCxnSpPr/>
            <p:nvPr/>
          </p:nvCxnSpPr>
          <p:spPr bwMode="auto">
            <a:xfrm>
              <a:off x="3936821" y="1867713"/>
              <a:ext cx="0" cy="41549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452744" y="1860614"/>
              <a:ext cx="0" cy="51054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447535" y="2749052"/>
              <a:ext cx="0" cy="51054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bwMode="auto">
            <a:xfrm>
              <a:off x="1447535" y="1862606"/>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bwMode="auto">
            <a:xfrm>
              <a:off x="1439652" y="3269242"/>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矩形 35"/>
            <p:cNvSpPr>
              <a:spLocks noChangeArrowheads="1"/>
            </p:cNvSpPr>
            <p:nvPr/>
          </p:nvSpPr>
          <p:spPr bwMode="auto">
            <a:xfrm>
              <a:off x="2071457" y="2844096"/>
              <a:ext cx="1534506" cy="830997"/>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电流与电阻的关系</a:t>
              </a:r>
              <a:endParaRPr lang="en-US" altLang="zh-CN" sz="3200" b="1" dirty="0"/>
            </a:p>
          </p:txBody>
        </p:sp>
        <p:cxnSp>
          <p:nvCxnSpPr>
            <p:cNvPr id="35" name="直接连接符 34"/>
            <p:cNvCxnSpPr/>
            <p:nvPr/>
          </p:nvCxnSpPr>
          <p:spPr>
            <a:xfrm flipV="1">
              <a:off x="3624328" y="1862606"/>
              <a:ext cx="33085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3605963" y="3289071"/>
              <a:ext cx="33085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bwMode="auto">
            <a:xfrm flipH="1" flipV="1">
              <a:off x="3933497" y="2892972"/>
              <a:ext cx="3324" cy="39027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矩形 35"/>
            <p:cNvSpPr>
              <a:spLocks noChangeArrowheads="1"/>
            </p:cNvSpPr>
            <p:nvPr/>
          </p:nvSpPr>
          <p:spPr bwMode="auto">
            <a:xfrm>
              <a:off x="3696567" y="2333992"/>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结论</a:t>
              </a:r>
              <a:endParaRPr lang="en-US" altLang="zh-CN" sz="3200" b="1" dirty="0"/>
            </a:p>
          </p:txBody>
        </p:sp>
        <p:cxnSp>
          <p:nvCxnSpPr>
            <p:cNvPr id="39" name="直接箭头连接符 38"/>
            <p:cNvCxnSpPr/>
            <p:nvPr/>
          </p:nvCxnSpPr>
          <p:spPr bwMode="auto">
            <a:xfrm>
              <a:off x="4482550" y="2542390"/>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矩形 35"/>
            <p:cNvSpPr>
              <a:spLocks noChangeArrowheads="1"/>
            </p:cNvSpPr>
            <p:nvPr/>
          </p:nvSpPr>
          <p:spPr bwMode="auto">
            <a:xfrm>
              <a:off x="5135122" y="2326109"/>
              <a:ext cx="1374415"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欧姆定律</a:t>
              </a:r>
              <a:endParaRPr lang="en-US" altLang="zh-CN" sz="3200" b="1" dirty="0"/>
            </a:p>
          </p:txBody>
        </p:sp>
        <p:cxnSp>
          <p:nvCxnSpPr>
            <p:cNvPr id="41" name="直接箭头连接符 40"/>
            <p:cNvCxnSpPr/>
            <p:nvPr/>
          </p:nvCxnSpPr>
          <p:spPr bwMode="auto">
            <a:xfrm flipH="1" flipV="1">
              <a:off x="5877108" y="1920748"/>
              <a:ext cx="3324" cy="39027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bwMode="auto">
            <a:xfrm flipH="1">
              <a:off x="5891793" y="2787774"/>
              <a:ext cx="1" cy="47182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bwMode="auto">
            <a:xfrm>
              <a:off x="6564551" y="2538649"/>
              <a:ext cx="47063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矩形 35"/>
            <p:cNvSpPr>
              <a:spLocks noChangeArrowheads="1"/>
            </p:cNvSpPr>
            <p:nvPr/>
          </p:nvSpPr>
          <p:spPr bwMode="auto">
            <a:xfrm>
              <a:off x="5488884" y="1475864"/>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理解</a:t>
              </a:r>
              <a:endParaRPr lang="en-US" altLang="zh-CN" sz="3200" b="1" dirty="0"/>
            </a:p>
          </p:txBody>
        </p:sp>
        <p:sp>
          <p:nvSpPr>
            <p:cNvPr id="45" name="矩形 35"/>
            <p:cNvSpPr>
              <a:spLocks noChangeArrowheads="1"/>
            </p:cNvSpPr>
            <p:nvPr/>
          </p:nvSpPr>
          <p:spPr bwMode="auto">
            <a:xfrm>
              <a:off x="5514198" y="3262213"/>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内容</a:t>
              </a:r>
              <a:endParaRPr lang="en-US" altLang="zh-CN" sz="3200" b="1" dirty="0"/>
            </a:p>
          </p:txBody>
        </p:sp>
        <p:sp>
          <p:nvSpPr>
            <p:cNvPr id="46" name="矩形 35"/>
            <p:cNvSpPr>
              <a:spLocks noChangeArrowheads="1"/>
            </p:cNvSpPr>
            <p:nvPr/>
          </p:nvSpPr>
          <p:spPr bwMode="auto">
            <a:xfrm>
              <a:off x="7039339" y="2317881"/>
              <a:ext cx="1065436"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表达式</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476672"/>
            <a:ext cx="10562167" cy="603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zh-CN" altLang="en-US" sz="3200" b="1" dirty="0">
                <a:latin typeface="Times New Roman" panose="02020603050405020304" pitchFamily="18" charset="0"/>
                <a:cs typeface="Times New Roman" panose="02020603050405020304" pitchFamily="18" charset="0"/>
              </a:rPr>
              <a:t>实验步骤：</a:t>
            </a: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断开开关，按电路图连接电路。</a:t>
            </a:r>
            <a:endParaRPr lang="zh-CN" altLang="en-US" sz="3200" b="1" dirty="0">
              <a:latin typeface="Times New Roman" panose="02020603050405020304" pitchFamily="18" charset="0"/>
              <a:cs typeface="Times New Roman" panose="02020603050405020304" pitchFamily="18" charset="0"/>
            </a:endParaRPr>
          </a:p>
          <a:p>
            <a:pPr marL="0" indent="0"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将滑动变阻器滑片调到阻值最大处，闭合开关，调节滑动变阻器的滑片到适当位置，记录电压表和电流表的示数。</a:t>
            </a:r>
            <a:endParaRPr lang="en-US" altLang="zh-CN" sz="3200" b="1" dirty="0">
              <a:latin typeface="Times New Roman" panose="02020603050405020304" pitchFamily="18" charset="0"/>
              <a:cs typeface="Times New Roman" panose="02020603050405020304" pitchFamily="18" charset="0"/>
            </a:endParaRPr>
          </a:p>
          <a:p>
            <a:pPr marL="0" indent="0" eaLnBrk="1" hangingPunct="1">
              <a:lnSpc>
                <a:spcPct val="15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将滑动变阻器滑片调到不同位置来改变电阻两端的电压，记录电表的示数。重复以上操作，获得多组数据。</a:t>
            </a:r>
            <a:endParaRPr lang="zh-CN" altLang="en-US" sz="3200" b="1" dirty="0">
              <a:latin typeface="Times New Roman" panose="02020603050405020304" pitchFamily="18" charset="0"/>
              <a:cs typeface="Times New Roman" panose="02020603050405020304" pitchFamily="18" charset="0"/>
            </a:endParaRPr>
          </a:p>
          <a:p>
            <a:pPr marL="0" indent="0"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分析实验数据，得出实验结论。</a:t>
            </a:r>
            <a:endParaRPr lang="zh-CN" altLang="en-US" sz="3200" b="1" dirty="0">
              <a:latin typeface="Times New Roman" panose="02020603050405020304" pitchFamily="18" charset="0"/>
              <a:cs typeface="Times New Roman" panose="02020603050405020304" pitchFamily="18" charset="0"/>
            </a:endParaRPr>
          </a:p>
          <a:p>
            <a:pPr marL="0" indent="0" eaLnBrk="1" hangingPunct="1">
              <a:lnSpc>
                <a:spcPct val="150000"/>
              </a:lnSpc>
            </a:pPr>
            <a:r>
              <a:rPr lang="zh-CN" altLang="en-US" sz="3200" b="1" dirty="0">
                <a:latin typeface="Times New Roman" panose="02020603050405020304" pitchFamily="18" charset="0"/>
                <a:cs typeface="Times New Roman" panose="02020603050405020304" pitchFamily="18" charset="0"/>
              </a:rPr>
              <a:t>实验结论：当电阻一定时，通过导体的电流与导体两端的电压成正比。</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0976" y="764704"/>
            <a:ext cx="11089640" cy="5517515"/>
            <a:chOff x="153" y="1753"/>
            <a:chExt cx="17464" cy="8689"/>
          </a:xfrm>
        </p:grpSpPr>
        <p:pic>
          <p:nvPicPr>
            <p:cNvPr id="3" name="图片 2" descr="打孔纸"/>
            <p:cNvPicPr>
              <a:picLocks noChangeAspect="1"/>
            </p:cNvPicPr>
            <p:nvPr>
              <p:custDataLst>
                <p:tags r:id="rId1"/>
              </p:custDataLst>
            </p:nvPr>
          </p:nvPicPr>
          <p:blipFill>
            <a:blip r:embed="rId2"/>
            <a:stretch>
              <a:fillRect/>
            </a:stretch>
          </p:blipFill>
          <p:spPr>
            <a:xfrm>
              <a:off x="153" y="2247"/>
              <a:ext cx="17464" cy="8195"/>
            </a:xfrm>
            <a:prstGeom prst="rect">
              <a:avLst/>
            </a:prstGeom>
          </p:spPr>
        </p:pic>
        <p:grpSp>
          <p:nvGrpSpPr>
            <p:cNvPr id="7" name="组合 6"/>
            <p:cNvGrpSpPr/>
            <p:nvPr/>
          </p:nvGrpSpPr>
          <p:grpSpPr>
            <a:xfrm>
              <a:off x="494" y="1753"/>
              <a:ext cx="4135" cy="977"/>
              <a:chOff x="494" y="2160"/>
              <a:chExt cx="4135" cy="977"/>
            </a:xfrm>
          </p:grpSpPr>
          <p:sp>
            <p:nvSpPr>
              <p:cNvPr id="4" name="文本框 3"/>
              <p:cNvSpPr txBox="1"/>
              <p:nvPr>
                <p:custDataLst>
                  <p:tags r:id="rId3"/>
                </p:custDataLst>
              </p:nvPr>
            </p:nvSpPr>
            <p:spPr>
              <a:xfrm>
                <a:off x="1977"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94" y="2160"/>
                <a:ext cx="1579" cy="936"/>
              </a:xfrm>
              <a:prstGeom prst="rect">
                <a:avLst/>
              </a:prstGeom>
            </p:spPr>
          </p:pic>
        </p:grpSp>
      </p:grpSp>
      <p:sp>
        <p:nvSpPr>
          <p:cNvPr id="8" name="矩形 7"/>
          <p:cNvSpPr>
            <a:spLocks noChangeArrowheads="1"/>
          </p:cNvSpPr>
          <p:nvPr/>
        </p:nvSpPr>
        <p:spPr bwMode="auto">
          <a:xfrm>
            <a:off x="1559416" y="1529393"/>
            <a:ext cx="9433048" cy="420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探究电流与电压的关系时，电阻要一定，所以研究对象选定值电阻，而不能选灯泡，因为灯丝的电阻是变化的</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温度的升高而增大</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lnSpc>
                <a:spcPct val="12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本实验中</a:t>
            </a:r>
            <a:r>
              <a:rPr lang="zh-CN" altLang="en-US" sz="3200" b="1" u="wavy" dirty="0">
                <a:solidFill>
                  <a:srgbClr val="00B0F0"/>
                </a:solidFill>
                <a:uFill>
                  <a:solidFill>
                    <a:schemeClr val="tx1"/>
                  </a:solidFill>
                </a:uFill>
                <a:latin typeface="Times New Roman" panose="02020603050405020304" pitchFamily="18" charset="0"/>
                <a:ea typeface="楷体" panose="02010609060101010101" pitchFamily="49" charset="-122"/>
              </a:rPr>
              <a:t>滑动变阻器的作用：</a:t>
            </a: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保护电路。</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lnSpc>
                <a:spcPct val="12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改变定值电阻两端的电压。</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lnSpc>
                <a:spcPct val="120000"/>
              </a:lnSpc>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多次实验的目的：测量多组数据，分析得出电流与电压的关系，使实验结论更具有普遍性。</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67080" y="936625"/>
            <a:ext cx="11089640" cy="4572635"/>
            <a:chOff x="153" y="1527"/>
            <a:chExt cx="17464" cy="7201"/>
          </a:xfrm>
        </p:grpSpPr>
        <p:pic>
          <p:nvPicPr>
            <p:cNvPr id="3" name="图片 2" descr="打孔纸"/>
            <p:cNvPicPr>
              <a:picLocks noChangeAspect="1"/>
            </p:cNvPicPr>
            <p:nvPr>
              <p:custDataLst>
                <p:tags r:id="rId1"/>
              </p:custDataLst>
            </p:nvPr>
          </p:nvPicPr>
          <p:blipFill>
            <a:blip r:embed="rId2"/>
            <a:stretch>
              <a:fillRect/>
            </a:stretch>
          </p:blipFill>
          <p:spPr>
            <a:xfrm>
              <a:off x="153" y="2247"/>
              <a:ext cx="17464" cy="6481"/>
            </a:xfrm>
            <a:prstGeom prst="rect">
              <a:avLst/>
            </a:prstGeom>
          </p:spPr>
        </p:pic>
        <p:grpSp>
          <p:nvGrpSpPr>
            <p:cNvPr id="7" name="组合 6"/>
            <p:cNvGrpSpPr/>
            <p:nvPr/>
          </p:nvGrpSpPr>
          <p:grpSpPr>
            <a:xfrm>
              <a:off x="721" y="1527"/>
              <a:ext cx="4135" cy="977"/>
              <a:chOff x="721" y="1934"/>
              <a:chExt cx="4135" cy="977"/>
            </a:xfrm>
          </p:grpSpPr>
          <p:sp>
            <p:nvSpPr>
              <p:cNvPr id="4" name="文本框 3"/>
              <p:cNvSpPr txBox="1"/>
              <p:nvPr>
                <p:custDataLst>
                  <p:tags r:id="rId3"/>
                </p:custDataLst>
              </p:nvPr>
            </p:nvSpPr>
            <p:spPr>
              <a:xfrm>
                <a:off x="2204" y="2089"/>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21" y="1934"/>
                <a:ext cx="1579" cy="936"/>
              </a:xfrm>
              <a:prstGeom prst="rect">
                <a:avLst/>
              </a:prstGeom>
            </p:spPr>
          </p:pic>
        </p:grpSp>
      </p:grpSp>
      <p:sp>
        <p:nvSpPr>
          <p:cNvPr id="8" name="矩形 7"/>
          <p:cNvSpPr>
            <a:spLocks noChangeArrowheads="1"/>
          </p:cNvSpPr>
          <p:nvPr/>
        </p:nvSpPr>
        <p:spPr bwMode="auto">
          <a:xfrm>
            <a:off x="1775520" y="2060848"/>
            <a:ext cx="7488832"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4. </a:t>
            </a:r>
            <a:r>
              <a:rPr lang="zh-CN" altLang="en-US" sz="3200" b="1" dirty="0">
                <a:solidFill>
                  <a:srgbClr val="00B0F0"/>
                </a:solidFill>
                <a:latin typeface="Times New Roman" panose="02020603050405020304" pitchFamily="18" charset="0"/>
                <a:ea typeface="楷体" panose="02010609060101010101" pitchFamily="49" charset="-122"/>
              </a:rPr>
              <a:t>分析实验数据的方法</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latin typeface="Times New Roman" panose="02020603050405020304" pitchFamily="18" charset="0"/>
                <a:ea typeface="楷体" panose="02010609060101010101" pitchFamily="49" charset="-122"/>
              </a:rPr>
              <a:t>分析法</a:t>
            </a:r>
            <a:r>
              <a:rPr lang="zh-CN" altLang="en-US" sz="3200" b="1" dirty="0">
                <a:solidFill>
                  <a:srgbClr val="00B0F0"/>
                </a:solidFill>
                <a:latin typeface="Times New Roman" panose="02020603050405020304" pitchFamily="18" charset="0"/>
                <a:ea typeface="楷体" panose="02010609060101010101" pitchFamily="49" charset="-122"/>
              </a:rPr>
              <a:t>，</a:t>
            </a:r>
            <a:r>
              <a:rPr lang="zh-CN" altLang="en-US" sz="3200" b="1" dirty="0">
                <a:latin typeface="Times New Roman" panose="02020603050405020304" pitchFamily="18" charset="0"/>
                <a:ea typeface="楷体" panose="02010609060101010101" pitchFamily="49" charset="-122"/>
              </a:rPr>
              <a:t>图像法</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indent="-190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作出电流电压变化的图像</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U</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图像</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indent="-1905" eaLnBrk="1" hangingPunct="1">
              <a:lnSpc>
                <a:spcPct val="150000"/>
              </a:lnSpc>
            </a:pP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U</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图像特点：过坐标原点的直线。</a:t>
            </a:r>
            <a:endParaRPr lang="en-US" altLang="zh-CN" sz="3200" b="1" dirty="0">
              <a:solidFill>
                <a:srgbClr val="00B0F0"/>
              </a:solidFill>
              <a:latin typeface="Times New Roman" panose="02020603050405020304" pitchFamily="18" charset="0"/>
              <a:ea typeface="楷体" panose="02010609060101010101" pitchFamily="49" charset="-122"/>
            </a:endParaRPr>
          </a:p>
        </p:txBody>
      </p:sp>
      <p:pic>
        <p:nvPicPr>
          <p:cNvPr id="9"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03630" y="2708920"/>
            <a:ext cx="2688537" cy="2376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5856</Words>
  <Application>WPS 演示</Application>
  <PresentationFormat>自定义</PresentationFormat>
  <Paragraphs>399</Paragraphs>
  <Slides>65</Slides>
  <Notes>11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65</vt:i4>
      </vt:variant>
    </vt:vector>
  </HeadingPairs>
  <TitlesOfParts>
    <vt:vector size="77" baseType="lpstr">
      <vt:lpstr>Arial</vt:lpstr>
      <vt:lpstr>宋体</vt:lpstr>
      <vt:lpstr>Wingdings</vt:lpstr>
      <vt:lpstr>黑体</vt:lpstr>
      <vt:lpstr>Times New Roman</vt:lpstr>
      <vt:lpstr>Calibri</vt:lpstr>
      <vt:lpstr>楷体</vt:lpstr>
      <vt:lpstr>微软雅黑</vt:lpstr>
      <vt:lpstr>Arial Unicode MS</vt:lpstr>
      <vt:lpstr>Cambria Math</vt:lpstr>
      <vt:lpstr>Times New Roman</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1495</cp:revision>
  <dcterms:created xsi:type="dcterms:W3CDTF">2024-02-06T13:07:00Z</dcterms:created>
  <dcterms:modified xsi:type="dcterms:W3CDTF">2025-07-02T03:43:17Z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