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256" r:id="rId3"/>
    <p:sldId id="257" r:id="rId5"/>
    <p:sldId id="334" r:id="rId6"/>
    <p:sldId id="386" r:id="rId7"/>
    <p:sldId id="387" r:id="rId8"/>
    <p:sldId id="388" r:id="rId9"/>
    <p:sldId id="389" r:id="rId10"/>
    <p:sldId id="390" r:id="rId11"/>
    <p:sldId id="391" r:id="rId12"/>
    <p:sldId id="430" r:id="rId13"/>
    <p:sldId id="431" r:id="rId14"/>
    <p:sldId id="432" r:id="rId15"/>
    <p:sldId id="433" r:id="rId16"/>
    <p:sldId id="396" r:id="rId17"/>
    <p:sldId id="397" r:id="rId18"/>
    <p:sldId id="398" r:id="rId19"/>
    <p:sldId id="399" r:id="rId20"/>
    <p:sldId id="434" r:id="rId21"/>
    <p:sldId id="401" r:id="rId22"/>
    <p:sldId id="402" r:id="rId23"/>
    <p:sldId id="403" r:id="rId24"/>
    <p:sldId id="404" r:id="rId25"/>
    <p:sldId id="405" r:id="rId26"/>
    <p:sldId id="406" r:id="rId27"/>
    <p:sldId id="435" r:id="rId28"/>
    <p:sldId id="436" r:id="rId29"/>
    <p:sldId id="437" r:id="rId30"/>
    <p:sldId id="438" r:id="rId31"/>
    <p:sldId id="411" r:id="rId32"/>
    <p:sldId id="412" r:id="rId33"/>
    <p:sldId id="413" r:id="rId34"/>
    <p:sldId id="414" r:id="rId35"/>
    <p:sldId id="415" r:id="rId36"/>
    <p:sldId id="416" r:id="rId37"/>
    <p:sldId id="439" r:id="rId38"/>
    <p:sldId id="306" r:id="rId39"/>
    <p:sldId id="443" r:id="rId40"/>
    <p:sldId id="444" r:id="rId41"/>
    <p:sldId id="373" r:id="rId42"/>
  </p:sldIdLst>
  <p:sldSz cx="12192000" cy="6858000"/>
  <p:notesSz cx="6858000" cy="9144000"/>
  <p:embeddedFontLst>
    <p:embeddedFont>
      <p:font typeface="黑体" panose="02010609060101010101" charset="-122"/>
      <p:regular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微软雅黑" panose="020B0503020204020204" charset="-122"/>
      <p:regular r:id="rId53"/>
    </p:embeddedFont>
    <p:embeddedFont>
      <p:font typeface="楷体" panose="02010609060101010101" pitchFamily="49" charset="-122"/>
      <p:regular r:id="rId54"/>
    </p:embeddedFont>
  </p:embeddedFontLst>
  <p:custDataLst>
    <p:tags r:id="rId5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4" userDrawn="1">
          <p15:clr>
            <a:srgbClr val="A4A3A4"/>
          </p15:clr>
        </p15:guide>
        <p15:guide id="3" pos="496" userDrawn="1">
          <p15:clr>
            <a:srgbClr val="A4A3A4"/>
          </p15:clr>
        </p15:guide>
        <p15:guide id="4" pos="720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pos="483" userDrawn="1">
          <p15:clr>
            <a:srgbClr val="A4A3A4"/>
          </p15:clr>
        </p15:guide>
        <p15:guide id="7" pos="7197" userDrawn="1">
          <p15:clr>
            <a:srgbClr val="A4A3A4"/>
          </p15:clr>
        </p15:guide>
        <p15:guide id="8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3"/>
    <p:restoredTop sz="98946"/>
  </p:normalViewPr>
  <p:slideViewPr>
    <p:cSldViewPr showGuides="1">
      <p:cViewPr varScale="1">
        <p:scale>
          <a:sx n="45" d="100"/>
          <a:sy n="45" d="100"/>
        </p:scale>
        <p:origin x="-126" y="-1218"/>
      </p:cViewPr>
      <p:guideLst>
        <p:guide orient="horz" pos="804"/>
        <p:guide pos="496"/>
        <p:guide pos="7202"/>
        <p:guide orient="horz" pos="2160"/>
        <p:guide pos="483"/>
        <p:guide pos="7197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108.xml"/><Relationship Id="rId54" Type="http://schemas.openxmlformats.org/officeDocument/2006/relationships/font" Target="fonts/font7.fntdata"/><Relationship Id="rId53" Type="http://schemas.openxmlformats.org/officeDocument/2006/relationships/font" Target="fonts/font6.fntdata"/><Relationship Id="rId52" Type="http://schemas.openxmlformats.org/officeDocument/2006/relationships/font" Target="fonts/font5.fntdata"/><Relationship Id="rId51" Type="http://schemas.openxmlformats.org/officeDocument/2006/relationships/font" Target="fonts/font4.fntdata"/><Relationship Id="rId50" Type="http://schemas.openxmlformats.org/officeDocument/2006/relationships/font" Target="fonts/font3.fntdata"/><Relationship Id="rId5" Type="http://schemas.openxmlformats.org/officeDocument/2006/relationships/slide" Target="slides/slide2.xml"/><Relationship Id="rId49" Type="http://schemas.openxmlformats.org/officeDocument/2006/relationships/font" Target="fonts/font2.fntdata"/><Relationship Id="rId48" Type="http://schemas.openxmlformats.org/officeDocument/2006/relationships/font" Target="fonts/font1.fntdata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27.png"/><Relationship Id="rId1" Type="http://schemas.openxmlformats.org/officeDocument/2006/relationships/tags" Target="../tags/tag7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8.png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27.png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28.png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image" Target="../media/image27.png"/><Relationship Id="rId1" Type="http://schemas.openxmlformats.org/officeDocument/2006/relationships/tags" Target="../tags/tag7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image" Target="../media/image27.png"/><Relationship Id="rId1" Type="http://schemas.openxmlformats.org/officeDocument/2006/relationships/tags" Target="../tags/tag80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tags" Target="../tags/tag8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27.png"/><Relationship Id="rId1" Type="http://schemas.openxmlformats.org/officeDocument/2006/relationships/tags" Target="../tags/tag84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28.png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image" Target="../media/image27.png"/><Relationship Id="rId1" Type="http://schemas.openxmlformats.org/officeDocument/2006/relationships/tags" Target="../tags/tag92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28.png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image" Target="../media/image27.png"/><Relationship Id="rId1" Type="http://schemas.openxmlformats.org/officeDocument/2006/relationships/tags" Target="../tags/tag95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openxmlformats.org/officeDocument/2006/relationships/image" Target="../media/image28.png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27.png"/><Relationship Id="rId1" Type="http://schemas.openxmlformats.org/officeDocument/2006/relationships/tags" Target="../tags/tag98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28.png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27.png"/><Relationship Id="rId1" Type="http://schemas.openxmlformats.org/officeDocument/2006/relationships/tags" Target="../tags/tag10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1.png"/><Relationship Id="rId1" Type="http://schemas.openxmlformats.org/officeDocument/2006/relationships/tags" Target="../tags/tag10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27.png"/><Relationship Id="rId1" Type="http://schemas.openxmlformats.org/officeDocument/2006/relationships/tags" Target="../tags/tag10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2786445" y="836692"/>
            <a:ext cx="6611620" cy="3415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第十二章 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欧姆定律</a:t>
            </a:r>
            <a:endParaRPr lang="en-US" altLang="zh-CN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第五节 测量导体的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电阻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en-US" altLang="zh-CN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4352793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458177"/>
            <a:ext cx="10658475" cy="5779135"/>
            <a:chOff x="153" y="1454"/>
            <a:chExt cx="16785" cy="910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785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84" y="1454"/>
              <a:ext cx="4232" cy="1050"/>
              <a:chOff x="684" y="1861"/>
              <a:chExt cx="4232" cy="1050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67" y="2089"/>
                <a:ext cx="274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84" y="1861"/>
                <a:ext cx="1579" cy="936"/>
              </a:xfrm>
              <a:prstGeom prst="rect">
                <a:avLst/>
              </a:prstGeom>
            </p:spPr>
          </p:pic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rrowheads="1"/>
              </p:cNvSpPr>
              <p:nvPr/>
            </p:nvSpPr>
            <p:spPr bwMode="auto">
              <a:xfrm>
                <a:off x="1847528" y="1425235"/>
                <a:ext cx="8928992" cy="3947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>
                <a:spAutoFit/>
              </a:bodyPr>
              <a:lstStyle>
                <a:lvl1pPr marL="449580" indent="-44958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3200" b="1" dirty="0" smtClean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. 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双安法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表达式推导：依据电压相等。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:r>
                  <a:rPr lang="en-US" altLang="zh-CN" sz="3200" b="1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i="1" baseline="-25000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，则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·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endParaRPr lang="zh-CN" altLang="en-US" sz="32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2. 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单安法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表达式推导：依据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与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两端电压相等。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=(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－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)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，则 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·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endParaRPr lang="en-US" altLang="zh-CN" sz="32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47528" y="1425235"/>
                <a:ext cx="8928992" cy="3947936"/>
              </a:xfrm>
              <a:prstGeom prst="rect">
                <a:avLst/>
              </a:prstGeom>
              <a:blipFill rotWithShape="1">
                <a:blip r:embed="rId6"/>
                <a:stretch>
                  <a:fillRect l="-4" t="-7" r="-1772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458177"/>
            <a:ext cx="10658475" cy="5779135"/>
            <a:chOff x="153" y="1454"/>
            <a:chExt cx="16785" cy="910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785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84" y="1454"/>
              <a:ext cx="4232" cy="1050"/>
              <a:chOff x="684" y="1861"/>
              <a:chExt cx="4232" cy="1050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67" y="2089"/>
                <a:ext cx="274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84" y="1861"/>
                <a:ext cx="1579" cy="936"/>
              </a:xfrm>
              <a:prstGeom prst="rect">
                <a:avLst/>
              </a:prstGeom>
            </p:spPr>
          </p:pic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1"/>
              <p:cNvSpPr>
                <a:spLocks noChangeArrowheads="1"/>
              </p:cNvSpPr>
              <p:nvPr/>
            </p:nvSpPr>
            <p:spPr bwMode="auto">
              <a:xfrm>
                <a:off x="1671993" y="1462120"/>
                <a:ext cx="9248543" cy="39837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 anchor="ctr">
                <a:spAutoFit/>
              </a:bodyPr>
              <a:lstStyle>
                <a:lvl1pPr marL="358775" indent="-3587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10000"/>
                  </a:lnSpc>
                </a:pP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3. 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单刀双掷法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1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表达式推导：依据电源电压不变。开关接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时，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U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，开关接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时，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U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(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+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)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 则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(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+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)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 故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·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2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endParaRPr lang="en-US" altLang="zh-CN" sz="32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10000"/>
                  </a:lnSpc>
                </a:pP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4. 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安短法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表达式推导：依据电源电压不变。只闭合开关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S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时，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U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(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+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)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 同时闭合开关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S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和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S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时，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U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 则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(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+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)=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 故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·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1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endParaRPr lang="en-US" altLang="zh-CN" sz="32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71993" y="1462120"/>
                <a:ext cx="9248543" cy="3983715"/>
              </a:xfrm>
              <a:prstGeom prst="rect">
                <a:avLst/>
              </a:prstGeom>
              <a:blipFill rotWithShape="1">
                <a:blip r:embed="rId6"/>
                <a:stretch>
                  <a:fillRect t="-9" r="-2021" b="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458177"/>
            <a:ext cx="10658475" cy="5779135"/>
            <a:chOff x="153" y="1454"/>
            <a:chExt cx="16785" cy="910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785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84" y="1454"/>
              <a:ext cx="4232" cy="1050"/>
              <a:chOff x="684" y="1861"/>
              <a:chExt cx="4232" cy="1050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67" y="2089"/>
                <a:ext cx="274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84" y="1861"/>
                <a:ext cx="1579" cy="936"/>
              </a:xfrm>
              <a:prstGeom prst="rect">
                <a:avLst/>
              </a:prstGeom>
            </p:spPr>
          </p:pic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1"/>
              <p:cNvSpPr>
                <a:spLocks noChangeArrowheads="1"/>
              </p:cNvSpPr>
              <p:nvPr/>
            </p:nvSpPr>
            <p:spPr bwMode="auto">
              <a:xfrm>
                <a:off x="2087554" y="1644311"/>
                <a:ext cx="8040894" cy="35128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 anchor="ctr">
                <a:spAutoFit/>
              </a:bodyPr>
              <a:lstStyle>
                <a:lvl1pPr marL="358775" indent="-3587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5.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安滑法表达式推导： 续表依据电源电压不变。 滑片置于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a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端时，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U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:r>
                  <a:rPr lang="en-US" altLang="zh-CN" sz="3200" b="1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i="1" baseline="-25000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a</a:t>
                </a:r>
                <a:r>
                  <a:rPr lang="en-US" altLang="zh-CN" sz="3200" b="1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，滑片置于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b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端时，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U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:r>
                  <a:rPr lang="en-US" altLang="zh-CN" sz="3200" b="1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i="1" baseline="-25000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b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(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+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)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，则</a:t>
                </a:r>
                <a:r>
                  <a:rPr lang="en-US" altLang="zh-CN" sz="3200" b="1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i="1" baseline="-25000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a</a:t>
                </a:r>
                <a:r>
                  <a:rPr lang="en-US" altLang="zh-CN" sz="3200" b="1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:r>
                  <a:rPr lang="en-US" altLang="zh-CN" sz="3200" b="1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I</a:t>
                </a:r>
                <a:r>
                  <a:rPr lang="en-US" altLang="zh-CN" sz="3200" b="1" i="1" baseline="-25000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b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(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+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)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，故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·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 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endParaRPr lang="en-US" altLang="zh-CN" sz="3200" b="1" i="1" baseline="-25000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87554" y="1644311"/>
                <a:ext cx="8040894" cy="3512881"/>
              </a:xfrm>
              <a:prstGeom prst="rect">
                <a:avLst/>
              </a:prstGeom>
              <a:blipFill rotWithShape="1">
                <a:blip r:embed="rId6"/>
                <a:stretch>
                  <a:fillRect l="-4" t="-8" r="-3109" b="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458177"/>
            <a:ext cx="10658475" cy="5779135"/>
            <a:chOff x="153" y="1454"/>
            <a:chExt cx="16785" cy="910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785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84" y="1454"/>
              <a:ext cx="4232" cy="1050"/>
              <a:chOff x="684" y="1861"/>
              <a:chExt cx="4232" cy="1050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67" y="2089"/>
                <a:ext cx="274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84" y="1861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816009" y="1454585"/>
            <a:ext cx="8816495" cy="4062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6.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等效替代法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719455" eaLnBrk="1" hangingPunct="1"/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类比法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巧记：开关闭合的先后顺序记忆时可类比“曹冲称象”。待测电阻相当于大象，电阻箱相当于石头。曹冲称象先装上大象，后装石头。故应先接入待测电阻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i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再接入电阻箱。接入电阻箱时，应保持滑动变阻器阻值不变，调节电阻箱，使电流与接入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i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时相等，只有这样才会等效。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61585" y="1316766"/>
            <a:ext cx="9715500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甲所示是测量未知电阻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的实验电路，电源电压不变，定值电阻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=30 Ω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请补充完成主要实验步骤，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并进行数据处理。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"/>
            </p:custDataLst>
          </p:nvPr>
        </p:nvSpPr>
        <p:spPr>
          <a:xfrm>
            <a:off x="569385" y="1540189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912" y="2948947"/>
            <a:ext cx="3277624" cy="301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7" y="1196752"/>
            <a:ext cx="10562167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7505" indent="-357505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实验步骤：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indent="-357505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①只闭合开关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，读出并记录电流表示数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indent="-357505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，读出并记录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indent="-357505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③计算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的阻值。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93475" y="2594870"/>
            <a:ext cx="3742419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只闭合开关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b="1" baseline="-2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735" y="2780928"/>
            <a:ext cx="2975765" cy="273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8" y="1196752"/>
            <a:ext cx="10562167" cy="23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数据记录与处理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请你补充完整表中①②位置的数据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实验数据记录表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定值电阻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=30 Ω)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31837" y="4725144"/>
            <a:ext cx="2688299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；②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193872" y="3535853"/>
          <a:ext cx="3804255" cy="121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8085"/>
                <a:gridCol w="1268085"/>
                <a:gridCol w="1268085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zh-CN" sz="3200" b="1" i="1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el-GR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Ω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①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②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2"/>
              <p:cNvSpPr>
                <a:spLocks noChangeArrowheads="1"/>
              </p:cNvSpPr>
              <p:nvPr/>
            </p:nvSpPr>
            <p:spPr bwMode="auto">
              <a:xfrm>
                <a:off x="1295467" y="620688"/>
                <a:ext cx="9588500" cy="5740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17" tIns="60958" rIns="121917" bIns="60958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3200" b="1" dirty="0">
                    <a:latin typeface="黑体" panose="02010609060101010101" charset="-122"/>
                    <a:ea typeface="黑体" panose="02010609060101010101" charset="-122"/>
                  </a:rPr>
                  <a:t>解析：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只闭合开关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S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、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S1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，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0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和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并联，电流表测定值电阻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0 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的电流，读出并记录电流表示数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1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=0.2 A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，则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3200" b="1" i="1" dirty="0" err="1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3200" b="1" i="1" baseline="-25000" dirty="0" err="1"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0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0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=0.2 A×30 Ω=6 V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。</a:t>
                </a:r>
                <a:endParaRPr lang="en-US" altLang="zh-CN" sz="3200" b="1" dirty="0">
                  <a:latin typeface="Times New Roman" panose="02020603050405020304" pitchFamily="18" charset="0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3200" b="1" dirty="0">
                    <a:latin typeface="Times New Roman" panose="02020603050405020304" pitchFamily="18" charset="0"/>
                  </a:rPr>
                  <a:t>要测出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</a:rPr>
                  <a:t>x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，则需要知道流过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的电流。只闭合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S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、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S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，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0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和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并联，此时电流表测干路电流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，可知总电流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=0.5 A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。通过待测电阻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</a:rPr>
                  <a:t>x 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的电流为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=0.5 A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－</a:t>
                </a:r>
                <a:endParaRPr lang="en-US" altLang="zh-CN" sz="3200" b="1" dirty="0">
                  <a:latin typeface="Times New Roman" panose="02020603050405020304" pitchFamily="18" charset="0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3200" b="1" dirty="0">
                    <a:latin typeface="Times New Roman" panose="02020603050405020304" pitchFamily="18" charset="0"/>
                  </a:rPr>
                  <a:t>0.2 A=0.3 A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，则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U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latin typeface="Times New Roman" panose="02020603050405020304" pitchFamily="18" charset="0"/>
                              </a:rPr>
                              <m:t>x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latin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A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latin typeface="Times New Roman" panose="02020603050405020304" pitchFamily="18" charset="0"/>
                  </a:rPr>
                  <a:t>=20 Ω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。</a:t>
                </a:r>
                <a:endParaRPr lang="zh-CN" altLang="en-US" sz="3200" b="1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5467" y="620688"/>
                <a:ext cx="9588500" cy="5740291"/>
              </a:xfrm>
              <a:prstGeom prst="rect">
                <a:avLst/>
              </a:prstGeom>
              <a:blipFill rotWithShape="1">
                <a:blip r:embed="rId1"/>
                <a:stretch>
                  <a:fillRect l="-1" t="-5" r="-1993" b="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458177"/>
            <a:ext cx="10658475" cy="5779135"/>
            <a:chOff x="153" y="1454"/>
            <a:chExt cx="16785" cy="910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785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84" y="1454"/>
              <a:ext cx="4232" cy="1050"/>
              <a:chOff x="684" y="1861"/>
              <a:chExt cx="4232" cy="1050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67" y="2089"/>
                <a:ext cx="274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84" y="1861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47528" y="1578270"/>
            <a:ext cx="8928992" cy="3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1564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利用已知电阻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和电流表，测未知电阻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i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的阻值。设计的思路是将待测电阻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i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和已知电阻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组成并联电路，测出并联电路总电流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的电流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，依据并联电路电压相等，即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3200" b="1" i="1" dirty="0" err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3200" b="1" i="1" baseline="-25000" dirty="0" err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3200" b="1" i="1" dirty="0" err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i="1" baseline="-25000" dirty="0" err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=(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i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，便可求出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i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1295467" y="2012838"/>
            <a:ext cx="9601067" cy="160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1564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用已知电阻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或最大阻值为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的滑动变阻器、电压表、开关，设计电路测出未知电阻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的阻值。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1" y="1139932"/>
            <a:ext cx="3851100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1129349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1127484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47263" y="1127484"/>
            <a:ext cx="274873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伏阻法测电阻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996000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8"/>
          <p:cNvSpPr txBox="1"/>
          <p:nvPr/>
        </p:nvSpPr>
        <p:spPr>
          <a:xfrm>
            <a:off x="3215680" y="1988830"/>
            <a:ext cx="5758581" cy="2584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安阻法测</a:t>
            </a: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电阻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伏阻法测</a:t>
            </a: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电阻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defRPr/>
            </a:pP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1295468" y="1052736"/>
            <a:ext cx="9601067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1564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设计思路：利用伏阻法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电压表和已知电阻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测未知电阻的阻值，其电路设计的思路是如何间接利用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和电压表测出待测电阻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的电流，由于串联电路电流相等，所以将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串联，测出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的电压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的电压</a:t>
            </a:r>
            <a:r>
              <a:rPr lang="en-US" altLang="zh-CN" sz="3200" b="1" i="1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lang="en-US" altLang="zh-CN" sz="3200" b="1" i="1" baseline="-25000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或总电压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中的任意两个，利用串联电路电流相等便可求出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1199456" y="836712"/>
              <a:ext cx="9985109" cy="52425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83003"/>
                    <a:gridCol w="3377505"/>
                    <a:gridCol w="2832313"/>
                    <a:gridCol w="2592288"/>
                  </a:tblGrid>
                  <a:tr h="10972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测量</a:t>
                          </a: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方法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电路图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方法和步骤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的表达式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20726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双伏法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两个电压表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)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用电压表分别测出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两端的电压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207264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一个电压表两用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)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用电压表先后分别测出总电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压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两端的电压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－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1199456" y="836712"/>
              <a:ext cx="9985109" cy="52425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83003"/>
                    <a:gridCol w="3377505"/>
                    <a:gridCol w="2832313"/>
                    <a:gridCol w="2592288"/>
                  </a:tblGrid>
                  <a:tr h="10972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测量</a:t>
                          </a: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方法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电路图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方法和步骤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的表达式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20726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双伏法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两个电压表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)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用电压表分别测出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两端的电压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  <a:tr h="207264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一个电压表两用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)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用电压表先后分别测出总电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压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两端的电压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77" y="1892830"/>
            <a:ext cx="2276867" cy="1632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669" y="4005064"/>
            <a:ext cx="1982275" cy="154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格 4"/>
              <p:cNvGraphicFramePr>
                <a:graphicFrameLocks noGrp="1"/>
              </p:cNvGraphicFramePr>
              <p:nvPr/>
            </p:nvGraphicFramePr>
            <p:xfrm>
              <a:off x="815604" y="1196752"/>
              <a:ext cx="10464970" cy="46329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51937"/>
                    <a:gridCol w="4080548"/>
                    <a:gridCol w="3600305"/>
                    <a:gridCol w="1632180"/>
                  </a:tblGrid>
                  <a:tr h="25603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双伏法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一个电压表两用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)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用电压表先后分别测出总电压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两端的电压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－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2072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单伏双开法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1.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只闭合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记下电压表的示数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;</a:t>
                          </a: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2.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只闭合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记下电压表的示数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endParaRPr lang="zh-CN" altLang="en-US" sz="3200" b="1" i="1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·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R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－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格 4"/>
              <p:cNvGraphicFramePr>
                <a:graphicFrameLocks noGrp="1"/>
              </p:cNvGraphicFramePr>
              <p:nvPr/>
            </p:nvGraphicFramePr>
            <p:xfrm>
              <a:off x="815604" y="1196752"/>
              <a:ext cx="10464970" cy="46329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51937"/>
                    <a:gridCol w="4080548"/>
                    <a:gridCol w="3600305"/>
                    <a:gridCol w="1632180"/>
                  </a:tblGrid>
                  <a:tr h="25603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双伏法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一个电压表两用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)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用电压表先后分别测出总电压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两端的电压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  <a:tr h="2072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单伏双开法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1.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只闭合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记下电压表的示数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;</a:t>
                          </a: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2.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只闭合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记下电压表的示数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endParaRPr lang="zh-CN" altLang="en-US" sz="3200" b="1" i="1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8" y="1251640"/>
            <a:ext cx="2241373" cy="1882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675" y="3693029"/>
            <a:ext cx="2474695" cy="206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1199455" y="1268760"/>
              <a:ext cx="9793089" cy="41452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76064"/>
                    <a:gridCol w="2418027"/>
                    <a:gridCol w="4110699"/>
                    <a:gridCol w="2688299"/>
                  </a:tblGrid>
                  <a:tr h="2072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伏短法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1.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记下电压表的示数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;</a:t>
                          </a: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2.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，断开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记下电压表的示数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－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2072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伏变法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，将滑动变阻器的滑片分别置于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端和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端，记下电压表的示数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b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b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a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－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b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1199455" y="1268760"/>
              <a:ext cx="9793089" cy="41452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76064"/>
                    <a:gridCol w="2418027"/>
                    <a:gridCol w="4110699"/>
                    <a:gridCol w="2688299"/>
                  </a:tblGrid>
                  <a:tr h="2072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伏短法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1.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记下电压表的示数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;</a:t>
                          </a: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2.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，断开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记下电压表的示数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  <a:tr h="2072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伏变法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，将滑动变阻器的滑片分别置于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端和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端，记下电压表的示数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b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541" y="1444013"/>
            <a:ext cx="2037855" cy="1798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19" y="3380996"/>
            <a:ext cx="2325887" cy="202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815414" y="836712"/>
              <a:ext cx="10561172" cy="51206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344149"/>
                    <a:gridCol w="2208245"/>
                    <a:gridCol w="5088565"/>
                    <a:gridCol w="1920213"/>
                  </a:tblGrid>
                  <a:tr h="15849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单刀双掷法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将开关分别置于位置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处，分别记下电压表的示数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－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U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35356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等效替代法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先将开关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闭合，调节滑动变阻器到适当位置，记下电压表的示数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；断开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，保持滑动变阻器滑片位置不动，调节电阻箱，使电压表示数仍为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，记下电阻箱的阻值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815414" y="836712"/>
              <a:ext cx="10561172" cy="51206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344149"/>
                    <a:gridCol w="2208245"/>
                    <a:gridCol w="5088565"/>
                    <a:gridCol w="1920213"/>
                  </a:tblGrid>
                  <a:tr h="15849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单刀双掷法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将开关分别置于位置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处，分别记下电压表的示数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  <a:tr h="35356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等效替代法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先将开关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闭合，调节滑动变阻器到适当位置，记下电压表的示数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；断开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，闭合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，保持滑动变阻器滑片位置不动，调节电阻箱，使电压表示数仍为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U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，记下电阻箱的阻值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</a:tbl>
              </a:graphicData>
            </a:graphic>
          </p:graphicFrame>
        </mc:Fallback>
      </mc:AlternateContent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541" y="932723"/>
            <a:ext cx="2219992" cy="150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179" y="2852937"/>
            <a:ext cx="2124716" cy="232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458177"/>
            <a:ext cx="10658475" cy="5779135"/>
            <a:chOff x="153" y="1454"/>
            <a:chExt cx="16785" cy="910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785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84" y="1454"/>
              <a:ext cx="4232" cy="1050"/>
              <a:chOff x="684" y="1861"/>
              <a:chExt cx="4232" cy="1050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67" y="2089"/>
                <a:ext cx="274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84" y="1861"/>
                <a:ext cx="1579" cy="936"/>
              </a:xfrm>
              <a:prstGeom prst="rect">
                <a:avLst/>
              </a:prstGeom>
            </p:spPr>
          </p:pic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rrowheads="1"/>
              </p:cNvSpPr>
              <p:nvPr/>
            </p:nvSpPr>
            <p:spPr bwMode="auto">
              <a:xfrm>
                <a:off x="1847528" y="1556792"/>
                <a:ext cx="8928992" cy="3553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>
                <a:spAutoFit/>
              </a:bodyPr>
              <a:lstStyle>
                <a:lvl1pPr marL="449580" indent="-44958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476250" indent="-476250" eaLnBrk="1" hangingPunct="1">
                  <a:lnSpc>
                    <a:spcPct val="150000"/>
                  </a:lnSpc>
                </a:pP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1. 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双伏法：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(1)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依据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与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电流相等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,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有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zh-CN" altLang="en-US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，则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(2)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依据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与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电流相等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有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zh-CN" altLang="en-US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，则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endParaRPr lang="en-US" altLang="zh-CN" sz="32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47528" y="1556792"/>
                <a:ext cx="8928992" cy="3553533"/>
              </a:xfrm>
              <a:prstGeom prst="rect">
                <a:avLst/>
              </a:prstGeom>
              <a:blipFill rotWithShape="1">
                <a:blip r:embed="rId6"/>
                <a:stretch>
                  <a:fillRect l="-4" t="-11" r="6" b="-164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458177"/>
            <a:ext cx="10658475" cy="5779135"/>
            <a:chOff x="153" y="1454"/>
            <a:chExt cx="16785" cy="910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785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84" y="1454"/>
              <a:ext cx="4232" cy="1050"/>
              <a:chOff x="684" y="1861"/>
              <a:chExt cx="4232" cy="1050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67" y="2089"/>
                <a:ext cx="274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84" y="1861"/>
                <a:ext cx="1579" cy="936"/>
              </a:xfrm>
              <a:prstGeom prst="rect">
                <a:avLst/>
              </a:prstGeom>
            </p:spPr>
          </p:pic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1"/>
              <p:cNvSpPr>
                <a:spLocks noChangeArrowheads="1"/>
              </p:cNvSpPr>
              <p:nvPr/>
            </p:nvSpPr>
            <p:spPr bwMode="auto">
              <a:xfrm>
                <a:off x="1823525" y="1951051"/>
                <a:ext cx="8736971" cy="2774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476250" indent="-476250" eaLnBrk="1" hangingPunct="1">
                  <a:lnSpc>
                    <a:spcPct val="150000"/>
                  </a:lnSpc>
                </a:pP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2. 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单伏双开法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：只闭合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S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测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两端电压为</a:t>
                </a:r>
                <a:r>
                  <a:rPr lang="en-US" altLang="zh-CN" sz="3200" b="1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U</a:t>
                </a:r>
                <a:r>
                  <a:rPr lang="en-US" altLang="zh-CN" sz="3200" b="1" i="1" baseline="-25000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；只闭合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S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测出总电压为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U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，依据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与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电流相等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有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zh-CN" altLang="en-US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 则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·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endParaRPr lang="en-US" altLang="zh-CN" sz="32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23525" y="1951051"/>
                <a:ext cx="8736971" cy="2774093"/>
              </a:xfrm>
              <a:prstGeom prst="rect">
                <a:avLst/>
              </a:prstGeom>
              <a:blipFill rotWithShape="1">
                <a:blip r:embed="rId6"/>
                <a:stretch>
                  <a:fillRect l="-5" t="-12" r="5" b="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458177"/>
            <a:ext cx="10658475" cy="5779135"/>
            <a:chOff x="153" y="1454"/>
            <a:chExt cx="16785" cy="910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785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84" y="1454"/>
              <a:ext cx="4232" cy="1050"/>
              <a:chOff x="684" y="1861"/>
              <a:chExt cx="4232" cy="1050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67" y="2089"/>
                <a:ext cx="274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84" y="1861"/>
                <a:ext cx="1579" cy="936"/>
              </a:xfrm>
              <a:prstGeom prst="rect">
                <a:avLst/>
              </a:prstGeom>
            </p:spPr>
          </p:pic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1"/>
              <p:cNvSpPr>
                <a:spLocks noChangeArrowheads="1"/>
              </p:cNvSpPr>
              <p:nvPr/>
            </p:nvSpPr>
            <p:spPr bwMode="auto">
              <a:xfrm>
                <a:off x="1607501" y="1503120"/>
                <a:ext cx="9601067" cy="3942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476250" indent="-476250" eaLnBrk="1" hangingPunct="1">
                  <a:lnSpc>
                    <a:spcPct val="150000"/>
                  </a:lnSpc>
                </a:pP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3. 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伏短法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：该方法主要应用两开关同时闭合，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被短路，电压表测出电源电压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U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；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S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闭合，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S1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断开，两电阻串联，电压表测出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两端电压</a:t>
                </a:r>
                <a:r>
                  <a:rPr lang="en-US" altLang="zh-CN" sz="3200" b="1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U</a:t>
                </a:r>
                <a:r>
                  <a:rPr lang="en-US" altLang="zh-CN" sz="3200" b="1" i="1" baseline="-25000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。则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zh-CN" altLang="en-US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，故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endParaRPr lang="en-US" altLang="zh-CN" sz="3200" b="1" baseline="-25000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07501" y="1503120"/>
                <a:ext cx="9601067" cy="3942105"/>
              </a:xfrm>
              <a:prstGeom prst="rect">
                <a:avLst/>
              </a:prstGeom>
              <a:blipFill rotWithShape="1">
                <a:blip r:embed="rId6"/>
                <a:stretch>
                  <a:fillRect l="-3" t="-646" r="2" b="-65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458177"/>
            <a:ext cx="10658475" cy="5779135"/>
            <a:chOff x="153" y="1454"/>
            <a:chExt cx="16785" cy="910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785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84" y="1454"/>
              <a:ext cx="4232" cy="1050"/>
              <a:chOff x="684" y="1861"/>
              <a:chExt cx="4232" cy="1050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67" y="2089"/>
                <a:ext cx="274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84" y="1861"/>
                <a:ext cx="1579" cy="936"/>
              </a:xfrm>
              <a:prstGeom prst="rect">
                <a:avLst/>
              </a:prstGeom>
            </p:spPr>
          </p:pic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1"/>
              <p:cNvSpPr>
                <a:spLocks noChangeArrowheads="1"/>
              </p:cNvSpPr>
              <p:nvPr/>
            </p:nvSpPr>
            <p:spPr bwMode="auto">
              <a:xfrm>
                <a:off x="1679509" y="1508787"/>
                <a:ext cx="9097011" cy="35127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476250" indent="-476250" eaLnBrk="1" hangingPunct="1">
                  <a:lnSpc>
                    <a:spcPct val="150000"/>
                  </a:lnSpc>
                </a:pP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4. 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伏变法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：该方法主要利用滑片置于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a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端时，电压表测出电源电压</a:t>
                </a:r>
                <a:r>
                  <a:rPr lang="en-US" altLang="zh-CN" sz="3200" b="1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U</a:t>
                </a:r>
                <a:r>
                  <a:rPr lang="en-US" altLang="zh-CN" sz="3200" b="1" i="1" baseline="-25000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a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；滑片置于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b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端时，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与滑动变阻器最大阻值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串联，电压表测出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两端电压。则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zh-CN" altLang="en-US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b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x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b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0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，故</a:t>
                </a:r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i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solidFill>
                                  <a:srgbClr val="00B0F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b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solidFill>
                                  <a:srgbClr val="00B0F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</a:rPr>
                              <m:t>b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</a:t>
                </a:r>
                <a:r>
                  <a:rPr lang="en-US" altLang="zh-CN" sz="3200" b="1" baseline="-25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3200" b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endParaRPr lang="en-US" altLang="zh-CN" sz="32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79509" y="1508787"/>
                <a:ext cx="9097011" cy="3512756"/>
              </a:xfrm>
              <a:prstGeom prst="rect">
                <a:avLst/>
              </a:prstGeom>
              <a:blipFill rotWithShape="1">
                <a:blip r:embed="rId6"/>
                <a:stretch>
                  <a:fillRect l="-6" t="-868" r="6" b="-86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1220755"/>
            <a:ext cx="9698567" cy="1600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益阳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甲所示是测量未知电阻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的实验电路，定值电阻</a:t>
            </a:r>
            <a:r>
              <a:rPr lang="zh-CN" altLang="en-US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=15Ω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404640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775" y="2660916"/>
            <a:ext cx="3092451" cy="3149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1775521" y="1503366"/>
            <a:ext cx="8640960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715645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我们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知道，要根据欧姆定律测量一个未知电阻</a:t>
            </a:r>
            <a:r>
              <a:rPr lang="en-US" altLang="zh-CN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，关键是要测出电阻两端电压为</a:t>
            </a:r>
            <a:r>
              <a:rPr lang="en-US" altLang="zh-CN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时，通过电阻的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电流</a:t>
            </a:r>
            <a:r>
              <a:rPr lang="en-US" altLang="zh-CN" b="1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在没有电流表的情况下，我们怎样知道通过电阻的电流大小呢？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4918" y="908720"/>
            <a:ext cx="10562167" cy="2339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marL="482600" indent="-48260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请完善实验步骤：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82600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①只闭合开关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，读出并记录电压表示数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82600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②只闭合开关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，读出并记录电压表示数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83765" y="2263380"/>
            <a:ext cx="1440160" cy="861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lang="zh-CN" altLang="en-US" sz="3200" b="1" i="1" baseline="-25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295466" y="3116965"/>
            <a:ext cx="9601068" cy="23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只闭合开关</a:t>
            </a:r>
            <a:r>
              <a:rPr lang="en-US" altLang="zh-CN" sz="3200" b="1" dirty="0">
                <a:latin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</a:rPr>
              <a:t>x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串联，电压表测量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两端的电压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，且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=1.5 V</a:t>
            </a:r>
            <a:r>
              <a:rPr lang="zh-CN" altLang="en-US" sz="3200" b="1" dirty="0">
                <a:latin typeface="Times New Roman" panose="02020603050405020304" pitchFamily="18" charset="0"/>
              </a:rPr>
              <a:t>；只闭合开关</a:t>
            </a:r>
            <a:r>
              <a:rPr lang="en-US" altLang="zh-CN" sz="3200" b="1" dirty="0">
                <a:latin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</a:rPr>
              <a:t>x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串联，电压表测量电源电压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4918" y="1196752"/>
            <a:ext cx="10562167" cy="17604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marL="482600" indent="-48260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若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=1.5 V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的大小如图乙所示，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，则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=_______ Ω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168341" y="1219391"/>
            <a:ext cx="864096" cy="9479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2.5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459" y="2232738"/>
            <a:ext cx="3341459" cy="342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27648" y="1929103"/>
            <a:ext cx="672075" cy="9479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2"/>
              <p:cNvSpPr>
                <a:spLocks noChangeArrowheads="1"/>
              </p:cNvSpPr>
              <p:nvPr/>
            </p:nvSpPr>
            <p:spPr bwMode="auto">
              <a:xfrm>
                <a:off x="1295467" y="1196752"/>
                <a:ext cx="9601068" cy="39674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3200" b="1" dirty="0">
                    <a:latin typeface="黑体" panose="02010609060101010101" charset="-122"/>
                    <a:ea typeface="黑体" panose="02010609060101010101" charset="-122"/>
                  </a:rPr>
                  <a:t>解析：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由图乙可知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=2.5 V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，则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两端的电压为</a:t>
                </a:r>
                <a:r>
                  <a:rPr lang="en-US" altLang="zh-CN" sz="3200" b="1" i="1" dirty="0" err="1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3200" b="1" i="1" baseline="-25000" dirty="0" err="1"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－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3200" b="1" baseline="-25000" dirty="0">
                    <a:latin typeface="Times New Roman" panose="02020603050405020304" pitchFamily="18" charset="0"/>
                  </a:rPr>
                  <a:t>1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=1 V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，依据串联电路分压关系或串联电路电流处处相等，则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zh-CN" altLang="en-US" sz="3200" b="1" i="1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latin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latin typeface="Times New Roman" panose="02020603050405020304" pitchFamily="18" charset="0"/>
                              </a:rPr>
                              <m:t>0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latin typeface="Times New Roman" panose="020206030504050203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latin typeface="Times New Roman" panose="02020603050405020304" pitchFamily="18" charset="0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U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latin typeface="Times New Roman" panose="020206030504050203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3200" b="1" baseline="-25000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latin typeface="Times New Roman" panose="02020603050405020304" pitchFamily="18" charset="0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，即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zh-CN" altLang="en-US" sz="3200" b="1" i="1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15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l-GR" altLang="zh-CN" sz="3200" b="1" dirty="0">
                                <a:latin typeface="Times New Roman" panose="02020603050405020304" pitchFamily="18" charset="0"/>
                              </a:rPr>
                              <m:t>Ω</m:t>
                            </m:r>
                          </m:den>
                        </m:f>
                      </m:e>
                    </m:box>
                  </m:oMath>
                </a14:m>
                <a:r>
                  <a:rPr lang="el-GR" altLang="zh-CN" sz="3200" b="1" dirty="0">
                    <a:latin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l-GR" altLang="zh-CN" sz="3200" b="1" i="1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l-GR" altLang="zh-CN" sz="3200" b="1" i="1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l-GR" altLang="zh-CN" sz="3200" b="1" dirty="0">
                                <a:latin typeface="Times New Roman" panose="020206030504050203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l-GR" altLang="zh-CN" sz="3200" b="1" dirty="0">
                                <a:latin typeface="Times New Roman" panose="02020603050405020304" pitchFamily="1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l-GR" altLang="zh-CN" sz="3200" b="1" dirty="0">
                                <a:latin typeface="Times New Roman" panose="020206030504050203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el-GR" altLang="zh-CN" sz="3200" b="1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V</m:t>
                            </m:r>
                            <m:r>
                              <m:rPr>
                                <m:nor/>
                              </m:rPr>
                              <a:rPr lang="zh-CN" altLang="en-US" sz="3200" b="1" dirty="0">
                                <a:latin typeface="Times New Roman" panose="02020603050405020304" pitchFamily="18" charset="0"/>
                              </a:rPr>
                              <m:t>－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n-US" altLang="zh-CN" sz="3200" b="1" i="1" baseline="-25000" dirty="0">
                                <a:latin typeface="Times New Roman" panose="02020603050405020304" pitchFamily="18" charset="0"/>
                              </a:rPr>
                              <m:t>x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3200" b="1" dirty="0">
                    <a:latin typeface="Times New Roman" panose="02020603050405020304" pitchFamily="18" charset="0"/>
                  </a:rPr>
                  <a:t>，所以 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=10 </a:t>
                </a:r>
                <a:r>
                  <a:rPr lang="el-GR" altLang="zh-CN" sz="3200" b="1" dirty="0">
                    <a:latin typeface="Times New Roman" panose="02020603050405020304" pitchFamily="18" charset="0"/>
                  </a:rPr>
                  <a:t>Ω</a:t>
                </a:r>
                <a:r>
                  <a:rPr lang="zh-CN" altLang="el-GR" sz="3200" b="1" dirty="0">
                    <a:latin typeface="Times New Roman" panose="02020603050405020304" pitchFamily="18" charset="0"/>
                  </a:rPr>
                  <a:t>。</a:t>
                </a:r>
                <a:endParaRPr lang="zh-CN" altLang="en-US" sz="3200" b="1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5467" y="1196752"/>
                <a:ext cx="9601068" cy="3967492"/>
              </a:xfrm>
              <a:prstGeom prst="rect">
                <a:avLst/>
              </a:prstGeom>
              <a:blipFill rotWithShape="1">
                <a:blip r:embed="rId1"/>
                <a:stretch>
                  <a:fillRect l="-1" t="-10" r="6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4918" y="932723"/>
            <a:ext cx="10562167" cy="16004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marL="482600" indent="-48260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为了多测几组实验数据减小实验误差，实验电路应如何改进？请画出改进后的电路图。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95468" y="2439718"/>
            <a:ext cx="5664629" cy="38164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解：为了减小实验误差，可在电路中串联一个滑动变阻器，改变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两端的电压大小，进行多次测量，电路设计如图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所示。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380" y="2372883"/>
            <a:ext cx="3445661" cy="3334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5467" y="1268760"/>
            <a:ext cx="5088564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为了减小实验误差，可在电路中串联一个滑动变阻器，改变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</a:rPr>
              <a:t>x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两端的电压大小，进行多次测量，电路设计如图</a:t>
            </a:r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所示。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1715349"/>
            <a:ext cx="3445661" cy="3334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602193"/>
            <a:ext cx="11233785" cy="5779135"/>
            <a:chOff x="153" y="1454"/>
            <a:chExt cx="17691" cy="910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7691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84" y="1454"/>
              <a:ext cx="5820" cy="1052"/>
              <a:chOff x="684" y="1861"/>
              <a:chExt cx="5820" cy="1052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67" y="2089"/>
                <a:ext cx="4337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方法点拨与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延伸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84" y="1861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477452" y="1598601"/>
            <a:ext cx="9745729" cy="4062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15645" eaLnBrk="1" hangingPunct="1"/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利用定值电阻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和电压表，测未知电阻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i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的阻值。设计的思路是将待测电阻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i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和定值电阻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组成串联电路，测出串联电路总电压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两端的电压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、则待测电阻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i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两端的电压</a:t>
            </a:r>
            <a:r>
              <a:rPr lang="en-US" altLang="zh-CN" sz="3200" b="1" i="1" dirty="0" err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 sz="3200" b="1" i="1" baseline="-25000" dirty="0" err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，便可以求出待测电阻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i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。本题只闭合开关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，电压表测量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两端的电压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，只闭合开关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，电压表测量电源电压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，也可同时闭合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测电源电压</a:t>
            </a:r>
            <a:r>
              <a:rPr lang="en-US" altLang="zh-CN" sz="3200" b="1" i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U</a:t>
            </a:r>
            <a:r>
              <a:rPr lang="en-US" altLang="zh-CN" sz="3200" b="1" baseline="-250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，然后根据串联电路电流相等或串联电路分压关系列式求解。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766763" y="1624732"/>
            <a:ext cx="10658475" cy="29563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．在测量未知电阻</a:t>
            </a:r>
            <a:r>
              <a:rPr lang="en-US" altLang="zh-CN" sz="3200" b="1" i="1" kern="2200" dirty="0" smtClean="0">
                <a:latin typeface="Times New Roman" panose="02020603050405020304"/>
                <a:ea typeface="宋体" panose="02010600030101010101" pitchFamily="2" charset="-122"/>
              </a:rPr>
              <a:t>R</a:t>
            </a:r>
            <a:r>
              <a:rPr lang="en-US" altLang="zh-CN" sz="3200" b="1" i="1" kern="2200" baseline="-25000" dirty="0" smtClean="0">
                <a:latin typeface="Times New Roman" panose="02020603050405020304"/>
                <a:ea typeface="宋体" panose="02010600030101010101" pitchFamily="2" charset="-122"/>
              </a:rPr>
              <a:t>x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阻值约为</a:t>
            </a:r>
            <a:r>
              <a:rPr lang="el-GR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300 Ω)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的实验中，提供的实验器材有：电源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电压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3 V)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、滑动变阻器</a:t>
            </a:r>
            <a:r>
              <a:rPr lang="en-US" altLang="zh-CN" sz="3200" b="1" i="1" kern="2200" dirty="0" smtClean="0">
                <a:latin typeface="Times New Roman" panose="02020603050405020304"/>
                <a:ea typeface="宋体" panose="02010600030101010101" pitchFamily="2" charset="-122"/>
              </a:rPr>
              <a:t>R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(0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～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50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l-GR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Ω)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、电阻箱</a:t>
            </a:r>
            <a:r>
              <a:rPr lang="en-US" altLang="zh-CN" sz="3200" b="1" i="1" kern="2200" dirty="0" smtClean="0">
                <a:latin typeface="Times New Roman" panose="02020603050405020304"/>
                <a:ea typeface="宋体" panose="02010600030101010101" pitchFamily="2" charset="-122"/>
              </a:rPr>
              <a:t>R</a:t>
            </a:r>
            <a:r>
              <a:rPr lang="en-US" altLang="zh-CN" sz="3200" b="1" kern="2200" baseline="-25000" dirty="0" smtClean="0">
                <a:latin typeface="Times New Roman" panose="02020603050405020304"/>
                <a:ea typeface="宋体" panose="02010600030101010101" pitchFamily="2" charset="-122"/>
              </a:rPr>
              <a:t>0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(0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～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9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999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l-GR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Ω)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、电流表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(0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～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0.6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A)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、电压表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(0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～</a:t>
            </a:r>
            <a:endParaRPr lang="en-US" altLang="zh-CN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V)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、开关及导线若干。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"/>
          <p:cNvSpPr txBox="1"/>
          <p:nvPr/>
        </p:nvSpPr>
        <p:spPr>
          <a:xfrm>
            <a:off x="767408" y="1484784"/>
            <a:ext cx="10657830" cy="17543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5305" indent="-53530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(1)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小华同学设计了如图甲所示的电路，你认为小华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________(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选填“能”或“不能”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准确测出</a:t>
            </a:r>
            <a:r>
              <a:rPr lang="en-US" altLang="zh-CN" sz="3200" b="1" i="1" kern="100" dirty="0" smtClean="0">
                <a:latin typeface="Times New Roman" panose="02020603050405020304"/>
                <a:ea typeface="宋体" panose="02010600030101010101" pitchFamily="2" charset="-122"/>
              </a:rPr>
              <a:t>R</a:t>
            </a:r>
            <a:r>
              <a:rPr lang="en-US" altLang="zh-CN" sz="3200" b="1" i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x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阻值，理由是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____________________________________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949" y="3861048"/>
            <a:ext cx="3096345" cy="202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548755" y="2204864"/>
            <a:ext cx="11628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不能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2850" y="2912161"/>
            <a:ext cx="69955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电路中的电流太小，电流表无法测出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"/>
          <p:cNvSpPr txBox="1"/>
          <p:nvPr/>
        </p:nvSpPr>
        <p:spPr>
          <a:xfrm>
            <a:off x="767409" y="1412776"/>
            <a:ext cx="10657830" cy="39703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0" indent="-4445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(2)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小明同学设计了如图乙所示的电路进行测量，正确连接电路后，小明先将开关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拨至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_____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，调节变阻器的滑片至某一位置，记下此时电压表的示数</a:t>
            </a:r>
            <a:r>
              <a:rPr lang="en-US" altLang="zh-CN" sz="3200" b="1" i="1" kern="100" dirty="0" smtClean="0">
                <a:latin typeface="Times New Roman" panose="02020603050405020304"/>
                <a:ea typeface="宋体" panose="02010600030101010101" pitchFamily="2" charset="-122"/>
              </a:rPr>
              <a:t>U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；再将开关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拨至另一位置，调节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________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，使电压</a:t>
            </a:r>
            <a:endParaRPr lang="en-US" altLang="zh-CN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44450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表的示数恰好为</a:t>
            </a:r>
            <a:r>
              <a:rPr lang="en-US" altLang="zh-CN" sz="3200" b="1" i="1" kern="100" dirty="0" smtClean="0">
                <a:latin typeface="Times New Roman" panose="02020603050405020304"/>
                <a:ea typeface="宋体" panose="02010600030101010101" pitchFamily="2" charset="-122"/>
              </a:rPr>
              <a:t>U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，记下电阻箱的示</a:t>
            </a:r>
            <a:endParaRPr lang="en-US" altLang="zh-CN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44450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数为</a:t>
            </a:r>
            <a:r>
              <a:rPr lang="en-US" altLang="zh-CN" sz="3200" b="1" i="1" kern="100" dirty="0" smtClean="0">
                <a:latin typeface="Times New Roman" panose="02020603050405020304"/>
                <a:ea typeface="宋体" panose="02010600030101010101" pitchFamily="2" charset="-122"/>
              </a:rPr>
              <a:t>R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0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，即为未知电阻</a:t>
            </a:r>
            <a:r>
              <a:rPr lang="en-US" altLang="zh-CN" sz="3200" b="1" i="1" kern="100" dirty="0" smtClean="0">
                <a:latin typeface="Times New Roman" panose="02020603050405020304"/>
                <a:ea typeface="宋体" panose="02010600030101010101" pitchFamily="2" charset="-122"/>
              </a:rPr>
              <a:t>R</a:t>
            </a:r>
            <a:r>
              <a:rPr lang="en-US" altLang="zh-CN" sz="3200" b="1" i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x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的测量值。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4" y="3687495"/>
            <a:ext cx="3297408" cy="240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816080" y="2137889"/>
            <a:ext cx="288032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endParaRPr lang="zh-CN" altLang="zh-CN" sz="32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9816" y="3573016"/>
            <a:ext cx="19160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电阻箱</a:t>
            </a:r>
            <a:r>
              <a:rPr lang="en-US" altLang="zh-CN" sz="3200" b="1" i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R</a:t>
            </a:r>
            <a:r>
              <a:rPr lang="en-US" altLang="zh-CN" sz="3200" b="1" kern="100" baseline="-250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endParaRPr lang="zh-CN" altLang="zh-CN" sz="32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226191" y="1988840"/>
            <a:ext cx="5705596" cy="3028805"/>
            <a:chOff x="2589176" y="1555814"/>
            <a:chExt cx="4279197" cy="2271604"/>
          </a:xfrm>
        </p:grpSpPr>
        <p:cxnSp>
          <p:nvCxnSpPr>
            <p:cNvPr id="18" name="直接箭头连接符 17"/>
            <p:cNvCxnSpPr/>
            <p:nvPr/>
          </p:nvCxnSpPr>
          <p:spPr bwMode="auto">
            <a:xfrm>
              <a:off x="3780078" y="2437706"/>
              <a:ext cx="0" cy="57577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圆角矩形 20"/>
            <p:cNvSpPr/>
            <p:nvPr/>
          </p:nvSpPr>
          <p:spPr>
            <a:xfrm>
              <a:off x="2591594" y="2067694"/>
              <a:ext cx="2376969" cy="370012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欧姆定律的应用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" name="矩形 35"/>
            <p:cNvSpPr>
              <a:spLocks noChangeArrowheads="1"/>
            </p:cNvSpPr>
            <p:nvPr/>
          </p:nvSpPr>
          <p:spPr bwMode="auto">
            <a:xfrm>
              <a:off x="2589176" y="2996421"/>
              <a:ext cx="2414872" cy="830997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用电压表或电流表测未知电阻</a:t>
              </a:r>
              <a:endParaRPr lang="en-US" altLang="zh-CN" sz="3200" b="1" dirty="0"/>
            </a:p>
          </p:txBody>
        </p:sp>
        <p:cxnSp>
          <p:nvCxnSpPr>
            <p:cNvPr id="29" name="直接连接符 28"/>
            <p:cNvCxnSpPr/>
            <p:nvPr/>
          </p:nvCxnSpPr>
          <p:spPr>
            <a:xfrm flipV="1">
              <a:off x="4965594" y="2252699"/>
              <a:ext cx="3308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287758" y="1762899"/>
              <a:ext cx="0" cy="97960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5284765" y="1768024"/>
              <a:ext cx="148474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5297715" y="2739671"/>
              <a:ext cx="148474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5"/>
            <p:cNvSpPr>
              <a:spLocks noChangeArrowheads="1"/>
            </p:cNvSpPr>
            <p:nvPr/>
          </p:nvSpPr>
          <p:spPr bwMode="auto">
            <a:xfrm>
              <a:off x="5437698" y="1555814"/>
              <a:ext cx="1422184" cy="830997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电压表的</a:t>
              </a:r>
              <a:endParaRPr lang="zh-CN" altLang="en-US" sz="3200" b="1" dirty="0"/>
            </a:p>
            <a:p>
              <a:pPr eaLnBrk="1" hangingPunct="1"/>
              <a:r>
                <a:rPr lang="zh-CN" altLang="en-US" sz="3200" b="1" dirty="0"/>
                <a:t>内阻特点</a:t>
              </a:r>
              <a:endParaRPr lang="en-US" altLang="zh-CN" sz="3200" b="1" dirty="0"/>
            </a:p>
          </p:txBody>
        </p:sp>
        <p:sp>
          <p:nvSpPr>
            <p:cNvPr id="35" name="矩形 35"/>
            <p:cNvSpPr>
              <a:spLocks noChangeArrowheads="1"/>
            </p:cNvSpPr>
            <p:nvPr/>
          </p:nvSpPr>
          <p:spPr bwMode="auto">
            <a:xfrm>
              <a:off x="5446189" y="2512507"/>
              <a:ext cx="1422184" cy="830997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电流表的</a:t>
              </a:r>
              <a:endParaRPr lang="zh-CN" altLang="en-US" sz="3200" b="1" dirty="0"/>
            </a:p>
            <a:p>
              <a:pPr eaLnBrk="1" hangingPunct="1"/>
              <a:r>
                <a:rPr lang="zh-CN" altLang="en-US" sz="3200" b="1" dirty="0"/>
                <a:t>内阻特点</a:t>
              </a:r>
              <a:endParaRPr lang="en-US" altLang="zh-CN" sz="3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6"/>
          <p:cNvSpPr txBox="1">
            <a:spLocks noChangeArrowheads="1"/>
          </p:cNvSpPr>
          <p:nvPr/>
        </p:nvSpPr>
        <p:spPr bwMode="auto">
          <a:xfrm>
            <a:off x="814918" y="1772816"/>
            <a:ext cx="10562167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715645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用已知电阻</a:t>
            </a:r>
            <a:r>
              <a:rPr lang="en-US" altLang="zh-CN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或最大阻值为</a:t>
            </a:r>
            <a:r>
              <a:rPr lang="en-US" altLang="zh-CN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的滑动变阻器、电流表、开关，设计电路测出未知电阻</a:t>
            </a:r>
            <a:r>
              <a:rPr lang="en-US" altLang="zh-CN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的阻值。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indent="715645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设计思路：利用已知电阻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、电流表测未知电阻的阻值，其电路设计的思路是如何间接利用</a:t>
            </a:r>
            <a:r>
              <a:rPr lang="en-US" altLang="zh-CN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和电流表测出待测电阻两端的电压，以及通过待测电阻的电流。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1" y="995916"/>
            <a:ext cx="3851100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98533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98346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28"/>
          <p:cNvSpPr txBox="1"/>
          <p:nvPr>
            <p:custDataLst>
              <p:tags r:id="rId4"/>
            </p:custDataLst>
          </p:nvPr>
        </p:nvSpPr>
        <p:spPr>
          <a:xfrm>
            <a:off x="3347263" y="983468"/>
            <a:ext cx="274873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安阻法测电阻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11"/>
          <p:cNvSpPr/>
          <p:nvPr>
            <p:custDataLst>
              <p:tags r:id="rId5"/>
            </p:custDataLst>
          </p:nvPr>
        </p:nvSpPr>
        <p:spPr>
          <a:xfrm>
            <a:off x="2486202" y="85198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1295467" y="1604797"/>
              <a:ext cx="9601067" cy="31699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344149"/>
                    <a:gridCol w="2719851"/>
                    <a:gridCol w="3136800"/>
                    <a:gridCol w="2400267"/>
                  </a:tblGrid>
                  <a:tr h="8534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名称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电路图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方法及步骤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表达式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</a:tr>
                  <a:tr h="23164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双安法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闭合开关，分别记下电流表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·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R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1295467" y="1604797"/>
              <a:ext cx="9601067" cy="31699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344149"/>
                    <a:gridCol w="2719851"/>
                    <a:gridCol w="3136800"/>
                    <a:gridCol w="2400267"/>
                  </a:tblGrid>
                  <a:tr h="8534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名称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电路图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方法及步骤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表达式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</a:tr>
                  <a:tr h="23164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双安法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闭合开关，分别记下电流表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、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627" y="2468894"/>
            <a:ext cx="2440020" cy="1824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格 4"/>
              <p:cNvGraphicFramePr>
                <a:graphicFrameLocks noGrp="1"/>
              </p:cNvGraphicFramePr>
              <p:nvPr/>
            </p:nvGraphicFramePr>
            <p:xfrm>
              <a:off x="1295467" y="1340768"/>
              <a:ext cx="9601068" cy="41452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672075"/>
                    <a:gridCol w="672075"/>
                    <a:gridCol w="2719851"/>
                    <a:gridCol w="3808875"/>
                    <a:gridCol w="1728192"/>
                  </a:tblGrid>
                  <a:tr h="20726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单安法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闭合开关，记下电流表示数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；断开开关，记下电流表示数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·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R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－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207264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只闭合开关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，记下电流表示数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；只闭合开关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，记下电流表示数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·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R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格 4"/>
              <p:cNvGraphicFramePr>
                <a:graphicFrameLocks noGrp="1"/>
              </p:cNvGraphicFramePr>
              <p:nvPr/>
            </p:nvGraphicFramePr>
            <p:xfrm>
              <a:off x="1295467" y="1340768"/>
              <a:ext cx="9601068" cy="41452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672075"/>
                    <a:gridCol w="672075"/>
                    <a:gridCol w="2719851"/>
                    <a:gridCol w="3808875"/>
                    <a:gridCol w="1728192"/>
                  </a:tblGrid>
                  <a:tr h="20726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单安法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闭合开关，记下电流表示数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；断开开关，记下电流表示数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  <a:tr h="207264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只闭合开关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，记下电流表示数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0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；只闭合开关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，记下电流表示数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885" y="1385450"/>
            <a:ext cx="2430689" cy="1875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224" y="3432642"/>
            <a:ext cx="2419349" cy="2036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格 4"/>
              <p:cNvGraphicFramePr>
                <a:graphicFrameLocks noGrp="1"/>
              </p:cNvGraphicFramePr>
              <p:nvPr/>
            </p:nvGraphicFramePr>
            <p:xfrm>
              <a:off x="1295467" y="1340768"/>
              <a:ext cx="9697078" cy="41452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76064"/>
                    <a:gridCol w="576064"/>
                    <a:gridCol w="2304256"/>
                    <a:gridCol w="4416491"/>
                    <a:gridCol w="1824203"/>
                  </a:tblGrid>
                  <a:tr h="20726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单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刀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双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掷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先将开关置于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处，记下电流表的示数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；再将开关置于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处，记下电流表的示数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·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R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－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207264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先将开关置于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处，记下电流表的示数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；再将开关置于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处，记下电流表的示数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·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R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1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格 4"/>
              <p:cNvGraphicFramePr>
                <a:graphicFrameLocks noGrp="1"/>
              </p:cNvGraphicFramePr>
              <p:nvPr/>
            </p:nvGraphicFramePr>
            <p:xfrm>
              <a:off x="1295467" y="1340768"/>
              <a:ext cx="9697078" cy="41452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76064"/>
                    <a:gridCol w="576064"/>
                    <a:gridCol w="2304256"/>
                    <a:gridCol w="4416491"/>
                    <a:gridCol w="1824203"/>
                  </a:tblGrid>
                  <a:tr h="20726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单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刀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双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掷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先将开关置于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处，记下电流表的示数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；再将开关置于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处，记下电流表的示数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  <a:tr h="207264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先将开关置于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处，记下电流表的示数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；再将开关置于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处，记下电流表的示数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115" y="1489638"/>
            <a:ext cx="2341736" cy="170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606" y="3549013"/>
            <a:ext cx="2187001" cy="1581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表格 7"/>
              <p:cNvGraphicFramePr>
                <a:graphicFrameLocks noGrp="1"/>
              </p:cNvGraphicFramePr>
              <p:nvPr/>
            </p:nvGraphicFramePr>
            <p:xfrm>
              <a:off x="1615031" y="1299944"/>
              <a:ext cx="8928993" cy="41452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672075"/>
                    <a:gridCol w="2719851"/>
                    <a:gridCol w="4000896"/>
                    <a:gridCol w="1536171"/>
                  </a:tblGrid>
                  <a:tr h="2072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安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短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只闭合开关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;</a:t>
                          </a: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同时闭合开关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·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R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－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  <a:tr h="2072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安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滑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，将滑动变阻器的滑片分别置于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端和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端，记下电流表的示数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b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3200" b="1" i="1" u="none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R</a:t>
                          </a:r>
                          <a:r>
                            <a:rPr lang="en-US" altLang="zh-CN" sz="3200" b="1" i="1" u="none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box>
                                <m:boxPr>
                                  <m:ctrlPr>
                                    <a:rPr lang="en-US" altLang="zh-CN" sz="3200" b="1" i="1" baseline="0" smtClean="0">
                                      <a:latin typeface="Cambria Math" panose="02040503050406030204"/>
                                      <a:ea typeface="宋体" panose="02010600030101010101" pitchFamily="2" charset="-122"/>
                                    </a:rPr>
                                  </m:ctrlPr>
                                </m:boxPr>
                                <m:e>
                                  <m:f>
                                    <m:fPr>
                                      <m:ctrlPr>
                                        <a:rPr lang="en-US" altLang="zh-CN" sz="3200" b="1" i="1" baseline="0" smtClean="0">
                                          <a:latin typeface="Cambria Math" panose="02040503050406030204"/>
                                          <a:ea typeface="宋体" panose="02010600030101010101" pitchFamily="2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u="none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u="none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b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·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u="none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R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0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u="none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u="none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a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0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－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u="none" baseline="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3200" b="1" i="1" u="none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b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en-US" sz="3200" b="1" i="1" u="none" baseline="-25000" dirty="0" smtClean="0">
                                          <a:latin typeface="Times New Roman" panose="02020603050405020304" pitchFamily="18" charset="0"/>
                                          <a:ea typeface="宋体" panose="02010600030101010101" pitchFamily="2" charset="-122"/>
                                        </a:rPr>
                                        <m:t> </m:t>
                                      </m:r>
                                    </m:den>
                                  </m:f>
                                </m:e>
                              </m:box>
                            </m:oMath>
                          </a14:m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表格 7"/>
              <p:cNvGraphicFramePr>
                <a:graphicFrameLocks noGrp="1"/>
              </p:cNvGraphicFramePr>
              <p:nvPr/>
            </p:nvGraphicFramePr>
            <p:xfrm>
              <a:off x="1615031" y="1299944"/>
              <a:ext cx="8928993" cy="41452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672075"/>
                    <a:gridCol w="2719851"/>
                    <a:gridCol w="4000896"/>
                    <a:gridCol w="1536171"/>
                  </a:tblGrid>
                  <a:tr h="2072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安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短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只闭合开关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;</a:t>
                          </a:r>
                          <a:endParaRPr lang="en-US" altLang="zh-CN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同时闭合开关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，记下电流表的示数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0" baseline="-2500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endParaRPr lang="zh-CN" altLang="en-US" sz="3200" b="1" i="0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  <a:tr h="2072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安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滑</a:t>
                          </a:r>
                          <a:endParaRPr lang="zh-CN" altLang="en-US" sz="3200" b="1" i="0" baseline="0" dirty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法</a:t>
                          </a:r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3200" b="1" i="0" baseline="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闭合开关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，将滑动变阻器的滑片分别置于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端和</a:t>
                          </a:r>
                          <a:r>
                            <a:rPr lang="en-US" altLang="zh-CN" sz="3200" b="1" i="1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端，记下电流表的示数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en-US" sz="3200" b="1" i="0" baseline="0" dirty="0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</a:t>
                          </a:r>
                          <a:r>
                            <a:rPr lang="en-US" altLang="zh-CN" sz="3200" b="1" i="1" baseline="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US" altLang="zh-CN" sz="3200" b="1" i="1" baseline="-25000" dirty="0" err="1" smtClean="0"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b</a:t>
                          </a:r>
                          <a:endParaRPr lang="zh-CN" altLang="en-US" sz="3200" b="1" i="1" baseline="-25000" dirty="0"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121920" marR="121920" marT="60960" marB="6096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21920" marR="121920" marT="60960" marB="60960" anchor="ctr"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594" y="1508787"/>
            <a:ext cx="2400267" cy="169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216" y="3525011"/>
            <a:ext cx="2549657" cy="164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99456" y="1546523"/>
          <a:ext cx="9793087" cy="3535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2161"/>
                <a:gridCol w="2208532"/>
                <a:gridCol w="5568245"/>
                <a:gridCol w="1344149"/>
              </a:tblGrid>
              <a:tr h="3535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等效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替代法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268605" indent="-268605" algn="l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将开关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闭合、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断开，调节滑动变阻器到适当位置，记下电流表的示数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；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268605" indent="-268605" algn="l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断开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，闭合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，保持滑动变阻器滑片位置不动，调节电阻箱，使电流表示数仍为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，记下电阻箱的阻值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altLang="en-US" sz="3200" b="1" i="0" baseline="-25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zh-CN" sz="3200" b="1" i="1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3200" b="1" i="0" baseline="-2500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531" y="2341861"/>
            <a:ext cx="2081885" cy="1759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4280</Words>
  <Application>WPS 演示</Application>
  <PresentationFormat>自定义</PresentationFormat>
  <Paragraphs>338</Paragraphs>
  <Slides>39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Arial</vt:lpstr>
      <vt:lpstr>宋体</vt:lpstr>
      <vt:lpstr>Wingdings</vt:lpstr>
      <vt:lpstr>黑体</vt:lpstr>
      <vt:lpstr>Times New Roman</vt:lpstr>
      <vt:lpstr>Calibri</vt:lpstr>
      <vt:lpstr>Cambria Math</vt:lpstr>
      <vt:lpstr>微软雅黑</vt:lpstr>
      <vt:lpstr>Arial Unicode MS</vt:lpstr>
      <vt:lpstr>楷体</vt:lpstr>
      <vt:lpstr>Times New Roman</vt:lpstr>
      <vt:lpstr>Courier New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1494</cp:revision>
  <dcterms:created xsi:type="dcterms:W3CDTF">2024-02-06T13:07:00Z</dcterms:created>
  <dcterms:modified xsi:type="dcterms:W3CDTF">2025-07-02T03:43:51Z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