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33"/>
  </p:handoutMasterIdLst>
  <p:sldIdLst>
    <p:sldId id="256" r:id="rId3"/>
    <p:sldId id="257" r:id="rId5"/>
    <p:sldId id="334" r:id="rId6"/>
    <p:sldId id="387" r:id="rId7"/>
    <p:sldId id="388" r:id="rId8"/>
    <p:sldId id="389" r:id="rId9"/>
    <p:sldId id="413" r:id="rId10"/>
    <p:sldId id="391" r:id="rId11"/>
    <p:sldId id="392" r:id="rId12"/>
    <p:sldId id="414" r:id="rId13"/>
    <p:sldId id="445" r:id="rId14"/>
    <p:sldId id="402" r:id="rId15"/>
    <p:sldId id="403" r:id="rId16"/>
    <p:sldId id="404" r:id="rId17"/>
    <p:sldId id="401" r:id="rId18"/>
    <p:sldId id="405" r:id="rId19"/>
    <p:sldId id="406" r:id="rId20"/>
    <p:sldId id="407" r:id="rId21"/>
    <p:sldId id="408" r:id="rId22"/>
    <p:sldId id="409" r:id="rId23"/>
    <p:sldId id="410" r:id="rId24"/>
    <p:sldId id="411" r:id="rId25"/>
    <p:sldId id="417" r:id="rId26"/>
    <p:sldId id="306" r:id="rId27"/>
    <p:sldId id="418" r:id="rId28"/>
    <p:sldId id="419" r:id="rId29"/>
    <p:sldId id="420" r:id="rId30"/>
    <p:sldId id="421" r:id="rId31"/>
    <p:sldId id="373" r:id="rId32"/>
  </p:sldIdLst>
  <p:sldSz cx="12192000" cy="6858000"/>
  <p:notesSz cx="6858000" cy="9144000"/>
  <p:embeddedFontLst>
    <p:embeddedFont>
      <p:font typeface="黑体" panose="02010609060101010101" charset="-122"/>
      <p:regular r:id="rId38"/>
    </p:embeddedFont>
    <p:embeddedFont>
      <p:font typeface="Calibri" panose="020F0502020204030204" pitchFamily="34" charset="0"/>
      <p:regular r:id="rId39"/>
      <p:bold r:id="rId40"/>
      <p:italic r:id="rId41"/>
      <p:boldItalic r:id="rId42"/>
    </p:embeddedFont>
    <p:embeddedFont>
      <p:font typeface="楷体" panose="02010609060101010101" pitchFamily="49" charset="-122"/>
      <p:regular r:id="rId43"/>
    </p:embeddedFont>
    <p:embeddedFont>
      <p:font typeface="微软雅黑" panose="020B0503020204020204" pitchFamily="34" charset="-122"/>
      <p:regular r:id="rId44"/>
    </p:embeddedFont>
  </p:embeddedFontLst>
  <p:custDataLst>
    <p:tags r:id="rId45"/>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4" userDrawn="1">
          <p15:clr>
            <a:srgbClr val="A4A3A4"/>
          </p15:clr>
        </p15:guide>
        <p15:guide id="3" pos="496" userDrawn="1">
          <p15:clr>
            <a:srgbClr val="A4A3A4"/>
          </p15:clr>
        </p15:guide>
        <p15:guide id="4" pos="7202" userDrawn="1">
          <p15:clr>
            <a:srgbClr val="A4A3A4"/>
          </p15:clr>
        </p15:guide>
        <p15:guide id="5" orient="horz" pos="2160" userDrawn="1">
          <p15:clr>
            <a:srgbClr val="A4A3A4"/>
          </p15:clr>
        </p15:guide>
        <p15:guide id="6" pos="483" userDrawn="1">
          <p15:clr>
            <a:srgbClr val="A4A3A4"/>
          </p15:clr>
        </p15:guide>
        <p15:guide id="7" pos="7197" userDrawn="1">
          <p15:clr>
            <a:srgbClr val="A4A3A4"/>
          </p15:clr>
        </p15:guide>
        <p15:guide id="8" pos="383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xj"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EDFF"/>
    <a:srgbClr val="21A5D3"/>
    <a:srgbClr val="66CCFF"/>
    <a:srgbClr val="33CCFF"/>
    <a:srgbClr val="F4BE96"/>
    <a:srgbClr val="BEE2EC"/>
    <a:srgbClr val="FF6699"/>
    <a:srgbClr val="FF5050"/>
    <a:srgbClr val="CCECFF"/>
    <a:srgbClr val="C9E8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13"/>
    <p:restoredTop sz="98946"/>
  </p:normalViewPr>
  <p:slideViewPr>
    <p:cSldViewPr showGuides="1">
      <p:cViewPr varScale="1">
        <p:scale>
          <a:sx n="45" d="100"/>
          <a:sy n="45" d="100"/>
        </p:scale>
        <p:origin x="-126" y="-1218"/>
      </p:cViewPr>
      <p:guideLst>
        <p:guide orient="horz" pos="794"/>
        <p:guide pos="496"/>
        <p:guide pos="7202"/>
        <p:guide orient="horz" pos="2160"/>
        <p:guide pos="483"/>
        <p:guide pos="7197"/>
        <p:guide pos="3839"/>
      </p:guideLst>
    </p:cSldViewPr>
  </p:slideViewPr>
  <p:notesTextViewPr>
    <p:cViewPr>
      <p:scale>
        <a:sx n="100" d="100"/>
        <a:sy n="100" d="100"/>
      </p:scale>
      <p:origin x="0" y="0"/>
    </p:cViewPr>
  </p:notesTextViewPr>
  <p:sorterViewPr showFormatting="0">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gs" Target="tags/tag92.xml"/><Relationship Id="rId44" Type="http://schemas.openxmlformats.org/officeDocument/2006/relationships/font" Target="fonts/font7.fntdata"/><Relationship Id="rId43" Type="http://schemas.openxmlformats.org/officeDocument/2006/relationships/font" Target="fonts/font6.fntdata"/><Relationship Id="rId42" Type="http://schemas.openxmlformats.org/officeDocument/2006/relationships/font" Target="fonts/font5.fntdata"/><Relationship Id="rId41" Type="http://schemas.openxmlformats.org/officeDocument/2006/relationships/font" Target="fonts/font4.fntdata"/><Relationship Id="rId40" Type="http://schemas.openxmlformats.org/officeDocument/2006/relationships/font" Target="fonts/font3.fntdata"/><Relationship Id="rId4" Type="http://schemas.openxmlformats.org/officeDocument/2006/relationships/notesMaster" Target="notesMasters/notesMaster1.xml"/><Relationship Id="rId39" Type="http://schemas.openxmlformats.org/officeDocument/2006/relationships/font" Target="fonts/font2.fntdata"/><Relationship Id="rId38" Type="http://schemas.openxmlformats.org/officeDocument/2006/relationships/font" Target="fonts/font1.fntdata"/><Relationship Id="rId37" Type="http://schemas.openxmlformats.org/officeDocument/2006/relationships/commentAuthors" Target="commentAuthors.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E8487A0-28CE-45ED-9353-FA7AC7026AD7}"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FF95CA96-DD03-41C9-8A34-7F555AA2223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0700" y="685800"/>
            <a:ext cx="60966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xml"/><Relationship Id="rId7" Type="http://schemas.microsoft.com/office/2007/relationships/hdphoto" Target="../media/image4.wdp"/><Relationship Id="rId6" Type="http://schemas.openxmlformats.org/officeDocument/2006/relationships/image" Target="../media/image3.png"/><Relationship Id="rId5" Type="http://schemas.openxmlformats.org/officeDocument/2006/relationships/tags" Target="../tags/tag2.xml"/><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0"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image" Target="../media/image5.png"/><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image" Target="../media/image2.png"/><Relationship Id="rId3" Type="http://schemas.openxmlformats.org/officeDocument/2006/relationships/tags" Target="../tags/tag5.xml"/><Relationship Id="rId2" Type="http://schemas.openxmlformats.org/officeDocument/2006/relationships/tags" Target="../tags/tag4.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1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15.xml"/><Relationship Id="rId7" Type="http://schemas.openxmlformats.org/officeDocument/2006/relationships/image" Target="../media/image5.png"/><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2.png"/><Relationship Id="rId3" Type="http://schemas.openxmlformats.org/officeDocument/2006/relationships/tags" Target="../tags/tag12.xml"/><Relationship Id="rId2" Type="http://schemas.openxmlformats.org/officeDocument/2006/relationships/tags" Target="../tags/tag11.xml"/><Relationship Id="rId12" Type="http://schemas.openxmlformats.org/officeDocument/2006/relationships/image" Target="../media/image6.jpeg"/><Relationship Id="rId11" Type="http://schemas.openxmlformats.org/officeDocument/2006/relationships/image" Target="../media/image8.png"/><Relationship Id="rId10" Type="http://schemas.openxmlformats.org/officeDocument/2006/relationships/tags" Target="../tags/tag1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image" Target="../media/image5.png"/><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2.png"/><Relationship Id="rId3" Type="http://schemas.openxmlformats.org/officeDocument/2006/relationships/tags" Target="../tags/tag18.xml"/><Relationship Id="rId2" Type="http://schemas.openxmlformats.org/officeDocument/2006/relationships/tags" Target="../tags/tag17.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23.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image" Target="../media/image5.png"/><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2.png"/><Relationship Id="rId3" Type="http://schemas.openxmlformats.org/officeDocument/2006/relationships/tags" Target="../tags/tag25.xml"/><Relationship Id="rId2" Type="http://schemas.openxmlformats.org/officeDocument/2006/relationships/tags" Target="../tags/tag24.xml"/><Relationship Id="rId17" Type="http://schemas.openxmlformats.org/officeDocument/2006/relationships/image" Target="../media/image6.jpeg"/><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image" Target="../media/image9.png"/><Relationship Id="rId13" Type="http://schemas.openxmlformats.org/officeDocument/2006/relationships/tags" Target="../tags/tag31.xml"/><Relationship Id="rId12" Type="http://schemas.openxmlformats.org/officeDocument/2006/relationships/image" Target="../media/image8.png"/><Relationship Id="rId11" Type="http://schemas.openxmlformats.org/officeDocument/2006/relationships/tags" Target="../tags/tag3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image" Target="../media/image5.png"/><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image" Target="../media/image2.png"/><Relationship Id="rId3" Type="http://schemas.openxmlformats.org/officeDocument/2006/relationships/tags" Target="../tags/tag35.xml"/><Relationship Id="rId2" Type="http://schemas.openxmlformats.org/officeDocument/2006/relationships/tags" Target="../tags/tag34.xml"/><Relationship Id="rId17" Type="http://schemas.openxmlformats.org/officeDocument/2006/relationships/image" Target="../media/image6.jpeg"/><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image" Target="../media/image10.png"/><Relationship Id="rId13" Type="http://schemas.openxmlformats.org/officeDocument/2006/relationships/tags" Target="../tags/tag41.xml"/><Relationship Id="rId12" Type="http://schemas.openxmlformats.org/officeDocument/2006/relationships/image" Target="../media/image8.png"/><Relationship Id="rId11" Type="http://schemas.openxmlformats.org/officeDocument/2006/relationships/tags" Target="../tags/tag4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image" Target="../media/image5.png"/><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media/image2.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image" Target="../media/image6.jpeg"/><Relationship Id="rId13" Type="http://schemas.openxmlformats.org/officeDocument/2006/relationships/image" Target="../media/image11.png"/><Relationship Id="rId12" Type="http://schemas.openxmlformats.org/officeDocument/2006/relationships/image" Target="../media/image8.png"/><Relationship Id="rId11" Type="http://schemas.openxmlformats.org/officeDocument/2006/relationships/tags" Target="../tags/tag5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625"/>
          <a:stretch>
            <a:fillRect/>
          </a:stretch>
        </p:blipFill>
        <p:spPr>
          <a:xfrm>
            <a:off x="-7835" y="-5612"/>
            <a:ext cx="12221330" cy="6874498"/>
          </a:xfrm>
          <a:prstGeom prst="rect">
            <a:avLst/>
          </a:prstGeom>
        </p:spPr>
      </p:pic>
      <p:grpSp>
        <p:nvGrpSpPr>
          <p:cNvPr id="7" name="组合 6"/>
          <p:cNvGrpSpPr/>
          <p:nvPr userDrawn="1"/>
        </p:nvGrpSpPr>
        <p:grpSpPr>
          <a:xfrm>
            <a:off x="47328" y="75872"/>
            <a:ext cx="2416810" cy="471552"/>
            <a:chOff x="47328" y="75872"/>
            <a:chExt cx="2416810" cy="471552"/>
          </a:xfrm>
        </p:grpSpPr>
        <p:grpSp>
          <p:nvGrpSpPr>
            <p:cNvPr id="8" name="组合 7"/>
            <p:cNvGrpSpPr/>
            <p:nvPr userDrawn="1"/>
          </p:nvGrpSpPr>
          <p:grpSpPr>
            <a:xfrm>
              <a:off x="47328" y="82972"/>
              <a:ext cx="2416810" cy="393700"/>
              <a:chOff x="15353" y="106"/>
              <a:chExt cx="3806" cy="620"/>
            </a:xfrm>
          </p:grpSpPr>
          <p:pic>
            <p:nvPicPr>
              <p:cNvPr id="10" name="图片 9" descr="荣德基.png"/>
              <p:cNvPicPr>
                <a:picLocks noChangeAspect="1"/>
              </p:cNvPicPr>
              <p:nvPr userDrawn="1">
                <p:custDataLst>
                  <p:tags r:id="rId3"/>
                </p:custDataLst>
              </p:nvPr>
            </p:nvPicPr>
            <p:blipFill>
              <a:blip r:embed="rId4"/>
              <a:stretch>
                <a:fillRect/>
              </a:stretch>
            </p:blipFill>
            <p:spPr>
              <a:xfrm>
                <a:off x="15353" y="106"/>
                <a:ext cx="1584" cy="620"/>
              </a:xfrm>
              <a:prstGeom prst="rect">
                <a:avLst/>
              </a:prstGeom>
              <a:noFill/>
              <a:ln w="9525">
                <a:noFill/>
              </a:ln>
            </p:spPr>
          </p:pic>
          <p:pic>
            <p:nvPicPr>
              <p:cNvPr id="11" name="图片 10" descr="白色点拨"/>
              <p:cNvPicPr>
                <a:picLocks noChangeAspect="1"/>
              </p:cNvPicPr>
              <p:nvPr userDrawn="1">
                <p:custDataLst>
                  <p:tags r:id="rId5"/>
                </p:custDataLst>
              </p:nvPr>
            </p:nvPicPr>
            <p:blipFill>
              <a:blip r:embed="rId6">
                <a:extLst>
                  <a:ext uri="{BEBA8EAE-BF5A-486C-A8C5-ECC9F3942E4B}">
                    <a14:imgProps xmlns:a14="http://schemas.microsoft.com/office/drawing/2010/main">
                      <a14:imgLayer r:embed="rId7">
                        <a14:imgEffect>
                          <a14:artisticGlowEdges trans="15000"/>
                        </a14:imgEffect>
                      </a14:imgLayer>
                    </a14:imgProps>
                  </a:ext>
                </a:extLst>
              </a:blip>
              <a:stretch>
                <a:fillRect/>
              </a:stretch>
            </p:blipFill>
            <p:spPr>
              <a:xfrm>
                <a:off x="17902" y="106"/>
                <a:ext cx="1257" cy="525"/>
              </a:xfrm>
              <a:prstGeom prst="rect">
                <a:avLst/>
              </a:prstGeom>
            </p:spPr>
          </p:pic>
        </p:grpSp>
        <p:pic>
          <p:nvPicPr>
            <p:cNvPr id="9" name="图片 73" descr="/private/var/folders/b1/j07mvtc12sjfxxr7f6ylphcr0000gn/T/com.kingsoft.wpsoffice.mac/kaimatting/20240112102330/output_aiMatting_20240112102344.pngoutput_aiMatting_20240112102344"/>
            <p:cNvPicPr>
              <a:picLocks noChangeAspect="1"/>
            </p:cNvPicPr>
            <p:nvPr userDrawn="1">
              <p:custDataLst>
                <p:tags r:id="rId8"/>
              </p:custDataLst>
            </p:nvPr>
          </p:nvPicPr>
          <p:blipFill>
            <a:blip r:embed="rId9"/>
            <a:stretch>
              <a:fillRect/>
            </a:stretch>
          </p:blipFill>
          <p:spPr>
            <a:xfrm>
              <a:off x="1098509" y="75872"/>
              <a:ext cx="567434" cy="471552"/>
            </a:xfrm>
            <a:prstGeom prst="rect">
              <a:avLst/>
            </a:prstGeom>
          </p:spPr>
        </p:pic>
      </p:grpSp>
      <p:pic>
        <p:nvPicPr>
          <p:cNvPr id="13" name="图片 2"/>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学习目标">
    <p:spTree>
      <p:nvGrpSpPr>
        <p:cNvPr id="1" name=""/>
        <p:cNvGrpSpPr/>
        <p:nvPr/>
      </p:nvGrpSpPr>
      <p:grpSpPr>
        <a:xfrm>
          <a:off x="0" y="0"/>
          <a:ext cx="0" cy="0"/>
          <a:chOff x="0" y="0"/>
          <a:chExt cx="0" cy="0"/>
        </a:xfrm>
      </p:grpSpPr>
      <p:sp>
        <p:nvSpPr>
          <p:cNvPr id="18" name="任意多边形 17"/>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学习目标</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课时导入">
    <p:spTree>
      <p:nvGrpSpPr>
        <p:cNvPr id="1" name=""/>
        <p:cNvGrpSpPr/>
        <p:nvPr/>
      </p:nvGrpSpPr>
      <p:grpSpPr>
        <a:xfrm>
          <a:off x="0" y="0"/>
          <a:ext cx="0" cy="0"/>
          <a:chOff x="0" y="0"/>
          <a:chExt cx="0" cy="0"/>
        </a:xfrm>
      </p:grpSpPr>
      <p:sp>
        <p:nvSpPr>
          <p:cNvPr id="4" name="任意多边形 3"/>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7"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8"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10" name="矩形 9"/>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课时导入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nvPicPr>
        <p:blipFill>
          <a:blip r:embed="rId9"/>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0"/>
            </p:custDataLst>
          </p:nvPr>
        </p:nvPicPr>
        <p:blipFill>
          <a:blip r:embed="rId11"/>
          <a:stretch>
            <a:fillRect/>
          </a:stretch>
        </p:blipFill>
        <p:spPr>
          <a:xfrm>
            <a:off x="8903970" y="6350635"/>
            <a:ext cx="4949825" cy="487680"/>
          </a:xfrm>
          <a:prstGeom prst="rect">
            <a:avLst/>
          </a:prstGeom>
        </p:spPr>
      </p:pic>
      <p:pic>
        <p:nvPicPr>
          <p:cNvPr id="11" name="图片 2"/>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感悟新知">
    <p:spTree>
      <p:nvGrpSpPr>
        <p:cNvPr id="1" name=""/>
        <p:cNvGrpSpPr/>
        <p:nvPr/>
      </p:nvGrpSpPr>
      <p:grpSpPr>
        <a:xfrm>
          <a:off x="0" y="0"/>
          <a:ext cx="0" cy="0"/>
          <a:chOff x="0" y="0"/>
          <a:chExt cx="0" cy="0"/>
        </a:xfrm>
      </p:grpSpPr>
      <p:sp>
        <p:nvSpPr>
          <p:cNvPr id="6" name="任意多边形 5"/>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7" name="矩形 6"/>
          <p:cNvSpPr/>
          <p:nvPr userDrawn="1">
            <p:custDataLst>
              <p:tags r:id="rId8"/>
            </p:custDataLst>
          </p:nvPr>
        </p:nvSpPr>
        <p:spPr>
          <a:xfrm>
            <a:off x="874947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感悟新知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随堂检测">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随堂检测</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652145" y="463550"/>
            <a:ext cx="1954530" cy="1011555"/>
            <a:chOff x="1145" y="1779"/>
            <a:chExt cx="3356" cy="1401"/>
          </a:xfrm>
        </p:grpSpPr>
        <p:pic>
          <p:nvPicPr>
            <p:cNvPr id="11" name="图片 10" descr="未标题-3"/>
            <p:cNvPicPr>
              <a:picLocks noChangeAspect="1"/>
            </p:cNvPicPr>
            <p:nvPr>
              <p:custDataLst>
                <p:tags r:id="rId13"/>
              </p:custDataLst>
            </p:nvPr>
          </p:nvPicPr>
          <p:blipFill>
            <a:blip r:embed="rId14"/>
            <a:stretch>
              <a:fillRect/>
            </a:stretch>
          </p:blipFill>
          <p:spPr>
            <a:xfrm>
              <a:off x="1145" y="1779"/>
              <a:ext cx="3356" cy="1401"/>
            </a:xfrm>
            <a:prstGeom prst="rect">
              <a:avLst/>
            </a:prstGeom>
          </p:spPr>
        </p:pic>
        <p:sp>
          <p:nvSpPr>
            <p:cNvPr id="12" name="文本框 1"/>
            <p:cNvSpPr txBox="1"/>
            <p:nvPr>
              <p:custDataLst>
                <p:tags r:id="rId15"/>
              </p:custDataLst>
            </p:nvPr>
          </p:nvSpPr>
          <p:spPr>
            <a:xfrm>
              <a:off x="2469" y="2155"/>
              <a:ext cx="1755" cy="725"/>
            </a:xfrm>
            <a:prstGeom prst="rect">
              <a:avLst/>
            </a:prstGeom>
            <a:noFill/>
          </p:spPr>
          <p:txBody>
            <a:bodyPr wrap="square" rtlCol="0">
              <a:spAutoFit/>
            </a:bodyPr>
            <a:lstStyle/>
            <a:p>
              <a:endParaRPr lang="zh-CN" altLang="en-US" sz="2400">
                <a:latin typeface="黑体" panose="02010609060101010101" charset="-122"/>
                <a:ea typeface="黑体" panose="02010609060101010101" charset="-122"/>
                <a:cs typeface="黑体" panose="02010609060101010101" charset="-122"/>
              </a:endParaRPr>
            </a:p>
          </p:txBody>
        </p:sp>
      </p:grpSp>
      <p:pic>
        <p:nvPicPr>
          <p:cNvPr id="13" name="图片 73" descr="/private/var/folders/b1/j07mvtc12sjfxxr7f6ylphcr0000gn/T/com.kingsoft.wpsoffice.mac/kaimatting/20240112102330/output_aiMatting_20240112102344.pngoutput_aiMatting_20240112102344"/>
          <p:cNvPicPr>
            <a:picLocks noChangeAspect="1"/>
          </p:cNvPicPr>
          <p:nvPr userDrawn="1">
            <p:custDataLst>
              <p:tags r:id="rId16"/>
            </p:custDataLst>
          </p:nvPr>
        </p:nvPicPr>
        <p:blipFill>
          <a:blip r:embed="rId7"/>
          <a:stretch>
            <a:fillRect/>
          </a:stretch>
        </p:blipFill>
        <p:spPr>
          <a:xfrm>
            <a:off x="768363" y="692785"/>
            <a:ext cx="654084" cy="543560"/>
          </a:xfrm>
          <a:prstGeom prst="rect">
            <a:avLst/>
          </a:prstGeom>
        </p:spPr>
      </p:pic>
      <p:sp>
        <p:nvSpPr>
          <p:cNvPr id="14" name="文本框 5"/>
          <p:cNvSpPr txBox="1"/>
          <p:nvPr userDrawn="1"/>
        </p:nvSpPr>
        <p:spPr>
          <a:xfrm>
            <a:off x="1416050" y="692150"/>
            <a:ext cx="1177925" cy="583565"/>
          </a:xfrm>
          <a:prstGeom prst="rect">
            <a:avLst/>
          </a:prstGeom>
          <a:noFill/>
        </p:spPr>
        <p:txBody>
          <a:bodyPr wrap="square" rtlCol="0">
            <a:spAutoFit/>
          </a:bodyPr>
          <a:lstStyle/>
          <a:p>
            <a:r>
              <a:rPr lang="zh-CN" altLang="en-US" sz="3200" b="1" dirty="0">
                <a:latin typeface="黑体" panose="02010609060101010101" charset="-122"/>
                <a:ea typeface="黑体" panose="02010609060101010101" charset="-122"/>
              </a:rPr>
              <a:t>演练</a:t>
            </a:r>
            <a:endParaRPr lang="zh-CN" altLang="en-US" sz="3200" b="1" dirty="0">
              <a:latin typeface="黑体" panose="02010609060101010101" charset="-122"/>
              <a:ea typeface="黑体" panose="02010609060101010101" charset="-122"/>
            </a:endParaRPr>
          </a:p>
        </p:txBody>
      </p:sp>
      <p:pic>
        <p:nvPicPr>
          <p:cNvPr id="16"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课堂小结">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课堂小结</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405765" y="319405"/>
            <a:ext cx="2235835" cy="1268730"/>
            <a:chOff x="1349" y="1654"/>
            <a:chExt cx="3521" cy="2130"/>
          </a:xfrm>
        </p:grpSpPr>
        <p:pic>
          <p:nvPicPr>
            <p:cNvPr id="11" name="图片 10" descr="点知识"/>
            <p:cNvPicPr>
              <a:picLocks noChangeAspect="1"/>
            </p:cNvPicPr>
            <p:nvPr>
              <p:custDataLst>
                <p:tags r:id="rId13"/>
              </p:custDataLst>
            </p:nvPr>
          </p:nvPicPr>
          <p:blipFill>
            <a:blip r:embed="rId14">
              <a:lum contrast="6000"/>
            </a:blip>
            <a:srcRect l="81137"/>
            <a:stretch>
              <a:fillRect/>
            </a:stretch>
          </p:blipFill>
          <p:spPr>
            <a:xfrm>
              <a:off x="3438" y="1654"/>
              <a:ext cx="1433" cy="2130"/>
            </a:xfrm>
            <a:prstGeom prst="rect">
              <a:avLst/>
            </a:prstGeom>
          </p:spPr>
        </p:pic>
        <p:pic>
          <p:nvPicPr>
            <p:cNvPr id="12" name="图片 11" descr="点知识"/>
            <p:cNvPicPr>
              <a:picLocks noChangeAspect="1"/>
            </p:cNvPicPr>
            <p:nvPr>
              <p:custDataLst>
                <p:tags r:id="rId15"/>
              </p:custDataLst>
            </p:nvPr>
          </p:nvPicPr>
          <p:blipFill>
            <a:blip r:embed="rId14">
              <a:lum contrast="6000"/>
            </a:blip>
            <a:srcRect r="72292"/>
            <a:stretch>
              <a:fillRect/>
            </a:stretch>
          </p:blipFill>
          <p:spPr>
            <a:xfrm>
              <a:off x="1349" y="1654"/>
              <a:ext cx="2105" cy="2130"/>
            </a:xfrm>
            <a:prstGeom prst="rect">
              <a:avLst/>
            </a:prstGeom>
          </p:spPr>
        </p:pic>
      </p:grpSp>
      <p:sp>
        <p:nvSpPr>
          <p:cNvPr id="13" name="文本框 15"/>
          <p:cNvSpPr txBox="1"/>
          <p:nvPr userDrawn="1">
            <p:custDataLst>
              <p:tags r:id="rId16"/>
            </p:custDataLst>
          </p:nvPr>
        </p:nvSpPr>
        <p:spPr>
          <a:xfrm>
            <a:off x="840105" y="657860"/>
            <a:ext cx="1701165" cy="460375"/>
          </a:xfrm>
          <a:prstGeom prst="rect">
            <a:avLst/>
          </a:prstGeom>
          <a:noFill/>
        </p:spPr>
        <p:txBody>
          <a:bodyPr wrap="square" rtlCol="0">
            <a:spAutoFit/>
          </a:bodyPr>
          <a:lstStyle/>
          <a:p>
            <a:r>
              <a:rPr lang="zh-CN" altLang="en-US" sz="2400" b="1">
                <a:latin typeface="黑体" panose="02010609060101010101" charset="-122"/>
                <a:ea typeface="黑体" panose="02010609060101010101" charset="-122"/>
                <a:cs typeface="黑体" panose="02010609060101010101" charset="-122"/>
              </a:rPr>
              <a:t>结构导图</a:t>
            </a:r>
            <a:endParaRPr lang="zh-CN" altLang="en-US" sz="2400" b="1">
              <a:latin typeface="黑体" panose="02010609060101010101" charset="-122"/>
              <a:ea typeface="黑体" panose="02010609060101010101" charset="-122"/>
              <a:cs typeface="黑体" panose="02010609060101010101" charset="-122"/>
            </a:endParaRPr>
          </a:p>
        </p:txBody>
      </p:sp>
      <p:pic>
        <p:nvPicPr>
          <p:cNvPr id="14"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课后作业">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32553" cy="584775"/>
          </a:xfrm>
          <a:prstGeom prst="rect">
            <a:avLst/>
          </a:prstGeom>
        </p:spPr>
        <p:txBody>
          <a:bodyPr wrap="none">
            <a:spAutoFit/>
          </a:bodyPr>
          <a:lstStyle/>
          <a:p>
            <a:pPr>
              <a:defRPr/>
            </a:pPr>
            <a:r>
              <a:rPr lang="zh-CN" altLang="en-US" sz="3200" b="1" dirty="0" smtClean="0">
                <a:solidFill>
                  <a:schemeClr val="bg1"/>
                </a:solidFill>
                <a:latin typeface="黑体" panose="02010609060101010101" charset="-122"/>
                <a:ea typeface="黑体" panose="02010609060101010101" charset="-122"/>
                <a:cs typeface="黑体" panose="02010609060101010101" charset="-122"/>
              </a:rPr>
              <a:t>课后作业</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7"/>
          <p:cNvPicPr>
            <a:picLocks noChangeAspect="1"/>
          </p:cNvPicPr>
          <p:nvPr userDrawn="1"/>
        </p:nvPicPr>
        <p:blipFill>
          <a:blip r:embed="rId13"/>
          <a:stretch>
            <a:fillRect/>
          </a:stretch>
        </p:blipFill>
        <p:spPr>
          <a:xfrm>
            <a:off x="9629318" y="4438651"/>
            <a:ext cx="1267883" cy="1083733"/>
          </a:xfrm>
          <a:prstGeom prst="rect">
            <a:avLst/>
          </a:prstGeom>
          <a:noFill/>
          <a:ln w="9525">
            <a:noFill/>
          </a:ln>
        </p:spPr>
      </p:pic>
      <p:pic>
        <p:nvPicPr>
          <p:cNvPr id="11" name="图片 2"/>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尾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7" y="0"/>
            <a:ext cx="12186206"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首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6.jpeg"/><Relationship Id="rId10" Type="http://schemas.openxmlformats.org/officeDocument/2006/relationships/image" Target="../media/image14.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7" Type="http://schemas.openxmlformats.org/officeDocument/2006/relationships/notesSlide" Target="../notesSlides/notesSlide1.xml"/><Relationship Id="rId16" Type="http://schemas.openxmlformats.org/officeDocument/2006/relationships/slideLayout" Target="../slideLayouts/slideLayout1.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16.png"/><Relationship Id="rId1" Type="http://schemas.openxmlformats.org/officeDocument/2006/relationships/tags" Target="../tags/tag75.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2.png"/><Relationship Id="rId1" Type="http://schemas.openxmlformats.org/officeDocument/2006/relationships/tags" Target="../tags/tag8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image" Target="../media/image16.png"/><Relationship Id="rId1" Type="http://schemas.openxmlformats.org/officeDocument/2006/relationships/tags" Target="../tags/tag89.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4.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5.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image" Target="../media/image16.png"/><Relationship Id="rId1" Type="http://schemas.openxmlformats.org/officeDocument/2006/relationships/tags" Target="../tags/tag71.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xml"/><Relationship Id="rId2" Type="http://schemas.openxmlformats.org/officeDocument/2006/relationships/image" Target="../media/image18.png"/><Relationship Id="rId1" Type="http://schemas.openxmlformats.org/officeDocument/2006/relationships/tags" Target="../tags/tag7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文本框 6"/>
          <p:cNvSpPr txBox="1"/>
          <p:nvPr/>
        </p:nvSpPr>
        <p:spPr>
          <a:xfrm>
            <a:off x="1523871" y="1340768"/>
            <a:ext cx="9145016" cy="3415030"/>
          </a:xfrm>
          <a:prstGeom prst="rect">
            <a:avLst/>
          </a:prstGeom>
          <a:noFill/>
          <a:ln w="9525">
            <a:noFill/>
          </a:ln>
        </p:spPr>
        <p:txBody>
          <a:bodyPr wrap="square">
            <a:spAutoFit/>
          </a:bodyPr>
          <a:lstStyle/>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第十四章 电</a:t>
            </a:r>
            <a:r>
              <a:rPr lang="zh-CN" altLang="en-US" sz="4800" b="1" dirty="0">
                <a:latin typeface="黑体" panose="02010609060101010101" charset="-122"/>
                <a:ea typeface="黑体" panose="02010609060101010101" charset="-122"/>
                <a:cs typeface="黑体" panose="02010609060101010101" charset="-122"/>
              </a:rPr>
              <a:t>与磁</a:t>
            </a:r>
            <a:endParaRPr lang="zh-CN" altLang="en-US" sz="4800" b="1" dirty="0">
              <a:latin typeface="黑体" panose="02010609060101010101" charset="-122"/>
              <a:ea typeface="黑体" panose="02010609060101010101" charset="-122"/>
              <a:cs typeface="黑体" panose="02010609060101010101" charset="-122"/>
            </a:endParaRPr>
          </a:p>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第五节 磁场对通电导线的作用力</a:t>
            </a:r>
            <a:endParaRPr lang="zh-CN" altLang="en-US" sz="4800" b="1" dirty="0">
              <a:latin typeface="黑体" panose="02010609060101010101" charset="-122"/>
              <a:ea typeface="黑体" panose="02010609060101010101" charset="-122"/>
              <a:cs typeface="黑体" panose="02010609060101010101" charset="-122"/>
            </a:endParaRPr>
          </a:p>
          <a:p>
            <a:pPr algn="ctr" eaLnBrk="0" hangingPunct="0">
              <a:lnSpc>
                <a:spcPct val="150000"/>
              </a:lnSpc>
            </a:pPr>
            <a:r>
              <a:rPr lang="en-US" altLang="zh-CN" sz="4800" b="1" dirty="0">
                <a:latin typeface="黑体" panose="02010609060101010101" charset="-122"/>
                <a:ea typeface="黑体" panose="02010609060101010101" charset="-122"/>
                <a:cs typeface="黑体" panose="02010609060101010101" charset="-122"/>
              </a:rPr>
              <a:t> </a:t>
            </a:r>
            <a:endParaRPr lang="en-US" altLang="zh-CN" sz="4800" b="1" dirty="0">
              <a:latin typeface="黑体" panose="02010609060101010101" charset="-122"/>
              <a:ea typeface="黑体" panose="02010609060101010101" charset="-122"/>
              <a:cs typeface="黑体" panose="02010609060101010101" charset="-122"/>
            </a:endParaRPr>
          </a:p>
        </p:txBody>
      </p:sp>
      <p:grpSp>
        <p:nvGrpSpPr>
          <p:cNvPr id="28" name="组合 27"/>
          <p:cNvGrpSpPr/>
          <p:nvPr/>
        </p:nvGrpSpPr>
        <p:grpSpPr>
          <a:xfrm>
            <a:off x="975360" y="5337175"/>
            <a:ext cx="10353040" cy="1031240"/>
            <a:chOff x="1471" y="7057"/>
            <a:chExt cx="16304" cy="1624"/>
          </a:xfrm>
        </p:grpSpPr>
        <p:grpSp>
          <p:nvGrpSpPr>
            <p:cNvPr id="33" name="组合 32"/>
            <p:cNvGrpSpPr/>
            <p:nvPr/>
          </p:nvGrpSpPr>
          <p:grpSpPr>
            <a:xfrm>
              <a:off x="1471" y="7057"/>
              <a:ext cx="2812" cy="1625"/>
              <a:chOff x="4859" y="9033"/>
              <a:chExt cx="2812" cy="1625"/>
            </a:xfrm>
          </p:grpSpPr>
          <p:sp>
            <p:nvSpPr>
              <p:cNvPr id="67" name="任意多边形 66"/>
              <p:cNvSpPr/>
              <p:nvPr>
                <p:custDataLst>
                  <p:tags r:id="rId1"/>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8" name="文本框 13"/>
              <p:cNvSpPr txBox="1"/>
              <p:nvPr>
                <p:custDataLst>
                  <p:tags r:id="rId2"/>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1</a:t>
                </a:r>
                <a:endParaRPr lang="en-US" altLang="zh-CN" sz="2400" b="1">
                  <a:latin typeface="黑体" panose="02010609060101010101" charset="-122"/>
                  <a:ea typeface="黑体" panose="02010609060101010101" charset="-122"/>
                </a:endParaRPr>
              </a:p>
            </p:txBody>
          </p:sp>
          <p:sp>
            <p:nvSpPr>
              <p:cNvPr id="69" name="文本框 14"/>
              <p:cNvSpPr txBox="1"/>
              <p:nvPr>
                <p:custDataLst>
                  <p:tags r:id="rId3"/>
                </p:custDataLst>
              </p:nvPr>
            </p:nvSpPr>
            <p:spPr>
              <a:xfrm>
                <a:off x="4924" y="9656"/>
                <a:ext cx="2678" cy="725"/>
              </a:xfrm>
              <a:prstGeom prst="rect">
                <a:avLst/>
              </a:prstGeom>
              <a:noFill/>
              <a:ln>
                <a:noFill/>
              </a:ln>
            </p:spPr>
            <p:txBody>
              <a:bodyPr wrap="square" rtlCol="0">
                <a:spAutoFit/>
              </a:bodyPr>
              <a:lstStyle/>
              <a:p>
                <a:pPr algn="ctr"/>
                <a:r>
                  <a:rPr lang="zh-CN" altLang="en-US" sz="2400" b="1" dirty="0">
                    <a:latin typeface="黑体" panose="02010609060101010101" charset="-122"/>
                    <a:ea typeface="黑体" panose="02010609060101010101" charset="-122"/>
                  </a:rPr>
                  <a:t>学习目标</a:t>
                </a:r>
                <a:endParaRPr lang="zh-CN" altLang="en-US" sz="2400" b="1" dirty="0">
                  <a:latin typeface="黑体" panose="02010609060101010101" charset="-122"/>
                  <a:ea typeface="黑体" panose="02010609060101010101" charset="-122"/>
                </a:endParaRPr>
              </a:p>
            </p:txBody>
          </p:sp>
        </p:grpSp>
        <p:grpSp>
          <p:nvGrpSpPr>
            <p:cNvPr id="34" name="组合 33"/>
            <p:cNvGrpSpPr/>
            <p:nvPr/>
          </p:nvGrpSpPr>
          <p:grpSpPr>
            <a:xfrm>
              <a:off x="4844" y="7057"/>
              <a:ext cx="2812" cy="1625"/>
              <a:chOff x="4859" y="9033"/>
              <a:chExt cx="2812" cy="1625"/>
            </a:xfrm>
          </p:grpSpPr>
          <p:sp>
            <p:nvSpPr>
              <p:cNvPr id="64" name="任意多边形 63"/>
              <p:cNvSpPr/>
              <p:nvPr>
                <p:custDataLst>
                  <p:tags r:id="rId4"/>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5" name="文本框 36"/>
              <p:cNvSpPr txBox="1"/>
              <p:nvPr>
                <p:custDataLst>
                  <p:tags r:id="rId5"/>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2</a:t>
                </a:r>
                <a:endParaRPr lang="en-US" altLang="zh-CN" sz="2400" b="1">
                  <a:latin typeface="黑体" panose="02010609060101010101" charset="-122"/>
                  <a:ea typeface="黑体" panose="02010609060101010101" charset="-122"/>
                </a:endParaRPr>
              </a:p>
            </p:txBody>
          </p:sp>
          <p:sp>
            <p:nvSpPr>
              <p:cNvPr id="66" name="文本框 37"/>
              <p:cNvSpPr txBox="1"/>
              <p:nvPr>
                <p:custDataLst>
                  <p:tags r:id="rId6"/>
                </p:custDataLst>
              </p:nvPr>
            </p:nvSpPr>
            <p:spPr>
              <a:xfrm>
                <a:off x="4924" y="9656"/>
                <a:ext cx="2678" cy="725"/>
              </a:xfrm>
              <a:prstGeom prst="rect">
                <a:avLst/>
              </a:prstGeom>
              <a:noFill/>
            </p:spPr>
            <p:txBody>
              <a:bodyPr wrap="square" rtlCol="0">
                <a:spAutoFit/>
              </a:bodyPr>
              <a:lstStyle/>
              <a:p>
                <a:pPr algn="ctr"/>
                <a:r>
                  <a:rPr lang="zh-CN" altLang="en-US" sz="2400" b="1" dirty="0">
                    <a:latin typeface="黑体" panose="02010609060101010101" charset="-122"/>
                    <a:ea typeface="黑体" panose="02010609060101010101" charset="-122"/>
                  </a:rPr>
                  <a:t>课时导入</a:t>
                </a:r>
                <a:endParaRPr lang="zh-CN" altLang="en-US" sz="2400" b="1" dirty="0">
                  <a:latin typeface="黑体" panose="02010609060101010101" charset="-122"/>
                  <a:ea typeface="黑体" panose="02010609060101010101" charset="-122"/>
                </a:endParaRPr>
              </a:p>
            </p:txBody>
          </p:sp>
        </p:grpSp>
        <p:grpSp>
          <p:nvGrpSpPr>
            <p:cNvPr id="51" name="组合 50"/>
            <p:cNvGrpSpPr/>
            <p:nvPr/>
          </p:nvGrpSpPr>
          <p:grpSpPr>
            <a:xfrm>
              <a:off x="8217" y="7057"/>
              <a:ext cx="2812" cy="1625"/>
              <a:chOff x="4859" y="9033"/>
              <a:chExt cx="2812" cy="1625"/>
            </a:xfrm>
          </p:grpSpPr>
          <p:sp>
            <p:nvSpPr>
              <p:cNvPr id="61" name="任意多边形 60"/>
              <p:cNvSpPr/>
              <p:nvPr>
                <p:custDataLst>
                  <p:tags r:id="rId7"/>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2" name="文本框 40"/>
              <p:cNvSpPr txBox="1"/>
              <p:nvPr>
                <p:custDataLst>
                  <p:tags r:id="rId8"/>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3</a:t>
                </a:r>
                <a:endParaRPr lang="en-US" altLang="zh-CN" sz="2400" b="1">
                  <a:latin typeface="黑体" panose="02010609060101010101" charset="-122"/>
                  <a:ea typeface="黑体" panose="02010609060101010101" charset="-122"/>
                </a:endParaRPr>
              </a:p>
            </p:txBody>
          </p:sp>
          <p:sp>
            <p:nvSpPr>
              <p:cNvPr id="63" name="文本框 41"/>
              <p:cNvSpPr txBox="1"/>
              <p:nvPr>
                <p:custDataLst>
                  <p:tags r:id="rId9"/>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感悟新知</a:t>
                </a:r>
                <a:endParaRPr lang="zh-CN" altLang="en-US" sz="2400" b="1">
                  <a:latin typeface="黑体" panose="02010609060101010101" charset="-122"/>
                  <a:ea typeface="黑体" panose="02010609060101010101" charset="-122"/>
                </a:endParaRPr>
              </a:p>
            </p:txBody>
          </p:sp>
        </p:grpSp>
        <p:grpSp>
          <p:nvGrpSpPr>
            <p:cNvPr id="52" name="组合 51"/>
            <p:cNvGrpSpPr/>
            <p:nvPr/>
          </p:nvGrpSpPr>
          <p:grpSpPr>
            <a:xfrm>
              <a:off x="11590" y="7057"/>
              <a:ext cx="2812" cy="1625"/>
              <a:chOff x="4859" y="9033"/>
              <a:chExt cx="2812" cy="1625"/>
            </a:xfrm>
          </p:grpSpPr>
          <p:sp>
            <p:nvSpPr>
              <p:cNvPr id="58" name="任意多边形 57"/>
              <p:cNvSpPr/>
              <p:nvPr>
                <p:custDataLst>
                  <p:tags r:id="rId10"/>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9" name="文本框 44"/>
              <p:cNvSpPr txBox="1"/>
              <p:nvPr>
                <p:custDataLst>
                  <p:tags r:id="rId11"/>
                </p:custDataLst>
              </p:nvPr>
            </p:nvSpPr>
            <p:spPr>
              <a:xfrm>
                <a:off x="4908"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4</a:t>
                </a:r>
                <a:endParaRPr lang="en-US" altLang="zh-CN" sz="2400" b="1">
                  <a:latin typeface="黑体" panose="02010609060101010101" charset="-122"/>
                  <a:ea typeface="黑体" panose="02010609060101010101" charset="-122"/>
                </a:endParaRPr>
              </a:p>
            </p:txBody>
          </p:sp>
          <p:sp>
            <p:nvSpPr>
              <p:cNvPr id="60" name="文本框 45"/>
              <p:cNvSpPr txBox="1"/>
              <p:nvPr>
                <p:custDataLst>
                  <p:tags r:id="rId12"/>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随堂检测</a:t>
                </a:r>
                <a:endParaRPr lang="zh-CN" altLang="en-US" sz="2400" b="1">
                  <a:latin typeface="黑体" panose="02010609060101010101" charset="-122"/>
                  <a:ea typeface="黑体" panose="02010609060101010101" charset="-122"/>
                </a:endParaRPr>
              </a:p>
            </p:txBody>
          </p:sp>
        </p:grpSp>
        <p:grpSp>
          <p:nvGrpSpPr>
            <p:cNvPr id="53" name="组合 52"/>
            <p:cNvGrpSpPr/>
            <p:nvPr/>
          </p:nvGrpSpPr>
          <p:grpSpPr>
            <a:xfrm>
              <a:off x="14963" y="7057"/>
              <a:ext cx="2812" cy="1625"/>
              <a:chOff x="4534" y="9033"/>
              <a:chExt cx="2812" cy="1625"/>
            </a:xfrm>
          </p:grpSpPr>
          <p:sp>
            <p:nvSpPr>
              <p:cNvPr id="54" name="任意多边形 53"/>
              <p:cNvSpPr/>
              <p:nvPr>
                <p:custDataLst>
                  <p:tags r:id="rId13"/>
                </p:custDataLst>
              </p:nvPr>
            </p:nvSpPr>
            <p:spPr>
              <a:xfrm>
                <a:off x="4534"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6" name="文本框 48"/>
              <p:cNvSpPr txBox="1"/>
              <p:nvPr>
                <p:custDataLst>
                  <p:tags r:id="rId14"/>
                </p:custDataLst>
              </p:nvPr>
            </p:nvSpPr>
            <p:spPr>
              <a:xfrm>
                <a:off x="4597"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5</a:t>
                </a:r>
                <a:endParaRPr lang="en-US" altLang="zh-CN" sz="2400" b="1">
                  <a:latin typeface="黑体" panose="02010609060101010101" charset="-122"/>
                  <a:ea typeface="黑体" panose="02010609060101010101" charset="-122"/>
                </a:endParaRPr>
              </a:p>
            </p:txBody>
          </p:sp>
          <p:sp>
            <p:nvSpPr>
              <p:cNvPr id="57" name="文本框 49"/>
              <p:cNvSpPr txBox="1"/>
              <p:nvPr>
                <p:custDataLst>
                  <p:tags r:id="rId15"/>
                </p:custDataLst>
              </p:nvPr>
            </p:nvSpPr>
            <p:spPr>
              <a:xfrm>
                <a:off x="4599"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课堂小结</a:t>
                </a:r>
                <a:endParaRPr lang="zh-CN" altLang="en-US" sz="2400" b="1">
                  <a:latin typeface="黑体" panose="02010609060101010101" charset="-122"/>
                  <a:ea typeface="黑体" panose="02010609060101010101" charset="-122"/>
                </a:endParaRPr>
              </a:p>
            </p:txBody>
          </p:sp>
        </p:grpSp>
      </p:gr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319685" y="836712"/>
            <a:ext cx="9540875" cy="5328285"/>
            <a:chOff x="153" y="1753"/>
            <a:chExt cx="15025" cy="8391"/>
          </a:xfrm>
        </p:grpSpPr>
        <p:pic>
          <p:nvPicPr>
            <p:cNvPr id="3" name="图片 2" descr="打孔纸"/>
            <p:cNvPicPr>
              <a:picLocks noChangeAspect="1"/>
            </p:cNvPicPr>
            <p:nvPr>
              <p:custDataLst>
                <p:tags r:id="rId1"/>
              </p:custDataLst>
            </p:nvPr>
          </p:nvPicPr>
          <p:blipFill>
            <a:blip r:embed="rId2"/>
            <a:stretch>
              <a:fillRect/>
            </a:stretch>
          </p:blipFill>
          <p:spPr>
            <a:xfrm>
              <a:off x="153" y="2247"/>
              <a:ext cx="15025" cy="7897"/>
            </a:xfrm>
            <a:prstGeom prst="rect">
              <a:avLst/>
            </a:prstGeom>
          </p:spPr>
        </p:pic>
        <p:grpSp>
          <p:nvGrpSpPr>
            <p:cNvPr id="7" name="组合 6"/>
            <p:cNvGrpSpPr/>
            <p:nvPr/>
          </p:nvGrpSpPr>
          <p:grpSpPr>
            <a:xfrm>
              <a:off x="721" y="1753"/>
              <a:ext cx="4309" cy="979"/>
              <a:chOff x="721" y="2160"/>
              <a:chExt cx="4309" cy="979"/>
            </a:xfrm>
          </p:grpSpPr>
          <p:sp>
            <p:nvSpPr>
              <p:cNvPr id="4" name="文本框 3"/>
              <p:cNvSpPr txBox="1"/>
              <p:nvPr>
                <p:custDataLst>
                  <p:tags r:id="rId3"/>
                </p:custDataLst>
              </p:nvPr>
            </p:nvSpPr>
            <p:spPr>
              <a:xfrm>
                <a:off x="2204" y="2315"/>
                <a:ext cx="2826"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技法</a:t>
                </a:r>
                <a:r>
                  <a:rPr lang="zh-CN" altLang="en-US" sz="2800" dirty="0" smtClean="0">
                    <a:latin typeface="黑体" panose="02010609060101010101" charset="-122"/>
                    <a:ea typeface="黑体" panose="02010609060101010101" charset="-122"/>
                    <a:cs typeface="黑体" panose="02010609060101010101" charset="-122"/>
                  </a:rPr>
                  <a:t>提示</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721" y="2160"/>
                <a:ext cx="1579" cy="936"/>
              </a:xfrm>
              <a:prstGeom prst="rect">
                <a:avLst/>
              </a:prstGeom>
            </p:spPr>
          </p:pic>
        </p:grpSp>
      </p:grpSp>
      <p:sp>
        <p:nvSpPr>
          <p:cNvPr id="8" name="矩形 7"/>
          <p:cNvSpPr>
            <a:spLocks noChangeArrowheads="1"/>
          </p:cNvSpPr>
          <p:nvPr/>
        </p:nvSpPr>
        <p:spPr bwMode="auto">
          <a:xfrm>
            <a:off x="2291701" y="1601401"/>
            <a:ext cx="8136904" cy="38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945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本实验装置是课本装置的变形，将导体棒悬挂在磁场中并给导体棒通电。要与研究电磁感应现象的实验</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下节课所学</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相区分。另外该实验所选导体棒不能用铁棒，因为磁体会对铁棒有吸引力，会影响实验效果。</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5415" y="1980850"/>
            <a:ext cx="6240693"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磁场中的通电线圈</a:t>
            </a:r>
            <a:endParaRPr lang="zh-CN" altLang="en-US" sz="3200" b="1" dirty="0">
              <a:latin typeface="Times New Roman" panose="02020603050405020304" pitchFamily="18" charset="0"/>
              <a:ea typeface="+mn-ea"/>
              <a:cs typeface="Times New Roman" panose="02020603050405020304" pitchFamily="18" charset="0"/>
            </a:endParaRPr>
          </a:p>
          <a:p>
            <a:pPr marL="474345" indent="72390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如图</a:t>
            </a:r>
            <a:r>
              <a:rPr lang="en-US" altLang="zh-CN" sz="3200" b="1" dirty="0">
                <a:latin typeface="Times New Roman" panose="02020603050405020304" pitchFamily="18" charset="0"/>
                <a:ea typeface="+mn-ea"/>
                <a:cs typeface="Times New Roman" panose="02020603050405020304" pitchFamily="18" charset="0"/>
              </a:rPr>
              <a:t>4 </a:t>
            </a:r>
            <a:r>
              <a:rPr lang="zh-CN" altLang="en-US" sz="3200" b="1" dirty="0">
                <a:latin typeface="Times New Roman" panose="02020603050405020304" pitchFamily="18" charset="0"/>
                <a:ea typeface="+mn-ea"/>
                <a:cs typeface="Times New Roman" panose="02020603050405020304" pitchFamily="18" charset="0"/>
              </a:rPr>
              <a:t>甲所示，把一个线圈放入磁场中，接通电源后，发现该通电线圈转动起来，</a:t>
            </a:r>
            <a:endParaRPr lang="zh-CN" altLang="en-US" sz="3200" b="1" dirty="0">
              <a:latin typeface="Times New Roman" panose="02020603050405020304" pitchFamily="18" charset="0"/>
              <a:ea typeface="+mn-ea"/>
              <a:cs typeface="Times New Roman" panose="02020603050405020304" pitchFamily="18" charset="0"/>
            </a:endParaRPr>
          </a:p>
        </p:txBody>
      </p:sp>
      <p:pic>
        <p:nvPicPr>
          <p:cNvPr id="5122"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44139" y="2468894"/>
            <a:ext cx="3085340" cy="33070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AutoShape 2"/>
          <p:cNvSpPr>
            <a:spLocks noChangeArrowheads="1"/>
          </p:cNvSpPr>
          <p:nvPr>
            <p:custDataLst>
              <p:tags r:id="rId2"/>
            </p:custDataLst>
          </p:nvPr>
        </p:nvSpPr>
        <p:spPr bwMode="gray">
          <a:xfrm flipH="1">
            <a:off x="2244898" y="1067924"/>
            <a:ext cx="6083349"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AutoShape 2"/>
          <p:cNvSpPr>
            <a:spLocks noChangeArrowheads="1"/>
          </p:cNvSpPr>
          <p:nvPr>
            <p:custDataLst>
              <p:tags r:id="rId3"/>
            </p:custDataLst>
          </p:nvPr>
        </p:nvSpPr>
        <p:spPr bwMode="gray">
          <a:xfrm flipH="1">
            <a:off x="839435" y="1057341"/>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5" name="文本框 27"/>
          <p:cNvSpPr txBox="1"/>
          <p:nvPr>
            <p:custDataLst>
              <p:tags r:id="rId4"/>
            </p:custDataLst>
          </p:nvPr>
        </p:nvSpPr>
        <p:spPr>
          <a:xfrm>
            <a:off x="1050679" y="1055476"/>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6" name="文本框 28"/>
          <p:cNvSpPr txBox="1"/>
          <p:nvPr>
            <p:custDataLst>
              <p:tags r:id="rId5"/>
            </p:custDataLst>
          </p:nvPr>
        </p:nvSpPr>
        <p:spPr>
          <a:xfrm>
            <a:off x="3347262" y="1055476"/>
            <a:ext cx="5052994" cy="58356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电动机 </a:t>
            </a:r>
            <a:r>
              <a:rPr lang="en-US" altLang="zh-CN" sz="3200" b="1" dirty="0">
                <a:latin typeface="黑体" panose="02010609060101010101" charset="-122"/>
                <a:ea typeface="黑体" panose="02010609060101010101" charset="-122"/>
              </a:rPr>
              <a:t> </a:t>
            </a:r>
            <a:endParaRPr lang="en-US" altLang="zh-CN" sz="3200" b="1" dirty="0">
              <a:latin typeface="黑体" panose="02010609060101010101" charset="-122"/>
              <a:ea typeface="黑体" panose="02010609060101010101" charset="-122"/>
            </a:endParaRPr>
          </a:p>
        </p:txBody>
      </p:sp>
      <p:sp>
        <p:nvSpPr>
          <p:cNvPr id="17" name="AutoShape 11"/>
          <p:cNvSpPr/>
          <p:nvPr>
            <p:custDataLst>
              <p:tags r:id="rId6"/>
            </p:custDataLst>
          </p:nvPr>
        </p:nvSpPr>
        <p:spPr>
          <a:xfrm>
            <a:off x="2486202" y="923992"/>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2</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9" y="1508787"/>
            <a:ext cx="7201296"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445"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但转到图乙所示的位置时，线圈转动几下后保持静止。要使线圈能持续转动，需要解决的问题是如何让线圈中电流变为跟原来反向。</a:t>
            </a:r>
            <a:endParaRPr lang="zh-CN" altLang="en-US" sz="3200" b="1" dirty="0">
              <a:latin typeface="Times New Roman" panose="02020603050405020304" pitchFamily="18" charset="0"/>
              <a:cs typeface="Times New Roman" panose="02020603050405020304" pitchFamily="18" charset="0"/>
            </a:endParaRPr>
          </a:p>
        </p:txBody>
      </p:sp>
      <p:pic>
        <p:nvPicPr>
          <p:cNvPr id="6146" name="Picture 2"/>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044250" y="1796819"/>
            <a:ext cx="2661828" cy="3081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220755"/>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电动机</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原理：通电导体在磁场中受力而运动。</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结构：转子、定子、换向器。</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换向器的作用：当线圈转过平衡位置时，自动改变线圈中的电流方向，从而改变线圈的受力方向，使线圈连续转动。</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767880" y="2132992"/>
            <a:ext cx="10089919" cy="3075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(4)</a:t>
            </a:r>
            <a:r>
              <a:rPr lang="zh-CN" altLang="en-US" sz="3200" b="1" dirty="0">
                <a:latin typeface="Times New Roman" panose="02020603050405020304" pitchFamily="18" charset="0"/>
                <a:ea typeface="+mn-ea"/>
                <a:cs typeface="Times New Roman" panose="02020603050405020304" pitchFamily="18" charset="0"/>
              </a:rPr>
              <a:t>能量转化：电能转化为机械能。</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(5)</a:t>
            </a:r>
            <a:r>
              <a:rPr lang="zh-CN" altLang="en-US" sz="3200" b="1" dirty="0">
                <a:latin typeface="Times New Roman" panose="02020603050405020304" pitchFamily="18" charset="0"/>
                <a:ea typeface="+mn-ea"/>
                <a:cs typeface="Times New Roman" panose="02020603050405020304" pitchFamily="18" charset="0"/>
              </a:rPr>
              <a:t>改变线圈转动方向的方法：改变线圈中的电流方向或改变磁场方向，使之与原方向相反。</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 </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AutoShape 2"/>
          <p:cNvSpPr>
            <a:spLocks noChangeArrowheads="1"/>
          </p:cNvSpPr>
          <p:nvPr>
            <p:custDataLst>
              <p:tags r:id="rId1"/>
            </p:custDataLst>
          </p:nvPr>
        </p:nvSpPr>
        <p:spPr bwMode="gray">
          <a:xfrm flipH="1">
            <a:off x="2244898" y="1067924"/>
            <a:ext cx="6083349"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AutoShape 2"/>
          <p:cNvSpPr>
            <a:spLocks noChangeArrowheads="1"/>
          </p:cNvSpPr>
          <p:nvPr>
            <p:custDataLst>
              <p:tags r:id="rId2"/>
            </p:custDataLst>
          </p:nvPr>
        </p:nvSpPr>
        <p:spPr bwMode="gray">
          <a:xfrm flipH="1">
            <a:off x="839435" y="1057341"/>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5" name="文本框 27"/>
          <p:cNvSpPr txBox="1"/>
          <p:nvPr>
            <p:custDataLst>
              <p:tags r:id="rId3"/>
            </p:custDataLst>
          </p:nvPr>
        </p:nvSpPr>
        <p:spPr>
          <a:xfrm>
            <a:off x="1050679" y="1055476"/>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6" name="文本框 28"/>
          <p:cNvSpPr txBox="1"/>
          <p:nvPr>
            <p:custDataLst>
              <p:tags r:id="rId4"/>
            </p:custDataLst>
          </p:nvPr>
        </p:nvSpPr>
        <p:spPr>
          <a:xfrm>
            <a:off x="3347262" y="1055476"/>
            <a:ext cx="5052994" cy="583565"/>
          </a:xfrm>
          <a:prstGeom prst="rect">
            <a:avLst/>
          </a:prstGeom>
          <a:noFill/>
          <a:ln w="9525">
            <a:noFill/>
          </a:ln>
        </p:spPr>
        <p:txBody>
          <a:bodyPr wrap="square">
            <a:spAutoFit/>
          </a:bodyPr>
          <a:lstStyle/>
          <a:p>
            <a:r>
              <a:rPr lang="en-US" altLang="zh-CN" sz="3200" b="1" dirty="0">
                <a:latin typeface="黑体" panose="02010609060101010101" charset="-122"/>
                <a:ea typeface="黑体" panose="02010609060101010101" charset="-122"/>
              </a:rPr>
              <a:t> </a:t>
            </a:r>
            <a:r>
              <a:rPr lang="zh-CN" altLang="en-US" sz="3200" b="1" dirty="0">
                <a:latin typeface="黑体" panose="02010609060101010101" charset="-122"/>
                <a:ea typeface="黑体" panose="02010609060101010101" charset="-122"/>
              </a:rPr>
              <a:t>动圈式扬声器</a:t>
            </a:r>
            <a:endParaRPr lang="zh-CN" altLang="en-US" sz="3200" b="1" dirty="0">
              <a:latin typeface="黑体" panose="02010609060101010101" charset="-122"/>
              <a:ea typeface="黑体" panose="02010609060101010101" charset="-122"/>
            </a:endParaRPr>
          </a:p>
        </p:txBody>
      </p:sp>
      <p:sp>
        <p:nvSpPr>
          <p:cNvPr id="17" name="AutoShape 11"/>
          <p:cNvSpPr/>
          <p:nvPr>
            <p:custDataLst>
              <p:tags r:id="rId5"/>
            </p:custDataLst>
          </p:nvPr>
        </p:nvSpPr>
        <p:spPr>
          <a:xfrm>
            <a:off x="2486202" y="923992"/>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3</a:t>
            </a:r>
            <a:endParaRPr lang="en-US" altLang="ko-KR" sz="3200" b="1" dirty="0">
              <a:solidFill>
                <a:schemeClr val="tx1"/>
              </a:solidFill>
              <a:latin typeface="黑体" panose="02010609060101010101" charset="-122"/>
              <a:ea typeface="黑体" panose="02010609060101010101" charset="-122"/>
            </a:endParaRPr>
          </a:p>
        </p:txBody>
      </p:sp>
      <p:sp>
        <p:nvSpPr>
          <p:cNvPr id="2" name="文本框 1"/>
          <p:cNvSpPr txBox="1"/>
          <p:nvPr/>
        </p:nvSpPr>
        <p:spPr>
          <a:xfrm>
            <a:off x="1559560" y="2132965"/>
            <a:ext cx="8468995" cy="1871980"/>
          </a:xfrm>
          <a:prstGeom prst="rect">
            <a:avLst/>
          </a:prstGeom>
          <a:noFill/>
        </p:spPr>
        <p:txBody>
          <a:bodyPr wrap="square" rtlCol="0" anchor="t">
            <a:noAutofit/>
          </a:bodyPr>
          <a:p>
            <a:r>
              <a:rPr lang="zh-CN" altLang="en-US" sz="3200" b="1" dirty="0">
                <a:latin typeface="Times New Roman" panose="02020603050405020304" pitchFamily="18" charset="0"/>
                <a:ea typeface="+mn-ea"/>
                <a:cs typeface="Times New Roman" panose="02020603050405020304" pitchFamily="18" charset="0"/>
                <a:sym typeface="+mn-ea"/>
              </a:rPr>
              <a:t>扬声器的工作原理：通电线圈在磁场中受力而振动。</a:t>
            </a:r>
            <a:endParaRPr lang="zh-CN" altLang="en-US" sz="3200" b="1" dirty="0">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06615" y="932723"/>
            <a:ext cx="10562167" cy="4552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如图</a:t>
            </a:r>
            <a:r>
              <a:rPr lang="en-US" altLang="zh-CN" sz="3200" b="1" dirty="0">
                <a:latin typeface="Times New Roman" panose="02020603050405020304" pitchFamily="18" charset="0"/>
                <a:ea typeface="+mn-ea"/>
                <a:cs typeface="Times New Roman" panose="02020603050405020304" pitchFamily="18" charset="0"/>
              </a:rPr>
              <a:t>5</a:t>
            </a:r>
            <a:r>
              <a:rPr lang="zh-CN" altLang="en-US" sz="3200" b="1" dirty="0">
                <a:latin typeface="Times New Roman" panose="02020603050405020304" pitchFamily="18" charset="0"/>
                <a:ea typeface="+mn-ea"/>
                <a:cs typeface="Times New Roman" panose="02020603050405020304" pitchFamily="18" charset="0"/>
              </a:rPr>
              <a:t>，扬声器的音圈中通入的是携带声音信息的大小和方向都变化的交变电流 ，</a:t>
            </a:r>
            <a:endParaRPr lang="en-US" altLang="zh-CN" sz="3200" b="1" dirty="0">
              <a:latin typeface="Times New Roman" panose="02020603050405020304" pitchFamily="18" charset="0"/>
              <a:ea typeface="+mn-ea"/>
              <a:cs typeface="Times New Roman" panose="02020603050405020304" pitchFamily="18" charset="0"/>
            </a:endParaRPr>
          </a:p>
          <a:p>
            <a:pPr marL="476250" indent="63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因而音圈便会在磁场中受到大小</a:t>
            </a:r>
            <a:endParaRPr lang="en-US" altLang="zh-CN" sz="3200" b="1" dirty="0">
              <a:latin typeface="Times New Roman" panose="02020603050405020304" pitchFamily="18" charset="0"/>
              <a:ea typeface="+mn-ea"/>
              <a:cs typeface="Times New Roman" panose="02020603050405020304" pitchFamily="18" charset="0"/>
            </a:endParaRPr>
          </a:p>
          <a:p>
            <a:pPr marL="476250" indent="63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和方向随电流变化的力而振动，</a:t>
            </a:r>
            <a:endParaRPr lang="en-US" altLang="zh-CN" sz="3200" b="1" dirty="0">
              <a:latin typeface="Times New Roman" panose="02020603050405020304" pitchFamily="18" charset="0"/>
              <a:ea typeface="+mn-ea"/>
              <a:cs typeface="Times New Roman" panose="02020603050405020304" pitchFamily="18" charset="0"/>
            </a:endParaRPr>
          </a:p>
          <a:p>
            <a:pPr marL="476250" indent="63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音圈的振动会带动纸盆振动，产</a:t>
            </a:r>
            <a:endParaRPr lang="en-US" altLang="zh-CN" sz="3200" b="1" dirty="0">
              <a:latin typeface="Times New Roman" panose="02020603050405020304" pitchFamily="18" charset="0"/>
              <a:ea typeface="+mn-ea"/>
              <a:cs typeface="Times New Roman" panose="02020603050405020304" pitchFamily="18" charset="0"/>
            </a:endParaRPr>
          </a:p>
          <a:p>
            <a:pPr marL="476250" indent="63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生声音，将电流信号变成声音信号。</a:t>
            </a:r>
            <a:endParaRPr lang="zh-CN" altLang="en-US" sz="3200" b="1" dirty="0">
              <a:latin typeface="Times New Roman" panose="02020603050405020304" pitchFamily="18" charset="0"/>
              <a:ea typeface="+mn-ea"/>
              <a:cs typeface="Times New Roman" panose="02020603050405020304" pitchFamily="18" charset="0"/>
            </a:endParaRPr>
          </a:p>
        </p:txBody>
      </p:sp>
      <p:pic>
        <p:nvPicPr>
          <p:cNvPr id="7170" name="Picture 2"/>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51809" y="2348620"/>
            <a:ext cx="3110215" cy="30673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1"/>
          <p:cNvSpPr>
            <a:spLocks noChangeArrowheads="1"/>
          </p:cNvSpPr>
          <p:nvPr/>
        </p:nvSpPr>
        <p:spPr bwMode="auto">
          <a:xfrm>
            <a:off x="767408" y="116632"/>
            <a:ext cx="6384709" cy="6032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zh-CN" altLang="en-US" sz="3200" b="1" dirty="0">
                <a:latin typeface="Times New Roman" panose="02020603050405020304" pitchFamily="18" charset="0"/>
                <a:ea typeface="楷体" panose="02010609060101010101" pitchFamily="49" charset="-122"/>
              </a:rPr>
              <a:t>深度理解</a:t>
            </a:r>
            <a:r>
              <a:rPr lang="en-US" altLang="zh-CN" sz="3200" b="1" dirty="0">
                <a:latin typeface="Times New Roman" panose="02020603050405020304" pitchFamily="18" charset="0"/>
                <a:ea typeface="楷体" panose="02010609060101010101" pitchFamily="49" charset="-122"/>
              </a:rPr>
              <a:t>:</a:t>
            </a:r>
            <a:endParaRPr lang="en-US" altLang="zh-CN" sz="3200" b="1" dirty="0">
              <a:latin typeface="Times New Roman" panose="02020603050405020304" pitchFamily="18" charset="0"/>
              <a:ea typeface="楷体" panose="02010609060101010101" pitchFamily="49" charset="-122"/>
            </a:endParaRPr>
          </a:p>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latin typeface="Times New Roman" panose="02020603050405020304" pitchFamily="18" charset="0"/>
                <a:ea typeface="楷体" panose="02010609060101010101" pitchFamily="49" charset="-122"/>
              </a:rPr>
              <a:t>线圈在图</a:t>
            </a:r>
            <a:r>
              <a:rPr lang="en-US" altLang="zh-CN" sz="3200" b="1" dirty="0">
                <a:latin typeface="Times New Roman" panose="02020603050405020304" pitchFamily="18" charset="0"/>
                <a:ea typeface="楷体" panose="02010609060101010101" pitchFamily="49" charset="-122"/>
              </a:rPr>
              <a:t>4 </a:t>
            </a:r>
            <a:r>
              <a:rPr lang="zh-CN" altLang="en-US" sz="3200" b="1" dirty="0">
                <a:latin typeface="Times New Roman" panose="02020603050405020304" pitchFamily="18" charset="0"/>
                <a:ea typeface="楷体" panose="02010609060101010101" pitchFamily="49" charset="-122"/>
              </a:rPr>
              <a:t>甲所示位置时转动的原因：</a:t>
            </a:r>
            <a:r>
              <a:rPr lang="zh-CN" altLang="en-US" sz="3200" b="1" dirty="0">
                <a:solidFill>
                  <a:srgbClr val="00B0F0"/>
                </a:solidFill>
                <a:latin typeface="Times New Roman" panose="02020603050405020304" pitchFamily="18" charset="0"/>
                <a:ea typeface="楷体" panose="02010609060101010101" pitchFamily="49" charset="-122"/>
              </a:rPr>
              <a:t>导线</a:t>
            </a:r>
            <a:r>
              <a:rPr lang="en-US" altLang="zh-CN" sz="3200" b="1" i="1" dirty="0">
                <a:solidFill>
                  <a:srgbClr val="00B0F0"/>
                </a:solidFill>
                <a:latin typeface="Times New Roman" panose="02020603050405020304" pitchFamily="18" charset="0"/>
                <a:ea typeface="楷体" panose="02010609060101010101" pitchFamily="49" charset="-122"/>
              </a:rPr>
              <a:t>ab</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受力方向竖直向上，导线</a:t>
            </a:r>
            <a:r>
              <a:rPr lang="en-US" altLang="zh-CN" sz="3200" b="1" i="1" dirty="0">
                <a:solidFill>
                  <a:srgbClr val="00B0F0"/>
                </a:solidFill>
                <a:latin typeface="Times New Roman" panose="02020603050405020304" pitchFamily="18" charset="0"/>
                <a:ea typeface="楷体" panose="02010609060101010101" pitchFamily="49" charset="-122"/>
              </a:rPr>
              <a:t>cd</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受力方向竖直向下，这两个力大小相等，且作用在同一物体上，但力的作用线不在同一直线上，不属于一对平衡力，因此线圈发生转动。</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pic>
        <p:nvPicPr>
          <p:cNvPr id="7"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48129" y="1844824"/>
            <a:ext cx="3085340" cy="33070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1"/>
          <p:cNvSpPr>
            <a:spLocks noChangeArrowheads="1"/>
          </p:cNvSpPr>
          <p:nvPr/>
        </p:nvSpPr>
        <p:spPr bwMode="auto">
          <a:xfrm>
            <a:off x="1055440" y="1268760"/>
            <a:ext cx="6720747" cy="2984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latin typeface="Times New Roman" panose="02020603050405020304" pitchFamily="18" charset="0"/>
                <a:ea typeface="楷体" panose="02010609060101010101" pitchFamily="49" charset="-122"/>
              </a:rPr>
              <a:t>线圈在图</a:t>
            </a:r>
            <a:r>
              <a:rPr lang="en-US" altLang="zh-CN" sz="3200" b="1" dirty="0">
                <a:latin typeface="Times New Roman" panose="02020603050405020304" pitchFamily="18" charset="0"/>
                <a:ea typeface="楷体" panose="02010609060101010101" pitchFamily="49" charset="-122"/>
              </a:rPr>
              <a:t>4 </a:t>
            </a:r>
            <a:r>
              <a:rPr lang="zh-CN" altLang="en-US" sz="3200" b="1" dirty="0">
                <a:latin typeface="Times New Roman" panose="02020603050405020304" pitchFamily="18" charset="0"/>
                <a:ea typeface="楷体" panose="02010609060101010101" pitchFamily="49" charset="-122"/>
              </a:rPr>
              <a:t>乙所示位置静止的原因：</a:t>
            </a:r>
            <a:r>
              <a:rPr lang="zh-CN" altLang="en-US" sz="3200" b="1" dirty="0">
                <a:solidFill>
                  <a:srgbClr val="00B0F0"/>
                </a:solidFill>
                <a:latin typeface="Times New Roman" panose="02020603050405020304" pitchFamily="18" charset="0"/>
                <a:ea typeface="楷体" panose="02010609060101010101" pitchFamily="49" charset="-122"/>
              </a:rPr>
              <a:t>当线圈转动到图乙所示位置时，线圈的</a:t>
            </a:r>
            <a:r>
              <a:rPr lang="en-US" altLang="zh-CN" sz="3200" b="1" i="1" dirty="0">
                <a:solidFill>
                  <a:srgbClr val="00B0F0"/>
                </a:solidFill>
                <a:latin typeface="Times New Roman" panose="02020603050405020304" pitchFamily="18" charset="0"/>
                <a:ea typeface="楷体" panose="02010609060101010101" pitchFamily="49" charset="-122"/>
              </a:rPr>
              <a:t>ab </a:t>
            </a:r>
            <a:r>
              <a:rPr lang="zh-CN" altLang="en-US" sz="3200" b="1" dirty="0">
                <a:solidFill>
                  <a:srgbClr val="00B0F0"/>
                </a:solidFill>
                <a:latin typeface="Times New Roman" panose="02020603050405020304" pitchFamily="18" charset="0"/>
                <a:ea typeface="楷体" panose="02010609060101010101" pitchFamily="49" charset="-122"/>
              </a:rPr>
              <a:t>边和</a:t>
            </a:r>
            <a:r>
              <a:rPr lang="en-US" altLang="zh-CN" sz="3200" b="1" i="1" dirty="0">
                <a:solidFill>
                  <a:srgbClr val="00B0F0"/>
                </a:solidFill>
                <a:latin typeface="Times New Roman" panose="02020603050405020304" pitchFamily="18" charset="0"/>
                <a:ea typeface="楷体" panose="02010609060101010101" pitchFamily="49" charset="-122"/>
              </a:rPr>
              <a:t>cd</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边受到的力属于一对平衡力，因此线圈保持静止</a:t>
            </a:r>
            <a:r>
              <a:rPr lang="zh-CN" altLang="en-US" sz="3200" b="1" dirty="0" smtClean="0">
                <a:solidFill>
                  <a:srgbClr val="00B0F0"/>
                </a:solidFill>
                <a:latin typeface="Times New Roman" panose="02020603050405020304" pitchFamily="18" charset="0"/>
                <a:ea typeface="楷体" panose="02010609060101010101" pitchFamily="49" charset="-122"/>
              </a:rPr>
              <a:t>。</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pic>
        <p:nvPicPr>
          <p:cNvPr id="7" name="Picture 2"/>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62593" y="1412776"/>
            <a:ext cx="2661828" cy="3081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06551" y="1220423"/>
            <a:ext cx="9770533" cy="4555093"/>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安徽</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如图</a:t>
            </a:r>
            <a:r>
              <a:rPr lang="en-US" altLang="zh-CN" sz="3200" b="1" dirty="0">
                <a:latin typeface="Times New Roman" panose="02020603050405020304" pitchFamily="18" charset="0"/>
                <a:ea typeface="+mn-ea"/>
                <a:cs typeface="Times New Roman" panose="02020603050405020304" pitchFamily="18" charset="0"/>
              </a:rPr>
              <a:t>6 </a:t>
            </a:r>
            <a:r>
              <a:rPr lang="zh-CN" altLang="en-US" sz="3200" b="1" dirty="0">
                <a:latin typeface="Times New Roman" panose="02020603050405020304" pitchFamily="18" charset="0"/>
                <a:ea typeface="+mn-ea"/>
                <a:cs typeface="Times New Roman" panose="02020603050405020304" pitchFamily="18" charset="0"/>
              </a:rPr>
              <a:t>为直流电动机的工作原理图。线圈</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i="1" dirty="0" err="1">
                <a:latin typeface="Times New Roman" panose="02020603050405020304" pitchFamily="18" charset="0"/>
                <a:ea typeface="+mn-ea"/>
                <a:cs typeface="Times New Roman" panose="02020603050405020304" pitchFamily="18" charset="0"/>
              </a:rPr>
              <a:t>abcd</a:t>
            </a:r>
            <a:r>
              <a:rPr lang="en-US" altLang="zh-CN" sz="3200" b="1" i="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处于向右的磁场中，两个铜半环</a:t>
            </a:r>
            <a:r>
              <a:rPr lang="en-US" altLang="zh-CN" sz="3200" b="1" i="1" dirty="0">
                <a:latin typeface="Times New Roman" panose="02020603050405020304" pitchFamily="18" charset="0"/>
                <a:ea typeface="+mn-ea"/>
                <a:cs typeface="Times New Roman" panose="02020603050405020304" pitchFamily="18" charset="0"/>
              </a:rPr>
              <a:t>E</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和</a:t>
            </a:r>
            <a:r>
              <a:rPr lang="en-US" altLang="zh-CN" sz="3200" b="1" i="1" dirty="0">
                <a:latin typeface="Times New Roman" panose="02020603050405020304" pitchFamily="18" charset="0"/>
                <a:ea typeface="+mn-ea"/>
                <a:cs typeface="Times New Roman" panose="02020603050405020304" pitchFamily="18" charset="0"/>
              </a:rPr>
              <a:t>F </a:t>
            </a:r>
            <a:r>
              <a:rPr lang="zh-CN" altLang="en-US" sz="3200" b="1" dirty="0">
                <a:latin typeface="Times New Roman" panose="02020603050405020304" pitchFamily="18" charset="0"/>
                <a:ea typeface="+mn-ea"/>
                <a:cs typeface="Times New Roman" panose="02020603050405020304" pitchFamily="18" charset="0"/>
              </a:rPr>
              <a:t>跟线圈两端相连，可随线圈一起转动，两半环中间断开，彼此绝缘；</a:t>
            </a:r>
            <a:r>
              <a:rPr lang="en-US" altLang="zh-CN" sz="3200" b="1" i="1" dirty="0">
                <a:latin typeface="Times New Roman" panose="02020603050405020304" pitchFamily="18" charset="0"/>
                <a:ea typeface="+mn-ea"/>
                <a:cs typeface="Times New Roman" panose="02020603050405020304" pitchFamily="18" charset="0"/>
              </a:rPr>
              <a:t>A</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和</a:t>
            </a:r>
            <a:r>
              <a:rPr lang="en-US" altLang="zh-CN" sz="3200" b="1" i="1" dirty="0">
                <a:latin typeface="Times New Roman" panose="02020603050405020304" pitchFamily="18" charset="0"/>
                <a:ea typeface="+mn-ea"/>
                <a:cs typeface="Times New Roman" panose="02020603050405020304" pitchFamily="18" charset="0"/>
              </a:rPr>
              <a:t>B</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是电刷，它们分别</a:t>
            </a:r>
            <a:endParaRPr lang="en-US" altLang="zh-CN" sz="3200" b="1" dirty="0">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跟两个半环接触，使电源和线圈</a:t>
            </a:r>
            <a:endParaRPr lang="en-US" altLang="zh-CN" sz="3200" b="1" dirty="0">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组成闭合电路。</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10" name="任意多边形 9"/>
          <p:cNvSpPr/>
          <p:nvPr>
            <p:custDataLst>
              <p:tags r:id="rId1"/>
            </p:custDataLst>
          </p:nvPr>
        </p:nvSpPr>
        <p:spPr>
          <a:xfrm>
            <a:off x="569385" y="1413039"/>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3</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pic>
        <p:nvPicPr>
          <p:cNvPr id="819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28181" y="3496587"/>
            <a:ext cx="2966972" cy="2620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8"/>
          <p:cNvSpPr txBox="1"/>
          <p:nvPr/>
        </p:nvSpPr>
        <p:spPr>
          <a:xfrm>
            <a:off x="2927648" y="1779781"/>
            <a:ext cx="6336704" cy="2584450"/>
          </a:xfrm>
          <a:prstGeom prst="rect">
            <a:avLst/>
          </a:prstGeom>
          <a:noFill/>
        </p:spPr>
        <p:txBody>
          <a:bodyPr wrap="square">
            <a:spAutoFit/>
          </a:bodyPr>
          <a:lstStyle/>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磁场对通电导线的</a:t>
            </a:r>
            <a:r>
              <a:rPr lang="zh-CN" altLang="en-US" sz="3600" b="1" dirty="0" smtClean="0">
                <a:latin typeface="+mn-ea"/>
                <a:cs typeface="Times New Roman" panose="02020603050405020304" pitchFamily="18" charset="0"/>
              </a:rPr>
              <a:t>作用</a:t>
            </a:r>
            <a:endParaRPr lang="en-US" altLang="zh-CN" sz="3600" b="1" dirty="0" smtClean="0">
              <a:latin typeface="+mn-ea"/>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sym typeface="+mn-ea"/>
              </a:rPr>
              <a:t>直流电动机</a:t>
            </a:r>
            <a:endParaRPr lang="en-US" altLang="zh-CN" sz="3600" b="1" dirty="0" smtClean="0">
              <a:latin typeface="+mn-ea"/>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动圈式</a:t>
            </a:r>
            <a:r>
              <a:rPr lang="zh-CN" altLang="en-US" sz="3600" b="1" dirty="0" smtClean="0">
                <a:latin typeface="+mn-ea"/>
                <a:cs typeface="Times New Roman" panose="02020603050405020304" pitchFamily="18" charset="0"/>
              </a:rPr>
              <a:t>扬声器</a:t>
            </a:r>
            <a:endParaRPr lang="en-US" altLang="zh-CN" sz="3600" b="1" dirty="0" smtClean="0">
              <a:latin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295468" y="548681"/>
            <a:ext cx="10081617" cy="6032420"/>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在图示位置，电流沿</a:t>
            </a:r>
            <a:r>
              <a:rPr lang="en-US" altLang="zh-CN" sz="3200" b="1" i="1" dirty="0" err="1">
                <a:latin typeface="Times New Roman" panose="02020603050405020304" pitchFamily="18" charset="0"/>
                <a:ea typeface="+mn-ea"/>
                <a:cs typeface="Times New Roman" panose="02020603050405020304" pitchFamily="18" charset="0"/>
              </a:rPr>
              <a:t>dcba</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流过线圈，</a:t>
            </a:r>
            <a:r>
              <a:rPr lang="en-US" altLang="zh-CN" sz="3200" b="1" i="1" dirty="0">
                <a:latin typeface="Times New Roman" panose="02020603050405020304" pitchFamily="18" charset="0"/>
                <a:ea typeface="+mn-ea"/>
                <a:cs typeface="Times New Roman" panose="02020603050405020304" pitchFamily="18" charset="0"/>
              </a:rPr>
              <a:t>dc</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边</a:t>
            </a:r>
            <a:endParaRPr lang="en-US" altLang="zh-CN" sz="3200" b="1" dirty="0">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受到磁场的作用力向下，则</a:t>
            </a:r>
            <a:r>
              <a:rPr lang="en-US" altLang="zh-CN" sz="3200" b="1" dirty="0">
                <a:latin typeface="Times New Roman" panose="02020603050405020304" pitchFamily="18" charset="0"/>
                <a:ea typeface="+mn-ea"/>
                <a:cs typeface="Times New Roman" panose="02020603050405020304" pitchFamily="18" charset="0"/>
              </a:rPr>
              <a:t>(         )</a:t>
            </a:r>
            <a:endParaRPr lang="zh-CN" altLang="en-US" sz="3200" b="1" dirty="0">
              <a:latin typeface="Times New Roman" panose="02020603050405020304" pitchFamily="18" charset="0"/>
              <a:ea typeface="+mn-ea"/>
              <a:cs typeface="Times New Roman" panose="02020603050405020304" pitchFamily="18" charset="0"/>
            </a:endParaRPr>
          </a:p>
          <a:p>
            <a:pPr marL="482600" indent="-482600">
              <a:lnSpc>
                <a:spcPct val="150000"/>
              </a:lnSpc>
              <a:defRPr/>
            </a:pPr>
            <a:r>
              <a:rPr lang="en-US" altLang="zh-CN" sz="3200" b="1" dirty="0">
                <a:latin typeface="Times New Roman" panose="02020603050405020304" pitchFamily="18" charset="0"/>
                <a:ea typeface="+mn-ea"/>
                <a:cs typeface="Times New Roman" panose="02020603050405020304" pitchFamily="18" charset="0"/>
              </a:rPr>
              <a:t>A. </a:t>
            </a:r>
            <a:r>
              <a:rPr lang="zh-CN" altLang="en-US" sz="3200" b="1" dirty="0">
                <a:latin typeface="Times New Roman" panose="02020603050405020304" pitchFamily="18" charset="0"/>
                <a:ea typeface="+mn-ea"/>
                <a:cs typeface="Times New Roman" panose="02020603050405020304" pitchFamily="18" charset="0"/>
              </a:rPr>
              <a:t>线圈在图示位置时，</a:t>
            </a:r>
            <a:r>
              <a:rPr lang="en-US" altLang="zh-CN" sz="3200" b="1" i="1" dirty="0">
                <a:latin typeface="Times New Roman" panose="02020603050405020304" pitchFamily="18" charset="0"/>
                <a:ea typeface="+mn-ea"/>
                <a:cs typeface="Times New Roman" panose="02020603050405020304" pitchFamily="18" charset="0"/>
              </a:rPr>
              <a:t>ab</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边受到磁场的作用力向下</a:t>
            </a:r>
            <a:endParaRPr lang="zh-CN" altLang="en-US" sz="3200" b="1" dirty="0">
              <a:latin typeface="Times New Roman" panose="02020603050405020304" pitchFamily="18" charset="0"/>
              <a:ea typeface="+mn-ea"/>
              <a:cs typeface="Times New Roman" panose="02020603050405020304" pitchFamily="18" charset="0"/>
            </a:endParaRPr>
          </a:p>
          <a:p>
            <a:pPr marL="482600" indent="-482600">
              <a:lnSpc>
                <a:spcPct val="150000"/>
              </a:lnSpc>
              <a:defRPr/>
            </a:pPr>
            <a:r>
              <a:rPr lang="en-US" altLang="zh-CN" sz="3200" b="1" dirty="0">
                <a:latin typeface="Times New Roman" panose="02020603050405020304" pitchFamily="18" charset="0"/>
                <a:ea typeface="+mn-ea"/>
                <a:cs typeface="Times New Roman" panose="02020603050405020304" pitchFamily="18" charset="0"/>
              </a:rPr>
              <a:t>B. </a:t>
            </a:r>
            <a:r>
              <a:rPr lang="zh-CN" altLang="en-US" sz="3200" b="1" dirty="0">
                <a:latin typeface="Times New Roman" panose="02020603050405020304" pitchFamily="18" charset="0"/>
                <a:ea typeface="+mn-ea"/>
                <a:cs typeface="Times New Roman" panose="02020603050405020304" pitchFamily="18" charset="0"/>
              </a:rPr>
              <a:t>线圈由图示位置转过</a:t>
            </a:r>
            <a:r>
              <a:rPr lang="en-US" altLang="zh-CN" sz="3200" b="1" dirty="0">
                <a:latin typeface="Times New Roman" panose="02020603050405020304" pitchFamily="18" charset="0"/>
                <a:ea typeface="+mn-ea"/>
                <a:cs typeface="Times New Roman" panose="02020603050405020304" pitchFamily="18" charset="0"/>
              </a:rPr>
              <a:t>180°</a:t>
            </a:r>
            <a:r>
              <a:rPr lang="zh-CN" altLang="en-US" sz="3200" b="1" dirty="0">
                <a:latin typeface="Times New Roman" panose="02020603050405020304" pitchFamily="18" charset="0"/>
                <a:ea typeface="+mn-ea"/>
                <a:cs typeface="Times New Roman" panose="02020603050405020304" pitchFamily="18" charset="0"/>
              </a:rPr>
              <a:t>时，电流沿</a:t>
            </a:r>
            <a:r>
              <a:rPr lang="en-US" altLang="zh-CN" sz="3200" b="1" i="1" dirty="0" err="1">
                <a:latin typeface="Times New Roman" panose="02020603050405020304" pitchFamily="18" charset="0"/>
                <a:ea typeface="+mn-ea"/>
                <a:cs typeface="Times New Roman" panose="02020603050405020304" pitchFamily="18" charset="0"/>
              </a:rPr>
              <a:t>dcba</a:t>
            </a:r>
            <a:r>
              <a:rPr lang="en-US" altLang="zh-CN" sz="3200" b="1" i="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流过线圈</a:t>
            </a:r>
            <a:endParaRPr lang="zh-CN" altLang="en-US" sz="3200" b="1" dirty="0">
              <a:latin typeface="Times New Roman" panose="02020603050405020304" pitchFamily="18" charset="0"/>
              <a:ea typeface="+mn-ea"/>
              <a:cs typeface="Times New Roman" panose="02020603050405020304" pitchFamily="18" charset="0"/>
            </a:endParaRPr>
          </a:p>
          <a:p>
            <a:pPr marL="482600" indent="-482600">
              <a:lnSpc>
                <a:spcPct val="150000"/>
              </a:lnSpc>
              <a:defRPr/>
            </a:pPr>
            <a:r>
              <a:rPr lang="en-US" altLang="zh-CN" sz="3200" b="1" dirty="0">
                <a:latin typeface="Times New Roman" panose="02020603050405020304" pitchFamily="18" charset="0"/>
                <a:ea typeface="+mn-ea"/>
                <a:cs typeface="Times New Roman" panose="02020603050405020304" pitchFamily="18" charset="0"/>
              </a:rPr>
              <a:t>C. </a:t>
            </a:r>
            <a:r>
              <a:rPr lang="zh-CN" altLang="en-US" sz="3200" b="1" dirty="0">
                <a:latin typeface="Times New Roman" panose="02020603050405020304" pitchFamily="18" charset="0"/>
                <a:ea typeface="+mn-ea"/>
                <a:cs typeface="Times New Roman" panose="02020603050405020304" pitchFamily="18" charset="0"/>
              </a:rPr>
              <a:t>线圈由图示位置转过</a:t>
            </a:r>
            <a:r>
              <a:rPr lang="en-US" altLang="zh-CN" sz="3200" b="1" dirty="0">
                <a:latin typeface="Times New Roman" panose="02020603050405020304" pitchFamily="18" charset="0"/>
                <a:ea typeface="+mn-ea"/>
                <a:cs typeface="Times New Roman" panose="02020603050405020304" pitchFamily="18" charset="0"/>
              </a:rPr>
              <a:t>180°</a:t>
            </a:r>
            <a:r>
              <a:rPr lang="zh-CN" altLang="en-US" sz="3200" b="1" dirty="0">
                <a:latin typeface="Times New Roman" panose="02020603050405020304" pitchFamily="18" charset="0"/>
                <a:ea typeface="+mn-ea"/>
                <a:cs typeface="Times New Roman" panose="02020603050405020304" pitchFamily="18" charset="0"/>
              </a:rPr>
              <a:t>时，</a:t>
            </a:r>
            <a:r>
              <a:rPr lang="en-US" altLang="zh-CN" sz="3200" b="1" i="1" dirty="0">
                <a:latin typeface="Times New Roman" panose="02020603050405020304" pitchFamily="18" charset="0"/>
                <a:ea typeface="+mn-ea"/>
                <a:cs typeface="Times New Roman" panose="02020603050405020304" pitchFamily="18" charset="0"/>
              </a:rPr>
              <a:t>dc </a:t>
            </a:r>
            <a:r>
              <a:rPr lang="zh-CN" altLang="en-US" sz="3200" b="1" dirty="0">
                <a:latin typeface="Times New Roman" panose="02020603050405020304" pitchFamily="18" charset="0"/>
                <a:ea typeface="+mn-ea"/>
                <a:cs typeface="Times New Roman" panose="02020603050405020304" pitchFamily="18" charset="0"/>
              </a:rPr>
              <a:t>边受到磁场的作用力向下</a:t>
            </a:r>
            <a:endParaRPr lang="zh-CN" altLang="en-US" sz="3200" b="1" dirty="0">
              <a:latin typeface="Times New Roman" panose="02020603050405020304" pitchFamily="18" charset="0"/>
              <a:ea typeface="+mn-ea"/>
              <a:cs typeface="Times New Roman" panose="02020603050405020304" pitchFamily="18" charset="0"/>
            </a:endParaRPr>
          </a:p>
          <a:p>
            <a:pPr marL="482600" indent="-482600">
              <a:lnSpc>
                <a:spcPct val="150000"/>
              </a:lnSpc>
              <a:defRPr/>
            </a:pPr>
            <a:r>
              <a:rPr lang="en-US" altLang="zh-CN" sz="3200" b="1" dirty="0">
                <a:latin typeface="Times New Roman" panose="02020603050405020304" pitchFamily="18" charset="0"/>
                <a:ea typeface="+mn-ea"/>
                <a:cs typeface="Times New Roman" panose="02020603050405020304" pitchFamily="18" charset="0"/>
              </a:rPr>
              <a:t>D. </a:t>
            </a:r>
            <a:r>
              <a:rPr lang="zh-CN" altLang="en-US" sz="3200" b="1" dirty="0">
                <a:latin typeface="Times New Roman" panose="02020603050405020304" pitchFamily="18" charset="0"/>
                <a:ea typeface="+mn-ea"/>
                <a:cs typeface="Times New Roman" panose="02020603050405020304" pitchFamily="18" charset="0"/>
              </a:rPr>
              <a:t>线圈由图示位置转过</a:t>
            </a:r>
            <a:r>
              <a:rPr lang="en-US" altLang="zh-CN" sz="3200" b="1" dirty="0">
                <a:latin typeface="Times New Roman" panose="02020603050405020304" pitchFamily="18" charset="0"/>
                <a:ea typeface="+mn-ea"/>
                <a:cs typeface="Times New Roman" panose="02020603050405020304" pitchFamily="18" charset="0"/>
              </a:rPr>
              <a:t>180°</a:t>
            </a:r>
            <a:r>
              <a:rPr lang="zh-CN" altLang="en-US" sz="3200" b="1" dirty="0">
                <a:latin typeface="Times New Roman" panose="02020603050405020304" pitchFamily="18" charset="0"/>
                <a:ea typeface="+mn-ea"/>
                <a:cs typeface="Times New Roman" panose="02020603050405020304" pitchFamily="18" charset="0"/>
              </a:rPr>
              <a:t>时，</a:t>
            </a:r>
            <a:r>
              <a:rPr lang="en-US" altLang="zh-CN" sz="3200" b="1" i="1" dirty="0">
                <a:latin typeface="Times New Roman" panose="02020603050405020304" pitchFamily="18" charset="0"/>
                <a:ea typeface="+mn-ea"/>
                <a:cs typeface="Times New Roman" panose="02020603050405020304" pitchFamily="18" charset="0"/>
              </a:rPr>
              <a:t>ab</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边受到磁场的作用力向下</a:t>
            </a:r>
            <a:endParaRPr lang="en-US" altLang="zh-CN"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305984" y="787935"/>
            <a:ext cx="9830575"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明确换向器的作用，知道通电导体在磁场中的</a:t>
            </a:r>
            <a:endParaRPr lang="zh-CN" altLang="en-US" sz="3200" b="1" dirty="0">
              <a:latin typeface="Times New Roman" panose="02020603050405020304" pitchFamily="18" charset="0"/>
            </a:endParaRPr>
          </a:p>
          <a:p>
            <a:pPr eaLnBrk="1" hangingPunct="1">
              <a:lnSpc>
                <a:spcPct val="150000"/>
              </a:lnSpc>
            </a:pPr>
            <a:r>
              <a:rPr lang="zh-CN" altLang="en-US" sz="3200" b="1" dirty="0">
                <a:latin typeface="Times New Roman" panose="02020603050405020304" pitchFamily="18" charset="0"/>
              </a:rPr>
              <a:t>受力方向与磁场方向和电流方向有关是解题的关键。</a:t>
            </a:r>
            <a:endParaRPr lang="zh-CN" altLang="en-US" sz="3200" dirty="0">
              <a:latin typeface="Times New Roman" panose="02020603050405020304" pitchFamily="18" charset="0"/>
            </a:endParaRPr>
          </a:p>
        </p:txBody>
      </p:sp>
      <p:sp>
        <p:nvSpPr>
          <p:cNvPr id="9" name="矩形 2"/>
          <p:cNvSpPr>
            <a:spLocks noChangeArrowheads="1"/>
          </p:cNvSpPr>
          <p:nvPr/>
        </p:nvSpPr>
        <p:spPr bwMode="auto">
          <a:xfrm>
            <a:off x="1298177" y="2276871"/>
            <a:ext cx="9838382" cy="38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解题秘方：</a:t>
            </a:r>
            <a:r>
              <a:rPr lang="en-US" altLang="zh-CN" sz="3200" b="1" i="1" dirty="0">
                <a:latin typeface="Times New Roman" panose="02020603050405020304" pitchFamily="18" charset="0"/>
              </a:rPr>
              <a:t>dc</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和</a:t>
            </a:r>
            <a:r>
              <a:rPr lang="en-US" altLang="zh-CN" sz="3200" b="1" i="1" dirty="0">
                <a:latin typeface="Times New Roman" panose="02020603050405020304" pitchFamily="18" charset="0"/>
              </a:rPr>
              <a:t>ab</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边中电流方向相反，</a:t>
            </a:r>
            <a:r>
              <a:rPr lang="en-US" altLang="zh-CN" sz="3200" b="1" i="1" dirty="0">
                <a:latin typeface="Times New Roman" panose="02020603050405020304" pitchFamily="18" charset="0"/>
              </a:rPr>
              <a:t>dc </a:t>
            </a:r>
            <a:r>
              <a:rPr lang="zh-CN" altLang="en-US" sz="3200" b="1" dirty="0">
                <a:latin typeface="Times New Roman" panose="02020603050405020304" pitchFamily="18" charset="0"/>
              </a:rPr>
              <a:t>边受到磁场的作用力向下，所以</a:t>
            </a:r>
            <a:r>
              <a:rPr lang="en-US" altLang="zh-CN" sz="3200" b="1" i="1" dirty="0">
                <a:latin typeface="Times New Roman" panose="02020603050405020304" pitchFamily="18" charset="0"/>
              </a:rPr>
              <a:t>ab</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边受到磁场的作用力向上，</a:t>
            </a:r>
            <a:r>
              <a:rPr lang="en-US" altLang="zh-CN" sz="3200" b="1" dirty="0">
                <a:latin typeface="Times New Roman" panose="02020603050405020304" pitchFamily="18" charset="0"/>
              </a:rPr>
              <a:t>A </a:t>
            </a:r>
            <a:r>
              <a:rPr lang="zh-CN" altLang="en-US" sz="3200" b="1" dirty="0">
                <a:latin typeface="Times New Roman" panose="02020603050405020304" pitchFamily="18" charset="0"/>
              </a:rPr>
              <a:t>错误。线圈由图示位置转过</a:t>
            </a:r>
            <a:r>
              <a:rPr lang="en-US" altLang="zh-CN" sz="3200" b="1" dirty="0">
                <a:latin typeface="Times New Roman" panose="02020603050405020304" pitchFamily="18" charset="0"/>
              </a:rPr>
              <a:t>180°</a:t>
            </a:r>
            <a:r>
              <a:rPr lang="zh-CN" altLang="en-US" sz="3200" b="1" dirty="0">
                <a:latin typeface="Times New Roman" panose="02020603050405020304" pitchFamily="18" charset="0"/>
              </a:rPr>
              <a:t>时，换向器</a:t>
            </a:r>
            <a:r>
              <a:rPr lang="en-US" altLang="zh-CN" sz="3200" b="1" i="1" dirty="0">
                <a:latin typeface="Times New Roman" panose="02020603050405020304" pitchFamily="18" charset="0"/>
              </a:rPr>
              <a:t>F </a:t>
            </a:r>
            <a:r>
              <a:rPr lang="zh-CN" altLang="en-US" sz="3200" b="1" dirty="0">
                <a:latin typeface="Times New Roman" panose="02020603050405020304" pitchFamily="18" charset="0"/>
              </a:rPr>
              <a:t>和与电源负极相连的电刷</a:t>
            </a:r>
            <a:r>
              <a:rPr lang="en-US" altLang="zh-CN" sz="3200" b="1" i="1" dirty="0">
                <a:latin typeface="Times New Roman" panose="02020603050405020304" pitchFamily="18" charset="0"/>
              </a:rPr>
              <a:t>B </a:t>
            </a:r>
            <a:r>
              <a:rPr lang="zh-CN" altLang="en-US" sz="3200" b="1" dirty="0">
                <a:latin typeface="Times New Roman" panose="02020603050405020304" pitchFamily="18" charset="0"/>
              </a:rPr>
              <a:t>相连，故电流沿</a:t>
            </a:r>
            <a:r>
              <a:rPr lang="en-US" altLang="zh-CN" sz="3200" b="1" i="1" dirty="0" err="1">
                <a:latin typeface="Times New Roman" panose="02020603050405020304" pitchFamily="18" charset="0"/>
              </a:rPr>
              <a:t>abcd</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流过线圈，</a:t>
            </a:r>
            <a:r>
              <a:rPr lang="en-US" altLang="zh-CN" sz="3200" b="1" dirty="0">
                <a:latin typeface="Times New Roman" panose="02020603050405020304" pitchFamily="18" charset="0"/>
              </a:rPr>
              <a:t>B </a:t>
            </a:r>
            <a:r>
              <a:rPr lang="zh-CN" altLang="en-US" sz="3200" b="1" dirty="0">
                <a:latin typeface="Times New Roman" panose="02020603050405020304" pitchFamily="18" charset="0"/>
              </a:rPr>
              <a:t>错误</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305986" y="1196752"/>
            <a:ext cx="9302517" cy="3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Times New Roman" panose="02020603050405020304" pitchFamily="18" charset="0"/>
              </a:rPr>
              <a:t>线圈由图示位置转过</a:t>
            </a:r>
            <a:r>
              <a:rPr lang="en-US" altLang="zh-CN" sz="3200" b="1" dirty="0">
                <a:latin typeface="Times New Roman" panose="02020603050405020304" pitchFamily="18" charset="0"/>
              </a:rPr>
              <a:t>180°</a:t>
            </a:r>
            <a:r>
              <a:rPr lang="zh-CN" altLang="en-US" sz="3200" b="1" dirty="0">
                <a:latin typeface="Times New Roman" panose="02020603050405020304" pitchFamily="18" charset="0"/>
              </a:rPr>
              <a:t>时，</a:t>
            </a:r>
            <a:r>
              <a:rPr lang="en-US" altLang="zh-CN" sz="3200" b="1" i="1" dirty="0">
                <a:latin typeface="Times New Roman" panose="02020603050405020304" pitchFamily="18" charset="0"/>
              </a:rPr>
              <a:t>dc</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边中电流的方向反向，则受力方向改变，故</a:t>
            </a:r>
            <a:r>
              <a:rPr lang="en-US" altLang="zh-CN" sz="3200" b="1" i="1" dirty="0">
                <a:latin typeface="Times New Roman" panose="02020603050405020304" pitchFamily="18" charset="0"/>
              </a:rPr>
              <a:t>dc </a:t>
            </a:r>
            <a:r>
              <a:rPr lang="zh-CN" altLang="en-US" sz="3200" b="1" dirty="0">
                <a:latin typeface="Times New Roman" panose="02020603050405020304" pitchFamily="18" charset="0"/>
              </a:rPr>
              <a:t>边受到磁场的作用力向上，</a:t>
            </a:r>
            <a:r>
              <a:rPr lang="en-US" altLang="zh-CN" sz="3200" b="1" dirty="0">
                <a:latin typeface="Times New Roman" panose="02020603050405020304" pitchFamily="18" charset="0"/>
              </a:rPr>
              <a:t>C </a:t>
            </a:r>
            <a:r>
              <a:rPr lang="zh-CN" altLang="en-US" sz="3200" b="1" dirty="0">
                <a:latin typeface="Times New Roman" panose="02020603050405020304" pitchFamily="18" charset="0"/>
              </a:rPr>
              <a:t>错误。线圈由图示位置转过</a:t>
            </a:r>
            <a:r>
              <a:rPr lang="en-US" altLang="zh-CN" sz="3200" b="1" dirty="0">
                <a:latin typeface="Times New Roman" panose="02020603050405020304" pitchFamily="18" charset="0"/>
              </a:rPr>
              <a:t>180°</a:t>
            </a:r>
            <a:r>
              <a:rPr lang="zh-CN" altLang="en-US" sz="3200" b="1" dirty="0">
                <a:latin typeface="Times New Roman" panose="02020603050405020304" pitchFamily="18" charset="0"/>
              </a:rPr>
              <a:t>时，</a:t>
            </a:r>
            <a:r>
              <a:rPr lang="en-US" altLang="zh-CN" sz="3200" b="1" i="1" dirty="0">
                <a:latin typeface="Times New Roman" panose="02020603050405020304" pitchFamily="18" charset="0"/>
              </a:rPr>
              <a:t>ab </a:t>
            </a:r>
            <a:r>
              <a:rPr lang="zh-CN" altLang="en-US" sz="3200" b="1" dirty="0">
                <a:latin typeface="Times New Roman" panose="02020603050405020304" pitchFamily="18" charset="0"/>
              </a:rPr>
              <a:t>边中电流的方向反向，则受力方向改变，即</a:t>
            </a:r>
            <a:r>
              <a:rPr lang="en-US" altLang="zh-CN" sz="3200" b="1" i="1" dirty="0">
                <a:latin typeface="Times New Roman" panose="02020603050405020304" pitchFamily="18" charset="0"/>
              </a:rPr>
              <a:t>ab</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边受到磁场的作用力向下，</a:t>
            </a:r>
            <a:r>
              <a:rPr lang="en-US" altLang="zh-CN" sz="3200" b="1" dirty="0">
                <a:latin typeface="Times New Roman" panose="02020603050405020304" pitchFamily="18" charset="0"/>
              </a:rPr>
              <a:t>D </a:t>
            </a:r>
            <a:r>
              <a:rPr lang="zh-CN" altLang="en-US" sz="3200" b="1" dirty="0">
                <a:latin typeface="Times New Roman" panose="02020603050405020304" pitchFamily="18" charset="0"/>
              </a:rPr>
              <a:t>正确。</a:t>
            </a:r>
            <a:endParaRPr lang="zh-CN" altLang="en-US" sz="3200" dirty="0">
              <a:latin typeface="Times New Roman" panose="02020603050405020304" pitchFamily="18" charset="0"/>
            </a:endParaRPr>
          </a:p>
        </p:txBody>
      </p:sp>
      <p:sp>
        <p:nvSpPr>
          <p:cNvPr id="6" name="TextBox 5"/>
          <p:cNvSpPr txBox="1">
            <a:spLocks noChangeArrowheads="1"/>
          </p:cNvSpPr>
          <p:nvPr/>
        </p:nvSpPr>
        <p:spPr bwMode="auto">
          <a:xfrm>
            <a:off x="1305986" y="4994207"/>
            <a:ext cx="1920213" cy="861770"/>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答案：</a:t>
            </a:r>
            <a:r>
              <a:rPr lang="en-US" altLang="zh-CN" sz="3200" b="1" dirty="0">
                <a:solidFill>
                  <a:srgbClr val="FF0000"/>
                </a:solidFill>
                <a:latin typeface="Times New Roman" panose="02020603050405020304" pitchFamily="18" charset="0"/>
                <a:ea typeface="+mn-ea"/>
                <a:cs typeface="Times New Roman" panose="02020603050405020304" pitchFamily="18" charset="0"/>
              </a:rPr>
              <a:t>D</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319685" y="1052547"/>
            <a:ext cx="9888855" cy="4968875"/>
            <a:chOff x="153" y="1753"/>
            <a:chExt cx="15573" cy="7825"/>
          </a:xfrm>
        </p:grpSpPr>
        <p:pic>
          <p:nvPicPr>
            <p:cNvPr id="3" name="图片 2" descr="打孔纸"/>
            <p:cNvPicPr>
              <a:picLocks noChangeAspect="1"/>
            </p:cNvPicPr>
            <p:nvPr>
              <p:custDataLst>
                <p:tags r:id="rId1"/>
              </p:custDataLst>
            </p:nvPr>
          </p:nvPicPr>
          <p:blipFill>
            <a:blip r:embed="rId2"/>
            <a:stretch>
              <a:fillRect/>
            </a:stretch>
          </p:blipFill>
          <p:spPr>
            <a:xfrm>
              <a:off x="153" y="2247"/>
              <a:ext cx="15573" cy="7331"/>
            </a:xfrm>
            <a:prstGeom prst="rect">
              <a:avLst/>
            </a:prstGeom>
          </p:spPr>
        </p:pic>
        <p:grpSp>
          <p:nvGrpSpPr>
            <p:cNvPr id="7" name="组合 6"/>
            <p:cNvGrpSpPr/>
            <p:nvPr/>
          </p:nvGrpSpPr>
          <p:grpSpPr>
            <a:xfrm>
              <a:off x="721" y="1753"/>
              <a:ext cx="4309" cy="979"/>
              <a:chOff x="721" y="2160"/>
              <a:chExt cx="4309" cy="979"/>
            </a:xfrm>
          </p:grpSpPr>
          <p:sp>
            <p:nvSpPr>
              <p:cNvPr id="4" name="文本框 3"/>
              <p:cNvSpPr txBox="1"/>
              <p:nvPr>
                <p:custDataLst>
                  <p:tags r:id="rId3"/>
                </p:custDataLst>
              </p:nvPr>
            </p:nvSpPr>
            <p:spPr>
              <a:xfrm>
                <a:off x="2204" y="2315"/>
                <a:ext cx="2826"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方法点拨</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721" y="2160"/>
                <a:ext cx="1579" cy="936"/>
              </a:xfrm>
              <a:prstGeom prst="rect">
                <a:avLst/>
              </a:prstGeom>
            </p:spPr>
          </p:pic>
        </p:grpSp>
      </p:grpSp>
      <p:sp>
        <p:nvSpPr>
          <p:cNvPr id="8" name="矩形 7"/>
          <p:cNvSpPr>
            <a:spLocks noChangeArrowheads="1"/>
          </p:cNvSpPr>
          <p:nvPr/>
        </p:nvSpPr>
        <p:spPr bwMode="auto">
          <a:xfrm>
            <a:off x="2279576" y="1624296"/>
            <a:ext cx="8136904" cy="38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437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本题考查电动机工作原理，关键是要知道换向器的作用，看懂电路中的电流方向，同时明确通电导体在磁场中的受力方向与磁场方向和导体中电流方向两个因素有关，其中一个因素改变，则其受力方向改变。</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txBox="1"/>
          <p:nvPr/>
        </p:nvSpPr>
        <p:spPr>
          <a:xfrm>
            <a:off x="767408" y="1484784"/>
            <a:ext cx="10657830" cy="230832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1</a:t>
            </a:r>
            <a:r>
              <a:rPr lang="zh-CN" altLang="en-US" sz="3200" b="1" kern="2200" dirty="0" smtClean="0">
                <a:latin typeface="Times New Roman" panose="02020603050405020304"/>
                <a:ea typeface="宋体" panose="02010600030101010101" pitchFamily="2" charset="-122"/>
              </a:rPr>
              <a:t>．在物理学中，用表示电流的方向垂直于纸面向里，用表示电流的方向垂直于纸面向外。下列四幅用箭头标明通电导体在磁场中受力方向的图中，有一幅是错误的，则错误的是</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pic>
        <p:nvPicPr>
          <p:cNvPr id="5"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28125" y="4556847"/>
            <a:ext cx="8136396" cy="12306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3490649" y="3685719"/>
            <a:ext cx="432048" cy="742511"/>
          </a:xfrm>
          <a:prstGeom prst="rect">
            <a:avLst/>
          </a:prstGeom>
        </p:spPr>
        <p:txBody>
          <a:bodyPr wrap="square">
            <a:spAutoFit/>
          </a:bodyPr>
          <a:lstStyle/>
          <a:p>
            <a:pPr algn="just">
              <a:lnSpc>
                <a:spcPct val="150000"/>
              </a:lnSpc>
              <a:spcAft>
                <a:spcPts val="0"/>
              </a:spcAft>
            </a:pPr>
            <a:r>
              <a:rPr lang="en-US" altLang="zh-CN" sz="3200" b="1" kern="100" dirty="0" smtClean="0">
                <a:solidFill>
                  <a:srgbClr val="C00000"/>
                </a:solidFill>
                <a:latin typeface="Times New Roman" panose="02020603050405020304"/>
                <a:cs typeface="Times New Roman" panose="02020603050405020304"/>
              </a:rPr>
              <a:t>C</a:t>
            </a:r>
            <a:endParaRPr lang="zh-CN" altLang="zh-CN" sz="3200" kern="100" baseline="30000" dirty="0">
              <a:effectLst/>
              <a:latin typeface="宋体" panose="02010600030101010101" pitchFamily="2" charset="-122"/>
              <a:cs typeface="Courier New" panose="02070309020205020404"/>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7408" y="1230137"/>
            <a:ext cx="10657830" cy="397031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2</a:t>
            </a:r>
            <a:r>
              <a:rPr lang="zh-CN" altLang="en-US" sz="3200" b="1" kern="2200" dirty="0" smtClean="0">
                <a:latin typeface="Times New Roman" panose="02020603050405020304"/>
                <a:ea typeface="宋体" panose="02010600030101010101" pitchFamily="2" charset="-122"/>
              </a:rPr>
              <a:t>．通电直导线在磁场中受到磁场力的方向可以用左手定则来判断：伸开左手，使大拇指与四个手指垂直，并且都与手掌在同一个平面内，让磁</a:t>
            </a:r>
            <a:br>
              <a:rPr lang="en-US" altLang="zh-CN" sz="3200" b="1" kern="2200" dirty="0" smtClean="0">
                <a:latin typeface="Times New Roman" panose="02020603050405020304"/>
                <a:ea typeface="宋体" panose="02010600030101010101" pitchFamily="2" charset="-122"/>
              </a:rPr>
            </a:br>
            <a:r>
              <a:rPr lang="zh-CN" altLang="en-US" sz="3200" b="1" kern="2200" dirty="0" smtClean="0">
                <a:latin typeface="Times New Roman" panose="02020603050405020304"/>
                <a:ea typeface="宋体" panose="02010600030101010101" pitchFamily="2" charset="-122"/>
              </a:rPr>
              <a:t>感线垂直穿入掌心，并使四指指向</a:t>
            </a:r>
            <a:br>
              <a:rPr lang="en-US" altLang="zh-CN" sz="3200" b="1" kern="2200" dirty="0" smtClean="0">
                <a:latin typeface="Times New Roman" panose="02020603050405020304"/>
                <a:ea typeface="宋体" panose="02010600030101010101" pitchFamily="2" charset="-122"/>
              </a:rPr>
            </a:br>
            <a:r>
              <a:rPr lang="zh-CN" altLang="en-US" sz="3200" b="1" kern="2200" dirty="0" smtClean="0">
                <a:latin typeface="Times New Roman" panose="02020603050405020304"/>
                <a:ea typeface="宋体" panose="02010600030101010101" pitchFamily="2" charset="-122"/>
              </a:rPr>
              <a:t>电流的方向，这时大拇指所指的方</a:t>
            </a:r>
            <a:br>
              <a:rPr lang="en-US" altLang="zh-CN" sz="3200" b="1" kern="2200" dirty="0" smtClean="0">
                <a:latin typeface="Times New Roman" panose="02020603050405020304"/>
                <a:ea typeface="宋体" panose="02010600030101010101" pitchFamily="2" charset="-122"/>
              </a:rPr>
            </a:br>
            <a:r>
              <a:rPr lang="zh-CN" altLang="en-US" sz="3200" b="1" kern="2200" dirty="0" smtClean="0">
                <a:latin typeface="Times New Roman" panose="02020603050405020304"/>
                <a:ea typeface="宋体" panose="02010600030101010101" pitchFamily="2" charset="-122"/>
              </a:rPr>
              <a:t>向就是通电直导线所受磁场力的方</a:t>
            </a:r>
            <a:br>
              <a:rPr lang="en-US" altLang="zh-CN" sz="3200" b="1" kern="2200" dirty="0" smtClean="0">
                <a:latin typeface="Times New Roman" panose="02020603050405020304"/>
                <a:ea typeface="宋体" panose="02010600030101010101" pitchFamily="2" charset="-122"/>
              </a:rPr>
            </a:br>
            <a:r>
              <a:rPr lang="zh-CN" altLang="en-US" sz="3200" b="1" kern="2200" dirty="0" smtClean="0">
                <a:latin typeface="Times New Roman" panose="02020603050405020304"/>
                <a:ea typeface="宋体" panose="02010600030101010101" pitchFamily="2" charset="-122"/>
              </a:rPr>
              <a:t>向，如图甲所示。</a:t>
            </a:r>
            <a:endParaRPr lang="zh-CN" altLang="en-US" sz="3200" b="1" kern="2200" dirty="0" smtClean="0">
              <a:latin typeface="Times New Roman" panose="02020603050405020304"/>
              <a:ea typeface="宋体" panose="02010600030101010101" pitchFamily="2" charset="-122"/>
            </a:endParaRPr>
          </a:p>
        </p:txBody>
      </p:sp>
      <p:pic>
        <p:nvPicPr>
          <p:cNvPr id="3"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28248" y="2814449"/>
            <a:ext cx="2520280" cy="33265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6763" y="1412776"/>
            <a:ext cx="10658475" cy="113024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535305" fontAlgn="auto">
              <a:lnSpc>
                <a:spcPct val="150000"/>
              </a:lnSpc>
              <a:spcAft>
                <a:spcPts val="0"/>
              </a:spcAft>
            </a:pPr>
            <a:r>
              <a:rPr lang="zh-CN" altLang="en-US" sz="3200" b="1" kern="2200" dirty="0" smtClean="0">
                <a:latin typeface="Times New Roman" panose="02020603050405020304"/>
                <a:ea typeface="宋体" panose="02010600030101010101" pitchFamily="2" charset="-122"/>
              </a:rPr>
              <a:t>由此可以判断，图乙中的线圈是</a:t>
            </a:r>
            <a:r>
              <a:rPr lang="en-US" altLang="zh-CN" sz="3200" b="1" kern="2200" dirty="0" smtClean="0">
                <a:latin typeface="Times New Roman" panose="02020603050405020304"/>
                <a:ea typeface="宋体" panose="02010600030101010101" pitchFamily="2" charset="-122"/>
              </a:rPr>
              <a:t>________(</a:t>
            </a:r>
            <a:r>
              <a:rPr lang="zh-CN" altLang="en-US" sz="3200" b="1" kern="2200" dirty="0" smtClean="0">
                <a:latin typeface="Times New Roman" panose="02020603050405020304"/>
                <a:ea typeface="宋体" panose="02010600030101010101" pitchFamily="2" charset="-122"/>
              </a:rPr>
              <a:t>选填“顺时针”或“逆时针”</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转动的。</a:t>
            </a:r>
            <a:endParaRPr lang="zh-CN" altLang="en-US" sz="3200" b="1" kern="2200" dirty="0" smtClean="0">
              <a:latin typeface="Times New Roman" panose="02020603050405020304"/>
              <a:ea typeface="宋体" panose="02010600030101010101" pitchFamily="2" charset="-122"/>
            </a:endParaRPr>
          </a:p>
        </p:txBody>
      </p:sp>
      <p:pic>
        <p:nvPicPr>
          <p:cNvPr id="3"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07408" y="2849526"/>
            <a:ext cx="2577184" cy="289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7248127" y="1412776"/>
            <a:ext cx="1440433" cy="830997"/>
          </a:xfrm>
          <a:prstGeom prst="rect">
            <a:avLst/>
          </a:prstGeom>
        </p:spPr>
        <p:txBody>
          <a:bodyPr wrap="square">
            <a:spAutoFit/>
          </a:bodyPr>
          <a:lstStyle/>
          <a:p>
            <a:pPr algn="just">
              <a:lnSpc>
                <a:spcPct val="150000"/>
              </a:lnSpc>
              <a:spcAft>
                <a:spcPts val="0"/>
              </a:spcAft>
            </a:pPr>
            <a:r>
              <a:rPr lang="zh-CN" altLang="en-US" sz="3200" b="1" kern="100" dirty="0">
                <a:solidFill>
                  <a:srgbClr val="C00000"/>
                </a:solidFill>
                <a:latin typeface="Times New Roman" panose="02020603050405020304"/>
                <a:cs typeface="Times New Roman" panose="02020603050405020304"/>
              </a:rPr>
              <a:t>顺时针</a:t>
            </a:r>
            <a:endParaRPr lang="zh-CN" altLang="zh-CN" sz="3200" kern="100" baseline="30000" dirty="0">
              <a:effectLst/>
              <a:latin typeface="宋体" panose="02010600030101010101" pitchFamily="2" charset="-122"/>
              <a:cs typeface="Courier New" panose="02070309020205020404"/>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6763" y="1556792"/>
            <a:ext cx="10658475" cy="230832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719455" indent="-719455"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3</a:t>
            </a:r>
            <a:r>
              <a:rPr lang="zh-CN" altLang="en-US" sz="3200" b="1" kern="2200" dirty="0" smtClean="0">
                <a:latin typeface="Times New Roman" panose="02020603050405020304"/>
                <a:ea typeface="宋体" panose="02010600030101010101" pitchFamily="2" charset="-122"/>
              </a:rPr>
              <a:t>．</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中考</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广西</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如图，某兴趣小组利用干电池、铜线框和磁体制作了一个“爱心”电动机，“爱心”能绕电池转动。下列家用电器与“爱心”电动机工作原理相同的是</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3" name="文本占位符 2"/>
          <p:cNvSpPr txBox="1"/>
          <p:nvPr/>
        </p:nvSpPr>
        <p:spPr>
          <a:xfrm>
            <a:off x="766762" y="4660969"/>
            <a:ext cx="7921625" cy="120032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19455"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．电饭锅      </a:t>
            </a: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．电风扇  </a:t>
            </a:r>
            <a:endParaRPr lang="en-US" altLang="zh-CN" sz="3200" b="1" kern="100" dirty="0" smtClean="0">
              <a:latin typeface="Times New Roman" panose="02020603050405020304"/>
              <a:ea typeface="宋体" panose="02010600030101010101" pitchFamily="2" charset="-122"/>
            </a:endParaRPr>
          </a:p>
          <a:p>
            <a:pPr marL="719455"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．手电筒      </a:t>
            </a: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．电视机</a:t>
            </a:r>
            <a:endParaRPr lang="zh-CN" altLang="en-US" sz="3200" kern="100" dirty="0" smtClean="0">
              <a:latin typeface="Times New Roman" panose="02020603050405020304"/>
              <a:ea typeface="宋体" panose="02010600030101010101" pitchFamily="2" charset="-122"/>
            </a:endParaRPr>
          </a:p>
        </p:txBody>
      </p:sp>
      <p:pic>
        <p:nvPicPr>
          <p:cNvPr id="4"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32104" y="3861918"/>
            <a:ext cx="1770981" cy="2260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2378063" y="3789320"/>
            <a:ext cx="477577" cy="830997"/>
          </a:xfrm>
          <a:prstGeom prst="rect">
            <a:avLst/>
          </a:prstGeom>
        </p:spPr>
        <p:txBody>
          <a:bodyPr wrap="square">
            <a:spAutoFit/>
          </a:bodyPr>
          <a:lstStyle/>
          <a:p>
            <a:pPr algn="just">
              <a:lnSpc>
                <a:spcPct val="150000"/>
              </a:lnSpc>
              <a:spcAft>
                <a:spcPts val="0"/>
              </a:spcAft>
            </a:pPr>
            <a:r>
              <a:rPr lang="en-US" altLang="zh-CN" sz="3200" b="1" kern="100" dirty="0" smtClean="0">
                <a:solidFill>
                  <a:srgbClr val="C00000"/>
                </a:solidFill>
                <a:latin typeface="Times New Roman" panose="02020603050405020304"/>
                <a:cs typeface="Times New Roman" panose="02020603050405020304"/>
              </a:rPr>
              <a:t>B</a:t>
            </a:r>
            <a:endParaRPr lang="zh-CN" altLang="zh-CN" sz="3200" kern="100" baseline="30000" dirty="0">
              <a:effectLst/>
              <a:latin typeface="宋体" panose="02010600030101010101" pitchFamily="2" charset="-122"/>
              <a:cs typeface="Courier New" panose="02070309020205020404"/>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6763" y="1484784"/>
            <a:ext cx="10658475" cy="12003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4</a:t>
            </a:r>
            <a:r>
              <a:rPr lang="zh-CN" altLang="en-US" sz="3200" b="1" kern="2200" dirty="0" smtClean="0">
                <a:latin typeface="Times New Roman" panose="02020603050405020304"/>
                <a:ea typeface="宋体" panose="02010600030101010101" pitchFamily="2" charset="-122"/>
              </a:rPr>
              <a:t>．在装配直流电动机模型时，通电后直流电动机模型不转。电动机不转的原因不可能是</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3" name="文本占位符 2"/>
          <p:cNvSpPr txBox="1"/>
          <p:nvPr/>
        </p:nvSpPr>
        <p:spPr>
          <a:xfrm>
            <a:off x="767135" y="2998961"/>
            <a:ext cx="7921625" cy="230832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738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．转轴与支架之间摩擦力太大</a:t>
            </a:r>
            <a:endParaRPr lang="zh-CN" altLang="en-US" sz="3200" b="1" kern="100" dirty="0" smtClean="0">
              <a:latin typeface="Times New Roman" panose="02020603050405020304"/>
              <a:ea typeface="宋体" panose="02010600030101010101" pitchFamily="2" charset="-122"/>
            </a:endParaRPr>
          </a:p>
          <a:p>
            <a:pPr marL="62738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．磁体磁性太强</a:t>
            </a:r>
            <a:endParaRPr lang="zh-CN" altLang="en-US" sz="3200" b="1" kern="100" dirty="0" smtClean="0">
              <a:latin typeface="Times New Roman" panose="02020603050405020304"/>
              <a:ea typeface="宋体" panose="02010600030101010101" pitchFamily="2" charset="-122"/>
            </a:endParaRPr>
          </a:p>
          <a:p>
            <a:pPr marL="62738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．电刷与换向器接触不良</a:t>
            </a:r>
            <a:endParaRPr lang="zh-CN" altLang="en-US" sz="3200" b="1" kern="100" dirty="0" smtClean="0">
              <a:latin typeface="Times New Roman" panose="02020603050405020304"/>
              <a:ea typeface="宋体" panose="02010600030101010101" pitchFamily="2" charset="-122"/>
            </a:endParaRPr>
          </a:p>
          <a:p>
            <a:pPr marL="62738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．电源电压太低了</a:t>
            </a:r>
            <a:endParaRPr lang="zh-CN" altLang="en-US" sz="3200" b="1" kern="100" dirty="0" smtClean="0">
              <a:latin typeface="Times New Roman" panose="02020603050405020304"/>
              <a:ea typeface="宋体" panose="02010600030101010101" pitchFamily="2" charset="-122"/>
            </a:endParaRPr>
          </a:p>
        </p:txBody>
      </p:sp>
      <p:sp>
        <p:nvSpPr>
          <p:cNvPr id="4" name="矩形 3"/>
          <p:cNvSpPr/>
          <p:nvPr/>
        </p:nvSpPr>
        <p:spPr>
          <a:xfrm>
            <a:off x="6770551" y="2244053"/>
            <a:ext cx="477577" cy="742511"/>
          </a:xfrm>
          <a:prstGeom prst="rect">
            <a:avLst/>
          </a:prstGeom>
        </p:spPr>
        <p:txBody>
          <a:bodyPr wrap="square">
            <a:spAutoFit/>
          </a:bodyPr>
          <a:lstStyle/>
          <a:p>
            <a:pPr algn="just">
              <a:lnSpc>
                <a:spcPct val="150000"/>
              </a:lnSpc>
              <a:spcAft>
                <a:spcPts val="0"/>
              </a:spcAft>
            </a:pPr>
            <a:r>
              <a:rPr lang="en-US" altLang="zh-CN" sz="3200" b="1" kern="100" dirty="0" smtClean="0">
                <a:solidFill>
                  <a:srgbClr val="C00000"/>
                </a:solidFill>
                <a:latin typeface="Times New Roman" panose="02020603050405020304"/>
                <a:cs typeface="Times New Roman" panose="02020603050405020304"/>
              </a:rPr>
              <a:t>B</a:t>
            </a:r>
            <a:endParaRPr lang="zh-CN" altLang="zh-CN" sz="3200" kern="100" baseline="30000" dirty="0">
              <a:effectLst/>
              <a:latin typeface="宋体" panose="02010600030101010101" pitchFamily="2" charset="-122"/>
              <a:cs typeface="Courier New" panose="02070309020205020404"/>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881911" y="2168797"/>
            <a:ext cx="8374867" cy="2477564"/>
            <a:chOff x="1195409" y="1554589"/>
            <a:chExt cx="6281150" cy="1858173"/>
          </a:xfrm>
        </p:grpSpPr>
        <p:cxnSp>
          <p:nvCxnSpPr>
            <p:cNvPr id="3" name="直接箭头连接符 2"/>
            <p:cNvCxnSpPr>
              <a:stCxn id="7" idx="3"/>
              <a:endCxn id="9" idx="2"/>
            </p:cNvCxnSpPr>
            <p:nvPr/>
          </p:nvCxnSpPr>
          <p:spPr bwMode="auto">
            <a:xfrm flipV="1">
              <a:off x="2995609" y="2410125"/>
              <a:ext cx="1079070" cy="1306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 name="矩形 35"/>
            <p:cNvSpPr>
              <a:spLocks noChangeArrowheads="1"/>
            </p:cNvSpPr>
            <p:nvPr/>
          </p:nvSpPr>
          <p:spPr bwMode="auto">
            <a:xfrm>
              <a:off x="6091953" y="1554589"/>
              <a:ext cx="75645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结构</a:t>
              </a:r>
              <a:endParaRPr lang="en-US" altLang="zh-CN" sz="3200" b="1" dirty="0"/>
            </a:p>
          </p:txBody>
        </p:sp>
        <p:sp>
          <p:nvSpPr>
            <p:cNvPr id="5" name="矩形 35"/>
            <p:cNvSpPr>
              <a:spLocks noChangeArrowheads="1"/>
            </p:cNvSpPr>
            <p:nvPr/>
          </p:nvSpPr>
          <p:spPr bwMode="auto">
            <a:xfrm>
              <a:off x="3200296" y="1994265"/>
              <a:ext cx="756457"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应用</a:t>
              </a:r>
              <a:endParaRPr lang="en-US" altLang="zh-CN" sz="3200" b="1" dirty="0"/>
            </a:p>
          </p:txBody>
        </p:sp>
        <p:cxnSp>
          <p:nvCxnSpPr>
            <p:cNvPr id="6" name="直接箭头连接符 5"/>
            <p:cNvCxnSpPr/>
            <p:nvPr/>
          </p:nvCxnSpPr>
          <p:spPr bwMode="auto">
            <a:xfrm flipV="1">
              <a:off x="3535144" y="3205014"/>
              <a:ext cx="530746" cy="102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矩形 35"/>
            <p:cNvSpPr>
              <a:spLocks noChangeArrowheads="1"/>
            </p:cNvSpPr>
            <p:nvPr/>
          </p:nvSpPr>
          <p:spPr bwMode="auto">
            <a:xfrm>
              <a:off x="1195409" y="2007694"/>
              <a:ext cx="1800200" cy="830997"/>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磁场对通电导线的作用</a:t>
              </a:r>
              <a:endParaRPr lang="en-US" altLang="zh-CN" sz="3200" b="1" dirty="0"/>
            </a:p>
          </p:txBody>
        </p:sp>
        <p:cxnSp>
          <p:nvCxnSpPr>
            <p:cNvPr id="8" name="直接连接符 7"/>
            <p:cNvCxnSpPr/>
            <p:nvPr/>
          </p:nvCxnSpPr>
          <p:spPr>
            <a:xfrm>
              <a:off x="3535144" y="2423192"/>
              <a:ext cx="0" cy="7920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4074679" y="2122093"/>
              <a:ext cx="1585226" cy="57606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Times New Roman" panose="02020603050405020304" pitchFamily="18" charset="0"/>
                  <a:ea typeface="宋体" panose="02010600030101010101" pitchFamily="2" charset="-122"/>
                </a:rPr>
                <a:t>电动机</a:t>
              </a:r>
              <a:endParaRPr lang="zh-CN" altLang="en-US" sz="3200" b="1" dirty="0">
                <a:solidFill>
                  <a:schemeClr val="tx1"/>
                </a:solidFill>
                <a:latin typeface="Times New Roman" panose="02020603050405020304" pitchFamily="18" charset="0"/>
                <a:ea typeface="宋体" panose="02010600030101010101" pitchFamily="2" charset="-122"/>
              </a:endParaRPr>
            </a:p>
          </p:txBody>
        </p:sp>
        <p:cxnSp>
          <p:nvCxnSpPr>
            <p:cNvPr id="10" name="直接连接符 9"/>
            <p:cNvCxnSpPr/>
            <p:nvPr/>
          </p:nvCxnSpPr>
          <p:spPr>
            <a:xfrm>
              <a:off x="5659905" y="2410125"/>
              <a:ext cx="43204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875929" y="1769801"/>
              <a:ext cx="0" cy="136040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875929" y="1769801"/>
              <a:ext cx="21602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875929" y="3116718"/>
              <a:ext cx="21602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35"/>
            <p:cNvSpPr>
              <a:spLocks noChangeArrowheads="1"/>
            </p:cNvSpPr>
            <p:nvPr/>
          </p:nvSpPr>
          <p:spPr bwMode="auto">
            <a:xfrm>
              <a:off x="6102144" y="2194319"/>
              <a:ext cx="1374415"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能量转化</a:t>
              </a:r>
              <a:endParaRPr lang="en-US" altLang="zh-CN" sz="3200" b="1" dirty="0"/>
            </a:p>
          </p:txBody>
        </p:sp>
        <p:sp>
          <p:nvSpPr>
            <p:cNvPr id="15" name="矩形 35"/>
            <p:cNvSpPr>
              <a:spLocks noChangeArrowheads="1"/>
            </p:cNvSpPr>
            <p:nvPr/>
          </p:nvSpPr>
          <p:spPr bwMode="auto">
            <a:xfrm>
              <a:off x="6091953" y="2887556"/>
              <a:ext cx="1065436"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换向器</a:t>
              </a:r>
              <a:endParaRPr lang="en-US" altLang="zh-CN" sz="3200" b="1" dirty="0"/>
            </a:p>
          </p:txBody>
        </p:sp>
        <p:sp>
          <p:nvSpPr>
            <p:cNvPr id="16" name="矩形 35"/>
            <p:cNvSpPr>
              <a:spLocks noChangeArrowheads="1"/>
            </p:cNvSpPr>
            <p:nvPr/>
          </p:nvSpPr>
          <p:spPr bwMode="auto">
            <a:xfrm>
              <a:off x="4054741" y="2974181"/>
              <a:ext cx="1374415"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其他应用</a:t>
              </a:r>
              <a:endParaRPr lang="en-US" altLang="zh-CN" sz="32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6"/>
          <p:cNvSpPr txBox="1">
            <a:spLocks noChangeArrowheads="1"/>
          </p:cNvSpPr>
          <p:nvPr/>
        </p:nvSpPr>
        <p:spPr bwMode="auto">
          <a:xfrm>
            <a:off x="1775520" y="1975477"/>
            <a:ext cx="8640960" cy="2245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indent="901700" eaLnBrk="1" hangingPunct="1">
              <a:lnSpc>
                <a:spcPct val="150000"/>
              </a:lnSpc>
              <a:spcBef>
                <a:spcPct val="0"/>
              </a:spcBef>
              <a:buNone/>
              <a:defRPr/>
            </a:pPr>
            <a:r>
              <a:rPr lang="zh-CN" altLang="en-US" b="1" dirty="0" smtClean="0">
                <a:latin typeface="Times New Roman" panose="02020603050405020304" pitchFamily="18" charset="0"/>
                <a:ea typeface="+mn-ea"/>
                <a:cs typeface="Times New Roman" panose="02020603050405020304" pitchFamily="18" charset="0"/>
              </a:rPr>
              <a:t>奥斯特实验中，通过</a:t>
            </a:r>
            <a:r>
              <a:rPr lang="zh-CN" altLang="en-US" b="1" dirty="0">
                <a:latin typeface="Times New Roman" panose="02020603050405020304" pitchFamily="18" charset="0"/>
                <a:ea typeface="+mn-ea"/>
                <a:cs typeface="Times New Roman" panose="02020603050405020304" pitchFamily="18" charset="0"/>
              </a:rPr>
              <a:t>小磁针的偏转，知道通电导线对它周围的磁体有力的作用，反过来，磁体对通电导线有没有力的作用？</a:t>
            </a:r>
            <a:endParaRPr lang="zh-CN" altLang="en-US" b="1" dirty="0">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TextBox 26"/>
          <p:cNvSpPr txBox="1">
            <a:spLocks noChangeArrowheads="1"/>
          </p:cNvSpPr>
          <p:nvPr/>
        </p:nvSpPr>
        <p:spPr bwMode="auto">
          <a:xfrm>
            <a:off x="814919" y="1700808"/>
            <a:ext cx="10081615"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476250" indent="-476250"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实验探究</a:t>
            </a:r>
            <a:r>
              <a:rPr lang="en-US" altLang="zh-CN" b="1" dirty="0">
                <a:latin typeface="Times New Roman" panose="02020603050405020304" pitchFamily="18" charset="0"/>
                <a:ea typeface="+mn-ea"/>
                <a:cs typeface="Times New Roman" panose="02020603050405020304" pitchFamily="18" charset="0"/>
              </a:rPr>
              <a:t>—— </a:t>
            </a:r>
            <a:r>
              <a:rPr lang="zh-CN" altLang="en-US" b="1" dirty="0">
                <a:latin typeface="Times New Roman" panose="02020603050405020304" pitchFamily="18" charset="0"/>
                <a:ea typeface="+mn-ea"/>
                <a:cs typeface="Times New Roman" panose="02020603050405020304" pitchFamily="18" charset="0"/>
              </a:rPr>
              <a:t>磁场对通电导线的作用力。</a:t>
            </a:r>
            <a:endParaRPr lang="zh-CN" altLang="en-US"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1. </a:t>
            </a:r>
            <a:r>
              <a:rPr lang="zh-CN" altLang="en-US" b="1" dirty="0">
                <a:latin typeface="Times New Roman" panose="02020603050405020304" pitchFamily="18" charset="0"/>
                <a:ea typeface="+mn-ea"/>
                <a:cs typeface="Times New Roman" panose="02020603050405020304" pitchFamily="18" charset="0"/>
              </a:rPr>
              <a:t>实验装置</a:t>
            </a:r>
            <a:endParaRPr lang="zh-CN" altLang="en-US" b="1" dirty="0">
              <a:latin typeface="Times New Roman" panose="02020603050405020304" pitchFamily="18" charset="0"/>
              <a:ea typeface="+mn-ea"/>
              <a:cs typeface="Times New Roman" panose="02020603050405020304" pitchFamily="18" charset="0"/>
            </a:endParaRPr>
          </a:p>
        </p:txBody>
      </p:sp>
      <p:pic>
        <p:nvPicPr>
          <p:cNvPr id="1026"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49218" y="2726170"/>
            <a:ext cx="4963007" cy="30104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AutoShape 2"/>
          <p:cNvSpPr>
            <a:spLocks noChangeArrowheads="1"/>
          </p:cNvSpPr>
          <p:nvPr>
            <p:custDataLst>
              <p:tags r:id="rId2"/>
            </p:custDataLst>
          </p:nvPr>
        </p:nvSpPr>
        <p:spPr bwMode="gray">
          <a:xfrm flipH="1">
            <a:off x="2244900" y="923908"/>
            <a:ext cx="5491404"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AutoShape 2"/>
          <p:cNvSpPr>
            <a:spLocks noChangeArrowheads="1"/>
          </p:cNvSpPr>
          <p:nvPr>
            <p:custDataLst>
              <p:tags r:id="rId3"/>
            </p:custDataLst>
          </p:nvPr>
        </p:nvSpPr>
        <p:spPr bwMode="gray">
          <a:xfrm flipH="1">
            <a:off x="839435" y="913325"/>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4" name="文本框 27"/>
          <p:cNvSpPr txBox="1"/>
          <p:nvPr>
            <p:custDataLst>
              <p:tags r:id="rId4"/>
            </p:custDataLst>
          </p:nvPr>
        </p:nvSpPr>
        <p:spPr>
          <a:xfrm>
            <a:off x="1050679" y="911460"/>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5"/>
            </p:custDataLst>
          </p:nvPr>
        </p:nvSpPr>
        <p:spPr>
          <a:xfrm>
            <a:off x="3347262" y="911460"/>
            <a:ext cx="4389041"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磁场对通电导线的作用</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6"/>
            </p:custDataLst>
          </p:nvPr>
        </p:nvSpPr>
        <p:spPr>
          <a:xfrm>
            <a:off x="2486202" y="779976"/>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a:solidFill>
                  <a:schemeClr val="tx1"/>
                </a:solidFill>
                <a:latin typeface="黑体" panose="02010609060101010101" charset="-122"/>
                <a:ea typeface="黑体" panose="02010609060101010101" charset="-122"/>
              </a:rPr>
              <a:t>1</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26"/>
          <p:cNvSpPr txBox="1">
            <a:spLocks noChangeArrowheads="1"/>
          </p:cNvSpPr>
          <p:nvPr/>
        </p:nvSpPr>
        <p:spPr bwMode="auto">
          <a:xfrm>
            <a:off x="1054945" y="980728"/>
            <a:ext cx="10081615"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2. </a:t>
            </a:r>
            <a:r>
              <a:rPr lang="zh-CN" altLang="en-US" b="1" dirty="0">
                <a:latin typeface="Times New Roman" panose="02020603050405020304" pitchFamily="18" charset="0"/>
                <a:ea typeface="+mn-ea"/>
                <a:cs typeface="Times New Roman" panose="02020603050405020304" pitchFamily="18" charset="0"/>
              </a:rPr>
              <a:t>实验过程 按图示装置连接电路。</a:t>
            </a:r>
            <a:endParaRPr lang="zh-CN" altLang="en-US"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①闭合开关，观察到通电导体棒在磁场中受力而运动。</a:t>
            </a:r>
            <a:endParaRPr lang="zh-CN" altLang="en-US"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②改变磁场方向或电流方向，或同时改变磁场方向和电流方向，观察通电导体的运动方向是否改变。</a:t>
            </a:r>
            <a:endParaRPr lang="zh-CN" altLang="en-US"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③改变电流的大小和磁场的强弱，观察导体棒运动速度是否改变</a:t>
            </a:r>
            <a:r>
              <a:rPr lang="en-US" altLang="zh-CN" b="1" dirty="0">
                <a:latin typeface="Times New Roman" panose="02020603050405020304" pitchFamily="18" charset="0"/>
                <a:ea typeface="+mn-ea"/>
                <a:cs typeface="Times New Roman" panose="02020603050405020304" pitchFamily="18" charset="0"/>
              </a:rPr>
              <a:t>(</a:t>
            </a:r>
            <a:r>
              <a:rPr lang="zh-CN" altLang="en-US" b="1" dirty="0">
                <a:latin typeface="Times New Roman" panose="02020603050405020304" pitchFamily="18" charset="0"/>
                <a:ea typeface="+mn-ea"/>
                <a:cs typeface="Times New Roman" panose="02020603050405020304" pitchFamily="18" charset="0"/>
              </a:rPr>
              <a:t>受力的大小是否改变</a:t>
            </a:r>
            <a:r>
              <a:rPr lang="en-US" altLang="zh-CN" b="1" dirty="0">
                <a:latin typeface="Times New Roman" panose="02020603050405020304" pitchFamily="18" charset="0"/>
                <a:ea typeface="+mn-ea"/>
                <a:cs typeface="Times New Roman" panose="02020603050405020304" pitchFamily="18" charset="0"/>
              </a:rPr>
              <a:t>)</a:t>
            </a:r>
            <a:r>
              <a:rPr lang="zh-CN" altLang="en-US" b="1" dirty="0">
                <a:latin typeface="Times New Roman" panose="02020603050405020304" pitchFamily="18" charset="0"/>
                <a:ea typeface="+mn-ea"/>
                <a:cs typeface="Times New Roman" panose="02020603050405020304" pitchFamily="18" charset="0"/>
              </a:rPr>
              <a:t>。</a:t>
            </a:r>
            <a:endParaRPr lang="zh-CN" altLang="en-US"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7" y="1508788"/>
            <a:ext cx="10562167"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3. </a:t>
            </a:r>
            <a:r>
              <a:rPr lang="zh-CN" altLang="en-US" sz="3200" b="1" dirty="0">
                <a:latin typeface="Times New Roman" panose="02020603050405020304" pitchFamily="18" charset="0"/>
                <a:cs typeface="Times New Roman" panose="02020603050405020304" pitchFamily="18" charset="0"/>
              </a:rPr>
              <a:t>实验结论 通电导体在磁场中受到力的作用，受力方向与磁场方向和电流方向有关，受力大小与电流大小和磁场强弱有关。</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4. </a:t>
            </a:r>
            <a:r>
              <a:rPr lang="zh-CN" altLang="en-US" sz="3200" b="1" dirty="0">
                <a:latin typeface="Times New Roman" panose="02020603050405020304" pitchFamily="18" charset="0"/>
                <a:cs typeface="Times New Roman" panose="02020603050405020304" pitchFamily="18" charset="0"/>
              </a:rPr>
              <a:t>能量转化 将电能转化为机械能。</a:t>
            </a:r>
            <a:endParaRPr lang="en-US" altLang="zh-CN"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875512" y="548680"/>
            <a:ext cx="10441305" cy="5777865"/>
            <a:chOff x="153" y="1753"/>
            <a:chExt cx="16443" cy="9099"/>
          </a:xfrm>
        </p:grpSpPr>
        <p:pic>
          <p:nvPicPr>
            <p:cNvPr id="3" name="图片 2" descr="打孔纸"/>
            <p:cNvPicPr>
              <a:picLocks noChangeAspect="1"/>
            </p:cNvPicPr>
            <p:nvPr>
              <p:custDataLst>
                <p:tags r:id="rId1"/>
              </p:custDataLst>
            </p:nvPr>
          </p:nvPicPr>
          <p:blipFill>
            <a:blip r:embed="rId2"/>
            <a:stretch>
              <a:fillRect/>
            </a:stretch>
          </p:blipFill>
          <p:spPr>
            <a:xfrm>
              <a:off x="153" y="2247"/>
              <a:ext cx="16443" cy="8605"/>
            </a:xfrm>
            <a:prstGeom prst="rect">
              <a:avLst/>
            </a:prstGeom>
          </p:spPr>
        </p:pic>
        <p:grpSp>
          <p:nvGrpSpPr>
            <p:cNvPr id="7" name="组合 6"/>
            <p:cNvGrpSpPr/>
            <p:nvPr/>
          </p:nvGrpSpPr>
          <p:grpSpPr>
            <a:xfrm>
              <a:off x="721" y="1753"/>
              <a:ext cx="4309" cy="979"/>
              <a:chOff x="721" y="2160"/>
              <a:chExt cx="4309" cy="979"/>
            </a:xfrm>
          </p:grpSpPr>
          <p:sp>
            <p:nvSpPr>
              <p:cNvPr id="4" name="文本框 3"/>
              <p:cNvSpPr txBox="1"/>
              <p:nvPr>
                <p:custDataLst>
                  <p:tags r:id="rId3"/>
                </p:custDataLst>
              </p:nvPr>
            </p:nvSpPr>
            <p:spPr>
              <a:xfrm>
                <a:off x="2204" y="2315"/>
                <a:ext cx="2826"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易错提醒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721" y="2160"/>
                <a:ext cx="1579" cy="936"/>
              </a:xfrm>
              <a:prstGeom prst="rect">
                <a:avLst/>
              </a:prstGeom>
            </p:spPr>
          </p:pic>
        </p:grpSp>
      </p:grpSp>
      <p:sp>
        <p:nvSpPr>
          <p:cNvPr id="8" name="矩形 7"/>
          <p:cNvSpPr>
            <a:spLocks noChangeArrowheads="1"/>
          </p:cNvSpPr>
          <p:nvPr/>
        </p:nvSpPr>
        <p:spPr bwMode="auto">
          <a:xfrm>
            <a:off x="1950625" y="1313369"/>
            <a:ext cx="8784976" cy="45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并非所有通电导体在磁场中都会受到力的作用，只有当电流方向和磁场方向斜交或垂直</a:t>
            </a:r>
            <a:r>
              <a:rPr lang="en-US" altLang="zh-CN" sz="3200" b="1" dirty="0" smtClean="0">
                <a:solidFill>
                  <a:srgbClr val="00B0F0"/>
                </a:solidFill>
                <a:latin typeface="Times New Roman" panose="02020603050405020304" pitchFamily="18" charset="0"/>
                <a:ea typeface="楷体" panose="02010609060101010101" pitchFamily="49" charset="-122"/>
              </a:rPr>
              <a:t>(</a:t>
            </a:r>
            <a:r>
              <a:rPr lang="zh-CN" altLang="en-US" sz="3200" b="1" dirty="0" smtClean="0">
                <a:solidFill>
                  <a:srgbClr val="00B0F0"/>
                </a:solidFill>
                <a:latin typeface="Times New Roman" panose="02020603050405020304" pitchFamily="18" charset="0"/>
                <a:ea typeface="楷体" panose="02010609060101010101" pitchFamily="49" charset="-122"/>
              </a:rPr>
              <a:t>不</a:t>
            </a:r>
            <a:r>
              <a:rPr lang="zh-CN" altLang="en-US" sz="3200" b="1" dirty="0">
                <a:solidFill>
                  <a:srgbClr val="00B0F0"/>
                </a:solidFill>
                <a:latin typeface="Times New Roman" panose="02020603050405020304" pitchFamily="18" charset="0"/>
                <a:ea typeface="楷体" panose="02010609060101010101" pitchFamily="49" charset="-122"/>
              </a:rPr>
              <a:t>平行</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时才会受到力的作用</a:t>
            </a:r>
            <a:endParaRPr lang="zh-CN" altLang="en-US" sz="3200" b="1" dirty="0">
              <a:solidFill>
                <a:srgbClr val="00B0F0"/>
              </a:solidFill>
              <a:latin typeface="Times New Roman" panose="02020603050405020304" pitchFamily="18" charset="0"/>
              <a:ea typeface="楷体" panose="02010609060101010101" pitchFamily="49" charset="-122"/>
            </a:endParaRPr>
          </a:p>
          <a:p>
            <a:pPr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要改变通电导体在磁场中的受力方向，只需改变电流方向和磁场方向中的一个，若同时改变电流方向和磁场方向，则受力方向不变。</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1661585" y="799539"/>
            <a:ext cx="9715500"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中考</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无锡</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用图</a:t>
            </a:r>
            <a:r>
              <a:rPr lang="en-US" altLang="zh-CN" sz="3200" b="1" dirty="0">
                <a:latin typeface="Times New Roman" panose="02020603050405020304" pitchFamily="18" charset="0"/>
                <a:cs typeface="Times New Roman" panose="02020603050405020304" pitchFamily="18" charset="0"/>
              </a:rPr>
              <a:t>2 </a:t>
            </a:r>
            <a:r>
              <a:rPr lang="zh-CN" altLang="en-US" sz="3200" b="1" dirty="0">
                <a:latin typeface="Times New Roman" panose="02020603050405020304" pitchFamily="18" charset="0"/>
                <a:cs typeface="Times New Roman" panose="02020603050405020304" pitchFamily="18" charset="0"/>
              </a:rPr>
              <a:t>中装置探究磁场对通电直导线的作用，给铝棒</a:t>
            </a:r>
            <a:r>
              <a:rPr lang="en-US" altLang="zh-CN" sz="3200" b="1" i="1" dirty="0">
                <a:latin typeface="Times New Roman" panose="02020603050405020304" pitchFamily="18" charset="0"/>
                <a:cs typeface="Times New Roman" panose="02020603050405020304" pitchFamily="18" charset="0"/>
              </a:rPr>
              <a:t>AB</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通电，观察到</a:t>
            </a:r>
            <a:r>
              <a:rPr lang="en-US" altLang="zh-CN" sz="3200" b="1" i="1" dirty="0">
                <a:latin typeface="Times New Roman" panose="02020603050405020304" pitchFamily="18" charset="0"/>
                <a:cs typeface="Times New Roman" panose="02020603050405020304" pitchFamily="18" charset="0"/>
              </a:rPr>
              <a:t>AB</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向右运动，要使</a:t>
            </a:r>
            <a:r>
              <a:rPr lang="en-US" altLang="zh-CN" sz="3200" b="1" i="1" dirty="0">
                <a:latin typeface="Times New Roman" panose="02020603050405020304" pitchFamily="18" charset="0"/>
                <a:cs typeface="Times New Roman" panose="02020603050405020304" pitchFamily="18" charset="0"/>
              </a:rPr>
              <a:t>AB </a:t>
            </a:r>
            <a:r>
              <a:rPr lang="zh-CN" altLang="en-US" sz="3200" b="1" dirty="0">
                <a:latin typeface="Times New Roman" panose="02020603050405020304" pitchFamily="18" charset="0"/>
                <a:cs typeface="Times New Roman" panose="02020603050405020304" pitchFamily="18" charset="0"/>
              </a:rPr>
              <a:t>通电后向左运动，下列做法中可行的是</a:t>
            </a:r>
            <a:r>
              <a:rPr lang="en-US" altLang="zh-CN" sz="3200" b="1" dirty="0">
                <a:latin typeface="Times New Roman" panose="02020603050405020304" pitchFamily="18" charset="0"/>
                <a:cs typeface="Times New Roman" panose="02020603050405020304" pitchFamily="18" charset="0"/>
              </a:rPr>
              <a:t>(        )</a:t>
            </a:r>
            <a:endParaRPr lang="en-US" altLang="zh-CN"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A. </a:t>
            </a:r>
            <a:r>
              <a:rPr lang="zh-CN" altLang="en-US" sz="3200" b="1" dirty="0">
                <a:latin typeface="Times New Roman" panose="02020603050405020304" pitchFamily="18" charset="0"/>
                <a:cs typeface="Times New Roman" panose="02020603050405020304" pitchFamily="18" charset="0"/>
              </a:rPr>
              <a:t>仅换用磁性更强的磁体</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B. </a:t>
            </a:r>
            <a:r>
              <a:rPr lang="zh-CN" altLang="en-US" sz="3200" b="1" dirty="0">
                <a:latin typeface="Times New Roman" panose="02020603050405020304" pitchFamily="18" charset="0"/>
                <a:cs typeface="Times New Roman" panose="02020603050405020304" pitchFamily="18" charset="0"/>
              </a:rPr>
              <a:t>仅增加</a:t>
            </a:r>
            <a:r>
              <a:rPr lang="en-US" altLang="zh-CN" sz="3200" b="1" i="1" dirty="0">
                <a:latin typeface="Times New Roman" panose="02020603050405020304" pitchFamily="18" charset="0"/>
                <a:cs typeface="Times New Roman" panose="02020603050405020304" pitchFamily="18" charset="0"/>
              </a:rPr>
              <a:t>AB </a:t>
            </a:r>
            <a:r>
              <a:rPr lang="zh-CN" altLang="en-US" sz="3200" b="1" dirty="0">
                <a:latin typeface="Times New Roman" panose="02020603050405020304" pitchFamily="18" charset="0"/>
                <a:cs typeface="Times New Roman" panose="02020603050405020304" pitchFamily="18" charset="0"/>
              </a:rPr>
              <a:t>中的电流强度</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C. </a:t>
            </a:r>
            <a:r>
              <a:rPr lang="zh-CN" altLang="en-US" sz="3200" b="1" dirty="0">
                <a:latin typeface="Times New Roman" panose="02020603050405020304" pitchFamily="18" charset="0"/>
                <a:cs typeface="Times New Roman" panose="02020603050405020304" pitchFamily="18" charset="0"/>
              </a:rPr>
              <a:t>仅将磁体的</a:t>
            </a:r>
            <a:r>
              <a:rPr lang="en-US" altLang="zh-CN" sz="3200" b="1" dirty="0">
                <a:latin typeface="Times New Roman" panose="02020603050405020304" pitchFamily="18" charset="0"/>
                <a:cs typeface="Times New Roman" panose="02020603050405020304" pitchFamily="18" charset="0"/>
              </a:rPr>
              <a:t>N</a:t>
            </a:r>
            <a:r>
              <a:rPr lang="zh-CN" altLang="en-US" sz="3200" b="1" dirty="0">
                <a:latin typeface="Times New Roman" panose="02020603050405020304" pitchFamily="18" charset="0"/>
                <a:cs typeface="Times New Roman" panose="02020603050405020304" pitchFamily="18" charset="0"/>
              </a:rPr>
              <a:t>、</a:t>
            </a:r>
            <a:r>
              <a:rPr lang="en-US" altLang="zh-CN" sz="3200" b="1" dirty="0">
                <a:latin typeface="Times New Roman" panose="02020603050405020304" pitchFamily="18" charset="0"/>
                <a:cs typeface="Times New Roman" panose="02020603050405020304" pitchFamily="18" charset="0"/>
              </a:rPr>
              <a:t>S </a:t>
            </a:r>
            <a:r>
              <a:rPr lang="zh-CN" altLang="en-US" sz="3200" b="1" dirty="0">
                <a:latin typeface="Times New Roman" panose="02020603050405020304" pitchFamily="18" charset="0"/>
                <a:cs typeface="Times New Roman" panose="02020603050405020304" pitchFamily="18" charset="0"/>
              </a:rPr>
              <a:t>极对调</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D. </a:t>
            </a:r>
            <a:r>
              <a:rPr lang="zh-CN" altLang="en-US" sz="3200" b="1" dirty="0">
                <a:latin typeface="Times New Roman" panose="02020603050405020304" pitchFamily="18" charset="0"/>
                <a:cs typeface="Times New Roman" panose="02020603050405020304" pitchFamily="18" charset="0"/>
              </a:rPr>
              <a:t>仅将铝棒</a:t>
            </a:r>
            <a:r>
              <a:rPr lang="en-US" altLang="zh-CN" sz="3200" b="1" i="1" dirty="0">
                <a:latin typeface="Times New Roman" panose="02020603050405020304" pitchFamily="18" charset="0"/>
                <a:cs typeface="Times New Roman" panose="02020603050405020304" pitchFamily="18" charset="0"/>
              </a:rPr>
              <a:t>AB</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换成铜棒</a:t>
            </a:r>
            <a:endParaRPr lang="en-US" altLang="zh-CN" sz="3200" b="1" dirty="0">
              <a:latin typeface="Times New Roman" panose="02020603050405020304" pitchFamily="18" charset="0"/>
              <a:cs typeface="Times New Roman" panose="02020603050405020304" pitchFamily="18" charset="0"/>
            </a:endParaRPr>
          </a:p>
        </p:txBody>
      </p:sp>
      <p:sp>
        <p:nvSpPr>
          <p:cNvPr id="20" name="任意多边形 19"/>
          <p:cNvSpPr/>
          <p:nvPr>
            <p:custDataLst>
              <p:tags r:id="rId1"/>
            </p:custDataLst>
          </p:nvPr>
        </p:nvSpPr>
        <p:spPr>
          <a:xfrm>
            <a:off x="569385" y="1011053"/>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1</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44139" y="3045575"/>
            <a:ext cx="2044700" cy="30289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295467" y="1340768"/>
            <a:ext cx="9588500" cy="2245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给铝棒</a:t>
            </a:r>
            <a:r>
              <a:rPr lang="en-US" altLang="zh-CN" sz="3200" b="1" i="1" dirty="0">
                <a:latin typeface="Times New Roman" panose="02020603050405020304" pitchFamily="18" charset="0"/>
              </a:rPr>
              <a:t>AB </a:t>
            </a:r>
            <a:r>
              <a:rPr lang="zh-CN" altLang="en-US" sz="3200" b="1" dirty="0">
                <a:latin typeface="Times New Roman" panose="02020603050405020304" pitchFamily="18" charset="0"/>
              </a:rPr>
              <a:t>通电，观察到</a:t>
            </a:r>
            <a:r>
              <a:rPr lang="en-US" altLang="zh-CN" sz="3200" b="1" i="1" dirty="0">
                <a:latin typeface="Times New Roman" panose="02020603050405020304" pitchFamily="18" charset="0"/>
              </a:rPr>
              <a:t>AB</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向右运动，要使</a:t>
            </a:r>
            <a:r>
              <a:rPr lang="en-US" altLang="zh-CN" sz="3200" b="1" i="1" dirty="0">
                <a:latin typeface="Times New Roman" panose="02020603050405020304" pitchFamily="18" charset="0"/>
              </a:rPr>
              <a:t>AB</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通电后向左运动，即改变铝棒</a:t>
            </a:r>
            <a:r>
              <a:rPr lang="en-US" altLang="zh-CN" sz="3200" b="1" i="1" dirty="0">
                <a:latin typeface="Times New Roman" panose="02020603050405020304" pitchFamily="18" charset="0"/>
              </a:rPr>
              <a:t>AB</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的受力方向，则只需改变磁场方向和电流方向中的一个即可。</a:t>
            </a:r>
            <a:endParaRPr lang="zh-CN" altLang="en-US" sz="3200" dirty="0">
              <a:latin typeface="Times New Roman" panose="02020603050405020304" pitchFamily="18" charset="0"/>
            </a:endParaRPr>
          </a:p>
        </p:txBody>
      </p:sp>
      <p:sp>
        <p:nvSpPr>
          <p:cNvPr id="6" name="矩形 5"/>
          <p:cNvSpPr>
            <a:spLocks noChangeArrowheads="1"/>
          </p:cNvSpPr>
          <p:nvPr/>
        </p:nvSpPr>
        <p:spPr bwMode="auto">
          <a:xfrm>
            <a:off x="1295467" y="3579881"/>
            <a:ext cx="1995996"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答案：</a:t>
            </a:r>
            <a:r>
              <a:rPr lang="pl-PL" altLang="zh-CN" sz="3200" b="1" dirty="0">
                <a:solidFill>
                  <a:srgbClr val="FF0000"/>
                </a:solidFill>
                <a:latin typeface="Times New Roman" panose="02020603050405020304" pitchFamily="18" charset="0"/>
                <a:cs typeface="Times New Roman" panose="02020603050405020304" pitchFamily="18" charset="0"/>
              </a:rPr>
              <a:t>C</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COMMONDATA" val="eyJoZGlkIjoiZDgzY2JjNTBjNTcxZjg0YTYyNTBiMzJkYjUwMTYzNTYifQ=="/>
  <p:tag name="commondata" val="eyJoZGlkIjoiMzNlYTE5NWE0ZTU2OGY0NjZmZTRkMjExZmZmM2UwZTUifQ=="/>
</p:tagLst>
</file>

<file path=ppt/theme/theme1.xml><?xml version="1.0" encoding="utf-8"?>
<a:theme xmlns:a="http://schemas.openxmlformats.org/drawingml/2006/main" name="1_WP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2500</Words>
  <Application>WPS 演示</Application>
  <PresentationFormat>自定义</PresentationFormat>
  <Paragraphs>174</Paragraphs>
  <Slides>29</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29</vt:i4>
      </vt:variant>
    </vt:vector>
  </HeadingPairs>
  <TitlesOfParts>
    <vt:vector size="41" baseType="lpstr">
      <vt:lpstr>Arial</vt:lpstr>
      <vt:lpstr>宋体</vt:lpstr>
      <vt:lpstr>Wingdings</vt:lpstr>
      <vt:lpstr>黑体</vt:lpstr>
      <vt:lpstr>Times New Roman</vt:lpstr>
      <vt:lpstr>Calibri</vt:lpstr>
      <vt:lpstr>楷体</vt:lpstr>
      <vt:lpstr>微软雅黑</vt:lpstr>
      <vt:lpstr>Arial Unicode MS</vt:lpstr>
      <vt:lpstr>Times New Roman</vt:lpstr>
      <vt:lpstr>Courier New</vt:lpstr>
      <vt:lpstr>1_WPS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唐唐唐小糖1</cp:lastModifiedBy>
  <cp:revision>1500</cp:revision>
  <dcterms:created xsi:type="dcterms:W3CDTF">2024-02-06T13:07:00Z</dcterms:created>
  <dcterms:modified xsi:type="dcterms:W3CDTF">2025-07-02T03:46:27Z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1A0F927E334D6638E760C06579FD2D27_43</vt:lpwstr>
  </property>
  <property fmtid="{D5CDD505-2E9C-101B-9397-08002B2CF9AE}" pid="3" name="KSOProductBuildVer">
    <vt:lpwstr>2052-12.1.0.21541</vt:lpwstr>
  </property>
</Properties>
</file>