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56" r:id="rId3"/>
    <p:sldId id="257" r:id="rId5"/>
    <p:sldId id="334" r:id="rId6"/>
    <p:sldId id="413" r:id="rId7"/>
    <p:sldId id="386" r:id="rId8"/>
    <p:sldId id="387" r:id="rId9"/>
    <p:sldId id="388" r:id="rId10"/>
    <p:sldId id="407" r:id="rId11"/>
    <p:sldId id="390" r:id="rId12"/>
    <p:sldId id="408" r:id="rId13"/>
    <p:sldId id="392" r:id="rId14"/>
    <p:sldId id="393" r:id="rId15"/>
    <p:sldId id="394" r:id="rId16"/>
    <p:sldId id="395" r:id="rId17"/>
    <p:sldId id="409" r:id="rId18"/>
    <p:sldId id="397" r:id="rId19"/>
    <p:sldId id="398" r:id="rId20"/>
    <p:sldId id="399" r:id="rId21"/>
    <p:sldId id="412" r:id="rId22"/>
    <p:sldId id="401" r:id="rId23"/>
    <p:sldId id="402" r:id="rId24"/>
    <p:sldId id="403" r:id="rId25"/>
    <p:sldId id="404" r:id="rId26"/>
    <p:sldId id="410" r:id="rId27"/>
    <p:sldId id="411" r:id="rId28"/>
    <p:sldId id="306" r:id="rId29"/>
    <p:sldId id="414" r:id="rId30"/>
    <p:sldId id="415" r:id="rId31"/>
    <p:sldId id="416" r:id="rId32"/>
    <p:sldId id="373" r:id="rId33"/>
  </p:sldIdLst>
  <p:sldSz cx="12192000" cy="6858000"/>
  <p:notesSz cx="6858000" cy="9144000"/>
  <p:embeddedFontLst>
    <p:embeddedFont>
      <p:font typeface="黑体" panose="02010609060101010101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楷体" panose="02010609060101010101" pitchFamily="49" charset="-122"/>
      <p:regular r:id="rId44"/>
    </p:embeddedFont>
    <p:embeddedFont>
      <p:font typeface="微软雅黑" panose="020B0503020204020204" charset="-122"/>
      <p:regular r:id="rId45"/>
    </p:embeddedFont>
  </p:embeddedFontLst>
  <p:custDataLst>
    <p:tags r:id="rId4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3" pos="496" userDrawn="1">
          <p15:clr>
            <a:srgbClr val="A4A3A4"/>
          </p15:clr>
        </p15:guide>
        <p15:guide id="4" pos="720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pos="483" userDrawn="1">
          <p15:clr>
            <a:srgbClr val="A4A3A4"/>
          </p15:clr>
        </p15:guide>
        <p15:guide id="7" pos="7197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3"/>
    <p:restoredTop sz="98946"/>
  </p:normalViewPr>
  <p:slideViewPr>
    <p:cSldViewPr showGuides="1">
      <p:cViewPr varScale="1">
        <p:scale>
          <a:sx n="45" d="100"/>
          <a:sy n="45" d="100"/>
        </p:scale>
        <p:origin x="-126" y="-1218"/>
      </p:cViewPr>
      <p:guideLst>
        <p:guide orient="horz" pos="794"/>
        <p:guide pos="496"/>
        <p:guide pos="7202"/>
        <p:guide orient="horz" pos="2160"/>
        <p:guide pos="483"/>
        <p:guide pos="7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96.xml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19.png"/><Relationship Id="rId1" Type="http://schemas.openxmlformats.org/officeDocument/2006/relationships/tags" Target="../tags/tag7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tags" Target="../tags/tag7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19.png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0.png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image" Target="../media/image19.png"/><Relationship Id="rId1" Type="http://schemas.openxmlformats.org/officeDocument/2006/relationships/tags" Target="../tags/tag8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0.png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image" Target="../media/image19.png"/><Relationship Id="rId1" Type="http://schemas.openxmlformats.org/officeDocument/2006/relationships/tags" Target="../tags/tag90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0.png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image" Target="../media/image19.png"/><Relationship Id="rId1" Type="http://schemas.openxmlformats.org/officeDocument/2006/relationships/tags" Target="../tags/tag9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19.png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2786445" y="1984772"/>
            <a:ext cx="6611620" cy="3415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第十三章 电功和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电功率</a:t>
            </a:r>
            <a:endParaRPr lang="en-US" altLang="zh-CN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 电功率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en-US" altLang="zh-CN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5337175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68231" y="789022"/>
            <a:ext cx="9552305" cy="4584065"/>
            <a:chOff x="153" y="1311"/>
            <a:chExt cx="15043" cy="7219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5043" cy="6283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94" y="1311"/>
              <a:ext cx="4248" cy="977"/>
              <a:chOff x="794" y="1718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277" y="1873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特别提醒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794" y="171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79576" y="1772816"/>
            <a:ext cx="8334410" cy="2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1310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两套单位不能混用， 若电能的单位用“</a:t>
            </a:r>
            <a:r>
              <a:rPr lang="en-US" altLang="zh-CN" sz="3200" b="1" dirty="0" err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kW·h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，则功率的单位为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kW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，时间的单位为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。若电能的单位用 “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J”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，则功率的单位为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，时间的单位为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61585" y="1028734"/>
            <a:ext cx="9715500" cy="23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广州模拟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小凯利用定值电阻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及额定电压为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V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的小灯泡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按如图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所示电路图做实验，闭合开关前后，记录下电压表和电流表的示数如下表所示。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"/>
            </p:custDataLst>
          </p:nvPr>
        </p:nvSpPr>
        <p:spPr>
          <a:xfrm>
            <a:off x="569385" y="1196752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871530" y="3367835"/>
          <a:ext cx="5376599" cy="2316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36260"/>
                <a:gridCol w="1504168"/>
                <a:gridCol w="1536171"/>
              </a:tblGrid>
              <a:tr h="1097280"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电压表</a:t>
                      </a:r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示数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电流表</a:t>
                      </a:r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示数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断开开关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2.4 V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 A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闭合开关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1.6 V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 A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150" y="3140969"/>
            <a:ext cx="3474684" cy="2639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8" y="1509184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求开关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断开时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的电功率。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95468" y="2372883"/>
            <a:ext cx="9536573" cy="23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解：开关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断开时，电路中只有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工作，电压表测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两端的电压，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2.4 V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，电流表测通过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的电流，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=0.3 A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的电功率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=2.4 V×0.3 A=0.72 W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8" y="1509184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求开关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断开时通电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s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消耗的电能。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95469" y="2372883"/>
            <a:ext cx="8352927" cy="160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解：开关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断开时通电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s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消耗的电能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=2.4 V×0.3 A×100 s=72 J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8" y="836712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求开关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闭合后，小灯泡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的电功率。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>
                <a:spLocks noChangeArrowheads="1"/>
              </p:cNvSpPr>
              <p:nvPr/>
            </p:nvSpPr>
            <p:spPr bwMode="auto">
              <a:xfrm>
                <a:off x="1295468" y="1604400"/>
                <a:ext cx="9536573" cy="47017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解：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 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的阻值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=8 </a:t>
                </a:r>
                <a:r>
                  <a:rPr lang="el-GR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zh-CN" altLang="el-GR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endParaRPr lang="zh-CN" altLang="el-GR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开关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闭合后，通过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的电流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′=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′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R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l-GR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Ω</m:t>
                            </m:r>
                          </m:den>
                        </m:f>
                      </m:e>
                    </m:box>
                  </m:oMath>
                </a14:m>
                <a:r>
                  <a:rPr lang="el-GR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=0.2 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=0.5 A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通过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 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的电流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－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′=0.5 A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－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0.2 A=0.3 A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小灯泡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 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的电功率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=1.6 V×0.3 A=0.48 W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5468" y="1604400"/>
                <a:ext cx="9536573" cy="4701715"/>
              </a:xfrm>
              <a:prstGeom prst="rect">
                <a:avLst/>
              </a:prstGeom>
              <a:blipFill rotWithShape="1">
                <a:blip r:embed="rId1"/>
                <a:stretch>
                  <a:fillRect l="-1" t="-8" r="2" b="1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68231" y="764704"/>
            <a:ext cx="9552305" cy="5520055"/>
            <a:chOff x="153" y="1311"/>
            <a:chExt cx="15043" cy="8693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5043" cy="7757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94" y="1311"/>
              <a:ext cx="4248" cy="977"/>
              <a:chOff x="794" y="1718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277" y="1873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特别提醒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794" y="171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79576" y="1772816"/>
            <a:ext cx="8334410" cy="3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9017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此题易错点是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认为电压表测电源电压，所以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两端的电压不变，则通过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的电流不变。 而题中开关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断开、 闭合时，电压表的示数分别为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2.4 V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1.6 V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，可以看出电源提供的电压是改变的。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855416"/>
            <a:ext cx="10562167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额定电压与额定功率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额定电压：用电器正常工作时的电压。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额定功率：用电器在额定电压下工作时的电功率。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1" y="995916"/>
            <a:ext cx="5099238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98533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98346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47263" y="983468"/>
            <a:ext cx="368484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额定电压 额定功率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85198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4918" y="836712"/>
            <a:ext cx="10562167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实际电压与实际功率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实际电压：用电器实际工作时的电压。实际电压可以等于额定电压，也可以高于或低于额定电压。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实际功率：用电器在实际电压下的功率。实际功率也可以等于其额定功率，但是，若实际电压高于额定电压，则实际功率大于额定功率，用电器有可能损坏；若实际电压低于额定电压，则用电器不能正常工作。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5414" y="1508787"/>
            <a:ext cx="10562167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用电器的铭牌 以白炽灯的铭牌为例，如图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(1)220 V——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用电器的额定电压。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(2)100 W——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用电器的额定功率。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172" y="2334423"/>
            <a:ext cx="1885105" cy="218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68231" y="548680"/>
            <a:ext cx="9552305" cy="5664200"/>
            <a:chOff x="153" y="1311"/>
            <a:chExt cx="15043" cy="8920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5043" cy="798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94" y="1311"/>
              <a:ext cx="4248" cy="977"/>
              <a:chOff x="794" y="1718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277" y="1873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深度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理解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794" y="171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79576" y="1532474"/>
            <a:ext cx="3384376" cy="79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各公式对比理解：</a:t>
            </a:r>
            <a:endParaRPr lang="en-US" altLang="zh-CN" sz="29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表格 8"/>
              <p:cNvGraphicFramePr>
                <a:graphicFrameLocks noGrp="1"/>
              </p:cNvGraphicFramePr>
              <p:nvPr/>
            </p:nvGraphicFramePr>
            <p:xfrm>
              <a:off x="3791744" y="2180546"/>
              <a:ext cx="5376598" cy="324781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36172"/>
                    <a:gridCol w="1632181"/>
                    <a:gridCol w="2208245"/>
                  </a:tblGrid>
                  <a:tr h="568960"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表达式</a:t>
                          </a:r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适用范围</a:t>
                          </a:r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83388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定义式</a:t>
                          </a:r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900" b="1" i="1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P</a:t>
                          </a:r>
                          <a:r>
                            <a:rPr lang="en-US" altLang="zh-CN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2900" b="1" i="1" baseline="0" smtClean="0">
                                      <a:latin typeface="Cambria Math" panose="02040503050406030204"/>
                                      <a:ea typeface="楷体" panose="02010609060101010101" pitchFamily="49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2900" b="1" i="1" baseline="0" smtClean="0">
                                          <a:latin typeface="Cambria Math" panose="02040503050406030204"/>
                                          <a:ea typeface="楷体" panose="02010609060101010101" pitchFamily="49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2900" b="1" i="1" baseline="0" dirty="0" smtClean="0">
                                          <a:latin typeface="Times New Roman" panose="02020603050405020304" pitchFamily="18" charset="0"/>
                                          <a:ea typeface="楷体" panose="02010609060101010101" pitchFamily="49" charset="-122"/>
                                        </a:rPr>
                                        <m:t>W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2900" b="1" i="1" baseline="0" dirty="0" smtClean="0">
                                          <a:latin typeface="Times New Roman" panose="02020603050405020304" pitchFamily="18" charset="0"/>
                                          <a:ea typeface="楷体" panose="02010609060101010101" pitchFamily="49" charset="-122"/>
                                        </a:rPr>
                                        <m:t>t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endParaRPr lang="zh-CN" altLang="en-US" sz="2900" b="1" i="1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任何电路</a:t>
                          </a:r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56896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defRPr/>
                          </a:pPr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公式</a:t>
                          </a:r>
                          <a:endParaRPr lang="zh-CN" altLang="en-US" sz="2900" b="1" i="0" baseline="0" dirty="0" smtClean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900" b="1" i="1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P</a:t>
                          </a:r>
                          <a:r>
                            <a:rPr lang="en-US" altLang="zh-CN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=</a:t>
                          </a:r>
                          <a:r>
                            <a:rPr lang="en-US" altLang="zh-CN" sz="2900" b="1" i="1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UI</a:t>
                          </a:r>
                          <a:endParaRPr lang="zh-CN" altLang="en-US" sz="2900" b="1" i="1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任何电路</a:t>
                          </a:r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1276012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defRPr/>
                          </a:pPr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推导式</a:t>
                          </a:r>
                          <a:endParaRPr lang="zh-CN" altLang="en-US" sz="2900" b="1" i="0" baseline="0" dirty="0" smtClean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900" b="1" i="1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P</a:t>
                          </a:r>
                          <a:r>
                            <a:rPr lang="en-US" altLang="zh-CN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2900" b="1" i="1" baseline="0" smtClean="0">
                                      <a:latin typeface="Cambria Math" panose="02040503050406030204"/>
                                      <a:ea typeface="楷体" panose="02010609060101010101" pitchFamily="49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2900" b="1" i="1" baseline="0" smtClean="0">
                                          <a:latin typeface="Cambria Math" panose="02040503050406030204"/>
                                          <a:ea typeface="楷体" panose="02010609060101010101" pitchFamily="49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2900" b="1" i="1" baseline="0" dirty="0" smtClean="0">
                                          <a:latin typeface="Times New Roman" panose="02020603050405020304" pitchFamily="18" charset="0"/>
                                          <a:ea typeface="楷体" panose="02010609060101010101" pitchFamily="49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900" b="1" i="0" baseline="30000" dirty="0" smtClean="0">
                                          <a:latin typeface="Times New Roman" panose="02020603050405020304" pitchFamily="18" charset="0"/>
                                          <a:ea typeface="楷体" panose="02010609060101010101" pitchFamily="49" charset="-122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2900" b="1" i="1" baseline="0" dirty="0" smtClean="0">
                                          <a:latin typeface="Times New Roman" panose="02020603050405020304" pitchFamily="18" charset="0"/>
                                          <a:ea typeface="楷体" panose="02010609060101010101" pitchFamily="49" charset="-122"/>
                                        </a:rPr>
                                        <m:t>R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900" b="1" i="1" baseline="0" dirty="0" smtClean="0">
                                          <a:latin typeface="Times New Roman" panose="02020603050405020304" pitchFamily="18" charset="0"/>
                                          <a:ea typeface="楷体" panose="02010609060101010101" pitchFamily="49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endParaRPr lang="en-US" altLang="zh-CN" sz="2900" b="1" i="1" baseline="0" dirty="0" smtClean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  <a:p>
                          <a:pPr algn="ctr"/>
                          <a:r>
                            <a:rPr lang="en-US" altLang="zh-CN" sz="2900" b="1" i="1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P</a:t>
                          </a:r>
                          <a:r>
                            <a:rPr lang="en-US" altLang="zh-CN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=</a:t>
                          </a:r>
                          <a:r>
                            <a:rPr lang="en-US" altLang="zh-CN" sz="2900" b="1" i="1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I</a:t>
                          </a:r>
                          <a:r>
                            <a:rPr lang="en-US" altLang="zh-CN" sz="2900" b="1" i="0" baseline="3000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2</a:t>
                          </a:r>
                          <a:r>
                            <a:rPr lang="en-US" altLang="zh-CN" sz="2900" b="1" i="1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R</a:t>
                          </a:r>
                          <a:endParaRPr lang="zh-CN" altLang="en-US" sz="2900" b="1" i="1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表格 8"/>
              <p:cNvGraphicFramePr>
                <a:graphicFrameLocks noGrp="1"/>
              </p:cNvGraphicFramePr>
              <p:nvPr/>
            </p:nvGraphicFramePr>
            <p:xfrm>
              <a:off x="3791744" y="2180546"/>
              <a:ext cx="5376598" cy="324781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36172"/>
                    <a:gridCol w="1632181"/>
                    <a:gridCol w="2208245"/>
                  </a:tblGrid>
                  <a:tr h="568960"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表达式</a:t>
                          </a:r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适用范围</a:t>
                          </a:r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8337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定义式</a:t>
                          </a:r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6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任何电路</a:t>
                          </a:r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56896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defRPr/>
                          </a:pPr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公式</a:t>
                          </a:r>
                          <a:endParaRPr lang="zh-CN" altLang="en-US" sz="2900" b="1" i="0" baseline="0" dirty="0" smtClean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900" b="1" i="1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P</a:t>
                          </a:r>
                          <a:r>
                            <a:rPr lang="en-US" altLang="zh-CN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=</a:t>
                          </a:r>
                          <a:r>
                            <a:rPr lang="en-US" altLang="zh-CN" sz="2900" b="1" i="1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UI</a:t>
                          </a:r>
                          <a:endParaRPr lang="zh-CN" altLang="en-US" sz="2900" b="1" i="1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任何电路</a:t>
                          </a:r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127635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defRPr/>
                          </a:pPr>
                          <a:r>
                            <a:rPr lang="zh-CN" altLang="en-US" sz="2900" b="1" i="0" baseline="0" dirty="0" smtClean="0">
                              <a:latin typeface="Times New Roman" panose="02020603050405020304" pitchFamily="18" charset="0"/>
                              <a:ea typeface="楷体" panose="02010609060101010101" pitchFamily="49" charset="-122"/>
                            </a:rPr>
                            <a:t>推导式</a:t>
                          </a:r>
                          <a:endParaRPr lang="zh-CN" altLang="en-US" sz="2900" b="1" i="0" baseline="0" dirty="0" smtClean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6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900" b="1" i="0" baseline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8"/>
          <p:cNvSpPr txBox="1"/>
          <p:nvPr/>
        </p:nvSpPr>
        <p:spPr>
          <a:xfrm>
            <a:off x="3538649" y="1412776"/>
            <a:ext cx="5110163" cy="16244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电功率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额定电压 </a:t>
            </a: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额定功率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1508787"/>
            <a:ext cx="9698567" cy="16004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有一热水壶，铭牌上标有“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220 V 1 100 W”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的字样。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不考虑热水壶的电阻随温度的变化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604797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775519" y="3204846"/>
            <a:ext cx="9601068" cy="146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900" b="1" dirty="0">
                <a:latin typeface="黑体" panose="02010609060101010101" charset="-122"/>
                <a:ea typeface="黑体" panose="02010609060101010101" charset="-122"/>
              </a:rPr>
              <a:t>解题秘方：</a:t>
            </a:r>
            <a:r>
              <a:rPr lang="zh-CN" altLang="en-US" sz="2900" b="1" dirty="0">
                <a:latin typeface="Times New Roman" panose="02020603050405020304" pitchFamily="18" charset="0"/>
              </a:rPr>
              <a:t>理解铭牌参数值的含义，能区分额定电压、额定功率、实际电压和实际功率是解题的关键。</a:t>
            </a:r>
            <a:endParaRPr lang="zh-CN" altLang="en-US" sz="29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4919" y="1508787"/>
            <a:ext cx="10081616" cy="1600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marL="478155" indent="-478155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从铭牌参数值你能直接或间接知道该热水壶的哪些物理量？</a:t>
            </a:r>
            <a:endParaRPr lang="zh-CN" altLang="en-US" sz="32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95466" y="3103555"/>
            <a:ext cx="10081617" cy="23390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解：铭牌上标有的电压值和功率值是用电器正常工作时的电压和功率，即额定电压和额定功率，与之对应的是用电器正常工作时的电流，即额定电流。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>
                <a:spLocks noChangeArrowheads="1"/>
              </p:cNvSpPr>
              <p:nvPr/>
            </p:nvSpPr>
            <p:spPr bwMode="auto">
              <a:xfrm>
                <a:off x="1295466" y="1220755"/>
                <a:ext cx="9601068" cy="47551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21917" tIns="60958" rIns="121917" bIns="60958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从铭牌“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220 V 1 100 W”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可知 </a:t>
                </a:r>
                <a:endPara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U</a:t>
                </a:r>
                <a:r>
                  <a:rPr lang="zh-CN" altLang="en-US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额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=220 V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</a:t>
                </a:r>
                <a:r>
                  <a:rPr lang="zh-CN" altLang="en-US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额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=1 100 W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，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可求得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I</a:t>
                </a:r>
                <a:r>
                  <a:rPr lang="zh-CN" altLang="en-US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额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+mn-ea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+mn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P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zh-CN" altLang="en-US" sz="3200" b="1" baseline="-25000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额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zh-CN" altLang="en-US" sz="3200" b="1" baseline="-25000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额 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+mn-ea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+mn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100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W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220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=5 A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。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若不考虑温度对电阻的影响，则热水壶的电阻为一个不变量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(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定值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，即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R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+mn-ea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+mn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zh-CN" altLang="en-US" sz="3200" b="1" baseline="-25000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额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zh-CN" altLang="en-US" sz="3200" b="1" baseline="-25000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额 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+mn-ea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+mn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220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=44Ω 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。</a:t>
                </a:r>
                <a:endParaRPr lang="zh-CN" altLang="en-US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5466" y="1220755"/>
                <a:ext cx="9601068" cy="4755148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6" b="-5450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4919" y="1220755"/>
            <a:ext cx="10081616" cy="16004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marL="478155" indent="-478155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若烧水时家中的实际电压为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200 V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，则此时该热水壶的功率为多少？</a:t>
            </a:r>
            <a:endParaRPr lang="zh-CN" altLang="en-US" sz="32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>
                <a:spLocks noChangeArrowheads="1"/>
              </p:cNvSpPr>
              <p:nvPr/>
            </p:nvSpPr>
            <p:spPr bwMode="auto">
              <a:xfrm>
                <a:off x="1295466" y="2756925"/>
                <a:ext cx="9601068" cy="24763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21917" tIns="60958" rIns="121917" bIns="60958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解：已知实际电压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U</a:t>
                </a:r>
                <a:r>
                  <a:rPr lang="zh-CN" altLang="en-US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实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=200 V, 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I</a:t>
                </a:r>
                <a:r>
                  <a:rPr lang="zh-CN" altLang="en-US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实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+mn-ea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+mn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zh-CN" altLang="en-US" sz="3200" b="1" baseline="-25000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实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R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+mn-ea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+mn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200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44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l-GR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Ω</m:t>
                            </m:r>
                          </m:den>
                        </m:f>
                      </m:e>
                    </m:box>
                  </m:oMath>
                </a14:m>
                <a:r>
                  <a:rPr lang="el-GR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l-GR" altLang="zh-CN" sz="32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+mn-ea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l-GR" altLang="zh-CN" sz="32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+mn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l-GR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l-GR" altLang="zh-CN" sz="3200" b="1" dirty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11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A 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，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</a:t>
                </a:r>
                <a:r>
                  <a:rPr lang="zh-CN" altLang="en-US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实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U</a:t>
                </a:r>
                <a:r>
                  <a:rPr lang="zh-CN" altLang="en-US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实</a:t>
                </a: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I</a:t>
                </a:r>
                <a:r>
                  <a:rPr lang="zh-CN" altLang="en-US" sz="32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实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=200 V×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l-GR" altLang="zh-CN" sz="32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l-GR" altLang="zh-CN" sz="32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50</m:t>
                        </m:r>
                      </m:num>
                      <m:den>
                        <m:r>
                          <m:rPr>
                            <m:nor/>
                          </m:rPr>
                          <a:rPr lang="el-GR" altLang="zh-CN" sz="32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A ≈ 909.1 W 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。</a:t>
                </a:r>
                <a:endParaRPr lang="zh-CN" altLang="en-US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5466" y="2756925"/>
                <a:ext cx="9601068" cy="2476320"/>
              </a:xfrm>
              <a:prstGeom prst="rect">
                <a:avLst/>
              </a:prstGeom>
              <a:blipFill rotWithShape="1">
                <a:blip r:embed="rId1"/>
                <a:stretch>
                  <a:fillRect l="-1" t="-16" r="6" b="8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68231" y="764704"/>
            <a:ext cx="9552305" cy="5520055"/>
            <a:chOff x="153" y="1311"/>
            <a:chExt cx="15043" cy="8693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5043" cy="7757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94" y="1311"/>
              <a:ext cx="4248" cy="977"/>
              <a:chOff x="794" y="1718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277" y="1873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技巧点拨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794" y="1718"/>
                <a:ext cx="1579" cy="936"/>
              </a:xfrm>
              <a:prstGeom prst="rect">
                <a:avLst/>
              </a:prstGeom>
            </p:spPr>
          </p:pic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rrowheads="1"/>
              </p:cNvSpPr>
              <p:nvPr/>
            </p:nvSpPr>
            <p:spPr bwMode="auto">
              <a:xfrm>
                <a:off x="2279576" y="1772816"/>
                <a:ext cx="8334410" cy="38432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>
                <a:spAutoFit/>
              </a:bodyPr>
              <a:lstStyle>
                <a:lvl1pPr marL="449580" indent="-44958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476250" indent="-476250" eaLnBrk="1" hangingPunct="1">
                  <a:lnSpc>
                    <a:spcPct val="150000"/>
                  </a:lnSpc>
                </a:pP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1.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用推导式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 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30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P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求灯丝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(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或电热丝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)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的电阻、用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P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30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求电功率，可以减少答题步骤。</a:t>
                </a:r>
                <a:endParaRPr lang="zh-CN" altLang="en-US" sz="32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marL="476250" indent="-476250" eaLnBrk="1" hangingPunct="1">
                  <a:lnSpc>
                    <a:spcPct val="150000"/>
                  </a:lnSpc>
                </a:pP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2.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结合题意，依据已知物理量和待求物理量选择恰当公式，是解决此类问题的关键。</a:t>
                </a:r>
                <a:endParaRPr lang="en-US" altLang="zh-CN" sz="32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79576" y="1772816"/>
                <a:ext cx="8334410" cy="3843228"/>
              </a:xfrm>
              <a:prstGeom prst="rect">
                <a:avLst/>
              </a:prstGeom>
              <a:blipFill rotWithShape="1">
                <a:blip r:embed="rId6"/>
                <a:stretch>
                  <a:fillRect l="-7" t="-1088" r="7" b="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72049" y="1268760"/>
            <a:ext cx="8400415" cy="4248785"/>
            <a:chOff x="153" y="1311"/>
            <a:chExt cx="13229" cy="669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3229" cy="575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94" y="1311"/>
              <a:ext cx="4248" cy="977"/>
              <a:chOff x="794" y="1718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277" y="1873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温馨提示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794" y="1718"/>
                <a:ext cx="1579" cy="936"/>
              </a:xfrm>
              <a:prstGeom prst="rect">
                <a:avLst/>
              </a:prstGeom>
            </p:spPr>
          </p:pic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rrowheads="1"/>
              </p:cNvSpPr>
              <p:nvPr/>
            </p:nvSpPr>
            <p:spPr bwMode="auto">
              <a:xfrm>
                <a:off x="2773992" y="2132856"/>
                <a:ext cx="7200800" cy="27685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>
                <a:spAutoFit/>
              </a:bodyPr>
              <a:lstStyle>
                <a:lvl1pPr marL="449580" indent="-44958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5080" indent="719455" eaLnBrk="1" hangingPunct="1">
                  <a:lnSpc>
                    <a:spcPct val="150000"/>
                  </a:lnSpc>
                </a:pP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本题的第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(2)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问还可以用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P</a:t>
                </a:r>
                <a:r>
                  <a:rPr lang="zh-CN" altLang="en-US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实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zh-CN" altLang="en-US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实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30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求解，也可以用比例关系求解。同学们自己试着做做吧。</a:t>
                </a:r>
                <a:endParaRPr lang="en-US" altLang="zh-CN" sz="32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73992" y="2132856"/>
                <a:ext cx="7200800" cy="2768574"/>
              </a:xfrm>
              <a:prstGeom prst="rect">
                <a:avLst/>
              </a:prstGeom>
              <a:blipFill rotWithShape="1">
                <a:blip r:embed="rId6"/>
                <a:stretch>
                  <a:fillRect l="-4" t="-1510" r="3" b="1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767409" y="1268760"/>
            <a:ext cx="10657829" cy="34163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9455" indent="-719455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智能电器走进了千家万户，平时我们认为按下遥控器上的“关机”按钮，用电器就不耗电了。如图所示是一种用来测量电器待机时是否耗电的电力检测仪器，用它对待机状态下的电视机进行测量，根据图中显示屏显示的内容判断，此时测量的是待机状态下电</a:t>
            </a:r>
            <a:endParaRPr lang="en-US" altLang="zh-CN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719455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视机的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766763" y="5643818"/>
            <a:ext cx="885762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542925" indent="-542925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400" b="1" i="0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803275" indent="0"/>
            <a:r>
              <a:rPr lang="en-US" altLang="zh-CN" sz="3200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kern="100" dirty="0" smtClean="0">
                <a:latin typeface="Times New Roman" panose="02020603050405020304"/>
                <a:ea typeface="宋体" panose="02010600030101010101" pitchFamily="2" charset="-122"/>
              </a:rPr>
              <a:t>．电能    </a:t>
            </a:r>
            <a:r>
              <a:rPr lang="en-US" altLang="zh-CN" sz="3200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kern="100" dirty="0" smtClean="0">
                <a:latin typeface="Times New Roman" panose="02020603050405020304"/>
                <a:ea typeface="宋体" panose="02010600030101010101" pitchFamily="2" charset="-122"/>
              </a:rPr>
              <a:t>．电功率    </a:t>
            </a:r>
            <a:r>
              <a:rPr lang="en-US" altLang="zh-CN" sz="3200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kern="100" dirty="0">
                <a:latin typeface="Times New Roman" panose="02020603050405020304"/>
                <a:ea typeface="宋体" panose="02010600030101010101" pitchFamily="2" charset="-122"/>
              </a:rPr>
              <a:t>．电阻  </a:t>
            </a:r>
            <a:r>
              <a:rPr lang="zh-CN" altLang="en-US" sz="3200" kern="100" dirty="0" smtClean="0">
                <a:latin typeface="Times New Roman" panose="02020603050405020304"/>
                <a:ea typeface="宋体" panose="02010600030101010101" pitchFamily="2" charset="-122"/>
              </a:rPr>
              <a:t>   </a:t>
            </a:r>
            <a:r>
              <a:rPr lang="en-US" altLang="zh-CN" sz="3200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kern="100" dirty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zh-CN" altLang="en-US" sz="3200" kern="100" dirty="0" smtClean="0">
                <a:latin typeface="Times New Roman" panose="02020603050405020304"/>
                <a:ea typeface="宋体" panose="02010600030101010101" pitchFamily="2" charset="-122"/>
              </a:rPr>
              <a:t>电流</a:t>
            </a:r>
            <a:endParaRPr lang="zh-CN" altLang="en-US" sz="3200" kern="100" dirty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448" y="4279297"/>
            <a:ext cx="9525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169798" y="5133161"/>
            <a:ext cx="3600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B</a:t>
            </a:r>
            <a:endParaRPr lang="zh-CN" altLang="en-US" sz="3200" baseline="30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6663" y="1556792"/>
            <a:ext cx="9577809" cy="576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．下列家用电器中，功率最接近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1.5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kW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728" y="2198107"/>
            <a:ext cx="4896917" cy="3819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9192344" y="1533303"/>
            <a:ext cx="382572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D</a:t>
            </a:r>
            <a:endParaRPr lang="zh-CN" altLang="en-US" sz="3200" baseline="30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6763" y="1690930"/>
            <a:ext cx="10658475" cy="397031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[2024·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吉林期末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现有两只普通白炽灯泡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22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2200" baseline="-250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，其中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22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标有“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220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V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40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W”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，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2200" baseline="-250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标有“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110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V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40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W”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。两灯都正常发光时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比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亮  </a:t>
            </a:r>
            <a:r>
              <a:rPr lang="en-US" altLang="zh-CN" sz="3200" b="1" kern="100" dirty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               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比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亮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一样亮  </a:t>
            </a:r>
            <a:r>
              <a:rPr lang="en-US" altLang="zh-CN" sz="3200" b="1" kern="100" dirty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        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．无法判断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08978" y="3335218"/>
            <a:ext cx="48495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C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6762" y="1696740"/>
            <a:ext cx="10658475" cy="23083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5305" indent="-535305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4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[2023·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广西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小明发现家里的白炽灯突然变亮，主要原因可能是白炽灯的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b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．额定电压变大   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．实际电压变大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．额定功率变小   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．实际电压变小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2121" y="2448466"/>
            <a:ext cx="48495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B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1775520" y="1268760"/>
            <a:ext cx="8640960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8064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分别把一只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220V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25W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和一只</a:t>
            </a:r>
            <a:r>
              <a:rPr lang="en-US" altLang="zh-CN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220V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100W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的电灯泡接在家庭电路中，观察电能表铝盘转动的快慢是否相同。你看到的现象说明了什么？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95467" y="1737037"/>
            <a:ext cx="9513407" cy="3996220"/>
            <a:chOff x="971600" y="1203598"/>
            <a:chExt cx="7135055" cy="2997165"/>
          </a:xfrm>
        </p:grpSpPr>
        <p:cxnSp>
          <p:nvCxnSpPr>
            <p:cNvPr id="3" name="直接箭头连接符 2"/>
            <p:cNvCxnSpPr/>
            <p:nvPr/>
          </p:nvCxnSpPr>
          <p:spPr bwMode="auto">
            <a:xfrm>
              <a:off x="5392525" y="2227897"/>
              <a:ext cx="1339715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矩形 35"/>
            <p:cNvSpPr>
              <a:spLocks noChangeArrowheads="1"/>
            </p:cNvSpPr>
            <p:nvPr/>
          </p:nvSpPr>
          <p:spPr bwMode="auto">
            <a:xfrm>
              <a:off x="971600" y="2036434"/>
              <a:ext cx="2088232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定义、定义式</a:t>
              </a:r>
              <a:endParaRPr lang="en-US" altLang="zh-CN" sz="3200" b="1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3715719" y="1964426"/>
              <a:ext cx="1703921" cy="5760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电功率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矩形 35"/>
                <p:cNvSpPr>
                  <a:spLocks noChangeArrowheads="1"/>
                </p:cNvSpPr>
                <p:nvPr/>
              </p:nvSpPr>
              <p:spPr bwMode="auto">
                <a:xfrm>
                  <a:off x="1585765" y="2900530"/>
                  <a:ext cx="852637" cy="6575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32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 </a:t>
                  </a:r>
                  <a14:m>
                    <m:oMath xmlns:m="http://schemas.openxmlformats.org/officeDocument/2006/math">
                      <m:box>
                        <m:boxPr>
                          <m:ctrlPr>
                            <a:rPr lang="en-US" altLang="zh-CN" sz="3200" b="1" i="1">
                              <a:latin typeface="Cambria Math" panose="02040503050406030204"/>
                              <a:cs typeface="Times New Roman" panose="02020603050405020304" pitchFamily="18" charset="0"/>
                            </a:rPr>
                          </m:ctrlPr>
                        </m:boxPr>
                        <m:e>
                          <m:f>
                            <m:fPr>
                              <m:ctrlPr>
                                <a:rPr lang="en-US" altLang="zh-CN" sz="3200" b="1" i="1">
                                  <a:latin typeface="Cambria Math" panose="02040503050406030204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US" altLang="zh-CN" sz="3200" b="1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W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US" altLang="zh-CN" sz="3200" b="1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t</m:t>
                              </m:r>
                            </m:den>
                          </m:f>
                        </m:e>
                      </m:box>
                    </m:oMath>
                  </a14:m>
                  <a:endParaRPr lang="en-US" altLang="zh-CN" sz="3200" b="1" dirty="0"/>
                </a:p>
              </p:txBody>
            </p:sp>
          </mc:Choice>
          <mc:Fallback>
            <p:sp>
              <p:nvSpPr>
                <p:cNvPr id="6" name="矩形 3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585765" y="2900530"/>
                  <a:ext cx="852637" cy="657536"/>
                </a:xfrm>
                <a:prstGeom prst="rect">
                  <a:avLst/>
                </a:prstGeom>
                <a:blipFill rotWithShape="1">
                  <a:blip r:embed="rId1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" name="直接连接符 6"/>
            <p:cNvCxnSpPr>
              <a:endCxn id="5" idx="0"/>
            </p:cNvCxnSpPr>
            <p:nvPr/>
          </p:nvCxnSpPr>
          <p:spPr>
            <a:xfrm>
              <a:off x="4567679" y="1676394"/>
              <a:ext cx="1" cy="28803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35"/>
            <p:cNvSpPr>
              <a:spLocks noChangeArrowheads="1"/>
            </p:cNvSpPr>
            <p:nvPr/>
          </p:nvSpPr>
          <p:spPr bwMode="auto">
            <a:xfrm>
              <a:off x="3851920" y="1203598"/>
              <a:ext cx="1374415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物理意义</a:t>
              </a:r>
              <a:endParaRPr lang="en-US" altLang="zh-CN" sz="3200" b="1" dirty="0"/>
            </a:p>
          </p:txBody>
        </p:sp>
        <p:cxnSp>
          <p:nvCxnSpPr>
            <p:cNvPr id="9" name="直接箭头连接符 8"/>
            <p:cNvCxnSpPr>
              <a:stCxn id="5" idx="2"/>
            </p:cNvCxnSpPr>
            <p:nvPr/>
          </p:nvCxnSpPr>
          <p:spPr bwMode="auto">
            <a:xfrm flipH="1">
              <a:off x="3059832" y="2252458"/>
              <a:ext cx="655887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>
              <a:stCxn id="4" idx="2"/>
            </p:cNvCxnSpPr>
            <p:nvPr/>
          </p:nvCxnSpPr>
          <p:spPr bwMode="auto">
            <a:xfrm>
              <a:off x="2015716" y="2475015"/>
              <a:ext cx="0" cy="42551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3419872" y="3446977"/>
              <a:ext cx="844222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UI</a:t>
              </a:r>
              <a:endPara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" name="直接箭头连接符 11"/>
            <p:cNvCxnSpPr/>
            <p:nvPr/>
          </p:nvCxnSpPr>
          <p:spPr bwMode="auto">
            <a:xfrm flipH="1">
              <a:off x="3851920" y="2498099"/>
              <a:ext cx="144017" cy="27322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35"/>
            <p:cNvSpPr>
              <a:spLocks noChangeArrowheads="1"/>
            </p:cNvSpPr>
            <p:nvPr/>
          </p:nvSpPr>
          <p:spPr bwMode="auto">
            <a:xfrm>
              <a:off x="3448061" y="2779118"/>
              <a:ext cx="907915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公式</a:t>
              </a:r>
              <a:endParaRPr lang="en-US" altLang="zh-CN" sz="3200" b="1" dirty="0"/>
            </a:p>
          </p:txBody>
        </p:sp>
        <p:cxnSp>
          <p:nvCxnSpPr>
            <p:cNvPr id="14" name="直接箭头连接符 13"/>
            <p:cNvCxnSpPr/>
            <p:nvPr/>
          </p:nvCxnSpPr>
          <p:spPr bwMode="auto">
            <a:xfrm>
              <a:off x="3866898" y="3232987"/>
              <a:ext cx="0" cy="24360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 bwMode="auto">
            <a:xfrm>
              <a:off x="5076058" y="2488402"/>
              <a:ext cx="72006" cy="29071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35"/>
            <p:cNvSpPr>
              <a:spLocks noChangeArrowheads="1"/>
            </p:cNvSpPr>
            <p:nvPr/>
          </p:nvSpPr>
          <p:spPr bwMode="auto">
            <a:xfrm>
              <a:off x="4572000" y="2771322"/>
              <a:ext cx="1152401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推导式</a:t>
              </a:r>
              <a:endParaRPr lang="en-US" altLang="zh-CN" sz="3200" b="1" dirty="0"/>
            </a:p>
          </p:txBody>
        </p:sp>
        <p:cxnSp>
          <p:nvCxnSpPr>
            <p:cNvPr id="17" name="直接箭头连接符 16"/>
            <p:cNvCxnSpPr/>
            <p:nvPr/>
          </p:nvCxnSpPr>
          <p:spPr bwMode="auto">
            <a:xfrm>
              <a:off x="5161977" y="3219000"/>
              <a:ext cx="0" cy="24360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矩形 17"/>
                <p:cNvSpPr>
                  <a:spLocks noChangeArrowheads="1"/>
                </p:cNvSpPr>
                <p:nvPr/>
              </p:nvSpPr>
              <p:spPr bwMode="auto">
                <a:xfrm>
                  <a:off x="4441419" y="3524424"/>
                  <a:ext cx="1893467" cy="6763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3200" b="1" i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P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 =</a:t>
                  </a:r>
                  <a14:m>
                    <m:oMath xmlns:m="http://schemas.openxmlformats.org/officeDocument/2006/math">
                      <m:box>
                        <m:boxPr>
                          <m:ctrlPr>
                            <a:rPr lang="en-US" altLang="zh-CN" sz="3200" b="1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boxPr>
                        <m:e>
                          <m:f>
                            <m:fPr>
                              <m:ctrlPr>
                                <a:rPr lang="en-US" altLang="zh-CN" sz="3200" b="1" i="1">
                                  <a:latin typeface="Cambria Math" panose="02040503050406030204"/>
                                  <a:ea typeface="楷体" panose="02010609060101010101" pitchFamily="49" charset="-122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US" altLang="zh-CN" sz="3200" b="1" i="1" dirty="0">
                                  <a:latin typeface="Times New Roman" panose="02020603050405020304" pitchFamily="18" charset="0"/>
                                  <a:ea typeface="楷体" panose="02010609060101010101" pitchFamily="49" charset="-122"/>
                                </a:rPr>
                                <m:t>U</m:t>
                              </m:r>
                              <m:r>
                                <m:rPr>
                                  <m:nor/>
                                </m:rPr>
                                <a:rPr lang="en-US" altLang="zh-CN" sz="3200" b="1" baseline="30000" dirty="0">
                                  <a:latin typeface="Times New Roman" panose="02020603050405020304" pitchFamily="18" charset="0"/>
                                  <a:ea typeface="楷体" panose="02010609060101010101" pitchFamily="49" charset="-122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US" altLang="zh-CN" sz="3200" b="1" i="1" dirty="0">
                                  <a:latin typeface="Times New Roman" panose="02020603050405020304" pitchFamily="18" charset="0"/>
                                  <a:ea typeface="楷体" panose="02010609060101010101" pitchFamily="49" charset="-122"/>
                                </a:rPr>
                                <m:t>R</m:t>
                              </m:r>
                            </m:den>
                          </m:f>
                        </m:e>
                      </m:box>
                    </m:oMath>
                  </a14:m>
                  <a:r>
                    <a:rPr lang="en-US" altLang="zh-CN" sz="32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</a:t>
                  </a:r>
                  <a:r>
                    <a:rPr lang="en-US" altLang="zh-CN" sz="3200" b="1" i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 P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=</a:t>
                  </a:r>
                  <a:r>
                    <a:rPr lang="en-US" altLang="zh-CN" sz="3200" b="1" i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I</a:t>
                  </a:r>
                  <a:r>
                    <a:rPr lang="en-US" altLang="zh-CN" sz="3200" b="1" baseline="30000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2</a:t>
                  </a:r>
                  <a:r>
                    <a:rPr lang="en-US" altLang="zh-CN" sz="3200" b="1" i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R</a:t>
                  </a:r>
                  <a:endParaRPr lang="zh-CN" altLang="en-US" sz="3200" b="1" i="1" dirty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8" name="矩形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441419" y="3524424"/>
                  <a:ext cx="1893467" cy="676339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5351290" y="1805601"/>
              <a:ext cx="1182054" cy="380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7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额定电压</a:t>
              </a:r>
              <a:endPara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5419640" y="2151896"/>
              <a:ext cx="12170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7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正常工作</a:t>
              </a:r>
              <a:endPara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zh-CN" altLang="en-US" sz="27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时的电流</a:t>
              </a:r>
              <a:endPara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矩形 35"/>
            <p:cNvSpPr>
              <a:spLocks noChangeArrowheads="1"/>
            </p:cNvSpPr>
            <p:nvPr/>
          </p:nvSpPr>
          <p:spPr bwMode="auto">
            <a:xfrm>
              <a:off x="6732240" y="2005656"/>
              <a:ext cx="1374415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额定功率</a:t>
              </a:r>
              <a:endParaRPr lang="en-US" altLang="zh-CN" sz="3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6"/>
          <p:cNvSpPr txBox="1">
            <a:spLocks noChangeArrowheads="1"/>
          </p:cNvSpPr>
          <p:nvPr/>
        </p:nvSpPr>
        <p:spPr bwMode="auto">
          <a:xfrm>
            <a:off x="1163358" y="1124744"/>
            <a:ext cx="9865098" cy="455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8064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电能表的铝盘转动圈数多，说明用电器使用的电能多，即电流做功多；电能表的铝盘转动圈数少，说明用电器使用的电能少，即电流做功少。如果两者所用时间相同，则表明前者电流做功较快。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indent="8064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这说明电流通过不同的用电器时做功的快慢一般不同。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6"/>
              <p:cNvSpPr txBox="1">
                <a:spLocks noChangeArrowheads="1"/>
              </p:cNvSpPr>
              <p:nvPr/>
            </p:nvSpPr>
            <p:spPr bwMode="auto">
              <a:xfrm>
                <a:off x="814919" y="1892301"/>
                <a:ext cx="10081616" cy="35154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476250" indent="-476250" eaLnBrk="1" hangingPunct="1">
                  <a:lnSpc>
                    <a:spcPct val="150000"/>
                  </a:lnSpc>
                  <a:spcBef>
                    <a:spcPct val="0"/>
                  </a:spcBef>
                  <a:buNone/>
                  <a:defRPr/>
                </a:pP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1. </a:t>
                </a:r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物理意义   表示电流做功的快慢。</a:t>
                </a:r>
                <a:endParaRPr lang="zh-CN" altLang="en-US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marL="476250" indent="-476250" eaLnBrk="1" hangingPunct="1">
                  <a:lnSpc>
                    <a:spcPct val="150000"/>
                  </a:lnSpc>
                  <a:spcBef>
                    <a:spcPct val="0"/>
                  </a:spcBef>
                  <a:buNone/>
                  <a:defRPr/>
                </a:pP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2. </a:t>
                </a:r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定义 电流做的功与完成这些功所用时间的比</a:t>
                </a:r>
                <a:endParaRPr lang="en-US" altLang="zh-CN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marL="476250" indent="1905" eaLnBrk="1" hangingPunct="1">
                  <a:lnSpc>
                    <a:spcPct val="150000"/>
                  </a:lnSpc>
                  <a:spcBef>
                    <a:spcPct val="0"/>
                  </a:spcBef>
                  <a:buNone/>
                  <a:defRPr/>
                </a:pP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(</a:t>
                </a:r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比值定义法</a:t>
                </a: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</a:t>
                </a:r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。</a:t>
                </a:r>
                <a:endParaRPr lang="zh-CN" altLang="en-US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marL="476250" indent="-476250" eaLnBrk="1" hangingPunct="1">
                  <a:lnSpc>
                    <a:spcPct val="150000"/>
                  </a:lnSpc>
                  <a:spcBef>
                    <a:spcPct val="0"/>
                  </a:spcBef>
                  <a:buNone/>
                  <a:defRPr/>
                </a:pP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3. </a:t>
                </a:r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定义式 </a:t>
                </a:r>
                <a:r>
                  <a:rPr lang="en-US" altLang="zh-CN" b="1" i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</a:t>
                </a: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b="1" i="1">
                            <a:latin typeface="Cambria Math" panose="02040503050406030204"/>
                            <a:ea typeface="+mn-ea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b="1" i="1">
                                <a:latin typeface="Cambria Math" panose="02040503050406030204"/>
                                <a:ea typeface="+mn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W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t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。变形式：</a:t>
                </a:r>
                <a:r>
                  <a:rPr lang="en-US" altLang="zh-CN" b="1" i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W</a:t>
                </a: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</a:t>
                </a:r>
                <a:r>
                  <a:rPr lang="en-US" altLang="zh-CN" b="1" i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Pt</a:t>
                </a:r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、</a:t>
                </a:r>
                <a:r>
                  <a:rPr lang="en-US" altLang="zh-CN" b="1" i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</a:t>
                </a: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b="1" i="1">
                            <a:latin typeface="Cambria Math" panose="02040503050406030204"/>
                            <a:ea typeface="+mn-ea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b="1" i="1">
                                <a:latin typeface="Cambria Math" panose="02040503050406030204"/>
                                <a:ea typeface="+mn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W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P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。</a:t>
                </a:r>
                <a:endParaRPr lang="zh-CN" altLang="en-US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14919" y="1892301"/>
                <a:ext cx="10081616" cy="3515492"/>
              </a:xfrm>
              <a:prstGeom prst="rect">
                <a:avLst/>
              </a:prstGeom>
              <a:blipFill rotWithShape="1">
                <a:blip r:embed="rId1"/>
                <a:stretch>
                  <a:fillRect l="-2" r="6" b="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任意多边形 1"/>
          <p:cNvSpPr/>
          <p:nvPr/>
        </p:nvSpPr>
        <p:spPr>
          <a:xfrm>
            <a:off x="3357967" y="2603424"/>
            <a:ext cx="3647267" cy="77637"/>
          </a:xfrm>
          <a:custGeom>
            <a:avLst/>
            <a:gdLst>
              <a:gd name="connsiteX0" fmla="*/ 0 w 2735450"/>
              <a:gd name="connsiteY0" fmla="*/ 100957 h 116456"/>
              <a:gd name="connsiteX1" fmla="*/ 193728 w 2735450"/>
              <a:gd name="connsiteY1" fmla="*/ 15717 h 116456"/>
              <a:gd name="connsiteX2" fmla="*/ 441701 w 2735450"/>
              <a:gd name="connsiteY2" fmla="*/ 100957 h 116456"/>
              <a:gd name="connsiteX3" fmla="*/ 681925 w 2735450"/>
              <a:gd name="connsiteY3" fmla="*/ 218 h 116456"/>
              <a:gd name="connsiteX4" fmla="*/ 898901 w 2735450"/>
              <a:gd name="connsiteY4" fmla="*/ 116456 h 116456"/>
              <a:gd name="connsiteX5" fmla="*/ 1131376 w 2735450"/>
              <a:gd name="connsiteY5" fmla="*/ 218 h 116456"/>
              <a:gd name="connsiteX6" fmla="*/ 1371600 w 2735450"/>
              <a:gd name="connsiteY6" fmla="*/ 108707 h 116456"/>
              <a:gd name="connsiteX7" fmla="*/ 1573078 w 2735450"/>
              <a:gd name="connsiteY7" fmla="*/ 15717 h 116456"/>
              <a:gd name="connsiteX8" fmla="*/ 1805552 w 2735450"/>
              <a:gd name="connsiteY8" fmla="*/ 100957 h 116456"/>
              <a:gd name="connsiteX9" fmla="*/ 2038027 w 2735450"/>
              <a:gd name="connsiteY9" fmla="*/ 218 h 116456"/>
              <a:gd name="connsiteX10" fmla="*/ 2270501 w 2735450"/>
              <a:gd name="connsiteY10" fmla="*/ 116456 h 116456"/>
              <a:gd name="connsiteX11" fmla="*/ 2471979 w 2735450"/>
              <a:gd name="connsiteY11" fmla="*/ 218 h 116456"/>
              <a:gd name="connsiteX12" fmla="*/ 2735450 w 2735450"/>
              <a:gd name="connsiteY12" fmla="*/ 93208 h 11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35450" h="116456">
                <a:moveTo>
                  <a:pt x="0" y="100957"/>
                </a:moveTo>
                <a:cubicBezTo>
                  <a:pt x="60055" y="58337"/>
                  <a:pt x="120111" y="15717"/>
                  <a:pt x="193728" y="15717"/>
                </a:cubicBezTo>
                <a:cubicBezTo>
                  <a:pt x="267345" y="15717"/>
                  <a:pt x="360335" y="103540"/>
                  <a:pt x="441701" y="100957"/>
                </a:cubicBezTo>
                <a:cubicBezTo>
                  <a:pt x="523067" y="98374"/>
                  <a:pt x="605725" y="-2365"/>
                  <a:pt x="681925" y="218"/>
                </a:cubicBezTo>
                <a:cubicBezTo>
                  <a:pt x="758125" y="2801"/>
                  <a:pt x="823993" y="116456"/>
                  <a:pt x="898901" y="116456"/>
                </a:cubicBezTo>
                <a:cubicBezTo>
                  <a:pt x="973809" y="116456"/>
                  <a:pt x="1052593" y="1509"/>
                  <a:pt x="1131376" y="218"/>
                </a:cubicBezTo>
                <a:cubicBezTo>
                  <a:pt x="1210159" y="-1073"/>
                  <a:pt x="1297983" y="106124"/>
                  <a:pt x="1371600" y="108707"/>
                </a:cubicBezTo>
                <a:cubicBezTo>
                  <a:pt x="1445217" y="111290"/>
                  <a:pt x="1500753" y="17009"/>
                  <a:pt x="1573078" y="15717"/>
                </a:cubicBezTo>
                <a:cubicBezTo>
                  <a:pt x="1645403" y="14425"/>
                  <a:pt x="1728061" y="103540"/>
                  <a:pt x="1805552" y="100957"/>
                </a:cubicBezTo>
                <a:cubicBezTo>
                  <a:pt x="1883043" y="98374"/>
                  <a:pt x="1960536" y="-2365"/>
                  <a:pt x="2038027" y="218"/>
                </a:cubicBezTo>
                <a:cubicBezTo>
                  <a:pt x="2115518" y="2801"/>
                  <a:pt x="2198176" y="116456"/>
                  <a:pt x="2270501" y="116456"/>
                </a:cubicBezTo>
                <a:cubicBezTo>
                  <a:pt x="2342826" y="116456"/>
                  <a:pt x="2394488" y="4093"/>
                  <a:pt x="2471979" y="218"/>
                </a:cubicBezTo>
                <a:cubicBezTo>
                  <a:pt x="2549470" y="-3657"/>
                  <a:pt x="2642460" y="44775"/>
                  <a:pt x="2735450" y="93208"/>
                </a:cubicBez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cxnSp>
        <p:nvCxnSpPr>
          <p:cNvPr id="4" name="曲线连接符 3"/>
          <p:cNvCxnSpPr/>
          <p:nvPr/>
        </p:nvCxnSpPr>
        <p:spPr>
          <a:xfrm flipV="1">
            <a:off x="7005234" y="2180862"/>
            <a:ext cx="530927" cy="192021"/>
          </a:xfrm>
          <a:prstGeom prst="curvedConnector3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440150" y="1789567"/>
            <a:ext cx="4224469" cy="574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不是表示电流做功多少。</a:t>
            </a:r>
            <a:endParaRPr lang="en-US" altLang="zh-CN" sz="29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392941" y="4101075"/>
            <a:ext cx="2398804" cy="60959"/>
          </a:xfrm>
          <a:custGeom>
            <a:avLst/>
            <a:gdLst>
              <a:gd name="connsiteX0" fmla="*/ 0 w 2735450"/>
              <a:gd name="connsiteY0" fmla="*/ 100957 h 116456"/>
              <a:gd name="connsiteX1" fmla="*/ 193728 w 2735450"/>
              <a:gd name="connsiteY1" fmla="*/ 15717 h 116456"/>
              <a:gd name="connsiteX2" fmla="*/ 441701 w 2735450"/>
              <a:gd name="connsiteY2" fmla="*/ 100957 h 116456"/>
              <a:gd name="connsiteX3" fmla="*/ 681925 w 2735450"/>
              <a:gd name="connsiteY3" fmla="*/ 218 h 116456"/>
              <a:gd name="connsiteX4" fmla="*/ 898901 w 2735450"/>
              <a:gd name="connsiteY4" fmla="*/ 116456 h 116456"/>
              <a:gd name="connsiteX5" fmla="*/ 1131376 w 2735450"/>
              <a:gd name="connsiteY5" fmla="*/ 218 h 116456"/>
              <a:gd name="connsiteX6" fmla="*/ 1371600 w 2735450"/>
              <a:gd name="connsiteY6" fmla="*/ 108707 h 116456"/>
              <a:gd name="connsiteX7" fmla="*/ 1573078 w 2735450"/>
              <a:gd name="connsiteY7" fmla="*/ 15717 h 116456"/>
              <a:gd name="connsiteX8" fmla="*/ 1805552 w 2735450"/>
              <a:gd name="connsiteY8" fmla="*/ 100957 h 116456"/>
              <a:gd name="connsiteX9" fmla="*/ 2038027 w 2735450"/>
              <a:gd name="connsiteY9" fmla="*/ 218 h 116456"/>
              <a:gd name="connsiteX10" fmla="*/ 2270501 w 2735450"/>
              <a:gd name="connsiteY10" fmla="*/ 116456 h 116456"/>
              <a:gd name="connsiteX11" fmla="*/ 2471979 w 2735450"/>
              <a:gd name="connsiteY11" fmla="*/ 218 h 116456"/>
              <a:gd name="connsiteX12" fmla="*/ 2735450 w 2735450"/>
              <a:gd name="connsiteY12" fmla="*/ 93208 h 11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35450" h="116456">
                <a:moveTo>
                  <a:pt x="0" y="100957"/>
                </a:moveTo>
                <a:cubicBezTo>
                  <a:pt x="60055" y="58337"/>
                  <a:pt x="120111" y="15717"/>
                  <a:pt x="193728" y="15717"/>
                </a:cubicBezTo>
                <a:cubicBezTo>
                  <a:pt x="267345" y="15717"/>
                  <a:pt x="360335" y="103540"/>
                  <a:pt x="441701" y="100957"/>
                </a:cubicBezTo>
                <a:cubicBezTo>
                  <a:pt x="523067" y="98374"/>
                  <a:pt x="605725" y="-2365"/>
                  <a:pt x="681925" y="218"/>
                </a:cubicBezTo>
                <a:cubicBezTo>
                  <a:pt x="758125" y="2801"/>
                  <a:pt x="823993" y="116456"/>
                  <a:pt x="898901" y="116456"/>
                </a:cubicBezTo>
                <a:cubicBezTo>
                  <a:pt x="973809" y="116456"/>
                  <a:pt x="1052593" y="1509"/>
                  <a:pt x="1131376" y="218"/>
                </a:cubicBezTo>
                <a:cubicBezTo>
                  <a:pt x="1210159" y="-1073"/>
                  <a:pt x="1297983" y="106124"/>
                  <a:pt x="1371600" y="108707"/>
                </a:cubicBezTo>
                <a:cubicBezTo>
                  <a:pt x="1445217" y="111290"/>
                  <a:pt x="1500753" y="17009"/>
                  <a:pt x="1573078" y="15717"/>
                </a:cubicBezTo>
                <a:cubicBezTo>
                  <a:pt x="1645403" y="14425"/>
                  <a:pt x="1728061" y="103540"/>
                  <a:pt x="1805552" y="100957"/>
                </a:cubicBezTo>
                <a:cubicBezTo>
                  <a:pt x="1883043" y="98374"/>
                  <a:pt x="1960536" y="-2365"/>
                  <a:pt x="2038027" y="218"/>
                </a:cubicBezTo>
                <a:cubicBezTo>
                  <a:pt x="2115518" y="2801"/>
                  <a:pt x="2198176" y="116456"/>
                  <a:pt x="2270501" y="116456"/>
                </a:cubicBezTo>
                <a:cubicBezTo>
                  <a:pt x="2342826" y="116456"/>
                  <a:pt x="2394488" y="4093"/>
                  <a:pt x="2471979" y="218"/>
                </a:cubicBezTo>
                <a:cubicBezTo>
                  <a:pt x="2549470" y="-3657"/>
                  <a:pt x="2642460" y="44775"/>
                  <a:pt x="2735450" y="93208"/>
                </a:cubicBez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6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2244901" y="995916"/>
            <a:ext cx="2698970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839435" y="98533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27"/>
          <p:cNvSpPr txBox="1"/>
          <p:nvPr>
            <p:custDataLst>
              <p:tags r:id="rId4"/>
            </p:custDataLst>
          </p:nvPr>
        </p:nvSpPr>
        <p:spPr>
          <a:xfrm>
            <a:off x="1050679" y="98346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28"/>
          <p:cNvSpPr txBox="1"/>
          <p:nvPr>
            <p:custDataLst>
              <p:tags r:id="rId5"/>
            </p:custDataLst>
          </p:nvPr>
        </p:nvSpPr>
        <p:spPr>
          <a:xfrm>
            <a:off x="3347263" y="983468"/>
            <a:ext cx="159660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电功率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AutoShape 11"/>
          <p:cNvSpPr/>
          <p:nvPr>
            <p:custDataLst>
              <p:tags r:id="rId6"/>
            </p:custDataLst>
          </p:nvPr>
        </p:nvSpPr>
        <p:spPr>
          <a:xfrm>
            <a:off x="2486202" y="85198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197" name="TextBox 26"/>
              <p:cNvSpPr txBox="1">
                <a:spLocks noChangeArrowheads="1"/>
              </p:cNvSpPr>
              <p:nvPr/>
            </p:nvSpPr>
            <p:spPr bwMode="auto">
              <a:xfrm>
                <a:off x="814918" y="1508787"/>
                <a:ext cx="10562167" cy="12995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17" tIns="60958" rIns="121917" bIns="60958">
                <a:spAutoFit/>
              </a:bodyPr>
              <a:lstStyle>
                <a:lvl1pPr marL="357505" indent="-35750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defRPr/>
                </a:pP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 </a:t>
                </a:r>
                <a:r>
                  <a:rPr lang="en-US" altLang="zh-CN" sz="3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latin typeface="Cambria Math" panose="02040503050406030204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W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t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latin typeface="Cambria Math" panose="02040503050406030204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s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t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的比较</a:t>
                </a: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</a:t>
                </a: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所示类比思想</a:t>
                </a: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：</a:t>
                </a:r>
                <a:endPara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19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14918" y="1508787"/>
                <a:ext cx="10562167" cy="1299501"/>
              </a:xfrm>
              <a:prstGeom prst="rect">
                <a:avLst/>
              </a:prstGeom>
              <a:blipFill rotWithShape="1">
                <a:blip r:embed="rId1"/>
                <a:stretch>
                  <a:fillRect l="-2" t="-2" r="4" b="2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383" y="2564905"/>
            <a:ext cx="6162775" cy="271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197" name="TextBox 26"/>
              <p:cNvSpPr txBox="1">
                <a:spLocks noChangeArrowheads="1"/>
              </p:cNvSpPr>
              <p:nvPr/>
            </p:nvSpPr>
            <p:spPr bwMode="auto">
              <a:xfrm>
                <a:off x="814920" y="1508787"/>
                <a:ext cx="5281081" cy="2029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>
                <a:spAutoFit/>
              </a:bodyPr>
              <a:lstStyle>
                <a:lvl1pPr marL="357505" indent="-35750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defRPr/>
                </a:pP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5. </a:t>
                </a: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公式 </a:t>
                </a:r>
                <a:r>
                  <a:rPr lang="en-US" altLang="zh-CN" sz="3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UI</a:t>
                </a: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0" eaLnBrk="1" hangingPunct="1">
                  <a:lnSpc>
                    <a:spcPct val="150000"/>
                  </a:lnSpc>
                  <a:defRPr/>
                </a:pP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推导：</a:t>
                </a:r>
                <a:r>
                  <a:rPr lang="en-US" altLang="zh-CN" sz="3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latin typeface="Cambria Math" panose="02040503050406030204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W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t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latin typeface="Cambria Math" panose="02040503050406030204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UIt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t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r>
                  <a:rPr lang="en-US" altLang="zh-CN" sz="3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UI</a:t>
                </a: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19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14920" y="1508787"/>
                <a:ext cx="5281081" cy="2029787"/>
              </a:xfrm>
              <a:prstGeom prst="rect">
                <a:avLst/>
              </a:prstGeom>
              <a:blipFill rotWithShape="1">
                <a:blip r:embed="rId1"/>
                <a:stretch>
                  <a:fillRect l="-4" t="-1" b="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圆角矩形 1"/>
          <p:cNvSpPr/>
          <p:nvPr/>
        </p:nvSpPr>
        <p:spPr>
          <a:xfrm>
            <a:off x="2483708" y="2468893"/>
            <a:ext cx="2748196" cy="960107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cxnSp>
        <p:nvCxnSpPr>
          <p:cNvPr id="7" name="曲线连接符 6"/>
          <p:cNvCxnSpPr/>
          <p:nvPr/>
        </p:nvCxnSpPr>
        <p:spPr>
          <a:xfrm rot="16200000" flipH="1">
            <a:off x="4419727" y="3538238"/>
            <a:ext cx="562501" cy="338905"/>
          </a:xfrm>
          <a:prstGeom prst="curvedConnector3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83765" y="3967896"/>
            <a:ext cx="517836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13105" eaLnBrk="1" hangingPunct="1"/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说明：电功率的定义式和公式</a:t>
            </a:r>
            <a:r>
              <a:rPr lang="en-US" altLang="zh-CN" sz="29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</a:t>
            </a:r>
            <a:r>
              <a:rPr lang="en-US" altLang="zh-CN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9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UI </a:t>
            </a:r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适用于任何情况的计算，没有条件限制。</a:t>
            </a:r>
            <a:endParaRPr lang="en-US" altLang="zh-CN" sz="29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68231" y="789022"/>
            <a:ext cx="9552305" cy="4584065"/>
            <a:chOff x="153" y="1311"/>
            <a:chExt cx="15043" cy="7219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5043" cy="6283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94" y="1311"/>
              <a:ext cx="4248" cy="977"/>
              <a:chOff x="794" y="1718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277" y="1873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知识链接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794" y="171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79576" y="1839353"/>
            <a:ext cx="8334410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80327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比值定义法：就是用几个基本的物理量的“比”来定义一个新的物理量的方法。初中阶段用到比值定义法进行定义的物理量有：速度、密度、压强、功率、比热容、热值等。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1508787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两套单位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90507" y="2468893"/>
          <a:ext cx="8935111" cy="243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9111"/>
                <a:gridCol w="2032000"/>
                <a:gridCol w="2032000"/>
                <a:gridCol w="2032000"/>
              </a:tblGrid>
              <a:tr h="609600"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电能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endParaRPr lang="zh-CN" altLang="en-US" sz="3200" b="1" i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时间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</a:t>
                      </a:r>
                      <a:endParaRPr lang="zh-CN" altLang="en-US" sz="3200" b="1" i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功率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</a:t>
                      </a:r>
                      <a:endParaRPr lang="zh-CN" altLang="en-US" sz="3200" b="1" i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国际单位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常用单位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err="1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kW·h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kW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单位换算关系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 </a:t>
                      </a:r>
                      <a:r>
                        <a:rPr lang="en-US" altLang="zh-CN" sz="3200" b="1" i="0" baseline="0" dirty="0" err="1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kW·h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=3.6×10</a:t>
                      </a:r>
                      <a:r>
                        <a:rPr lang="en-US" altLang="zh-CN" sz="3200" b="1" i="0" baseline="30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J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2763</Words>
  <Application>WPS 演示</Application>
  <PresentationFormat>自定义</PresentationFormat>
  <Paragraphs>248</Paragraphs>
  <Slides>30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黑体</vt:lpstr>
      <vt:lpstr>Times New Roman</vt:lpstr>
      <vt:lpstr>Calibri</vt:lpstr>
      <vt:lpstr>Cambria Math</vt:lpstr>
      <vt:lpstr>楷体</vt:lpstr>
      <vt:lpstr>微软雅黑</vt:lpstr>
      <vt:lpstr>Arial Unicode MS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1496</cp:revision>
  <dcterms:created xsi:type="dcterms:W3CDTF">2024-02-06T13:07:00Z</dcterms:created>
  <dcterms:modified xsi:type="dcterms:W3CDTF">2025-07-02T03:44:28Z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