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256" r:id="rId3"/>
    <p:sldId id="257" r:id="rId5"/>
    <p:sldId id="334" r:id="rId6"/>
    <p:sldId id="387" r:id="rId7"/>
    <p:sldId id="388" r:id="rId8"/>
    <p:sldId id="411" r:id="rId9"/>
    <p:sldId id="390" r:id="rId10"/>
    <p:sldId id="391" r:id="rId11"/>
    <p:sldId id="392" r:id="rId12"/>
    <p:sldId id="393" r:id="rId13"/>
    <p:sldId id="394" r:id="rId14"/>
    <p:sldId id="395" r:id="rId15"/>
    <p:sldId id="396" r:id="rId16"/>
    <p:sldId id="412" r:id="rId17"/>
    <p:sldId id="413" r:id="rId18"/>
    <p:sldId id="398" r:id="rId19"/>
    <p:sldId id="399" r:id="rId20"/>
    <p:sldId id="400" r:id="rId21"/>
    <p:sldId id="401" r:id="rId22"/>
    <p:sldId id="402" r:id="rId23"/>
    <p:sldId id="403" r:id="rId24"/>
    <p:sldId id="414" r:id="rId25"/>
    <p:sldId id="405" r:id="rId26"/>
    <p:sldId id="406" r:id="rId27"/>
    <p:sldId id="415" r:id="rId28"/>
    <p:sldId id="407" r:id="rId29"/>
    <p:sldId id="408" r:id="rId30"/>
    <p:sldId id="409" r:id="rId31"/>
    <p:sldId id="416" r:id="rId32"/>
    <p:sldId id="418" r:id="rId33"/>
    <p:sldId id="419" r:id="rId34"/>
    <p:sldId id="306" r:id="rId35"/>
    <p:sldId id="417" r:id="rId36"/>
    <p:sldId id="373" r:id="rId37"/>
  </p:sldIdLst>
  <p:sldSz cx="12192000" cy="6858000"/>
  <p:notesSz cx="6858000" cy="9144000"/>
  <p:embeddedFontLst>
    <p:embeddedFont>
      <p:font typeface="黑体" panose="02010609060101010101" charset="-122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楷体" panose="02010609060101010101" pitchFamily="49" charset="-122"/>
      <p:regular r:id="rId48"/>
    </p:embeddedFont>
    <p:embeddedFont>
      <p:font typeface="微软雅黑" panose="020B0503020204020204" charset="-122"/>
      <p:regular r:id="rId49"/>
    </p:embeddedFont>
  </p:embeddedFontLst>
  <p:custDataLst>
    <p:tags r:id="rId5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3" pos="496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3"/>
    <p:restoredTop sz="98946"/>
  </p:normalViewPr>
  <p:slideViewPr>
    <p:cSldViewPr showGuides="1">
      <p:cViewPr varScale="1">
        <p:scale>
          <a:sx n="45" d="100"/>
          <a:sy n="45" d="100"/>
        </p:scale>
        <p:origin x="-126" y="-1218"/>
      </p:cViewPr>
      <p:guideLst>
        <p:guide orient="horz" pos="794"/>
        <p:guide pos="496"/>
        <p:guide pos="7202"/>
        <p:guide orient="horz" pos="2160"/>
        <p:guide pos="483"/>
        <p:guide pos="7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02.xml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image" Target="../media/image15.png"/><Relationship Id="rId1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15.png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tags" Target="../tags/tag8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15.png"/><Relationship Id="rId1" Type="http://schemas.openxmlformats.org/officeDocument/2006/relationships/tags" Target="../tags/tag87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image" Target="../media/image15.png"/><Relationship Id="rId1" Type="http://schemas.openxmlformats.org/officeDocument/2006/relationships/tags" Target="../tags/tag9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tags" Target="../tags/tag9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image" Target="../media/image15.png"/><Relationship Id="rId1" Type="http://schemas.openxmlformats.org/officeDocument/2006/relationships/tags" Target="../tags/tag9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15.png"/><Relationship Id="rId1" Type="http://schemas.openxmlformats.org/officeDocument/2006/relationships/tags" Target="../tags/tag7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1991544" y="1412776"/>
            <a:ext cx="8208912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第十四章 电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与磁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 简单磁现象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 磁 场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95467" y="1604797"/>
          <a:ext cx="9601066" cy="3901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533"/>
                <a:gridCol w="4800533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磁现象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电现象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同名磁极相互排斥，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异名磁极相互吸引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同种电荷相互排斥，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异种电荷相互吸引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磁极不接触也能相互作用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磁场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电荷不接触也能相互作用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电场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摩擦可使铁、钴、镍类物体磁化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摩擦可使物体带电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1268760"/>
            <a:ext cx="9715500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为了判断一根铁棒是否具有磁性，小明提出了如下四个实验方案，可行的方案是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)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569385" y="1429420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451" y="2887595"/>
            <a:ext cx="9060077" cy="255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98743" y="692696"/>
            <a:ext cx="8767165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图甲中，将悬挂的铁棒转动一次，静止时指向南、北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图乙中，将铁棒一端靠近小磁针，相互吸引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图丙中，将铁棒一端靠近大头针，大头针被吸引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图丁中，将铁棒一端靠近验电器，验电器铝箔片没有张开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766764" y="492927"/>
            <a:ext cx="10658474" cy="603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图甲中，将悬挂的铁棒转动一次，静止时指向南、北，具有偶然性，故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</a:rPr>
              <a:t>中方法不可行。图乙中将铁棒一端靠近小磁针，即使铁棒没有磁性，小磁针也会吸引铁棒，故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B </a:t>
            </a:r>
            <a:r>
              <a:rPr lang="zh-CN" altLang="en-US" sz="3200" b="1" dirty="0">
                <a:latin typeface="Times New Roman" panose="02020603050405020304" pitchFamily="18" charset="0"/>
              </a:rPr>
              <a:t>中方法不可行。图丙中铁棒能够吸引大头针，说明了铁棒具有磁体才具有的性质：能够吸引铁、钴、镍等物质， 即铁棒有磁性，故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C </a:t>
            </a:r>
            <a:r>
              <a:rPr lang="zh-CN" altLang="en-US" sz="3200" b="1" dirty="0">
                <a:latin typeface="Times New Roman" panose="02020603050405020304" pitchFamily="18" charset="0"/>
              </a:rPr>
              <a:t>中方法可行。图丁中验电器可以检验物体是否带电，但不能判断物体是否具有磁性，故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中方法不可行。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999656" y="5591561"/>
            <a:ext cx="2016224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0114" y="404664"/>
            <a:ext cx="10729595" cy="6120765"/>
            <a:chOff x="153" y="1679"/>
            <a:chExt cx="16897" cy="9639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897" cy="907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834" y="1679"/>
              <a:ext cx="4021" cy="977"/>
              <a:chOff x="834" y="2086"/>
              <a:chExt cx="4021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317" y="2241"/>
                <a:ext cx="253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方法点拨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834" y="2086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69039" y="1272939"/>
            <a:ext cx="9079489" cy="460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13105" eaLnBrk="1" hangingPunct="1"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判断一根铁棒有无磁性，可以用磁体所具有的“吸铁性” “指向性”及磁极间的相互作用规律来判断。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吸铁性”：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用铁棒靠近铁、钴、镍等物质，若吸引，则有磁性</a:t>
            </a:r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3200" b="1" dirty="0" smtClean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指向性”：</a:t>
            </a:r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在水平面上自由转动的磁体，静止时总是一端指南，一端指北。</a:t>
            </a:r>
            <a:endParaRPr lang="zh-CN" altLang="en-US" sz="3200" b="1" dirty="0" smtClean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0114" y="1052924"/>
            <a:ext cx="10729595" cy="4752340"/>
            <a:chOff x="153" y="1679"/>
            <a:chExt cx="16897" cy="7484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897" cy="691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834" y="1679"/>
              <a:ext cx="4021" cy="977"/>
              <a:chOff x="834" y="2086"/>
              <a:chExt cx="4021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317" y="2241"/>
                <a:ext cx="253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方法点拨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834" y="2086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69039" y="1957082"/>
            <a:ext cx="9079489" cy="2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3)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磁极间的相互作用规律：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用已知磁体的同一端靠近铁棒的两端，若磁体和铁棒的两端都吸引，则该铁棒无磁性；若磁体和铁棒的一端排斥，则铁棒有磁性。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340768"/>
            <a:ext cx="10562167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磁场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磁体周围存在磁场，磁场是一种真实存在的物质。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磁场的基本性质：对放入其中的磁体产生磁力的作用。磁极间的相互作用是通过磁场发生的。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磁场方向：在磁场中的小磁针静止时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极所指的方向规定为该点的磁场方向。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692612"/>
            <a:ext cx="2314930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682029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680164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3" y="680164"/>
            <a:ext cx="109255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磁场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548680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404664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磁感线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95467" y="1172995"/>
          <a:ext cx="9601067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8139"/>
                <a:gridCol w="8352928"/>
              </a:tblGrid>
              <a:tr h="8534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用来形象地描述磁场的</a:t>
                      </a:r>
                      <a:r>
                        <a:rPr lang="zh-CN" altLang="en-US" sz="3200" b="1" i="0" u="wavy" baseline="0" dirty="0" smtClean="0">
                          <a:uFill>
                            <a:solidFill>
                              <a:srgbClr val="00B0F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分布情况</a:t>
                      </a:r>
                      <a:endParaRPr lang="zh-CN" altLang="en-US" sz="3200" b="1" i="0" u="wavy" baseline="0" dirty="0">
                        <a:uFill>
                          <a:solidFill>
                            <a:srgbClr val="00B0F0"/>
                          </a:solidFill>
                        </a:u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58496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特点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①磁感线并不真实存在，而是人们为了表示空间磁场的分布而想象出来的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58496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②在磁体周围，磁感线从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极出发回到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极；在磁体内部，磁感线从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极出发回到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85344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③磁感线是封闭曲线，它不会相交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95467" y="1340768"/>
          <a:ext cx="9601067" cy="3901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8139"/>
                <a:gridCol w="8352928"/>
              </a:tblGrid>
              <a:tr h="109728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特点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④磁感线有疏密，磁感线的疏密程度表示磁场的强弱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⑤磁感线上任意一点的切线方向都与置于该点的小磁针静止时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极所指的方向一致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画法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①画三至五条即可，且所画磁感线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极与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极对称，并在磁感线上用箭头标明方向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60960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②所画的磁感线不能相交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83432" y="402312"/>
            <a:ext cx="2112235" cy="79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易错提醒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99456" y="1266408"/>
          <a:ext cx="10225136" cy="475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"/>
                <a:gridCol w="360040"/>
                <a:gridCol w="5016558"/>
                <a:gridCol w="4416490"/>
              </a:tblGrid>
              <a:tr h="568960">
                <a:tc gridSpan="2"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磁场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磁感线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 rowSpan="3"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区别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客观存在的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不是客观存在的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 vMerge="1">
                  <a:tcPr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一种物质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假想的物理模型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 vMerge="1">
                  <a:tcPr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存在于</a:t>
                      </a:r>
                      <a:r>
                        <a:rPr lang="zh-CN" altLang="en-US" sz="3200" b="1" kern="12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磁体周围</a:t>
                      </a: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任意一点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只需画出有代表性的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 rowSpan="3"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联</a:t>
                      </a:r>
                      <a:endParaRPr lang="zh-CN" altLang="en-US" sz="32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系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 gridSpan="2">
                  <a:txBody>
                    <a:bodyPr/>
                    <a:lstStyle/>
                    <a:p>
                      <a:pPr algn="l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磁感线是用来形象描述磁场的，它把磁场由抽象变得具体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</a:tr>
              <a:tr h="568960">
                <a:tc vMerge="1">
                  <a:tcPr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 gridSpan="2">
                  <a:txBody>
                    <a:bodyPr/>
                    <a:lstStyle/>
                    <a:p>
                      <a:pPr algn="l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磁感线上任意一点的切线方向就是该点的磁场方向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</a:tr>
              <a:tr h="568960">
                <a:tc vMerge="1">
                  <a:tcPr/>
                </a:tc>
                <a:tc>
                  <a:txBody>
                    <a:bodyPr/>
                    <a:lstStyle/>
                    <a:p>
                      <a:pPr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 gridSpan="2">
                  <a:txBody>
                    <a:bodyPr/>
                    <a:lstStyle/>
                    <a:p>
                      <a:pPr algn="l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磁感线的疏密程度表示磁场的强弱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4944901" y="1700808"/>
            <a:ext cx="230219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磁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现象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磁场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地磁场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1178163"/>
            <a:ext cx="9698567" cy="45550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［中考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郴州］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两个磁极间的磁感线分布如图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所示。下列说法正确的是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 )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端磁极是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极，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端磁极是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极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点磁场比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点强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磁感线是真实存在的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点的磁场方向水平向右</a:t>
            </a:r>
            <a:endParaRPr lang="zh-CN" altLang="en-US" sz="32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340768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9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9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9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519" y="3236979"/>
            <a:ext cx="3267523" cy="2387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7519" y="476672"/>
            <a:ext cx="9601068" cy="593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在磁体外部，磁感线从磁体的</a:t>
            </a:r>
            <a:r>
              <a:rPr lang="en-US" altLang="zh-CN" sz="3200" b="1" dirty="0">
                <a:latin typeface="Times New Roman" panose="02020603050405020304" pitchFamily="18" charset="0"/>
              </a:rPr>
              <a:t>N </a:t>
            </a:r>
            <a:r>
              <a:rPr lang="zh-CN" altLang="en-US" sz="3200" b="1" dirty="0">
                <a:latin typeface="Times New Roman" panose="02020603050405020304" pitchFamily="18" charset="0"/>
              </a:rPr>
              <a:t>极出发回到</a:t>
            </a:r>
            <a:r>
              <a:rPr lang="en-US" altLang="zh-CN" sz="3200" b="1" dirty="0">
                <a:latin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</a:rPr>
              <a:t>极，所以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端磁极为</a:t>
            </a:r>
            <a:r>
              <a:rPr lang="en-US" altLang="zh-CN" sz="3200" b="1" dirty="0">
                <a:latin typeface="Times New Roman" panose="02020603050405020304" pitchFamily="18" charset="0"/>
              </a:rPr>
              <a:t>N </a:t>
            </a:r>
            <a:r>
              <a:rPr lang="zh-CN" altLang="en-US" sz="3200" b="1" dirty="0">
                <a:latin typeface="Times New Roman" panose="02020603050405020304" pitchFamily="18" charset="0"/>
              </a:rPr>
              <a:t>极，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端磁极为</a:t>
            </a:r>
            <a:r>
              <a:rPr lang="en-US" altLang="zh-CN" sz="3200" b="1" dirty="0">
                <a:latin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</a:rPr>
              <a:t>极，故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A </a:t>
            </a:r>
            <a:r>
              <a:rPr lang="zh-CN" altLang="en-US" sz="3200" b="1" dirty="0">
                <a:latin typeface="Times New Roman" panose="02020603050405020304" pitchFamily="18" charset="0"/>
              </a:rPr>
              <a:t>错误。磁体周围的空间存在磁场，磁感线的疏密表示磁场的强弱，磁感线密的地方磁场强，所以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Q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点磁场比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P </a:t>
            </a:r>
            <a:r>
              <a:rPr lang="zh-CN" altLang="en-US" sz="3200" b="1" dirty="0">
                <a:latin typeface="Times New Roman" panose="02020603050405020304" pitchFamily="18" charset="0"/>
              </a:rPr>
              <a:t>点磁场强，故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B </a:t>
            </a:r>
            <a:r>
              <a:rPr lang="zh-CN" altLang="en-US" sz="3200" b="1" dirty="0">
                <a:latin typeface="Times New Roman" panose="02020603050405020304" pitchFamily="18" charset="0"/>
              </a:rPr>
              <a:t>错误。为了形象地描述磁场的性质，物理学中引入了磁感线，但磁感线不是真实存在的，故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C </a:t>
            </a:r>
            <a:r>
              <a:rPr lang="zh-CN" altLang="en-US" sz="3200" b="1" dirty="0">
                <a:latin typeface="Times New Roman" panose="02020603050405020304" pitchFamily="18" charset="0"/>
              </a:rPr>
              <a:t>错误。由图可知，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Q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点的磁场方向水平向右，故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正确。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43872" y="5591561"/>
            <a:ext cx="2016225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答案：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6768" y="620688"/>
            <a:ext cx="9314815" cy="5681345"/>
            <a:chOff x="2494" y="1721"/>
            <a:chExt cx="14669" cy="894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494" y="2247"/>
              <a:ext cx="14669" cy="842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936" y="1721"/>
              <a:ext cx="4248" cy="977"/>
              <a:chOff x="2936" y="2128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419" y="2283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方法提示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2936" y="212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16825" y="1333689"/>
            <a:ext cx="7808255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建模法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用假想的磁感线描述磁场的空间分布、强弱和方向，这种方法叫模型法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或建模法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转换法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磁场看不见摸不着，通过磁场对放入其中的磁体产生力的作用来认识磁场，这种研究方法叫转换法。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4" y="1484784"/>
            <a:ext cx="10562167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定义 地球周围空间存在的磁场叫作地磁场。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地磁场的分布 地磁的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极在地理北极附近，地磁的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极在地理南极附近。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磁偏角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地磁南北极和地理南北极不完全重合。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宋代科学家沈括最早记述了磁偏角现象。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899" y="779892"/>
            <a:ext cx="2698974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769309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7"/>
          <p:cNvSpPr txBox="1"/>
          <p:nvPr>
            <p:custDataLst>
              <p:tags r:id="rId3"/>
            </p:custDataLst>
          </p:nvPr>
        </p:nvSpPr>
        <p:spPr>
          <a:xfrm>
            <a:off x="1050679" y="767444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8"/>
          <p:cNvSpPr txBox="1"/>
          <p:nvPr>
            <p:custDataLst>
              <p:tags r:id="rId4"/>
            </p:custDataLst>
          </p:nvPr>
        </p:nvSpPr>
        <p:spPr>
          <a:xfrm>
            <a:off x="3347263" y="767444"/>
            <a:ext cx="145259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地磁场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AutoShape 11"/>
          <p:cNvSpPr/>
          <p:nvPr>
            <p:custDataLst>
              <p:tags r:id="rId5"/>
            </p:custDataLst>
          </p:nvPr>
        </p:nvSpPr>
        <p:spPr>
          <a:xfrm>
            <a:off x="2486202" y="635960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514355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指南针指南北是因为受到地磁场作用。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6768" y="1052924"/>
            <a:ext cx="9314815" cy="4752340"/>
            <a:chOff x="2494" y="1721"/>
            <a:chExt cx="14669" cy="7484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494" y="2247"/>
              <a:ext cx="14669" cy="695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936" y="1721"/>
              <a:ext cx="4248" cy="977"/>
              <a:chOff x="2936" y="2128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419" y="2283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拓展延伸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2936" y="212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79576" y="1935602"/>
            <a:ext cx="7955639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1310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指南针能指南北的原因分析：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由于同名磁极相斥、异名磁极相吸，地理北极附近是地磁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极，吸引指南针的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极。反之，地理南极附近是地磁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极，吸引指南针的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极。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6551" y="1052736"/>
            <a:ext cx="9770533" cy="45550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根据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论衡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中的记载：“司南之杓，投之于地，其柢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握柄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指南”，学术界于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1947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年想象出司南的模样并印刷在邮票上。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甲所示，当磁勺在正确指南时，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其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端为该磁体的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填“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N”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S”)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极。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569385" y="1196752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893647" y="3955480"/>
            <a:ext cx="480053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0501" y="2605535"/>
            <a:ext cx="1706969" cy="295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9" y="1340768"/>
            <a:ext cx="7201296" cy="38164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(2)1952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年，中国科学院物理研究所尝试制作一具司南。如图乙所示，制作人员根据天然磁石的磁感线分布，将磁石的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填“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”“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”“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或“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处打磨成磁勺的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端。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03712" y="3549014"/>
            <a:ext cx="480053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539" y="1820820"/>
            <a:ext cx="3264363" cy="308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305985" y="1268760"/>
            <a:ext cx="9577916" cy="79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解题秘方：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综合地磁场和磁极间相互作用规律分析。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295651" y="2066603"/>
            <a:ext cx="9577916" cy="2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能够自由转动的磁体，静止后</a:t>
            </a:r>
            <a:r>
              <a:rPr lang="en-US" altLang="zh-CN" sz="3200" b="1" dirty="0">
                <a:latin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</a:rPr>
              <a:t>极指南，</a:t>
            </a:r>
            <a:r>
              <a:rPr lang="en-US" altLang="zh-CN" sz="3200" b="1" dirty="0">
                <a:latin typeface="Times New Roman" panose="02020603050405020304" pitchFamily="18" charset="0"/>
              </a:rPr>
              <a:t>N </a:t>
            </a:r>
            <a:r>
              <a:rPr lang="zh-CN" altLang="en-US" sz="3200" b="1" dirty="0">
                <a:latin typeface="Times New Roman" panose="02020603050405020304" pitchFamily="18" charset="0"/>
              </a:rPr>
              <a:t>极指北，故图甲中磁勺的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端为</a:t>
            </a:r>
            <a:r>
              <a:rPr lang="en-US" altLang="zh-CN" sz="3200" b="1" dirty="0">
                <a:latin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</a:rPr>
              <a:t>极。由图乙中磁感线分布知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D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处为磁石的</a:t>
            </a:r>
            <a:r>
              <a:rPr lang="en-US" altLang="zh-CN" sz="3200" b="1" dirty="0">
                <a:latin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</a:rPr>
              <a:t>极，则应将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处打磨成磁勺的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端。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103" y="404664"/>
            <a:ext cx="10874375" cy="5976620"/>
            <a:chOff x="1115" y="1721"/>
            <a:chExt cx="17125" cy="941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115" y="2247"/>
              <a:ext cx="17125" cy="888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909" y="1721"/>
              <a:ext cx="4248" cy="977"/>
              <a:chOff x="1909" y="2128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3392" y="2283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指导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909" y="212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75673" y="1282434"/>
            <a:ext cx="9488879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13105" eaLnBrk="1" hangingPunct="1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将磁现象的一般规律运用到地磁场这个特殊实例之中，有两种思路：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080" indent="713105" eaLnBrk="1" hangingPunct="1"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由磁场方向分析指向：先判断出指南针所放位置的地磁场方向，再由地磁场方向确定指南针的指向。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080" indent="713105" eaLnBrk="1" hangingPunct="1"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根据磁极间的相互作用规律判断指南针的指向：由于同名磁极相互排斥，异名磁极相互吸引，所以指南针的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极指向地磁的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极，而地磁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极在地理南极附近，因此，指南针的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极能指南。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923293" y="1981054"/>
            <a:ext cx="4320480" cy="732508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ea typeface="+mj-ea"/>
              </a:rPr>
              <a:t>磁铁</a:t>
            </a:r>
            <a:r>
              <a:rPr lang="zh-CN" altLang="en-US" sz="3200" b="1" dirty="0">
                <a:ea typeface="+mj-ea"/>
              </a:rPr>
              <a:t>能吸引哪些物品？</a:t>
            </a:r>
            <a:endParaRPr lang="zh-CN" altLang="en-US" sz="3200" b="1" dirty="0">
              <a:ea typeface="+mj-ea"/>
            </a:endParaRPr>
          </a:p>
        </p:txBody>
      </p:sp>
      <p:sp>
        <p:nvSpPr>
          <p:cNvPr id="4" name="TextBox 26"/>
          <p:cNvSpPr txBox="1">
            <a:spLocks noChangeArrowheads="1"/>
          </p:cNvSpPr>
          <p:nvPr/>
        </p:nvSpPr>
        <p:spPr bwMode="auto">
          <a:xfrm>
            <a:off x="3923293" y="2732725"/>
            <a:ext cx="5281083" cy="76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钉子、大头针等铁质的物品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58871" y="1558533"/>
            <a:ext cx="10666367" cy="12003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中考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福建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在我国古代的四大发明中，主要应用了磁性材料特性的是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/>
          <p:nvPr/>
        </p:nvSpPr>
        <p:spPr>
          <a:xfrm>
            <a:off x="750934" y="3284984"/>
            <a:ext cx="9953578" cy="6463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3730" indent="0" fontAlgn="auto"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．指南针   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．火药    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．印刷术   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．造纸术</a:t>
            </a:r>
            <a:endParaRPr lang="zh-CN" altLang="en-US" sz="3200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5800" y="2492600"/>
            <a:ext cx="3790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A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3997" y="1340768"/>
            <a:ext cx="10661241" cy="17543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．如图所示，一根条形磁体左端为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极，右端为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N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极。下列表示从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极到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N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极磁性强弱变化情况的图像中正确的是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2" y="3458063"/>
            <a:ext cx="6408712" cy="220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260576" y="2988241"/>
            <a:ext cx="3790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C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777060" y="1340768"/>
            <a:ext cx="10648178" cy="17543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．物理学是美的，许多物理现象都具有对称美、平衡美和曲线美。下列优美的曲线中，用磁感线描述磁体外部磁场正确的是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888" y="3095094"/>
            <a:ext cx="3888432" cy="147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072" y="4824698"/>
            <a:ext cx="4153272" cy="1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916327" y="2988241"/>
            <a:ext cx="43204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A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6663" y="1558533"/>
            <a:ext cx="10658575" cy="6463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4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中考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泰州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关于地磁场，下列说法中正确的是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/>
          <p:nvPr/>
        </p:nvSpPr>
        <p:spPr>
          <a:xfrm>
            <a:off x="766662" y="2132856"/>
            <a:ext cx="10658576" cy="39703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19250" indent="-77152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．磁感线是磁场中真实存在的曲线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1619250" indent="-77152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．地磁场的磁感线在地面附近是从地磁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极出发，回到地磁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N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极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1619250" indent="-77152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．教室里水平放置、能自由转动的小磁针静止时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N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极指向地理南极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1619250" indent="-77152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．指南针是我国古代四大发明之一，它能指南北是因为受到地磁场的作用</a:t>
            </a:r>
            <a:endParaRPr lang="zh-CN" altLang="en-US" sz="3200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4188" y="1530666"/>
            <a:ext cx="43204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32269" y="1737879"/>
            <a:ext cx="6660412" cy="3376102"/>
            <a:chOff x="1833178" y="1528757"/>
            <a:chExt cx="4995309" cy="2532077"/>
          </a:xfrm>
        </p:grpSpPr>
        <p:sp>
          <p:nvSpPr>
            <p:cNvPr id="3" name="圆角矩形 2"/>
            <p:cNvSpPr/>
            <p:nvPr/>
          </p:nvSpPr>
          <p:spPr>
            <a:xfrm>
              <a:off x="1833178" y="3142550"/>
              <a:ext cx="936104" cy="37001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磁场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2710958" y="1759588"/>
              <a:ext cx="3308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301230" y="1990422"/>
              <a:ext cx="0" cy="115212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293481" y="2516660"/>
              <a:ext cx="619817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35"/>
            <p:cNvSpPr>
              <a:spLocks noChangeArrowheads="1"/>
            </p:cNvSpPr>
            <p:nvPr/>
          </p:nvSpPr>
          <p:spPr bwMode="auto">
            <a:xfrm>
              <a:off x="1899517" y="1528757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磁体</a:t>
              </a:r>
              <a:endParaRPr lang="en-US" altLang="zh-CN" sz="3200" b="1" dirty="0"/>
            </a:p>
          </p:txBody>
        </p:sp>
        <p:sp>
          <p:nvSpPr>
            <p:cNvPr id="8" name="矩形 35"/>
            <p:cNvSpPr>
              <a:spLocks noChangeArrowheads="1"/>
            </p:cNvSpPr>
            <p:nvPr/>
          </p:nvSpPr>
          <p:spPr bwMode="auto">
            <a:xfrm>
              <a:off x="3057091" y="1536506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磁性</a:t>
              </a:r>
              <a:endParaRPr lang="en-US" altLang="zh-CN" sz="3200" b="1" dirty="0"/>
            </a:p>
          </p:txBody>
        </p:sp>
        <p:sp>
          <p:nvSpPr>
            <p:cNvPr id="9" name="矩形 35"/>
            <p:cNvSpPr>
              <a:spLocks noChangeArrowheads="1"/>
            </p:cNvSpPr>
            <p:nvPr/>
          </p:nvSpPr>
          <p:spPr bwMode="auto">
            <a:xfrm>
              <a:off x="2915801" y="2279696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概念</a:t>
              </a:r>
              <a:endParaRPr lang="en-US" altLang="zh-CN" sz="3200" b="1" dirty="0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3859505" y="1759588"/>
              <a:ext cx="3308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35"/>
            <p:cNvSpPr>
              <a:spLocks noChangeArrowheads="1"/>
            </p:cNvSpPr>
            <p:nvPr/>
          </p:nvSpPr>
          <p:spPr bwMode="auto">
            <a:xfrm>
              <a:off x="4205638" y="1536506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磁极</a:t>
              </a:r>
              <a:endParaRPr lang="en-US" altLang="zh-CN" sz="3200" b="1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4997740" y="1771130"/>
              <a:ext cx="3308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35"/>
            <p:cNvSpPr>
              <a:spLocks noChangeArrowheads="1"/>
            </p:cNvSpPr>
            <p:nvPr/>
          </p:nvSpPr>
          <p:spPr bwMode="auto">
            <a:xfrm>
              <a:off x="5343873" y="1548048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磁化</a:t>
              </a:r>
              <a:endParaRPr lang="en-US" altLang="zh-CN" sz="3200" b="1" dirty="0"/>
            </a:p>
          </p:txBody>
        </p:sp>
        <p:sp>
          <p:nvSpPr>
            <p:cNvPr id="14" name="矩形 35"/>
            <p:cNvSpPr>
              <a:spLocks noChangeArrowheads="1"/>
            </p:cNvSpPr>
            <p:nvPr/>
          </p:nvSpPr>
          <p:spPr bwMode="auto">
            <a:xfrm>
              <a:off x="4065426" y="2278454"/>
              <a:ext cx="13744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基本性质</a:t>
              </a:r>
              <a:endParaRPr lang="en-US" altLang="zh-CN" sz="3200" b="1" dirty="0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5483146" y="2517034"/>
              <a:ext cx="3308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35"/>
            <p:cNvSpPr>
              <a:spLocks noChangeArrowheads="1"/>
            </p:cNvSpPr>
            <p:nvPr/>
          </p:nvSpPr>
          <p:spPr bwMode="auto">
            <a:xfrm>
              <a:off x="5829279" y="2293952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描述</a:t>
              </a:r>
              <a:endParaRPr lang="en-US" altLang="zh-CN" sz="3200" b="1" dirty="0"/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3734295" y="2498844"/>
              <a:ext cx="3308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293481" y="3512562"/>
              <a:ext cx="0" cy="30657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285732" y="3819132"/>
              <a:ext cx="619817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35"/>
            <p:cNvSpPr>
              <a:spLocks noChangeArrowheads="1"/>
            </p:cNvSpPr>
            <p:nvPr/>
          </p:nvSpPr>
          <p:spPr bwMode="auto">
            <a:xfrm>
              <a:off x="2898497" y="3573492"/>
              <a:ext cx="106543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地磁场</a:t>
              </a:r>
              <a:endParaRPr lang="en-US" altLang="zh-CN" sz="3200" b="1" dirty="0"/>
            </a:p>
          </p:txBody>
        </p:sp>
        <p:sp>
          <p:nvSpPr>
            <p:cNvPr id="21" name="矩形 35"/>
            <p:cNvSpPr>
              <a:spLocks noChangeArrowheads="1"/>
            </p:cNvSpPr>
            <p:nvPr/>
          </p:nvSpPr>
          <p:spPr bwMode="auto">
            <a:xfrm>
              <a:off x="4323401" y="3614504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概念</a:t>
              </a:r>
              <a:endParaRPr lang="en-US" altLang="zh-CN" sz="3200" b="1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3992270" y="3829681"/>
              <a:ext cx="3308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35"/>
            <p:cNvSpPr>
              <a:spLocks noChangeArrowheads="1"/>
            </p:cNvSpPr>
            <p:nvPr/>
          </p:nvSpPr>
          <p:spPr bwMode="auto">
            <a:xfrm>
              <a:off x="5454072" y="3622253"/>
              <a:ext cx="13744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分布规律</a:t>
              </a:r>
              <a:endParaRPr lang="en-US" altLang="zh-CN" sz="3200" b="1"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5122941" y="3837430"/>
              <a:ext cx="3308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 noChangeArrowheads="1"/>
          </p:cNvSpPr>
          <p:nvPr/>
        </p:nvSpPr>
        <p:spPr bwMode="auto">
          <a:xfrm>
            <a:off x="814918" y="1844824"/>
            <a:ext cx="10562167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磁体与磁性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磁性：物体能够吸引由铁、钴、镍等制成的物品，我们就说它具有磁性。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磁体：具有磁性的物体。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1067924"/>
            <a:ext cx="2698971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1057341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1055476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8"/>
          <p:cNvSpPr txBox="1"/>
          <p:nvPr>
            <p:custDataLst>
              <p:tags r:id="rId4"/>
            </p:custDataLst>
          </p:nvPr>
        </p:nvSpPr>
        <p:spPr>
          <a:xfrm>
            <a:off x="3347263" y="1055476"/>
            <a:ext cx="147125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磁现象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11"/>
          <p:cNvSpPr/>
          <p:nvPr>
            <p:custDataLst>
              <p:tags r:id="rId5"/>
            </p:custDataLst>
          </p:nvPr>
        </p:nvSpPr>
        <p:spPr>
          <a:xfrm>
            <a:off x="2486202" y="923992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727531"/>
            <a:ext cx="10562167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磁极与磁极间的相互作用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磁极：磁体上磁性最强的两个部位。一个磁体有两个磁极，分别是南极和北极。在水平面内能自由转动的磁体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静止时指南的那个磁极叫南极，用符号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表示；指北的那个磁极叫北极，用符号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磁极间的相互作用规律：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同名磁极相互排斥，异名磁极相互吸引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0114" y="548680"/>
            <a:ext cx="10729595" cy="5589270"/>
            <a:chOff x="153" y="1679"/>
            <a:chExt cx="16897" cy="880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897" cy="823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834" y="1679"/>
              <a:ext cx="4021" cy="977"/>
              <a:chOff x="834" y="2086"/>
              <a:chExt cx="4021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317" y="2241"/>
                <a:ext cx="253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知识图解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834" y="2086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69039" y="1314162"/>
            <a:ext cx="5983145" cy="420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磁体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的磁极：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若一个条形磁体断裂成两段，断裂后的两段都有两个磁极，如图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甲。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若两个条形磁体按图乙方式合在一起，组合成一个新磁体，这时中间则不再是磁极。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918" y="2132856"/>
            <a:ext cx="2742893" cy="297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692696"/>
            <a:ext cx="10562167" cy="455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磁化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磁性材料：能够被磁化的物质，除了铁以外还有钴、镍和许多合金，统称为磁性材料。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磁化：原来没有磁性的物体在磁体的影响下获得磁性的过程。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3533613" y="3608068"/>
            <a:ext cx="2831024" cy="60959"/>
          </a:xfrm>
          <a:custGeom>
            <a:avLst/>
            <a:gdLst>
              <a:gd name="connsiteX0" fmla="*/ 0 w 2123268"/>
              <a:gd name="connsiteY0" fmla="*/ 108843 h 163095"/>
              <a:gd name="connsiteX1" fmla="*/ 131736 w 2123268"/>
              <a:gd name="connsiteY1" fmla="*/ 8104 h 163095"/>
              <a:gd name="connsiteX2" fmla="*/ 325465 w 2123268"/>
              <a:gd name="connsiteY2" fmla="*/ 124341 h 163095"/>
              <a:gd name="connsiteX3" fmla="*/ 464949 w 2123268"/>
              <a:gd name="connsiteY3" fmla="*/ 15853 h 163095"/>
              <a:gd name="connsiteX4" fmla="*/ 643180 w 2123268"/>
              <a:gd name="connsiteY4" fmla="*/ 139840 h 163095"/>
              <a:gd name="connsiteX5" fmla="*/ 813661 w 2123268"/>
              <a:gd name="connsiteY5" fmla="*/ 8104 h 163095"/>
              <a:gd name="connsiteX6" fmla="*/ 1007390 w 2123268"/>
              <a:gd name="connsiteY6" fmla="*/ 163087 h 163095"/>
              <a:gd name="connsiteX7" fmla="*/ 1170122 w 2123268"/>
              <a:gd name="connsiteY7" fmla="*/ 355 h 163095"/>
              <a:gd name="connsiteX8" fmla="*/ 1371600 w 2123268"/>
              <a:gd name="connsiteY8" fmla="*/ 116592 h 163095"/>
              <a:gd name="connsiteX9" fmla="*/ 1557580 w 2123268"/>
              <a:gd name="connsiteY9" fmla="*/ 15853 h 163095"/>
              <a:gd name="connsiteX10" fmla="*/ 1751309 w 2123268"/>
              <a:gd name="connsiteY10" fmla="*/ 155338 h 163095"/>
              <a:gd name="connsiteX11" fmla="*/ 1937288 w 2123268"/>
              <a:gd name="connsiteY11" fmla="*/ 8104 h 163095"/>
              <a:gd name="connsiteX12" fmla="*/ 2123268 w 2123268"/>
              <a:gd name="connsiteY12" fmla="*/ 132091 h 16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23268" h="163095">
                <a:moveTo>
                  <a:pt x="0" y="108843"/>
                </a:moveTo>
                <a:cubicBezTo>
                  <a:pt x="38746" y="57182"/>
                  <a:pt x="77492" y="5521"/>
                  <a:pt x="131736" y="8104"/>
                </a:cubicBezTo>
                <a:cubicBezTo>
                  <a:pt x="185980" y="10687"/>
                  <a:pt x="269930" y="123050"/>
                  <a:pt x="325465" y="124341"/>
                </a:cubicBezTo>
                <a:cubicBezTo>
                  <a:pt x="381000" y="125632"/>
                  <a:pt x="411997" y="13270"/>
                  <a:pt x="464949" y="15853"/>
                </a:cubicBezTo>
                <a:cubicBezTo>
                  <a:pt x="517901" y="18436"/>
                  <a:pt x="585061" y="141132"/>
                  <a:pt x="643180" y="139840"/>
                </a:cubicBezTo>
                <a:cubicBezTo>
                  <a:pt x="701299" y="138549"/>
                  <a:pt x="752959" y="4229"/>
                  <a:pt x="813661" y="8104"/>
                </a:cubicBezTo>
                <a:cubicBezTo>
                  <a:pt x="874363" y="11978"/>
                  <a:pt x="947980" y="164378"/>
                  <a:pt x="1007390" y="163087"/>
                </a:cubicBezTo>
                <a:cubicBezTo>
                  <a:pt x="1066800" y="161796"/>
                  <a:pt x="1109420" y="8104"/>
                  <a:pt x="1170122" y="355"/>
                </a:cubicBezTo>
                <a:cubicBezTo>
                  <a:pt x="1230824" y="-7394"/>
                  <a:pt x="1307024" y="114009"/>
                  <a:pt x="1371600" y="116592"/>
                </a:cubicBezTo>
                <a:cubicBezTo>
                  <a:pt x="1436176" y="119175"/>
                  <a:pt x="1494295" y="9395"/>
                  <a:pt x="1557580" y="15853"/>
                </a:cubicBezTo>
                <a:cubicBezTo>
                  <a:pt x="1620865" y="22311"/>
                  <a:pt x="1688024" y="156629"/>
                  <a:pt x="1751309" y="155338"/>
                </a:cubicBezTo>
                <a:cubicBezTo>
                  <a:pt x="1814594" y="154047"/>
                  <a:pt x="1875295" y="11978"/>
                  <a:pt x="1937288" y="8104"/>
                </a:cubicBezTo>
                <a:cubicBezTo>
                  <a:pt x="1999281" y="4230"/>
                  <a:pt x="2061274" y="68160"/>
                  <a:pt x="2123268" y="132091"/>
                </a:cubicBez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cxnSp>
        <p:nvCxnSpPr>
          <p:cNvPr id="4" name="曲线连接符 3"/>
          <p:cNvCxnSpPr/>
          <p:nvPr/>
        </p:nvCxnSpPr>
        <p:spPr>
          <a:xfrm>
            <a:off x="5519936" y="3669026"/>
            <a:ext cx="1152128" cy="576064"/>
          </a:xfrm>
          <a:prstGeom prst="curvedConnector3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72064" y="3981992"/>
            <a:ext cx="2981584" cy="574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只能是磁性材料</a:t>
            </a:r>
            <a:endParaRPr lang="en-US" altLang="zh-CN" sz="29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295467" y="991565"/>
            <a:ext cx="307234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9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延伸拓展：</a:t>
            </a:r>
            <a:endParaRPr lang="zh-CN" altLang="en-US" sz="29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9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对磁化的认识：</a:t>
            </a:r>
            <a:endParaRPr lang="en-US" altLang="zh-CN" sz="29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95467" y="2563336"/>
          <a:ext cx="9409046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8139"/>
                <a:gridCol w="1248139"/>
                <a:gridCol w="6912768"/>
              </a:tblGrid>
              <a:tr h="56896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磁化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方法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靠近、接触、摩擦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利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制作各种永磁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体、指南针、应用于磁记录等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弊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机械手表被磁化后，走时不准 ；彩色电视机显像管被磁化后，色彩失真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退磁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方法</a:t>
                      </a:r>
                      <a:endParaRPr lang="zh-CN" altLang="en-US" sz="2900" b="1" i="0" baseline="0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剧烈撞击、高温燃烧等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1508787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磁现象与电现象的对比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95467" y="2468893"/>
          <a:ext cx="9601066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533"/>
                <a:gridCol w="4800533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磁现象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电现象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磁体能吸引铁、钴、镍等物质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带电体能吸引轻小物体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磁极有两种：北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(N)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极和南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(S)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电荷有两种：正电荷和负电荷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3233</Words>
  <Application>WPS 演示</Application>
  <PresentationFormat>自定义</PresentationFormat>
  <Paragraphs>348</Paragraphs>
  <Slides>34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</vt:lpstr>
      <vt:lpstr>宋体</vt:lpstr>
      <vt:lpstr>Wingdings</vt:lpstr>
      <vt:lpstr>黑体</vt:lpstr>
      <vt:lpstr>Times New Roman</vt:lpstr>
      <vt:lpstr>Calibri</vt:lpstr>
      <vt:lpstr>楷体</vt:lpstr>
      <vt:lpstr>微软雅黑</vt:lpstr>
      <vt:lpstr>Arial Unicode MS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1499</cp:revision>
  <dcterms:created xsi:type="dcterms:W3CDTF">2024-02-06T13:07:00Z</dcterms:created>
  <dcterms:modified xsi:type="dcterms:W3CDTF">2025-07-02T03:46:39Z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