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6" r:id="rId3"/>
    <p:sldId id="257" r:id="rId5"/>
    <p:sldId id="334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414" r:id="rId14"/>
    <p:sldId id="415" r:id="rId15"/>
    <p:sldId id="395" r:id="rId16"/>
    <p:sldId id="396" r:id="rId17"/>
    <p:sldId id="397" r:id="rId18"/>
    <p:sldId id="416" r:id="rId19"/>
    <p:sldId id="399" r:id="rId20"/>
    <p:sldId id="400" r:id="rId21"/>
    <p:sldId id="401" r:id="rId22"/>
    <p:sldId id="417" r:id="rId23"/>
    <p:sldId id="403" r:id="rId24"/>
    <p:sldId id="404" r:id="rId25"/>
    <p:sldId id="405" r:id="rId26"/>
    <p:sldId id="418" r:id="rId27"/>
    <p:sldId id="407" r:id="rId28"/>
    <p:sldId id="408" r:id="rId29"/>
    <p:sldId id="410" r:id="rId30"/>
    <p:sldId id="306" r:id="rId31"/>
    <p:sldId id="421" r:id="rId32"/>
    <p:sldId id="422" r:id="rId33"/>
    <p:sldId id="373" r:id="rId34"/>
  </p:sldIdLst>
  <p:sldSz cx="12192000" cy="6858000"/>
  <p:notesSz cx="6858000" cy="9144000"/>
  <p:embeddedFontLst>
    <p:embeddedFont>
      <p:font typeface="黑体" panose="02010609060101010101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楷体" panose="02010609060101010101" pitchFamily="49" charset="-122"/>
      <p:regular r:id="rId45"/>
    </p:embeddedFont>
    <p:embeddedFont>
      <p:font typeface="微软雅黑" panose="020B0503020204020204" charset="-122"/>
      <p:regular r:id="rId46"/>
    </p:embeddedFont>
  </p:embeddedFontLst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95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9.png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9.png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9.png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tags" Target="../tags/tag8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19.png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image" Target="../media/image19.png"/><Relationship Id="rId1" Type="http://schemas.openxmlformats.org/officeDocument/2006/relationships/tags" Target="../tags/tag8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tags" Target="../tags/tag9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3398586" y="1984772"/>
            <a:ext cx="538734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第十二章 欧姆定律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三节 变阻器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7" y="908720"/>
            <a:ext cx="6145180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生活中的变阻器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①收音机用到的音量电位器，如图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②充当“力电转换器”，实现各种仪表的制作。如风速仪、水流测速仪、油量表等。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169" y="1770508"/>
            <a:ext cx="3560367" cy="331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260648"/>
            <a:ext cx="10729595" cy="6364605"/>
            <a:chOff x="153" y="1779"/>
            <a:chExt cx="16897" cy="1002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955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21" y="1779"/>
              <a:ext cx="4135" cy="977"/>
              <a:chOff x="721" y="2186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04" y="2341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方法技巧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21" y="21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75520" y="1008827"/>
            <a:ext cx="9433048" cy="504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滑动变阻器使用记忆口诀：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串入电路，限流分压。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串联接入电路，起限流分压作用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21995" eaLnBrk="1" hangingPunct="1"/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同上阻零，同下阻大。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同时接上端两个接线柱，阻值为零；同时接下端两个接线柱，阻值最大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21995" eaLnBrk="1" hangingPunct="1"/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一上一下，作用才发。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一上一下接入时才发挥作用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21995" eaLnBrk="1" hangingPunct="1"/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远离下接， 阻值变大。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滑片远离下端接线柱时接入电路的电阻会变大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721995" eaLnBrk="1" hangingPunct="1"/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保护电路， 调至最大。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保护电路时滑片要调到阻值最大处</a:t>
            </a: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080" y="260648"/>
            <a:ext cx="10729595" cy="6364605"/>
            <a:chOff x="153" y="1779"/>
            <a:chExt cx="16897" cy="10023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955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21" y="1779"/>
              <a:ext cx="4135" cy="977"/>
              <a:chOff x="721" y="2186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04" y="2341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链接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21" y="21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47528" y="836712"/>
            <a:ext cx="8928992" cy="52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电阻率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l-GR" altLang="zh-CN" sz="32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某种物质所制成的元件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常温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20℃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下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的电阻与横截面积的乘积与长度的比值叫作这种物质的电阻率。电阻率与导体的长度、横截面积等因素无关，是导体材料本身的电学性质，由导体的材料决定，且与温度有关。电阻率在国际单位制中的单位是 </a:t>
            </a:r>
            <a:r>
              <a:rPr lang="en-US" altLang="zh-CN" sz="3200" b="1" dirty="0" err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Ω·m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读作欧姆米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。常用单位还有“欧姆厘米”。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124745"/>
            <a:ext cx="971550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所示电路，闭合开关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，导线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的一端固定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连接在铅笔芯上，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324165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19" y="2660915"/>
            <a:ext cx="3381243" cy="265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297914" y="1508787"/>
            <a:ext cx="97155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当导线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的一端在铅笔芯上左右移动时，灯泡亮暗会发生变化，这个实验说明铅笔芯是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填“导体”或“绝缘体”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，还能说明导体的电阻与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有关； 受此启发， 人们制造了一种可以改变电阻的元件，叫作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920203" y="2236789"/>
            <a:ext cx="1248139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导体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73225" y="3674028"/>
            <a:ext cx="1248139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71687" y="4391429"/>
            <a:ext cx="2304256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3363"/>
            <a:ext cx="9588500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铅笔芯接入电路，灯泡发光，表明电路中有电流，即铅笔芯是导体。由图示情景可知，导线</a:t>
            </a:r>
            <a:r>
              <a:rPr lang="en-US" altLang="zh-CN" sz="3200" b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</a:rPr>
              <a:t>的一端在铅笔芯上移动，实质上改变了铅笔芯接入电路的长度，并由此进一步分析得出第二空的答案。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009" y="908526"/>
            <a:ext cx="10729595" cy="4824730"/>
            <a:chOff x="153" y="1779"/>
            <a:chExt cx="16897" cy="759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713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21" y="1779"/>
              <a:ext cx="4135" cy="977"/>
              <a:chOff x="721" y="2186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04" y="2341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21" y="21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10457" y="1844630"/>
            <a:ext cx="9145016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电阻丝外涂有绝缘漆，再紧密地绕在绝缘管上，电流流过时，是沿着电阻丝流动，而不是横向流过电阻丝。不能错误地认为，滑动变阻器是通过改变电阻丝的粗细来改变接入电路的电阻值的。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6" y="1124744"/>
            <a:ext cx="5778565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所示，给出了几种元件，用笔画线代替导线将各元件连接起来，要求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并联，电流表测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中的电流，滑动变阻器控制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的亮度，且滑片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向右移动时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变亮。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316765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008" y="1608865"/>
            <a:ext cx="4069589" cy="348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95467" y="1508787"/>
            <a:ext cx="3200156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294" y="1988841"/>
            <a:ext cx="4545413" cy="385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3363"/>
            <a:ext cx="95885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因为电流表测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的电流，因此两者串联；因为滑动变阻器控制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的亮度， 因此两者应串联；又因为滑片向右移动时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</a:rPr>
              <a:t>变亮，则滑片向右移动时滑动变阻器连入电路的电阻丝的长度变短，故滑动变阻器应接入右下接线柱。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4439816" y="1672821"/>
            <a:ext cx="331030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滑动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变阻器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电阻箱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009" y="476672"/>
            <a:ext cx="10729595" cy="5949315"/>
            <a:chOff x="153" y="1779"/>
            <a:chExt cx="16897" cy="9369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6897" cy="890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21" y="1779"/>
              <a:ext cx="4135" cy="977"/>
              <a:chOff x="721" y="2186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04" y="2341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技巧点拨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21" y="21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10457" y="1313419"/>
            <a:ext cx="9145016" cy="446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选择滑动变阻器的接线方法可按如下步骤进行：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根据“要求”确定电流的变化情况；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依据电流的变化情况，确定电阻如何改变；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结合“滑片移动方向”和“电阻的改变”选定下方的接线柱；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任意选用一个上方的接线柱完成接线。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124744"/>
            <a:ext cx="9715500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所示是滑动变阻器的几种接法，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300163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709" y="1877563"/>
            <a:ext cx="7296811" cy="40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297914" y="1508787"/>
            <a:ext cx="97155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其中接法正确的是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；错误的是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；当滑片向右移动时，电阻变大的是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，电阻变小的是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。按照图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的接法，将其接入电路中时，滑片应该滑到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端。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51851" y="1511109"/>
            <a:ext cx="2880320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87488" y="2180861"/>
            <a:ext cx="1248139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72898" y="2949193"/>
            <a:ext cx="1408356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89917" y="2947315"/>
            <a:ext cx="1262201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632171" y="3650198"/>
            <a:ext cx="3168352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最右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199456" y="4391429"/>
            <a:ext cx="1250411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932723"/>
            <a:ext cx="9588500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滑动变阻器的正确接线方法是“一上一下”，所以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接法正确，</a:t>
            </a:r>
            <a:r>
              <a:rPr lang="en-US" altLang="zh-CN" sz="3200" b="1" dirty="0">
                <a:latin typeface="Times New Roman" panose="02020603050405020304" pitchFamily="18" charset="0"/>
              </a:rPr>
              <a:t>E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F </a:t>
            </a:r>
            <a:r>
              <a:rPr lang="zh-CN" altLang="en-US" sz="3200" b="1" dirty="0">
                <a:latin typeface="Times New Roman" panose="02020603050405020304" pitchFamily="18" charset="0"/>
              </a:rPr>
              <a:t>接法错误。若当滑片向右移动时，电阻变大，即接入电路的电阻线变长，故左下端接入电路；即当滑片向右移动时，按图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接时电阻变大，按图</a:t>
            </a:r>
            <a:r>
              <a:rPr lang="en-US" altLang="zh-CN" sz="3200" b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接时电阻变小。按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图的接法，滑片离左端最远时，电阻最大，故滑片应滑到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97698" y="717410"/>
            <a:ext cx="9182100" cy="5400675"/>
            <a:chOff x="153" y="1779"/>
            <a:chExt cx="14460" cy="8505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4460" cy="803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21" y="1779"/>
              <a:ext cx="4135" cy="977"/>
              <a:chOff x="721" y="2186"/>
              <a:chExt cx="4135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204" y="2341"/>
                <a:ext cx="2652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721" y="2186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78146" y="1554157"/>
            <a:ext cx="7381887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判断滑动变阻器接入电路有效部分的方法是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看下不看上”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。滑片远离下端接线柱，电阻变大；滑片靠近下端接线柱，电阻变小。即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“远离下接，电阻变大；靠近下接，电阻变小。”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1412776"/>
            <a:ext cx="8641456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特点 可以读出阻值大小，但电阻变化不连续。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电路符号            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读数方法 旋钮对应的数值与对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应的倍数相乘再相加。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使用 使用时注意不能超过允许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通过的最大电流值。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659" y="2256468"/>
            <a:ext cx="993147" cy="62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118" y="2159676"/>
            <a:ext cx="2489889" cy="377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2244901" y="764620"/>
            <a:ext cx="2794982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flipH="1">
            <a:off x="839435" y="75403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7"/>
          <p:cNvSpPr txBox="1"/>
          <p:nvPr>
            <p:custDataLst>
              <p:tags r:id="rId5"/>
            </p:custDataLst>
          </p:nvPr>
        </p:nvSpPr>
        <p:spPr>
          <a:xfrm>
            <a:off x="1050679" y="75217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28"/>
          <p:cNvSpPr txBox="1"/>
          <p:nvPr>
            <p:custDataLst>
              <p:tags r:id="rId6"/>
            </p:custDataLst>
          </p:nvPr>
        </p:nvSpPr>
        <p:spPr>
          <a:xfrm>
            <a:off x="3347263" y="752172"/>
            <a:ext cx="159660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电阻箱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AutoShape 11"/>
          <p:cNvSpPr/>
          <p:nvPr>
            <p:custDataLst>
              <p:tags r:id="rId7"/>
            </p:custDataLst>
          </p:nvPr>
        </p:nvSpPr>
        <p:spPr>
          <a:xfrm>
            <a:off x="2486202" y="62068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476672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滑动变阻器与电阻箱的比较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95467" y="1314397"/>
          <a:ext cx="10081120" cy="472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53"/>
                <a:gridCol w="1152128"/>
                <a:gridCol w="3840427"/>
                <a:gridCol w="623392"/>
                <a:gridCol w="3985120"/>
              </a:tblGrid>
              <a:tr h="528320">
                <a:tc gridSpan="2">
                  <a:txBody>
                    <a:bodyPr/>
                    <a:lstStyle/>
                    <a:p>
                      <a:pPr algn="ctr"/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滑动变阻器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电阻箱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34112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相同点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444500" indent="-444500" algn="l">
                        <a:tabLst>
                          <a:tab pos="86995" algn="l"/>
                        </a:tabLst>
                      </a:pP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(1)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都是通过改变接入电路的电阻线的长度改变电阻的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444500" indent="-444500" algn="l">
                        <a:tabLst>
                          <a:tab pos="86995" algn="l"/>
                        </a:tabLst>
                      </a:pP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(2)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都有最大电阻值和允许通过的最大电流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444500" indent="-444500" algn="l">
                        <a:tabLst>
                          <a:tab pos="86995" algn="l"/>
                        </a:tabLst>
                      </a:pP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(3)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通电前都应该把阻值调到最大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  <a:tc hMerge="1">
                  <a:tcPr/>
                </a:tc>
              </a:tr>
              <a:tr h="52832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点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用法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滑片在电阻线上滑动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调节旋钮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  <a:tr h="1341120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阻值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变化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可以连续改变接入电路中的电阻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如：收音机的音量旋钮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7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不能连续改变接入电路中的电阻，其电阻的改变是跳跃式的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如：电风扇的调速器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  <a:tr h="9347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不能读出接入电路的电阻值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能读出接入电路的电阻值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508787"/>
            <a:ext cx="9698567" cy="1597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贵港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甲中电阻箱接线柱间的电阻值是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_______Ω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692672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9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43605" y="2214987"/>
            <a:ext cx="1248139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2021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914" y="2370595"/>
            <a:ext cx="2369148" cy="336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7408" y="1674674"/>
            <a:ext cx="10657830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  <a:sym typeface="+mn-ea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福建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滑动变阻器可以改变接入电路中电阻的大小。使用时移动滑片，改变的是滑动变阻器接入电路中电阻丝的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778521" y="4078813"/>
            <a:ext cx="9781975" cy="6463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380" indent="0" fontAlgn="auto"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．材料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．横截面积 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．长度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．电流方向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5498" y="3298047"/>
            <a:ext cx="360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291" y="1340768"/>
            <a:ext cx="10658947" cy="16842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．如图所示是实验室常用的一种滑动变阻器。关于滑动变阻器的构造和使用，下列说法正确的是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67408" y="2708920"/>
            <a:ext cx="9145761" cy="27922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6200" indent="-711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．滑片与金属杆之间是绝缘的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46200" indent="-711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．瓷筒与线圈之间能导电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46200" indent="-711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．瓷筒上缠绕的每一圈线圈之间应彼此绝缘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46200" indent="-711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．将四个接线柱中的任意两个接入电路都可以改变电阻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638" y="2348880"/>
            <a:ext cx="2520280" cy="185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796535" y="2268161"/>
            <a:ext cx="360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055440" y="620688"/>
            <a:ext cx="10081120" cy="150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2263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有时，需要根据实际情况改变电路中电流的大小，如何满足这种要求呢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1055440" y="2204863"/>
            <a:ext cx="10081120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8064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电压保持一定的条件下，电路中的电流与电阻有关，我们可以通过改变电阻来改变电路中的电流。在温度不变的条件下，改变导体电阻的大小有三种常用的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方法：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改变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导体的材料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改变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导体的横截面积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3)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改变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导体的长度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663" y="1591543"/>
            <a:ext cx="10658575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9455" indent="-71945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[2022·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内江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如图所示是滑动变阻器接入电路的四种接法。当滑片</a:t>
            </a:r>
            <a:r>
              <a:rPr lang="en-US" altLang="zh-CN" sz="3200" b="1" i="1" kern="2200" dirty="0" smtClean="0">
                <a:latin typeface="Times New Roman" panose="02020603050405020304"/>
                <a:ea typeface="宋体" panose="02010600030101010101" pitchFamily="2" charset="-122"/>
              </a:rPr>
              <a:t>P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向左滑动时，连入电路中的电阻变大的接法是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039" y="3789040"/>
            <a:ext cx="7987922" cy="188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922019" y="3068960"/>
            <a:ext cx="360040" cy="741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116379" y="2180862"/>
            <a:ext cx="7884704" cy="2644167"/>
            <a:chOff x="1163771" y="1419622"/>
            <a:chExt cx="5913528" cy="1983125"/>
          </a:xfrm>
        </p:grpSpPr>
        <p:sp>
          <p:nvSpPr>
            <p:cNvPr id="18" name="矩形 35"/>
            <p:cNvSpPr>
              <a:spLocks noChangeArrowheads="1"/>
            </p:cNvSpPr>
            <p:nvPr/>
          </p:nvSpPr>
          <p:spPr bwMode="auto">
            <a:xfrm>
              <a:off x="1467705" y="1541833"/>
              <a:ext cx="1683394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滑动变阻器</a:t>
              </a:r>
              <a:endParaRPr lang="en-US" altLang="zh-CN" sz="3200" b="1" dirty="0"/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 flipH="1" flipV="1">
              <a:off x="3187938" y="1772665"/>
              <a:ext cx="59197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35"/>
            <p:cNvSpPr>
              <a:spLocks noChangeArrowheads="1"/>
            </p:cNvSpPr>
            <p:nvPr/>
          </p:nvSpPr>
          <p:spPr bwMode="auto">
            <a:xfrm>
              <a:off x="6172078" y="2398117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应用</a:t>
              </a:r>
              <a:endParaRPr lang="en-US" altLang="zh-CN" sz="3200" b="1" dirty="0"/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2299019" y="2003498"/>
              <a:ext cx="1" cy="31515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3779912" y="1419622"/>
              <a:ext cx="1584325" cy="67909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变阻器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31" name="直接箭头连接符 30"/>
            <p:cNvCxnSpPr>
              <a:stCxn id="30" idx="6"/>
            </p:cNvCxnSpPr>
            <p:nvPr/>
          </p:nvCxnSpPr>
          <p:spPr bwMode="auto">
            <a:xfrm>
              <a:off x="5364237" y="1759167"/>
              <a:ext cx="647626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5"/>
            <p:cNvSpPr>
              <a:spLocks noChangeArrowheads="1"/>
            </p:cNvSpPr>
            <p:nvPr/>
          </p:nvSpPr>
          <p:spPr bwMode="auto">
            <a:xfrm>
              <a:off x="6011863" y="1528334"/>
              <a:ext cx="1065436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电阻箱</a:t>
              </a:r>
              <a:endParaRPr lang="en-US" altLang="zh-CN" sz="3200" b="1" dirty="0"/>
            </a:p>
          </p:txBody>
        </p:sp>
        <p:cxnSp>
          <p:nvCxnSpPr>
            <p:cNvPr id="33" name="直接箭头连接符 32"/>
            <p:cNvCxnSpPr/>
            <p:nvPr/>
          </p:nvCxnSpPr>
          <p:spPr bwMode="auto">
            <a:xfrm>
              <a:off x="6568265" y="1989999"/>
              <a:ext cx="0" cy="4377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419550" y="2328851"/>
              <a:ext cx="173587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427500" y="2330379"/>
              <a:ext cx="1" cy="31515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979712" y="2318657"/>
              <a:ext cx="1" cy="31515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2591594" y="2330379"/>
              <a:ext cx="1" cy="31515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3146937" y="2318657"/>
              <a:ext cx="1" cy="31515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5"/>
            <p:cNvSpPr>
              <a:spLocks noChangeArrowheads="1"/>
            </p:cNvSpPr>
            <p:nvPr/>
          </p:nvSpPr>
          <p:spPr bwMode="auto">
            <a:xfrm>
              <a:off x="1163771" y="2571750"/>
              <a:ext cx="4559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原理</a:t>
              </a:r>
              <a:endParaRPr lang="en-US" altLang="zh-CN" sz="3200" b="1" dirty="0"/>
            </a:p>
          </p:txBody>
        </p:sp>
        <p:sp>
          <p:nvSpPr>
            <p:cNvPr id="41" name="矩形 35"/>
            <p:cNvSpPr>
              <a:spLocks noChangeArrowheads="1"/>
            </p:cNvSpPr>
            <p:nvPr/>
          </p:nvSpPr>
          <p:spPr bwMode="auto">
            <a:xfrm>
              <a:off x="1751762" y="2563799"/>
              <a:ext cx="4559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结构</a:t>
              </a:r>
              <a:endParaRPr lang="en-US" altLang="zh-CN" sz="3200" b="1" dirty="0"/>
            </a:p>
          </p:txBody>
        </p:sp>
        <p:sp>
          <p:nvSpPr>
            <p:cNvPr id="42" name="矩形 35"/>
            <p:cNvSpPr>
              <a:spLocks noChangeArrowheads="1"/>
            </p:cNvSpPr>
            <p:nvPr/>
          </p:nvSpPr>
          <p:spPr bwMode="auto">
            <a:xfrm>
              <a:off x="2343913" y="2563799"/>
              <a:ext cx="4559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使用</a:t>
              </a:r>
              <a:endParaRPr lang="en-US" altLang="zh-CN" sz="3200" b="1" dirty="0"/>
            </a:p>
          </p:txBody>
        </p:sp>
        <p:sp>
          <p:nvSpPr>
            <p:cNvPr id="43" name="矩形 35"/>
            <p:cNvSpPr>
              <a:spLocks noChangeArrowheads="1"/>
            </p:cNvSpPr>
            <p:nvPr/>
          </p:nvSpPr>
          <p:spPr bwMode="auto">
            <a:xfrm>
              <a:off x="2923622" y="2547897"/>
              <a:ext cx="4962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应用</a:t>
              </a:r>
              <a:endParaRPr lang="en-US" altLang="zh-CN" sz="3200" b="1" dirty="0"/>
            </a:p>
          </p:txBody>
        </p:sp>
        <p:cxnSp>
          <p:nvCxnSpPr>
            <p:cNvPr id="44" name="曲线连接符 43"/>
            <p:cNvCxnSpPr/>
            <p:nvPr/>
          </p:nvCxnSpPr>
          <p:spPr>
            <a:xfrm rot="5400000" flipH="1" flipV="1">
              <a:off x="1681741" y="3001810"/>
              <a:ext cx="7951" cy="587991"/>
            </a:xfrm>
            <a:prstGeom prst="curvedConnector3">
              <a:avLst>
                <a:gd name="adj1" fmla="val -2875110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曲线连接符 44"/>
            <p:cNvCxnSpPr/>
            <p:nvPr/>
          </p:nvCxnSpPr>
          <p:spPr>
            <a:xfrm rot="5400000" flipH="1" flipV="1">
              <a:off x="2283509" y="3009761"/>
              <a:ext cx="7951" cy="587991"/>
            </a:xfrm>
            <a:prstGeom prst="curvedConnector3">
              <a:avLst>
                <a:gd name="adj1" fmla="val -2875110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曲线连接符 45"/>
            <p:cNvCxnSpPr/>
            <p:nvPr/>
          </p:nvCxnSpPr>
          <p:spPr>
            <a:xfrm rot="5400000" flipH="1" flipV="1">
              <a:off x="2919646" y="3027439"/>
              <a:ext cx="7951" cy="587991"/>
            </a:xfrm>
            <a:prstGeom prst="curvedConnector3">
              <a:avLst>
                <a:gd name="adj1" fmla="val -2875110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484784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变阻器：能改变接入电路中电阻大小的元件，叫变阻器。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滑动变阻器的构造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结构：如图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甲所示。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实物简图和在</a:t>
            </a:r>
            <a:endParaRPr lang="en-US" altLang="zh-CN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电路图中的符</a:t>
            </a:r>
            <a:endParaRPr lang="en-US" altLang="zh-CN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号：如图 乙 所示。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798" y="3404998"/>
            <a:ext cx="7054849" cy="269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901" y="836628"/>
            <a:ext cx="3563067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82604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7"/>
          <p:cNvSpPr txBox="1"/>
          <p:nvPr>
            <p:custDataLst>
              <p:tags r:id="rId4"/>
            </p:custDataLst>
          </p:nvPr>
        </p:nvSpPr>
        <p:spPr>
          <a:xfrm>
            <a:off x="1050679" y="82418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5"/>
            </p:custDataLst>
          </p:nvPr>
        </p:nvSpPr>
        <p:spPr>
          <a:xfrm>
            <a:off x="3347263" y="824180"/>
            <a:ext cx="23824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滑动变阻器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6"/>
            </p:custDataLst>
          </p:nvPr>
        </p:nvSpPr>
        <p:spPr>
          <a:xfrm>
            <a:off x="2486202" y="69269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508787"/>
            <a:ext cx="105621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电阻丝的选材：滑动变阻器所选择的电阻丝具有如下特点，与其他材料相比，在长度和横截面积相等的情况下，该材料做成的导体电阻大。这样，使用它可以在更大范围内改变连入电路的电阻值。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692696"/>
            <a:ext cx="6337199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4500" indent="-4445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原理 通过改变连入电路中电阻丝的长度来改变连入电路中的电阻。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 限制电路中的电流、分压。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连接方式 限制电路中电流时，要与所控制的电路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或用电器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串联，如图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72" y="1878078"/>
            <a:ext cx="4304893" cy="310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692696"/>
            <a:ext cx="105621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接线方法 “一上一下”。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注意：上端两个接线柱同时接入时，电阻为零；下端两个接线柱同时接入时，电阻最大。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接入电路有效部分的判断方法 滑片到靠近下端接线柱部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76" y="3669026"/>
            <a:ext cx="7578560" cy="173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71531" y="5393543"/>
            <a:ext cx="3936436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左下端接线柱接入，则滑</a:t>
            </a:r>
            <a:r>
              <a:rPr lang="zh-CN" alt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片到</a:t>
            </a:r>
            <a:r>
              <a:rPr lang="zh-CN" alt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左端部分电阻丝接入</a:t>
            </a:r>
            <a:endParaRPr lang="en-US" altLang="zh-CN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576054" y="5348851"/>
            <a:ext cx="3936436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右下端接线柱接入，则滑片</a:t>
            </a:r>
            <a:endParaRPr lang="zh-CN" altLang="en-US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 eaLnBrk="1" hangingPunct="1"/>
            <a:r>
              <a:rPr lang="zh-CN" alt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到右端部分电阻丝接入</a:t>
            </a:r>
            <a:endParaRPr lang="en-US" altLang="zh-CN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1007435" y="764704"/>
            <a:ext cx="10177131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铭牌参数的含义 滑动变阻器的铭牌上标有最大电阻值和允许通过的最大电流。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使用滑动变阻器时的注意事项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电路中的电流不能超过滑动变阻器允许通过的最大电流值。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闭合开关前滑动变阻器的滑片要调到阻值最大处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起保护作用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7" y="1503363"/>
            <a:ext cx="105621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滑动变阻器的应用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实验中滑动变阻器的作用： ①通过调节其接入电路的电阻值，改变电路的电流； ②调节某一用电器两端的电压；③对电路起到保护作用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95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3038</Words>
  <Application>WPS 演示</Application>
  <PresentationFormat>自定义</PresentationFormat>
  <Paragraphs>258</Paragraphs>
  <Slides>31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黑体</vt:lpstr>
      <vt:lpstr>Times New Roman</vt:lpstr>
      <vt:lpstr>Calibri</vt:lpstr>
      <vt:lpstr>楷体</vt:lpstr>
      <vt:lpstr>微软雅黑</vt:lpstr>
      <vt:lpstr>Arial Unicode MS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1492</cp:revision>
  <dcterms:created xsi:type="dcterms:W3CDTF">2024-02-06T13:07:00Z</dcterms:created>
  <dcterms:modified xsi:type="dcterms:W3CDTF">2025-07-02T03:42:46Z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