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3"/>
  </p:handoutMasterIdLst>
  <p:sldIdLst>
    <p:sldId id="256" r:id="rId3"/>
    <p:sldId id="257" r:id="rId5"/>
    <p:sldId id="334" r:id="rId6"/>
    <p:sldId id="425" r:id="rId7"/>
    <p:sldId id="426" r:id="rId8"/>
    <p:sldId id="386" r:id="rId9"/>
    <p:sldId id="387" r:id="rId10"/>
    <p:sldId id="416" r:id="rId11"/>
    <p:sldId id="389" r:id="rId12"/>
    <p:sldId id="390" r:id="rId13"/>
    <p:sldId id="417" r:id="rId14"/>
    <p:sldId id="392" r:id="rId15"/>
    <p:sldId id="393" r:id="rId16"/>
    <p:sldId id="394" r:id="rId17"/>
    <p:sldId id="395" r:id="rId18"/>
    <p:sldId id="418" r:id="rId19"/>
    <p:sldId id="419" r:id="rId20"/>
    <p:sldId id="398" r:id="rId21"/>
    <p:sldId id="399" r:id="rId22"/>
    <p:sldId id="420" r:id="rId23"/>
    <p:sldId id="401" r:id="rId24"/>
    <p:sldId id="402" r:id="rId25"/>
    <p:sldId id="403" r:id="rId26"/>
    <p:sldId id="421" r:id="rId27"/>
    <p:sldId id="405" r:id="rId28"/>
    <p:sldId id="406" r:id="rId29"/>
    <p:sldId id="407" r:id="rId30"/>
    <p:sldId id="422" r:id="rId31"/>
    <p:sldId id="409" r:id="rId32"/>
    <p:sldId id="410" r:id="rId33"/>
    <p:sldId id="423" r:id="rId34"/>
    <p:sldId id="412" r:id="rId35"/>
    <p:sldId id="413" r:id="rId36"/>
    <p:sldId id="414" r:id="rId37"/>
    <p:sldId id="424" r:id="rId38"/>
    <p:sldId id="306" r:id="rId39"/>
    <p:sldId id="427" r:id="rId40"/>
    <p:sldId id="428" r:id="rId41"/>
    <p:sldId id="373" r:id="rId42"/>
  </p:sldIdLst>
  <p:sldSz cx="12192000" cy="6858000"/>
  <p:notesSz cx="6858000" cy="9144000"/>
  <p:embeddedFontLst>
    <p:embeddedFont>
      <p:font typeface="黑体" panose="02010609060101010101" charset="-122"/>
      <p:regular r:id="rId48"/>
    </p:embeddedFont>
    <p:embeddedFont>
      <p:font typeface="Calibri" panose="020F0502020204030204" pitchFamily="34" charset="0"/>
      <p:regular r:id="rId49"/>
      <p:bold r:id="rId50"/>
      <p:italic r:id="rId51"/>
      <p:boldItalic r:id="rId52"/>
    </p:embeddedFont>
    <p:embeddedFont>
      <p:font typeface="楷体" panose="02010609060101010101" pitchFamily="49" charset="-122"/>
      <p:regular r:id="rId53"/>
    </p:embeddedFont>
    <p:embeddedFont>
      <p:font typeface="微软雅黑" panose="020B0503020204020204" pitchFamily="34" charset="-122"/>
      <p:regular r:id="rId54"/>
    </p:embeddedFont>
  </p:embeddedFontLst>
  <p:custDataLst>
    <p:tags r:id="rId5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112.xml"/><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 Target="slides/slide2.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8.png"/><Relationship Id="rId1" Type="http://schemas.openxmlformats.org/officeDocument/2006/relationships/tags" Target="../tags/tag75.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8.png"/><Relationship Id="rId1" Type="http://schemas.openxmlformats.org/officeDocument/2006/relationships/tags" Target="../tags/tag83.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19.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8.png"/><Relationship Id="rId1" Type="http://schemas.openxmlformats.org/officeDocument/2006/relationships/tags" Target="../tags/tag8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18.png"/><Relationship Id="rId1" Type="http://schemas.openxmlformats.org/officeDocument/2006/relationships/tags" Target="../tags/tag90.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18.png"/><Relationship Id="rId1" Type="http://schemas.openxmlformats.org/officeDocument/2006/relationships/tags" Target="../tags/tag9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18.png"/><Relationship Id="rId1" Type="http://schemas.openxmlformats.org/officeDocument/2006/relationships/tags" Target="../tags/tag10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tags" Target="../tags/tag10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18.png"/><Relationship Id="rId1" Type="http://schemas.openxmlformats.org/officeDocument/2006/relationships/tags" Target="../tags/tag10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7.png"/><Relationship Id="rId1" Type="http://schemas.openxmlformats.org/officeDocument/2006/relationships/tags" Target="../tags/tag10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19.png"/><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18.png"/><Relationship Id="rId1" Type="http://schemas.openxmlformats.org/officeDocument/2006/relationships/tags" Target="../tags/tag10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8.png"/><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2750635" y="1984772"/>
            <a:ext cx="6683240" cy="2308324"/>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第十三章 电功和</a:t>
            </a:r>
            <a:r>
              <a:rPr lang="zh-CN" altLang="en-US" sz="4800" b="1" dirty="0" smtClean="0">
                <a:latin typeface="黑体" panose="02010609060101010101" charset="-122"/>
                <a:ea typeface="黑体" panose="02010609060101010101" charset="-122"/>
                <a:cs typeface="黑体" panose="02010609060101010101" charset="-122"/>
              </a:rPr>
              <a:t>电功率</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第一节 电能和</a:t>
            </a:r>
            <a:r>
              <a:rPr lang="zh-CN" altLang="en-US" sz="4800" b="1" dirty="0" smtClean="0">
                <a:latin typeface="黑体" panose="02010609060101010101" charset="-122"/>
                <a:ea typeface="黑体" panose="02010609060101010101" charset="-122"/>
                <a:cs typeface="黑体" panose="02010609060101010101" charset="-122"/>
              </a:rPr>
              <a:t>电功</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124744"/>
            <a:ext cx="9588500" cy="79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紧扣用电器工作时能量的利用情况解答。</a:t>
            </a:r>
            <a:endParaRPr lang="zh-CN" altLang="en-US" sz="3200" dirty="0">
              <a:latin typeface="Times New Roman" panose="02020603050405020304" pitchFamily="18" charset="0"/>
            </a:endParaRPr>
          </a:p>
        </p:txBody>
      </p:sp>
      <p:sp>
        <p:nvSpPr>
          <p:cNvPr id="9" name="矩形 8"/>
          <p:cNvSpPr>
            <a:spLocks noChangeArrowheads="1"/>
          </p:cNvSpPr>
          <p:nvPr/>
        </p:nvSpPr>
        <p:spPr bwMode="auto">
          <a:xfrm>
            <a:off x="1295468" y="4293097"/>
            <a:ext cx="192021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答案：</a:t>
            </a:r>
            <a:r>
              <a:rPr lang="en-US" altLang="zh-CN" sz="3200" b="1" dirty="0">
                <a:solidFill>
                  <a:srgbClr val="FF0000"/>
                </a:solidFill>
                <a:latin typeface="Times New Roman" panose="02020603050405020304" pitchFamily="18" charset="0"/>
                <a:cs typeface="Times New Roman" panose="02020603050405020304" pitchFamily="18" charset="0"/>
              </a:rPr>
              <a:t>A</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295467" y="1903469"/>
            <a:ext cx="958850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电动机工作时，主要将电能转化为机械能。因为洗衣机主要靠电动机来工作，所以洗衣机工作时主要将电能转化为机械能。</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53615" y="799465"/>
            <a:ext cx="8234680" cy="4709795"/>
            <a:chOff x="2494" y="1311"/>
            <a:chExt cx="12968" cy="7417"/>
          </a:xfrm>
        </p:grpSpPr>
        <p:pic>
          <p:nvPicPr>
            <p:cNvPr id="3" name="图片 2" descr="打孔纸"/>
            <p:cNvPicPr>
              <a:picLocks noChangeAspect="1"/>
            </p:cNvPicPr>
            <p:nvPr>
              <p:custDataLst>
                <p:tags r:id="rId1"/>
              </p:custDataLst>
            </p:nvPr>
          </p:nvPicPr>
          <p:blipFill>
            <a:blip r:embed="rId2"/>
            <a:stretch>
              <a:fillRect/>
            </a:stretch>
          </p:blipFill>
          <p:spPr>
            <a:xfrm>
              <a:off x="2494" y="2247"/>
              <a:ext cx="12968" cy="6481"/>
            </a:xfrm>
            <a:prstGeom prst="rect">
              <a:avLst/>
            </a:prstGeom>
          </p:spPr>
        </p:pic>
        <p:grpSp>
          <p:nvGrpSpPr>
            <p:cNvPr id="7" name="组合 6"/>
            <p:cNvGrpSpPr/>
            <p:nvPr/>
          </p:nvGrpSpPr>
          <p:grpSpPr>
            <a:xfrm>
              <a:off x="2936" y="1311"/>
              <a:ext cx="4248" cy="977"/>
              <a:chOff x="2936" y="1718"/>
              <a:chExt cx="4248" cy="977"/>
            </a:xfrm>
          </p:grpSpPr>
          <p:sp>
            <p:nvSpPr>
              <p:cNvPr id="4" name="文本框 3"/>
              <p:cNvSpPr txBox="1"/>
              <p:nvPr>
                <p:custDataLst>
                  <p:tags r:id="rId3"/>
                </p:custDataLst>
              </p:nvPr>
            </p:nvSpPr>
            <p:spPr>
              <a:xfrm>
                <a:off x="4419" y="1873"/>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718"/>
                <a:ext cx="1579" cy="936"/>
              </a:xfrm>
              <a:prstGeom prst="rect">
                <a:avLst/>
              </a:prstGeom>
            </p:spPr>
          </p:pic>
        </p:grpSp>
      </p:grpSp>
      <p:sp>
        <p:nvSpPr>
          <p:cNvPr id="8" name="矩形 7"/>
          <p:cNvSpPr>
            <a:spLocks noChangeArrowheads="1"/>
          </p:cNvSpPr>
          <p:nvPr/>
        </p:nvSpPr>
        <p:spPr bwMode="auto">
          <a:xfrm>
            <a:off x="2999656" y="1863406"/>
            <a:ext cx="7092831"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pPr>
            <a:r>
              <a:rPr lang="zh-CN" altLang="en-US" sz="3200" b="1" dirty="0">
                <a:latin typeface="Times New Roman" panose="02020603050405020304" pitchFamily="18" charset="0"/>
                <a:ea typeface="楷体" panose="02010609060101010101" pitchFamily="49" charset="-122"/>
              </a:rPr>
              <a:t>分析用电器工作时能量转化的技巧：</a:t>
            </a:r>
            <a:r>
              <a:rPr lang="zh-CN" altLang="en-US" sz="3200" b="1" dirty="0">
                <a:solidFill>
                  <a:srgbClr val="00B0F0"/>
                </a:solidFill>
                <a:latin typeface="Times New Roman" panose="02020603050405020304" pitchFamily="18" charset="0"/>
                <a:ea typeface="楷体" panose="02010609060101010101" pitchFamily="49" charset="-122"/>
              </a:rPr>
              <a:t>只需要看这种用电器工作时主要获得什么形式的能，则其工作时就是将电能主要转化为什么形式的能。</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484784"/>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电功 电流通过用电器所做的功叫电功。</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电功的物理意义 电流做功的实质：将电能转化为其他形式的能。</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电流通过某用电器做了多少功，就表明该用电器消耗了多少电能。</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实验探究 探究电流做功的多少与哪些因素有关</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 name="圆角矩形 1"/>
          <p:cNvSpPr/>
          <p:nvPr/>
        </p:nvSpPr>
        <p:spPr>
          <a:xfrm>
            <a:off x="7183113" y="1676805"/>
            <a:ext cx="864096" cy="4800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4" name="曲线连接符 3"/>
          <p:cNvCxnSpPr>
            <a:stCxn id="2" idx="3"/>
          </p:cNvCxnSpPr>
          <p:nvPr/>
        </p:nvCxnSpPr>
        <p:spPr>
          <a:xfrm>
            <a:off x="8047210" y="1916832"/>
            <a:ext cx="353047" cy="16933"/>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
          <p:cNvSpPr>
            <a:spLocks noChangeArrowheads="1"/>
          </p:cNvSpPr>
          <p:nvPr/>
        </p:nvSpPr>
        <p:spPr bwMode="auto">
          <a:xfrm>
            <a:off x="8304246" y="1678354"/>
            <a:ext cx="1496417"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r>
              <a:rPr lang="zh-CN" altLang="en-US" sz="2900" b="1" dirty="0">
                <a:solidFill>
                  <a:srgbClr val="00B0F0"/>
                </a:solidFill>
                <a:latin typeface="Times New Roman" panose="02020603050405020304" pitchFamily="18" charset="0"/>
                <a:ea typeface="楷体" panose="02010609060101010101" pitchFamily="49" charset="-122"/>
              </a:rPr>
              <a:t>过程量</a:t>
            </a:r>
            <a:endParaRPr lang="en-US" altLang="zh-CN" sz="2900" b="1" dirty="0">
              <a:solidFill>
                <a:srgbClr val="00B0F0"/>
              </a:solidFill>
              <a:latin typeface="Times New Roman" panose="02020603050405020304" pitchFamily="18" charset="0"/>
              <a:ea typeface="楷体" panose="02010609060101010101" pitchFamily="49" charset="-122"/>
            </a:endParaRPr>
          </a:p>
        </p:txBody>
      </p:sp>
      <p:sp>
        <p:nvSpPr>
          <p:cNvPr id="16" name="圆角矩形 15"/>
          <p:cNvSpPr/>
          <p:nvPr/>
        </p:nvSpPr>
        <p:spPr>
          <a:xfrm>
            <a:off x="2256365" y="4632472"/>
            <a:ext cx="864096" cy="4800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17" name="曲线连接符 16"/>
          <p:cNvCxnSpPr>
            <a:stCxn id="16" idx="3"/>
          </p:cNvCxnSpPr>
          <p:nvPr/>
        </p:nvCxnSpPr>
        <p:spPr>
          <a:xfrm>
            <a:off x="3120462" y="4872499"/>
            <a:ext cx="353047" cy="16933"/>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
          <p:cNvSpPr>
            <a:spLocks noChangeArrowheads="1"/>
          </p:cNvSpPr>
          <p:nvPr/>
        </p:nvSpPr>
        <p:spPr bwMode="auto">
          <a:xfrm>
            <a:off x="3377498" y="4634020"/>
            <a:ext cx="1496417"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r>
              <a:rPr lang="zh-CN" altLang="en-US" sz="2900" b="1" dirty="0">
                <a:solidFill>
                  <a:srgbClr val="00B0F0"/>
                </a:solidFill>
                <a:latin typeface="Times New Roman" panose="02020603050405020304" pitchFamily="18" charset="0"/>
                <a:ea typeface="楷体" panose="02010609060101010101" pitchFamily="49" charset="-122"/>
              </a:rPr>
              <a:t>状态量</a:t>
            </a:r>
            <a:endParaRPr lang="en-US" altLang="zh-CN" sz="2900" b="1" dirty="0">
              <a:solidFill>
                <a:srgbClr val="00B0F0"/>
              </a:solidFill>
              <a:latin typeface="Times New Roman" panose="02020603050405020304" pitchFamily="18" charset="0"/>
              <a:ea typeface="楷体" panose="02010609060101010101" pitchFamily="49" charset="-122"/>
            </a:endParaRPr>
          </a:p>
        </p:txBody>
      </p:sp>
      <p:sp>
        <p:nvSpPr>
          <p:cNvPr id="19" name="AutoShape 2"/>
          <p:cNvSpPr>
            <a:spLocks noChangeArrowheads="1"/>
          </p:cNvSpPr>
          <p:nvPr>
            <p:custDataLst>
              <p:tags r:id="rId1"/>
            </p:custDataLst>
          </p:nvPr>
        </p:nvSpPr>
        <p:spPr bwMode="gray">
          <a:xfrm flipH="1">
            <a:off x="2244901" y="764620"/>
            <a:ext cx="241093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20" name="AutoShape 2"/>
          <p:cNvSpPr>
            <a:spLocks noChangeArrowheads="1"/>
          </p:cNvSpPr>
          <p:nvPr>
            <p:custDataLst>
              <p:tags r:id="rId2"/>
            </p:custDataLst>
          </p:nvPr>
        </p:nvSpPr>
        <p:spPr bwMode="gray">
          <a:xfrm flipH="1">
            <a:off x="839435" y="754037"/>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21" name="文本框 27"/>
          <p:cNvSpPr txBox="1"/>
          <p:nvPr>
            <p:custDataLst>
              <p:tags r:id="rId3"/>
            </p:custDataLst>
          </p:nvPr>
        </p:nvSpPr>
        <p:spPr>
          <a:xfrm>
            <a:off x="1050679" y="752172"/>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22" name="文本框 28"/>
          <p:cNvSpPr txBox="1"/>
          <p:nvPr>
            <p:custDataLst>
              <p:tags r:id="rId4"/>
            </p:custDataLst>
          </p:nvPr>
        </p:nvSpPr>
        <p:spPr>
          <a:xfrm>
            <a:off x="3347263" y="752172"/>
            <a:ext cx="1165008"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电功</a:t>
            </a:r>
            <a:endParaRPr lang="zh-CN" altLang="en-US" sz="3200" b="1" dirty="0">
              <a:latin typeface="黑体" panose="02010609060101010101" charset="-122"/>
              <a:ea typeface="黑体" panose="02010609060101010101" charset="-122"/>
            </a:endParaRPr>
          </a:p>
        </p:txBody>
      </p:sp>
      <p:sp>
        <p:nvSpPr>
          <p:cNvPr id="23" name="AutoShape 11"/>
          <p:cNvSpPr/>
          <p:nvPr>
            <p:custDataLst>
              <p:tags r:id="rId5"/>
            </p:custDataLst>
          </p:nvPr>
        </p:nvSpPr>
        <p:spPr>
          <a:xfrm>
            <a:off x="2486202" y="620688"/>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6"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98072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实验装置：如图</a:t>
            </a: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，用电动机提升重物，分别用电流表测出电流、用电压表测出电压、用停表测出通电时间、用刻度尺测出重物被提升的高度。</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研究方法：控制变量法和转换法。</a:t>
            </a:r>
            <a:endParaRPr lang="zh-CN" altLang="en-US"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实验结论：电流做功的多少与电压、</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电流和通电时间都有关。</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2050"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7787" y="2601929"/>
            <a:ext cx="3736293" cy="2496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1295467" y="1451145"/>
            <a:ext cx="9601067"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本实验中用电动机提升重物，通过重物上升的高度来直观反映电流做功的多少。</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692696"/>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电功的计算 电流做功的多少 </a:t>
            </a:r>
            <a:r>
              <a:rPr lang="en-US" altLang="zh-CN" sz="3200" b="1" i="1" dirty="0">
                <a:latin typeface="Times New Roman" panose="02020603050405020304" pitchFamily="18" charset="0"/>
                <a:ea typeface="+mn-ea"/>
                <a:cs typeface="Times New Roman" panose="02020603050405020304" pitchFamily="18" charset="0"/>
              </a:rPr>
              <a:t>W</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与电压</a:t>
            </a:r>
            <a:r>
              <a:rPr lang="en-US" altLang="zh-CN" sz="3200" b="1" i="1" dirty="0">
                <a:latin typeface="Times New Roman" panose="02020603050405020304" pitchFamily="18" charset="0"/>
                <a:ea typeface="+mn-ea"/>
                <a:cs typeface="Times New Roman" panose="02020603050405020304" pitchFamily="18" charset="0"/>
              </a:rPr>
              <a:t>U</a:t>
            </a:r>
            <a:r>
              <a:rPr lang="zh-CN" altLang="en-US" sz="3200" b="1" dirty="0">
                <a:latin typeface="Times New Roman" panose="02020603050405020304" pitchFamily="18" charset="0"/>
                <a:ea typeface="+mn-ea"/>
                <a:cs typeface="Times New Roman" panose="02020603050405020304" pitchFamily="18" charset="0"/>
              </a:rPr>
              <a:t>、电流</a:t>
            </a:r>
            <a:r>
              <a:rPr lang="zh-CN" altLang="en-US" sz="3200" b="1" i="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I </a:t>
            </a:r>
            <a:r>
              <a:rPr lang="zh-CN" altLang="en-US" sz="3200" b="1" dirty="0">
                <a:latin typeface="Times New Roman" panose="02020603050405020304" pitchFamily="18" charset="0"/>
                <a:ea typeface="+mn-ea"/>
                <a:cs typeface="Times New Roman" panose="02020603050405020304" pitchFamily="18" charset="0"/>
              </a:rPr>
              <a:t>和通电时间</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成正比。电功等于电压、电流、通电时间的乘积，即</a:t>
            </a:r>
            <a:r>
              <a:rPr lang="en-US" altLang="zh-CN" sz="3200" b="1" i="1" dirty="0">
                <a:latin typeface="Times New Roman" panose="02020603050405020304" pitchFamily="18" charset="0"/>
                <a:ea typeface="+mn-ea"/>
                <a:cs typeface="Times New Roman" panose="02020603050405020304" pitchFamily="18" charset="0"/>
              </a:rPr>
              <a:t>W</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err="1">
                <a:latin typeface="Times New Roman" panose="02020603050405020304" pitchFamily="18" charset="0"/>
                <a:ea typeface="+mn-ea"/>
                <a:cs typeface="Times New Roman" panose="02020603050405020304" pitchFamily="18" charset="0"/>
              </a:rPr>
              <a:t>UIt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电功的单位</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国际单位：焦耳，简称焦，用符号 </a:t>
            </a:r>
            <a:r>
              <a:rPr lang="en-US" altLang="zh-CN" sz="3200" b="1" dirty="0">
                <a:latin typeface="Times New Roman" panose="02020603050405020304" pitchFamily="18" charset="0"/>
                <a:ea typeface="+mn-ea"/>
                <a:cs typeface="Times New Roman" panose="02020603050405020304" pitchFamily="18" charset="0"/>
              </a:rPr>
              <a:t>J </a:t>
            </a:r>
            <a:r>
              <a:rPr lang="zh-CN" altLang="en-US" sz="3200" b="1" dirty="0">
                <a:latin typeface="Times New Roman" panose="02020603050405020304" pitchFamily="18" charset="0"/>
                <a:ea typeface="+mn-ea"/>
                <a:cs typeface="Times New Roman" panose="02020603050405020304" pitchFamily="18" charset="0"/>
              </a:rPr>
              <a:t>表示。</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J=1 V·A·s=1 </a:t>
            </a:r>
            <a:r>
              <a:rPr lang="en-US" altLang="zh-CN" sz="3200" b="1" dirty="0" err="1">
                <a:latin typeface="Times New Roman" panose="02020603050405020304" pitchFamily="18" charset="0"/>
                <a:ea typeface="+mn-ea"/>
                <a:cs typeface="Times New Roman" panose="02020603050405020304" pitchFamily="18" charset="0"/>
              </a:rPr>
              <a:t>N·m</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常用单位：</a:t>
            </a:r>
            <a:r>
              <a:rPr lang="en-US" altLang="zh-CN" sz="3200" b="1" dirty="0" err="1">
                <a:latin typeface="Times New Roman" panose="02020603050405020304" pitchFamily="18" charset="0"/>
                <a:ea typeface="+mn-ea"/>
                <a:cs typeface="Times New Roman" panose="02020603050405020304" pitchFamily="18" charset="0"/>
              </a:rPr>
              <a:t>kW·h</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千瓦</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1 </a:t>
            </a:r>
            <a:r>
              <a:rPr lang="en-US" altLang="zh-CN" sz="3200" b="1" dirty="0" err="1">
                <a:latin typeface="Times New Roman" panose="02020603050405020304" pitchFamily="18" charset="0"/>
                <a:ea typeface="+mn-ea"/>
                <a:cs typeface="Times New Roman" panose="02020603050405020304" pitchFamily="18" charset="0"/>
              </a:rPr>
              <a:t>kW·h</a:t>
            </a:r>
            <a:r>
              <a:rPr lang="en-US" altLang="zh-CN" sz="3200" b="1" dirty="0">
                <a:latin typeface="Times New Roman" panose="02020603050405020304" pitchFamily="18" charset="0"/>
                <a:ea typeface="+mn-ea"/>
                <a:cs typeface="Times New Roman" panose="02020603050405020304" pitchFamily="18" charset="0"/>
              </a:rPr>
              <a:t> =3.6×10</a:t>
            </a:r>
            <a:r>
              <a:rPr lang="en-US" altLang="zh-CN" sz="3200" b="1" baseline="30000" dirty="0">
                <a:latin typeface="Times New Roman" panose="02020603050405020304" pitchFamily="18" charset="0"/>
                <a:ea typeface="+mn-ea"/>
                <a:cs typeface="Times New Roman" panose="02020603050405020304" pitchFamily="18" charset="0"/>
              </a:rPr>
              <a:t>6</a:t>
            </a:r>
            <a:r>
              <a:rPr lang="en-US" altLang="zh-CN" sz="3200" b="1" dirty="0">
                <a:latin typeface="Times New Roman" panose="02020603050405020304" pitchFamily="18" charset="0"/>
                <a:ea typeface="+mn-ea"/>
                <a:cs typeface="Times New Roman" panose="02020603050405020304" pitchFamily="18" charset="0"/>
              </a:rPr>
              <a:t> J</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39416" y="404664"/>
            <a:ext cx="10441940" cy="5843905"/>
            <a:chOff x="494" y="1352"/>
            <a:chExt cx="16444" cy="9203"/>
          </a:xfrm>
        </p:grpSpPr>
        <p:pic>
          <p:nvPicPr>
            <p:cNvPr id="3" name="图片 2" descr="打孔纸"/>
            <p:cNvPicPr>
              <a:picLocks noChangeAspect="1"/>
            </p:cNvPicPr>
            <p:nvPr>
              <p:custDataLst>
                <p:tags r:id="rId1"/>
              </p:custDataLst>
            </p:nvPr>
          </p:nvPicPr>
          <p:blipFill>
            <a:blip r:embed="rId2"/>
            <a:stretch>
              <a:fillRect/>
            </a:stretch>
          </p:blipFill>
          <p:spPr>
            <a:xfrm>
              <a:off x="494" y="2247"/>
              <a:ext cx="16444" cy="8308"/>
            </a:xfrm>
            <a:prstGeom prst="rect">
              <a:avLst/>
            </a:prstGeom>
          </p:spPr>
        </p:pic>
        <p:grpSp>
          <p:nvGrpSpPr>
            <p:cNvPr id="7" name="组合 6"/>
            <p:cNvGrpSpPr/>
            <p:nvPr/>
          </p:nvGrpSpPr>
          <p:grpSpPr>
            <a:xfrm>
              <a:off x="947" y="1352"/>
              <a:ext cx="4248" cy="977"/>
              <a:chOff x="947" y="1759"/>
              <a:chExt cx="4248" cy="977"/>
            </a:xfrm>
          </p:grpSpPr>
          <p:sp>
            <p:nvSpPr>
              <p:cNvPr id="4" name="文本框 3"/>
              <p:cNvSpPr txBox="1"/>
              <p:nvPr>
                <p:custDataLst>
                  <p:tags r:id="rId3"/>
                </p:custDataLst>
              </p:nvPr>
            </p:nvSpPr>
            <p:spPr>
              <a:xfrm>
                <a:off x="243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59"/>
                <a:ext cx="1579" cy="936"/>
              </a:xfrm>
              <a:prstGeom prst="rect">
                <a:avLst/>
              </a:prstGeom>
            </p:spPr>
          </p:pic>
        </p:grpSp>
      </p:grpSp>
      <p:sp>
        <p:nvSpPr>
          <p:cNvPr id="9" name="Rectangle 1"/>
          <p:cNvSpPr>
            <a:spLocks noChangeArrowheads="1"/>
          </p:cNvSpPr>
          <p:nvPr/>
        </p:nvSpPr>
        <p:spPr bwMode="auto">
          <a:xfrm>
            <a:off x="1895350" y="1282866"/>
            <a:ext cx="8664963"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zh-CN" altLang="en-US" sz="3200" b="1" dirty="0" smtClean="0">
                <a:latin typeface="Times New Roman" panose="02020603050405020304" pitchFamily="18" charset="0"/>
                <a:ea typeface="楷体" panose="02010609060101010101" pitchFamily="49" charset="-122"/>
              </a:rPr>
              <a:t>对</a:t>
            </a:r>
            <a:r>
              <a:rPr lang="zh-CN" altLang="en-US" sz="3200" b="1" dirty="0">
                <a:latin typeface="Times New Roman" panose="02020603050405020304" pitchFamily="18" charset="0"/>
                <a:ea typeface="楷体" panose="02010609060101010101" pitchFamily="49" charset="-122"/>
              </a:rPr>
              <a:t>电功计算公式的理解：</a:t>
            </a:r>
            <a:endParaRPr lang="zh-CN" altLang="en-US" sz="3200" b="1" dirty="0">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注意公式中各物理量的单位：当电压 </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的单位 为 </a:t>
            </a:r>
            <a:r>
              <a:rPr lang="en-US" altLang="zh-CN" sz="3200" b="1" dirty="0">
                <a:solidFill>
                  <a:srgbClr val="00B0F0"/>
                </a:solidFill>
                <a:latin typeface="Times New Roman" panose="02020603050405020304" pitchFamily="18" charset="0"/>
                <a:ea typeface="楷体" panose="02010609060101010101" pitchFamily="49" charset="-122"/>
              </a:rPr>
              <a:t>V</a:t>
            </a:r>
            <a:r>
              <a:rPr lang="zh-CN" altLang="en-US" sz="3200" b="1" dirty="0">
                <a:solidFill>
                  <a:srgbClr val="00B0F0"/>
                </a:solidFill>
                <a:latin typeface="Times New Roman" panose="02020603050405020304" pitchFamily="18" charset="0"/>
                <a:ea typeface="楷体" panose="02010609060101010101" pitchFamily="49" charset="-122"/>
              </a:rPr>
              <a:t>， 电 流 </a:t>
            </a:r>
            <a:r>
              <a:rPr lang="en-US" altLang="zh-CN" sz="3200" b="1" i="1" dirty="0">
                <a:solidFill>
                  <a:srgbClr val="00B0F0"/>
                </a:solidFill>
                <a:latin typeface="Times New Roman" panose="02020603050405020304" pitchFamily="18" charset="0"/>
                <a:ea typeface="楷体" panose="02010609060101010101" pitchFamily="49" charset="-122"/>
              </a:rPr>
              <a:t>I</a:t>
            </a:r>
            <a:r>
              <a:rPr lang="zh-CN" altLang="en-US" sz="3200" b="1" dirty="0">
                <a:solidFill>
                  <a:srgbClr val="00B0F0"/>
                </a:solidFill>
                <a:latin typeface="Times New Roman" panose="02020603050405020304" pitchFamily="18" charset="0"/>
                <a:ea typeface="楷体" panose="02010609060101010101" pitchFamily="49" charset="-122"/>
              </a:rPr>
              <a:t>的单位为 </a:t>
            </a:r>
            <a:r>
              <a:rPr lang="en-US" altLang="zh-CN" sz="3200" b="1" dirty="0">
                <a:solidFill>
                  <a:srgbClr val="00B0F0"/>
                </a:solidFill>
                <a:latin typeface="Times New Roman" panose="02020603050405020304" pitchFamily="18" charset="0"/>
                <a:ea typeface="楷体" panose="02010609060101010101" pitchFamily="49" charset="-122"/>
              </a:rPr>
              <a:t>A</a:t>
            </a:r>
            <a:r>
              <a:rPr lang="zh-CN" altLang="en-US" sz="3200" b="1" dirty="0">
                <a:solidFill>
                  <a:srgbClr val="00B0F0"/>
                </a:solidFill>
                <a:latin typeface="Times New Roman" panose="02020603050405020304" pitchFamily="18" charset="0"/>
                <a:ea typeface="楷体" panose="02010609060101010101" pitchFamily="49" charset="-122"/>
              </a:rPr>
              <a:t>，时间</a:t>
            </a:r>
            <a:r>
              <a:rPr lang="en-US" altLang="zh-CN" sz="3200" b="1" i="1" dirty="0">
                <a:solidFill>
                  <a:srgbClr val="00B0F0"/>
                </a:solidFill>
                <a:latin typeface="Times New Roman" panose="02020603050405020304" pitchFamily="18" charset="0"/>
                <a:ea typeface="楷体" panose="02010609060101010101" pitchFamily="49" charset="-122"/>
              </a:rPr>
              <a:t>t</a:t>
            </a:r>
            <a:r>
              <a:rPr lang="zh-CN" altLang="en-US" sz="3200" b="1" dirty="0">
                <a:solidFill>
                  <a:srgbClr val="00B0F0"/>
                </a:solidFill>
                <a:latin typeface="Times New Roman" panose="02020603050405020304" pitchFamily="18" charset="0"/>
                <a:ea typeface="楷体" panose="02010609060101010101" pitchFamily="49" charset="-122"/>
              </a:rPr>
              <a:t>的单位为 </a:t>
            </a:r>
            <a:r>
              <a:rPr lang="en-US" altLang="zh-CN" sz="3200" b="1" dirty="0">
                <a:solidFill>
                  <a:srgbClr val="00B0F0"/>
                </a:solidFill>
                <a:latin typeface="Times New Roman" panose="02020603050405020304" pitchFamily="18" charset="0"/>
                <a:ea typeface="楷体" panose="02010609060101010101" pitchFamily="49" charset="-122"/>
              </a:rPr>
              <a:t>s </a:t>
            </a:r>
            <a:r>
              <a:rPr lang="zh-CN" altLang="en-US" sz="3200" b="1" dirty="0">
                <a:solidFill>
                  <a:srgbClr val="00B0F0"/>
                </a:solidFill>
                <a:latin typeface="Times New Roman" panose="02020603050405020304" pitchFamily="18" charset="0"/>
                <a:ea typeface="楷体" panose="02010609060101010101" pitchFamily="49" charset="-122"/>
              </a:rPr>
              <a:t>时</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电功的单位才是 </a:t>
            </a:r>
            <a:r>
              <a:rPr lang="en-US" altLang="zh-CN" sz="3200" b="1" dirty="0">
                <a:solidFill>
                  <a:srgbClr val="00B0F0"/>
                </a:solidFill>
                <a:latin typeface="Times New Roman" panose="02020603050405020304" pitchFamily="18" charset="0"/>
                <a:ea typeface="楷体" panose="02010609060101010101" pitchFamily="49" charset="-122"/>
              </a:rPr>
              <a:t>J(</a:t>
            </a:r>
            <a:r>
              <a:rPr lang="zh-CN" altLang="en-US" sz="3200" b="1" dirty="0">
                <a:solidFill>
                  <a:srgbClr val="00B0F0"/>
                </a:solidFill>
                <a:latin typeface="Times New Roman" panose="02020603050405020304" pitchFamily="18" charset="0"/>
                <a:ea typeface="楷体" panose="02010609060101010101" pitchFamily="49" charset="-122"/>
              </a:rPr>
              <a:t>焦耳</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应用该公式时，注意各物理量的同一性</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同一时间，同一段电路</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和统一性。</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983615" y="825500"/>
            <a:ext cx="10441940" cy="5483860"/>
            <a:chOff x="494" y="1352"/>
            <a:chExt cx="16444" cy="8636"/>
          </a:xfrm>
        </p:grpSpPr>
        <p:pic>
          <p:nvPicPr>
            <p:cNvPr id="3" name="图片 2" descr="打孔纸"/>
            <p:cNvPicPr>
              <a:picLocks noChangeAspect="1"/>
            </p:cNvPicPr>
            <p:nvPr>
              <p:custDataLst>
                <p:tags r:id="rId1"/>
              </p:custDataLst>
            </p:nvPr>
          </p:nvPicPr>
          <p:blipFill>
            <a:blip r:embed="rId2"/>
            <a:stretch>
              <a:fillRect/>
            </a:stretch>
          </p:blipFill>
          <p:spPr>
            <a:xfrm>
              <a:off x="494" y="2247"/>
              <a:ext cx="16444" cy="7741"/>
            </a:xfrm>
            <a:prstGeom prst="rect">
              <a:avLst/>
            </a:prstGeom>
          </p:spPr>
        </p:pic>
        <p:grpSp>
          <p:nvGrpSpPr>
            <p:cNvPr id="7" name="组合 6"/>
            <p:cNvGrpSpPr/>
            <p:nvPr/>
          </p:nvGrpSpPr>
          <p:grpSpPr>
            <a:xfrm>
              <a:off x="947" y="1352"/>
              <a:ext cx="4248" cy="977"/>
              <a:chOff x="947" y="1759"/>
              <a:chExt cx="4248" cy="977"/>
            </a:xfrm>
          </p:grpSpPr>
          <p:sp>
            <p:nvSpPr>
              <p:cNvPr id="4" name="文本框 3"/>
              <p:cNvSpPr txBox="1"/>
              <p:nvPr>
                <p:custDataLst>
                  <p:tags r:id="rId3"/>
                </p:custDataLst>
              </p:nvPr>
            </p:nvSpPr>
            <p:spPr>
              <a:xfrm>
                <a:off x="243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59"/>
                <a:ext cx="1579" cy="936"/>
              </a:xfrm>
              <a:prstGeom prst="rect">
                <a:avLst/>
              </a:prstGeom>
            </p:spPr>
          </p:pic>
        </p:grpSp>
      </p:grpSp>
      <mc:AlternateContent xmlns:mc="http://schemas.openxmlformats.org/markup-compatibility/2006">
        <mc:Choice xmlns:a14="http://schemas.microsoft.com/office/drawing/2010/main" Requires="a14">
          <p:sp>
            <p:nvSpPr>
              <p:cNvPr id="8" name="Rectangle 1"/>
              <p:cNvSpPr>
                <a:spLocks noChangeArrowheads="1"/>
              </p:cNvSpPr>
              <p:nvPr/>
            </p:nvSpPr>
            <p:spPr bwMode="auto">
              <a:xfrm>
                <a:off x="1968504" y="1556792"/>
                <a:ext cx="9096048" cy="351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电功的两个推导式：</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 = </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30000" dirty="0">
                                <a:solidFill>
                                  <a:srgbClr val="00B0F0"/>
                                </a:solidFill>
                                <a:latin typeface="Times New Roman" panose="02020603050405020304" pitchFamily="18" charset="0"/>
                                <a:ea typeface="楷体" panose="02010609060101010101" pitchFamily="49" charset="-122"/>
                              </a:rPr>
                              <m:t>2</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tR</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多用于并联型纯电阻电路</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 =</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30000" dirty="0">
                    <a:solidFill>
                      <a:srgbClr val="00B0F0"/>
                    </a:solidFill>
                    <a:latin typeface="Times New Roman" panose="02020603050405020304" pitchFamily="18" charset="0"/>
                    <a:ea typeface="楷体" panose="02010609060101010101" pitchFamily="49" charset="-122"/>
                  </a:rPr>
                  <a:t>2</a:t>
                </a:r>
                <a:r>
                  <a:rPr lang="en-US" altLang="zh-CN" sz="3200" b="1" i="1" dirty="0">
                    <a:solidFill>
                      <a:srgbClr val="00B0F0"/>
                    </a:solidFill>
                    <a:latin typeface="Times New Roman" panose="02020603050405020304" pitchFamily="18" charset="0"/>
                    <a:ea typeface="楷体" panose="02010609060101010101" pitchFamily="49" charset="-122"/>
                  </a:rPr>
                  <a:t>Rt</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多用于串联型纯电阻电路</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4. </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与</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的</a:t>
                </a:r>
                <a:r>
                  <a:rPr lang="zh-CN" altLang="en-US" sz="3200" b="1" dirty="0" smtClean="0">
                    <a:solidFill>
                      <a:srgbClr val="00B0F0"/>
                    </a:solidFill>
                    <a:latin typeface="Times New Roman" panose="02020603050405020304" pitchFamily="18" charset="0"/>
                    <a:ea typeface="楷体" panose="02010609060101010101" pitchFamily="49" charset="-122"/>
                  </a:rPr>
                  <a:t>关系</a:t>
                </a:r>
                <a:endParaRPr lang="en-US" altLang="zh-CN" sz="3200" b="1" dirty="0" smtClean="0">
                  <a:solidFill>
                    <a:srgbClr val="00B0F0"/>
                  </a:solidFill>
                  <a:latin typeface="Times New Roman" panose="02020603050405020304" pitchFamily="18" charset="0"/>
                  <a:ea typeface="楷体" panose="02010609060101010101" pitchFamily="49" charset="-122"/>
                </a:endParaRPr>
              </a:p>
              <a:p>
                <a:pPr marL="474980" indent="-30480" eaLnBrk="1" hangingPunct="1">
                  <a:lnSpc>
                    <a:spcPct val="150000"/>
                  </a:lnSpc>
                </a:pPr>
                <a:r>
                  <a:rPr lang="en-US" altLang="zh-CN" sz="3200" b="1" dirty="0" smtClean="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纯电阻电路</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mc:Choice>
        <mc:Fallback>
          <p:sp>
            <p:nvSpPr>
              <p:cNvPr id="8" name="Rectangle 1"/>
              <p:cNvSpPr>
                <a:spLocks noRot="1" noChangeAspect="1" noMove="1" noResize="1" noEditPoints="1" noAdjustHandles="1" noChangeArrowheads="1" noChangeShapeType="1" noTextEdit="1"/>
              </p:cNvSpPr>
              <p:nvPr/>
            </p:nvSpPr>
            <p:spPr bwMode="auto">
              <a:xfrm>
                <a:off x="1968504" y="1556792"/>
                <a:ext cx="9096048" cy="3515702"/>
              </a:xfrm>
              <a:prstGeom prst="rect">
                <a:avLst/>
              </a:prstGeom>
              <a:blipFill rotWithShape="1">
                <a:blip r:embed="rId6"/>
                <a:stretch>
                  <a:fillRect t="-535" r="3" b="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aphicFrame>
        <p:nvGraphicFramePr>
          <p:cNvPr id="9" name="表格 8"/>
          <p:cNvGraphicFramePr>
            <a:graphicFrameLocks noGrp="1"/>
          </p:cNvGraphicFramePr>
          <p:nvPr/>
        </p:nvGraphicFramePr>
        <p:xfrm>
          <a:off x="5136647" y="3429000"/>
          <a:ext cx="5279833" cy="2194560"/>
        </p:xfrm>
        <a:graphic>
          <a:graphicData uri="http://schemas.openxmlformats.org/drawingml/2006/table">
            <a:tbl>
              <a:tblPr firstRow="1" bandRow="1">
                <a:tableStyleId>{5940675A-B579-460E-94D1-54222C63F5DA}</a:tableStyleId>
              </a:tblPr>
              <a:tblGrid>
                <a:gridCol w="1215833"/>
                <a:gridCol w="4064000"/>
              </a:tblGrid>
              <a:tr h="1016000">
                <a:tc>
                  <a:txBody>
                    <a:bodyPr/>
                    <a:lstStyle/>
                    <a:p>
                      <a:pPr algn="ctr"/>
                      <a:r>
                        <a:rPr lang="zh-CN" altLang="en-US" sz="3200" b="1" i="0" baseline="0" dirty="0" smtClean="0">
                          <a:solidFill>
                            <a:srgbClr val="00B0F0"/>
                          </a:solidFill>
                          <a:latin typeface="Times New Roman" panose="02020603050405020304" pitchFamily="18" charset="0"/>
                          <a:ea typeface="楷体" panose="02010609060101010101" pitchFamily="49" charset="-122"/>
                        </a:rPr>
                        <a:t>串联电路</a:t>
                      </a:r>
                      <a:endParaRPr lang="zh-CN" altLang="en-US" sz="3200" b="1" i="0" baseline="0" dirty="0">
                        <a:solidFill>
                          <a:srgbClr val="00B0F0"/>
                        </a:solidFill>
                        <a:latin typeface="Times New Roman" panose="02020603050405020304" pitchFamily="18" charset="0"/>
                        <a:ea typeface="楷体" panose="02010609060101010101" pitchFamily="49" charset="-122"/>
                      </a:endParaRPr>
                    </a:p>
                  </a:txBody>
                  <a:tcPr marL="121920" marR="121920" marT="60960" marB="60960"/>
                </a:tc>
                <a:tc>
                  <a:txBody>
                    <a:bodyPr/>
                    <a:lstStyle/>
                    <a:p>
                      <a:pPr algn="ctr"/>
                      <a:r>
                        <a:rPr lang="zh-CN" altLang="en-US" sz="3200" b="1" i="0" baseline="0" dirty="0" smtClean="0">
                          <a:solidFill>
                            <a:srgbClr val="00B0F0"/>
                          </a:solidFill>
                          <a:latin typeface="Times New Roman" panose="02020603050405020304" pitchFamily="18" charset="0"/>
                          <a:ea typeface="楷体" panose="02010609060101010101" pitchFamily="49" charset="-122"/>
                        </a:rPr>
                        <a:t>电功跟电阻成正</a:t>
                      </a:r>
                      <a:endParaRPr lang="zh-CN" altLang="en-US" sz="3200" b="1" i="0" baseline="0" dirty="0" smtClean="0">
                        <a:solidFill>
                          <a:srgbClr val="00B0F0"/>
                        </a:solidFill>
                        <a:latin typeface="Times New Roman" panose="02020603050405020304" pitchFamily="18" charset="0"/>
                        <a:ea typeface="楷体" panose="02010609060101010101" pitchFamily="49" charset="-122"/>
                      </a:endParaRPr>
                    </a:p>
                    <a:p>
                      <a:pPr algn="ctr"/>
                      <a:r>
                        <a:rPr lang="zh-CN" altLang="en-US" sz="3200" b="1" i="0" baseline="0" dirty="0" smtClean="0">
                          <a:solidFill>
                            <a:srgbClr val="00B0F0"/>
                          </a:solidFill>
                          <a:latin typeface="Times New Roman" panose="02020603050405020304" pitchFamily="18" charset="0"/>
                          <a:ea typeface="楷体" panose="02010609060101010101" pitchFamily="49" charset="-122"/>
                        </a:rPr>
                        <a:t>比，即</a:t>
                      </a:r>
                      <a:r>
                        <a:rPr lang="en-US" altLang="zh-CN" sz="3200" b="1" i="1" baseline="0" dirty="0" smtClean="0">
                          <a:solidFill>
                            <a:srgbClr val="00B0F0"/>
                          </a:solidFill>
                          <a:latin typeface="Times New Roman" panose="02020603050405020304" pitchFamily="18" charset="0"/>
                          <a:ea typeface="楷体" panose="02010609060101010101" pitchFamily="49" charset="-122"/>
                        </a:rPr>
                        <a:t>W</a:t>
                      </a:r>
                      <a:r>
                        <a:rPr lang="en-US" altLang="zh-CN" sz="3200" b="1" i="0" baseline="-25000" dirty="0" smtClean="0">
                          <a:solidFill>
                            <a:srgbClr val="00B0F0"/>
                          </a:solidFill>
                          <a:latin typeface="Times New Roman" panose="02020603050405020304" pitchFamily="18" charset="0"/>
                          <a:ea typeface="楷体" panose="02010609060101010101" pitchFamily="49" charset="-122"/>
                        </a:rPr>
                        <a:t>1</a:t>
                      </a:r>
                      <a:r>
                        <a:rPr lang="en-US" altLang="zh-CN" sz="3200" b="1" i="1" baseline="0" dirty="0" smtClean="0">
                          <a:solidFill>
                            <a:srgbClr val="00B0F0"/>
                          </a:solidFill>
                          <a:latin typeface="Times New Roman" panose="02020603050405020304" pitchFamily="18" charset="0"/>
                          <a:ea typeface="楷体" panose="02010609060101010101" pitchFamily="49" charset="-122"/>
                        </a:rPr>
                        <a:t>W</a:t>
                      </a:r>
                      <a:r>
                        <a:rPr lang="en-US" altLang="zh-CN" sz="3200" b="1" i="0" baseline="-25000" dirty="0" smtClean="0">
                          <a:solidFill>
                            <a:srgbClr val="00B0F0"/>
                          </a:solidFill>
                          <a:latin typeface="Times New Roman" panose="02020603050405020304" pitchFamily="18" charset="0"/>
                          <a:ea typeface="楷体" panose="02010609060101010101" pitchFamily="49" charset="-122"/>
                        </a:rPr>
                        <a:t>2</a:t>
                      </a:r>
                      <a:r>
                        <a:rPr lang="en-US" altLang="zh-CN" sz="3200" b="1" i="0" baseline="0" dirty="0" smtClean="0">
                          <a:solidFill>
                            <a:srgbClr val="00B0F0"/>
                          </a:solidFill>
                          <a:latin typeface="Times New Roman" panose="02020603050405020304" pitchFamily="18" charset="0"/>
                          <a:ea typeface="楷体" panose="02010609060101010101" pitchFamily="49" charset="-122"/>
                        </a:rPr>
                        <a:t>=</a:t>
                      </a:r>
                      <a:r>
                        <a:rPr lang="en-US" altLang="zh-CN" sz="3200" b="1" i="1" baseline="0" dirty="0" smtClean="0">
                          <a:solidFill>
                            <a:srgbClr val="00B0F0"/>
                          </a:solidFill>
                          <a:latin typeface="Times New Roman" panose="02020603050405020304" pitchFamily="18" charset="0"/>
                          <a:ea typeface="楷体" panose="02010609060101010101" pitchFamily="49" charset="-122"/>
                        </a:rPr>
                        <a:t>R</a:t>
                      </a:r>
                      <a:r>
                        <a:rPr lang="en-US" altLang="zh-CN" sz="3200" b="1" i="0" baseline="-25000" dirty="0" smtClean="0">
                          <a:solidFill>
                            <a:srgbClr val="00B0F0"/>
                          </a:solidFill>
                          <a:latin typeface="Times New Roman" panose="02020603050405020304" pitchFamily="18" charset="0"/>
                          <a:ea typeface="楷体" panose="02010609060101010101" pitchFamily="49" charset="-122"/>
                        </a:rPr>
                        <a:t>1</a:t>
                      </a:r>
                      <a:r>
                        <a:rPr lang="en-US" altLang="zh-CN" sz="3200" b="1" i="1" baseline="0" dirty="0" smtClean="0">
                          <a:solidFill>
                            <a:srgbClr val="00B0F0"/>
                          </a:solidFill>
                          <a:latin typeface="Times New Roman" panose="02020603050405020304" pitchFamily="18" charset="0"/>
                          <a:ea typeface="楷体" panose="02010609060101010101" pitchFamily="49" charset="-122"/>
                        </a:rPr>
                        <a:t>R</a:t>
                      </a:r>
                      <a:r>
                        <a:rPr lang="en-US" altLang="zh-CN" sz="3200" b="1" i="0" baseline="-25000" dirty="0" smtClean="0">
                          <a:solidFill>
                            <a:srgbClr val="00B0F0"/>
                          </a:solidFill>
                          <a:latin typeface="Times New Roman" panose="02020603050405020304" pitchFamily="18" charset="0"/>
                          <a:ea typeface="楷体" panose="02010609060101010101" pitchFamily="49" charset="-122"/>
                        </a:rPr>
                        <a:t>2</a:t>
                      </a:r>
                      <a:endParaRPr lang="zh-CN" altLang="en-US" sz="3200" b="1" i="0" baseline="-25000" dirty="0">
                        <a:solidFill>
                          <a:srgbClr val="00B0F0"/>
                        </a:solidFill>
                        <a:latin typeface="Times New Roman" panose="02020603050405020304" pitchFamily="18" charset="0"/>
                        <a:ea typeface="楷体" panose="02010609060101010101" pitchFamily="49" charset="-122"/>
                      </a:endParaRPr>
                    </a:p>
                  </a:txBody>
                  <a:tcPr marL="121920" marR="121920" marT="60960" marB="60960"/>
                </a:tc>
              </a:tr>
              <a:tr h="1016000">
                <a:tc>
                  <a:txBody>
                    <a:bodyPr/>
                    <a:lstStyle/>
                    <a:p>
                      <a:pPr algn="ctr"/>
                      <a:r>
                        <a:rPr lang="zh-CN" altLang="en-US" sz="3200" b="1" i="0" baseline="0" dirty="0" smtClean="0">
                          <a:solidFill>
                            <a:srgbClr val="00B0F0"/>
                          </a:solidFill>
                          <a:latin typeface="Times New Roman" panose="02020603050405020304" pitchFamily="18" charset="0"/>
                          <a:ea typeface="楷体" panose="02010609060101010101" pitchFamily="49" charset="-122"/>
                        </a:rPr>
                        <a:t>并联电路</a:t>
                      </a:r>
                      <a:endParaRPr lang="zh-CN" altLang="en-US" sz="3200" b="1" i="0" baseline="0" dirty="0">
                        <a:solidFill>
                          <a:srgbClr val="00B0F0"/>
                        </a:solidFill>
                        <a:latin typeface="Times New Roman" panose="02020603050405020304" pitchFamily="18" charset="0"/>
                        <a:ea typeface="楷体" panose="02010609060101010101" pitchFamily="49" charset="-122"/>
                      </a:endParaRPr>
                    </a:p>
                  </a:txBody>
                  <a:tcPr marL="121920" marR="121920" marT="60960" marB="60960"/>
                </a:tc>
                <a:tc>
                  <a:txBody>
                    <a:bodyPr/>
                    <a:lstStyle/>
                    <a:p>
                      <a:pPr algn="ctr"/>
                      <a:r>
                        <a:rPr lang="zh-CN" altLang="en-US" sz="3200" b="1" i="0" baseline="0" dirty="0" smtClean="0">
                          <a:solidFill>
                            <a:srgbClr val="00B0F0"/>
                          </a:solidFill>
                          <a:latin typeface="Times New Roman" panose="02020603050405020304" pitchFamily="18" charset="0"/>
                          <a:ea typeface="楷体" panose="02010609060101010101" pitchFamily="49" charset="-122"/>
                        </a:rPr>
                        <a:t>电功跟电阻成反</a:t>
                      </a:r>
                      <a:endParaRPr lang="zh-CN" altLang="en-US" sz="3200" b="1" i="0" baseline="0" dirty="0" smtClean="0">
                        <a:solidFill>
                          <a:srgbClr val="00B0F0"/>
                        </a:solidFill>
                        <a:latin typeface="Times New Roman" panose="02020603050405020304" pitchFamily="18" charset="0"/>
                        <a:ea typeface="楷体" panose="02010609060101010101" pitchFamily="49" charset="-122"/>
                      </a:endParaRPr>
                    </a:p>
                    <a:p>
                      <a:pPr algn="ctr"/>
                      <a:r>
                        <a:rPr lang="zh-CN" altLang="en-US" sz="3200" b="1" i="0" baseline="0" dirty="0" smtClean="0">
                          <a:solidFill>
                            <a:srgbClr val="00B0F0"/>
                          </a:solidFill>
                          <a:latin typeface="Times New Roman" panose="02020603050405020304" pitchFamily="18" charset="0"/>
                          <a:ea typeface="楷体" panose="02010609060101010101" pitchFamily="49" charset="-122"/>
                        </a:rPr>
                        <a:t>比，即</a:t>
                      </a:r>
                      <a:r>
                        <a:rPr lang="en-US" altLang="zh-CN" sz="3200" b="1" i="1" u="none" baseline="0" dirty="0" smtClean="0">
                          <a:solidFill>
                            <a:srgbClr val="00B0F0"/>
                          </a:solidFill>
                          <a:latin typeface="Times New Roman" panose="02020603050405020304" pitchFamily="18" charset="0"/>
                          <a:ea typeface="楷体" panose="02010609060101010101" pitchFamily="49" charset="-122"/>
                        </a:rPr>
                        <a:t>W</a:t>
                      </a:r>
                      <a:r>
                        <a:rPr lang="en-US" altLang="zh-CN" sz="3200" b="1" i="0" baseline="-25000" dirty="0" smtClean="0">
                          <a:solidFill>
                            <a:srgbClr val="00B0F0"/>
                          </a:solidFill>
                          <a:latin typeface="Times New Roman" panose="02020603050405020304" pitchFamily="18" charset="0"/>
                          <a:ea typeface="楷体" panose="02010609060101010101" pitchFamily="49" charset="-122"/>
                        </a:rPr>
                        <a:t>1</a:t>
                      </a:r>
                      <a:r>
                        <a:rPr lang="en-US" altLang="zh-CN" sz="3200" b="1" i="1" u="none" baseline="0" dirty="0" smtClean="0">
                          <a:solidFill>
                            <a:srgbClr val="00B0F0"/>
                          </a:solidFill>
                          <a:latin typeface="Times New Roman" panose="02020603050405020304" pitchFamily="18" charset="0"/>
                          <a:ea typeface="楷体" panose="02010609060101010101" pitchFamily="49" charset="-122"/>
                        </a:rPr>
                        <a:t>W</a:t>
                      </a:r>
                      <a:r>
                        <a:rPr lang="en-US" altLang="zh-CN" sz="3200" b="1" i="0" baseline="-25000" dirty="0" smtClean="0">
                          <a:solidFill>
                            <a:srgbClr val="00B0F0"/>
                          </a:solidFill>
                          <a:latin typeface="Times New Roman" panose="02020603050405020304" pitchFamily="18" charset="0"/>
                          <a:ea typeface="楷体" panose="02010609060101010101" pitchFamily="49" charset="-122"/>
                        </a:rPr>
                        <a:t>2</a:t>
                      </a:r>
                      <a:r>
                        <a:rPr lang="en-US" altLang="zh-CN" sz="3200" b="1" i="0" baseline="0" dirty="0" smtClean="0">
                          <a:solidFill>
                            <a:srgbClr val="00B0F0"/>
                          </a:solidFill>
                          <a:latin typeface="Times New Roman" panose="02020603050405020304" pitchFamily="18" charset="0"/>
                          <a:ea typeface="楷体" panose="02010609060101010101" pitchFamily="49" charset="-122"/>
                        </a:rPr>
                        <a:t>=</a:t>
                      </a:r>
                      <a:r>
                        <a:rPr lang="en-US" altLang="zh-CN" sz="3200" b="1" i="1" u="none" baseline="0" dirty="0" smtClean="0">
                          <a:solidFill>
                            <a:srgbClr val="00B0F0"/>
                          </a:solidFill>
                          <a:latin typeface="Times New Roman" panose="02020603050405020304" pitchFamily="18" charset="0"/>
                          <a:ea typeface="楷体" panose="02010609060101010101" pitchFamily="49" charset="-122"/>
                        </a:rPr>
                        <a:t>R</a:t>
                      </a:r>
                      <a:r>
                        <a:rPr lang="en-US" altLang="zh-CN" sz="3200" b="1" i="0" baseline="-25000" dirty="0" smtClean="0">
                          <a:solidFill>
                            <a:srgbClr val="00B0F0"/>
                          </a:solidFill>
                          <a:latin typeface="Times New Roman" panose="02020603050405020304" pitchFamily="18" charset="0"/>
                          <a:ea typeface="楷体" panose="02010609060101010101" pitchFamily="49" charset="-122"/>
                        </a:rPr>
                        <a:t>2</a:t>
                      </a:r>
                      <a:r>
                        <a:rPr lang="en-US" altLang="zh-CN" sz="3200" b="1" i="1" u="none" baseline="0" dirty="0" smtClean="0">
                          <a:solidFill>
                            <a:srgbClr val="00B0F0"/>
                          </a:solidFill>
                          <a:latin typeface="Times New Roman" panose="02020603050405020304" pitchFamily="18" charset="0"/>
                          <a:ea typeface="楷体" panose="02010609060101010101" pitchFamily="49" charset="-122"/>
                        </a:rPr>
                        <a:t>R</a:t>
                      </a:r>
                      <a:r>
                        <a:rPr lang="en-US" altLang="zh-CN" sz="3200" b="1" i="0" baseline="-25000" dirty="0" smtClean="0">
                          <a:solidFill>
                            <a:srgbClr val="00B0F0"/>
                          </a:solidFill>
                          <a:latin typeface="Times New Roman" panose="02020603050405020304" pitchFamily="18" charset="0"/>
                          <a:ea typeface="楷体" panose="02010609060101010101" pitchFamily="49" charset="-122"/>
                        </a:rPr>
                        <a:t>1</a:t>
                      </a:r>
                      <a:endParaRPr lang="zh-CN" altLang="en-US" sz="3200" b="1" i="0" baseline="-25000" dirty="0">
                        <a:solidFill>
                          <a:srgbClr val="00B0F0"/>
                        </a:solidFill>
                        <a:latin typeface="Times New Roman" panose="02020603050405020304" pitchFamily="18" charset="0"/>
                        <a:ea typeface="楷体" panose="02010609060101010101" pitchFamily="49" charset="-122"/>
                      </a:endParaRPr>
                    </a:p>
                  </a:txBody>
                  <a:tcPr marL="121920" marR="121920" marT="60960" marB="6096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1508787"/>
            <a:ext cx="9698567" cy="3077765"/>
          </a:xfrm>
          <a:prstGeom prst="rect">
            <a:avLst/>
          </a:prstGeom>
          <a:noFill/>
          <a:ln w="9525">
            <a:noFill/>
            <a:miter lim="800000"/>
          </a:ln>
        </p:spPr>
        <p:txBody>
          <a:bodyPr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将一只阻值为</a:t>
            </a:r>
            <a:r>
              <a:rPr lang="en-US" altLang="zh-CN" sz="3200" b="1" dirty="0">
                <a:latin typeface="Times New Roman" panose="02020603050405020304" pitchFamily="18" charset="0"/>
                <a:ea typeface="+mn-ea"/>
                <a:cs typeface="Times New Roman" panose="02020603050405020304" pitchFamily="18" charset="0"/>
              </a:rPr>
              <a:t>10 Ω </a:t>
            </a:r>
            <a:r>
              <a:rPr lang="zh-CN" altLang="en-US" sz="3200" b="1" dirty="0">
                <a:latin typeface="Times New Roman" panose="02020603050405020304" pitchFamily="18" charset="0"/>
                <a:ea typeface="+mn-ea"/>
                <a:cs typeface="Times New Roman" panose="02020603050405020304" pitchFamily="18" charset="0"/>
              </a:rPr>
              <a:t>的定值电阻接在电压为</a:t>
            </a:r>
            <a:r>
              <a:rPr lang="en-US" altLang="zh-CN" sz="3200" b="1" dirty="0">
                <a:latin typeface="Times New Roman" panose="02020603050405020304" pitchFamily="18" charset="0"/>
                <a:ea typeface="+mn-ea"/>
                <a:cs typeface="Times New Roman" panose="02020603050405020304" pitchFamily="18" charset="0"/>
              </a:rPr>
              <a:t>10 V </a:t>
            </a:r>
            <a:r>
              <a:rPr lang="zh-CN" altLang="en-US" sz="3200" b="1" dirty="0">
                <a:latin typeface="Times New Roman" panose="02020603050405020304" pitchFamily="18" charset="0"/>
                <a:ea typeface="+mn-ea"/>
                <a:cs typeface="Times New Roman" panose="02020603050405020304" pitchFamily="18" charset="0"/>
              </a:rPr>
              <a:t>的电路中，在</a:t>
            </a:r>
            <a:r>
              <a:rPr lang="en-US" altLang="zh-CN" sz="3200" b="1" dirty="0">
                <a:latin typeface="Times New Roman" panose="02020603050405020304" pitchFamily="18" charset="0"/>
                <a:ea typeface="+mn-ea"/>
                <a:cs typeface="Times New Roman" panose="02020603050405020304" pitchFamily="18" charset="0"/>
              </a:rPr>
              <a:t>1 min</a:t>
            </a:r>
            <a:r>
              <a:rPr lang="zh-CN" altLang="en-US" sz="3200" b="1" dirty="0">
                <a:latin typeface="Times New Roman" panose="02020603050405020304" pitchFamily="18" charset="0"/>
                <a:ea typeface="+mn-ea"/>
                <a:cs typeface="Times New Roman" panose="02020603050405020304" pitchFamily="18" charset="0"/>
              </a:rPr>
              <a:t>内消耗的电能为</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 </a:t>
            </a:r>
            <a:r>
              <a:rPr lang="en-US" altLang="zh-CN" sz="3200" b="1" dirty="0">
                <a:latin typeface="Times New Roman" panose="02020603050405020304" pitchFamily="18" charset="0"/>
                <a:ea typeface="+mn-ea"/>
                <a:cs typeface="Times New Roman" panose="02020603050405020304" pitchFamily="18" charset="0"/>
              </a:rPr>
              <a:t>J </a:t>
            </a:r>
            <a:r>
              <a:rPr lang="zh-CN" altLang="en-US" sz="3200" b="1" dirty="0">
                <a:latin typeface="Times New Roman" panose="02020603050405020304" pitchFamily="18" charset="0"/>
                <a:ea typeface="+mn-ea"/>
                <a:cs typeface="Times New Roman" panose="02020603050405020304" pitchFamily="18" charset="0"/>
              </a:rPr>
              <a:t>；若接在电压为</a:t>
            </a:r>
            <a:r>
              <a:rPr lang="en-US" altLang="zh-CN" sz="3200" b="1" dirty="0">
                <a:latin typeface="Times New Roman" panose="02020603050405020304" pitchFamily="18" charset="0"/>
                <a:ea typeface="+mn-ea"/>
                <a:cs typeface="Times New Roman" panose="02020603050405020304" pitchFamily="18" charset="0"/>
              </a:rPr>
              <a:t>5 V</a:t>
            </a:r>
            <a:r>
              <a:rPr lang="zh-CN" altLang="en-US" sz="3200" b="1" dirty="0">
                <a:latin typeface="Times New Roman" panose="02020603050405020304" pitchFamily="18" charset="0"/>
                <a:ea typeface="+mn-ea"/>
                <a:cs typeface="Times New Roman" panose="02020603050405020304" pitchFamily="18" charset="0"/>
              </a:rPr>
              <a:t>的电路中，通电时间为</a:t>
            </a:r>
            <a:r>
              <a:rPr lang="en-US" altLang="zh-CN" sz="3200" b="1" dirty="0">
                <a:latin typeface="Times New Roman" panose="02020603050405020304" pitchFamily="18" charset="0"/>
                <a:ea typeface="+mn-ea"/>
                <a:cs typeface="Times New Roman" panose="02020603050405020304" pitchFamily="18" charset="0"/>
              </a:rPr>
              <a:t>1 min</a:t>
            </a:r>
            <a:r>
              <a:rPr lang="zh-CN" altLang="en-US" sz="3200" b="1" dirty="0">
                <a:latin typeface="Times New Roman" panose="02020603050405020304" pitchFamily="18" charset="0"/>
                <a:ea typeface="+mn-ea"/>
                <a:cs typeface="Times New Roman" panose="02020603050405020304" pitchFamily="18" charset="0"/>
              </a:rPr>
              <a:t>，电阻消耗的电能为</a:t>
            </a:r>
            <a:r>
              <a:rPr lang="en-US" altLang="zh-CN" sz="3200" b="1" dirty="0">
                <a:latin typeface="Times New Roman" panose="02020603050405020304" pitchFamily="18" charset="0"/>
                <a:cs typeface="Times New Roman" panose="02020603050405020304" pitchFamily="18" charset="0"/>
              </a:rPr>
              <a:t>______ </a:t>
            </a:r>
            <a:r>
              <a:rPr lang="en-US" altLang="zh-CN" sz="3200" b="1" dirty="0">
                <a:latin typeface="Times New Roman" panose="02020603050405020304" pitchFamily="18" charset="0"/>
                <a:ea typeface="+mn-ea"/>
                <a:cs typeface="Times New Roman" panose="02020603050405020304" pitchFamily="18" charset="0"/>
              </a:rPr>
              <a:t>J </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692672"/>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7536160" y="2258530"/>
            <a:ext cx="960107"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600</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2927648" y="3724778"/>
            <a:ext cx="960107"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150</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7519" y="1268760"/>
            <a:ext cx="9601068" cy="76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紧扣电功的计算公式直接计算。</a:t>
            </a:r>
            <a:endParaRPr lang="zh-CN" altLang="en-US" sz="3200" dirty="0">
              <a:latin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矩形 2"/>
              <p:cNvSpPr>
                <a:spLocks noChangeArrowheads="1"/>
              </p:cNvSpPr>
              <p:nvPr/>
            </p:nvSpPr>
            <p:spPr bwMode="auto">
              <a:xfrm>
                <a:off x="1293181" y="2068979"/>
                <a:ext cx="9027289" cy="32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pl-PL" altLang="zh-CN" sz="3200" b="1" i="1" dirty="0">
                    <a:latin typeface="Times New Roman" panose="02020603050405020304" pitchFamily="18" charset="0"/>
                  </a:rPr>
                  <a:t>I</a:t>
                </a:r>
                <a:r>
                  <a:rPr lang="pl-PL" altLang="zh-CN" sz="3200" b="1" baseline="-25000" dirty="0">
                    <a:latin typeface="Times New Roman" panose="02020603050405020304" pitchFamily="18" charset="0"/>
                  </a:rPr>
                  <a:t>1</a:t>
                </a:r>
                <a:r>
                  <a:rPr lang="pl-PL" altLang="zh-CN" sz="3200" b="1" dirty="0">
                    <a:latin typeface="Times New Roman" panose="02020603050405020304" pitchFamily="18" charset="0"/>
                  </a:rPr>
                  <a:t>= </a:t>
                </a:r>
                <a14:m>
                  <m:oMath xmlns:m="http://schemas.openxmlformats.org/officeDocument/2006/math">
                    <m:box>
                      <m:boxPr>
                        <m:ctrlPr>
                          <a:rPr lang="pl-PL" altLang="zh-CN" sz="3200" b="1" i="1">
                            <a:latin typeface="Cambria Math" panose="02040503050406030204"/>
                          </a:rPr>
                        </m:ctrlPr>
                      </m:boxPr>
                      <m:e>
                        <m:f>
                          <m:fPr>
                            <m:ctrlPr>
                              <a:rPr lang="pl-PL" altLang="zh-CN" sz="3200" b="1" i="1">
                                <a:latin typeface="Cambria Math" panose="02040503050406030204"/>
                              </a:rPr>
                            </m:ctrlPr>
                          </m:fPr>
                          <m:num>
                            <m:r>
                              <m:rPr>
                                <m:nor/>
                              </m:rPr>
                              <a:rPr lang="pl-PL" altLang="zh-CN" sz="3200" b="1" i="1" dirty="0">
                                <a:latin typeface="Times New Roman" panose="02020603050405020304" pitchFamily="18" charset="0"/>
                              </a:rPr>
                              <m:t>U</m:t>
                            </m:r>
                            <m:r>
                              <m:rPr>
                                <m:nor/>
                              </m:rPr>
                              <a:rPr lang="pl-PL" altLang="zh-CN" sz="3200" b="1" baseline="-25000" dirty="0">
                                <a:latin typeface="Times New Roman" panose="02020603050405020304" pitchFamily="18" charset="0"/>
                              </a:rPr>
                              <m:t>1</m:t>
                            </m:r>
                          </m:num>
                          <m:den>
                            <m:r>
                              <m:rPr>
                                <m:nor/>
                              </m:rPr>
                              <a:rPr lang="pl-PL" altLang="zh-CN" sz="3200" b="1" i="1" dirty="0">
                                <a:latin typeface="Times New Roman" panose="02020603050405020304" pitchFamily="18" charset="0"/>
                              </a:rPr>
                              <m:t>R</m:t>
                            </m:r>
                          </m:den>
                        </m:f>
                      </m:e>
                    </m:box>
                  </m:oMath>
                </a14:m>
                <a:r>
                  <a:rPr lang="pl-PL" altLang="zh-CN" sz="3200" b="1" dirty="0">
                    <a:latin typeface="Times New Roman" panose="02020603050405020304" pitchFamily="18" charset="0"/>
                  </a:rPr>
                  <a:t> = </a:t>
                </a:r>
                <a14:m>
                  <m:oMath xmlns:m="http://schemas.openxmlformats.org/officeDocument/2006/math">
                    <m:box>
                      <m:boxPr>
                        <m:ctrlPr>
                          <a:rPr lang="pl-PL" altLang="zh-CN" sz="3200" b="1" i="1">
                            <a:latin typeface="Cambria Math" panose="02040503050406030204"/>
                          </a:rPr>
                        </m:ctrlPr>
                      </m:boxPr>
                      <m:e>
                        <m:f>
                          <m:fPr>
                            <m:ctrlPr>
                              <a:rPr lang="pl-PL" altLang="zh-CN" sz="3200" b="1" i="1">
                                <a:latin typeface="Cambria Math" panose="02040503050406030204"/>
                              </a:rPr>
                            </m:ctrlPr>
                          </m:fPr>
                          <m:num>
                            <m:r>
                              <m:rPr>
                                <m:nor/>
                              </m:rPr>
                              <a:rPr lang="pl-PL" altLang="zh-CN" sz="3200" b="1" dirty="0">
                                <a:latin typeface="Times New Roman" panose="02020603050405020304" pitchFamily="18" charset="0"/>
                              </a:rPr>
                              <m:t>10</m:t>
                            </m:r>
                            <m:r>
                              <m:rPr>
                                <m:nor/>
                              </m:rPr>
                              <a:rPr lang="pl-PL" altLang="zh-CN" sz="3200" b="1" dirty="0">
                                <a:latin typeface="Times New Roman" panose="02020603050405020304" pitchFamily="18" charset="0"/>
                              </a:rPr>
                              <m:t> </m:t>
                            </m:r>
                            <m:r>
                              <m:rPr>
                                <m:nor/>
                              </m:rPr>
                              <a:rPr lang="pl-PL" altLang="zh-CN" sz="3200" b="1" dirty="0">
                                <a:latin typeface="Times New Roman" panose="02020603050405020304" pitchFamily="18" charset="0"/>
                              </a:rPr>
                              <m:t>V</m:t>
                            </m:r>
                          </m:num>
                          <m:den>
                            <m:r>
                              <m:rPr>
                                <m:nor/>
                              </m:rPr>
                              <a:rPr lang="pl-PL" altLang="zh-CN" sz="3200" b="1" dirty="0">
                                <a:latin typeface="Times New Roman" panose="02020603050405020304" pitchFamily="18" charset="0"/>
                              </a:rPr>
                              <m:t>10</m:t>
                            </m:r>
                            <m:r>
                              <m:rPr>
                                <m:nor/>
                              </m:rPr>
                              <a:rPr lang="pl-PL" altLang="zh-CN" sz="3200" b="1" dirty="0">
                                <a:latin typeface="Times New Roman" panose="02020603050405020304" pitchFamily="18" charset="0"/>
                              </a:rPr>
                              <m:t> </m:t>
                            </m:r>
                            <m:r>
                              <m:rPr>
                                <m:nor/>
                              </m:rPr>
                              <a:rPr lang="pl-PL" altLang="zh-CN" sz="3200" b="1" dirty="0">
                                <a:latin typeface="Times New Roman" panose="02020603050405020304" pitchFamily="18" charset="0"/>
                              </a:rPr>
                              <m:t>Ω</m:t>
                            </m:r>
                          </m:den>
                        </m:f>
                      </m:e>
                    </m:box>
                  </m:oMath>
                </a14:m>
                <a:r>
                  <a:rPr lang="pl-PL" altLang="zh-CN" sz="3200" b="1" dirty="0">
                    <a:latin typeface="Times New Roman" panose="02020603050405020304" pitchFamily="18" charset="0"/>
                  </a:rPr>
                  <a:t>=1 A</a:t>
                </a:r>
                <a:r>
                  <a:rPr lang="zh-CN" altLang="pl-PL" sz="3200" b="1" dirty="0">
                    <a:latin typeface="Times New Roman" panose="02020603050405020304" pitchFamily="18" charset="0"/>
                  </a:rPr>
                  <a:t>，</a:t>
                </a:r>
                <a:r>
                  <a:rPr lang="pl-PL" altLang="zh-CN" sz="3200" b="1" i="1" dirty="0">
                    <a:latin typeface="Times New Roman" panose="02020603050405020304" pitchFamily="18" charset="0"/>
                  </a:rPr>
                  <a:t>W</a:t>
                </a:r>
                <a:r>
                  <a:rPr lang="pl-PL" altLang="zh-CN" sz="3200" b="1" baseline="-25000" dirty="0">
                    <a:latin typeface="Times New Roman" panose="02020603050405020304" pitchFamily="18" charset="0"/>
                  </a:rPr>
                  <a:t>1</a:t>
                </a:r>
                <a:r>
                  <a:rPr lang="pl-PL" altLang="zh-CN" sz="3200" b="1" dirty="0">
                    <a:latin typeface="Times New Roman" panose="02020603050405020304" pitchFamily="18" charset="0"/>
                  </a:rPr>
                  <a:t>=</a:t>
                </a:r>
                <a:r>
                  <a:rPr lang="pl-PL" altLang="zh-CN" sz="3200" b="1" i="1" dirty="0">
                    <a:latin typeface="Times New Roman" panose="02020603050405020304" pitchFamily="18" charset="0"/>
                  </a:rPr>
                  <a:t>U</a:t>
                </a:r>
                <a:r>
                  <a:rPr lang="pl-PL" altLang="zh-CN" sz="3200" b="1" baseline="-25000" dirty="0">
                    <a:latin typeface="Times New Roman" panose="02020603050405020304" pitchFamily="18" charset="0"/>
                  </a:rPr>
                  <a:t>1</a:t>
                </a:r>
                <a:r>
                  <a:rPr lang="pl-PL" altLang="zh-CN" sz="3200" b="1" i="1" dirty="0">
                    <a:latin typeface="Times New Roman" panose="02020603050405020304" pitchFamily="18" charset="0"/>
                  </a:rPr>
                  <a:t>I</a:t>
                </a:r>
                <a:r>
                  <a:rPr lang="pl-PL" altLang="zh-CN" sz="3200" b="1" baseline="-25000" dirty="0">
                    <a:latin typeface="Times New Roman" panose="02020603050405020304" pitchFamily="18" charset="0"/>
                  </a:rPr>
                  <a:t>1</a:t>
                </a:r>
                <a:r>
                  <a:rPr lang="pl-PL" altLang="zh-CN" sz="3200" b="1" i="1" dirty="0">
                    <a:latin typeface="Times New Roman" panose="02020603050405020304" pitchFamily="18" charset="0"/>
                  </a:rPr>
                  <a:t>t</a:t>
                </a:r>
                <a:r>
                  <a:rPr lang="pl-PL" altLang="zh-CN" sz="3200" b="1" dirty="0">
                    <a:latin typeface="Times New Roman" panose="02020603050405020304" pitchFamily="18" charset="0"/>
                  </a:rPr>
                  <a:t>=10 V×1 A×</a:t>
                </a:r>
                <a:endParaRPr lang="en-US" altLang="zh-CN" sz="3200" b="1" dirty="0">
                  <a:latin typeface="Times New Roman" panose="02020603050405020304" pitchFamily="18" charset="0"/>
                </a:endParaRPr>
              </a:p>
              <a:p>
                <a:pPr eaLnBrk="1" hangingPunct="1">
                  <a:lnSpc>
                    <a:spcPct val="150000"/>
                  </a:lnSpc>
                </a:pPr>
                <a:r>
                  <a:rPr lang="pl-PL" altLang="zh-CN" sz="3200" b="1" dirty="0">
                    <a:latin typeface="Times New Roman" panose="02020603050405020304" pitchFamily="18" charset="0"/>
                  </a:rPr>
                  <a:t>60 s=600 J</a:t>
                </a:r>
                <a:r>
                  <a:rPr lang="zh-CN" altLang="pl-PL" sz="3200" b="1" dirty="0">
                    <a:latin typeface="Times New Roman" panose="02020603050405020304" pitchFamily="18" charset="0"/>
                  </a:rPr>
                  <a:t>；</a:t>
                </a:r>
                <a:r>
                  <a:rPr lang="pl-PL" altLang="zh-CN" sz="3200" b="1" i="1" dirty="0">
                    <a:latin typeface="Times New Roman" panose="02020603050405020304" pitchFamily="18" charset="0"/>
                  </a:rPr>
                  <a:t>I</a:t>
                </a:r>
                <a:r>
                  <a:rPr lang="pl-PL" altLang="zh-CN" sz="3200" b="1" baseline="-25000" dirty="0">
                    <a:latin typeface="Times New Roman" panose="02020603050405020304" pitchFamily="18" charset="0"/>
                  </a:rPr>
                  <a:t>2</a:t>
                </a:r>
                <a:r>
                  <a:rPr lang="pl-PL" altLang="zh-CN" sz="3200" b="1" dirty="0">
                    <a:latin typeface="Times New Roman" panose="02020603050405020304" pitchFamily="18" charset="0"/>
                  </a:rPr>
                  <a:t>= </a:t>
                </a:r>
                <a14:m>
                  <m:oMath xmlns:m="http://schemas.openxmlformats.org/officeDocument/2006/math">
                    <m:box>
                      <m:boxPr>
                        <m:ctrlPr>
                          <a:rPr lang="pl-PL" altLang="zh-CN" sz="3200" b="1" i="1">
                            <a:latin typeface="Cambria Math" panose="02040503050406030204"/>
                          </a:rPr>
                        </m:ctrlPr>
                      </m:boxPr>
                      <m:e>
                        <m:f>
                          <m:fPr>
                            <m:ctrlPr>
                              <a:rPr lang="pl-PL" altLang="zh-CN" sz="3200" b="1" i="1">
                                <a:latin typeface="Cambria Math" panose="02040503050406030204"/>
                              </a:rPr>
                            </m:ctrlPr>
                          </m:fPr>
                          <m:num>
                            <m:r>
                              <m:rPr>
                                <m:nor/>
                              </m:rPr>
                              <a:rPr lang="pl-PL" altLang="zh-CN" sz="3200" b="1" i="1" dirty="0">
                                <a:latin typeface="Times New Roman" panose="02020603050405020304" pitchFamily="18" charset="0"/>
                              </a:rPr>
                              <m:t>U</m:t>
                            </m:r>
                            <m:r>
                              <m:rPr>
                                <m:nor/>
                              </m:rPr>
                              <a:rPr lang="pl-PL" altLang="zh-CN" sz="3200" b="1" baseline="-25000" dirty="0">
                                <a:latin typeface="Times New Roman" panose="02020603050405020304" pitchFamily="18" charset="0"/>
                              </a:rPr>
                              <m:t>2</m:t>
                            </m:r>
                          </m:num>
                          <m:den>
                            <m:r>
                              <m:rPr>
                                <m:nor/>
                              </m:rPr>
                              <a:rPr lang="pl-PL" altLang="zh-CN" sz="3200" b="1" i="1" dirty="0">
                                <a:latin typeface="Times New Roman" panose="02020603050405020304" pitchFamily="18" charset="0"/>
                              </a:rPr>
                              <m:t>R</m:t>
                            </m:r>
                          </m:den>
                        </m:f>
                      </m:e>
                    </m:box>
                  </m:oMath>
                </a14:m>
                <a:r>
                  <a:rPr lang="pl-PL" altLang="zh-CN" sz="3200" b="1" dirty="0">
                    <a:latin typeface="Times New Roman" panose="02020603050405020304" pitchFamily="18" charset="0"/>
                  </a:rPr>
                  <a:t> = </a:t>
                </a:r>
                <a14:m>
                  <m:oMath xmlns:m="http://schemas.openxmlformats.org/officeDocument/2006/math">
                    <m:box>
                      <m:boxPr>
                        <m:ctrlPr>
                          <a:rPr lang="pl-PL" altLang="zh-CN" sz="3200" b="1" i="1" smtClean="0">
                            <a:latin typeface="Cambria Math" panose="02040503050406030204"/>
                          </a:rPr>
                        </m:ctrlPr>
                      </m:boxPr>
                      <m:e>
                        <m:f>
                          <m:fPr>
                            <m:ctrlPr>
                              <a:rPr lang="pl-PL" altLang="zh-CN" sz="3200" b="1" i="1" smtClean="0">
                                <a:latin typeface="Cambria Math" panose="02040503050406030204"/>
                              </a:rPr>
                            </m:ctrlPr>
                          </m:fPr>
                          <m:num>
                            <m:r>
                              <m:rPr>
                                <m:nor/>
                              </m:rPr>
                              <a:rPr lang="pl-PL" altLang="zh-CN" sz="3200" b="1" dirty="0">
                                <a:latin typeface="Times New Roman" panose="02020603050405020304" pitchFamily="18" charset="0"/>
                              </a:rPr>
                              <m:t>5</m:t>
                            </m:r>
                            <m:r>
                              <m:rPr>
                                <m:nor/>
                              </m:rPr>
                              <a:rPr lang="pl-PL" altLang="zh-CN" sz="3200" b="1" dirty="0">
                                <a:latin typeface="Times New Roman" panose="02020603050405020304" pitchFamily="18" charset="0"/>
                              </a:rPr>
                              <m:t> </m:t>
                            </m:r>
                            <m:r>
                              <m:rPr>
                                <m:nor/>
                              </m:rPr>
                              <a:rPr lang="pl-PL" altLang="zh-CN" sz="3200" b="1" dirty="0">
                                <a:latin typeface="Times New Roman" panose="02020603050405020304" pitchFamily="18" charset="0"/>
                              </a:rPr>
                              <m:t>V</m:t>
                            </m:r>
                          </m:num>
                          <m:den>
                            <m:r>
                              <m:rPr>
                                <m:nor/>
                              </m:rPr>
                              <a:rPr lang="pl-PL" altLang="zh-CN" sz="3200" b="1" dirty="0">
                                <a:latin typeface="Times New Roman" panose="02020603050405020304" pitchFamily="18" charset="0"/>
                              </a:rPr>
                              <m:t>10</m:t>
                            </m:r>
                            <m:r>
                              <m:rPr>
                                <m:nor/>
                              </m:rPr>
                              <a:rPr lang="pl-PL" altLang="zh-CN" sz="3200" b="1" dirty="0">
                                <a:latin typeface="Times New Roman" panose="02020603050405020304" pitchFamily="18" charset="0"/>
                              </a:rPr>
                              <m:t> </m:t>
                            </m:r>
                            <m:r>
                              <m:rPr>
                                <m:nor/>
                              </m:rPr>
                              <a:rPr lang="pl-PL" altLang="zh-CN" sz="3200" b="1" dirty="0">
                                <a:latin typeface="Times New Roman" panose="02020603050405020304" pitchFamily="18" charset="0"/>
                              </a:rPr>
                              <m:t>Ω</m:t>
                            </m:r>
                          </m:den>
                        </m:f>
                      </m:e>
                    </m:box>
                  </m:oMath>
                </a14:m>
                <a:r>
                  <a:rPr lang="pl-PL" altLang="zh-CN" sz="3200" b="1" dirty="0">
                    <a:latin typeface="Times New Roman" panose="02020603050405020304" pitchFamily="18" charset="0"/>
                  </a:rPr>
                  <a:t>=0.5 A</a:t>
                </a:r>
                <a:r>
                  <a:rPr lang="zh-CN" altLang="pl-PL" sz="3200" b="1" dirty="0">
                    <a:latin typeface="Times New Roman" panose="02020603050405020304" pitchFamily="18" charset="0"/>
                  </a:rPr>
                  <a:t>，</a:t>
                </a:r>
                <a:r>
                  <a:rPr lang="pl-PL" altLang="zh-CN" sz="3200" b="1" i="1" dirty="0">
                    <a:latin typeface="Times New Roman" panose="02020603050405020304" pitchFamily="18" charset="0"/>
                  </a:rPr>
                  <a:t>W</a:t>
                </a:r>
                <a:r>
                  <a:rPr lang="pl-PL" altLang="zh-CN" sz="3200" b="1" baseline="-25000" dirty="0">
                    <a:latin typeface="Times New Roman" panose="02020603050405020304" pitchFamily="18" charset="0"/>
                  </a:rPr>
                  <a:t>2</a:t>
                </a:r>
                <a:r>
                  <a:rPr lang="pl-PL" altLang="zh-CN" sz="3200" b="1" dirty="0">
                    <a:latin typeface="Times New Roman" panose="02020603050405020304" pitchFamily="18" charset="0"/>
                  </a:rPr>
                  <a:t>=</a:t>
                </a:r>
                <a:r>
                  <a:rPr lang="pl-PL" altLang="zh-CN" sz="3200" b="1" i="1" dirty="0">
                    <a:latin typeface="Times New Roman" panose="02020603050405020304" pitchFamily="18" charset="0"/>
                  </a:rPr>
                  <a:t>U</a:t>
                </a:r>
                <a:r>
                  <a:rPr lang="pl-PL" altLang="zh-CN" sz="3200" b="1" baseline="-25000" dirty="0">
                    <a:latin typeface="Times New Roman" panose="02020603050405020304" pitchFamily="18" charset="0"/>
                  </a:rPr>
                  <a:t>2</a:t>
                </a:r>
                <a:r>
                  <a:rPr lang="pl-PL" altLang="zh-CN" sz="3200" b="1" i="1" dirty="0">
                    <a:latin typeface="Times New Roman" panose="02020603050405020304" pitchFamily="18" charset="0"/>
                  </a:rPr>
                  <a:t>I</a:t>
                </a:r>
                <a:r>
                  <a:rPr lang="pl-PL" altLang="zh-CN" sz="3200" b="1" baseline="-25000" dirty="0">
                    <a:latin typeface="Times New Roman" panose="02020603050405020304" pitchFamily="18" charset="0"/>
                  </a:rPr>
                  <a:t>2</a:t>
                </a:r>
                <a:r>
                  <a:rPr lang="pl-PL" altLang="zh-CN" sz="3200" b="1" i="1" dirty="0">
                    <a:latin typeface="Times New Roman" panose="02020603050405020304" pitchFamily="18" charset="0"/>
                  </a:rPr>
                  <a:t>t</a:t>
                </a:r>
                <a:r>
                  <a:rPr lang="pl-PL" altLang="zh-CN" sz="3200" b="1" dirty="0" smtClean="0">
                    <a:latin typeface="Times New Roman" panose="02020603050405020304" pitchFamily="18" charset="0"/>
                  </a:rPr>
                  <a:t>=</a:t>
                </a:r>
                <a:endParaRPr lang="en-US" altLang="zh-CN" sz="3200" b="1" dirty="0" smtClean="0">
                  <a:latin typeface="Times New Roman" panose="02020603050405020304" pitchFamily="18" charset="0"/>
                </a:endParaRPr>
              </a:p>
              <a:p>
                <a:pPr eaLnBrk="1" hangingPunct="1">
                  <a:lnSpc>
                    <a:spcPct val="150000"/>
                  </a:lnSpc>
                </a:pPr>
                <a:r>
                  <a:rPr lang="pl-PL" altLang="zh-CN" sz="3200" b="1" dirty="0" smtClean="0">
                    <a:latin typeface="Times New Roman" panose="02020603050405020304" pitchFamily="18" charset="0"/>
                  </a:rPr>
                  <a:t>5 V×0.5 </a:t>
                </a:r>
                <a:r>
                  <a:rPr lang="pl-PL" altLang="zh-CN" sz="3200" b="1" dirty="0">
                    <a:latin typeface="Times New Roman" panose="02020603050405020304" pitchFamily="18" charset="0"/>
                  </a:rPr>
                  <a:t>A×60 s=150 J</a:t>
                </a:r>
                <a:r>
                  <a:rPr lang="zh-CN" altLang="pl-PL" sz="3200" b="1" dirty="0">
                    <a:latin typeface="Times New Roman" panose="02020603050405020304" pitchFamily="18" charset="0"/>
                  </a:rPr>
                  <a:t>。</a:t>
                </a:r>
                <a:endParaRPr lang="zh-CN" altLang="en-US" sz="3200" dirty="0">
                  <a:latin typeface="Times New Roman" panose="02020603050405020304" pitchFamily="18" charset="0"/>
                </a:endParaRPr>
              </a:p>
            </p:txBody>
          </p:sp>
        </mc:Choice>
        <mc:Fallback>
          <p:sp>
            <p:nvSpPr>
              <p:cNvPr id="7" name="矩形 2"/>
              <p:cNvSpPr>
                <a:spLocks noRot="1" noChangeAspect="1" noMove="1" noResize="1" noEditPoints="1" noAdjustHandles="1" noChangeArrowheads="1" noChangeShapeType="1" noTextEdit="1"/>
              </p:cNvSpPr>
              <p:nvPr/>
            </p:nvSpPr>
            <p:spPr bwMode="auto">
              <a:xfrm>
                <a:off x="1293181" y="2068979"/>
                <a:ext cx="9027289" cy="3214850"/>
              </a:xfrm>
              <a:prstGeom prst="rect">
                <a:avLst/>
              </a:prstGeom>
              <a:blipFill rotWithShape="1">
                <a:blip r:embed="rId1"/>
                <a:stretch>
                  <a:fillRect l="-4" t="-5" r="5" b="2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8"/>
          <p:cNvSpPr txBox="1"/>
          <p:nvPr/>
        </p:nvSpPr>
        <p:spPr>
          <a:xfrm>
            <a:off x="4620865" y="1412776"/>
            <a:ext cx="2950269" cy="2585323"/>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smtClean="0">
                <a:solidFill>
                  <a:prstClr val="black"/>
                </a:solidFill>
                <a:latin typeface="宋体" panose="02010600030101010101" pitchFamily="2" charset="-122"/>
                <a:cs typeface="Times New Roman" panose="02020603050405020304" pitchFamily="18" charset="0"/>
              </a:rPr>
              <a:t>电能</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smtClean="0">
                <a:solidFill>
                  <a:prstClr val="black"/>
                </a:solidFill>
                <a:latin typeface="宋体" panose="02010600030101010101" pitchFamily="2" charset="-122"/>
                <a:cs typeface="Times New Roman" panose="02020603050405020304" pitchFamily="18" charset="0"/>
              </a:rPr>
              <a:t>电功</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电能的</a:t>
            </a:r>
            <a:r>
              <a:rPr lang="zh-CN" altLang="en-US" sz="3600" b="1" dirty="0" smtClean="0">
                <a:solidFill>
                  <a:prstClr val="black"/>
                </a:solidFill>
                <a:latin typeface="宋体" panose="02010600030101010101" pitchFamily="2" charset="-122"/>
                <a:cs typeface="Times New Roman" panose="02020603050405020304" pitchFamily="18" charset="0"/>
              </a:rPr>
              <a:t>计量</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872242" y="764629"/>
            <a:ext cx="8425180" cy="5400675"/>
            <a:chOff x="494" y="1352"/>
            <a:chExt cx="13268" cy="8505"/>
          </a:xfrm>
        </p:grpSpPr>
        <p:pic>
          <p:nvPicPr>
            <p:cNvPr id="3" name="图片 2" descr="打孔纸"/>
            <p:cNvPicPr>
              <a:picLocks noChangeAspect="1"/>
            </p:cNvPicPr>
            <p:nvPr>
              <p:custDataLst>
                <p:tags r:id="rId1"/>
              </p:custDataLst>
            </p:nvPr>
          </p:nvPicPr>
          <p:blipFill>
            <a:blip r:embed="rId2"/>
            <a:stretch>
              <a:fillRect/>
            </a:stretch>
          </p:blipFill>
          <p:spPr>
            <a:xfrm>
              <a:off x="494" y="2247"/>
              <a:ext cx="13268" cy="7610"/>
            </a:xfrm>
            <a:prstGeom prst="rect">
              <a:avLst/>
            </a:prstGeom>
          </p:spPr>
        </p:pic>
        <p:grpSp>
          <p:nvGrpSpPr>
            <p:cNvPr id="7" name="组合 6"/>
            <p:cNvGrpSpPr/>
            <p:nvPr/>
          </p:nvGrpSpPr>
          <p:grpSpPr>
            <a:xfrm>
              <a:off x="947" y="1352"/>
              <a:ext cx="4248" cy="977"/>
              <a:chOff x="947" y="1759"/>
              <a:chExt cx="4248" cy="977"/>
            </a:xfrm>
          </p:grpSpPr>
          <p:sp>
            <p:nvSpPr>
              <p:cNvPr id="4" name="文本框 3"/>
              <p:cNvSpPr txBox="1"/>
              <p:nvPr>
                <p:custDataLst>
                  <p:tags r:id="rId3"/>
                </p:custDataLst>
              </p:nvPr>
            </p:nvSpPr>
            <p:spPr>
              <a:xfrm>
                <a:off x="243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解题对策</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59"/>
                <a:ext cx="1579" cy="936"/>
              </a:xfrm>
              <a:prstGeom prst="rect">
                <a:avLst/>
              </a:prstGeom>
            </p:spPr>
          </p:pic>
        </p:grpSp>
      </p:grpSp>
      <p:sp>
        <p:nvSpPr>
          <p:cNvPr id="9" name="Rectangle 1"/>
          <p:cNvSpPr>
            <a:spLocks noChangeArrowheads="1"/>
          </p:cNvSpPr>
          <p:nvPr/>
        </p:nvSpPr>
        <p:spPr bwMode="auto">
          <a:xfrm>
            <a:off x="2928177" y="1700732"/>
            <a:ext cx="6576914"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对于电功公式的直接运用，若题中没有提供电流的大小，则要运用欧姆定律先求出电流，然后再代入到电功公式中计算。若题中没有直接告诉电压的大小，思路相同。</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980850"/>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计量工具 电能表：用来计量用电器在一段时间内消耗的电能</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或电流通过用电器所做的电功</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1067924"/>
            <a:ext cx="3563068"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2" y="1055476"/>
            <a:ext cx="2244682"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电能的计量</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14355"/>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电能表的几个重要参数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图</a:t>
            </a:r>
            <a:r>
              <a:rPr lang="en-US" altLang="zh-CN" sz="3200" b="1" dirty="0">
                <a:latin typeface="Times New Roman" panose="02020603050405020304" pitchFamily="18" charset="0"/>
                <a:ea typeface="+mn-ea"/>
                <a:cs typeface="Times New Roman" panose="02020603050405020304" pitchFamily="18" charset="0"/>
              </a:rPr>
              <a:t>3)</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307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95466" y="2276873"/>
            <a:ext cx="9511175" cy="3174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196752"/>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实验现象：</a:t>
            </a: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从实验甲中可以看到：将两块铅的光滑面压紧后就结合在一起</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吊一重物时也不能把它们拉开。</a:t>
            </a: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从实验乙中可以看到：水不容易被压缩。</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a:t>
            </a:r>
            <a:r>
              <a:rPr lang="zh-CN" altLang="en-US" sz="3200" b="1" dirty="0">
                <a:latin typeface="Times New Roman" panose="02020603050405020304" pitchFamily="18" charset="0"/>
                <a:ea typeface="+mn-ea"/>
                <a:cs typeface="Times New Roman" panose="02020603050405020304" pitchFamily="18" charset="0"/>
              </a:rPr>
              <a:t>实验结论：实验甲表明分子之间存在着相互作用的引力；实验乙表明分子之间存在着相互作用的斥力。</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923781" y="764629"/>
            <a:ext cx="10320020" cy="5400675"/>
            <a:chOff x="494" y="1352"/>
            <a:chExt cx="16252" cy="8505"/>
          </a:xfrm>
        </p:grpSpPr>
        <p:pic>
          <p:nvPicPr>
            <p:cNvPr id="3" name="图片 2" descr="打孔纸"/>
            <p:cNvPicPr>
              <a:picLocks noChangeAspect="1"/>
            </p:cNvPicPr>
            <p:nvPr>
              <p:custDataLst>
                <p:tags r:id="rId1"/>
              </p:custDataLst>
            </p:nvPr>
          </p:nvPicPr>
          <p:blipFill>
            <a:blip r:embed="rId2"/>
            <a:stretch>
              <a:fillRect/>
            </a:stretch>
          </p:blipFill>
          <p:spPr>
            <a:xfrm>
              <a:off x="494" y="2247"/>
              <a:ext cx="16252" cy="7610"/>
            </a:xfrm>
            <a:prstGeom prst="rect">
              <a:avLst/>
            </a:prstGeom>
          </p:spPr>
        </p:pic>
        <p:grpSp>
          <p:nvGrpSpPr>
            <p:cNvPr id="7" name="组合 6"/>
            <p:cNvGrpSpPr/>
            <p:nvPr/>
          </p:nvGrpSpPr>
          <p:grpSpPr>
            <a:xfrm>
              <a:off x="947" y="1352"/>
              <a:ext cx="4248" cy="977"/>
              <a:chOff x="947" y="1759"/>
              <a:chExt cx="4248" cy="977"/>
            </a:xfrm>
          </p:grpSpPr>
          <p:sp>
            <p:nvSpPr>
              <p:cNvPr id="4" name="文本框 3"/>
              <p:cNvSpPr txBox="1"/>
              <p:nvPr>
                <p:custDataLst>
                  <p:tags r:id="rId3"/>
                </p:custDataLst>
              </p:nvPr>
            </p:nvSpPr>
            <p:spPr>
              <a:xfrm>
                <a:off x="243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深度理解</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59"/>
                <a:ext cx="1579" cy="936"/>
              </a:xfrm>
              <a:prstGeom prst="rect">
                <a:avLst/>
              </a:prstGeom>
            </p:spPr>
          </p:pic>
        </p:grpSp>
      </p:grpSp>
      <p:sp>
        <p:nvSpPr>
          <p:cNvPr id="9" name="Rectangle 1"/>
          <p:cNvSpPr>
            <a:spLocks noChangeArrowheads="1"/>
          </p:cNvSpPr>
          <p:nvPr/>
        </p:nvSpPr>
        <p:spPr bwMode="auto">
          <a:xfrm>
            <a:off x="1978541" y="1700732"/>
            <a:ext cx="8641606"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8032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电子式电能表上标注的</a:t>
            </a:r>
            <a:r>
              <a:rPr lang="en-US" altLang="zh-CN" sz="3200" b="1" dirty="0">
                <a:solidFill>
                  <a:srgbClr val="00B0F0"/>
                </a:solidFill>
                <a:latin typeface="Times New Roman" panose="02020603050405020304" pitchFamily="18" charset="0"/>
                <a:ea typeface="楷体" panose="02010609060101010101" pitchFamily="49" charset="-122"/>
              </a:rPr>
              <a:t>3 200 imp/(</a:t>
            </a:r>
            <a:r>
              <a:rPr lang="en-US" altLang="zh-CN" sz="3200" b="1" dirty="0" err="1">
                <a:solidFill>
                  <a:srgbClr val="00B0F0"/>
                </a:solidFill>
                <a:latin typeface="Times New Roman" panose="02020603050405020304" pitchFamily="18" charset="0"/>
                <a:ea typeface="楷体" panose="02010609060101010101" pitchFamily="49" charset="-122"/>
              </a:rPr>
              <a:t>kW·h</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是有功脉冲常数，其意义是用电器每消耗</a:t>
            </a:r>
            <a:r>
              <a:rPr lang="en-US" altLang="zh-CN" sz="3200" b="1" dirty="0">
                <a:solidFill>
                  <a:srgbClr val="00B0F0"/>
                </a:solidFill>
                <a:latin typeface="Times New Roman" panose="02020603050405020304" pitchFamily="18" charset="0"/>
                <a:ea typeface="楷体" panose="02010609060101010101" pitchFamily="49" charset="-122"/>
              </a:rPr>
              <a:t>1 </a:t>
            </a:r>
            <a:r>
              <a:rPr lang="en-US" altLang="zh-CN" sz="3200" b="1" dirty="0" err="1">
                <a:solidFill>
                  <a:srgbClr val="00B0F0"/>
                </a:solidFill>
                <a:latin typeface="Times New Roman" panose="02020603050405020304" pitchFamily="18" charset="0"/>
                <a:ea typeface="楷体" panose="02010609060101010101" pitchFamily="49" charset="-122"/>
              </a:rPr>
              <a:t>kW·h</a:t>
            </a:r>
            <a:r>
              <a:rPr lang="zh-CN" altLang="en-US" sz="3200" b="1" dirty="0">
                <a:solidFill>
                  <a:srgbClr val="00B0F0"/>
                </a:solidFill>
                <a:latin typeface="Times New Roman" panose="02020603050405020304" pitchFamily="18" charset="0"/>
                <a:ea typeface="楷体" panose="02010609060101010101" pitchFamily="49" charset="-122"/>
              </a:rPr>
              <a:t>的电能</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电能表应发出</a:t>
            </a:r>
            <a:r>
              <a:rPr lang="en-US" altLang="zh-CN" sz="3200" b="1" dirty="0">
                <a:solidFill>
                  <a:srgbClr val="00B0F0"/>
                </a:solidFill>
                <a:latin typeface="Times New Roman" panose="02020603050405020304" pitchFamily="18" charset="0"/>
                <a:ea typeface="楷体" panose="02010609060101010101" pitchFamily="49" charset="-122"/>
              </a:rPr>
              <a:t>3 200 </a:t>
            </a:r>
            <a:r>
              <a:rPr lang="zh-CN" altLang="en-US" sz="3200" b="1" dirty="0">
                <a:solidFill>
                  <a:srgbClr val="00B0F0"/>
                </a:solidFill>
                <a:latin typeface="Times New Roman" panose="02020603050405020304" pitchFamily="18" charset="0"/>
                <a:ea typeface="楷体" panose="02010609060101010101" pitchFamily="49" charset="-122"/>
              </a:rPr>
              <a:t>个有功脉冲，很显然，用电器消耗电能一定时，常数越大，电能表的脉冲指示灯闪的次数越多。</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7"/>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利用电能表计量一段时间内消耗的电能</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 差值法：电能表计数采用累积的方法，因此某段时间内用电器消耗的电能等于这段时间末的示数与这段时间初的示数的差值，即：</a:t>
            </a:r>
            <a:r>
              <a:rPr lang="en-US" altLang="zh-CN" sz="3200" b="1" i="1" dirty="0">
                <a:latin typeface="Times New Roman" panose="02020603050405020304" pitchFamily="18" charset="0"/>
                <a:ea typeface="+mn-ea"/>
                <a:cs typeface="Times New Roman" panose="02020603050405020304" pitchFamily="18" charset="0"/>
              </a:rPr>
              <a:t>W</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W</a:t>
            </a:r>
            <a:r>
              <a:rPr lang="zh-CN" altLang="en-US" sz="3200" b="1" baseline="-25000" dirty="0">
                <a:latin typeface="Times New Roman" panose="02020603050405020304" pitchFamily="18" charset="0"/>
                <a:ea typeface="+mn-ea"/>
                <a:cs typeface="Times New Roman" panose="02020603050405020304" pitchFamily="18" charset="0"/>
              </a:rPr>
              <a:t>后</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W</a:t>
            </a:r>
            <a:r>
              <a:rPr lang="zh-CN" altLang="en-US" sz="3200" b="1" baseline="-25000" dirty="0">
                <a:latin typeface="Times New Roman" panose="02020603050405020304" pitchFamily="18" charset="0"/>
                <a:ea typeface="+mn-ea"/>
                <a:cs typeface="Times New Roman" panose="02020603050405020304" pitchFamily="18" charset="0"/>
              </a:rPr>
              <a:t>前</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8"/>
            <a:ext cx="10562167"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 转盘数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脉冲数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法：计量电能表转盘转的圈数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或电能表指示灯闪烁的次数</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n</a:t>
            </a:r>
            <a:r>
              <a:rPr lang="zh-CN" altLang="en-US" sz="3200" b="1" dirty="0">
                <a:latin typeface="Times New Roman" panose="02020603050405020304" pitchFamily="18" charset="0"/>
                <a:ea typeface="+mn-ea"/>
                <a:cs typeface="Times New Roman" panose="02020603050405020304" pitchFamily="18" charset="0"/>
              </a:rPr>
              <a:t>，依据电能表的转盘数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脉冲数</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N</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转盘数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脉冲数</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N</a:t>
            </a:r>
            <a:r>
              <a:rPr lang="zh-CN" altLang="en-US" sz="3200" b="1" dirty="0">
                <a:latin typeface="Times New Roman" panose="02020603050405020304" pitchFamily="18" charset="0"/>
                <a:ea typeface="+mn-ea"/>
                <a:cs typeface="Times New Roman" panose="02020603050405020304" pitchFamily="18" charset="0"/>
              </a:rPr>
              <a:t>：用电器每消耗</a:t>
            </a:r>
            <a:r>
              <a:rPr lang="en-US" altLang="zh-CN" sz="3200" b="1" dirty="0">
                <a:latin typeface="Times New Roman" panose="02020603050405020304" pitchFamily="18" charset="0"/>
                <a:ea typeface="+mn-ea"/>
                <a:cs typeface="Times New Roman" panose="02020603050405020304" pitchFamily="18" charset="0"/>
              </a:rPr>
              <a:t>1 </a:t>
            </a:r>
            <a:r>
              <a:rPr lang="en-US" altLang="zh-CN" sz="3200" b="1" dirty="0" err="1">
                <a:latin typeface="Times New Roman" panose="02020603050405020304" pitchFamily="18" charset="0"/>
                <a:ea typeface="+mn-ea"/>
                <a:cs typeface="Times New Roman" panose="02020603050405020304" pitchFamily="18" charset="0"/>
              </a:rPr>
              <a:t>kW·h</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电能，电能表的转盘转的圈数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或指示灯闪烁的次数</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，便可算出消耗的电能。</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4919" y="2132749"/>
                <a:ext cx="4224965" cy="129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nn-NO" sz="3200" b="1" dirty="0">
                    <a:latin typeface="Times New Roman" panose="02020603050405020304" pitchFamily="18" charset="0"/>
                    <a:ea typeface="+mn-ea"/>
                    <a:cs typeface="Times New Roman" panose="02020603050405020304" pitchFamily="18" charset="0"/>
                  </a:rPr>
                  <a:t>公式 ：</a:t>
                </a:r>
                <a:r>
                  <a:rPr lang="nn-NO" altLang="zh-CN" sz="3200" b="1" i="1" dirty="0">
                    <a:latin typeface="Times New Roman" panose="02020603050405020304" pitchFamily="18" charset="0"/>
                    <a:ea typeface="+mn-ea"/>
                    <a:cs typeface="Times New Roman" panose="02020603050405020304" pitchFamily="18" charset="0"/>
                  </a:rPr>
                  <a:t>W</a:t>
                </a:r>
                <a:r>
                  <a:rPr lang="nn-NO"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nn-NO" altLang="zh-CN" sz="3200" b="1" i="1">
                            <a:latin typeface="Cambria Math" panose="02040503050406030204"/>
                            <a:ea typeface="+mn-ea"/>
                            <a:cs typeface="Times New Roman" panose="02020603050405020304" pitchFamily="18" charset="0"/>
                          </a:rPr>
                        </m:ctrlPr>
                      </m:boxPr>
                      <m:e>
                        <m:f>
                          <m:fPr>
                            <m:ctrlPr>
                              <a:rPr lang="nn-NO" altLang="zh-CN" sz="3200" b="1" i="1">
                                <a:latin typeface="Cambria Math" panose="02040503050406030204"/>
                                <a:ea typeface="+mn-ea"/>
                                <a:cs typeface="Times New Roman" panose="02020603050405020304" pitchFamily="18" charset="0"/>
                              </a:rPr>
                            </m:ctrlPr>
                          </m:fPr>
                          <m:num>
                            <m:r>
                              <m:rPr>
                                <m:nor/>
                              </m:rPr>
                              <a:rPr lang="nn-NO" altLang="zh-CN" sz="3200" b="1" i="1" dirty="0">
                                <a:latin typeface="Times New Roman" panose="02020603050405020304" pitchFamily="18" charset="0"/>
                                <a:cs typeface="Times New Roman" panose="02020603050405020304" pitchFamily="18" charset="0"/>
                              </a:rPr>
                              <m:t>n</m:t>
                            </m:r>
                            <m:r>
                              <m:rPr>
                                <m:nor/>
                              </m:rPr>
                              <a:rPr lang="nn-NO" altLang="zh-CN" sz="3200" b="1" dirty="0">
                                <a:latin typeface="Times New Roman" panose="02020603050405020304" pitchFamily="18" charset="0"/>
                                <a:cs typeface="Times New Roman" panose="02020603050405020304" pitchFamily="18" charset="0"/>
                              </a:rPr>
                              <m:t>r</m:t>
                            </m:r>
                          </m:num>
                          <m:den>
                            <m:r>
                              <m:rPr>
                                <m:nor/>
                              </m:rPr>
                              <a:rPr lang="nn-NO" altLang="zh-CN" sz="3200" b="1" i="1" dirty="0">
                                <a:latin typeface="Times New Roman" panose="02020603050405020304" pitchFamily="18" charset="0"/>
                                <a:cs typeface="Times New Roman" panose="02020603050405020304" pitchFamily="18" charset="0"/>
                              </a:rPr>
                              <m:t>N</m:t>
                            </m:r>
                            <m:r>
                              <m:rPr>
                                <m:nor/>
                              </m:rPr>
                              <a:rPr lang="nn-NO" altLang="zh-CN" sz="3200" b="1" dirty="0">
                                <a:latin typeface="Times New Roman" panose="02020603050405020304" pitchFamily="18" charset="0"/>
                                <a:cs typeface="Times New Roman" panose="02020603050405020304" pitchFamily="18" charset="0"/>
                              </a:rPr>
                              <m:t>r</m:t>
                            </m:r>
                            <m:r>
                              <m:rPr>
                                <m:nor/>
                              </m:rPr>
                              <a:rPr lang="nn-NO" altLang="zh-CN" sz="3200" b="1" dirty="0">
                                <a:latin typeface="Times New Roman" panose="02020603050405020304" pitchFamily="18" charset="0"/>
                                <a:cs typeface="Times New Roman" panose="02020603050405020304" pitchFamily="18" charset="0"/>
                              </a:rPr>
                              <m:t>/</m:t>
                            </m:r>
                            <m:r>
                              <m:rPr>
                                <m:nor/>
                              </m:rPr>
                              <a:rPr lang="en-US" altLang="zh-CN" sz="3200" b="1" dirty="0">
                                <a:latin typeface="Times New Roman" panose="02020603050405020304" pitchFamily="18" charset="0"/>
                                <a:cs typeface="Times New Roman" panose="02020603050405020304" pitchFamily="18" charset="0"/>
                              </a:rPr>
                              <m:t>(</m:t>
                            </m:r>
                            <m:r>
                              <m:rPr>
                                <m:nor/>
                              </m:rPr>
                              <a:rPr lang="nn-NO" altLang="zh-CN" sz="3200" b="1" dirty="0">
                                <a:latin typeface="Times New Roman" panose="02020603050405020304" pitchFamily="18" charset="0"/>
                                <a:cs typeface="Times New Roman" panose="02020603050405020304" pitchFamily="18" charset="0"/>
                              </a:rPr>
                              <m:t>kW</m:t>
                            </m:r>
                            <m:r>
                              <m:rPr>
                                <m:nor/>
                              </m:rPr>
                              <a:rPr lang="nn-NO" altLang="zh-CN" sz="3200" b="1" dirty="0">
                                <a:latin typeface="Times New Roman" panose="02020603050405020304" pitchFamily="18" charset="0"/>
                                <a:cs typeface="Times New Roman" panose="02020603050405020304" pitchFamily="18" charset="0"/>
                              </a:rPr>
                              <m:t>·</m:t>
                            </m:r>
                            <m:r>
                              <m:rPr>
                                <m:nor/>
                              </m:rPr>
                              <a:rPr lang="nn-NO" altLang="zh-CN" sz="3200" b="1" dirty="0">
                                <a:latin typeface="Times New Roman" panose="02020603050405020304" pitchFamily="18" charset="0"/>
                                <a:cs typeface="Times New Roman" panose="02020603050405020304" pitchFamily="18" charset="0"/>
                              </a:rPr>
                              <m:t>h</m:t>
                            </m:r>
                            <m:r>
                              <m:rPr>
                                <m:nor/>
                              </m:rPr>
                              <a:rPr lang="en-US" altLang="zh-CN" sz="3200" b="1" dirty="0">
                                <a:latin typeface="Times New Roman" panose="02020603050405020304" pitchFamily="18" charset="0"/>
                                <a:cs typeface="Times New Roman" panose="02020603050405020304" pitchFamily="18" charset="0"/>
                              </a:rPr>
                              <m:t>)</m:t>
                            </m:r>
                          </m:den>
                        </m:f>
                      </m:e>
                    </m:box>
                  </m:oMath>
                </a14:m>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4919" y="2132749"/>
                <a:ext cx="4224965" cy="1296252"/>
              </a:xfrm>
              <a:prstGeom prst="rect">
                <a:avLst/>
              </a:prstGeom>
              <a:blipFill rotWithShape="1">
                <a:blip r:embed="rId1"/>
                <a:stretch>
                  <a:fillRect l="-5" t="-32" r="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cxnSp>
        <p:nvCxnSpPr>
          <p:cNvPr id="3" name="曲线连接符 2"/>
          <p:cNvCxnSpPr/>
          <p:nvPr/>
        </p:nvCxnSpPr>
        <p:spPr>
          <a:xfrm flipV="1">
            <a:off x="4079777" y="2276873"/>
            <a:ext cx="672073" cy="449856"/>
          </a:xfrm>
          <a:prstGeom prst="curvedConnector3">
            <a:avLst>
              <a:gd name="adj1" fmla="val 50000"/>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1"/>
          <p:cNvSpPr>
            <a:spLocks noChangeArrowheads="1"/>
          </p:cNvSpPr>
          <p:nvPr/>
        </p:nvSpPr>
        <p:spPr bwMode="auto">
          <a:xfrm>
            <a:off x="4817666" y="1731005"/>
            <a:ext cx="5406793" cy="102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900" b="1" i="1" dirty="0">
                <a:solidFill>
                  <a:srgbClr val="00B0F0"/>
                </a:solidFill>
                <a:latin typeface="Times New Roman" panose="02020603050405020304" pitchFamily="18" charset="0"/>
                <a:ea typeface="楷体" panose="02010609060101010101" pitchFamily="49" charset="-122"/>
              </a:rPr>
              <a:t>n</a:t>
            </a:r>
            <a:r>
              <a:rPr lang="en-US" altLang="zh-CN" sz="2900" b="1" dirty="0">
                <a:solidFill>
                  <a:srgbClr val="00B0F0"/>
                </a:solidFill>
                <a:latin typeface="Times New Roman" panose="02020603050405020304" pitchFamily="18" charset="0"/>
                <a:ea typeface="楷体" panose="02010609060101010101" pitchFamily="49" charset="-122"/>
              </a:rPr>
              <a:t>: </a:t>
            </a:r>
            <a:r>
              <a:rPr lang="zh-CN" altLang="en-US" sz="2900" b="1" dirty="0">
                <a:solidFill>
                  <a:srgbClr val="00B0F0"/>
                </a:solidFill>
                <a:latin typeface="Times New Roman" panose="02020603050405020304" pitchFamily="18" charset="0"/>
                <a:ea typeface="楷体" panose="02010609060101010101" pitchFamily="49" charset="-122"/>
              </a:rPr>
              <a:t>电能表转盘转的圈数</a:t>
            </a:r>
            <a:r>
              <a:rPr lang="en-US" altLang="zh-CN" sz="2900" b="1" dirty="0">
                <a:solidFill>
                  <a:srgbClr val="00B0F0"/>
                </a:solidFill>
                <a:latin typeface="Times New Roman" panose="02020603050405020304" pitchFamily="18" charset="0"/>
                <a:ea typeface="楷体" panose="02010609060101010101" pitchFamily="49" charset="-122"/>
              </a:rPr>
              <a:t>/ </a:t>
            </a:r>
            <a:r>
              <a:rPr lang="zh-CN" altLang="en-US" sz="2900" b="1" dirty="0">
                <a:solidFill>
                  <a:srgbClr val="00B0F0"/>
                </a:solidFill>
                <a:latin typeface="Times New Roman" panose="02020603050405020304" pitchFamily="18" charset="0"/>
                <a:ea typeface="楷体" panose="02010609060101010101" pitchFamily="49" charset="-122"/>
              </a:rPr>
              <a:t>指示灯闪烁的次数</a:t>
            </a:r>
            <a:endParaRPr lang="en-US" altLang="zh-CN" sz="29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cxnSp>
        <p:nvCxnSpPr>
          <p:cNvPr id="12" name="曲线连接符 11"/>
          <p:cNvCxnSpPr/>
          <p:nvPr/>
        </p:nvCxnSpPr>
        <p:spPr>
          <a:xfrm>
            <a:off x="4079777" y="3236979"/>
            <a:ext cx="768087" cy="649201"/>
          </a:xfrm>
          <a:prstGeom prst="curvedConnector3">
            <a:avLst>
              <a:gd name="adj1" fmla="val 50000"/>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
          <p:cNvSpPr>
            <a:spLocks noChangeArrowheads="1"/>
          </p:cNvSpPr>
          <p:nvPr/>
        </p:nvSpPr>
        <p:spPr bwMode="auto">
          <a:xfrm>
            <a:off x="4817666" y="3462661"/>
            <a:ext cx="6270889" cy="102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900" b="1" i="1" dirty="0">
                <a:solidFill>
                  <a:srgbClr val="00B0F0"/>
                </a:solidFill>
                <a:latin typeface="Times New Roman" panose="02020603050405020304" pitchFamily="18" charset="0"/>
                <a:ea typeface="楷体" panose="02010609060101010101" pitchFamily="49" charset="-122"/>
              </a:rPr>
              <a:t>N</a:t>
            </a:r>
            <a:r>
              <a:rPr lang="en-US" altLang="zh-CN" sz="2900" b="1" dirty="0">
                <a:solidFill>
                  <a:srgbClr val="00B0F0"/>
                </a:solidFill>
                <a:latin typeface="Times New Roman" panose="02020603050405020304" pitchFamily="18" charset="0"/>
                <a:ea typeface="楷体" panose="02010609060101010101" pitchFamily="49" charset="-122"/>
              </a:rPr>
              <a:t>: </a:t>
            </a:r>
            <a:r>
              <a:rPr lang="zh-CN" altLang="en-US" sz="2900" b="1" dirty="0">
                <a:solidFill>
                  <a:srgbClr val="00B0F0"/>
                </a:solidFill>
                <a:latin typeface="Times New Roman" panose="02020603050405020304" pitchFamily="18" charset="0"/>
                <a:ea typeface="楷体" panose="02010609060101010101" pitchFamily="49" charset="-122"/>
              </a:rPr>
              <a:t>用电器每消耗</a:t>
            </a:r>
            <a:r>
              <a:rPr lang="en-US" altLang="zh-CN" sz="2900" b="1" dirty="0">
                <a:solidFill>
                  <a:srgbClr val="00B0F0"/>
                </a:solidFill>
                <a:latin typeface="Times New Roman" panose="02020603050405020304" pitchFamily="18" charset="0"/>
                <a:ea typeface="楷体" panose="02010609060101010101" pitchFamily="49" charset="-122"/>
              </a:rPr>
              <a:t>1 </a:t>
            </a:r>
            <a:r>
              <a:rPr lang="en-US" altLang="zh-CN" sz="2900" b="1" dirty="0" err="1">
                <a:solidFill>
                  <a:srgbClr val="00B0F0"/>
                </a:solidFill>
                <a:latin typeface="Times New Roman" panose="02020603050405020304" pitchFamily="18" charset="0"/>
                <a:ea typeface="楷体" panose="02010609060101010101" pitchFamily="49" charset="-122"/>
              </a:rPr>
              <a:t>kW·h</a:t>
            </a:r>
            <a:r>
              <a:rPr lang="en-US" altLang="zh-CN" sz="2900" b="1" dirty="0">
                <a:solidFill>
                  <a:srgbClr val="00B0F0"/>
                </a:solidFill>
                <a:latin typeface="Times New Roman" panose="02020603050405020304" pitchFamily="18" charset="0"/>
                <a:ea typeface="楷体" panose="02010609060101010101" pitchFamily="49" charset="-122"/>
              </a:rPr>
              <a:t> </a:t>
            </a:r>
            <a:r>
              <a:rPr lang="zh-CN" altLang="en-US" sz="2900" b="1" dirty="0">
                <a:solidFill>
                  <a:srgbClr val="00B0F0"/>
                </a:solidFill>
                <a:latin typeface="Times New Roman" panose="02020603050405020304" pitchFamily="18" charset="0"/>
                <a:ea typeface="楷体" panose="02010609060101010101" pitchFamily="49" charset="-122"/>
              </a:rPr>
              <a:t>电能，电能表转盘转的圈 数</a:t>
            </a:r>
            <a:r>
              <a:rPr lang="en-US" altLang="zh-CN" sz="2900" b="1" dirty="0">
                <a:solidFill>
                  <a:srgbClr val="00B0F0"/>
                </a:solidFill>
                <a:latin typeface="Times New Roman" panose="02020603050405020304" pitchFamily="18" charset="0"/>
                <a:ea typeface="楷体" panose="02010609060101010101" pitchFamily="49" charset="-122"/>
              </a:rPr>
              <a:t>/ </a:t>
            </a:r>
            <a:r>
              <a:rPr lang="zh-CN" altLang="en-US" sz="2900" b="1" dirty="0">
                <a:solidFill>
                  <a:srgbClr val="00B0F0"/>
                </a:solidFill>
                <a:latin typeface="Times New Roman" panose="02020603050405020304" pitchFamily="18" charset="0"/>
                <a:ea typeface="楷体" panose="02010609060101010101" pitchFamily="49" charset="-122"/>
              </a:rPr>
              <a:t>指示灯闪烁的次数</a:t>
            </a:r>
            <a:endParaRPr lang="en-US" altLang="zh-CN" sz="29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07568" y="864121"/>
            <a:ext cx="7764780" cy="4752340"/>
            <a:chOff x="494" y="1352"/>
            <a:chExt cx="12228" cy="7484"/>
          </a:xfrm>
        </p:grpSpPr>
        <p:pic>
          <p:nvPicPr>
            <p:cNvPr id="3" name="图片 2" descr="打孔纸"/>
            <p:cNvPicPr>
              <a:picLocks noChangeAspect="1"/>
            </p:cNvPicPr>
            <p:nvPr>
              <p:custDataLst>
                <p:tags r:id="rId1"/>
              </p:custDataLst>
            </p:nvPr>
          </p:nvPicPr>
          <p:blipFill>
            <a:blip r:embed="rId2"/>
            <a:stretch>
              <a:fillRect/>
            </a:stretch>
          </p:blipFill>
          <p:spPr>
            <a:xfrm>
              <a:off x="494" y="2247"/>
              <a:ext cx="12228" cy="6589"/>
            </a:xfrm>
            <a:prstGeom prst="rect">
              <a:avLst/>
            </a:prstGeom>
          </p:spPr>
        </p:pic>
        <p:grpSp>
          <p:nvGrpSpPr>
            <p:cNvPr id="7" name="组合 6"/>
            <p:cNvGrpSpPr/>
            <p:nvPr/>
          </p:nvGrpSpPr>
          <p:grpSpPr>
            <a:xfrm>
              <a:off x="947" y="1352"/>
              <a:ext cx="4248" cy="977"/>
              <a:chOff x="947" y="1759"/>
              <a:chExt cx="4248" cy="977"/>
            </a:xfrm>
          </p:grpSpPr>
          <p:sp>
            <p:nvSpPr>
              <p:cNvPr id="4" name="文本框 3"/>
              <p:cNvSpPr txBox="1"/>
              <p:nvPr>
                <p:custDataLst>
                  <p:tags r:id="rId3"/>
                </p:custDataLst>
              </p:nvPr>
            </p:nvSpPr>
            <p:spPr>
              <a:xfrm>
                <a:off x="243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759"/>
                <a:ext cx="1579" cy="936"/>
              </a:xfrm>
              <a:prstGeom prst="rect">
                <a:avLst/>
              </a:prstGeom>
            </p:spPr>
          </p:pic>
        </p:grpSp>
      </p:grpSp>
      <p:sp>
        <p:nvSpPr>
          <p:cNvPr id="9" name="Rectangle 1"/>
          <p:cNvSpPr>
            <a:spLocks noChangeArrowheads="1"/>
          </p:cNvSpPr>
          <p:nvPr/>
        </p:nvSpPr>
        <p:spPr bwMode="auto">
          <a:xfrm>
            <a:off x="2996555" y="1800300"/>
            <a:ext cx="6408712"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要知道用电器在较短时间内</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如烧开一壶水</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消耗的电能，由于数字变化不大，无法采用差值法，此时则可用转盘数</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脉冲数</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法。</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764704"/>
            <a:ext cx="9770533" cy="529375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小明同学在家中拍到一张电能表照片，如图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所示，他仔细观察照片后，得到下列四个</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结论，你认为正确的是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电能表的标定电流为</a:t>
            </a:r>
            <a:r>
              <a:rPr lang="en-US" altLang="zh-CN" sz="3200" b="1" dirty="0">
                <a:latin typeface="Times New Roman" panose="02020603050405020304" pitchFamily="18" charset="0"/>
                <a:ea typeface="+mn-ea"/>
                <a:cs typeface="Times New Roman" panose="02020603050405020304" pitchFamily="18" charset="0"/>
              </a:rPr>
              <a:t>10 A</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电能表的标定电流为</a:t>
            </a:r>
            <a:r>
              <a:rPr lang="en-US" altLang="zh-CN" sz="3200" b="1" dirty="0">
                <a:latin typeface="Times New Roman" panose="02020603050405020304" pitchFamily="18" charset="0"/>
                <a:ea typeface="+mn-ea"/>
                <a:cs typeface="Times New Roman" panose="02020603050405020304" pitchFamily="18" charset="0"/>
              </a:rPr>
              <a:t>5 A</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拍照片时，小明家已消耗的电能为</a:t>
            </a:r>
            <a:r>
              <a:rPr lang="en-US" altLang="zh-CN" sz="3200" b="1" dirty="0">
                <a:latin typeface="Times New Roman" panose="02020603050405020304" pitchFamily="18" charset="0"/>
                <a:ea typeface="+mn-ea"/>
                <a:cs typeface="Times New Roman" panose="02020603050405020304" pitchFamily="18" charset="0"/>
              </a:rPr>
              <a:t>9 316 </a:t>
            </a:r>
            <a:r>
              <a:rPr lang="en-US" altLang="zh-CN" sz="3200" b="1" dirty="0" err="1">
                <a:latin typeface="Times New Roman" panose="02020603050405020304" pitchFamily="18" charset="0"/>
                <a:ea typeface="+mn-ea"/>
                <a:cs typeface="Times New Roman" panose="02020603050405020304" pitchFamily="18" charset="0"/>
              </a:rPr>
              <a:t>kW·h</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电能表应在</a:t>
            </a:r>
            <a:r>
              <a:rPr lang="en-US" altLang="zh-CN" sz="3200" b="1" dirty="0">
                <a:latin typeface="Times New Roman" panose="02020603050405020304" pitchFamily="18" charset="0"/>
                <a:ea typeface="+mn-ea"/>
                <a:cs typeface="Times New Roman" panose="02020603050405020304" pitchFamily="18" charset="0"/>
              </a:rPr>
              <a:t>50 Hz </a:t>
            </a:r>
            <a:r>
              <a:rPr lang="zh-CN" altLang="en-US" sz="3200" b="1" dirty="0">
                <a:latin typeface="Times New Roman" panose="02020603050405020304" pitchFamily="18" charset="0"/>
                <a:ea typeface="+mn-ea"/>
                <a:cs typeface="Times New Roman" panose="02020603050405020304" pitchFamily="18" charset="0"/>
              </a:rPr>
              <a:t>的直流电路中使用</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957319"/>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20203" y="1436779"/>
            <a:ext cx="2791719" cy="3223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3503712" y="1268760"/>
            <a:ext cx="763284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图中</a:t>
            </a:r>
            <a:r>
              <a:rPr lang="zh-CN" altLang="en-US" b="1" dirty="0">
                <a:latin typeface="Times New Roman" panose="02020603050405020304" pitchFamily="18" charset="0"/>
                <a:ea typeface="+mn-ea"/>
                <a:cs typeface="Times New Roman" panose="02020603050405020304" pitchFamily="18" charset="0"/>
              </a:rPr>
              <a:t>，接通电源后，电饭煲中的食物很快被加热。在这个过程中，电饭煲把什么能转化为什么能？</a:t>
            </a:r>
            <a:endParaRPr lang="zh-CN" altLang="en-US" b="1" dirty="0">
              <a:latin typeface="Times New Roman" panose="02020603050405020304" pitchFamily="18" charset="0"/>
              <a:ea typeface="+mn-ea"/>
              <a:cs typeface="Times New Roman" panose="02020603050405020304" pitchFamily="18" charset="0"/>
            </a:endParaRPr>
          </a:p>
        </p:txBody>
      </p:sp>
      <p:sp>
        <p:nvSpPr>
          <p:cNvPr id="4" name="TextBox 26"/>
          <p:cNvSpPr txBox="1">
            <a:spLocks noChangeArrowheads="1"/>
          </p:cNvSpPr>
          <p:nvPr/>
        </p:nvSpPr>
        <p:spPr bwMode="auto">
          <a:xfrm>
            <a:off x="3575720" y="3573016"/>
            <a:ext cx="6336704"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None/>
              <a:defRPr/>
            </a:pPr>
            <a:r>
              <a:rPr lang="zh-CN" altLang="en-US" b="1" dirty="0" smtClean="0">
                <a:solidFill>
                  <a:srgbClr val="FF0000"/>
                </a:solidFill>
                <a:latin typeface="Times New Roman" panose="02020603050405020304" pitchFamily="18" charset="0"/>
                <a:ea typeface="+mn-ea"/>
                <a:cs typeface="Times New Roman" panose="02020603050405020304" pitchFamily="18" charset="0"/>
              </a:rPr>
              <a:t>电饭煲</a:t>
            </a:r>
            <a:r>
              <a:rPr lang="zh-CN" altLang="en-US" b="1" dirty="0">
                <a:solidFill>
                  <a:srgbClr val="FF0000"/>
                </a:solidFill>
                <a:latin typeface="Times New Roman" panose="02020603050405020304" pitchFamily="18" charset="0"/>
                <a:ea typeface="+mn-ea"/>
                <a:cs typeface="Times New Roman" panose="02020603050405020304" pitchFamily="18" charset="0"/>
              </a:rPr>
              <a:t>把电能转化为食物的</a:t>
            </a:r>
            <a:r>
              <a:rPr lang="zh-CN" altLang="en-US" b="1" dirty="0" smtClean="0">
                <a:solidFill>
                  <a:srgbClr val="FF0000"/>
                </a:solidFill>
                <a:latin typeface="Times New Roman" panose="02020603050405020304" pitchFamily="18" charset="0"/>
                <a:ea typeface="+mn-ea"/>
                <a:cs typeface="Times New Roman" panose="02020603050405020304" pitchFamily="18" charset="0"/>
              </a:rPr>
              <a:t>内能。</a:t>
            </a:r>
            <a:endParaRPr lang="zh-CN" altLang="en-US" b="1" dirty="0">
              <a:solidFill>
                <a:srgbClr val="FF0000"/>
              </a:solidFill>
              <a:latin typeface="Times New Roman" panose="02020603050405020304" pitchFamily="18" charset="0"/>
              <a:ea typeface="+mn-ea"/>
              <a:cs typeface="Times New Roman" panose="02020603050405020304" pitchFamily="18" charset="0"/>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4785" y="1348255"/>
            <a:ext cx="2069138" cy="2259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1508787"/>
            <a:ext cx="9302517" cy="213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a:t>
            </a:r>
            <a:r>
              <a:rPr lang="en-US" altLang="zh-CN" sz="2900" b="1" dirty="0">
                <a:latin typeface="Times New Roman" panose="02020603050405020304" pitchFamily="18" charset="0"/>
              </a:rPr>
              <a:t>5(10)</a:t>
            </a:r>
            <a:r>
              <a:rPr lang="zh-CN" altLang="en-US" sz="2900" b="1" dirty="0">
                <a:latin typeface="Times New Roman" panose="02020603050405020304" pitchFamily="18" charset="0"/>
              </a:rPr>
              <a:t> </a:t>
            </a:r>
            <a:r>
              <a:rPr lang="en-US" altLang="zh-CN" sz="2900" b="1" dirty="0">
                <a:latin typeface="Times New Roman" panose="02020603050405020304" pitchFamily="18" charset="0"/>
              </a:rPr>
              <a:t>A” </a:t>
            </a:r>
            <a:r>
              <a:rPr lang="zh-CN" altLang="en-US" sz="2900" b="1" dirty="0">
                <a:latin typeface="Times New Roman" panose="02020603050405020304" pitchFamily="18" charset="0"/>
              </a:rPr>
              <a:t>表示电能表的标定电流为</a:t>
            </a:r>
            <a:r>
              <a:rPr lang="en-US" altLang="zh-CN" sz="2900" b="1" dirty="0">
                <a:latin typeface="Times New Roman" panose="02020603050405020304" pitchFamily="18" charset="0"/>
              </a:rPr>
              <a:t>5 A</a:t>
            </a:r>
            <a:r>
              <a:rPr lang="zh-CN" altLang="en-US" sz="2900" b="1" dirty="0">
                <a:latin typeface="Times New Roman" panose="02020603050405020304" pitchFamily="18" charset="0"/>
              </a:rPr>
              <a:t>，额定最大电流是</a:t>
            </a:r>
            <a:r>
              <a:rPr lang="en-US" altLang="zh-CN" sz="2900" b="1" dirty="0">
                <a:latin typeface="Times New Roman" panose="02020603050405020304" pitchFamily="18" charset="0"/>
              </a:rPr>
              <a:t>10 A</a:t>
            </a:r>
            <a:r>
              <a:rPr lang="zh-CN" altLang="en-US" sz="2900" b="1" dirty="0">
                <a:latin typeface="Times New Roman" panose="02020603050405020304" pitchFamily="18" charset="0"/>
              </a:rPr>
              <a:t>；拍照片时，小明家已消耗的电能为</a:t>
            </a:r>
            <a:r>
              <a:rPr lang="en-US" altLang="zh-CN" sz="2900" b="1" dirty="0">
                <a:latin typeface="Times New Roman" panose="02020603050405020304" pitchFamily="18" charset="0"/>
              </a:rPr>
              <a:t>931.6 </a:t>
            </a:r>
            <a:r>
              <a:rPr lang="en-US" altLang="zh-CN" sz="2900" b="1" dirty="0" err="1">
                <a:latin typeface="Times New Roman" panose="02020603050405020304" pitchFamily="18" charset="0"/>
              </a:rPr>
              <a:t>kW·h</a:t>
            </a:r>
            <a:r>
              <a:rPr lang="zh-CN" altLang="en-US" sz="2900" b="1" dirty="0">
                <a:latin typeface="Times New Roman" panose="02020603050405020304" pitchFamily="18" charset="0"/>
              </a:rPr>
              <a:t>；电能表应在</a:t>
            </a:r>
            <a:r>
              <a:rPr lang="en-US" altLang="zh-CN" sz="2900" b="1" dirty="0">
                <a:latin typeface="Times New Roman" panose="02020603050405020304" pitchFamily="18" charset="0"/>
              </a:rPr>
              <a:t>50 Hz </a:t>
            </a:r>
            <a:r>
              <a:rPr lang="zh-CN" altLang="en-US" sz="2900" b="1" dirty="0">
                <a:latin typeface="Times New Roman" panose="02020603050405020304" pitchFamily="18" charset="0"/>
              </a:rPr>
              <a:t>的交流电路中使用。</a:t>
            </a:r>
            <a:endParaRPr lang="zh-CN" altLang="en-US" sz="2900" dirty="0">
              <a:latin typeface="Times New Roman" panose="02020603050405020304" pitchFamily="18" charset="0"/>
            </a:endParaRPr>
          </a:p>
        </p:txBody>
      </p:sp>
      <p:sp>
        <p:nvSpPr>
          <p:cNvPr id="6" name="TextBox 5"/>
          <p:cNvSpPr txBox="1">
            <a:spLocks noChangeArrowheads="1"/>
          </p:cNvSpPr>
          <p:nvPr/>
        </p:nvSpPr>
        <p:spPr bwMode="auto">
          <a:xfrm>
            <a:off x="1305986" y="3623343"/>
            <a:ext cx="1920213"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B</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702971" y="845134"/>
            <a:ext cx="8773160" cy="5104130"/>
            <a:chOff x="-1094" y="1352"/>
            <a:chExt cx="13816" cy="8038"/>
          </a:xfrm>
        </p:grpSpPr>
        <p:pic>
          <p:nvPicPr>
            <p:cNvPr id="3" name="图片 2" descr="打孔纸"/>
            <p:cNvPicPr>
              <a:picLocks noChangeAspect="1"/>
            </p:cNvPicPr>
            <p:nvPr>
              <p:custDataLst>
                <p:tags r:id="rId1"/>
              </p:custDataLst>
            </p:nvPr>
          </p:nvPicPr>
          <p:blipFill>
            <a:blip r:embed="rId2"/>
            <a:stretch>
              <a:fillRect/>
            </a:stretch>
          </p:blipFill>
          <p:spPr>
            <a:xfrm>
              <a:off x="-1094" y="2247"/>
              <a:ext cx="13816" cy="7143"/>
            </a:xfrm>
            <a:prstGeom prst="rect">
              <a:avLst/>
            </a:prstGeom>
          </p:spPr>
        </p:pic>
        <p:grpSp>
          <p:nvGrpSpPr>
            <p:cNvPr id="7" name="组合 6"/>
            <p:cNvGrpSpPr/>
            <p:nvPr/>
          </p:nvGrpSpPr>
          <p:grpSpPr>
            <a:xfrm>
              <a:off x="-413" y="1352"/>
              <a:ext cx="4248" cy="977"/>
              <a:chOff x="-413" y="1759"/>
              <a:chExt cx="4248" cy="977"/>
            </a:xfrm>
          </p:grpSpPr>
          <p:sp>
            <p:nvSpPr>
              <p:cNvPr id="4" name="文本框 3"/>
              <p:cNvSpPr txBox="1"/>
              <p:nvPr>
                <p:custDataLst>
                  <p:tags r:id="rId3"/>
                </p:custDataLst>
              </p:nvPr>
            </p:nvSpPr>
            <p:spPr>
              <a:xfrm>
                <a:off x="107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深度理解</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13" y="1759"/>
                <a:ext cx="1579" cy="936"/>
              </a:xfrm>
              <a:prstGeom prst="rect">
                <a:avLst/>
              </a:prstGeom>
            </p:spPr>
          </p:pic>
        </p:grpSp>
      </p:grpSp>
      <p:sp>
        <p:nvSpPr>
          <p:cNvPr id="9" name="Rectangle 1"/>
          <p:cNvSpPr>
            <a:spLocks noChangeArrowheads="1"/>
          </p:cNvSpPr>
          <p:nvPr/>
        </p:nvSpPr>
        <p:spPr bwMode="auto">
          <a:xfrm>
            <a:off x="2764578" y="1624318"/>
            <a:ext cx="6975793"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电能表中的 电流参数</a:t>
            </a:r>
            <a:r>
              <a:rPr lang="en-US" altLang="zh-CN" sz="3200" b="1" dirty="0">
                <a:solidFill>
                  <a:srgbClr val="00B0F0"/>
                </a:solidFill>
                <a:latin typeface="Times New Roman" panose="02020603050405020304" pitchFamily="18" charset="0"/>
                <a:ea typeface="楷体" panose="02010609060101010101" pitchFamily="49" charset="-122"/>
              </a:rPr>
              <a:t>5(10)A </a:t>
            </a:r>
            <a:r>
              <a:rPr lang="zh-CN" altLang="en-US" sz="3200" b="1" dirty="0">
                <a:solidFill>
                  <a:srgbClr val="00B0F0"/>
                </a:solidFill>
                <a:latin typeface="Times New Roman" panose="02020603050405020304" pitchFamily="18" charset="0"/>
                <a:ea typeface="楷体" panose="02010609060101010101" pitchFamily="49" charset="-122"/>
              </a:rPr>
              <a:t>中，</a:t>
            </a:r>
            <a:r>
              <a:rPr lang="en-US" altLang="zh-CN" sz="3200" b="1" dirty="0">
                <a:solidFill>
                  <a:srgbClr val="00B0F0"/>
                </a:solidFill>
                <a:latin typeface="Times New Roman" panose="02020603050405020304" pitchFamily="18" charset="0"/>
                <a:ea typeface="楷体" panose="02010609060101010101" pitchFamily="49" charset="-122"/>
              </a:rPr>
              <a:t>5A </a:t>
            </a:r>
            <a:r>
              <a:rPr lang="zh-CN" altLang="en-US" sz="3200" b="1" dirty="0">
                <a:solidFill>
                  <a:srgbClr val="00B0F0"/>
                </a:solidFill>
                <a:latin typeface="Times New Roman" panose="02020603050405020304" pitchFamily="18" charset="0"/>
                <a:ea typeface="楷体" panose="02010609060101010101" pitchFamily="49" charset="-122"/>
              </a:rPr>
              <a:t>叫标定电流 ，它是确定电能表有关特性的电流值，</a:t>
            </a:r>
            <a:r>
              <a:rPr lang="en-US" altLang="zh-CN" sz="3200" b="1" dirty="0">
                <a:solidFill>
                  <a:srgbClr val="00B0F0"/>
                </a:solidFill>
                <a:latin typeface="Times New Roman" panose="02020603050405020304" pitchFamily="18" charset="0"/>
                <a:ea typeface="楷体" panose="02010609060101010101" pitchFamily="49" charset="-122"/>
              </a:rPr>
              <a:t>10A </a:t>
            </a:r>
            <a:r>
              <a:rPr lang="zh-CN" altLang="en-US" sz="3200" b="1" dirty="0">
                <a:solidFill>
                  <a:srgbClr val="00B0F0"/>
                </a:solidFill>
                <a:latin typeface="Times New Roman" panose="02020603050405020304" pitchFamily="18" charset="0"/>
                <a:ea typeface="楷体" panose="02010609060101010101" pitchFamily="49" charset="-122"/>
              </a:rPr>
              <a:t>为额定最大电流，是电能表能满足测量准确要求，且能长期正常运行的最大电流值。</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980728"/>
            <a:ext cx="9770533" cy="233910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晓彤对家中某一天晚上的用电情况进行测试。测试前，家中电能表的示数如图</a:t>
            </a: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甲；测试后，电能表的示数如图</a:t>
            </a: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乙，则该晚晓彤家消耗电能</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 </a:t>
            </a:r>
            <a:r>
              <a:rPr lang="en-US" altLang="zh-CN" sz="3200" b="1" dirty="0" err="1">
                <a:latin typeface="Times New Roman" panose="02020603050405020304" pitchFamily="18" charset="0"/>
                <a:ea typeface="+mn-ea"/>
                <a:cs typeface="Times New Roman" panose="02020603050405020304" pitchFamily="18" charset="0"/>
              </a:rPr>
              <a:t>kW·h</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8" name="任意多边形 25"/>
          <p:cNvSpPr/>
          <p:nvPr>
            <p:custDataLst>
              <p:tags r:id="rId1"/>
            </p:custDataLst>
          </p:nvPr>
        </p:nvSpPr>
        <p:spPr bwMode="auto">
          <a:xfrm>
            <a:off x="599017" y="1172749"/>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04788" y="3319829"/>
            <a:ext cx="3582425" cy="2411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a:spLocks noChangeArrowheads="1"/>
          </p:cNvSpPr>
          <p:nvPr/>
        </p:nvSpPr>
        <p:spPr bwMode="auto">
          <a:xfrm>
            <a:off x="8016213" y="2458055"/>
            <a:ext cx="960107"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4.8</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5467" y="1268760"/>
            <a:ext cx="9770533" cy="233910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若以每度电</a:t>
            </a:r>
            <a:r>
              <a:rPr lang="en-US" altLang="zh-CN" sz="3200" b="1" dirty="0">
                <a:latin typeface="Times New Roman" panose="02020603050405020304" pitchFamily="18" charset="0"/>
                <a:ea typeface="+mn-ea"/>
                <a:cs typeface="Times New Roman" panose="02020603050405020304" pitchFamily="18" charset="0"/>
              </a:rPr>
              <a:t>0.5 </a:t>
            </a:r>
            <a:r>
              <a:rPr lang="zh-CN" altLang="en-US" sz="3200" b="1" dirty="0">
                <a:latin typeface="Times New Roman" panose="02020603050405020304" pitchFamily="18" charset="0"/>
                <a:ea typeface="+mn-ea"/>
                <a:cs typeface="Times New Roman" panose="02020603050405020304" pitchFamily="18" charset="0"/>
              </a:rPr>
              <a:t>元计算，应缴电费</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元；如图</a:t>
            </a: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丙是她家电能表上的铭牌，则该晚她家电能表转盘共转了 </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转。</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6146"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36166" y="2996952"/>
            <a:ext cx="3119669" cy="2424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a:spLocks noChangeArrowheads="1"/>
          </p:cNvSpPr>
          <p:nvPr/>
        </p:nvSpPr>
        <p:spPr bwMode="auto">
          <a:xfrm>
            <a:off x="7632170" y="1268761"/>
            <a:ext cx="960107"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2.4</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1967541" y="2721574"/>
            <a:ext cx="1248139"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9 600</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1532467"/>
            <a:ext cx="9302517"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由图知， 晓彤家该晚消耗的电能</a:t>
            </a:r>
            <a:r>
              <a:rPr lang="en-US" altLang="zh-CN" sz="3200" b="1" i="1" dirty="0">
                <a:latin typeface="Times New Roman" panose="02020603050405020304" pitchFamily="18" charset="0"/>
              </a:rPr>
              <a:t>W</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W</a:t>
            </a:r>
            <a:r>
              <a:rPr lang="en-US" altLang="zh-CN" sz="3200" b="1" dirty="0">
                <a:latin typeface="Times New Roman" panose="02020603050405020304" pitchFamily="18" charset="0"/>
              </a:rPr>
              <a:t> </a:t>
            </a:r>
            <a:r>
              <a:rPr lang="zh-CN" altLang="en-US" sz="3200" b="1" baseline="-25000" dirty="0">
                <a:latin typeface="Times New Roman" panose="02020603050405020304" pitchFamily="18" charset="0"/>
              </a:rPr>
              <a:t>后</a:t>
            </a:r>
            <a:r>
              <a:rPr lang="zh-CN" altLang="en-US" sz="3200" b="1" dirty="0">
                <a:latin typeface="Times New Roman" panose="02020603050405020304" pitchFamily="18" charset="0"/>
              </a:rPr>
              <a:t>－</a:t>
            </a:r>
            <a:endParaRPr lang="en-US" altLang="zh-CN" sz="3200" b="1" dirty="0">
              <a:latin typeface="Times New Roman" panose="02020603050405020304" pitchFamily="18" charset="0"/>
            </a:endParaRPr>
          </a:p>
          <a:p>
            <a:pPr eaLnBrk="1" hangingPunct="1">
              <a:lnSpc>
                <a:spcPct val="150000"/>
              </a:lnSpc>
            </a:pPr>
            <a:r>
              <a:rPr lang="en-US" altLang="zh-CN" sz="3200" b="1" i="1" dirty="0">
                <a:latin typeface="Times New Roman" panose="02020603050405020304" pitchFamily="18" charset="0"/>
              </a:rPr>
              <a:t>W </a:t>
            </a:r>
            <a:r>
              <a:rPr lang="zh-CN" altLang="en-US" sz="3200" b="1" baseline="-25000" dirty="0">
                <a:latin typeface="Times New Roman" panose="02020603050405020304" pitchFamily="18" charset="0"/>
              </a:rPr>
              <a:t>前</a:t>
            </a:r>
            <a:r>
              <a:rPr lang="en-US" altLang="zh-CN" sz="3200" b="1" dirty="0">
                <a:latin typeface="Times New Roman" panose="02020603050405020304" pitchFamily="18" charset="0"/>
              </a:rPr>
              <a:t>=1 346.8 </a:t>
            </a:r>
            <a:r>
              <a:rPr lang="en-US" altLang="zh-CN" sz="3200" b="1" dirty="0" err="1">
                <a:latin typeface="Times New Roman" panose="02020603050405020304" pitchFamily="18" charset="0"/>
              </a:rPr>
              <a:t>kW·h</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1 342.0 </a:t>
            </a:r>
            <a:r>
              <a:rPr lang="en-US" altLang="zh-CN" sz="3200" b="1" dirty="0" err="1">
                <a:latin typeface="Times New Roman" panose="02020603050405020304" pitchFamily="18" charset="0"/>
              </a:rPr>
              <a:t>kW·h</a:t>
            </a:r>
            <a:r>
              <a:rPr lang="en-US" altLang="zh-CN" sz="3200" b="1" dirty="0">
                <a:latin typeface="Times New Roman" panose="02020603050405020304" pitchFamily="18" charset="0"/>
              </a:rPr>
              <a:t>=4.8 </a:t>
            </a:r>
            <a:r>
              <a:rPr lang="en-US" altLang="zh-CN" sz="3200" b="1" dirty="0" err="1">
                <a:latin typeface="Times New Roman" panose="02020603050405020304" pitchFamily="18" charset="0"/>
              </a:rPr>
              <a:t>kW·h</a:t>
            </a:r>
            <a:r>
              <a:rPr lang="zh-CN" altLang="en-US" sz="3200" b="1" dirty="0">
                <a:latin typeface="Times New Roman" panose="02020603050405020304" pitchFamily="18" charset="0"/>
              </a:rPr>
              <a:t>， 应缴电费</a:t>
            </a:r>
            <a:r>
              <a:rPr lang="en-US" altLang="zh-CN" sz="3200" b="1" dirty="0">
                <a:latin typeface="Times New Roman" panose="02020603050405020304" pitchFamily="18" charset="0"/>
              </a:rPr>
              <a:t>0.5 </a:t>
            </a:r>
            <a:r>
              <a:rPr lang="zh-CN" altLang="en-US" sz="3200" b="1" dirty="0">
                <a:latin typeface="Times New Roman" panose="02020603050405020304" pitchFamily="18" charset="0"/>
              </a:rPr>
              <a:t>元</a:t>
            </a:r>
            <a:r>
              <a:rPr lang="en-US" altLang="zh-CN" sz="3200" b="1" dirty="0">
                <a:latin typeface="Times New Roman" panose="02020603050405020304" pitchFamily="18" charset="0"/>
              </a:rPr>
              <a:t>/(</a:t>
            </a:r>
            <a:r>
              <a:rPr lang="en-US" altLang="zh-CN" sz="3200" b="1" dirty="0" err="1">
                <a:latin typeface="Times New Roman" panose="02020603050405020304" pitchFamily="18" charset="0"/>
              </a:rPr>
              <a:t>kW·h</a:t>
            </a:r>
            <a:r>
              <a:rPr lang="en-US" altLang="zh-CN" sz="3200" b="1" dirty="0">
                <a:latin typeface="Times New Roman" panose="02020603050405020304" pitchFamily="18" charset="0"/>
              </a:rPr>
              <a:t>)×4.8 </a:t>
            </a:r>
            <a:r>
              <a:rPr lang="en-US" altLang="zh-CN" sz="3200" b="1" dirty="0" err="1">
                <a:latin typeface="Times New Roman" panose="02020603050405020304" pitchFamily="18" charset="0"/>
              </a:rPr>
              <a:t>kW·h</a:t>
            </a:r>
            <a:r>
              <a:rPr lang="en-US" altLang="zh-CN" sz="3200" b="1" dirty="0">
                <a:latin typeface="Times New Roman" panose="02020603050405020304" pitchFamily="18" charset="0"/>
              </a:rPr>
              <a:t>=2.4 </a:t>
            </a:r>
            <a:r>
              <a:rPr lang="zh-CN" altLang="en-US" sz="3200" b="1" dirty="0">
                <a:latin typeface="Times New Roman" panose="02020603050405020304" pitchFamily="18" charset="0"/>
              </a:rPr>
              <a:t>元。该晚晓彤家电能表转盘转动的圈数</a:t>
            </a:r>
            <a:r>
              <a:rPr lang="en-US" altLang="zh-CN" sz="3200" b="1" i="1" dirty="0">
                <a:latin typeface="Times New Roman" panose="02020603050405020304" pitchFamily="18" charset="0"/>
              </a:rPr>
              <a:t>n</a:t>
            </a:r>
            <a:r>
              <a:rPr lang="en-US" altLang="zh-CN" sz="3200" b="1" dirty="0">
                <a:latin typeface="Times New Roman" panose="02020603050405020304" pitchFamily="18" charset="0"/>
              </a:rPr>
              <a:t>= 2 000 r/(</a:t>
            </a:r>
            <a:r>
              <a:rPr lang="en-US" altLang="zh-CN" sz="3200" b="1" dirty="0" err="1">
                <a:latin typeface="Times New Roman" panose="02020603050405020304" pitchFamily="18" charset="0"/>
              </a:rPr>
              <a:t>kW·h</a:t>
            </a:r>
            <a:r>
              <a:rPr lang="en-US" altLang="zh-CN" sz="3200" b="1" dirty="0">
                <a:latin typeface="Times New Roman" panose="02020603050405020304" pitchFamily="18" charset="0"/>
              </a:rPr>
              <a:t>)×4.8 </a:t>
            </a:r>
            <a:r>
              <a:rPr lang="en-US" altLang="zh-CN" sz="3200" b="1" dirty="0" err="1">
                <a:latin typeface="Times New Roman" panose="02020603050405020304" pitchFamily="18" charset="0"/>
              </a:rPr>
              <a:t>kW·h</a:t>
            </a:r>
            <a:r>
              <a:rPr lang="en-US" altLang="zh-CN" sz="3200" b="1" dirty="0">
                <a:latin typeface="Times New Roman" panose="02020603050405020304" pitchFamily="18" charset="0"/>
              </a:rPr>
              <a:t>=9 600 r</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702971" y="620688"/>
            <a:ext cx="8773160" cy="5608320"/>
            <a:chOff x="-1094" y="1352"/>
            <a:chExt cx="13816" cy="8832"/>
          </a:xfrm>
        </p:grpSpPr>
        <p:pic>
          <p:nvPicPr>
            <p:cNvPr id="3" name="图片 2" descr="打孔纸"/>
            <p:cNvPicPr>
              <a:picLocks noChangeAspect="1"/>
            </p:cNvPicPr>
            <p:nvPr>
              <p:custDataLst>
                <p:tags r:id="rId1"/>
              </p:custDataLst>
            </p:nvPr>
          </p:nvPicPr>
          <p:blipFill>
            <a:blip r:embed="rId2"/>
            <a:stretch>
              <a:fillRect/>
            </a:stretch>
          </p:blipFill>
          <p:spPr>
            <a:xfrm>
              <a:off x="-1094" y="2247"/>
              <a:ext cx="13816" cy="7937"/>
            </a:xfrm>
            <a:prstGeom prst="rect">
              <a:avLst/>
            </a:prstGeom>
          </p:spPr>
        </p:pic>
        <p:grpSp>
          <p:nvGrpSpPr>
            <p:cNvPr id="7" name="组合 6"/>
            <p:cNvGrpSpPr/>
            <p:nvPr/>
          </p:nvGrpSpPr>
          <p:grpSpPr>
            <a:xfrm>
              <a:off x="-413" y="1352"/>
              <a:ext cx="4248" cy="977"/>
              <a:chOff x="-413" y="1759"/>
              <a:chExt cx="4248" cy="977"/>
            </a:xfrm>
          </p:grpSpPr>
          <p:sp>
            <p:nvSpPr>
              <p:cNvPr id="4" name="文本框 3"/>
              <p:cNvSpPr txBox="1"/>
              <p:nvPr>
                <p:custDataLst>
                  <p:tags r:id="rId3"/>
                </p:custDataLst>
              </p:nvPr>
            </p:nvSpPr>
            <p:spPr>
              <a:xfrm>
                <a:off x="1070" y="1914"/>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r>
                  <a:rPr lang="en-US" altLang="zh-CN" sz="2800" dirty="0">
                    <a:latin typeface="黑体" panose="02010609060101010101" charset="-122"/>
                    <a:ea typeface="黑体" panose="02010609060101010101" charset="-122"/>
                    <a:cs typeface="黑体" panose="02010609060101010101" charset="-122"/>
                  </a:rPr>
                  <a:t>:</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13" y="1759"/>
                <a:ext cx="1579" cy="936"/>
              </a:xfrm>
              <a:prstGeom prst="rect">
                <a:avLst/>
              </a:prstGeom>
            </p:spPr>
          </p:pic>
        </p:grpSp>
      </p:grpSp>
      <mc:AlternateContent xmlns:mc="http://schemas.openxmlformats.org/markup-compatibility/2006">
        <mc:Choice xmlns:a14="http://schemas.microsoft.com/office/drawing/2010/main" Requires="a14">
          <p:sp>
            <p:nvSpPr>
              <p:cNvPr id="9" name="Rectangle 1"/>
              <p:cNvSpPr>
                <a:spLocks noChangeArrowheads="1"/>
              </p:cNvSpPr>
              <p:nvPr/>
            </p:nvSpPr>
            <p:spPr bwMode="auto">
              <a:xfrm>
                <a:off x="2495600" y="1473866"/>
                <a:ext cx="7507886" cy="4250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利用电能表计数器</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数字窗格</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计算电能，采用差值法</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W</a:t>
                </a:r>
                <a:r>
                  <a:rPr lang="zh-CN" altLang="en-US" sz="3200" b="1" baseline="-25000" dirty="0">
                    <a:solidFill>
                      <a:srgbClr val="00B0F0"/>
                    </a:solidFill>
                    <a:latin typeface="Times New Roman" panose="02020603050405020304" pitchFamily="18" charset="0"/>
                    <a:ea typeface="楷体" panose="02010609060101010101" pitchFamily="49" charset="-122"/>
                  </a:rPr>
                  <a:t>后</a:t>
                </a:r>
                <a:r>
                  <a:rPr lang="zh-CN" altLang="en-US"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W</a:t>
                </a:r>
                <a:r>
                  <a:rPr lang="zh-CN" altLang="en-US" sz="3200" b="1" baseline="-25000" dirty="0">
                    <a:solidFill>
                      <a:srgbClr val="00B0F0"/>
                    </a:solidFill>
                    <a:latin typeface="Times New Roman" panose="02020603050405020304" pitchFamily="18" charset="0"/>
                    <a:ea typeface="楷体" panose="02010609060101010101" pitchFamily="49" charset="-122"/>
                  </a:rPr>
                  <a:t>前</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当计算或测量短时间内用电器消耗的电能时，由于计数窗格数据变化不大，可采用转盘数法：</a:t>
                </a:r>
                <a:r>
                  <a:rPr lang="en-US" altLang="zh-CN" sz="3200" b="1" i="1" dirty="0">
                    <a:solidFill>
                      <a:srgbClr val="00B0F0"/>
                    </a:solidFill>
                    <a:latin typeface="Times New Roman" panose="02020603050405020304" pitchFamily="18" charset="0"/>
                    <a:ea typeface="楷体" panose="02010609060101010101" pitchFamily="49" charset="-122"/>
                  </a:rPr>
                  <a:t>W</a:t>
                </a:r>
                <a:r>
                  <a:rPr lang="en-US" altLang="zh-CN" sz="3200" b="1" dirty="0">
                    <a:solidFill>
                      <a:srgbClr val="00B0F0"/>
                    </a:solidFill>
                    <a:latin typeface="Times New Roman" panose="02020603050405020304" pitchFamily="18" charset="0"/>
                    <a:ea typeface="楷体" panose="02010609060101010101" pitchFamily="49" charset="-122"/>
                  </a:rPr>
                  <a:t>= </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n</m:t>
                            </m:r>
                            <m:r>
                              <m:rPr>
                                <m:nor/>
                              </m:rPr>
                              <a:rPr lang="en-US" altLang="zh-CN" sz="3200" b="1" dirty="0">
                                <a:solidFill>
                                  <a:srgbClr val="00B0F0"/>
                                </a:solidFill>
                                <a:latin typeface="Times New Roman" panose="02020603050405020304" pitchFamily="18" charset="0"/>
                                <a:ea typeface="楷体" panose="02010609060101010101" pitchFamily="49" charset="-122"/>
                              </a:rPr>
                              <m:t>r</m:t>
                            </m:r>
                          </m:num>
                          <m:den>
                            <m:r>
                              <m:rPr>
                                <m:nor/>
                              </m:rPr>
                              <a:rPr lang="en-US" altLang="zh-CN" sz="3200" b="1" dirty="0">
                                <a:solidFill>
                                  <a:srgbClr val="00B0F0"/>
                                </a:solidFill>
                                <a:latin typeface="Times New Roman" panose="02020603050405020304" pitchFamily="18" charset="0"/>
                                <a:ea typeface="楷体" panose="02010609060101010101" pitchFamily="49" charset="-122"/>
                              </a:rPr>
                              <m:t>Nr</m:t>
                            </m:r>
                            <m:r>
                              <m:rPr>
                                <m:nor/>
                              </m:rPr>
                              <a:rPr lang="en-US" altLang="zh-CN" sz="3200" b="1" dirty="0">
                                <a:solidFill>
                                  <a:srgbClr val="00B0F0"/>
                                </a:solidFill>
                                <a:latin typeface="Times New Roman" panose="02020603050405020304" pitchFamily="18" charset="0"/>
                                <a:ea typeface="楷体" panose="02010609060101010101" pitchFamily="49" charset="-122"/>
                              </a:rPr>
                              <m:t>/(</m:t>
                            </m:r>
                            <m:r>
                              <m:rPr>
                                <m:nor/>
                              </m:rPr>
                              <a:rPr lang="en-US" altLang="zh-CN" sz="3200" b="1" dirty="0">
                                <a:solidFill>
                                  <a:srgbClr val="00B0F0"/>
                                </a:solidFill>
                                <a:latin typeface="Times New Roman" panose="02020603050405020304" pitchFamily="18" charset="0"/>
                                <a:ea typeface="楷体" panose="02010609060101010101" pitchFamily="49" charset="-122"/>
                              </a:rPr>
                              <m:t>kW</m:t>
                            </m:r>
                            <m:r>
                              <m:rPr>
                                <m:nor/>
                              </m:rPr>
                              <a:rPr lang="en-US" altLang="zh-CN" sz="3200" b="1" dirty="0">
                                <a:solidFill>
                                  <a:srgbClr val="00B0F0"/>
                                </a:solidFill>
                                <a:latin typeface="Times New Roman" panose="02020603050405020304" pitchFamily="18" charset="0"/>
                                <a:ea typeface="楷体" panose="02010609060101010101" pitchFamily="49" charset="-122"/>
                              </a:rPr>
                              <m:t>·</m:t>
                            </m:r>
                            <m:r>
                              <m:rPr>
                                <m:nor/>
                              </m:rPr>
                              <a:rPr lang="en-US" altLang="zh-CN" sz="3200" b="1" dirty="0">
                                <a:solidFill>
                                  <a:srgbClr val="00B0F0"/>
                                </a:solidFill>
                                <a:latin typeface="Times New Roman" panose="02020603050405020304" pitchFamily="18" charset="0"/>
                                <a:ea typeface="楷体" panose="02010609060101010101" pitchFamily="49" charset="-122"/>
                              </a:rPr>
                              <m:t>h</m:t>
                            </m:r>
                            <m:r>
                              <m:rPr>
                                <m:nor/>
                              </m:rPr>
                              <a:rPr lang="en-US" altLang="zh-CN" sz="3200" b="1" dirty="0">
                                <a:solidFill>
                                  <a:srgbClr val="00B0F0"/>
                                </a:solidFill>
                                <a:latin typeface="Times New Roman" panose="02020603050405020304" pitchFamily="18" charset="0"/>
                                <a:ea typeface="楷体" panose="02010609060101010101" pitchFamily="49" charset="-122"/>
                              </a:rPr>
                              <m:t>)</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mc:Choice>
        <mc:Fallback>
          <p:sp>
            <p:nvSpPr>
              <p:cNvPr id="9" name="Rectangle 1"/>
              <p:cNvSpPr>
                <a:spLocks noRot="1" noChangeAspect="1" noMove="1" noResize="1" noEditPoints="1" noAdjustHandles="1" noChangeArrowheads="1" noChangeShapeType="1" noTextEdit="1"/>
              </p:cNvSpPr>
              <p:nvPr/>
            </p:nvSpPr>
            <p:spPr bwMode="auto">
              <a:xfrm>
                <a:off x="2495600" y="1473866"/>
                <a:ext cx="7507886" cy="4250968"/>
              </a:xfrm>
              <a:prstGeom prst="rect">
                <a:avLst/>
              </a:prstGeom>
              <a:blipFill rotWithShape="1">
                <a:blip r:embed="rId6"/>
                <a:stretch>
                  <a:fillRect l="-1" t="-1" r="-385" b="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6763" y="1484784"/>
            <a:ext cx="7921625"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．关于电功，下列说法正确的是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标题 1"/>
          <p:cNvSpPr txBox="1"/>
          <p:nvPr/>
        </p:nvSpPr>
        <p:spPr>
          <a:xfrm>
            <a:off x="766391" y="2060664"/>
            <a:ext cx="9866113" cy="830997"/>
          </a:xfrm>
          <a:prstGeom prst="rect">
            <a:avLst/>
          </a:prstGeom>
        </p:spPr>
        <p:txBody>
          <a:bodyPr wrap="square">
            <a:spAutoFit/>
          </a:bodyPr>
          <a:lstStyle>
            <a:lvl1pPr marL="542925" indent="-542925" algn="l" rtl="0" eaLnBrk="0" fontAlgn="base" hangingPunct="0">
              <a:lnSpc>
                <a:spcPct val="150000"/>
              </a:lnSpc>
              <a:spcBef>
                <a:spcPct val="0"/>
              </a:spcBef>
              <a:spcAft>
                <a:spcPct val="0"/>
              </a:spcAft>
              <a:defRPr sz="2400" b="1" i="0" kern="1200" baseline="0">
                <a:solidFill>
                  <a:schemeClr val="tx1"/>
                </a:solidFill>
                <a:latin typeface="Times New Roman" panose="02020603050405020304" pitchFamily="18" charset="0"/>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1076325"/>
            <a:r>
              <a:rPr lang="en-US" altLang="zh-CN" sz="3200" kern="100" dirty="0" smtClean="0">
                <a:latin typeface="Times New Roman" panose="02020603050405020304"/>
                <a:ea typeface="宋体" panose="02010600030101010101" pitchFamily="2" charset="-122"/>
              </a:rPr>
              <a:t>A</a:t>
            </a:r>
            <a:r>
              <a:rPr lang="zh-CN" altLang="en-US" sz="3200" kern="100" dirty="0" smtClean="0">
                <a:latin typeface="Times New Roman" panose="02020603050405020304"/>
                <a:ea typeface="宋体" panose="02010600030101010101" pitchFamily="2" charset="-122"/>
              </a:rPr>
              <a:t>．电流通过电灯做功时，电能只转化为光能</a:t>
            </a:r>
            <a:endParaRPr lang="zh-CN" altLang="en-US" sz="3200" kern="100" dirty="0" smtClean="0">
              <a:latin typeface="Times New Roman" panose="02020603050405020304"/>
              <a:ea typeface="宋体" panose="02010600030101010101" pitchFamily="2" charset="-122"/>
            </a:endParaRPr>
          </a:p>
        </p:txBody>
      </p:sp>
      <p:sp>
        <p:nvSpPr>
          <p:cNvPr id="6" name="文本占位符 2"/>
          <p:cNvSpPr txBox="1"/>
          <p:nvPr/>
        </p:nvSpPr>
        <p:spPr>
          <a:xfrm>
            <a:off x="777504" y="2802810"/>
            <a:ext cx="10647734" cy="11302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54125" indent="-719455" fontAlgn="auto">
              <a:lnSpc>
                <a:spcPct val="150000"/>
              </a:lnSpc>
              <a:spcAft>
                <a:spcPts val="0"/>
              </a:spcAft>
              <a:buNone/>
              <a:tabLst>
                <a:tab pos="1076325" algn="l"/>
              </a:tabLst>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．电流做功的多少可能大于电能转化为其他形式能量的多少</a:t>
            </a:r>
            <a:endParaRPr lang="zh-CN" altLang="en-US" sz="3200" b="1" kern="100" dirty="0" smtClean="0">
              <a:latin typeface="Times New Roman" panose="02020603050405020304"/>
              <a:ea typeface="宋体" panose="02010600030101010101" pitchFamily="2" charset="-122"/>
            </a:endParaRPr>
          </a:p>
        </p:txBody>
      </p:sp>
      <p:sp>
        <p:nvSpPr>
          <p:cNvPr id="7" name="标题 1"/>
          <p:cNvSpPr txBox="1"/>
          <p:nvPr/>
        </p:nvSpPr>
        <p:spPr>
          <a:xfrm>
            <a:off x="766390" y="4254187"/>
            <a:ext cx="9506074" cy="830997"/>
          </a:xfrm>
          <a:prstGeom prst="rect">
            <a:avLst/>
          </a:prstGeom>
        </p:spPr>
        <p:txBody>
          <a:bodyPr wrap="square">
            <a:spAutoFit/>
          </a:bodyPr>
          <a:lstStyle>
            <a:lvl1pPr marL="542925" indent="-542925" algn="l" rtl="0" eaLnBrk="0" fontAlgn="base" hangingPunct="0">
              <a:lnSpc>
                <a:spcPct val="150000"/>
              </a:lnSpc>
              <a:spcBef>
                <a:spcPct val="0"/>
              </a:spcBef>
              <a:spcAft>
                <a:spcPct val="0"/>
              </a:spcAft>
              <a:defRPr sz="2400" b="1" i="0" kern="1200" baseline="0">
                <a:solidFill>
                  <a:schemeClr val="tx1"/>
                </a:solidFill>
                <a:latin typeface="Times New Roman" panose="02020603050405020304" pitchFamily="18" charset="0"/>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1076325"/>
            <a:r>
              <a:rPr lang="en-US" altLang="zh-CN" sz="3200" kern="100" dirty="0" smtClean="0">
                <a:latin typeface="Times New Roman" panose="02020603050405020304"/>
                <a:ea typeface="宋体" panose="02010600030101010101" pitchFamily="2" charset="-122"/>
              </a:rPr>
              <a:t>C</a:t>
            </a:r>
            <a:r>
              <a:rPr lang="zh-CN" altLang="en-US" sz="3200" kern="100" dirty="0" smtClean="0">
                <a:latin typeface="Times New Roman" panose="02020603050405020304"/>
                <a:ea typeface="宋体" panose="02010600030101010101" pitchFamily="2" charset="-122"/>
              </a:rPr>
              <a:t>．电流做功是其他形式的能转化为电能的过程</a:t>
            </a:r>
            <a:endParaRPr lang="zh-CN" altLang="en-US" sz="3200" kern="100" dirty="0" smtClean="0">
              <a:latin typeface="Times New Roman" panose="02020603050405020304"/>
              <a:ea typeface="宋体" panose="02010600030101010101" pitchFamily="2" charset="-122"/>
            </a:endParaRPr>
          </a:p>
        </p:txBody>
      </p:sp>
      <p:sp>
        <p:nvSpPr>
          <p:cNvPr id="8" name="标题 1"/>
          <p:cNvSpPr txBox="1"/>
          <p:nvPr/>
        </p:nvSpPr>
        <p:spPr>
          <a:xfrm>
            <a:off x="766391" y="5190291"/>
            <a:ext cx="11018241" cy="830997"/>
          </a:xfrm>
          <a:prstGeom prst="rect">
            <a:avLst/>
          </a:prstGeom>
        </p:spPr>
        <p:txBody>
          <a:bodyPr wrap="square">
            <a:spAutoFit/>
          </a:bodyPr>
          <a:lstStyle>
            <a:lvl1pPr marL="542925" indent="-542925" algn="l" rtl="0" eaLnBrk="0" fontAlgn="base" hangingPunct="0">
              <a:lnSpc>
                <a:spcPct val="150000"/>
              </a:lnSpc>
              <a:spcBef>
                <a:spcPct val="0"/>
              </a:spcBef>
              <a:spcAft>
                <a:spcPct val="0"/>
              </a:spcAft>
              <a:defRPr sz="2400" b="1" i="0" kern="1200" baseline="0">
                <a:solidFill>
                  <a:schemeClr val="tx1"/>
                </a:solidFill>
                <a:latin typeface="Times New Roman" panose="02020603050405020304" pitchFamily="18" charset="0"/>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1254125" indent="-720725"/>
            <a:r>
              <a:rPr lang="en-US" altLang="zh-CN" sz="3200" kern="100" dirty="0" smtClean="0">
                <a:latin typeface="Times New Roman" panose="02020603050405020304"/>
                <a:ea typeface="宋体" panose="02010600030101010101" pitchFamily="2" charset="-122"/>
              </a:rPr>
              <a:t>D</a:t>
            </a:r>
            <a:r>
              <a:rPr lang="zh-CN" altLang="en-US" sz="3200" kern="100" dirty="0" smtClean="0">
                <a:latin typeface="Times New Roman" panose="02020603050405020304"/>
                <a:ea typeface="宋体" panose="02010600030101010101" pitchFamily="2" charset="-122"/>
              </a:rPr>
              <a:t>．电流做了多少功，就有多少电能转化为其他形式的能</a:t>
            </a:r>
            <a:endParaRPr lang="zh-CN" altLang="en-US" sz="3200" kern="100" dirty="0" smtClean="0">
              <a:latin typeface="Times New Roman" panose="02020603050405020304"/>
              <a:ea typeface="宋体" panose="02010600030101010101" pitchFamily="2" charset="-122"/>
            </a:endParaRPr>
          </a:p>
        </p:txBody>
      </p:sp>
      <p:sp>
        <p:nvSpPr>
          <p:cNvPr id="9" name="矩形 8"/>
          <p:cNvSpPr/>
          <p:nvPr/>
        </p:nvSpPr>
        <p:spPr>
          <a:xfrm>
            <a:off x="7176120" y="1476073"/>
            <a:ext cx="43204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D</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663" y="1628800"/>
            <a:ext cx="10658575"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tabLst>
                <a:tab pos="626745" algn="l"/>
              </a:tabLs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．有一块手机所用的电池，上面标明电压为</a:t>
            </a:r>
            <a:r>
              <a:rPr lang="en-US" altLang="zh-CN" sz="3200" b="1" kern="2200" dirty="0" smtClean="0">
                <a:latin typeface="Times New Roman" panose="02020603050405020304"/>
                <a:ea typeface="宋体" panose="02010600030101010101" pitchFamily="2" charset="-122"/>
              </a:rPr>
              <a:t>××V</a:t>
            </a:r>
            <a:r>
              <a:rPr lang="zh-CN" altLang="en-US" sz="3200" b="1" kern="2200" dirty="0" smtClean="0">
                <a:latin typeface="Times New Roman" panose="02020603050405020304"/>
                <a:ea typeface="宋体" panose="02010600030101010101" pitchFamily="2" charset="-122"/>
              </a:rPr>
              <a:t>，容量为</a:t>
            </a:r>
            <a:r>
              <a:rPr lang="en-US" altLang="zh-CN" sz="3200" b="1" kern="22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000</a:t>
            </a:r>
            <a:r>
              <a:rPr lang="zh-CN" altLang="en-US" sz="3200" b="1" kern="2200" dirty="0" smtClean="0">
                <a:latin typeface="Times New Roman" panose="02020603050405020304"/>
                <a:ea typeface="宋体" panose="02010600030101010101" pitchFamily="2" charset="-122"/>
              </a:rPr>
              <a:t> </a:t>
            </a:r>
            <a:r>
              <a:rPr lang="en-US" altLang="zh-CN" sz="3200" b="1" kern="2200" dirty="0" err="1" smtClean="0">
                <a:latin typeface="Times New Roman" panose="02020603050405020304"/>
                <a:ea typeface="宋体" panose="02010600030101010101" pitchFamily="2" charset="-122"/>
              </a:rPr>
              <a:t>mA·h</a:t>
            </a:r>
            <a:r>
              <a:rPr lang="zh-CN" altLang="en-US" sz="3200" b="1" kern="2200" dirty="0" smtClean="0">
                <a:latin typeface="Times New Roman" panose="02020603050405020304"/>
                <a:ea typeface="宋体" panose="02010600030101010101" pitchFamily="2" charset="-122"/>
              </a:rPr>
              <a:t>，它充满电后大约储存的电能为</a:t>
            </a:r>
            <a:r>
              <a:rPr lang="en-US" altLang="zh-CN" sz="3200" b="1" kern="2200" dirty="0" smtClean="0">
                <a:latin typeface="Times New Roman" panose="02020603050405020304"/>
                <a:ea typeface="宋体" panose="02010600030101010101" pitchFamily="2" charset="-122"/>
              </a:rPr>
              <a:t>5.3×</a:t>
            </a:r>
            <a:endParaRPr lang="en-US" altLang="zh-CN" sz="3200" b="1" kern="2200" dirty="0" smtClean="0">
              <a:latin typeface="Times New Roman" panose="02020603050405020304"/>
              <a:ea typeface="宋体" panose="02010600030101010101" pitchFamily="2" charset="-122"/>
            </a:endParaRPr>
          </a:p>
          <a:p>
            <a:pPr marL="627380" fontAlgn="auto">
              <a:lnSpc>
                <a:spcPct val="150000"/>
              </a:lnSpc>
              <a:spcAft>
                <a:spcPts val="0"/>
              </a:spcAft>
              <a:tabLst>
                <a:tab pos="626745" algn="l"/>
              </a:tabLst>
            </a:pPr>
            <a:r>
              <a:rPr lang="en-US" altLang="zh-CN" sz="3200" b="1" kern="2200" dirty="0" smtClean="0">
                <a:latin typeface="Times New Roman" panose="02020603050405020304"/>
                <a:ea typeface="宋体" panose="02010600030101010101" pitchFamily="2" charset="-122"/>
              </a:rPr>
              <a:t>10</a:t>
            </a:r>
            <a:r>
              <a:rPr lang="en-US" altLang="zh-CN" sz="3200" b="1" kern="2200" baseline="300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J</a:t>
            </a:r>
            <a:r>
              <a:rPr lang="zh-CN" altLang="en-US" sz="3200" b="1" kern="2200" dirty="0" smtClean="0">
                <a:latin typeface="Times New Roman" panose="02020603050405020304"/>
                <a:ea typeface="宋体" panose="02010600030101010101" pitchFamily="2" charset="-122"/>
              </a:rPr>
              <a:t>，则电池上所标电压为</a:t>
            </a:r>
            <a:r>
              <a:rPr lang="en-US" altLang="zh-CN" sz="3200" b="1" kern="2200" dirty="0" smtClean="0">
                <a:latin typeface="Times New Roman" panose="02020603050405020304"/>
                <a:ea typeface="宋体" panose="02010600030101010101" pitchFamily="2" charset="-122"/>
              </a:rPr>
              <a:t>________V</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保留一位小数</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6960096" y="3284984"/>
            <a:ext cx="720080" cy="584775"/>
          </a:xfrm>
          <a:prstGeom prst="rect">
            <a:avLst/>
          </a:prstGeom>
          <a:noFill/>
          <a:ln w="9525">
            <a:noFill/>
          </a:ln>
        </p:spPr>
        <p:txBody>
          <a:bodyPr wrap="square">
            <a:spAutoFit/>
          </a:bodyPr>
          <a:lstStyle/>
          <a:p>
            <a:pPr lvl="0"/>
            <a:r>
              <a:rPr lang="en-US" altLang="zh-CN" sz="3200" b="1" dirty="0">
                <a:solidFill>
                  <a:srgbClr val="C00000"/>
                </a:solidFill>
                <a:latin typeface="Times New Roman" panose="02020603050405020304"/>
                <a:ea typeface="宋体" panose="02010600030101010101" pitchFamily="2" charset="-122"/>
              </a:rPr>
              <a:t>3.7</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803185" y="1663809"/>
            <a:ext cx="10622053" cy="17543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宜昌</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某品牌电动汽车的电池容量为</a:t>
            </a:r>
            <a:r>
              <a:rPr lang="en-US" altLang="zh-CN" sz="3200" b="1" kern="2200" dirty="0" smtClean="0">
                <a:latin typeface="Times New Roman" panose="02020603050405020304"/>
                <a:ea typeface="宋体" panose="02010600030101010101" pitchFamily="2" charset="-122"/>
              </a:rPr>
              <a:t>130</a:t>
            </a:r>
            <a:r>
              <a:rPr lang="zh-CN" altLang="en-US" sz="3200" b="1" kern="2200" dirty="0" smtClean="0">
                <a:latin typeface="Times New Roman" panose="02020603050405020304"/>
                <a:ea typeface="宋体" panose="02010600030101010101" pitchFamily="2" charset="-122"/>
              </a:rPr>
              <a:t> </a:t>
            </a:r>
            <a:r>
              <a:rPr lang="en-US" altLang="zh-CN" sz="3200" b="1" kern="2200" dirty="0" err="1" smtClean="0">
                <a:latin typeface="Times New Roman" panose="02020603050405020304"/>
                <a:ea typeface="宋体" panose="02010600030101010101" pitchFamily="2" charset="-122"/>
              </a:rPr>
              <a:t>A·h</a:t>
            </a:r>
            <a:r>
              <a:rPr lang="zh-CN" altLang="en-US" sz="3200" b="1" kern="2200" dirty="0" smtClean="0">
                <a:latin typeface="Times New Roman" panose="02020603050405020304"/>
                <a:ea typeface="宋体" panose="02010600030101010101" pitchFamily="2" charset="-122"/>
              </a:rPr>
              <a:t>，额定电压为</a:t>
            </a:r>
            <a:r>
              <a:rPr lang="en-US" altLang="zh-CN" sz="3200" b="1" kern="2200" dirty="0" smtClean="0">
                <a:latin typeface="Times New Roman" panose="02020603050405020304"/>
                <a:ea typeface="宋体" panose="02010600030101010101" pitchFamily="2" charset="-122"/>
              </a:rPr>
              <a:t>400</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V</a:t>
            </a:r>
            <a:r>
              <a:rPr lang="zh-CN" altLang="en-US" sz="3200" b="1" kern="2200" dirty="0" smtClean="0">
                <a:latin typeface="Times New Roman" panose="02020603050405020304"/>
                <a:ea typeface="宋体" panose="02010600030101010101" pitchFamily="2" charset="-122"/>
              </a:rPr>
              <a:t>，充电时它将电能转化为</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能存储起来，充满电后它存储了</a:t>
            </a:r>
            <a:r>
              <a:rPr lang="en-US" altLang="zh-CN" sz="3200" b="1" kern="2200" dirty="0" smtClean="0">
                <a:latin typeface="Times New Roman" panose="02020603050405020304"/>
                <a:ea typeface="宋体" panose="02010600030101010101" pitchFamily="2" charset="-122"/>
              </a:rPr>
              <a:t>________</a:t>
            </a:r>
            <a:r>
              <a:rPr lang="en-US" altLang="zh-CN" sz="3200" b="1" kern="2200" dirty="0" err="1" smtClean="0">
                <a:latin typeface="Times New Roman" panose="02020603050405020304"/>
                <a:ea typeface="宋体" panose="02010600030101010101" pitchFamily="2" charset="-122"/>
              </a:rPr>
              <a:t>kW·h</a:t>
            </a:r>
            <a:r>
              <a:rPr lang="zh-CN" altLang="en-US" sz="3200" b="1" kern="2200" dirty="0" smtClean="0">
                <a:latin typeface="Times New Roman" panose="02020603050405020304"/>
                <a:ea typeface="宋体" panose="02010600030101010101" pitchFamily="2" charset="-122"/>
              </a:rPr>
              <a:t>的能量。</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9084477" y="2532169"/>
            <a:ext cx="1115979"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化学</a:t>
            </a:r>
            <a:endParaRPr lang="zh-CN" altLang="en-US" sz="3200" dirty="0">
              <a:solidFill>
                <a:prstClr val="black"/>
              </a:solidFill>
            </a:endParaRPr>
          </a:p>
        </p:txBody>
      </p:sp>
      <p:sp>
        <p:nvSpPr>
          <p:cNvPr id="4" name="矩形 3"/>
          <p:cNvSpPr/>
          <p:nvPr/>
        </p:nvSpPr>
        <p:spPr>
          <a:xfrm>
            <a:off x="7029188" y="3276273"/>
            <a:ext cx="65098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52</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3002995" y="2450989"/>
            <a:ext cx="6055243" cy="2195372"/>
            <a:chOff x="2621720" y="1838241"/>
            <a:chExt cx="4541432" cy="1646529"/>
          </a:xfrm>
        </p:grpSpPr>
        <p:cxnSp>
          <p:nvCxnSpPr>
            <p:cNvPr id="18" name="直接箭头连接符 17"/>
            <p:cNvCxnSpPr>
              <a:stCxn id="31" idx="3"/>
              <a:endCxn id="37" idx="2"/>
            </p:cNvCxnSpPr>
            <p:nvPr/>
          </p:nvCxnSpPr>
          <p:spPr bwMode="auto">
            <a:xfrm>
              <a:off x="3378177" y="2247282"/>
              <a:ext cx="626143" cy="68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35"/>
            <p:cNvSpPr>
              <a:spLocks noChangeArrowheads="1"/>
            </p:cNvSpPr>
            <p:nvPr/>
          </p:nvSpPr>
          <p:spPr bwMode="auto">
            <a:xfrm>
              <a:off x="2746864" y="2751097"/>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电能表</a:t>
              </a:r>
              <a:endParaRPr lang="en-US" altLang="zh-CN" sz="3200" b="1" dirty="0"/>
            </a:p>
          </p:txBody>
        </p:sp>
        <p:sp>
          <p:nvSpPr>
            <p:cNvPr id="25" name="矩形 35"/>
            <p:cNvSpPr>
              <a:spLocks noChangeArrowheads="1"/>
            </p:cNvSpPr>
            <p:nvPr/>
          </p:nvSpPr>
          <p:spPr bwMode="auto">
            <a:xfrm>
              <a:off x="3347864" y="1838241"/>
              <a:ext cx="698749"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900" b="1" dirty="0"/>
                <a:t>提供</a:t>
              </a:r>
              <a:endParaRPr lang="en-US" altLang="zh-CN" sz="2900" b="1" dirty="0"/>
            </a:p>
          </p:txBody>
        </p:sp>
        <p:cxnSp>
          <p:nvCxnSpPr>
            <p:cNvPr id="29" name="直接箭头连接符 28"/>
            <p:cNvCxnSpPr>
              <a:stCxn id="32" idx="1"/>
              <a:endCxn id="37" idx="6"/>
            </p:cNvCxnSpPr>
            <p:nvPr/>
          </p:nvCxnSpPr>
          <p:spPr bwMode="auto">
            <a:xfrm flipH="1">
              <a:off x="5132177" y="2241870"/>
              <a:ext cx="556696" cy="1223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auto">
            <a:xfrm flipV="1">
              <a:off x="4560500" y="2542133"/>
              <a:ext cx="0" cy="4320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矩形 35"/>
            <p:cNvSpPr>
              <a:spLocks noChangeArrowheads="1"/>
            </p:cNvSpPr>
            <p:nvPr/>
          </p:nvSpPr>
          <p:spPr bwMode="auto">
            <a:xfrm>
              <a:off x="2621720" y="2027991"/>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物质</a:t>
              </a:r>
              <a:endParaRPr lang="en-US" altLang="zh-CN" sz="3200" b="1" dirty="0"/>
            </a:p>
          </p:txBody>
        </p:sp>
        <p:sp>
          <p:nvSpPr>
            <p:cNvPr id="32" name="矩形 35"/>
            <p:cNvSpPr>
              <a:spLocks noChangeArrowheads="1"/>
            </p:cNvSpPr>
            <p:nvPr/>
          </p:nvSpPr>
          <p:spPr bwMode="auto">
            <a:xfrm>
              <a:off x="5688873" y="2022579"/>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用电器</a:t>
              </a:r>
              <a:endParaRPr lang="en-US" altLang="zh-CN" sz="3200" b="1" dirty="0"/>
            </a:p>
          </p:txBody>
        </p:sp>
        <p:cxnSp>
          <p:nvCxnSpPr>
            <p:cNvPr id="33" name="直接箭头连接符 32"/>
            <p:cNvCxnSpPr/>
            <p:nvPr/>
          </p:nvCxnSpPr>
          <p:spPr bwMode="auto">
            <a:xfrm>
              <a:off x="6238295" y="2511235"/>
              <a:ext cx="0" cy="51945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859669" y="2978648"/>
              <a:ext cx="7190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p:cNvSpPr>
              <a:spLocks noChangeArrowheads="1"/>
            </p:cNvSpPr>
            <p:nvPr/>
          </p:nvSpPr>
          <p:spPr bwMode="auto">
            <a:xfrm>
              <a:off x="5220072" y="3046189"/>
              <a:ext cx="1943080"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Times New Roman" panose="02020603050405020304" pitchFamily="18" charset="0"/>
                  <a:cs typeface="Times New Roman" panose="02020603050405020304" pitchFamily="18" charset="0"/>
                </a:rPr>
                <a:t>电功：</a:t>
              </a:r>
              <a:r>
                <a:rPr lang="en-US" altLang="zh-CN" sz="3200" b="1" i="1" dirty="0">
                  <a:latin typeface="Times New Roman" panose="02020603050405020304" pitchFamily="18" charset="0"/>
                  <a:cs typeface="Times New Roman" panose="02020603050405020304" pitchFamily="18" charset="0"/>
                </a:rPr>
                <a:t>W</a:t>
              </a:r>
              <a:r>
                <a:rPr lang="en-US" altLang="zh-CN" sz="3200" b="1" dirty="0">
                  <a:latin typeface="Times New Roman" panose="02020603050405020304" pitchFamily="18" charset="0"/>
                  <a:cs typeface="Times New Roman" panose="02020603050405020304" pitchFamily="18" charset="0"/>
                </a:rPr>
                <a:t>=</a:t>
              </a:r>
              <a:r>
                <a:rPr lang="en-US" altLang="zh-CN" sz="3200" b="1" i="1" dirty="0" err="1">
                  <a:latin typeface="Times New Roman" panose="02020603050405020304" pitchFamily="18" charset="0"/>
                  <a:cs typeface="Times New Roman" panose="02020603050405020304" pitchFamily="18" charset="0"/>
                </a:rPr>
                <a:t>UIt</a:t>
              </a:r>
              <a:endParaRPr lang="en-US" altLang="zh-CN" sz="3200" b="1" i="1" dirty="0">
                <a:latin typeface="Times New Roman" panose="02020603050405020304" pitchFamily="18" charset="0"/>
                <a:cs typeface="Times New Roman" panose="02020603050405020304" pitchFamily="18" charset="0"/>
              </a:endParaRPr>
            </a:p>
          </p:txBody>
        </p:sp>
        <p:sp>
          <p:nvSpPr>
            <p:cNvPr id="37" name="椭圆 36"/>
            <p:cNvSpPr/>
            <p:nvPr/>
          </p:nvSpPr>
          <p:spPr>
            <a:xfrm>
              <a:off x="4004320" y="1966069"/>
              <a:ext cx="1127857" cy="5760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电能</a:t>
              </a:r>
              <a:endParaRPr lang="zh-CN" altLang="en-US" sz="3200" b="1" dirty="0">
                <a:solidFill>
                  <a:schemeClr val="tx1"/>
                </a:solidFill>
                <a:latin typeface="Times New Roman" panose="02020603050405020304" pitchFamily="18" charset="0"/>
                <a:ea typeface="宋体" panose="02010600030101010101" pitchFamily="2" charset="-122"/>
              </a:endParaRPr>
            </a:p>
          </p:txBody>
        </p:sp>
        <p:sp>
          <p:nvSpPr>
            <p:cNvPr id="38" name="矩形 35"/>
            <p:cNvSpPr>
              <a:spLocks noChangeArrowheads="1"/>
            </p:cNvSpPr>
            <p:nvPr/>
          </p:nvSpPr>
          <p:spPr bwMode="auto">
            <a:xfrm>
              <a:off x="5008812" y="1859798"/>
              <a:ext cx="698749"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900" b="1" dirty="0"/>
                <a:t>消耗</a:t>
              </a:r>
              <a:endParaRPr lang="en-US" altLang="zh-CN" sz="29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3935760" y="1268760"/>
            <a:ext cx="7200800"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图中</a:t>
            </a:r>
            <a:r>
              <a:rPr lang="zh-CN" altLang="en-US" b="1" dirty="0">
                <a:latin typeface="Times New Roman" panose="02020603050405020304" pitchFamily="18" charset="0"/>
                <a:ea typeface="+mn-ea"/>
                <a:cs typeface="Times New Roman" panose="02020603050405020304" pitchFamily="18" charset="0"/>
              </a:rPr>
              <a:t>，接适电源后，电风扇转动。在这个过程中，电风扇把什么能转化为什么能？</a:t>
            </a:r>
            <a:endParaRPr lang="zh-CN" altLang="en-US" b="1" dirty="0">
              <a:latin typeface="Times New Roman" panose="02020603050405020304" pitchFamily="18" charset="0"/>
              <a:ea typeface="+mn-ea"/>
              <a:cs typeface="Times New Roman" panose="02020603050405020304" pitchFamily="18" charset="0"/>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1504" y="1304571"/>
            <a:ext cx="1885950"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26"/>
          <p:cNvSpPr txBox="1">
            <a:spLocks noChangeArrowheads="1"/>
          </p:cNvSpPr>
          <p:nvPr/>
        </p:nvSpPr>
        <p:spPr bwMode="auto">
          <a:xfrm>
            <a:off x="3935760" y="3605680"/>
            <a:ext cx="7200800"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None/>
              <a:defRPr/>
            </a:pPr>
            <a:r>
              <a:rPr lang="zh-CN" altLang="en-US" b="1" dirty="0" smtClean="0">
                <a:solidFill>
                  <a:srgbClr val="FF0000"/>
                </a:solidFill>
                <a:latin typeface="Times New Roman" panose="02020603050405020304" pitchFamily="18" charset="0"/>
                <a:ea typeface="+mn-ea"/>
                <a:cs typeface="Times New Roman" panose="02020603050405020304" pitchFamily="18" charset="0"/>
              </a:rPr>
              <a:t>电风扇</a:t>
            </a:r>
            <a:r>
              <a:rPr lang="zh-CN" altLang="en-US" b="1" dirty="0">
                <a:solidFill>
                  <a:srgbClr val="FF0000"/>
                </a:solidFill>
                <a:latin typeface="Times New Roman" panose="02020603050405020304" pitchFamily="18" charset="0"/>
                <a:ea typeface="+mn-ea"/>
                <a:cs typeface="Times New Roman" panose="02020603050405020304" pitchFamily="18" charset="0"/>
              </a:rPr>
              <a:t>中的电动机把电能转化为电风扇扇叶的</a:t>
            </a:r>
            <a:r>
              <a:rPr lang="zh-CN" altLang="en-US" b="1" dirty="0" smtClean="0">
                <a:solidFill>
                  <a:srgbClr val="FF0000"/>
                </a:solidFill>
                <a:latin typeface="Times New Roman" panose="02020603050405020304" pitchFamily="18" charset="0"/>
                <a:ea typeface="+mn-ea"/>
                <a:cs typeface="Times New Roman" panose="02020603050405020304" pitchFamily="18" charset="0"/>
              </a:rPr>
              <a:t>机械能。</a:t>
            </a:r>
            <a:endParaRPr lang="zh-CN" altLang="en-US"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3721893" y="1124744"/>
            <a:ext cx="74146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图中</a:t>
            </a:r>
            <a:r>
              <a:rPr lang="zh-CN" altLang="en-US" b="1" dirty="0">
                <a:latin typeface="Times New Roman" panose="02020603050405020304" pitchFamily="18" charset="0"/>
                <a:ea typeface="+mn-ea"/>
                <a:cs typeface="Times New Roman" panose="02020603050405020304" pitchFamily="18" charset="0"/>
              </a:rPr>
              <a:t>，闭合开关使白炽灯发光。在这个过程中，白炽灯把什么能转化为什么能？</a:t>
            </a:r>
            <a:endParaRPr lang="zh-CN" altLang="en-US" b="1" dirty="0">
              <a:latin typeface="Times New Roman" panose="02020603050405020304" pitchFamily="18" charset="0"/>
              <a:ea typeface="+mn-ea"/>
              <a:cs typeface="Times New Roman" panose="02020603050405020304" pitchFamily="18" charset="0"/>
            </a:endParaRPr>
          </a:p>
        </p:txBody>
      </p:sp>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73560" y="1124740"/>
            <a:ext cx="2148333" cy="2304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26"/>
          <p:cNvSpPr txBox="1">
            <a:spLocks noChangeArrowheads="1"/>
          </p:cNvSpPr>
          <p:nvPr/>
        </p:nvSpPr>
        <p:spPr bwMode="auto">
          <a:xfrm>
            <a:off x="3719736" y="3501008"/>
            <a:ext cx="5256584"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None/>
              <a:defRPr/>
            </a:pPr>
            <a:r>
              <a:rPr lang="zh-CN" altLang="en-US" b="1" dirty="0" smtClean="0">
                <a:solidFill>
                  <a:srgbClr val="FF0000"/>
                </a:solidFill>
                <a:latin typeface="Times New Roman" panose="02020603050405020304" pitchFamily="18" charset="0"/>
                <a:ea typeface="+mn-ea"/>
                <a:cs typeface="Times New Roman" panose="02020603050405020304" pitchFamily="18" charset="0"/>
              </a:rPr>
              <a:t>白炽灯</a:t>
            </a:r>
            <a:r>
              <a:rPr lang="zh-CN" altLang="en-US" b="1" dirty="0">
                <a:solidFill>
                  <a:srgbClr val="FF0000"/>
                </a:solidFill>
                <a:latin typeface="Times New Roman" panose="02020603050405020304" pitchFamily="18" charset="0"/>
                <a:ea typeface="+mn-ea"/>
                <a:cs typeface="Times New Roman" panose="02020603050405020304" pitchFamily="18" charset="0"/>
              </a:rPr>
              <a:t>把电能转化为光能。</a:t>
            </a:r>
            <a:endParaRPr lang="zh-CN" altLang="en-US"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892300"/>
            <a:ext cx="10081616"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电能的获得 各种发电厂和电池是人们获取电能的主要途径。</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电能的利用 人们利用电能时，通过用电器将电能转化为其他形式的能。</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1067924"/>
            <a:ext cx="241093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263" y="1055476"/>
            <a:ext cx="1165008"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电能</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508787"/>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电能的单位及其换算</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国际单位：焦耳，简称焦，用符号</a:t>
            </a:r>
            <a:r>
              <a:rPr lang="en-US" altLang="zh-CN" sz="3200" b="1" dirty="0">
                <a:latin typeface="Times New Roman" panose="02020603050405020304" pitchFamily="18" charset="0"/>
                <a:cs typeface="Times New Roman" panose="02020603050405020304" pitchFamily="18" charset="0"/>
              </a:rPr>
              <a:t>J </a:t>
            </a:r>
            <a:r>
              <a:rPr lang="zh-CN" altLang="en-US" sz="3200" b="1" dirty="0">
                <a:latin typeface="Times New Roman" panose="02020603050405020304" pitchFamily="18" charset="0"/>
                <a:cs typeface="Times New Roman" panose="02020603050405020304" pitchFamily="18" charset="0"/>
              </a:rPr>
              <a:t>表示。</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常用单位：千瓦时，用符号</a:t>
            </a:r>
            <a:r>
              <a:rPr lang="en-US" altLang="zh-CN" sz="3200" b="1" dirty="0" err="1">
                <a:latin typeface="Times New Roman" panose="02020603050405020304" pitchFamily="18" charset="0"/>
                <a:cs typeface="Times New Roman" panose="02020603050405020304" pitchFamily="18" charset="0"/>
              </a:rPr>
              <a:t>kW·h</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表示，俗称“度”。</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换算关系：</a:t>
            </a:r>
            <a:r>
              <a:rPr lang="en-US" altLang="zh-CN" sz="3200" b="1" dirty="0">
                <a:latin typeface="Times New Roman" panose="02020603050405020304" pitchFamily="18" charset="0"/>
                <a:cs typeface="Times New Roman" panose="02020603050405020304" pitchFamily="18" charset="0"/>
              </a:rPr>
              <a:t>1 </a:t>
            </a:r>
            <a:r>
              <a:rPr lang="en-US" altLang="zh-CN" sz="3200" b="1" dirty="0" err="1">
                <a:latin typeface="Times New Roman" panose="02020603050405020304" pitchFamily="18" charset="0"/>
                <a:cs typeface="Times New Roman" panose="02020603050405020304" pitchFamily="18" charset="0"/>
              </a:rPr>
              <a:t>kW·h</a:t>
            </a:r>
            <a:r>
              <a:rPr lang="en-US" altLang="zh-CN" sz="3200" b="1" dirty="0">
                <a:latin typeface="Times New Roman" panose="02020603050405020304" pitchFamily="18" charset="0"/>
                <a:cs typeface="Times New Roman" panose="02020603050405020304" pitchFamily="18" charset="0"/>
              </a:rPr>
              <a:t>=3.6×10</a:t>
            </a:r>
            <a:r>
              <a:rPr lang="en-US" altLang="zh-CN" sz="3200" b="1" baseline="30000" dirty="0">
                <a:latin typeface="Times New Roman" panose="02020603050405020304" pitchFamily="18" charset="0"/>
                <a:cs typeface="Times New Roman" panose="02020603050405020304" pitchFamily="18" charset="0"/>
              </a:rPr>
              <a:t>6</a:t>
            </a:r>
            <a:r>
              <a:rPr lang="en-US" altLang="zh-CN" sz="3200" b="1" dirty="0">
                <a:latin typeface="Times New Roman" panose="02020603050405020304" pitchFamily="18" charset="0"/>
                <a:cs typeface="Times New Roman" panose="02020603050405020304" pitchFamily="18" charset="0"/>
              </a:rPr>
              <a:t> J</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53615" y="799465"/>
            <a:ext cx="7084695" cy="4709795"/>
            <a:chOff x="2494" y="1311"/>
            <a:chExt cx="11157" cy="7417"/>
          </a:xfrm>
        </p:grpSpPr>
        <p:pic>
          <p:nvPicPr>
            <p:cNvPr id="3" name="图片 2" descr="打孔纸"/>
            <p:cNvPicPr>
              <a:picLocks noChangeAspect="1"/>
            </p:cNvPicPr>
            <p:nvPr>
              <p:custDataLst>
                <p:tags r:id="rId1"/>
              </p:custDataLst>
            </p:nvPr>
          </p:nvPicPr>
          <p:blipFill>
            <a:blip r:embed="rId2"/>
            <a:stretch>
              <a:fillRect/>
            </a:stretch>
          </p:blipFill>
          <p:spPr>
            <a:xfrm>
              <a:off x="2494" y="2247"/>
              <a:ext cx="11157" cy="6481"/>
            </a:xfrm>
            <a:prstGeom prst="rect">
              <a:avLst/>
            </a:prstGeom>
          </p:spPr>
        </p:pic>
        <p:grpSp>
          <p:nvGrpSpPr>
            <p:cNvPr id="7" name="组合 6"/>
            <p:cNvGrpSpPr/>
            <p:nvPr/>
          </p:nvGrpSpPr>
          <p:grpSpPr>
            <a:xfrm>
              <a:off x="2936" y="1311"/>
              <a:ext cx="4248" cy="977"/>
              <a:chOff x="2936" y="1718"/>
              <a:chExt cx="4248" cy="977"/>
            </a:xfrm>
          </p:grpSpPr>
          <p:sp>
            <p:nvSpPr>
              <p:cNvPr id="4" name="文本框 3"/>
              <p:cNvSpPr txBox="1"/>
              <p:nvPr>
                <p:custDataLst>
                  <p:tags r:id="rId3"/>
                </p:custDataLst>
              </p:nvPr>
            </p:nvSpPr>
            <p:spPr>
              <a:xfrm>
                <a:off x="4419" y="1873"/>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知识图解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718"/>
                <a:ext cx="1579" cy="936"/>
              </a:xfrm>
              <a:prstGeom prst="rect">
                <a:avLst/>
              </a:prstGeom>
            </p:spPr>
          </p:pic>
        </p:grpSp>
      </p:grpSp>
      <p:sp>
        <p:nvSpPr>
          <p:cNvPr id="8" name="矩形 7"/>
          <p:cNvSpPr>
            <a:spLocks noChangeArrowheads="1"/>
          </p:cNvSpPr>
          <p:nvPr/>
        </p:nvSpPr>
        <p:spPr bwMode="auto">
          <a:xfrm>
            <a:off x="3035617" y="1844824"/>
            <a:ext cx="2412311"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各种发电厂的能量转化情况如图</a:t>
            </a: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所示：</a:t>
            </a:r>
            <a:endParaRPr lang="zh-CN" altLang="en-US" sz="3200" b="1" dirty="0">
              <a:solidFill>
                <a:srgbClr val="00B0F0"/>
              </a:solidFill>
              <a:latin typeface="Times New Roman" panose="02020603050405020304" pitchFamily="18" charset="0"/>
              <a:ea typeface="楷体" panose="02010609060101010101" pitchFamily="49" charset="-122"/>
            </a:endParaRPr>
          </a:p>
        </p:txBody>
      </p:sp>
      <p:pic>
        <p:nvPicPr>
          <p:cNvPr id="9"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1984" y="1907541"/>
            <a:ext cx="2524868"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268760"/>
            <a:ext cx="97155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下列关于用电器工作时的能量转化错误的是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洗衣机：电能主要转化为内能</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电风扇：电能主要转化为机械能</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白炽灯：电能转化为内能和光能</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电熨斗：电能转化为内能</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468181"/>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COMMONDATA" val="eyJoZGlkIjoiZDgzY2JjNTBjNTcxZjg0YTYyNTBiMzJkYjUwMTYzNTY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3344</Words>
  <Application>WPS 演示</Application>
  <PresentationFormat>自定义</PresentationFormat>
  <Paragraphs>249</Paragraphs>
  <Slides>39</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黑体</vt:lpstr>
      <vt:lpstr>Times New Roman</vt:lpstr>
      <vt:lpstr>Calibri</vt:lpstr>
      <vt:lpstr>楷体</vt:lpstr>
      <vt:lpstr>微软雅黑</vt:lpstr>
      <vt:lpstr>Arial Unicode MS</vt:lpstr>
      <vt:lpstr>Cambria Math</vt:lpstr>
      <vt:lpstr>Times New Roman</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1496</cp:revision>
  <dcterms:created xsi:type="dcterms:W3CDTF">2024-02-06T13:07:00Z</dcterms:created>
  <dcterms:modified xsi:type="dcterms:W3CDTF">2025-07-02T03:45:27Z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