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41"/>
  </p:handoutMasterIdLst>
  <p:sldIdLst>
    <p:sldId id="256" r:id="rId3"/>
    <p:sldId id="257" r:id="rId5"/>
    <p:sldId id="334" r:id="rId6"/>
    <p:sldId id="386" r:id="rId7"/>
    <p:sldId id="387" r:id="rId8"/>
    <p:sldId id="388" r:id="rId9"/>
    <p:sldId id="389" r:id="rId10"/>
    <p:sldId id="390" r:id="rId11"/>
    <p:sldId id="414" r:id="rId12"/>
    <p:sldId id="415" r:id="rId13"/>
    <p:sldId id="393" r:id="rId14"/>
    <p:sldId id="394" r:id="rId15"/>
    <p:sldId id="395" r:id="rId16"/>
    <p:sldId id="396" r:id="rId17"/>
    <p:sldId id="397" r:id="rId18"/>
    <p:sldId id="398" r:id="rId19"/>
    <p:sldId id="399" r:id="rId20"/>
    <p:sldId id="400" r:id="rId21"/>
    <p:sldId id="401" r:id="rId22"/>
    <p:sldId id="402" r:id="rId23"/>
    <p:sldId id="403" r:id="rId24"/>
    <p:sldId id="404" r:id="rId25"/>
    <p:sldId id="405" r:id="rId26"/>
    <p:sldId id="406" r:id="rId27"/>
    <p:sldId id="407" r:id="rId28"/>
    <p:sldId id="408" r:id="rId29"/>
    <p:sldId id="409" r:id="rId30"/>
    <p:sldId id="410" r:id="rId31"/>
    <p:sldId id="416" r:id="rId32"/>
    <p:sldId id="417" r:id="rId33"/>
    <p:sldId id="418" r:id="rId34"/>
    <p:sldId id="306" r:id="rId35"/>
    <p:sldId id="419" r:id="rId36"/>
    <p:sldId id="420" r:id="rId37"/>
    <p:sldId id="421" r:id="rId38"/>
    <p:sldId id="422" r:id="rId39"/>
    <p:sldId id="373" r:id="rId40"/>
  </p:sldIdLst>
  <p:sldSz cx="12192000" cy="6858000"/>
  <p:notesSz cx="6858000" cy="9144000"/>
  <p:embeddedFontLst>
    <p:embeddedFont>
      <p:font typeface="黑体" panose="02010609060101010101" charset="-122"/>
      <p:regular r:id="rId46"/>
    </p:embeddedFont>
    <p:embeddedFont>
      <p:font typeface="Calibri" panose="020F0502020204030204" pitchFamily="34" charset="0"/>
      <p:regular r:id="rId47"/>
      <p:bold r:id="rId48"/>
      <p:italic r:id="rId49"/>
      <p:boldItalic r:id="rId50"/>
    </p:embeddedFont>
    <p:embeddedFont>
      <p:font typeface="楷体" panose="02010609060101010101" pitchFamily="49" charset="-122"/>
      <p:regular r:id="rId51"/>
    </p:embeddedFont>
    <p:embeddedFont>
      <p:font typeface="微软雅黑" panose="020B0503020204020204" charset="-122"/>
      <p:regular r:id="rId52"/>
    </p:embeddedFont>
  </p:embeddedFontLst>
  <p:custDataLst>
    <p:tags r:id="rId53"/>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4" userDrawn="1">
          <p15:clr>
            <a:srgbClr val="A4A3A4"/>
          </p15:clr>
        </p15:guide>
        <p15:guide id="3" pos="496" userDrawn="1">
          <p15:clr>
            <a:srgbClr val="A4A3A4"/>
          </p15:clr>
        </p15:guide>
        <p15:guide id="4" pos="7202" userDrawn="1">
          <p15:clr>
            <a:srgbClr val="A4A3A4"/>
          </p15:clr>
        </p15:guide>
        <p15:guide id="5" orient="horz" pos="2160" userDrawn="1">
          <p15:clr>
            <a:srgbClr val="A4A3A4"/>
          </p15:clr>
        </p15:guide>
        <p15:guide id="6" pos="483" userDrawn="1">
          <p15:clr>
            <a:srgbClr val="A4A3A4"/>
          </p15:clr>
        </p15:guide>
        <p15:guide id="7" pos="7197" userDrawn="1">
          <p15:clr>
            <a:srgbClr val="A4A3A4"/>
          </p15:clr>
        </p15:guide>
        <p15:guide id="8"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xj"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EDFF"/>
    <a:srgbClr val="21A5D3"/>
    <a:srgbClr val="66CCFF"/>
    <a:srgbClr val="33CCFF"/>
    <a:srgbClr val="F4BE96"/>
    <a:srgbClr val="BEE2EC"/>
    <a:srgbClr val="FF6699"/>
    <a:srgbClr val="FF5050"/>
    <a:srgbClr val="CCECFF"/>
    <a:srgbClr val="C9E8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13"/>
    <p:restoredTop sz="98946"/>
  </p:normalViewPr>
  <p:slideViewPr>
    <p:cSldViewPr showGuides="1">
      <p:cViewPr varScale="1">
        <p:scale>
          <a:sx n="45" d="100"/>
          <a:sy n="45" d="100"/>
        </p:scale>
        <p:origin x="-126" y="-1218"/>
      </p:cViewPr>
      <p:guideLst>
        <p:guide orient="horz" pos="794"/>
        <p:guide pos="496"/>
        <p:guide pos="7202"/>
        <p:guide orient="horz" pos="2160"/>
        <p:guide pos="483"/>
        <p:guide pos="7197"/>
        <p:guide pos="3840"/>
      </p:guideLst>
    </p:cSldViewPr>
  </p:slideViewPr>
  <p:notesTextViewPr>
    <p:cViewPr>
      <p:scale>
        <a:sx n="100" d="100"/>
        <a:sy n="100" d="100"/>
      </p:scale>
      <p:origin x="0" y="0"/>
    </p:cViewPr>
  </p:notesTextViewPr>
  <p:sorterViewPr showFormatting="0">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3" Type="http://schemas.openxmlformats.org/officeDocument/2006/relationships/tags" Target="tags/tag88.xml"/><Relationship Id="rId52" Type="http://schemas.openxmlformats.org/officeDocument/2006/relationships/font" Target="fonts/font7.fntdata"/><Relationship Id="rId51" Type="http://schemas.openxmlformats.org/officeDocument/2006/relationships/font" Target="fonts/font6.fntdata"/><Relationship Id="rId50" Type="http://schemas.openxmlformats.org/officeDocument/2006/relationships/font" Target="fonts/font5.fntdata"/><Relationship Id="rId5" Type="http://schemas.openxmlformats.org/officeDocument/2006/relationships/slide" Target="slides/slide2.xml"/><Relationship Id="rId49" Type="http://schemas.openxmlformats.org/officeDocument/2006/relationships/font" Target="fonts/font4.fntdata"/><Relationship Id="rId48" Type="http://schemas.openxmlformats.org/officeDocument/2006/relationships/font" Target="fonts/font3.fntdata"/><Relationship Id="rId47" Type="http://schemas.openxmlformats.org/officeDocument/2006/relationships/font" Target="fonts/font2.fntdata"/><Relationship Id="rId46" Type="http://schemas.openxmlformats.org/officeDocument/2006/relationships/font" Target="fonts/font1.fntdata"/><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E8487A0-28CE-45ED-9353-FA7AC7026AD7}"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FF95CA96-DD03-41C9-8A34-7F555AA2223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0700" y="685800"/>
            <a:ext cx="60966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xml"/><Relationship Id="rId7" Type="http://schemas.microsoft.com/office/2007/relationships/hdphoto" Target="../media/image4.wdp"/><Relationship Id="rId6" Type="http://schemas.openxmlformats.org/officeDocument/2006/relationships/image" Target="../media/image3.png"/><Relationship Id="rId5" Type="http://schemas.openxmlformats.org/officeDocument/2006/relationships/tags" Target="../tags/tag2.xml"/><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0"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image" Target="../media/image5.png"/><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image" Target="../media/image2.png"/><Relationship Id="rId3" Type="http://schemas.openxmlformats.org/officeDocument/2006/relationships/tags" Target="../tags/tag5.xml"/><Relationship Id="rId2" Type="http://schemas.openxmlformats.org/officeDocument/2006/relationships/tags" Target="../tags/tag4.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1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15.xml"/><Relationship Id="rId7" Type="http://schemas.openxmlformats.org/officeDocument/2006/relationships/image" Target="../media/image5.png"/><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2.png"/><Relationship Id="rId3" Type="http://schemas.openxmlformats.org/officeDocument/2006/relationships/tags" Target="../tags/tag12.xml"/><Relationship Id="rId2" Type="http://schemas.openxmlformats.org/officeDocument/2006/relationships/tags" Target="../tags/tag11.xml"/><Relationship Id="rId12" Type="http://schemas.openxmlformats.org/officeDocument/2006/relationships/image" Target="../media/image6.jpeg"/><Relationship Id="rId11" Type="http://schemas.openxmlformats.org/officeDocument/2006/relationships/image" Target="../media/image8.png"/><Relationship Id="rId10" Type="http://schemas.openxmlformats.org/officeDocument/2006/relationships/tags" Target="../tags/tag1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image" Target="../media/image5.png"/><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2.png"/><Relationship Id="rId3" Type="http://schemas.openxmlformats.org/officeDocument/2006/relationships/tags" Target="../tags/tag18.xml"/><Relationship Id="rId2" Type="http://schemas.openxmlformats.org/officeDocument/2006/relationships/tags" Target="../tags/tag17.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23.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image" Target="../media/image5.png"/><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2.png"/><Relationship Id="rId3" Type="http://schemas.openxmlformats.org/officeDocument/2006/relationships/tags" Target="../tags/tag25.xml"/><Relationship Id="rId2" Type="http://schemas.openxmlformats.org/officeDocument/2006/relationships/tags" Target="../tags/tag24.xml"/><Relationship Id="rId17" Type="http://schemas.openxmlformats.org/officeDocument/2006/relationships/image" Target="../media/image6.jpeg"/><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image" Target="../media/image9.png"/><Relationship Id="rId13" Type="http://schemas.openxmlformats.org/officeDocument/2006/relationships/tags" Target="../tags/tag31.xml"/><Relationship Id="rId12" Type="http://schemas.openxmlformats.org/officeDocument/2006/relationships/image" Target="../media/image8.png"/><Relationship Id="rId11" Type="http://schemas.openxmlformats.org/officeDocument/2006/relationships/tags" Target="../tags/tag3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image" Target="../media/image5.png"/><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image" Target="../media/image2.png"/><Relationship Id="rId3" Type="http://schemas.openxmlformats.org/officeDocument/2006/relationships/tags" Target="../tags/tag35.xml"/><Relationship Id="rId2" Type="http://schemas.openxmlformats.org/officeDocument/2006/relationships/tags" Target="../tags/tag34.xml"/><Relationship Id="rId17" Type="http://schemas.openxmlformats.org/officeDocument/2006/relationships/image" Target="../media/image6.jpeg"/><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image" Target="../media/image10.png"/><Relationship Id="rId13" Type="http://schemas.openxmlformats.org/officeDocument/2006/relationships/tags" Target="../tags/tag41.xml"/><Relationship Id="rId12" Type="http://schemas.openxmlformats.org/officeDocument/2006/relationships/image" Target="../media/image8.png"/><Relationship Id="rId11" Type="http://schemas.openxmlformats.org/officeDocument/2006/relationships/tags" Target="../tags/tag4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image" Target="../media/image5.png"/><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media/image2.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image" Target="../media/image6.jpeg"/><Relationship Id="rId13" Type="http://schemas.openxmlformats.org/officeDocument/2006/relationships/image" Target="../media/image11.png"/><Relationship Id="rId12" Type="http://schemas.openxmlformats.org/officeDocument/2006/relationships/image" Target="../media/image8.png"/><Relationship Id="rId11" Type="http://schemas.openxmlformats.org/officeDocument/2006/relationships/tags" Target="../tags/tag5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625"/>
          <a:stretch>
            <a:fillRect/>
          </a:stretch>
        </p:blipFill>
        <p:spPr>
          <a:xfrm>
            <a:off x="-7835" y="-5612"/>
            <a:ext cx="12221330" cy="6874498"/>
          </a:xfrm>
          <a:prstGeom prst="rect">
            <a:avLst/>
          </a:prstGeom>
        </p:spPr>
      </p:pic>
      <p:grpSp>
        <p:nvGrpSpPr>
          <p:cNvPr id="7" name="组合 6"/>
          <p:cNvGrpSpPr/>
          <p:nvPr userDrawn="1"/>
        </p:nvGrpSpPr>
        <p:grpSpPr>
          <a:xfrm>
            <a:off x="47328" y="75872"/>
            <a:ext cx="2416810" cy="471552"/>
            <a:chOff x="47328" y="75872"/>
            <a:chExt cx="2416810" cy="471552"/>
          </a:xfrm>
        </p:grpSpPr>
        <p:grpSp>
          <p:nvGrpSpPr>
            <p:cNvPr id="8" name="组合 7"/>
            <p:cNvGrpSpPr/>
            <p:nvPr userDrawn="1"/>
          </p:nvGrpSpPr>
          <p:grpSpPr>
            <a:xfrm>
              <a:off x="47328" y="82972"/>
              <a:ext cx="2416810" cy="393700"/>
              <a:chOff x="15353" y="106"/>
              <a:chExt cx="3806" cy="620"/>
            </a:xfrm>
          </p:grpSpPr>
          <p:pic>
            <p:nvPicPr>
              <p:cNvPr id="10" name="图片 9" descr="荣德基.png"/>
              <p:cNvPicPr>
                <a:picLocks noChangeAspect="1"/>
              </p:cNvPicPr>
              <p:nvPr userDrawn="1">
                <p:custDataLst>
                  <p:tags r:id="rId3"/>
                </p:custDataLst>
              </p:nvPr>
            </p:nvPicPr>
            <p:blipFill>
              <a:blip r:embed="rId4"/>
              <a:stretch>
                <a:fillRect/>
              </a:stretch>
            </p:blipFill>
            <p:spPr>
              <a:xfrm>
                <a:off x="15353" y="106"/>
                <a:ext cx="1584" cy="620"/>
              </a:xfrm>
              <a:prstGeom prst="rect">
                <a:avLst/>
              </a:prstGeom>
              <a:noFill/>
              <a:ln w="9525">
                <a:noFill/>
              </a:ln>
            </p:spPr>
          </p:pic>
          <p:pic>
            <p:nvPicPr>
              <p:cNvPr id="11" name="图片 10" descr="白色点拨"/>
              <p:cNvPicPr>
                <a:picLocks noChangeAspect="1"/>
              </p:cNvPicPr>
              <p:nvPr userDrawn="1">
                <p:custDataLst>
                  <p:tags r:id="rId5"/>
                </p:custDataLst>
              </p:nvPr>
            </p:nvPicPr>
            <p:blipFill>
              <a:blip r:embed="rId6">
                <a:extLst>
                  <a:ext uri="{BEBA8EAE-BF5A-486C-A8C5-ECC9F3942E4B}">
                    <a14:imgProps xmlns:a14="http://schemas.microsoft.com/office/drawing/2010/main">
                      <a14:imgLayer r:embed="rId7">
                        <a14:imgEffect>
                          <a14:artisticGlowEdges trans="15000"/>
                        </a14:imgEffect>
                      </a14:imgLayer>
                    </a14:imgProps>
                  </a:ext>
                </a:extLst>
              </a:blip>
              <a:stretch>
                <a:fillRect/>
              </a:stretch>
            </p:blipFill>
            <p:spPr>
              <a:xfrm>
                <a:off x="17902" y="106"/>
                <a:ext cx="1257" cy="525"/>
              </a:xfrm>
              <a:prstGeom prst="rect">
                <a:avLst/>
              </a:prstGeom>
            </p:spPr>
          </p:pic>
        </p:grpSp>
        <p:pic>
          <p:nvPicPr>
            <p:cNvPr id="9" name="图片 73" descr="/private/var/folders/b1/j07mvtc12sjfxxr7f6ylphcr0000gn/T/com.kingsoft.wpsoffice.mac/kaimatting/20240112102330/output_aiMatting_20240112102344.pngoutput_aiMatting_20240112102344"/>
            <p:cNvPicPr>
              <a:picLocks noChangeAspect="1"/>
            </p:cNvPicPr>
            <p:nvPr userDrawn="1">
              <p:custDataLst>
                <p:tags r:id="rId8"/>
              </p:custDataLst>
            </p:nvPr>
          </p:nvPicPr>
          <p:blipFill>
            <a:blip r:embed="rId9"/>
            <a:stretch>
              <a:fillRect/>
            </a:stretch>
          </p:blipFill>
          <p:spPr>
            <a:xfrm>
              <a:off x="1098509" y="75872"/>
              <a:ext cx="567434" cy="471552"/>
            </a:xfrm>
            <a:prstGeom prst="rect">
              <a:avLst/>
            </a:prstGeom>
          </p:spPr>
        </p:pic>
      </p:grpSp>
      <p:pic>
        <p:nvPicPr>
          <p:cNvPr id="13" name="图片 2"/>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学习目标">
    <p:spTree>
      <p:nvGrpSpPr>
        <p:cNvPr id="1" name=""/>
        <p:cNvGrpSpPr/>
        <p:nvPr/>
      </p:nvGrpSpPr>
      <p:grpSpPr>
        <a:xfrm>
          <a:off x="0" y="0"/>
          <a:ext cx="0" cy="0"/>
          <a:chOff x="0" y="0"/>
          <a:chExt cx="0" cy="0"/>
        </a:xfrm>
      </p:grpSpPr>
      <p:sp>
        <p:nvSpPr>
          <p:cNvPr id="18" name="任意多边形 17"/>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学习目标</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课时导入">
    <p:spTree>
      <p:nvGrpSpPr>
        <p:cNvPr id="1" name=""/>
        <p:cNvGrpSpPr/>
        <p:nvPr/>
      </p:nvGrpSpPr>
      <p:grpSpPr>
        <a:xfrm>
          <a:off x="0" y="0"/>
          <a:ext cx="0" cy="0"/>
          <a:chOff x="0" y="0"/>
          <a:chExt cx="0" cy="0"/>
        </a:xfrm>
      </p:grpSpPr>
      <p:sp>
        <p:nvSpPr>
          <p:cNvPr id="4" name="任意多边形 3"/>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7"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8"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10" name="矩形 9"/>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课时导入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nvPicPr>
        <p:blipFill>
          <a:blip r:embed="rId9"/>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0"/>
            </p:custDataLst>
          </p:nvPr>
        </p:nvPicPr>
        <p:blipFill>
          <a:blip r:embed="rId11"/>
          <a:stretch>
            <a:fillRect/>
          </a:stretch>
        </p:blipFill>
        <p:spPr>
          <a:xfrm>
            <a:off x="8903970" y="6350635"/>
            <a:ext cx="4949825" cy="487680"/>
          </a:xfrm>
          <a:prstGeom prst="rect">
            <a:avLst/>
          </a:prstGeom>
        </p:spPr>
      </p:pic>
      <p:pic>
        <p:nvPicPr>
          <p:cNvPr id="11" name="图片 2"/>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感悟新知">
    <p:spTree>
      <p:nvGrpSpPr>
        <p:cNvPr id="1" name=""/>
        <p:cNvGrpSpPr/>
        <p:nvPr/>
      </p:nvGrpSpPr>
      <p:grpSpPr>
        <a:xfrm>
          <a:off x="0" y="0"/>
          <a:ext cx="0" cy="0"/>
          <a:chOff x="0" y="0"/>
          <a:chExt cx="0" cy="0"/>
        </a:xfrm>
      </p:grpSpPr>
      <p:sp>
        <p:nvSpPr>
          <p:cNvPr id="6" name="任意多边形 5"/>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7" name="矩形 6"/>
          <p:cNvSpPr/>
          <p:nvPr userDrawn="1">
            <p:custDataLst>
              <p:tags r:id="rId8"/>
            </p:custDataLst>
          </p:nvPr>
        </p:nvSpPr>
        <p:spPr>
          <a:xfrm>
            <a:off x="874947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感悟新知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随堂检测">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随堂检测</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652145" y="463550"/>
            <a:ext cx="1954530" cy="1011555"/>
            <a:chOff x="1145" y="1779"/>
            <a:chExt cx="3356" cy="1401"/>
          </a:xfrm>
        </p:grpSpPr>
        <p:pic>
          <p:nvPicPr>
            <p:cNvPr id="11" name="图片 10" descr="未标题-3"/>
            <p:cNvPicPr>
              <a:picLocks noChangeAspect="1"/>
            </p:cNvPicPr>
            <p:nvPr>
              <p:custDataLst>
                <p:tags r:id="rId13"/>
              </p:custDataLst>
            </p:nvPr>
          </p:nvPicPr>
          <p:blipFill>
            <a:blip r:embed="rId14"/>
            <a:stretch>
              <a:fillRect/>
            </a:stretch>
          </p:blipFill>
          <p:spPr>
            <a:xfrm>
              <a:off x="1145" y="1779"/>
              <a:ext cx="3356" cy="1401"/>
            </a:xfrm>
            <a:prstGeom prst="rect">
              <a:avLst/>
            </a:prstGeom>
          </p:spPr>
        </p:pic>
        <p:sp>
          <p:nvSpPr>
            <p:cNvPr id="12" name="文本框 1"/>
            <p:cNvSpPr txBox="1"/>
            <p:nvPr>
              <p:custDataLst>
                <p:tags r:id="rId15"/>
              </p:custDataLst>
            </p:nvPr>
          </p:nvSpPr>
          <p:spPr>
            <a:xfrm>
              <a:off x="2469" y="2155"/>
              <a:ext cx="1755" cy="725"/>
            </a:xfrm>
            <a:prstGeom prst="rect">
              <a:avLst/>
            </a:prstGeom>
            <a:noFill/>
          </p:spPr>
          <p:txBody>
            <a:bodyPr wrap="square" rtlCol="0">
              <a:spAutoFit/>
            </a:bodyPr>
            <a:lstStyle/>
            <a:p>
              <a:endParaRPr lang="zh-CN" altLang="en-US" sz="2400">
                <a:latin typeface="黑体" panose="02010609060101010101" charset="-122"/>
                <a:ea typeface="黑体" panose="02010609060101010101" charset="-122"/>
                <a:cs typeface="黑体" panose="02010609060101010101" charset="-122"/>
              </a:endParaRPr>
            </a:p>
          </p:txBody>
        </p:sp>
      </p:grpSp>
      <p:pic>
        <p:nvPicPr>
          <p:cNvPr id="13" name="图片 73" descr="/private/var/folders/b1/j07mvtc12sjfxxr7f6ylphcr0000gn/T/com.kingsoft.wpsoffice.mac/kaimatting/20240112102330/output_aiMatting_20240112102344.pngoutput_aiMatting_20240112102344"/>
          <p:cNvPicPr>
            <a:picLocks noChangeAspect="1"/>
          </p:cNvPicPr>
          <p:nvPr userDrawn="1">
            <p:custDataLst>
              <p:tags r:id="rId16"/>
            </p:custDataLst>
          </p:nvPr>
        </p:nvPicPr>
        <p:blipFill>
          <a:blip r:embed="rId7"/>
          <a:stretch>
            <a:fillRect/>
          </a:stretch>
        </p:blipFill>
        <p:spPr>
          <a:xfrm>
            <a:off x="768363" y="692785"/>
            <a:ext cx="654084" cy="543560"/>
          </a:xfrm>
          <a:prstGeom prst="rect">
            <a:avLst/>
          </a:prstGeom>
        </p:spPr>
      </p:pic>
      <p:sp>
        <p:nvSpPr>
          <p:cNvPr id="14" name="文本框 5"/>
          <p:cNvSpPr txBox="1"/>
          <p:nvPr userDrawn="1"/>
        </p:nvSpPr>
        <p:spPr>
          <a:xfrm>
            <a:off x="1416050" y="692150"/>
            <a:ext cx="1177925" cy="583565"/>
          </a:xfrm>
          <a:prstGeom prst="rect">
            <a:avLst/>
          </a:prstGeom>
          <a:noFill/>
        </p:spPr>
        <p:txBody>
          <a:bodyPr wrap="square" rtlCol="0">
            <a:spAutoFit/>
          </a:bodyPr>
          <a:lstStyle/>
          <a:p>
            <a:r>
              <a:rPr lang="zh-CN" altLang="en-US" sz="3200" b="1" dirty="0">
                <a:latin typeface="黑体" panose="02010609060101010101" charset="-122"/>
                <a:ea typeface="黑体" panose="02010609060101010101" charset="-122"/>
              </a:rPr>
              <a:t>演练</a:t>
            </a:r>
            <a:endParaRPr lang="zh-CN" altLang="en-US" sz="3200" b="1" dirty="0">
              <a:latin typeface="黑体" panose="02010609060101010101" charset="-122"/>
              <a:ea typeface="黑体" panose="02010609060101010101" charset="-122"/>
            </a:endParaRPr>
          </a:p>
        </p:txBody>
      </p:sp>
      <p:pic>
        <p:nvPicPr>
          <p:cNvPr id="16"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课堂小结">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课堂小结</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405765" y="319405"/>
            <a:ext cx="2235835" cy="1268730"/>
            <a:chOff x="1349" y="1654"/>
            <a:chExt cx="3521" cy="2130"/>
          </a:xfrm>
        </p:grpSpPr>
        <p:pic>
          <p:nvPicPr>
            <p:cNvPr id="11" name="图片 10" descr="点知识"/>
            <p:cNvPicPr>
              <a:picLocks noChangeAspect="1"/>
            </p:cNvPicPr>
            <p:nvPr>
              <p:custDataLst>
                <p:tags r:id="rId13"/>
              </p:custDataLst>
            </p:nvPr>
          </p:nvPicPr>
          <p:blipFill>
            <a:blip r:embed="rId14">
              <a:lum contrast="6000"/>
            </a:blip>
            <a:srcRect l="81137"/>
            <a:stretch>
              <a:fillRect/>
            </a:stretch>
          </p:blipFill>
          <p:spPr>
            <a:xfrm>
              <a:off x="3438" y="1654"/>
              <a:ext cx="1433" cy="2130"/>
            </a:xfrm>
            <a:prstGeom prst="rect">
              <a:avLst/>
            </a:prstGeom>
          </p:spPr>
        </p:pic>
        <p:pic>
          <p:nvPicPr>
            <p:cNvPr id="12" name="图片 11" descr="点知识"/>
            <p:cNvPicPr>
              <a:picLocks noChangeAspect="1"/>
            </p:cNvPicPr>
            <p:nvPr>
              <p:custDataLst>
                <p:tags r:id="rId15"/>
              </p:custDataLst>
            </p:nvPr>
          </p:nvPicPr>
          <p:blipFill>
            <a:blip r:embed="rId14">
              <a:lum contrast="6000"/>
            </a:blip>
            <a:srcRect r="72292"/>
            <a:stretch>
              <a:fillRect/>
            </a:stretch>
          </p:blipFill>
          <p:spPr>
            <a:xfrm>
              <a:off x="1349" y="1654"/>
              <a:ext cx="2105" cy="2130"/>
            </a:xfrm>
            <a:prstGeom prst="rect">
              <a:avLst/>
            </a:prstGeom>
          </p:spPr>
        </p:pic>
      </p:grpSp>
      <p:sp>
        <p:nvSpPr>
          <p:cNvPr id="13" name="文本框 15"/>
          <p:cNvSpPr txBox="1"/>
          <p:nvPr userDrawn="1">
            <p:custDataLst>
              <p:tags r:id="rId16"/>
            </p:custDataLst>
          </p:nvPr>
        </p:nvSpPr>
        <p:spPr>
          <a:xfrm>
            <a:off x="840105" y="657860"/>
            <a:ext cx="1701165" cy="460375"/>
          </a:xfrm>
          <a:prstGeom prst="rect">
            <a:avLst/>
          </a:prstGeom>
          <a:noFill/>
        </p:spPr>
        <p:txBody>
          <a:bodyPr wrap="square" rtlCol="0">
            <a:spAutoFit/>
          </a:bodyPr>
          <a:lstStyle/>
          <a:p>
            <a:r>
              <a:rPr lang="zh-CN" altLang="en-US" sz="2400" b="1">
                <a:latin typeface="黑体" panose="02010609060101010101" charset="-122"/>
                <a:ea typeface="黑体" panose="02010609060101010101" charset="-122"/>
                <a:cs typeface="黑体" panose="02010609060101010101" charset="-122"/>
              </a:rPr>
              <a:t>结构导图</a:t>
            </a:r>
            <a:endParaRPr lang="zh-CN" altLang="en-US" sz="2400" b="1">
              <a:latin typeface="黑体" panose="02010609060101010101" charset="-122"/>
              <a:ea typeface="黑体" panose="02010609060101010101" charset="-122"/>
              <a:cs typeface="黑体" panose="02010609060101010101" charset="-122"/>
            </a:endParaRPr>
          </a:p>
        </p:txBody>
      </p:sp>
      <p:pic>
        <p:nvPicPr>
          <p:cNvPr id="14"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课后作业">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32553" cy="584775"/>
          </a:xfrm>
          <a:prstGeom prst="rect">
            <a:avLst/>
          </a:prstGeom>
        </p:spPr>
        <p:txBody>
          <a:bodyPr wrap="none">
            <a:spAutoFit/>
          </a:bodyPr>
          <a:lstStyle/>
          <a:p>
            <a:pPr>
              <a:defRPr/>
            </a:pPr>
            <a:r>
              <a:rPr lang="zh-CN" altLang="en-US" sz="3200" b="1" dirty="0" smtClean="0">
                <a:solidFill>
                  <a:schemeClr val="bg1"/>
                </a:solidFill>
                <a:latin typeface="黑体" panose="02010609060101010101" charset="-122"/>
                <a:ea typeface="黑体" panose="02010609060101010101" charset="-122"/>
                <a:cs typeface="黑体" panose="02010609060101010101" charset="-122"/>
              </a:rPr>
              <a:t>课后作业</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7"/>
          <p:cNvPicPr>
            <a:picLocks noChangeAspect="1"/>
          </p:cNvPicPr>
          <p:nvPr userDrawn="1"/>
        </p:nvPicPr>
        <p:blipFill>
          <a:blip r:embed="rId13"/>
          <a:stretch>
            <a:fillRect/>
          </a:stretch>
        </p:blipFill>
        <p:spPr>
          <a:xfrm>
            <a:off x="9629318" y="4438651"/>
            <a:ext cx="1267883" cy="1083733"/>
          </a:xfrm>
          <a:prstGeom prst="rect">
            <a:avLst/>
          </a:prstGeom>
          <a:noFill/>
          <a:ln w="9525">
            <a:noFill/>
          </a:ln>
        </p:spPr>
      </p:pic>
      <p:pic>
        <p:nvPicPr>
          <p:cNvPr id="11" name="图片 2"/>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尾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7" y="0"/>
            <a:ext cx="12186206"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首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6.jpeg"/><Relationship Id="rId10" Type="http://schemas.openxmlformats.org/officeDocument/2006/relationships/image" Target="../media/image14.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7" Type="http://schemas.openxmlformats.org/officeDocument/2006/relationships/notesSlide" Target="../notesSlides/notesSlide1.xml"/><Relationship Id="rId16" Type="http://schemas.openxmlformats.org/officeDocument/2006/relationships/slideLayout" Target="../slideLayouts/slideLayout1.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image" Target="../media/image16.png"/><Relationship Id="rId1" Type="http://schemas.openxmlformats.org/officeDocument/2006/relationships/tags" Target="../tags/tag7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7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image" Target="../media/image19.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4.xml"/><Relationship Id="rId2" Type="http://schemas.openxmlformats.org/officeDocument/2006/relationships/image" Target="../media/image21.png"/><Relationship Id="rId1"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22.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4.xml"/><Relationship Id="rId2" Type="http://schemas.openxmlformats.org/officeDocument/2006/relationships/image" Target="../media/image24.png"/><Relationship Id="rId1"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image" Target="../media/image2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4.xml"/><Relationship Id="rId2" Type="http://schemas.openxmlformats.org/officeDocument/2006/relationships/image" Target="../media/image26.png"/><Relationship Id="rId1" Type="http://schemas.openxmlformats.org/officeDocument/2006/relationships/tags" Target="../tags/tag7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image" Target="../media/image2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image" Target="../media/image2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image" Target="../media/image16.png"/><Relationship Id="rId1" Type="http://schemas.openxmlformats.org/officeDocument/2006/relationships/tags" Target="../tags/tag7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image" Target="../media/image16.png"/><Relationship Id="rId1" Type="http://schemas.openxmlformats.org/officeDocument/2006/relationships/tags" Target="../tags/tag82.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image" Target="../media/image16.png"/><Relationship Id="rId1" Type="http://schemas.openxmlformats.org/officeDocument/2006/relationships/tags" Target="../tags/tag85.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image" Target="../media/image16.png"/><Relationship Id="rId1" Type="http://schemas.openxmlformats.org/officeDocument/2006/relationships/tags" Target="../tags/tag7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文本框 6"/>
          <p:cNvSpPr txBox="1"/>
          <p:nvPr/>
        </p:nvSpPr>
        <p:spPr>
          <a:xfrm>
            <a:off x="1991544" y="1713165"/>
            <a:ext cx="8208912" cy="3415030"/>
          </a:xfrm>
          <a:prstGeom prst="rect">
            <a:avLst/>
          </a:prstGeom>
          <a:noFill/>
          <a:ln w="9525">
            <a:noFill/>
          </a:ln>
        </p:spPr>
        <p:txBody>
          <a:bodyPr wrap="square">
            <a:spAutoFit/>
          </a:bodyPr>
          <a:lstStyle/>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第十三章 电功和</a:t>
            </a:r>
            <a:r>
              <a:rPr lang="zh-CN" altLang="en-US" sz="4800" b="1" dirty="0" smtClean="0">
                <a:latin typeface="黑体" panose="02010609060101010101" charset="-122"/>
                <a:ea typeface="黑体" panose="02010609060101010101" charset="-122"/>
                <a:cs typeface="黑体" panose="02010609060101010101" charset="-122"/>
              </a:rPr>
              <a:t>电功率</a:t>
            </a:r>
            <a:endParaRPr lang="en-US" altLang="zh-CN" sz="4800" b="1" dirty="0" smtClean="0">
              <a:latin typeface="黑体" panose="02010609060101010101" charset="-122"/>
              <a:ea typeface="黑体" panose="02010609060101010101" charset="-122"/>
              <a:cs typeface="黑体" panose="02010609060101010101" charset="-122"/>
            </a:endParaRPr>
          </a:p>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第二节 </a:t>
            </a:r>
            <a:r>
              <a:rPr lang="en-US" altLang="zh-CN" sz="4800" b="1" dirty="0">
                <a:latin typeface="黑体" panose="02010609060101010101" charset="-122"/>
                <a:ea typeface="黑体" panose="02010609060101010101" charset="-122"/>
                <a:cs typeface="黑体" panose="02010609060101010101" charset="-122"/>
              </a:rPr>
              <a:t> </a:t>
            </a:r>
            <a:r>
              <a:rPr lang="zh-CN" altLang="en-US" sz="4800" b="1" dirty="0">
                <a:latin typeface="黑体" panose="02010609060101010101" charset="-122"/>
                <a:ea typeface="黑体" panose="02010609060101010101" charset="-122"/>
                <a:cs typeface="黑体" panose="02010609060101010101" charset="-122"/>
              </a:rPr>
              <a:t>电功率</a:t>
            </a:r>
            <a:endParaRPr lang="zh-CN" altLang="en-US" sz="4800" b="1" dirty="0">
              <a:latin typeface="黑体" panose="02010609060101010101" charset="-122"/>
              <a:ea typeface="黑体" panose="02010609060101010101" charset="-122"/>
              <a:cs typeface="黑体" panose="02010609060101010101" charset="-122"/>
            </a:endParaRPr>
          </a:p>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a:t>
            </a:r>
            <a:r>
              <a:rPr lang="en-US" altLang="zh-CN" sz="4800" b="1" dirty="0">
                <a:latin typeface="黑体" panose="02010609060101010101" charset="-122"/>
                <a:ea typeface="黑体" panose="02010609060101010101" charset="-122"/>
                <a:cs typeface="黑体" panose="02010609060101010101" charset="-122"/>
              </a:rPr>
              <a:t>2</a:t>
            </a:r>
            <a:r>
              <a:rPr lang="zh-CN" altLang="en-US" sz="4800" b="1" dirty="0">
                <a:latin typeface="黑体" panose="02010609060101010101" charset="-122"/>
                <a:ea typeface="黑体" panose="02010609060101010101" charset="-122"/>
                <a:cs typeface="黑体" panose="02010609060101010101" charset="-122"/>
              </a:rPr>
              <a:t>课时</a:t>
            </a:r>
            <a:r>
              <a:rPr lang="en-US" altLang="zh-CN" sz="4800" b="1" dirty="0">
                <a:latin typeface="黑体" panose="02010609060101010101" charset="-122"/>
                <a:ea typeface="黑体" panose="02010609060101010101" charset="-122"/>
                <a:cs typeface="黑体" panose="02010609060101010101" charset="-122"/>
              </a:rPr>
              <a:t> </a:t>
            </a:r>
            <a:endParaRPr lang="en-US" altLang="zh-CN" sz="4800" b="1" dirty="0">
              <a:latin typeface="黑体" panose="02010609060101010101" charset="-122"/>
              <a:ea typeface="黑体" panose="02010609060101010101" charset="-122"/>
              <a:cs typeface="黑体" panose="02010609060101010101" charset="-122"/>
            </a:endParaRPr>
          </a:p>
        </p:txBody>
      </p:sp>
      <p:grpSp>
        <p:nvGrpSpPr>
          <p:cNvPr id="28" name="组合 27"/>
          <p:cNvGrpSpPr/>
          <p:nvPr/>
        </p:nvGrpSpPr>
        <p:grpSpPr>
          <a:xfrm>
            <a:off x="975360" y="5337175"/>
            <a:ext cx="10353040" cy="1031240"/>
            <a:chOff x="1471" y="7057"/>
            <a:chExt cx="16304" cy="1624"/>
          </a:xfrm>
        </p:grpSpPr>
        <p:grpSp>
          <p:nvGrpSpPr>
            <p:cNvPr id="33" name="组合 32"/>
            <p:cNvGrpSpPr/>
            <p:nvPr/>
          </p:nvGrpSpPr>
          <p:grpSpPr>
            <a:xfrm>
              <a:off x="1471" y="7057"/>
              <a:ext cx="2812" cy="1625"/>
              <a:chOff x="4859" y="9033"/>
              <a:chExt cx="2812" cy="1625"/>
            </a:xfrm>
          </p:grpSpPr>
          <p:sp>
            <p:nvSpPr>
              <p:cNvPr id="67" name="任意多边形 66"/>
              <p:cNvSpPr/>
              <p:nvPr>
                <p:custDataLst>
                  <p:tags r:id="rId1"/>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8" name="文本框 13"/>
              <p:cNvSpPr txBox="1"/>
              <p:nvPr>
                <p:custDataLst>
                  <p:tags r:id="rId2"/>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1</a:t>
                </a:r>
                <a:endParaRPr lang="en-US" altLang="zh-CN" sz="2400" b="1">
                  <a:latin typeface="黑体" panose="02010609060101010101" charset="-122"/>
                  <a:ea typeface="黑体" panose="02010609060101010101" charset="-122"/>
                </a:endParaRPr>
              </a:p>
            </p:txBody>
          </p:sp>
          <p:sp>
            <p:nvSpPr>
              <p:cNvPr id="69" name="文本框 14"/>
              <p:cNvSpPr txBox="1"/>
              <p:nvPr>
                <p:custDataLst>
                  <p:tags r:id="rId3"/>
                </p:custDataLst>
              </p:nvPr>
            </p:nvSpPr>
            <p:spPr>
              <a:xfrm>
                <a:off x="4924" y="9656"/>
                <a:ext cx="2678" cy="725"/>
              </a:xfrm>
              <a:prstGeom prst="rect">
                <a:avLst/>
              </a:prstGeom>
              <a:noFill/>
              <a:ln>
                <a:noFill/>
              </a:ln>
            </p:spPr>
            <p:txBody>
              <a:bodyPr wrap="square" rtlCol="0">
                <a:spAutoFit/>
              </a:bodyPr>
              <a:lstStyle/>
              <a:p>
                <a:pPr algn="ctr"/>
                <a:r>
                  <a:rPr lang="zh-CN" altLang="en-US" sz="2400" b="1" dirty="0">
                    <a:latin typeface="黑体" panose="02010609060101010101" charset="-122"/>
                    <a:ea typeface="黑体" panose="02010609060101010101" charset="-122"/>
                  </a:rPr>
                  <a:t>学习目标</a:t>
                </a:r>
                <a:endParaRPr lang="zh-CN" altLang="en-US" sz="2400" b="1" dirty="0">
                  <a:latin typeface="黑体" panose="02010609060101010101" charset="-122"/>
                  <a:ea typeface="黑体" panose="02010609060101010101" charset="-122"/>
                </a:endParaRPr>
              </a:p>
            </p:txBody>
          </p:sp>
        </p:grpSp>
        <p:grpSp>
          <p:nvGrpSpPr>
            <p:cNvPr id="34" name="组合 33"/>
            <p:cNvGrpSpPr/>
            <p:nvPr/>
          </p:nvGrpSpPr>
          <p:grpSpPr>
            <a:xfrm>
              <a:off x="4844" y="7057"/>
              <a:ext cx="2812" cy="1625"/>
              <a:chOff x="4859" y="9033"/>
              <a:chExt cx="2812" cy="1625"/>
            </a:xfrm>
          </p:grpSpPr>
          <p:sp>
            <p:nvSpPr>
              <p:cNvPr id="64" name="任意多边形 63"/>
              <p:cNvSpPr/>
              <p:nvPr>
                <p:custDataLst>
                  <p:tags r:id="rId4"/>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5" name="文本框 36"/>
              <p:cNvSpPr txBox="1"/>
              <p:nvPr>
                <p:custDataLst>
                  <p:tags r:id="rId5"/>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2</a:t>
                </a:r>
                <a:endParaRPr lang="en-US" altLang="zh-CN" sz="2400" b="1">
                  <a:latin typeface="黑体" panose="02010609060101010101" charset="-122"/>
                  <a:ea typeface="黑体" panose="02010609060101010101" charset="-122"/>
                </a:endParaRPr>
              </a:p>
            </p:txBody>
          </p:sp>
          <p:sp>
            <p:nvSpPr>
              <p:cNvPr id="66" name="文本框 37"/>
              <p:cNvSpPr txBox="1"/>
              <p:nvPr>
                <p:custDataLst>
                  <p:tags r:id="rId6"/>
                </p:custDataLst>
              </p:nvPr>
            </p:nvSpPr>
            <p:spPr>
              <a:xfrm>
                <a:off x="4924" y="9656"/>
                <a:ext cx="2678" cy="725"/>
              </a:xfrm>
              <a:prstGeom prst="rect">
                <a:avLst/>
              </a:prstGeom>
              <a:noFill/>
            </p:spPr>
            <p:txBody>
              <a:bodyPr wrap="square" rtlCol="0">
                <a:spAutoFit/>
              </a:bodyPr>
              <a:lstStyle/>
              <a:p>
                <a:pPr algn="ctr"/>
                <a:r>
                  <a:rPr lang="zh-CN" altLang="en-US" sz="2400" b="1" dirty="0">
                    <a:latin typeface="黑体" panose="02010609060101010101" charset="-122"/>
                    <a:ea typeface="黑体" panose="02010609060101010101" charset="-122"/>
                  </a:rPr>
                  <a:t>课时导入</a:t>
                </a:r>
                <a:endParaRPr lang="zh-CN" altLang="en-US" sz="2400" b="1" dirty="0">
                  <a:latin typeface="黑体" panose="02010609060101010101" charset="-122"/>
                  <a:ea typeface="黑体" panose="02010609060101010101" charset="-122"/>
                </a:endParaRPr>
              </a:p>
            </p:txBody>
          </p:sp>
        </p:grpSp>
        <p:grpSp>
          <p:nvGrpSpPr>
            <p:cNvPr id="51" name="组合 50"/>
            <p:cNvGrpSpPr/>
            <p:nvPr/>
          </p:nvGrpSpPr>
          <p:grpSpPr>
            <a:xfrm>
              <a:off x="8217" y="7057"/>
              <a:ext cx="2812" cy="1625"/>
              <a:chOff x="4859" y="9033"/>
              <a:chExt cx="2812" cy="1625"/>
            </a:xfrm>
          </p:grpSpPr>
          <p:sp>
            <p:nvSpPr>
              <p:cNvPr id="61" name="任意多边形 60"/>
              <p:cNvSpPr/>
              <p:nvPr>
                <p:custDataLst>
                  <p:tags r:id="rId7"/>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2" name="文本框 40"/>
              <p:cNvSpPr txBox="1"/>
              <p:nvPr>
                <p:custDataLst>
                  <p:tags r:id="rId8"/>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3</a:t>
                </a:r>
                <a:endParaRPr lang="en-US" altLang="zh-CN" sz="2400" b="1">
                  <a:latin typeface="黑体" panose="02010609060101010101" charset="-122"/>
                  <a:ea typeface="黑体" panose="02010609060101010101" charset="-122"/>
                </a:endParaRPr>
              </a:p>
            </p:txBody>
          </p:sp>
          <p:sp>
            <p:nvSpPr>
              <p:cNvPr id="63" name="文本框 41"/>
              <p:cNvSpPr txBox="1"/>
              <p:nvPr>
                <p:custDataLst>
                  <p:tags r:id="rId9"/>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感悟新知</a:t>
                </a:r>
                <a:endParaRPr lang="zh-CN" altLang="en-US" sz="2400" b="1">
                  <a:latin typeface="黑体" panose="02010609060101010101" charset="-122"/>
                  <a:ea typeface="黑体" panose="02010609060101010101" charset="-122"/>
                </a:endParaRPr>
              </a:p>
            </p:txBody>
          </p:sp>
        </p:grpSp>
        <p:grpSp>
          <p:nvGrpSpPr>
            <p:cNvPr id="52" name="组合 51"/>
            <p:cNvGrpSpPr/>
            <p:nvPr/>
          </p:nvGrpSpPr>
          <p:grpSpPr>
            <a:xfrm>
              <a:off x="11590" y="7057"/>
              <a:ext cx="2812" cy="1625"/>
              <a:chOff x="4859" y="9033"/>
              <a:chExt cx="2812" cy="1625"/>
            </a:xfrm>
          </p:grpSpPr>
          <p:sp>
            <p:nvSpPr>
              <p:cNvPr id="58" name="任意多边形 57"/>
              <p:cNvSpPr/>
              <p:nvPr>
                <p:custDataLst>
                  <p:tags r:id="rId10"/>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9" name="文本框 44"/>
              <p:cNvSpPr txBox="1"/>
              <p:nvPr>
                <p:custDataLst>
                  <p:tags r:id="rId11"/>
                </p:custDataLst>
              </p:nvPr>
            </p:nvSpPr>
            <p:spPr>
              <a:xfrm>
                <a:off x="4908"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4</a:t>
                </a:r>
                <a:endParaRPr lang="en-US" altLang="zh-CN" sz="2400" b="1">
                  <a:latin typeface="黑体" panose="02010609060101010101" charset="-122"/>
                  <a:ea typeface="黑体" panose="02010609060101010101" charset="-122"/>
                </a:endParaRPr>
              </a:p>
            </p:txBody>
          </p:sp>
          <p:sp>
            <p:nvSpPr>
              <p:cNvPr id="60" name="文本框 45"/>
              <p:cNvSpPr txBox="1"/>
              <p:nvPr>
                <p:custDataLst>
                  <p:tags r:id="rId12"/>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随堂检测</a:t>
                </a:r>
                <a:endParaRPr lang="zh-CN" altLang="en-US" sz="2400" b="1">
                  <a:latin typeface="黑体" panose="02010609060101010101" charset="-122"/>
                  <a:ea typeface="黑体" panose="02010609060101010101" charset="-122"/>
                </a:endParaRPr>
              </a:p>
            </p:txBody>
          </p:sp>
        </p:grpSp>
        <p:grpSp>
          <p:nvGrpSpPr>
            <p:cNvPr id="53" name="组合 52"/>
            <p:cNvGrpSpPr/>
            <p:nvPr/>
          </p:nvGrpSpPr>
          <p:grpSpPr>
            <a:xfrm>
              <a:off x="14963" y="7057"/>
              <a:ext cx="2812" cy="1625"/>
              <a:chOff x="4534" y="9033"/>
              <a:chExt cx="2812" cy="1625"/>
            </a:xfrm>
          </p:grpSpPr>
          <p:sp>
            <p:nvSpPr>
              <p:cNvPr id="54" name="任意多边形 53"/>
              <p:cNvSpPr/>
              <p:nvPr>
                <p:custDataLst>
                  <p:tags r:id="rId13"/>
                </p:custDataLst>
              </p:nvPr>
            </p:nvSpPr>
            <p:spPr>
              <a:xfrm>
                <a:off x="4534"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6" name="文本框 48"/>
              <p:cNvSpPr txBox="1"/>
              <p:nvPr>
                <p:custDataLst>
                  <p:tags r:id="rId14"/>
                </p:custDataLst>
              </p:nvPr>
            </p:nvSpPr>
            <p:spPr>
              <a:xfrm>
                <a:off x="4597"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5</a:t>
                </a:r>
                <a:endParaRPr lang="en-US" altLang="zh-CN" sz="2400" b="1">
                  <a:latin typeface="黑体" panose="02010609060101010101" charset="-122"/>
                  <a:ea typeface="黑体" panose="02010609060101010101" charset="-122"/>
                </a:endParaRPr>
              </a:p>
            </p:txBody>
          </p:sp>
          <p:sp>
            <p:nvSpPr>
              <p:cNvPr id="57" name="文本框 49"/>
              <p:cNvSpPr txBox="1"/>
              <p:nvPr>
                <p:custDataLst>
                  <p:tags r:id="rId15"/>
                </p:custDataLst>
              </p:nvPr>
            </p:nvSpPr>
            <p:spPr>
              <a:xfrm>
                <a:off x="4599"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课堂小结</a:t>
                </a:r>
                <a:endParaRPr lang="zh-CN" altLang="en-US" sz="2400" b="1">
                  <a:latin typeface="黑体" panose="02010609060101010101" charset="-122"/>
                  <a:ea typeface="黑体" panose="02010609060101010101" charset="-122"/>
                </a:endParaRPr>
              </a:p>
            </p:txBody>
          </p:sp>
        </p:grpSp>
      </p:gr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055369" y="620688"/>
            <a:ext cx="10081260" cy="5589270"/>
            <a:chOff x="607" y="1571"/>
            <a:chExt cx="15876" cy="8802"/>
          </a:xfrm>
        </p:grpSpPr>
        <p:pic>
          <p:nvPicPr>
            <p:cNvPr id="3" name="图片 2" descr="打孔纸"/>
            <p:cNvPicPr>
              <a:picLocks noChangeAspect="1"/>
            </p:cNvPicPr>
            <p:nvPr>
              <p:custDataLst>
                <p:tags r:id="rId1"/>
              </p:custDataLst>
            </p:nvPr>
          </p:nvPicPr>
          <p:blipFill>
            <a:blip r:embed="rId2"/>
            <a:stretch>
              <a:fillRect/>
            </a:stretch>
          </p:blipFill>
          <p:spPr>
            <a:xfrm>
              <a:off x="607" y="2247"/>
              <a:ext cx="15876" cy="8126"/>
            </a:xfrm>
            <a:prstGeom prst="rect">
              <a:avLst/>
            </a:prstGeom>
          </p:spPr>
        </p:pic>
        <p:grpSp>
          <p:nvGrpSpPr>
            <p:cNvPr id="7" name="组合 6"/>
            <p:cNvGrpSpPr/>
            <p:nvPr/>
          </p:nvGrpSpPr>
          <p:grpSpPr>
            <a:xfrm>
              <a:off x="1514" y="1571"/>
              <a:ext cx="4083" cy="977"/>
              <a:chOff x="1514" y="1978"/>
              <a:chExt cx="4083" cy="977"/>
            </a:xfrm>
          </p:grpSpPr>
          <p:sp>
            <p:nvSpPr>
              <p:cNvPr id="4" name="文本框 3"/>
              <p:cNvSpPr txBox="1"/>
              <p:nvPr>
                <p:custDataLst>
                  <p:tags r:id="rId3"/>
                </p:custDataLst>
              </p:nvPr>
            </p:nvSpPr>
            <p:spPr>
              <a:xfrm>
                <a:off x="2997" y="2133"/>
                <a:ext cx="2600"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深度</a:t>
                </a:r>
                <a:r>
                  <a:rPr lang="zh-CN" altLang="en-US" sz="2800" dirty="0" smtClean="0">
                    <a:latin typeface="黑体" panose="02010609060101010101" charset="-122"/>
                    <a:ea typeface="黑体" panose="02010609060101010101" charset="-122"/>
                    <a:cs typeface="黑体" panose="02010609060101010101" charset="-122"/>
                  </a:rPr>
                  <a:t>理解</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514" y="1978"/>
                <a:ext cx="1579" cy="936"/>
              </a:xfrm>
              <a:prstGeom prst="rect">
                <a:avLst/>
              </a:prstGeom>
            </p:spPr>
          </p:pic>
        </p:grpSp>
      </p:grpSp>
      <p:sp>
        <p:nvSpPr>
          <p:cNvPr id="8" name="矩形 7"/>
          <p:cNvSpPr>
            <a:spLocks noChangeArrowheads="1"/>
          </p:cNvSpPr>
          <p:nvPr/>
        </p:nvSpPr>
        <p:spPr bwMode="auto">
          <a:xfrm>
            <a:off x="2063552" y="1529268"/>
            <a:ext cx="8136904"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dirty="0">
                <a:latin typeface="Times New Roman" panose="02020603050405020304" pitchFamily="18" charset="0"/>
                <a:ea typeface="楷体" panose="02010609060101010101" pitchFamily="49" charset="-122"/>
              </a:rPr>
              <a:t>2. </a:t>
            </a:r>
            <a:r>
              <a:rPr lang="zh-CN" altLang="en-US" sz="3200" b="1" dirty="0">
                <a:latin typeface="Times New Roman" panose="02020603050405020304" pitchFamily="18" charset="0"/>
                <a:ea typeface="楷体" panose="02010609060101010101" pitchFamily="49" charset="-122"/>
              </a:rPr>
              <a:t>小灯泡的电功率测量结果为什么不能求平均值？</a:t>
            </a:r>
            <a:endParaRPr lang="en-US" altLang="zh-CN" sz="3200" b="1" dirty="0">
              <a:solidFill>
                <a:srgbClr val="00B0F0"/>
              </a:solidFill>
              <a:latin typeface="Times New Roman" panose="02020603050405020304" pitchFamily="18" charset="0"/>
              <a:ea typeface="楷体" panose="02010609060101010101" pitchFamily="49" charset="-122"/>
            </a:endParaRPr>
          </a:p>
        </p:txBody>
      </p:sp>
      <p:sp>
        <p:nvSpPr>
          <p:cNvPr id="9" name="Rectangle 1"/>
          <p:cNvSpPr>
            <a:spLocks noChangeArrowheads="1"/>
          </p:cNvSpPr>
          <p:nvPr/>
        </p:nvSpPr>
        <p:spPr bwMode="auto">
          <a:xfrm>
            <a:off x="2495600" y="2969428"/>
            <a:ext cx="8131493" cy="258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marL="358775" indent="-35877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r>
              <a:rPr lang="zh-CN" altLang="en-US" sz="3200" b="1" dirty="0">
                <a:solidFill>
                  <a:srgbClr val="00B0F0"/>
                </a:solidFill>
                <a:latin typeface="Times New Roman" panose="02020603050405020304" pitchFamily="18" charset="0"/>
                <a:ea typeface="楷体" panose="02010609060101010101" pitchFamily="49" charset="-122"/>
              </a:rPr>
              <a:t>答：在不同电压下，小灯泡的电功率是不同的，只有在额定电压下，小灯泡的功率才等于额定功率，计算小灯泡电功率的平均值没有意义；该实验测出多组数据的目的是测量不同电压下小灯泡的电功率。</a:t>
            </a:r>
            <a:r>
              <a:rPr lang="en-US" altLang="zh-CN" sz="3200" b="1" dirty="0" smtClean="0">
                <a:solidFill>
                  <a:srgbClr val="00B0F0"/>
                </a:solidFill>
                <a:latin typeface="Times New Roman" panose="02020603050405020304" pitchFamily="18" charset="0"/>
                <a:ea typeface="楷体" panose="02010609060101010101" pitchFamily="49" charset="-122"/>
              </a:rPr>
              <a:t>(</a:t>
            </a:r>
            <a:r>
              <a:rPr lang="zh-CN" altLang="en-US" sz="3200" b="1" dirty="0" smtClean="0">
                <a:solidFill>
                  <a:srgbClr val="00B0F0"/>
                </a:solidFill>
                <a:latin typeface="Times New Roman" panose="02020603050405020304" pitchFamily="18" charset="0"/>
                <a:ea typeface="楷体" panose="02010609060101010101" pitchFamily="49" charset="-122"/>
              </a:rPr>
              <a:t>易</a:t>
            </a:r>
            <a:r>
              <a:rPr lang="zh-CN" altLang="en-US" sz="3200" b="1" dirty="0">
                <a:solidFill>
                  <a:srgbClr val="00B0F0"/>
                </a:solidFill>
                <a:latin typeface="Times New Roman" panose="02020603050405020304" pitchFamily="18" charset="0"/>
                <a:ea typeface="楷体" panose="02010609060101010101" pitchFamily="49" charset="-122"/>
              </a:rPr>
              <a:t>错点</a:t>
            </a:r>
            <a:r>
              <a:rPr lang="en-US" altLang="zh-CN" sz="3200" b="1" dirty="0">
                <a:solidFill>
                  <a:srgbClr val="00B0F0"/>
                </a:solidFill>
                <a:latin typeface="Times New Roman" panose="02020603050405020304" pitchFamily="18" charset="0"/>
                <a:ea typeface="楷体" panose="02010609060101010101" pitchFamily="49" charset="-122"/>
              </a:rPr>
              <a:t>)</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1661585" y="980728"/>
            <a:ext cx="9715500"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3200" b="1" dirty="0">
                <a:latin typeface="Times New Roman" panose="02020603050405020304" pitchFamily="18" charset="0"/>
                <a:cs typeface="Times New Roman" panose="02020603050405020304" pitchFamily="18" charset="0"/>
              </a:rPr>
              <a:t>在“测小灯泡额定电功率” 的实验中，提供的器材有：电压恒为</a:t>
            </a:r>
            <a:r>
              <a:rPr lang="en-US" altLang="zh-CN" sz="3200" b="1" dirty="0">
                <a:latin typeface="Times New Roman" panose="02020603050405020304" pitchFamily="18" charset="0"/>
                <a:cs typeface="Times New Roman" panose="02020603050405020304" pitchFamily="18" charset="0"/>
              </a:rPr>
              <a:t>4.5 V </a:t>
            </a:r>
            <a:r>
              <a:rPr lang="zh-CN" altLang="en-US" sz="3200" b="1" dirty="0">
                <a:latin typeface="Times New Roman" panose="02020603050405020304" pitchFamily="18" charset="0"/>
                <a:cs typeface="Times New Roman" panose="02020603050405020304" pitchFamily="18" charset="0"/>
              </a:rPr>
              <a:t>的电源，额定电压为 </a:t>
            </a:r>
            <a:r>
              <a:rPr lang="en-US" altLang="zh-CN" sz="3200" b="1" dirty="0">
                <a:latin typeface="Times New Roman" panose="02020603050405020304" pitchFamily="18" charset="0"/>
                <a:cs typeface="Times New Roman" panose="02020603050405020304" pitchFamily="18" charset="0"/>
              </a:rPr>
              <a:t>2.5 V </a:t>
            </a:r>
            <a:r>
              <a:rPr lang="zh-CN" altLang="en-US" sz="3200" b="1" dirty="0">
                <a:latin typeface="Times New Roman" panose="02020603050405020304" pitchFamily="18" charset="0"/>
                <a:cs typeface="Times New Roman" panose="02020603050405020304" pitchFamily="18" charset="0"/>
              </a:rPr>
              <a:t>的待测小灯泡</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正常发光时的电阻约为</a:t>
            </a:r>
            <a:r>
              <a:rPr lang="en-US" altLang="zh-CN" sz="3200" b="1" dirty="0">
                <a:latin typeface="Times New Roman" panose="02020603050405020304" pitchFamily="18" charset="0"/>
                <a:cs typeface="Times New Roman" panose="02020603050405020304" pitchFamily="18" charset="0"/>
              </a:rPr>
              <a:t>8 Ω)</a:t>
            </a:r>
            <a:r>
              <a:rPr lang="zh-CN" altLang="en-US" sz="3200" b="1" dirty="0">
                <a:latin typeface="Times New Roman" panose="02020603050405020304" pitchFamily="18" charset="0"/>
                <a:cs typeface="Times New Roman" panose="02020603050405020304" pitchFamily="18" charset="0"/>
              </a:rPr>
              <a:t>，电流表</a:t>
            </a:r>
            <a:r>
              <a:rPr lang="en-US" altLang="zh-CN" sz="3200" b="1" dirty="0">
                <a:latin typeface="Times New Roman" panose="02020603050405020304" pitchFamily="18" charset="0"/>
                <a:cs typeface="Times New Roman" panose="02020603050405020304" pitchFamily="18" charset="0"/>
              </a:rPr>
              <a:t>(0 </a:t>
            </a:r>
            <a:r>
              <a:rPr lang="zh-CN" altLang="en-US" sz="3200" b="1" dirty="0">
                <a:latin typeface="Times New Roman" panose="02020603050405020304" pitchFamily="18" charset="0"/>
                <a:cs typeface="Times New Roman" panose="02020603050405020304" pitchFamily="18" charset="0"/>
              </a:rPr>
              <a:t>～</a:t>
            </a:r>
            <a:endParaRPr lang="en-US" altLang="zh-CN"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zh-CN" altLang="en-US" sz="3200" b="1" dirty="0">
                <a:latin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cs typeface="Times New Roman" panose="02020603050405020304" pitchFamily="18" charset="0"/>
              </a:rPr>
              <a:t>0.6 A</a:t>
            </a:r>
            <a:r>
              <a:rPr lang="zh-CN" altLang="en-US" sz="3200" b="1" dirty="0">
                <a:latin typeface="Times New Roman" panose="02020603050405020304" pitchFamily="18" charset="0"/>
                <a:cs typeface="Times New Roman" panose="02020603050405020304" pitchFamily="18" charset="0"/>
              </a:rPr>
              <a:t>，</a:t>
            </a:r>
            <a:r>
              <a:rPr lang="en-US" altLang="zh-CN" sz="3200" b="1" dirty="0">
                <a:latin typeface="Times New Roman" panose="02020603050405020304" pitchFamily="18" charset="0"/>
                <a:cs typeface="Times New Roman" panose="02020603050405020304" pitchFamily="18" charset="0"/>
              </a:rPr>
              <a:t>0 </a:t>
            </a:r>
            <a:r>
              <a:rPr lang="zh-CN" altLang="en-US" sz="3200" b="1" dirty="0">
                <a:latin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cs typeface="Times New Roman" panose="02020603050405020304" pitchFamily="18" charset="0"/>
              </a:rPr>
              <a:t>3 A)</a:t>
            </a:r>
            <a:r>
              <a:rPr lang="zh-CN" altLang="en-US" sz="3200" b="1" dirty="0">
                <a:latin typeface="Times New Roman" panose="02020603050405020304" pitchFamily="18" charset="0"/>
                <a:cs typeface="Times New Roman" panose="02020603050405020304" pitchFamily="18" charset="0"/>
              </a:rPr>
              <a:t>，电压表</a:t>
            </a:r>
            <a:r>
              <a:rPr lang="en-US" altLang="zh-CN" sz="3200" b="1" dirty="0">
                <a:latin typeface="Times New Roman" panose="02020603050405020304" pitchFamily="18" charset="0"/>
                <a:cs typeface="Times New Roman" panose="02020603050405020304" pitchFamily="18" charset="0"/>
              </a:rPr>
              <a:t>(0 </a:t>
            </a:r>
            <a:r>
              <a:rPr lang="zh-CN" altLang="en-US" sz="3200" b="1" dirty="0">
                <a:latin typeface="Times New Roman" panose="02020603050405020304" pitchFamily="18" charset="0"/>
                <a:cs typeface="Times New Roman" panose="02020603050405020304" pitchFamily="18" charset="0"/>
              </a:rPr>
              <a:t>～</a:t>
            </a:r>
            <a:r>
              <a:rPr lang="en-US" altLang="zh-CN" sz="3200" b="1" dirty="0">
                <a:latin typeface="Times New Roman" panose="02020603050405020304" pitchFamily="18" charset="0"/>
                <a:cs typeface="Times New Roman" panose="02020603050405020304" pitchFamily="18" charset="0"/>
              </a:rPr>
              <a:t>3 V</a:t>
            </a:r>
            <a:r>
              <a:rPr lang="zh-CN" altLang="en-US" sz="3200" b="1" dirty="0">
                <a:latin typeface="Times New Roman" panose="02020603050405020304" pitchFamily="18" charset="0"/>
                <a:cs typeface="Times New Roman" panose="02020603050405020304" pitchFamily="18" charset="0"/>
              </a:rPr>
              <a:t>，</a:t>
            </a:r>
            <a:r>
              <a:rPr lang="en-US" altLang="zh-CN" sz="3200" b="1" dirty="0">
                <a:latin typeface="Times New Roman" panose="02020603050405020304" pitchFamily="18" charset="0"/>
                <a:cs typeface="Times New Roman" panose="02020603050405020304" pitchFamily="18" charset="0"/>
              </a:rPr>
              <a:t>0 </a:t>
            </a:r>
            <a:r>
              <a:rPr lang="zh-CN" altLang="en-US" sz="3200" b="1" dirty="0">
                <a:latin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cs typeface="Times New Roman" panose="02020603050405020304" pitchFamily="18" charset="0"/>
              </a:rPr>
              <a:t>15 V)</a:t>
            </a:r>
            <a:r>
              <a:rPr lang="zh-CN" altLang="en-US" sz="3200" b="1" dirty="0">
                <a:latin typeface="Times New Roman" panose="02020603050405020304" pitchFamily="18" charset="0"/>
                <a:cs typeface="Times New Roman" panose="02020603050405020304" pitchFamily="18" charset="0"/>
              </a:rPr>
              <a:t>，开关和导线若干。另有标有“</a:t>
            </a:r>
            <a:r>
              <a:rPr lang="en-US" altLang="zh-CN" sz="3200" b="1" dirty="0">
                <a:latin typeface="Times New Roman" panose="02020603050405020304" pitchFamily="18" charset="0"/>
                <a:cs typeface="Times New Roman" panose="02020603050405020304" pitchFamily="18" charset="0"/>
              </a:rPr>
              <a:t>5 Ω 1 A”</a:t>
            </a:r>
            <a:r>
              <a:rPr lang="zh-CN" altLang="en-US" sz="3200" b="1" dirty="0">
                <a:latin typeface="Times New Roman" panose="02020603050405020304" pitchFamily="18" charset="0"/>
                <a:cs typeface="Times New Roman" panose="02020603050405020304" pitchFamily="18" charset="0"/>
              </a:rPr>
              <a:t>的滑动变阻器</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1</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和标有“</a:t>
            </a:r>
            <a:r>
              <a:rPr lang="en-US" altLang="zh-CN" sz="3200" b="1" dirty="0">
                <a:latin typeface="Times New Roman" panose="02020603050405020304" pitchFamily="18" charset="0"/>
                <a:cs typeface="Times New Roman" panose="02020603050405020304" pitchFamily="18" charset="0"/>
              </a:rPr>
              <a:t>30 Ω 2 A”</a:t>
            </a:r>
            <a:r>
              <a:rPr lang="zh-CN" altLang="en-US" sz="3200" b="1" dirty="0">
                <a:latin typeface="Times New Roman" panose="02020603050405020304" pitchFamily="18" charset="0"/>
                <a:cs typeface="Times New Roman" panose="02020603050405020304" pitchFamily="18" charset="0"/>
              </a:rPr>
              <a:t>的滑动变阻器</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a:t>
            </a:r>
            <a:endParaRPr lang="en-US" altLang="zh-CN" sz="3200" b="1" dirty="0">
              <a:latin typeface="Times New Roman" panose="02020603050405020304" pitchFamily="18" charset="0"/>
              <a:cs typeface="Times New Roman" panose="02020603050405020304" pitchFamily="18" charset="0"/>
            </a:endParaRPr>
          </a:p>
        </p:txBody>
      </p:sp>
      <p:sp>
        <p:nvSpPr>
          <p:cNvPr id="20" name="任意多边形 19"/>
          <p:cNvSpPr/>
          <p:nvPr>
            <p:custDataLst>
              <p:tags r:id="rId1"/>
            </p:custDataLst>
          </p:nvPr>
        </p:nvSpPr>
        <p:spPr>
          <a:xfrm>
            <a:off x="569385" y="1180149"/>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charset="-122"/>
                <a:ea typeface="微软雅黑" panose="020B0503020204020204" charset="-122"/>
              </a:rPr>
              <a:t>例</a:t>
            </a:r>
            <a:r>
              <a:rPr lang="en-US" altLang="zh-CN" sz="3200" dirty="0" smtClean="0">
                <a:solidFill>
                  <a:srgbClr val="FFFFFF"/>
                </a:solidFill>
                <a:latin typeface="微软雅黑" panose="020B0503020204020204" charset="-122"/>
                <a:ea typeface="微软雅黑" panose="020B0503020204020204" charset="-122"/>
              </a:rPr>
              <a:t>1</a:t>
            </a:r>
            <a:endParaRPr lang="zh-CN" altLang="en-US" sz="3200" dirty="0" err="1">
              <a:solidFill>
                <a:srgbClr val="FFFFFF"/>
              </a:solidFill>
              <a:latin typeface="微软雅黑" panose="020B0503020204020204" charset="-122"/>
              <a:ea typeface="微软雅黑" panose="020B0503020204020204" charset="-122"/>
            </a:endParaRPr>
          </a:p>
        </p:txBody>
      </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836712"/>
            <a:ext cx="10562167" cy="233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8155" indent="-478155" eaLnBrk="1" hangingPunct="1">
              <a:lnSpc>
                <a:spcPct val="150000"/>
              </a:lnSpc>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晓彤检查仪器时，发现电流表指针如图</a:t>
            </a:r>
            <a:r>
              <a:rPr lang="en-US" altLang="zh-CN" sz="3200" b="1" dirty="0">
                <a:latin typeface="Times New Roman" panose="02020603050405020304" pitchFamily="18" charset="0"/>
                <a:cs typeface="Times New Roman" panose="02020603050405020304" pitchFamily="18" charset="0"/>
              </a:rPr>
              <a:t>2 </a:t>
            </a:r>
            <a:r>
              <a:rPr lang="zh-CN" altLang="en-US" sz="3200" b="1" dirty="0">
                <a:latin typeface="Times New Roman" panose="02020603050405020304" pitchFamily="18" charset="0"/>
                <a:cs typeface="Times New Roman" panose="02020603050405020304" pitchFamily="18" charset="0"/>
              </a:rPr>
              <a:t>甲所示，接下来应进行的操作是：</a:t>
            </a:r>
            <a:r>
              <a:rPr lang="en-US" altLang="zh-CN" sz="3200" b="1" dirty="0">
                <a:latin typeface="Times New Roman" panose="02020603050405020304" pitchFamily="18" charset="0"/>
                <a:cs typeface="Times New Roman" panose="02020603050405020304" pitchFamily="18" charset="0"/>
              </a:rPr>
              <a:t>_____________________________</a:t>
            </a:r>
            <a:endParaRPr lang="en-US" altLang="zh-CN" sz="3200" b="1" dirty="0">
              <a:latin typeface="Times New Roman" panose="02020603050405020304" pitchFamily="18" charset="0"/>
              <a:cs typeface="Times New Roman" panose="02020603050405020304" pitchFamily="18" charset="0"/>
            </a:endParaRPr>
          </a:p>
          <a:p>
            <a:pPr marL="478155" indent="116205" eaLnBrk="1" hangingPunct="1">
              <a:lnSpc>
                <a:spcPct val="150000"/>
              </a:lnSpc>
            </a:pPr>
            <a:r>
              <a:rPr lang="en-US" altLang="zh-CN" sz="3200" b="1" dirty="0">
                <a:latin typeface="Times New Roman" panose="02020603050405020304" pitchFamily="18" charset="0"/>
                <a:cs typeface="Times New Roman" panose="02020603050405020304" pitchFamily="18" charset="0"/>
              </a:rPr>
              <a:t>______</a:t>
            </a:r>
            <a:r>
              <a:rPr lang="zh-CN" altLang="en-US" sz="3200" b="1" dirty="0">
                <a:latin typeface="Times New Roman" panose="02020603050405020304" pitchFamily="18" charset="0"/>
                <a:cs typeface="Times New Roman" panose="02020603050405020304" pitchFamily="18" charset="0"/>
              </a:rPr>
              <a:t> 。</a:t>
            </a:r>
            <a:endParaRPr lang="en-US" altLang="zh-CN" sz="3200" b="1" dirty="0">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1531" y="2852936"/>
            <a:ext cx="3439815" cy="3133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矩形 8"/>
          <p:cNvSpPr>
            <a:spLocks noChangeArrowheads="1"/>
          </p:cNvSpPr>
          <p:nvPr/>
        </p:nvSpPr>
        <p:spPr bwMode="auto">
          <a:xfrm>
            <a:off x="5039883" y="1511109"/>
            <a:ext cx="6240693"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将电流表调零，使指针指在零刻</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10" name="矩形 2"/>
          <p:cNvSpPr>
            <a:spLocks noChangeArrowheads="1"/>
          </p:cNvSpPr>
          <p:nvPr/>
        </p:nvSpPr>
        <p:spPr bwMode="auto">
          <a:xfrm>
            <a:off x="5423926" y="2224603"/>
            <a:ext cx="5857148" cy="3508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900" b="1" dirty="0">
                <a:latin typeface="黑体" panose="02010609060101010101" charset="-122"/>
                <a:ea typeface="黑体" panose="02010609060101010101" charset="-122"/>
              </a:rPr>
              <a:t>解析：</a:t>
            </a:r>
            <a:r>
              <a:rPr lang="zh-CN" altLang="en-US" sz="2900" b="1" dirty="0">
                <a:latin typeface="Times New Roman" panose="02020603050405020304" pitchFamily="18" charset="0"/>
              </a:rPr>
              <a:t>检查仪器时，发现电流表指针如图</a:t>
            </a:r>
            <a:r>
              <a:rPr lang="en-US" altLang="zh-CN" sz="2900" b="1" dirty="0">
                <a:latin typeface="Times New Roman" panose="02020603050405020304" pitchFamily="18" charset="0"/>
              </a:rPr>
              <a:t>2 </a:t>
            </a:r>
            <a:r>
              <a:rPr lang="zh-CN" altLang="en-US" sz="2900" b="1" dirty="0">
                <a:latin typeface="Times New Roman" panose="02020603050405020304" pitchFamily="18" charset="0"/>
              </a:rPr>
              <a:t>甲所示，说明实验前电流表指针未指在零刻度线上，故接下来的操作是</a:t>
            </a:r>
            <a:r>
              <a:rPr lang="en-US" altLang="zh-CN" sz="2900" b="1" dirty="0">
                <a:latin typeface="Times New Roman" panose="02020603050405020304" pitchFamily="18" charset="0"/>
              </a:rPr>
              <a:t>:</a:t>
            </a:r>
            <a:r>
              <a:rPr lang="zh-CN" altLang="en-US" sz="2900" b="1" dirty="0">
                <a:latin typeface="Times New Roman" panose="02020603050405020304" pitchFamily="18" charset="0"/>
              </a:rPr>
              <a:t>将电流表调零，使指针指在零刻度线上。</a:t>
            </a:r>
            <a:endParaRPr lang="zh-CN" altLang="en-US" sz="2900" dirty="0">
              <a:latin typeface="Times New Roman" panose="02020603050405020304" pitchFamily="18" charset="0"/>
            </a:endParaRPr>
          </a:p>
        </p:txBody>
      </p:sp>
      <p:sp>
        <p:nvSpPr>
          <p:cNvPr id="11" name="矩形 10"/>
          <p:cNvSpPr>
            <a:spLocks noChangeArrowheads="1"/>
          </p:cNvSpPr>
          <p:nvPr/>
        </p:nvSpPr>
        <p:spPr bwMode="auto">
          <a:xfrm>
            <a:off x="1391478" y="2241437"/>
            <a:ext cx="1632181"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度线上</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1508787"/>
            <a:ext cx="10562167"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8155" indent="-478155" eaLnBrk="1" hangingPunct="1">
              <a:lnSpc>
                <a:spcPct val="150000"/>
              </a:lnSpc>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通过估算</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晓彤应选用的滑动变阻器是</a:t>
            </a:r>
            <a:r>
              <a:rPr lang="en-US" altLang="zh-CN" sz="3200" b="1" dirty="0">
                <a:latin typeface="Times New Roman" panose="02020603050405020304" pitchFamily="18" charset="0"/>
                <a:cs typeface="Times New Roman" panose="02020603050405020304" pitchFamily="18" charset="0"/>
              </a:rPr>
              <a:t>______</a:t>
            </a:r>
            <a:r>
              <a:rPr lang="zh-CN" altLang="en-US" sz="3200" b="1" dirty="0">
                <a:latin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填“</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1</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或“</a:t>
            </a:r>
            <a:r>
              <a:rPr lang="en-US" altLang="zh-CN" sz="3200" b="1" i="1" dirty="0">
                <a:latin typeface="Times New Roman" panose="02020603050405020304" pitchFamily="18" charset="0"/>
                <a:cs typeface="Times New Roman" panose="02020603050405020304" pitchFamily="18" charset="0"/>
              </a:rPr>
              <a:t>R</a:t>
            </a:r>
            <a:r>
              <a:rPr lang="en-US" altLang="zh-CN" sz="3200" b="1" baseline="-25000" dirty="0">
                <a:latin typeface="Times New Roman" panose="02020603050405020304" pitchFamily="18" charset="0"/>
                <a:cs typeface="Times New Roman" panose="02020603050405020304" pitchFamily="18" charset="0"/>
              </a:rPr>
              <a:t>2</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a:t>
            </a:r>
            <a:endParaRPr lang="zh-CN" altLang="en-US" sz="3200" b="1" dirty="0">
              <a:latin typeface="Times New Roman" panose="02020603050405020304" pitchFamily="18" charset="0"/>
              <a:cs typeface="Times New Roman" panose="02020603050405020304" pitchFamily="18" charset="0"/>
            </a:endParaRPr>
          </a:p>
        </p:txBody>
      </p:sp>
      <p:sp>
        <p:nvSpPr>
          <p:cNvPr id="8" name="矩形 7"/>
          <p:cNvSpPr>
            <a:spLocks noChangeArrowheads="1"/>
          </p:cNvSpPr>
          <p:nvPr/>
        </p:nvSpPr>
        <p:spPr bwMode="auto">
          <a:xfrm>
            <a:off x="8496267" y="1415098"/>
            <a:ext cx="768085"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i="1" dirty="0">
                <a:solidFill>
                  <a:srgbClr val="FF0000"/>
                </a:solidFill>
                <a:latin typeface="Times New Roman" panose="02020603050405020304" pitchFamily="18" charset="0"/>
                <a:cs typeface="Times New Roman" panose="02020603050405020304" pitchFamily="18" charset="0"/>
              </a:rPr>
              <a:t>R</a:t>
            </a:r>
            <a:r>
              <a:rPr lang="en-US" altLang="zh-CN" sz="3200" b="1" baseline="-25000" dirty="0">
                <a:solidFill>
                  <a:srgbClr val="FF0000"/>
                </a:solidFill>
                <a:latin typeface="Times New Roman" panose="02020603050405020304" pitchFamily="18" charset="0"/>
                <a:cs typeface="Times New Roman" panose="02020603050405020304" pitchFamily="18" charset="0"/>
              </a:rPr>
              <a:t>2</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6" name="矩形 2"/>
              <p:cNvSpPr>
                <a:spLocks noChangeArrowheads="1"/>
              </p:cNvSpPr>
              <p:nvPr/>
            </p:nvSpPr>
            <p:spPr bwMode="auto">
              <a:xfrm>
                <a:off x="1294970" y="908720"/>
                <a:ext cx="9601564" cy="5046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900" b="1" dirty="0">
                    <a:latin typeface="黑体" panose="02010609060101010101" charset="-122"/>
                    <a:ea typeface="黑体" panose="02010609060101010101" charset="-122"/>
                  </a:rPr>
                  <a:t>解析：</a:t>
                </a:r>
                <a:r>
                  <a:rPr lang="zh-CN" altLang="en-US" sz="2900" b="1" dirty="0">
                    <a:latin typeface="Times New Roman" panose="02020603050405020304" pitchFamily="18" charset="0"/>
                  </a:rPr>
                  <a:t>由题可知，电源电压</a:t>
                </a:r>
                <a:r>
                  <a:rPr lang="en-US" altLang="zh-CN" sz="2900" b="1" i="1" dirty="0">
                    <a:latin typeface="Times New Roman" panose="02020603050405020304" pitchFamily="18" charset="0"/>
                  </a:rPr>
                  <a:t>U</a:t>
                </a:r>
                <a:r>
                  <a:rPr lang="en-US" altLang="zh-CN" sz="2900" b="1" dirty="0">
                    <a:latin typeface="Times New Roman" panose="02020603050405020304" pitchFamily="18" charset="0"/>
                  </a:rPr>
                  <a:t>=4.5 V</a:t>
                </a:r>
                <a:r>
                  <a:rPr lang="zh-CN" altLang="en-US" sz="2900" b="1" dirty="0">
                    <a:latin typeface="Times New Roman" panose="02020603050405020304" pitchFamily="18" charset="0"/>
                  </a:rPr>
                  <a:t>，小灯泡的额定电压</a:t>
                </a:r>
                <a:endParaRPr lang="zh-CN" altLang="en-US" sz="2900" b="1" dirty="0">
                  <a:latin typeface="Times New Roman" panose="02020603050405020304" pitchFamily="18" charset="0"/>
                </a:endParaRPr>
              </a:p>
              <a:p>
                <a:pPr eaLnBrk="1" hangingPunct="1">
                  <a:lnSpc>
                    <a:spcPct val="150000"/>
                  </a:lnSpc>
                </a:pPr>
                <a:r>
                  <a:rPr lang="en-US" altLang="zh-CN" sz="2900" b="1" i="1" dirty="0">
                    <a:latin typeface="Times New Roman" panose="02020603050405020304" pitchFamily="18" charset="0"/>
                  </a:rPr>
                  <a:t>U</a:t>
                </a:r>
                <a:r>
                  <a:rPr lang="en-US" altLang="zh-CN" sz="2900" b="1" baseline="-25000" dirty="0">
                    <a:latin typeface="Times New Roman" panose="02020603050405020304" pitchFamily="18" charset="0"/>
                  </a:rPr>
                  <a:t>L</a:t>
                </a:r>
                <a:r>
                  <a:rPr lang="en-US" altLang="zh-CN" sz="2900" b="1" dirty="0">
                    <a:latin typeface="Times New Roman" panose="02020603050405020304" pitchFamily="18" charset="0"/>
                  </a:rPr>
                  <a:t> </a:t>
                </a:r>
                <a:r>
                  <a:rPr lang="zh-CN" altLang="en-US" sz="2900" b="1" baseline="-25000" dirty="0">
                    <a:latin typeface="Times New Roman" panose="02020603050405020304" pitchFamily="18" charset="0"/>
                  </a:rPr>
                  <a:t>额</a:t>
                </a:r>
                <a:r>
                  <a:rPr lang="en-US" altLang="zh-CN" sz="2900" b="1" dirty="0">
                    <a:latin typeface="Times New Roman" panose="02020603050405020304" pitchFamily="18" charset="0"/>
                  </a:rPr>
                  <a:t>=2.5 V</a:t>
                </a:r>
                <a:r>
                  <a:rPr lang="zh-CN" altLang="en-US" sz="2900" b="1" dirty="0">
                    <a:latin typeface="Times New Roman" panose="02020603050405020304" pitchFamily="18" charset="0"/>
                  </a:rPr>
                  <a:t>，小灯泡正常发光时的电阻</a:t>
                </a:r>
                <a:r>
                  <a:rPr lang="en-US" altLang="zh-CN" sz="2900" b="1" i="1" dirty="0">
                    <a:latin typeface="Times New Roman" panose="02020603050405020304" pitchFamily="18" charset="0"/>
                  </a:rPr>
                  <a:t>R</a:t>
                </a:r>
                <a:r>
                  <a:rPr lang="en-US" altLang="zh-CN" sz="2900" b="1" baseline="-25000" dirty="0">
                    <a:latin typeface="Times New Roman" panose="02020603050405020304" pitchFamily="18" charset="0"/>
                  </a:rPr>
                  <a:t>L </a:t>
                </a:r>
                <a:r>
                  <a:rPr lang="zh-CN" altLang="en-US" sz="2900" b="1" dirty="0">
                    <a:latin typeface="Times New Roman" panose="02020603050405020304" pitchFamily="18" charset="0"/>
                  </a:rPr>
                  <a:t>约为</a:t>
                </a:r>
                <a:r>
                  <a:rPr lang="en-US" altLang="zh-CN" sz="2900" b="1" dirty="0">
                    <a:latin typeface="Times New Roman" panose="02020603050405020304" pitchFamily="18" charset="0"/>
                  </a:rPr>
                  <a:t>8 Ω</a:t>
                </a:r>
                <a:r>
                  <a:rPr lang="zh-CN" altLang="en-US" sz="2900" b="1" dirty="0">
                    <a:latin typeface="Times New Roman" panose="02020603050405020304" pitchFamily="18" charset="0"/>
                  </a:rPr>
                  <a:t>，则小灯泡正常发光时，滑动变阻器两端的电压</a:t>
                </a:r>
                <a:r>
                  <a:rPr lang="en-US" altLang="zh-CN" sz="2900" b="1" i="1" dirty="0">
                    <a:latin typeface="Times New Roman" panose="02020603050405020304" pitchFamily="18" charset="0"/>
                  </a:rPr>
                  <a:t>U </a:t>
                </a:r>
                <a:r>
                  <a:rPr lang="zh-CN" altLang="en-US" sz="2900" b="1" baseline="-25000" dirty="0">
                    <a:latin typeface="Times New Roman" panose="02020603050405020304" pitchFamily="18" charset="0"/>
                  </a:rPr>
                  <a:t>滑</a:t>
                </a:r>
                <a:r>
                  <a:rPr lang="en-US" altLang="zh-CN" sz="2900" b="1" dirty="0">
                    <a:latin typeface="Times New Roman" panose="02020603050405020304" pitchFamily="18" charset="0"/>
                  </a:rPr>
                  <a:t>=</a:t>
                </a:r>
                <a:r>
                  <a:rPr lang="en-US" altLang="zh-CN" sz="2900" b="1" i="1" dirty="0">
                    <a:latin typeface="Times New Roman" panose="02020603050405020304" pitchFamily="18" charset="0"/>
                  </a:rPr>
                  <a:t>U</a:t>
                </a:r>
                <a:r>
                  <a:rPr lang="zh-CN" altLang="en-US" sz="2900" b="1" dirty="0">
                    <a:latin typeface="Times New Roman" panose="02020603050405020304" pitchFamily="18" charset="0"/>
                  </a:rPr>
                  <a:t>－</a:t>
                </a:r>
                <a:endParaRPr lang="en-US" altLang="zh-CN" sz="2900" b="1" dirty="0">
                  <a:latin typeface="Times New Roman" panose="02020603050405020304" pitchFamily="18" charset="0"/>
                </a:endParaRPr>
              </a:p>
              <a:p>
                <a:pPr eaLnBrk="1" hangingPunct="1">
                  <a:lnSpc>
                    <a:spcPct val="150000"/>
                  </a:lnSpc>
                </a:pPr>
                <a:r>
                  <a:rPr lang="en-US" altLang="zh-CN" sz="2900" b="1" i="1" dirty="0">
                    <a:latin typeface="Times New Roman" panose="02020603050405020304" pitchFamily="18" charset="0"/>
                  </a:rPr>
                  <a:t>U</a:t>
                </a:r>
                <a:r>
                  <a:rPr lang="en-US" altLang="zh-CN" sz="2900" b="1" baseline="-25000" dirty="0">
                    <a:latin typeface="Times New Roman" panose="02020603050405020304" pitchFamily="18" charset="0"/>
                  </a:rPr>
                  <a:t>L </a:t>
                </a:r>
                <a:r>
                  <a:rPr lang="zh-CN" altLang="en-US" sz="2900" b="1" baseline="-25000" dirty="0">
                    <a:latin typeface="Times New Roman" panose="02020603050405020304" pitchFamily="18" charset="0"/>
                  </a:rPr>
                  <a:t>额</a:t>
                </a:r>
                <a:r>
                  <a:rPr lang="en-US" altLang="zh-CN" sz="2900" b="1" dirty="0">
                    <a:latin typeface="Times New Roman" panose="02020603050405020304" pitchFamily="18" charset="0"/>
                  </a:rPr>
                  <a:t>=4.5 V</a:t>
                </a:r>
                <a:r>
                  <a:rPr lang="zh-CN" altLang="en-US" sz="2900" b="1" dirty="0">
                    <a:latin typeface="Times New Roman" panose="02020603050405020304" pitchFamily="18" charset="0"/>
                  </a:rPr>
                  <a:t>－</a:t>
                </a:r>
                <a:r>
                  <a:rPr lang="en-US" altLang="zh-CN" sz="2900" b="1" dirty="0">
                    <a:latin typeface="Times New Roman" panose="02020603050405020304" pitchFamily="18" charset="0"/>
                  </a:rPr>
                  <a:t>2.5 V=2 V, </a:t>
                </a:r>
                <a:r>
                  <a:rPr lang="zh-CN" altLang="en-US" sz="2900" b="1" dirty="0">
                    <a:latin typeface="Times New Roman" panose="02020603050405020304" pitchFamily="18" charset="0"/>
                  </a:rPr>
                  <a:t>依据串联电路的分压关系</a:t>
                </a:r>
                <a14:m>
                  <m:oMath xmlns:m="http://schemas.openxmlformats.org/officeDocument/2006/math">
                    <m:box>
                      <m:boxPr>
                        <m:ctrlPr>
                          <a:rPr lang="zh-CN" altLang="en-US" sz="2900" b="1" i="1">
                            <a:latin typeface="Cambria Math" panose="02040503050406030204"/>
                          </a:rPr>
                        </m:ctrlPr>
                      </m:boxPr>
                      <m:e>
                        <m:f>
                          <m:fPr>
                            <m:ctrlPr>
                              <a:rPr lang="en-US" altLang="zh-CN" sz="2900" b="1" i="1">
                                <a:latin typeface="Cambria Math" panose="02040503050406030204"/>
                              </a:rPr>
                            </m:ctrlPr>
                          </m:fPr>
                          <m:num>
                            <m:r>
                              <m:rPr>
                                <m:nor/>
                              </m:rPr>
                              <a:rPr lang="en-US" altLang="zh-CN" sz="2900" b="1" i="1" dirty="0">
                                <a:latin typeface="Times New Roman" panose="02020603050405020304" pitchFamily="18" charset="0"/>
                              </a:rPr>
                              <m:t>U</m:t>
                            </m:r>
                            <m:r>
                              <m:rPr>
                                <m:nor/>
                              </m:rPr>
                              <a:rPr lang="zh-CN" altLang="en-US" sz="2900" b="1" baseline="-25000" dirty="0">
                                <a:latin typeface="Times New Roman" panose="02020603050405020304" pitchFamily="18" charset="0"/>
                              </a:rPr>
                              <m:t>滑</m:t>
                            </m:r>
                            <m:r>
                              <m:rPr>
                                <m:nor/>
                              </m:rPr>
                              <a:rPr lang="zh-CN" altLang="en-US" sz="2900" b="1" baseline="-25000" dirty="0">
                                <a:latin typeface="Times New Roman" panose="02020603050405020304" pitchFamily="18" charset="0"/>
                              </a:rPr>
                              <m:t> </m:t>
                            </m:r>
                          </m:num>
                          <m:den>
                            <m:r>
                              <m:rPr>
                                <m:nor/>
                              </m:rPr>
                              <a:rPr lang="en-US" altLang="zh-CN" sz="2900" b="1" i="1" dirty="0">
                                <a:latin typeface="Times New Roman" panose="02020603050405020304" pitchFamily="18" charset="0"/>
                              </a:rPr>
                              <m:t>U</m:t>
                            </m:r>
                            <m:r>
                              <m:rPr>
                                <m:nor/>
                              </m:rPr>
                              <a:rPr lang="en-US" altLang="zh-CN" sz="2900" b="1" baseline="-25000" dirty="0">
                                <a:latin typeface="Times New Roman" panose="02020603050405020304" pitchFamily="18" charset="0"/>
                              </a:rPr>
                              <m:t>L</m:t>
                            </m:r>
                            <m:r>
                              <m:rPr>
                                <m:nor/>
                              </m:rPr>
                              <a:rPr lang="en-US" altLang="zh-CN" sz="2900" b="1" dirty="0">
                                <a:latin typeface="Times New Roman" panose="02020603050405020304" pitchFamily="18" charset="0"/>
                              </a:rPr>
                              <m:t> </m:t>
                            </m:r>
                            <m:r>
                              <m:rPr>
                                <m:nor/>
                              </m:rPr>
                              <a:rPr lang="zh-CN" altLang="en-US" sz="2900" b="1" baseline="-25000" dirty="0">
                                <a:latin typeface="Times New Roman" panose="02020603050405020304" pitchFamily="18" charset="0"/>
                              </a:rPr>
                              <m:t>额</m:t>
                            </m:r>
                            <m:r>
                              <m:rPr>
                                <m:nor/>
                              </m:rPr>
                              <a:rPr lang="zh-CN" altLang="en-US" sz="2900" b="1" baseline="-25000" dirty="0">
                                <a:latin typeface="Times New Roman" panose="02020603050405020304" pitchFamily="18" charset="0"/>
                              </a:rPr>
                              <m:t> </m:t>
                            </m:r>
                          </m:den>
                        </m:f>
                      </m:e>
                    </m:box>
                  </m:oMath>
                </a14:m>
                <a:r>
                  <a:rPr lang="en-US" altLang="zh-CN" sz="2900" b="1" dirty="0">
                    <a:latin typeface="Times New Roman" panose="02020603050405020304" pitchFamily="18" charset="0"/>
                  </a:rPr>
                  <a:t>=</a:t>
                </a:r>
                <a:r>
                  <a:rPr lang="en-US" altLang="zh-CN" sz="2900" b="1" i="1" dirty="0">
                    <a:latin typeface="Times New Roman" panose="02020603050405020304" pitchFamily="18" charset="0"/>
                  </a:rPr>
                  <a:t> </a:t>
                </a:r>
                <a14:m>
                  <m:oMath xmlns:m="http://schemas.openxmlformats.org/officeDocument/2006/math">
                    <m:box>
                      <m:boxPr>
                        <m:ctrlPr>
                          <a:rPr lang="en-US" altLang="zh-CN" sz="2900" b="1" i="1" dirty="0">
                            <a:latin typeface="Cambria Math" panose="02040503050406030204"/>
                          </a:rPr>
                        </m:ctrlPr>
                      </m:boxPr>
                      <m:e>
                        <m:f>
                          <m:fPr>
                            <m:ctrlPr>
                              <a:rPr lang="en-US" altLang="zh-CN" sz="2900" b="1" i="1" dirty="0">
                                <a:latin typeface="Cambria Math" panose="02040503050406030204"/>
                              </a:rPr>
                            </m:ctrlPr>
                          </m:fPr>
                          <m:num>
                            <m:r>
                              <m:rPr>
                                <m:nor/>
                              </m:rPr>
                              <a:rPr lang="en-US" altLang="zh-CN" sz="2900" b="1" i="1" dirty="0">
                                <a:latin typeface="Times New Roman" panose="02020603050405020304" pitchFamily="18" charset="0"/>
                              </a:rPr>
                              <m:t>R</m:t>
                            </m:r>
                            <m:r>
                              <m:rPr>
                                <m:nor/>
                              </m:rPr>
                              <a:rPr lang="zh-CN" altLang="en-US" sz="2900" b="1" baseline="-25000" dirty="0">
                                <a:latin typeface="Times New Roman" panose="02020603050405020304" pitchFamily="18" charset="0"/>
                              </a:rPr>
                              <m:t>滑</m:t>
                            </m:r>
                          </m:num>
                          <m:den>
                            <m:r>
                              <m:rPr>
                                <m:nor/>
                              </m:rPr>
                              <a:rPr lang="en-US" altLang="zh-CN" sz="2900" b="1" i="1" dirty="0">
                                <a:latin typeface="Times New Roman" panose="02020603050405020304" pitchFamily="18" charset="0"/>
                              </a:rPr>
                              <m:t>R</m:t>
                            </m:r>
                            <m:r>
                              <m:rPr>
                                <m:nor/>
                              </m:rPr>
                              <a:rPr lang="en-US" altLang="zh-CN" sz="2900" b="1" baseline="-25000" dirty="0">
                                <a:latin typeface="Times New Roman" panose="02020603050405020304" pitchFamily="18" charset="0"/>
                              </a:rPr>
                              <m:t>L</m:t>
                            </m:r>
                          </m:den>
                        </m:f>
                      </m:e>
                    </m:box>
                  </m:oMath>
                </a14:m>
                <a:r>
                  <a:rPr lang="zh-CN" altLang="en-US" sz="2900" b="1" dirty="0">
                    <a:latin typeface="Times New Roman" panose="02020603050405020304" pitchFamily="18" charset="0"/>
                  </a:rPr>
                  <a:t>可知，滑动变阻器的阻值</a:t>
                </a:r>
                <a:r>
                  <a:rPr lang="en-US" altLang="zh-CN" sz="2900" b="1" i="1" dirty="0">
                    <a:latin typeface="Times New Roman" panose="02020603050405020304" pitchFamily="18" charset="0"/>
                  </a:rPr>
                  <a:t>R </a:t>
                </a:r>
                <a:r>
                  <a:rPr lang="zh-CN" altLang="en-US" sz="2900" b="1" baseline="-25000" dirty="0">
                    <a:latin typeface="Times New Roman" panose="02020603050405020304" pitchFamily="18" charset="0"/>
                  </a:rPr>
                  <a:t>滑</a:t>
                </a:r>
                <a:r>
                  <a:rPr lang="en-US" altLang="zh-CN" sz="2900" b="1" dirty="0">
                    <a:latin typeface="Times New Roman" panose="02020603050405020304" pitchFamily="18" charset="0"/>
                  </a:rPr>
                  <a:t>= </a:t>
                </a:r>
                <a14:m>
                  <m:oMath xmlns:m="http://schemas.openxmlformats.org/officeDocument/2006/math">
                    <m:box>
                      <m:boxPr>
                        <m:ctrlPr>
                          <a:rPr lang="en-US" altLang="zh-CN" sz="2900" b="1" i="1">
                            <a:latin typeface="Cambria Math" panose="02040503050406030204"/>
                          </a:rPr>
                        </m:ctrlPr>
                      </m:boxPr>
                      <m:e>
                        <m:f>
                          <m:fPr>
                            <m:ctrlPr>
                              <a:rPr lang="en-US" altLang="zh-CN" sz="2900" b="1" i="1">
                                <a:latin typeface="Cambria Math" panose="02040503050406030204"/>
                              </a:rPr>
                            </m:ctrlPr>
                          </m:fPr>
                          <m:num>
                            <m:r>
                              <m:rPr>
                                <m:nor/>
                              </m:rPr>
                              <a:rPr lang="en-US" altLang="zh-CN" sz="2900" b="1" i="1" dirty="0">
                                <a:latin typeface="Times New Roman" panose="02020603050405020304" pitchFamily="18" charset="0"/>
                              </a:rPr>
                              <m:t>U</m:t>
                            </m:r>
                            <m:r>
                              <m:rPr>
                                <m:nor/>
                              </m:rPr>
                              <a:rPr lang="zh-CN" altLang="en-US" sz="2900" b="1" baseline="-25000" dirty="0">
                                <a:latin typeface="Times New Roman" panose="02020603050405020304" pitchFamily="18" charset="0"/>
                              </a:rPr>
                              <m:t>滑</m:t>
                            </m:r>
                          </m:num>
                          <m:den>
                            <m:r>
                              <m:rPr>
                                <m:nor/>
                              </m:rPr>
                              <a:rPr lang="en-US" altLang="zh-CN" sz="2900" b="1" i="1" dirty="0">
                                <a:latin typeface="Times New Roman" panose="02020603050405020304" pitchFamily="18" charset="0"/>
                              </a:rPr>
                              <m:t>U</m:t>
                            </m:r>
                            <m:r>
                              <m:rPr>
                                <m:nor/>
                              </m:rPr>
                              <a:rPr lang="en-US" altLang="zh-CN" sz="2900" b="1" baseline="-25000" dirty="0">
                                <a:latin typeface="Times New Roman" panose="02020603050405020304" pitchFamily="18" charset="0"/>
                              </a:rPr>
                              <m:t>L</m:t>
                            </m:r>
                            <m:r>
                              <m:rPr>
                                <m:nor/>
                              </m:rPr>
                              <a:rPr lang="en-US" altLang="zh-CN" sz="2900" b="1" dirty="0">
                                <a:latin typeface="Times New Roman" panose="02020603050405020304" pitchFamily="18" charset="0"/>
                              </a:rPr>
                              <m:t> </m:t>
                            </m:r>
                            <m:r>
                              <m:rPr>
                                <m:nor/>
                              </m:rPr>
                              <a:rPr lang="zh-CN" altLang="en-US" sz="2900" b="1" baseline="-25000" dirty="0">
                                <a:latin typeface="Times New Roman" panose="02020603050405020304" pitchFamily="18" charset="0"/>
                              </a:rPr>
                              <m:t>额</m:t>
                            </m:r>
                          </m:den>
                        </m:f>
                      </m:e>
                    </m:box>
                  </m:oMath>
                </a14:m>
                <a:r>
                  <a:rPr lang="en-US" altLang="zh-CN" sz="2900" b="1" i="1" dirty="0">
                    <a:latin typeface="Times New Roman" panose="02020603050405020304" pitchFamily="18" charset="0"/>
                  </a:rPr>
                  <a:t>R</a:t>
                </a:r>
                <a:r>
                  <a:rPr lang="en-US" altLang="zh-CN" sz="2900" b="1" baseline="-25000" dirty="0">
                    <a:latin typeface="Times New Roman" panose="02020603050405020304" pitchFamily="18" charset="0"/>
                  </a:rPr>
                  <a:t>L</a:t>
                </a:r>
                <a:r>
                  <a:rPr lang="en-US" altLang="zh-CN" sz="2900" b="1" dirty="0">
                    <a:latin typeface="Times New Roman" panose="02020603050405020304" pitchFamily="18" charset="0"/>
                  </a:rPr>
                  <a:t>= </a:t>
                </a:r>
                <a14:m>
                  <m:oMath xmlns:m="http://schemas.openxmlformats.org/officeDocument/2006/math">
                    <m:box>
                      <m:boxPr>
                        <m:ctrlPr>
                          <a:rPr lang="en-US" altLang="zh-CN" sz="2900" b="1" i="1">
                            <a:latin typeface="Cambria Math" panose="02040503050406030204"/>
                          </a:rPr>
                        </m:ctrlPr>
                      </m:boxPr>
                      <m:e>
                        <m:f>
                          <m:fPr>
                            <m:ctrlPr>
                              <a:rPr lang="en-US" altLang="zh-CN" sz="2900" b="1" i="1">
                                <a:latin typeface="Cambria Math" panose="02040503050406030204"/>
                              </a:rPr>
                            </m:ctrlPr>
                          </m:fPr>
                          <m:num>
                            <m:r>
                              <m:rPr>
                                <m:nor/>
                              </m:rPr>
                              <a:rPr lang="en-US" altLang="zh-CN" sz="2900" b="1" dirty="0">
                                <a:latin typeface="Times New Roman" panose="02020603050405020304" pitchFamily="18" charset="0"/>
                              </a:rPr>
                              <m:t>2</m:t>
                            </m:r>
                            <m:r>
                              <m:rPr>
                                <m:nor/>
                              </m:rPr>
                              <a:rPr lang="en-US" altLang="zh-CN" sz="2900" b="1" dirty="0">
                                <a:latin typeface="Times New Roman" panose="02020603050405020304" pitchFamily="18" charset="0"/>
                              </a:rPr>
                              <m:t> </m:t>
                            </m:r>
                            <m:r>
                              <m:rPr>
                                <m:nor/>
                              </m:rPr>
                              <a:rPr lang="en-US" altLang="zh-CN" sz="2900" b="1" dirty="0">
                                <a:latin typeface="Times New Roman" panose="02020603050405020304" pitchFamily="18" charset="0"/>
                              </a:rPr>
                              <m:t>V</m:t>
                            </m:r>
                          </m:num>
                          <m:den>
                            <m:r>
                              <m:rPr>
                                <m:nor/>
                              </m:rPr>
                              <a:rPr lang="en-US" altLang="zh-CN" sz="2900" b="1" dirty="0">
                                <a:latin typeface="Times New Roman" panose="02020603050405020304" pitchFamily="18" charset="0"/>
                              </a:rPr>
                              <m:t>2</m:t>
                            </m:r>
                            <m:r>
                              <m:rPr>
                                <m:nor/>
                              </m:rPr>
                              <a:rPr lang="en-US" altLang="zh-CN" sz="2900" b="1" dirty="0">
                                <a:latin typeface="Times New Roman" panose="02020603050405020304" pitchFamily="18" charset="0"/>
                              </a:rPr>
                              <m:t>.</m:t>
                            </m:r>
                            <m:r>
                              <m:rPr>
                                <m:nor/>
                              </m:rPr>
                              <a:rPr lang="en-US" altLang="zh-CN" sz="2900" b="1" dirty="0">
                                <a:latin typeface="Times New Roman" panose="02020603050405020304" pitchFamily="18" charset="0"/>
                              </a:rPr>
                              <m:t>5</m:t>
                            </m:r>
                            <m:r>
                              <m:rPr>
                                <m:nor/>
                              </m:rPr>
                              <a:rPr lang="en-US" altLang="zh-CN" sz="2900" b="1" dirty="0">
                                <a:latin typeface="Times New Roman" panose="02020603050405020304" pitchFamily="18" charset="0"/>
                              </a:rPr>
                              <m:t> </m:t>
                            </m:r>
                            <m:r>
                              <m:rPr>
                                <m:nor/>
                              </m:rPr>
                              <a:rPr lang="en-US" altLang="zh-CN" sz="2900" b="1" dirty="0">
                                <a:latin typeface="Times New Roman" panose="02020603050405020304" pitchFamily="18" charset="0"/>
                              </a:rPr>
                              <m:t>V</m:t>
                            </m:r>
                          </m:den>
                        </m:f>
                      </m:e>
                    </m:box>
                  </m:oMath>
                </a14:m>
                <a:r>
                  <a:rPr lang="en-US" altLang="zh-CN" sz="2900" b="1" dirty="0">
                    <a:latin typeface="Times New Roman" panose="02020603050405020304" pitchFamily="18" charset="0"/>
                  </a:rPr>
                  <a:t>×</a:t>
                </a:r>
                <a:endParaRPr lang="en-US" altLang="zh-CN" sz="2900" b="1" dirty="0">
                  <a:latin typeface="Times New Roman" panose="02020603050405020304" pitchFamily="18" charset="0"/>
                </a:endParaRPr>
              </a:p>
              <a:p>
                <a:pPr eaLnBrk="1" hangingPunct="1">
                  <a:lnSpc>
                    <a:spcPct val="150000"/>
                  </a:lnSpc>
                </a:pPr>
                <a:r>
                  <a:rPr lang="en-US" altLang="zh-CN" sz="2900" b="1" dirty="0">
                    <a:latin typeface="Times New Roman" panose="02020603050405020304" pitchFamily="18" charset="0"/>
                  </a:rPr>
                  <a:t>8 Ω=6.4 Ω</a:t>
                </a:r>
                <a:r>
                  <a:rPr lang="zh-CN" altLang="en-US" sz="2900" b="1" dirty="0">
                    <a:latin typeface="Times New Roman" panose="02020603050405020304" pitchFamily="18" charset="0"/>
                  </a:rPr>
                  <a:t>，故选标有“</a:t>
                </a:r>
                <a:r>
                  <a:rPr lang="en-US" altLang="zh-CN" sz="2900" b="1" dirty="0">
                    <a:latin typeface="Times New Roman" panose="02020603050405020304" pitchFamily="18" charset="0"/>
                  </a:rPr>
                  <a:t>30 Ω2 A”</a:t>
                </a:r>
                <a:r>
                  <a:rPr lang="zh-CN" altLang="en-US" sz="2900" b="1" dirty="0">
                    <a:latin typeface="Times New Roman" panose="02020603050405020304" pitchFamily="18" charset="0"/>
                  </a:rPr>
                  <a:t>的滑动变阻器</a:t>
                </a:r>
                <a:r>
                  <a:rPr lang="en-US" altLang="zh-CN" sz="2900" b="1" i="1" dirty="0">
                    <a:latin typeface="Times New Roman" panose="02020603050405020304" pitchFamily="18" charset="0"/>
                  </a:rPr>
                  <a:t>R</a:t>
                </a:r>
                <a:r>
                  <a:rPr lang="en-US" altLang="zh-CN" sz="2900" b="1" baseline="-25000" dirty="0">
                    <a:latin typeface="Times New Roman" panose="02020603050405020304" pitchFamily="18" charset="0"/>
                  </a:rPr>
                  <a:t>2</a:t>
                </a:r>
                <a:r>
                  <a:rPr lang="zh-CN" altLang="en-US" sz="2900" b="1" dirty="0">
                    <a:latin typeface="Times New Roman" panose="02020603050405020304" pitchFamily="18" charset="0"/>
                  </a:rPr>
                  <a:t>。</a:t>
                </a:r>
                <a:endParaRPr lang="zh-CN" altLang="en-US" sz="2900" dirty="0">
                  <a:latin typeface="Times New Roman" panose="02020603050405020304" pitchFamily="18" charset="0"/>
                </a:endParaRPr>
              </a:p>
            </p:txBody>
          </p:sp>
        </mc:Choice>
        <mc:Fallback>
          <p:sp>
            <p:nvSpPr>
              <p:cNvPr id="6" name="矩形 2"/>
              <p:cNvSpPr>
                <a:spLocks noRot="1" noChangeAspect="1" noMove="1" noResize="1" noEditPoints="1" noAdjustHandles="1" noChangeArrowheads="1" noChangeShapeType="1" noTextEdit="1"/>
              </p:cNvSpPr>
              <p:nvPr/>
            </p:nvSpPr>
            <p:spPr bwMode="auto">
              <a:xfrm>
                <a:off x="1294970" y="908720"/>
                <a:ext cx="9601564" cy="5046339"/>
              </a:xfrm>
              <a:prstGeom prst="rect">
                <a:avLst/>
              </a:prstGeom>
              <a:blipFill rotWithShape="1">
                <a:blip r:embed="rId1"/>
                <a:stretch>
                  <a:fillRect l="-2" t="-1" r="6" b="-33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932723"/>
            <a:ext cx="10562167" cy="233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8155" indent="-478155" eaLnBrk="1" hangingPunct="1">
              <a:lnSpc>
                <a:spcPct val="150000"/>
              </a:lnSpc>
            </a:pPr>
            <a:r>
              <a:rPr lang="en-US" altLang="zh-CN" sz="3200" b="1"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晓彤连接的部分实物电路如图乙所示，请选择合适的电表量程，并用笔画线代替导线将图乙的实物电路图连接完整，使滑动变阻器的滑片向右移时灯变亮。</a:t>
            </a:r>
            <a:endParaRPr lang="zh-CN" altLang="en-US" sz="3200" b="1" dirty="0">
              <a:latin typeface="Times New Roman" panose="02020603050405020304" pitchFamily="18" charset="0"/>
              <a:cs typeface="Times New Roman" panose="02020603050405020304" pitchFamily="18" charset="0"/>
            </a:endParaRPr>
          </a:p>
        </p:txBody>
      </p:sp>
      <p:pic>
        <p:nvPicPr>
          <p:cNvPr id="3074" name="Picture 2"/>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41528" y="3044959"/>
            <a:ext cx="3690376" cy="2830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矩形 7"/>
          <p:cNvSpPr>
            <a:spLocks noChangeArrowheads="1"/>
          </p:cNvSpPr>
          <p:nvPr/>
        </p:nvSpPr>
        <p:spPr bwMode="auto">
          <a:xfrm>
            <a:off x="6096000" y="2948947"/>
            <a:ext cx="3840427"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解：如图</a:t>
            </a:r>
            <a:r>
              <a:rPr lang="en-US" altLang="zh-CN" sz="3200" b="1" dirty="0">
                <a:solidFill>
                  <a:srgbClr val="FF0000"/>
                </a:solidFill>
                <a:latin typeface="Times New Roman" panose="02020603050405020304" pitchFamily="18" charset="0"/>
                <a:cs typeface="Times New Roman" panose="02020603050405020304" pitchFamily="18" charset="0"/>
              </a:rPr>
              <a:t>3 </a:t>
            </a:r>
            <a:r>
              <a:rPr lang="zh-CN" altLang="en-US" sz="3200" b="1" dirty="0">
                <a:solidFill>
                  <a:srgbClr val="FF0000"/>
                </a:solidFill>
                <a:latin typeface="Times New Roman" panose="02020603050405020304" pitchFamily="18" charset="0"/>
                <a:cs typeface="Times New Roman" panose="02020603050405020304" pitchFamily="18" charset="0"/>
              </a:rPr>
              <a:t>甲所示。</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pic>
        <p:nvPicPr>
          <p:cNvPr id="3075" name="Picture 3"/>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96001" y="3621021"/>
            <a:ext cx="3688596" cy="26882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additive="base">
                                        <p:cTn id="11" dur="500" fill="hold"/>
                                        <p:tgtEl>
                                          <p:spTgt spid="3075"/>
                                        </p:tgtEl>
                                        <p:attrNameLst>
                                          <p:attrName>ppt_x</p:attrName>
                                        </p:attrNameLst>
                                      </p:cBhvr>
                                      <p:tavLst>
                                        <p:tav tm="0">
                                          <p:val>
                                            <p:strVal val="#ppt_x"/>
                                          </p:val>
                                        </p:tav>
                                        <p:tav tm="100000">
                                          <p:val>
                                            <p:strVal val="#ppt_x"/>
                                          </p:val>
                                        </p:tav>
                                      </p:tavLst>
                                    </p:anim>
                                    <p:anim calcmode="lin" valueType="num">
                                      <p:cBhvr additive="base">
                                        <p:cTn id="12"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0" name="矩形 2"/>
              <p:cNvSpPr>
                <a:spLocks noChangeArrowheads="1"/>
              </p:cNvSpPr>
              <p:nvPr/>
            </p:nvSpPr>
            <p:spPr bwMode="auto">
              <a:xfrm>
                <a:off x="1127448" y="932723"/>
                <a:ext cx="9913102" cy="4544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900" b="1" dirty="0">
                    <a:latin typeface="黑体" panose="02010609060101010101" charset="-122"/>
                    <a:ea typeface="黑体" panose="02010609060101010101" charset="-122"/>
                  </a:rPr>
                  <a:t>解析：</a:t>
                </a:r>
                <a:r>
                  <a:rPr lang="zh-CN" altLang="en-US" sz="2900" b="1" dirty="0">
                    <a:latin typeface="Times New Roman" panose="02020603050405020304" pitchFamily="18" charset="0"/>
                  </a:rPr>
                  <a:t>待测小灯泡的额定电压为</a:t>
                </a:r>
                <a:r>
                  <a:rPr lang="en-US" altLang="zh-CN" sz="2900" b="1" i="1" dirty="0">
                    <a:latin typeface="Times New Roman" panose="02020603050405020304" pitchFamily="18" charset="0"/>
                  </a:rPr>
                  <a:t>U</a:t>
                </a:r>
                <a:r>
                  <a:rPr lang="en-US" altLang="zh-CN" sz="2900" b="1" baseline="-25000" dirty="0">
                    <a:latin typeface="Times New Roman" panose="02020603050405020304" pitchFamily="18" charset="0"/>
                  </a:rPr>
                  <a:t>L</a:t>
                </a:r>
                <a:r>
                  <a:rPr lang="en-US" altLang="zh-CN" sz="2900" b="1" dirty="0">
                    <a:latin typeface="Times New Roman" panose="02020603050405020304" pitchFamily="18" charset="0"/>
                  </a:rPr>
                  <a:t> </a:t>
                </a:r>
                <a:r>
                  <a:rPr lang="zh-CN" altLang="en-US" sz="2900" b="1" baseline="-25000" dirty="0">
                    <a:latin typeface="Times New Roman" panose="02020603050405020304" pitchFamily="18" charset="0"/>
                  </a:rPr>
                  <a:t>额</a:t>
                </a:r>
                <a:r>
                  <a:rPr lang="en-US" altLang="zh-CN" sz="2900" b="1" dirty="0">
                    <a:latin typeface="Times New Roman" panose="02020603050405020304" pitchFamily="18" charset="0"/>
                  </a:rPr>
                  <a:t>=2.5 V</a:t>
                </a:r>
                <a:r>
                  <a:rPr lang="zh-CN" altLang="en-US" sz="2900" b="1" dirty="0">
                    <a:latin typeface="Times New Roman" panose="02020603050405020304" pitchFamily="18" charset="0"/>
                  </a:rPr>
                  <a:t>，正常发光时的电阻</a:t>
                </a:r>
                <a:r>
                  <a:rPr lang="en-US" altLang="zh-CN" sz="2900" b="1" i="1" dirty="0">
                    <a:latin typeface="Times New Roman" panose="02020603050405020304" pitchFamily="18" charset="0"/>
                  </a:rPr>
                  <a:t>R</a:t>
                </a:r>
                <a:r>
                  <a:rPr lang="en-US" altLang="zh-CN" sz="2900" b="1" baseline="-25000" dirty="0">
                    <a:latin typeface="Times New Roman" panose="02020603050405020304" pitchFamily="18" charset="0"/>
                  </a:rPr>
                  <a:t>L</a:t>
                </a:r>
                <a:r>
                  <a:rPr lang="en-US" altLang="zh-CN" sz="2900" b="1" dirty="0">
                    <a:latin typeface="Times New Roman" panose="02020603050405020304" pitchFamily="18" charset="0"/>
                  </a:rPr>
                  <a:t> </a:t>
                </a:r>
                <a:r>
                  <a:rPr lang="zh-CN" altLang="en-US" sz="2900" b="1" dirty="0">
                    <a:latin typeface="Times New Roman" panose="02020603050405020304" pitchFamily="18" charset="0"/>
                  </a:rPr>
                  <a:t>约为</a:t>
                </a:r>
                <a:r>
                  <a:rPr lang="en-US" altLang="zh-CN" sz="2900" b="1" dirty="0">
                    <a:latin typeface="Times New Roman" panose="02020603050405020304" pitchFamily="18" charset="0"/>
                  </a:rPr>
                  <a:t>8 Ω</a:t>
                </a:r>
                <a:r>
                  <a:rPr lang="zh-CN" altLang="en-US" sz="2900" b="1" dirty="0">
                    <a:latin typeface="Times New Roman" panose="02020603050405020304" pitchFamily="18" charset="0"/>
                  </a:rPr>
                  <a:t>，则小灯泡的额定电流为</a:t>
                </a:r>
                <a:r>
                  <a:rPr lang="en-US" altLang="zh-CN" sz="2900" b="1" i="1" dirty="0">
                    <a:latin typeface="Times New Roman" panose="02020603050405020304" pitchFamily="18" charset="0"/>
                  </a:rPr>
                  <a:t>I </a:t>
                </a:r>
                <a:r>
                  <a:rPr lang="zh-CN" altLang="en-US" sz="2900" b="1" baseline="-25000" dirty="0">
                    <a:latin typeface="Times New Roman" panose="02020603050405020304" pitchFamily="18" charset="0"/>
                  </a:rPr>
                  <a:t>额</a:t>
                </a:r>
                <a:r>
                  <a:rPr lang="en-US" altLang="zh-CN" sz="2900" b="1" dirty="0">
                    <a:latin typeface="Times New Roman" panose="02020603050405020304" pitchFamily="18" charset="0"/>
                  </a:rPr>
                  <a:t>=</a:t>
                </a:r>
                <a:endParaRPr lang="en-US" altLang="zh-CN" sz="2900" b="1" dirty="0">
                  <a:latin typeface="Times New Roman" panose="02020603050405020304" pitchFamily="18" charset="0"/>
                </a:endParaRPr>
              </a:p>
              <a:p>
                <a:pPr eaLnBrk="1" hangingPunct="1">
                  <a:lnSpc>
                    <a:spcPct val="150000"/>
                  </a:lnSpc>
                </a:pPr>
                <a14:m>
                  <m:oMath xmlns:m="http://schemas.openxmlformats.org/officeDocument/2006/math">
                    <m:box>
                      <m:boxPr>
                        <m:ctrlPr>
                          <a:rPr lang="en-US" altLang="zh-CN" sz="2900" b="1" i="1">
                            <a:latin typeface="Cambria Math" panose="02040503050406030204"/>
                          </a:rPr>
                        </m:ctrlPr>
                      </m:boxPr>
                      <m:e>
                        <m:f>
                          <m:fPr>
                            <m:ctrlPr>
                              <a:rPr lang="en-US" altLang="zh-CN" sz="2900" b="1" i="1">
                                <a:latin typeface="Cambria Math" panose="02040503050406030204"/>
                              </a:rPr>
                            </m:ctrlPr>
                          </m:fPr>
                          <m:num>
                            <m:r>
                              <m:rPr>
                                <m:nor/>
                              </m:rPr>
                              <a:rPr lang="en-US" altLang="zh-CN" sz="2900" b="1" i="1" dirty="0">
                                <a:latin typeface="Times New Roman" panose="02020603050405020304" pitchFamily="18" charset="0"/>
                              </a:rPr>
                              <m:t>U</m:t>
                            </m:r>
                            <m:r>
                              <m:rPr>
                                <m:nor/>
                              </m:rPr>
                              <a:rPr lang="en-US" altLang="zh-CN" sz="2900" b="1" baseline="-25000" dirty="0">
                                <a:latin typeface="Times New Roman" panose="02020603050405020304" pitchFamily="18" charset="0"/>
                              </a:rPr>
                              <m:t>L</m:t>
                            </m:r>
                            <m:r>
                              <m:rPr>
                                <m:nor/>
                              </m:rPr>
                              <a:rPr lang="en-US" altLang="zh-CN" sz="2900" b="1" dirty="0">
                                <a:latin typeface="Times New Roman" panose="02020603050405020304" pitchFamily="18" charset="0"/>
                              </a:rPr>
                              <m:t> </m:t>
                            </m:r>
                            <m:r>
                              <m:rPr>
                                <m:nor/>
                              </m:rPr>
                              <a:rPr lang="zh-CN" altLang="en-US" sz="2900" b="1" baseline="-25000" dirty="0">
                                <a:latin typeface="Times New Roman" panose="02020603050405020304" pitchFamily="18" charset="0"/>
                              </a:rPr>
                              <m:t>额</m:t>
                            </m:r>
                          </m:num>
                          <m:den>
                            <m:r>
                              <m:rPr>
                                <m:nor/>
                              </m:rPr>
                              <a:rPr lang="en-US" altLang="zh-CN" sz="2900" b="1" i="1" dirty="0">
                                <a:latin typeface="Times New Roman" panose="02020603050405020304" pitchFamily="18" charset="0"/>
                              </a:rPr>
                              <m:t>R</m:t>
                            </m:r>
                            <m:r>
                              <m:rPr>
                                <m:nor/>
                              </m:rPr>
                              <a:rPr lang="en-US" altLang="zh-CN" sz="2900" b="1" baseline="-25000" dirty="0">
                                <a:latin typeface="Times New Roman" panose="02020603050405020304" pitchFamily="18" charset="0"/>
                              </a:rPr>
                              <m:t>L</m:t>
                            </m:r>
                            <m:r>
                              <m:rPr>
                                <m:nor/>
                              </m:rPr>
                              <a:rPr lang="en-US" altLang="zh-CN" sz="2900" b="1" baseline="-25000" dirty="0">
                                <a:latin typeface="Times New Roman" panose="02020603050405020304" pitchFamily="18" charset="0"/>
                              </a:rPr>
                              <m:t> </m:t>
                            </m:r>
                          </m:den>
                        </m:f>
                      </m:e>
                    </m:box>
                  </m:oMath>
                </a14:m>
                <a:r>
                  <a:rPr lang="en-US" altLang="zh-CN" sz="2900" b="1" dirty="0">
                    <a:latin typeface="Times New Roman" panose="02020603050405020304" pitchFamily="18" charset="0"/>
                  </a:rPr>
                  <a:t>= </a:t>
                </a:r>
                <a14:m>
                  <m:oMath xmlns:m="http://schemas.openxmlformats.org/officeDocument/2006/math">
                    <m:box>
                      <m:boxPr>
                        <m:ctrlPr>
                          <a:rPr lang="en-US" altLang="zh-CN" sz="2900" b="1" i="1" dirty="0">
                            <a:latin typeface="Cambria Math" panose="02040503050406030204"/>
                          </a:rPr>
                        </m:ctrlPr>
                      </m:boxPr>
                      <m:e>
                        <m:f>
                          <m:fPr>
                            <m:ctrlPr>
                              <a:rPr lang="en-US" altLang="zh-CN" sz="2900" b="1" i="1" dirty="0">
                                <a:latin typeface="Cambria Math" panose="02040503050406030204"/>
                              </a:rPr>
                            </m:ctrlPr>
                          </m:fPr>
                          <m:num>
                            <m:r>
                              <m:rPr>
                                <m:nor/>
                              </m:rPr>
                              <a:rPr lang="en-US" altLang="zh-CN" sz="2900" b="1" dirty="0">
                                <a:latin typeface="Times New Roman" panose="02020603050405020304" pitchFamily="18" charset="0"/>
                              </a:rPr>
                              <m:t>2</m:t>
                            </m:r>
                            <m:r>
                              <m:rPr>
                                <m:nor/>
                              </m:rPr>
                              <a:rPr lang="en-US" altLang="zh-CN" sz="2900" b="1" dirty="0">
                                <a:latin typeface="Times New Roman" panose="02020603050405020304" pitchFamily="18" charset="0"/>
                              </a:rPr>
                              <m:t>.</m:t>
                            </m:r>
                            <m:r>
                              <m:rPr>
                                <m:nor/>
                              </m:rPr>
                              <a:rPr lang="en-US" altLang="zh-CN" sz="2900" b="1" dirty="0">
                                <a:latin typeface="Times New Roman" panose="02020603050405020304" pitchFamily="18" charset="0"/>
                              </a:rPr>
                              <m:t>5</m:t>
                            </m:r>
                            <m:r>
                              <m:rPr>
                                <m:nor/>
                              </m:rPr>
                              <a:rPr lang="en-US" altLang="zh-CN" sz="2900" b="1" dirty="0">
                                <a:latin typeface="Times New Roman" panose="02020603050405020304" pitchFamily="18" charset="0"/>
                              </a:rPr>
                              <m:t> </m:t>
                            </m:r>
                            <m:r>
                              <m:rPr>
                                <m:nor/>
                              </m:rPr>
                              <a:rPr lang="en-US" altLang="zh-CN" sz="2900" b="1" dirty="0">
                                <a:latin typeface="Times New Roman" panose="02020603050405020304" pitchFamily="18" charset="0"/>
                              </a:rPr>
                              <m:t>V</m:t>
                            </m:r>
                          </m:num>
                          <m:den>
                            <m:r>
                              <m:rPr>
                                <m:nor/>
                              </m:rPr>
                              <a:rPr lang="en-US" altLang="zh-CN" sz="2900" b="1" dirty="0">
                                <a:latin typeface="Times New Roman" panose="02020603050405020304" pitchFamily="18" charset="0"/>
                              </a:rPr>
                              <m:t>8</m:t>
                            </m:r>
                            <m:r>
                              <m:rPr>
                                <m:nor/>
                              </m:rPr>
                              <a:rPr lang="en-US" altLang="zh-CN" sz="2900" b="1" dirty="0">
                                <a:latin typeface="Times New Roman" panose="02020603050405020304" pitchFamily="18" charset="0"/>
                              </a:rPr>
                              <m:t> </m:t>
                            </m:r>
                            <m:r>
                              <m:rPr>
                                <m:nor/>
                              </m:rPr>
                              <a:rPr lang="en-US" altLang="zh-CN" sz="2900" b="1" dirty="0">
                                <a:latin typeface="Times New Roman" panose="02020603050405020304" pitchFamily="18" charset="0"/>
                              </a:rPr>
                              <m:t>Ω</m:t>
                            </m:r>
                            <m:r>
                              <m:rPr>
                                <m:nor/>
                              </m:rPr>
                              <a:rPr lang="en-US" altLang="zh-CN" sz="2900" b="1" dirty="0">
                                <a:latin typeface="Times New Roman" panose="02020603050405020304" pitchFamily="18" charset="0"/>
                              </a:rPr>
                              <m:t> </m:t>
                            </m:r>
                          </m:den>
                        </m:f>
                      </m:e>
                    </m:box>
                  </m:oMath>
                </a14:m>
                <a:r>
                  <a:rPr lang="en-US" altLang="zh-CN" sz="2900" b="1" dirty="0">
                    <a:latin typeface="Times New Roman" panose="02020603050405020304" pitchFamily="18" charset="0"/>
                  </a:rPr>
                  <a:t>≈0.31 A</a:t>
                </a:r>
                <a:r>
                  <a:rPr lang="zh-CN" altLang="en-US" sz="2900" b="1" dirty="0">
                    <a:latin typeface="Times New Roman" panose="02020603050405020304" pitchFamily="18" charset="0"/>
                  </a:rPr>
                  <a:t>，所以电压表选“</a:t>
                </a:r>
                <a:r>
                  <a:rPr lang="en-US" altLang="zh-CN" sz="2900" b="1" dirty="0">
                    <a:latin typeface="Times New Roman" panose="02020603050405020304" pitchFamily="18" charset="0"/>
                  </a:rPr>
                  <a:t>0 </a:t>
                </a:r>
                <a:r>
                  <a:rPr lang="zh-CN" altLang="en-US" sz="2900" b="1" dirty="0">
                    <a:latin typeface="Times New Roman" panose="02020603050405020304" pitchFamily="18" charset="0"/>
                  </a:rPr>
                  <a:t>～ </a:t>
                </a:r>
                <a:r>
                  <a:rPr lang="en-US" altLang="zh-CN" sz="2900" b="1" dirty="0">
                    <a:latin typeface="Times New Roman" panose="02020603050405020304" pitchFamily="18" charset="0"/>
                  </a:rPr>
                  <a:t>3 V”</a:t>
                </a:r>
                <a:r>
                  <a:rPr lang="zh-CN" altLang="en-US" sz="2900" b="1" dirty="0">
                    <a:latin typeface="Times New Roman" panose="02020603050405020304" pitchFamily="18" charset="0"/>
                  </a:rPr>
                  <a:t>量程</a:t>
                </a:r>
                <a:r>
                  <a:rPr lang="en-US" altLang="zh-CN" sz="2900" b="1" dirty="0">
                    <a:latin typeface="Times New Roman" panose="02020603050405020304" pitchFamily="18" charset="0"/>
                  </a:rPr>
                  <a:t>, </a:t>
                </a:r>
                <a:r>
                  <a:rPr lang="zh-CN" altLang="en-US" sz="2900" b="1" dirty="0">
                    <a:latin typeface="Times New Roman" panose="02020603050405020304" pitchFamily="18" charset="0"/>
                  </a:rPr>
                  <a:t>电流表选“</a:t>
                </a:r>
                <a:r>
                  <a:rPr lang="en-US" altLang="zh-CN" sz="2900" b="1" dirty="0">
                    <a:latin typeface="Times New Roman" panose="02020603050405020304" pitchFamily="18" charset="0"/>
                  </a:rPr>
                  <a:t>0 </a:t>
                </a:r>
                <a:r>
                  <a:rPr lang="zh-CN" altLang="en-US" sz="2900" b="1" dirty="0">
                    <a:latin typeface="Times New Roman" panose="02020603050405020304" pitchFamily="18" charset="0"/>
                  </a:rPr>
                  <a:t>～ </a:t>
                </a:r>
                <a:r>
                  <a:rPr lang="en-US" altLang="zh-CN" sz="2900" b="1" dirty="0">
                    <a:latin typeface="Times New Roman" panose="02020603050405020304" pitchFamily="18" charset="0"/>
                  </a:rPr>
                  <a:t>0.6 A”</a:t>
                </a:r>
                <a:r>
                  <a:rPr lang="zh-CN" altLang="en-US" sz="2900" b="1" dirty="0">
                    <a:latin typeface="Times New Roman" panose="02020603050405020304" pitchFamily="18" charset="0"/>
                  </a:rPr>
                  <a:t>量程。要求滑动变阻器的滑片向右移时灯变亮，则滑片向右移动时滑动变阻器接入电路的电阻变小，所以应将滑动变阻器的右下接线柱接入电路，如图</a:t>
                </a:r>
                <a:r>
                  <a:rPr lang="en-US" altLang="zh-CN" sz="2900" b="1" dirty="0">
                    <a:latin typeface="Times New Roman" panose="02020603050405020304" pitchFamily="18" charset="0"/>
                  </a:rPr>
                  <a:t>3 </a:t>
                </a:r>
                <a:r>
                  <a:rPr lang="zh-CN" altLang="en-US" sz="2900" b="1" dirty="0">
                    <a:latin typeface="Times New Roman" panose="02020603050405020304" pitchFamily="18" charset="0"/>
                  </a:rPr>
                  <a:t>甲。</a:t>
                </a:r>
                <a:endParaRPr lang="zh-CN" altLang="en-US" sz="2900" dirty="0">
                  <a:latin typeface="Times New Roman" panose="02020603050405020304" pitchFamily="18" charset="0"/>
                </a:endParaRPr>
              </a:p>
            </p:txBody>
          </p:sp>
        </mc:Choice>
        <mc:Fallback>
          <p:sp>
            <p:nvSpPr>
              <p:cNvPr id="10" name="矩形 2"/>
              <p:cNvSpPr>
                <a:spLocks noRot="1" noChangeAspect="1" noMove="1" noResize="1" noEditPoints="1" noAdjustHandles="1" noChangeArrowheads="1" noChangeShapeType="1" noTextEdit="1"/>
              </p:cNvSpPr>
              <p:nvPr/>
            </p:nvSpPr>
            <p:spPr bwMode="auto">
              <a:xfrm>
                <a:off x="1127448" y="932723"/>
                <a:ext cx="9913102" cy="4544060"/>
              </a:xfrm>
              <a:prstGeom prst="rect">
                <a:avLst/>
              </a:prstGeom>
              <a:blipFill rotWithShape="1">
                <a:blip r:embed="rId1"/>
                <a:stretch>
                  <a:fillRect l="-3" t="-12" r="4" b="1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1153921"/>
            <a:ext cx="10562167"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8155" indent="-478155" eaLnBrk="1" hangingPunct="1">
              <a:lnSpc>
                <a:spcPct val="150000"/>
              </a:lnSpc>
            </a:pPr>
            <a:r>
              <a:rPr lang="en-US" altLang="zh-CN" sz="3200" b="1" dirty="0">
                <a:latin typeface="Times New Roman" panose="02020603050405020304" pitchFamily="18" charset="0"/>
                <a:cs typeface="Times New Roman" panose="02020603050405020304" pitchFamily="18" charset="0"/>
              </a:rPr>
              <a:t>(4)</a:t>
            </a:r>
            <a:r>
              <a:rPr lang="zh-CN" altLang="en-US" sz="3200" b="1" dirty="0">
                <a:latin typeface="Times New Roman" panose="02020603050405020304" pitchFamily="18" charset="0"/>
                <a:cs typeface="Times New Roman" panose="02020603050405020304" pitchFamily="18" charset="0"/>
              </a:rPr>
              <a:t>王丹所连接的图丙中有一根导线连接错误，请在错误的导线上画“</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，并在图中改正</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导线不许交叉</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a:t>
            </a:r>
            <a:endParaRPr lang="en-US" altLang="zh-CN" sz="3200" b="1" dirty="0">
              <a:latin typeface="Times New Roman" panose="02020603050405020304" pitchFamily="18" charset="0"/>
              <a:cs typeface="Times New Roman" panose="02020603050405020304" pitchFamily="18" charset="0"/>
            </a:endParaRPr>
          </a:p>
        </p:txBody>
      </p:sp>
      <p:pic>
        <p:nvPicPr>
          <p:cNvPr id="4098"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20973" y="2834876"/>
            <a:ext cx="4095431" cy="29763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矩形 7"/>
          <p:cNvSpPr>
            <a:spLocks noChangeArrowheads="1"/>
          </p:cNvSpPr>
          <p:nvPr/>
        </p:nvSpPr>
        <p:spPr bwMode="auto">
          <a:xfrm>
            <a:off x="6096000" y="2468894"/>
            <a:ext cx="3840427"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解：如图</a:t>
            </a:r>
            <a:r>
              <a:rPr lang="en-US" altLang="zh-CN" sz="3200" b="1" dirty="0">
                <a:solidFill>
                  <a:srgbClr val="FF0000"/>
                </a:solidFill>
                <a:latin typeface="Times New Roman" panose="02020603050405020304" pitchFamily="18" charset="0"/>
                <a:cs typeface="Times New Roman" panose="02020603050405020304" pitchFamily="18" charset="0"/>
              </a:rPr>
              <a:t>3</a:t>
            </a:r>
            <a:r>
              <a:rPr lang="zh-CN" altLang="en-US" sz="3200" b="1" dirty="0">
                <a:solidFill>
                  <a:srgbClr val="FF0000"/>
                </a:solidFill>
                <a:latin typeface="Times New Roman" panose="02020603050405020304" pitchFamily="18" charset="0"/>
                <a:cs typeface="Times New Roman" panose="02020603050405020304" pitchFamily="18" charset="0"/>
              </a:rPr>
              <a:t>乙所示。</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pic>
        <p:nvPicPr>
          <p:cNvPr id="4099"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92011" y="3165396"/>
            <a:ext cx="3716471" cy="2995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099"/>
                                        </p:tgtEl>
                                        <p:attrNameLst>
                                          <p:attrName>style.visibility</p:attrName>
                                        </p:attrNameLst>
                                      </p:cBhvr>
                                      <p:to>
                                        <p:strVal val="visible"/>
                                      </p:to>
                                    </p:set>
                                    <p:anim calcmode="lin" valueType="num">
                                      <p:cBhvr additive="base">
                                        <p:cTn id="11" dur="500" fill="hold"/>
                                        <p:tgtEl>
                                          <p:spTgt spid="4099"/>
                                        </p:tgtEl>
                                        <p:attrNameLst>
                                          <p:attrName>ppt_x</p:attrName>
                                        </p:attrNameLst>
                                      </p:cBhvr>
                                      <p:tavLst>
                                        <p:tav tm="0">
                                          <p:val>
                                            <p:strVal val="#ppt_x"/>
                                          </p:val>
                                        </p:tav>
                                        <p:tav tm="100000">
                                          <p:val>
                                            <p:strVal val="#ppt_x"/>
                                          </p:val>
                                        </p:tav>
                                      </p:tavLst>
                                    </p:anim>
                                    <p:anim calcmode="lin" valueType="num">
                                      <p:cBhvr additive="base">
                                        <p:cTn id="12"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2"/>
          <p:cNvSpPr>
            <a:spLocks noChangeArrowheads="1"/>
          </p:cNvSpPr>
          <p:nvPr/>
        </p:nvSpPr>
        <p:spPr bwMode="auto">
          <a:xfrm>
            <a:off x="1295466" y="1508787"/>
            <a:ext cx="9588500" cy="150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题图中电压表串联在电路中，故应改为电压表并联在小灯泡两端，正确连接如图</a:t>
            </a:r>
            <a:r>
              <a:rPr lang="en-US" altLang="zh-CN" sz="3200" b="1" dirty="0">
                <a:latin typeface="Times New Roman" panose="02020603050405020304" pitchFamily="18" charset="0"/>
              </a:rPr>
              <a:t>3 </a:t>
            </a:r>
            <a:r>
              <a:rPr lang="zh-CN" altLang="en-US" sz="3200" b="1" dirty="0">
                <a:latin typeface="Times New Roman" panose="02020603050405020304" pitchFamily="18" charset="0"/>
              </a:rPr>
              <a:t>乙所示。</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Rectangle 1"/>
          <p:cNvSpPr>
            <a:spLocks noChangeArrowheads="1"/>
          </p:cNvSpPr>
          <p:nvPr/>
        </p:nvSpPr>
        <p:spPr bwMode="auto">
          <a:xfrm>
            <a:off x="1295467" y="1178846"/>
            <a:ext cx="9601067" cy="4461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latin typeface="Times New Roman" panose="02020603050405020304" pitchFamily="18" charset="0"/>
                <a:ea typeface="楷体" panose="02010609060101010101" pitchFamily="49" charset="-122"/>
              </a:rPr>
              <a:t>实验器材的选法：应注意“安全性”“精确性”“方便性”。</a:t>
            </a:r>
            <a:endParaRPr lang="zh-CN" altLang="en-US" sz="3200" b="1" dirty="0">
              <a:latin typeface="Times New Roman" panose="02020603050405020304" pitchFamily="18" charset="0"/>
              <a:ea typeface="楷体" panose="02010609060101010101" pitchFamily="49" charset="-122"/>
            </a:endParaRPr>
          </a:p>
          <a:p>
            <a:pPr marL="476250" indent="-47625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电流表量程：不小于小灯泡的额定电流，且尽量用小量程。</a:t>
            </a:r>
            <a:endParaRPr lang="zh-CN" altLang="en-US" sz="3200" b="1" dirty="0">
              <a:solidFill>
                <a:srgbClr val="00B0F0"/>
              </a:solidFill>
              <a:latin typeface="Times New Roman" panose="02020603050405020304" pitchFamily="18" charset="0"/>
              <a:ea typeface="楷体" panose="02010609060101010101" pitchFamily="49" charset="-122"/>
            </a:endParaRPr>
          </a:p>
          <a:p>
            <a:pPr marL="476250" indent="-47625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电压表量程：应不小于小灯泡额定电压，且尽量用小量程。</a:t>
            </a:r>
            <a:endParaRPr lang="zh-CN" altLang="en-US"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8"/>
          <p:cNvSpPr txBox="1"/>
          <p:nvPr/>
        </p:nvSpPr>
        <p:spPr>
          <a:xfrm>
            <a:off x="3578125" y="1988840"/>
            <a:ext cx="5110163" cy="793487"/>
          </a:xfrm>
          <a:prstGeom prst="rect">
            <a:avLst/>
          </a:prstGeom>
          <a:noFill/>
        </p:spPr>
        <p:txBody>
          <a:bodyPr>
            <a:spAutoFit/>
          </a:bodyPr>
          <a:lstStyle/>
          <a:p>
            <a:pPr marL="342900" indent="-342900">
              <a:lnSpc>
                <a:spcPct val="150000"/>
              </a:lnSpc>
              <a:buClr>
                <a:srgbClr val="00B0F0"/>
              </a:buClr>
              <a:buFont typeface="Wingdings" panose="05000000000000000000" pitchFamily="2" charset="2"/>
              <a:buChar char="u"/>
              <a:defRPr/>
            </a:pPr>
            <a:r>
              <a:rPr lang="zh-CN" altLang="en-US" sz="3600" b="1" dirty="0">
                <a:latin typeface="+mn-ea"/>
                <a:cs typeface="Times New Roman" panose="02020603050405020304" pitchFamily="18" charset="0"/>
              </a:rPr>
              <a:t>测量小灯泡的</a:t>
            </a:r>
            <a:r>
              <a:rPr lang="zh-CN" altLang="en-US" sz="3600" b="1" dirty="0" smtClean="0">
                <a:latin typeface="+mn-ea"/>
                <a:cs typeface="Times New Roman" panose="02020603050405020304" pitchFamily="18" charset="0"/>
              </a:rPr>
              <a:t>电功率</a:t>
            </a:r>
            <a:endParaRPr lang="en-US" altLang="zh-CN" sz="3600" b="1" dirty="0" smtClean="0">
              <a:latin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1" name="Rectangle 1"/>
              <p:cNvSpPr>
                <a:spLocks noChangeArrowheads="1"/>
              </p:cNvSpPr>
              <p:nvPr/>
            </p:nvSpPr>
            <p:spPr bwMode="auto">
              <a:xfrm>
                <a:off x="1487488" y="980728"/>
                <a:ext cx="9217024" cy="473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630555" indent="-630555"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(3) </a:t>
                </a:r>
                <a:r>
                  <a:rPr lang="zh-CN" altLang="en-US" sz="3200" b="1" dirty="0">
                    <a:solidFill>
                      <a:srgbClr val="00B0F0"/>
                    </a:solidFill>
                    <a:latin typeface="Times New Roman" panose="02020603050405020304" pitchFamily="18" charset="0"/>
                    <a:ea typeface="楷体" panose="02010609060101010101" pitchFamily="49" charset="-122"/>
                  </a:rPr>
                  <a:t>滑动变阻器最大值的选取原则：“先电流后电阻”。滑动变阻器允许通过的最大电流应大于小灯泡的额定电流，</a:t>
                </a:r>
                <a:r>
                  <a:rPr lang="en-US" altLang="zh-CN" sz="3200" b="1" i="1" dirty="0">
                    <a:solidFill>
                      <a:srgbClr val="00B0F0"/>
                    </a:solidFill>
                    <a:latin typeface="Times New Roman" panose="02020603050405020304" pitchFamily="18" charset="0"/>
                    <a:ea typeface="楷体" panose="02010609060101010101" pitchFamily="49" charset="-122"/>
                  </a:rPr>
                  <a:t>I</a:t>
                </a:r>
                <a:r>
                  <a:rPr lang="zh-CN" altLang="en-US" sz="3200" b="1" baseline="-25000" dirty="0">
                    <a:solidFill>
                      <a:srgbClr val="00B0F0"/>
                    </a:solidFill>
                    <a:latin typeface="Times New Roman" panose="02020603050405020304" pitchFamily="18" charset="0"/>
                    <a:ea typeface="楷体" panose="02010609060101010101" pitchFamily="49" charset="-122"/>
                  </a:rPr>
                  <a:t>滑最大</a:t>
                </a:r>
                <a:r>
                  <a:rPr lang="en-US" altLang="zh-CN" sz="3200" b="1" dirty="0">
                    <a:solidFill>
                      <a:srgbClr val="00B0F0"/>
                    </a:solidFill>
                    <a:latin typeface="Times New Roman" panose="02020603050405020304" pitchFamily="18" charset="0"/>
                    <a:ea typeface="楷体" panose="02010609060101010101" pitchFamily="49" charset="-122"/>
                  </a:rPr>
                  <a:t>&gt;</a:t>
                </a:r>
                <a:r>
                  <a:rPr lang="en-US" altLang="zh-CN" sz="3200" b="1" i="1" dirty="0">
                    <a:solidFill>
                      <a:srgbClr val="00B0F0"/>
                    </a:solidFill>
                    <a:latin typeface="Times New Roman" panose="02020603050405020304" pitchFamily="18" charset="0"/>
                    <a:ea typeface="楷体" panose="02010609060101010101" pitchFamily="49" charset="-122"/>
                  </a:rPr>
                  <a:t>I</a:t>
                </a:r>
                <a:r>
                  <a:rPr lang="zh-CN" altLang="en-US" sz="3200" b="1" baseline="-25000" dirty="0">
                    <a:solidFill>
                      <a:srgbClr val="00B0F0"/>
                    </a:solidFill>
                    <a:latin typeface="Times New Roman" panose="02020603050405020304" pitchFamily="18" charset="0"/>
                    <a:ea typeface="楷体" panose="02010609060101010101" pitchFamily="49" charset="-122"/>
                  </a:rPr>
                  <a:t>灯额</a:t>
                </a:r>
                <a:r>
                  <a:rPr lang="zh-CN" altLang="en-US" sz="3200" b="1" dirty="0">
                    <a:solidFill>
                      <a:srgbClr val="00B0F0"/>
                    </a:solidFill>
                    <a:latin typeface="Times New Roman" panose="02020603050405020304" pitchFamily="18" charset="0"/>
                    <a:ea typeface="楷体" panose="02010609060101010101" pitchFamily="49" charset="-122"/>
                  </a:rPr>
                  <a:t>。</a:t>
                </a:r>
                <a:endParaRPr lang="en-US" altLang="zh-CN" sz="3200" b="1" dirty="0">
                  <a:solidFill>
                    <a:srgbClr val="00B0F0"/>
                  </a:solidFill>
                  <a:latin typeface="Times New Roman" panose="02020603050405020304" pitchFamily="18" charset="0"/>
                  <a:ea typeface="楷体" panose="02010609060101010101" pitchFamily="49" charset="-122"/>
                </a:endParaRPr>
              </a:p>
              <a:p>
                <a:pPr marL="63055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滑动变阻器的最大阻值</a:t>
                </a:r>
                <a:r>
                  <a:rPr lang="en-US" altLang="zh-CN" sz="3200" b="1" i="1" dirty="0">
                    <a:solidFill>
                      <a:srgbClr val="00B0F0"/>
                    </a:solidFill>
                    <a:latin typeface="Times New Roman" panose="02020603050405020304" pitchFamily="18" charset="0"/>
                    <a:ea typeface="楷体" panose="02010609060101010101" pitchFamily="49" charset="-122"/>
                  </a:rPr>
                  <a:t>R</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baseline="-25000" dirty="0">
                    <a:solidFill>
                      <a:srgbClr val="00B0F0"/>
                    </a:solidFill>
                    <a:latin typeface="Times New Roman" panose="02020603050405020304" pitchFamily="18" charset="0"/>
                    <a:ea typeface="楷体" panose="02010609060101010101" pitchFamily="49" charset="-122"/>
                  </a:rPr>
                  <a:t>滑最大</a:t>
                </a:r>
                <a:r>
                  <a:rPr lang="en-US" altLang="zh-CN" sz="3200" b="1" dirty="0">
                    <a:solidFill>
                      <a:srgbClr val="00B0F0"/>
                    </a:solidFill>
                    <a:latin typeface="Times New Roman" panose="02020603050405020304" pitchFamily="18" charset="0"/>
                    <a:ea typeface="楷体" panose="02010609060101010101" pitchFamily="49" charset="-122"/>
                  </a:rPr>
                  <a:t>&gt;</a:t>
                </a:r>
                <a14:m>
                  <m:oMath xmlns:m="http://schemas.openxmlformats.org/officeDocument/2006/math">
                    <m:box>
                      <m:boxPr>
                        <m:ctrlPr>
                          <a:rPr lang="en-US" altLang="zh-CN" sz="3200" b="1" i="1">
                            <a:solidFill>
                              <a:srgbClr val="00B0F0"/>
                            </a:solidFill>
                            <a:latin typeface="Cambria Math" panose="02040503050406030204"/>
                            <a:ea typeface="楷体" panose="02010609060101010101" pitchFamily="49" charset="-122"/>
                          </a:rPr>
                        </m:ctrlPr>
                      </m:boxPr>
                      <m:e>
                        <m:f>
                          <m:fPr>
                            <m:ctrlPr>
                              <a:rPr lang="en-US" altLang="zh-CN" sz="3200" b="1" i="1">
                                <a:solidFill>
                                  <a:srgbClr val="00B0F0"/>
                                </a:solidFill>
                                <a:latin typeface="Cambria Math" panose="02040503050406030204"/>
                                <a:ea typeface="楷体" panose="02010609060101010101" pitchFamily="49" charset="-122"/>
                              </a:rPr>
                            </m:ctrlPr>
                          </m:fPr>
                          <m:num>
                            <m:r>
                              <m:rPr>
                                <m:nor/>
                              </m:rPr>
                              <a:rPr lang="en-US" altLang="zh-CN" sz="3200" b="1" i="1" dirty="0">
                                <a:solidFill>
                                  <a:srgbClr val="00B0F0"/>
                                </a:solidFill>
                                <a:latin typeface="Times New Roman" panose="02020603050405020304" pitchFamily="18" charset="0"/>
                                <a:ea typeface="楷体" panose="02010609060101010101" pitchFamily="49" charset="-122"/>
                              </a:rPr>
                              <m:t>U</m:t>
                            </m:r>
                            <m:r>
                              <m:rPr>
                                <m:nor/>
                              </m:rPr>
                              <a:rPr lang="zh-CN" altLang="en-US" sz="3200" b="1" baseline="-25000" dirty="0">
                                <a:solidFill>
                                  <a:srgbClr val="00B0F0"/>
                                </a:solidFill>
                                <a:latin typeface="Times New Roman" panose="02020603050405020304" pitchFamily="18" charset="0"/>
                                <a:ea typeface="楷体" panose="02010609060101010101" pitchFamily="49" charset="-122"/>
                              </a:rPr>
                              <m:t>电源</m:t>
                            </m:r>
                            <m:r>
                              <m:rPr>
                                <m:nor/>
                              </m:rPr>
                              <a:rPr lang="zh-CN" altLang="en-US" sz="3200" b="1" dirty="0">
                                <a:solidFill>
                                  <a:srgbClr val="00B0F0"/>
                                </a:solidFill>
                                <a:latin typeface="Times New Roman" panose="02020603050405020304" pitchFamily="18" charset="0"/>
                                <a:ea typeface="楷体" panose="02010609060101010101" pitchFamily="49" charset="-122"/>
                              </a:rPr>
                              <m:t>－</m:t>
                            </m:r>
                            <m:r>
                              <m:rPr>
                                <m:nor/>
                              </m:rPr>
                              <a:rPr lang="en-US" altLang="zh-CN" sz="3200" b="1" i="1" dirty="0">
                                <a:solidFill>
                                  <a:srgbClr val="00B0F0"/>
                                </a:solidFill>
                                <a:latin typeface="Times New Roman" panose="02020603050405020304" pitchFamily="18" charset="0"/>
                                <a:ea typeface="楷体" panose="02010609060101010101" pitchFamily="49" charset="-122"/>
                              </a:rPr>
                              <m:t>U</m:t>
                            </m:r>
                            <m:r>
                              <m:rPr>
                                <m:nor/>
                              </m:rPr>
                              <a:rPr lang="en-US" altLang="zh-CN" sz="3200" b="1" dirty="0">
                                <a:solidFill>
                                  <a:srgbClr val="00B0F0"/>
                                </a:solidFill>
                                <a:latin typeface="Times New Roman" panose="02020603050405020304" pitchFamily="18" charset="0"/>
                                <a:ea typeface="楷体" panose="02010609060101010101" pitchFamily="49" charset="-122"/>
                              </a:rPr>
                              <m:t> </m:t>
                            </m:r>
                            <m:r>
                              <m:rPr>
                                <m:nor/>
                              </m:rPr>
                              <a:rPr lang="zh-CN" altLang="en-US" sz="3200" b="1" baseline="-25000" dirty="0">
                                <a:solidFill>
                                  <a:srgbClr val="00B0F0"/>
                                </a:solidFill>
                                <a:latin typeface="Times New Roman" panose="02020603050405020304" pitchFamily="18" charset="0"/>
                                <a:ea typeface="楷体" panose="02010609060101010101" pitchFamily="49" charset="-122"/>
                              </a:rPr>
                              <m:t>灯额</m:t>
                            </m:r>
                          </m:num>
                          <m:den>
                            <m:r>
                              <m:rPr>
                                <m:nor/>
                              </m:rPr>
                              <a:rPr lang="en-US" altLang="zh-CN" sz="3200" b="1" i="1" dirty="0">
                                <a:solidFill>
                                  <a:srgbClr val="00B0F0"/>
                                </a:solidFill>
                                <a:latin typeface="Times New Roman" panose="02020603050405020304" pitchFamily="18" charset="0"/>
                                <a:ea typeface="楷体" panose="02010609060101010101" pitchFamily="49" charset="-122"/>
                              </a:rPr>
                              <m:t>U</m:t>
                            </m:r>
                            <m:r>
                              <m:rPr>
                                <m:nor/>
                              </m:rPr>
                              <a:rPr lang="zh-CN" altLang="en-US" sz="3200" b="1" baseline="-25000" dirty="0">
                                <a:solidFill>
                                  <a:srgbClr val="00B0F0"/>
                                </a:solidFill>
                                <a:latin typeface="Times New Roman" panose="02020603050405020304" pitchFamily="18" charset="0"/>
                                <a:ea typeface="楷体" panose="02010609060101010101" pitchFamily="49" charset="-122"/>
                              </a:rPr>
                              <m:t>灯额</m:t>
                            </m:r>
                          </m:den>
                        </m:f>
                      </m:e>
                    </m:box>
                  </m:oMath>
                </a14:m>
                <a:r>
                  <a:rPr lang="en-US" altLang="zh-CN" sz="3200" b="1" i="1" dirty="0">
                    <a:solidFill>
                      <a:srgbClr val="00B0F0"/>
                    </a:solidFill>
                    <a:latin typeface="Times New Roman" panose="02020603050405020304" pitchFamily="18" charset="0"/>
                    <a:ea typeface="楷体" panose="02010609060101010101" pitchFamily="49" charset="-122"/>
                  </a:rPr>
                  <a:t>R</a:t>
                </a:r>
                <a:r>
                  <a:rPr lang="en-US" altLang="zh-CN" sz="3200" b="1" dirty="0">
                    <a:solidFill>
                      <a:srgbClr val="00B0F0"/>
                    </a:solidFill>
                    <a:latin typeface="Times New Roman" panose="02020603050405020304" pitchFamily="18" charset="0"/>
                    <a:ea typeface="楷体" panose="02010609060101010101" pitchFamily="49" charset="-122"/>
                  </a:rPr>
                  <a:t> </a:t>
                </a:r>
                <a:r>
                  <a:rPr lang="en-US" altLang="zh-CN" sz="3200" b="1" baseline="-25000" dirty="0">
                    <a:solidFill>
                      <a:srgbClr val="00B0F0"/>
                    </a:solidFill>
                    <a:latin typeface="Times New Roman" panose="02020603050405020304" pitchFamily="18" charset="0"/>
                    <a:ea typeface="楷体" panose="02010609060101010101" pitchFamily="49" charset="-122"/>
                  </a:rPr>
                  <a:t>L</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smtClean="0">
                    <a:solidFill>
                      <a:srgbClr val="00B0F0"/>
                    </a:solidFill>
                    <a:latin typeface="Times New Roman" panose="02020603050405020304" pitchFamily="18" charset="0"/>
                    <a:ea typeface="楷体" panose="02010609060101010101" pitchFamily="49" charset="-122"/>
                  </a:rPr>
                  <a:t>或</a:t>
                </a:r>
                <a:r>
                  <a:rPr lang="en-US" altLang="zh-CN" sz="3200" b="1" i="1" dirty="0" smtClean="0">
                    <a:solidFill>
                      <a:srgbClr val="00B0F0"/>
                    </a:solidFill>
                    <a:latin typeface="Times New Roman" panose="02020603050405020304" pitchFamily="18" charset="0"/>
                    <a:ea typeface="楷体" panose="02010609060101010101" pitchFamily="49" charset="-122"/>
                  </a:rPr>
                  <a:t>R</a:t>
                </a:r>
                <a:r>
                  <a:rPr lang="zh-CN" altLang="en-US" sz="3200" b="1" baseline="-25000" dirty="0">
                    <a:solidFill>
                      <a:srgbClr val="00B0F0"/>
                    </a:solidFill>
                    <a:latin typeface="Times New Roman" panose="02020603050405020304" pitchFamily="18" charset="0"/>
                    <a:ea typeface="楷体" panose="02010609060101010101" pitchFamily="49" charset="-122"/>
                  </a:rPr>
                  <a:t>滑最大</a:t>
                </a:r>
                <a:r>
                  <a:rPr lang="en-US" altLang="zh-CN" sz="3200" b="1" dirty="0">
                    <a:solidFill>
                      <a:srgbClr val="00B0F0"/>
                    </a:solidFill>
                    <a:latin typeface="Times New Roman" panose="02020603050405020304" pitchFamily="18" charset="0"/>
                    <a:ea typeface="楷体" panose="02010609060101010101" pitchFamily="49" charset="-122"/>
                  </a:rPr>
                  <a:t>&gt; </a:t>
                </a:r>
                <a14:m>
                  <m:oMath xmlns:m="http://schemas.openxmlformats.org/officeDocument/2006/math">
                    <m:box>
                      <m:boxPr>
                        <m:ctrlPr>
                          <a:rPr lang="en-US" altLang="zh-CN" sz="3200" b="1" i="1">
                            <a:solidFill>
                              <a:srgbClr val="00B0F0"/>
                            </a:solidFill>
                            <a:latin typeface="Cambria Math" panose="02040503050406030204"/>
                            <a:ea typeface="楷体" panose="02010609060101010101" pitchFamily="49" charset="-122"/>
                          </a:rPr>
                        </m:ctrlPr>
                      </m:boxPr>
                      <m:e>
                        <m:f>
                          <m:fPr>
                            <m:ctrlPr>
                              <a:rPr lang="en-US" altLang="zh-CN" sz="3200" b="1" i="1">
                                <a:solidFill>
                                  <a:srgbClr val="00B0F0"/>
                                </a:solidFill>
                                <a:latin typeface="Cambria Math" panose="02040503050406030204"/>
                                <a:ea typeface="楷体" panose="02010609060101010101" pitchFamily="49" charset="-122"/>
                              </a:rPr>
                            </m:ctrlPr>
                          </m:fPr>
                          <m:num>
                            <m:r>
                              <m:rPr>
                                <m:nor/>
                              </m:rPr>
                              <a:rPr lang="en-US" altLang="zh-CN" sz="3200" b="1" i="1" dirty="0">
                                <a:solidFill>
                                  <a:srgbClr val="00B0F0"/>
                                </a:solidFill>
                                <a:latin typeface="Times New Roman" panose="02020603050405020304" pitchFamily="18" charset="0"/>
                                <a:ea typeface="楷体" panose="02010609060101010101" pitchFamily="49" charset="-122"/>
                              </a:rPr>
                              <m:t>U</m:t>
                            </m:r>
                            <m:r>
                              <m:rPr>
                                <m:nor/>
                              </m:rPr>
                              <a:rPr lang="zh-CN" altLang="en-US" sz="3200" b="1" baseline="-25000" dirty="0">
                                <a:solidFill>
                                  <a:srgbClr val="00B0F0"/>
                                </a:solidFill>
                                <a:latin typeface="Times New Roman" panose="02020603050405020304" pitchFamily="18" charset="0"/>
                                <a:ea typeface="楷体" panose="02010609060101010101" pitchFamily="49" charset="-122"/>
                              </a:rPr>
                              <m:t>电源</m:t>
                            </m:r>
                            <m:r>
                              <m:rPr>
                                <m:nor/>
                              </m:rPr>
                              <a:rPr lang="zh-CN" altLang="en-US" sz="3200" b="1" dirty="0">
                                <a:solidFill>
                                  <a:srgbClr val="00B0F0"/>
                                </a:solidFill>
                                <a:latin typeface="Times New Roman" panose="02020603050405020304" pitchFamily="18" charset="0"/>
                                <a:ea typeface="楷体" panose="02010609060101010101" pitchFamily="49" charset="-122"/>
                              </a:rPr>
                              <m:t>－</m:t>
                            </m:r>
                            <m:r>
                              <m:rPr>
                                <m:nor/>
                              </m:rPr>
                              <a:rPr lang="en-US" altLang="zh-CN" sz="3200" b="1" i="1" dirty="0">
                                <a:solidFill>
                                  <a:srgbClr val="00B0F0"/>
                                </a:solidFill>
                                <a:latin typeface="Times New Roman" panose="02020603050405020304" pitchFamily="18" charset="0"/>
                                <a:ea typeface="楷体" panose="02010609060101010101" pitchFamily="49" charset="-122"/>
                              </a:rPr>
                              <m:t>U</m:t>
                            </m:r>
                            <m:r>
                              <m:rPr>
                                <m:nor/>
                              </m:rPr>
                              <a:rPr lang="en-US" altLang="zh-CN" sz="3200" b="1" dirty="0">
                                <a:solidFill>
                                  <a:srgbClr val="00B0F0"/>
                                </a:solidFill>
                                <a:latin typeface="Times New Roman" panose="02020603050405020304" pitchFamily="18" charset="0"/>
                                <a:ea typeface="楷体" panose="02010609060101010101" pitchFamily="49" charset="-122"/>
                              </a:rPr>
                              <m:t> </m:t>
                            </m:r>
                            <m:r>
                              <m:rPr>
                                <m:nor/>
                              </m:rPr>
                              <a:rPr lang="zh-CN" altLang="en-US" sz="3200" b="1" baseline="-25000" dirty="0">
                                <a:solidFill>
                                  <a:srgbClr val="00B0F0"/>
                                </a:solidFill>
                                <a:latin typeface="Times New Roman" panose="02020603050405020304" pitchFamily="18" charset="0"/>
                                <a:ea typeface="楷体" panose="02010609060101010101" pitchFamily="49" charset="-122"/>
                              </a:rPr>
                              <m:t>灯额</m:t>
                            </m:r>
                          </m:num>
                          <m:den>
                            <m:r>
                              <m:rPr>
                                <m:nor/>
                              </m:rPr>
                              <a:rPr lang="en-US" altLang="zh-CN" sz="3200" b="1" i="1" dirty="0">
                                <a:solidFill>
                                  <a:srgbClr val="00B0F0"/>
                                </a:solidFill>
                                <a:latin typeface="Times New Roman" panose="02020603050405020304" pitchFamily="18" charset="0"/>
                                <a:ea typeface="楷体" panose="02010609060101010101" pitchFamily="49" charset="-122"/>
                              </a:rPr>
                              <m:t>I</m:t>
                            </m:r>
                            <m:r>
                              <m:rPr>
                                <m:nor/>
                              </m:rPr>
                              <a:rPr lang="en-US" altLang="zh-CN" sz="3200" b="1" dirty="0">
                                <a:solidFill>
                                  <a:srgbClr val="00B0F0"/>
                                </a:solidFill>
                                <a:latin typeface="Times New Roman" panose="02020603050405020304" pitchFamily="18" charset="0"/>
                                <a:ea typeface="楷体" panose="02010609060101010101" pitchFamily="49" charset="-122"/>
                              </a:rPr>
                              <m:t> </m:t>
                            </m:r>
                            <m:r>
                              <m:rPr>
                                <m:nor/>
                              </m:rPr>
                              <a:rPr lang="zh-CN" altLang="en-US" sz="3200" b="1" baseline="-25000" dirty="0">
                                <a:solidFill>
                                  <a:srgbClr val="00B0F0"/>
                                </a:solidFill>
                                <a:latin typeface="Times New Roman" panose="02020603050405020304" pitchFamily="18" charset="0"/>
                                <a:ea typeface="楷体" panose="02010609060101010101" pitchFamily="49" charset="-122"/>
                              </a:rPr>
                              <m:t>灯额</m:t>
                            </m:r>
                          </m:den>
                        </m:f>
                      </m:e>
                    </m:box>
                  </m:oMath>
                </a14:m>
                <a:r>
                  <a:rPr lang="zh-CN" altLang="en-US" sz="3200" b="1" dirty="0" smtClean="0">
                    <a:solidFill>
                      <a:srgbClr val="00B0F0"/>
                    </a:solidFill>
                    <a:latin typeface="Times New Roman" panose="02020603050405020304" pitchFamily="18" charset="0"/>
                    <a:ea typeface="楷体" panose="02010609060101010101" pitchFamily="49" charset="-122"/>
                  </a:rPr>
                  <a:t>。</a:t>
                </a:r>
                <a:endParaRPr lang="en-US" altLang="zh-CN" sz="3200" b="1" dirty="0">
                  <a:solidFill>
                    <a:srgbClr val="00B0F0"/>
                  </a:solidFill>
                  <a:latin typeface="Times New Roman" panose="02020603050405020304" pitchFamily="18" charset="0"/>
                  <a:ea typeface="楷体" panose="02010609060101010101" pitchFamily="49" charset="-122"/>
                </a:endParaRPr>
              </a:p>
            </p:txBody>
          </p:sp>
        </mc:Choice>
        <mc:Fallback>
          <p:sp>
            <p:nvSpPr>
              <p:cNvPr id="11" name="Rectangle 1"/>
              <p:cNvSpPr>
                <a:spLocks noRot="1" noChangeAspect="1" noMove="1" noResize="1" noEditPoints="1" noAdjustHandles="1" noChangeArrowheads="1" noChangeShapeType="1" noTextEdit="1"/>
              </p:cNvSpPr>
              <p:nvPr/>
            </p:nvSpPr>
            <p:spPr bwMode="auto">
              <a:xfrm>
                <a:off x="1487488" y="980728"/>
                <a:ext cx="9217024" cy="4733087"/>
              </a:xfrm>
              <a:prstGeom prst="rect">
                <a:avLst/>
              </a:prstGeom>
              <a:blipFill rotWithShape="1">
                <a:blip r:embed="rId1"/>
                <a:stretch>
                  <a:fillRect l="-3" t="-6" r="3" b="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Rectangle 1"/>
          <p:cNvSpPr>
            <a:spLocks noChangeArrowheads="1"/>
          </p:cNvSpPr>
          <p:nvPr/>
        </p:nvSpPr>
        <p:spPr bwMode="auto">
          <a:xfrm>
            <a:off x="766763" y="836712"/>
            <a:ext cx="10658475" cy="5293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latin typeface="Times New Roman" panose="02020603050405020304" pitchFamily="18" charset="0"/>
                <a:ea typeface="楷体" panose="02010609060101010101" pitchFamily="49" charset="-122"/>
              </a:rPr>
              <a:t>连接实物电路的方法和电路故障的判断方法：</a:t>
            </a:r>
            <a:endParaRPr lang="zh-CN" altLang="en-US" sz="3200" b="1" dirty="0">
              <a:latin typeface="Times New Roman" panose="02020603050405020304" pitchFamily="18" charset="0"/>
              <a:ea typeface="楷体" panose="02010609060101010101" pitchFamily="49" charset="-122"/>
            </a:endParaRPr>
          </a:p>
          <a:p>
            <a:pPr marL="476250" indent="-47625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连接实物电路图时，先将其他元件连成串联电路，最后再将电压表直接并联在小灯泡两端，且注意电压表、电流表的正负接线柱及滑动变阻器滑片移动方向的要求。</a:t>
            </a:r>
            <a:endParaRPr lang="en-US" altLang="zh-CN" sz="3200" b="1" dirty="0">
              <a:solidFill>
                <a:srgbClr val="00B0F0"/>
              </a:solidFill>
              <a:latin typeface="Times New Roman" panose="02020603050405020304" pitchFamily="18" charset="0"/>
              <a:ea typeface="楷体" panose="02010609060101010101" pitchFamily="49" charset="-122"/>
            </a:endParaRPr>
          </a:p>
          <a:p>
            <a:pPr marL="476250" indent="-47625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分析电路连接错误问题时，按照先看“串并联关系和滑动变阻器接法”，再看“接线柱正负”，最后看“电表量程”的顺序逐一排查。</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1661585" y="836712"/>
            <a:ext cx="9715500"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中考</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南充</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如图</a:t>
            </a:r>
            <a:r>
              <a:rPr lang="en-US" altLang="zh-CN" sz="3200" b="1" dirty="0">
                <a:latin typeface="Times New Roman" panose="02020603050405020304" pitchFamily="18" charset="0"/>
                <a:cs typeface="Times New Roman" panose="02020603050405020304" pitchFamily="18" charset="0"/>
              </a:rPr>
              <a:t>4 </a:t>
            </a:r>
            <a:r>
              <a:rPr lang="zh-CN" altLang="en-US" sz="3200" b="1" dirty="0">
                <a:latin typeface="Times New Roman" panose="02020603050405020304" pitchFamily="18" charset="0"/>
                <a:cs typeface="Times New Roman" panose="02020603050405020304" pitchFamily="18" charset="0"/>
              </a:rPr>
              <a:t>所示，某同学计划利用图甲所示的器材测量小灯泡的电功率，已知小灯泡的额定电压是</a:t>
            </a:r>
            <a:r>
              <a:rPr lang="en-US" altLang="zh-CN" sz="3200" b="1" dirty="0">
                <a:latin typeface="Times New Roman" panose="02020603050405020304" pitchFamily="18" charset="0"/>
                <a:cs typeface="Times New Roman" panose="02020603050405020304" pitchFamily="18" charset="0"/>
              </a:rPr>
              <a:t>2.5 V</a:t>
            </a:r>
            <a:r>
              <a:rPr lang="zh-CN" altLang="en-US" sz="3200" b="1" dirty="0">
                <a:latin typeface="Times New Roman" panose="02020603050405020304" pitchFamily="18" charset="0"/>
                <a:cs typeface="Times New Roman" panose="02020603050405020304" pitchFamily="18" charset="0"/>
              </a:rPr>
              <a:t>。</a:t>
            </a:r>
            <a:endParaRPr lang="en-US" altLang="zh-CN" sz="3200" b="1" dirty="0">
              <a:latin typeface="Times New Roman" panose="02020603050405020304" pitchFamily="18" charset="0"/>
              <a:cs typeface="Times New Roman" panose="02020603050405020304" pitchFamily="18" charset="0"/>
            </a:endParaRPr>
          </a:p>
        </p:txBody>
      </p:sp>
      <p:sp>
        <p:nvSpPr>
          <p:cNvPr id="8" name="任意多边形 25"/>
          <p:cNvSpPr/>
          <p:nvPr>
            <p:custDataLst>
              <p:tags r:id="rId1"/>
            </p:custDataLst>
          </p:nvPr>
        </p:nvSpPr>
        <p:spPr bwMode="auto">
          <a:xfrm>
            <a:off x="599017" y="1028733"/>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charset="-122"/>
                <a:ea typeface="微软雅黑" panose="020B0503020204020204" charset="-122"/>
              </a:rPr>
              <a:t>例</a:t>
            </a:r>
            <a:r>
              <a:rPr lang="en-US" altLang="zh-CN" sz="3200" dirty="0">
                <a:solidFill>
                  <a:srgbClr val="FFFFFF"/>
                </a:solidFill>
                <a:latin typeface="微软雅黑" panose="020B0503020204020204" charset="-122"/>
                <a:ea typeface="微软雅黑" panose="020B0503020204020204" charset="-122"/>
              </a:rPr>
              <a:t>2</a:t>
            </a:r>
            <a:endParaRPr lang="zh-CN" altLang="en-US" sz="3200" dirty="0">
              <a:solidFill>
                <a:srgbClr val="FFFFFF"/>
              </a:solidFill>
              <a:latin typeface="微软雅黑" panose="020B0503020204020204" charset="-122"/>
              <a:ea typeface="微软雅黑" panose="020B0503020204020204" charset="-122"/>
            </a:endParaRPr>
          </a:p>
        </p:txBody>
      </p:sp>
      <p:pic>
        <p:nvPicPr>
          <p:cNvPr id="5122"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91745" y="2756926"/>
            <a:ext cx="4586759" cy="30259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764704"/>
            <a:ext cx="10562167"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8155" indent="-478155" eaLnBrk="1" hangingPunct="1">
              <a:lnSpc>
                <a:spcPct val="150000"/>
              </a:lnSpc>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实验中有一根导线连接错误，请在连接错误的导线上画“</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并用笔画线代替导线完成电路的正确连接。</a:t>
            </a:r>
            <a:endParaRPr lang="en-US" altLang="zh-CN" sz="3200" b="1" dirty="0">
              <a:latin typeface="Times New Roman" panose="02020603050405020304" pitchFamily="18" charset="0"/>
              <a:cs typeface="Times New Roman" panose="02020603050405020304" pitchFamily="18" charset="0"/>
            </a:endParaRPr>
          </a:p>
        </p:txBody>
      </p:sp>
      <p:sp>
        <p:nvSpPr>
          <p:cNvPr id="9" name="矩形 8"/>
          <p:cNvSpPr>
            <a:spLocks noChangeArrowheads="1"/>
          </p:cNvSpPr>
          <p:nvPr/>
        </p:nvSpPr>
        <p:spPr bwMode="auto">
          <a:xfrm>
            <a:off x="6768075" y="2207185"/>
            <a:ext cx="3264363"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解：如图</a:t>
            </a:r>
            <a:r>
              <a:rPr lang="en-US" altLang="zh-CN" sz="3200" b="1" dirty="0">
                <a:solidFill>
                  <a:srgbClr val="FF0000"/>
                </a:solidFill>
                <a:latin typeface="Times New Roman" panose="02020603050405020304" pitchFamily="18" charset="0"/>
                <a:cs typeface="Times New Roman" panose="02020603050405020304" pitchFamily="18" charset="0"/>
              </a:rPr>
              <a:t>5 </a:t>
            </a:r>
            <a:r>
              <a:rPr lang="zh-CN" altLang="en-US" sz="3200" b="1" dirty="0">
                <a:solidFill>
                  <a:srgbClr val="FF0000"/>
                </a:solidFill>
                <a:latin typeface="Times New Roman" panose="02020603050405020304" pitchFamily="18" charset="0"/>
                <a:cs typeface="Times New Roman" panose="02020603050405020304" pitchFamily="18" charset="0"/>
              </a:rPr>
              <a:t>所示。</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10" name="矩形 2"/>
          <p:cNvSpPr>
            <a:spLocks noChangeArrowheads="1"/>
          </p:cNvSpPr>
          <p:nvPr/>
        </p:nvSpPr>
        <p:spPr bwMode="auto">
          <a:xfrm>
            <a:off x="1295468" y="2177829"/>
            <a:ext cx="5472608" cy="3508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900" b="1" dirty="0">
                <a:latin typeface="黑体" panose="02010609060101010101" charset="-122"/>
                <a:ea typeface="黑体" panose="02010609060101010101" charset="-122"/>
              </a:rPr>
              <a:t>解析：</a:t>
            </a:r>
            <a:r>
              <a:rPr lang="zh-CN" altLang="en-US" sz="2900" b="1" dirty="0">
                <a:latin typeface="Times New Roman" panose="02020603050405020304" pitchFamily="18" charset="0"/>
              </a:rPr>
              <a:t>采用“电流分析法”发现，电压表测小灯泡和滑动变阻器的总电压，故应改成电压表与小灯泡并联，并根据小灯泡的额定电压确定电压表量程。</a:t>
            </a:r>
            <a:endParaRPr lang="zh-CN" altLang="en-US" sz="2900" dirty="0">
              <a:latin typeface="Times New Roman" panose="02020603050405020304" pitchFamily="18" charset="0"/>
            </a:endParaRPr>
          </a:p>
        </p:txBody>
      </p:sp>
      <p:pic>
        <p:nvPicPr>
          <p:cNvPr id="7170"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68075" y="3065062"/>
            <a:ext cx="3587389" cy="2704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7170"/>
                                        </p:tgtEl>
                                        <p:attrNameLst>
                                          <p:attrName>style.visibility</p:attrName>
                                        </p:attrNameLst>
                                      </p:cBhvr>
                                      <p:to>
                                        <p:strVal val="visible"/>
                                      </p:to>
                                    </p:set>
                                    <p:anim calcmode="lin" valueType="num">
                                      <p:cBhvr additive="base">
                                        <p:cTn id="16" dur="500" fill="hold"/>
                                        <p:tgtEl>
                                          <p:spTgt spid="7170"/>
                                        </p:tgtEl>
                                        <p:attrNameLst>
                                          <p:attrName>ppt_x</p:attrName>
                                        </p:attrNameLst>
                                      </p:cBhvr>
                                      <p:tavLst>
                                        <p:tav tm="0">
                                          <p:val>
                                            <p:strVal val="#ppt_x"/>
                                          </p:val>
                                        </p:tav>
                                        <p:tav tm="100000">
                                          <p:val>
                                            <p:strVal val="#ppt_x"/>
                                          </p:val>
                                        </p:tav>
                                      </p:tavLst>
                                    </p:anim>
                                    <p:anim calcmode="lin" valueType="num">
                                      <p:cBhvr additive="base">
                                        <p:cTn id="17"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1508787"/>
            <a:ext cx="10562167" cy="160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8155" indent="-478155" eaLnBrk="1" hangingPunct="1">
              <a:lnSpc>
                <a:spcPct val="150000"/>
              </a:lnSpc>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闭合开关前滑动变阻器的滑片应放在</a:t>
            </a:r>
            <a:r>
              <a:rPr lang="en-US" altLang="zh-CN" sz="3200" b="1" dirty="0">
                <a:latin typeface="Times New Roman" panose="02020603050405020304" pitchFamily="18" charset="0"/>
                <a:cs typeface="Times New Roman" panose="02020603050405020304" pitchFamily="18" charset="0"/>
              </a:rPr>
              <a:t>______</a:t>
            </a:r>
            <a:r>
              <a:rPr lang="zh-CN" altLang="en-US" sz="3200" b="1" dirty="0">
                <a:latin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填“</a:t>
            </a:r>
            <a:r>
              <a:rPr lang="en-US" altLang="zh-CN" sz="3200" b="1" i="1" dirty="0">
                <a:latin typeface="Times New Roman" panose="02020603050405020304" pitchFamily="18" charset="0"/>
                <a:cs typeface="Times New Roman" panose="02020603050405020304" pitchFamily="18" charset="0"/>
              </a:rPr>
              <a:t>A</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或“</a:t>
            </a:r>
            <a:r>
              <a:rPr lang="en-US" altLang="zh-CN" sz="3200" b="1" i="1" dirty="0">
                <a:latin typeface="Times New Roman" panose="02020603050405020304" pitchFamily="18" charset="0"/>
                <a:cs typeface="Times New Roman" panose="02020603050405020304" pitchFamily="18" charset="0"/>
              </a:rPr>
              <a:t>B</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端。</a:t>
            </a:r>
            <a:endParaRPr lang="zh-CN" altLang="en-US" sz="3200" b="1" dirty="0">
              <a:latin typeface="Times New Roman" panose="02020603050405020304" pitchFamily="18" charset="0"/>
              <a:cs typeface="Times New Roman" panose="02020603050405020304" pitchFamily="18" charset="0"/>
            </a:endParaRPr>
          </a:p>
        </p:txBody>
      </p:sp>
      <p:sp>
        <p:nvSpPr>
          <p:cNvPr id="8" name="矩形 7"/>
          <p:cNvSpPr>
            <a:spLocks noChangeArrowheads="1"/>
          </p:cNvSpPr>
          <p:nvPr/>
        </p:nvSpPr>
        <p:spPr bwMode="auto">
          <a:xfrm>
            <a:off x="8400256" y="1511109"/>
            <a:ext cx="576064"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i="1" dirty="0">
                <a:solidFill>
                  <a:srgbClr val="FF0000"/>
                </a:solidFill>
                <a:latin typeface="Times New Roman" panose="02020603050405020304" pitchFamily="18" charset="0"/>
                <a:cs typeface="Times New Roman" panose="02020603050405020304" pitchFamily="18" charset="0"/>
              </a:rPr>
              <a:t>B</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9" name="矩形 2"/>
          <p:cNvSpPr>
            <a:spLocks noChangeArrowheads="1"/>
          </p:cNvSpPr>
          <p:nvPr/>
        </p:nvSpPr>
        <p:spPr bwMode="auto">
          <a:xfrm>
            <a:off x="1295468" y="3007789"/>
            <a:ext cx="1008161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900" b="1" dirty="0">
                <a:latin typeface="黑体" panose="02010609060101010101" charset="-122"/>
                <a:ea typeface="黑体" panose="02010609060101010101" charset="-122"/>
              </a:rPr>
              <a:t>解析：</a:t>
            </a:r>
            <a:r>
              <a:rPr lang="zh-CN" altLang="en-US" sz="2900" b="1" dirty="0">
                <a:latin typeface="Times New Roman" panose="02020603050405020304" pitchFamily="18" charset="0"/>
              </a:rPr>
              <a:t>为保护电路，闭合开关前滑动变阻器的滑片应置于</a:t>
            </a:r>
            <a:r>
              <a:rPr lang="en-US" altLang="zh-CN" sz="2900" b="1" i="1" dirty="0">
                <a:latin typeface="Times New Roman" panose="02020603050405020304" pitchFamily="18" charset="0"/>
              </a:rPr>
              <a:t>B</a:t>
            </a:r>
            <a:r>
              <a:rPr lang="zh-CN" altLang="en-US" sz="2900" b="1" dirty="0">
                <a:latin typeface="Times New Roman" panose="02020603050405020304" pitchFamily="18" charset="0"/>
              </a:rPr>
              <a:t>端，使滑动变阻器连入电路的电阻最大。</a:t>
            </a:r>
            <a:endParaRPr lang="zh-CN" altLang="en-US" sz="29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1508542"/>
            <a:ext cx="10562167"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8155" indent="-478155" eaLnBrk="1" hangingPunct="1">
              <a:lnSpc>
                <a:spcPct val="150000"/>
              </a:lnSpc>
            </a:pPr>
            <a:r>
              <a:rPr lang="en-US" altLang="zh-CN" sz="3200" b="1"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实验数据如表所示。</a:t>
            </a:r>
            <a:endParaRPr lang="zh-CN" altLang="en-US" sz="3200" b="1" dirty="0">
              <a:latin typeface="Times New Roman" panose="02020603050405020304" pitchFamily="18" charset="0"/>
              <a:cs typeface="Times New Roman" panose="02020603050405020304" pitchFamily="18" charset="0"/>
            </a:endParaRPr>
          </a:p>
        </p:txBody>
      </p:sp>
      <p:graphicFrame>
        <p:nvGraphicFramePr>
          <p:cNvPr id="2" name="表格 1"/>
          <p:cNvGraphicFramePr>
            <a:graphicFrameLocks noGrp="1"/>
          </p:cNvGraphicFramePr>
          <p:nvPr/>
        </p:nvGraphicFramePr>
        <p:xfrm>
          <a:off x="1871531" y="2430760"/>
          <a:ext cx="9409045" cy="2438400"/>
        </p:xfrm>
        <a:graphic>
          <a:graphicData uri="http://schemas.openxmlformats.org/drawingml/2006/table">
            <a:tbl>
              <a:tblPr firstRow="1" bandRow="1">
                <a:tableStyleId>{5940675A-B579-460E-94D1-54222C63F5DA}</a:tableStyleId>
              </a:tblPr>
              <a:tblGrid>
                <a:gridCol w="2016224"/>
                <a:gridCol w="1440160"/>
                <a:gridCol w="1420416"/>
                <a:gridCol w="1625600"/>
                <a:gridCol w="2906645"/>
              </a:tblGrid>
              <a:tr h="609600">
                <a:tc>
                  <a:txBody>
                    <a:bodyPr/>
                    <a:lstStyle/>
                    <a:p>
                      <a:pPr algn="ctr"/>
                      <a:r>
                        <a:rPr lang="zh-CN" altLang="en-US" sz="3200" b="1" i="0" baseline="0" dirty="0" smtClean="0">
                          <a:latin typeface="Times New Roman" panose="02020603050405020304" pitchFamily="18" charset="0"/>
                          <a:ea typeface="宋体" panose="02010600030101010101" pitchFamily="2" charset="-122"/>
                        </a:rPr>
                        <a:t>实验次序</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电压</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电流</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电功率 </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灯泡亮暗情况</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609600">
                <a:tc>
                  <a:txBody>
                    <a:bodyPr/>
                    <a:lstStyle/>
                    <a:p>
                      <a:pPr algn="ctr"/>
                      <a:r>
                        <a:rPr lang="en-US" altLang="zh-CN" sz="3200" b="1" i="0" baseline="0" dirty="0" smtClean="0">
                          <a:latin typeface="Times New Roman" panose="02020603050405020304" pitchFamily="18" charset="0"/>
                          <a:ea typeface="宋体" panose="02010600030101010101" pitchFamily="2" charset="-122"/>
                        </a:rPr>
                        <a:t>1</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0" baseline="0" dirty="0" smtClean="0">
                          <a:latin typeface="Times New Roman" panose="02020603050405020304" pitchFamily="18" charset="0"/>
                          <a:ea typeface="宋体" panose="02010600030101010101" pitchFamily="2" charset="-122"/>
                        </a:rPr>
                        <a:t>2.0 V</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0" baseline="0" dirty="0" smtClean="0">
                          <a:latin typeface="Times New Roman" panose="02020603050405020304" pitchFamily="18" charset="0"/>
                          <a:ea typeface="宋体" panose="02010600030101010101" pitchFamily="2" charset="-122"/>
                        </a:rPr>
                        <a:t>0.28 A</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0" baseline="0" dirty="0" smtClean="0">
                          <a:latin typeface="Times New Roman" panose="02020603050405020304" pitchFamily="18" charset="0"/>
                          <a:ea typeface="宋体" panose="02010600030101010101" pitchFamily="2" charset="-122"/>
                        </a:rPr>
                        <a:t>0.56 W</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较暗</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609600">
                <a:tc>
                  <a:txBody>
                    <a:bodyPr/>
                    <a:lstStyle/>
                    <a:p>
                      <a:pPr algn="ctr"/>
                      <a:r>
                        <a:rPr lang="en-US" altLang="zh-CN" sz="3200" b="1" i="0" baseline="0" dirty="0" smtClean="0">
                          <a:latin typeface="Times New Roman" panose="02020603050405020304" pitchFamily="18" charset="0"/>
                          <a:ea typeface="宋体" panose="02010600030101010101" pitchFamily="2" charset="-122"/>
                        </a:rPr>
                        <a:t>2</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0" baseline="0" dirty="0" smtClean="0">
                          <a:latin typeface="Times New Roman" panose="02020603050405020304" pitchFamily="18" charset="0"/>
                          <a:ea typeface="宋体" panose="02010600030101010101" pitchFamily="2" charset="-122"/>
                        </a:rPr>
                        <a:t>2.5 V</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endParaRPr lang="zh-CN" altLang="en-US" sz="3200" b="1" i="0" baseline="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endParaRPr lang="zh-CN" altLang="en-US" sz="3200" b="1" i="0" baseline="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正常发光</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609600">
                <a:tc>
                  <a:txBody>
                    <a:bodyPr/>
                    <a:lstStyle/>
                    <a:p>
                      <a:pPr algn="ctr"/>
                      <a:r>
                        <a:rPr lang="en-US" altLang="zh-CN" sz="3200" b="1" i="0" baseline="0" dirty="0" smtClean="0">
                          <a:latin typeface="Times New Roman" panose="02020603050405020304" pitchFamily="18" charset="0"/>
                          <a:ea typeface="宋体" panose="02010600030101010101" pitchFamily="2" charset="-122"/>
                        </a:rPr>
                        <a:t>3</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0" baseline="0" dirty="0" smtClean="0">
                          <a:latin typeface="Times New Roman" panose="02020603050405020304" pitchFamily="18" charset="0"/>
                          <a:ea typeface="宋体" panose="02010600030101010101" pitchFamily="2" charset="-122"/>
                        </a:rPr>
                        <a:t>2.8 V</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0" baseline="0" dirty="0" smtClean="0">
                          <a:latin typeface="Times New Roman" panose="02020603050405020304" pitchFamily="18" charset="0"/>
                          <a:ea typeface="宋体" panose="02010600030101010101" pitchFamily="2" charset="-122"/>
                        </a:rPr>
                        <a:t>0.34 A</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en-US" altLang="zh-CN" sz="3200" b="1" i="0" baseline="0" dirty="0" smtClean="0">
                          <a:latin typeface="Times New Roman" panose="02020603050405020304" pitchFamily="18" charset="0"/>
                          <a:ea typeface="宋体" panose="02010600030101010101" pitchFamily="2" charset="-122"/>
                        </a:rPr>
                        <a:t>0.95 W</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较亮</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bl>
          </a:graphicData>
        </a:graphic>
      </p:graphicFrame>
    </p:spTree>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5414" y="1196752"/>
            <a:ext cx="10562167"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8155" eaLnBrk="1" hangingPunct="1">
              <a:lnSpc>
                <a:spcPct val="150000"/>
              </a:lnSpc>
            </a:pPr>
            <a:r>
              <a:rPr lang="zh-CN" altLang="en-US" sz="3200" b="1" dirty="0">
                <a:latin typeface="Times New Roman" panose="02020603050405020304" pitchFamily="18" charset="0"/>
                <a:cs typeface="Times New Roman" panose="02020603050405020304" pitchFamily="18" charset="0"/>
              </a:rPr>
              <a:t>在完成第</a:t>
            </a:r>
            <a:r>
              <a:rPr lang="en-US" altLang="zh-CN" sz="3200" b="1" dirty="0">
                <a:latin typeface="Times New Roman" panose="02020603050405020304" pitchFamily="18" charset="0"/>
                <a:cs typeface="Times New Roman" panose="02020603050405020304" pitchFamily="18" charset="0"/>
              </a:rPr>
              <a:t>1 </a:t>
            </a:r>
            <a:r>
              <a:rPr lang="zh-CN" altLang="en-US" sz="3200" b="1" dirty="0">
                <a:latin typeface="Times New Roman" panose="02020603050405020304" pitchFamily="18" charset="0"/>
                <a:cs typeface="Times New Roman" panose="02020603050405020304" pitchFamily="18" charset="0"/>
              </a:rPr>
              <a:t>次实验后，若还需测量小灯泡的额定功率，需将滑动变阻器滑片向 </a:t>
            </a:r>
            <a:r>
              <a:rPr lang="en-US" altLang="zh-CN" sz="3200" b="1" dirty="0">
                <a:latin typeface="Times New Roman" panose="02020603050405020304" pitchFamily="18" charset="0"/>
                <a:cs typeface="Times New Roman" panose="02020603050405020304" pitchFamily="18" charset="0"/>
              </a:rPr>
              <a:t>______(</a:t>
            </a:r>
            <a:r>
              <a:rPr lang="zh-CN" altLang="en-US" sz="3200" b="1" dirty="0">
                <a:latin typeface="Times New Roman" panose="02020603050405020304" pitchFamily="18" charset="0"/>
                <a:cs typeface="Times New Roman" panose="02020603050405020304" pitchFamily="18" charset="0"/>
              </a:rPr>
              <a:t>填“</a:t>
            </a:r>
            <a:r>
              <a:rPr lang="en-US" altLang="zh-CN" sz="3200" b="1" i="1" dirty="0">
                <a:latin typeface="Times New Roman" panose="02020603050405020304" pitchFamily="18" charset="0"/>
                <a:cs typeface="Times New Roman" panose="02020603050405020304" pitchFamily="18" charset="0"/>
              </a:rPr>
              <a:t>A</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或“</a:t>
            </a:r>
            <a:r>
              <a:rPr lang="en-US" altLang="zh-CN" sz="3200" b="1" i="1" dirty="0">
                <a:latin typeface="Times New Roman" panose="02020603050405020304" pitchFamily="18" charset="0"/>
                <a:cs typeface="Times New Roman" panose="02020603050405020304" pitchFamily="18" charset="0"/>
              </a:rPr>
              <a:t>B</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端移动，直到电压表示数为</a:t>
            </a:r>
            <a:r>
              <a:rPr lang="en-US" altLang="zh-CN" sz="3200" b="1" dirty="0">
                <a:latin typeface="Times New Roman" panose="02020603050405020304" pitchFamily="18" charset="0"/>
                <a:cs typeface="Times New Roman" panose="02020603050405020304" pitchFamily="18" charset="0"/>
              </a:rPr>
              <a:t>______ V</a:t>
            </a:r>
            <a:r>
              <a:rPr lang="zh-CN" altLang="en-US" sz="3200" b="1" dirty="0">
                <a:latin typeface="Times New Roman" panose="02020603050405020304" pitchFamily="18" charset="0"/>
                <a:cs typeface="Times New Roman" panose="02020603050405020304" pitchFamily="18" charset="0"/>
              </a:rPr>
              <a:t>，若</a:t>
            </a:r>
            <a:endParaRPr lang="en-US" altLang="zh-CN" sz="3200" b="1" dirty="0">
              <a:latin typeface="Times New Roman" panose="02020603050405020304" pitchFamily="18" charset="0"/>
              <a:cs typeface="Times New Roman" panose="02020603050405020304" pitchFamily="18" charset="0"/>
            </a:endParaRPr>
          </a:p>
          <a:p>
            <a:pPr marL="478155" eaLnBrk="1" hangingPunct="1">
              <a:lnSpc>
                <a:spcPct val="150000"/>
              </a:lnSpc>
            </a:pPr>
            <a:r>
              <a:rPr lang="zh-CN" altLang="en-US" sz="3200" b="1" dirty="0">
                <a:latin typeface="Times New Roman" panose="02020603050405020304" pitchFamily="18" charset="0"/>
                <a:cs typeface="Times New Roman" panose="02020603050405020304" pitchFamily="18" charset="0"/>
              </a:rPr>
              <a:t>此时电流表的示数如图乙所示，</a:t>
            </a:r>
            <a:endParaRPr lang="en-US" altLang="zh-CN" sz="3200" b="1" dirty="0">
              <a:latin typeface="Times New Roman" panose="02020603050405020304" pitchFamily="18" charset="0"/>
              <a:cs typeface="Times New Roman" panose="02020603050405020304" pitchFamily="18" charset="0"/>
            </a:endParaRPr>
          </a:p>
          <a:p>
            <a:pPr marL="478155" eaLnBrk="1" hangingPunct="1">
              <a:lnSpc>
                <a:spcPct val="150000"/>
              </a:lnSpc>
            </a:pPr>
            <a:r>
              <a:rPr lang="zh-CN" altLang="en-US" sz="3200" b="1" dirty="0">
                <a:latin typeface="Times New Roman" panose="02020603050405020304" pitchFamily="18" charset="0"/>
                <a:cs typeface="Times New Roman" panose="02020603050405020304" pitchFamily="18" charset="0"/>
              </a:rPr>
              <a:t>则小灯泡的额定功率为</a:t>
            </a:r>
            <a:r>
              <a:rPr lang="en-US" altLang="zh-CN" sz="3200" b="1" dirty="0">
                <a:latin typeface="Times New Roman" panose="02020603050405020304" pitchFamily="18" charset="0"/>
                <a:cs typeface="Times New Roman" panose="02020603050405020304" pitchFamily="18" charset="0"/>
              </a:rPr>
              <a:t>______ W</a:t>
            </a:r>
            <a:r>
              <a:rPr lang="zh-CN" altLang="en-US" sz="3200" b="1" dirty="0">
                <a:latin typeface="Times New Roman" panose="02020603050405020304" pitchFamily="18" charset="0"/>
                <a:cs typeface="Times New Roman" panose="02020603050405020304" pitchFamily="18" charset="0"/>
              </a:rPr>
              <a:t>。</a:t>
            </a:r>
            <a:endParaRPr lang="zh-CN" altLang="en-US" sz="3200" b="1" dirty="0">
              <a:latin typeface="Times New Roman" panose="02020603050405020304" pitchFamily="18" charset="0"/>
              <a:cs typeface="Times New Roman" panose="02020603050405020304" pitchFamily="18" charset="0"/>
            </a:endParaRPr>
          </a:p>
        </p:txBody>
      </p:sp>
      <p:sp>
        <p:nvSpPr>
          <p:cNvPr id="8" name="矩形 7"/>
          <p:cNvSpPr>
            <a:spLocks noChangeArrowheads="1"/>
          </p:cNvSpPr>
          <p:nvPr/>
        </p:nvSpPr>
        <p:spPr bwMode="auto">
          <a:xfrm>
            <a:off x="5999989" y="1906413"/>
            <a:ext cx="576064"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i="1" dirty="0">
                <a:solidFill>
                  <a:srgbClr val="FF0000"/>
                </a:solidFill>
                <a:latin typeface="Times New Roman" panose="02020603050405020304" pitchFamily="18" charset="0"/>
                <a:cs typeface="Times New Roman" panose="02020603050405020304" pitchFamily="18" charset="0"/>
              </a:rPr>
              <a:t>A</a:t>
            </a:r>
            <a:endParaRPr lang="zh-CN" altLang="en-US" sz="3200" b="1" i="1" dirty="0">
              <a:solidFill>
                <a:srgbClr val="FF0000"/>
              </a:solidFill>
              <a:latin typeface="Times New Roman" panose="02020603050405020304" pitchFamily="18" charset="0"/>
              <a:cs typeface="Times New Roman" panose="02020603050405020304" pitchFamily="18" charset="0"/>
            </a:endParaRPr>
          </a:p>
        </p:txBody>
      </p:sp>
      <p:pic>
        <p:nvPicPr>
          <p:cNvPr id="6146"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44139" y="2492896"/>
            <a:ext cx="3173813" cy="30723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矩形 8"/>
          <p:cNvSpPr>
            <a:spLocks noChangeArrowheads="1"/>
          </p:cNvSpPr>
          <p:nvPr/>
        </p:nvSpPr>
        <p:spPr bwMode="auto">
          <a:xfrm>
            <a:off x="4943872" y="2672815"/>
            <a:ext cx="768085"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dirty="0">
                <a:solidFill>
                  <a:srgbClr val="FF0000"/>
                </a:solidFill>
                <a:latin typeface="Times New Roman" panose="02020603050405020304" pitchFamily="18" charset="0"/>
                <a:cs typeface="Times New Roman" panose="02020603050405020304" pitchFamily="18" charset="0"/>
              </a:rPr>
              <a:t>2.5</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10" name="矩形 9"/>
          <p:cNvSpPr>
            <a:spLocks noChangeArrowheads="1"/>
          </p:cNvSpPr>
          <p:nvPr/>
        </p:nvSpPr>
        <p:spPr bwMode="auto">
          <a:xfrm>
            <a:off x="5807968" y="4079393"/>
            <a:ext cx="768085"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dirty="0">
                <a:solidFill>
                  <a:srgbClr val="FF0000"/>
                </a:solidFill>
                <a:latin typeface="Times New Roman" panose="02020603050405020304" pitchFamily="18" charset="0"/>
                <a:cs typeface="Times New Roman" panose="02020603050405020304" pitchFamily="18" charset="0"/>
              </a:rPr>
              <a:t>0.8</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2"/>
          <p:cNvSpPr>
            <a:spLocks noChangeArrowheads="1"/>
          </p:cNvSpPr>
          <p:nvPr/>
        </p:nvSpPr>
        <p:spPr bwMode="auto">
          <a:xfrm>
            <a:off x="1295466" y="836712"/>
            <a:ext cx="9588500" cy="5200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第</a:t>
            </a:r>
            <a:r>
              <a:rPr lang="en-US" altLang="zh-CN" sz="3200" b="1" dirty="0">
                <a:latin typeface="Times New Roman" panose="02020603050405020304" pitchFamily="18" charset="0"/>
              </a:rPr>
              <a:t>1 </a:t>
            </a:r>
            <a:r>
              <a:rPr lang="zh-CN" altLang="en-US" sz="3200" b="1" dirty="0">
                <a:latin typeface="Times New Roman" panose="02020603050405020304" pitchFamily="18" charset="0"/>
              </a:rPr>
              <a:t>次实验时，电压表示数为</a:t>
            </a:r>
            <a:r>
              <a:rPr lang="en-US" altLang="zh-CN" sz="3200" b="1" dirty="0">
                <a:latin typeface="Times New Roman" panose="02020603050405020304" pitchFamily="18" charset="0"/>
              </a:rPr>
              <a:t>2 V</a:t>
            </a:r>
            <a:r>
              <a:rPr lang="zh-CN" altLang="en-US" sz="3200" b="1" dirty="0">
                <a:latin typeface="Times New Roman" panose="02020603050405020304" pitchFamily="18" charset="0"/>
              </a:rPr>
              <a:t>，小灯泡两端电压小于额定电压，需将滑动变阻器的滑片向</a:t>
            </a:r>
            <a:r>
              <a:rPr lang="en-US" altLang="zh-CN" sz="3200" b="1" dirty="0">
                <a:latin typeface="Times New Roman" panose="02020603050405020304" pitchFamily="18" charset="0"/>
              </a:rPr>
              <a:t>A </a:t>
            </a:r>
            <a:r>
              <a:rPr lang="zh-CN" altLang="en-US" sz="3200" b="1" dirty="0">
                <a:latin typeface="Times New Roman" panose="02020603050405020304" pitchFamily="18" charset="0"/>
              </a:rPr>
              <a:t>端移动使其接入电路的阻值变小，增大小灯泡两端的电压，使电压表示数达到小灯泡额定电压</a:t>
            </a:r>
            <a:r>
              <a:rPr lang="en-US" altLang="zh-CN" sz="3200" b="1" dirty="0">
                <a:latin typeface="Times New Roman" panose="02020603050405020304" pitchFamily="18" charset="0"/>
              </a:rPr>
              <a:t>2.5 V</a:t>
            </a:r>
            <a:r>
              <a:rPr lang="zh-CN" altLang="en-US" sz="3200" b="1" dirty="0">
                <a:latin typeface="Times New Roman" panose="02020603050405020304" pitchFamily="18" charset="0"/>
              </a:rPr>
              <a:t>；额定电压下小灯泡正常发光，根据电流表的量程和分度值读出电流表的示数，由</a:t>
            </a:r>
            <a:r>
              <a:rPr lang="en-US" altLang="zh-CN" sz="3200" b="1" i="1" dirty="0">
                <a:latin typeface="Times New Roman" panose="02020603050405020304" pitchFamily="18" charset="0"/>
              </a:rPr>
              <a:t>P</a:t>
            </a:r>
            <a:r>
              <a:rPr lang="en-US" altLang="zh-CN" sz="3200" b="1" dirty="0">
                <a:latin typeface="Times New Roman" panose="02020603050405020304" pitchFamily="18" charset="0"/>
              </a:rPr>
              <a:t>=</a:t>
            </a:r>
            <a:r>
              <a:rPr lang="en-US" altLang="zh-CN" sz="3200" b="1" i="1" dirty="0">
                <a:latin typeface="Times New Roman" panose="02020603050405020304" pitchFamily="18" charset="0"/>
              </a:rPr>
              <a:t>UI</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求出小灯泡的额定功率。</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814918" y="1220756"/>
            <a:ext cx="10562167"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8155" indent="-478155" eaLnBrk="1" hangingPunct="1">
              <a:lnSpc>
                <a:spcPct val="150000"/>
              </a:lnSpc>
            </a:pPr>
            <a:r>
              <a:rPr lang="en-US" altLang="zh-CN" sz="3200" b="1" dirty="0">
                <a:latin typeface="Times New Roman" panose="02020603050405020304" pitchFamily="18" charset="0"/>
                <a:cs typeface="Times New Roman" panose="02020603050405020304" pitchFamily="18" charset="0"/>
              </a:rPr>
              <a:t>(4)</a:t>
            </a:r>
            <a:r>
              <a:rPr lang="zh-CN" altLang="en-US" sz="3200" b="1" dirty="0">
                <a:latin typeface="Times New Roman" panose="02020603050405020304" pitchFamily="18" charset="0"/>
                <a:cs typeface="Times New Roman" panose="02020603050405020304" pitchFamily="18" charset="0"/>
              </a:rPr>
              <a:t>小明对数据分析后认为还可以得出通过灯泡的电流和灯泡两端电压成正比的结论。这种说法</a:t>
            </a:r>
            <a:r>
              <a:rPr lang="en-US" altLang="zh-CN" sz="3200" b="1" dirty="0">
                <a:latin typeface="Times New Roman" panose="02020603050405020304" pitchFamily="18" charset="0"/>
                <a:cs typeface="Times New Roman" panose="02020603050405020304" pitchFamily="18" charset="0"/>
              </a:rPr>
              <a:t>______(</a:t>
            </a:r>
            <a:r>
              <a:rPr lang="zh-CN" altLang="en-US" sz="3200" b="1" dirty="0">
                <a:latin typeface="Times New Roman" panose="02020603050405020304" pitchFamily="18" charset="0"/>
                <a:cs typeface="Times New Roman" panose="02020603050405020304" pitchFamily="18" charset="0"/>
              </a:rPr>
              <a:t>填“正确”或“错误”</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，理由是</a:t>
            </a:r>
            <a:r>
              <a:rPr lang="en-US" altLang="zh-CN" sz="3200" b="1" dirty="0">
                <a:latin typeface="Times New Roman" panose="02020603050405020304" pitchFamily="18" charset="0"/>
                <a:cs typeface="Times New Roman" panose="02020603050405020304" pitchFamily="18" charset="0"/>
              </a:rPr>
              <a:t>_____________________________</a:t>
            </a:r>
            <a:endParaRPr lang="en-US" altLang="zh-CN" sz="3200" b="1" dirty="0">
              <a:latin typeface="Times New Roman" panose="02020603050405020304" pitchFamily="18" charset="0"/>
              <a:cs typeface="Times New Roman" panose="02020603050405020304" pitchFamily="18" charset="0"/>
            </a:endParaRPr>
          </a:p>
          <a:p>
            <a:pPr marL="478155" eaLnBrk="1" hangingPunct="1">
              <a:lnSpc>
                <a:spcPct val="150000"/>
              </a:lnSpc>
            </a:pPr>
            <a:r>
              <a:rPr lang="en-US" altLang="zh-CN" sz="3200" b="1" dirty="0">
                <a:latin typeface="Times New Roman" panose="02020603050405020304" pitchFamily="18" charset="0"/>
                <a:cs typeface="Times New Roman" panose="02020603050405020304" pitchFamily="18" charset="0"/>
              </a:rPr>
              <a:t>______________________________</a:t>
            </a:r>
            <a:r>
              <a:rPr lang="zh-CN" altLang="en-US" sz="3200" b="1" dirty="0">
                <a:latin typeface="Times New Roman" panose="02020603050405020304" pitchFamily="18" charset="0"/>
                <a:cs typeface="Times New Roman" panose="02020603050405020304" pitchFamily="18" charset="0"/>
              </a:rPr>
              <a:t> 。</a:t>
            </a:r>
            <a:endParaRPr lang="en-US" altLang="zh-CN" sz="3200" b="1" dirty="0">
              <a:latin typeface="Times New Roman" panose="02020603050405020304" pitchFamily="18" charset="0"/>
              <a:cs typeface="Times New Roman" panose="02020603050405020304" pitchFamily="18" charset="0"/>
            </a:endParaRPr>
          </a:p>
        </p:txBody>
      </p:sp>
      <p:sp>
        <p:nvSpPr>
          <p:cNvPr id="8" name="矩形 7"/>
          <p:cNvSpPr>
            <a:spLocks noChangeArrowheads="1"/>
          </p:cNvSpPr>
          <p:nvPr/>
        </p:nvSpPr>
        <p:spPr bwMode="auto">
          <a:xfrm>
            <a:off x="8016213" y="1897235"/>
            <a:ext cx="1152128"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错误</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9" name="矩形 8"/>
          <p:cNvSpPr>
            <a:spLocks noChangeArrowheads="1"/>
          </p:cNvSpPr>
          <p:nvPr/>
        </p:nvSpPr>
        <p:spPr bwMode="auto">
          <a:xfrm>
            <a:off x="5263421" y="2631739"/>
            <a:ext cx="6017155"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小灯泡的灯丝电阻会随温度的升</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10" name="矩形 9"/>
          <p:cNvSpPr>
            <a:spLocks noChangeArrowheads="1"/>
          </p:cNvSpPr>
          <p:nvPr/>
        </p:nvSpPr>
        <p:spPr bwMode="auto">
          <a:xfrm>
            <a:off x="1295467" y="3335074"/>
            <a:ext cx="6528725"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高而增大，不能控制电阻大小不变</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11" name="矩形 2"/>
          <p:cNvSpPr>
            <a:spLocks noChangeArrowheads="1"/>
          </p:cNvSpPr>
          <p:nvPr/>
        </p:nvSpPr>
        <p:spPr bwMode="auto">
          <a:xfrm>
            <a:off x="1295467" y="4211793"/>
            <a:ext cx="9588500" cy="1461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900" b="1" dirty="0">
                <a:latin typeface="黑体" panose="02010609060101010101" charset="-122"/>
                <a:ea typeface="黑体" panose="02010609060101010101" charset="-122"/>
              </a:rPr>
              <a:t>解析：</a:t>
            </a:r>
            <a:r>
              <a:rPr lang="zh-CN" altLang="en-US" sz="2900" b="1" dirty="0">
                <a:latin typeface="Times New Roman" panose="02020603050405020304" pitchFamily="18" charset="0"/>
              </a:rPr>
              <a:t>探究导体中电流和导体两端电压成正比时，要控制电阻大小不变。</a:t>
            </a:r>
            <a:endParaRPr lang="zh-CN" altLang="en-US" sz="29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055369" y="620688"/>
            <a:ext cx="10081260" cy="5589270"/>
            <a:chOff x="607" y="1571"/>
            <a:chExt cx="15876" cy="8802"/>
          </a:xfrm>
        </p:grpSpPr>
        <p:pic>
          <p:nvPicPr>
            <p:cNvPr id="3" name="图片 2" descr="打孔纸"/>
            <p:cNvPicPr>
              <a:picLocks noChangeAspect="1"/>
            </p:cNvPicPr>
            <p:nvPr>
              <p:custDataLst>
                <p:tags r:id="rId1"/>
              </p:custDataLst>
            </p:nvPr>
          </p:nvPicPr>
          <p:blipFill>
            <a:blip r:embed="rId2"/>
            <a:stretch>
              <a:fillRect/>
            </a:stretch>
          </p:blipFill>
          <p:spPr>
            <a:xfrm>
              <a:off x="607" y="2247"/>
              <a:ext cx="15876" cy="8126"/>
            </a:xfrm>
            <a:prstGeom prst="rect">
              <a:avLst/>
            </a:prstGeom>
          </p:spPr>
        </p:pic>
        <p:grpSp>
          <p:nvGrpSpPr>
            <p:cNvPr id="7" name="组合 6"/>
            <p:cNvGrpSpPr/>
            <p:nvPr/>
          </p:nvGrpSpPr>
          <p:grpSpPr>
            <a:xfrm>
              <a:off x="1514" y="1571"/>
              <a:ext cx="4083" cy="977"/>
              <a:chOff x="1514" y="1978"/>
              <a:chExt cx="4083" cy="977"/>
            </a:xfrm>
          </p:grpSpPr>
          <p:sp>
            <p:nvSpPr>
              <p:cNvPr id="4" name="文本框 3"/>
              <p:cNvSpPr txBox="1"/>
              <p:nvPr>
                <p:custDataLst>
                  <p:tags r:id="rId3"/>
                </p:custDataLst>
              </p:nvPr>
            </p:nvSpPr>
            <p:spPr>
              <a:xfrm>
                <a:off x="2997" y="2133"/>
                <a:ext cx="2600"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技巧</a:t>
                </a:r>
                <a:r>
                  <a:rPr lang="zh-CN" altLang="en-US" sz="2800" dirty="0" smtClean="0">
                    <a:latin typeface="黑体" panose="02010609060101010101" charset="-122"/>
                    <a:ea typeface="黑体" panose="02010609060101010101" charset="-122"/>
                    <a:cs typeface="黑体" panose="02010609060101010101" charset="-122"/>
                  </a:rPr>
                  <a:t>点拨</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514" y="1978"/>
                <a:ext cx="1579" cy="936"/>
              </a:xfrm>
              <a:prstGeom prst="rect">
                <a:avLst/>
              </a:prstGeom>
            </p:spPr>
          </p:pic>
        </p:grpSp>
      </p:grpSp>
      <p:sp>
        <p:nvSpPr>
          <p:cNvPr id="11" name="Rectangle 1"/>
          <p:cNvSpPr>
            <a:spLocks noChangeArrowheads="1"/>
          </p:cNvSpPr>
          <p:nvPr/>
        </p:nvSpPr>
        <p:spPr bwMode="auto">
          <a:xfrm>
            <a:off x="2132646" y="1484784"/>
            <a:ext cx="8763888" cy="406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r>
              <a:rPr lang="zh-CN" altLang="en-US" sz="3200" b="1" dirty="0" smtClean="0">
                <a:latin typeface="Times New Roman" panose="02020603050405020304" pitchFamily="18" charset="0"/>
                <a:ea typeface="楷体" panose="02010609060101010101" pitchFamily="49" charset="-122"/>
              </a:rPr>
              <a:t>分析</a:t>
            </a:r>
            <a:r>
              <a:rPr lang="zh-CN" altLang="en-US" sz="3200" b="1" dirty="0">
                <a:latin typeface="Times New Roman" panose="02020603050405020304" pitchFamily="18" charset="0"/>
                <a:ea typeface="楷体" panose="02010609060101010101" pitchFamily="49" charset="-122"/>
              </a:rPr>
              <a:t>实验题的一些技巧：</a:t>
            </a:r>
            <a:endParaRPr lang="zh-CN" altLang="en-US" sz="3200" b="1" dirty="0">
              <a:latin typeface="Times New Roman" panose="02020603050405020304" pitchFamily="18" charset="0"/>
              <a:ea typeface="楷体" panose="02010609060101010101" pitchFamily="49" charset="-122"/>
            </a:endParaRPr>
          </a:p>
          <a:p>
            <a:pPr marL="476250" indent="-476250" eaLnBrk="1" hangingPunct="1"/>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关于滑动变阻器的操作：</a:t>
            </a: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通过计算选择适当规格的滑动变阻器</a:t>
            </a: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注意按照题意要求正确连接滑动变阻器；</a:t>
            </a:r>
            <a:r>
              <a:rPr lang="en-US" altLang="zh-CN" sz="3200" b="1" dirty="0">
                <a:solidFill>
                  <a:srgbClr val="00B0F0"/>
                </a:solidFill>
                <a:latin typeface="Times New Roman" panose="02020603050405020304" pitchFamily="18" charset="0"/>
                <a:ea typeface="楷体" panose="02010609060101010101" pitchFamily="49" charset="-122"/>
              </a:rPr>
              <a:t>(3) </a:t>
            </a:r>
            <a:r>
              <a:rPr lang="zh-CN" altLang="en-US" sz="3200" b="1" dirty="0">
                <a:solidFill>
                  <a:srgbClr val="00B0F0"/>
                </a:solidFill>
                <a:latin typeface="Times New Roman" panose="02020603050405020304" pitchFamily="18" charset="0"/>
                <a:ea typeface="楷体" panose="02010609060101010101" pitchFamily="49" charset="-122"/>
              </a:rPr>
              <a:t>闭合开关前，滑动变阻器的滑片要滑到阻值最大处；</a:t>
            </a:r>
            <a:r>
              <a:rPr lang="en-US" altLang="zh-CN" sz="3200" b="1" dirty="0">
                <a:solidFill>
                  <a:srgbClr val="00B0F0"/>
                </a:solidFill>
                <a:latin typeface="Times New Roman" panose="02020603050405020304" pitchFamily="18" charset="0"/>
                <a:ea typeface="楷体" panose="02010609060101010101" pitchFamily="49" charset="-122"/>
              </a:rPr>
              <a:t>(4) </a:t>
            </a:r>
            <a:r>
              <a:rPr lang="zh-CN" altLang="en-US" sz="3200" b="1" dirty="0">
                <a:solidFill>
                  <a:srgbClr val="00B0F0"/>
                </a:solidFill>
                <a:latin typeface="Times New Roman" panose="02020603050405020304" pitchFamily="18" charset="0"/>
                <a:ea typeface="楷体" panose="02010609060101010101" pitchFamily="49" charset="-122"/>
              </a:rPr>
              <a:t>测量小灯泡的额定功率时，眼睛应观察电压表，调节滑动变阻器使电压表示数等于小灯泡的额定电压。</a:t>
            </a:r>
            <a:endParaRPr lang="zh-CN" altLang="en-US"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6"/>
          <p:cNvSpPr txBox="1">
            <a:spLocks noChangeArrowheads="1"/>
          </p:cNvSpPr>
          <p:nvPr/>
        </p:nvSpPr>
        <p:spPr bwMode="auto">
          <a:xfrm>
            <a:off x="1559496" y="1844771"/>
            <a:ext cx="9073008" cy="160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indent="806450"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小灯泡在不同的电压下工作时，消耗的电功率是否相同？若不相同，各是多少？如何测量？</a:t>
            </a:r>
            <a:endParaRPr lang="zh-CN" altLang="en-US" b="1" dirty="0">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055369" y="620688"/>
            <a:ext cx="10081260" cy="5184576"/>
            <a:chOff x="607" y="1571"/>
            <a:chExt cx="15876" cy="8802"/>
          </a:xfrm>
        </p:grpSpPr>
        <p:pic>
          <p:nvPicPr>
            <p:cNvPr id="3" name="图片 2" descr="打孔纸"/>
            <p:cNvPicPr>
              <a:picLocks noChangeAspect="1"/>
            </p:cNvPicPr>
            <p:nvPr>
              <p:custDataLst>
                <p:tags r:id="rId1"/>
              </p:custDataLst>
            </p:nvPr>
          </p:nvPicPr>
          <p:blipFill>
            <a:blip r:embed="rId2"/>
            <a:stretch>
              <a:fillRect/>
            </a:stretch>
          </p:blipFill>
          <p:spPr>
            <a:xfrm>
              <a:off x="607" y="2247"/>
              <a:ext cx="15876" cy="8126"/>
            </a:xfrm>
            <a:prstGeom prst="rect">
              <a:avLst/>
            </a:prstGeom>
          </p:spPr>
        </p:pic>
        <p:grpSp>
          <p:nvGrpSpPr>
            <p:cNvPr id="7" name="组合 6"/>
            <p:cNvGrpSpPr/>
            <p:nvPr/>
          </p:nvGrpSpPr>
          <p:grpSpPr>
            <a:xfrm>
              <a:off x="1514" y="1571"/>
              <a:ext cx="4083" cy="977"/>
              <a:chOff x="1514" y="1978"/>
              <a:chExt cx="4083" cy="977"/>
            </a:xfrm>
          </p:grpSpPr>
          <p:sp>
            <p:nvSpPr>
              <p:cNvPr id="4" name="文本框 3"/>
              <p:cNvSpPr txBox="1"/>
              <p:nvPr>
                <p:custDataLst>
                  <p:tags r:id="rId3"/>
                </p:custDataLst>
              </p:nvPr>
            </p:nvSpPr>
            <p:spPr>
              <a:xfrm>
                <a:off x="2997" y="2133"/>
                <a:ext cx="2600"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技巧</a:t>
                </a:r>
                <a:r>
                  <a:rPr lang="zh-CN" altLang="en-US" sz="2800" dirty="0" smtClean="0">
                    <a:latin typeface="黑体" panose="02010609060101010101" charset="-122"/>
                    <a:ea typeface="黑体" panose="02010609060101010101" charset="-122"/>
                    <a:cs typeface="黑体" panose="02010609060101010101" charset="-122"/>
                  </a:rPr>
                  <a:t>点拨</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514" y="1978"/>
                <a:ext cx="1579" cy="936"/>
              </a:xfrm>
              <a:prstGeom prst="rect">
                <a:avLst/>
              </a:prstGeom>
            </p:spPr>
          </p:pic>
        </p:grpSp>
      </p:grpSp>
      <p:sp>
        <p:nvSpPr>
          <p:cNvPr id="11" name="Rectangle 1"/>
          <p:cNvSpPr>
            <a:spLocks noChangeArrowheads="1"/>
          </p:cNvSpPr>
          <p:nvPr/>
        </p:nvSpPr>
        <p:spPr bwMode="auto">
          <a:xfrm>
            <a:off x="1919536" y="1700808"/>
            <a:ext cx="8763888" cy="2984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额定功率的计算</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利用实验数据表格、小灯泡正常发光时电压表和电流表示数、小灯泡的</a:t>
            </a:r>
            <a:r>
              <a:rPr lang="en-US" altLang="zh-CN" sz="3200" b="1" i="1" dirty="0">
                <a:solidFill>
                  <a:srgbClr val="00B0F0"/>
                </a:solidFill>
                <a:latin typeface="Times New Roman" panose="02020603050405020304" pitchFamily="18" charset="0"/>
                <a:ea typeface="楷体" panose="02010609060101010101" pitchFamily="49" charset="-122"/>
              </a:rPr>
              <a:t>U</a:t>
            </a:r>
            <a:r>
              <a:rPr lang="en-US" altLang="zh-CN"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I</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图像，得到小灯泡的额定电压和额定电流，用</a:t>
            </a:r>
            <a:r>
              <a:rPr lang="en-US" altLang="zh-CN" sz="3200" b="1" i="1" dirty="0">
                <a:solidFill>
                  <a:srgbClr val="00B0F0"/>
                </a:solidFill>
                <a:latin typeface="Times New Roman" panose="02020603050405020304" pitchFamily="18" charset="0"/>
                <a:ea typeface="楷体" panose="02010609060101010101" pitchFamily="49" charset="-122"/>
              </a:rPr>
              <a:t>P</a:t>
            </a:r>
            <a:r>
              <a:rPr lang="zh-CN" altLang="en-US" sz="3200" b="1" baseline="-25000" dirty="0">
                <a:solidFill>
                  <a:srgbClr val="00B0F0"/>
                </a:solidFill>
                <a:latin typeface="Times New Roman" panose="02020603050405020304" pitchFamily="18" charset="0"/>
                <a:ea typeface="楷体" panose="02010609060101010101" pitchFamily="49" charset="-122"/>
              </a:rPr>
              <a:t>额</a:t>
            </a:r>
            <a:r>
              <a:rPr lang="en-US" altLang="zh-CN"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U</a:t>
            </a:r>
            <a:r>
              <a:rPr lang="zh-CN" altLang="en-US" sz="3200" b="1" baseline="-25000" dirty="0">
                <a:solidFill>
                  <a:srgbClr val="00B0F0"/>
                </a:solidFill>
                <a:latin typeface="Times New Roman" panose="02020603050405020304" pitchFamily="18" charset="0"/>
                <a:ea typeface="楷体" panose="02010609060101010101" pitchFamily="49" charset="-122"/>
              </a:rPr>
              <a:t>额</a:t>
            </a:r>
            <a:r>
              <a:rPr lang="en-US" altLang="zh-CN" sz="3200" b="1" i="1" dirty="0">
                <a:solidFill>
                  <a:srgbClr val="00B0F0"/>
                </a:solidFill>
                <a:latin typeface="Times New Roman" panose="02020603050405020304" pitchFamily="18" charset="0"/>
                <a:ea typeface="楷体" panose="02010609060101010101" pitchFamily="49" charset="-122"/>
              </a:rPr>
              <a:t>I</a:t>
            </a:r>
            <a:r>
              <a:rPr lang="zh-CN" altLang="en-US" sz="3200" b="1" baseline="-25000" dirty="0">
                <a:solidFill>
                  <a:srgbClr val="00B0F0"/>
                </a:solidFill>
                <a:latin typeface="Times New Roman" panose="02020603050405020304" pitchFamily="18" charset="0"/>
                <a:ea typeface="楷体" panose="02010609060101010101" pitchFamily="49" charset="-122"/>
              </a:rPr>
              <a:t>额</a:t>
            </a:r>
            <a:r>
              <a:rPr lang="zh-CN" altLang="en-US" sz="3200" b="1" dirty="0">
                <a:solidFill>
                  <a:srgbClr val="00B0F0"/>
                </a:solidFill>
                <a:latin typeface="Times New Roman" panose="02020603050405020304" pitchFamily="18" charset="0"/>
                <a:ea typeface="楷体" panose="02010609060101010101" pitchFamily="49" charset="-122"/>
              </a:rPr>
              <a:t>计算。</a:t>
            </a:r>
            <a:endParaRPr lang="zh-CN" altLang="en-US"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055369" y="620688"/>
            <a:ext cx="10081260" cy="5688779"/>
            <a:chOff x="607" y="1571"/>
            <a:chExt cx="15876" cy="9658"/>
          </a:xfrm>
        </p:grpSpPr>
        <p:pic>
          <p:nvPicPr>
            <p:cNvPr id="3" name="图片 2" descr="打孔纸"/>
            <p:cNvPicPr>
              <a:picLocks noChangeAspect="1"/>
            </p:cNvPicPr>
            <p:nvPr>
              <p:custDataLst>
                <p:tags r:id="rId1"/>
              </p:custDataLst>
            </p:nvPr>
          </p:nvPicPr>
          <p:blipFill>
            <a:blip r:embed="rId2"/>
            <a:stretch>
              <a:fillRect/>
            </a:stretch>
          </p:blipFill>
          <p:spPr>
            <a:xfrm>
              <a:off x="607" y="2247"/>
              <a:ext cx="15876" cy="8982"/>
            </a:xfrm>
            <a:prstGeom prst="rect">
              <a:avLst/>
            </a:prstGeom>
          </p:spPr>
        </p:pic>
        <p:grpSp>
          <p:nvGrpSpPr>
            <p:cNvPr id="7" name="组合 6"/>
            <p:cNvGrpSpPr/>
            <p:nvPr/>
          </p:nvGrpSpPr>
          <p:grpSpPr>
            <a:xfrm>
              <a:off x="1514" y="1571"/>
              <a:ext cx="4083" cy="977"/>
              <a:chOff x="1514" y="1978"/>
              <a:chExt cx="4083" cy="977"/>
            </a:xfrm>
          </p:grpSpPr>
          <p:sp>
            <p:nvSpPr>
              <p:cNvPr id="4" name="文本框 3"/>
              <p:cNvSpPr txBox="1"/>
              <p:nvPr>
                <p:custDataLst>
                  <p:tags r:id="rId3"/>
                </p:custDataLst>
              </p:nvPr>
            </p:nvSpPr>
            <p:spPr>
              <a:xfrm>
                <a:off x="2997" y="2133"/>
                <a:ext cx="2600"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技巧</a:t>
                </a:r>
                <a:r>
                  <a:rPr lang="zh-CN" altLang="en-US" sz="2800" dirty="0" smtClean="0">
                    <a:latin typeface="黑体" panose="02010609060101010101" charset="-122"/>
                    <a:ea typeface="黑体" panose="02010609060101010101" charset="-122"/>
                    <a:cs typeface="黑体" panose="02010609060101010101" charset="-122"/>
                  </a:rPr>
                  <a:t>点拨</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514" y="1978"/>
                <a:ext cx="1579" cy="936"/>
              </a:xfrm>
              <a:prstGeom prst="rect">
                <a:avLst/>
              </a:prstGeom>
            </p:spPr>
          </p:pic>
        </p:grpSp>
      </p:grpSp>
      <p:sp>
        <p:nvSpPr>
          <p:cNvPr id="11" name="Rectangle 1"/>
          <p:cNvSpPr>
            <a:spLocks noChangeArrowheads="1"/>
          </p:cNvSpPr>
          <p:nvPr/>
        </p:nvSpPr>
        <p:spPr bwMode="auto">
          <a:xfrm>
            <a:off x="1936131" y="1556792"/>
            <a:ext cx="8763888" cy="406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r>
              <a:rPr lang="en-US" altLang="zh-CN" sz="3200" b="1" dirty="0">
                <a:solidFill>
                  <a:srgbClr val="00B0F0"/>
                </a:solidFill>
                <a:latin typeface="Times New Roman" panose="02020603050405020304" pitchFamily="18" charset="0"/>
                <a:ea typeface="楷体" panose="02010609060101010101" pitchFamily="49" charset="-122"/>
              </a:rPr>
              <a:t>3. </a:t>
            </a:r>
            <a:r>
              <a:rPr lang="zh-CN" altLang="en-US" sz="3200" b="1" dirty="0">
                <a:solidFill>
                  <a:srgbClr val="00B0F0"/>
                </a:solidFill>
                <a:latin typeface="Times New Roman" panose="02020603050405020304" pitchFamily="18" charset="0"/>
                <a:ea typeface="楷体" panose="02010609060101010101" pitchFamily="49" charset="-122"/>
              </a:rPr>
              <a:t>分析实验数据：</a:t>
            </a:r>
            <a:endParaRPr lang="zh-CN" altLang="en-US" sz="3200" b="1" dirty="0">
              <a:solidFill>
                <a:srgbClr val="00B0F0"/>
              </a:solidFill>
              <a:latin typeface="Times New Roman" panose="02020603050405020304" pitchFamily="18" charset="0"/>
              <a:ea typeface="楷体" panose="02010609060101010101" pitchFamily="49" charset="-122"/>
            </a:endParaRPr>
          </a:p>
          <a:p>
            <a:pPr marL="476250" indent="-476250" eaLnBrk="1" hangingPunct="1"/>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多次测量的目的</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solidFill>
                  <a:srgbClr val="00B0F0"/>
                </a:solidFill>
                <a:latin typeface="Times New Roman" panose="02020603050405020304" pitchFamily="18" charset="0"/>
                <a:ea typeface="楷体" panose="02010609060101010101" pitchFamily="49" charset="-122"/>
              </a:rPr>
              <a:t>探究小灯泡电功率随电压变化的规律。</a:t>
            </a:r>
            <a:endParaRPr lang="zh-CN" altLang="en-US" sz="3200" b="1" dirty="0">
              <a:solidFill>
                <a:srgbClr val="00B0F0"/>
              </a:solidFill>
              <a:latin typeface="Times New Roman" panose="02020603050405020304" pitchFamily="18" charset="0"/>
              <a:ea typeface="楷体" panose="02010609060101010101" pitchFamily="49" charset="-122"/>
            </a:endParaRPr>
          </a:p>
          <a:p>
            <a:pPr marL="476250" indent="-476250" eaLnBrk="1" hangingPunct="1"/>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小灯泡功率不能求平均值的原因</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小灯泡的功率随电压的改变而改变。</a:t>
            </a:r>
            <a:endParaRPr lang="zh-CN" altLang="en-US" sz="3200" b="1" dirty="0">
              <a:solidFill>
                <a:srgbClr val="00B0F0"/>
              </a:solidFill>
              <a:latin typeface="Times New Roman" panose="02020603050405020304" pitchFamily="18" charset="0"/>
              <a:ea typeface="楷体" panose="02010609060101010101" pitchFamily="49" charset="-122"/>
            </a:endParaRPr>
          </a:p>
          <a:p>
            <a:pPr marL="476250" indent="-476250" eaLnBrk="1" hangingPunct="1"/>
            <a:r>
              <a:rPr lang="en-US" altLang="zh-CN" sz="3200" b="1" dirty="0">
                <a:solidFill>
                  <a:srgbClr val="00B0F0"/>
                </a:solidFill>
                <a:latin typeface="Times New Roman" panose="02020603050405020304" pitchFamily="18" charset="0"/>
                <a:ea typeface="楷体" panose="02010609060101010101" pitchFamily="49" charset="-122"/>
              </a:rPr>
              <a:t>(3) </a:t>
            </a:r>
            <a:r>
              <a:rPr lang="zh-CN" altLang="en-US" sz="3200" b="1" dirty="0">
                <a:solidFill>
                  <a:srgbClr val="00B0F0"/>
                </a:solidFill>
                <a:latin typeface="Times New Roman" panose="02020603050405020304" pitchFamily="18" charset="0"/>
                <a:ea typeface="楷体" panose="02010609060101010101" pitchFamily="49" charset="-122"/>
              </a:rPr>
              <a:t>小灯泡的电流与电压不成正比或</a:t>
            </a:r>
            <a:r>
              <a:rPr lang="en-US" altLang="zh-CN" sz="3200" b="1" i="1" dirty="0">
                <a:solidFill>
                  <a:srgbClr val="00B0F0"/>
                </a:solidFill>
                <a:latin typeface="Times New Roman" panose="02020603050405020304" pitchFamily="18" charset="0"/>
                <a:ea typeface="楷体" panose="02010609060101010101" pitchFamily="49" charset="-122"/>
              </a:rPr>
              <a:t>U</a:t>
            </a:r>
            <a:r>
              <a:rPr lang="en-US" altLang="zh-CN" sz="3200" b="1" dirty="0">
                <a:solidFill>
                  <a:srgbClr val="00B0F0"/>
                </a:solidFill>
                <a:latin typeface="Times New Roman" panose="02020603050405020304" pitchFamily="18" charset="0"/>
                <a:ea typeface="楷体" panose="02010609060101010101" pitchFamily="49" charset="-122"/>
              </a:rPr>
              <a:t>-</a:t>
            </a:r>
            <a:r>
              <a:rPr lang="en-US" altLang="zh-CN" sz="3200" b="1" i="1" dirty="0">
                <a:solidFill>
                  <a:srgbClr val="00B0F0"/>
                </a:solidFill>
                <a:latin typeface="Times New Roman" panose="02020603050405020304" pitchFamily="18" charset="0"/>
                <a:ea typeface="楷体" panose="02010609060101010101" pitchFamily="49" charset="-122"/>
              </a:rPr>
              <a:t>I</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图像是曲线的原因：小灯泡的电阻随温度的改变而改变。</a:t>
            </a:r>
            <a:endParaRPr lang="zh-CN" altLang="en-US"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txBox="1"/>
          <p:nvPr/>
        </p:nvSpPr>
        <p:spPr>
          <a:xfrm>
            <a:off x="766763" y="1512123"/>
            <a:ext cx="10658475" cy="113024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27380" indent="-627380"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1</a:t>
            </a:r>
            <a:r>
              <a:rPr lang="zh-CN" altLang="en-US" sz="3200" b="1" kern="2200" dirty="0" smtClean="0">
                <a:latin typeface="Times New Roman" panose="02020603050405020304"/>
                <a:ea typeface="宋体" panose="02010600030101010101" pitchFamily="2" charset="-122"/>
              </a:rPr>
              <a:t>．如图是“测量额定电压为</a:t>
            </a:r>
            <a:r>
              <a:rPr lang="en-US" altLang="zh-CN" sz="3200" b="1" kern="2200" dirty="0" smtClean="0">
                <a:latin typeface="Times New Roman" panose="02020603050405020304"/>
                <a:ea typeface="宋体" panose="02010600030101010101" pitchFamily="2" charset="-122"/>
              </a:rPr>
              <a:t>2.5</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V</a:t>
            </a:r>
            <a:r>
              <a:rPr lang="zh-CN" altLang="en-US" sz="3200" b="1" kern="2200" dirty="0" smtClean="0">
                <a:latin typeface="Times New Roman" panose="02020603050405020304"/>
                <a:ea typeface="宋体" panose="02010600030101010101" pitchFamily="2" charset="-122"/>
              </a:rPr>
              <a:t>小灯泡的额定功率”的实验电路图。</a:t>
            </a:r>
            <a:endParaRPr lang="zh-CN" altLang="en-US" sz="3200" b="1" kern="2200" dirty="0" smtClean="0">
              <a:latin typeface="Times New Roman" panose="02020603050405020304"/>
              <a:ea typeface="宋体" panose="02010600030101010101" pitchFamily="2" charset="-122"/>
            </a:endParaRPr>
          </a:p>
        </p:txBody>
      </p:sp>
      <p:pic>
        <p:nvPicPr>
          <p:cNvPr id="5"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09864" y="2996952"/>
            <a:ext cx="3972272" cy="2625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630085" y="1340768"/>
            <a:ext cx="10945216" cy="352839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lnSpc>
                <a:spcPct val="150000"/>
              </a:lnSpc>
              <a:spcAft>
                <a:spcPts val="0"/>
              </a:spcAft>
            </a:pPr>
            <a:r>
              <a:rPr lang="zh-CN" altLang="en-US" sz="3200" b="1" kern="2200" dirty="0" smtClean="0">
                <a:latin typeface="Times New Roman" panose="02020603050405020304"/>
                <a:ea typeface="宋体" panose="02010600030101010101" pitchFamily="2" charset="-122"/>
              </a:rPr>
              <a:t>在这个实验的具体操作中，手和眼睛最合理的分工应该</a:t>
            </a:r>
            <a:br>
              <a:rPr lang="en-US" altLang="zh-CN" sz="3200" b="1" kern="2200" dirty="0" smtClean="0">
                <a:latin typeface="Times New Roman" panose="02020603050405020304"/>
                <a:ea typeface="宋体" panose="02010600030101010101" pitchFamily="2" charset="-122"/>
              </a:rPr>
            </a:br>
            <a:r>
              <a:rPr lang="zh-CN" altLang="en-US" sz="3200" b="1" kern="2200" dirty="0" smtClean="0">
                <a:latin typeface="Times New Roman" panose="02020603050405020304"/>
                <a:ea typeface="宋体" panose="02010600030101010101" pitchFamily="2" charset="-122"/>
              </a:rPr>
              <a:t>是</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br>
              <a:rPr lang="en-US" altLang="zh-CN" sz="3200" b="1" kern="100" dirty="0" smtClean="0">
                <a:latin typeface="Times New Roman" panose="02020603050405020304"/>
                <a:ea typeface="宋体" panose="02010600030101010101" pitchFamily="2" charset="-122"/>
              </a:rPr>
            </a:b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．手从右向左移动变阻器的滑片，眼睛观察电压表的示数</a:t>
            </a:r>
            <a:br>
              <a:rPr lang="en-US" altLang="zh-CN" sz="3200" b="1" kern="100" dirty="0" smtClean="0">
                <a:latin typeface="Times New Roman" panose="02020603050405020304"/>
                <a:ea typeface="宋体" panose="02010600030101010101" pitchFamily="2" charset="-122"/>
              </a:rPr>
            </a:b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．手从右向左移动变阻器的滑片，眼睛观察电流表的示数</a:t>
            </a:r>
            <a:br>
              <a:rPr lang="en-US" altLang="zh-CN" sz="3200" b="1" kern="100" dirty="0" smtClean="0">
                <a:latin typeface="Times New Roman" panose="02020603050405020304"/>
                <a:ea typeface="宋体" panose="02010600030101010101" pitchFamily="2" charset="-122"/>
              </a:rPr>
            </a:b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．手从左向右移动变阻器的滑片，眼睛观察电压表的示数</a:t>
            </a:r>
            <a:br>
              <a:rPr lang="en-US" altLang="zh-CN" sz="3200" b="1" kern="100" dirty="0" smtClean="0">
                <a:latin typeface="Times New Roman" panose="02020603050405020304"/>
                <a:ea typeface="宋体" panose="02010600030101010101" pitchFamily="2" charset="-122"/>
              </a:rPr>
            </a:b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．手从左向右移动变阻器的滑片，眼睛观察电流表的示数</a:t>
            </a:r>
            <a:endParaRPr lang="zh-CN" altLang="en-US" sz="3200" b="1" kern="100" dirty="0" smtClean="0">
              <a:latin typeface="Times New Roman" panose="02020603050405020304"/>
              <a:ea typeface="宋体" panose="02010600030101010101" pitchFamily="2" charset="-122"/>
            </a:endParaRPr>
          </a:p>
        </p:txBody>
      </p:sp>
      <p:sp>
        <p:nvSpPr>
          <p:cNvPr id="3" name="矩形 2"/>
          <p:cNvSpPr/>
          <p:nvPr/>
        </p:nvSpPr>
        <p:spPr>
          <a:xfrm>
            <a:off x="1487488" y="2102363"/>
            <a:ext cx="432049" cy="737510"/>
          </a:xfrm>
          <a:prstGeom prst="rect">
            <a:avLst/>
          </a:prstGeom>
        </p:spPr>
        <p:txBody>
          <a:bodyPr wrap="square">
            <a:spAutoFit/>
          </a:bodyPr>
          <a:lstStyle/>
          <a:p>
            <a:pPr algn="just">
              <a:lnSpc>
                <a:spcPct val="150000"/>
              </a:lnSpc>
              <a:spcAft>
                <a:spcPts val="0"/>
              </a:spcAft>
            </a:pPr>
            <a:r>
              <a:rPr lang="en-US" altLang="zh-CN" sz="3200" b="1" kern="100" dirty="0" smtClean="0">
                <a:solidFill>
                  <a:srgbClr val="C00000"/>
                </a:solidFill>
                <a:latin typeface="Times New Roman" panose="02020603050405020304"/>
                <a:cs typeface="Times New Roman" panose="02020603050405020304"/>
              </a:rPr>
              <a:t>A</a:t>
            </a:r>
            <a:endParaRPr lang="zh-CN" altLang="zh-CN" sz="3200" kern="100" dirty="0">
              <a:solidFill>
                <a:srgbClr val="C00000"/>
              </a:solidFill>
              <a:effectLst/>
              <a:latin typeface="宋体" panose="02010600030101010101" pitchFamily="2" charset="-122"/>
              <a:cs typeface="Courier New" panose="02070309020205020404"/>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6763" y="1556792"/>
            <a:ext cx="6553373" cy="29523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719455" indent="-719455"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2</a:t>
            </a:r>
            <a:r>
              <a:rPr lang="zh-CN" altLang="en-US" sz="3200" b="1" kern="2200" dirty="0" smtClean="0">
                <a:latin typeface="Times New Roman" panose="02020603050405020304"/>
                <a:ea typeface="宋体" panose="02010600030101010101" pitchFamily="2" charset="-122"/>
              </a:rPr>
              <a:t>．“伏安法测小灯泡的电功率”的实验原理是</a:t>
            </a:r>
            <a:r>
              <a:rPr lang="en-US" altLang="zh-CN" sz="3200" b="1" kern="2200" dirty="0" smtClean="0">
                <a:latin typeface="Times New Roman" panose="02020603050405020304"/>
                <a:ea typeface="宋体" panose="02010600030101010101" pitchFamily="2" charset="-122"/>
              </a:rPr>
              <a:t>________</a:t>
            </a:r>
            <a:r>
              <a:rPr lang="zh-CN" altLang="en-US" sz="3200" b="1" kern="2200" dirty="0" smtClean="0">
                <a:latin typeface="Times New Roman" panose="02020603050405020304"/>
                <a:ea typeface="宋体" panose="02010600030101010101" pitchFamily="2" charset="-122"/>
              </a:rPr>
              <a:t>。某同学用如图所示的电路测量小灯泡的额定功率</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小灯泡标有“</a:t>
            </a:r>
            <a:r>
              <a:rPr lang="en-US" altLang="zh-CN" sz="3200" b="1" kern="2200" dirty="0" smtClean="0">
                <a:latin typeface="Times New Roman" panose="02020603050405020304"/>
                <a:ea typeface="宋体" panose="02010600030101010101" pitchFamily="2" charset="-122"/>
              </a:rPr>
              <a:t>2.5 V”</a:t>
            </a:r>
            <a:r>
              <a:rPr lang="zh-CN" altLang="en-US" sz="3200" b="1" kern="2200" dirty="0" smtClean="0">
                <a:latin typeface="Times New Roman" panose="02020603050405020304"/>
                <a:ea typeface="宋体" panose="02010600030101010101" pitchFamily="2" charset="-122"/>
              </a:rPr>
              <a:t>字样</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，电路连接正确后，闭合开关，</a:t>
            </a:r>
            <a:endParaRPr lang="zh-CN" altLang="en-US" sz="3200" b="1" kern="2200" dirty="0" smtClean="0">
              <a:latin typeface="Times New Roman" panose="02020603050405020304"/>
              <a:ea typeface="宋体" panose="02010600030101010101" pitchFamily="2" charset="-122"/>
            </a:endParaRPr>
          </a:p>
        </p:txBody>
      </p:sp>
      <p:pic>
        <p:nvPicPr>
          <p:cNvPr id="3"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96200" y="2296628"/>
            <a:ext cx="2808312" cy="26000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3863479" y="2296628"/>
            <a:ext cx="1512441" cy="830997"/>
          </a:xfrm>
          <a:prstGeom prst="rect">
            <a:avLst/>
          </a:prstGeom>
        </p:spPr>
        <p:txBody>
          <a:bodyPr wrap="square">
            <a:spAutoFit/>
          </a:bodyPr>
          <a:lstStyle/>
          <a:p>
            <a:pPr algn="just">
              <a:lnSpc>
                <a:spcPct val="150000"/>
              </a:lnSpc>
              <a:spcAft>
                <a:spcPts val="0"/>
              </a:spcAft>
            </a:pPr>
            <a:r>
              <a:rPr lang="en-US" altLang="zh-CN" sz="3200" b="1" i="1" kern="100" dirty="0">
                <a:solidFill>
                  <a:srgbClr val="C00000"/>
                </a:solidFill>
                <a:latin typeface="Times New Roman" panose="02020603050405020304"/>
                <a:cs typeface="Times New Roman" panose="02020603050405020304"/>
              </a:rPr>
              <a:t>P</a:t>
            </a:r>
            <a:r>
              <a:rPr lang="zh-CN" altLang="en-US" sz="3200" b="1" kern="100" dirty="0">
                <a:solidFill>
                  <a:srgbClr val="C00000"/>
                </a:solidFill>
                <a:latin typeface="Times New Roman" panose="02020603050405020304"/>
                <a:cs typeface="Times New Roman" panose="02020603050405020304"/>
              </a:rPr>
              <a:t>＝</a:t>
            </a:r>
            <a:r>
              <a:rPr lang="en-US" altLang="zh-CN" sz="3200" b="1" i="1" kern="100" dirty="0">
                <a:solidFill>
                  <a:srgbClr val="C00000"/>
                </a:solidFill>
                <a:latin typeface="Times New Roman" panose="02020603050405020304"/>
                <a:cs typeface="Times New Roman" panose="02020603050405020304"/>
              </a:rPr>
              <a:t>UI</a:t>
            </a:r>
            <a:endParaRPr lang="zh-CN" altLang="zh-CN" sz="3200" i="1" kern="100" dirty="0">
              <a:solidFill>
                <a:srgbClr val="C00000"/>
              </a:solidFill>
              <a:effectLst/>
              <a:latin typeface="宋体" panose="02010600030101010101" pitchFamily="2" charset="-122"/>
              <a:cs typeface="Courier New" panose="02070309020205020404"/>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a:xfrm>
            <a:off x="767408" y="1884888"/>
            <a:ext cx="10657830" cy="341632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lnSpc>
                <a:spcPct val="150000"/>
              </a:lnSpc>
              <a:spcAft>
                <a:spcPts val="0"/>
              </a:spcAft>
            </a:pPr>
            <a:r>
              <a:rPr lang="zh-CN" altLang="en-US" sz="3200" b="1" kern="2200" dirty="0" smtClean="0">
                <a:latin typeface="Times New Roman" panose="02020603050405020304"/>
                <a:ea typeface="宋体" panose="02010600030101010101" pitchFamily="2" charset="-122"/>
              </a:rPr>
              <a:t>发现小灯泡不亮，但电流表有示数，接下来应进行的操作是</a:t>
            </a:r>
            <a:r>
              <a:rPr lang="en-US" altLang="zh-CN" sz="3200" b="1" kern="2200" dirty="0" smtClean="0">
                <a:latin typeface="Times New Roman" panose="02020603050405020304"/>
                <a:ea typeface="宋体" panose="02010600030101010101" pitchFamily="2" charset="-122"/>
              </a:rPr>
              <a:t>____________________________________________</a:t>
            </a:r>
            <a:r>
              <a:rPr lang="zh-CN" altLang="en-US" sz="3200" b="1" kern="2200" dirty="0" smtClean="0">
                <a:latin typeface="Times New Roman" panose="02020603050405020304"/>
                <a:ea typeface="宋体" panose="02010600030101010101" pitchFamily="2" charset="-122"/>
              </a:rPr>
              <a:t>。</a:t>
            </a:r>
            <a:br>
              <a:rPr lang="en-US" altLang="zh-CN" sz="3200" b="1" kern="2200" dirty="0" smtClean="0">
                <a:latin typeface="Times New Roman" panose="02020603050405020304"/>
                <a:ea typeface="宋体" panose="02010600030101010101" pitchFamily="2" charset="-122"/>
              </a:rPr>
            </a:br>
            <a:r>
              <a:rPr lang="zh-CN" altLang="en-US" sz="3200" b="1" kern="100" dirty="0" smtClean="0">
                <a:latin typeface="Times New Roman" panose="02020603050405020304"/>
                <a:ea typeface="宋体" panose="02010600030101010101" pitchFamily="2" charset="-122"/>
              </a:rPr>
              <a:t>实验时，该同学移动滑片，多次测量小灯泡的电功率是为了</a:t>
            </a:r>
            <a:r>
              <a:rPr lang="en-US" altLang="zh-CN" sz="3200" b="1" kern="100" dirty="0" smtClean="0">
                <a:latin typeface="Times New Roman" panose="02020603050405020304"/>
                <a:ea typeface="宋体" panose="02010600030101010101" pitchFamily="2" charset="-122"/>
              </a:rPr>
              <a:t>________________________________________________</a:t>
            </a:r>
            <a:r>
              <a:rPr lang="zh-CN" altLang="en-US" sz="3200" b="1" kern="1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3" name="矩形 2"/>
          <p:cNvSpPr/>
          <p:nvPr/>
        </p:nvSpPr>
        <p:spPr>
          <a:xfrm>
            <a:off x="1343472" y="2549803"/>
            <a:ext cx="9073008" cy="715581"/>
          </a:xfrm>
          <a:prstGeom prst="rect">
            <a:avLst/>
          </a:prstGeom>
        </p:spPr>
        <p:txBody>
          <a:bodyPr wrap="square">
            <a:spAutoFit/>
          </a:bodyPr>
          <a:lstStyle/>
          <a:p>
            <a:pPr algn="just">
              <a:lnSpc>
                <a:spcPct val="150000"/>
              </a:lnSpc>
              <a:spcAft>
                <a:spcPts val="0"/>
              </a:spcAft>
            </a:pPr>
            <a:r>
              <a:rPr lang="zh-CN" altLang="en-US" sz="3200" b="1" kern="100" dirty="0">
                <a:solidFill>
                  <a:srgbClr val="C00000"/>
                </a:solidFill>
                <a:latin typeface="Times New Roman" panose="02020603050405020304"/>
                <a:cs typeface="Times New Roman" panose="02020603050405020304"/>
              </a:rPr>
              <a:t>向左移动滑动变阻器滑片，观察小灯泡是否</a:t>
            </a:r>
            <a:r>
              <a:rPr lang="zh-CN" altLang="en-US" sz="3200" b="1" kern="100" dirty="0" smtClean="0">
                <a:solidFill>
                  <a:srgbClr val="C00000"/>
                </a:solidFill>
                <a:latin typeface="Times New Roman" panose="02020603050405020304"/>
                <a:cs typeface="Times New Roman" panose="02020603050405020304"/>
              </a:rPr>
              <a:t>发光</a:t>
            </a:r>
            <a:endParaRPr lang="zh-CN" altLang="zh-CN" sz="3200" kern="100" dirty="0">
              <a:solidFill>
                <a:srgbClr val="C00000"/>
              </a:solidFill>
              <a:latin typeface="宋体" panose="02010600030101010101" pitchFamily="2" charset="-122"/>
              <a:cs typeface="Courier New" panose="02070309020205020404"/>
            </a:endParaRPr>
          </a:p>
        </p:txBody>
      </p:sp>
      <p:sp>
        <p:nvSpPr>
          <p:cNvPr id="5" name="矩形 4"/>
          <p:cNvSpPr/>
          <p:nvPr/>
        </p:nvSpPr>
        <p:spPr>
          <a:xfrm>
            <a:off x="1127448" y="4045128"/>
            <a:ext cx="10153128" cy="830997"/>
          </a:xfrm>
          <a:prstGeom prst="rect">
            <a:avLst/>
          </a:prstGeom>
        </p:spPr>
        <p:txBody>
          <a:bodyPr wrap="square">
            <a:spAutoFit/>
          </a:bodyPr>
          <a:lstStyle/>
          <a:p>
            <a:pPr algn="just">
              <a:lnSpc>
                <a:spcPct val="150000"/>
              </a:lnSpc>
              <a:spcAft>
                <a:spcPts val="0"/>
              </a:spcAft>
            </a:pPr>
            <a:r>
              <a:rPr lang="zh-CN" altLang="en-US" sz="3200" b="1" kern="100" dirty="0" smtClean="0">
                <a:solidFill>
                  <a:srgbClr val="C00000"/>
                </a:solidFill>
                <a:latin typeface="Times New Roman" panose="02020603050405020304"/>
                <a:cs typeface="Times New Roman" panose="02020603050405020304"/>
              </a:rPr>
              <a:t>探究</a:t>
            </a:r>
            <a:r>
              <a:rPr lang="zh-CN" altLang="en-US" sz="3200" b="1" kern="100" dirty="0">
                <a:solidFill>
                  <a:srgbClr val="C00000"/>
                </a:solidFill>
                <a:latin typeface="Times New Roman" panose="02020603050405020304"/>
                <a:cs typeface="Times New Roman" panose="02020603050405020304"/>
              </a:rPr>
              <a:t>不同电压下，小灯泡亮度与小灯泡实际功率的</a:t>
            </a:r>
            <a:r>
              <a:rPr lang="zh-CN" altLang="en-US" sz="3200" b="1" kern="100" dirty="0" smtClean="0">
                <a:solidFill>
                  <a:srgbClr val="C00000"/>
                </a:solidFill>
                <a:latin typeface="Times New Roman" panose="02020603050405020304"/>
                <a:cs typeface="Times New Roman" panose="02020603050405020304"/>
              </a:rPr>
              <a:t>关系</a:t>
            </a:r>
            <a:endParaRPr lang="zh-CN" altLang="zh-CN" sz="3200" kern="100" dirty="0">
              <a:solidFill>
                <a:srgbClr val="C00000"/>
              </a:solidFill>
              <a:latin typeface="宋体" panose="02010600030101010101" pitchFamily="2" charset="-122"/>
              <a:cs typeface="Courier New" panose="02070309020205020404"/>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160267" y="1700808"/>
            <a:ext cx="9865096" cy="3046988"/>
          </a:xfrm>
          <a:prstGeom prst="rect">
            <a:avLst/>
          </a:prstGeom>
        </p:spPr>
        <p:txBody>
          <a:bodyPr wrap="square">
            <a:spAutoFit/>
          </a:bodyPr>
          <a:lstStyle/>
          <a:p>
            <a:pPr algn="just">
              <a:lnSpc>
                <a:spcPct val="150000"/>
              </a:lnSpc>
              <a:spcAft>
                <a:spcPts val="0"/>
              </a:spcAft>
            </a:pPr>
            <a:r>
              <a:rPr lang="en-US" altLang="zh-CN" sz="3200" kern="100" dirty="0" smtClean="0">
                <a:solidFill>
                  <a:schemeClr val="accent5">
                    <a:lumMod val="60000"/>
                    <a:lumOff val="40000"/>
                  </a:schemeClr>
                </a:solidFill>
                <a:latin typeface="微软雅黑" panose="020B0503020204020204" charset="-122"/>
                <a:ea typeface="微软雅黑" panose="020B0503020204020204" charset="-122"/>
                <a:cs typeface="Times New Roman" panose="02020603050405020304"/>
              </a:rPr>
              <a:t>【</a:t>
            </a:r>
            <a:r>
              <a:rPr lang="zh-CN" altLang="en-US" sz="3200" kern="100" dirty="0" smtClean="0">
                <a:solidFill>
                  <a:schemeClr val="accent5">
                    <a:lumMod val="60000"/>
                    <a:lumOff val="40000"/>
                  </a:schemeClr>
                </a:solidFill>
                <a:latin typeface="微软雅黑" panose="020B0503020204020204" charset="-122"/>
                <a:ea typeface="微软雅黑" panose="020B0503020204020204" charset="-122"/>
                <a:cs typeface="Times New Roman" panose="02020603050405020304"/>
              </a:rPr>
              <a:t>点易错</a:t>
            </a:r>
            <a:r>
              <a:rPr lang="en-US" altLang="zh-CN" sz="3200" kern="100" dirty="0" smtClean="0">
                <a:solidFill>
                  <a:schemeClr val="accent5">
                    <a:lumMod val="60000"/>
                    <a:lumOff val="40000"/>
                  </a:schemeClr>
                </a:solidFill>
                <a:latin typeface="微软雅黑" panose="020B0503020204020204" charset="-122"/>
                <a:ea typeface="微软雅黑" panose="020B0503020204020204" charset="-122"/>
                <a:cs typeface="Times New Roman" panose="02020603050405020304"/>
              </a:rPr>
              <a:t>】</a:t>
            </a:r>
            <a:r>
              <a:rPr lang="zh-CN" altLang="zh-CN" sz="3200" b="1" kern="100" dirty="0" smtClean="0">
                <a:latin typeface="Times New Roman" panose="02020603050405020304"/>
                <a:cs typeface="Times New Roman" panose="02020603050405020304"/>
              </a:rPr>
              <a:t>在</a:t>
            </a:r>
            <a:r>
              <a:rPr lang="en-US" altLang="zh-CN" sz="3200" b="1" kern="100" dirty="0">
                <a:latin typeface="Times New Roman" panose="02020603050405020304"/>
                <a:cs typeface="Courier New" panose="02070309020205020404"/>
              </a:rPr>
              <a:t>“</a:t>
            </a:r>
            <a:r>
              <a:rPr lang="zh-CN" altLang="zh-CN" sz="3200" b="1" kern="100" dirty="0">
                <a:latin typeface="Times New Roman" panose="02020603050405020304"/>
                <a:cs typeface="Times New Roman" panose="02020603050405020304"/>
              </a:rPr>
              <a:t>伏安法测小灯泡的电功率</a:t>
            </a:r>
            <a:r>
              <a:rPr lang="en-US" altLang="zh-CN" sz="3200" b="1" kern="100" dirty="0">
                <a:latin typeface="Times New Roman" panose="02020603050405020304"/>
                <a:cs typeface="Courier New" panose="02070309020205020404"/>
              </a:rPr>
              <a:t>”</a:t>
            </a:r>
            <a:r>
              <a:rPr lang="zh-CN" altLang="zh-CN" sz="3200" b="1" kern="100" dirty="0">
                <a:latin typeface="Times New Roman" panose="02020603050405020304"/>
                <a:cs typeface="Times New Roman" panose="02020603050405020304"/>
              </a:rPr>
              <a:t>实验中，移动滑片，多次测量小灯泡的电功率，并不是为了求平均值减小误差，因为</a:t>
            </a:r>
            <a:r>
              <a:rPr lang="zh-CN" altLang="zh-CN" sz="3200" b="1" kern="100" dirty="0" smtClean="0">
                <a:latin typeface="Times New Roman" panose="02020603050405020304"/>
                <a:cs typeface="Times New Roman" panose="02020603050405020304"/>
              </a:rPr>
              <a:t>在不同的电压下，小</a:t>
            </a:r>
            <a:r>
              <a:rPr lang="en-US" altLang="zh-CN" sz="3200" b="1" kern="100" dirty="0">
                <a:latin typeface="Times New Roman" panose="02020603050405020304"/>
                <a:cs typeface="Courier New" panose="02070309020205020404"/>
              </a:rPr>
              <a:t>·</a:t>
            </a:r>
            <a:r>
              <a:rPr lang="zh-CN" altLang="zh-CN" sz="3200" b="1" kern="100" dirty="0" smtClean="0">
                <a:latin typeface="Times New Roman" panose="02020603050405020304"/>
                <a:cs typeface="Times New Roman" panose="02020603050405020304"/>
              </a:rPr>
              <a:t>灯泡的电功率不同。</a:t>
            </a:r>
            <a:endParaRPr lang="zh-CN" altLang="zh-CN" sz="32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2265994" y="1988840"/>
            <a:ext cx="7596321" cy="3049203"/>
            <a:chOff x="1187624" y="1635646"/>
            <a:chExt cx="5697241" cy="2286902"/>
          </a:xfrm>
        </p:grpSpPr>
        <p:cxnSp>
          <p:nvCxnSpPr>
            <p:cNvPr id="3" name="直接箭头连接符 2"/>
            <p:cNvCxnSpPr>
              <a:endCxn id="4" idx="0"/>
            </p:cNvCxnSpPr>
            <p:nvPr/>
          </p:nvCxnSpPr>
          <p:spPr bwMode="auto">
            <a:xfrm flipH="1">
              <a:off x="2306880" y="2211710"/>
              <a:ext cx="20213" cy="40230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 name="矩形 35"/>
            <p:cNvSpPr>
              <a:spLocks noChangeArrowheads="1"/>
            </p:cNvSpPr>
            <p:nvPr/>
          </p:nvSpPr>
          <p:spPr bwMode="auto">
            <a:xfrm>
              <a:off x="1619672" y="2614014"/>
              <a:ext cx="1374415"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实验原理</a:t>
              </a:r>
              <a:endParaRPr lang="en-US" altLang="zh-CN" sz="3200" b="1" dirty="0"/>
            </a:p>
          </p:txBody>
        </p:sp>
        <p:sp>
          <p:nvSpPr>
            <p:cNvPr id="5" name="椭圆 4"/>
            <p:cNvSpPr/>
            <p:nvPr/>
          </p:nvSpPr>
          <p:spPr>
            <a:xfrm>
              <a:off x="1187624" y="1635646"/>
              <a:ext cx="2278935" cy="57606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Times New Roman" panose="02020603050405020304" pitchFamily="18" charset="0"/>
                  <a:ea typeface="宋体" panose="02010600030101010101" pitchFamily="2" charset="-122"/>
                </a:rPr>
                <a:t>测电功率</a:t>
              </a:r>
              <a:endParaRPr lang="zh-CN" altLang="en-US" sz="3200" b="1" dirty="0">
                <a:solidFill>
                  <a:schemeClr val="tx1"/>
                </a:solidFill>
                <a:latin typeface="Times New Roman" panose="02020603050405020304" pitchFamily="18" charset="0"/>
                <a:ea typeface="宋体" panose="02010600030101010101" pitchFamily="2" charset="-122"/>
              </a:endParaRPr>
            </a:p>
          </p:txBody>
        </p:sp>
        <p:cxnSp>
          <p:nvCxnSpPr>
            <p:cNvPr id="6" name="直接箭头连接符 5"/>
            <p:cNvCxnSpPr/>
            <p:nvPr/>
          </p:nvCxnSpPr>
          <p:spPr bwMode="auto">
            <a:xfrm>
              <a:off x="3041856" y="2844846"/>
              <a:ext cx="43204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菱形 6"/>
            <p:cNvSpPr/>
            <p:nvPr/>
          </p:nvSpPr>
          <p:spPr>
            <a:xfrm>
              <a:off x="3444089" y="2404289"/>
              <a:ext cx="1626371" cy="926132"/>
            </a:xfrm>
            <a:prstGeom prst="diamond">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Times New Roman" panose="02020603050405020304" pitchFamily="18" charset="0"/>
                  <a:ea typeface="宋体" panose="02010600030101010101" pitchFamily="2" charset="-122"/>
                </a:rPr>
                <a:t>实验电路</a:t>
              </a:r>
              <a:endParaRPr lang="zh-CN" altLang="en-US" sz="3200" b="1" dirty="0">
                <a:solidFill>
                  <a:schemeClr val="tx1"/>
                </a:solidFill>
                <a:latin typeface="Times New Roman" panose="02020603050405020304" pitchFamily="18" charset="0"/>
                <a:ea typeface="宋体" panose="02010600030101010101" pitchFamily="2" charset="-122"/>
              </a:endParaRPr>
            </a:p>
          </p:txBody>
        </p:sp>
        <p:cxnSp>
          <p:nvCxnSpPr>
            <p:cNvPr id="8" name="直接箭头连接符 7"/>
            <p:cNvCxnSpPr/>
            <p:nvPr/>
          </p:nvCxnSpPr>
          <p:spPr bwMode="auto">
            <a:xfrm>
              <a:off x="5078275" y="2844846"/>
              <a:ext cx="43204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矩形 35"/>
            <p:cNvSpPr>
              <a:spLocks noChangeArrowheads="1"/>
            </p:cNvSpPr>
            <p:nvPr/>
          </p:nvSpPr>
          <p:spPr bwMode="auto">
            <a:xfrm>
              <a:off x="5510450" y="2614014"/>
              <a:ext cx="1374415"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实验操作</a:t>
              </a:r>
              <a:endParaRPr lang="en-US" altLang="zh-CN" sz="3200" b="1" dirty="0"/>
            </a:p>
          </p:txBody>
        </p:sp>
        <p:cxnSp>
          <p:nvCxnSpPr>
            <p:cNvPr id="10" name="直接箭头连接符 9"/>
            <p:cNvCxnSpPr>
              <a:endCxn id="11" idx="0"/>
            </p:cNvCxnSpPr>
            <p:nvPr/>
          </p:nvCxnSpPr>
          <p:spPr bwMode="auto">
            <a:xfrm flipH="1">
              <a:off x="6197529" y="3081663"/>
              <a:ext cx="20215" cy="40230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矩形 10"/>
            <p:cNvSpPr>
              <a:spLocks noChangeArrowheads="1"/>
            </p:cNvSpPr>
            <p:nvPr/>
          </p:nvSpPr>
          <p:spPr bwMode="auto">
            <a:xfrm>
              <a:off x="5510321" y="3483967"/>
              <a:ext cx="1374415"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分析现象</a:t>
              </a:r>
              <a:endParaRPr lang="en-US" altLang="zh-CN" sz="3200" b="1" dirty="0"/>
            </a:p>
          </p:txBody>
        </p:sp>
        <p:cxnSp>
          <p:nvCxnSpPr>
            <p:cNvPr id="12" name="直接箭头连接符 11"/>
            <p:cNvCxnSpPr>
              <a:stCxn id="11" idx="1"/>
            </p:cNvCxnSpPr>
            <p:nvPr/>
          </p:nvCxnSpPr>
          <p:spPr bwMode="auto">
            <a:xfrm flipH="1">
              <a:off x="5004049" y="3703258"/>
              <a:ext cx="506273" cy="11542"/>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a:spLocks noChangeArrowheads="1"/>
            </p:cNvSpPr>
            <p:nvPr/>
          </p:nvSpPr>
          <p:spPr bwMode="auto">
            <a:xfrm>
              <a:off x="2963105" y="3483966"/>
              <a:ext cx="1992372"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得出实验结果</a:t>
              </a:r>
              <a:endParaRPr lang="en-US" altLang="zh-CN" sz="32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TextBox 26"/>
          <p:cNvSpPr txBox="1">
            <a:spLocks noChangeArrowheads="1"/>
          </p:cNvSpPr>
          <p:nvPr/>
        </p:nvSpPr>
        <p:spPr bwMode="auto">
          <a:xfrm>
            <a:off x="814919" y="1988840"/>
            <a:ext cx="10562165"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1. </a:t>
            </a:r>
            <a:r>
              <a:rPr lang="zh-CN" altLang="en-US" b="1" dirty="0">
                <a:latin typeface="Times New Roman" panose="02020603050405020304" pitchFamily="18" charset="0"/>
                <a:ea typeface="+mn-ea"/>
                <a:cs typeface="Times New Roman" panose="02020603050405020304" pitchFamily="18" charset="0"/>
              </a:rPr>
              <a:t>实验目的 </a:t>
            </a:r>
            <a:r>
              <a:rPr lang="zh-CN" altLang="en-US" b="1" dirty="0" smtClean="0">
                <a:latin typeface="Times New Roman" panose="02020603050405020304" pitchFamily="18" charset="0"/>
                <a:ea typeface="+mn-ea"/>
                <a:cs typeface="Times New Roman" panose="02020603050405020304" pitchFamily="18" charset="0"/>
              </a:rPr>
              <a:t>测量小灯泡在</a:t>
            </a:r>
            <a:r>
              <a:rPr lang="zh-CN" altLang="en-US" b="1" dirty="0">
                <a:latin typeface="Times New Roman" panose="02020603050405020304" pitchFamily="18" charset="0"/>
                <a:ea typeface="+mn-ea"/>
                <a:cs typeface="Times New Roman" panose="02020603050405020304" pitchFamily="18" charset="0"/>
              </a:rPr>
              <a:t>不同电压下工作时的电功率。</a:t>
            </a:r>
            <a:endParaRPr lang="zh-CN" altLang="en-US"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2. </a:t>
            </a:r>
            <a:r>
              <a:rPr lang="zh-CN" altLang="en-US" b="1" dirty="0">
                <a:latin typeface="Times New Roman" panose="02020603050405020304" pitchFamily="18" charset="0"/>
                <a:ea typeface="+mn-ea"/>
                <a:cs typeface="Times New Roman" panose="02020603050405020304" pitchFamily="18" charset="0"/>
              </a:rPr>
              <a:t>实验原理 </a:t>
            </a:r>
            <a:r>
              <a:rPr lang="en-US" altLang="zh-CN" b="1" i="1" dirty="0">
                <a:latin typeface="Times New Roman" panose="02020603050405020304" pitchFamily="18" charset="0"/>
                <a:ea typeface="+mn-ea"/>
                <a:cs typeface="Times New Roman" panose="02020603050405020304" pitchFamily="18" charset="0"/>
              </a:rPr>
              <a:t>P</a:t>
            </a:r>
            <a:r>
              <a:rPr lang="en-US" altLang="zh-CN" b="1" dirty="0">
                <a:latin typeface="Times New Roman" panose="02020603050405020304" pitchFamily="18" charset="0"/>
                <a:ea typeface="+mn-ea"/>
                <a:cs typeface="Times New Roman" panose="02020603050405020304" pitchFamily="18" charset="0"/>
              </a:rPr>
              <a:t>=</a:t>
            </a:r>
            <a:r>
              <a:rPr lang="en-US" altLang="zh-CN" b="1" i="1" dirty="0">
                <a:latin typeface="Times New Roman" panose="02020603050405020304" pitchFamily="18" charset="0"/>
                <a:ea typeface="+mn-ea"/>
                <a:cs typeface="Times New Roman" panose="02020603050405020304" pitchFamily="18" charset="0"/>
              </a:rPr>
              <a:t>UI</a:t>
            </a:r>
            <a:r>
              <a:rPr lang="en-US" altLang="zh-CN" b="1" dirty="0">
                <a:latin typeface="Times New Roman" panose="02020603050405020304" pitchFamily="18" charset="0"/>
                <a:ea typeface="+mn-ea"/>
                <a:cs typeface="Times New Roman" panose="02020603050405020304" pitchFamily="18" charset="0"/>
              </a:rPr>
              <a:t>(</a:t>
            </a:r>
            <a:r>
              <a:rPr lang="zh-CN" altLang="en-US" b="1" dirty="0">
                <a:latin typeface="Times New Roman" panose="02020603050405020304" pitchFamily="18" charset="0"/>
                <a:ea typeface="+mn-ea"/>
                <a:cs typeface="Times New Roman" panose="02020603050405020304" pitchFamily="18" charset="0"/>
              </a:rPr>
              <a:t>伏安法</a:t>
            </a:r>
            <a:r>
              <a:rPr lang="en-US" altLang="zh-CN" b="1" dirty="0">
                <a:latin typeface="Times New Roman" panose="02020603050405020304" pitchFamily="18" charset="0"/>
                <a:ea typeface="+mn-ea"/>
                <a:cs typeface="Times New Roman" panose="02020603050405020304" pitchFamily="18" charset="0"/>
              </a:rPr>
              <a:t>)</a:t>
            </a:r>
            <a:r>
              <a:rPr lang="zh-CN" altLang="en-US" b="1" dirty="0">
                <a:latin typeface="Times New Roman" panose="02020603050405020304" pitchFamily="18" charset="0"/>
                <a:ea typeface="+mn-ea"/>
                <a:cs typeface="Times New Roman" panose="02020603050405020304" pitchFamily="18" charset="0"/>
              </a:rPr>
              <a:t>。</a:t>
            </a:r>
            <a:endParaRPr lang="zh-CN" altLang="en-US"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3. </a:t>
            </a:r>
            <a:r>
              <a:rPr lang="zh-CN" altLang="en-US" b="1" dirty="0">
                <a:latin typeface="Times New Roman" panose="02020603050405020304" pitchFamily="18" charset="0"/>
                <a:ea typeface="+mn-ea"/>
                <a:cs typeface="Times New Roman" panose="02020603050405020304" pitchFamily="18" charset="0"/>
              </a:rPr>
              <a:t>测量工具 电压表和电流表。</a:t>
            </a:r>
            <a:endParaRPr lang="zh-CN" altLang="en-US" b="1" dirty="0">
              <a:latin typeface="Times New Roman" panose="02020603050405020304" pitchFamily="18" charset="0"/>
              <a:ea typeface="+mn-ea"/>
              <a:cs typeface="Times New Roman" panose="02020603050405020304" pitchFamily="18" charset="0"/>
            </a:endParaRPr>
          </a:p>
        </p:txBody>
      </p:sp>
      <p:sp>
        <p:nvSpPr>
          <p:cNvPr id="2" name="任意多边形 1"/>
          <p:cNvSpPr/>
          <p:nvPr/>
        </p:nvSpPr>
        <p:spPr>
          <a:xfrm>
            <a:off x="3368053" y="1700808"/>
            <a:ext cx="3880076" cy="96243"/>
          </a:xfrm>
          <a:custGeom>
            <a:avLst/>
            <a:gdLst>
              <a:gd name="connsiteX0" fmla="*/ 0 w 3048000"/>
              <a:gd name="connsiteY0" fmla="*/ 93784 h 125046"/>
              <a:gd name="connsiteX1" fmla="*/ 156307 w 3048000"/>
              <a:gd name="connsiteY1" fmla="*/ 0 h 125046"/>
              <a:gd name="connsiteX2" fmla="*/ 312615 w 3048000"/>
              <a:gd name="connsiteY2" fmla="*/ 93784 h 125046"/>
              <a:gd name="connsiteX3" fmla="*/ 531446 w 3048000"/>
              <a:gd name="connsiteY3" fmla="*/ 7815 h 125046"/>
              <a:gd name="connsiteX4" fmla="*/ 695569 w 3048000"/>
              <a:gd name="connsiteY4" fmla="*/ 85969 h 125046"/>
              <a:gd name="connsiteX5" fmla="*/ 906584 w 3048000"/>
              <a:gd name="connsiteY5" fmla="*/ 23446 h 125046"/>
              <a:gd name="connsiteX6" fmla="*/ 1055077 w 3048000"/>
              <a:gd name="connsiteY6" fmla="*/ 101600 h 125046"/>
              <a:gd name="connsiteX7" fmla="*/ 1297354 w 3048000"/>
              <a:gd name="connsiteY7" fmla="*/ 15630 h 125046"/>
              <a:gd name="connsiteX8" fmla="*/ 1516184 w 3048000"/>
              <a:gd name="connsiteY8" fmla="*/ 109415 h 125046"/>
              <a:gd name="connsiteX9" fmla="*/ 1758461 w 3048000"/>
              <a:gd name="connsiteY9" fmla="*/ 0 h 125046"/>
              <a:gd name="connsiteX10" fmla="*/ 2008554 w 3048000"/>
              <a:gd name="connsiteY10" fmla="*/ 109415 h 125046"/>
              <a:gd name="connsiteX11" fmla="*/ 2219569 w 3048000"/>
              <a:gd name="connsiteY11" fmla="*/ 15630 h 125046"/>
              <a:gd name="connsiteX12" fmla="*/ 2454031 w 3048000"/>
              <a:gd name="connsiteY12" fmla="*/ 125046 h 125046"/>
              <a:gd name="connsiteX13" fmla="*/ 2665046 w 3048000"/>
              <a:gd name="connsiteY13" fmla="*/ 15630 h 125046"/>
              <a:gd name="connsiteX14" fmla="*/ 2860431 w 3048000"/>
              <a:gd name="connsiteY14" fmla="*/ 117230 h 125046"/>
              <a:gd name="connsiteX15" fmla="*/ 3048000 w 3048000"/>
              <a:gd name="connsiteY15" fmla="*/ 39076 h 12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48000" h="125046">
                <a:moveTo>
                  <a:pt x="0" y="93784"/>
                </a:moveTo>
                <a:cubicBezTo>
                  <a:pt x="52102" y="46892"/>
                  <a:pt x="104205" y="0"/>
                  <a:pt x="156307" y="0"/>
                </a:cubicBezTo>
                <a:cubicBezTo>
                  <a:pt x="208409" y="0"/>
                  <a:pt x="250092" y="92482"/>
                  <a:pt x="312615" y="93784"/>
                </a:cubicBezTo>
                <a:cubicBezTo>
                  <a:pt x="375138" y="95086"/>
                  <a:pt x="467620" y="9117"/>
                  <a:pt x="531446" y="7815"/>
                </a:cubicBezTo>
                <a:cubicBezTo>
                  <a:pt x="595272" y="6513"/>
                  <a:pt x="633046" y="83364"/>
                  <a:pt x="695569" y="85969"/>
                </a:cubicBezTo>
                <a:cubicBezTo>
                  <a:pt x="758092" y="88574"/>
                  <a:pt x="846666" y="20841"/>
                  <a:pt x="906584" y="23446"/>
                </a:cubicBezTo>
                <a:cubicBezTo>
                  <a:pt x="966502" y="26051"/>
                  <a:pt x="989949" y="102903"/>
                  <a:pt x="1055077" y="101600"/>
                </a:cubicBezTo>
                <a:cubicBezTo>
                  <a:pt x="1120205" y="100297"/>
                  <a:pt x="1220503" y="14328"/>
                  <a:pt x="1297354" y="15630"/>
                </a:cubicBezTo>
                <a:cubicBezTo>
                  <a:pt x="1374205" y="16932"/>
                  <a:pt x="1439333" y="112020"/>
                  <a:pt x="1516184" y="109415"/>
                </a:cubicBezTo>
                <a:cubicBezTo>
                  <a:pt x="1593035" y="106810"/>
                  <a:pt x="1676399" y="0"/>
                  <a:pt x="1758461" y="0"/>
                </a:cubicBezTo>
                <a:cubicBezTo>
                  <a:pt x="1840523" y="0"/>
                  <a:pt x="1931703" y="106810"/>
                  <a:pt x="2008554" y="109415"/>
                </a:cubicBezTo>
                <a:cubicBezTo>
                  <a:pt x="2085405" y="112020"/>
                  <a:pt x="2145323" y="13025"/>
                  <a:pt x="2219569" y="15630"/>
                </a:cubicBezTo>
                <a:cubicBezTo>
                  <a:pt x="2293815" y="18235"/>
                  <a:pt x="2379785" y="125046"/>
                  <a:pt x="2454031" y="125046"/>
                </a:cubicBezTo>
                <a:cubicBezTo>
                  <a:pt x="2528277" y="125046"/>
                  <a:pt x="2597313" y="16933"/>
                  <a:pt x="2665046" y="15630"/>
                </a:cubicBezTo>
                <a:cubicBezTo>
                  <a:pt x="2732779" y="14327"/>
                  <a:pt x="2796605" y="113322"/>
                  <a:pt x="2860431" y="117230"/>
                </a:cubicBezTo>
                <a:cubicBezTo>
                  <a:pt x="2924257" y="121138"/>
                  <a:pt x="2986128" y="80107"/>
                  <a:pt x="3048000" y="39076"/>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cxnSp>
        <p:nvCxnSpPr>
          <p:cNvPr id="4" name="曲线连接符 3"/>
          <p:cNvCxnSpPr/>
          <p:nvPr/>
        </p:nvCxnSpPr>
        <p:spPr>
          <a:xfrm rot="16200000" flipH="1">
            <a:off x="6096000" y="2468893"/>
            <a:ext cx="1536171" cy="384043"/>
          </a:xfrm>
          <a:prstGeom prst="curvedConnector3">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
          <p:cNvSpPr>
            <a:spLocks noChangeArrowheads="1"/>
          </p:cNvSpPr>
          <p:nvPr/>
        </p:nvSpPr>
        <p:spPr bwMode="auto">
          <a:xfrm>
            <a:off x="6384032" y="3429000"/>
            <a:ext cx="4032448" cy="192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marL="358775" indent="-35877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719455" eaLnBrk="1" hangingPunct="1"/>
            <a:r>
              <a:rPr lang="zh-CN" altLang="en-US" sz="2900" b="1" dirty="0">
                <a:solidFill>
                  <a:srgbClr val="00B0F0"/>
                </a:solidFill>
                <a:latin typeface="Times New Roman" panose="02020603050405020304" pitchFamily="18" charset="0"/>
                <a:ea typeface="楷体" panose="02010609060101010101" pitchFamily="49" charset="-122"/>
                <a:cs typeface="Times New Roman" panose="02020603050405020304" pitchFamily="18" charset="0"/>
              </a:rPr>
              <a:t>实验“五问法”：研究什么？依据什么</a:t>
            </a:r>
            <a:r>
              <a:rPr lang="en-US" altLang="zh-CN" sz="2900" b="1" dirty="0">
                <a:solidFill>
                  <a:srgbClr val="00B0F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900" b="1" dirty="0">
                <a:solidFill>
                  <a:srgbClr val="00B0F0"/>
                </a:solidFill>
                <a:latin typeface="Times New Roman" panose="02020603050405020304" pitchFamily="18" charset="0"/>
                <a:ea typeface="楷体" panose="02010609060101010101" pitchFamily="49" charset="-122"/>
                <a:cs typeface="Times New Roman" panose="02020603050405020304" pitchFamily="18" charset="0"/>
              </a:rPr>
              <a:t>原理</a:t>
            </a:r>
            <a:r>
              <a:rPr lang="en-US" altLang="zh-CN" sz="2900" b="1" dirty="0">
                <a:solidFill>
                  <a:srgbClr val="00B0F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en-US" sz="2900" b="1" dirty="0">
                <a:solidFill>
                  <a:srgbClr val="00B0F0"/>
                </a:solidFill>
                <a:latin typeface="Times New Roman" panose="02020603050405020304" pitchFamily="18" charset="0"/>
                <a:ea typeface="楷体" panose="02010609060101010101" pitchFamily="49" charset="-122"/>
                <a:cs typeface="Times New Roman" panose="02020603050405020304" pitchFamily="18" charset="0"/>
              </a:rPr>
              <a:t>？测什么量？用什么测？怎么测？</a:t>
            </a:r>
            <a:endParaRPr lang="en-US" altLang="zh-CN" sz="2900" b="1" dirty="0">
              <a:solidFill>
                <a:srgbClr val="00B0F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4" name="AutoShape 2"/>
          <p:cNvSpPr>
            <a:spLocks noChangeArrowheads="1"/>
          </p:cNvSpPr>
          <p:nvPr>
            <p:custDataLst>
              <p:tags r:id="rId1"/>
            </p:custDataLst>
          </p:nvPr>
        </p:nvSpPr>
        <p:spPr bwMode="gray">
          <a:xfrm flipH="1">
            <a:off x="2244901" y="1139932"/>
            <a:ext cx="5147243"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6" name="AutoShape 2"/>
          <p:cNvSpPr>
            <a:spLocks noChangeArrowheads="1"/>
          </p:cNvSpPr>
          <p:nvPr>
            <p:custDataLst>
              <p:tags r:id="rId2"/>
            </p:custDataLst>
          </p:nvPr>
        </p:nvSpPr>
        <p:spPr bwMode="gray">
          <a:xfrm flipH="1">
            <a:off x="839435" y="1129349"/>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7" name="文本框 27"/>
          <p:cNvSpPr txBox="1"/>
          <p:nvPr>
            <p:custDataLst>
              <p:tags r:id="rId3"/>
            </p:custDataLst>
          </p:nvPr>
        </p:nvSpPr>
        <p:spPr>
          <a:xfrm>
            <a:off x="1050679" y="1127484"/>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8" name="文本框 28"/>
          <p:cNvSpPr txBox="1"/>
          <p:nvPr>
            <p:custDataLst>
              <p:tags r:id="rId4"/>
            </p:custDataLst>
          </p:nvPr>
        </p:nvSpPr>
        <p:spPr>
          <a:xfrm>
            <a:off x="3347263" y="1127484"/>
            <a:ext cx="3900866"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测量小灯泡的电功率</a:t>
            </a:r>
            <a:endParaRPr lang="zh-CN" altLang="en-US" sz="3200" b="1" dirty="0">
              <a:latin typeface="黑体" panose="02010609060101010101" charset="-122"/>
              <a:ea typeface="黑体" panose="02010609060101010101" charset="-122"/>
            </a:endParaRPr>
          </a:p>
        </p:txBody>
      </p:sp>
      <p:sp>
        <p:nvSpPr>
          <p:cNvPr id="19" name="AutoShape 11"/>
          <p:cNvSpPr/>
          <p:nvPr>
            <p:custDataLst>
              <p:tags r:id="rId5"/>
            </p:custDataLst>
          </p:nvPr>
        </p:nvSpPr>
        <p:spPr>
          <a:xfrm>
            <a:off x="2486202" y="996000"/>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a:solidFill>
                  <a:schemeClr val="tx1"/>
                </a:solidFill>
                <a:latin typeface="黑体" panose="02010609060101010101" charset="-122"/>
                <a:ea typeface="黑体" panose="02010609060101010101" charset="-122"/>
              </a:rPr>
              <a:t>1</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8" y="1508787"/>
            <a:ext cx="10562167"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4. </a:t>
            </a:r>
            <a:r>
              <a:rPr lang="zh-CN" altLang="en-US" sz="3200" b="1" dirty="0">
                <a:latin typeface="Times New Roman" panose="02020603050405020304" pitchFamily="18" charset="0"/>
                <a:cs typeface="Times New Roman" panose="02020603050405020304" pitchFamily="18" charset="0"/>
              </a:rPr>
              <a:t>电路图</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图</a:t>
            </a:r>
            <a:r>
              <a:rPr lang="en-US" altLang="zh-CN" sz="3200" b="1" dirty="0">
                <a:latin typeface="Times New Roman" panose="02020603050405020304" pitchFamily="18" charset="0"/>
                <a:cs typeface="Times New Roman" panose="02020603050405020304" pitchFamily="18" charset="0"/>
              </a:rPr>
              <a:t>1)</a:t>
            </a:r>
            <a:endParaRPr lang="en-US" altLang="zh-CN" sz="3200" b="1" dirty="0">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99952" y="2084851"/>
            <a:ext cx="3435085" cy="3255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8" y="980728"/>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5. </a:t>
            </a:r>
            <a:r>
              <a:rPr lang="zh-CN" altLang="en-US" sz="3200" b="1" dirty="0">
                <a:latin typeface="Times New Roman" panose="02020603050405020304" pitchFamily="18" charset="0"/>
                <a:cs typeface="Times New Roman" panose="02020603050405020304" pitchFamily="18" charset="0"/>
              </a:rPr>
              <a:t>实验操作基本要求</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接线过程中，开关处于断开状态。</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闭合开关前，应该将滑动变阻器接入电路的阻值调至最大，这样才能更好地保护电路。</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电路连接小技巧：连接电路时，可将其他器材先连接好，</a:t>
            </a:r>
            <a:r>
              <a:rPr lang="zh-CN" altLang="en-US" sz="3200" b="1" dirty="0">
                <a:solidFill>
                  <a:srgbClr val="00B0F0"/>
                </a:solidFill>
                <a:latin typeface="Times New Roman" panose="02020603050405020304" pitchFamily="18" charset="0"/>
                <a:cs typeface="Times New Roman" panose="02020603050405020304" pitchFamily="18" charset="0"/>
              </a:rPr>
              <a:t>最后将电压表并联在小灯泡两端</a:t>
            </a:r>
            <a:r>
              <a:rPr lang="zh-CN" altLang="en-US" sz="3200" b="1" dirty="0">
                <a:latin typeface="Times New Roman" panose="02020603050405020304" pitchFamily="18" charset="0"/>
                <a:cs typeface="Times New Roman" panose="02020603050405020304" pitchFamily="18" charset="0"/>
              </a:rPr>
              <a:t>。</a:t>
            </a:r>
            <a:endParaRPr lang="en-US" altLang="zh-CN"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9" y="1508787"/>
            <a:ext cx="10081616"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6. </a:t>
            </a:r>
            <a:r>
              <a:rPr lang="zh-CN" altLang="en-US" sz="3200" b="1" dirty="0">
                <a:latin typeface="Times New Roman" panose="02020603050405020304" pitchFamily="18" charset="0"/>
                <a:cs typeface="Times New Roman" panose="02020603050405020304" pitchFamily="18" charset="0"/>
              </a:rPr>
              <a:t>滑动变阻器在本实验中的作用</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改变灯泡两端电压和通过灯泡的电流，从而实现多次测量。</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保护电路。</a:t>
            </a:r>
            <a:endParaRPr lang="zh-CN" altLang="en-US"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8" y="908720"/>
            <a:ext cx="105621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7. </a:t>
            </a:r>
            <a:r>
              <a:rPr lang="zh-CN" altLang="en-US" sz="3200" b="1" dirty="0">
                <a:latin typeface="Times New Roman" panose="02020603050405020304" pitchFamily="18" charset="0"/>
                <a:cs typeface="Times New Roman" panose="02020603050405020304" pitchFamily="18" charset="0"/>
              </a:rPr>
              <a:t>实验分析</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与前面综合性实验相同，注意常见故障的分析。</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 实验目的是“探究小灯泡电功率与电压的关系”，</a:t>
            </a:r>
            <a:r>
              <a:rPr lang="zh-CN" altLang="en-US" sz="3200" b="1" u="wavy" dirty="0">
                <a:uFill>
                  <a:solidFill>
                    <a:srgbClr val="00B0F0"/>
                  </a:solidFill>
                </a:uFill>
                <a:latin typeface="Times New Roman" panose="02020603050405020304" pitchFamily="18" charset="0"/>
                <a:cs typeface="Times New Roman" panose="02020603050405020304" pitchFamily="18" charset="0"/>
              </a:rPr>
              <a:t>求平均电功率</a:t>
            </a:r>
            <a:r>
              <a:rPr lang="zh-CN" altLang="en-US" sz="3200" b="1" dirty="0">
                <a:latin typeface="Times New Roman" panose="02020603050405020304" pitchFamily="18" charset="0"/>
                <a:cs typeface="Times New Roman" panose="02020603050405020304" pitchFamily="18" charset="0"/>
              </a:rPr>
              <a:t>是没有意义的。</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(3)</a:t>
            </a:r>
            <a:r>
              <a:rPr lang="zh-CN" altLang="en-US" sz="3200" b="1" dirty="0">
                <a:latin typeface="Times New Roman" panose="02020603050405020304" pitchFamily="18" charset="0"/>
                <a:cs typeface="Times New Roman" panose="02020603050405020304" pitchFamily="18" charset="0"/>
              </a:rPr>
              <a:t> 归纳实验结论的技巧：结合实验目的来归纳，归纳出的结论不能与实验目的无关。</a:t>
            </a:r>
            <a:endParaRPr lang="en-US" altLang="zh-CN"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055369" y="188640"/>
            <a:ext cx="10081260" cy="6408420"/>
            <a:chOff x="607" y="1311"/>
            <a:chExt cx="15876" cy="10092"/>
          </a:xfrm>
        </p:grpSpPr>
        <p:pic>
          <p:nvPicPr>
            <p:cNvPr id="3" name="图片 2" descr="打孔纸"/>
            <p:cNvPicPr>
              <a:picLocks noChangeAspect="1"/>
            </p:cNvPicPr>
            <p:nvPr>
              <p:custDataLst>
                <p:tags r:id="rId1"/>
              </p:custDataLst>
            </p:nvPr>
          </p:nvPicPr>
          <p:blipFill>
            <a:blip r:embed="rId2"/>
            <a:stretch>
              <a:fillRect/>
            </a:stretch>
          </p:blipFill>
          <p:spPr>
            <a:xfrm>
              <a:off x="607" y="1765"/>
              <a:ext cx="15876" cy="9638"/>
            </a:xfrm>
            <a:prstGeom prst="rect">
              <a:avLst/>
            </a:prstGeom>
          </p:spPr>
        </p:pic>
        <p:grpSp>
          <p:nvGrpSpPr>
            <p:cNvPr id="7" name="组合 6"/>
            <p:cNvGrpSpPr/>
            <p:nvPr/>
          </p:nvGrpSpPr>
          <p:grpSpPr>
            <a:xfrm>
              <a:off x="1514" y="1311"/>
              <a:ext cx="4083" cy="977"/>
              <a:chOff x="1514" y="1718"/>
              <a:chExt cx="4083" cy="977"/>
            </a:xfrm>
          </p:grpSpPr>
          <p:sp>
            <p:nvSpPr>
              <p:cNvPr id="4" name="文本框 3"/>
              <p:cNvSpPr txBox="1"/>
              <p:nvPr>
                <p:custDataLst>
                  <p:tags r:id="rId3"/>
                </p:custDataLst>
              </p:nvPr>
            </p:nvSpPr>
            <p:spPr>
              <a:xfrm>
                <a:off x="2997" y="1873"/>
                <a:ext cx="2600"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深度</a:t>
                </a:r>
                <a:r>
                  <a:rPr lang="zh-CN" altLang="en-US" sz="2800" dirty="0" smtClean="0">
                    <a:latin typeface="黑体" panose="02010609060101010101" charset="-122"/>
                    <a:ea typeface="黑体" panose="02010609060101010101" charset="-122"/>
                    <a:cs typeface="黑体" panose="02010609060101010101" charset="-122"/>
                  </a:rPr>
                  <a:t>理解</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514" y="1718"/>
                <a:ext cx="1579" cy="936"/>
              </a:xfrm>
              <a:prstGeom prst="rect">
                <a:avLst/>
              </a:prstGeom>
            </p:spPr>
          </p:pic>
        </p:grpSp>
      </p:grpSp>
      <p:sp>
        <p:nvSpPr>
          <p:cNvPr id="8" name="矩形 7"/>
          <p:cNvSpPr>
            <a:spLocks noChangeArrowheads="1"/>
          </p:cNvSpPr>
          <p:nvPr/>
        </p:nvSpPr>
        <p:spPr bwMode="auto">
          <a:xfrm>
            <a:off x="2063552" y="980728"/>
            <a:ext cx="7128792"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深入认识多次测量的目的</a:t>
            </a:r>
            <a:r>
              <a:rPr lang="en-US" altLang="zh-CN" sz="3200" b="1" dirty="0">
                <a:solidFill>
                  <a:srgbClr val="00B0F0"/>
                </a:solidFill>
                <a:latin typeface="Times New Roman" panose="02020603050405020304" pitchFamily="18" charset="0"/>
                <a:ea typeface="楷体" panose="02010609060101010101" pitchFamily="49" charset="-122"/>
              </a:rPr>
              <a:t>(</a:t>
            </a:r>
            <a:r>
              <a:rPr lang="zh-CN" altLang="en-US" sz="3200" b="1" dirty="0">
                <a:latin typeface="Times New Roman" panose="02020603050405020304" pitchFamily="18" charset="0"/>
                <a:ea typeface="楷体" panose="02010609060101010101" pitchFamily="49" charset="-122"/>
              </a:rPr>
              <a:t>对比思想</a:t>
            </a:r>
            <a:r>
              <a:rPr lang="en-US" altLang="zh-CN" sz="3200" b="1" dirty="0">
                <a:solidFill>
                  <a:srgbClr val="00B0F0"/>
                </a:solidFill>
                <a:latin typeface="Times New Roman" panose="02020603050405020304" pitchFamily="18" charset="0"/>
                <a:ea typeface="楷体" panose="02010609060101010101" pitchFamily="49" charset="-122"/>
              </a:rPr>
              <a:t>)</a:t>
            </a:r>
            <a:endParaRPr lang="en-US" altLang="zh-CN" sz="3200" b="1" dirty="0">
              <a:solidFill>
                <a:srgbClr val="00B0F0"/>
              </a:solidFill>
              <a:latin typeface="Times New Roman" panose="02020603050405020304" pitchFamily="18" charset="0"/>
              <a:ea typeface="楷体" panose="02010609060101010101" pitchFamily="49" charset="-122"/>
            </a:endParaRPr>
          </a:p>
        </p:txBody>
      </p:sp>
      <p:graphicFrame>
        <p:nvGraphicFramePr>
          <p:cNvPr id="9" name="表格 8"/>
          <p:cNvGraphicFramePr>
            <a:graphicFrameLocks noGrp="1"/>
          </p:cNvGraphicFramePr>
          <p:nvPr/>
        </p:nvGraphicFramePr>
        <p:xfrm>
          <a:off x="2163731" y="1628800"/>
          <a:ext cx="8492803" cy="3901440"/>
        </p:xfrm>
        <a:graphic>
          <a:graphicData uri="http://schemas.openxmlformats.org/drawingml/2006/table">
            <a:tbl>
              <a:tblPr firstRow="1" bandRow="1">
                <a:tableStyleId>{5940675A-B579-460E-94D1-54222C63F5DA}</a:tableStyleId>
              </a:tblPr>
              <a:tblGrid>
                <a:gridCol w="3956299"/>
                <a:gridCol w="4536504"/>
              </a:tblGrid>
              <a:tr h="568960">
                <a:tc>
                  <a:txBody>
                    <a:bodyPr/>
                    <a:lstStyle/>
                    <a:p>
                      <a:pPr marL="0" indent="0" algn="ctr" rtl="0" eaLnBrk="1" fontAlgn="base" hangingPunct="1">
                        <a:lnSpc>
                          <a:spcPct val="100000"/>
                        </a:lnSpc>
                        <a:spcBef>
                          <a:spcPct val="0"/>
                        </a:spcBef>
                        <a:spcAft>
                          <a:spcPct val="0"/>
                        </a:spcAft>
                      </a:pPr>
                      <a:r>
                        <a:rPr lang="zh-CN" altLang="en-US" sz="3200" b="1" kern="1200" dirty="0" smtClean="0">
                          <a:solidFill>
                            <a:srgbClr val="00B0F0"/>
                          </a:solidFill>
                          <a:latin typeface="Times New Roman" panose="02020603050405020304" pitchFamily="18" charset="0"/>
                          <a:ea typeface="楷体" panose="02010609060101010101" pitchFamily="49" charset="-122"/>
                          <a:cs typeface="+mn-cs"/>
                        </a:rPr>
                        <a:t>实验</a:t>
                      </a:r>
                      <a:endParaRPr lang="zh-CN" altLang="en-US" sz="3200" b="1" kern="1200" dirty="0">
                        <a:solidFill>
                          <a:srgbClr val="00B0F0"/>
                        </a:solidFill>
                        <a:latin typeface="Times New Roman" panose="02020603050405020304" pitchFamily="18" charset="0"/>
                        <a:ea typeface="楷体" panose="02010609060101010101" pitchFamily="49" charset="-122"/>
                        <a:cs typeface="+mn-cs"/>
                      </a:endParaRPr>
                    </a:p>
                  </a:txBody>
                  <a:tcPr marL="121920" marR="121920" marT="60960" marB="60960" anchor="ctr"/>
                </a:tc>
                <a:tc>
                  <a:txBody>
                    <a:bodyPr/>
                    <a:lstStyle/>
                    <a:p>
                      <a:pPr marL="0" indent="0" algn="ctr" rtl="0" eaLnBrk="1" fontAlgn="base" hangingPunct="1">
                        <a:lnSpc>
                          <a:spcPct val="100000"/>
                        </a:lnSpc>
                        <a:spcBef>
                          <a:spcPct val="0"/>
                        </a:spcBef>
                        <a:spcAft>
                          <a:spcPct val="0"/>
                        </a:spcAft>
                      </a:pPr>
                      <a:r>
                        <a:rPr lang="zh-CN" altLang="en-US" sz="3200" b="1" kern="1200" dirty="0" smtClean="0">
                          <a:solidFill>
                            <a:srgbClr val="00B0F0"/>
                          </a:solidFill>
                          <a:latin typeface="Times New Roman" panose="02020603050405020304" pitchFamily="18" charset="0"/>
                          <a:ea typeface="楷体" panose="02010609060101010101" pitchFamily="49" charset="-122"/>
                          <a:cs typeface="+mn-cs"/>
                        </a:rPr>
                        <a:t>多次测量的目的</a:t>
                      </a:r>
                      <a:endParaRPr lang="zh-CN" altLang="en-US" sz="3200" b="1" kern="1200" dirty="0">
                        <a:solidFill>
                          <a:srgbClr val="00B0F0"/>
                        </a:solidFill>
                        <a:latin typeface="Times New Roman" panose="02020603050405020304" pitchFamily="18" charset="0"/>
                        <a:ea typeface="楷体" panose="02010609060101010101" pitchFamily="49" charset="-122"/>
                        <a:cs typeface="+mn-cs"/>
                      </a:endParaRPr>
                    </a:p>
                  </a:txBody>
                  <a:tcPr marL="121920" marR="121920" marT="60960" marB="60960" anchor="ctr"/>
                </a:tc>
              </a:tr>
              <a:tr h="568960">
                <a:tc>
                  <a:txBody>
                    <a:bodyPr/>
                    <a:lstStyle/>
                    <a:p>
                      <a:pPr marL="0" indent="0" algn="ctr" rtl="0" eaLnBrk="1" fontAlgn="base" hangingPunct="1">
                        <a:lnSpc>
                          <a:spcPct val="100000"/>
                        </a:lnSpc>
                        <a:spcBef>
                          <a:spcPct val="0"/>
                        </a:spcBef>
                        <a:spcAft>
                          <a:spcPct val="0"/>
                        </a:spcAft>
                      </a:pPr>
                      <a:r>
                        <a:rPr lang="zh-CN" altLang="en-US" sz="3200" b="1" kern="1200" dirty="0" smtClean="0">
                          <a:solidFill>
                            <a:srgbClr val="00B0F0"/>
                          </a:solidFill>
                          <a:latin typeface="Times New Roman" panose="02020603050405020304" pitchFamily="18" charset="0"/>
                          <a:ea typeface="楷体" panose="02010609060101010101" pitchFamily="49" charset="-122"/>
                          <a:cs typeface="+mn-cs"/>
                        </a:rPr>
                        <a:t>测量定值电阻的阻值</a:t>
                      </a:r>
                      <a:endParaRPr lang="zh-CN" altLang="en-US" sz="3200" b="1" kern="1200" dirty="0">
                        <a:solidFill>
                          <a:srgbClr val="00B0F0"/>
                        </a:solidFill>
                        <a:latin typeface="Times New Roman" panose="02020603050405020304" pitchFamily="18" charset="0"/>
                        <a:ea typeface="楷体" panose="02010609060101010101" pitchFamily="49" charset="-122"/>
                        <a:cs typeface="+mn-cs"/>
                      </a:endParaRPr>
                    </a:p>
                  </a:txBody>
                  <a:tcPr marL="121920" marR="121920" marT="60960" marB="60960" anchor="ctr"/>
                </a:tc>
                <a:tc>
                  <a:txBody>
                    <a:bodyPr/>
                    <a:lstStyle/>
                    <a:p>
                      <a:pPr marL="0" indent="0" algn="ctr" rtl="0" eaLnBrk="1" fontAlgn="base" hangingPunct="1">
                        <a:lnSpc>
                          <a:spcPct val="100000"/>
                        </a:lnSpc>
                        <a:spcBef>
                          <a:spcPct val="0"/>
                        </a:spcBef>
                        <a:spcAft>
                          <a:spcPct val="0"/>
                        </a:spcAft>
                      </a:pPr>
                      <a:r>
                        <a:rPr lang="zh-CN" altLang="en-US" sz="3200" b="1" kern="1200" dirty="0" smtClean="0">
                          <a:solidFill>
                            <a:srgbClr val="00B0F0"/>
                          </a:solidFill>
                          <a:latin typeface="Times New Roman" panose="02020603050405020304" pitchFamily="18" charset="0"/>
                          <a:ea typeface="楷体" panose="02010609060101010101" pitchFamily="49" charset="-122"/>
                          <a:cs typeface="+mn-cs"/>
                        </a:rPr>
                        <a:t>求平均值，减小误差</a:t>
                      </a:r>
                      <a:endParaRPr lang="zh-CN" altLang="en-US" sz="3200" b="1" kern="1200" dirty="0">
                        <a:solidFill>
                          <a:srgbClr val="00B0F0"/>
                        </a:solidFill>
                        <a:latin typeface="Times New Roman" panose="02020603050405020304" pitchFamily="18" charset="0"/>
                        <a:ea typeface="楷体" panose="02010609060101010101" pitchFamily="49" charset="-122"/>
                        <a:cs typeface="+mn-cs"/>
                      </a:endParaRPr>
                    </a:p>
                  </a:txBody>
                  <a:tcPr marL="121920" marR="121920" marT="60960" marB="60960" anchor="ctr"/>
                </a:tc>
              </a:tr>
              <a:tr h="1463040">
                <a:tc>
                  <a:txBody>
                    <a:bodyPr/>
                    <a:lstStyle/>
                    <a:p>
                      <a:pPr marL="0" indent="0" algn="ctr" rtl="0" eaLnBrk="1" fontAlgn="base" hangingPunct="1">
                        <a:lnSpc>
                          <a:spcPct val="100000"/>
                        </a:lnSpc>
                        <a:spcBef>
                          <a:spcPct val="0"/>
                        </a:spcBef>
                        <a:spcAft>
                          <a:spcPct val="0"/>
                        </a:spcAft>
                      </a:pPr>
                      <a:r>
                        <a:rPr lang="zh-CN" altLang="en-US" sz="3200" b="1" kern="1200" dirty="0" smtClean="0">
                          <a:solidFill>
                            <a:srgbClr val="00B0F0"/>
                          </a:solidFill>
                          <a:latin typeface="Times New Roman" panose="02020603050405020304" pitchFamily="18" charset="0"/>
                          <a:ea typeface="楷体" panose="02010609060101010101" pitchFamily="49" charset="-122"/>
                          <a:cs typeface="+mn-cs"/>
                        </a:rPr>
                        <a:t>测量小灯泡的电阻</a:t>
                      </a:r>
                      <a:endParaRPr lang="zh-CN" altLang="en-US" sz="3200" b="1" kern="1200" dirty="0">
                        <a:solidFill>
                          <a:srgbClr val="00B0F0"/>
                        </a:solidFill>
                        <a:latin typeface="Times New Roman" panose="02020603050405020304" pitchFamily="18" charset="0"/>
                        <a:ea typeface="楷体" panose="02010609060101010101" pitchFamily="49" charset="-122"/>
                        <a:cs typeface="+mn-cs"/>
                      </a:endParaRPr>
                    </a:p>
                  </a:txBody>
                  <a:tcPr marL="121920" marR="121920" marT="60960" marB="60960" anchor="ctr"/>
                </a:tc>
                <a:tc>
                  <a:txBody>
                    <a:bodyPr/>
                    <a:lstStyle/>
                    <a:p>
                      <a:pPr marL="0" indent="0" algn="ctr" rtl="0" eaLnBrk="1" fontAlgn="base" hangingPunct="1">
                        <a:lnSpc>
                          <a:spcPct val="100000"/>
                        </a:lnSpc>
                        <a:spcBef>
                          <a:spcPct val="0"/>
                        </a:spcBef>
                        <a:spcAft>
                          <a:spcPct val="0"/>
                        </a:spcAft>
                      </a:pPr>
                      <a:r>
                        <a:rPr lang="zh-CN" altLang="en-US" sz="3200" b="1" kern="1200" dirty="0" smtClean="0">
                          <a:solidFill>
                            <a:srgbClr val="00B0F0"/>
                          </a:solidFill>
                          <a:latin typeface="Times New Roman" panose="02020603050405020304" pitchFamily="18" charset="0"/>
                          <a:ea typeface="楷体" panose="02010609060101010101" pitchFamily="49" charset="-122"/>
                          <a:cs typeface="+mn-cs"/>
                        </a:rPr>
                        <a:t>测量不同电压下灯丝的</a:t>
                      </a:r>
                      <a:endParaRPr lang="zh-CN" altLang="en-US" sz="3200" b="1" kern="1200" dirty="0" smtClean="0">
                        <a:solidFill>
                          <a:srgbClr val="00B0F0"/>
                        </a:solidFill>
                        <a:latin typeface="Times New Roman" panose="02020603050405020304" pitchFamily="18" charset="0"/>
                        <a:ea typeface="楷体" panose="02010609060101010101" pitchFamily="49" charset="-122"/>
                        <a:cs typeface="+mn-cs"/>
                      </a:endParaRPr>
                    </a:p>
                    <a:p>
                      <a:pPr marL="0" indent="0" algn="ctr" rtl="0" eaLnBrk="1" fontAlgn="base" hangingPunct="1">
                        <a:lnSpc>
                          <a:spcPct val="100000"/>
                        </a:lnSpc>
                        <a:spcBef>
                          <a:spcPct val="0"/>
                        </a:spcBef>
                        <a:spcAft>
                          <a:spcPct val="0"/>
                        </a:spcAft>
                      </a:pPr>
                      <a:r>
                        <a:rPr lang="zh-CN" altLang="en-US" sz="3200" b="1" kern="1200" dirty="0" smtClean="0">
                          <a:solidFill>
                            <a:srgbClr val="00B0F0"/>
                          </a:solidFill>
                          <a:latin typeface="Times New Roman" panose="02020603050405020304" pitchFamily="18" charset="0"/>
                          <a:ea typeface="楷体" panose="02010609060101010101" pitchFamily="49" charset="-122"/>
                          <a:cs typeface="+mn-cs"/>
                        </a:rPr>
                        <a:t>电阻， 探究灯丝电阻与温度的关系</a:t>
                      </a:r>
                      <a:endParaRPr lang="zh-CN" altLang="en-US" sz="3200" b="1" kern="1200" dirty="0">
                        <a:solidFill>
                          <a:srgbClr val="00B0F0"/>
                        </a:solidFill>
                        <a:latin typeface="Times New Roman" panose="02020603050405020304" pitchFamily="18" charset="0"/>
                        <a:ea typeface="楷体" panose="02010609060101010101" pitchFamily="49" charset="-122"/>
                        <a:cs typeface="+mn-cs"/>
                      </a:endParaRPr>
                    </a:p>
                  </a:txBody>
                  <a:tcPr marL="121920" marR="121920" marT="60960" marB="60960" anchor="ctr"/>
                </a:tc>
              </a:tr>
              <a:tr h="568960">
                <a:tc>
                  <a:txBody>
                    <a:bodyPr/>
                    <a:lstStyle/>
                    <a:p>
                      <a:pPr marL="0" indent="0" algn="ctr" rtl="0" eaLnBrk="1" fontAlgn="base" hangingPunct="1">
                        <a:lnSpc>
                          <a:spcPct val="100000"/>
                        </a:lnSpc>
                        <a:spcBef>
                          <a:spcPct val="0"/>
                        </a:spcBef>
                        <a:spcAft>
                          <a:spcPct val="0"/>
                        </a:spcAft>
                      </a:pPr>
                      <a:r>
                        <a:rPr lang="zh-CN" altLang="en-US" sz="3200" b="1" kern="1200" dirty="0" smtClean="0">
                          <a:solidFill>
                            <a:srgbClr val="00B0F0"/>
                          </a:solidFill>
                          <a:latin typeface="Times New Roman" panose="02020603050405020304" pitchFamily="18" charset="0"/>
                          <a:ea typeface="楷体" panose="02010609060101010101" pitchFamily="49" charset="-122"/>
                          <a:cs typeface="+mn-cs"/>
                        </a:rPr>
                        <a:t>测量小灯泡的电功率</a:t>
                      </a:r>
                      <a:endParaRPr lang="zh-CN" altLang="en-US" sz="3200" b="1" kern="1200" dirty="0">
                        <a:solidFill>
                          <a:srgbClr val="00B0F0"/>
                        </a:solidFill>
                        <a:latin typeface="Times New Roman" panose="02020603050405020304" pitchFamily="18" charset="0"/>
                        <a:ea typeface="楷体" panose="02010609060101010101" pitchFamily="49" charset="-122"/>
                        <a:cs typeface="+mn-cs"/>
                      </a:endParaRPr>
                    </a:p>
                  </a:txBody>
                  <a:tcPr marL="121920" marR="121920" marT="60960" marB="60960" anchor="ctr"/>
                </a:tc>
                <a:tc>
                  <a:txBody>
                    <a:bodyPr/>
                    <a:lstStyle/>
                    <a:p>
                      <a:pPr marL="0" indent="0" algn="ctr" rtl="0" eaLnBrk="1" fontAlgn="base" hangingPunct="1">
                        <a:lnSpc>
                          <a:spcPct val="100000"/>
                        </a:lnSpc>
                        <a:spcBef>
                          <a:spcPct val="0"/>
                        </a:spcBef>
                        <a:spcAft>
                          <a:spcPct val="0"/>
                        </a:spcAft>
                      </a:pPr>
                      <a:r>
                        <a:rPr lang="zh-CN" altLang="en-US" sz="3200" b="1" kern="1200" dirty="0" smtClean="0">
                          <a:solidFill>
                            <a:srgbClr val="00B0F0"/>
                          </a:solidFill>
                          <a:latin typeface="Times New Roman" panose="02020603050405020304" pitchFamily="18" charset="0"/>
                          <a:ea typeface="楷体" panose="02010609060101010101" pitchFamily="49" charset="-122"/>
                          <a:cs typeface="+mn-cs"/>
                        </a:rPr>
                        <a:t>探究小灯泡电功率与电压的关系</a:t>
                      </a:r>
                      <a:endParaRPr lang="zh-CN" altLang="en-US" sz="3200" b="1" kern="1200" dirty="0">
                        <a:solidFill>
                          <a:srgbClr val="00B0F0"/>
                        </a:solidFill>
                        <a:latin typeface="Times New Roman" panose="02020603050405020304" pitchFamily="18" charset="0"/>
                        <a:ea typeface="楷体" panose="02010609060101010101" pitchFamily="49" charset="-122"/>
                        <a:cs typeface="+mn-cs"/>
                      </a:endParaRPr>
                    </a:p>
                  </a:txBody>
                  <a:tcPr marL="121920" marR="121920" marT="60960" marB="60960"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78.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COMMONDATA" val="eyJoZGlkIjoiZDgzY2JjNTBjNTcxZjg0YTYyNTBiMzJkYjUwMTYzNTYifQ=="/>
  <p:tag name="commondata" val="eyJoZGlkIjoiMzNlYTE5NWE0ZTU2OGY0NjZmZTRkMjExZmZmM2UwZTUifQ=="/>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1_WP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3774</Words>
  <Application>WPS 演示</Application>
  <PresentationFormat>自定义</PresentationFormat>
  <Paragraphs>253</Paragraphs>
  <Slides>37</Slides>
  <Notes>20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37</vt:i4>
      </vt:variant>
    </vt:vector>
  </HeadingPairs>
  <TitlesOfParts>
    <vt:vector size="50" baseType="lpstr">
      <vt:lpstr>Arial</vt:lpstr>
      <vt:lpstr>宋体</vt:lpstr>
      <vt:lpstr>Wingdings</vt:lpstr>
      <vt:lpstr>黑体</vt:lpstr>
      <vt:lpstr>Times New Roman</vt:lpstr>
      <vt:lpstr>Calibri</vt:lpstr>
      <vt:lpstr>楷体</vt:lpstr>
      <vt:lpstr>微软雅黑</vt:lpstr>
      <vt:lpstr>Arial Unicode MS</vt:lpstr>
      <vt:lpstr>Cambria Math</vt:lpstr>
      <vt:lpstr>Times New Roman</vt:lpstr>
      <vt:lpstr>Courier New</vt:lpstr>
      <vt:lpstr>1_WPS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唐唐唐小糖1</cp:lastModifiedBy>
  <cp:revision>1495</cp:revision>
  <dcterms:created xsi:type="dcterms:W3CDTF">2024-02-06T13:07:00Z</dcterms:created>
  <dcterms:modified xsi:type="dcterms:W3CDTF">2025-07-02T03:44:39Z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1A0F927E334D6638E760C06579FD2D27_43</vt:lpwstr>
  </property>
  <property fmtid="{D5CDD505-2E9C-101B-9397-08002B2CF9AE}" pid="3" name="KSOProductBuildVer">
    <vt:lpwstr>2052-12.1.0.21541</vt:lpwstr>
  </property>
</Properties>
</file>