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handoutMasterIdLst>
    <p:handoutMasterId r:id="rId40"/>
  </p:handoutMasterIdLst>
  <p:sldIdLst>
    <p:sldId id="256" r:id="rId3"/>
    <p:sldId id="257" r:id="rId5"/>
    <p:sldId id="334" r:id="rId6"/>
    <p:sldId id="386" r:id="rId7"/>
    <p:sldId id="387" r:id="rId8"/>
    <p:sldId id="388" r:id="rId9"/>
    <p:sldId id="389" r:id="rId10"/>
    <p:sldId id="414" r:id="rId11"/>
    <p:sldId id="415" r:id="rId12"/>
    <p:sldId id="392" r:id="rId13"/>
    <p:sldId id="393" r:id="rId14"/>
    <p:sldId id="416" r:id="rId15"/>
    <p:sldId id="395" r:id="rId16"/>
    <p:sldId id="396" r:id="rId17"/>
    <p:sldId id="397" r:id="rId18"/>
    <p:sldId id="398" r:id="rId19"/>
    <p:sldId id="399" r:id="rId20"/>
    <p:sldId id="400" r:id="rId21"/>
    <p:sldId id="401" r:id="rId22"/>
    <p:sldId id="417" r:id="rId23"/>
    <p:sldId id="403" r:id="rId24"/>
    <p:sldId id="404" r:id="rId25"/>
    <p:sldId id="405" r:id="rId26"/>
    <p:sldId id="406" r:id="rId27"/>
    <p:sldId id="407" r:id="rId28"/>
    <p:sldId id="408" r:id="rId29"/>
    <p:sldId id="409" r:id="rId30"/>
    <p:sldId id="410" r:id="rId31"/>
    <p:sldId id="411" r:id="rId32"/>
    <p:sldId id="412" r:id="rId33"/>
    <p:sldId id="413" r:id="rId34"/>
    <p:sldId id="306" r:id="rId35"/>
    <p:sldId id="418" r:id="rId36"/>
    <p:sldId id="419" r:id="rId37"/>
    <p:sldId id="420" r:id="rId38"/>
    <p:sldId id="373" r:id="rId39"/>
  </p:sldIdLst>
  <p:sldSz cx="12192000" cy="6858000"/>
  <p:notesSz cx="6858000" cy="9144000"/>
  <p:embeddedFontLst>
    <p:embeddedFont>
      <p:font typeface="黑体" panose="02010609060101010101" charset="-122"/>
      <p:regular r:id="rId45"/>
    </p:embeddedFont>
    <p:embeddedFont>
      <p:font typeface="Calibri" panose="020F0502020204030204" pitchFamily="34" charset="0"/>
      <p:regular r:id="rId46"/>
      <p:bold r:id="rId47"/>
      <p:italic r:id="rId48"/>
      <p:boldItalic r:id="rId49"/>
    </p:embeddedFont>
    <p:embeddedFont>
      <p:font typeface="楷体" panose="02010609060101010101" pitchFamily="49" charset="-122"/>
      <p:regular r:id="rId50"/>
    </p:embeddedFont>
    <p:embeddedFont>
      <p:font typeface="微软雅黑" panose="020B0503020204020204" charset="-122"/>
      <p:regular r:id="rId51"/>
    </p:embeddedFont>
  </p:embeddedFontLst>
  <p:custDataLst>
    <p:tags r:id="rId5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4" userDrawn="1">
          <p15:clr>
            <a:srgbClr val="A4A3A4"/>
          </p15:clr>
        </p15:guide>
        <p15:guide id="3" pos="496" userDrawn="1">
          <p15:clr>
            <a:srgbClr val="A4A3A4"/>
          </p15:clr>
        </p15:guide>
        <p15:guide id="4" pos="7202" userDrawn="1">
          <p15:clr>
            <a:srgbClr val="A4A3A4"/>
          </p15:clr>
        </p15:guide>
        <p15:guide id="5" orient="horz" pos="2160" userDrawn="1">
          <p15:clr>
            <a:srgbClr val="A4A3A4"/>
          </p15:clr>
        </p15:guide>
        <p15:guide id="6" pos="483" userDrawn="1">
          <p15:clr>
            <a:srgbClr val="A4A3A4"/>
          </p15:clr>
        </p15:guide>
        <p15:guide id="7" pos="7197" userDrawn="1">
          <p15:clr>
            <a:srgbClr val="A4A3A4"/>
          </p15:clr>
        </p15:guide>
        <p15:guide id="8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xj" initials="m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EDFF"/>
    <a:srgbClr val="21A5D3"/>
    <a:srgbClr val="66CCFF"/>
    <a:srgbClr val="33CCFF"/>
    <a:srgbClr val="F4BE96"/>
    <a:srgbClr val="BEE2EC"/>
    <a:srgbClr val="FF6699"/>
    <a:srgbClr val="FF5050"/>
    <a:srgbClr val="CCECFF"/>
    <a:srgbClr val="C9E8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359" autoAdjust="0"/>
    <p:restoredTop sz="98946"/>
  </p:normalViewPr>
  <p:slideViewPr>
    <p:cSldViewPr showGuides="1">
      <p:cViewPr varScale="1">
        <p:scale>
          <a:sx n="46" d="100"/>
          <a:sy n="46" d="100"/>
        </p:scale>
        <p:origin x="-96" y="-1194"/>
      </p:cViewPr>
      <p:guideLst>
        <p:guide orient="horz" pos="794"/>
        <p:guide pos="496"/>
        <p:guide pos="7202"/>
        <p:guide orient="horz" pos="2160"/>
        <p:guide pos="483"/>
        <p:guide pos="719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2" Type="http://schemas.openxmlformats.org/officeDocument/2006/relationships/tags" Target="tags/tag96.xml"/><Relationship Id="rId51" Type="http://schemas.openxmlformats.org/officeDocument/2006/relationships/font" Target="fonts/font7.fntdata"/><Relationship Id="rId50" Type="http://schemas.openxmlformats.org/officeDocument/2006/relationships/font" Target="fonts/font6.fntdata"/><Relationship Id="rId5" Type="http://schemas.openxmlformats.org/officeDocument/2006/relationships/slide" Target="slides/slide2.xml"/><Relationship Id="rId49" Type="http://schemas.openxmlformats.org/officeDocument/2006/relationships/font" Target="fonts/font5.fntdata"/><Relationship Id="rId48" Type="http://schemas.openxmlformats.org/officeDocument/2006/relationships/font" Target="fonts/font4.fntdata"/><Relationship Id="rId47" Type="http://schemas.openxmlformats.org/officeDocument/2006/relationships/font" Target="fonts/font3.fntdata"/><Relationship Id="rId46" Type="http://schemas.openxmlformats.org/officeDocument/2006/relationships/font" Target="fonts/font2.fntdata"/><Relationship Id="rId45" Type="http://schemas.openxmlformats.org/officeDocument/2006/relationships/font" Target="fonts/font1.fntdata"/><Relationship Id="rId44" Type="http://schemas.openxmlformats.org/officeDocument/2006/relationships/commentAuthors" Target="commentAuthors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E8487A0-28CE-45ED-9353-FA7AC7026AD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F95CA96-DD03-41C9-8A34-7F555AA2223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0700" y="685800"/>
            <a:ext cx="60966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65D47BE7-534E-40B1-937A-3D2CAC7A65AC}" type="slidenum">
              <a:rPr lang="zh-CN" altLang="en-US" smtClean="0">
                <a:latin typeface="Arial" panose="020B0604020202020204" pitchFamily="34" charset="0"/>
              </a:rPr>
            </a:fld>
            <a:endParaRPr lang="zh-CN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E180D4-C109-4118-B104-8FEDE09BCD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89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B76E4E2D-7FBE-4826-BAAD-33F3916084DA}" type="slidenum">
              <a:rPr lang="zh-CN" altLang="en-US" smtClean="0">
                <a:latin typeface="Arial" panose="020B0604020202020204" pitchFamily="34" charset="0"/>
              </a:rPr>
            </a:fld>
            <a:endParaRPr lang="zh-CN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tags" Target="../tags/tag3.xml"/><Relationship Id="rId7" Type="http://schemas.microsoft.com/office/2007/relationships/hdphoto" Target="../media/image4.wdp"/><Relationship Id="rId6" Type="http://schemas.openxmlformats.org/officeDocument/2006/relationships/image" Target="../media/image3.png"/><Relationship Id="rId5" Type="http://schemas.openxmlformats.org/officeDocument/2006/relationships/tags" Target="../tags/tag2.xml"/><Relationship Id="rId4" Type="http://schemas.openxmlformats.org/officeDocument/2006/relationships/image" Target="../media/image2.png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0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image" Target="../media/image5.png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image" Target="../media/image2.png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3" Type="http://schemas.openxmlformats.org/officeDocument/2006/relationships/image" Target="../media/image6.jpeg"/><Relationship Id="rId12" Type="http://schemas.openxmlformats.org/officeDocument/2006/relationships/image" Target="../media/image8.png"/><Relationship Id="rId11" Type="http://schemas.openxmlformats.org/officeDocument/2006/relationships/tags" Target="../tags/tag10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tags" Target="../tags/tag15.xml"/><Relationship Id="rId7" Type="http://schemas.openxmlformats.org/officeDocument/2006/relationships/image" Target="../media/image5.png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image" Target="../media/image2.png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2" Type="http://schemas.openxmlformats.org/officeDocument/2006/relationships/image" Target="../media/image6.jpeg"/><Relationship Id="rId11" Type="http://schemas.openxmlformats.org/officeDocument/2006/relationships/image" Target="../media/image8.png"/><Relationship Id="rId10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22.xml"/><Relationship Id="rId8" Type="http://schemas.openxmlformats.org/officeDocument/2006/relationships/tags" Target="../tags/tag21.xml"/><Relationship Id="rId7" Type="http://schemas.openxmlformats.org/officeDocument/2006/relationships/image" Target="../media/image5.png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image" Target="../media/image2.png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3" Type="http://schemas.openxmlformats.org/officeDocument/2006/relationships/image" Target="../media/image6.jpeg"/><Relationship Id="rId12" Type="http://schemas.openxmlformats.org/officeDocument/2006/relationships/image" Target="../media/image8.png"/><Relationship Id="rId11" Type="http://schemas.openxmlformats.org/officeDocument/2006/relationships/tags" Target="../tags/tag23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image" Target="../media/image5.png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image" Target="../media/image2.png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7" Type="http://schemas.openxmlformats.org/officeDocument/2006/relationships/image" Target="../media/image6.jpeg"/><Relationship Id="rId16" Type="http://schemas.openxmlformats.org/officeDocument/2006/relationships/tags" Target="../tags/tag33.xml"/><Relationship Id="rId15" Type="http://schemas.openxmlformats.org/officeDocument/2006/relationships/tags" Target="../tags/tag32.xml"/><Relationship Id="rId14" Type="http://schemas.openxmlformats.org/officeDocument/2006/relationships/image" Target="../media/image9.png"/><Relationship Id="rId13" Type="http://schemas.openxmlformats.org/officeDocument/2006/relationships/tags" Target="../tags/tag31.xml"/><Relationship Id="rId12" Type="http://schemas.openxmlformats.org/officeDocument/2006/relationships/image" Target="../media/image8.png"/><Relationship Id="rId11" Type="http://schemas.openxmlformats.org/officeDocument/2006/relationships/tags" Target="../tags/tag30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39.xml"/><Relationship Id="rId8" Type="http://schemas.openxmlformats.org/officeDocument/2006/relationships/tags" Target="../tags/tag38.xml"/><Relationship Id="rId7" Type="http://schemas.openxmlformats.org/officeDocument/2006/relationships/image" Target="../media/image5.png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image" Target="../media/image2.png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7" Type="http://schemas.openxmlformats.org/officeDocument/2006/relationships/image" Target="../media/image6.jpeg"/><Relationship Id="rId16" Type="http://schemas.openxmlformats.org/officeDocument/2006/relationships/tags" Target="../tags/tag43.xml"/><Relationship Id="rId15" Type="http://schemas.openxmlformats.org/officeDocument/2006/relationships/tags" Target="../tags/tag42.xml"/><Relationship Id="rId14" Type="http://schemas.openxmlformats.org/officeDocument/2006/relationships/image" Target="../media/image10.png"/><Relationship Id="rId13" Type="http://schemas.openxmlformats.org/officeDocument/2006/relationships/tags" Target="../tags/tag41.xml"/><Relationship Id="rId12" Type="http://schemas.openxmlformats.org/officeDocument/2006/relationships/image" Target="../media/image8.png"/><Relationship Id="rId11" Type="http://schemas.openxmlformats.org/officeDocument/2006/relationships/tags" Target="../tags/tag40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tags" Target="../tags/tag49.xml"/><Relationship Id="rId8" Type="http://schemas.openxmlformats.org/officeDocument/2006/relationships/tags" Target="../tags/tag48.xml"/><Relationship Id="rId7" Type="http://schemas.openxmlformats.org/officeDocument/2006/relationships/image" Target="../media/image5.png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image" Target="../media/image2.png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4" Type="http://schemas.openxmlformats.org/officeDocument/2006/relationships/image" Target="../media/image6.jpeg"/><Relationship Id="rId13" Type="http://schemas.openxmlformats.org/officeDocument/2006/relationships/image" Target="../media/image11.png"/><Relationship Id="rId12" Type="http://schemas.openxmlformats.org/officeDocument/2006/relationships/image" Target="../media/image8.png"/><Relationship Id="rId11" Type="http://schemas.openxmlformats.org/officeDocument/2006/relationships/tags" Target="../tags/tag50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>
            <a:fillRect/>
          </a:stretch>
        </p:blipFill>
        <p:spPr>
          <a:xfrm>
            <a:off x="-7835" y="-5612"/>
            <a:ext cx="12221330" cy="6874498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47328" y="75872"/>
            <a:ext cx="2416810" cy="471552"/>
            <a:chOff x="47328" y="75872"/>
            <a:chExt cx="2416810" cy="471552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47328" y="82972"/>
              <a:ext cx="2416810" cy="393700"/>
              <a:chOff x="15353" y="106"/>
              <a:chExt cx="3806" cy="620"/>
            </a:xfrm>
          </p:grpSpPr>
          <p:pic>
            <p:nvPicPr>
              <p:cNvPr id="10" name="图片 9" descr="荣德基.png"/>
              <p:cNvPicPr>
                <a:picLocks noChangeAspect="1"/>
              </p:cNvPicPr>
              <p:nvPr userDrawn="1">
                <p:custDataLst>
                  <p:tags r:id="rId3"/>
                </p:custDataLst>
              </p:nvPr>
            </p:nvPicPr>
            <p:blipFill>
              <a:blip r:embed="rId4"/>
              <a:stretch>
                <a:fillRect/>
              </a:stretch>
            </p:blipFill>
            <p:spPr>
              <a:xfrm>
                <a:off x="15353" y="106"/>
                <a:ext cx="1584" cy="6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" name="图片 10" descr="白色点拨"/>
              <p:cNvPicPr>
                <a:picLocks noChangeAspect="1"/>
              </p:cNvPicPr>
              <p:nvPr userDrawn="1">
                <p:custDataLst>
                  <p:tags r:id="rId5"/>
                </p:custDataLst>
              </p:nvPr>
            </p:nvPicPr>
            <p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artisticGlowEdges trans="15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17902" y="106"/>
                <a:ext cx="1257" cy="525"/>
              </a:xfrm>
              <a:prstGeom prst="rect">
                <a:avLst/>
              </a:prstGeom>
            </p:spPr>
          </p:pic>
        </p:grpSp>
        <p:pic>
          <p:nvPicPr>
            <p:cNvPr id="9" name="图片 73" descr="/private/var/folders/b1/j07mvtc12sjfxxr7f6ylphcr0000gn/T/com.kingsoft.wpsoffice.mac/kaimatting/20240112102330/output_aiMatting_20240112102344.pngoutput_aiMatting_20240112102344"/>
            <p:cNvPicPr>
              <a:picLocks noChangeAspect="1"/>
            </p:cNvPicPr>
            <p:nvPr userDrawn="1"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1098509" y="75872"/>
              <a:ext cx="567434" cy="471552"/>
            </a:xfrm>
            <a:prstGeom prst="rect">
              <a:avLst/>
            </a:prstGeom>
          </p:spPr>
        </p:pic>
      </p:grpSp>
      <p:pic>
        <p:nvPicPr>
          <p:cNvPr id="13" name="图片 2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学习目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 17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34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3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21" name="矩形 20"/>
          <p:cNvSpPr/>
          <p:nvPr userDrawn="1">
            <p:custDataLst>
              <p:tags r:id="rId8"/>
            </p:custDataLst>
          </p:nvPr>
        </p:nvSpPr>
        <p:spPr>
          <a:xfrm>
            <a:off x="8789811" y="138430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学习目标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pic>
        <p:nvPicPr>
          <p:cNvPr id="10" name="图片 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课时导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8"/>
            </p:custDataLst>
          </p:nvPr>
        </p:nvSpPr>
        <p:spPr>
          <a:xfrm>
            <a:off x="8789811" y="138430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课时导入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pic>
        <p:nvPicPr>
          <p:cNvPr id="11" name="图片 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感悟新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34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3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8"/>
            </p:custDataLst>
          </p:nvPr>
        </p:nvSpPr>
        <p:spPr>
          <a:xfrm>
            <a:off x="8749476" y="138430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感悟新知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pic>
        <p:nvPicPr>
          <p:cNvPr id="10" name="图片 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随堂检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21" name="矩形 20"/>
          <p:cNvSpPr/>
          <p:nvPr userDrawn="1">
            <p:custDataLst>
              <p:tags r:id="rId8"/>
            </p:custDataLst>
          </p:nvPr>
        </p:nvSpPr>
        <p:spPr>
          <a:xfrm>
            <a:off x="8760296" y="138430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随堂检测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652145" y="463550"/>
            <a:ext cx="1954530" cy="1011555"/>
            <a:chOff x="1145" y="1779"/>
            <a:chExt cx="3356" cy="1401"/>
          </a:xfrm>
        </p:grpSpPr>
        <p:pic>
          <p:nvPicPr>
            <p:cNvPr id="11" name="图片 10" descr="未标题-3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1145" y="1779"/>
              <a:ext cx="3356" cy="1401"/>
            </a:xfrm>
            <a:prstGeom prst="rect">
              <a:avLst/>
            </a:prstGeom>
          </p:spPr>
        </p:pic>
        <p:sp>
          <p:nvSpPr>
            <p:cNvPr id="12" name="文本框 1"/>
            <p:cNvSpPr txBox="1"/>
            <p:nvPr>
              <p:custDataLst>
                <p:tags r:id="rId15"/>
              </p:custDataLst>
            </p:nvPr>
          </p:nvSpPr>
          <p:spPr>
            <a:xfrm>
              <a:off x="2469" y="2155"/>
              <a:ext cx="175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pic>
        <p:nvPicPr>
          <p:cNvPr id="13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1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68363" y="692785"/>
            <a:ext cx="654084" cy="543560"/>
          </a:xfrm>
          <a:prstGeom prst="rect">
            <a:avLst/>
          </a:prstGeom>
        </p:spPr>
      </p:pic>
      <p:sp>
        <p:nvSpPr>
          <p:cNvPr id="14" name="文本框 5"/>
          <p:cNvSpPr txBox="1"/>
          <p:nvPr userDrawn="1"/>
        </p:nvSpPr>
        <p:spPr>
          <a:xfrm>
            <a:off x="1416050" y="692150"/>
            <a:ext cx="11779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演练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6" name="图片 2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课堂小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21" name="矩形 20"/>
          <p:cNvSpPr/>
          <p:nvPr userDrawn="1">
            <p:custDataLst>
              <p:tags r:id="rId8"/>
            </p:custDataLst>
          </p:nvPr>
        </p:nvSpPr>
        <p:spPr>
          <a:xfrm>
            <a:off x="8760296" y="138430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课堂小结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405765" y="319405"/>
            <a:ext cx="2235835" cy="1268730"/>
            <a:chOff x="1349" y="1654"/>
            <a:chExt cx="3521" cy="2130"/>
          </a:xfrm>
        </p:grpSpPr>
        <p:pic>
          <p:nvPicPr>
            <p:cNvPr id="11" name="图片 10" descr="点知识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>
              <a:lum contrast="6000"/>
            </a:blip>
            <a:srcRect l="81137"/>
            <a:stretch>
              <a:fillRect/>
            </a:stretch>
          </p:blipFill>
          <p:spPr>
            <a:xfrm>
              <a:off x="3438" y="1654"/>
              <a:ext cx="1433" cy="2130"/>
            </a:xfrm>
            <a:prstGeom prst="rect">
              <a:avLst/>
            </a:prstGeom>
          </p:spPr>
        </p:pic>
        <p:pic>
          <p:nvPicPr>
            <p:cNvPr id="12" name="图片 11" descr="点知识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4">
              <a:lum contrast="6000"/>
            </a:blip>
            <a:srcRect r="72292"/>
            <a:stretch>
              <a:fillRect/>
            </a:stretch>
          </p:blipFill>
          <p:spPr>
            <a:xfrm>
              <a:off x="1349" y="1654"/>
              <a:ext cx="2105" cy="2130"/>
            </a:xfrm>
            <a:prstGeom prst="rect">
              <a:avLst/>
            </a:prstGeom>
          </p:spPr>
        </p:pic>
      </p:grpSp>
      <p:sp>
        <p:nvSpPr>
          <p:cNvPr id="13" name="文本框 15"/>
          <p:cNvSpPr txBox="1"/>
          <p:nvPr userDrawn="1">
            <p:custDataLst>
              <p:tags r:id="rId16"/>
            </p:custDataLst>
          </p:nvPr>
        </p:nvSpPr>
        <p:spPr>
          <a:xfrm>
            <a:off x="840105" y="657860"/>
            <a:ext cx="17011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结构导图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4" name="图片 2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课后作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21" name="矩形 20"/>
          <p:cNvSpPr/>
          <p:nvPr userDrawn="1">
            <p:custDataLst>
              <p:tags r:id="rId8"/>
            </p:custDataLst>
          </p:nvPr>
        </p:nvSpPr>
        <p:spPr>
          <a:xfrm>
            <a:off x="8760296" y="138430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课后作业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pic>
        <p:nvPicPr>
          <p:cNvPr id="10" name="图片 7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629318" y="4438651"/>
            <a:ext cx="1267883" cy="10837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2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44" y="365125"/>
            <a:ext cx="10516148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44" y="6356350"/>
            <a:ext cx="2743343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810" y="6356350"/>
            <a:ext cx="4115014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1048" y="6356350"/>
            <a:ext cx="2743343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7" y="0"/>
            <a:ext cx="12186206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44" y="365125"/>
            <a:ext cx="10516148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44" y="6356350"/>
            <a:ext cx="2743343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810" y="6356350"/>
            <a:ext cx="4115014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1048" y="6356350"/>
            <a:ext cx="2743343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6.jpeg"/><Relationship Id="rId10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59.xml"/><Relationship Id="rId8" Type="http://schemas.openxmlformats.org/officeDocument/2006/relationships/tags" Target="../tags/tag58.xml"/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7" Type="http://schemas.openxmlformats.org/officeDocument/2006/relationships/notesSlide" Target="../notesSlides/notesSlide1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65.xml"/><Relationship Id="rId14" Type="http://schemas.openxmlformats.org/officeDocument/2006/relationships/tags" Target="../tags/tag64.xml"/><Relationship Id="rId13" Type="http://schemas.openxmlformats.org/officeDocument/2006/relationships/tags" Target="../tags/tag63.xml"/><Relationship Id="rId12" Type="http://schemas.openxmlformats.org/officeDocument/2006/relationships/tags" Target="../tags/tag62.xml"/><Relationship Id="rId11" Type="http://schemas.openxmlformats.org/officeDocument/2006/relationships/tags" Target="../tags/tag61.xml"/><Relationship Id="rId10" Type="http://schemas.openxmlformats.org/officeDocument/2006/relationships/tags" Target="../tags/tag60.xml"/><Relationship Id="rId1" Type="http://schemas.openxmlformats.org/officeDocument/2006/relationships/tags" Target="../tags/tag5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9.png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image" Target="../media/image18.png"/><Relationship Id="rId1" Type="http://schemas.openxmlformats.org/officeDocument/2006/relationships/tags" Target="../tags/tag7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tags" Target="../tags/tag85.xml"/><Relationship Id="rId6" Type="http://schemas.openxmlformats.org/officeDocument/2006/relationships/tags" Target="../tags/tag84.xml"/><Relationship Id="rId5" Type="http://schemas.openxmlformats.org/officeDocument/2006/relationships/tags" Target="../tags/tag83.xml"/><Relationship Id="rId4" Type="http://schemas.openxmlformats.org/officeDocument/2006/relationships/tags" Target="../tags/tag82.xml"/><Relationship Id="rId3" Type="http://schemas.openxmlformats.org/officeDocument/2006/relationships/tags" Target="../tags/tag8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3.png"/><Relationship Id="rId1" Type="http://schemas.openxmlformats.org/officeDocument/2006/relationships/tags" Target="../tags/tag8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9.png"/><Relationship Id="rId4" Type="http://schemas.openxmlformats.org/officeDocument/2006/relationships/tags" Target="../tags/tag89.xml"/><Relationship Id="rId3" Type="http://schemas.openxmlformats.org/officeDocument/2006/relationships/tags" Target="../tags/tag88.xml"/><Relationship Id="rId2" Type="http://schemas.openxmlformats.org/officeDocument/2006/relationships/image" Target="../media/image18.png"/><Relationship Id="rId1" Type="http://schemas.openxmlformats.org/officeDocument/2006/relationships/tags" Target="../tags/tag87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" Type="http://schemas.openxmlformats.org/officeDocument/2006/relationships/tags" Target="../tags/tag9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6.png"/><Relationship Id="rId1" Type="http://schemas.openxmlformats.org/officeDocument/2006/relationships/tags" Target="../tags/tag95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0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9.png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image" Target="../media/image18.png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9.png"/><Relationship Id="rId4" Type="http://schemas.openxmlformats.org/officeDocument/2006/relationships/tags" Target="../tags/tag76.xml"/><Relationship Id="rId3" Type="http://schemas.openxmlformats.org/officeDocument/2006/relationships/tags" Target="../tags/tag75.xml"/><Relationship Id="rId2" Type="http://schemas.openxmlformats.org/officeDocument/2006/relationships/image" Target="../media/image18.png"/><Relationship Id="rId1" Type="http://schemas.openxmlformats.org/officeDocument/2006/relationships/tags" Target="../tags/tag7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文本框 6"/>
          <p:cNvSpPr txBox="1"/>
          <p:nvPr/>
        </p:nvSpPr>
        <p:spPr>
          <a:xfrm>
            <a:off x="2174306" y="1984772"/>
            <a:ext cx="7835900" cy="23069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第十一章 电路、电流和电压</a:t>
            </a:r>
            <a:endParaRPr lang="en-US" altLang="zh-CN" sz="4800" b="1" dirty="0" smtClean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 eaLnBrk="0" hangingPunct="0">
              <a:lnSpc>
                <a:spcPct val="150000"/>
              </a:lnSpc>
            </a:pPr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第五节 电压及其</a:t>
            </a:r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测量</a:t>
            </a:r>
            <a:endParaRPr lang="zh-CN" altLang="en-US" sz="4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975360" y="5337175"/>
            <a:ext cx="10353040" cy="1031240"/>
            <a:chOff x="1471" y="7057"/>
            <a:chExt cx="16304" cy="1624"/>
          </a:xfrm>
        </p:grpSpPr>
        <p:grpSp>
          <p:nvGrpSpPr>
            <p:cNvPr id="33" name="组合 32"/>
            <p:cNvGrpSpPr/>
            <p:nvPr/>
          </p:nvGrpSpPr>
          <p:grpSpPr>
            <a:xfrm>
              <a:off x="1471" y="7057"/>
              <a:ext cx="2812" cy="1625"/>
              <a:chOff x="4859" y="9033"/>
              <a:chExt cx="2812" cy="1625"/>
            </a:xfrm>
          </p:grpSpPr>
          <p:sp>
            <p:nvSpPr>
              <p:cNvPr id="67" name="任意多边形 66"/>
              <p:cNvSpPr/>
              <p:nvPr>
                <p:custDataLst>
                  <p:tags r:id="rId1"/>
                </p:custDataLst>
              </p:nvPr>
            </p:nvSpPr>
            <p:spPr>
              <a:xfrm>
                <a:off x="4859" y="9056"/>
                <a:ext cx="2812" cy="1602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341" h="1744">
                    <a:moveTo>
                      <a:pt x="0" y="392"/>
                    </a:moveTo>
                    <a:cubicBezTo>
                      <a:pt x="-7" y="172"/>
                      <a:pt x="195" y="-5"/>
                      <a:pt x="392" y="0"/>
                    </a:cubicBezTo>
                    <a:cubicBezTo>
                      <a:pt x="575" y="-9"/>
                      <a:pt x="737" y="146"/>
                      <a:pt x="770" y="289"/>
                    </a:cubicBezTo>
                    <a:lnTo>
                      <a:pt x="3098" y="289"/>
                    </a:lnTo>
                    <a:cubicBezTo>
                      <a:pt x="3235" y="285"/>
                      <a:pt x="3344" y="409"/>
                      <a:pt x="3341" y="532"/>
                    </a:cubicBezTo>
                    <a:lnTo>
                      <a:pt x="3341" y="1501"/>
                    </a:lnTo>
                    <a:cubicBezTo>
                      <a:pt x="3345" y="1638"/>
                      <a:pt x="3221" y="1747"/>
                      <a:pt x="3098" y="1744"/>
                    </a:cubicBezTo>
                    <a:lnTo>
                      <a:pt x="243" y="1744"/>
                    </a:lnTo>
                    <a:cubicBezTo>
                      <a:pt x="106" y="1748"/>
                      <a:pt x="-3" y="1624"/>
                      <a:pt x="0" y="1501"/>
                    </a:cubicBezTo>
                    <a:lnTo>
                      <a:pt x="0" y="532"/>
                    </a:lnTo>
                    <a:cubicBezTo>
                      <a:pt x="-1" y="511"/>
                      <a:pt x="5" y="479"/>
                      <a:pt x="8" y="470"/>
                    </a:cubicBezTo>
                    <a:cubicBezTo>
                      <a:pt x="3" y="450"/>
                      <a:pt x="-1" y="402"/>
                      <a:pt x="0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4A8BDA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68" name="文本框 13"/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922" y="9033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黑体" panose="02010609060101010101" charset="-122"/>
                    <a:ea typeface="黑体" panose="02010609060101010101" charset="-122"/>
                  </a:rPr>
                  <a:t>1</a:t>
                </a:r>
                <a:endParaRPr lang="en-US" altLang="zh-CN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69" name="文本框 14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4924" y="9656"/>
                <a:ext cx="2678" cy="7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latin typeface="黑体" panose="02010609060101010101" charset="-122"/>
                    <a:ea typeface="黑体" panose="02010609060101010101" charset="-122"/>
                  </a:rPr>
                  <a:t>学习目标</a:t>
                </a:r>
                <a:endParaRPr lang="zh-CN" altLang="en-US" sz="2400" b="1" dirty="0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4844" y="7057"/>
              <a:ext cx="2812" cy="1625"/>
              <a:chOff x="4859" y="9033"/>
              <a:chExt cx="2812" cy="1625"/>
            </a:xfrm>
          </p:grpSpPr>
          <p:sp>
            <p:nvSpPr>
              <p:cNvPr id="64" name="任意多边形 63"/>
              <p:cNvSpPr/>
              <p:nvPr>
                <p:custDataLst>
                  <p:tags r:id="rId4"/>
                </p:custDataLst>
              </p:nvPr>
            </p:nvSpPr>
            <p:spPr>
              <a:xfrm>
                <a:off x="4859" y="9056"/>
                <a:ext cx="2812" cy="1602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341" h="1744">
                    <a:moveTo>
                      <a:pt x="0" y="392"/>
                    </a:moveTo>
                    <a:cubicBezTo>
                      <a:pt x="-7" y="172"/>
                      <a:pt x="195" y="-5"/>
                      <a:pt x="392" y="0"/>
                    </a:cubicBezTo>
                    <a:cubicBezTo>
                      <a:pt x="575" y="-9"/>
                      <a:pt x="737" y="146"/>
                      <a:pt x="770" y="289"/>
                    </a:cubicBezTo>
                    <a:lnTo>
                      <a:pt x="3098" y="289"/>
                    </a:lnTo>
                    <a:cubicBezTo>
                      <a:pt x="3235" y="285"/>
                      <a:pt x="3344" y="409"/>
                      <a:pt x="3341" y="532"/>
                    </a:cubicBezTo>
                    <a:lnTo>
                      <a:pt x="3341" y="1501"/>
                    </a:lnTo>
                    <a:cubicBezTo>
                      <a:pt x="3345" y="1638"/>
                      <a:pt x="3221" y="1747"/>
                      <a:pt x="3098" y="1744"/>
                    </a:cubicBezTo>
                    <a:lnTo>
                      <a:pt x="243" y="1744"/>
                    </a:lnTo>
                    <a:cubicBezTo>
                      <a:pt x="106" y="1748"/>
                      <a:pt x="-3" y="1624"/>
                      <a:pt x="0" y="1501"/>
                    </a:cubicBezTo>
                    <a:lnTo>
                      <a:pt x="0" y="532"/>
                    </a:lnTo>
                    <a:cubicBezTo>
                      <a:pt x="-1" y="511"/>
                      <a:pt x="5" y="479"/>
                      <a:pt x="8" y="470"/>
                    </a:cubicBezTo>
                    <a:cubicBezTo>
                      <a:pt x="3" y="450"/>
                      <a:pt x="-1" y="402"/>
                      <a:pt x="0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4A8BDA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65" name="文本框 36"/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4922" y="9033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黑体" panose="02010609060101010101" charset="-122"/>
                    <a:ea typeface="黑体" panose="02010609060101010101" charset="-122"/>
                  </a:rPr>
                  <a:t>2</a:t>
                </a:r>
                <a:endParaRPr lang="en-US" altLang="zh-CN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66" name="文本框 37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4924" y="9656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latin typeface="黑体" panose="02010609060101010101" charset="-122"/>
                    <a:ea typeface="黑体" panose="02010609060101010101" charset="-122"/>
                  </a:rPr>
                  <a:t>课时导入</a:t>
                </a:r>
                <a:endParaRPr lang="zh-CN" altLang="en-US" sz="2400" b="1" dirty="0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8217" y="7057"/>
              <a:ext cx="2812" cy="1625"/>
              <a:chOff x="4859" y="9033"/>
              <a:chExt cx="2812" cy="1625"/>
            </a:xfrm>
          </p:grpSpPr>
          <p:sp>
            <p:nvSpPr>
              <p:cNvPr id="61" name="任意多边形 60"/>
              <p:cNvSpPr/>
              <p:nvPr>
                <p:custDataLst>
                  <p:tags r:id="rId7"/>
                </p:custDataLst>
              </p:nvPr>
            </p:nvSpPr>
            <p:spPr>
              <a:xfrm>
                <a:off x="4859" y="9056"/>
                <a:ext cx="2812" cy="1602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341" h="1744">
                    <a:moveTo>
                      <a:pt x="0" y="392"/>
                    </a:moveTo>
                    <a:cubicBezTo>
                      <a:pt x="-7" y="172"/>
                      <a:pt x="195" y="-5"/>
                      <a:pt x="392" y="0"/>
                    </a:cubicBezTo>
                    <a:cubicBezTo>
                      <a:pt x="575" y="-9"/>
                      <a:pt x="737" y="146"/>
                      <a:pt x="770" y="289"/>
                    </a:cubicBezTo>
                    <a:lnTo>
                      <a:pt x="3098" y="289"/>
                    </a:lnTo>
                    <a:cubicBezTo>
                      <a:pt x="3235" y="285"/>
                      <a:pt x="3344" y="409"/>
                      <a:pt x="3341" y="532"/>
                    </a:cubicBezTo>
                    <a:lnTo>
                      <a:pt x="3341" y="1501"/>
                    </a:lnTo>
                    <a:cubicBezTo>
                      <a:pt x="3345" y="1638"/>
                      <a:pt x="3221" y="1747"/>
                      <a:pt x="3098" y="1744"/>
                    </a:cubicBezTo>
                    <a:lnTo>
                      <a:pt x="243" y="1744"/>
                    </a:lnTo>
                    <a:cubicBezTo>
                      <a:pt x="106" y="1748"/>
                      <a:pt x="-3" y="1624"/>
                      <a:pt x="0" y="1501"/>
                    </a:cubicBezTo>
                    <a:lnTo>
                      <a:pt x="0" y="532"/>
                    </a:lnTo>
                    <a:cubicBezTo>
                      <a:pt x="-1" y="511"/>
                      <a:pt x="5" y="479"/>
                      <a:pt x="8" y="470"/>
                    </a:cubicBezTo>
                    <a:cubicBezTo>
                      <a:pt x="3" y="450"/>
                      <a:pt x="-1" y="402"/>
                      <a:pt x="0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4A8BDA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62" name="文本框 40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4922" y="9033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黑体" panose="02010609060101010101" charset="-122"/>
                    <a:ea typeface="黑体" panose="02010609060101010101" charset="-122"/>
                  </a:rPr>
                  <a:t>3</a:t>
                </a:r>
                <a:endParaRPr lang="en-US" altLang="zh-CN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63" name="文本框 41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4924" y="9656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>
                    <a:latin typeface="黑体" panose="02010609060101010101" charset="-122"/>
                    <a:ea typeface="黑体" panose="02010609060101010101" charset="-122"/>
                  </a:rPr>
                  <a:t>感悟新知</a:t>
                </a:r>
                <a:endParaRPr lang="zh-CN" altLang="en-US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11590" y="7057"/>
              <a:ext cx="2812" cy="1625"/>
              <a:chOff x="4859" y="9033"/>
              <a:chExt cx="2812" cy="1625"/>
            </a:xfrm>
          </p:grpSpPr>
          <p:sp>
            <p:nvSpPr>
              <p:cNvPr id="58" name="任意多边形 57"/>
              <p:cNvSpPr/>
              <p:nvPr>
                <p:custDataLst>
                  <p:tags r:id="rId10"/>
                </p:custDataLst>
              </p:nvPr>
            </p:nvSpPr>
            <p:spPr>
              <a:xfrm>
                <a:off x="4859" y="9056"/>
                <a:ext cx="2812" cy="1602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341" h="1744">
                    <a:moveTo>
                      <a:pt x="0" y="392"/>
                    </a:moveTo>
                    <a:cubicBezTo>
                      <a:pt x="-7" y="172"/>
                      <a:pt x="195" y="-5"/>
                      <a:pt x="392" y="0"/>
                    </a:cubicBezTo>
                    <a:cubicBezTo>
                      <a:pt x="575" y="-9"/>
                      <a:pt x="737" y="146"/>
                      <a:pt x="770" y="289"/>
                    </a:cubicBezTo>
                    <a:lnTo>
                      <a:pt x="3098" y="289"/>
                    </a:lnTo>
                    <a:cubicBezTo>
                      <a:pt x="3235" y="285"/>
                      <a:pt x="3344" y="409"/>
                      <a:pt x="3341" y="532"/>
                    </a:cubicBezTo>
                    <a:lnTo>
                      <a:pt x="3341" y="1501"/>
                    </a:lnTo>
                    <a:cubicBezTo>
                      <a:pt x="3345" y="1638"/>
                      <a:pt x="3221" y="1747"/>
                      <a:pt x="3098" y="1744"/>
                    </a:cubicBezTo>
                    <a:lnTo>
                      <a:pt x="243" y="1744"/>
                    </a:lnTo>
                    <a:cubicBezTo>
                      <a:pt x="106" y="1748"/>
                      <a:pt x="-3" y="1624"/>
                      <a:pt x="0" y="1501"/>
                    </a:cubicBezTo>
                    <a:lnTo>
                      <a:pt x="0" y="532"/>
                    </a:lnTo>
                    <a:cubicBezTo>
                      <a:pt x="-1" y="511"/>
                      <a:pt x="5" y="479"/>
                      <a:pt x="8" y="470"/>
                    </a:cubicBezTo>
                    <a:cubicBezTo>
                      <a:pt x="3" y="450"/>
                      <a:pt x="-1" y="402"/>
                      <a:pt x="0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4A8BDA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59" name="文本框 44"/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4908" y="9033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黑体" panose="02010609060101010101" charset="-122"/>
                    <a:ea typeface="黑体" panose="02010609060101010101" charset="-122"/>
                  </a:rPr>
                  <a:t>4</a:t>
                </a:r>
                <a:endParaRPr lang="en-US" altLang="zh-CN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60" name="文本框 45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4924" y="9656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>
                    <a:latin typeface="黑体" panose="02010609060101010101" charset="-122"/>
                    <a:ea typeface="黑体" panose="02010609060101010101" charset="-122"/>
                  </a:rPr>
                  <a:t>随堂检测</a:t>
                </a:r>
                <a:endParaRPr lang="zh-CN" altLang="en-US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14963" y="7057"/>
              <a:ext cx="2812" cy="1625"/>
              <a:chOff x="4534" y="9033"/>
              <a:chExt cx="2812" cy="1625"/>
            </a:xfrm>
          </p:grpSpPr>
          <p:sp>
            <p:nvSpPr>
              <p:cNvPr id="54" name="任意多边形 53"/>
              <p:cNvSpPr/>
              <p:nvPr>
                <p:custDataLst>
                  <p:tags r:id="rId13"/>
                </p:custDataLst>
              </p:nvPr>
            </p:nvSpPr>
            <p:spPr>
              <a:xfrm>
                <a:off x="4534" y="9056"/>
                <a:ext cx="2812" cy="1602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341" h="1744">
                    <a:moveTo>
                      <a:pt x="0" y="392"/>
                    </a:moveTo>
                    <a:cubicBezTo>
                      <a:pt x="-7" y="172"/>
                      <a:pt x="195" y="-5"/>
                      <a:pt x="392" y="0"/>
                    </a:cubicBezTo>
                    <a:cubicBezTo>
                      <a:pt x="575" y="-9"/>
                      <a:pt x="737" y="146"/>
                      <a:pt x="770" y="289"/>
                    </a:cubicBezTo>
                    <a:lnTo>
                      <a:pt x="3098" y="289"/>
                    </a:lnTo>
                    <a:cubicBezTo>
                      <a:pt x="3235" y="285"/>
                      <a:pt x="3344" y="409"/>
                      <a:pt x="3341" y="532"/>
                    </a:cubicBezTo>
                    <a:lnTo>
                      <a:pt x="3341" y="1501"/>
                    </a:lnTo>
                    <a:cubicBezTo>
                      <a:pt x="3345" y="1638"/>
                      <a:pt x="3221" y="1747"/>
                      <a:pt x="3098" y="1744"/>
                    </a:cubicBezTo>
                    <a:lnTo>
                      <a:pt x="243" y="1744"/>
                    </a:lnTo>
                    <a:cubicBezTo>
                      <a:pt x="106" y="1748"/>
                      <a:pt x="-3" y="1624"/>
                      <a:pt x="0" y="1501"/>
                    </a:cubicBezTo>
                    <a:lnTo>
                      <a:pt x="0" y="532"/>
                    </a:lnTo>
                    <a:cubicBezTo>
                      <a:pt x="-1" y="511"/>
                      <a:pt x="5" y="479"/>
                      <a:pt x="8" y="470"/>
                    </a:cubicBezTo>
                    <a:cubicBezTo>
                      <a:pt x="3" y="450"/>
                      <a:pt x="-1" y="402"/>
                      <a:pt x="0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4A8BDA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56" name="文本框 48"/>
              <p:cNvSpPr txBox="1"/>
              <p:nvPr>
                <p:custDataLst>
                  <p:tags r:id="rId14"/>
                </p:custDataLst>
              </p:nvPr>
            </p:nvSpPr>
            <p:spPr>
              <a:xfrm>
                <a:off x="4597" y="9033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黑体" panose="02010609060101010101" charset="-122"/>
                    <a:ea typeface="黑体" panose="02010609060101010101" charset="-122"/>
                  </a:rPr>
                  <a:t>5</a:t>
                </a:r>
                <a:endParaRPr lang="en-US" altLang="zh-CN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57" name="文本框 49"/>
              <p:cNvSpPr txBox="1"/>
              <p:nvPr>
                <p:custDataLst>
                  <p:tags r:id="rId15"/>
                </p:custDataLst>
              </p:nvPr>
            </p:nvSpPr>
            <p:spPr>
              <a:xfrm>
                <a:off x="4599" y="9656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>
                    <a:latin typeface="黑体" panose="02010609060101010101" charset="-122"/>
                    <a:ea typeface="黑体" panose="02010609060101010101" charset="-122"/>
                  </a:rPr>
                  <a:t>课堂小结</a:t>
                </a:r>
                <a:endParaRPr lang="zh-CN" altLang="en-US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内容占位符 7"/>
          <p:cNvSpPr txBox="1">
            <a:spLocks noChangeArrowheads="1"/>
          </p:cNvSpPr>
          <p:nvPr/>
        </p:nvSpPr>
        <p:spPr bwMode="auto">
          <a:xfrm>
            <a:off x="1661585" y="1034151"/>
            <a:ext cx="9715500" cy="4552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下列有关电源、电压、电流关系的说法错误的是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电压是电路中形成电流的原因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电源是电路中提供电压的装置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电路中有电流，则电路中一定有电源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电路中有电源，则电路中一定有电流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任意多边形 19"/>
          <p:cNvSpPr/>
          <p:nvPr>
            <p:custDataLst>
              <p:tags r:id="rId1"/>
            </p:custDataLst>
          </p:nvPr>
        </p:nvSpPr>
        <p:spPr>
          <a:xfrm>
            <a:off x="569385" y="1196752"/>
            <a:ext cx="1062567" cy="592667"/>
          </a:xfrm>
          <a:custGeom>
            <a:avLst/>
            <a:gdLst>
              <a:gd name="connsiteX0" fmla="*/ 0 w 1141940"/>
              <a:gd name="connsiteY0" fmla="*/ 0 h 714376"/>
              <a:gd name="connsiteX1" fmla="*/ 784752 w 1141940"/>
              <a:gd name="connsiteY1" fmla="*/ 0 h 714376"/>
              <a:gd name="connsiteX2" fmla="*/ 1141940 w 1141940"/>
              <a:gd name="connsiteY2" fmla="*/ 357188 h 714376"/>
              <a:gd name="connsiteX3" fmla="*/ 1141939 w 1141940"/>
              <a:gd name="connsiteY3" fmla="*/ 357188 h 714376"/>
              <a:gd name="connsiteX4" fmla="*/ 784751 w 1141940"/>
              <a:gd name="connsiteY4" fmla="*/ 714376 h 714376"/>
              <a:gd name="connsiteX5" fmla="*/ 244993 w 1141940"/>
              <a:gd name="connsiteY5" fmla="*/ 714376 h 71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1940" h="714376">
                <a:moveTo>
                  <a:pt x="0" y="0"/>
                </a:moveTo>
                <a:lnTo>
                  <a:pt x="784752" y="0"/>
                </a:lnTo>
                <a:cubicBezTo>
                  <a:pt x="982021" y="0"/>
                  <a:pt x="1141940" y="159919"/>
                  <a:pt x="1141940" y="357188"/>
                </a:cubicBezTo>
                <a:lnTo>
                  <a:pt x="1141939" y="357188"/>
                </a:lnTo>
                <a:cubicBezTo>
                  <a:pt x="1141939" y="554457"/>
                  <a:pt x="982020" y="714376"/>
                  <a:pt x="784751" y="714376"/>
                </a:cubicBezTo>
                <a:lnTo>
                  <a:pt x="244993" y="714376"/>
                </a:lnTo>
                <a:close/>
              </a:path>
            </a:pathLst>
          </a:custGeom>
          <a:solidFill>
            <a:srgbClr val="E6844E">
              <a:alpha val="74000"/>
            </a:srgbClr>
          </a:solidFill>
        </p:spPr>
        <p:txBody>
          <a:bodyPr lIns="239994" tIns="60958" rIns="121917" bIns="60958" anchor="ctr">
            <a:normAutofit lnSpcReduction="10000"/>
          </a:bodyPr>
          <a:lstStyle/>
          <a:p>
            <a:pPr algn="ctr"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例</a:t>
            </a:r>
            <a:r>
              <a:rPr lang="en-US" altLang="zh-CN" sz="32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zh-CN" altLang="en-US" sz="3200" dirty="0" err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159563" y="1804160"/>
            <a:ext cx="576064" cy="86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2"/>
          <p:cNvSpPr>
            <a:spLocks noChangeArrowheads="1"/>
          </p:cNvSpPr>
          <p:nvPr/>
        </p:nvSpPr>
        <p:spPr bwMode="auto">
          <a:xfrm>
            <a:off x="1295467" y="1508788"/>
            <a:ext cx="9588500" cy="307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解析：</a:t>
            </a:r>
            <a:r>
              <a:rPr lang="zh-CN" altLang="en-US" sz="3200" b="1" dirty="0">
                <a:latin typeface="Times New Roman" panose="02020603050405020304" pitchFamily="18" charset="0"/>
              </a:rPr>
              <a:t>产生持续电流的条件：电路闭合，且电路两端有电压</a:t>
            </a:r>
            <a:r>
              <a:rPr lang="en-US" altLang="zh-CN" sz="3200" b="1" dirty="0">
                <a:latin typeface="Times New Roman" panose="02020603050405020304" pitchFamily="18" charset="0"/>
              </a:rPr>
              <a:t>(</a:t>
            </a:r>
            <a:r>
              <a:rPr lang="zh-CN" altLang="en-US" sz="3200" b="1" dirty="0">
                <a:latin typeface="Times New Roman" panose="02020603050405020304" pitchFamily="18" charset="0"/>
              </a:rPr>
              <a:t>或电路中有电源</a:t>
            </a:r>
            <a:r>
              <a:rPr lang="en-US" altLang="zh-CN" sz="3200" b="1" dirty="0">
                <a:latin typeface="Times New Roman" panose="02020603050405020304" pitchFamily="18" charset="0"/>
              </a:rPr>
              <a:t>)</a:t>
            </a:r>
            <a:r>
              <a:rPr lang="zh-CN" altLang="en-US" sz="3200" b="1" dirty="0">
                <a:latin typeface="Times New Roman" panose="02020603050405020304" pitchFamily="18" charset="0"/>
              </a:rPr>
              <a:t>。要产生电流，这两个条件缺一不可。若电路中有电流，则电路两端一定有电压，且电路是通路。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368186" y="757326"/>
            <a:ext cx="9432925" cy="5290820"/>
            <a:chOff x="153" y="1656"/>
            <a:chExt cx="14855" cy="8332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153" y="2247"/>
              <a:ext cx="14855" cy="7741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607" y="1656"/>
              <a:ext cx="4248" cy="977"/>
              <a:chOff x="607" y="2063"/>
              <a:chExt cx="4248" cy="977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2090" y="2218"/>
                <a:ext cx="2765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探究</a:t>
                </a:r>
                <a:r>
                  <a:rPr lang="zh-CN" altLang="en-US" sz="2800" dirty="0" smtClean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规律</a:t>
                </a:r>
                <a:endParaRPr lang="zh-CN" altLang="en-US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607" y="2063"/>
                <a:ext cx="1579" cy="936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376298" y="1621422"/>
            <a:ext cx="7848872" cy="381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449580" indent="-4495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721995"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正确理解两者之间的关系要知道“必要条件”和“充分条件”。</a:t>
            </a:r>
            <a:r>
              <a:rPr lang="zh-CN" altLang="en-US" sz="3200" b="1" u="wavy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电压是形成电流的必要条件，但不是充分条件。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因为，电路中要能形成电流还要满足“电路为通路”这个条件。</a:t>
            </a:r>
            <a:endParaRPr lang="en-US" altLang="zh-CN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33"/>
          <p:cNvSpPr txBox="1">
            <a:spLocks noChangeArrowheads="1"/>
          </p:cNvSpPr>
          <p:nvPr/>
        </p:nvSpPr>
        <p:spPr bwMode="auto">
          <a:xfrm>
            <a:off x="814918" y="1484784"/>
            <a:ext cx="10562167" cy="3816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6250" indent="-47625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认识电压表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电压表的表盘上标有“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V”(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有的标注的是“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mV”)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。如图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所示的是学生实验中常用的电压表。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电压表在电路图中的符号： 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(3)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如图所示的电压表有三个接线柱，两个量程。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3855" y="3270469"/>
            <a:ext cx="1621145" cy="2030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2653" y="3861048"/>
            <a:ext cx="441419" cy="456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AutoShape 2"/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 flipH="1">
            <a:off x="2244901" y="851900"/>
            <a:ext cx="3611470" cy="573617"/>
          </a:xfrm>
          <a:prstGeom prst="roundRect">
            <a:avLst>
              <a:gd name="adj" fmla="val 47681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AutoShape 2"/>
          <p:cNvSpPr>
            <a:spLocks noChangeArrowheads="1"/>
          </p:cNvSpPr>
          <p:nvPr>
            <p:custDataLst>
              <p:tags r:id="rId4"/>
            </p:custDataLst>
          </p:nvPr>
        </p:nvSpPr>
        <p:spPr bwMode="gray">
          <a:xfrm flipH="1">
            <a:off x="839435" y="841317"/>
            <a:ext cx="2053167" cy="584200"/>
          </a:xfrm>
          <a:prstGeom prst="roundRect">
            <a:avLst>
              <a:gd name="adj" fmla="val 47681"/>
            </a:avLst>
          </a:prstGeom>
          <a:gradFill rotWithShape="1">
            <a:gsLst>
              <a:gs pos="100000">
                <a:schemeClr val="accent5">
                  <a:lumMod val="60000"/>
                  <a:lumOff val="40000"/>
                </a:schemeClr>
              </a:gs>
              <a:gs pos="100000">
                <a:srgbClr val="FF0A00"/>
              </a:gs>
              <a:gs pos="100000">
                <a:srgbClr val="FF1200"/>
              </a:gs>
              <a:gs pos="100000">
                <a:srgbClr val="FF6600"/>
              </a:gs>
            </a:gsLst>
            <a:lin ang="0" scaled="1"/>
          </a:gra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27"/>
          <p:cNvSpPr txBox="1"/>
          <p:nvPr>
            <p:custDataLst>
              <p:tags r:id="rId5"/>
            </p:custDataLst>
          </p:nvPr>
        </p:nvSpPr>
        <p:spPr>
          <a:xfrm>
            <a:off x="1050679" y="839452"/>
            <a:ext cx="1449436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知识点</a:t>
            </a:r>
            <a:endParaRPr lang="zh-CN" altLang="en-US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28"/>
          <p:cNvSpPr txBox="1"/>
          <p:nvPr>
            <p:custDataLst>
              <p:tags r:id="rId6"/>
            </p:custDataLst>
          </p:nvPr>
        </p:nvSpPr>
        <p:spPr>
          <a:xfrm>
            <a:off x="3347263" y="839452"/>
            <a:ext cx="2316689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电压的测量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AutoShape 11"/>
          <p:cNvSpPr/>
          <p:nvPr>
            <p:custDataLst>
              <p:tags r:id="rId7"/>
            </p:custDataLst>
          </p:nvPr>
        </p:nvSpPr>
        <p:spPr>
          <a:xfrm>
            <a:off x="2486202" y="707968"/>
            <a:ext cx="768351" cy="776816"/>
          </a:xfrm>
          <a:prstGeom prst="diamond">
            <a:avLst/>
          </a:prstGeom>
          <a:solidFill>
            <a:srgbClr val="F4BE96"/>
          </a:solidFill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 anchorCtr="0"/>
          <a:lstStyle/>
          <a:p>
            <a:pPr algn="ctr" eaLnBrk="0" hangingPunct="0"/>
            <a:r>
              <a:rPr lang="en-US" altLang="ko-KR" sz="32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endParaRPr lang="en-US" altLang="ko-KR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33"/>
          <p:cNvSpPr txBox="1">
            <a:spLocks noChangeArrowheads="1"/>
          </p:cNvSpPr>
          <p:nvPr/>
        </p:nvSpPr>
        <p:spPr bwMode="auto">
          <a:xfrm>
            <a:off x="814918" y="980728"/>
            <a:ext cx="10562167" cy="861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6250" indent="-47625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电压表的使用方法</a:t>
            </a:r>
            <a:endParaRPr lang="en-US" altLang="zh-CN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67" y="1748814"/>
            <a:ext cx="9793088" cy="3653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33"/>
          <p:cNvSpPr txBox="1">
            <a:spLocks noChangeArrowheads="1"/>
          </p:cNvSpPr>
          <p:nvPr/>
        </p:nvSpPr>
        <p:spPr bwMode="auto">
          <a:xfrm>
            <a:off x="815414" y="548681"/>
            <a:ext cx="10562167" cy="6032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6250" indent="-47625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使用电压表应注意的问题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合理选择量程：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①估测电压大小，可参照电源电压的大小估测待测电压值，选择恰当的电压表量程；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②在不能估测电压大小的情况下，用大量程试触来选择量程。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分析电路时电压表的简化处理方法：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在分析含有电压表的电路时，可以将电压表处看成断路。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295467" y="1447234"/>
            <a:ext cx="9601067" cy="1600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6250" indent="-476250" eaLnBrk="1" hangingPunct="1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拓展延伸：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476250" indent="-476250"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对比电压表与电流表的使用。</a:t>
            </a:r>
            <a:endParaRPr lang="en-US" altLang="zh-CN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391477" y="863560"/>
          <a:ext cx="9601067" cy="5501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6064"/>
                <a:gridCol w="4416491"/>
                <a:gridCol w="4608512"/>
              </a:tblGrid>
              <a:tr h="528320">
                <a:tc>
                  <a:txBody>
                    <a:bodyPr/>
                    <a:lstStyle/>
                    <a:p>
                      <a:pPr algn="ctr"/>
                      <a:endParaRPr lang="zh-CN" altLang="en-US" sz="2700" b="1" i="0" baseline="0" dirty="0"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700" b="1" i="0" baseline="0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电流表</a:t>
                      </a:r>
                      <a:endParaRPr lang="zh-CN" altLang="en-US" sz="2700" b="1" i="0" baseline="0" dirty="0"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700" b="1" i="0" baseline="0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电压表</a:t>
                      </a:r>
                      <a:endParaRPr lang="zh-CN" altLang="en-US" sz="2700" b="1" i="0" baseline="0" dirty="0"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121920" marR="121920" marT="60960" marB="60960"/>
                </a:tc>
              </a:tr>
              <a:tr h="528320">
                <a:tc rowSpan="4">
                  <a:txBody>
                    <a:bodyPr/>
                    <a:lstStyle/>
                    <a:p>
                      <a:pPr algn="ctr"/>
                      <a:r>
                        <a:rPr lang="zh-CN" altLang="en-US" sz="2700" b="1" i="0" baseline="0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相同点</a:t>
                      </a:r>
                      <a:endParaRPr lang="zh-CN" altLang="en-US" sz="2700" b="1" i="0" baseline="0" dirty="0"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121920" marR="121920" marT="60960" marB="60960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2700" b="1" i="0" baseline="0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使用前要调零</a:t>
                      </a:r>
                      <a:endParaRPr lang="zh-CN" altLang="en-US" sz="2700" b="1" i="0" baseline="0" dirty="0"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121920" marR="121920" marT="60960" marB="60960"/>
                </a:tc>
                <a:tc hMerge="1">
                  <a:tcPr/>
                </a:tc>
              </a:tr>
              <a:tr h="528320">
                <a:tc vMerge="1"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2700" b="1" i="0" baseline="0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使用前要选择合适的量程</a:t>
                      </a:r>
                      <a:endParaRPr lang="zh-CN" altLang="en-US" sz="2700" b="1" i="0" baseline="0" dirty="0"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121920" marR="121920" marT="60960" marB="60960"/>
                </a:tc>
                <a:tc hMerge="1">
                  <a:tcPr/>
                </a:tc>
              </a:tr>
              <a:tr h="528320">
                <a:tc vMerge="1"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2700" b="1" i="0" baseline="0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电流从“</a:t>
                      </a:r>
                      <a:r>
                        <a:rPr lang="en-US" altLang="zh-CN" sz="2700" b="1" i="0" baseline="0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+” </a:t>
                      </a:r>
                      <a:r>
                        <a:rPr lang="zh-CN" altLang="en-US" sz="2700" b="1" i="0" baseline="0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接线柱流进， 从“－</a:t>
                      </a:r>
                      <a:r>
                        <a:rPr lang="en-US" altLang="zh-CN" sz="2700" b="1" i="0" baseline="0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” </a:t>
                      </a:r>
                      <a:r>
                        <a:rPr lang="zh-CN" altLang="en-US" sz="2700" b="1" i="0" baseline="0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接线柱流出</a:t>
                      </a:r>
                      <a:endParaRPr lang="zh-CN" altLang="en-US" sz="2700" b="1" i="0" baseline="0" dirty="0"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121920" marR="121920" marT="60960" marB="60960"/>
                </a:tc>
                <a:tc hMerge="1">
                  <a:tcPr/>
                </a:tc>
              </a:tr>
              <a:tr h="528320">
                <a:tc vMerge="1"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2700" b="1" i="0" baseline="0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当不能估计被测值的大小时，应该选用大量程进行试触</a:t>
                      </a:r>
                      <a:endParaRPr lang="zh-CN" altLang="en-US" sz="2700" b="1" i="0" baseline="0" dirty="0"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121920" marR="121920" marT="60960" marB="60960"/>
                </a:tc>
                <a:tc hMerge="1">
                  <a:tcPr/>
                </a:tc>
              </a:tr>
              <a:tr h="528320">
                <a:tc rowSpan="3">
                  <a:txBody>
                    <a:bodyPr/>
                    <a:lstStyle/>
                    <a:p>
                      <a:pPr algn="ctr"/>
                      <a:r>
                        <a:rPr lang="zh-CN" altLang="en-US" sz="2700" b="1" i="0" baseline="0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不同点</a:t>
                      </a:r>
                      <a:endParaRPr lang="zh-CN" altLang="en-US" sz="2700" b="1" i="0" baseline="0" dirty="0"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700" b="1" i="0" baseline="0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串联在被测电路中</a:t>
                      </a:r>
                      <a:endParaRPr lang="zh-CN" altLang="en-US" sz="2700" b="1" i="0" baseline="0" dirty="0"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700" b="1" i="0" baseline="0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与被测电路并联</a:t>
                      </a:r>
                      <a:endParaRPr lang="zh-CN" altLang="en-US" sz="2700" b="1" i="0" baseline="0" dirty="0"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121920" marR="121920" marT="60960" marB="60960"/>
                </a:tc>
              </a:tr>
              <a:tr h="934720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700" b="1" i="0" baseline="0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不能直接接在电源两极之间</a:t>
                      </a:r>
                      <a:endParaRPr lang="zh-CN" altLang="en-US" sz="2700" b="1" i="0" baseline="0" dirty="0"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700" b="1" i="0" baseline="0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只要量程合适，可以用来测量电源电压</a:t>
                      </a:r>
                      <a:endParaRPr lang="zh-CN" altLang="en-US" sz="2700" b="1" i="0" baseline="0" dirty="0"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121920" marR="121920" marT="60960" marB="60960"/>
                </a:tc>
              </a:tr>
              <a:tr h="1341120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700" b="1" i="0" baseline="0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对电流阻碍作用非常小， 分析电路结构时， 电流表可作为导线看</a:t>
                      </a:r>
                      <a:endParaRPr lang="zh-CN" altLang="en-US" sz="2700" b="1" i="0" baseline="0" dirty="0"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700" b="1" i="0" baseline="0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对电流阻碍作用非常大，分析电路结构时，电压表处可当成断路</a:t>
                      </a:r>
                      <a:endParaRPr lang="zh-CN" altLang="en-US" sz="2700" b="1" i="0" baseline="0" dirty="0"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121920" marR="121920" marT="60960" marB="60960"/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678518" y="1508787"/>
            <a:ext cx="9698567" cy="160043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[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中考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·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七台河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]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下列电路中电压表测量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</a:t>
            </a:r>
            <a:r>
              <a:rPr lang="en-US" altLang="zh-CN" sz="3200" b="1" baseline="-25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两端电压，且电路连接正确的是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        )</a:t>
            </a:r>
            <a:endParaRPr lang="en-US" altLang="zh-CN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0486" name="任意多边形 25"/>
          <p:cNvSpPr/>
          <p:nvPr>
            <p:custDataLst>
              <p:tags r:id="rId1"/>
            </p:custDataLst>
          </p:nvPr>
        </p:nvSpPr>
        <p:spPr bwMode="auto">
          <a:xfrm>
            <a:off x="599017" y="1692672"/>
            <a:ext cx="1075267" cy="584200"/>
          </a:xfrm>
          <a:custGeom>
            <a:avLst/>
            <a:gdLst>
              <a:gd name="T0" fmla="*/ 0 w 1186765"/>
              <a:gd name="T1" fmla="*/ 0 h 714376"/>
              <a:gd name="T2" fmla="*/ 1 w 1186765"/>
              <a:gd name="T3" fmla="*/ 0 h 714376"/>
              <a:gd name="T4" fmla="*/ 1 w 1186765"/>
              <a:gd name="T5" fmla="*/ 1 h 714376"/>
              <a:gd name="T6" fmla="*/ 1 w 1186765"/>
              <a:gd name="T7" fmla="*/ 1 h 714376"/>
              <a:gd name="T8" fmla="*/ 1 w 1186765"/>
              <a:gd name="T9" fmla="*/ 1 h 714376"/>
              <a:gd name="T10" fmla="*/ 1 w 1186765"/>
              <a:gd name="T11" fmla="*/ 1 h 7143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86765"/>
              <a:gd name="T19" fmla="*/ 0 h 714376"/>
              <a:gd name="T20" fmla="*/ 1186765 w 1186765"/>
              <a:gd name="T21" fmla="*/ 714376 h 71437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86765" h="714376">
                <a:moveTo>
                  <a:pt x="0" y="0"/>
                </a:moveTo>
                <a:lnTo>
                  <a:pt x="829577" y="0"/>
                </a:lnTo>
                <a:cubicBezTo>
                  <a:pt x="1026846" y="0"/>
                  <a:pt x="1186765" y="159919"/>
                  <a:pt x="1186765" y="357188"/>
                </a:cubicBezTo>
                <a:lnTo>
                  <a:pt x="1186764" y="357188"/>
                </a:lnTo>
                <a:cubicBezTo>
                  <a:pt x="1186764" y="554457"/>
                  <a:pt x="1026845" y="714376"/>
                  <a:pt x="829576" y="714376"/>
                </a:cubicBezTo>
                <a:lnTo>
                  <a:pt x="244993" y="714376"/>
                </a:lnTo>
                <a:lnTo>
                  <a:pt x="0" y="0"/>
                </a:lnTo>
                <a:close/>
              </a:path>
            </a:pathLst>
          </a:custGeom>
          <a:solidFill>
            <a:srgbClr val="A5CC44">
              <a:alpha val="8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39994" tIns="60958" rIns="121917" bIns="6095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9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例</a:t>
            </a:r>
            <a:r>
              <a:rPr lang="en-US" altLang="zh-CN" sz="29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zh-CN" altLang="en-US" sz="29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818569" y="2289229"/>
            <a:ext cx="576064" cy="7925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</a:t>
            </a:r>
            <a:endParaRPr lang="zh-CN" altLang="en-US" sz="3200" b="1" i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1400" y="3140968"/>
            <a:ext cx="8650403" cy="2055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2"/>
          <p:cNvSpPr>
            <a:spLocks noChangeArrowheads="1"/>
          </p:cNvSpPr>
          <p:nvPr/>
        </p:nvSpPr>
        <p:spPr bwMode="auto">
          <a:xfrm>
            <a:off x="1297519" y="692696"/>
            <a:ext cx="9601068" cy="5539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000" b="1" dirty="0">
                <a:latin typeface="黑体" panose="02010609060101010101" charset="-122"/>
                <a:ea typeface="黑体" panose="02010609060101010101" charset="-122"/>
              </a:rPr>
              <a:t>解析：</a:t>
            </a:r>
            <a:r>
              <a:rPr lang="zh-CN" altLang="en-US" sz="3000" b="1" dirty="0">
                <a:latin typeface="Times New Roman" panose="02020603050405020304" pitchFamily="18" charset="0"/>
              </a:rPr>
              <a:t>本题考查了电流表、电压表的连接方式。</a:t>
            </a:r>
            <a:r>
              <a:rPr lang="en-US" altLang="zh-CN" sz="3000" b="1" dirty="0">
                <a:latin typeface="Times New Roman" panose="02020603050405020304" pitchFamily="18" charset="0"/>
              </a:rPr>
              <a:t>A </a:t>
            </a:r>
            <a:r>
              <a:rPr lang="zh-CN" altLang="en-US" sz="3000" b="1" dirty="0">
                <a:latin typeface="Times New Roman" panose="02020603050405020304" pitchFamily="18" charset="0"/>
              </a:rPr>
              <a:t>中电流表并联到了灯泡</a:t>
            </a:r>
            <a:r>
              <a:rPr lang="en-US" altLang="zh-CN" sz="3000" b="1" dirty="0">
                <a:latin typeface="Times New Roman" panose="02020603050405020304" pitchFamily="18" charset="0"/>
              </a:rPr>
              <a:t>L</a:t>
            </a:r>
            <a:r>
              <a:rPr lang="en-US" altLang="zh-CN" sz="3000" b="1" baseline="-25000" dirty="0">
                <a:latin typeface="Times New Roman" panose="02020603050405020304" pitchFamily="18" charset="0"/>
              </a:rPr>
              <a:t>2 </a:t>
            </a:r>
            <a:r>
              <a:rPr lang="zh-CN" altLang="en-US" sz="3000" b="1" dirty="0">
                <a:latin typeface="Times New Roman" panose="02020603050405020304" pitchFamily="18" charset="0"/>
              </a:rPr>
              <a:t>两端，</a:t>
            </a:r>
            <a:r>
              <a:rPr lang="en-US" altLang="zh-CN" sz="3000" b="1" dirty="0">
                <a:latin typeface="Times New Roman" panose="02020603050405020304" pitchFamily="18" charset="0"/>
              </a:rPr>
              <a:t>L</a:t>
            </a:r>
            <a:r>
              <a:rPr lang="en-US" altLang="zh-CN" sz="3000" b="1" baseline="-25000" dirty="0">
                <a:latin typeface="Times New Roman" panose="02020603050405020304" pitchFamily="18" charset="0"/>
              </a:rPr>
              <a:t>2</a:t>
            </a:r>
            <a:r>
              <a:rPr lang="en-US" altLang="zh-CN" sz="3000" b="1" dirty="0">
                <a:latin typeface="Times New Roman" panose="02020603050405020304" pitchFamily="18" charset="0"/>
              </a:rPr>
              <a:t> </a:t>
            </a:r>
            <a:r>
              <a:rPr lang="zh-CN" altLang="en-US" sz="3000" b="1" dirty="0">
                <a:latin typeface="Times New Roman" panose="02020603050405020304" pitchFamily="18" charset="0"/>
              </a:rPr>
              <a:t>和电压表被短路，此时电压表测量的是一段导线两端的电压，不符合题意。</a:t>
            </a:r>
            <a:r>
              <a:rPr lang="en-US" altLang="zh-CN" sz="3000" b="1" dirty="0">
                <a:latin typeface="Times New Roman" panose="02020603050405020304" pitchFamily="18" charset="0"/>
              </a:rPr>
              <a:t>B </a:t>
            </a:r>
            <a:r>
              <a:rPr lang="zh-CN" altLang="en-US" sz="3000" b="1" dirty="0">
                <a:latin typeface="Times New Roman" panose="02020603050405020304" pitchFamily="18" charset="0"/>
              </a:rPr>
              <a:t>中电压表与灯泡</a:t>
            </a:r>
            <a:r>
              <a:rPr lang="en-US" altLang="zh-CN" sz="3000" b="1" dirty="0">
                <a:latin typeface="Times New Roman" panose="02020603050405020304" pitchFamily="18" charset="0"/>
              </a:rPr>
              <a:t>L</a:t>
            </a:r>
            <a:r>
              <a:rPr lang="en-US" altLang="zh-CN" sz="3000" b="1" baseline="-25000" dirty="0">
                <a:latin typeface="Times New Roman" panose="02020603050405020304" pitchFamily="18" charset="0"/>
              </a:rPr>
              <a:t>2 </a:t>
            </a:r>
            <a:r>
              <a:rPr lang="zh-CN" altLang="en-US" sz="3000" b="1" dirty="0">
                <a:latin typeface="Times New Roman" panose="02020603050405020304" pitchFamily="18" charset="0"/>
              </a:rPr>
              <a:t>串联，电流表并联到了灯泡</a:t>
            </a:r>
            <a:r>
              <a:rPr lang="en-US" altLang="zh-CN" sz="3000" b="1" dirty="0">
                <a:latin typeface="Times New Roman" panose="02020603050405020304" pitchFamily="18" charset="0"/>
              </a:rPr>
              <a:t>L</a:t>
            </a:r>
            <a:r>
              <a:rPr lang="en-US" altLang="zh-CN" sz="3000" b="1" baseline="-25000" dirty="0">
                <a:latin typeface="Times New Roman" panose="02020603050405020304" pitchFamily="18" charset="0"/>
              </a:rPr>
              <a:t>2</a:t>
            </a:r>
            <a:r>
              <a:rPr lang="en-US" altLang="zh-CN" sz="3000" b="1" dirty="0">
                <a:latin typeface="Times New Roman" panose="02020603050405020304" pitchFamily="18" charset="0"/>
              </a:rPr>
              <a:t> </a:t>
            </a:r>
            <a:r>
              <a:rPr lang="zh-CN" altLang="en-US" sz="3000" b="1" dirty="0">
                <a:latin typeface="Times New Roman" panose="02020603050405020304" pitchFamily="18" charset="0"/>
              </a:rPr>
              <a:t>和电压表串联电路的两端，将其短路，不符合题意。</a:t>
            </a:r>
            <a:r>
              <a:rPr lang="en-US" altLang="zh-CN" sz="3000" b="1" dirty="0">
                <a:latin typeface="Times New Roman" panose="02020603050405020304" pitchFamily="18" charset="0"/>
              </a:rPr>
              <a:t>C </a:t>
            </a:r>
            <a:r>
              <a:rPr lang="zh-CN" altLang="en-US" sz="3000" b="1" dirty="0">
                <a:latin typeface="Times New Roman" panose="02020603050405020304" pitchFamily="18" charset="0"/>
              </a:rPr>
              <a:t>中电压表并联到了灯泡</a:t>
            </a:r>
            <a:r>
              <a:rPr lang="en-US" altLang="zh-CN" sz="3000" b="1" dirty="0">
                <a:latin typeface="Times New Roman" panose="02020603050405020304" pitchFamily="18" charset="0"/>
              </a:rPr>
              <a:t>L</a:t>
            </a:r>
            <a:r>
              <a:rPr lang="en-US" altLang="zh-CN" sz="3000" b="1" baseline="-25000" dirty="0">
                <a:latin typeface="Times New Roman" panose="02020603050405020304" pitchFamily="18" charset="0"/>
              </a:rPr>
              <a:t>1</a:t>
            </a:r>
            <a:r>
              <a:rPr lang="en-US" altLang="zh-CN" sz="3000" b="1" dirty="0">
                <a:latin typeface="Times New Roman" panose="02020603050405020304" pitchFamily="18" charset="0"/>
              </a:rPr>
              <a:t> </a:t>
            </a:r>
            <a:r>
              <a:rPr lang="zh-CN" altLang="en-US" sz="3000" b="1" dirty="0">
                <a:latin typeface="Times New Roman" panose="02020603050405020304" pitchFamily="18" charset="0"/>
              </a:rPr>
              <a:t>两端，测量的是</a:t>
            </a:r>
            <a:r>
              <a:rPr lang="en-US" altLang="zh-CN" sz="3000" b="1" dirty="0">
                <a:latin typeface="Times New Roman" panose="02020603050405020304" pitchFamily="18" charset="0"/>
              </a:rPr>
              <a:t>L</a:t>
            </a:r>
            <a:r>
              <a:rPr lang="en-US" altLang="zh-CN" sz="3000" b="1" baseline="-25000" dirty="0">
                <a:latin typeface="Times New Roman" panose="02020603050405020304" pitchFamily="18" charset="0"/>
              </a:rPr>
              <a:t>1</a:t>
            </a:r>
            <a:r>
              <a:rPr lang="en-US" altLang="zh-CN" sz="3000" b="1" dirty="0">
                <a:latin typeface="Times New Roman" panose="02020603050405020304" pitchFamily="18" charset="0"/>
              </a:rPr>
              <a:t> </a:t>
            </a:r>
            <a:r>
              <a:rPr lang="zh-CN" altLang="en-US" sz="3000" b="1" dirty="0">
                <a:latin typeface="Times New Roman" panose="02020603050405020304" pitchFamily="18" charset="0"/>
              </a:rPr>
              <a:t>两端的电压，不符合题意。</a:t>
            </a:r>
            <a:r>
              <a:rPr lang="en-US" altLang="zh-CN" sz="3000" b="1" dirty="0">
                <a:latin typeface="Times New Roman" panose="02020603050405020304" pitchFamily="18" charset="0"/>
              </a:rPr>
              <a:t>D </a:t>
            </a:r>
            <a:r>
              <a:rPr lang="zh-CN" altLang="en-US" sz="3000" b="1" dirty="0">
                <a:latin typeface="Times New Roman" panose="02020603050405020304" pitchFamily="18" charset="0"/>
              </a:rPr>
              <a:t>中电路为串联电路，电压表并联在灯泡</a:t>
            </a:r>
            <a:r>
              <a:rPr lang="en-US" altLang="zh-CN" sz="3000" b="1" dirty="0">
                <a:latin typeface="Times New Roman" panose="02020603050405020304" pitchFamily="18" charset="0"/>
              </a:rPr>
              <a:t>L</a:t>
            </a:r>
            <a:r>
              <a:rPr lang="en-US" altLang="zh-CN" sz="3000" b="1" baseline="-25000" dirty="0">
                <a:latin typeface="Times New Roman" panose="02020603050405020304" pitchFamily="18" charset="0"/>
              </a:rPr>
              <a:t>2 </a:t>
            </a:r>
            <a:r>
              <a:rPr lang="zh-CN" altLang="en-US" sz="3000" b="1" dirty="0">
                <a:latin typeface="Times New Roman" panose="02020603050405020304" pitchFamily="18" charset="0"/>
              </a:rPr>
              <a:t>两端，测量的是</a:t>
            </a:r>
            <a:r>
              <a:rPr lang="en-US" altLang="zh-CN" sz="3000" b="1" dirty="0">
                <a:latin typeface="Times New Roman" panose="02020603050405020304" pitchFamily="18" charset="0"/>
              </a:rPr>
              <a:t>L</a:t>
            </a:r>
            <a:r>
              <a:rPr lang="en-US" altLang="zh-CN" sz="3000" b="1" baseline="-25000" dirty="0">
                <a:latin typeface="Times New Roman" panose="02020603050405020304" pitchFamily="18" charset="0"/>
              </a:rPr>
              <a:t>2 </a:t>
            </a:r>
            <a:r>
              <a:rPr lang="zh-CN" altLang="en-US" sz="3000" b="1" dirty="0">
                <a:latin typeface="Times New Roman" panose="02020603050405020304" pitchFamily="18" charset="0"/>
              </a:rPr>
              <a:t>两端的电压，符合题意，故</a:t>
            </a:r>
            <a:r>
              <a:rPr lang="en-US" altLang="zh-CN" sz="3000" b="1" dirty="0">
                <a:latin typeface="Times New Roman" panose="02020603050405020304" pitchFamily="18" charset="0"/>
              </a:rPr>
              <a:t>D </a:t>
            </a:r>
            <a:r>
              <a:rPr lang="zh-CN" altLang="en-US" sz="3000" b="1" dirty="0">
                <a:latin typeface="Times New Roman" panose="02020603050405020304" pitchFamily="18" charset="0"/>
              </a:rPr>
              <a:t>正确。</a:t>
            </a:r>
            <a:endParaRPr lang="zh-CN" altLang="en-US" sz="30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8"/>
          <p:cNvSpPr txBox="1"/>
          <p:nvPr/>
        </p:nvSpPr>
        <p:spPr>
          <a:xfrm>
            <a:off x="3071664" y="1628800"/>
            <a:ext cx="5976664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00B0F0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3600" b="1" dirty="0" smtClean="0">
                <a:latin typeface="+mn-ea"/>
                <a:cs typeface="Times New Roman" panose="02020603050405020304" pitchFamily="18" charset="0"/>
              </a:rPr>
              <a:t>电压</a:t>
            </a:r>
            <a:endParaRPr lang="en-US" altLang="zh-CN" sz="3600" b="1" dirty="0" smtClean="0">
              <a:latin typeface="+mn-ea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Clr>
                <a:srgbClr val="00B0F0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3600" b="1" dirty="0">
                <a:latin typeface="+mn-ea"/>
                <a:cs typeface="Times New Roman" panose="02020603050405020304" pitchFamily="18" charset="0"/>
              </a:rPr>
              <a:t>电压的</a:t>
            </a:r>
            <a:r>
              <a:rPr lang="zh-CN" altLang="en-US" sz="3600" b="1" dirty="0" smtClean="0">
                <a:latin typeface="+mn-ea"/>
                <a:cs typeface="Times New Roman" panose="02020603050405020304" pitchFamily="18" charset="0"/>
              </a:rPr>
              <a:t>测量</a:t>
            </a:r>
            <a:endParaRPr lang="en-US" altLang="zh-CN" sz="3600" b="1" dirty="0" smtClean="0">
              <a:latin typeface="+mn-ea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Clr>
                <a:srgbClr val="00B0F0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3600" b="1" dirty="0">
                <a:latin typeface="+mn-ea"/>
                <a:cs typeface="Times New Roman" panose="02020603050405020304" pitchFamily="18" charset="0"/>
              </a:rPr>
              <a:t>串、并联电路的电压</a:t>
            </a:r>
            <a:r>
              <a:rPr lang="zh-CN" altLang="en-US" sz="3600" b="1" dirty="0" smtClean="0">
                <a:latin typeface="+mn-ea"/>
                <a:cs typeface="Times New Roman" panose="02020603050405020304" pitchFamily="18" charset="0"/>
              </a:rPr>
              <a:t>规律</a:t>
            </a:r>
            <a:endParaRPr lang="en-US" altLang="zh-CN" sz="3600" b="1" dirty="0" smtClean="0">
              <a:latin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368186" y="757326"/>
            <a:ext cx="9912350" cy="5290820"/>
            <a:chOff x="153" y="1656"/>
            <a:chExt cx="15610" cy="8332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153" y="2247"/>
              <a:ext cx="15610" cy="7741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607" y="1656"/>
              <a:ext cx="4248" cy="977"/>
              <a:chOff x="607" y="2063"/>
              <a:chExt cx="4248" cy="977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2090" y="2218"/>
                <a:ext cx="2765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技巧</a:t>
                </a:r>
                <a:r>
                  <a:rPr lang="zh-CN" altLang="en-US" sz="2800" dirty="0" smtClean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点拨</a:t>
                </a:r>
                <a:endParaRPr lang="zh-CN" altLang="en-US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607" y="2063"/>
                <a:ext cx="1579" cy="936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376298" y="1621422"/>
            <a:ext cx="8544238" cy="381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449580" indent="-4495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5080" indent="720725"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判断电流表、电压表连接是否正确，应先判断电路中用电器的串、并联关系，再依次从电流表是否与待测电路串联、电压表是否与待测电路并联、电流流向是否“正进负出”、待测电流、电压是否超过量程方面考虑。</a:t>
            </a:r>
            <a:endParaRPr lang="en-US" altLang="zh-CN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33"/>
          <p:cNvSpPr txBox="1">
            <a:spLocks noChangeArrowheads="1"/>
          </p:cNvSpPr>
          <p:nvPr/>
        </p:nvSpPr>
        <p:spPr bwMode="auto">
          <a:xfrm>
            <a:off x="815414" y="1556792"/>
            <a:ext cx="10562167" cy="3816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4345" indent="-474345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实验探究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——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探究串、并联电路电压规律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4345" indent="-474345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实验方法：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分析归纳法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4345" indent="-474345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多次实验的目的：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使实验结论具有普遍性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4345" indent="1905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方法：①换用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不同规格的灯泡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进行多次实验；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4345" indent="1905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②换用不同规格的电源进行多次实验。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AutoShape 2"/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 flipH="1">
            <a:off x="2244900" y="851900"/>
            <a:ext cx="6011340" cy="573617"/>
          </a:xfrm>
          <a:prstGeom prst="roundRect">
            <a:avLst>
              <a:gd name="adj" fmla="val 47681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 flipH="1">
            <a:off x="839435" y="841317"/>
            <a:ext cx="2053167" cy="584200"/>
          </a:xfrm>
          <a:prstGeom prst="roundRect">
            <a:avLst>
              <a:gd name="adj" fmla="val 47681"/>
            </a:avLst>
          </a:prstGeom>
          <a:gradFill rotWithShape="1">
            <a:gsLst>
              <a:gs pos="100000">
                <a:schemeClr val="accent5">
                  <a:lumMod val="60000"/>
                  <a:lumOff val="40000"/>
                </a:schemeClr>
              </a:gs>
              <a:gs pos="100000">
                <a:srgbClr val="FF0A00"/>
              </a:gs>
              <a:gs pos="100000">
                <a:srgbClr val="FF1200"/>
              </a:gs>
              <a:gs pos="100000">
                <a:srgbClr val="FF6600"/>
              </a:gs>
            </a:gsLst>
            <a:lin ang="0" scaled="1"/>
          </a:gra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27"/>
          <p:cNvSpPr txBox="1"/>
          <p:nvPr>
            <p:custDataLst>
              <p:tags r:id="rId3"/>
            </p:custDataLst>
          </p:nvPr>
        </p:nvSpPr>
        <p:spPr>
          <a:xfrm>
            <a:off x="1050679" y="839452"/>
            <a:ext cx="1449436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知识点</a:t>
            </a:r>
            <a:endParaRPr lang="zh-CN" altLang="en-US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28"/>
          <p:cNvSpPr txBox="1"/>
          <p:nvPr>
            <p:custDataLst>
              <p:tags r:id="rId4"/>
            </p:custDataLst>
          </p:nvPr>
        </p:nvSpPr>
        <p:spPr>
          <a:xfrm>
            <a:off x="3347263" y="839452"/>
            <a:ext cx="4692953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串、并联电路的电压规律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AutoShape 11"/>
          <p:cNvSpPr/>
          <p:nvPr>
            <p:custDataLst>
              <p:tags r:id="rId5"/>
            </p:custDataLst>
          </p:nvPr>
        </p:nvSpPr>
        <p:spPr>
          <a:xfrm>
            <a:off x="2486202" y="707968"/>
            <a:ext cx="768351" cy="776816"/>
          </a:xfrm>
          <a:prstGeom prst="diamond">
            <a:avLst/>
          </a:prstGeom>
          <a:solidFill>
            <a:srgbClr val="F4BE96"/>
          </a:solidFill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 anchorCtr="0"/>
          <a:lstStyle/>
          <a:p>
            <a:pPr algn="ctr" eaLnBrk="0" hangingPunct="0"/>
            <a:r>
              <a:rPr lang="en-US" altLang="ko-KR" sz="32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endParaRPr lang="en-US" altLang="ko-KR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33"/>
          <p:cNvSpPr txBox="1">
            <a:spLocks noChangeArrowheads="1"/>
          </p:cNvSpPr>
          <p:nvPr/>
        </p:nvSpPr>
        <p:spPr bwMode="auto">
          <a:xfrm>
            <a:off x="814919" y="1124744"/>
            <a:ext cx="10369648" cy="4555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4345" indent="-474345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(3)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实验操作基本要求： ①注意正确连接电压表；②运用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试触法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合理地选择电压表的量程； ③连接电路时，先将其他元件按顺序连接好，最后将电压表并联在被测的那一部分电路两端。且电压表的“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+”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接线柱连接靠近电源的正极的一端，“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-”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接线柱连接靠近电源的负极的一端。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33"/>
          <p:cNvSpPr txBox="1">
            <a:spLocks noChangeArrowheads="1"/>
          </p:cNvSpPr>
          <p:nvPr/>
        </p:nvSpPr>
        <p:spPr bwMode="auto">
          <a:xfrm>
            <a:off x="814918" y="908720"/>
            <a:ext cx="10562167" cy="861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6250" indent="-47625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串、并联电路电压规律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391476" y="1868826"/>
          <a:ext cx="9985606" cy="3169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8140"/>
                <a:gridCol w="3072341"/>
                <a:gridCol w="2496277"/>
                <a:gridCol w="3168848"/>
              </a:tblGrid>
              <a:tr h="6096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电路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电路图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电压规律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 hMerge="1">
                  <a:tcPr/>
                </a:tc>
              </a:tr>
              <a:tr h="25603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串联电路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文字表达：串联电路中，总电压等于各部分电路电压之和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公式表达：</a:t>
                      </a:r>
                      <a:r>
                        <a:rPr lang="en-US" altLang="zh-CN" sz="32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</a:t>
                      </a:r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=</a:t>
                      </a:r>
                      <a:r>
                        <a:rPr lang="en-US" altLang="zh-CN" sz="32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</a:t>
                      </a:r>
                      <a:r>
                        <a:rPr lang="en-US" altLang="zh-CN" sz="3200" b="1" i="0" baseline="-2500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+</a:t>
                      </a:r>
                      <a:r>
                        <a:rPr lang="en-US" altLang="zh-CN" sz="32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</a:t>
                      </a:r>
                      <a:r>
                        <a:rPr lang="en-US" altLang="zh-CN" sz="3200" b="1" i="0" baseline="-2500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en-US" altLang="zh-CN" sz="3200" b="1" i="0" baseline="-25000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多个用电器串联时</a:t>
                      </a:r>
                      <a:r>
                        <a:rPr lang="en-US" altLang="zh-CN" sz="32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</a:t>
                      </a:r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=</a:t>
                      </a:r>
                      <a:r>
                        <a:rPr lang="en-US" altLang="zh-CN" sz="32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</a:t>
                      </a:r>
                      <a:r>
                        <a:rPr lang="en-US" altLang="zh-CN" sz="3200" b="1" i="0" baseline="-2500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+</a:t>
                      </a:r>
                      <a:r>
                        <a:rPr lang="en-US" altLang="zh-CN" sz="32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</a:t>
                      </a:r>
                      <a:r>
                        <a:rPr lang="en-US" altLang="zh-CN" sz="3200" b="1" i="0" baseline="-2500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+…+ </a:t>
                      </a:r>
                      <a:r>
                        <a:rPr lang="en-US" altLang="zh-CN" sz="32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</a:t>
                      </a:r>
                      <a:r>
                        <a:rPr lang="en-US" altLang="zh-CN" sz="3200" b="1" i="1" baseline="-2500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</a:t>
                      </a:r>
                      <a:endParaRPr lang="zh-CN" altLang="en-US" sz="3200" b="1" i="1" baseline="-2500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</a:tr>
            </a:tbl>
          </a:graphicData>
        </a:graphic>
      </p:graphicFrame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2392" y="2636912"/>
            <a:ext cx="2765761" cy="192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103446" y="1412776"/>
          <a:ext cx="9985606" cy="3657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8140"/>
                <a:gridCol w="3072341"/>
                <a:gridCol w="2496277"/>
                <a:gridCol w="3168848"/>
              </a:tblGrid>
              <a:tr h="6096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电路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电路图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电压规律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 hMerge="1">
                  <a:tcPr/>
                </a:tc>
              </a:tr>
              <a:tr h="3048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并联电路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文字表达：并联电路中，各支路两端电压相等，且等于电源电压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公式表达：</a:t>
                      </a:r>
                      <a:endParaRPr lang="zh-CN" altLang="en-US" sz="3200" b="1" i="0" baseline="0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32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</a:t>
                      </a:r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=</a:t>
                      </a:r>
                      <a:r>
                        <a:rPr lang="en-US" altLang="zh-CN" sz="32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</a:t>
                      </a:r>
                      <a:r>
                        <a:rPr lang="en-US" altLang="zh-CN" sz="3200" b="1" i="0" baseline="-2500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=</a:t>
                      </a:r>
                      <a:r>
                        <a:rPr lang="en-US" altLang="zh-CN" sz="32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</a:t>
                      </a:r>
                      <a:r>
                        <a:rPr lang="en-US" altLang="zh-CN" sz="3200" b="1" i="0" baseline="-2500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en-US" altLang="zh-CN" sz="3200" b="1" i="0" baseline="-25000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多个用电器并联时</a:t>
                      </a:r>
                      <a:r>
                        <a:rPr lang="en-US" altLang="zh-CN" sz="32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</a:t>
                      </a:r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=</a:t>
                      </a:r>
                      <a:r>
                        <a:rPr lang="en-US" altLang="zh-CN" sz="32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</a:t>
                      </a:r>
                      <a:r>
                        <a:rPr lang="en-US" altLang="zh-CN" sz="3200" b="1" i="0" baseline="-2500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=</a:t>
                      </a:r>
                      <a:r>
                        <a:rPr lang="en-US" altLang="zh-CN" sz="32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</a:t>
                      </a:r>
                      <a:r>
                        <a:rPr lang="en-US" altLang="zh-CN" sz="3200" b="1" i="0" baseline="-2500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=…= </a:t>
                      </a:r>
                      <a:r>
                        <a:rPr lang="en-US" altLang="zh-CN" sz="3200" b="1" i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</a:t>
                      </a:r>
                      <a:r>
                        <a:rPr lang="en-US" altLang="zh-CN" sz="3200" b="1" i="1" baseline="-2500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</a:t>
                      </a:r>
                      <a:endParaRPr lang="zh-CN" altLang="en-US" sz="3200" b="1" i="1" baseline="-2500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</a:tr>
            </a:tbl>
          </a:graphicData>
        </a:graphic>
      </p:graphicFrame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5627" y="2372883"/>
            <a:ext cx="2440020" cy="2118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839416" y="908720"/>
            <a:ext cx="10466156" cy="4555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4345" indent="-474345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深度理解 ：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360045" indent="-360045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1. 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并联电路电压一定相等，但是电压相等不一定是并联，因为两个相同的用电器串联，它们的电压也相等。</a:t>
            </a:r>
            <a:endParaRPr lang="zh-CN" altLang="en-US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360045" indent="-360045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2. 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串联电路有分压的作用：串联电路的总电压等于各部分电路电压之和，也就是串联电路的各用电器分得总电压的一部分。因此，串联电路有分压的作用。</a:t>
            </a:r>
            <a:endParaRPr lang="en-US" altLang="zh-CN" sz="3200" b="1" u="wavy" dirty="0">
              <a:solidFill>
                <a:srgbClr val="00B0F0"/>
              </a:solidFill>
              <a:uFill>
                <a:solidFill>
                  <a:schemeClr val="tx1"/>
                </a:solidFill>
              </a:u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606551" y="980728"/>
            <a:ext cx="9225491" cy="23391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[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中考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·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邵阳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]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小芳在“探究串联电路电压特点”的实验中，连接好的实物电路图如图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甲所示，请你协助完成。</a:t>
            </a:r>
            <a:endParaRPr lang="en-US" altLang="zh-CN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" name="任意多边形 9"/>
          <p:cNvSpPr/>
          <p:nvPr>
            <p:custDataLst>
              <p:tags r:id="rId1"/>
            </p:custDataLst>
          </p:nvPr>
        </p:nvSpPr>
        <p:spPr>
          <a:xfrm>
            <a:off x="569385" y="1173343"/>
            <a:ext cx="1062567" cy="592667"/>
          </a:xfrm>
          <a:custGeom>
            <a:avLst/>
            <a:gdLst>
              <a:gd name="connsiteX0" fmla="*/ 0 w 1141940"/>
              <a:gd name="connsiteY0" fmla="*/ 0 h 714376"/>
              <a:gd name="connsiteX1" fmla="*/ 784752 w 1141940"/>
              <a:gd name="connsiteY1" fmla="*/ 0 h 714376"/>
              <a:gd name="connsiteX2" fmla="*/ 1141940 w 1141940"/>
              <a:gd name="connsiteY2" fmla="*/ 357188 h 714376"/>
              <a:gd name="connsiteX3" fmla="*/ 1141939 w 1141940"/>
              <a:gd name="connsiteY3" fmla="*/ 357188 h 714376"/>
              <a:gd name="connsiteX4" fmla="*/ 784751 w 1141940"/>
              <a:gd name="connsiteY4" fmla="*/ 714376 h 714376"/>
              <a:gd name="connsiteX5" fmla="*/ 244993 w 1141940"/>
              <a:gd name="connsiteY5" fmla="*/ 714376 h 71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1940" h="714376">
                <a:moveTo>
                  <a:pt x="0" y="0"/>
                </a:moveTo>
                <a:lnTo>
                  <a:pt x="784752" y="0"/>
                </a:lnTo>
                <a:cubicBezTo>
                  <a:pt x="982021" y="0"/>
                  <a:pt x="1141940" y="159919"/>
                  <a:pt x="1141940" y="357188"/>
                </a:cubicBezTo>
                <a:lnTo>
                  <a:pt x="1141939" y="357188"/>
                </a:lnTo>
                <a:cubicBezTo>
                  <a:pt x="1141939" y="554457"/>
                  <a:pt x="982020" y="714376"/>
                  <a:pt x="784751" y="714376"/>
                </a:cubicBezTo>
                <a:lnTo>
                  <a:pt x="244993" y="714376"/>
                </a:lnTo>
                <a:close/>
              </a:path>
            </a:pathLst>
          </a:custGeom>
          <a:solidFill>
            <a:srgbClr val="E6844E">
              <a:alpha val="74000"/>
            </a:srgbClr>
          </a:solidFill>
        </p:spPr>
        <p:txBody>
          <a:bodyPr lIns="239994" tIns="60958" rIns="121917" bIns="60958" anchor="ctr">
            <a:normAutofit lnSpcReduction="10000"/>
          </a:bodyPr>
          <a:lstStyle/>
          <a:p>
            <a:pPr algn="ctr"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例</a:t>
            </a:r>
            <a:r>
              <a:rPr lang="en-US" altLang="zh-CN" sz="32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zh-CN" altLang="en-US" sz="3200" dirty="0" err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4389" y="2683439"/>
            <a:ext cx="3909815" cy="3001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814918" y="836712"/>
            <a:ext cx="10562167" cy="160043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 marL="476250" indent="-476250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在方框内画出与图甲对应的电路图，并在电路图中标上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</a:t>
            </a:r>
            <a:r>
              <a:rPr lang="en-US" altLang="zh-CN" sz="3200" b="1" baseline="-25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</a:t>
            </a:r>
            <a:r>
              <a:rPr lang="en-US" altLang="zh-CN" sz="3200" b="1" baseline="-25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768075" y="1606557"/>
            <a:ext cx="3648405" cy="861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解：如图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所示。</a:t>
            </a:r>
            <a:endParaRPr lang="zh-CN" altLang="en-US" sz="3200" b="1" i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8893" y="2343707"/>
            <a:ext cx="3909815" cy="3001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4085" y="2285026"/>
            <a:ext cx="3714816" cy="3118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8689" y="2446443"/>
            <a:ext cx="2754644" cy="232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825194" y="836712"/>
            <a:ext cx="10562167" cy="45550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 marL="476250" indent="-476250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在某次测量时，电压表的示数如图乙所示，此时灯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</a:t>
            </a:r>
            <a:r>
              <a:rPr lang="en-US" altLang="zh-CN" sz="3200" b="1" baseline="-25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两端的电压为 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_______V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(3)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闭合开关后，小芳发现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</a:t>
            </a:r>
            <a:r>
              <a:rPr lang="en-US" altLang="zh-CN" sz="3200" b="1" baseline="-25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</a:t>
            </a:r>
            <a:r>
              <a:rPr lang="en-US" altLang="zh-CN" sz="3200" b="1" baseline="-25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均不</a:t>
            </a:r>
            <a:endParaRPr lang="en-US" altLang="zh-CN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>
              <a:lnSpc>
                <a:spcPct val="15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发光，电压表有示数且大小接近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 V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</a:t>
            </a:r>
            <a:endParaRPr lang="en-US" altLang="zh-CN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>
              <a:lnSpc>
                <a:spcPct val="15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则电路中出现的故障可能是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</a:t>
            </a:r>
            <a:r>
              <a:rPr lang="en-US" altLang="zh-CN" sz="3200" b="1" baseline="-25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发生</a:t>
            </a:r>
            <a:endParaRPr lang="en-US" altLang="zh-CN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>
              <a:lnSpc>
                <a:spcPct val="15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了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填“短路”或“断路”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887755" y="1604798"/>
            <a:ext cx="827616" cy="8617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1.9</a:t>
            </a:r>
            <a:endParaRPr lang="zh-CN" altLang="en-US" sz="3200" b="1" i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6214" y="1988840"/>
            <a:ext cx="3282189" cy="3528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967541" y="4487439"/>
            <a:ext cx="1152128" cy="861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断路</a:t>
            </a:r>
            <a:endParaRPr lang="zh-CN" altLang="en-US" sz="3200" b="1" i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814918" y="1508787"/>
            <a:ext cx="10562167" cy="30777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 marL="476250" indent="-476250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(4)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排除故障后，小芳在测量了灯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</a:t>
            </a:r>
            <a:r>
              <a:rPr lang="en-US" altLang="zh-CN" sz="3200" b="1" baseline="-25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两端的电压后，断开开关，然后将导线</a:t>
            </a:r>
            <a:r>
              <a:rPr lang="en-US" altLang="zh-CN" sz="32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AE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</a:t>
            </a:r>
            <a:r>
              <a:rPr lang="en-US" altLang="zh-CN" sz="32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端松开，接到</a:t>
            </a:r>
            <a:r>
              <a:rPr lang="en-US" altLang="zh-CN" sz="32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接线柱上，测量灯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</a:t>
            </a:r>
            <a:r>
              <a:rPr lang="en-US" altLang="zh-CN" sz="3200" b="1" baseline="-25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两端的电压，这一做法会造成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76250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___________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。</a:t>
            </a:r>
            <a:endParaRPr lang="en-US" altLang="zh-CN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8400256" y="2951269"/>
            <a:ext cx="2939851" cy="861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电压表的正负</a:t>
            </a:r>
            <a:endParaRPr lang="zh-CN" altLang="en-US" sz="3200" b="1" i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391477" y="3663427"/>
            <a:ext cx="2304256" cy="861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接线柱接反</a:t>
            </a:r>
            <a:endParaRPr lang="zh-CN" altLang="en-US" sz="3200" b="1" i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6"/>
          <p:cNvSpPr txBox="1">
            <a:spLocks noChangeArrowheads="1"/>
          </p:cNvSpPr>
          <p:nvPr/>
        </p:nvSpPr>
        <p:spPr bwMode="auto">
          <a:xfrm>
            <a:off x="1775521" y="1268760"/>
            <a:ext cx="8640960" cy="2339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indent="901700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我们已经知道，导体中存在着可以移动的自由电荷，自由电荷的定向移动形成电流。那么是什么原因使电荷定向移动呢？</a:t>
            </a:r>
            <a:endParaRPr lang="zh-CN" altLang="en-US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2"/>
          <p:cNvSpPr>
            <a:spLocks noChangeArrowheads="1"/>
          </p:cNvSpPr>
          <p:nvPr/>
        </p:nvSpPr>
        <p:spPr bwMode="auto">
          <a:xfrm>
            <a:off x="1305985" y="799543"/>
            <a:ext cx="9577916" cy="5293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解析：</a:t>
            </a:r>
            <a:r>
              <a:rPr lang="zh-CN" altLang="en-US" sz="3200" b="1" dirty="0">
                <a:latin typeface="Times New Roman" panose="02020603050405020304" pitchFamily="18" charset="0"/>
              </a:rPr>
              <a:t>闭合开关后，灯</a:t>
            </a:r>
            <a:r>
              <a:rPr lang="en-US" altLang="zh-CN" sz="3200" b="1" dirty="0">
                <a:latin typeface="Times New Roman" panose="02020603050405020304" pitchFamily="18" charset="0"/>
              </a:rPr>
              <a:t>L</a:t>
            </a:r>
            <a:r>
              <a:rPr lang="en-US" altLang="zh-CN" sz="3200" b="1" baseline="-25000" dirty="0">
                <a:latin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</a:rPr>
              <a:t>、</a:t>
            </a:r>
            <a:r>
              <a:rPr lang="en-US" altLang="zh-CN" sz="3200" b="1" dirty="0">
                <a:latin typeface="Times New Roman" panose="02020603050405020304" pitchFamily="18" charset="0"/>
              </a:rPr>
              <a:t>L</a:t>
            </a:r>
            <a:r>
              <a:rPr lang="en-US" altLang="zh-CN" sz="3200" b="1" baseline="-25000" dirty="0">
                <a:latin typeface="Times New Roman" panose="02020603050405020304" pitchFamily="18" charset="0"/>
              </a:rPr>
              <a:t>2</a:t>
            </a:r>
            <a:r>
              <a:rPr lang="en-US" altLang="zh-CN" sz="3200" b="1" dirty="0"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</a:rPr>
              <a:t>均不发光，说明电路中可能有断路故障，而电压表的示数大小接近电源电压</a:t>
            </a:r>
            <a:r>
              <a:rPr lang="en-US" altLang="zh-CN" sz="3200" b="1" dirty="0">
                <a:latin typeface="Times New Roman" panose="02020603050405020304" pitchFamily="18" charset="0"/>
              </a:rPr>
              <a:t>3 V</a:t>
            </a:r>
            <a:r>
              <a:rPr lang="zh-CN" altLang="en-US" sz="3200" b="1" dirty="0">
                <a:latin typeface="Times New Roman" panose="02020603050405020304" pitchFamily="18" charset="0"/>
              </a:rPr>
              <a:t>，说明此时电压表的正负接线柱与电源两极相通，故可能是灯</a:t>
            </a:r>
            <a:r>
              <a:rPr lang="en-US" altLang="zh-CN" sz="3200" b="1" dirty="0">
                <a:latin typeface="Times New Roman" panose="02020603050405020304" pitchFamily="18" charset="0"/>
              </a:rPr>
              <a:t>L</a:t>
            </a:r>
            <a:r>
              <a:rPr lang="en-US" altLang="zh-CN" sz="3200" b="1" baseline="-25000" dirty="0">
                <a:latin typeface="Times New Roman" panose="02020603050405020304" pitchFamily="18" charset="0"/>
              </a:rPr>
              <a:t>1</a:t>
            </a:r>
            <a:r>
              <a:rPr lang="en-US" altLang="zh-CN" sz="3200" b="1" dirty="0"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</a:rPr>
              <a:t>断路。如果将导线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AE</a:t>
            </a:r>
            <a:r>
              <a:rPr lang="en-US" altLang="zh-CN" sz="3200" b="1" dirty="0"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</a:rPr>
              <a:t>的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</a:rPr>
              <a:t>端松开，接到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D </a:t>
            </a:r>
            <a:r>
              <a:rPr lang="zh-CN" altLang="en-US" sz="3200" b="1" dirty="0">
                <a:latin typeface="Times New Roman" panose="02020603050405020304" pitchFamily="18" charset="0"/>
              </a:rPr>
              <a:t>接线柱上来测量灯</a:t>
            </a:r>
            <a:r>
              <a:rPr lang="en-US" altLang="zh-CN" sz="3200" b="1" dirty="0">
                <a:latin typeface="Times New Roman" panose="02020603050405020304" pitchFamily="18" charset="0"/>
              </a:rPr>
              <a:t>L</a:t>
            </a:r>
            <a:r>
              <a:rPr lang="en-US" altLang="zh-CN" sz="3200" b="1" baseline="-25000" dirty="0">
                <a:latin typeface="Times New Roman" panose="02020603050405020304" pitchFamily="18" charset="0"/>
              </a:rPr>
              <a:t>2</a:t>
            </a:r>
            <a:r>
              <a:rPr lang="en-US" altLang="zh-CN" sz="3200" b="1" dirty="0"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</a:rPr>
              <a:t>两端的电压，这样电流从电压表的“－</a:t>
            </a:r>
            <a:r>
              <a:rPr lang="en-US" altLang="zh-CN" sz="3200" b="1" dirty="0">
                <a:latin typeface="Times New Roman" panose="02020603050405020304" pitchFamily="18" charset="0"/>
              </a:rPr>
              <a:t>”</a:t>
            </a:r>
            <a:r>
              <a:rPr lang="zh-CN" altLang="en-US" sz="3200" b="1" dirty="0">
                <a:latin typeface="Times New Roman" panose="02020603050405020304" pitchFamily="18" charset="0"/>
              </a:rPr>
              <a:t>接线柱流入，“</a:t>
            </a:r>
            <a:r>
              <a:rPr lang="en-US" altLang="zh-CN" sz="3200" b="1" dirty="0">
                <a:latin typeface="Times New Roman" panose="02020603050405020304" pitchFamily="18" charset="0"/>
              </a:rPr>
              <a:t>+”</a:t>
            </a:r>
            <a:r>
              <a:rPr lang="zh-CN" altLang="en-US" sz="3200" b="1" dirty="0">
                <a:latin typeface="Times New Roman" panose="02020603050405020304" pitchFamily="18" charset="0"/>
              </a:rPr>
              <a:t>接线柱流出，即会造成电压表的正负接线柱接反。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1199456" y="476672"/>
            <a:ext cx="9793088" cy="5539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4345" indent="-474345" eaLnBrk="1" hangingPunct="1">
              <a:lnSpc>
                <a:spcPct val="150000"/>
              </a:lnSpc>
              <a:defRPr/>
            </a:pPr>
            <a:r>
              <a:rPr lang="zh-CN" altLang="en-US" sz="29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技巧点拨：</a:t>
            </a:r>
            <a:endParaRPr lang="zh-CN" altLang="en-US" sz="29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indent="721995" eaLnBrk="1" hangingPunct="1">
              <a:lnSpc>
                <a:spcPct val="150000"/>
              </a:lnSpc>
              <a:defRPr/>
            </a:pPr>
            <a:r>
              <a:rPr lang="zh-CN" altLang="en-US" sz="2900" b="1" u="wavy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连接含有电压表电路的技巧：</a:t>
            </a:r>
            <a:endParaRPr lang="zh-CN" altLang="en-US" sz="2900" b="1" u="wavy" dirty="0">
              <a:solidFill>
                <a:srgbClr val="00B0F0"/>
              </a:solidFill>
              <a:uFill>
                <a:solidFill>
                  <a:schemeClr val="tx1"/>
                </a:solidFill>
              </a:u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indent="721995" eaLnBrk="1" hangingPunct="1">
              <a:lnSpc>
                <a:spcPct val="150000"/>
              </a:lnSpc>
              <a:defRPr/>
            </a:pPr>
            <a:r>
              <a:rPr lang="en-US" altLang="zh-CN" sz="29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(1)</a:t>
            </a:r>
            <a:r>
              <a:rPr lang="zh-CN" altLang="en-US" sz="29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在测量电压的实验电路中，连接电路时，可将除去电压表外的其他元件按顺序先连接好，最后将电压表并联在被测的那一部分电路两端。且电流从电压表的“</a:t>
            </a:r>
            <a:r>
              <a:rPr lang="en-US" altLang="zh-CN" sz="29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+”</a:t>
            </a:r>
            <a:r>
              <a:rPr lang="zh-CN" altLang="en-US" sz="29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接线柱流入，从“－</a:t>
            </a:r>
            <a:r>
              <a:rPr lang="en-US" altLang="zh-CN" sz="29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”</a:t>
            </a:r>
            <a:r>
              <a:rPr lang="zh-CN" altLang="en-US" sz="29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接线柱流出。</a:t>
            </a:r>
            <a:endParaRPr lang="zh-CN" altLang="en-US" sz="29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indent="721995" eaLnBrk="1" hangingPunct="1">
              <a:lnSpc>
                <a:spcPct val="150000"/>
              </a:lnSpc>
              <a:defRPr/>
            </a:pPr>
            <a:r>
              <a:rPr lang="en-US" altLang="zh-CN" sz="29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(2)</a:t>
            </a:r>
            <a:r>
              <a:rPr lang="zh-CN" altLang="en-US" sz="29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变换测量对象时，不能简单地将与电压表连接的一根导线改接到待测用电器的一端，要具体问题具体分析。</a:t>
            </a:r>
            <a:endParaRPr lang="en-US" altLang="zh-CN" sz="2900" b="1" u="wavy" dirty="0">
              <a:solidFill>
                <a:srgbClr val="00B0F0"/>
              </a:solidFill>
              <a:uFill>
                <a:solidFill>
                  <a:schemeClr val="tx1"/>
                </a:solidFill>
              </a:u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 txBox="1"/>
          <p:nvPr/>
        </p:nvSpPr>
        <p:spPr>
          <a:xfrm>
            <a:off x="766663" y="1622807"/>
            <a:ext cx="7921625" cy="64633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2200" smtClean="0">
                <a:latin typeface="Times New Roman" panose="02020603050405020304"/>
                <a:ea typeface="宋体" panose="02010600030101010101" pitchFamily="2" charset="-122"/>
              </a:rPr>
              <a:t>1</a:t>
            </a:r>
            <a:r>
              <a:rPr lang="zh-CN" altLang="en-US" sz="3200" b="1" kern="2200" smtClean="0">
                <a:latin typeface="Times New Roman" panose="02020603050405020304"/>
                <a:ea typeface="宋体" panose="02010600030101010101" pitchFamily="2" charset="-122"/>
              </a:rPr>
              <a:t>．关于电压，下列说法错误的是</a:t>
            </a:r>
            <a:r>
              <a:rPr lang="en-US" altLang="zh-CN" sz="3200" b="1" kern="2200" smtClean="0">
                <a:latin typeface="Times New Roman" panose="02020603050405020304"/>
                <a:ea typeface="宋体" panose="02010600030101010101" pitchFamily="2" charset="-122"/>
              </a:rPr>
              <a:t>(</a:t>
            </a:r>
            <a:r>
              <a:rPr lang="zh-CN" altLang="en-US" sz="3200" b="1" kern="2200" smtClean="0">
                <a:latin typeface="Times New Roman" panose="02020603050405020304"/>
                <a:ea typeface="宋体" panose="02010600030101010101" pitchFamily="2" charset="-122"/>
              </a:rPr>
              <a:t>　　</a:t>
            </a:r>
            <a:r>
              <a:rPr lang="en-US" altLang="zh-CN" sz="3200" b="1" kern="2200" smtClean="0">
                <a:latin typeface="Times New Roman" panose="02020603050405020304"/>
                <a:ea typeface="宋体" panose="02010600030101010101" pitchFamily="2" charset="-122"/>
              </a:rPr>
              <a:t>)</a:t>
            </a:r>
            <a:endParaRPr lang="zh-CN" altLang="en-US" sz="3200" b="1" kern="2200" dirty="0" smtClean="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9" name="文本占位符 2"/>
          <p:cNvSpPr txBox="1"/>
          <p:nvPr/>
        </p:nvSpPr>
        <p:spPr>
          <a:xfrm>
            <a:off x="766662" y="2492896"/>
            <a:ext cx="8353674" cy="223824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11530" indent="-17970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A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．电压是电路中形成电流的原因</a:t>
            </a:r>
            <a:endParaRPr lang="zh-CN" altLang="en-US" sz="3200" b="1" kern="100" dirty="0" smtClean="0">
              <a:latin typeface="Times New Roman" panose="02020603050405020304"/>
              <a:ea typeface="宋体" panose="02010600030101010101" pitchFamily="2" charset="-122"/>
            </a:endParaRPr>
          </a:p>
          <a:p>
            <a:pPr marL="811530" indent="-17970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B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．电源是电路中提供电压的装置</a:t>
            </a:r>
            <a:endParaRPr lang="zh-CN" altLang="en-US" sz="3200" b="1" kern="100" dirty="0" smtClean="0">
              <a:latin typeface="Times New Roman" panose="02020603050405020304"/>
              <a:ea typeface="宋体" panose="02010600030101010101" pitchFamily="2" charset="-122"/>
            </a:endParaRPr>
          </a:p>
          <a:p>
            <a:pPr marL="811530" indent="-17970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C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．电路中有电流，则电路中一定有电压</a:t>
            </a:r>
            <a:endParaRPr lang="zh-CN" altLang="en-US" sz="3200" b="1" kern="100" dirty="0" smtClean="0">
              <a:latin typeface="Times New Roman" panose="02020603050405020304"/>
              <a:ea typeface="宋体" panose="02010600030101010101" pitchFamily="2" charset="-122"/>
            </a:endParaRPr>
          </a:p>
          <a:p>
            <a:pPr marL="811530" indent="-17970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D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．电路中有电压，则电路中一定有电流</a:t>
            </a:r>
            <a:endParaRPr lang="zh-CN" altLang="en-US" sz="3200" b="1" kern="100" dirty="0" smtClean="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76120" y="1654558"/>
            <a:ext cx="45104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C00000"/>
                </a:solidFill>
                <a:latin typeface="Times New Roman" panose="02020603050405020304"/>
                <a:ea typeface="宋体" panose="02010600030101010101" pitchFamily="2" charset="-122"/>
              </a:rPr>
              <a:t>D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2"/>
          <p:cNvSpPr txBox="1"/>
          <p:nvPr/>
        </p:nvSpPr>
        <p:spPr>
          <a:xfrm>
            <a:off x="766663" y="1574790"/>
            <a:ext cx="7921625" cy="286232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2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．下列常见的电压值中，错误的是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(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　　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)</a:t>
            </a:r>
            <a:endParaRPr lang="en-US" altLang="zh-CN" sz="3200" b="1" kern="100" dirty="0" smtClean="0">
              <a:latin typeface="Times New Roman" panose="02020603050405020304"/>
              <a:ea typeface="宋体" panose="02010600030101010101" pitchFamily="2" charset="-122"/>
            </a:endParaRPr>
          </a:p>
          <a:p>
            <a:pPr marL="62738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A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．一节新干电池的电压是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1.5 V</a:t>
            </a:r>
            <a:endParaRPr lang="en-US" altLang="zh-CN" sz="3200" b="1" kern="100" dirty="0" smtClean="0">
              <a:latin typeface="Times New Roman" panose="02020603050405020304"/>
              <a:ea typeface="宋体" panose="02010600030101010101" pitchFamily="2" charset="-122"/>
            </a:endParaRPr>
          </a:p>
          <a:p>
            <a:pPr marL="62738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B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．我国家庭电路的电压是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220 V</a:t>
            </a:r>
            <a:endParaRPr lang="en-US" altLang="zh-CN" sz="3200" b="1" kern="100" dirty="0" smtClean="0">
              <a:latin typeface="Times New Roman" panose="02020603050405020304"/>
              <a:ea typeface="宋体" panose="02010600030101010101" pitchFamily="2" charset="-122"/>
            </a:endParaRPr>
          </a:p>
          <a:p>
            <a:pPr marL="62738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C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．一块手机电池的电压是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3.7 V</a:t>
            </a:r>
            <a:endParaRPr lang="en-US" altLang="zh-CN" sz="3200" b="1" kern="100" dirty="0" smtClean="0">
              <a:latin typeface="Times New Roman" panose="02020603050405020304"/>
              <a:ea typeface="宋体" panose="02010600030101010101" pitchFamily="2" charset="-122"/>
            </a:endParaRPr>
          </a:p>
          <a:p>
            <a:pPr marL="62738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D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．电脑</a:t>
            </a:r>
            <a:r>
              <a:rPr lang="en-US" altLang="zh-CN" sz="3200" b="1" i="1" kern="100" dirty="0" smtClean="0">
                <a:latin typeface="Times New Roman" panose="02020603050405020304"/>
                <a:ea typeface="宋体" panose="02010600030101010101" pitchFamily="2" charset="-122"/>
              </a:rPr>
              <a:t>U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SB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接口的输出电压是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220 V</a:t>
            </a:r>
            <a:endParaRPr lang="zh-CN" altLang="en-US" sz="3200" b="1" kern="100" dirty="0" smtClean="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89168" y="1626306"/>
            <a:ext cx="45104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C00000"/>
                </a:solidFill>
                <a:latin typeface="Times New Roman" panose="02020603050405020304"/>
                <a:ea typeface="宋体" panose="02010600030101010101" pitchFamily="2" charset="-122"/>
              </a:rPr>
              <a:t>D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>
          <a:xfrm>
            <a:off x="766763" y="1772816"/>
            <a:ext cx="8857629" cy="64633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3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．由两节新干电池组成的电源的电压是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(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　　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)</a:t>
            </a:r>
            <a:endParaRPr lang="zh-CN" altLang="en-US" sz="3200" b="1" kern="2200" dirty="0" smtClean="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5" name="文本占位符 2"/>
          <p:cNvSpPr txBox="1"/>
          <p:nvPr/>
        </p:nvSpPr>
        <p:spPr>
          <a:xfrm>
            <a:off x="1414735" y="2492896"/>
            <a:ext cx="7921625" cy="57624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None/>
            </a:pP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A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1.5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 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V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  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B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2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 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V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  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C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3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 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V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  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D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4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 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V</a:t>
            </a:r>
            <a:endParaRPr lang="zh-CN" altLang="en-US" sz="3200" b="1" kern="100" dirty="0" smtClean="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81256" y="1726566"/>
            <a:ext cx="37904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3200" b="1" dirty="0" smtClean="0">
                <a:solidFill>
                  <a:srgbClr val="C00000"/>
                </a:solidFill>
                <a:latin typeface="Times New Roman" panose="02020603050405020304"/>
                <a:ea typeface="宋体" panose="02010600030101010101" pitchFamily="2" charset="-122"/>
              </a:rPr>
              <a:t>C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767408" y="1556792"/>
            <a:ext cx="10657830" cy="120032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31825" indent="-631825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4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．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[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中考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·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郴州改编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]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如图所示，电源电压为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3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 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V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，闭合开关，电压表示数为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0.5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 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V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，则灯泡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L</a:t>
            </a:r>
            <a:r>
              <a:rPr lang="en-US" altLang="zh-CN" sz="3200" b="1" kern="2200" baseline="-25000" dirty="0" smtClean="0">
                <a:latin typeface="Times New Roman" panose="02020603050405020304"/>
                <a:ea typeface="宋体" panose="02010600030101010101" pitchFamily="2" charset="-122"/>
              </a:rPr>
              <a:t>2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两端的电压为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(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　　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)</a:t>
            </a:r>
            <a:endParaRPr lang="zh-CN" altLang="en-US" sz="3200" b="1" kern="2200" dirty="0" smtClean="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 txBox="1"/>
          <p:nvPr/>
        </p:nvSpPr>
        <p:spPr>
          <a:xfrm>
            <a:off x="778520" y="4868976"/>
            <a:ext cx="7921625" cy="57624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27380" indent="0" fontAlgn="auto">
              <a:lnSpc>
                <a:spcPct val="150000"/>
              </a:lnSpc>
              <a:spcAft>
                <a:spcPts val="0"/>
              </a:spcAft>
              <a:buNone/>
            </a:pP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A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3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 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V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  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B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2.5 V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  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C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0.5 V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  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D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3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5 V</a:t>
            </a:r>
            <a:endParaRPr lang="zh-CN" altLang="en-US" sz="3200" b="1" kern="100" dirty="0" smtClean="0">
              <a:latin typeface="Times New Roman" panose="02020603050405020304"/>
              <a:ea typeface="宋体" panose="02010600030101010101" pitchFamily="2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800" y="2979389"/>
            <a:ext cx="3384376" cy="20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9742650" y="2484185"/>
            <a:ext cx="37904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3200" b="1" dirty="0" smtClean="0">
                <a:solidFill>
                  <a:srgbClr val="C00000"/>
                </a:solidFill>
                <a:latin typeface="Times New Roman" panose="02020603050405020304"/>
                <a:ea typeface="宋体" panose="02010600030101010101" pitchFamily="2" charset="-122"/>
              </a:rPr>
              <a:t>B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476887" y="1844824"/>
            <a:ext cx="9232005" cy="2954529"/>
            <a:chOff x="1222251" y="1435973"/>
            <a:chExt cx="6924004" cy="2215897"/>
          </a:xfrm>
        </p:grpSpPr>
        <p:cxnSp>
          <p:nvCxnSpPr>
            <p:cNvPr id="18" name="直接箭头连接符 17"/>
            <p:cNvCxnSpPr/>
            <p:nvPr/>
          </p:nvCxnSpPr>
          <p:spPr bwMode="auto">
            <a:xfrm flipH="1">
              <a:off x="3389746" y="2297451"/>
              <a:ext cx="685424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矩形 35"/>
            <p:cNvSpPr>
              <a:spLocks noChangeArrowheads="1"/>
            </p:cNvSpPr>
            <p:nvPr/>
          </p:nvSpPr>
          <p:spPr bwMode="auto">
            <a:xfrm>
              <a:off x="4144517" y="3009035"/>
              <a:ext cx="756457" cy="4385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测量</a:t>
              </a:r>
              <a:endParaRPr lang="en-US" altLang="zh-CN" sz="3200" b="1" dirty="0"/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4070071" y="2094763"/>
              <a:ext cx="936104" cy="370012"/>
            </a:xfrm>
            <a:prstGeom prst="round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电压</a:t>
              </a:r>
              <a:endPara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cxnSp>
          <p:nvCxnSpPr>
            <p:cNvPr id="29" name="直接箭头连接符 28"/>
            <p:cNvCxnSpPr/>
            <p:nvPr/>
          </p:nvCxnSpPr>
          <p:spPr bwMode="auto">
            <a:xfrm>
              <a:off x="5006175" y="2295671"/>
              <a:ext cx="652572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箭头连接符 29"/>
            <p:cNvCxnSpPr/>
            <p:nvPr/>
          </p:nvCxnSpPr>
          <p:spPr bwMode="auto">
            <a:xfrm>
              <a:off x="4541874" y="2456824"/>
              <a:ext cx="0" cy="519113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矩形 35"/>
            <p:cNvSpPr>
              <a:spLocks noChangeArrowheads="1"/>
            </p:cNvSpPr>
            <p:nvPr/>
          </p:nvSpPr>
          <p:spPr bwMode="auto">
            <a:xfrm>
              <a:off x="2555776" y="1867572"/>
              <a:ext cx="864096" cy="830997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电压规律</a:t>
              </a:r>
              <a:endParaRPr lang="en-US" altLang="zh-CN" sz="3200" b="1" dirty="0"/>
            </a:p>
          </p:txBody>
        </p:sp>
        <p:sp>
          <p:nvSpPr>
            <p:cNvPr id="32" name="矩形 35"/>
            <p:cNvSpPr>
              <a:spLocks noChangeArrowheads="1"/>
            </p:cNvSpPr>
            <p:nvPr/>
          </p:nvSpPr>
          <p:spPr bwMode="auto">
            <a:xfrm>
              <a:off x="5658747" y="2089398"/>
              <a:ext cx="756457" cy="4385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含义</a:t>
              </a:r>
              <a:endParaRPr lang="en-US" altLang="zh-CN" sz="3200" b="1" dirty="0"/>
            </a:p>
          </p:txBody>
        </p:sp>
        <p:cxnSp>
          <p:nvCxnSpPr>
            <p:cNvPr id="33" name="直接箭头连接符 32"/>
            <p:cNvCxnSpPr/>
            <p:nvPr/>
          </p:nvCxnSpPr>
          <p:spPr bwMode="auto">
            <a:xfrm>
              <a:off x="6713319" y="3239867"/>
              <a:ext cx="652572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矩形 35"/>
            <p:cNvSpPr>
              <a:spLocks noChangeArrowheads="1"/>
            </p:cNvSpPr>
            <p:nvPr/>
          </p:nvSpPr>
          <p:spPr bwMode="auto">
            <a:xfrm>
              <a:off x="7308304" y="2820873"/>
              <a:ext cx="83795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使用方法</a:t>
              </a:r>
              <a:endParaRPr lang="en-US" altLang="zh-CN" sz="3200" b="1" dirty="0"/>
            </a:p>
          </p:txBody>
        </p:sp>
        <p:cxnSp>
          <p:nvCxnSpPr>
            <p:cNvPr id="36" name="直接箭头连接符 35"/>
            <p:cNvCxnSpPr/>
            <p:nvPr/>
          </p:nvCxnSpPr>
          <p:spPr bwMode="auto">
            <a:xfrm>
              <a:off x="4947942" y="3239867"/>
              <a:ext cx="652572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矩形 35"/>
            <p:cNvSpPr>
              <a:spLocks noChangeArrowheads="1"/>
            </p:cNvSpPr>
            <p:nvPr/>
          </p:nvSpPr>
          <p:spPr bwMode="auto">
            <a:xfrm>
              <a:off x="5600514" y="3033594"/>
              <a:ext cx="1065437" cy="4385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电压表</a:t>
              </a:r>
              <a:endParaRPr lang="en-US" altLang="zh-CN" sz="3200" b="1" dirty="0"/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2313795" y="2260830"/>
              <a:ext cx="241981" cy="5694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2313795" y="1852227"/>
              <a:ext cx="0" cy="90034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2065000" y="1852227"/>
              <a:ext cx="248795" cy="1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2065000" y="2733963"/>
              <a:ext cx="258217" cy="5693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矩形 35"/>
            <p:cNvSpPr>
              <a:spLocks noChangeArrowheads="1"/>
            </p:cNvSpPr>
            <p:nvPr/>
          </p:nvSpPr>
          <p:spPr bwMode="auto">
            <a:xfrm>
              <a:off x="1222251" y="1435973"/>
              <a:ext cx="848194" cy="830997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串联电路</a:t>
              </a:r>
              <a:endParaRPr lang="en-US" altLang="zh-CN" sz="3200" b="1" dirty="0"/>
            </a:p>
          </p:txBody>
        </p:sp>
        <p:sp>
          <p:nvSpPr>
            <p:cNvPr id="43" name="矩形 35"/>
            <p:cNvSpPr>
              <a:spLocks noChangeArrowheads="1"/>
            </p:cNvSpPr>
            <p:nvPr/>
          </p:nvSpPr>
          <p:spPr bwMode="auto">
            <a:xfrm>
              <a:off x="1222251" y="2372077"/>
              <a:ext cx="850372" cy="830997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并联电路</a:t>
              </a:r>
              <a:endParaRPr lang="en-US" altLang="zh-CN" sz="32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6"/>
          <p:cNvSpPr txBox="1">
            <a:spLocks noChangeArrowheads="1"/>
          </p:cNvSpPr>
          <p:nvPr/>
        </p:nvSpPr>
        <p:spPr bwMode="auto">
          <a:xfrm>
            <a:off x="814918" y="1892300"/>
            <a:ext cx="10562167" cy="2339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76250" indent="-476250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</a:t>
            </a: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电压的作用</a:t>
            </a:r>
            <a:endParaRPr lang="zh-CN" altLang="en-US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(1)</a:t>
            </a: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电压是电路中</a:t>
            </a:r>
            <a:r>
              <a:rPr lang="zh-CN" altLang="en-US" b="1" u="wavy" dirty="0">
                <a:uFill>
                  <a:solidFill>
                    <a:srgbClr val="00B0F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形成电流的原因</a:t>
            </a: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endParaRPr lang="zh-CN" altLang="en-US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</a:t>
            </a: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而电源是提供电压的装置。</a:t>
            </a:r>
            <a:endParaRPr lang="zh-CN" altLang="en-US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AutoShape 2"/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 flipH="1">
            <a:off x="2244901" y="1067924"/>
            <a:ext cx="2314928" cy="573617"/>
          </a:xfrm>
          <a:prstGeom prst="roundRect">
            <a:avLst>
              <a:gd name="adj" fmla="val 47681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 flipH="1">
            <a:off x="839435" y="1057341"/>
            <a:ext cx="2053167" cy="584200"/>
          </a:xfrm>
          <a:prstGeom prst="roundRect">
            <a:avLst>
              <a:gd name="adj" fmla="val 47681"/>
            </a:avLst>
          </a:prstGeom>
          <a:gradFill rotWithShape="1">
            <a:gsLst>
              <a:gs pos="100000">
                <a:schemeClr val="accent5">
                  <a:lumMod val="60000"/>
                  <a:lumOff val="40000"/>
                </a:schemeClr>
              </a:gs>
              <a:gs pos="100000">
                <a:srgbClr val="FF0A00"/>
              </a:gs>
              <a:gs pos="100000">
                <a:srgbClr val="FF1200"/>
              </a:gs>
              <a:gs pos="100000">
                <a:srgbClr val="FF6600"/>
              </a:gs>
            </a:gsLst>
            <a:lin ang="0" scaled="1"/>
          </a:gra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27"/>
          <p:cNvSpPr txBox="1"/>
          <p:nvPr>
            <p:custDataLst>
              <p:tags r:id="rId3"/>
            </p:custDataLst>
          </p:nvPr>
        </p:nvSpPr>
        <p:spPr>
          <a:xfrm>
            <a:off x="1050679" y="1055476"/>
            <a:ext cx="1449436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知识点</a:t>
            </a:r>
            <a:endParaRPr lang="zh-CN" altLang="en-US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28"/>
          <p:cNvSpPr txBox="1"/>
          <p:nvPr>
            <p:custDataLst>
              <p:tags r:id="rId4"/>
            </p:custDataLst>
          </p:nvPr>
        </p:nvSpPr>
        <p:spPr>
          <a:xfrm>
            <a:off x="3347263" y="1055476"/>
            <a:ext cx="102054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电压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AutoShape 11"/>
          <p:cNvSpPr/>
          <p:nvPr>
            <p:custDataLst>
              <p:tags r:id="rId5"/>
            </p:custDataLst>
          </p:nvPr>
        </p:nvSpPr>
        <p:spPr>
          <a:xfrm>
            <a:off x="2486202" y="923992"/>
            <a:ext cx="768351" cy="776816"/>
          </a:xfrm>
          <a:prstGeom prst="diamond">
            <a:avLst/>
          </a:prstGeom>
          <a:solidFill>
            <a:srgbClr val="F4BE96"/>
          </a:solidFill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 anchorCtr="0"/>
          <a:lstStyle/>
          <a:p>
            <a:pPr algn="ctr" eaLnBrk="0" hangingPunct="0"/>
            <a:r>
              <a:rPr lang="en-US" altLang="ko-KR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endParaRPr lang="en-US" altLang="ko-KR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TextBox 26"/>
          <p:cNvSpPr txBox="1">
            <a:spLocks noChangeArrowheads="1"/>
          </p:cNvSpPr>
          <p:nvPr/>
        </p:nvSpPr>
        <p:spPr bwMode="auto">
          <a:xfrm>
            <a:off x="814918" y="836713"/>
            <a:ext cx="10562167" cy="86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marL="357505" indent="-35750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类比法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认识电压的作用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391478" y="1628800"/>
          <a:ext cx="8544950" cy="4267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64096"/>
                <a:gridCol w="3552395"/>
                <a:gridCol w="4128459"/>
              </a:tblGrid>
              <a:tr h="609600">
                <a:tc>
                  <a:txBody>
                    <a:bodyPr/>
                    <a:lstStyle/>
                    <a:p>
                      <a:pPr algn="ctr"/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水压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电压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  <a:tr h="20726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图示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3200" b="1" i="0" baseline="0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/>
                      <a:endParaRPr lang="en-US" altLang="zh-CN" sz="3200" b="1" i="0" baseline="0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/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3200" b="1" i="0" baseline="0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/>
                      <a:endParaRPr lang="en-US" altLang="zh-CN" sz="3200" b="1" i="0" baseline="0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/>
                      <a:endParaRPr lang="en-US" altLang="zh-CN" sz="3200" b="1" i="0" baseline="0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/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  <a:tr h="15849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分析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抽水机提供水压形成水流，即抽水机                 </a:t>
                      </a:r>
                      <a:endParaRPr lang="en-US" altLang="zh-CN" sz="3200" b="1" i="0" baseline="0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/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</a:t>
                      </a: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水压         水流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电源提供电压形成电流，即电源          电压 电流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2288570" y="5301208"/>
            <a:ext cx="711086" cy="400105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b="1" dirty="0">
                <a:solidFill>
                  <a:prstClr val="black"/>
                </a:solidFill>
                <a:latin typeface="Times New Roman" panose="02020603050405020304" pitchFamily="18" charset="0"/>
              </a:rPr>
              <a:t>提供</a:t>
            </a:r>
            <a:endParaRPr lang="zh-CN" altLang="en-US" b="1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99723" y="5272176"/>
            <a:ext cx="1326232" cy="67710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b="1" dirty="0">
                <a:solidFill>
                  <a:prstClr val="black"/>
                </a:solidFill>
                <a:latin typeface="Times New Roman" panose="02020603050405020304" pitchFamily="18" charset="0"/>
              </a:rPr>
              <a:t>使</a:t>
            </a:r>
            <a:r>
              <a:rPr lang="zh-CN" altLang="en-US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水定</a:t>
            </a:r>
            <a:endParaRPr lang="en-US" altLang="zh-CN" b="1" dirty="0" smtClean="0">
              <a:solidFill>
                <a:prstClr val="black"/>
              </a:solidFill>
              <a:latin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向流动</a:t>
            </a:r>
            <a:endParaRPr lang="zh-CN" altLang="en-US" b="1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76749" y="5272176"/>
            <a:ext cx="1793745" cy="67710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b="1" dirty="0">
                <a:solidFill>
                  <a:prstClr val="black"/>
                </a:solidFill>
                <a:latin typeface="Times New Roman" panose="02020603050405020304" pitchFamily="18" charset="0"/>
              </a:rPr>
              <a:t>使自由电荷</a:t>
            </a:r>
            <a:endParaRPr lang="zh-CN" altLang="en-US" b="1" dirty="0">
              <a:solidFill>
                <a:prstClr val="black"/>
              </a:solidFill>
              <a:latin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b="1" dirty="0">
                <a:solidFill>
                  <a:prstClr val="black"/>
                </a:solidFill>
                <a:latin typeface="Times New Roman" panose="02020603050405020304" pitchFamily="18" charset="0"/>
              </a:rPr>
              <a:t>定向移动</a:t>
            </a:r>
            <a:endParaRPr lang="zh-CN" altLang="en-US" b="1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12" name="直接箭头连接符 11"/>
          <p:cNvCxnSpPr/>
          <p:nvPr/>
        </p:nvCxnSpPr>
        <p:spPr>
          <a:xfrm>
            <a:off x="2351584" y="5620203"/>
            <a:ext cx="672571" cy="0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>
            <a:off x="3791744" y="5620203"/>
            <a:ext cx="995941" cy="0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>
            <a:off x="8112224" y="5161352"/>
            <a:ext cx="672571" cy="0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>
            <a:off x="5807968" y="5620203"/>
            <a:ext cx="1632181" cy="0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8008286" y="4743718"/>
            <a:ext cx="711086" cy="400105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b="1" dirty="0">
                <a:solidFill>
                  <a:prstClr val="black"/>
                </a:solidFill>
                <a:latin typeface="Times New Roman" panose="02020603050405020304" pitchFamily="18" charset="0"/>
              </a:rPr>
              <a:t>提供</a:t>
            </a:r>
            <a:endParaRPr lang="zh-CN" altLang="en-US" b="1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5152" y="2142617"/>
            <a:ext cx="1789437" cy="214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2118" y="2236446"/>
            <a:ext cx="1791461" cy="2053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TextBox 26"/>
          <p:cNvSpPr txBox="1">
            <a:spLocks noChangeArrowheads="1"/>
          </p:cNvSpPr>
          <p:nvPr/>
        </p:nvSpPr>
        <p:spPr bwMode="auto">
          <a:xfrm>
            <a:off x="814918" y="1124744"/>
            <a:ext cx="10562167" cy="4555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marL="357505" indent="-35750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592455" indent="-592455" eaLnBrk="1" hangingPunct="1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电压的单位和符号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92455" indent="-592455" eaLnBrk="1" hangingPunct="1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符号：</a:t>
            </a:r>
            <a:r>
              <a:rPr lang="en-US" altLang="zh-CN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92455" indent="-592455" eaLnBrk="1" hangingPunct="1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单位：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92455" indent="-592455" eaLnBrk="1" hangingPunct="1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①在国际单位制中，电压的单位是伏特，简称伏，用符号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表示。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92455" indent="-592455" eaLnBrk="1" hangingPunct="1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②比伏特大的单位有千伏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(kV)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、兆伏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(MV)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等。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TextBox 26"/>
          <p:cNvSpPr txBox="1">
            <a:spLocks noChangeArrowheads="1"/>
          </p:cNvSpPr>
          <p:nvPr/>
        </p:nvSpPr>
        <p:spPr bwMode="auto">
          <a:xfrm>
            <a:off x="814918" y="1268760"/>
            <a:ext cx="10562167" cy="1600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marL="357505" indent="-35750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③运用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形象记忆法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，利用图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来记忆电压的单位之间的换算关系。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552" y="2775754"/>
            <a:ext cx="4580368" cy="2673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箭头连接符 2"/>
          <p:cNvCxnSpPr/>
          <p:nvPr/>
        </p:nvCxnSpPr>
        <p:spPr>
          <a:xfrm>
            <a:off x="6643920" y="3861048"/>
            <a:ext cx="988251" cy="96011"/>
          </a:xfrm>
          <a:prstGeom prst="straightConnector1">
            <a:avLst/>
          </a:prstGeom>
          <a:ln w="254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7632171" y="3296037"/>
            <a:ext cx="3552395" cy="1461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ctr">
            <a:spAutoFit/>
          </a:bodyPr>
          <a:lstStyle>
            <a:lvl1pPr marL="358775" indent="-3587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</a:pPr>
            <a:r>
              <a:rPr lang="zh-CN" altLang="en-US" sz="29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即：</a:t>
            </a:r>
            <a:r>
              <a:rPr lang="en-US" altLang="zh-CN" sz="29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 MV=1 000 kV</a:t>
            </a:r>
            <a:r>
              <a:rPr lang="zh-CN" altLang="en-US" sz="29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zh-CN" altLang="en-US" sz="29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0" indent="0" eaLnBrk="1" hangingPunct="1">
              <a:lnSpc>
                <a:spcPct val="150000"/>
              </a:lnSpc>
            </a:pPr>
            <a:r>
              <a:rPr lang="en-US" altLang="zh-CN" sz="29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 kV=1 000 V</a:t>
            </a:r>
            <a:endParaRPr lang="en-US" altLang="zh-CN" sz="29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51384" y="692696"/>
            <a:ext cx="11017250" cy="5290820"/>
            <a:chOff x="153" y="1656"/>
            <a:chExt cx="17350" cy="8332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153" y="2247"/>
              <a:ext cx="17350" cy="7741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607" y="1656"/>
              <a:ext cx="4248" cy="977"/>
              <a:chOff x="607" y="2063"/>
              <a:chExt cx="4248" cy="977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2090" y="2218"/>
                <a:ext cx="2765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特别</a:t>
                </a:r>
                <a:r>
                  <a:rPr lang="zh-CN" altLang="en-US" sz="2800" dirty="0" smtClean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提醒</a:t>
                </a:r>
                <a:endParaRPr lang="zh-CN" altLang="en-US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607" y="2063"/>
                <a:ext cx="1579" cy="936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703840" y="1617535"/>
            <a:ext cx="9505702" cy="381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449580" indent="-4495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电路中能形成电流的条件是：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(1) 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要有电源即要有电压；</a:t>
            </a:r>
            <a:endParaRPr lang="zh-CN" altLang="en-US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(2) 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电路必须是通路。由这两个条件可知：电路中有电流，则电路两端一定有电压；电路两端有电压，电路中不一定有电流。</a:t>
            </a:r>
            <a:endParaRPr lang="en-US" altLang="zh-CN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51384" y="692696"/>
            <a:ext cx="11017250" cy="5290820"/>
            <a:chOff x="153" y="1656"/>
            <a:chExt cx="17350" cy="8332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153" y="2247"/>
              <a:ext cx="17350" cy="7741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607" y="1656"/>
              <a:ext cx="4248" cy="977"/>
              <a:chOff x="607" y="2063"/>
              <a:chExt cx="4248" cy="977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2090" y="2218"/>
                <a:ext cx="2765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易错</a:t>
                </a:r>
                <a:r>
                  <a:rPr lang="zh-CN" altLang="en-US" sz="2800" dirty="0" smtClean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提醒</a:t>
                </a:r>
                <a:endParaRPr lang="en-US" altLang="zh-CN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607" y="2063"/>
                <a:ext cx="1579" cy="936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487488" y="1556792"/>
            <a:ext cx="9721398" cy="381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449580" indent="-4495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●电压使电荷定向移动形成电流，不能认为电路中由于有了电流才使得电路的两端有电压，也不能认为若电路中没有电流，电路两端就一定没有电压。</a:t>
            </a:r>
            <a:endParaRPr lang="zh-CN" altLang="en-US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●电路中有持续的电流必须同时具备两个条件，不能认为只要有电压电路中就一定有电流。</a:t>
            </a:r>
            <a:endParaRPr lang="en-US" altLang="zh-CN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TAG_VERSION" val="1.0"/>
  <p:tag name="KSO_WM_TEMPLATE_CATEGORY" val="diagram"/>
  <p:tag name="KSO_WM_TEMPLATE_INDEX" val="160443"/>
  <p:tag name="KSO_WM_UNIT_TYPE" val="m_i"/>
  <p:tag name="KSO_WM_UNIT_INDEX" val="1_3"/>
  <p:tag name="KSO_WM_UNIT_ID" val="258*m_i*1_3"/>
  <p:tag name="KSO_WM_UNIT_CLEAR" val="1"/>
  <p:tag name="KSO_WM_UNIT_LAYERLEVEL" val="1_1"/>
  <p:tag name="KSO_WM_BEAUTIFY_FLAG" val="#wm#"/>
  <p:tag name="KSO_WM_DIAGRAM_GROUP_CODE" val="m1-1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TAG_VERSION" val="1.0"/>
  <p:tag name="KSO_WM_TEMPLATE_CATEGORY" val="diagram"/>
  <p:tag name="KSO_WM_TEMPLATE_INDEX" val="160443"/>
  <p:tag name="KSO_WM_UNIT_TYPE" val="m_i"/>
  <p:tag name="KSO_WM_UNIT_INDEX" val="1_4"/>
  <p:tag name="KSO_WM_UNIT_ID" val="258*m_i*1_4"/>
  <p:tag name="KSO_WM_UNIT_CLEAR" val="1"/>
  <p:tag name="KSO_WM_UNIT_LAYERLEVEL" val="1_1"/>
  <p:tag name="KSO_WM_BEAUTIFY_FLAG" val="#wm#"/>
  <p:tag name="KSO_WM_DIAGRAM_GROUP_CODE" val="m1-1"/>
  <p:tag name="KSO_WM_UNIT_FILL_FORE_SCHEMECOLOR_INDEX" val="8"/>
  <p:tag name="KSO_WM_UNIT_FILL_TYPE" val="1"/>
  <p:tag name="KSO_WM_UNIT_TEXT_FILL_FORE_SCHEMECOLOR_INDEX" val="14"/>
  <p:tag name="KSO_WM_UNIT_TEXT_FILL_TYPE" val="1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TAG_VERSION" val="1.0"/>
  <p:tag name="KSO_WM_TEMPLATE_CATEGORY" val="diagram"/>
  <p:tag name="KSO_WM_TEMPLATE_INDEX" val="160443"/>
  <p:tag name="KSO_WM_UNIT_TYPE" val="m_i"/>
  <p:tag name="KSO_WM_UNIT_INDEX" val="1_3"/>
  <p:tag name="KSO_WM_UNIT_ID" val="258*m_i*1_3"/>
  <p:tag name="KSO_WM_UNIT_CLEAR" val="1"/>
  <p:tag name="KSO_WM_UNIT_LAYERLEVEL" val="1_1"/>
  <p:tag name="KSO_WM_BEAUTIFY_FLAG" val="#wm#"/>
  <p:tag name="KSO_WM_DIAGRAM_GROUP_CODE" val="m1-1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96.xml><?xml version="1.0" encoding="utf-8"?>
<p:tagLst xmlns:p="http://schemas.openxmlformats.org/presentationml/2006/main">
  <p:tag name="COMMONDATA" val="eyJoZGlkIjoiZDgzY2JjNTBjNTcxZjg0YTYyNTBiMzJkYjUwMTYzNTYifQ=="/>
  <p:tag name="commondata" val="eyJoZGlkIjoiMzNlYTE5NWE0ZTU2OGY0NjZmZTRkMjExZmZmM2UwZTUifQ=="/>
</p:tagLst>
</file>

<file path=ppt/theme/theme1.xml><?xml version="1.0" encoding="utf-8"?>
<a:theme xmlns:a="http://schemas.openxmlformats.org/drawingml/2006/main" name="1_WP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WPS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3291</Words>
  <Application>WPS 演示</Application>
  <PresentationFormat>自定义</PresentationFormat>
  <Paragraphs>319</Paragraphs>
  <Slides>36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7" baseType="lpstr">
      <vt:lpstr>Arial</vt:lpstr>
      <vt:lpstr>宋体</vt:lpstr>
      <vt:lpstr>Wingdings</vt:lpstr>
      <vt:lpstr>黑体</vt:lpstr>
      <vt:lpstr>Times New Roman</vt:lpstr>
      <vt:lpstr>Calibri</vt:lpstr>
      <vt:lpstr>楷体</vt:lpstr>
      <vt:lpstr>微软雅黑</vt:lpstr>
      <vt:lpstr>Arial Unicode MS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唐唐唐小糖1</cp:lastModifiedBy>
  <cp:revision>1493</cp:revision>
  <dcterms:created xsi:type="dcterms:W3CDTF">2024-02-06T13:07:00Z</dcterms:created>
  <dcterms:modified xsi:type="dcterms:W3CDTF">2025-07-02T03:47:47Z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1A0F927E334D6638E760C06579FD2D27_43</vt:lpwstr>
  </property>
  <property fmtid="{D5CDD505-2E9C-101B-9397-08002B2CF9AE}" pid="3" name="KSOProductBuildVer">
    <vt:lpwstr>2052-12.1.0.21541</vt:lpwstr>
  </property>
</Properties>
</file>