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9"/>
  </p:handoutMasterIdLst>
  <p:sldIdLst>
    <p:sldId id="256" r:id="rId3"/>
    <p:sldId id="257" r:id="rId5"/>
    <p:sldId id="386" r:id="rId6"/>
    <p:sldId id="335" r:id="rId7"/>
    <p:sldId id="387" r:id="rId8"/>
    <p:sldId id="388" r:id="rId9"/>
    <p:sldId id="402" r:id="rId10"/>
    <p:sldId id="390" r:id="rId11"/>
    <p:sldId id="391" r:id="rId12"/>
    <p:sldId id="392" r:id="rId13"/>
    <p:sldId id="403" r:id="rId14"/>
    <p:sldId id="394" r:id="rId15"/>
    <p:sldId id="395" r:id="rId16"/>
    <p:sldId id="396" r:id="rId17"/>
    <p:sldId id="404" r:id="rId18"/>
    <p:sldId id="405" r:id="rId19"/>
    <p:sldId id="399" r:id="rId20"/>
    <p:sldId id="400" r:id="rId21"/>
    <p:sldId id="406" r:id="rId22"/>
    <p:sldId id="424" r:id="rId23"/>
    <p:sldId id="422" r:id="rId24"/>
    <p:sldId id="306" r:id="rId25"/>
    <p:sldId id="407" r:id="rId26"/>
    <p:sldId id="408" r:id="rId27"/>
    <p:sldId id="373" r:id="rId28"/>
  </p:sldIdLst>
  <p:sldSz cx="12192000" cy="6858000"/>
  <p:notesSz cx="6858000" cy="9144000"/>
  <p:embeddedFontLst>
    <p:embeddedFont>
      <p:font typeface="黑体" panose="02010609060101010101" charset="-122"/>
      <p:regular r:id="rId34"/>
    </p:embeddedFont>
    <p:embeddedFont>
      <p:font typeface="Calibri" panose="020F0502020204030204" pitchFamily="34" charset="0"/>
      <p:regular r:id="rId35"/>
      <p:bold r:id="rId36"/>
      <p:italic r:id="rId37"/>
      <p:boldItalic r:id="rId38"/>
    </p:embeddedFont>
    <p:embeddedFont>
      <p:font typeface="楷体" panose="02010609060101010101" pitchFamily="49" charset="-122"/>
      <p:regular r:id="rId39"/>
    </p:embeddedFont>
    <p:embeddedFont>
      <p:font typeface="微软雅黑" panose="020B0503020204020204" pitchFamily="34" charset="-122"/>
      <p:regular r:id="rId40"/>
    </p:embeddedFont>
  </p:embeddedFontLst>
  <p:custDataLst>
    <p:tags r:id="rId4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00.xml"/><Relationship Id="rId40" Type="http://schemas.openxmlformats.org/officeDocument/2006/relationships/font" Target="fonts/font7.fntdata"/><Relationship Id="rId4" Type="http://schemas.openxmlformats.org/officeDocument/2006/relationships/notesMaster" Target="notesMasters/notesMaster1.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9.png"/><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0.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9.png"/><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9.png"/><Relationship Id="rId1" Type="http://schemas.openxmlformats.org/officeDocument/2006/relationships/tags" Target="../tags/tag8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19.png"/><Relationship Id="rId1" Type="http://schemas.openxmlformats.org/officeDocument/2006/relationships/tags" Target="../tags/tag9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99.xml"/><Relationship Id="rId7" Type="http://schemas.openxmlformats.org/officeDocument/2006/relationships/image" Target="../media/image24.png"/><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7.png"/><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9.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337886" y="1984772"/>
            <a:ext cx="11508740" cy="2306955"/>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第十章 机械能、内能及其</a:t>
            </a:r>
            <a:r>
              <a:rPr lang="zh-CN" altLang="en-US" sz="4800" b="1" dirty="0" smtClean="0">
                <a:latin typeface="黑体" panose="02010609060101010101" charset="-122"/>
                <a:ea typeface="黑体" panose="02010609060101010101" charset="-122"/>
                <a:cs typeface="黑体" panose="02010609060101010101" charset="-122"/>
              </a:rPr>
              <a:t>转化</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第五节 调查燃料的利用及其对环境的</a:t>
            </a:r>
            <a:r>
              <a:rPr lang="zh-CN" altLang="en-US" sz="4800" b="1" dirty="0">
                <a:latin typeface="黑体" panose="02010609060101010101" charset="-122"/>
                <a:ea typeface="黑体" panose="02010609060101010101" charset="-122"/>
                <a:cs typeface="黑体" panose="02010609060101010101" charset="-122"/>
              </a:rPr>
              <a:t>影响</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这些热量相当于多少煤气完全燃烧放出的热量。</a:t>
            </a:r>
            <a:endParaRPr lang="en-US" altLang="zh-CN"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矩形 8"/>
              <p:cNvSpPr>
                <a:spLocks noChangeArrowheads="1"/>
              </p:cNvSpPr>
              <p:nvPr/>
            </p:nvSpPr>
            <p:spPr bwMode="auto">
              <a:xfrm>
                <a:off x="1295467" y="2340696"/>
                <a:ext cx="9223308" cy="217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解：产生这些热量需要完全燃烧煤气的体积</a:t>
                </a:r>
                <a:r>
                  <a:rPr lang="en-US" altLang="zh-CN" sz="3200" b="1" i="1" dirty="0">
                    <a:solidFill>
                      <a:srgbClr val="FF0000"/>
                    </a:solidFill>
                    <a:latin typeface="Times New Roman" panose="02020603050405020304" pitchFamily="18" charset="0"/>
                    <a:cs typeface="Times New Roman" panose="02020603050405020304" pitchFamily="18" charset="0"/>
                  </a:rPr>
                  <a:t>V</a:t>
                </a:r>
                <a:r>
                  <a:rPr lang="en-US" altLang="zh-CN" sz="3200" b="1" dirty="0">
                    <a:solidFill>
                      <a:srgbClr val="FF0000"/>
                    </a:solidFill>
                    <a:latin typeface="Times New Roman" panose="02020603050405020304" pitchFamily="18" charset="0"/>
                    <a:cs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cs typeface="Times New Roman" panose="02020603050405020304" pitchFamily="18" charset="0"/>
                          </a:rPr>
                        </m:ctrlPr>
                      </m:boxPr>
                      <m:e>
                        <m:f>
                          <m:fPr>
                            <m:ctrlPr>
                              <a:rPr lang="en-US" altLang="zh-CN" sz="3200" b="1" i="1">
                                <a:solidFill>
                                  <a:srgbClr val="FF0000"/>
                                </a:solidFill>
                                <a:latin typeface="Cambria Math" panose="02040503050406030204"/>
                                <a:cs typeface="Times New Roman" panose="02020603050405020304" pitchFamily="18" charset="0"/>
                              </a:rPr>
                            </m:ctrlPr>
                          </m:fPr>
                          <m:num>
                            <m:r>
                              <m:rPr>
                                <m:nor/>
                              </m:rPr>
                              <a:rPr lang="en-US" altLang="zh-CN" sz="3200" b="1" i="1" dirty="0">
                                <a:solidFill>
                                  <a:srgbClr val="FF0000"/>
                                </a:solidFill>
                                <a:latin typeface="Times New Roman" panose="02020603050405020304" pitchFamily="18" charset="0"/>
                                <a:cs typeface="Times New Roman" panose="02020603050405020304" pitchFamily="18" charset="0"/>
                              </a:rPr>
                              <m:t>Q</m:t>
                            </m:r>
                          </m:num>
                          <m:den>
                            <m:r>
                              <m:rPr>
                                <m:nor/>
                              </m:rPr>
                              <a:rPr lang="en-US" altLang="zh-CN" sz="3200" b="1" i="1" dirty="0">
                                <a:solidFill>
                                  <a:srgbClr val="FF0000"/>
                                </a:solidFill>
                                <a:latin typeface="Times New Roman" panose="02020603050405020304" pitchFamily="18" charset="0"/>
                                <a:cs typeface="Times New Roman" panose="02020603050405020304" pitchFamily="18" charset="0"/>
                              </a:rPr>
                              <m:t>q</m:t>
                            </m:r>
                            <m:r>
                              <m:rPr>
                                <m:nor/>
                              </m:rPr>
                              <a:rPr lang="zh-CN" altLang="en-US" sz="3200" b="1" baseline="-25000" dirty="0">
                                <a:solidFill>
                                  <a:srgbClr val="FF0000"/>
                                </a:solidFill>
                                <a:latin typeface="Times New Roman" panose="02020603050405020304" pitchFamily="18" charset="0"/>
                                <a:cs typeface="Times New Roman" panose="02020603050405020304" pitchFamily="18" charset="0"/>
                              </a:rPr>
                              <m:t>煤气</m:t>
                            </m:r>
                          </m:den>
                        </m:f>
                      </m:e>
                    </m:box>
                  </m:oMath>
                </a14:m>
                <a:r>
                  <a:rPr lang="en-US" altLang="zh-CN" sz="3200" b="1" dirty="0">
                    <a:solidFill>
                      <a:srgbClr val="FF0000"/>
                    </a:solidFill>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solidFill>
                              <a:srgbClr val="FF0000"/>
                            </a:solidFill>
                            <a:latin typeface="Cambria Math" panose="02040503050406030204"/>
                            <a:cs typeface="Times New Roman" panose="02020603050405020304" pitchFamily="18" charset="0"/>
                          </a:rPr>
                        </m:ctrlPr>
                      </m:boxPr>
                      <m:e>
                        <m:f>
                          <m:fPr>
                            <m:ctrlPr>
                              <a:rPr lang="en-US" altLang="zh-CN" sz="3200" b="1" i="1" dirty="0">
                                <a:solidFill>
                                  <a:srgbClr val="FF0000"/>
                                </a:solidFill>
                                <a:latin typeface="Cambria Math" panose="02040503050406030204"/>
                                <a:cs typeface="Times New Roman" panose="02020603050405020304" pitchFamily="18" charset="0"/>
                              </a:rPr>
                            </m:ctrlPr>
                          </m:fPr>
                          <m:num>
                            <m:r>
                              <m:rPr>
                                <m:nor/>
                              </m:rPr>
                              <a:rPr lang="en-US" altLang="zh-CN" sz="3200" b="1" dirty="0">
                                <a:solidFill>
                                  <a:srgbClr val="FF0000"/>
                                </a:solidFill>
                                <a:latin typeface="Times New Roman" panose="02020603050405020304" pitchFamily="18" charset="0"/>
                                <a:cs typeface="Times New Roman" panose="02020603050405020304" pitchFamily="18" charset="0"/>
                              </a:rPr>
                              <m:t>1</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092</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10</m:t>
                            </m:r>
                            <m:r>
                              <m:rPr>
                                <m:nor/>
                              </m:rPr>
                              <a:rPr lang="en-US" altLang="zh-CN" sz="3200" b="1" baseline="30000" dirty="0">
                                <a:solidFill>
                                  <a:srgbClr val="FF0000"/>
                                </a:solidFill>
                                <a:latin typeface="Times New Roman" panose="02020603050405020304" pitchFamily="18" charset="0"/>
                                <a:cs typeface="Times New Roman" panose="02020603050405020304" pitchFamily="18" charset="0"/>
                              </a:rPr>
                              <m:t>7</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J</m:t>
                            </m:r>
                          </m:num>
                          <m:den>
                            <m:r>
                              <m:rPr>
                                <m:nor/>
                              </m:rPr>
                              <a:rPr lang="en-US" altLang="zh-CN" sz="3200" b="1" dirty="0">
                                <a:solidFill>
                                  <a:srgbClr val="FF0000"/>
                                </a:solidFill>
                                <a:latin typeface="Times New Roman" panose="02020603050405020304" pitchFamily="18" charset="0"/>
                                <a:cs typeface="Times New Roman" panose="02020603050405020304" pitchFamily="18" charset="0"/>
                              </a:rPr>
                              <m:t>3</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9</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10</m:t>
                            </m:r>
                            <m:r>
                              <m:rPr>
                                <m:nor/>
                              </m:rPr>
                              <a:rPr lang="en-US" altLang="zh-CN" sz="3200" b="1" baseline="30000" dirty="0">
                                <a:solidFill>
                                  <a:srgbClr val="FF0000"/>
                                </a:solidFill>
                                <a:latin typeface="Times New Roman" panose="02020603050405020304" pitchFamily="18" charset="0"/>
                                <a:cs typeface="Times New Roman" panose="02020603050405020304" pitchFamily="18" charset="0"/>
                              </a:rPr>
                              <m:t>7</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J</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m</m:t>
                            </m:r>
                            <m:r>
                              <m:rPr>
                                <m:nor/>
                              </m:rPr>
                              <a:rPr lang="en-US" altLang="zh-CN" sz="3200" b="1" baseline="30000" dirty="0">
                                <a:solidFill>
                                  <a:srgbClr val="FF0000"/>
                                </a:solidFill>
                                <a:latin typeface="Times New Roman" panose="02020603050405020304" pitchFamily="18" charset="0"/>
                                <a:cs typeface="Times New Roman" panose="02020603050405020304" pitchFamily="18" charset="0"/>
                              </a:rPr>
                              <m:t>3</m:t>
                            </m:r>
                          </m:den>
                        </m:f>
                      </m:e>
                    </m:box>
                  </m:oMath>
                </a14:m>
                <a:r>
                  <a:rPr lang="en-US" altLang="zh-CN" sz="3200" b="1" dirty="0">
                    <a:solidFill>
                      <a:srgbClr val="FF0000"/>
                    </a:solidFill>
                    <a:latin typeface="Times New Roman" panose="02020603050405020304" pitchFamily="18" charset="0"/>
                    <a:cs typeface="Times New Roman" panose="02020603050405020304" pitchFamily="18" charset="0"/>
                  </a:rPr>
                  <a:t>=0.28 m</a:t>
                </a:r>
                <a:r>
                  <a:rPr lang="en-US" altLang="zh-CN" sz="3200" b="1" baseline="30000" dirty="0">
                    <a:solidFill>
                      <a:srgbClr val="FF0000"/>
                    </a:solidFill>
                    <a:latin typeface="Times New Roman" panose="02020603050405020304" pitchFamily="18" charset="0"/>
                    <a:cs typeface="Times New Roman" panose="02020603050405020304" pitchFamily="18" charset="0"/>
                  </a:rPr>
                  <a:t>3</a:t>
                </a:r>
                <a:r>
                  <a:rPr lang="zh-CN" altLang="en-US" sz="3200" b="1" dirty="0">
                    <a:solidFill>
                      <a:srgbClr val="FF0000"/>
                    </a:solidFill>
                    <a:latin typeface="Times New Roman" panose="02020603050405020304" pitchFamily="18" charset="0"/>
                    <a:cs typeface="Times New Roman" panose="02020603050405020304" pitchFamily="18" charset="0"/>
                  </a:rPr>
                  <a:t>。</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mc:Choice>
        <mc:Fallback>
          <p:sp>
            <p:nvSpPr>
              <p:cNvPr id="9" name="矩形 8"/>
              <p:cNvSpPr>
                <a:spLocks noRot="1" noChangeAspect="1" noMove="1" noResize="1" noEditPoints="1" noAdjustHandles="1" noChangeArrowheads="1" noChangeShapeType="1" noTextEdit="1"/>
              </p:cNvSpPr>
              <p:nvPr/>
            </p:nvSpPr>
            <p:spPr bwMode="auto">
              <a:xfrm>
                <a:off x="1295467" y="2340696"/>
                <a:ext cx="9223308" cy="2174053"/>
              </a:xfrm>
              <a:prstGeom prst="rect">
                <a:avLst/>
              </a:prstGeom>
              <a:blipFill rotWithShape="1">
                <a:blip r:embed="rId1"/>
                <a:stretch>
                  <a:fillRect l="-1" t="-4" b="2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836642"/>
            <a:ext cx="10658475" cy="5040630"/>
            <a:chOff x="153" y="1747"/>
            <a:chExt cx="16785" cy="7938"/>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7438"/>
            </a:xfrm>
            <a:prstGeom prst="rect">
              <a:avLst/>
            </a:prstGeom>
          </p:spPr>
        </p:pic>
        <p:grpSp>
          <p:nvGrpSpPr>
            <p:cNvPr id="7" name="组合 6"/>
            <p:cNvGrpSpPr/>
            <p:nvPr/>
          </p:nvGrpSpPr>
          <p:grpSpPr>
            <a:xfrm>
              <a:off x="952" y="1747"/>
              <a:ext cx="4248" cy="977"/>
              <a:chOff x="952" y="2154"/>
              <a:chExt cx="4248" cy="977"/>
            </a:xfrm>
          </p:grpSpPr>
          <p:sp>
            <p:nvSpPr>
              <p:cNvPr id="4" name="文本框 3"/>
              <p:cNvSpPr txBox="1"/>
              <p:nvPr>
                <p:custDataLst>
                  <p:tags r:id="rId3"/>
                </p:custDataLst>
              </p:nvPr>
            </p:nvSpPr>
            <p:spPr>
              <a:xfrm>
                <a:off x="2435" y="2309"/>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温馨</a:t>
                </a:r>
                <a:r>
                  <a:rPr lang="zh-CN" altLang="en-US" sz="2800" dirty="0" smtClean="0">
                    <a:latin typeface="黑体" panose="02010609060101010101" charset="-122"/>
                    <a:ea typeface="黑体" panose="02010609060101010101" charset="-122"/>
                    <a:cs typeface="黑体" panose="02010609060101010101" charset="-122"/>
                  </a:rPr>
                  <a:t>提示</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52" y="2154"/>
                <a:ext cx="1579" cy="936"/>
              </a:xfrm>
              <a:prstGeom prst="rect">
                <a:avLst/>
              </a:prstGeom>
            </p:spPr>
          </p:pic>
        </p:grpSp>
      </p:grpSp>
      <p:sp>
        <p:nvSpPr>
          <p:cNvPr id="8" name="矩形 7"/>
          <p:cNvSpPr>
            <a:spLocks noChangeArrowheads="1"/>
          </p:cNvSpPr>
          <p:nvPr/>
        </p:nvSpPr>
        <p:spPr bwMode="auto">
          <a:xfrm>
            <a:off x="1775520" y="1556722"/>
            <a:ext cx="9217024"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latin typeface="Times New Roman" panose="02020603050405020304" pitchFamily="18" charset="0"/>
                <a:ea typeface="楷体" panose="02010609060101010101" pitchFamily="49" charset="-122"/>
              </a:rPr>
              <a:t>解答与热值相关的计算题需注意</a:t>
            </a:r>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marL="0" indent="72199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正确区分热值和比热容，明确二者的单位。</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72199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要明确谁吸热，谁放热，能结合题意写出吸放热的公式，并用下标区分同一物理量。</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72199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依据题意明确吸热和放热间的关系。</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62880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影响燃料有效利用的因素 部分燃料未完全燃烧；高温烟气带走部分热量；容器、炉具、周围的空气等吸收部分热量。</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锅炉 锅炉是利用燃料或其他能源把水加热成热水或蒸汽的机械设备。</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725" y="923925"/>
            <a:ext cx="4836160"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70" y="913130"/>
            <a:ext cx="1614170"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889055"/>
            <a:ext cx="999490" cy="58356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2988310" y="911225"/>
            <a:ext cx="3940175"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了解燃料的利用</a:t>
            </a:r>
            <a:r>
              <a:rPr lang="zh-CN" altLang="en-US" sz="3200" b="1" dirty="0">
                <a:latin typeface="黑体" panose="02010609060101010101" charset="-122"/>
                <a:ea typeface="黑体" panose="02010609060101010101" charset="-122"/>
              </a:rPr>
              <a:t>效率</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055672" y="77997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TextBox 33"/>
              <p:cNvSpPr txBox="1">
                <a:spLocks noChangeArrowheads="1"/>
              </p:cNvSpPr>
              <p:nvPr/>
            </p:nvSpPr>
            <p:spPr bwMode="auto">
              <a:xfrm>
                <a:off x="814918" y="1028734"/>
                <a:ext cx="10562167" cy="512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锅炉的效率 锅炉有效利用的热量与燃料完全燃烧放出的热量之比，叫作锅炉的效率。锅炉的效率越高，说明燃料的利用率越高。</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锅炉效率的计算公式：</a:t>
                </a:r>
                <a:r>
                  <a:rPr lang="en-US" altLang="zh-CN" sz="3200" b="1" i="1" dirty="0">
                    <a:latin typeface="Times New Roman" panose="02020603050405020304" pitchFamily="18" charset="0"/>
                    <a:cs typeface="Times New Roman" panose="02020603050405020304" pitchFamily="18" charset="0"/>
                  </a:rPr>
                  <a:t>η</a:t>
                </a:r>
                <a:r>
                  <a:rPr lang="en-US" altLang="zh-CN" sz="3200" b="1" dirty="0">
                    <a:latin typeface="Times New Roman" panose="02020603050405020304" pitchFamily="18" charset="0"/>
                    <a:cs typeface="Times New Roman" panose="02020603050405020304" pitchFamily="18" charset="0"/>
                  </a:rPr>
                  <a:t> =</a:t>
                </a:r>
                <a14:m>
                  <m:oMath xmlns:m="http://schemas.openxmlformats.org/officeDocument/2006/math">
                    <m:box>
                      <m:boxPr>
                        <m:ctrlPr>
                          <a:rPr lang="en-US" altLang="zh-CN"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Q</m:t>
                            </m:r>
                            <m:r>
                              <m:rPr>
                                <m:nor/>
                              </m:rPr>
                              <a:rPr lang="zh-CN" altLang="en-US" sz="3200" b="1" baseline="-25000" dirty="0">
                                <a:latin typeface="Times New Roman" panose="02020603050405020304" pitchFamily="18" charset="0"/>
                                <a:cs typeface="Times New Roman" panose="02020603050405020304" pitchFamily="18" charset="0"/>
                              </a:rPr>
                              <m:t>有效 </m:t>
                            </m:r>
                          </m:num>
                          <m:den>
                            <m:r>
                              <m:rPr>
                                <m:nor/>
                              </m:rPr>
                              <a:rPr lang="en-US" altLang="zh-CN" sz="3200" b="1" i="1" dirty="0">
                                <a:latin typeface="Times New Roman" panose="02020603050405020304" pitchFamily="18" charset="0"/>
                                <a:cs typeface="Times New Roman" panose="02020603050405020304" pitchFamily="18" charset="0"/>
                              </a:rPr>
                              <m:t>Q</m:t>
                            </m:r>
                            <m:r>
                              <m:rPr>
                                <m:nor/>
                              </m:rPr>
                              <a:rPr lang="zh-CN" altLang="en-US" sz="3200" b="1" baseline="-25000" dirty="0">
                                <a:latin typeface="Times New Roman" panose="02020603050405020304" pitchFamily="18" charset="0"/>
                                <a:cs typeface="Times New Roman" panose="02020603050405020304" pitchFamily="18" charset="0"/>
                              </a:rPr>
                              <m:t>放</m:t>
                            </m:r>
                          </m:den>
                        </m:f>
                      </m:e>
                    </m:box>
                  </m:oMath>
                </a14:m>
                <a:r>
                  <a:rPr lang="en-US" altLang="zh-CN" sz="3200" b="1" dirty="0">
                    <a:latin typeface="Times New Roman" panose="02020603050405020304" pitchFamily="18" charset="0"/>
                    <a:cs typeface="Times New Roman" panose="02020603050405020304" pitchFamily="18" charset="0"/>
                  </a:rPr>
                  <a:t>×100%</a:t>
                </a:r>
                <a:r>
                  <a:rPr lang="zh-CN" altLang="en-US" sz="3200" b="1" dirty="0">
                    <a:latin typeface="Times New Roman" panose="02020603050405020304" pitchFamily="18" charset="0"/>
                    <a:cs typeface="Times New Roman" panose="02020603050405020304" pitchFamily="18" charset="0"/>
                  </a:rPr>
                  <a:t>，其中</a:t>
                </a:r>
                <a:r>
                  <a:rPr lang="en-US" altLang="zh-CN" sz="3200" b="1" i="1" dirty="0">
                    <a:latin typeface="Times New Roman" panose="02020603050405020304" pitchFamily="18" charset="0"/>
                    <a:cs typeface="Times New Roman" panose="02020603050405020304" pitchFamily="18" charset="0"/>
                  </a:rPr>
                  <a:t>η</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表示锅炉的效率，</a:t>
                </a:r>
                <a:r>
                  <a:rPr lang="en-US" altLang="zh-CN" sz="3200" b="1" i="1" dirty="0">
                    <a:latin typeface="Times New Roman" panose="02020603050405020304" pitchFamily="18" charset="0"/>
                    <a:cs typeface="Times New Roman" panose="02020603050405020304" pitchFamily="18" charset="0"/>
                  </a:rPr>
                  <a:t>Q</a:t>
                </a:r>
                <a:r>
                  <a:rPr lang="zh-CN" altLang="en-US" sz="3200" b="1" dirty="0">
                    <a:latin typeface="Times New Roman" panose="02020603050405020304" pitchFamily="18" charset="0"/>
                    <a:cs typeface="Times New Roman" panose="02020603050405020304" pitchFamily="18" charset="0"/>
                  </a:rPr>
                  <a:t>有效表示有效利用的热量，</a:t>
                </a:r>
                <a:r>
                  <a:rPr lang="en-US" altLang="zh-CN" sz="3200" b="1" i="1" dirty="0">
                    <a:latin typeface="Times New Roman" panose="02020603050405020304" pitchFamily="18" charset="0"/>
                    <a:cs typeface="Times New Roman" panose="02020603050405020304" pitchFamily="18" charset="0"/>
                  </a:rPr>
                  <a:t>Q</a:t>
                </a:r>
                <a:r>
                  <a:rPr lang="zh-CN" altLang="en-US" sz="3200" b="1" dirty="0">
                    <a:latin typeface="Times New Roman" panose="02020603050405020304" pitchFamily="18" charset="0"/>
                    <a:cs typeface="Times New Roman" panose="02020603050405020304" pitchFamily="18" charset="0"/>
                  </a:rPr>
                  <a:t>放表示燃料完全燃烧放出的热量。</a:t>
                </a:r>
                <a:endParaRPr lang="zh-CN" altLang="en-US" sz="3200" b="1" dirty="0">
                  <a:latin typeface="Times New Roman" panose="02020603050405020304" pitchFamily="18" charset="0"/>
                  <a:cs typeface="Times New Roman" panose="02020603050405020304" pitchFamily="18" charset="0"/>
                </a:endParaRPr>
              </a:p>
            </p:txBody>
          </p:sp>
        </mc:Choice>
        <mc:Fallback>
          <p:sp>
            <p:nvSpPr>
              <p:cNvPr id="6" name="TextBox 33"/>
              <p:cNvSpPr txBox="1">
                <a:spLocks noRot="1" noChangeAspect="1" noMove="1" noResize="1" noEditPoints="1" noAdjustHandles="1" noChangeArrowheads="1" noChangeShapeType="1" noTextEdit="1"/>
              </p:cNvSpPr>
              <p:nvPr/>
            </p:nvSpPr>
            <p:spPr bwMode="auto">
              <a:xfrm>
                <a:off x="814918" y="1028734"/>
                <a:ext cx="10562167" cy="5124908"/>
              </a:xfrm>
              <a:prstGeom prst="rect">
                <a:avLst/>
              </a:prstGeom>
              <a:blipFill rotWithShape="1">
                <a:blip r:embed="rId1"/>
                <a:stretch>
                  <a:fillRect l="-2" t="-1" r="4" b="1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22075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提高锅炉燃料利用率的途径</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让燃料尽可能地充分燃烧，同时减少热量的散失。</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利用现代化工手段，将煤转化为煤气再进行燃烧利用。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对于取暖锅炉、机车、汽车等一些消耗燃料的“大户”，通过技术改造改变它们所用的燃料品种和燃烧方式，可以提高燃料的利用率，减少其对环境的污染。</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404664"/>
            <a:ext cx="10658475" cy="6021070"/>
            <a:chOff x="153" y="1747"/>
            <a:chExt cx="16785" cy="948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982"/>
            </a:xfrm>
            <a:prstGeom prst="rect">
              <a:avLst/>
            </a:prstGeom>
          </p:spPr>
        </p:pic>
        <p:grpSp>
          <p:nvGrpSpPr>
            <p:cNvPr id="7" name="组合 6"/>
            <p:cNvGrpSpPr/>
            <p:nvPr/>
          </p:nvGrpSpPr>
          <p:grpSpPr>
            <a:xfrm>
              <a:off x="952" y="1747"/>
              <a:ext cx="4248" cy="977"/>
              <a:chOff x="952" y="2154"/>
              <a:chExt cx="4248" cy="977"/>
            </a:xfrm>
          </p:grpSpPr>
          <p:sp>
            <p:nvSpPr>
              <p:cNvPr id="4" name="文本框 3"/>
              <p:cNvSpPr txBox="1"/>
              <p:nvPr>
                <p:custDataLst>
                  <p:tags r:id="rId3"/>
                </p:custDataLst>
              </p:nvPr>
            </p:nvSpPr>
            <p:spPr>
              <a:xfrm>
                <a:off x="2435" y="2309"/>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拓展</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52" y="2154"/>
                <a:ext cx="1579" cy="936"/>
              </a:xfrm>
              <a:prstGeom prst="rect">
                <a:avLst/>
              </a:prstGeom>
            </p:spPr>
          </p:pic>
        </p:grpSp>
      </p:grpSp>
      <mc:AlternateContent xmlns:mc="http://schemas.openxmlformats.org/markup-compatibility/2006">
        <mc:Choice xmlns:a14="http://schemas.microsoft.com/office/drawing/2010/main" Requires="a14">
          <p:sp>
            <p:nvSpPr>
              <p:cNvPr id="9" name="Rectangle 1"/>
              <p:cNvSpPr>
                <a:spLocks noChangeArrowheads="1"/>
              </p:cNvSpPr>
              <p:nvPr/>
            </p:nvSpPr>
            <p:spPr bwMode="auto">
              <a:xfrm>
                <a:off x="1823525" y="968441"/>
                <a:ext cx="9601067" cy="437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zh-CN" altLang="en-US" sz="3200" b="1" dirty="0" smtClean="0">
                    <a:solidFill>
                      <a:srgbClr val="00B0F0"/>
                    </a:solidFill>
                    <a:latin typeface="Times New Roman" panose="02020603050405020304" pitchFamily="18" charset="0"/>
                    <a:ea typeface="楷体" panose="02010609060101010101" pitchFamily="49" charset="-122"/>
                  </a:rPr>
                  <a:t>热机</a:t>
                </a:r>
                <a:r>
                  <a:rPr lang="zh-CN" altLang="en-US" sz="3200" b="1" dirty="0">
                    <a:solidFill>
                      <a:srgbClr val="00B0F0"/>
                    </a:solidFill>
                    <a:latin typeface="Times New Roman" panose="02020603050405020304" pitchFamily="18" charset="0"/>
                    <a:ea typeface="楷体" panose="02010609060101010101" pitchFamily="49" charset="-122"/>
                  </a:rPr>
                  <a:t>的效率</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定义：用来做有用功的那部分能量和燃料完全燃烧放出的能量之比。</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定义式</a:t>
                </a:r>
                <a:endParaRPr lang="en-US" altLang="zh-CN" sz="3200" b="1" dirty="0">
                  <a:solidFill>
                    <a:srgbClr val="00B0F0"/>
                  </a:solidFill>
                  <a:latin typeface="Times New Roman" panose="02020603050405020304" pitchFamily="18" charset="0"/>
                  <a:ea typeface="楷体" panose="02010609060101010101" pitchFamily="49" charset="-122"/>
                </a:endParaRPr>
              </a:p>
              <a:p>
                <a:pPr marL="476250" eaLnBrk="1" hangingPunct="1">
                  <a:lnSpc>
                    <a:spcPct val="150000"/>
                  </a:lnSpc>
                </a:pPr>
                <a:r>
                  <a:rPr lang="el-GR" altLang="zh-CN" sz="3200" b="1" i="1" dirty="0">
                    <a:solidFill>
                      <a:srgbClr val="00B0F0"/>
                    </a:solidFill>
                    <a:latin typeface="Times New Roman" panose="02020603050405020304" pitchFamily="18" charset="0"/>
                    <a:ea typeface="楷体" panose="02010609060101010101" pitchFamily="49" charset="-122"/>
                  </a:rPr>
                  <a:t>η</a:t>
                </a:r>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W</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有用</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 </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Q</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总</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 </m:t>
                            </m:r>
                          </m:den>
                        </m:f>
                      </m:e>
                    </m:box>
                  </m:oMath>
                </a14:m>
                <a:endParaRPr lang="en-US" altLang="zh-CN" sz="3200" b="1" dirty="0">
                  <a:solidFill>
                    <a:srgbClr val="00B0F0"/>
                  </a:solidFill>
                  <a:latin typeface="Times New Roman" panose="02020603050405020304" pitchFamily="18" charset="0"/>
                  <a:ea typeface="楷体" panose="02010609060101010101" pitchFamily="49" charset="-122"/>
                </a:endParaRPr>
              </a:p>
            </p:txBody>
          </p:sp>
        </mc:Choice>
        <mc:Fallback>
          <p:sp>
            <p:nvSpPr>
              <p:cNvPr id="9" name="Rectangle 1"/>
              <p:cNvSpPr>
                <a:spLocks noRot="1" noChangeAspect="1" noMove="1" noResize="1" noEditPoints="1" noAdjustHandles="1" noChangeArrowheads="1" noChangeShapeType="1" noTextEdit="1"/>
              </p:cNvSpPr>
              <p:nvPr/>
            </p:nvSpPr>
            <p:spPr bwMode="auto">
              <a:xfrm>
                <a:off x="1823525" y="968441"/>
                <a:ext cx="9601067" cy="4374014"/>
              </a:xfrm>
              <a:prstGeom prst="rect">
                <a:avLst/>
              </a:prstGeom>
              <a:blipFill rotWithShape="1">
                <a:blip r:embed="rId6"/>
                <a:stretch>
                  <a:fillRect l="-5" t="-2" r="3" b="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1" name="矩形 10"/>
          <p:cNvSpPr/>
          <p:nvPr/>
        </p:nvSpPr>
        <p:spPr>
          <a:xfrm>
            <a:off x="3848010" y="4163987"/>
            <a:ext cx="3544133" cy="615553"/>
          </a:xfrm>
          <a:prstGeom prst="rect">
            <a:avLst/>
          </a:prstGeom>
        </p:spPr>
        <p:txBody>
          <a:bodyPr wrap="none" lIns="121917" tIns="60958" rIns="121917" bIns="60958">
            <a:spAutoFit/>
          </a:bodyPr>
          <a:lstStyle/>
          <a:p>
            <a:pPr marL="476250" indent="-476250"/>
            <a:r>
              <a:rPr lang="zh-CN" altLang="en-US" sz="3200" b="1" dirty="0">
                <a:solidFill>
                  <a:srgbClr val="00B0F0"/>
                </a:solidFill>
                <a:latin typeface="Times New Roman" panose="02020603050405020304" pitchFamily="18" charset="0"/>
                <a:ea typeface="楷体" panose="02010609060101010101" pitchFamily="49" charset="-122"/>
              </a:rPr>
              <a:t>→做有用功的能量</a:t>
            </a:r>
            <a:endParaRPr lang="zh-CN" altLang="en-US" sz="3200" b="1" dirty="0">
              <a:solidFill>
                <a:srgbClr val="00B0F0"/>
              </a:solidFill>
              <a:latin typeface="Times New Roman" panose="02020603050405020304" pitchFamily="18" charset="0"/>
              <a:ea typeface="楷体" panose="02010609060101010101" pitchFamily="49" charset="-122"/>
            </a:endParaRPr>
          </a:p>
        </p:txBody>
      </p:sp>
      <p:sp>
        <p:nvSpPr>
          <p:cNvPr id="12" name="矩形 11"/>
          <p:cNvSpPr/>
          <p:nvPr/>
        </p:nvSpPr>
        <p:spPr>
          <a:xfrm>
            <a:off x="3839749" y="4740051"/>
            <a:ext cx="5280587" cy="615553"/>
          </a:xfrm>
          <a:prstGeom prst="rect">
            <a:avLst/>
          </a:prstGeom>
        </p:spPr>
        <p:txBody>
          <a:bodyPr wrap="square" lIns="121917" tIns="60958" rIns="121917" bIns="60958">
            <a:spAutoFit/>
          </a:bodyPr>
          <a:lstStyle/>
          <a:p>
            <a:pPr marL="476250" indent="-476250"/>
            <a:r>
              <a:rPr lang="zh-CN" altLang="en-US" sz="3200" b="1" dirty="0">
                <a:solidFill>
                  <a:srgbClr val="00B0F0"/>
                </a:solidFill>
                <a:latin typeface="Times New Roman" panose="02020603050405020304" pitchFamily="18" charset="0"/>
                <a:ea typeface="楷体" panose="02010609060101010101" pitchFamily="49" charset="-122"/>
              </a:rPr>
              <a:t>→燃料完全燃烧放出的能量</a:t>
            </a:r>
            <a:endParaRPr lang="zh-CN" altLang="en-US" sz="3200" b="1" dirty="0">
              <a:solidFill>
                <a:srgbClr val="00B0F0"/>
              </a:solidFill>
              <a:latin typeface="Times New Roman" panose="02020603050405020304" pitchFamily="18" charset="0"/>
              <a:ea typeface="楷体" panose="02010609060101010101" pitchFamily="49" charset="-122"/>
            </a:endParaRPr>
          </a:p>
        </p:txBody>
      </p:sp>
      <p:sp>
        <p:nvSpPr>
          <p:cNvPr id="13" name="矩形 12"/>
          <p:cNvSpPr/>
          <p:nvPr/>
        </p:nvSpPr>
        <p:spPr>
          <a:xfrm>
            <a:off x="2399589" y="5229200"/>
            <a:ext cx="2306615" cy="615553"/>
          </a:xfrm>
          <a:prstGeom prst="rect">
            <a:avLst/>
          </a:prstGeom>
        </p:spPr>
        <p:txBody>
          <a:bodyPr wrap="none" lIns="121917" tIns="60958" rIns="121917" bIns="60958">
            <a:spAutoFit/>
          </a:bodyPr>
          <a:lstStyle/>
          <a:p>
            <a:pPr marL="476250" indent="-476250"/>
            <a:r>
              <a:rPr lang="zh-CN" altLang="en-US" sz="3200" b="1" dirty="0">
                <a:solidFill>
                  <a:srgbClr val="00B0F0"/>
                </a:solidFill>
                <a:latin typeface="Times New Roman" panose="02020603050405020304" pitchFamily="18" charset="0"/>
                <a:ea typeface="楷体" panose="02010609060101010101" pitchFamily="49" charset="-122"/>
              </a:rPr>
              <a:t>→热机效率</a:t>
            </a:r>
            <a:endParaRPr lang="en-US" altLang="zh-CN" sz="3200" b="1" dirty="0">
              <a:solidFill>
                <a:srgbClr val="00B0F0"/>
              </a:solidFill>
              <a:latin typeface="Times New Roman" panose="02020603050405020304" pitchFamily="18" charset="0"/>
              <a:ea typeface="楷体" panose="02010609060101010101" pitchFamily="49" charset="-122"/>
            </a:endParaRPr>
          </a:p>
        </p:txBody>
      </p:sp>
      <p:cxnSp>
        <p:nvCxnSpPr>
          <p:cNvPr id="14" name="直接连接符 13"/>
          <p:cNvCxnSpPr/>
          <p:nvPr/>
        </p:nvCxnSpPr>
        <p:spPr>
          <a:xfrm>
            <a:off x="2549205" y="5013176"/>
            <a:ext cx="0" cy="576064"/>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404664"/>
            <a:ext cx="10658475" cy="6021070"/>
            <a:chOff x="153" y="1747"/>
            <a:chExt cx="16785" cy="948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982"/>
            </a:xfrm>
            <a:prstGeom prst="rect">
              <a:avLst/>
            </a:prstGeom>
          </p:spPr>
        </p:pic>
        <p:grpSp>
          <p:nvGrpSpPr>
            <p:cNvPr id="7" name="组合 6"/>
            <p:cNvGrpSpPr/>
            <p:nvPr/>
          </p:nvGrpSpPr>
          <p:grpSpPr>
            <a:xfrm>
              <a:off x="952" y="1747"/>
              <a:ext cx="4248" cy="977"/>
              <a:chOff x="952" y="2154"/>
              <a:chExt cx="4248" cy="977"/>
            </a:xfrm>
          </p:grpSpPr>
          <p:sp>
            <p:nvSpPr>
              <p:cNvPr id="4" name="文本框 3"/>
              <p:cNvSpPr txBox="1"/>
              <p:nvPr>
                <p:custDataLst>
                  <p:tags r:id="rId3"/>
                </p:custDataLst>
              </p:nvPr>
            </p:nvSpPr>
            <p:spPr>
              <a:xfrm>
                <a:off x="2435" y="2309"/>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拓展</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52" y="2154"/>
                <a:ext cx="1579" cy="936"/>
              </a:xfrm>
              <a:prstGeom prst="rect">
                <a:avLst/>
              </a:prstGeom>
            </p:spPr>
          </p:pic>
        </p:grpSp>
      </p:grpSp>
      <p:sp>
        <p:nvSpPr>
          <p:cNvPr id="15" name="Rectangle 1"/>
          <p:cNvSpPr>
            <a:spLocks noChangeArrowheads="1"/>
          </p:cNvSpPr>
          <p:nvPr/>
        </p:nvSpPr>
        <p:spPr bwMode="auto">
          <a:xfrm>
            <a:off x="1703512" y="1508787"/>
            <a:ext cx="909701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热机的效率总是小于</a:t>
            </a:r>
            <a:r>
              <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rPr>
              <a:t>1</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因为热机中用于做有用功的能量只是燃料完全燃烧所放出的总能量的一部分。因为燃烧条件的限制及各种热量损失，用于做有用功的能量远远小于总能量，所以热机的效率总是小于</a:t>
            </a: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1015563"/>
            <a:ext cx="9698567" cy="5293757"/>
          </a:xfrm>
          <a:prstGeom prst="rect">
            <a:avLst/>
          </a:prstGeom>
          <a:noFill/>
          <a:ln w="9525">
            <a:noFill/>
            <a:miter lim="800000"/>
          </a:ln>
        </p:spPr>
        <p:txBody>
          <a:bodyPr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关于热机的效率，下列说法正确的是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在做功同样多的情况下，热机效率越高消耗的燃料越多</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一般情况下柴油机的效率比汽油机的高</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热机的效率越高说明做功越快</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热机损失的能量中，废气带走的能量较少，主要是由于机械摩擦损失的</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212619"/>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8688288" y="1028734"/>
            <a:ext cx="576064"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7519" y="836713"/>
            <a:ext cx="9601068"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热机的效率越高，在做功相同的情况下，消耗的燃料越少，或消耗相同的燃料，做功越多。一般情况下柴油机的效率比汽油机的高。功率表示做功的快慢，功率越高说明做功越快，效率和功率是两个不同的物理量，二者没有必然联系。根据内燃机的能量流向，热机损失的能量中，废气带走的能量较多。</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404664"/>
            <a:ext cx="10658475" cy="6021070"/>
            <a:chOff x="153" y="1747"/>
            <a:chExt cx="16785" cy="948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982"/>
            </a:xfrm>
            <a:prstGeom prst="rect">
              <a:avLst/>
            </a:prstGeom>
          </p:spPr>
        </p:pic>
        <p:grpSp>
          <p:nvGrpSpPr>
            <p:cNvPr id="7" name="组合 6"/>
            <p:cNvGrpSpPr/>
            <p:nvPr/>
          </p:nvGrpSpPr>
          <p:grpSpPr>
            <a:xfrm>
              <a:off x="952" y="1747"/>
              <a:ext cx="4248" cy="977"/>
              <a:chOff x="952" y="2154"/>
              <a:chExt cx="4248" cy="977"/>
            </a:xfrm>
          </p:grpSpPr>
          <p:sp>
            <p:nvSpPr>
              <p:cNvPr id="4" name="文本框 3"/>
              <p:cNvSpPr txBox="1"/>
              <p:nvPr>
                <p:custDataLst>
                  <p:tags r:id="rId3"/>
                </p:custDataLst>
              </p:nvPr>
            </p:nvSpPr>
            <p:spPr>
              <a:xfrm>
                <a:off x="2435" y="2309"/>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52" y="2154"/>
                <a:ext cx="1579" cy="936"/>
              </a:xfrm>
              <a:prstGeom prst="rect">
                <a:avLst/>
              </a:prstGeom>
            </p:spPr>
          </p:pic>
        </p:grpSp>
      </p:grpSp>
      <p:sp>
        <p:nvSpPr>
          <p:cNvPr id="15" name="Rectangle 1"/>
          <p:cNvSpPr>
            <a:spLocks noChangeArrowheads="1"/>
          </p:cNvSpPr>
          <p:nvPr/>
        </p:nvSpPr>
        <p:spPr bwMode="auto">
          <a:xfrm>
            <a:off x="1703512" y="1508787"/>
            <a:ext cx="909701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热机的能量损失有废气带走内能、散热损失、机械损失，其中废气带走的内能最多。</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热机的功率描述机械做功的快慢程度，而热机的效率描述机械做功的有用程度，二者无必然联系。</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28"/>
          <p:cNvSpPr txBox="1"/>
          <p:nvPr/>
        </p:nvSpPr>
        <p:spPr>
          <a:xfrm>
            <a:off x="4092133" y="1674674"/>
            <a:ext cx="3977687" cy="1754326"/>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燃料的</a:t>
            </a:r>
            <a:r>
              <a:rPr lang="zh-CN" altLang="en-US" sz="3600" b="1" dirty="0" smtClean="0">
                <a:solidFill>
                  <a:prstClr val="black"/>
                </a:solidFill>
                <a:latin typeface="宋体" panose="02010600030101010101" pitchFamily="2" charset="-122"/>
                <a:cs typeface="Times New Roman" panose="02020603050405020304" pitchFamily="18" charset="0"/>
              </a:rPr>
              <a:t>热值</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燃料的有效</a:t>
            </a:r>
            <a:r>
              <a:rPr lang="zh-CN" altLang="en-US" sz="3600" b="1" dirty="0" smtClean="0">
                <a:solidFill>
                  <a:prstClr val="black"/>
                </a:solidFill>
                <a:latin typeface="宋体" panose="02010600030101010101" pitchFamily="2" charset="-122"/>
                <a:cs typeface="Times New Roman" panose="02020603050405020304" pitchFamily="18" charset="0"/>
              </a:rPr>
              <a:t>利用</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AutoShape 2"/>
          <p:cNvSpPr>
            <a:spLocks noChangeArrowheads="1"/>
          </p:cNvSpPr>
          <p:nvPr>
            <p:custDataLst>
              <p:tags r:id="rId1"/>
            </p:custDataLst>
          </p:nvPr>
        </p:nvSpPr>
        <p:spPr bwMode="gray">
          <a:xfrm flipH="1">
            <a:off x="2244725" y="923925"/>
            <a:ext cx="6758305"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70" y="913130"/>
            <a:ext cx="1614170"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889055"/>
            <a:ext cx="999490" cy="58356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2988310" y="911225"/>
            <a:ext cx="5899785"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认识燃料的利用对环境的</a:t>
            </a:r>
            <a:r>
              <a:rPr lang="zh-CN" altLang="en-US" sz="3200" b="1" dirty="0">
                <a:latin typeface="黑体" panose="02010609060101010101" charset="-122"/>
                <a:ea typeface="黑体" panose="02010609060101010101" charset="-122"/>
              </a:rPr>
              <a:t>影响</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055672" y="77997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pic>
        <p:nvPicPr>
          <p:cNvPr id="2" name="图片 1"/>
          <p:cNvPicPr>
            <a:picLocks noChangeAspect="1"/>
          </p:cNvPicPr>
          <p:nvPr>
            <p:custDataLst>
              <p:tags r:id="rId6"/>
            </p:custDataLst>
          </p:nvPr>
        </p:nvPicPr>
        <p:blipFill>
          <a:blip r:embed="rId7"/>
          <a:stretch>
            <a:fillRect/>
          </a:stretch>
        </p:blipFill>
        <p:spPr>
          <a:xfrm>
            <a:off x="3143885" y="2997200"/>
            <a:ext cx="5425440" cy="3238500"/>
          </a:xfrm>
          <a:prstGeom prst="rect">
            <a:avLst/>
          </a:prstGeom>
        </p:spPr>
      </p:pic>
      <p:sp>
        <p:nvSpPr>
          <p:cNvPr id="8197" name="TextBox 26"/>
          <p:cNvSpPr txBox="1">
            <a:spLocks noChangeArrowheads="1"/>
          </p:cNvSpPr>
          <p:nvPr>
            <p:custDataLst>
              <p:tags r:id="rId8"/>
            </p:custDataLst>
          </p:nvPr>
        </p:nvSpPr>
        <p:spPr bwMode="auto">
          <a:xfrm>
            <a:off x="1281902" y="1509493"/>
            <a:ext cx="9601563" cy="159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热机为人类的发展做出了重大贡献，但也带来了许多环境污染</a:t>
            </a:r>
            <a:r>
              <a:rPr lang="zh-CN" altLang="en-US" sz="3200" b="1" dirty="0">
                <a:latin typeface="Times New Roman" panose="02020603050405020304" pitchFamily="18" charset="0"/>
                <a:cs typeface="Times New Roman" panose="02020603050405020304" pitchFamily="18" charset="0"/>
              </a:rPr>
              <a:t>问题：</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1271270" y="1268730"/>
            <a:ext cx="8290560" cy="3784600"/>
          </a:xfrm>
          <a:prstGeom prst="rect">
            <a:avLst/>
          </a:prstGeom>
          <a:noFill/>
        </p:spPr>
        <p:txBody>
          <a:bodyPr wrap="square" rtlCol="0" anchor="t">
            <a:spAutoFit/>
          </a:bodyPr>
          <a:p>
            <a:pPr>
              <a:lnSpc>
                <a:spcPct val="150000"/>
              </a:lnSpc>
            </a:pPr>
            <a:r>
              <a:rPr lang="zh-CN" altLang="en-US" sz="3200" b="1" dirty="0">
                <a:latin typeface="Times New Roman" panose="02020603050405020304" pitchFamily="18" charset="0"/>
              </a:rPr>
              <a:t>如何保护我们的环境?</a:t>
            </a:r>
            <a:endParaRPr lang="zh-CN" altLang="en-US" sz="3200" b="1" dirty="0">
              <a:latin typeface="Times New Roman" panose="02020603050405020304" pitchFamily="18" charset="0"/>
            </a:endParaRPr>
          </a:p>
          <a:p>
            <a:pPr>
              <a:lnSpc>
                <a:spcPct val="150000"/>
              </a:lnSpc>
            </a:pPr>
            <a:r>
              <a:rPr lang="zh-CN" altLang="en-US" sz="3200" b="1" dirty="0">
                <a:latin typeface="Times New Roman" panose="02020603050405020304" pitchFamily="18" charset="0"/>
              </a:rPr>
              <a:t>1.改进燃烧设备，加装消烟除尘装置；</a:t>
            </a:r>
            <a:endParaRPr lang="zh-CN" altLang="en-US" sz="3200" b="1" dirty="0">
              <a:latin typeface="Times New Roman" panose="02020603050405020304" pitchFamily="18" charset="0"/>
            </a:endParaRPr>
          </a:p>
          <a:p>
            <a:pPr>
              <a:lnSpc>
                <a:spcPct val="150000"/>
              </a:lnSpc>
            </a:pPr>
            <a:r>
              <a:rPr lang="zh-CN" altLang="en-US" sz="3200" b="1" dirty="0">
                <a:latin typeface="Times New Roman" panose="02020603050405020304" pitchFamily="18" charset="0"/>
              </a:rPr>
              <a:t>2.集中供热；</a:t>
            </a:r>
            <a:endParaRPr lang="zh-CN" altLang="en-US" sz="3200" b="1" dirty="0">
              <a:latin typeface="Times New Roman" panose="02020603050405020304" pitchFamily="18" charset="0"/>
            </a:endParaRPr>
          </a:p>
          <a:p>
            <a:pPr>
              <a:lnSpc>
                <a:spcPct val="150000"/>
              </a:lnSpc>
            </a:pPr>
            <a:r>
              <a:rPr lang="zh-CN" altLang="en-US" sz="3200" b="1" dirty="0">
                <a:latin typeface="Times New Roman" panose="02020603050405020304" pitchFamily="18" charset="0"/>
              </a:rPr>
              <a:t>3.改用气体燃料，普及煤气和天然气；</a:t>
            </a:r>
            <a:endParaRPr lang="zh-CN" altLang="en-US" sz="3200" b="1" dirty="0">
              <a:latin typeface="Times New Roman" panose="02020603050405020304" pitchFamily="18" charset="0"/>
            </a:endParaRPr>
          </a:p>
          <a:p>
            <a:pPr>
              <a:lnSpc>
                <a:spcPct val="150000"/>
              </a:lnSpc>
            </a:pPr>
            <a:r>
              <a:rPr lang="zh-CN" altLang="en-US" sz="3200" b="1" dirty="0">
                <a:latin typeface="Times New Roman" panose="02020603050405020304" pitchFamily="18" charset="0"/>
              </a:rPr>
              <a:t>4.充分开发利用污染少和无污染的新能源。</a:t>
            </a:r>
            <a:endParaRPr lang="zh-CN" altLang="en-US" sz="3200" b="1" dirty="0">
              <a:latin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67408" y="1522923"/>
            <a:ext cx="10657830" cy="3784600"/>
          </a:xfrm>
          <a:prstGeom prst="rect">
            <a:avLst/>
          </a:prstGeom>
        </p:spPr>
        <p:txBody>
          <a:bodyPr wrap="square">
            <a:spAutoFit/>
          </a:bodyPr>
          <a:lstStyle/>
          <a:p>
            <a:pPr marL="539115" indent="-537845">
              <a:lnSpc>
                <a:spcPct val="150000"/>
              </a:lnSpc>
              <a:spcAft>
                <a:spcPts val="0"/>
              </a:spcAft>
            </a:pPr>
            <a:r>
              <a:rPr lang="en-US" altLang="zh-CN" sz="3200" b="1" kern="100" dirty="0" smtClean="0">
                <a:latin typeface="Times New Roman" panose="02020603050405020304"/>
                <a:cs typeface="Courier New" panose="02070309020205020404"/>
              </a:rPr>
              <a:t>1</a:t>
            </a:r>
            <a:r>
              <a:rPr lang="zh-CN" altLang="en-US" sz="3200" b="1" kern="100" dirty="0" smtClean="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关于燃料及其热值，下列说法正确的是</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　　</a:t>
            </a:r>
            <a:r>
              <a:rPr lang="en-US" altLang="zh-CN" sz="3200" b="1" kern="100" dirty="0">
                <a:latin typeface="Times New Roman" panose="02020603050405020304"/>
                <a:cs typeface="Courier New" panose="02070309020205020404"/>
              </a:rPr>
              <a:t>)</a:t>
            </a:r>
            <a:endParaRPr lang="en-US" altLang="zh-CN"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A</a:t>
            </a:r>
            <a:r>
              <a:rPr lang="zh-CN" altLang="en-US" sz="3200" b="1" kern="100" dirty="0">
                <a:latin typeface="Times New Roman" panose="02020603050405020304"/>
                <a:cs typeface="Courier New" panose="02070309020205020404"/>
              </a:rPr>
              <a:t>．没有燃烧的燃料，其热值等于零</a:t>
            </a:r>
            <a:endParaRPr lang="zh-CN" altLang="en-US"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B</a:t>
            </a:r>
            <a:r>
              <a:rPr lang="zh-CN" altLang="en-US" sz="3200" b="1" kern="100" dirty="0">
                <a:latin typeface="Times New Roman" panose="02020603050405020304"/>
                <a:cs typeface="Courier New" panose="02070309020205020404"/>
              </a:rPr>
              <a:t>．燃料完全燃烧时，它的热值最大</a:t>
            </a:r>
            <a:endParaRPr lang="zh-CN" altLang="en-US"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C</a:t>
            </a:r>
            <a:r>
              <a:rPr lang="zh-CN" altLang="en-US" sz="3200" b="1" kern="100" dirty="0">
                <a:latin typeface="Times New Roman" panose="02020603050405020304"/>
                <a:cs typeface="Courier New" panose="02070309020205020404"/>
              </a:rPr>
              <a:t>．燃料的热值与质量和燃烧状态无关</a:t>
            </a:r>
            <a:endParaRPr lang="zh-CN" altLang="en-US"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D</a:t>
            </a:r>
            <a:r>
              <a:rPr lang="zh-CN" altLang="en-US" sz="3200" b="1" kern="100" dirty="0">
                <a:latin typeface="Times New Roman" panose="02020603050405020304"/>
                <a:cs typeface="Courier New" panose="02070309020205020404"/>
              </a:rPr>
              <a:t>．燃料燃烧时温度越高，放出的热量越多</a:t>
            </a:r>
            <a:endParaRPr lang="zh-CN" altLang="en-US" sz="3200" b="1" kern="100" dirty="0">
              <a:latin typeface="Times New Roman" panose="02020603050405020304"/>
              <a:cs typeface="Courier New" panose="02070309020205020404"/>
            </a:endParaRPr>
          </a:p>
        </p:txBody>
      </p:sp>
      <p:sp>
        <p:nvSpPr>
          <p:cNvPr id="5" name="矩形 4"/>
          <p:cNvSpPr/>
          <p:nvPr/>
        </p:nvSpPr>
        <p:spPr>
          <a:xfrm>
            <a:off x="8760694" y="1629043"/>
            <a:ext cx="481222"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7035" y="1522923"/>
            <a:ext cx="10658203" cy="4524315"/>
          </a:xfrm>
          <a:prstGeom prst="rect">
            <a:avLst/>
          </a:prstGeom>
          <a:noFill/>
          <a:ln>
            <a:noFill/>
          </a:ln>
        </p:spPr>
        <p:txBody>
          <a:bodyPr wrap="square">
            <a:spAutoFit/>
          </a:bodyPr>
          <a:lstStyle/>
          <a:p>
            <a:pPr marL="539115" indent="-537845">
              <a:lnSpc>
                <a:spcPct val="150000"/>
              </a:lnSpc>
              <a:spcAft>
                <a:spcPts val="0"/>
              </a:spcAft>
            </a:pPr>
            <a:r>
              <a:rPr lang="en-US" altLang="zh-CN" sz="3200" b="1" kern="100" dirty="0" smtClean="0">
                <a:latin typeface="Times New Roman" panose="02020603050405020304"/>
                <a:cs typeface="Courier New" panose="02070309020205020404"/>
              </a:rPr>
              <a:t>2</a:t>
            </a:r>
            <a:r>
              <a:rPr lang="zh-CN" altLang="en-US" sz="3200" b="1" kern="100" dirty="0" smtClean="0">
                <a:latin typeface="Times New Roman" panose="02020603050405020304"/>
                <a:cs typeface="Courier New" panose="02070309020205020404"/>
              </a:rPr>
              <a:t>．</a:t>
            </a:r>
            <a:r>
              <a:rPr lang="en-US" altLang="zh-CN" sz="3200" b="1" kern="100" dirty="0">
                <a:latin typeface="Times New Roman" panose="02020603050405020304"/>
                <a:cs typeface="Courier New" panose="02070309020205020404"/>
              </a:rPr>
              <a:t>[2023·</a:t>
            </a:r>
            <a:r>
              <a:rPr lang="zh-CN" altLang="en-US" sz="3200" b="1" kern="100" dirty="0">
                <a:latin typeface="Times New Roman" panose="02020603050405020304"/>
                <a:cs typeface="Courier New" panose="02070309020205020404"/>
              </a:rPr>
              <a:t>邵阳</a:t>
            </a:r>
            <a:r>
              <a:rPr lang="en-US" altLang="zh-CN" sz="3200" b="1" kern="100" dirty="0">
                <a:latin typeface="Times New Roman" panose="02020603050405020304"/>
                <a:cs typeface="Courier New" panose="02070309020205020404"/>
              </a:rPr>
              <a:t>]2023</a:t>
            </a:r>
            <a:r>
              <a:rPr lang="zh-CN" altLang="en-US" sz="3200" b="1" kern="100" dirty="0">
                <a:latin typeface="Times New Roman" panose="02020603050405020304"/>
                <a:cs typeface="Courier New" panose="02070309020205020404"/>
              </a:rPr>
              <a:t>年</a:t>
            </a:r>
            <a:r>
              <a:rPr lang="en-US" altLang="zh-CN" sz="3200" b="1" kern="100" dirty="0">
                <a:latin typeface="Times New Roman" panose="02020603050405020304"/>
                <a:cs typeface="Courier New" panose="02070309020205020404"/>
              </a:rPr>
              <a:t>5</a:t>
            </a:r>
            <a:r>
              <a:rPr lang="zh-CN" altLang="en-US" sz="3200" b="1" kern="100" dirty="0">
                <a:latin typeface="Times New Roman" panose="02020603050405020304"/>
                <a:cs typeface="Courier New" panose="02070309020205020404"/>
              </a:rPr>
              <a:t>月</a:t>
            </a:r>
            <a:r>
              <a:rPr lang="en-US" altLang="zh-CN" sz="3200" b="1" kern="100" dirty="0">
                <a:latin typeface="Times New Roman" panose="02020603050405020304"/>
                <a:cs typeface="Courier New" panose="02070309020205020404"/>
              </a:rPr>
              <a:t>30</a:t>
            </a:r>
            <a:r>
              <a:rPr lang="zh-CN" altLang="en-US" sz="3200" b="1" kern="100" dirty="0">
                <a:latin typeface="Times New Roman" panose="02020603050405020304"/>
                <a:cs typeface="Courier New" panose="02070309020205020404"/>
              </a:rPr>
              <a:t>日，长征二号</a:t>
            </a:r>
            <a:r>
              <a:rPr lang="en-US" altLang="zh-CN" sz="3200" b="1" kern="100" dirty="0">
                <a:latin typeface="Times New Roman" panose="02020603050405020304"/>
                <a:cs typeface="Courier New" panose="02070309020205020404"/>
              </a:rPr>
              <a:t>F</a:t>
            </a:r>
            <a:r>
              <a:rPr lang="zh-CN" altLang="en-US" sz="3200" b="1" kern="100" dirty="0">
                <a:latin typeface="Times New Roman" panose="02020603050405020304"/>
                <a:cs typeface="Courier New" panose="02070309020205020404"/>
              </a:rPr>
              <a:t>遥十六运载火箭搭载神舟十六号载人飞船成功发射</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如图所示</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。火箭使用一种叫作偏二甲肼的液体燃料</a:t>
            </a:r>
            <a:r>
              <a:rPr lang="zh-CN" altLang="en-US" sz="3200" b="1" kern="100" dirty="0" smtClean="0">
                <a:latin typeface="Times New Roman" panose="02020603050405020304"/>
                <a:cs typeface="Courier New" panose="02070309020205020404"/>
              </a:rPr>
              <a:t>，</a:t>
            </a:r>
            <a:endParaRPr lang="en-US" altLang="zh-CN" sz="3200" b="1" kern="100" dirty="0" smtClean="0">
              <a:latin typeface="Times New Roman" panose="02020603050405020304"/>
              <a:cs typeface="Courier New" panose="02070309020205020404"/>
            </a:endParaRPr>
          </a:p>
          <a:p>
            <a:pPr marL="538480" indent="5080">
              <a:lnSpc>
                <a:spcPct val="150000"/>
              </a:lnSpc>
              <a:spcAft>
                <a:spcPts val="0"/>
              </a:spcAft>
            </a:pPr>
            <a:r>
              <a:rPr lang="zh-CN" altLang="en-US" sz="3200" b="1" kern="100" dirty="0" smtClean="0">
                <a:latin typeface="Times New Roman" panose="02020603050405020304"/>
                <a:cs typeface="Courier New" panose="02070309020205020404"/>
              </a:rPr>
              <a:t>是</a:t>
            </a:r>
            <a:r>
              <a:rPr lang="zh-CN" altLang="en-US" sz="3200" b="1" kern="100" dirty="0">
                <a:latin typeface="Times New Roman" panose="02020603050405020304"/>
                <a:cs typeface="Courier New" panose="02070309020205020404"/>
              </a:rPr>
              <a:t>因为该燃料具有较大的</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　　</a:t>
            </a:r>
            <a:r>
              <a:rPr lang="en-US" altLang="zh-CN" sz="3200" b="1" kern="100" dirty="0">
                <a:latin typeface="Times New Roman" panose="02020603050405020304"/>
                <a:cs typeface="Courier New" panose="02070309020205020404"/>
              </a:rPr>
              <a:t>)</a:t>
            </a:r>
            <a:endParaRPr lang="en-US" altLang="zh-CN" sz="3200" b="1" kern="100" dirty="0">
              <a:latin typeface="Times New Roman" panose="02020603050405020304"/>
              <a:cs typeface="Courier New" panose="02070309020205020404"/>
            </a:endParaRPr>
          </a:p>
          <a:p>
            <a:pPr marL="538480" indent="5080">
              <a:lnSpc>
                <a:spcPct val="150000"/>
              </a:lnSpc>
              <a:spcAft>
                <a:spcPts val="0"/>
              </a:spcAft>
            </a:pPr>
            <a:r>
              <a:rPr lang="en-US" altLang="zh-CN" sz="3200" b="1" kern="100" dirty="0">
                <a:latin typeface="Times New Roman" panose="02020603050405020304"/>
                <a:cs typeface="Courier New" panose="02070309020205020404"/>
              </a:rPr>
              <a:t>A</a:t>
            </a:r>
            <a:r>
              <a:rPr lang="zh-CN" altLang="en-US" sz="3200" b="1" kern="100" dirty="0">
                <a:latin typeface="Times New Roman" panose="02020603050405020304"/>
                <a:cs typeface="Courier New" panose="02070309020205020404"/>
              </a:rPr>
              <a:t>．</a:t>
            </a:r>
            <a:r>
              <a:rPr lang="zh-CN" altLang="en-US" sz="3200" b="1" kern="100" dirty="0" smtClean="0">
                <a:latin typeface="Times New Roman" panose="02020603050405020304"/>
                <a:cs typeface="Courier New" panose="02070309020205020404"/>
              </a:rPr>
              <a:t>热值     </a:t>
            </a:r>
            <a:r>
              <a:rPr lang="en-US" altLang="zh-CN" sz="3200" b="1" kern="100" dirty="0">
                <a:latin typeface="Times New Roman" panose="02020603050405020304"/>
                <a:cs typeface="Courier New" panose="02070309020205020404"/>
              </a:rPr>
              <a:t>B</a:t>
            </a:r>
            <a:r>
              <a:rPr lang="zh-CN" altLang="en-US" sz="3200" b="1" kern="100" dirty="0">
                <a:latin typeface="Times New Roman" panose="02020603050405020304"/>
                <a:cs typeface="Courier New" panose="02070309020205020404"/>
              </a:rPr>
              <a:t>．比热容</a:t>
            </a:r>
            <a:endParaRPr lang="zh-CN" altLang="en-US" sz="3200" b="1" kern="100" dirty="0">
              <a:latin typeface="Times New Roman" panose="02020603050405020304"/>
              <a:cs typeface="Courier New" panose="02070309020205020404"/>
            </a:endParaRPr>
          </a:p>
          <a:p>
            <a:pPr marL="538480" indent="5080">
              <a:lnSpc>
                <a:spcPct val="150000"/>
              </a:lnSpc>
              <a:spcAft>
                <a:spcPts val="0"/>
              </a:spcAft>
            </a:pPr>
            <a:r>
              <a:rPr lang="en-US" altLang="zh-CN" sz="3200" b="1" kern="100" dirty="0">
                <a:latin typeface="Times New Roman" panose="02020603050405020304"/>
                <a:cs typeface="Courier New" panose="02070309020205020404"/>
              </a:rPr>
              <a:t>C</a:t>
            </a:r>
            <a:r>
              <a:rPr lang="zh-CN" altLang="en-US" sz="3200" b="1" kern="100" dirty="0">
                <a:latin typeface="Times New Roman" panose="02020603050405020304"/>
                <a:cs typeface="Courier New" panose="02070309020205020404"/>
              </a:rPr>
              <a:t>．密度  </a:t>
            </a:r>
            <a:r>
              <a:rPr lang="zh-CN" altLang="en-US" sz="3200" b="1" kern="100" dirty="0" smtClean="0">
                <a:latin typeface="Times New Roman" panose="02020603050405020304"/>
                <a:cs typeface="Courier New" panose="02070309020205020404"/>
              </a:rPr>
              <a:t>   </a:t>
            </a:r>
            <a:r>
              <a:rPr lang="en-US" altLang="zh-CN" sz="3200" b="1" kern="100" dirty="0" smtClean="0">
                <a:latin typeface="Times New Roman" panose="02020603050405020304"/>
                <a:cs typeface="Courier New" panose="02070309020205020404"/>
              </a:rPr>
              <a:t>D</a:t>
            </a:r>
            <a:r>
              <a:rPr lang="zh-CN" altLang="en-US" sz="3200" b="1" kern="100" dirty="0">
                <a:latin typeface="Times New Roman" panose="02020603050405020304"/>
                <a:cs typeface="Courier New" panose="02070309020205020404"/>
              </a:rPr>
              <a:t>．体积</a:t>
            </a:r>
            <a:endParaRPr lang="zh-CN" altLang="en-US" sz="3200" b="1" kern="100" dirty="0">
              <a:latin typeface="Times New Roman" panose="02020603050405020304"/>
              <a:cs typeface="Courier New" panose="02070309020205020404"/>
            </a:endParaRPr>
          </a:p>
        </p:txBody>
      </p:sp>
      <p:sp>
        <p:nvSpPr>
          <p:cNvPr id="3" name="矩形 2"/>
          <p:cNvSpPr/>
          <p:nvPr/>
        </p:nvSpPr>
        <p:spPr>
          <a:xfrm>
            <a:off x="6240016" y="3907100"/>
            <a:ext cx="391208" cy="584775"/>
          </a:xfrm>
          <a:prstGeom prst="rect">
            <a:avLst/>
          </a:prstGeom>
        </p:spPr>
        <p:txBody>
          <a:bodyPr wrap="square">
            <a:spAutoFit/>
          </a:bodyPr>
          <a:lstStyle/>
          <a:p>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p>
        </p:txBody>
      </p:sp>
      <p:pic>
        <p:nvPicPr>
          <p:cNvPr id="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400256" y="3337800"/>
            <a:ext cx="1872208" cy="2149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73288" y="1550397"/>
            <a:ext cx="11017597" cy="3785652"/>
          </a:xfrm>
          <a:prstGeom prst="rect">
            <a:avLst/>
          </a:prstGeom>
          <a:noFill/>
          <a:ln>
            <a:noFill/>
          </a:ln>
        </p:spPr>
        <p:txBody>
          <a:bodyPr wrap="square">
            <a:spAutoFit/>
          </a:bodyPr>
          <a:lstStyle/>
          <a:p>
            <a:pPr marL="542925" indent="-541655" algn="just">
              <a:lnSpc>
                <a:spcPct val="150000"/>
              </a:lnSpc>
              <a:spcAft>
                <a:spcPts val="0"/>
              </a:spcAft>
            </a:pPr>
            <a:r>
              <a:rPr lang="en-US" altLang="zh-CN" sz="3200" b="1" kern="100" dirty="0" smtClean="0">
                <a:latin typeface="Times New Roman" panose="02020603050405020304"/>
                <a:cs typeface="Courier New" panose="02070309020205020404"/>
              </a:rPr>
              <a:t>3</a:t>
            </a:r>
            <a:r>
              <a:rPr lang="zh-CN" altLang="en-US" sz="3200" b="1" kern="100" dirty="0" smtClean="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关于锅炉的效率，下列说法正确的是</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　　</a:t>
            </a:r>
            <a:r>
              <a:rPr lang="en-US" altLang="zh-CN" sz="3200" b="1" kern="100" dirty="0">
                <a:latin typeface="Times New Roman" panose="02020603050405020304"/>
                <a:cs typeface="Courier New" panose="02070309020205020404"/>
              </a:rPr>
              <a:t>)</a:t>
            </a:r>
            <a:endParaRPr lang="en-US" altLang="zh-CN" sz="3200" b="1" kern="100" dirty="0">
              <a:latin typeface="Times New Roman" panose="02020603050405020304"/>
              <a:cs typeface="Courier New" panose="02070309020205020404"/>
            </a:endParaRPr>
          </a:p>
          <a:p>
            <a:pPr marL="1076325" indent="-541655" algn="just">
              <a:lnSpc>
                <a:spcPct val="150000"/>
              </a:lnSpc>
              <a:spcAft>
                <a:spcPts val="0"/>
              </a:spcAft>
            </a:pPr>
            <a:r>
              <a:rPr lang="en-US" altLang="zh-CN" sz="3200" b="1" kern="100" dirty="0">
                <a:latin typeface="Times New Roman" panose="02020603050405020304"/>
                <a:cs typeface="Courier New" panose="02070309020205020404"/>
              </a:rPr>
              <a:t>A</a:t>
            </a:r>
            <a:r>
              <a:rPr lang="zh-CN" altLang="en-US" sz="3200" b="1" kern="100" dirty="0">
                <a:latin typeface="Times New Roman" panose="02020603050405020304"/>
                <a:cs typeface="Courier New" panose="02070309020205020404"/>
              </a:rPr>
              <a:t>．锅炉的效率越高，消耗的燃料越少</a:t>
            </a:r>
            <a:endParaRPr lang="zh-CN" altLang="en-US" sz="3200" b="1" kern="100" dirty="0">
              <a:latin typeface="Times New Roman" panose="02020603050405020304"/>
              <a:cs typeface="Courier New" panose="02070309020205020404"/>
            </a:endParaRPr>
          </a:p>
          <a:p>
            <a:pPr marL="1076325" indent="-541655" algn="just">
              <a:lnSpc>
                <a:spcPct val="150000"/>
              </a:lnSpc>
              <a:spcAft>
                <a:spcPts val="0"/>
              </a:spcAft>
            </a:pPr>
            <a:r>
              <a:rPr lang="en-US" altLang="zh-CN" sz="3200" b="1" kern="100" dirty="0">
                <a:latin typeface="Times New Roman" panose="02020603050405020304"/>
                <a:cs typeface="Courier New" panose="02070309020205020404"/>
              </a:rPr>
              <a:t>B</a:t>
            </a:r>
            <a:r>
              <a:rPr lang="zh-CN" altLang="en-US" sz="3200" b="1" kern="100" dirty="0">
                <a:latin typeface="Times New Roman" panose="02020603050405020304"/>
                <a:cs typeface="Courier New" panose="02070309020205020404"/>
              </a:rPr>
              <a:t>．锅炉的效率越高，放出的热量越多</a:t>
            </a:r>
            <a:endParaRPr lang="zh-CN" altLang="en-US" sz="3200" b="1" kern="100" dirty="0">
              <a:latin typeface="Times New Roman" panose="02020603050405020304"/>
              <a:cs typeface="Courier New" panose="02070309020205020404"/>
            </a:endParaRPr>
          </a:p>
          <a:p>
            <a:pPr marL="1076325" indent="-541655" algn="just">
              <a:lnSpc>
                <a:spcPct val="150000"/>
              </a:lnSpc>
              <a:spcAft>
                <a:spcPts val="0"/>
              </a:spcAft>
            </a:pPr>
            <a:r>
              <a:rPr lang="en-US" altLang="zh-CN" sz="3200" b="1" kern="100" dirty="0">
                <a:latin typeface="Times New Roman" panose="02020603050405020304"/>
                <a:cs typeface="Courier New" panose="02070309020205020404"/>
              </a:rPr>
              <a:t>C</a:t>
            </a:r>
            <a:r>
              <a:rPr lang="zh-CN" altLang="en-US" sz="3200" b="1" kern="100" dirty="0">
                <a:latin typeface="Times New Roman" panose="02020603050405020304"/>
                <a:cs typeface="Courier New" panose="02070309020205020404"/>
              </a:rPr>
              <a:t>．锅炉的效率越高，消耗相同的燃料，放出的热量越多</a:t>
            </a:r>
            <a:endParaRPr lang="zh-CN" altLang="en-US" sz="3200" b="1" kern="100" dirty="0">
              <a:latin typeface="Times New Roman" panose="02020603050405020304"/>
              <a:cs typeface="Courier New" panose="02070309020205020404"/>
            </a:endParaRPr>
          </a:p>
          <a:p>
            <a:pPr marL="1076325" indent="-541655" algn="just">
              <a:lnSpc>
                <a:spcPct val="150000"/>
              </a:lnSpc>
              <a:spcAft>
                <a:spcPts val="0"/>
              </a:spcAft>
            </a:pPr>
            <a:r>
              <a:rPr lang="en-US" altLang="zh-CN" sz="3200" b="1" kern="100" dirty="0">
                <a:latin typeface="Times New Roman" panose="02020603050405020304"/>
                <a:cs typeface="Courier New" panose="02070309020205020404"/>
              </a:rPr>
              <a:t>D</a:t>
            </a:r>
            <a:r>
              <a:rPr lang="zh-CN" altLang="en-US" sz="3200" b="1" kern="100" dirty="0">
                <a:latin typeface="Times New Roman" panose="02020603050405020304"/>
                <a:cs typeface="Courier New" panose="02070309020205020404"/>
              </a:rPr>
              <a:t>．锅炉的效率越高，放出相同的热量，消耗的燃料越多</a:t>
            </a:r>
            <a:endParaRPr lang="zh-CN" altLang="en-US" sz="3200" b="1" kern="100" dirty="0">
              <a:latin typeface="Times New Roman" panose="02020603050405020304"/>
              <a:cs typeface="Courier New" panose="02070309020205020404"/>
            </a:endParaRPr>
          </a:p>
        </p:txBody>
      </p:sp>
      <p:sp>
        <p:nvSpPr>
          <p:cNvPr id="3" name="矩形 2"/>
          <p:cNvSpPr/>
          <p:nvPr/>
        </p:nvSpPr>
        <p:spPr>
          <a:xfrm>
            <a:off x="8160110" y="1750912"/>
            <a:ext cx="481222"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1437394" y="2132856"/>
            <a:ext cx="9283427" cy="2576396"/>
            <a:chOff x="1259632" y="1690576"/>
            <a:chExt cx="6962570" cy="1932297"/>
          </a:xfrm>
        </p:grpSpPr>
        <p:cxnSp>
          <p:nvCxnSpPr>
            <p:cNvPr id="18" name="直接箭头连接符 17"/>
            <p:cNvCxnSpPr/>
            <p:nvPr/>
          </p:nvCxnSpPr>
          <p:spPr bwMode="auto">
            <a:xfrm flipH="1">
              <a:off x="6639226" y="3291830"/>
              <a:ext cx="485739"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35"/>
            <p:cNvSpPr>
              <a:spLocks noChangeArrowheads="1"/>
            </p:cNvSpPr>
            <p:nvPr/>
          </p:nvSpPr>
          <p:spPr bwMode="auto">
            <a:xfrm>
              <a:off x="1259632" y="2579701"/>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定义式</a:t>
              </a:r>
              <a:endParaRPr lang="en-US" altLang="zh-CN" sz="3200" b="1" dirty="0"/>
            </a:p>
          </p:txBody>
        </p:sp>
        <p:sp>
          <p:nvSpPr>
            <p:cNvPr id="25" name="矩形 35"/>
            <p:cNvSpPr>
              <a:spLocks noChangeArrowheads="1"/>
            </p:cNvSpPr>
            <p:nvPr/>
          </p:nvSpPr>
          <p:spPr bwMode="auto">
            <a:xfrm>
              <a:off x="3729252" y="2353767"/>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燃烧</a:t>
              </a:r>
              <a:endParaRPr lang="en-US" altLang="zh-CN" sz="3200" b="1" dirty="0"/>
            </a:p>
          </p:txBody>
        </p:sp>
        <p:sp>
          <p:nvSpPr>
            <p:cNvPr id="29" name="圆角矩形 28"/>
            <p:cNvSpPr/>
            <p:nvPr/>
          </p:nvSpPr>
          <p:spPr>
            <a:xfrm>
              <a:off x="1335955" y="1690576"/>
              <a:ext cx="936104" cy="3700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热值</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30" name="直接箭头连接符 29"/>
            <p:cNvCxnSpPr/>
            <p:nvPr/>
          </p:nvCxnSpPr>
          <p:spPr bwMode="auto">
            <a:xfrm>
              <a:off x="4532677" y="3111896"/>
              <a:ext cx="81146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auto">
            <a:xfrm>
              <a:off x="1807758" y="2052637"/>
              <a:ext cx="0" cy="5191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矩形 35"/>
            <p:cNvSpPr>
              <a:spLocks noChangeArrowheads="1"/>
            </p:cNvSpPr>
            <p:nvPr/>
          </p:nvSpPr>
          <p:spPr bwMode="auto">
            <a:xfrm>
              <a:off x="7156765" y="2060588"/>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热效率</a:t>
              </a:r>
              <a:endParaRPr lang="en-US" altLang="zh-CN" sz="3200" b="1" dirty="0"/>
            </a:p>
          </p:txBody>
        </p:sp>
        <p:cxnSp>
          <p:nvCxnSpPr>
            <p:cNvPr id="33" name="直接箭头连接符 32"/>
            <p:cNvCxnSpPr/>
            <p:nvPr/>
          </p:nvCxnSpPr>
          <p:spPr bwMode="auto">
            <a:xfrm flipH="1" flipV="1">
              <a:off x="3755312" y="2787775"/>
              <a:ext cx="777365" cy="1042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auto">
            <a:xfrm>
              <a:off x="2356595" y="2806155"/>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6" name="矩形 35"/>
                <p:cNvSpPr>
                  <a:spLocks noChangeArrowheads="1"/>
                </p:cNvSpPr>
                <p:nvPr/>
              </p:nvSpPr>
              <p:spPr bwMode="auto">
                <a:xfrm>
                  <a:off x="3009167" y="2427734"/>
                  <a:ext cx="707165" cy="66119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i="1" dirty="0">
                      <a:latin typeface="Times New Roman" panose="02020603050405020304" pitchFamily="18" charset="0"/>
                    </a:rPr>
                    <a:t>q</a:t>
                  </a:r>
                  <a:r>
                    <a:rPr lang="en-US" altLang="zh-CN" sz="3200" b="1" dirty="0">
                      <a:latin typeface="Times New Roman" panose="02020603050405020304" pitchFamily="18" charset="0"/>
                    </a:rPr>
                    <a:t>=</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Q</m:t>
                              </m:r>
                            </m:num>
                            <m:den>
                              <m:r>
                                <m:rPr>
                                  <m:nor/>
                                </m:rPr>
                                <a:rPr lang="en-US" altLang="zh-CN" sz="3200" b="1" i="1" dirty="0">
                                  <a:latin typeface="Times New Roman" panose="02020603050405020304" pitchFamily="18" charset="0"/>
                                </a:rPr>
                                <m:t>m</m:t>
                              </m:r>
                            </m:den>
                          </m:f>
                        </m:e>
                      </m:box>
                    </m:oMath>
                  </a14:m>
                  <a:endParaRPr lang="en-US" altLang="zh-CN" sz="3200" b="1" i="1" dirty="0">
                    <a:latin typeface="Times New Roman" panose="02020603050405020304" pitchFamily="18" charset="0"/>
                  </a:endParaRPr>
                </a:p>
              </p:txBody>
            </p:sp>
          </mc:Choice>
          <mc:Fallback>
            <p:sp>
              <p:nvSpPr>
                <p:cNvPr id="36" name="矩形 35"/>
                <p:cNvSpPr>
                  <a:spLocks noRot="1" noChangeAspect="1" noMove="1" noResize="1" noEditPoints="1" noAdjustHandles="1" noChangeArrowheads="1" noChangeShapeType="1" noTextEdit="1"/>
                </p:cNvSpPr>
                <p:nvPr/>
              </p:nvSpPr>
              <p:spPr bwMode="auto">
                <a:xfrm>
                  <a:off x="3009167" y="2427734"/>
                  <a:ext cx="707165" cy="661191"/>
                </a:xfrm>
                <a:prstGeom prst="rect">
                  <a:avLst/>
                </a:prstGeom>
                <a:blipFill rotWithShape="1">
                  <a:blip r:embed="rId1"/>
                </a:blip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r>
                    <a:rPr lang="zh-CN" altLang="en-US">
                      <a:noFill/>
                    </a:rPr>
                    <a:t> </a:t>
                  </a:r>
                </a:p>
              </p:txBody>
            </p:sp>
          </mc:Fallback>
        </mc:AlternateContent>
        <p:cxnSp>
          <p:nvCxnSpPr>
            <p:cNvPr id="37" name="直接连接符 36"/>
            <p:cNvCxnSpPr/>
            <p:nvPr/>
          </p:nvCxnSpPr>
          <p:spPr>
            <a:xfrm>
              <a:off x="4532677" y="2798204"/>
              <a:ext cx="0" cy="3136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8" name="矩形 35"/>
                <p:cNvSpPr>
                  <a:spLocks noChangeArrowheads="1"/>
                </p:cNvSpPr>
                <p:nvPr/>
              </p:nvSpPr>
              <p:spPr bwMode="auto">
                <a:xfrm>
                  <a:off x="5346885" y="2876322"/>
                  <a:ext cx="1292341" cy="74655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i="1" dirty="0">
                      <a:latin typeface="Times New Roman" panose="02020603050405020304" pitchFamily="18" charset="0"/>
                      <a:cs typeface="Times New Roman" panose="02020603050405020304" pitchFamily="18" charset="0"/>
                    </a:rPr>
                    <a:t>η</a:t>
                  </a:r>
                  <a:r>
                    <a:rPr lang="en-US" altLang="zh-CN" sz="3200" b="1" dirty="0">
                      <a:latin typeface="Times New Roman" panose="02020603050405020304" pitchFamily="18" charset="0"/>
                      <a:cs typeface="Times New Roman" panose="02020603050405020304" pitchFamily="18" charset="0"/>
                    </a:rPr>
                    <a:t> =</a:t>
                  </a:r>
                  <a14:m>
                    <m:oMath xmlns:m="http://schemas.openxmlformats.org/officeDocument/2006/math">
                      <m:box>
                        <m:boxPr>
                          <m:ctrlPr>
                            <a:rPr lang="en-US" altLang="zh-CN"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Q</m:t>
                              </m:r>
                              <m:r>
                                <m:rPr>
                                  <m:nor/>
                                </m:rPr>
                                <a:rPr lang="zh-CN" altLang="en-US" sz="3200" b="1" baseline="-25000" dirty="0">
                                  <a:latin typeface="Times New Roman" panose="02020603050405020304" pitchFamily="18" charset="0"/>
                                  <a:cs typeface="Times New Roman" panose="02020603050405020304" pitchFamily="18" charset="0"/>
                                </a:rPr>
                                <m:t>有效 </m:t>
                              </m:r>
                            </m:num>
                            <m:den>
                              <m:r>
                                <m:rPr>
                                  <m:nor/>
                                </m:rPr>
                                <a:rPr lang="en-US" altLang="zh-CN" sz="3200" b="1" i="1" dirty="0">
                                  <a:latin typeface="Times New Roman" panose="02020603050405020304" pitchFamily="18" charset="0"/>
                                  <a:cs typeface="Times New Roman" panose="02020603050405020304" pitchFamily="18" charset="0"/>
                                </a:rPr>
                                <m:t>Q</m:t>
                              </m:r>
                              <m:r>
                                <m:rPr>
                                  <m:nor/>
                                </m:rPr>
                                <a:rPr lang="zh-CN" altLang="en-US" sz="3200" b="1" baseline="-25000" dirty="0">
                                  <a:latin typeface="Times New Roman" panose="02020603050405020304" pitchFamily="18" charset="0"/>
                                  <a:cs typeface="Times New Roman" panose="02020603050405020304" pitchFamily="18" charset="0"/>
                                </a:rPr>
                                <m:t>放</m:t>
                              </m:r>
                            </m:den>
                          </m:f>
                        </m:e>
                      </m:box>
                    </m:oMath>
                  </a14:m>
                  <a:endParaRPr lang="en-US" altLang="zh-CN" sz="3200" b="1" dirty="0"/>
                </a:p>
              </p:txBody>
            </p:sp>
          </mc:Choice>
          <mc:Fallback>
            <p:sp>
              <p:nvSpPr>
                <p:cNvPr id="38" name="矩形 35"/>
                <p:cNvSpPr>
                  <a:spLocks noRot="1" noChangeAspect="1" noMove="1" noResize="1" noEditPoints="1" noAdjustHandles="1" noChangeArrowheads="1" noChangeShapeType="1" noTextEdit="1"/>
                </p:cNvSpPr>
                <p:nvPr/>
              </p:nvSpPr>
              <p:spPr bwMode="auto">
                <a:xfrm>
                  <a:off x="5346885" y="2876322"/>
                  <a:ext cx="1292341" cy="746551"/>
                </a:xfrm>
                <a:prstGeom prst="rect">
                  <a:avLst/>
                </a:prstGeom>
                <a:blipFill rotWithShape="1">
                  <a:blip r:embed="rId2"/>
                </a:blip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r>
                    <a:rPr lang="zh-CN" altLang="en-US">
                      <a:noFill/>
                    </a:rPr>
                    <a:t> </a:t>
                  </a:r>
                </a:p>
              </p:txBody>
            </p:sp>
          </mc:Fallback>
        </mc:AlternateContent>
        <p:sp>
          <p:nvSpPr>
            <p:cNvPr id="39" name="矩形 35"/>
            <p:cNvSpPr>
              <a:spLocks noChangeArrowheads="1"/>
            </p:cNvSpPr>
            <p:nvPr/>
          </p:nvSpPr>
          <p:spPr bwMode="auto">
            <a:xfrm>
              <a:off x="7129641" y="3052111"/>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定义式</a:t>
              </a:r>
              <a:endParaRPr lang="en-US" altLang="zh-CN" sz="3200" b="1" dirty="0"/>
            </a:p>
          </p:txBody>
        </p:sp>
        <p:sp>
          <p:nvSpPr>
            <p:cNvPr id="40" name="矩形 35"/>
            <p:cNvSpPr>
              <a:spLocks noChangeArrowheads="1"/>
            </p:cNvSpPr>
            <p:nvPr/>
          </p:nvSpPr>
          <p:spPr bwMode="auto">
            <a:xfrm>
              <a:off x="4478571" y="2686149"/>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放热</a:t>
              </a:r>
              <a:endParaRPr lang="en-US" altLang="zh-CN" sz="3200" b="1" dirty="0"/>
            </a:p>
          </p:txBody>
        </p:sp>
        <p:cxnSp>
          <p:nvCxnSpPr>
            <p:cNvPr id="41" name="直接箭头连接符 40"/>
            <p:cNvCxnSpPr/>
            <p:nvPr/>
          </p:nvCxnSpPr>
          <p:spPr bwMode="auto">
            <a:xfrm>
              <a:off x="7713168" y="2528218"/>
              <a:ext cx="0" cy="5191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2188601"/>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燃料 能够燃烧的物质叫燃料。</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smtClean="0">
                <a:latin typeface="Times New Roman" panose="02020603050405020304" pitchFamily="18" charset="0"/>
                <a:ea typeface="+mn-ea"/>
                <a:cs typeface="Times New Roman" panose="02020603050405020304" pitchFamily="18" charset="0"/>
              </a:rPr>
              <a:t>燃料 燃烧</a:t>
            </a:r>
            <a:r>
              <a:rPr lang="zh-CN" altLang="en-US" b="1" dirty="0">
                <a:latin typeface="Times New Roman" panose="02020603050405020304" pitchFamily="18" charset="0"/>
                <a:ea typeface="+mn-ea"/>
                <a:cs typeface="Times New Roman" panose="02020603050405020304" pitchFamily="18" charset="0"/>
              </a:rPr>
              <a:t>时的能量转化 燃料的化学能转化为内能。</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725" y="1068070"/>
            <a:ext cx="4210050"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1055370" y="1057275"/>
            <a:ext cx="1462405"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033071"/>
            <a:ext cx="999490" cy="58356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2927985" y="1055370"/>
            <a:ext cx="4504690"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认识常见的</a:t>
            </a:r>
            <a:r>
              <a:rPr lang="zh-CN" altLang="en-US" sz="3200" b="1" dirty="0">
                <a:latin typeface="黑体" panose="02010609060101010101" charset="-122"/>
                <a:ea typeface="黑体" panose="02010609060101010101" charset="-122"/>
              </a:rPr>
              <a:t>燃料</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135682" y="9366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https://img95.699pic.com/xsj/1r/kk/bk.jpg%21/fh/30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55440" y="1500701"/>
            <a:ext cx="2922805" cy="194421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pic.quanjing.com/r0/jt/QJ6262879765.jpg?x-oss-process=style/show_794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99856" y="1554645"/>
            <a:ext cx="2834738" cy="187435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imgservice.suning.cn/uimg1/b2c/image/CTzhopt-yhUQSyepEws1nQ.jpg_800w_800h_4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0256" y="1026969"/>
            <a:ext cx="2880320" cy="28803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6"/>
          <p:cNvSpPr txBox="1">
            <a:spLocks noChangeArrowheads="1"/>
          </p:cNvSpPr>
          <p:nvPr/>
        </p:nvSpPr>
        <p:spPr bwMode="auto">
          <a:xfrm>
            <a:off x="766135" y="3717032"/>
            <a:ext cx="1065845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90170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取相同质量的上述各种燃料，让它们充分燃烧，放出的热量相同吗？根据你的生活经验做出判断，并精测原因。</a:t>
            </a:r>
            <a:endParaRPr lang="zh-CN" altLang="en-US" sz="3200" b="1" i="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197" name="TextBox 26"/>
              <p:cNvSpPr txBox="1">
                <a:spLocks noChangeArrowheads="1"/>
              </p:cNvSpPr>
              <p:nvPr/>
            </p:nvSpPr>
            <p:spPr bwMode="auto">
              <a:xfrm>
                <a:off x="814918" y="1124744"/>
                <a:ext cx="10562167" cy="351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热值</a:t>
                </a:r>
                <a:endParaRPr lang="en-US" altLang="zh-CN" sz="3200" b="1" dirty="0">
                  <a:latin typeface="Times New Roman" panose="02020603050405020304" pitchFamily="18" charset="0"/>
                  <a:cs typeface="Times New Roman" panose="02020603050405020304" pitchFamily="18" charset="0"/>
                </a:endParaRPr>
              </a:p>
              <a:p>
                <a:pPr marL="444500" indent="-44450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定义：某种燃料完全燃烧时化学能转化为内能的量</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放出的热量</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与其质量的比叫作这种燃料的热值。</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定义式：</a:t>
                </a:r>
                <a:r>
                  <a:rPr lang="en-US" altLang="zh-CN" sz="3200" b="1" i="1" dirty="0">
                    <a:latin typeface="Times New Roman" panose="02020603050405020304" pitchFamily="18" charset="0"/>
                    <a:cs typeface="Times New Roman" panose="02020603050405020304" pitchFamily="18" charset="0"/>
                  </a:rPr>
                  <a:t>q</a:t>
                </a:r>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Q</m:t>
                            </m:r>
                          </m:num>
                          <m:den>
                            <m:r>
                              <m:rPr>
                                <m:nor/>
                              </m:rPr>
                              <a:rPr lang="en-US" altLang="zh-CN" sz="3200" b="1" i="1" dirty="0">
                                <a:latin typeface="Times New Roman" panose="02020603050405020304" pitchFamily="18" charset="0"/>
                                <a:cs typeface="Times New Roman" panose="02020603050405020304" pitchFamily="18" charset="0"/>
                              </a:rPr>
                              <m:t>m</m:t>
                            </m:r>
                          </m:den>
                        </m:f>
                      </m:e>
                    </m:box>
                  </m:oMath>
                </a14:m>
                <a:endParaRPr lang="zh-CN" altLang="en-US" sz="3200" b="1" i="1" dirty="0">
                  <a:latin typeface="Times New Roman" panose="02020603050405020304" pitchFamily="18" charset="0"/>
                  <a:cs typeface="Times New Roman" panose="02020603050405020304" pitchFamily="18" charset="0"/>
                </a:endParaRPr>
              </a:p>
            </p:txBody>
          </p:sp>
        </mc:Choice>
        <mc:Fallback>
          <p:sp>
            <p:nvSpPr>
              <p:cNvPr id="8197" name="TextBox 26"/>
              <p:cNvSpPr txBox="1">
                <a:spLocks noRot="1" noChangeAspect="1" noMove="1" noResize="1" noEditPoints="1" noAdjustHandles="1" noChangeArrowheads="1" noChangeShapeType="1" noTextEdit="1"/>
              </p:cNvSpPr>
              <p:nvPr/>
            </p:nvSpPr>
            <p:spPr bwMode="auto">
              <a:xfrm>
                <a:off x="814918" y="1124744"/>
                <a:ext cx="10562167" cy="3519596"/>
              </a:xfrm>
              <a:prstGeom prst="rect">
                <a:avLst/>
              </a:prstGeom>
              <a:blipFill rotWithShape="1">
                <a:blip r:embed="rId1"/>
                <a:stretch>
                  <a:fillRect l="-2" t="-5" r="4" b="1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cxnSp>
        <p:nvCxnSpPr>
          <p:cNvPr id="3" name="直接箭头连接符 2"/>
          <p:cNvCxnSpPr/>
          <p:nvPr/>
        </p:nvCxnSpPr>
        <p:spPr>
          <a:xfrm>
            <a:off x="3887755" y="3909053"/>
            <a:ext cx="86409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887755" y="4389106"/>
            <a:ext cx="86409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205079" y="4943968"/>
            <a:ext cx="86409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215680" y="4389106"/>
            <a:ext cx="0" cy="5760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26"/>
          <p:cNvSpPr txBox="1">
            <a:spLocks noChangeArrowheads="1"/>
          </p:cNvSpPr>
          <p:nvPr/>
        </p:nvSpPr>
        <p:spPr bwMode="auto">
          <a:xfrm>
            <a:off x="4655840" y="3482530"/>
            <a:ext cx="5281083" cy="7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zh-CN" altLang="en-US" sz="2900" b="1" dirty="0">
                <a:latin typeface="Times New Roman" panose="02020603050405020304" pitchFamily="18" charset="0"/>
                <a:ea typeface="+mn-ea"/>
                <a:cs typeface="Times New Roman" panose="02020603050405020304" pitchFamily="18" charset="0"/>
              </a:rPr>
              <a:t>燃料完全燃烧放出的热量</a:t>
            </a:r>
            <a:r>
              <a:rPr lang="en-US" altLang="zh-CN" sz="2900" b="1" dirty="0">
                <a:latin typeface="Times New Roman" panose="02020603050405020304" pitchFamily="18" charset="0"/>
                <a:ea typeface="+mn-ea"/>
                <a:cs typeface="Times New Roman" panose="02020603050405020304" pitchFamily="18" charset="0"/>
              </a:rPr>
              <a:t>(J)</a:t>
            </a:r>
            <a:endParaRPr lang="zh-CN" altLang="en-US" sz="2900" b="1" dirty="0">
              <a:latin typeface="Times New Roman" panose="02020603050405020304" pitchFamily="18" charset="0"/>
              <a:ea typeface="+mn-ea"/>
              <a:cs typeface="Times New Roman" panose="02020603050405020304" pitchFamily="18" charset="0"/>
            </a:endParaRPr>
          </a:p>
        </p:txBody>
      </p:sp>
      <p:sp>
        <p:nvSpPr>
          <p:cNvPr id="15" name="TextBox 26"/>
          <p:cNvSpPr txBox="1">
            <a:spLocks noChangeArrowheads="1"/>
          </p:cNvSpPr>
          <p:nvPr/>
        </p:nvSpPr>
        <p:spPr bwMode="auto">
          <a:xfrm>
            <a:off x="4655840" y="4031829"/>
            <a:ext cx="249627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zh-CN" altLang="en-US" sz="2900" b="1" dirty="0">
                <a:latin typeface="Times New Roman" panose="02020603050405020304" pitchFamily="18" charset="0"/>
                <a:ea typeface="+mn-ea"/>
                <a:cs typeface="Times New Roman" panose="02020603050405020304" pitchFamily="18" charset="0"/>
              </a:rPr>
              <a:t>燃料质量</a:t>
            </a:r>
            <a:r>
              <a:rPr lang="en-US" altLang="zh-CN" sz="2900" b="1" dirty="0">
                <a:latin typeface="Times New Roman" panose="02020603050405020304" pitchFamily="18" charset="0"/>
                <a:ea typeface="+mn-ea"/>
                <a:cs typeface="Times New Roman" panose="02020603050405020304" pitchFamily="18" charset="0"/>
              </a:rPr>
              <a:t>(kg)</a:t>
            </a:r>
            <a:endParaRPr lang="zh-CN" altLang="en-US" sz="2900" b="1" dirty="0">
              <a:latin typeface="Times New Roman" panose="02020603050405020304" pitchFamily="18" charset="0"/>
              <a:ea typeface="+mn-ea"/>
              <a:cs typeface="Times New Roman" panose="02020603050405020304" pitchFamily="18" charset="0"/>
            </a:endParaRPr>
          </a:p>
        </p:txBody>
      </p:sp>
      <p:sp>
        <p:nvSpPr>
          <p:cNvPr id="16" name="TextBox 26"/>
          <p:cNvSpPr txBox="1">
            <a:spLocks noChangeArrowheads="1"/>
          </p:cNvSpPr>
          <p:nvPr/>
        </p:nvSpPr>
        <p:spPr bwMode="auto">
          <a:xfrm>
            <a:off x="4069174" y="4644340"/>
            <a:ext cx="289092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defRPr/>
            </a:pPr>
            <a:r>
              <a:rPr lang="zh-CN" altLang="en-US" sz="2900" b="1" dirty="0">
                <a:latin typeface="Times New Roman" panose="02020603050405020304" pitchFamily="18" charset="0"/>
                <a:ea typeface="+mn-ea"/>
                <a:cs typeface="Times New Roman" panose="02020603050405020304" pitchFamily="18" charset="0"/>
              </a:rPr>
              <a:t>燃料热值</a:t>
            </a:r>
            <a:r>
              <a:rPr lang="en-US" altLang="zh-CN" sz="2900" b="1" dirty="0">
                <a:latin typeface="Times New Roman" panose="02020603050405020304" pitchFamily="18" charset="0"/>
                <a:ea typeface="+mn-ea"/>
                <a:cs typeface="Times New Roman" panose="02020603050405020304" pitchFamily="18" charset="0"/>
              </a:rPr>
              <a:t>(J/kg)</a:t>
            </a:r>
            <a:endParaRPr lang="zh-CN" altLang="en-US" sz="29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1281902" y="1509493"/>
            <a:ext cx="9601563"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利用热值计算热量的公式</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固体、液体燃料完全燃烧时</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放出的热量</a:t>
            </a:r>
            <a:r>
              <a:rPr lang="en-US" altLang="zh-CN" sz="3200" b="1" i="1" dirty="0">
                <a:latin typeface="Times New Roman" panose="02020603050405020304" pitchFamily="18" charset="0"/>
                <a:cs typeface="Times New Roman" panose="02020603050405020304" pitchFamily="18" charset="0"/>
              </a:rPr>
              <a:t>Q</a:t>
            </a:r>
            <a:r>
              <a:rPr lang="zh-CN" altLang="en-US" sz="3200" b="1" baseline="-25000" dirty="0">
                <a:latin typeface="Times New Roman" panose="02020603050405020304" pitchFamily="18" charset="0"/>
                <a:cs typeface="Times New Roman" panose="02020603050405020304" pitchFamily="18" charset="0"/>
              </a:rPr>
              <a:t>放</a:t>
            </a:r>
            <a:r>
              <a:rPr lang="en-US" altLang="zh-CN" sz="3200" b="1" dirty="0">
                <a:latin typeface="Times New Roman" panose="02020603050405020304" pitchFamily="18" charset="0"/>
                <a:cs typeface="Times New Roman" panose="02020603050405020304" pitchFamily="18" charset="0"/>
              </a:rPr>
              <a:t>=</a:t>
            </a:r>
            <a:r>
              <a:rPr lang="en-US" altLang="zh-CN" sz="3200" b="1" i="1" dirty="0" err="1">
                <a:latin typeface="Times New Roman" panose="02020603050405020304" pitchFamily="18" charset="0"/>
                <a:cs typeface="Times New Roman" panose="02020603050405020304" pitchFamily="18" charset="0"/>
              </a:rPr>
              <a:t>mq</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气体燃料完全燃烧时，放出的热量</a:t>
            </a:r>
            <a:r>
              <a:rPr lang="en-US" altLang="zh-CN" sz="3200" b="1" i="1" dirty="0">
                <a:latin typeface="Times New Roman" panose="02020603050405020304" pitchFamily="18" charset="0"/>
                <a:cs typeface="Times New Roman" panose="02020603050405020304" pitchFamily="18" charset="0"/>
              </a:rPr>
              <a:t>Q</a:t>
            </a:r>
            <a:r>
              <a:rPr lang="zh-CN" altLang="en-US" sz="3200" b="1" baseline="-25000" dirty="0">
                <a:latin typeface="Times New Roman" panose="02020603050405020304" pitchFamily="18" charset="0"/>
                <a:cs typeface="Times New Roman" panose="02020603050405020304" pitchFamily="18" charset="0"/>
              </a:rPr>
              <a:t>放</a:t>
            </a:r>
            <a:r>
              <a:rPr lang="en-US" altLang="zh-CN" sz="3200" b="1" dirty="0">
                <a:latin typeface="Times New Roman" panose="02020603050405020304" pitchFamily="18" charset="0"/>
                <a:cs typeface="Times New Roman" panose="02020603050405020304" pitchFamily="18" charset="0"/>
              </a:rPr>
              <a:t>= </a:t>
            </a:r>
            <a:r>
              <a:rPr lang="en-US" altLang="zh-CN" sz="3200" b="1" i="1" dirty="0" err="1">
                <a:latin typeface="Times New Roman" panose="02020603050405020304" pitchFamily="18" charset="0"/>
                <a:cs typeface="Times New Roman" panose="02020603050405020304" pitchFamily="18" charset="0"/>
              </a:rPr>
              <a:t>Vq</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indent="0" eaLnBrk="1" hangingPunct="1">
              <a:lnSpc>
                <a:spcPct val="150000"/>
              </a:lnSpc>
            </a:pPr>
            <a:r>
              <a:rPr lang="en-US" altLang="zh-CN" sz="3200" b="1" i="1" dirty="0">
                <a:latin typeface="Times New Roman" panose="02020603050405020304" pitchFamily="18" charset="0"/>
                <a:cs typeface="Times New Roman" panose="02020603050405020304" pitchFamily="18" charset="0"/>
              </a:rPr>
              <a:t>V</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表示完全燃烧的气体在标准大气压下的体积，单位是</a:t>
            </a:r>
            <a:r>
              <a:rPr lang="en-US" altLang="zh-CN" sz="3200" b="1" dirty="0">
                <a:latin typeface="Times New Roman" panose="02020603050405020304" pitchFamily="18" charset="0"/>
                <a:cs typeface="Times New Roman" panose="02020603050405020304" pitchFamily="18" charset="0"/>
              </a:rPr>
              <a:t>m</a:t>
            </a:r>
            <a:r>
              <a:rPr lang="en-US" altLang="zh-CN" sz="3200" b="1" baseline="30000"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881370"/>
            <a:chOff x="153" y="1747"/>
            <a:chExt cx="16785" cy="926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762"/>
            </a:xfrm>
            <a:prstGeom prst="rect">
              <a:avLst/>
            </a:prstGeom>
          </p:spPr>
        </p:pic>
        <p:grpSp>
          <p:nvGrpSpPr>
            <p:cNvPr id="7" name="组合 6"/>
            <p:cNvGrpSpPr/>
            <p:nvPr/>
          </p:nvGrpSpPr>
          <p:grpSpPr>
            <a:xfrm>
              <a:off x="952" y="1747"/>
              <a:ext cx="4248" cy="977"/>
              <a:chOff x="952" y="2154"/>
              <a:chExt cx="4248" cy="977"/>
            </a:xfrm>
          </p:grpSpPr>
          <p:sp>
            <p:nvSpPr>
              <p:cNvPr id="4" name="文本框 3"/>
              <p:cNvSpPr txBox="1"/>
              <p:nvPr>
                <p:custDataLst>
                  <p:tags r:id="rId3"/>
                </p:custDataLst>
              </p:nvPr>
            </p:nvSpPr>
            <p:spPr>
              <a:xfrm>
                <a:off x="2435" y="2309"/>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952" y="2154"/>
                <a:ext cx="1579" cy="936"/>
              </a:xfrm>
              <a:prstGeom prst="rect">
                <a:avLst/>
              </a:prstGeom>
            </p:spPr>
          </p:pic>
        </p:grpSp>
      </p:grpSp>
      <p:sp>
        <p:nvSpPr>
          <p:cNvPr id="8" name="矩形 7"/>
          <p:cNvSpPr>
            <a:spLocks noChangeArrowheads="1"/>
          </p:cNvSpPr>
          <p:nvPr/>
        </p:nvSpPr>
        <p:spPr bwMode="auto">
          <a:xfrm>
            <a:off x="1775520" y="1375213"/>
            <a:ext cx="9217024" cy="419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60045" indent="-360045" eaLnBrk="1" hangingPunct="1">
              <a:lnSpc>
                <a:spcPct val="150000"/>
              </a:lnSpc>
            </a:pPr>
            <a:r>
              <a:rPr lang="en-US" altLang="zh-CN" sz="3000" b="1" dirty="0">
                <a:solidFill>
                  <a:srgbClr val="00B0F0"/>
                </a:solidFill>
                <a:latin typeface="Times New Roman" panose="02020603050405020304" pitchFamily="18" charset="0"/>
                <a:ea typeface="楷体" panose="02010609060101010101" pitchFamily="49" charset="-122"/>
              </a:rPr>
              <a:t>1. </a:t>
            </a:r>
            <a:r>
              <a:rPr lang="zh-CN" altLang="en-US" sz="3000" b="1" dirty="0">
                <a:solidFill>
                  <a:srgbClr val="00B0F0"/>
                </a:solidFill>
                <a:latin typeface="Times New Roman" panose="02020603050405020304" pitchFamily="18" charset="0"/>
                <a:ea typeface="楷体" panose="02010609060101010101" pitchFamily="49" charset="-122"/>
              </a:rPr>
              <a:t>认识热值定义时，不要漏掉“完全燃烧”这一条件。</a:t>
            </a:r>
            <a:endParaRPr lang="zh-CN" altLang="en-US" sz="3000" b="1" dirty="0">
              <a:solidFill>
                <a:srgbClr val="00B0F0"/>
              </a:solidFill>
              <a:latin typeface="Times New Roman" panose="02020603050405020304" pitchFamily="18" charset="0"/>
              <a:ea typeface="楷体" panose="02010609060101010101" pitchFamily="49" charset="-122"/>
            </a:endParaRPr>
          </a:p>
          <a:p>
            <a:pPr marL="360045" indent="-360045" eaLnBrk="1" hangingPunct="1">
              <a:lnSpc>
                <a:spcPct val="150000"/>
              </a:lnSpc>
            </a:pPr>
            <a:r>
              <a:rPr lang="en-US" altLang="zh-CN" sz="3000" b="1" dirty="0">
                <a:solidFill>
                  <a:srgbClr val="00B0F0"/>
                </a:solidFill>
                <a:latin typeface="Times New Roman" panose="02020603050405020304" pitchFamily="18" charset="0"/>
                <a:ea typeface="楷体" panose="02010609060101010101" pitchFamily="49" charset="-122"/>
              </a:rPr>
              <a:t>2. </a:t>
            </a:r>
            <a:r>
              <a:rPr lang="zh-CN" altLang="en-US" sz="3000" b="1" dirty="0">
                <a:solidFill>
                  <a:srgbClr val="00B0F0"/>
                </a:solidFill>
                <a:latin typeface="Times New Roman" panose="02020603050405020304" pitchFamily="18" charset="0"/>
                <a:ea typeface="楷体" panose="02010609060101010101" pitchFamily="49" charset="-122"/>
              </a:rPr>
              <a:t>热值反映了燃料在燃烧过程中，化学能转化为内能本领的大小。</a:t>
            </a:r>
            <a:endParaRPr lang="zh-CN" altLang="en-US" sz="3000" b="1" dirty="0">
              <a:solidFill>
                <a:srgbClr val="00B0F0"/>
              </a:solidFill>
              <a:latin typeface="Times New Roman" panose="02020603050405020304" pitchFamily="18" charset="0"/>
              <a:ea typeface="楷体" panose="02010609060101010101" pitchFamily="49" charset="-122"/>
            </a:endParaRPr>
          </a:p>
          <a:p>
            <a:pPr marL="360045" indent="-360045" eaLnBrk="1" hangingPunct="1">
              <a:lnSpc>
                <a:spcPct val="150000"/>
              </a:lnSpc>
            </a:pPr>
            <a:r>
              <a:rPr lang="en-US" altLang="zh-CN" sz="3000" b="1" dirty="0">
                <a:solidFill>
                  <a:srgbClr val="00B0F0"/>
                </a:solidFill>
                <a:latin typeface="Times New Roman" panose="02020603050405020304" pitchFamily="18" charset="0"/>
                <a:ea typeface="楷体" panose="02010609060101010101" pitchFamily="49" charset="-122"/>
              </a:rPr>
              <a:t>3. </a:t>
            </a:r>
            <a:r>
              <a:rPr lang="zh-CN" altLang="en-US" sz="3000" b="1" dirty="0">
                <a:solidFill>
                  <a:srgbClr val="00B0F0"/>
                </a:solidFill>
                <a:latin typeface="Times New Roman" panose="02020603050405020304" pitchFamily="18" charset="0"/>
                <a:ea typeface="楷体" panose="02010609060101010101" pitchFamily="49" charset="-122"/>
              </a:rPr>
              <a:t>热值是燃料本身的一种特性，它与燃料的种类有关，与燃料的质量、体积、是否完全燃烧等没有关系。</a:t>
            </a:r>
            <a:endParaRPr lang="zh-CN" altLang="en-US" sz="3000" b="1" dirty="0">
              <a:solidFill>
                <a:srgbClr val="00B0F0"/>
              </a:solidFill>
              <a:latin typeface="Times New Roman" panose="02020603050405020304" pitchFamily="18" charset="0"/>
              <a:ea typeface="楷体" panose="02010609060101010101" pitchFamily="49" charset="-122"/>
            </a:endParaRPr>
          </a:p>
          <a:p>
            <a:pPr marL="360045" indent="-360045" eaLnBrk="1" hangingPunct="1">
              <a:lnSpc>
                <a:spcPct val="150000"/>
              </a:lnSpc>
            </a:pPr>
            <a:r>
              <a:rPr lang="en-US" altLang="zh-CN" sz="3000" b="1" dirty="0">
                <a:solidFill>
                  <a:srgbClr val="00B0F0"/>
                </a:solidFill>
                <a:latin typeface="Times New Roman" panose="02020603050405020304" pitchFamily="18" charset="0"/>
                <a:ea typeface="楷体" panose="02010609060101010101" pitchFamily="49" charset="-122"/>
              </a:rPr>
              <a:t>4. </a:t>
            </a:r>
            <a:r>
              <a:rPr lang="zh-CN" altLang="en-US" sz="3000" b="1" dirty="0">
                <a:solidFill>
                  <a:srgbClr val="00B0F0"/>
                </a:solidFill>
                <a:latin typeface="Times New Roman" panose="02020603050405020304" pitchFamily="18" charset="0"/>
                <a:ea typeface="楷体" panose="02010609060101010101" pitchFamily="49" charset="-122"/>
              </a:rPr>
              <a:t>不同燃料的热值一般不同。</a:t>
            </a:r>
            <a:endParaRPr lang="en-US" altLang="zh-CN" sz="30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196752"/>
            <a:ext cx="97155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攀枝花</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攀枝花日照丰富，为了节约能源。攀枝花很多屋顶都安装了太阳能热水器。已知太阳能热水器储水箱内有</a:t>
            </a:r>
            <a:r>
              <a:rPr lang="en-US" altLang="zh-CN" sz="3200" b="1" dirty="0">
                <a:latin typeface="Times New Roman" panose="02020603050405020304" pitchFamily="18" charset="0"/>
                <a:cs typeface="Times New Roman" panose="02020603050405020304" pitchFamily="18" charset="0"/>
              </a:rPr>
              <a:t>100 kg </a:t>
            </a:r>
            <a:r>
              <a:rPr lang="zh-CN" altLang="en-US" sz="3200" b="1" dirty="0">
                <a:latin typeface="Times New Roman" panose="02020603050405020304" pitchFamily="18" charset="0"/>
                <a:cs typeface="Times New Roman" panose="02020603050405020304" pitchFamily="18" charset="0"/>
              </a:rPr>
              <a:t>的水，在阳光照射下，水的温度升高了</a:t>
            </a:r>
            <a:r>
              <a:rPr lang="en-US" altLang="zh-CN" sz="3200" b="1" dirty="0">
                <a:latin typeface="Times New Roman" panose="02020603050405020304" pitchFamily="18" charset="0"/>
                <a:cs typeface="Times New Roman" panose="02020603050405020304" pitchFamily="18" charset="0"/>
              </a:rPr>
              <a:t>26 ℃</a:t>
            </a:r>
            <a:r>
              <a:rPr lang="zh-CN" altLang="en-US" sz="3200" b="1" dirty="0">
                <a:latin typeface="Times New Roman" panose="02020603050405020304" pitchFamily="18" charset="0"/>
                <a:cs typeface="Times New Roman" panose="02020603050405020304" pitchFamily="18" charset="0"/>
              </a:rPr>
              <a:t>，已知</a:t>
            </a:r>
            <a:r>
              <a:rPr lang="en-US" altLang="zh-CN" sz="3200" b="1" i="1" dirty="0">
                <a:latin typeface="Times New Roman" panose="02020603050405020304" pitchFamily="18" charset="0"/>
                <a:cs typeface="Times New Roman" panose="02020603050405020304" pitchFamily="18" charset="0"/>
              </a:rPr>
              <a:t>c</a:t>
            </a:r>
            <a:r>
              <a:rPr lang="zh-CN" altLang="en-US" sz="3200" b="1" baseline="-25000" dirty="0">
                <a:latin typeface="Times New Roman" panose="02020603050405020304" pitchFamily="18" charset="0"/>
                <a:cs typeface="Times New Roman" panose="02020603050405020304" pitchFamily="18" charset="0"/>
              </a:rPr>
              <a:t>水</a:t>
            </a:r>
            <a:r>
              <a:rPr lang="en-US" altLang="zh-CN" sz="3200" b="1" dirty="0">
                <a:latin typeface="Times New Roman" panose="02020603050405020304" pitchFamily="18" charset="0"/>
                <a:cs typeface="Times New Roman" panose="02020603050405020304" pitchFamily="18" charset="0"/>
              </a:rPr>
              <a:t>=4.2×10</a:t>
            </a:r>
            <a:r>
              <a:rPr lang="en-US" altLang="zh-CN" sz="3200" b="1" baseline="30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 J/(kg·℃)</a:t>
            </a:r>
            <a:r>
              <a:rPr lang="zh-CN" altLang="en-US" sz="3200" b="1" dirty="0" smtClean="0">
                <a:latin typeface="Times New Roman" panose="02020603050405020304" pitchFamily="18" charset="0"/>
                <a:cs typeface="Times New Roman" panose="02020603050405020304" pitchFamily="18" charset="0"/>
              </a:rPr>
              <a:t>，</a:t>
            </a:r>
            <a:endParaRPr lang="en-US" altLang="zh-CN" sz="3200" b="1" dirty="0" smtClean="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i="1" dirty="0" smtClean="0">
                <a:latin typeface="Times New Roman" panose="02020603050405020304" pitchFamily="18" charset="0"/>
                <a:cs typeface="Times New Roman" panose="02020603050405020304" pitchFamily="18" charset="0"/>
              </a:rPr>
              <a:t>q</a:t>
            </a:r>
            <a:r>
              <a:rPr lang="zh-CN" altLang="en-US" sz="3200" b="1" baseline="-25000" dirty="0">
                <a:latin typeface="Times New Roman" panose="02020603050405020304" pitchFamily="18" charset="0"/>
                <a:cs typeface="Times New Roman" panose="02020603050405020304" pitchFamily="18" charset="0"/>
              </a:rPr>
              <a:t>煤气</a:t>
            </a:r>
            <a:r>
              <a:rPr lang="en-US" altLang="zh-CN" sz="3200" b="1" dirty="0">
                <a:latin typeface="Times New Roman" panose="02020603050405020304" pitchFamily="18" charset="0"/>
                <a:cs typeface="Times New Roman" panose="02020603050405020304" pitchFamily="18" charset="0"/>
              </a:rPr>
              <a:t>=3.9×10</a:t>
            </a:r>
            <a:r>
              <a:rPr lang="en-US" altLang="zh-CN" sz="3200" b="1" baseline="30000" dirty="0">
                <a:latin typeface="Times New Roman" panose="02020603050405020304" pitchFamily="18" charset="0"/>
                <a:cs typeface="Times New Roman" panose="02020603050405020304" pitchFamily="18" charset="0"/>
              </a:rPr>
              <a:t>7</a:t>
            </a:r>
            <a:r>
              <a:rPr lang="en-US" altLang="zh-CN" sz="3200" b="1" dirty="0">
                <a:latin typeface="Times New Roman" panose="02020603050405020304" pitchFamily="18" charset="0"/>
                <a:cs typeface="Times New Roman" panose="02020603050405020304" pitchFamily="18" charset="0"/>
              </a:rPr>
              <a:t> J/m</a:t>
            </a:r>
            <a:r>
              <a:rPr lang="en-US" altLang="zh-CN" sz="3200" b="1" baseline="30000"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，求：</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37177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Autofit/>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水吸收的热量；</a:t>
            </a:r>
            <a:endParaRPr lang="zh-CN" altLang="en-US"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1295467" y="2372883"/>
            <a:ext cx="9313035"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解：水吸收的热量</a:t>
            </a:r>
            <a:r>
              <a:rPr lang="en-US" altLang="zh-CN" sz="3200" b="1" i="1" dirty="0">
                <a:solidFill>
                  <a:srgbClr val="FF0000"/>
                </a:solidFill>
                <a:latin typeface="Times New Roman" panose="02020603050405020304" pitchFamily="18" charset="0"/>
                <a:cs typeface="Times New Roman" panose="02020603050405020304" pitchFamily="18" charset="0"/>
              </a:rPr>
              <a:t>Q</a:t>
            </a:r>
            <a:r>
              <a:rPr lang="en-US" altLang="zh-CN" sz="3200" b="1" dirty="0">
                <a:solidFill>
                  <a:srgbClr val="FF0000"/>
                </a:solidFill>
                <a:latin typeface="Times New Roman" panose="02020603050405020304" pitchFamily="18" charset="0"/>
                <a:cs typeface="Times New Roman" panose="02020603050405020304" pitchFamily="18" charset="0"/>
              </a:rPr>
              <a:t>=</a:t>
            </a:r>
            <a:r>
              <a:rPr lang="en-US" altLang="zh-CN" sz="3200" b="1" i="1" dirty="0">
                <a:solidFill>
                  <a:srgbClr val="FF0000"/>
                </a:solidFill>
                <a:latin typeface="Times New Roman" panose="02020603050405020304" pitchFamily="18" charset="0"/>
                <a:cs typeface="Times New Roman" panose="02020603050405020304" pitchFamily="18" charset="0"/>
              </a:rPr>
              <a:t>c</a:t>
            </a:r>
            <a:r>
              <a:rPr lang="zh-CN" altLang="en-US" sz="3200" b="1" baseline="-25000" dirty="0">
                <a:solidFill>
                  <a:srgbClr val="FF0000"/>
                </a:solidFill>
                <a:latin typeface="Times New Roman" panose="02020603050405020304" pitchFamily="18" charset="0"/>
                <a:cs typeface="Times New Roman" panose="02020603050405020304" pitchFamily="18" charset="0"/>
              </a:rPr>
              <a:t>水</a:t>
            </a:r>
            <a:r>
              <a:rPr lang="en-US" altLang="zh-CN" sz="3200" b="1" i="1" dirty="0">
                <a:solidFill>
                  <a:srgbClr val="FF0000"/>
                </a:solidFill>
                <a:latin typeface="Times New Roman" panose="02020603050405020304" pitchFamily="18" charset="0"/>
                <a:cs typeface="Times New Roman" panose="02020603050405020304" pitchFamily="18" charset="0"/>
              </a:rPr>
              <a:t>m</a:t>
            </a:r>
            <a:r>
              <a:rPr lang="el-GR" altLang="zh-CN" sz="3200" b="1" dirty="0">
                <a:solidFill>
                  <a:srgbClr val="FF0000"/>
                </a:solidFill>
                <a:latin typeface="Times New Roman" panose="02020603050405020304" pitchFamily="18" charset="0"/>
                <a:cs typeface="Times New Roman" panose="02020603050405020304" pitchFamily="18" charset="0"/>
              </a:rPr>
              <a:t>Δ</a:t>
            </a:r>
            <a:r>
              <a:rPr lang="en-US" altLang="zh-CN" sz="3200" b="1" i="1" dirty="0">
                <a:solidFill>
                  <a:srgbClr val="FF0000"/>
                </a:solidFill>
                <a:latin typeface="Times New Roman" panose="02020603050405020304" pitchFamily="18" charset="0"/>
                <a:cs typeface="Times New Roman" panose="02020603050405020304" pitchFamily="18" charset="0"/>
              </a:rPr>
              <a:t>t</a:t>
            </a:r>
            <a:r>
              <a:rPr lang="en-US" altLang="zh-CN" sz="3200" b="1" dirty="0">
                <a:solidFill>
                  <a:srgbClr val="FF0000"/>
                </a:solidFill>
                <a:latin typeface="Times New Roman" panose="02020603050405020304" pitchFamily="18" charset="0"/>
                <a:cs typeface="Times New Roman" panose="02020603050405020304" pitchFamily="18" charset="0"/>
              </a:rPr>
              <a:t>=</a:t>
            </a:r>
            <a:endParaRPr lang="en-US" altLang="zh-CN" sz="3200" b="1" dirty="0">
              <a:solidFill>
                <a:srgbClr val="FF0000"/>
              </a:solidFill>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4.2×10</a:t>
            </a:r>
            <a:r>
              <a:rPr lang="en-US" altLang="zh-CN" sz="3200" b="1" baseline="30000" dirty="0">
                <a:solidFill>
                  <a:srgbClr val="FF0000"/>
                </a:solidFill>
                <a:latin typeface="Times New Roman" panose="02020603050405020304" pitchFamily="18" charset="0"/>
                <a:cs typeface="Times New Roman" panose="02020603050405020304" pitchFamily="18" charset="0"/>
              </a:rPr>
              <a:t>3</a:t>
            </a:r>
            <a:r>
              <a:rPr lang="en-US" altLang="zh-CN" sz="3200" b="1" dirty="0">
                <a:solidFill>
                  <a:srgbClr val="FF0000"/>
                </a:solidFill>
                <a:latin typeface="Times New Roman" panose="02020603050405020304" pitchFamily="18" charset="0"/>
                <a:cs typeface="Times New Roman" panose="02020603050405020304" pitchFamily="18" charset="0"/>
              </a:rPr>
              <a:t> J/(kg·℃)×100 kg×26 ℃ =1.092×10</a:t>
            </a:r>
            <a:r>
              <a:rPr lang="en-US" altLang="zh-CN" sz="3200" b="1" baseline="30000" dirty="0">
                <a:solidFill>
                  <a:srgbClr val="FF0000"/>
                </a:solidFill>
                <a:latin typeface="Times New Roman" panose="02020603050405020304" pitchFamily="18" charset="0"/>
                <a:cs typeface="Times New Roman" panose="02020603050405020304" pitchFamily="18" charset="0"/>
              </a:rPr>
              <a:t>7</a:t>
            </a:r>
            <a:r>
              <a:rPr lang="en-US" altLang="zh-CN" sz="3200" b="1" dirty="0">
                <a:solidFill>
                  <a:srgbClr val="FF0000"/>
                </a:solidFill>
                <a:latin typeface="Times New Roman" panose="02020603050405020304" pitchFamily="18" charset="0"/>
                <a:cs typeface="Times New Roman" panose="02020603050405020304" pitchFamily="18" charset="0"/>
              </a:rPr>
              <a:t> J</a:t>
            </a:r>
            <a:r>
              <a:rPr lang="zh-CN" altLang="en-US" sz="3200" b="1" dirty="0">
                <a:solidFill>
                  <a:srgbClr val="FF0000"/>
                </a:solidFill>
                <a:latin typeface="Times New Roman" panose="02020603050405020304" pitchFamily="18" charset="0"/>
                <a:cs typeface="Times New Roman" panose="02020603050405020304" pitchFamily="18" charset="0"/>
              </a:rPr>
              <a:t>。</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2269</Words>
  <Application>WPS 演示</Application>
  <PresentationFormat>自定义</PresentationFormat>
  <Paragraphs>184</Paragraphs>
  <Slides>25</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Wingdings</vt:lpstr>
      <vt:lpstr>黑体</vt:lpstr>
      <vt:lpstr>Times New Roman</vt:lpstr>
      <vt:lpstr>Calibri</vt:lpstr>
      <vt:lpstr>Cambria Math</vt:lpstr>
      <vt:lpstr>楷体</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1493</cp:revision>
  <dcterms:created xsi:type="dcterms:W3CDTF">2024-02-06T13:07:00Z</dcterms:created>
  <dcterms:modified xsi:type="dcterms:W3CDTF">2025-07-02T03:49:17Z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