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257" r:id="rId5"/>
    <p:sldId id="335" r:id="rId6"/>
    <p:sldId id="386" r:id="rId7"/>
    <p:sldId id="387" r:id="rId8"/>
    <p:sldId id="407" r:id="rId9"/>
    <p:sldId id="389" r:id="rId10"/>
    <p:sldId id="390" r:id="rId11"/>
    <p:sldId id="408" r:id="rId12"/>
    <p:sldId id="392" r:id="rId13"/>
    <p:sldId id="393" r:id="rId14"/>
    <p:sldId id="394" r:id="rId15"/>
    <p:sldId id="395" r:id="rId16"/>
    <p:sldId id="396" r:id="rId17"/>
    <p:sldId id="397" r:id="rId18"/>
    <p:sldId id="409" r:id="rId19"/>
    <p:sldId id="399" r:id="rId20"/>
    <p:sldId id="400" r:id="rId21"/>
    <p:sldId id="401" r:id="rId22"/>
    <p:sldId id="410" r:id="rId23"/>
    <p:sldId id="404" r:id="rId24"/>
    <p:sldId id="405" r:id="rId25"/>
    <p:sldId id="411" r:id="rId26"/>
    <p:sldId id="306" r:id="rId27"/>
    <p:sldId id="412" r:id="rId28"/>
    <p:sldId id="413" r:id="rId29"/>
    <p:sldId id="373" r:id="rId30"/>
  </p:sldIdLst>
  <p:sldSz cx="12192000" cy="6858000"/>
  <p:notesSz cx="6858000" cy="9144000"/>
  <p:embeddedFontLst>
    <p:embeddedFont>
      <p:font typeface="黑体" panose="02010609060101010101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楷体" panose="02010609060101010101" pitchFamily="49" charset="-122"/>
      <p:regular r:id="rId41"/>
    </p:embeddedFont>
    <p:embeddedFont>
      <p:font typeface="微软雅黑" panose="020B0503020204020204" pitchFamily="34" charset="-122"/>
      <p:regular r:id="rId42"/>
    </p:embeddedFont>
    <p:embeddedFont>
      <p:font typeface="Gulim" panose="020B0600000101010101" pitchFamily="34" charset="-127"/>
      <p:regular r:id="rId43"/>
    </p:embeddedFont>
  </p:embeddedFontLst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3" pos="496" userDrawn="1">
          <p15:clr>
            <a:srgbClr val="A4A3A4"/>
          </p15:clr>
        </p15:guide>
        <p15:guide id="4" pos="72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pos="719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xj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DFF"/>
    <a:srgbClr val="21A5D3"/>
    <a:srgbClr val="66CCFF"/>
    <a:srgbClr val="33CCFF"/>
    <a:srgbClr val="F4BE96"/>
    <a:srgbClr val="BEE2EC"/>
    <a:srgbClr val="FF6699"/>
    <a:srgbClr val="FF5050"/>
    <a:srgbClr val="CCECFF"/>
    <a:srgbClr val="C9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3"/>
    <p:restoredTop sz="98946"/>
  </p:normalViewPr>
  <p:slideViewPr>
    <p:cSldViewPr showGuides="1">
      <p:cViewPr varScale="1">
        <p:scale>
          <a:sx n="45" d="100"/>
          <a:sy n="45" d="100"/>
        </p:scale>
        <p:origin x="-126" y="-1218"/>
      </p:cViewPr>
      <p:guideLst>
        <p:guide orient="horz" pos="794"/>
        <p:guide pos="496"/>
        <p:guide pos="7202"/>
        <p:guide orient="horz" pos="2160"/>
        <p:guide pos="483"/>
        <p:guide pos="7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94.xml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487A0-28CE-45ED-9353-FA7AC7026A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95CA96-DD03-41C9-8A34-7F555AA22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5D47BE7-534E-40B1-937A-3D2CAC7A65AC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E180D4-C109-4118-B104-8FEDE09BC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5.xml"/><Relationship Id="rId7" Type="http://schemas.openxmlformats.org/officeDocument/2006/relationships/image" Target="../media/image5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2" Type="http://schemas.openxmlformats.org/officeDocument/2006/relationships/image" Target="../media/image6.jpeg"/><Relationship Id="rId11" Type="http://schemas.openxmlformats.org/officeDocument/2006/relationships/image" Target="../media/image8.png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5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image" Target="../media/image6.jpeg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7" Type="http://schemas.openxmlformats.org/officeDocument/2006/relationships/image" Target="../media/image6.jpeg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9.png"/><Relationship Id="rId13" Type="http://schemas.openxmlformats.org/officeDocument/2006/relationships/tags" Target="../tags/tag31.xml"/><Relationship Id="rId12" Type="http://schemas.openxmlformats.org/officeDocument/2006/relationships/image" Target="../media/image8.png"/><Relationship Id="rId11" Type="http://schemas.openxmlformats.org/officeDocument/2006/relationships/tags" Target="../tags/tag3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5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7" Type="http://schemas.openxmlformats.org/officeDocument/2006/relationships/image" Target="../media/image6.jpeg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image" Target="../media/image10.png"/><Relationship Id="rId13" Type="http://schemas.openxmlformats.org/officeDocument/2006/relationships/tags" Target="../tags/tag41.xml"/><Relationship Id="rId12" Type="http://schemas.openxmlformats.org/officeDocument/2006/relationships/image" Target="../media/image8.png"/><Relationship Id="rId11" Type="http://schemas.openxmlformats.org/officeDocument/2006/relationships/tags" Target="../tags/tag4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5.pn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4" Type="http://schemas.openxmlformats.org/officeDocument/2006/relationships/image" Target="../media/image6.jpeg"/><Relationship Id="rId13" Type="http://schemas.openxmlformats.org/officeDocument/2006/relationships/image" Target="../media/image11.png"/><Relationship Id="rId12" Type="http://schemas.openxmlformats.org/officeDocument/2006/relationships/image" Target="../media/image8.png"/><Relationship Id="rId11" Type="http://schemas.openxmlformats.org/officeDocument/2006/relationships/tags" Target="../tags/tag50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-7835" y="-5612"/>
            <a:ext cx="12221330" cy="687449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47328" y="75872"/>
            <a:ext cx="2416810" cy="471552"/>
            <a:chOff x="47328" y="75872"/>
            <a:chExt cx="2416810" cy="4715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47328" y="82972"/>
              <a:ext cx="2416810" cy="393700"/>
              <a:chOff x="15353" y="106"/>
              <a:chExt cx="3806" cy="620"/>
            </a:xfrm>
          </p:grpSpPr>
          <p:pic>
            <p:nvPicPr>
              <p:cNvPr id="10" name="图片 9" descr="荣德基.png"/>
              <p:cNvPicPr>
                <a:picLocks noChangeAspect="1"/>
              </p:cNvPicPr>
              <p:nvPr userDrawn="1"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15353" y="106"/>
                <a:ext cx="1584" cy="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0" descr="白色点拨"/>
              <p:cNvPicPr>
                <a:picLocks noChangeAspect="1"/>
              </p:cNvPicPr>
              <p:nvPr userDrawn="1">
                <p:custDataLst>
                  <p:tags r:id="rId5"/>
                </p:custDataLst>
              </p:nvPr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GlowEdges trans="1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7902" y="106"/>
                <a:ext cx="1257" cy="525"/>
              </a:xfrm>
              <a:prstGeom prst="rect">
                <a:avLst/>
              </a:prstGeom>
            </p:spPr>
          </p:pic>
        </p:grpSp>
        <p:pic>
          <p:nvPicPr>
            <p:cNvPr id="9" name="图片 73" descr="/private/var/folders/b1/j07mvtc12sjfxxr7f6ylphcr0000gn/T/com.kingsoft.wpsoffice.mac/kaimatting/20240112102330/output_aiMatting_20240112102344.pngoutput_aiMatting_2024011210234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98509" y="75872"/>
              <a:ext cx="567434" cy="471552"/>
            </a:xfrm>
            <a:prstGeom prst="rect">
              <a:avLst/>
            </a:prstGeom>
          </p:spPr>
        </p:pic>
      </p:grpSp>
      <p:pic>
        <p:nvPicPr>
          <p:cNvPr id="1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学习目标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课时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8789811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课时导入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感悟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4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74947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感悟新知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随堂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随堂检测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2145" y="463550"/>
            <a:ext cx="1954530" cy="1011555"/>
            <a:chOff x="1145" y="1779"/>
            <a:chExt cx="3356" cy="1401"/>
          </a:xfrm>
        </p:grpSpPr>
        <p:pic>
          <p:nvPicPr>
            <p:cNvPr id="11" name="图片 10" descr="未标题-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45" y="1779"/>
              <a:ext cx="3356" cy="1401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2469" y="2155"/>
              <a:ext cx="17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13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8363" y="692785"/>
            <a:ext cx="654084" cy="543560"/>
          </a:xfrm>
          <a:prstGeom prst="rect">
            <a:avLst/>
          </a:prstGeom>
        </p:spPr>
      </p:pic>
      <p:sp>
        <p:nvSpPr>
          <p:cNvPr id="14" name="文本框 5"/>
          <p:cNvSpPr txBox="1"/>
          <p:nvPr userDrawn="1"/>
        </p:nvSpPr>
        <p:spPr>
          <a:xfrm>
            <a:off x="1416050" y="692150"/>
            <a:ext cx="117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演练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405765" y="319405"/>
            <a:ext cx="2235835" cy="1268730"/>
            <a:chOff x="1349" y="1654"/>
            <a:chExt cx="3521" cy="2130"/>
          </a:xfrm>
        </p:grpSpPr>
        <p:pic>
          <p:nvPicPr>
            <p:cNvPr id="11" name="图片 10" descr="点知识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lum contrast="6000"/>
            </a:blip>
            <a:srcRect l="81137"/>
            <a:stretch>
              <a:fillRect/>
            </a:stretch>
          </p:blipFill>
          <p:spPr>
            <a:xfrm>
              <a:off x="3438" y="1654"/>
              <a:ext cx="1433" cy="2130"/>
            </a:xfrm>
            <a:prstGeom prst="rect">
              <a:avLst/>
            </a:prstGeom>
          </p:spPr>
        </p:pic>
        <p:pic>
          <p:nvPicPr>
            <p:cNvPr id="12" name="图片 11" descr="点知识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lum contrast="6000"/>
            </a:blip>
            <a:srcRect r="72292"/>
            <a:stretch>
              <a:fillRect/>
            </a:stretch>
          </p:blipFill>
          <p:spPr>
            <a:xfrm>
              <a:off x="1349" y="1654"/>
              <a:ext cx="2105" cy="2130"/>
            </a:xfrm>
            <a:prstGeom prst="rect">
              <a:avLst/>
            </a:prstGeom>
          </p:spPr>
        </p:pic>
      </p:grpSp>
      <p:sp>
        <p:nvSpPr>
          <p:cNvPr id="13" name="文本框 15"/>
          <p:cNvSpPr txBox="1"/>
          <p:nvPr userDrawn="1">
            <p:custDataLst>
              <p:tags r:id="rId16"/>
            </p:custDataLst>
          </p:nvPr>
        </p:nvSpPr>
        <p:spPr>
          <a:xfrm>
            <a:off x="840105" y="657860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结构导图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112857" y="122386"/>
            <a:ext cx="11964371" cy="659918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841" h="10393">
                <a:moveTo>
                  <a:pt x="0" y="9540"/>
                </a:moveTo>
                <a:lnTo>
                  <a:pt x="0" y="9536"/>
                </a:lnTo>
                <a:cubicBezTo>
                  <a:pt x="0" y="9519"/>
                  <a:pt x="6" y="9492"/>
                  <a:pt x="7" y="9490"/>
                </a:cubicBezTo>
                <a:cubicBezTo>
                  <a:pt x="4" y="9474"/>
                  <a:pt x="0" y="9432"/>
                  <a:pt x="0" y="9421"/>
                </a:cubicBezTo>
                <a:lnTo>
                  <a:pt x="0" y="360"/>
                </a:lnTo>
                <a:lnTo>
                  <a:pt x="0" y="350"/>
                </a:lnTo>
                <a:cubicBezTo>
                  <a:pt x="-4" y="152"/>
                  <a:pt x="212" y="-5"/>
                  <a:pt x="353" y="0"/>
                </a:cubicBezTo>
                <a:lnTo>
                  <a:pt x="361" y="0"/>
                </a:lnTo>
                <a:lnTo>
                  <a:pt x="13361" y="0"/>
                </a:lnTo>
                <a:lnTo>
                  <a:pt x="13361" y="662"/>
                </a:lnTo>
                <a:lnTo>
                  <a:pt x="13360" y="671"/>
                </a:lnTo>
                <a:cubicBezTo>
                  <a:pt x="13355" y="856"/>
                  <a:pt x="13542" y="1004"/>
                  <a:pt x="13690" y="999"/>
                </a:cubicBezTo>
                <a:lnTo>
                  <a:pt x="13698" y="999"/>
                </a:lnTo>
                <a:lnTo>
                  <a:pt x="16338" y="999"/>
                </a:lnTo>
                <a:lnTo>
                  <a:pt x="16346" y="999"/>
                </a:lnTo>
                <a:cubicBezTo>
                  <a:pt x="16531" y="1005"/>
                  <a:pt x="16679" y="819"/>
                  <a:pt x="16675" y="670"/>
                </a:cubicBezTo>
                <a:lnTo>
                  <a:pt x="16675" y="662"/>
                </a:lnTo>
                <a:lnTo>
                  <a:pt x="16675" y="0"/>
                </a:lnTo>
                <a:lnTo>
                  <a:pt x="18480" y="0"/>
                </a:lnTo>
                <a:lnTo>
                  <a:pt x="18490" y="0"/>
                </a:lnTo>
                <a:cubicBezTo>
                  <a:pt x="18689" y="-4"/>
                  <a:pt x="18845" y="212"/>
                  <a:pt x="18841" y="353"/>
                </a:cubicBezTo>
                <a:lnTo>
                  <a:pt x="18840" y="361"/>
                </a:lnTo>
                <a:lnTo>
                  <a:pt x="18840" y="9427"/>
                </a:lnTo>
                <a:lnTo>
                  <a:pt x="18841" y="9437"/>
                </a:lnTo>
                <a:cubicBezTo>
                  <a:pt x="18845" y="9635"/>
                  <a:pt x="18630" y="9792"/>
                  <a:pt x="18487" y="9787"/>
                </a:cubicBezTo>
                <a:lnTo>
                  <a:pt x="18479" y="9787"/>
                </a:lnTo>
                <a:lnTo>
                  <a:pt x="3337" y="9787"/>
                </a:lnTo>
                <a:lnTo>
                  <a:pt x="3337" y="10266"/>
                </a:lnTo>
                <a:cubicBezTo>
                  <a:pt x="3339" y="10336"/>
                  <a:pt x="3276" y="10392"/>
                  <a:pt x="3213" y="10390"/>
                </a:cubicBezTo>
                <a:lnTo>
                  <a:pt x="1374" y="10390"/>
                </a:lnTo>
                <a:cubicBezTo>
                  <a:pt x="1361" y="10391"/>
                  <a:pt x="1341" y="10386"/>
                  <a:pt x="1335" y="10384"/>
                </a:cubicBezTo>
                <a:cubicBezTo>
                  <a:pt x="1324" y="10388"/>
                  <a:pt x="1296" y="10393"/>
                  <a:pt x="1289" y="10392"/>
                </a:cubicBezTo>
                <a:lnTo>
                  <a:pt x="1285" y="10392"/>
                </a:lnTo>
                <a:lnTo>
                  <a:pt x="167" y="10392"/>
                </a:lnTo>
                <a:lnTo>
                  <a:pt x="163" y="10392"/>
                </a:lnTo>
                <a:cubicBezTo>
                  <a:pt x="71" y="10395"/>
                  <a:pt x="-2" y="10294"/>
                  <a:pt x="0" y="10229"/>
                </a:cubicBezTo>
                <a:lnTo>
                  <a:pt x="0" y="10225"/>
                </a:lnTo>
                <a:lnTo>
                  <a:pt x="0" y="9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8" descr="荣德基.pn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82227" y="240665"/>
            <a:ext cx="1195212" cy="46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灯片编号占位符 5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8738055" y="6483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73" descr="/private/var/folders/b1/j07mvtc12sjfxxr7f6ylphcr0000gn/T/com.kingsoft.wpsoffice.mac/kaimatting/20240112102330/output_aiMatting_20240112102344.pngoutput_aiMatting_2024011210234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2743" y="6294755"/>
            <a:ext cx="654084" cy="54356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8"/>
            </p:custDataLst>
          </p:nvPr>
        </p:nvSpPr>
        <p:spPr>
          <a:xfrm>
            <a:off x="8760296" y="13843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" name="图片 14" descr="点拨训练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25878" y="6371590"/>
            <a:ext cx="1256095" cy="29654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03970" y="6350635"/>
            <a:ext cx="4949825" cy="487680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629318" y="4438651"/>
            <a:ext cx="1267883" cy="108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" y="0"/>
            <a:ext cx="121862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810" y="6356350"/>
            <a:ext cx="411501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048" y="6356350"/>
            <a:ext cx="2743343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jpe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tags" Target="../tags/tag8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9.png"/><Relationship Id="rId1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9.png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19.png"/><Relationship Id="rId1" Type="http://schemas.openxmlformats.org/officeDocument/2006/relationships/tags" Target="../tags/tag9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9.png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9.png"/><Relationship Id="rId1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6"/>
          <p:cNvSpPr txBox="1"/>
          <p:nvPr/>
        </p:nvSpPr>
        <p:spPr>
          <a:xfrm>
            <a:off x="2174306" y="1984772"/>
            <a:ext cx="783590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第十一章 电路、电流和电压</a:t>
            </a:r>
            <a:endParaRPr lang="en-US" altLang="zh-CN" sz="4800" b="1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 认识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电路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75360" y="5337175"/>
            <a:ext cx="10353040" cy="1031240"/>
            <a:chOff x="1471" y="7057"/>
            <a:chExt cx="16304" cy="162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71" y="7057"/>
              <a:ext cx="2812" cy="1625"/>
              <a:chOff x="4859" y="9033"/>
              <a:chExt cx="2812" cy="1625"/>
            </a:xfrm>
          </p:grpSpPr>
          <p:sp>
            <p:nvSpPr>
              <p:cNvPr id="67" name="任意多边形 66"/>
              <p:cNvSpPr/>
              <p:nvPr>
                <p:custDataLst>
                  <p:tags r:id="rId1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8" name="文本框 13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1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文本框 1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学习目标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844" y="7057"/>
              <a:ext cx="2812" cy="1625"/>
              <a:chOff x="4859" y="9033"/>
              <a:chExt cx="2812" cy="1625"/>
            </a:xfrm>
          </p:grpSpPr>
          <p:sp>
            <p:nvSpPr>
              <p:cNvPr id="64" name="任意多边形 63"/>
              <p:cNvSpPr/>
              <p:nvPr>
                <p:custDataLst>
                  <p:tags r:id="rId4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文本框 3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2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6" name="文本框 3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黑体" panose="02010609060101010101" charset="-122"/>
                    <a:ea typeface="黑体" panose="02010609060101010101" charset="-122"/>
                  </a:rPr>
                  <a:t>课时导入</a:t>
                </a:r>
                <a:endParaRPr lang="zh-CN" alt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217" y="7057"/>
              <a:ext cx="2812" cy="1625"/>
              <a:chOff x="4859" y="9033"/>
              <a:chExt cx="2812" cy="1625"/>
            </a:xfrm>
          </p:grpSpPr>
          <p:sp>
            <p:nvSpPr>
              <p:cNvPr id="61" name="任意多边形 60"/>
              <p:cNvSpPr/>
              <p:nvPr>
                <p:custDataLst>
                  <p:tags r:id="rId7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922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3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3" name="文本框 4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感悟新知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1590" y="7057"/>
              <a:ext cx="2812" cy="1625"/>
              <a:chOff x="4859" y="9033"/>
              <a:chExt cx="2812" cy="1625"/>
            </a:xfrm>
          </p:grpSpPr>
          <p:sp>
            <p:nvSpPr>
              <p:cNvPr id="58" name="任意多边形 5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59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文本框 4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908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4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0" name="文本框 4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4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随堂检测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4963" y="7057"/>
              <a:ext cx="2812" cy="1625"/>
              <a:chOff x="4534" y="9033"/>
              <a:chExt cx="2812" cy="1625"/>
            </a:xfrm>
          </p:grpSpPr>
          <p:sp>
            <p:nvSpPr>
              <p:cNvPr id="54" name="任意多边形 5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34" y="9056"/>
                <a:ext cx="2812" cy="1602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341" h="1744">
                    <a:moveTo>
                      <a:pt x="0" y="392"/>
                    </a:moveTo>
                    <a:cubicBezTo>
                      <a:pt x="-7" y="172"/>
                      <a:pt x="195" y="-5"/>
                      <a:pt x="392" y="0"/>
                    </a:cubicBezTo>
                    <a:cubicBezTo>
                      <a:pt x="575" y="-9"/>
                      <a:pt x="737" y="146"/>
                      <a:pt x="770" y="289"/>
                    </a:cubicBezTo>
                    <a:lnTo>
                      <a:pt x="3098" y="289"/>
                    </a:lnTo>
                    <a:cubicBezTo>
                      <a:pt x="3235" y="285"/>
                      <a:pt x="3344" y="409"/>
                      <a:pt x="3341" y="532"/>
                    </a:cubicBezTo>
                    <a:lnTo>
                      <a:pt x="3341" y="1501"/>
                    </a:lnTo>
                    <a:cubicBezTo>
                      <a:pt x="3345" y="1638"/>
                      <a:pt x="3221" y="1747"/>
                      <a:pt x="3098" y="1744"/>
                    </a:cubicBezTo>
                    <a:lnTo>
                      <a:pt x="243" y="1744"/>
                    </a:lnTo>
                    <a:cubicBezTo>
                      <a:pt x="106" y="1748"/>
                      <a:pt x="-3" y="1624"/>
                      <a:pt x="0" y="1501"/>
                    </a:cubicBezTo>
                    <a:lnTo>
                      <a:pt x="0" y="532"/>
                    </a:lnTo>
                    <a:cubicBezTo>
                      <a:pt x="-1" y="511"/>
                      <a:pt x="5" y="479"/>
                      <a:pt x="8" y="470"/>
                    </a:cubicBezTo>
                    <a:cubicBezTo>
                      <a:pt x="3" y="450"/>
                      <a:pt x="-1" y="402"/>
                      <a:pt x="0" y="392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4A8BDA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6" name="文本框 4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97" y="9033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黑体" panose="02010609060101010101" charset="-122"/>
                    <a:ea typeface="黑体" panose="02010609060101010101" charset="-122"/>
                  </a:rPr>
                  <a:t>5</a:t>
                </a:r>
                <a:endParaRPr lang="en-US" altLang="zh-CN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7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99" y="9656"/>
                <a:ext cx="2678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373520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通路和断路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6" y="2313776"/>
          <a:ext cx="10159174" cy="3779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2075"/>
                <a:gridCol w="2032000"/>
                <a:gridCol w="2770716"/>
                <a:gridCol w="3054383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电路的状态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定义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图示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处处连通的电路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电路中有电流，用电器工作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584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断路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某处断开的电路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3200" b="1" i="0" baseline="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电路中无电流，用电器不工作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303" y="2909691"/>
            <a:ext cx="1579629" cy="152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14" y="4525048"/>
            <a:ext cx="1653911" cy="155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flipH="1">
            <a:off x="2244900" y="779892"/>
            <a:ext cx="4711953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flipH="1">
            <a:off x="839435" y="769309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27"/>
          <p:cNvSpPr txBox="1"/>
          <p:nvPr>
            <p:custDataLst>
              <p:tags r:id="rId5"/>
            </p:custDataLst>
          </p:nvPr>
        </p:nvSpPr>
        <p:spPr>
          <a:xfrm>
            <a:off x="1050679" y="758733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28"/>
          <p:cNvSpPr txBox="1"/>
          <p:nvPr>
            <p:custDataLst>
              <p:tags r:id="rId6"/>
            </p:custDataLst>
          </p:nvPr>
        </p:nvSpPr>
        <p:spPr>
          <a:xfrm>
            <a:off x="3347263" y="767444"/>
            <a:ext cx="38048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通路、断路和短路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1"/>
          <p:cNvSpPr/>
          <p:nvPr>
            <p:custDataLst>
              <p:tags r:id="rId7"/>
            </p:custDataLst>
          </p:nvPr>
        </p:nvSpPr>
        <p:spPr>
          <a:xfrm>
            <a:off x="2486202" y="635960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054944" y="980728"/>
            <a:ext cx="10081616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短路 短路分为电源短路和部分用电器短路。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电源短路：导线不经过用电器而直接将电源两极连接起来。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部分用电器短路：电路串有多个用电器时，把其中某一部分用电器两端直接用导线连接起来。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电路的两种故障：断路和短路。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18724" y="1218404"/>
            <a:ext cx="2496277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知识图解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电源短路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2658565"/>
            <a:ext cx="4399028" cy="278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96000" y="1890479"/>
            <a:ext cx="3527083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部分用电器短路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12" y="2754575"/>
            <a:ext cx="3841585" cy="260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8518" y="1028733"/>
            <a:ext cx="9698567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所示，各元件完好且连接正常。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任意多边形 25"/>
          <p:cNvSpPr/>
          <p:nvPr>
            <p:custDataLst>
              <p:tags r:id="rId1"/>
            </p:custDataLst>
          </p:nvPr>
        </p:nvSpPr>
        <p:spPr bwMode="auto">
          <a:xfrm>
            <a:off x="599017" y="1124744"/>
            <a:ext cx="1075267" cy="584200"/>
          </a:xfrm>
          <a:custGeom>
            <a:avLst/>
            <a:gdLst>
              <a:gd name="T0" fmla="*/ 0 w 1186765"/>
              <a:gd name="T1" fmla="*/ 0 h 714376"/>
              <a:gd name="T2" fmla="*/ 1 w 1186765"/>
              <a:gd name="T3" fmla="*/ 0 h 714376"/>
              <a:gd name="T4" fmla="*/ 1 w 1186765"/>
              <a:gd name="T5" fmla="*/ 1 h 714376"/>
              <a:gd name="T6" fmla="*/ 1 w 1186765"/>
              <a:gd name="T7" fmla="*/ 1 h 714376"/>
              <a:gd name="T8" fmla="*/ 1 w 1186765"/>
              <a:gd name="T9" fmla="*/ 1 h 714376"/>
              <a:gd name="T10" fmla="*/ 1 w 1186765"/>
              <a:gd name="T11" fmla="*/ 1 h 714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6765"/>
              <a:gd name="T19" fmla="*/ 0 h 714376"/>
              <a:gd name="T20" fmla="*/ 1186765 w 1186765"/>
              <a:gd name="T21" fmla="*/ 714376 h 7143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6765" h="714376">
                <a:moveTo>
                  <a:pt x="0" y="0"/>
                </a:moveTo>
                <a:lnTo>
                  <a:pt x="829577" y="0"/>
                </a:lnTo>
                <a:cubicBezTo>
                  <a:pt x="1026846" y="0"/>
                  <a:pt x="1186765" y="159919"/>
                  <a:pt x="1186765" y="357188"/>
                </a:cubicBezTo>
                <a:lnTo>
                  <a:pt x="1186764" y="357188"/>
                </a:lnTo>
                <a:cubicBezTo>
                  <a:pt x="1186764" y="554457"/>
                  <a:pt x="1026845" y="714376"/>
                  <a:pt x="829576" y="714376"/>
                </a:cubicBezTo>
                <a:lnTo>
                  <a:pt x="244993" y="714376"/>
                </a:lnTo>
                <a:lnTo>
                  <a:pt x="0" y="0"/>
                </a:lnTo>
                <a:close/>
              </a:path>
            </a:pathLst>
          </a:custGeom>
          <a:solidFill>
            <a:srgbClr val="A5CC44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39994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021" y="1898562"/>
            <a:ext cx="4724175" cy="441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4918" y="740702"/>
            <a:ext cx="10562167" cy="52937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图示电路为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路。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若闭合开关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发光，此时电路为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若手拿一根导线的两端，将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两接线柱连接起来，灯泡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被短路，灯泡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发光。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若闭合开关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，用导线将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两接线柱连接起来，则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，此时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被短路，造成的后果可能是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87755" y="761904"/>
            <a:ext cx="576064" cy="792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断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51851" y="1444580"/>
            <a:ext cx="1728192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29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29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29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552385" y="1497856"/>
            <a:ext cx="1149569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通路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3606" y="2916813"/>
            <a:ext cx="768085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29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29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92011" y="2915392"/>
            <a:ext cx="74769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29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29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75520" y="4431781"/>
            <a:ext cx="1536171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都不亮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63819" y="4453313"/>
            <a:ext cx="108289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电源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295467" y="5157192"/>
            <a:ext cx="192021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烧毁电源</a:t>
            </a:r>
            <a:endParaRPr lang="zh-CN" altLang="en-US" sz="29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97519" y="916985"/>
            <a:ext cx="9601068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如图所示，当</a:t>
            </a:r>
            <a:r>
              <a:rPr lang="en-US" altLang="zh-CN" sz="3200" b="1" dirty="0">
                <a:latin typeface="Times New Roman" panose="02020603050405020304" pitchFamily="18" charset="0"/>
              </a:rPr>
              <a:t>S </a:t>
            </a:r>
            <a:r>
              <a:rPr lang="zh-CN" altLang="en-US" sz="3200" b="1" dirty="0">
                <a:latin typeface="Times New Roman" panose="02020603050405020304" pitchFamily="18" charset="0"/>
              </a:rPr>
              <a:t>断开时电路在开关处断开，为断路；闭合开关后，电路处处连通，两灯都发光，为通路；将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两接线柱用导线连接起来，电流将从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点经导线到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点，而不流过灯泡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被短路，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不发光，</a:t>
            </a:r>
            <a:r>
              <a:rPr lang="en-US" altLang="zh-CN" sz="3200" b="1" dirty="0">
                <a:latin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发光；若将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两接线柱用导线连接起来，则相当于用导线将电源的两极直接连接起来，造成电源短路，会烧毁电源。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9634" y="548680"/>
            <a:ext cx="10729595" cy="5877560"/>
            <a:chOff x="-55" y="1743"/>
            <a:chExt cx="16897" cy="925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55" y="2247"/>
              <a:ext cx="16897" cy="875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513" y="1743"/>
              <a:ext cx="4362" cy="977"/>
              <a:chOff x="513" y="2150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996" y="2305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特别提示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513" y="2150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38450" y="1340768"/>
            <a:ext cx="9377004" cy="453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部分电路短路与电源短路的区别：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源短路是指不经过用电器，用导线将电源的两极直接连接起来的电路，其结果是烧毁电源，这是不允许的。而部分电路短路是指电路中有多个用电器串接，用导线将某一部分用电器的两端连接起来后，电流经过导线而不经过该部分用电器，但电路中其他用电器有电流通过，仍能工作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gray">
          <a:xfrm flipH="1">
            <a:off x="2256862" y="620606"/>
            <a:ext cx="2783021" cy="573616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lIns="121917" tIns="60958" rIns="121917" bIns="60958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7171" name="AutoShape 2"/>
          <p:cNvSpPr>
            <a:spLocks noChangeArrowheads="1"/>
          </p:cNvSpPr>
          <p:nvPr/>
        </p:nvSpPr>
        <p:spPr bwMode="gray">
          <a:xfrm flipH="1">
            <a:off x="851397" y="610022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lIns="121917" tIns="60958" rIns="121917" bIns="60958"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22532" name="文本框 27"/>
          <p:cNvSpPr txBox="1">
            <a:spLocks noChangeArrowheads="1"/>
          </p:cNvSpPr>
          <p:nvPr/>
        </p:nvSpPr>
        <p:spPr bwMode="auto">
          <a:xfrm>
            <a:off x="919129" y="559222"/>
            <a:ext cx="1720851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700" b="1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知识点</a:t>
            </a:r>
            <a:endParaRPr kumimoji="1" lang="zh-CN" altLang="en-US" sz="3700" b="1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22533" name="文本框 28"/>
          <p:cNvSpPr txBox="1">
            <a:spLocks noChangeArrowheads="1"/>
          </p:cNvSpPr>
          <p:nvPr/>
        </p:nvSpPr>
        <p:spPr bwMode="auto">
          <a:xfrm>
            <a:off x="3216178" y="557106"/>
            <a:ext cx="1631684" cy="65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5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电路图</a:t>
            </a:r>
            <a:endParaRPr lang="zh-CN" altLang="en-US" sz="35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7" name="AutoShape 11"/>
          <p:cNvSpPr>
            <a:spLocks noChangeArrowheads="1"/>
          </p:cNvSpPr>
          <p:nvPr/>
        </p:nvSpPr>
        <p:spPr bwMode="gray">
          <a:xfrm>
            <a:off x="2498163" y="476672"/>
            <a:ext cx="768351" cy="776816"/>
          </a:xfrm>
          <a:prstGeom prst="diamond">
            <a:avLst/>
          </a:prstGeom>
          <a:solidFill>
            <a:srgbClr val="F4BE96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ko-KR" sz="3700" b="1">
                <a:solidFill>
                  <a:srgbClr val="FFFFFF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3</a:t>
            </a:r>
            <a:endParaRPr lang="en-US" altLang="ko-KR" sz="3700" b="1">
              <a:solidFill>
                <a:srgbClr val="FFFFFF"/>
              </a:solidFill>
              <a:latin typeface="Calibri" panose="020F0502020204030204" pitchFamily="34" charset="0"/>
              <a:ea typeface="Gulim" panose="020B0600000101010101" pitchFamily="34" charset="-127"/>
            </a:endParaRPr>
          </a:p>
        </p:txBody>
      </p:sp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5414" y="1268760"/>
            <a:ext cx="1056216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定义 用电路元件的符号表示电路连接的图。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常见电路元件符号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91477" y="2908932"/>
          <a:ext cx="9121014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0169"/>
                <a:gridCol w="1520169"/>
                <a:gridCol w="1520169"/>
                <a:gridCol w="1520169"/>
                <a:gridCol w="1520169"/>
                <a:gridCol w="1520169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元件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灯泡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干电池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开关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电铃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电动机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符号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87488" y="4253082"/>
          <a:ext cx="8256916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4229"/>
                <a:gridCol w="2064229"/>
                <a:gridCol w="2064229"/>
                <a:gridCol w="2064229"/>
              </a:tblGrid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元件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交叉不连接的导线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交叉连接的导线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 </a:t>
                      </a: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形连接的导线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符号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77" y="3573016"/>
            <a:ext cx="558801" cy="52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442" y="3519411"/>
            <a:ext cx="1025109" cy="58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675" y="3602219"/>
            <a:ext cx="1212852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203" y="3541580"/>
            <a:ext cx="654051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929" y="3493732"/>
            <a:ext cx="584200" cy="5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345" y="5376016"/>
            <a:ext cx="56469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825" y="5353820"/>
            <a:ext cx="612908" cy="59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67" y="5353819"/>
            <a:ext cx="580405" cy="52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8" y="1514355"/>
            <a:ext cx="105621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电路图的作用与特点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电路图是用来表示实际电路连接方式的。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4345" indent="-474345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由于电路图用的是各元件符号来表示电路的连接方式，其特点是便于画，便于识图。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814917" y="404664"/>
            <a:ext cx="10562167" cy="588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画电路图的基本要求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电路元件符号用统一规定的符号。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连线时应横平竖直，呈方形。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各元件符号不要画在拐角处。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线路要连接到位，中间不能有断点。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电路图中各元件符号的位置必须和实物电路的位置一致。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元件做好标注，如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76250" indent="-476250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(7)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同一电路中涉及多个相同元件，可加下标进行区别，如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8"/>
          <p:cNvSpPr txBox="1"/>
          <p:nvPr/>
        </p:nvSpPr>
        <p:spPr>
          <a:xfrm>
            <a:off x="2135505" y="1628140"/>
            <a:ext cx="5092065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电路的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通路、断路和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短路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电路图</a:t>
            </a:r>
            <a:endParaRPr lang="zh-CN" altLang="en-US" sz="3600" b="1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9634" y="548680"/>
            <a:ext cx="10729595" cy="5877560"/>
            <a:chOff x="-55" y="1743"/>
            <a:chExt cx="16897" cy="925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55" y="2247"/>
              <a:ext cx="16897" cy="875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513" y="1743"/>
              <a:ext cx="4362" cy="977"/>
              <a:chOff x="513" y="2150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996" y="2305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提醒</a:t>
                </a:r>
                <a:endParaRPr lang="en-US" altLang="zh-CN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513" y="2150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38450" y="1392906"/>
            <a:ext cx="8966062" cy="445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74345" indent="-474345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对电路图应做到“三会”：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根据实物电路会画电路图；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根据电路图会连接实物电路；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21995"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根据文字描述电路的连接和控制情况会画电路图或连接实物电路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在实物电路的连接中，则要注意：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导线一定要连接到元件的接线柱上；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74345" indent="-474345"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导线不能有交叉</a:t>
            </a:r>
            <a:r>
              <a:rPr lang="zh-CN" alt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6551" y="908720"/>
            <a:ext cx="9770533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深圳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如图是某实物连接电路，请根据实物图在方框内画出对应的电路图。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569385" y="1101336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40254" y="1984828"/>
            <a:ext cx="3522380" cy="86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解：如图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所示。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42" y="2540339"/>
            <a:ext cx="8404324" cy="306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641" y="2776211"/>
            <a:ext cx="2310721" cy="216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305985" y="1532467"/>
            <a:ext cx="9577916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先用规定的元件符号代替实物电路中的实物，再用线将元件符号连接起来，再将所连接的线改画成横平竖直的直线，即可得到实物电路的电路图</a:t>
            </a:r>
            <a:r>
              <a:rPr lang="en-US" altLang="zh-CN" sz="3200" b="1" dirty="0">
                <a:latin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先替换后整理法</a:t>
            </a:r>
            <a:r>
              <a:rPr lang="zh-CN" altLang="en-US" sz="3200" b="1" dirty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9634" y="548680"/>
            <a:ext cx="10729595" cy="5877560"/>
            <a:chOff x="-55" y="1743"/>
            <a:chExt cx="16897" cy="9256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55" y="2247"/>
              <a:ext cx="16897" cy="875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513" y="1743"/>
              <a:ext cx="4362" cy="977"/>
              <a:chOff x="513" y="2150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996" y="2305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教你一</a:t>
                </a:r>
                <a:r>
                  <a:rPr lang="zh-CN" altLang="en-US" sz="2800" dirty="0" smtClean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招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513" y="2150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38450" y="1322183"/>
            <a:ext cx="8966062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080" indent="720725" eaLnBrk="1" hangingPunct="1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画实物电路的电路图，可以采用“一标、二画、三美化”的方法：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20725" eaLnBrk="1" hangingPunct="1"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标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：在原实物图中从电源正极出发，在导线上标出箭头，直至电源的负极，明确各元件的连接顺序。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20725" eaLnBrk="1" hangingPunct="1"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画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：用规范的元件符号替换各实物，用笔画线代替导线将各个元件符号连接起来。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5080" indent="720725" eaLnBrk="1" hangingPunct="1">
              <a:defRPr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美化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：使导线“横平竖直”，各元件合理分布，整个电路图呈方形。</a:t>
            </a:r>
            <a:endParaRPr lang="en-US" altLang="zh-CN" sz="3200" b="1" u="wavy" dirty="0">
              <a:solidFill>
                <a:srgbClr val="00B0F0"/>
              </a:solidFill>
              <a:uFill>
                <a:solidFill>
                  <a:schemeClr val="tx1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6663" y="1522923"/>
            <a:ext cx="106585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．关于组成电路的基本元件的作用，下列说法中错误的是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32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．电源提供电能</a:t>
            </a:r>
            <a:endParaRPr lang="zh-CN" altLang="zh-CN" sz="32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．用电器是将其他形式的能转化为电能</a:t>
            </a:r>
            <a:endParaRPr lang="zh-CN" altLang="zh-CN" sz="32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．开关控制电路的通断</a:t>
            </a:r>
            <a:endParaRPr lang="zh-CN" altLang="zh-CN" sz="32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38480" indent="508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3200" b="1" kern="100" dirty="0">
                <a:latin typeface="Times New Roman" panose="02020603050405020304"/>
                <a:cs typeface="Times New Roman" panose="02020603050405020304"/>
              </a:rPr>
              <a:t>．导线连接各电路元件，是电流的通道</a:t>
            </a:r>
            <a:endParaRPr lang="zh-CN" altLang="zh-CN" sz="32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1316" y="24584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662" y="1452840"/>
            <a:ext cx="10658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[2023·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自贡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如图所示，用充电宝给手机充电时，充电宝相当于电路中的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　　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en-US" altLang="zh-CN" sz="3200" b="1" kern="100" dirty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．开关  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．电源  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．用电器  </a:t>
            </a:r>
            <a:endParaRPr lang="en-US" altLang="zh-CN" sz="3200" b="1" kern="100" dirty="0" smtClean="0">
              <a:latin typeface="Times New Roman" panose="02020603050405020304"/>
              <a:cs typeface="Courier New" panose="02070309020205020404"/>
            </a:endParaRPr>
          </a:p>
          <a:p>
            <a:pPr marL="538480" indent="508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．导线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5840" y="23582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B</a:t>
            </a:r>
            <a:endParaRPr lang="zh-CN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0" y="3429000"/>
            <a:ext cx="1996524" cy="181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408" y="1628800"/>
            <a:ext cx="6912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indent="-537845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3200" b="1" kern="100" dirty="0" smtClean="0">
                <a:latin typeface="Times New Roman" panose="02020603050405020304"/>
                <a:cs typeface="Courier New" panose="02070309020205020404"/>
              </a:rPr>
              <a:t>.   </a:t>
            </a:r>
            <a:r>
              <a:rPr lang="zh-CN" altLang="en-US" sz="3200" b="1" kern="100" dirty="0" smtClean="0">
                <a:latin typeface="Times New Roman" panose="02020603050405020304"/>
                <a:cs typeface="Courier New" panose="02070309020205020404"/>
              </a:rPr>
              <a:t>如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图所示是一个简单而完整的电路，闭合开关，小灯泡开始工作。电池的作用是给用电器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，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是用电器，</a:t>
            </a:r>
            <a:r>
              <a:rPr lang="en-US" altLang="zh-CN" sz="32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en-US" sz="3200" b="1" kern="100" dirty="0">
                <a:latin typeface="Times New Roman" panose="02020603050405020304"/>
                <a:cs typeface="Courier New" panose="02070309020205020404"/>
              </a:rPr>
              <a:t>能将电路连通或断开。</a:t>
            </a:r>
            <a:endParaRPr lang="zh-CN" altLang="en-US" sz="3200" b="1" kern="100" dirty="0">
              <a:latin typeface="Times New Roman" panose="02020603050405020304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9591" y="32292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提供电能</a:t>
            </a:r>
            <a:endParaRPr lang="zh-CN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320" y="2528108"/>
            <a:ext cx="2131092" cy="180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507066" y="396615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小灯泡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303912" y="39341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开关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84308" y="1844824"/>
            <a:ext cx="8973392" cy="3354658"/>
            <a:chOff x="1106955" y="1472832"/>
            <a:chExt cx="6730044" cy="2515994"/>
          </a:xfrm>
        </p:grpSpPr>
        <p:sp>
          <p:nvSpPr>
            <p:cNvPr id="18" name="矩形 35"/>
            <p:cNvSpPr>
              <a:spLocks noChangeArrowheads="1"/>
            </p:cNvSpPr>
            <p:nvPr/>
          </p:nvSpPr>
          <p:spPr bwMode="auto">
            <a:xfrm>
              <a:off x="4163058" y="3334221"/>
              <a:ext cx="1065436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电路图</a:t>
              </a:r>
              <a:endParaRPr lang="en-US" altLang="zh-CN" sz="3200" b="1" dirty="0"/>
            </a:p>
          </p:txBody>
        </p:sp>
        <p:sp>
          <p:nvSpPr>
            <p:cNvPr id="21" name="矩形 35"/>
            <p:cNvSpPr>
              <a:spLocks noChangeArrowheads="1"/>
            </p:cNvSpPr>
            <p:nvPr/>
          </p:nvSpPr>
          <p:spPr bwMode="auto">
            <a:xfrm>
              <a:off x="2485527" y="2424310"/>
              <a:ext cx="1374415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三种状态</a:t>
              </a:r>
              <a:endParaRPr lang="en-US" altLang="zh-CN" sz="3200" b="1" dirty="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210048" y="2470125"/>
              <a:ext cx="936104" cy="37001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电路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 bwMode="auto">
            <a:xfrm>
              <a:off x="4705878" y="2838116"/>
              <a:ext cx="0" cy="51911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35"/>
            <p:cNvSpPr>
              <a:spLocks noChangeArrowheads="1"/>
            </p:cNvSpPr>
            <p:nvPr/>
          </p:nvSpPr>
          <p:spPr bwMode="auto">
            <a:xfrm>
              <a:off x="1106955" y="1742094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通路</a:t>
              </a:r>
              <a:endParaRPr lang="en-US" altLang="zh-CN" sz="3200" b="1" dirty="0"/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 flipH="1">
              <a:off x="3907711" y="2655133"/>
              <a:ext cx="292992" cy="1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 bwMode="auto">
            <a:xfrm>
              <a:off x="5147354" y="2654732"/>
              <a:ext cx="326286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5"/>
            <p:cNvSpPr>
              <a:spLocks noChangeArrowheads="1"/>
            </p:cNvSpPr>
            <p:nvPr/>
          </p:nvSpPr>
          <p:spPr bwMode="auto">
            <a:xfrm>
              <a:off x="5475590" y="2427734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组成</a:t>
              </a:r>
              <a:endParaRPr lang="en-US" altLang="zh-CN" sz="3200" b="1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6618090" y="1715605"/>
              <a:ext cx="4999" cy="206180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6618090" y="1707654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6623089" y="3777409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5"/>
            <p:cNvSpPr>
              <a:spLocks noChangeArrowheads="1"/>
            </p:cNvSpPr>
            <p:nvPr/>
          </p:nvSpPr>
          <p:spPr bwMode="auto">
            <a:xfrm>
              <a:off x="6771563" y="1472832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电源</a:t>
              </a:r>
              <a:endParaRPr lang="en-US" altLang="zh-CN" sz="3200" b="1" dirty="0"/>
            </a:p>
          </p:txBody>
        </p:sp>
        <p:sp>
          <p:nvSpPr>
            <p:cNvPr id="39" name="矩形 35"/>
            <p:cNvSpPr>
              <a:spLocks noChangeArrowheads="1"/>
            </p:cNvSpPr>
            <p:nvPr/>
          </p:nvSpPr>
          <p:spPr bwMode="auto">
            <a:xfrm>
              <a:off x="6771563" y="3550245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导线</a:t>
              </a:r>
              <a:endParaRPr lang="en-US" altLang="zh-CN" sz="3200" b="1" dirty="0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137823" y="1980877"/>
              <a:ext cx="0" cy="141453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910380" y="2655143"/>
              <a:ext cx="54688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902429" y="1987735"/>
              <a:ext cx="23539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898961" y="3393208"/>
              <a:ext cx="23539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35"/>
            <p:cNvSpPr>
              <a:spLocks noChangeArrowheads="1"/>
            </p:cNvSpPr>
            <p:nvPr/>
          </p:nvSpPr>
          <p:spPr bwMode="auto">
            <a:xfrm>
              <a:off x="1106955" y="2408847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断路</a:t>
              </a:r>
              <a:endParaRPr lang="en-US" altLang="zh-CN" sz="3200" b="1" dirty="0"/>
            </a:p>
          </p:txBody>
        </p:sp>
        <p:sp>
          <p:nvSpPr>
            <p:cNvPr id="45" name="矩形 35"/>
            <p:cNvSpPr>
              <a:spLocks noChangeArrowheads="1"/>
            </p:cNvSpPr>
            <p:nvPr/>
          </p:nvSpPr>
          <p:spPr bwMode="auto">
            <a:xfrm>
              <a:off x="1106955" y="3174303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短路</a:t>
              </a:r>
              <a:endParaRPr lang="en-US" altLang="zh-CN" sz="3200" b="1" dirty="0"/>
            </a:p>
          </p:txBody>
        </p:sp>
        <p:cxnSp>
          <p:nvCxnSpPr>
            <p:cNvPr id="46" name="直接箭头连接符 45"/>
            <p:cNvCxnSpPr/>
            <p:nvPr/>
          </p:nvCxnSpPr>
          <p:spPr bwMode="auto">
            <a:xfrm>
              <a:off x="6291804" y="2679291"/>
              <a:ext cx="326286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6623089" y="2396161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6614607" y="3075805"/>
              <a:ext cx="148474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35"/>
            <p:cNvSpPr>
              <a:spLocks noChangeArrowheads="1"/>
            </p:cNvSpPr>
            <p:nvPr/>
          </p:nvSpPr>
          <p:spPr bwMode="auto">
            <a:xfrm>
              <a:off x="6771563" y="2178014"/>
              <a:ext cx="1065436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用电器</a:t>
              </a:r>
              <a:endParaRPr lang="en-US" altLang="zh-CN" sz="3200" b="1" dirty="0"/>
            </a:p>
          </p:txBody>
        </p:sp>
        <p:sp>
          <p:nvSpPr>
            <p:cNvPr id="50" name="矩形 35"/>
            <p:cNvSpPr>
              <a:spLocks noChangeArrowheads="1"/>
            </p:cNvSpPr>
            <p:nvPr/>
          </p:nvSpPr>
          <p:spPr bwMode="auto">
            <a:xfrm>
              <a:off x="6771563" y="2850508"/>
              <a:ext cx="756457" cy="4385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/>
                <a:t>开关</a:t>
              </a:r>
              <a:endParaRPr lang="en-US" altLang="zh-CN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1072912" y="836712"/>
            <a:ext cx="10321645" cy="307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9017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在日常生活中，我们要用到电灯、收音机、电视机、计算机、洗衣机等用电器。这些用电器工作时，它们的内部和外部组成了电流的通路。你知道它们的电路是怎样组成的吗</a:t>
            </a:r>
            <a:r>
              <a:rPr lang="zh-CN" altLang="en-US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4077072"/>
            <a:ext cx="2049760" cy="140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4075619"/>
            <a:ext cx="1944216" cy="141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734" y="4077071"/>
            <a:ext cx="2166522" cy="144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4073707"/>
            <a:ext cx="1512823" cy="141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814918" y="1844824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76250" indent="-47625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组成电路的基本元件 电源、用电器、导线、开关。</a:t>
            </a:r>
            <a:endParaRPr lang="zh-CN" altLang="en-US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flipH="1">
            <a:off x="2244901" y="1067924"/>
            <a:ext cx="3563067" cy="573617"/>
          </a:xfrm>
          <a:prstGeom prst="roundRect">
            <a:avLst>
              <a:gd name="adj" fmla="val 4768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839435" y="1057341"/>
            <a:ext cx="2053167" cy="584200"/>
          </a:xfrm>
          <a:prstGeom prst="roundRect">
            <a:avLst>
              <a:gd name="adj" fmla="val 47681"/>
            </a:avLst>
          </a:prstGeom>
          <a:gradFill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00000">
                <a:srgbClr val="FF0A00"/>
              </a:gs>
              <a:gs pos="100000">
                <a:srgbClr val="FF12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7"/>
          <p:cNvSpPr txBox="1"/>
          <p:nvPr>
            <p:custDataLst>
              <p:tags r:id="rId3"/>
            </p:custDataLst>
          </p:nvPr>
        </p:nvSpPr>
        <p:spPr>
          <a:xfrm>
            <a:off x="1050679" y="1046765"/>
            <a:ext cx="144943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知识点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28"/>
          <p:cNvSpPr txBox="1"/>
          <p:nvPr>
            <p:custDataLst>
              <p:tags r:id="rId4"/>
            </p:custDataLst>
          </p:nvPr>
        </p:nvSpPr>
        <p:spPr>
          <a:xfrm>
            <a:off x="3347263" y="1055476"/>
            <a:ext cx="246070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电路的组成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AutoShape 11"/>
          <p:cNvSpPr/>
          <p:nvPr>
            <p:custDataLst>
              <p:tags r:id="rId5"/>
            </p:custDataLst>
          </p:nvPr>
        </p:nvSpPr>
        <p:spPr>
          <a:xfrm>
            <a:off x="2486202" y="923992"/>
            <a:ext cx="768351" cy="776816"/>
          </a:xfrm>
          <a:prstGeom prst="diamond">
            <a:avLst/>
          </a:prstGeom>
          <a:solidFill>
            <a:srgbClr val="F4BE9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ko-KR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Box 26"/>
          <p:cNvSpPr txBox="1">
            <a:spLocks noChangeArrowheads="1"/>
          </p:cNvSpPr>
          <p:nvPr/>
        </p:nvSpPr>
        <p:spPr bwMode="auto">
          <a:xfrm>
            <a:off x="814918" y="740701"/>
            <a:ext cx="10562167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marL="357505" indent="-3575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电路元件及其作用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95965" y="1606259"/>
          <a:ext cx="9600569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7641"/>
                <a:gridCol w="4032448"/>
                <a:gridCol w="4320480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示例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电源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发电机、干电池、蓄电池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将其他形式的能转化为电能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用电器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灯泡、电风扇、电视机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将电能转化为其他形式的能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097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导线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铜导线、铝导线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连接电路中各电学元件，组成电流的路径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开关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拉线开关、按钮开关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32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控制电路的通断</a:t>
                      </a:r>
                      <a:endParaRPr lang="zh-CN" altLang="en-US" sz="32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9697" y="1052736"/>
            <a:ext cx="7084695" cy="4141470"/>
            <a:chOff x="2494" y="1311"/>
            <a:chExt cx="11157" cy="6522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494" y="2247"/>
              <a:ext cx="11157" cy="558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936" y="1311"/>
              <a:ext cx="4362" cy="977"/>
              <a:chOff x="2936" y="1718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419" y="1873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特别提醒 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936" y="1718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98422" y="2135261"/>
            <a:ext cx="5359923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电路由四部分组成，缺少任何一部分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比如无开关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都不是一个完整的电路。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内容占位符 7"/>
          <p:cNvSpPr txBox="1">
            <a:spLocks noChangeArrowheads="1"/>
          </p:cNvSpPr>
          <p:nvPr/>
        </p:nvSpPr>
        <p:spPr bwMode="auto">
          <a:xfrm>
            <a:off x="1661585" y="932724"/>
            <a:ext cx="9715500" cy="52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岳阳改编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是一款能发电的魔方充电器。转动魔方时，它能发电，发电过程中将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能。魔方还能通过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USB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端口给移动设备充电，给移动设备充电时，魔方相当于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电路中的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填“电源”或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“用电器”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，充电过程中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"/>
            </p:custDataLst>
          </p:nvPr>
        </p:nvSpPr>
        <p:spPr>
          <a:xfrm>
            <a:off x="569385" y="1123983"/>
            <a:ext cx="1062567" cy="592667"/>
          </a:xfrm>
          <a:custGeom>
            <a:avLst/>
            <a:gdLst>
              <a:gd name="connsiteX0" fmla="*/ 0 w 1141940"/>
              <a:gd name="connsiteY0" fmla="*/ 0 h 714376"/>
              <a:gd name="connsiteX1" fmla="*/ 784752 w 1141940"/>
              <a:gd name="connsiteY1" fmla="*/ 0 h 714376"/>
              <a:gd name="connsiteX2" fmla="*/ 1141940 w 1141940"/>
              <a:gd name="connsiteY2" fmla="*/ 357188 h 714376"/>
              <a:gd name="connsiteX3" fmla="*/ 1141939 w 1141940"/>
              <a:gd name="connsiteY3" fmla="*/ 357188 h 714376"/>
              <a:gd name="connsiteX4" fmla="*/ 784751 w 1141940"/>
              <a:gd name="connsiteY4" fmla="*/ 714376 h 714376"/>
              <a:gd name="connsiteX5" fmla="*/ 244993 w 1141940"/>
              <a:gd name="connsiteY5" fmla="*/ 714376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940" h="714376">
                <a:moveTo>
                  <a:pt x="0" y="0"/>
                </a:moveTo>
                <a:lnTo>
                  <a:pt x="784752" y="0"/>
                </a:lnTo>
                <a:cubicBezTo>
                  <a:pt x="982021" y="0"/>
                  <a:pt x="1141940" y="159919"/>
                  <a:pt x="1141940" y="357188"/>
                </a:cubicBezTo>
                <a:lnTo>
                  <a:pt x="1141939" y="357188"/>
                </a:lnTo>
                <a:cubicBezTo>
                  <a:pt x="1141939" y="554457"/>
                  <a:pt x="982020" y="714376"/>
                  <a:pt x="784751" y="714376"/>
                </a:cubicBezTo>
                <a:lnTo>
                  <a:pt x="244993" y="714376"/>
                </a:lnTo>
                <a:close/>
              </a:path>
            </a:pathLst>
          </a:custGeom>
          <a:solidFill>
            <a:srgbClr val="E6844E">
              <a:alpha val="74000"/>
            </a:srgbClr>
          </a:solidFill>
        </p:spPr>
        <p:txBody>
          <a:bodyPr lIns="239994" tIns="60958" rIns="121917" bIns="60958" anchor="ctr">
            <a:no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 err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82" y="3236979"/>
            <a:ext cx="3497593" cy="226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859107" y="1636602"/>
            <a:ext cx="1152128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47595" y="2372883"/>
            <a:ext cx="672075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07701" y="3834245"/>
            <a:ext cx="1152128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72064" y="4581129"/>
            <a:ext cx="672075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578520" y="5306808"/>
            <a:ext cx="1152128" cy="86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295467" y="1508787"/>
            <a:ext cx="9601067" cy="307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</a:rPr>
              <a:t>转动魔方，它能发电，发电过程中将机械能转化为电能；魔方还能通过</a:t>
            </a:r>
            <a:r>
              <a:rPr lang="en-US" altLang="zh-CN" sz="3200" b="1" dirty="0">
                <a:latin typeface="Times New Roman" panose="02020603050405020304" pitchFamily="18" charset="0"/>
              </a:rPr>
              <a:t>USB </a:t>
            </a:r>
            <a:r>
              <a:rPr lang="zh-CN" altLang="en-US" sz="3200" b="1" dirty="0">
                <a:latin typeface="Times New Roman" panose="02020603050405020304" pitchFamily="18" charset="0"/>
              </a:rPr>
              <a:t>端口给移动设备充电，此时魔方相当于电源，充电过程中电能转化为化学能。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17225" y="980728"/>
            <a:ext cx="9937115" cy="5270500"/>
            <a:chOff x="497" y="1743"/>
            <a:chExt cx="15649" cy="8300"/>
          </a:xfrm>
        </p:grpSpPr>
        <p:pic>
          <p:nvPicPr>
            <p:cNvPr id="3" name="图片 2" descr="打孔纸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97" y="2247"/>
              <a:ext cx="15649" cy="779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177" y="1743"/>
              <a:ext cx="4362" cy="977"/>
              <a:chOff x="1177" y="2150"/>
              <a:chExt cx="4362" cy="977"/>
            </a:xfrm>
          </p:grpSpPr>
          <p:sp>
            <p:nvSpPr>
              <p:cNvPr id="4" name="文本框 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660" y="2305"/>
                <a:ext cx="287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解法提示 </a:t>
                </a:r>
                <a:endParaRPr lang="zh-CN" altLang="en-US" sz="28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pic>
            <p:nvPicPr>
              <p:cNvPr id="10" name="图片 9" descr="/private/var/folders/b1/j07mvtc12sjfxxr7f6ylphcr0000gn/T/com.kingsoft.wpsoffice.mac/kaimatting/20240112102916/output_aiMatting_20240112102926.pngoutput_aiMatting_20240112102926"/>
              <p:cNvPicPr>
                <a:picLocks noChangeAspect="1"/>
              </p:cNvPicPr>
              <p:nvPr userDrawn="1"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177" y="2150"/>
                <a:ext cx="1579" cy="936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41223" y="1788933"/>
            <a:ext cx="7992888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449580" indent="-4495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1995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判断某一装置属于用电器还是电源，主要是根据其能量的转化情况来判断。若将其他形式的能转化为电能，则属于电源；若消耗电能，将电能转化为其他形式的能，则属于用电器。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4"/>
  <p:tag name="KSO_WM_UNIT_ID" val="258*m_i*1_4"/>
  <p:tag name="KSO_WM_UNIT_CLEAR" val="1"/>
  <p:tag name="KSO_WM_UNIT_LAYERLEVEL" val="1_1"/>
  <p:tag name="KSO_WM_BEAUTIFY_FLAG" val="#wm#"/>
  <p:tag name="KSO_WM_DIAGRAM_GROUP_CODE" val="m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TAG_VERSION" val="1.0"/>
  <p:tag name="KSO_WM_TEMPLATE_CATEGORY" val="diagram"/>
  <p:tag name="KSO_WM_TEMPLATE_INDEX" val="160443"/>
  <p:tag name="KSO_WM_UNIT_TYPE" val="m_i"/>
  <p:tag name="KSO_WM_UNIT_INDEX" val="1_3"/>
  <p:tag name="KSO_WM_UNIT_ID" val="258*m_i*1_3"/>
  <p:tag name="KSO_WM_UNIT_CLEAR" val="1"/>
  <p:tag name="KSO_WM_UNIT_LAYERLEVEL" val="1_1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COMMONDATA" val="eyJoZGlkIjoiZDgzY2JjNTBjNTcxZjg0YTYyNTBiMzJkYjUwMTYzNTYifQ=="/>
  <p:tag name="commondata" val="eyJoZGlkIjoiMzNlYTE5NWE0ZTU2OGY0NjZmZTRkMjExZmZmM2UwZTUifQ=="/>
</p:tagLst>
</file>

<file path=ppt/theme/theme1.xml><?xml version="1.0" encoding="utf-8"?>
<a:theme xmlns:a="http://schemas.openxmlformats.org/drawingml/2006/main" name="1_W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2358</Words>
  <Application>WPS 演示</Application>
  <PresentationFormat>自定义</PresentationFormat>
  <Paragraphs>286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黑体</vt:lpstr>
      <vt:lpstr>Times New Roman</vt:lpstr>
      <vt:lpstr>Calibri</vt:lpstr>
      <vt:lpstr>楷体</vt:lpstr>
      <vt:lpstr>微软雅黑</vt:lpstr>
      <vt:lpstr>Arial Unicode MS</vt:lpstr>
      <vt:lpstr>Adobe 黑体 Std R</vt:lpstr>
      <vt:lpstr>Gulim</vt:lpstr>
      <vt:lpstr>Times New Roman</vt:lpstr>
      <vt:lpstr>Courier New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唐唐唐小糖1</cp:lastModifiedBy>
  <cp:revision>1492</cp:revision>
  <dcterms:created xsi:type="dcterms:W3CDTF">2024-02-06T13:07:00Z</dcterms:created>
  <dcterms:modified xsi:type="dcterms:W3CDTF">2025-07-02T03:48:06Z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1A0F927E334D6638E760C06579FD2D27_43</vt:lpwstr>
  </property>
  <property fmtid="{D5CDD505-2E9C-101B-9397-08002B2CF9AE}" pid="3" name="KSOProductBuildVer">
    <vt:lpwstr>2052-12.1.0.21541</vt:lpwstr>
  </property>
</Properties>
</file>