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56"/>
  </p:handoutMasterIdLst>
  <p:sldIdLst>
    <p:sldId id="256" r:id="rId3"/>
    <p:sldId id="257" r:id="rId5"/>
    <p:sldId id="334" r:id="rId6"/>
    <p:sldId id="447" r:id="rId7"/>
    <p:sldId id="448" r:id="rId8"/>
    <p:sldId id="386" r:id="rId9"/>
    <p:sldId id="387" r:id="rId10"/>
    <p:sldId id="393" r:id="rId11"/>
    <p:sldId id="394" r:id="rId12"/>
    <p:sldId id="395" r:id="rId13"/>
    <p:sldId id="435" r:id="rId14"/>
    <p:sldId id="397" r:id="rId15"/>
    <p:sldId id="398" r:id="rId16"/>
    <p:sldId id="436" r:id="rId17"/>
    <p:sldId id="400" r:id="rId18"/>
    <p:sldId id="401" r:id="rId19"/>
    <p:sldId id="402" r:id="rId20"/>
    <p:sldId id="403" r:id="rId21"/>
    <p:sldId id="437" r:id="rId22"/>
    <p:sldId id="405" r:id="rId23"/>
    <p:sldId id="406" r:id="rId24"/>
    <p:sldId id="438" r:id="rId25"/>
    <p:sldId id="408" r:id="rId26"/>
    <p:sldId id="409" r:id="rId27"/>
    <p:sldId id="410" r:id="rId28"/>
    <p:sldId id="439" r:id="rId29"/>
    <p:sldId id="412" r:id="rId30"/>
    <p:sldId id="413" r:id="rId31"/>
    <p:sldId id="440" r:id="rId32"/>
    <p:sldId id="415" r:id="rId33"/>
    <p:sldId id="416" r:id="rId34"/>
    <p:sldId id="417" r:id="rId35"/>
    <p:sldId id="441" r:id="rId36"/>
    <p:sldId id="419" r:id="rId37"/>
    <p:sldId id="442" r:id="rId38"/>
    <p:sldId id="421" r:id="rId39"/>
    <p:sldId id="422" r:id="rId40"/>
    <p:sldId id="443" r:id="rId41"/>
    <p:sldId id="424" r:id="rId42"/>
    <p:sldId id="444" r:id="rId43"/>
    <p:sldId id="426" r:id="rId44"/>
    <p:sldId id="427" r:id="rId45"/>
    <p:sldId id="428" r:id="rId46"/>
    <p:sldId id="445" r:id="rId47"/>
    <p:sldId id="430" r:id="rId48"/>
    <p:sldId id="431" r:id="rId49"/>
    <p:sldId id="446" r:id="rId50"/>
    <p:sldId id="306" r:id="rId51"/>
    <p:sldId id="450" r:id="rId52"/>
    <p:sldId id="449" r:id="rId53"/>
    <p:sldId id="451" r:id="rId54"/>
    <p:sldId id="373" r:id="rId55"/>
  </p:sldIdLst>
  <p:sldSz cx="12192000" cy="6858000"/>
  <p:notesSz cx="6858000" cy="9144000"/>
  <p:embeddedFontLst>
    <p:embeddedFont>
      <p:font typeface="黑体" panose="02010609060101010101" charset="-122"/>
      <p:regular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微软雅黑" panose="020B0503020204020204" charset="-122"/>
      <p:regular r:id="rId66"/>
    </p:embeddedFont>
    <p:embeddedFont>
      <p:font typeface="楷体" panose="02010609060101010101" pitchFamily="49" charset="-122"/>
      <p:regular r:id="rId67"/>
    </p:embeddedFont>
  </p:embeddedFontLst>
  <p:custDataLst>
    <p:tags r:id="rId6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8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7" pos="7166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514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3"/>
    <p:restoredTop sz="94003" autoAdjust="0"/>
  </p:normalViewPr>
  <p:slideViewPr>
    <p:cSldViewPr showGuides="1">
      <p:cViewPr varScale="1">
        <p:scale>
          <a:sx n="45" d="100"/>
          <a:sy n="45" d="100"/>
        </p:scale>
        <p:origin x="-126" y="-1140"/>
      </p:cViewPr>
      <p:guideLst>
        <p:guide orient="horz" pos="758"/>
        <p:guide pos="529"/>
        <p:guide pos="7166"/>
        <p:guide orient="horz" pos="2160"/>
        <p:guide pos="51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gs" Target="tags/tag137.xml"/><Relationship Id="rId67" Type="http://schemas.openxmlformats.org/officeDocument/2006/relationships/font" Target="fonts/font7.fntdata"/><Relationship Id="rId66" Type="http://schemas.openxmlformats.org/officeDocument/2006/relationships/font" Target="fonts/font6.fntdata"/><Relationship Id="rId65" Type="http://schemas.openxmlformats.org/officeDocument/2006/relationships/font" Target="fonts/font5.fntdata"/><Relationship Id="rId64" Type="http://schemas.openxmlformats.org/officeDocument/2006/relationships/font" Target="fonts/font4.fntdata"/><Relationship Id="rId63" Type="http://schemas.openxmlformats.org/officeDocument/2006/relationships/font" Target="fonts/font3.fntdata"/><Relationship Id="rId62" Type="http://schemas.openxmlformats.org/officeDocument/2006/relationships/font" Target="fonts/font2.fntdata"/><Relationship Id="rId61" Type="http://schemas.openxmlformats.org/officeDocument/2006/relationships/font" Target="fonts/font1.fntdata"/><Relationship Id="rId60" Type="http://schemas.openxmlformats.org/officeDocument/2006/relationships/commentAuthors" Target="commentAuthors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17.png"/><Relationship Id="rId1" Type="http://schemas.openxmlformats.org/officeDocument/2006/relationships/tags" Target="../tags/tag7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image" Target="../media/image17.png"/><Relationship Id="rId1" Type="http://schemas.openxmlformats.org/officeDocument/2006/relationships/tags" Target="../tags/tag8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17.png"/><Relationship Id="rId1" Type="http://schemas.openxmlformats.org/officeDocument/2006/relationships/tags" Target="../tags/tag8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tags" Target="../tags/tag9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image" Target="../media/image17.png"/><Relationship Id="rId1" Type="http://schemas.openxmlformats.org/officeDocument/2006/relationships/tags" Target="../tags/tag9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image" Target="../media/image17.png"/><Relationship Id="rId1" Type="http://schemas.openxmlformats.org/officeDocument/2006/relationships/tags" Target="../tags/tag10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tags" Target="../tags/tag10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image" Target="../media/image17.png"/><Relationship Id="rId1" Type="http://schemas.openxmlformats.org/officeDocument/2006/relationships/tags" Target="../tags/tag10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17.png"/><Relationship Id="rId1" Type="http://schemas.openxmlformats.org/officeDocument/2006/relationships/tags" Target="../tags/tag1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17.png"/><Relationship Id="rId1" Type="http://schemas.openxmlformats.org/officeDocument/2006/relationships/tags" Target="../tags/tag1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image" Target="../media/image17.png"/><Relationship Id="rId1" Type="http://schemas.openxmlformats.org/officeDocument/2006/relationships/tags" Target="../tags/tag119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image" Target="../media/image17.png"/><Relationship Id="rId1" Type="http://schemas.openxmlformats.org/officeDocument/2006/relationships/tags" Target="../tags/tag12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17.png"/><Relationship Id="rId1" Type="http://schemas.openxmlformats.org/officeDocument/2006/relationships/tags" Target="../tags/tag13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tags" Target="../tags/tag13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image" Target="../media/image17.png"/><Relationship Id="rId1" Type="http://schemas.openxmlformats.org/officeDocument/2006/relationships/tags" Target="../tags/tag13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1822498" y="1984772"/>
            <a:ext cx="8539517" cy="230832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第十章 机械能、内能及其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转化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 内 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980728"/>
            <a:ext cx="10562167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实验探究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实验一：用二氧化氮气体与空气进行实验，观察气体间的扩散。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实验二：用浓硫酸铜溶液与清水进行实验，观察液体间的扩散。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实验三：观察扩散快慢与温度的关系。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836712"/>
            <a:ext cx="10658475" cy="5158105"/>
            <a:chOff x="153" y="1638"/>
            <a:chExt cx="16785" cy="8123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751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638"/>
              <a:ext cx="4195" cy="979"/>
              <a:chOff x="1061" y="2045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2200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易错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2045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31504" y="1746434"/>
            <a:ext cx="9225951" cy="3570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3855" lvl="0" indent="-363855" eaLnBrk="1" hangingPunct="1"/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实验一中，不能将装二氧化氮的瓶子放在上方，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因为二氧化氮气体的密度比普通空气的密度大，放在上方，由于重力的作用，红棕色二氧化氮气体向下扩散加快，实验现象不能很好地说明问题。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63855" lvl="0" indent="-363855" eaLnBrk="1" hangingPunct="1"/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●实验二中，为加快实验进程 ，应先提高液体的温度 ，再进行实验 ，而不能采用先倒好两种液体后，再在容器底加热的方法进行实验。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932722"/>
            <a:ext cx="9698567" cy="5544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中考</a:t>
            </a: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随州</a:t>
            </a: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初三总复习阶段</a:t>
            </a: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善于思考的乐乐同学结</a:t>
            </a:r>
            <a:endParaRPr lang="zh-CN" altLang="en-US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合生活现象对分子动理论有了一些新的思考</a:t>
            </a: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其中说法错误的是</a:t>
            </a: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)</a:t>
            </a:r>
            <a:endParaRPr lang="en-US" altLang="zh-CN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10000"/>
              </a:lnSpc>
              <a:defRPr/>
            </a:pP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春雨润万物</a:t>
            </a: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冬雪披素衣。由于水分子间距不同表现为雨雪不同物态</a:t>
            </a:r>
            <a:endParaRPr lang="zh-CN" altLang="en-US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10000"/>
              </a:lnSpc>
              <a:defRPr/>
            </a:pP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B.5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月的街头，杨花飞絮随风舞，好似雪花满天飞，这不属于分子热运动</a:t>
            </a:r>
            <a:endParaRPr lang="zh-CN" altLang="en-US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10000"/>
              </a:lnSpc>
              <a:defRPr/>
            </a:pP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临近中午，食堂菜香四溢，香味分子跑到空气分子的间隙中去了</a:t>
            </a:r>
            <a:endParaRPr lang="zh-CN" altLang="en-US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10000"/>
              </a:lnSpc>
              <a:defRPr/>
            </a:pP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我看着照片中满池的荷花，仿佛嗅到了荷花的芬芳，这属于扩散现象</a:t>
            </a:r>
            <a:endParaRPr lang="zh-CN" altLang="en-US" sz="29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980728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890070" y="1812005"/>
            <a:ext cx="576064" cy="7925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29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766762" y="686885"/>
            <a:ext cx="10658475" cy="547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9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2900" b="1" dirty="0">
                <a:latin typeface="Times New Roman" panose="02020603050405020304" pitchFamily="18" charset="0"/>
              </a:rPr>
              <a:t>本题主要考查对扩散现象，即分子运动的了解和掌握；知道扩散现象是分子运动的结果，以及分子运动和机械运动的区别是解答本题的关键。</a:t>
            </a:r>
            <a:endParaRPr lang="zh-CN" altLang="en-US" sz="2900" b="1" dirty="0">
              <a:latin typeface="Times New Roman" panose="02020603050405020304" pitchFamily="18" charset="0"/>
            </a:endParaRPr>
          </a:p>
          <a:p>
            <a:pPr indent="721995" eaLnBrk="1" hangingPunct="1">
              <a:lnSpc>
                <a:spcPct val="150000"/>
              </a:lnSpc>
            </a:pPr>
            <a:r>
              <a:rPr lang="zh-CN" altLang="en-US" sz="2900" b="1" dirty="0">
                <a:latin typeface="Times New Roman" panose="02020603050405020304" pitchFamily="18" charset="0"/>
              </a:rPr>
              <a:t>雨、雪是不同物态，其原因是分子间距不同；杨花飞絮和雪花不是分子，是固体小颗粒，所以杨花飞絮随风舞，雪花满天飞不属于分子热运动；闻到菜的香味，说明分子在不停地做无规则运动，也能说明分子间存在间隙；仿佛闻到荷花的芬芳，这只是比喻，不能说明香味分子发生了扩散现象，故</a:t>
            </a:r>
            <a:r>
              <a:rPr lang="en-US" altLang="zh-CN" sz="2900" b="1" dirty="0">
                <a:latin typeface="Times New Roman" panose="02020603050405020304" pitchFamily="18" charset="0"/>
              </a:rPr>
              <a:t>D </a:t>
            </a:r>
            <a:r>
              <a:rPr lang="zh-CN" altLang="en-US" sz="2900" b="1" dirty="0">
                <a:latin typeface="Times New Roman" panose="02020603050405020304" pitchFamily="18" charset="0"/>
              </a:rPr>
              <a:t>错误。</a:t>
            </a:r>
            <a:endParaRPr lang="zh-CN" altLang="en-US" sz="29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7822" y="1049496"/>
            <a:ext cx="10873105" cy="4683760"/>
            <a:chOff x="494" y="1352"/>
            <a:chExt cx="17123" cy="7376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7123" cy="648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提示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03121" y="2087402"/>
            <a:ext cx="9207646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0725" eaLnBrk="1" hangingPunct="1">
              <a:lnSpc>
                <a:spcPct val="150000"/>
              </a:lnSpc>
            </a:pP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扩散现象是大量分子无规则热运动的宏观体现，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表现为不同物质相互接触时自发地彼此进入对方。我们通过扩散现象来研究微观的看不见的分子热运动，这是研究微观现象常用的方法。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4" y="1980850"/>
            <a:ext cx="10562167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探究分子间的引力和斥力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实验目的：探究分子间的引力和斥力。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实验器材：两块表面光滑的铅块、重物、大号注射针筒、一杯水。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923908"/>
            <a:ext cx="3947608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13325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11460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12740" y="911460"/>
            <a:ext cx="278326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分子间作用力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779976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514355"/>
            <a:ext cx="1056216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实验步骤：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把两块表面干净的铅块压紧，下面挂一重物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看能否把它们拉开，如图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甲所示。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190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利用针筒抽取半筒水，用食指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190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按住筒嘴，然后用力推活塞，看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190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能否将水压缩，如图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乙所示。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513" y="2767917"/>
            <a:ext cx="3446529" cy="29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508787"/>
            <a:ext cx="1056216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实验现象：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从实验甲中可以看到：将两块铅的光滑面压紧后就结合在一起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吊一重物时也不能把它们拉开。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从实验乙中可以看到：水不容易被压缩。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实验结论：实验甲表明分子之间存在着相互作用的引力；实验乙表明分子之间存在着相互作用的斥力。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508787"/>
            <a:ext cx="1056216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分子间引力和斥力总是同时存在的，不存在只有引力或只有斥力的情况。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391477" y="2195745"/>
            <a:ext cx="6048672" cy="60959"/>
          </a:xfrm>
          <a:custGeom>
            <a:avLst/>
            <a:gdLst>
              <a:gd name="connsiteX0" fmla="*/ 0 w 1302106"/>
              <a:gd name="connsiteY0" fmla="*/ 102413 h 124368"/>
              <a:gd name="connsiteX1" fmla="*/ 117044 w 1302106"/>
              <a:gd name="connsiteY1" fmla="*/ 21946 h 124368"/>
              <a:gd name="connsiteX2" fmla="*/ 248717 w 1302106"/>
              <a:gd name="connsiteY2" fmla="*/ 102413 h 124368"/>
              <a:gd name="connsiteX3" fmla="*/ 416967 w 1302106"/>
              <a:gd name="connsiteY3" fmla="*/ 36576 h 124368"/>
              <a:gd name="connsiteX4" fmla="*/ 555956 w 1302106"/>
              <a:gd name="connsiteY4" fmla="*/ 102413 h 124368"/>
              <a:gd name="connsiteX5" fmla="*/ 716890 w 1302106"/>
              <a:gd name="connsiteY5" fmla="*/ 21946 h 124368"/>
              <a:gd name="connsiteX6" fmla="*/ 870509 w 1302106"/>
              <a:gd name="connsiteY6" fmla="*/ 102413 h 124368"/>
              <a:gd name="connsiteX7" fmla="*/ 1031444 w 1302106"/>
              <a:gd name="connsiteY7" fmla="*/ 7315 h 124368"/>
              <a:gd name="connsiteX8" fmla="*/ 1192378 w 1302106"/>
              <a:gd name="connsiteY8" fmla="*/ 124359 h 124368"/>
              <a:gd name="connsiteX9" fmla="*/ 1302106 w 1302106"/>
              <a:gd name="connsiteY9" fmla="*/ 0 h 124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2106" h="124368">
                <a:moveTo>
                  <a:pt x="0" y="102413"/>
                </a:moveTo>
                <a:cubicBezTo>
                  <a:pt x="37795" y="62179"/>
                  <a:pt x="75591" y="21946"/>
                  <a:pt x="117044" y="21946"/>
                </a:cubicBezTo>
                <a:cubicBezTo>
                  <a:pt x="158497" y="21946"/>
                  <a:pt x="198730" y="99975"/>
                  <a:pt x="248717" y="102413"/>
                </a:cubicBezTo>
                <a:cubicBezTo>
                  <a:pt x="298704" y="104851"/>
                  <a:pt x="365761" y="36576"/>
                  <a:pt x="416967" y="36576"/>
                </a:cubicBezTo>
                <a:cubicBezTo>
                  <a:pt x="468173" y="36576"/>
                  <a:pt x="505969" y="104851"/>
                  <a:pt x="555956" y="102413"/>
                </a:cubicBezTo>
                <a:cubicBezTo>
                  <a:pt x="605943" y="99975"/>
                  <a:pt x="664465" y="21946"/>
                  <a:pt x="716890" y="21946"/>
                </a:cubicBezTo>
                <a:cubicBezTo>
                  <a:pt x="769315" y="21946"/>
                  <a:pt x="818083" y="104852"/>
                  <a:pt x="870509" y="102413"/>
                </a:cubicBezTo>
                <a:cubicBezTo>
                  <a:pt x="922935" y="99974"/>
                  <a:pt x="977799" y="3657"/>
                  <a:pt x="1031444" y="7315"/>
                </a:cubicBezTo>
                <a:cubicBezTo>
                  <a:pt x="1085089" y="10973"/>
                  <a:pt x="1147268" y="125578"/>
                  <a:pt x="1192378" y="124359"/>
                </a:cubicBezTo>
                <a:cubicBezTo>
                  <a:pt x="1237488" y="123140"/>
                  <a:pt x="1269797" y="61570"/>
                  <a:pt x="1302106" y="0"/>
                </a:cubicBez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3" name="曲线连接符 2"/>
          <p:cNvCxnSpPr/>
          <p:nvPr/>
        </p:nvCxnSpPr>
        <p:spPr>
          <a:xfrm rot="5400000">
            <a:off x="4885784" y="2506813"/>
            <a:ext cx="596233" cy="96011"/>
          </a:xfrm>
          <a:prstGeom prst="curvedConnector3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99723" y="2904397"/>
            <a:ext cx="4032448" cy="1025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引力和斥力的强弱与分子间的距离有关。</a:t>
            </a:r>
            <a:endParaRPr lang="en-US" altLang="zh-CN" sz="29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7822" y="1049496"/>
            <a:ext cx="10873105" cy="4683760"/>
            <a:chOff x="494" y="1352"/>
            <a:chExt cx="17123" cy="7376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7123" cy="648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59496" y="2060848"/>
            <a:ext cx="9533439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72199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分子间的作用力不直观，我们不能直接观察到它，但它的特点与弹簧被拉伸或压缩时表现出的力的特点相似，两者加以比较，有助于我们进一步理解分子间作用力的特点，这样的方法叫作</a:t>
            </a: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类比法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prstClr val="black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8"/>
          <p:cNvSpPr txBox="1"/>
          <p:nvPr/>
        </p:nvSpPr>
        <p:spPr>
          <a:xfrm>
            <a:off x="2711624" y="870967"/>
            <a:ext cx="6766693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物质的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构成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分子在不停息地做无规则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分子间作用力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固体、液体和气体的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特征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物体的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内能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改变物体内能的方式</a:t>
            </a:r>
            <a:endParaRPr lang="en-US" altLang="zh-CN" sz="3600" b="1" dirty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6551" y="980728"/>
            <a:ext cx="7753812" cy="45550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宜昌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所示，把干净的玻璃板吊在弹簧测力计的下面，读出弹簧测力计的示数。使玻璃板水平接触水面，然后稍稍用力向上拉玻璃板，弹簧测力计的示数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填“变大”“变小”或“不变”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，原因是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569385" y="1173344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812000" y="3860486"/>
            <a:ext cx="1115648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变大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914" y="1234536"/>
            <a:ext cx="1465407" cy="3907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927648" y="4628572"/>
            <a:ext cx="3264363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分子间存在引力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305985" y="1532467"/>
            <a:ext cx="9577916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由于玻璃分子和水分子之间存在引力，故后来弹簧测力计的示数等于玻璃板的重力和分子之间的引力，即弹簧测力计的示数变大。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7822" y="1049496"/>
            <a:ext cx="10873105" cy="4683760"/>
            <a:chOff x="494" y="1352"/>
            <a:chExt cx="17123" cy="7376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7123" cy="648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59496" y="2060848"/>
            <a:ext cx="9533439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●实验中，玻璃板下表面恰好与水面相接触，但未浸入水中，故其未受到浮力的作用。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●水可以传递压强，相当于玻璃板下表面也会受到大气压的作用，其上下表面受到的压力相互抵消。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604797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物质的三态特征与分子结构关系：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82443" y="2468893"/>
          <a:ext cx="10494640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9248"/>
                <a:gridCol w="2496277"/>
                <a:gridCol w="2688299"/>
                <a:gridCol w="2880816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物质状态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固态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液态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气态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20726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特征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既有一定的体积，又有一定的形状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只有一定的体积，没有确定的形状，能流动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既没有确定的体积又没有固定的形状，能流动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分子间距离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很小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较大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很大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sp>
        <p:nvSpPr>
          <p:cNvPr id="13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779892"/>
            <a:ext cx="5939332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769309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7"/>
          <p:cNvSpPr txBox="1"/>
          <p:nvPr>
            <p:custDataLst>
              <p:tags r:id="rId3"/>
            </p:custDataLst>
          </p:nvPr>
        </p:nvSpPr>
        <p:spPr>
          <a:xfrm>
            <a:off x="1050679" y="767444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28"/>
          <p:cNvSpPr txBox="1"/>
          <p:nvPr>
            <p:custDataLst>
              <p:tags r:id="rId4"/>
            </p:custDataLst>
          </p:nvPr>
        </p:nvSpPr>
        <p:spPr>
          <a:xfrm>
            <a:off x="3312740" y="767444"/>
            <a:ext cx="487149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固体、液体和气体的特征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AutoShape 11"/>
          <p:cNvSpPr/>
          <p:nvPr>
            <p:custDataLst>
              <p:tags r:id="rId5"/>
            </p:custDataLst>
          </p:nvPr>
        </p:nvSpPr>
        <p:spPr>
          <a:xfrm>
            <a:off x="2486202" y="635960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103445" y="2180861"/>
          <a:ext cx="9889595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9195"/>
                <a:gridCol w="2352360"/>
                <a:gridCol w="2533311"/>
                <a:gridCol w="2714729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物质状态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固态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液态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气态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分子间作用力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很大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较小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十分微弱，可以忽略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分子运动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在原位置附近振动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只能在一定限度内运动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到处运动，充满整个空间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7" y="1508541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分子在固体、液体和气体中的运动状态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777" y="2468893"/>
            <a:ext cx="7624596" cy="263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7822" y="836712"/>
            <a:ext cx="10873105" cy="5332095"/>
            <a:chOff x="494" y="1352"/>
            <a:chExt cx="17123" cy="839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7123" cy="750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深度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理解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78069" y="1848064"/>
            <a:ext cx="9533439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072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不同状态下物质的分子排列方式可以用类比法进行理解：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固态物质的分子排列规则，就像上课时坐在座位上的学生；液态物质的分子可以移动，就像课间教室中的学生；气态物质的分子几乎不受分子间作用力的约束，就像操场上乱跑的学生。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1508787"/>
            <a:ext cx="9698567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所示是物质在三种不同状态下的分子模型，</a:t>
            </a:r>
            <a:endParaRPr lang="zh-CN" altLang="en-US" sz="32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669653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968" y="2468894"/>
            <a:ext cx="7776864" cy="300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8" y="1508787"/>
            <a:ext cx="10562167" cy="38164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下列说法正确的是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)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92455" indent="-592455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甲图中的物质具有流动性，但较难被压缩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92455" indent="-592455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乙图中分子相距最近，分子间的作用力最小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92455" indent="-592455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乙图中分子静止，甲、丙两图中分子在做热运动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92455" indent="-592455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甲、乙、丙分别表示固体、液体、气体分子的排列情况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06224" y="1540591"/>
            <a:ext cx="576064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79285" y="1077788"/>
            <a:ext cx="8208645" cy="4680585"/>
            <a:chOff x="213" y="1352"/>
            <a:chExt cx="12927" cy="737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13" y="2234"/>
              <a:ext cx="12927" cy="6489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45919" y="2032474"/>
            <a:ext cx="7110219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072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解释物态变化及不同物态的特征时，可以按照分子间距离、分子间作用力的大小、分子的运动特点、宏观表现这样的逻辑顺序来解释。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1055440" y="1665966"/>
            <a:ext cx="10081120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8128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从古至今，人类始终没有停止对物质结构的探索。现在我们已经知道，常见的物质是由分子或原子组成的。现代科技可以使人观察到构成物质的分子或原子。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5467" y="1508787"/>
            <a:ext cx="9408583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甲图中的物质为液态物质，具有流动性，但是很难被压缩；乙图中分子相距最近，分子间的作用力最大；一切物质的分子都在不停地做无规则运动；甲、乙、丙三图分别表示液体、固体、气体分子的排列情况。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604797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回顾机械能，认识内能，即利用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类比法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认识内能。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24384" y="2430760"/>
          <a:ext cx="10048213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7253"/>
                <a:gridCol w="4224469"/>
                <a:gridCol w="4416491"/>
              </a:tblGrid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两种能量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机械能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内能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动能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物体由于运动而具有的能量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分子在不停地运动，每个分子都具有动能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sp>
        <p:nvSpPr>
          <p:cNvPr id="12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779892"/>
            <a:ext cx="3503586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769309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7"/>
          <p:cNvSpPr txBox="1"/>
          <p:nvPr>
            <p:custDataLst>
              <p:tags r:id="rId3"/>
            </p:custDataLst>
          </p:nvPr>
        </p:nvSpPr>
        <p:spPr>
          <a:xfrm>
            <a:off x="1050679" y="767444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8"/>
          <p:cNvSpPr txBox="1"/>
          <p:nvPr>
            <p:custDataLst>
              <p:tags r:id="rId4"/>
            </p:custDataLst>
          </p:nvPr>
        </p:nvSpPr>
        <p:spPr>
          <a:xfrm>
            <a:off x="3312740" y="767444"/>
            <a:ext cx="243574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物体的内能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AutoShape 11"/>
          <p:cNvSpPr/>
          <p:nvPr>
            <p:custDataLst>
              <p:tags r:id="rId5"/>
            </p:custDataLst>
          </p:nvPr>
        </p:nvSpPr>
        <p:spPr>
          <a:xfrm>
            <a:off x="2486202" y="635960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latin typeface="黑体" panose="02010609060101010101" charset="-122"/>
                <a:ea typeface="黑体" panose="02010609060101010101" charset="-122"/>
              </a:rPr>
              <a:t>5</a:t>
            </a:r>
            <a:endParaRPr lang="en-US" altLang="ko-KR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391478" y="1540591"/>
          <a:ext cx="9440597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9637"/>
                <a:gridCol w="4224469"/>
                <a:gridCol w="4416491"/>
              </a:tblGrid>
              <a:tr h="20726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势能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物体由于被举高而具有重力势能；物体由于发生弹性形变而具有弹性势能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分子间有相互作用的引力和斥力，每个分子都具有分子势能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20726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定义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动能和势能统称为机械能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构成物体的所有分子，其热运动的动能与分子势能的总和，叫作物体的内能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7822" y="836712"/>
            <a:ext cx="10873105" cy="5332095"/>
            <a:chOff x="494" y="1352"/>
            <a:chExt cx="17123" cy="839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7123" cy="750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知识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链接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22085" y="1848064"/>
            <a:ext cx="9198451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072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内能是不同于机械能的另一种形式的能量，机械能与物体的机械运动有关，内能与物体内部分子的热运动有关；物体的机械能可以为零，而一切物体在任何温度下都具有内能，即物体的内能不可能为零。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3501" y="548681"/>
            <a:ext cx="10562167" cy="603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单位 焦耳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(J)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，各种形式能量的单位都是焦耳。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内能的大小 物体的内能有大小，物体内能的大小与多个因素有关。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内能与温度的关系：同一物体，温度越高，分子运动越剧烈，内能越大；反之，内能越小。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物体的内能还与质量、状态和体积等因素有关。如温度相同时，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 kg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的水比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kg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的水内能大；再如质量相同时，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 ℃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的水比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 ℃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的冰内能大。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79018" y="1005780"/>
            <a:ext cx="8246745" cy="4824730"/>
            <a:chOff x="494" y="1352"/>
            <a:chExt cx="12987" cy="7598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2987" cy="670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易错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77711" y="2017132"/>
            <a:ext cx="6534155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072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同一物体的温度越高，其内能越大；但物体的内能增大时，其温度不一定升高，如晶体在熔化的过程中吸热，内能增大，但温度不变。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1508788"/>
            <a:ext cx="9698567" cy="3816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关于物体的内能，下列说法正确的是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 )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温度相同的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kg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 g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的水内能相同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同种物质构成的两个物体，温度高的内能一定大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温度为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 ℃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的物体没有内能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同一物体温度降低，它的内能减小</a:t>
            </a:r>
            <a:endParaRPr lang="zh-CN" altLang="en-US" sz="32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569385" y="1684205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784299" y="1540592"/>
            <a:ext cx="576064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5467" y="769341"/>
            <a:ext cx="9601067" cy="553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9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2900" b="1" dirty="0">
                <a:latin typeface="Times New Roman" panose="02020603050405020304" pitchFamily="18" charset="0"/>
              </a:rPr>
              <a:t>比较同种物质构成的不同物体内能的大小，要综合所有因素分析，即用</a:t>
            </a:r>
            <a:r>
              <a:rPr lang="zh-CN" altLang="en-US" sz="2900" b="1" u="wavy" dirty="0">
                <a:uFill>
                  <a:solidFill>
                    <a:srgbClr val="00B0F0"/>
                  </a:solidFill>
                </a:uFill>
                <a:latin typeface="Times New Roman" panose="02020603050405020304" pitchFamily="18" charset="0"/>
              </a:rPr>
              <a:t>控制变量法或综合分析法</a:t>
            </a:r>
            <a:r>
              <a:rPr lang="zh-CN" altLang="en-US" sz="2900" b="1" dirty="0">
                <a:latin typeface="Times New Roman" panose="02020603050405020304" pitchFamily="18" charset="0"/>
              </a:rPr>
              <a:t>分析。水的内能不仅与温度有关，还与质量有关，温度相同，若质量不同，内能也不同，</a:t>
            </a:r>
            <a:r>
              <a:rPr lang="en-US" altLang="zh-CN" sz="2900" b="1" dirty="0">
                <a:latin typeface="Times New Roman" panose="02020603050405020304" pitchFamily="18" charset="0"/>
              </a:rPr>
              <a:t>A </a:t>
            </a:r>
            <a:r>
              <a:rPr lang="zh-CN" altLang="en-US" sz="2900" b="1" dirty="0">
                <a:latin typeface="Times New Roman" panose="02020603050405020304" pitchFamily="18" charset="0"/>
              </a:rPr>
              <a:t>错误；同种物质构成的不同物体，若不知道两物体质量的关系，温度高的物体内能不一定大，</a:t>
            </a:r>
            <a:r>
              <a:rPr lang="en-US" altLang="zh-CN" sz="2900" b="1" dirty="0">
                <a:latin typeface="Times New Roman" panose="02020603050405020304" pitchFamily="18" charset="0"/>
              </a:rPr>
              <a:t>B </a:t>
            </a:r>
            <a:r>
              <a:rPr lang="zh-CN" altLang="en-US" sz="2900" b="1" dirty="0">
                <a:latin typeface="Times New Roman" panose="02020603050405020304" pitchFamily="18" charset="0"/>
              </a:rPr>
              <a:t>错误；一切物体在任何温度下都有内能，</a:t>
            </a:r>
            <a:r>
              <a:rPr lang="en-US" altLang="zh-CN" sz="2900" b="1" dirty="0">
                <a:latin typeface="Times New Roman" panose="02020603050405020304" pitchFamily="18" charset="0"/>
              </a:rPr>
              <a:t>C </a:t>
            </a:r>
            <a:r>
              <a:rPr lang="zh-CN" altLang="en-US" sz="2900" b="1" dirty="0">
                <a:latin typeface="Times New Roman" panose="02020603050405020304" pitchFamily="18" charset="0"/>
              </a:rPr>
              <a:t>错误；同一物体，暗含物质种类及质量相同，温度升高时，内能增加，温度降低时，内能减小，</a:t>
            </a:r>
            <a:r>
              <a:rPr lang="en-US" altLang="zh-CN" sz="2900" b="1" dirty="0">
                <a:latin typeface="Times New Roman" panose="02020603050405020304" pitchFamily="18" charset="0"/>
              </a:rPr>
              <a:t>D</a:t>
            </a:r>
            <a:r>
              <a:rPr lang="zh-CN" altLang="en-US" sz="2900" b="1" dirty="0">
                <a:latin typeface="Times New Roman" panose="02020603050405020304" pitchFamily="18" charset="0"/>
              </a:rPr>
              <a:t>正确。</a:t>
            </a:r>
            <a:endParaRPr lang="zh-CN" altLang="en-US" sz="29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7822" y="836712"/>
            <a:ext cx="11270615" cy="5332095"/>
            <a:chOff x="494" y="1352"/>
            <a:chExt cx="17749" cy="839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7749" cy="750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解读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03512" y="1947028"/>
            <a:ext cx="9703153" cy="3570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defRPr/>
            </a:pPr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控制变量法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：若两个物体所有的影响因素中只有一个因素不同，这时运用控制变量法来比较两物体内能的大小。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-474345" eaLnBrk="1" hangingPunct="1"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综合分析法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：若两个物体有两个及两个以上影响因素不同，这时就要采用综合分析法。如甲、乙两个物体，甲的温度比乙高，质量比乙小，则需要用综合分析法来比较两物体内能的大小。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316765"/>
            <a:ext cx="1056216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热传递和热量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热传递：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55936" y="2895560"/>
          <a:ext cx="8768522" cy="3413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7669"/>
                <a:gridCol w="7680853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条件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两物体间或同一物体不同部分间有温度差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过程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高温物体放热，内能减小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低温物体吸热，内能增大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结果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温度相同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实质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能量从高温物体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或高温部分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向低温物体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或低温部分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转移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7152118" y="5733256"/>
            <a:ext cx="768085" cy="480053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cxnSp>
        <p:nvCxnSpPr>
          <p:cNvPr id="6" name="曲线连接符 5"/>
          <p:cNvCxnSpPr>
            <a:stCxn id="4" idx="3"/>
          </p:cNvCxnSpPr>
          <p:nvPr/>
        </p:nvCxnSpPr>
        <p:spPr>
          <a:xfrm flipV="1">
            <a:off x="7920203" y="5829267"/>
            <a:ext cx="2400267" cy="144016"/>
          </a:xfrm>
          <a:prstGeom prst="curvedConnector3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0272464" y="3199667"/>
            <a:ext cx="1392155" cy="303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7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不一定是由内能大的物体向内能小的物体转移。</a:t>
            </a:r>
            <a:endParaRPr lang="en-US" altLang="zh-CN" sz="27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692612"/>
            <a:ext cx="5003228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682029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7"/>
          <p:cNvSpPr txBox="1"/>
          <p:nvPr>
            <p:custDataLst>
              <p:tags r:id="rId3"/>
            </p:custDataLst>
          </p:nvPr>
        </p:nvSpPr>
        <p:spPr>
          <a:xfrm>
            <a:off x="1050679" y="680164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8"/>
          <p:cNvSpPr txBox="1"/>
          <p:nvPr>
            <p:custDataLst>
              <p:tags r:id="rId4"/>
            </p:custDataLst>
          </p:nvPr>
        </p:nvSpPr>
        <p:spPr>
          <a:xfrm>
            <a:off x="3312740" y="680164"/>
            <a:ext cx="393538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改变物体内能的方式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AutoShape 11"/>
          <p:cNvSpPr/>
          <p:nvPr>
            <p:custDataLst>
              <p:tags r:id="rId5"/>
            </p:custDataLst>
          </p:nvPr>
        </p:nvSpPr>
        <p:spPr>
          <a:xfrm>
            <a:off x="2486202" y="548680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latin typeface="黑体" panose="02010609060101010101" charset="-122"/>
                <a:ea typeface="黑体" panose="02010609060101010101" charset="-122"/>
              </a:rPr>
              <a:t>6</a:t>
            </a:r>
            <a:endParaRPr lang="en-US" altLang="ko-KR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5375920" y="980728"/>
            <a:ext cx="5040560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分子非常小，如果把分子看成小球，分子的直径大约只有 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en-US" altLang="zh-CN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-10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。如果你想象自己能变成分子这样小，那么普通的苹果在你的眼里，就变成地球那么大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了。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916" y="2271241"/>
            <a:ext cx="3151869" cy="2315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57822" y="836712"/>
            <a:ext cx="11270615" cy="5332095"/>
            <a:chOff x="494" y="1352"/>
            <a:chExt cx="17749" cy="839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7749" cy="750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知识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链接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03512" y="1772816"/>
            <a:ext cx="9703153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lvl="0" indent="-47434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热量即传递的那一部分能量，是过程中的能量，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它不属于哪个物体，不能说某物体含有多少热量。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lvl="0" indent="-47434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热量可以用来量度物体内能改变的多少，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一个物体吸收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或放出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多少焦耳热量，则它的内能就增加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或减小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多少焦耳。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prstClr val="black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7" y="1508542"/>
            <a:ext cx="10562167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热量：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①定义：热传递过程中，传递能量的多少叫作热量。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②单位：焦耳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(J)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③注意：</a:t>
            </a:r>
            <a:r>
              <a:rPr lang="zh-CN" altLang="en-US" sz="3200" b="1" u="wavy" dirty="0">
                <a:uFill>
                  <a:solidFill>
                    <a:srgbClr val="00B0F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热量与内能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是两个不同的概念。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7" y="932723"/>
            <a:ext cx="10562167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热传递、做功与内能的改变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热传递改变内能：在热传递过程中，高温物体放出热量，内能减小；低温物体吸收热量，内能增大。其实质是内能发生转移。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做功改变内能：对物体做功，物体内能会增大；物体对外做功，其内能会减小。其实质是内能与机械能间相互转化。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7" y="932723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温度、热量和内能的关系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95467" y="1722120"/>
          <a:ext cx="9601066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2181"/>
                <a:gridCol w="7968885"/>
              </a:tblGrid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相互影响关系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内能与温度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同一物体温度升高，内能一定增大；但内能增大时，温度不一定升高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内能与热量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物体吸收热量，内能一定增大；但内能增大时，不一定是因为吸收了热量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584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热量与温度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物体温度升高时，不一定是因为吸收了热量；而物体吸收热量后，温度也不一定升高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如晶体熔化的过程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61114" y="836712"/>
            <a:ext cx="10478770" cy="5332095"/>
            <a:chOff x="494" y="1352"/>
            <a:chExt cx="16502" cy="839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6502" cy="750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352"/>
              <a:ext cx="4195" cy="979"/>
              <a:chOff x="1061" y="1759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1914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延伸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拓展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1759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78844" y="1772816"/>
            <a:ext cx="8712968" cy="396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●温度、热量和内能是三个不同的概念，三者定义不同，温度与热量和内能的单位也不同。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-474345"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生活中的“热”，有三种含义：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1905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表示温度，如今天很热。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1905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表示热量，如物体吸热。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1905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表示内能，如摩擦生热。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1028734"/>
            <a:ext cx="9698567" cy="5293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绍兴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所示，在试管内装适量的水，用橡皮塞塞紧管口，加热一段时间后橡皮塞冲出，同时管口附近产生“白气”。以下分析不正确的是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)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水温上升时，水的内能增加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加热时管内的水不断汽化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管内气体对橡皮塞做功，其内能减少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试管口的“白气”是水蒸气</a:t>
            </a:r>
            <a:endParaRPr lang="zh-CN" altLang="en-US" sz="32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189600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315" y="3332990"/>
            <a:ext cx="2492637" cy="2839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5467" y="1220755"/>
            <a:ext cx="9408583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实验中涉及能量的转移和转化。酒精燃烧，其化学能转化为内能，通过热传递的方式传给水，水吸热升温，汽化变成高温高压的水蒸气，水蒸气对橡皮塞做功，将其内能转化为橡皮塞的机械能，水蒸气的内能减小，温度降低，液化成小水滴，浮于空中，使得管口出现“白气”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61114" y="836712"/>
            <a:ext cx="10478770" cy="5161915"/>
            <a:chOff x="494" y="1620"/>
            <a:chExt cx="16502" cy="8129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6502" cy="750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61" y="1620"/>
              <a:ext cx="4195" cy="979"/>
              <a:chOff x="1061" y="2027"/>
              <a:chExt cx="4195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544" y="2182"/>
                <a:ext cx="2712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1" y="202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78844" y="1624114"/>
            <a:ext cx="8712968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20725" eaLnBrk="1" hangingPunct="1">
              <a:lnSpc>
                <a:spcPct val="150000"/>
              </a:lnSpc>
              <a:defRPr/>
            </a:pP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常见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的通过做功改变物体内能的有：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克服摩擦力做功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如摩擦生热、钻木取火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、压缩气体、锻打、弯折铁丝、气体膨胀对外做功等。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080" indent="72072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常见的通过热传递改变物体内能的有：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加热物体、晒太阳等。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6663" y="1587564"/>
            <a:ext cx="106585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115" indent="-5378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．关于分子、原子，下列说法正确的是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　　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en-US" altLang="zh-CN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．物质是由分子或原子构成的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．原子就是分子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．一粒灰尘就是一个分子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．分子的直径约为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1 mm</a:t>
            </a:r>
            <a:endParaRPr lang="en-US" altLang="zh-CN" sz="3200" b="1" kern="100" dirty="0">
              <a:latin typeface="Times New Roman" panose="02020603050405020304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51082" y="176763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A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6663" y="1750164"/>
            <a:ext cx="106585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115" indent="-5378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．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[2023·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甘孜州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下列关于川西美景的描述中，能说明分子在不停地做无规则运动的是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　　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en-US" altLang="zh-CN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．折多山上雪花飞舞  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  </a:t>
            </a: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．巴郎山顶云卷云舒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．小金梨花飘香扑鼻  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  </a:t>
            </a: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．神奇九寨溪流潺潺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59364" y="266286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C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1055440" y="746119"/>
            <a:ext cx="10369798" cy="529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3771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常见的物质都是由大量分子组成的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indent="3771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草叶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上的一颗小露珠就含有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en-US" altLang="zh-CN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21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  <a:endParaRPr lang="en-US" altLang="zh-CN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indent="3771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水分子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。一滴水所含有的分子数比地球上的总人口数还大几百亿倍。</a:t>
            </a:r>
            <a:r>
              <a:rPr lang="en-US" altLang="zh-CN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1cm</a:t>
            </a:r>
            <a:r>
              <a:rPr lang="en-US" altLang="zh-CN" b="1" baseline="30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空气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中的分子数量也是很大的，如果设想每一个空气分子变成一颗砂粒，那么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1cm</a:t>
            </a:r>
            <a:r>
              <a:rPr lang="en-US" altLang="zh-CN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空气中的分子所变成的砂粒堆成山，可以把一个大工厂覆盖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起来。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450" y="980728"/>
            <a:ext cx="3694414" cy="204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6662" y="1590460"/>
            <a:ext cx="106585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115" indent="-5378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．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下列关于内能的说法中，正确的是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　　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en-US" altLang="zh-CN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．静止的物体没有内能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0 ℃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以下的物体没有内能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．体积大的物体一定比体积小的物体内能大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．内能与物体的温度有关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68208" y="17698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035" y="1412776"/>
            <a:ext cx="10658203" cy="15684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39115" indent="-537845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[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中考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海南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下列生活实例中，利用做功改变物体内能的是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　　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9468" y="2340169"/>
            <a:ext cx="391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endParaRPr lang="zh-CN" alt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2" y="2411843"/>
            <a:ext cx="4930006" cy="384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398002" y="1690207"/>
            <a:ext cx="9389468" cy="3713493"/>
            <a:chOff x="971600" y="1275606"/>
            <a:chExt cx="7042101" cy="2785120"/>
          </a:xfrm>
        </p:grpSpPr>
        <p:cxnSp>
          <p:nvCxnSpPr>
            <p:cNvPr id="18" name="直接箭头连接符 17"/>
            <p:cNvCxnSpPr/>
            <p:nvPr/>
          </p:nvCxnSpPr>
          <p:spPr bwMode="auto">
            <a:xfrm flipH="1">
              <a:off x="2843808" y="2910125"/>
              <a:ext cx="68542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35"/>
            <p:cNvSpPr>
              <a:spLocks noChangeArrowheads="1"/>
            </p:cNvSpPr>
            <p:nvPr/>
          </p:nvSpPr>
          <p:spPr bwMode="auto">
            <a:xfrm>
              <a:off x="3131840" y="3621709"/>
              <a:ext cx="1683394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分子热运动</a:t>
              </a:r>
              <a:endParaRPr lang="en-US" altLang="zh-CN" sz="3200" b="1" dirty="0"/>
            </a:p>
          </p:txBody>
        </p:sp>
        <p:sp>
          <p:nvSpPr>
            <p:cNvPr id="25" name="矩形 35"/>
            <p:cNvSpPr>
              <a:spLocks noChangeArrowheads="1"/>
            </p:cNvSpPr>
            <p:nvPr/>
          </p:nvSpPr>
          <p:spPr bwMode="auto">
            <a:xfrm>
              <a:off x="1565640" y="1727846"/>
              <a:ext cx="13744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影响因素</a:t>
              </a:r>
              <a:endParaRPr lang="en-US" altLang="zh-CN" sz="3200" b="1" dirty="0"/>
            </a:p>
          </p:txBody>
        </p:sp>
        <p:sp>
          <p:nvSpPr>
            <p:cNvPr id="29" name="矩形 35"/>
            <p:cNvSpPr>
              <a:spLocks noChangeArrowheads="1"/>
            </p:cNvSpPr>
            <p:nvPr/>
          </p:nvSpPr>
          <p:spPr bwMode="auto">
            <a:xfrm>
              <a:off x="971600" y="3600043"/>
              <a:ext cx="137441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影响因素</a:t>
              </a:r>
              <a:endParaRPr lang="en-US" altLang="zh-CN" sz="3200" b="1" dirty="0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524133" y="2707437"/>
              <a:ext cx="936104" cy="37001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分子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31" name="直接箭头连接符 30"/>
            <p:cNvCxnSpPr/>
            <p:nvPr/>
          </p:nvCxnSpPr>
          <p:spPr bwMode="auto">
            <a:xfrm>
              <a:off x="4460237" y="2908345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 bwMode="auto">
            <a:xfrm>
              <a:off x="3995936" y="3069498"/>
              <a:ext cx="0" cy="51911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>
              <a:stCxn id="30" idx="0"/>
            </p:cNvCxnSpPr>
            <p:nvPr/>
          </p:nvCxnSpPr>
          <p:spPr bwMode="auto">
            <a:xfrm flipV="1">
              <a:off x="3992185" y="2189500"/>
              <a:ext cx="0" cy="51793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5"/>
            <p:cNvSpPr>
              <a:spLocks noChangeArrowheads="1"/>
            </p:cNvSpPr>
            <p:nvPr/>
          </p:nvSpPr>
          <p:spPr bwMode="auto">
            <a:xfrm>
              <a:off x="3587741" y="1727835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内能</a:t>
              </a:r>
              <a:endParaRPr lang="en-US" altLang="zh-CN" sz="3200" b="1" dirty="0"/>
            </a:p>
          </p:txBody>
        </p:sp>
        <p:sp>
          <p:nvSpPr>
            <p:cNvPr id="36" name="矩形 35"/>
            <p:cNvSpPr>
              <a:spLocks noChangeArrowheads="1"/>
            </p:cNvSpPr>
            <p:nvPr/>
          </p:nvSpPr>
          <p:spPr bwMode="auto">
            <a:xfrm>
              <a:off x="2045656" y="2680368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物质</a:t>
              </a:r>
              <a:endParaRPr lang="en-US" altLang="zh-CN" sz="3200" b="1" dirty="0"/>
            </a:p>
          </p:txBody>
        </p:sp>
        <p:sp>
          <p:nvSpPr>
            <p:cNvPr id="37" name="矩形 35"/>
            <p:cNvSpPr>
              <a:spLocks noChangeArrowheads="1"/>
            </p:cNvSpPr>
            <p:nvPr/>
          </p:nvSpPr>
          <p:spPr bwMode="auto">
            <a:xfrm>
              <a:off x="5112809" y="2702072"/>
              <a:ext cx="106543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作用力</a:t>
              </a:r>
              <a:endParaRPr lang="en-US" altLang="zh-CN" sz="3200" b="1" dirty="0"/>
            </a:p>
          </p:txBody>
        </p:sp>
        <p:cxnSp>
          <p:nvCxnSpPr>
            <p:cNvPr id="38" name="直接箭头连接符 37"/>
            <p:cNvCxnSpPr>
              <a:stCxn id="35" idx="1"/>
            </p:cNvCxnSpPr>
            <p:nvPr/>
          </p:nvCxnSpPr>
          <p:spPr bwMode="auto">
            <a:xfrm flipH="1">
              <a:off x="2995768" y="1947126"/>
              <a:ext cx="591974" cy="1154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 bwMode="auto">
            <a:xfrm>
              <a:off x="4398411" y="1953054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5"/>
            <p:cNvSpPr>
              <a:spLocks noChangeArrowheads="1"/>
            </p:cNvSpPr>
            <p:nvPr/>
          </p:nvSpPr>
          <p:spPr bwMode="auto">
            <a:xfrm>
              <a:off x="5050983" y="1746781"/>
              <a:ext cx="13744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改变方式</a:t>
              </a:r>
              <a:endParaRPr lang="en-US" altLang="zh-CN" sz="3200" b="1" dirty="0"/>
            </a:p>
          </p:txBody>
        </p:sp>
        <p:cxnSp>
          <p:nvCxnSpPr>
            <p:cNvPr id="41" name="直接箭头连接符 40"/>
            <p:cNvCxnSpPr/>
            <p:nvPr/>
          </p:nvCxnSpPr>
          <p:spPr bwMode="auto">
            <a:xfrm flipH="1">
              <a:off x="2415698" y="3852541"/>
              <a:ext cx="68542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 bwMode="auto">
            <a:xfrm>
              <a:off x="4863404" y="3852541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35"/>
            <p:cNvSpPr>
              <a:spLocks noChangeArrowheads="1"/>
            </p:cNvSpPr>
            <p:nvPr/>
          </p:nvSpPr>
          <p:spPr bwMode="auto">
            <a:xfrm>
              <a:off x="5436096" y="3622145"/>
              <a:ext cx="137441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扩散现象</a:t>
              </a:r>
              <a:endParaRPr lang="en-US" altLang="zh-CN" sz="3200" b="1" dirty="0"/>
            </a:p>
          </p:txBody>
        </p:sp>
        <p:cxnSp>
          <p:nvCxnSpPr>
            <p:cNvPr id="44" name="直接连接符 43"/>
            <p:cNvCxnSpPr>
              <a:stCxn id="40" idx="3"/>
            </p:cNvCxnSpPr>
            <p:nvPr/>
          </p:nvCxnSpPr>
          <p:spPr>
            <a:xfrm>
              <a:off x="6425398" y="1966072"/>
              <a:ext cx="378627" cy="115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795331" y="1487813"/>
              <a:ext cx="0" cy="97960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6795331" y="1487816"/>
              <a:ext cx="148474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6808281" y="2459463"/>
              <a:ext cx="148474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35"/>
            <p:cNvSpPr>
              <a:spLocks noChangeArrowheads="1"/>
            </p:cNvSpPr>
            <p:nvPr/>
          </p:nvSpPr>
          <p:spPr bwMode="auto">
            <a:xfrm>
              <a:off x="6948264" y="1275606"/>
              <a:ext cx="106543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热传递</a:t>
              </a:r>
              <a:endParaRPr lang="en-US" altLang="zh-CN" sz="3200" b="1" dirty="0"/>
            </a:p>
          </p:txBody>
        </p:sp>
        <p:sp>
          <p:nvSpPr>
            <p:cNvPr id="49" name="矩形 35"/>
            <p:cNvSpPr>
              <a:spLocks noChangeArrowheads="1"/>
            </p:cNvSpPr>
            <p:nvPr/>
          </p:nvSpPr>
          <p:spPr bwMode="auto">
            <a:xfrm>
              <a:off x="6956755" y="2232299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做功</a:t>
              </a:r>
              <a:endParaRPr lang="en-US" altLang="zh-CN" sz="3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 noChangeArrowheads="1"/>
          </p:cNvSpPr>
          <p:nvPr/>
        </p:nvSpPr>
        <p:spPr bwMode="auto">
          <a:xfrm>
            <a:off x="814918" y="1700808"/>
            <a:ext cx="1056216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常见的物质是由极其微小的粒子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——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分子、原子构成的。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无论是生命体还是非生命体，无论物体是大还是小，都是由分子、原子等粒子构成的。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分子和原子非常小，若把分子看成球形，一般分子的直径以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m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为单位来量度。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725" y="852170"/>
            <a:ext cx="5213350" cy="573405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841317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839452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8"/>
          <p:cNvSpPr txBox="1"/>
          <p:nvPr>
            <p:custDataLst>
              <p:tags r:id="rId4"/>
            </p:custDataLst>
          </p:nvPr>
        </p:nvSpPr>
        <p:spPr>
          <a:xfrm>
            <a:off x="3312795" y="839470"/>
            <a:ext cx="4078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物质结构的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微观模型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11"/>
          <p:cNvSpPr/>
          <p:nvPr>
            <p:custDataLst>
              <p:tags r:id="rId5"/>
            </p:custDataLst>
          </p:nvPr>
        </p:nvSpPr>
        <p:spPr>
          <a:xfrm>
            <a:off x="2486202" y="707968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1508787"/>
            <a:ext cx="10562167" cy="2336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33400" indent="-53340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构成物质的分子数量非常巨大。如，体积为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r>
              <a:rPr lang="en-US" altLang="zh-CN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的空气中分子数大约为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2.7×10</a:t>
            </a:r>
            <a:r>
              <a:rPr lang="en-US" altLang="zh-CN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3400" indent="-53340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767408" y="1844819"/>
            <a:ext cx="1065783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一切物质的分子都在不停息地做无规则运动。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扩散：不同的物质在互相接触时可以自发地彼此进入对方的现象，叫作扩散。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扩散现象表明：①一切物质的分子都在永不停息地做无规则的运动；②组成物质的分子间有间隙。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995916"/>
            <a:ext cx="6661104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12740" y="983468"/>
            <a:ext cx="566358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分子在不停息地做无规则运动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1519768"/>
            <a:ext cx="10562167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理解要点：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① 任何两种不同物质间都能发生扩散现象。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②温度越高扩散越快。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③分子的无规则运动叫作分子的热运动。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5050</Words>
  <Application>WPS 演示</Application>
  <PresentationFormat>自定义</PresentationFormat>
  <Paragraphs>406</Paragraphs>
  <Slides>52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4" baseType="lpstr">
      <vt:lpstr>Arial</vt:lpstr>
      <vt:lpstr>宋体</vt:lpstr>
      <vt:lpstr>Wingdings</vt:lpstr>
      <vt:lpstr>黑体</vt:lpstr>
      <vt:lpstr>Times New Roman</vt:lpstr>
      <vt:lpstr>Calibri</vt:lpstr>
      <vt:lpstr>微软雅黑</vt:lpstr>
      <vt:lpstr>Arial Unicode MS</vt:lpstr>
      <vt:lpstr>楷体</vt:lpstr>
      <vt:lpstr>Times New Roman</vt:lpstr>
      <vt:lpstr>Courier New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1494</cp:revision>
  <dcterms:created xsi:type="dcterms:W3CDTF">2024-02-06T13:07:00Z</dcterms:created>
  <dcterms:modified xsi:type="dcterms:W3CDTF">2025-07-02T03:48:20Z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