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2"/>
  </p:handoutMasterIdLst>
  <p:sldIdLst>
    <p:sldId id="256" r:id="rId3"/>
    <p:sldId id="257" r:id="rId5"/>
    <p:sldId id="334" r:id="rId6"/>
    <p:sldId id="386" r:id="rId7"/>
    <p:sldId id="387" r:id="rId8"/>
    <p:sldId id="388" r:id="rId9"/>
    <p:sldId id="389" r:id="rId10"/>
    <p:sldId id="390" r:id="rId11"/>
    <p:sldId id="391" r:id="rId12"/>
    <p:sldId id="417" r:id="rId13"/>
    <p:sldId id="393" r:id="rId14"/>
    <p:sldId id="394" r:id="rId15"/>
    <p:sldId id="395" r:id="rId16"/>
    <p:sldId id="418" r:id="rId17"/>
    <p:sldId id="397" r:id="rId18"/>
    <p:sldId id="398" r:id="rId19"/>
    <p:sldId id="399" r:id="rId20"/>
    <p:sldId id="419" r:id="rId21"/>
    <p:sldId id="401" r:id="rId22"/>
    <p:sldId id="402" r:id="rId23"/>
    <p:sldId id="403" r:id="rId24"/>
    <p:sldId id="420" r:id="rId25"/>
    <p:sldId id="405" r:id="rId26"/>
    <p:sldId id="406" r:id="rId27"/>
    <p:sldId id="421" r:id="rId28"/>
    <p:sldId id="408" r:id="rId29"/>
    <p:sldId id="409" r:id="rId30"/>
    <p:sldId id="422" r:id="rId31"/>
    <p:sldId id="411" r:id="rId32"/>
    <p:sldId id="412" r:id="rId33"/>
    <p:sldId id="413" r:id="rId34"/>
    <p:sldId id="414" r:id="rId35"/>
    <p:sldId id="415" r:id="rId36"/>
    <p:sldId id="423" r:id="rId37"/>
    <p:sldId id="306" r:id="rId38"/>
    <p:sldId id="424" r:id="rId39"/>
    <p:sldId id="425" r:id="rId40"/>
    <p:sldId id="373" r:id="rId41"/>
  </p:sldIdLst>
  <p:sldSz cx="12192000" cy="6858000"/>
  <p:notesSz cx="6858000" cy="9144000"/>
  <p:embeddedFontLst>
    <p:embeddedFont>
      <p:font typeface="黑体" panose="02010609060101010101" charset="-122"/>
      <p:regular r:id="rId47"/>
    </p:embeddedFont>
    <p:embeddedFont>
      <p:font typeface="Calibri" panose="020F0502020204030204" pitchFamily="34" charset="0"/>
      <p:regular r:id="rId48"/>
      <p:bold r:id="rId49"/>
      <p:italic r:id="rId50"/>
      <p:boldItalic r:id="rId51"/>
    </p:embeddedFont>
    <p:embeddedFont>
      <p:font typeface="楷体" panose="02010609060101010101" pitchFamily="49" charset="-122"/>
      <p:regular r:id="rId52"/>
    </p:embeddedFont>
    <p:embeddedFont>
      <p:font typeface="微软雅黑" panose="020B0503020204020204" pitchFamily="34" charset="-122"/>
      <p:regular r:id="rId53"/>
    </p:embeddedFont>
  </p:embeddedFontLst>
  <p:custDataLst>
    <p:tags r:id="rId5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11.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20.png"/><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image" Target="../media/image20.png"/><Relationship Id="rId1" Type="http://schemas.openxmlformats.org/officeDocument/2006/relationships/tags" Target="../tags/tag8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image" Target="../media/image20.png"/><Relationship Id="rId1" Type="http://schemas.openxmlformats.org/officeDocument/2006/relationships/tags" Target="../tags/tag84.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1.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20.png"/><Relationship Id="rId1" Type="http://schemas.openxmlformats.org/officeDocument/2006/relationships/tags" Target="../tags/tag9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png"/><Relationship Id="rId1" Type="http://schemas.openxmlformats.org/officeDocument/2006/relationships/tags" Target="../tags/tag9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0.png"/><Relationship Id="rId1" Type="http://schemas.openxmlformats.org/officeDocument/2006/relationships/tags" Target="../tags/tag96.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21.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20.png"/><Relationship Id="rId1" Type="http://schemas.openxmlformats.org/officeDocument/2006/relationships/tags" Target="../tags/tag10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4.png"/><Relationship Id="rId1" Type="http://schemas.openxmlformats.org/officeDocument/2006/relationships/tags" Target="../tags/tag10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image" Target="../media/image20.png"/><Relationship Id="rId1" Type="http://schemas.openxmlformats.org/officeDocument/2006/relationships/tags" Target="../tags/tag10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7.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894358" y="1984772"/>
            <a:ext cx="10395795" cy="2308324"/>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第十二章 欧姆定律</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*第三节 串、并联电路中的电阻关系</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63026" y="919514"/>
            <a:ext cx="9288780" cy="4885690"/>
            <a:chOff x="226" y="1466"/>
            <a:chExt cx="14628" cy="7694"/>
          </a:xfrm>
        </p:grpSpPr>
        <p:pic>
          <p:nvPicPr>
            <p:cNvPr id="3" name="图片 2" descr="打孔纸"/>
            <p:cNvPicPr>
              <a:picLocks noChangeAspect="1"/>
            </p:cNvPicPr>
            <p:nvPr>
              <p:custDataLst>
                <p:tags r:id="rId1"/>
              </p:custDataLst>
            </p:nvPr>
          </p:nvPicPr>
          <p:blipFill>
            <a:blip r:embed="rId2"/>
            <a:stretch>
              <a:fillRect/>
            </a:stretch>
          </p:blipFill>
          <p:spPr>
            <a:xfrm>
              <a:off x="226" y="2247"/>
              <a:ext cx="14628" cy="6913"/>
            </a:xfrm>
            <a:prstGeom prst="rect">
              <a:avLst/>
            </a:prstGeom>
          </p:spPr>
        </p:pic>
        <p:grpSp>
          <p:nvGrpSpPr>
            <p:cNvPr id="7" name="组合 6"/>
            <p:cNvGrpSpPr/>
            <p:nvPr/>
          </p:nvGrpSpPr>
          <p:grpSpPr>
            <a:xfrm>
              <a:off x="793" y="1466"/>
              <a:ext cx="4207" cy="977"/>
              <a:chOff x="793" y="1873"/>
              <a:chExt cx="4207" cy="977"/>
            </a:xfrm>
          </p:grpSpPr>
          <p:sp>
            <p:nvSpPr>
              <p:cNvPr id="4" name="文本框 3"/>
              <p:cNvSpPr txBox="1"/>
              <p:nvPr>
                <p:custDataLst>
                  <p:tags r:id="rId3"/>
                </p:custDataLst>
              </p:nvPr>
            </p:nvSpPr>
            <p:spPr>
              <a:xfrm>
                <a:off x="2276" y="2028"/>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指导</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793" y="1873"/>
                <a:ext cx="1579" cy="936"/>
              </a:xfrm>
              <a:prstGeom prst="rect">
                <a:avLst/>
              </a:prstGeom>
            </p:spPr>
          </p:pic>
        </p:grpSp>
      </p:grpSp>
      <p:sp>
        <p:nvSpPr>
          <p:cNvPr id="8" name="矩形 7"/>
          <p:cNvSpPr>
            <a:spLocks noChangeArrowheads="1"/>
          </p:cNvSpPr>
          <p:nvPr/>
        </p:nvSpPr>
        <p:spPr bwMode="auto">
          <a:xfrm>
            <a:off x="2543166" y="1988840"/>
            <a:ext cx="7776864"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1564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对于含有滑动变阻器的串联电路，可以用</a:t>
            </a:r>
            <a:r>
              <a:rPr lang="zh-CN" altLang="en-US" sz="3200" b="1" dirty="0">
                <a:latin typeface="Times New Roman" panose="02020603050405020304" pitchFamily="18" charset="0"/>
                <a:ea typeface="楷体" panose="02010609060101010101" pitchFamily="49" charset="-122"/>
              </a:rPr>
              <a:t>公式法</a:t>
            </a:r>
            <a:r>
              <a:rPr lang="zh-CN" altLang="en-US" sz="3200" b="1" dirty="0">
                <a:solidFill>
                  <a:srgbClr val="00B0F0"/>
                </a:solidFill>
                <a:latin typeface="Times New Roman" panose="02020603050405020304" pitchFamily="18" charset="0"/>
                <a:ea typeface="楷体" panose="02010609060101010101" pitchFamily="49" charset="-122"/>
              </a:rPr>
              <a:t>求串联电路的总电阻，滑动变阻器的阻值最大时，电路的总电阻最大，电流最小，滑动变阻器两端的电压最大。</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8" y="1340768"/>
                <a:ext cx="10562167" cy="46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研究方法 </a:t>
                </a:r>
                <a:r>
                  <a:rPr lang="zh-CN" altLang="en-US" sz="3200" b="1" dirty="0">
                    <a:solidFill>
                      <a:srgbClr val="00B0F0"/>
                    </a:solidFill>
                    <a:latin typeface="Times New Roman" panose="02020603050405020304" pitchFamily="18" charset="0"/>
                    <a:ea typeface="+mn-ea"/>
                    <a:cs typeface="Times New Roman" panose="02020603050405020304" pitchFamily="18" charset="0"/>
                  </a:rPr>
                  <a:t>等效替代法</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电阻的并联 并联电路的等效电阻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也称为总电阻</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的倒数等于各并联电阻的倒数之和。即</a:t>
                </a:r>
                <a14:m>
                  <m:oMath xmlns:m="http://schemas.openxmlformats.org/officeDocument/2006/math">
                    <m:box>
                      <m:boxPr>
                        <m:ctrlPr>
                          <a:rPr lang="zh-CN" altLang="en-US"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推导：在并联电路中</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。由欧姆定律得，</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2</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zh-CN" altLang="en-US" sz="3200" b="1" dirty="0">
                    <a:latin typeface="Times New Roman" panose="02020603050405020304" pitchFamily="18" charset="0"/>
                    <a:ea typeface="+mn-ea"/>
                    <a:cs typeface="Times New Roman" panose="02020603050405020304" pitchFamily="18" charset="0"/>
                  </a:rPr>
                  <a:t>，则</a:t>
                </a:r>
                <a14:m>
                  <m:oMath xmlns:m="http://schemas.openxmlformats.org/officeDocument/2006/math">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num>
                      <m:den>
                        <m:r>
                          <m:rPr>
                            <m:nor/>
                          </m:rPr>
                          <a:rPr lang="en-US" altLang="zh-CN" sz="3200" b="1" i="1" dirty="0">
                            <a:latin typeface="Times New Roman" panose="02020603050405020304" pitchFamily="18" charset="0"/>
                            <a:cs typeface="Times New Roman" panose="02020603050405020304" pitchFamily="18" charset="0"/>
                          </a:rPr>
                          <m:t>R</m:t>
                        </m:r>
                      </m:den>
                    </m:f>
                  </m:oMath>
                </a14:m>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2</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oMath>
                </a14:m>
                <a:r>
                  <a:rPr lang="zh-CN" altLang="en-US"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zh-CN" altLang="en-US"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r>
                      <a:rPr lang="en-US" altLang="zh-CN" sz="3200" b="1" i="1" baseline="-25000" dirty="0">
                        <a:latin typeface="Cambria Math" panose="02040503050406030204"/>
                        <a:cs typeface="Times New Roman" panose="02020603050405020304" pitchFamily="18" charset="0"/>
                      </a:rPr>
                      <m:t> </m:t>
                    </m:r>
                  </m:oMath>
                </a14:m>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8" y="1340768"/>
                <a:ext cx="10562167" cy="4692053"/>
              </a:xfrm>
              <a:prstGeom prst="rect">
                <a:avLst/>
              </a:prstGeom>
              <a:blipFill rotWithShape="1">
                <a:blip r:embed="rId1"/>
                <a:stretch>
                  <a:fillRect l="-2" t="-6" r="-1818" b="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1" name="AutoShape 2"/>
          <p:cNvSpPr>
            <a:spLocks noChangeArrowheads="1"/>
          </p:cNvSpPr>
          <p:nvPr>
            <p:custDataLst>
              <p:tags r:id="rId2"/>
            </p:custDataLst>
          </p:nvPr>
        </p:nvSpPr>
        <p:spPr bwMode="gray">
          <a:xfrm flipH="1">
            <a:off x="2244901" y="692612"/>
            <a:ext cx="348484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3"/>
            </p:custDataLst>
          </p:nvPr>
        </p:nvSpPr>
        <p:spPr bwMode="gray">
          <a:xfrm flipH="1">
            <a:off x="839435" y="68202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4"/>
            </p:custDataLst>
          </p:nvPr>
        </p:nvSpPr>
        <p:spPr>
          <a:xfrm>
            <a:off x="1050679" y="680164"/>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5"/>
            </p:custDataLst>
          </p:nvPr>
        </p:nvSpPr>
        <p:spPr>
          <a:xfrm>
            <a:off x="3347263" y="680164"/>
            <a:ext cx="2382480"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电阻的并联</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6"/>
            </p:custDataLst>
          </p:nvPr>
        </p:nvSpPr>
        <p:spPr>
          <a:xfrm>
            <a:off x="2486202" y="54868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TextBox 33"/>
              <p:cNvSpPr txBox="1">
                <a:spLocks noChangeArrowheads="1"/>
              </p:cNvSpPr>
              <p:nvPr/>
            </p:nvSpPr>
            <p:spPr bwMode="auto">
              <a:xfrm>
                <a:off x="831545" y="1508787"/>
                <a:ext cx="10562167" cy="395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几个推论：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①若电阻</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i="1" baseline="-25000" dirty="0">
                    <a:latin typeface="Times New Roman" panose="02020603050405020304" pitchFamily="18" charset="0"/>
                    <a:ea typeface="+mn-ea"/>
                    <a:cs typeface="Times New Roman" panose="02020603050405020304" pitchFamily="18" charset="0"/>
                  </a:rPr>
                  <a:t>n</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并联，则</a:t>
                </a:r>
                <a:endParaRPr lang="en-US" altLang="zh-CN" sz="3200"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defRPr/>
                </a:pPr>
                <a14:m>
                  <m:oMath xmlns:m="http://schemas.openxmlformats.org/officeDocument/2006/math">
                    <m:box>
                      <m:boxPr>
                        <m:ctrlPr>
                          <a:rPr lang="zh-CN" altLang="en-US"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r>
                      <a:rPr lang="en-US" altLang="zh-CN" sz="3200" b="1" i="1" baseline="-25000" dirty="0">
                        <a:latin typeface="Cambria Math" panose="02040503050406030204"/>
                        <a:cs typeface="Times New Roman" panose="02020603050405020304" pitchFamily="18" charset="0"/>
                      </a:rPr>
                      <m:t> </m:t>
                    </m:r>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3</m:t>
                            </m:r>
                            <m:r>
                              <m:rPr>
                                <m:nor/>
                              </m:rPr>
                              <a:rPr lang="en-US" altLang="zh-CN" sz="3200" b="1" baseline="-25000" dirty="0">
                                <a:latin typeface="Times New Roman" panose="02020603050405020304" pitchFamily="18" charset="0"/>
                                <a:cs typeface="Times New Roman" panose="02020603050405020304" pitchFamily="18" charset="0"/>
                              </a:rPr>
                              <m:t> </m:t>
                            </m:r>
                          </m:den>
                        </m:f>
                      </m:e>
                    </m:box>
                  </m:oMath>
                </a14:m>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i="1" baseline="-25000" dirty="0">
                                <a:latin typeface="Times New Roman" panose="02020603050405020304" pitchFamily="18" charset="0"/>
                                <a:cs typeface="Times New Roman" panose="02020603050405020304" pitchFamily="18" charset="0"/>
                              </a:rPr>
                              <m:t>n</m:t>
                            </m:r>
                          </m:den>
                        </m:f>
                      </m:e>
                    </m:box>
                  </m:oMath>
                </a14:m>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ea typeface="+mn-ea"/>
                    <a:cs typeface="Times New Roman" panose="02020603050405020304" pitchFamily="18" charset="0"/>
                  </a:rPr>
                  <a:t>②若有</a:t>
                </a:r>
                <a:r>
                  <a:rPr lang="en-US" altLang="zh-CN" sz="3200" b="1" i="1" dirty="0">
                    <a:latin typeface="Times New Roman" panose="02020603050405020304" pitchFamily="18" charset="0"/>
                    <a:ea typeface="+mn-ea"/>
                    <a:cs typeface="Times New Roman" panose="02020603050405020304" pitchFamily="18" charset="0"/>
                  </a:rPr>
                  <a:t>n</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个阻值均为</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0</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的电阻并联，则 </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0</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n</m:t>
                            </m:r>
                          </m:den>
                        </m:f>
                      </m:e>
                    </m:box>
                  </m:oMath>
                </a14:m>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6" name="TextBox 33"/>
              <p:cNvSpPr txBox="1">
                <a:spLocks noRot="1" noChangeAspect="1" noMove="1" noResize="1" noEditPoints="1" noAdjustHandles="1" noChangeArrowheads="1" noChangeShapeType="1" noTextEdit="1"/>
              </p:cNvSpPr>
              <p:nvPr/>
            </p:nvSpPr>
            <p:spPr bwMode="auto">
              <a:xfrm>
                <a:off x="831545" y="1508787"/>
                <a:ext cx="10562167" cy="3954331"/>
              </a:xfrm>
              <a:prstGeom prst="rect">
                <a:avLst/>
              </a:prstGeom>
              <a:blipFill rotWithShape="1">
                <a:blip r:embed="rId1"/>
                <a:stretch>
                  <a:fillRect l="-3" t="-1" r="5" b="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00797"/>
            <a:ext cx="10562167"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③并联电路的等效电阻小于任意一个并联电阻。</a:t>
            </a:r>
            <a:endParaRPr lang="zh-CN" altLang="en-US" sz="3200" b="1" dirty="0">
              <a:latin typeface="Times New Roman" panose="02020603050405020304" pitchFamily="18" charset="0"/>
              <a:cs typeface="Times New Roman" panose="02020603050405020304" pitchFamily="18" charset="0"/>
            </a:endParaRPr>
          </a:p>
          <a:p>
            <a:pPr marL="476250" indent="63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实质：电阻并联相当于增加了导体的横截面积。</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④并联电路的等效电阻随任意并联电阻的增大而增大，减小而减小。</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180" y="182195"/>
            <a:ext cx="11089640" cy="6343015"/>
            <a:chOff x="-1210" y="1779"/>
            <a:chExt cx="17464" cy="9989"/>
          </a:xfrm>
        </p:grpSpPr>
        <p:pic>
          <p:nvPicPr>
            <p:cNvPr id="3" name="图片 2" descr="打孔纸"/>
            <p:cNvPicPr>
              <a:picLocks noChangeAspect="1"/>
            </p:cNvPicPr>
            <p:nvPr>
              <p:custDataLst>
                <p:tags r:id="rId1"/>
              </p:custDataLst>
            </p:nvPr>
          </p:nvPicPr>
          <p:blipFill>
            <a:blip r:embed="rId2"/>
            <a:stretch>
              <a:fillRect/>
            </a:stretch>
          </p:blipFill>
          <p:spPr>
            <a:xfrm>
              <a:off x="-1210" y="2247"/>
              <a:ext cx="17464" cy="9521"/>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p:sp>
        <p:nvSpPr>
          <p:cNvPr id="8" name="矩形 7"/>
          <p:cNvSpPr>
            <a:spLocks noChangeArrowheads="1"/>
          </p:cNvSpPr>
          <p:nvPr/>
        </p:nvSpPr>
        <p:spPr bwMode="auto">
          <a:xfrm>
            <a:off x="1559497" y="777061"/>
            <a:ext cx="9505055"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等效电阻是从对电流的阻碍作用效果而言的。总电阻中的“总”，可以理解为“总代替”，即用一个电阻代替那几个串联或并联的电阻。</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串联电路和并联电路的等效电阻都任意串联电阻或并联电阻的增大而增大，减小而减小。有些同学误认为并联电路的总电阻随着任意一个并联电阻的增大而减小。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932723"/>
            <a:ext cx="9698567" cy="2339101"/>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湘西州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甲所示电路中，电源电压</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dirty="0">
                <a:latin typeface="Times New Roman" panose="02020603050405020304" pitchFamily="18" charset="0"/>
                <a:ea typeface="+mn-ea"/>
                <a:cs typeface="Times New Roman" panose="02020603050405020304" pitchFamily="18" charset="0"/>
              </a:rPr>
              <a:t>=6 V</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电阻</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=30Ω</a:t>
            </a:r>
            <a:r>
              <a:rPr lang="zh-CN" altLang="en-US" sz="3200" b="1" dirty="0">
                <a:latin typeface="Times New Roman" panose="02020603050405020304" pitchFamily="18" charset="0"/>
                <a:ea typeface="+mn-ea"/>
                <a:cs typeface="Times New Roman" panose="02020603050405020304" pitchFamily="18" charset="0"/>
              </a:rPr>
              <a:t>，闭合开关</a:t>
            </a:r>
            <a:r>
              <a:rPr lang="en-US" altLang="zh-CN" sz="3200" b="1" dirty="0">
                <a:latin typeface="Times New Roman" panose="02020603050405020304" pitchFamily="18" charset="0"/>
                <a:ea typeface="+mn-ea"/>
                <a:cs typeface="Times New Roman" panose="02020603050405020304" pitchFamily="18" charset="0"/>
              </a:rPr>
              <a:t>S</a:t>
            </a:r>
            <a:r>
              <a:rPr lang="zh-CN" altLang="en-US" sz="3200" b="1" dirty="0">
                <a:latin typeface="Times New Roman" panose="02020603050405020304" pitchFamily="18" charset="0"/>
                <a:ea typeface="+mn-ea"/>
                <a:cs typeface="Times New Roman" panose="02020603050405020304" pitchFamily="18" charset="0"/>
              </a:rPr>
              <a:t>，当滑动变阻器滑片</a:t>
            </a:r>
            <a:r>
              <a:rPr lang="en-US" altLang="zh-CN" sz="3200" b="1" i="1" dirty="0">
                <a:latin typeface="Times New Roman" panose="02020603050405020304" pitchFamily="18" charset="0"/>
                <a:ea typeface="+mn-ea"/>
                <a:cs typeface="Times New Roman" panose="02020603050405020304" pitchFamily="18" charset="0"/>
              </a:rPr>
              <a:t>P</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滑至某处位置时，电路中的电流表示数如图乙所示。求：</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116608"/>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3733" y="3140968"/>
            <a:ext cx="5472608" cy="2949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052736"/>
            <a:ext cx="1056216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通过</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的电流。</a:t>
            </a:r>
            <a:endParaRPr lang="zh-CN" altLang="en-US" sz="3200" b="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2" name="TextBox 11"/>
              <p:cNvSpPr txBox="1">
                <a:spLocks noChangeArrowheads="1"/>
              </p:cNvSpPr>
              <p:nvPr/>
            </p:nvSpPr>
            <p:spPr bwMode="auto">
              <a:xfrm>
                <a:off x="1295468" y="1820822"/>
                <a:ext cx="10081617" cy="350737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解：由电路图可知，闭合开关，</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 </a:t>
                </a:r>
                <a:r>
                  <a:rPr lang="zh-CN" altLang="en-US" sz="3200" b="1" dirty="0">
                    <a:solidFill>
                      <a:srgbClr val="FF0000"/>
                    </a:solidFill>
                    <a:latin typeface="Times New Roman" panose="02020603050405020304" pitchFamily="18" charset="0"/>
                    <a:ea typeface="+mn-ea"/>
                    <a:cs typeface="Times New Roman" panose="02020603050405020304" pitchFamily="18" charset="0"/>
                  </a:rPr>
                  <a:t>与</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并联，电流表</a:t>
                </a:r>
                <a:r>
                  <a:rPr lang="en-US" altLang="zh-CN" sz="3200" b="1" dirty="0">
                    <a:solidFill>
                      <a:srgbClr val="FF0000"/>
                    </a:solidFill>
                    <a:latin typeface="Times New Roman" panose="02020603050405020304" pitchFamily="18" charset="0"/>
                    <a:ea typeface="+mn-ea"/>
                    <a:cs typeface="Times New Roman" panose="02020603050405020304" pitchFamily="18" charset="0"/>
                  </a:rPr>
                  <a:t>A </a:t>
                </a:r>
                <a:r>
                  <a:rPr lang="zh-CN" altLang="en-US" sz="3200" b="1" dirty="0">
                    <a:solidFill>
                      <a:srgbClr val="FF0000"/>
                    </a:solidFill>
                    <a:latin typeface="Times New Roman" panose="02020603050405020304" pitchFamily="18" charset="0"/>
                    <a:ea typeface="+mn-ea"/>
                    <a:cs typeface="Times New Roman" panose="02020603050405020304" pitchFamily="18" charset="0"/>
                  </a:rPr>
                  <a:t>测干路电流。</a:t>
                </a:r>
                <a:endParaRPr lang="zh-CN" altLang="en-US"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(1)</a:t>
                </a:r>
                <a:r>
                  <a:rPr lang="zh-CN" altLang="en-US" sz="3200" b="1" dirty="0">
                    <a:solidFill>
                      <a:srgbClr val="FF0000"/>
                    </a:solidFill>
                    <a:latin typeface="Times New Roman" panose="02020603050405020304" pitchFamily="18" charset="0"/>
                    <a:ea typeface="+mn-ea"/>
                    <a:cs typeface="Times New Roman" panose="02020603050405020304" pitchFamily="18" charset="0"/>
                  </a:rPr>
                  <a:t>因并联电路中各支路两端的电压相等，所以，通过</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zh-CN" altLang="en-US" sz="3200" b="1" dirty="0">
                    <a:solidFill>
                      <a:srgbClr val="FF0000"/>
                    </a:solidFill>
                    <a:latin typeface="Times New Roman" panose="02020603050405020304" pitchFamily="18" charset="0"/>
                    <a:ea typeface="+mn-ea"/>
                    <a:cs typeface="Times New Roman" panose="02020603050405020304" pitchFamily="18" charset="0"/>
                  </a:rPr>
                  <a:t>的电流</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ea typeface="+mn-ea"/>
                            <a:cs typeface="Times New Roman" panose="02020603050405020304" pitchFamily="18" charset="0"/>
                          </a:rPr>
                        </m:ctrlPr>
                      </m:boxPr>
                      <m:e>
                        <m:f>
                          <m:fPr>
                            <m:ctrlPr>
                              <a:rPr lang="en-US" altLang="zh-CN" sz="3200" b="1" i="1">
                                <a:solidFill>
                                  <a:srgbClr val="FF0000"/>
                                </a:solidFill>
                                <a:latin typeface="Cambria Math" panose="02040503050406030204"/>
                                <a:ea typeface="+mn-ea"/>
                                <a:cs typeface="Times New Roman" panose="02020603050405020304" pitchFamily="18" charset="0"/>
                              </a:rPr>
                            </m:ctrlPr>
                          </m:fPr>
                          <m:num>
                            <m:r>
                              <m:rPr>
                                <m:nor/>
                              </m:rPr>
                              <a:rPr lang="en-US" altLang="zh-CN" sz="3200" b="1" i="1" dirty="0">
                                <a:solidFill>
                                  <a:srgbClr val="FF0000"/>
                                </a:solidFill>
                                <a:latin typeface="Times New Roman" panose="02020603050405020304" pitchFamily="18" charset="0"/>
                                <a:cs typeface="Times New Roman" panose="02020603050405020304" pitchFamily="18" charset="0"/>
                              </a:rPr>
                              <m:t>U</m:t>
                            </m:r>
                          </m:num>
                          <m:den>
                            <m:r>
                              <m:rPr>
                                <m:nor/>
                              </m:rPr>
                              <a:rPr lang="en-US" altLang="zh-CN" sz="3200" b="1" i="1" dirty="0">
                                <a:solidFill>
                                  <a:srgbClr val="FF0000"/>
                                </a:solidFill>
                                <a:latin typeface="Times New Roman" panose="02020603050405020304" pitchFamily="18" charset="0"/>
                                <a:cs typeface="Times New Roman" panose="02020603050405020304" pitchFamily="18" charset="0"/>
                              </a:rPr>
                              <m:t>R</m:t>
                            </m:r>
                            <m:r>
                              <m:rPr>
                                <m:nor/>
                              </m:rPr>
                              <a:rPr lang="en-US" altLang="zh-CN" sz="3200" b="1" baseline="-25000" dirty="0">
                                <a:solidFill>
                                  <a:srgbClr val="FF0000"/>
                                </a:solidFill>
                                <a:latin typeface="Times New Roman" panose="02020603050405020304" pitchFamily="18" charset="0"/>
                                <a:cs typeface="Times New Roman" panose="02020603050405020304" pitchFamily="18" charset="0"/>
                              </a:rPr>
                              <m:t>1</m:t>
                            </m:r>
                            <m:r>
                              <m:rPr>
                                <m:nor/>
                              </m:rPr>
                              <a:rPr lang="en-US" altLang="zh-CN" sz="3200" b="1" baseline="-25000" dirty="0">
                                <a:solidFill>
                                  <a:srgbClr val="FF0000"/>
                                </a:solidFill>
                                <a:latin typeface="Times New Roman" panose="02020603050405020304" pitchFamily="18" charset="0"/>
                                <a:cs typeface="Times New Roman" panose="02020603050405020304" pitchFamily="18" charset="0"/>
                              </a:rPr>
                              <m:t> </m:t>
                            </m:r>
                          </m:den>
                        </m:f>
                      </m:e>
                    </m:box>
                  </m:oMath>
                </a14:m>
                <a:r>
                  <a:rPr lang="en-US" altLang="zh-CN" sz="3200" b="1" dirty="0">
                    <a:solidFill>
                      <a:srgbClr val="FF0000"/>
                    </a:solidFill>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dirty="0">
                            <a:solidFill>
                              <a:srgbClr val="FF0000"/>
                            </a:solidFill>
                            <a:latin typeface="Cambria Math" panose="02040503050406030204"/>
                            <a:ea typeface="+mn-ea"/>
                            <a:cs typeface="Times New Roman" panose="02020603050405020304" pitchFamily="18" charset="0"/>
                          </a:rPr>
                        </m:ctrlPr>
                      </m:boxPr>
                      <m:e>
                        <m:f>
                          <m:fPr>
                            <m:ctrlPr>
                              <a:rPr lang="en-US" altLang="zh-CN" sz="3200" b="1" i="1" dirty="0">
                                <a:solidFill>
                                  <a:srgbClr val="FF0000"/>
                                </a:solidFill>
                                <a:latin typeface="Cambria Math" panose="02040503050406030204"/>
                                <a:ea typeface="+mn-ea"/>
                                <a:cs typeface="Times New Roman" panose="02020603050405020304" pitchFamily="18" charset="0"/>
                              </a:rPr>
                            </m:ctrlPr>
                          </m:fPr>
                          <m:num>
                            <m:r>
                              <m:rPr>
                                <m:nor/>
                              </m:rPr>
                              <a:rPr lang="en-US" altLang="zh-CN" sz="3200" b="1" dirty="0">
                                <a:solidFill>
                                  <a:srgbClr val="FF0000"/>
                                </a:solidFill>
                                <a:latin typeface="Times New Roman" panose="02020603050405020304" pitchFamily="18" charset="0"/>
                                <a:cs typeface="Times New Roman" panose="02020603050405020304" pitchFamily="18" charset="0"/>
                              </a:rPr>
                              <m:t>6</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V</m:t>
                            </m:r>
                          </m:num>
                          <m:den>
                            <m:r>
                              <m:rPr>
                                <m:nor/>
                              </m:rPr>
                              <a:rPr lang="en-US" altLang="zh-CN" sz="3200" b="1" dirty="0">
                                <a:solidFill>
                                  <a:srgbClr val="FF0000"/>
                                </a:solidFill>
                                <a:latin typeface="Times New Roman" panose="02020603050405020304" pitchFamily="18" charset="0"/>
                                <a:cs typeface="Times New Roman" panose="02020603050405020304" pitchFamily="18" charset="0"/>
                              </a:rPr>
                              <m:t>30</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Ω</m:t>
                            </m:r>
                          </m:den>
                        </m:f>
                      </m:e>
                    </m:box>
                  </m:oMath>
                </a14:m>
                <a:r>
                  <a:rPr lang="en-US" altLang="zh-CN" sz="3200" b="1" dirty="0">
                    <a:solidFill>
                      <a:srgbClr val="FF0000"/>
                    </a:solidFill>
                    <a:latin typeface="Times New Roman" panose="02020603050405020304" pitchFamily="18" charset="0"/>
                    <a:ea typeface="+mn-ea"/>
                    <a:cs typeface="Times New Roman" panose="02020603050405020304" pitchFamily="18" charset="0"/>
                  </a:rPr>
                  <a:t>=0.2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bwMode="auto">
              <a:xfrm>
                <a:off x="1295468" y="1820822"/>
                <a:ext cx="10081617" cy="3507371"/>
              </a:xfrm>
              <a:prstGeom prst="rect">
                <a:avLst/>
              </a:prstGeom>
              <a:blipFill rotWithShape="1">
                <a:blip r:embed="rId1"/>
                <a:stretch>
                  <a:fillRect l="-1" t="-8" r="4" b="15"/>
                </a:stretch>
              </a:blipFill>
              <a:ln w="9525">
                <a:noFill/>
                <a:miter lim="800000"/>
              </a:ln>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814918" y="1508787"/>
            <a:ext cx="10562167"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此时滑动变阻器</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接入的阻值。</a:t>
            </a:r>
            <a:endParaRPr lang="zh-CN" altLang="en-US" sz="3200" b="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TextBox 7"/>
              <p:cNvSpPr txBox="1">
                <a:spLocks noChangeArrowheads="1"/>
              </p:cNvSpPr>
              <p:nvPr/>
            </p:nvSpPr>
            <p:spPr bwMode="auto">
              <a:xfrm>
                <a:off x="1295468" y="2292731"/>
                <a:ext cx="8640960" cy="276845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解：由图乙知电流表</a:t>
                </a:r>
                <a:r>
                  <a:rPr lang="en-US" altLang="zh-CN" sz="3200" b="1" dirty="0">
                    <a:solidFill>
                      <a:srgbClr val="FF0000"/>
                    </a:solidFill>
                    <a:latin typeface="Times New Roman" panose="02020603050405020304" pitchFamily="18" charset="0"/>
                    <a:ea typeface="+mn-ea"/>
                    <a:cs typeface="Times New Roman" panose="02020603050405020304" pitchFamily="18" charset="0"/>
                  </a:rPr>
                  <a:t>A </a:t>
                </a:r>
                <a:r>
                  <a:rPr lang="zh-CN" altLang="en-US" sz="3200" b="1" dirty="0">
                    <a:solidFill>
                      <a:srgbClr val="FF0000"/>
                    </a:solidFill>
                    <a:latin typeface="Times New Roman" panose="02020603050405020304" pitchFamily="18" charset="0"/>
                    <a:ea typeface="+mn-ea"/>
                    <a:cs typeface="Times New Roman" panose="02020603050405020304" pitchFamily="18" charset="0"/>
                  </a:rPr>
                  <a:t>的示数</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dirty="0">
                    <a:solidFill>
                      <a:srgbClr val="FF0000"/>
                    </a:solidFill>
                    <a:latin typeface="Times New Roman" panose="02020603050405020304" pitchFamily="18" charset="0"/>
                    <a:ea typeface="+mn-ea"/>
                    <a:cs typeface="Times New Roman" panose="02020603050405020304" pitchFamily="18" charset="0"/>
                  </a:rPr>
                  <a:t>=0.3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en-US" altLang="zh-CN"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则</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i="1" baseline="-25000" dirty="0">
                    <a:solidFill>
                      <a:srgbClr val="FF0000"/>
                    </a:solidFill>
                    <a:latin typeface="Times New Roman" panose="02020603050405020304" pitchFamily="18" charset="0"/>
                    <a:ea typeface="+mn-ea"/>
                    <a:cs typeface="Times New Roman" panose="02020603050405020304" pitchFamily="18" charset="0"/>
                  </a:rPr>
                  <a:t>R</a:t>
                </a:r>
                <a:r>
                  <a:rPr lang="en-US" altLang="zh-CN"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i="1" dirty="0">
                    <a:solidFill>
                      <a:srgbClr val="FF0000"/>
                    </a:solidFill>
                    <a:latin typeface="Times New Roman" panose="02020603050405020304" pitchFamily="18" charset="0"/>
                    <a:ea typeface="+mn-ea"/>
                    <a:cs typeface="Times New Roman" panose="02020603050405020304" pitchFamily="18" charset="0"/>
                  </a:rPr>
                  <a:t>I</a:t>
                </a:r>
                <a:r>
                  <a:rPr lang="en-US" altLang="zh-CN" sz="3200" b="1" baseline="-25000" dirty="0">
                    <a:solidFill>
                      <a:srgbClr val="FF0000"/>
                    </a:solidFill>
                    <a:latin typeface="Times New Roman" panose="02020603050405020304" pitchFamily="18" charset="0"/>
                    <a:ea typeface="+mn-ea"/>
                    <a:cs typeface="Times New Roman" panose="02020603050405020304" pitchFamily="18" charset="0"/>
                  </a:rPr>
                  <a:t>1</a:t>
                </a:r>
                <a:r>
                  <a:rPr lang="en-US" altLang="zh-CN" sz="3200" b="1" dirty="0">
                    <a:solidFill>
                      <a:srgbClr val="FF0000"/>
                    </a:solidFill>
                    <a:latin typeface="Times New Roman" panose="02020603050405020304" pitchFamily="18" charset="0"/>
                    <a:ea typeface="+mn-ea"/>
                    <a:cs typeface="Times New Roman" panose="02020603050405020304" pitchFamily="18" charset="0"/>
                  </a:rPr>
                  <a:t>=0.3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r>
                  <a:rPr lang="en-US" altLang="zh-CN" sz="3200" b="1" dirty="0">
                    <a:solidFill>
                      <a:srgbClr val="FF0000"/>
                    </a:solidFill>
                    <a:latin typeface="Times New Roman" panose="02020603050405020304" pitchFamily="18" charset="0"/>
                    <a:ea typeface="+mn-ea"/>
                    <a:cs typeface="Times New Roman" panose="02020603050405020304" pitchFamily="18" charset="0"/>
                  </a:rPr>
                  <a:t>0.2 A=0.1 A</a:t>
                </a:r>
                <a:r>
                  <a:rPr lang="zh-CN" altLang="en-US" sz="3200" b="1" dirty="0">
                    <a:solidFill>
                      <a:srgbClr val="FF0000"/>
                    </a:solidFill>
                    <a:latin typeface="Times New Roman" panose="02020603050405020304" pitchFamily="18" charset="0"/>
                    <a:ea typeface="+mn-ea"/>
                    <a:cs typeface="Times New Roman" panose="02020603050405020304" pitchFamily="18" charset="0"/>
                  </a:rPr>
                  <a:t>，</a:t>
                </a:r>
                <a:endParaRPr lang="en-US" altLang="zh-CN" sz="3200" b="1" dirty="0">
                  <a:solidFill>
                    <a:srgbClr val="FF0000"/>
                  </a:solidFill>
                  <a:latin typeface="Times New Roman" panose="02020603050405020304" pitchFamily="18" charset="0"/>
                  <a:ea typeface="+mn-ea"/>
                  <a:cs typeface="Times New Roman" panose="02020603050405020304" pitchFamily="18" charset="0"/>
                </a:endParaRPr>
              </a:p>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滑动变阻器</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r>
                  <a:rPr lang="zh-CN" altLang="en-US" sz="3200" b="1" dirty="0">
                    <a:solidFill>
                      <a:srgbClr val="FF0000"/>
                    </a:solidFill>
                    <a:latin typeface="Times New Roman" panose="02020603050405020304" pitchFamily="18" charset="0"/>
                    <a:ea typeface="+mn-ea"/>
                    <a:cs typeface="Times New Roman" panose="02020603050405020304" pitchFamily="18" charset="0"/>
                  </a:rPr>
                  <a:t>接入的阻值</a:t>
                </a:r>
                <a:r>
                  <a:rPr lang="en-US" altLang="zh-CN" sz="3200" b="1" i="1" dirty="0">
                    <a:solidFill>
                      <a:srgbClr val="FF0000"/>
                    </a:solidFill>
                    <a:latin typeface="Times New Roman" panose="02020603050405020304" pitchFamily="18" charset="0"/>
                    <a:ea typeface="+mn-ea"/>
                    <a:cs typeface="Times New Roman" panose="02020603050405020304" pitchFamily="18" charset="0"/>
                  </a:rPr>
                  <a:t>R</a:t>
                </a:r>
                <a:r>
                  <a:rPr lang="zh-CN" altLang="en-US" sz="3200" b="1" baseline="-25000" dirty="0">
                    <a:solidFill>
                      <a:srgbClr val="FF0000"/>
                    </a:solidFill>
                    <a:latin typeface="Times New Roman" panose="02020603050405020304" pitchFamily="18" charset="0"/>
                    <a:ea typeface="+mn-ea"/>
                    <a:cs typeface="Times New Roman" panose="02020603050405020304" pitchFamily="18" charset="0"/>
                  </a:rPr>
                  <a:t>滑</a:t>
                </a:r>
                <a:r>
                  <a:rPr lang="en-US" altLang="zh-CN" sz="3200" b="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ea typeface="+mn-ea"/>
                            <a:cs typeface="Times New Roman" panose="02020603050405020304" pitchFamily="18" charset="0"/>
                          </a:rPr>
                        </m:ctrlPr>
                      </m:boxPr>
                      <m:e>
                        <m:f>
                          <m:fPr>
                            <m:ctrlPr>
                              <a:rPr lang="en-US" altLang="zh-CN" sz="3200" b="1" i="1">
                                <a:solidFill>
                                  <a:srgbClr val="FF0000"/>
                                </a:solidFill>
                                <a:latin typeface="Cambria Math" panose="02040503050406030204"/>
                                <a:ea typeface="+mn-ea"/>
                                <a:cs typeface="Times New Roman" panose="02020603050405020304" pitchFamily="18" charset="0"/>
                              </a:rPr>
                            </m:ctrlPr>
                          </m:fPr>
                          <m:num>
                            <m:r>
                              <m:rPr>
                                <m:nor/>
                              </m:rPr>
                              <a:rPr lang="en-US" altLang="zh-CN" sz="3200" b="1" i="1" dirty="0">
                                <a:solidFill>
                                  <a:srgbClr val="FF0000"/>
                                </a:solidFill>
                                <a:latin typeface="Times New Roman" panose="02020603050405020304" pitchFamily="18" charset="0"/>
                                <a:cs typeface="Times New Roman" panose="02020603050405020304" pitchFamily="18" charset="0"/>
                              </a:rPr>
                              <m:t>U</m:t>
                            </m:r>
                          </m:num>
                          <m:den>
                            <m:r>
                              <m:rPr>
                                <m:nor/>
                              </m:rPr>
                              <a:rPr lang="en-US" altLang="zh-CN" sz="3200" b="1" i="1" dirty="0">
                                <a:solidFill>
                                  <a:srgbClr val="FF0000"/>
                                </a:solidFill>
                                <a:latin typeface="Times New Roman" panose="02020603050405020304" pitchFamily="18" charset="0"/>
                                <a:cs typeface="Times New Roman" panose="02020603050405020304" pitchFamily="18" charset="0"/>
                              </a:rPr>
                              <m:t>I</m:t>
                            </m:r>
                            <m:r>
                              <m:rPr>
                                <m:nor/>
                              </m:rPr>
                              <a:rPr lang="en-US" altLang="zh-CN" sz="3200" b="1" i="1" baseline="-25000" dirty="0">
                                <a:solidFill>
                                  <a:srgbClr val="FF0000"/>
                                </a:solidFill>
                                <a:latin typeface="Times New Roman" panose="02020603050405020304" pitchFamily="18" charset="0"/>
                                <a:cs typeface="Times New Roman" panose="02020603050405020304" pitchFamily="18" charset="0"/>
                              </a:rPr>
                              <m:t>R</m:t>
                            </m:r>
                          </m:den>
                        </m:f>
                      </m:e>
                    </m:box>
                  </m:oMath>
                </a14:m>
                <a:r>
                  <a:rPr lang="en-US" altLang="zh-CN" sz="3200" b="1" dirty="0">
                    <a:solidFill>
                      <a:srgbClr val="FF0000"/>
                    </a:solidFill>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dirty="0">
                            <a:solidFill>
                              <a:srgbClr val="FF0000"/>
                            </a:solidFill>
                            <a:latin typeface="Cambria Math" panose="02040503050406030204"/>
                            <a:ea typeface="+mn-ea"/>
                            <a:cs typeface="Times New Roman" panose="02020603050405020304" pitchFamily="18" charset="0"/>
                          </a:rPr>
                        </m:ctrlPr>
                      </m:boxPr>
                      <m:e>
                        <m:f>
                          <m:fPr>
                            <m:ctrlPr>
                              <a:rPr lang="en-US" altLang="zh-CN" sz="3200" b="1" i="1" dirty="0">
                                <a:solidFill>
                                  <a:srgbClr val="FF0000"/>
                                </a:solidFill>
                                <a:latin typeface="Cambria Math" panose="02040503050406030204"/>
                                <a:ea typeface="+mn-ea"/>
                                <a:cs typeface="Times New Roman" panose="02020603050405020304" pitchFamily="18" charset="0"/>
                              </a:rPr>
                            </m:ctrlPr>
                          </m:fPr>
                          <m:num>
                            <m:r>
                              <m:rPr>
                                <m:nor/>
                              </m:rPr>
                              <a:rPr lang="en-US" altLang="zh-CN" sz="3200" b="1" dirty="0">
                                <a:solidFill>
                                  <a:srgbClr val="FF0000"/>
                                </a:solidFill>
                                <a:latin typeface="Times New Roman" panose="02020603050405020304" pitchFamily="18" charset="0"/>
                                <a:cs typeface="Times New Roman" panose="02020603050405020304" pitchFamily="18" charset="0"/>
                              </a:rPr>
                              <m:t>6</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V</m:t>
                            </m:r>
                          </m:num>
                          <m:den>
                            <m:r>
                              <m:rPr>
                                <m:nor/>
                              </m:rPr>
                              <a:rPr lang="en-US" altLang="zh-CN" sz="3200" b="1" dirty="0">
                                <a:solidFill>
                                  <a:srgbClr val="FF0000"/>
                                </a:solidFill>
                                <a:latin typeface="Times New Roman" panose="02020603050405020304" pitchFamily="18" charset="0"/>
                                <a:cs typeface="Times New Roman" panose="02020603050405020304" pitchFamily="18" charset="0"/>
                              </a:rPr>
                              <m:t>0</m:t>
                            </m:r>
                            <m:r>
                              <m:rPr>
                                <m:nor/>
                              </m:rPr>
                              <a:rPr lang="en-US" altLang="zh-CN" sz="3200" b="1" dirty="0">
                                <a:solidFill>
                                  <a:srgbClr val="FF0000"/>
                                </a:solidFill>
                                <a:latin typeface="Times New Roman" panose="02020603050405020304" pitchFamily="18" charset="0"/>
                                <a:cs typeface="Times New Roman" panose="02020603050405020304" pitchFamily="18" charset="0"/>
                              </a:rPr>
                              <m:t>.</m:t>
                            </m:r>
                            <m:r>
                              <m:rPr>
                                <m:nor/>
                              </m:rPr>
                              <a:rPr lang="en-US" altLang="zh-CN" sz="3200" b="1" dirty="0">
                                <a:solidFill>
                                  <a:srgbClr val="FF0000"/>
                                </a:solidFill>
                                <a:latin typeface="Times New Roman" panose="02020603050405020304" pitchFamily="18" charset="0"/>
                                <a:cs typeface="Times New Roman" panose="02020603050405020304" pitchFamily="18" charset="0"/>
                              </a:rPr>
                              <m:t>1</m:t>
                            </m:r>
                            <m:r>
                              <m:rPr>
                                <m:nor/>
                              </m:rPr>
                              <a:rPr lang="en-US" altLang="zh-CN" sz="3200" b="1" dirty="0">
                                <a:solidFill>
                                  <a:srgbClr val="FF0000"/>
                                </a:solidFill>
                                <a:latin typeface="Times New Roman" panose="02020603050405020304" pitchFamily="18" charset="0"/>
                                <a:cs typeface="Times New Roman" panose="02020603050405020304" pitchFamily="18" charset="0"/>
                              </a:rPr>
                              <m:t> </m:t>
                            </m:r>
                            <m:r>
                              <m:rPr>
                                <m:nor/>
                              </m:rPr>
                              <a:rPr lang="en-US" altLang="zh-CN" sz="3200" b="1" dirty="0">
                                <a:solidFill>
                                  <a:srgbClr val="FF0000"/>
                                </a:solidFill>
                                <a:latin typeface="Times New Roman" panose="02020603050405020304" pitchFamily="18" charset="0"/>
                                <a:cs typeface="Times New Roman" panose="02020603050405020304" pitchFamily="18" charset="0"/>
                              </a:rPr>
                              <m:t>A</m:t>
                            </m:r>
                          </m:den>
                        </m:f>
                      </m:e>
                    </m:box>
                  </m:oMath>
                </a14:m>
                <a:r>
                  <a:rPr lang="en-US" altLang="zh-CN" sz="3200" b="1" dirty="0">
                    <a:solidFill>
                      <a:srgbClr val="FF0000"/>
                    </a:solidFill>
                    <a:latin typeface="Times New Roman" panose="02020603050405020304" pitchFamily="18" charset="0"/>
                    <a:ea typeface="+mn-ea"/>
                    <a:cs typeface="Times New Roman" panose="02020603050405020304" pitchFamily="18" charset="0"/>
                  </a:rPr>
                  <a:t>=60 </a:t>
                </a:r>
                <a:r>
                  <a:rPr lang="el-GR" altLang="zh-CN" sz="3200" b="1" dirty="0">
                    <a:solidFill>
                      <a:srgbClr val="FF0000"/>
                    </a:solidFill>
                    <a:latin typeface="Times New Roman" panose="02020603050405020304" pitchFamily="18" charset="0"/>
                    <a:ea typeface="+mn-ea"/>
                    <a:cs typeface="Times New Roman" panose="02020603050405020304" pitchFamily="18" charset="0"/>
                  </a:rPr>
                  <a:t>Ω</a:t>
                </a:r>
                <a:r>
                  <a:rPr lang="zh-CN" altLang="el-GR" sz="3200" b="1" dirty="0">
                    <a:solidFill>
                      <a:srgbClr val="FF0000"/>
                    </a:solidFill>
                    <a:latin typeface="Times New Roman" panose="02020603050405020304" pitchFamily="18" charset="0"/>
                    <a:ea typeface="+mn-ea"/>
                    <a:cs typeface="Times New Roman" panose="02020603050405020304" pitchFamily="18" charset="0"/>
                  </a:rPr>
                  <a:t>。</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bwMode="auto">
              <a:xfrm>
                <a:off x="1295468" y="2292731"/>
                <a:ext cx="8640960" cy="2768451"/>
              </a:xfrm>
              <a:prstGeom prst="rect">
                <a:avLst/>
              </a:prstGeom>
              <a:blipFill rotWithShape="1">
                <a:blip r:embed="rId1"/>
                <a:stretch>
                  <a:fillRect l="-1" t="-14" r="7" b="8"/>
                </a:stretch>
              </a:blipFill>
              <a:ln w="9525">
                <a:noFill/>
                <a:miter lim="800000"/>
              </a:ln>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180" y="614134"/>
            <a:ext cx="11089640" cy="5551170"/>
            <a:chOff x="-1210" y="1779"/>
            <a:chExt cx="17464" cy="8742"/>
          </a:xfrm>
        </p:grpSpPr>
        <p:pic>
          <p:nvPicPr>
            <p:cNvPr id="3" name="图片 2" descr="打孔纸"/>
            <p:cNvPicPr>
              <a:picLocks noChangeAspect="1"/>
            </p:cNvPicPr>
            <p:nvPr>
              <p:custDataLst>
                <p:tags r:id="rId1"/>
              </p:custDataLst>
            </p:nvPr>
          </p:nvPicPr>
          <p:blipFill>
            <a:blip r:embed="rId2"/>
            <a:stretch>
              <a:fillRect/>
            </a:stretch>
          </p:blipFill>
          <p:spPr>
            <a:xfrm>
              <a:off x="-1210" y="2247"/>
              <a:ext cx="17464" cy="8274"/>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p:sp>
        <p:nvSpPr>
          <p:cNvPr id="8" name="矩形 7"/>
          <p:cNvSpPr>
            <a:spLocks noChangeArrowheads="1"/>
          </p:cNvSpPr>
          <p:nvPr/>
        </p:nvSpPr>
        <p:spPr bwMode="auto">
          <a:xfrm>
            <a:off x="1559497" y="1578161"/>
            <a:ext cx="950505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175" indent="714375" eaLnBrk="1" hangingPunct="1">
              <a:lnSpc>
                <a:spcPct val="150000"/>
              </a:lnSpc>
            </a:pPr>
            <a:r>
              <a:rPr lang="zh-CN" altLang="en-US" sz="3200" b="1" dirty="0">
                <a:latin typeface="Times New Roman" panose="02020603050405020304" pitchFamily="18" charset="0"/>
                <a:ea typeface="楷体" panose="02010609060101010101" pitchFamily="49" charset="-122"/>
              </a:rPr>
              <a:t>在几个电阻并联的电路中，若要求其中一个电阻的阻值，通常可采用如下思路：</a:t>
            </a:r>
            <a:endParaRPr lang="zh-CN" altLang="en-US" sz="3200" b="1" dirty="0">
              <a:latin typeface="Times New Roman" panose="02020603050405020304" pitchFamily="18" charset="0"/>
              <a:ea typeface="楷体" panose="02010609060101010101" pitchFamily="49" charset="-122"/>
            </a:endParaRPr>
          </a:p>
          <a:p>
            <a:pPr marL="3175" indent="71437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第一步：利用并联电路电流的规律，先求出待求电阻支路的电流；</a:t>
            </a:r>
            <a:endParaRPr lang="zh-CN" altLang="en-US" sz="3200" b="1" dirty="0">
              <a:solidFill>
                <a:srgbClr val="00B0F0"/>
              </a:solidFill>
              <a:latin typeface="Times New Roman" panose="02020603050405020304" pitchFamily="18" charset="0"/>
              <a:ea typeface="楷体" panose="02010609060101010101" pitchFamily="49" charset="-122"/>
            </a:endParaRPr>
          </a:p>
          <a:p>
            <a:pPr marL="3175" indent="71437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第二步：利用欧姆定律求未知电阻阻值。</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5414" y="2091306"/>
                <a:ext cx="10562167" cy="277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串联分压的规律 各部分电路电压之比等于电阻之比。</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表达式   </a:t>
                </a:r>
                <a14:m>
                  <m:oMath xmlns:m="http://schemas.openxmlformats.org/officeDocument/2006/math">
                    <m:box>
                      <m:boxPr>
                        <m:ctrlPr>
                          <a:rPr lang="zh-CN" altLang="en-US"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zh-CN" altLang="en-US"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zh-CN" altLang="en-US"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U</m:t>
                            </m:r>
                          </m:den>
                        </m:f>
                      </m:e>
                    </m:box>
                  </m:oMath>
                </a14:m>
                <a:r>
                  <a:rPr lang="en-US" altLang="zh-CN" sz="3200" b="1" dirty="0">
                    <a:latin typeface="Times New Roman" panose="02020603050405020304" pitchFamily="18" charset="0"/>
                    <a:ea typeface="+mn-ea"/>
                    <a:cs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zh-CN" altLang="en-US"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2</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U</m:t>
                            </m:r>
                          </m:den>
                        </m:f>
                      </m:e>
                    </m:box>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4345" indent="8255" eaLnBrk="1" hangingPunct="1">
                  <a:lnSpc>
                    <a:spcPct val="150000"/>
                  </a:lnSpc>
                  <a:defRPr/>
                </a:pP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代表总电阻，</a:t>
                </a:r>
                <a:r>
                  <a:rPr lang="en-US" altLang="zh-CN" sz="3200" b="1" i="1" dirty="0">
                    <a:latin typeface="Times New Roman" panose="02020603050405020304" pitchFamily="18" charset="0"/>
                    <a:ea typeface="+mn-ea"/>
                    <a:cs typeface="Times New Roman" panose="02020603050405020304" pitchFamily="18" charset="0"/>
                  </a:rPr>
                  <a:t>U</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代表总电压。</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5414" y="2091306"/>
                <a:ext cx="10562167" cy="2777855"/>
              </a:xfrm>
              <a:prstGeom prst="rect">
                <a:avLst/>
              </a:prstGeom>
              <a:blipFill rotWithShape="1">
                <a:blip r:embed="rId1"/>
                <a:stretch>
                  <a:fillRect l="-1" t="-9" r="3" b="2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2" name="AutoShape 2"/>
          <p:cNvSpPr>
            <a:spLocks noChangeArrowheads="1"/>
          </p:cNvSpPr>
          <p:nvPr>
            <p:custDataLst>
              <p:tags r:id="rId2"/>
            </p:custDataLst>
          </p:nvPr>
        </p:nvSpPr>
        <p:spPr bwMode="gray">
          <a:xfrm flipH="1">
            <a:off x="2244901" y="1067924"/>
            <a:ext cx="308301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1057341"/>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1055476"/>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347263" y="1055476"/>
            <a:ext cx="188464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串联分压</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8"/>
          <p:cNvSpPr txBox="1"/>
          <p:nvPr/>
        </p:nvSpPr>
        <p:spPr>
          <a:xfrm>
            <a:off x="4584861" y="1268760"/>
            <a:ext cx="3022277"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电阻的</a:t>
            </a:r>
            <a:r>
              <a:rPr lang="zh-CN" altLang="en-US" sz="3600" b="1" dirty="0" smtClean="0">
                <a:solidFill>
                  <a:prstClr val="black"/>
                </a:solidFill>
                <a:latin typeface="宋体" panose="02010600030101010101" pitchFamily="2" charset="-122"/>
                <a:cs typeface="Times New Roman" panose="02020603050405020304" pitchFamily="18" charset="0"/>
              </a:rPr>
              <a:t>串联</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电阻的</a:t>
            </a:r>
            <a:r>
              <a:rPr lang="zh-CN" altLang="en-US" sz="3600" b="1" dirty="0" smtClean="0">
                <a:solidFill>
                  <a:prstClr val="black"/>
                </a:solidFill>
                <a:latin typeface="宋体" panose="02010600030101010101" pitchFamily="2" charset="-122"/>
                <a:cs typeface="Times New Roman" panose="02020603050405020304" pitchFamily="18" charset="0"/>
              </a:rPr>
              <a:t>并联</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串联分</a:t>
            </a:r>
            <a:r>
              <a:rPr lang="zh-CN" altLang="en-US" sz="3600" b="1" dirty="0" smtClean="0">
                <a:solidFill>
                  <a:prstClr val="black"/>
                </a:solidFill>
                <a:latin typeface="宋体" panose="02010600030101010101" pitchFamily="2" charset="-122"/>
                <a:cs typeface="Times New Roman" panose="02020603050405020304" pitchFamily="18" charset="0"/>
              </a:rPr>
              <a:t>压</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并联分流</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340768"/>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对规律的理解</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根据串联分压的规律可知，电阻大的那部分电路分得的电压大。</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在串联电路中，若其中一部分电路电阻变大，则这部分电路分得的电压变大。</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8" y="1508787"/>
                <a:ext cx="10562167" cy="277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在串联电路中，某部分电路电阻占总电阻的几分之几，则分得的电压就占总电压的几分之几。其表达式为</a:t>
                </a:r>
                <a:endParaRPr lang="zh-CN" altLang="en-US" sz="3200" b="1" dirty="0">
                  <a:latin typeface="Times New Roman" panose="02020603050405020304" pitchFamily="18" charset="0"/>
                  <a:cs typeface="Times New Roman" panose="02020603050405020304" pitchFamily="18" charset="0"/>
                </a:endParaRPr>
              </a:p>
              <a:p>
                <a:pPr marL="474345" indent="8255" eaLnBrk="1" hangingPunct="1">
                  <a:lnSpc>
                    <a:spcPct val="150000"/>
                  </a:lnSpc>
                  <a:defRPr/>
                </a:pPr>
                <a14:m>
                  <m:oMath xmlns:m="http://schemas.openxmlformats.org/officeDocument/2006/math">
                    <m:box>
                      <m:boxPr>
                        <m:ctrlPr>
                          <a:rPr lang="en-US" altLang="zh-CN"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U</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dirty="0">
                                <a:latin typeface="Times New Roman" panose="02020603050405020304" pitchFamily="18" charset="0"/>
                                <a:cs typeface="Times New Roman" panose="02020603050405020304" pitchFamily="18" charset="0"/>
                              </a:rPr>
                              <m:t>+</m:t>
                            </m:r>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zh-CN" altLang="en-US"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zh-CN" altLang="en-US"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U</m:t>
                            </m:r>
                            <m:r>
                              <m:rPr>
                                <m:nor/>
                              </m:rPr>
                              <a:rPr lang="en-US" altLang="zh-CN" sz="3200" b="1" baseline="-25000" dirty="0">
                                <a:latin typeface="Times New Roman" panose="02020603050405020304" pitchFamily="18" charset="0"/>
                                <a:cs typeface="Times New Roman" panose="02020603050405020304" pitchFamily="18" charset="0"/>
                              </a:rPr>
                              <m:t>2</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U</m:t>
                            </m:r>
                          </m:den>
                        </m:f>
                      </m:e>
                    </m:box>
                  </m:oMath>
                </a14:m>
                <a:r>
                  <a:rPr lang="en-US" altLang="zh-CN" sz="3200" b="1" dirty="0">
                    <a:latin typeface="Times New Roman" panose="02020603050405020304" pitchFamily="18" charset="0"/>
                    <a:cs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dirty="0">
                                <a:latin typeface="Times New Roman" panose="02020603050405020304" pitchFamily="18" charset="0"/>
                                <a:cs typeface="Times New Roman" panose="02020603050405020304" pitchFamily="18" charset="0"/>
                              </a:rPr>
                              <m:t>+</m:t>
                            </m:r>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8" y="1508787"/>
                <a:ext cx="10562167" cy="2777855"/>
              </a:xfrm>
              <a:prstGeom prst="rect">
                <a:avLst/>
              </a:prstGeom>
              <a:blipFill rotWithShape="1">
                <a:blip r:embed="rId1"/>
                <a:stretch>
                  <a:fillRect l="-2" t="-1" r="4" b="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180" y="260648"/>
            <a:ext cx="11089640" cy="6243955"/>
            <a:chOff x="-1210" y="1779"/>
            <a:chExt cx="17464" cy="9833"/>
          </a:xfrm>
        </p:grpSpPr>
        <p:pic>
          <p:nvPicPr>
            <p:cNvPr id="3" name="图片 2" descr="打孔纸"/>
            <p:cNvPicPr>
              <a:picLocks noChangeAspect="1"/>
            </p:cNvPicPr>
            <p:nvPr>
              <p:custDataLst>
                <p:tags r:id="rId1"/>
              </p:custDataLst>
            </p:nvPr>
          </p:nvPicPr>
          <p:blipFill>
            <a:blip r:embed="rId2"/>
            <a:stretch>
              <a:fillRect/>
            </a:stretch>
          </p:blipFill>
          <p:spPr>
            <a:xfrm>
              <a:off x="-1210" y="2247"/>
              <a:ext cx="17464" cy="9365"/>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1559497" y="1224675"/>
                <a:ext cx="9505055" cy="458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50000"/>
                  </a:lnSpc>
                  <a:defRPr/>
                </a:pPr>
                <a:r>
                  <a:rPr lang="zh-CN" altLang="en-US" sz="3200" b="1" dirty="0">
                    <a:latin typeface="Times New Roman" panose="02020603050405020304" pitchFamily="18" charset="0"/>
                    <a:ea typeface="楷体" panose="02010609060101010101" pitchFamily="49" charset="-122"/>
                  </a:rPr>
                  <a:t>串联分压规律的理解：</a:t>
                </a:r>
                <a:endParaRPr lang="zh-CN" altLang="en-US" sz="3200" b="1" dirty="0">
                  <a:latin typeface="Times New Roman" panose="02020603050405020304" pitchFamily="18" charset="0"/>
                  <a:ea typeface="楷体" panose="02010609060101010101" pitchFamily="49" charset="-122"/>
                </a:endParaRPr>
              </a:p>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由于串联电路电流处处相等，所以电阻大的分配的电压大，电阻小的分配的电压小，其实质是电流要相等。推导</a:t>
                </a:r>
                <a:r>
                  <a:rPr lang="en-US" altLang="zh-CN" sz="3200" b="1" dirty="0">
                    <a:solidFill>
                      <a:srgbClr val="00B0F0"/>
                    </a:solidFill>
                    <a:latin typeface="Times New Roman" panose="02020603050405020304" pitchFamily="18" charset="0"/>
                    <a:ea typeface="楷体" panose="02010609060101010101" pitchFamily="49" charset="-122"/>
                  </a:rPr>
                  <a:t>: </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，即</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，故有</a:t>
                </a:r>
                <a14:m>
                  <m:oMath xmlns:m="http://schemas.openxmlformats.org/officeDocument/2006/math">
                    <m:box>
                      <m:boxPr>
                        <m:ctrlPr>
                          <a:rPr lang="zh-CN" altLang="en-US"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zh-CN" altLang="en-US"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U</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zh-CN" altLang="en-US"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U</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1559497" y="1224675"/>
                <a:ext cx="9505055" cy="4586508"/>
              </a:xfrm>
              <a:prstGeom prst="rect">
                <a:avLst/>
              </a:prstGeom>
              <a:blipFill rotWithShape="1">
                <a:blip r:embed="rId6"/>
                <a:stretch>
                  <a:fillRect l="-6" t="-9" r="-378" b="-12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2" y="1268760"/>
            <a:ext cx="5929609" cy="381642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广安</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所示电路中， </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=10 Ω</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=20 Ω</a:t>
            </a:r>
            <a:r>
              <a:rPr lang="zh-CN" altLang="en-US" sz="3200" b="1" dirty="0">
                <a:latin typeface="Times New Roman" panose="02020603050405020304" pitchFamily="18" charset="0"/>
                <a:ea typeface="+mn-ea"/>
                <a:cs typeface="Times New Roman" panose="02020603050405020304" pitchFamily="18" charset="0"/>
              </a:rPr>
              <a:t>，闭合开关</a:t>
            </a:r>
            <a:r>
              <a:rPr lang="en-US" altLang="zh-CN" sz="3200" b="1" dirty="0">
                <a:latin typeface="Times New Roman" panose="02020603050405020304" pitchFamily="18" charset="0"/>
                <a:ea typeface="+mn-ea"/>
                <a:cs typeface="Times New Roman" panose="02020603050405020304" pitchFamily="18" charset="0"/>
              </a:rPr>
              <a:t>S</a:t>
            </a:r>
            <a:r>
              <a:rPr lang="zh-CN" altLang="en-US" sz="3200" b="1" dirty="0">
                <a:latin typeface="Times New Roman" panose="02020603050405020304" pitchFamily="18" charset="0"/>
                <a:ea typeface="+mn-ea"/>
                <a:cs typeface="Times New Roman" panose="02020603050405020304" pitchFamily="18" charset="0"/>
              </a:rPr>
              <a:t>， 则通过</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的电流之比</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 </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为</a:t>
            </a:r>
            <a:r>
              <a:rPr lang="en-US" altLang="zh-CN" sz="3200" b="1" dirty="0">
                <a:latin typeface="Times New Roman" panose="02020603050405020304" pitchFamily="18" charset="0"/>
                <a:ea typeface="+mn-ea"/>
                <a:cs typeface="Times New Roman" panose="02020603050405020304" pitchFamily="18" charset="0"/>
              </a:rPr>
              <a:t>______</a:t>
            </a:r>
            <a:r>
              <a:rPr lang="zh-CN" altLang="en-US" sz="3200" b="1" dirty="0">
                <a:latin typeface="Times New Roman" panose="02020603050405020304" pitchFamily="18" charset="0"/>
                <a:ea typeface="+mn-ea"/>
                <a:cs typeface="Times New Roman" panose="02020603050405020304" pitchFamily="18" charset="0"/>
              </a:rPr>
              <a:t>，电压表</a:t>
            </a:r>
            <a:r>
              <a:rPr lang="en-US" altLang="zh-CN" sz="3200" b="1" i="1" dirty="0">
                <a:latin typeface="Times New Roman" panose="02020603050405020304" pitchFamily="18" charset="0"/>
                <a:ea typeface="+mn-ea"/>
                <a:cs typeface="Times New Roman" panose="02020603050405020304" pitchFamily="18" charset="0"/>
              </a:rPr>
              <a:t>V</a:t>
            </a:r>
            <a:r>
              <a:rPr lang="en-US" altLang="zh-CN" sz="3200" b="1" baseline="-25000"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与</a:t>
            </a:r>
            <a:r>
              <a:rPr lang="en-US" altLang="zh-CN" sz="3200" b="1" i="1" dirty="0">
                <a:latin typeface="Times New Roman" panose="02020603050405020304" pitchFamily="18" charset="0"/>
                <a:ea typeface="+mn-ea"/>
                <a:cs typeface="Times New Roman" panose="02020603050405020304" pitchFamily="18" charset="0"/>
              </a:rPr>
              <a:t>V</a:t>
            </a:r>
            <a:r>
              <a:rPr lang="en-US" altLang="zh-CN" sz="3200" b="1" baseline="-25000"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的示数之比是</a:t>
            </a:r>
            <a:r>
              <a:rPr lang="en-US" altLang="zh-CN" sz="3200" b="1" dirty="0">
                <a:latin typeface="Times New Roman" panose="02020603050405020304" pitchFamily="18" charset="0"/>
                <a:cs typeface="Times New Roman" panose="02020603050405020304" pitchFamily="18" charset="0"/>
              </a:rPr>
              <a:t>______ </a:t>
            </a:r>
            <a:r>
              <a:rPr lang="zh-CN" altLang="en-US" sz="3200" b="1" dirty="0">
                <a:latin typeface="Times New Roman" panose="02020603050405020304" pitchFamily="18" charset="0"/>
                <a:ea typeface="+mn-ea"/>
                <a:cs typeface="Times New Roman" panose="02020603050405020304" pitchFamily="18" charset="0"/>
              </a:rPr>
              <a:t>。</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461376"/>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2735627" y="3477006"/>
            <a:ext cx="1115648"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1∶1</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4193" y="1861594"/>
            <a:ext cx="3139631" cy="2875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a:spLocks noChangeArrowheads="1"/>
          </p:cNvSpPr>
          <p:nvPr/>
        </p:nvSpPr>
        <p:spPr bwMode="auto">
          <a:xfrm>
            <a:off x="3887755" y="4159591"/>
            <a:ext cx="1115648"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1∶3</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541465" y="1508787"/>
            <a:ext cx="911049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当开关闭合时，两电阻串联，串联电路电流相等，故</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=1∶1</a:t>
            </a:r>
            <a:r>
              <a:rPr lang="zh-CN" altLang="en-US" sz="3200" b="1" dirty="0">
                <a:latin typeface="Times New Roman" panose="02020603050405020304" pitchFamily="18" charset="0"/>
              </a:rPr>
              <a:t>。电压表</a:t>
            </a:r>
            <a:r>
              <a:rPr lang="en-US" altLang="zh-CN" sz="3200" b="1" dirty="0">
                <a:latin typeface="Times New Roman" panose="02020603050405020304" pitchFamily="18" charset="0"/>
              </a:rPr>
              <a:t>V</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测量电阻</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两端的电压</a:t>
            </a:r>
            <a:r>
              <a:rPr lang="en-US" altLang="zh-CN" sz="3200" b="1" i="1" dirty="0">
                <a:latin typeface="Times New Roman" panose="02020603050405020304" pitchFamily="18" charset="0"/>
              </a:rPr>
              <a:t>U</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，电压表</a:t>
            </a:r>
            <a:r>
              <a:rPr lang="en-US" altLang="zh-CN" sz="3200" b="1" dirty="0">
                <a:latin typeface="Times New Roman" panose="02020603050405020304" pitchFamily="18" charset="0"/>
              </a:rPr>
              <a:t>V</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测量电源电压，由串联电路的分压关系可知</a:t>
            </a:r>
            <a:r>
              <a:rPr lang="en-US" altLang="zh-CN" sz="3200" b="1" i="1" dirty="0">
                <a:latin typeface="Times New Roman" panose="02020603050405020304" pitchFamily="18" charset="0"/>
              </a:rPr>
              <a:t>U</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U</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zh-CN" altLang="en-US" sz="3200" b="1" baseline="-25000" dirty="0">
                <a:latin typeface="Times New Roman" panose="02020603050405020304" pitchFamily="18" charset="0"/>
              </a:rPr>
              <a:t>总</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)=10 Ω∶(10 Ω+20 Ω)=1∶3</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180" y="260648"/>
            <a:ext cx="11089640" cy="6243955"/>
            <a:chOff x="-1210" y="1779"/>
            <a:chExt cx="17464" cy="9833"/>
          </a:xfrm>
        </p:grpSpPr>
        <p:pic>
          <p:nvPicPr>
            <p:cNvPr id="3" name="图片 2" descr="打孔纸"/>
            <p:cNvPicPr>
              <a:picLocks noChangeAspect="1"/>
            </p:cNvPicPr>
            <p:nvPr>
              <p:custDataLst>
                <p:tags r:id="rId1"/>
              </p:custDataLst>
            </p:nvPr>
          </p:nvPicPr>
          <p:blipFill>
            <a:blip r:embed="rId2"/>
            <a:stretch>
              <a:fillRect/>
            </a:stretch>
          </p:blipFill>
          <p:spPr>
            <a:xfrm>
              <a:off x="-1210" y="2247"/>
              <a:ext cx="17464" cy="9365"/>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p:sp>
        <p:nvSpPr>
          <p:cNvPr id="8" name="矩形 7"/>
          <p:cNvSpPr>
            <a:spLocks noChangeArrowheads="1"/>
          </p:cNvSpPr>
          <p:nvPr/>
        </p:nvSpPr>
        <p:spPr bwMode="auto">
          <a:xfrm>
            <a:off x="1559497" y="1224675"/>
            <a:ext cx="9505055" cy="458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判断电路的串并联关系及电压表测哪部分电压是解题的关键。</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串联电路电流处处相等，故可用</a:t>
            </a:r>
            <a:r>
              <a:rPr lang="zh-CN" altLang="en-US" sz="3200" b="1" dirty="0">
                <a:latin typeface="Times New Roman" panose="02020603050405020304" pitchFamily="18" charset="0"/>
                <a:ea typeface="楷体" panose="02010609060101010101" pitchFamily="49" charset="-122"/>
              </a:rPr>
              <a:t>直接判断法</a:t>
            </a:r>
            <a:r>
              <a:rPr lang="zh-CN" altLang="en-US" sz="3200" b="1" dirty="0">
                <a:solidFill>
                  <a:srgbClr val="00B0F0"/>
                </a:solidFill>
                <a:latin typeface="Times New Roman" panose="02020603050405020304" pitchFamily="18" charset="0"/>
                <a:ea typeface="楷体" panose="02010609060101010101" pitchFamily="49" charset="-122"/>
              </a:rPr>
              <a:t>判断例题中通过两电阻的电流之比为</a:t>
            </a:r>
            <a:r>
              <a:rPr lang="en-US" altLang="zh-CN" sz="3200" b="1" dirty="0">
                <a:solidFill>
                  <a:srgbClr val="00B0F0"/>
                </a:solidFill>
                <a:latin typeface="Times New Roman" panose="02020603050405020304" pitchFamily="18" charset="0"/>
                <a:ea typeface="楷体" panose="02010609060101010101" pitchFamily="49" charset="-122"/>
              </a:rPr>
              <a:t>1 ∶ 1</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indent="-474345" eaLnBrk="1" hangingPunct="1">
              <a:lnSpc>
                <a:spcPct val="150000"/>
              </a:lnSpc>
              <a:defRPr/>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在已知电阻关系时，串联电路的电压之比等于对应的电阻之比。</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TextBox 33"/>
              <p:cNvSpPr txBox="1">
                <a:spLocks noChangeArrowheads="1"/>
              </p:cNvSpPr>
              <p:nvPr/>
            </p:nvSpPr>
            <p:spPr bwMode="auto">
              <a:xfrm>
                <a:off x="814918" y="1812677"/>
                <a:ext cx="9991724" cy="276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并联分流的规律 在并联电路中，各支路电流与电阻成反比。</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代数表达式     </a:t>
                </a:r>
                <a14:m>
                  <m:oMath xmlns:m="http://schemas.openxmlformats.org/officeDocument/2006/math">
                    <m:box>
                      <m:boxPr>
                        <m:ctrlPr>
                          <a:rPr lang="zh-CN" altLang="en-US" sz="3200" b="1" i="1">
                            <a:latin typeface="Cambria Math" panose="02040503050406030204"/>
                            <a:ea typeface="+mn-ea"/>
                            <a:cs typeface="Times New Roman" panose="02020603050405020304" pitchFamily="18" charset="0"/>
                          </a:rPr>
                        </m:ctrlPr>
                      </m:boxPr>
                      <m:e>
                        <m:f>
                          <m:fPr>
                            <m:ctrlPr>
                              <a:rPr lang="en-US" altLang="zh-CN" sz="3200" b="1" i="1">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I</m:t>
                            </m:r>
                            <m:r>
                              <m:rPr>
                                <m:nor/>
                              </m:rPr>
                              <a:rPr lang="en-US" altLang="zh-CN" sz="3200" b="1" baseline="-25000" dirty="0">
                                <a:latin typeface="Times New Roman" panose="02020603050405020304" pitchFamily="18" charset="0"/>
                                <a:cs typeface="Times New Roman" panose="02020603050405020304" pitchFamily="18" charset="0"/>
                              </a:rPr>
                              <m:t>1</m:t>
                            </m:r>
                            <m:r>
                              <m:rPr>
                                <m:nor/>
                              </m:rPr>
                              <a:rPr lang="en-US" altLang="zh-CN" sz="3200" b="1" baseline="-25000" dirty="0">
                                <a:latin typeface="Times New Roman" panose="02020603050405020304" pitchFamily="18" charset="0"/>
                                <a:cs typeface="Times New Roman" panose="02020603050405020304" pitchFamily="18" charset="0"/>
                              </a:rPr>
                              <m:t> </m:t>
                            </m:r>
                          </m:num>
                          <m:den>
                            <m:r>
                              <m:rPr>
                                <m:nor/>
                              </m:rPr>
                              <a:rPr lang="en-US" altLang="zh-CN" sz="3200" b="1" i="1" dirty="0">
                                <a:latin typeface="Times New Roman" panose="02020603050405020304" pitchFamily="18" charset="0"/>
                                <a:cs typeface="Times New Roman" panose="02020603050405020304" pitchFamily="18" charset="0"/>
                              </a:rPr>
                              <m:t>I</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en-US" altLang="zh-CN" sz="3200" b="1" dirty="0">
                    <a:latin typeface="Times New Roman" panose="02020603050405020304" pitchFamily="18" charset="0"/>
                    <a:ea typeface="+mn-ea"/>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ea typeface="+mn-ea"/>
                            <a:cs typeface="Times New Roman" panose="02020603050405020304" pitchFamily="18" charset="0"/>
                          </a:rPr>
                        </m:ctrlPr>
                      </m:boxPr>
                      <m:e>
                        <m:f>
                          <m:fPr>
                            <m:ctrlPr>
                              <a:rPr lang="en-US" altLang="zh-CN" sz="3200" b="1" i="1" dirty="0">
                                <a:latin typeface="Cambria Math" panose="02040503050406030204"/>
                                <a:ea typeface="+mn-ea"/>
                                <a:cs typeface="Times New Roman" panose="02020603050405020304" pitchFamily="18" charset="0"/>
                              </a:rPr>
                            </m:ctrlPr>
                          </m:fPr>
                          <m:num>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mc:Choice>
        <mc:Fallback>
          <p:sp>
            <p:nvSpPr>
              <p:cNvPr id="14" name="TextBox 33"/>
              <p:cNvSpPr txBox="1">
                <a:spLocks noRot="1" noChangeAspect="1" noMove="1" noResize="1" noEditPoints="1" noAdjustHandles="1" noChangeArrowheads="1" noChangeShapeType="1" noTextEdit="1"/>
              </p:cNvSpPr>
              <p:nvPr/>
            </p:nvSpPr>
            <p:spPr bwMode="auto">
              <a:xfrm>
                <a:off x="814918" y="1812677"/>
                <a:ext cx="9991724" cy="2768451"/>
              </a:xfrm>
              <a:prstGeom prst="rect">
                <a:avLst/>
              </a:prstGeom>
              <a:blipFill rotWithShape="1">
                <a:blip r:embed="rId1"/>
                <a:stretch>
                  <a:fillRect l="-2" t="-14" r="2" b="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任意多边形 2"/>
          <p:cNvSpPr/>
          <p:nvPr/>
        </p:nvSpPr>
        <p:spPr>
          <a:xfrm>
            <a:off x="3815255" y="4485118"/>
            <a:ext cx="1145628" cy="105148"/>
          </a:xfrm>
          <a:custGeom>
            <a:avLst/>
            <a:gdLst>
              <a:gd name="connsiteX0" fmla="*/ 0 w 859221"/>
              <a:gd name="connsiteY0" fmla="*/ 55179 h 78861"/>
              <a:gd name="connsiteX1" fmla="*/ 126125 w 859221"/>
              <a:gd name="connsiteY1" fmla="*/ 7883 h 78861"/>
              <a:gd name="connsiteX2" fmla="*/ 307428 w 859221"/>
              <a:gd name="connsiteY2" fmla="*/ 78827 h 78861"/>
              <a:gd name="connsiteX3" fmla="*/ 520262 w 859221"/>
              <a:gd name="connsiteY3" fmla="*/ 0 h 78861"/>
              <a:gd name="connsiteX4" fmla="*/ 701566 w 859221"/>
              <a:gd name="connsiteY4" fmla="*/ 78827 h 78861"/>
              <a:gd name="connsiteX5" fmla="*/ 859221 w 859221"/>
              <a:gd name="connsiteY5" fmla="*/ 7883 h 7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221" h="78861">
                <a:moveTo>
                  <a:pt x="0" y="55179"/>
                </a:moveTo>
                <a:cubicBezTo>
                  <a:pt x="37443" y="29560"/>
                  <a:pt x="74887" y="3942"/>
                  <a:pt x="126125" y="7883"/>
                </a:cubicBezTo>
                <a:cubicBezTo>
                  <a:pt x="177363" y="11824"/>
                  <a:pt x="241739" y="80141"/>
                  <a:pt x="307428" y="78827"/>
                </a:cubicBezTo>
                <a:cubicBezTo>
                  <a:pt x="373118" y="77513"/>
                  <a:pt x="454572" y="0"/>
                  <a:pt x="520262" y="0"/>
                </a:cubicBezTo>
                <a:cubicBezTo>
                  <a:pt x="585952" y="0"/>
                  <a:pt x="645073" y="77513"/>
                  <a:pt x="701566" y="78827"/>
                </a:cubicBezTo>
                <a:cubicBezTo>
                  <a:pt x="758059" y="80141"/>
                  <a:pt x="808640" y="44012"/>
                  <a:pt x="859221" y="788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5" name="曲线连接符 4"/>
          <p:cNvCxnSpPr/>
          <p:nvPr/>
        </p:nvCxnSpPr>
        <p:spPr>
          <a:xfrm flipV="1">
            <a:off x="4960883" y="3909054"/>
            <a:ext cx="1039107" cy="48005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
          <p:cNvSpPr>
            <a:spLocks noChangeArrowheads="1"/>
          </p:cNvSpPr>
          <p:nvPr/>
        </p:nvSpPr>
        <p:spPr bwMode="auto">
          <a:xfrm>
            <a:off x="6005661" y="3108834"/>
            <a:ext cx="3834756"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电阻小的电流大，电阻大的电流小。</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
        <p:nvSpPr>
          <p:cNvPr id="16" name="AutoShape 2"/>
          <p:cNvSpPr>
            <a:spLocks noChangeArrowheads="1"/>
          </p:cNvSpPr>
          <p:nvPr>
            <p:custDataLst>
              <p:tags r:id="rId2"/>
            </p:custDataLst>
          </p:nvPr>
        </p:nvSpPr>
        <p:spPr bwMode="gray">
          <a:xfrm flipH="1">
            <a:off x="2244901" y="923908"/>
            <a:ext cx="308301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7" name="AutoShape 2"/>
          <p:cNvSpPr>
            <a:spLocks noChangeArrowheads="1"/>
          </p:cNvSpPr>
          <p:nvPr>
            <p:custDataLst>
              <p:tags r:id="rId3"/>
            </p:custDataLst>
          </p:nvPr>
        </p:nvSpPr>
        <p:spPr bwMode="gray">
          <a:xfrm flipH="1">
            <a:off x="839435" y="913325"/>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8" name="文本框 27"/>
          <p:cNvSpPr txBox="1"/>
          <p:nvPr>
            <p:custDataLst>
              <p:tags r:id="rId4"/>
            </p:custDataLst>
          </p:nvPr>
        </p:nvSpPr>
        <p:spPr>
          <a:xfrm>
            <a:off x="1050679" y="911460"/>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9" name="文本框 28"/>
          <p:cNvSpPr txBox="1"/>
          <p:nvPr>
            <p:custDataLst>
              <p:tags r:id="rId5"/>
            </p:custDataLst>
          </p:nvPr>
        </p:nvSpPr>
        <p:spPr>
          <a:xfrm>
            <a:off x="3347263" y="911460"/>
            <a:ext cx="1884641"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并联分流</a:t>
            </a:r>
            <a:endParaRPr lang="zh-CN" altLang="en-US" sz="3200" b="1" dirty="0">
              <a:latin typeface="黑体" panose="02010609060101010101" charset="-122"/>
              <a:ea typeface="黑体" panose="02010609060101010101" charset="-122"/>
            </a:endParaRPr>
          </a:p>
        </p:txBody>
      </p:sp>
      <p:sp>
        <p:nvSpPr>
          <p:cNvPr id="20" name="AutoShape 11"/>
          <p:cNvSpPr/>
          <p:nvPr>
            <p:custDataLst>
              <p:tags r:id="rId6"/>
            </p:custDataLst>
          </p:nvPr>
        </p:nvSpPr>
        <p:spPr>
          <a:xfrm>
            <a:off x="2486202" y="779976"/>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7" y="1124744"/>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串、并联电路电流、电压规律总结</a:t>
            </a:r>
            <a:endParaRPr lang="zh-CN" altLang="en-US" sz="3200" b="1" dirty="0">
              <a:latin typeface="Times New Roman" panose="02020603050405020304" pitchFamily="18" charset="0"/>
              <a:ea typeface="+mn-ea"/>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nvGraphicFramePr>
            <p:xfrm>
              <a:off x="1424384" y="2013181"/>
              <a:ext cx="8127999" cy="4104117"/>
            </p:xfrm>
            <a:graphic>
              <a:graphicData uri="http://schemas.openxmlformats.org/drawingml/2006/table">
                <a:tbl>
                  <a:tblPr firstRow="1" bandRow="1">
                    <a:tableStyleId>{5940675A-B579-460E-94D1-54222C63F5DA}</a:tableStyleId>
                  </a:tblPr>
                  <a:tblGrid>
                    <a:gridCol w="2709333"/>
                    <a:gridCol w="2709333"/>
                    <a:gridCol w="2709333"/>
                  </a:tblGrid>
                  <a:tr h="609600">
                    <a:tc>
                      <a:txBody>
                        <a:bodyPr/>
                        <a:lstStyle/>
                        <a:p>
                          <a:pPr algn="ct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串联电路</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并联电路</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电压</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1219200">
                    <a:tc>
                      <a:txBody>
                        <a:bodyPr/>
                        <a:lstStyle/>
                        <a:p>
                          <a:pPr algn="ctr"/>
                          <a:r>
                            <a:rPr lang="zh-CN" altLang="en-US" sz="3200" b="1" i="0" baseline="0" dirty="0" smtClean="0">
                              <a:latin typeface="Times New Roman" panose="02020603050405020304" pitchFamily="18" charset="0"/>
                              <a:ea typeface="宋体" panose="02010600030101010101" pitchFamily="2" charset="-122"/>
                            </a:rPr>
                            <a:t>电阻</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25000" dirty="0" smtClean="0">
                              <a:latin typeface="Times New Roman" panose="02020603050405020304" pitchFamily="18" charset="0"/>
                              <a:ea typeface="宋体" panose="02010600030101010101" pitchFamily="2" charset="-122"/>
                            </a:rPr>
                            <a:t>总</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14:m>
                            <m:oMath xmlns:m="http://schemas.openxmlformats.org/officeDocument/2006/math">
                              <m:box>
                                <m:boxPr>
                                  <m:ctrlPr>
                                    <a:rPr lang="en-US" altLang="zh-CN" sz="3200" b="1" i="1" baseline="0" smtClean="0">
                                      <a:latin typeface="Cambria Math" panose="02040503050406030204"/>
                                      <a:ea typeface="宋体" panose="02010600030101010101" pitchFamily="2" charset="-122"/>
                                    </a:rPr>
                                  </m:ctrlPr>
                                </m:boxPr>
                                <m:e>
                                  <m:f>
                                    <m:fPr>
                                      <m:ctrlPr>
                                        <a:rPr lang="en-US" altLang="zh-CN" sz="3200" b="1" i="1" baseline="0" smtClean="0">
                                          <a:latin typeface="Cambria Math" panose="02040503050406030204"/>
                                          <a:ea typeface="宋体" panose="02010600030101010101" pitchFamily="2" charset="-122"/>
                                        </a:rPr>
                                      </m:ctrlPr>
                                    </m:fPr>
                                    <m:num>
                                      <m:r>
                                        <m:rPr>
                                          <m:nor/>
                                        </m:rPr>
                                        <a:rPr lang="en-US" altLang="zh-CN" sz="3200" b="1" i="0" baseline="0" dirty="0" smtClean="0">
                                          <a:latin typeface="Times New Roman" panose="02020603050405020304" pitchFamily="18" charset="0"/>
                                          <a:ea typeface="宋体" panose="02010600030101010101" pitchFamily="2" charset="-122"/>
                                        </a:rPr>
                                        <m:t>1</m:t>
                                      </m:r>
                                    </m:num>
                                    <m:den>
                                      <m:r>
                                        <m:rPr>
                                          <m:nor/>
                                        </m:rPr>
                                        <a:rPr lang="en-US" altLang="zh-CN" sz="3200" b="1" i="1" baseline="0" dirty="0" smtClean="0">
                                          <a:latin typeface="Times New Roman" panose="02020603050405020304" pitchFamily="18" charset="0"/>
                                          <a:ea typeface="宋体" panose="02010600030101010101" pitchFamily="2" charset="-122"/>
                                        </a:rPr>
                                        <m:t>R</m:t>
                                      </m:r>
                                      <m:r>
                                        <m:rPr>
                                          <m:nor/>
                                        </m:rPr>
                                        <a:rPr lang="zh-CN" altLang="en-US" sz="3200" b="1" i="0" baseline="-25000" dirty="0" smtClean="0">
                                          <a:latin typeface="Times New Roman" panose="02020603050405020304" pitchFamily="18" charset="0"/>
                                          <a:ea typeface="宋体" panose="02010600030101010101" pitchFamily="2" charset="-122"/>
                                        </a:rPr>
                                        <m:t>总</m:t>
                                      </m:r>
                                    </m:den>
                                  </m:f>
                                </m:e>
                              </m:box>
                            </m:oMath>
                          </a14:m>
                          <a:r>
                            <a:rPr lang="en-US" altLang="zh-CN" sz="3200" b="1" i="0" baseline="0" dirty="0" smtClean="0">
                              <a:latin typeface="Times New Roman" panose="02020603050405020304" pitchFamily="18" charset="0"/>
                              <a:ea typeface="宋体" panose="02010600030101010101" pitchFamily="2" charset="-122"/>
                            </a:rPr>
                            <a:t>= </a:t>
                          </a:r>
                          <a14:m>
                            <m:oMath xmlns:m="http://schemas.openxmlformats.org/officeDocument/2006/math">
                              <m:box>
                                <m:boxPr>
                                  <m:ctrlPr>
                                    <a:rPr lang="en-US" altLang="zh-CN" sz="3200" b="1" i="1" baseline="0" smtClean="0">
                                      <a:latin typeface="Cambria Math" panose="02040503050406030204"/>
                                      <a:ea typeface="宋体" panose="02010600030101010101" pitchFamily="2" charset="-122"/>
                                    </a:rPr>
                                  </m:ctrlPr>
                                </m:boxPr>
                                <m:e>
                                  <m:f>
                                    <m:fPr>
                                      <m:ctrlPr>
                                        <a:rPr lang="en-US" altLang="zh-CN" sz="3200" b="1" i="1" baseline="0" smtClean="0">
                                          <a:latin typeface="Cambria Math" panose="02040503050406030204"/>
                                          <a:ea typeface="宋体" panose="02010600030101010101" pitchFamily="2" charset="-122"/>
                                        </a:rPr>
                                      </m:ctrlPr>
                                    </m:fPr>
                                    <m:num>
                                      <m:r>
                                        <m:rPr>
                                          <m:nor/>
                                        </m:rPr>
                                        <a:rPr lang="en-US" altLang="zh-CN" sz="3200" b="1" i="0" baseline="0" dirty="0" smtClean="0">
                                          <a:latin typeface="Times New Roman" panose="02020603050405020304" pitchFamily="18" charset="0"/>
                                          <a:ea typeface="宋体" panose="02010600030101010101" pitchFamily="2" charset="-122"/>
                                        </a:rPr>
                                        <m:t>1</m:t>
                                      </m:r>
                                    </m:num>
                                    <m:den>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1</m:t>
                                      </m:r>
                                    </m:den>
                                  </m:f>
                                </m:e>
                              </m:box>
                            </m:oMath>
                          </a14:m>
                          <a:r>
                            <a:rPr lang="en-US" altLang="zh-CN" sz="3200" b="1" i="0" baseline="0" dirty="0" smtClean="0">
                              <a:latin typeface="Times New Roman" panose="02020603050405020304" pitchFamily="18" charset="0"/>
                              <a:ea typeface="宋体" panose="02010600030101010101" pitchFamily="2" charset="-122"/>
                            </a:rPr>
                            <a:t>+ </a:t>
                          </a:r>
                          <a14:m>
                            <m:oMath xmlns:m="http://schemas.openxmlformats.org/officeDocument/2006/math">
                              <m:box>
                                <m:boxPr>
                                  <m:ctrlPr>
                                    <a:rPr lang="en-US" altLang="zh-CN" sz="3200" b="1" i="1" baseline="0" dirty="0" smtClean="0">
                                      <a:latin typeface="Cambria Math" panose="02040503050406030204"/>
                                      <a:ea typeface="宋体" panose="02010600030101010101" pitchFamily="2" charset="-122"/>
                                    </a:rPr>
                                  </m:ctrlPr>
                                </m:boxPr>
                                <m:e>
                                  <m:f>
                                    <m:fPr>
                                      <m:ctrlPr>
                                        <a:rPr lang="en-US" altLang="zh-CN" sz="3200" b="1" i="1" baseline="0" dirty="0" smtClean="0">
                                          <a:latin typeface="Cambria Math" panose="02040503050406030204"/>
                                          <a:ea typeface="宋体" panose="02010600030101010101" pitchFamily="2" charset="-122"/>
                                        </a:rPr>
                                      </m:ctrlPr>
                                    </m:fPr>
                                    <m:num>
                                      <m:r>
                                        <m:rPr>
                                          <m:nor/>
                                        </m:rPr>
                                        <a:rPr lang="en-US" altLang="zh-CN" sz="3200" b="1" i="0" baseline="0" dirty="0" smtClean="0">
                                          <a:latin typeface="Times New Roman" panose="02020603050405020304" pitchFamily="18" charset="0"/>
                                          <a:ea typeface="宋体" panose="02010600030101010101" pitchFamily="2" charset="-122"/>
                                        </a:rPr>
                                        <m:t>1</m:t>
                                      </m:r>
                                    </m:num>
                                    <m:den>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2</m:t>
                                      </m:r>
                                      <m:r>
                                        <m:rPr>
                                          <m:nor/>
                                        </m:rPr>
                                        <a:rPr lang="zh-CN" altLang="en-US" sz="3200" b="1" i="0" baseline="-25000" dirty="0" smtClean="0">
                                          <a:latin typeface="Times New Roman" panose="02020603050405020304" pitchFamily="18" charset="0"/>
                                          <a:ea typeface="宋体" panose="02010600030101010101" pitchFamily="2" charset="-122"/>
                                        </a:rPr>
                                        <m:t> </m:t>
                                      </m:r>
                                    </m:den>
                                  </m:f>
                                </m:e>
                              </m:box>
                            </m:oMath>
                          </a14:m>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1056117">
                    <a:tc>
                      <a:txBody>
                        <a:bodyPr/>
                        <a:lstStyle/>
                        <a:p>
                          <a:pPr algn="ctr"/>
                          <a:r>
                            <a:rPr lang="zh-CN" altLang="en-US" sz="3200" b="1" i="0" baseline="0" dirty="0" smtClean="0">
                              <a:latin typeface="Times New Roman" panose="02020603050405020304" pitchFamily="18" charset="0"/>
                              <a:ea typeface="宋体" panose="02010600030101010101" pitchFamily="2" charset="-122"/>
                            </a:rPr>
                            <a:t>分压或分流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14:m>
                            <m:oMath xmlns:m="http://schemas.openxmlformats.org/officeDocument/2006/math">
                              <m:box>
                                <m:boxPr>
                                  <m:ctrlPr>
                                    <a:rPr lang="en-US" altLang="zh-CN" sz="3200" b="1" i="1" baseline="0" smtClean="0">
                                      <a:latin typeface="Cambria Math" panose="02040503050406030204"/>
                                      <a:ea typeface="宋体" panose="02010600030101010101" pitchFamily="2" charset="-122"/>
                                    </a:rPr>
                                  </m:ctrlPr>
                                </m:boxPr>
                                <m:e>
                                  <m:f>
                                    <m:fPr>
                                      <m:ctrlPr>
                                        <a:rPr lang="en-US" altLang="zh-CN" sz="3200" b="1" i="1" baseline="0" smtClean="0">
                                          <a:latin typeface="Cambria Math" panose="02040503050406030204"/>
                                          <a:ea typeface="宋体" panose="02010600030101010101" pitchFamily="2" charset="-122"/>
                                        </a:rPr>
                                      </m:ctrlPr>
                                    </m:fPr>
                                    <m:num>
                                      <m:r>
                                        <m:rPr>
                                          <m:nor/>
                                        </m:rPr>
                                        <a:rPr lang="en-US" altLang="zh-CN" sz="3200" b="1" i="1" baseline="0" dirty="0" smtClean="0">
                                          <a:latin typeface="Times New Roman" panose="02020603050405020304" pitchFamily="18" charset="0"/>
                                          <a:ea typeface="宋体" panose="02010600030101010101" pitchFamily="2" charset="-122"/>
                                        </a:rPr>
                                        <m:t>U</m:t>
                                      </m:r>
                                      <m:r>
                                        <m:rPr>
                                          <m:nor/>
                                        </m:rPr>
                                        <a:rPr lang="en-US" altLang="zh-CN" sz="3200" b="1" i="0" baseline="-25000" dirty="0" smtClean="0">
                                          <a:latin typeface="Times New Roman" panose="02020603050405020304" pitchFamily="18" charset="0"/>
                                          <a:ea typeface="宋体" panose="02010600030101010101" pitchFamily="2" charset="-122"/>
                                        </a:rPr>
                                        <m:t>1</m:t>
                                      </m:r>
                                      <m:r>
                                        <m:rPr>
                                          <m:nor/>
                                        </m:rPr>
                                        <a:rPr lang="en-US" altLang="zh-CN" sz="3200" b="1" i="0" baseline="-25000" dirty="0" smtClean="0">
                                          <a:latin typeface="Times New Roman" panose="02020603050405020304" pitchFamily="18" charset="0"/>
                                          <a:ea typeface="宋体" panose="02010600030101010101" pitchFamily="2" charset="-122"/>
                                        </a:rPr>
                                        <m:t> </m:t>
                                      </m:r>
                                    </m:num>
                                    <m:den>
                                      <m:r>
                                        <m:rPr>
                                          <m:nor/>
                                        </m:rPr>
                                        <a:rPr lang="en-US" altLang="zh-CN" sz="3200" b="1" i="1" baseline="0" dirty="0" smtClean="0">
                                          <a:latin typeface="Times New Roman" panose="02020603050405020304" pitchFamily="18" charset="0"/>
                                          <a:ea typeface="宋体" panose="02010600030101010101" pitchFamily="2" charset="-122"/>
                                        </a:rPr>
                                        <m:t>U</m:t>
                                      </m:r>
                                      <m:r>
                                        <m:rPr>
                                          <m:nor/>
                                        </m:rPr>
                                        <a:rPr lang="en-US" altLang="zh-CN" sz="3200" b="1" i="0" baseline="-25000" dirty="0" smtClean="0">
                                          <a:latin typeface="Times New Roman" panose="02020603050405020304" pitchFamily="18" charset="0"/>
                                          <a:ea typeface="宋体" panose="02010600030101010101" pitchFamily="2" charset="-122"/>
                                        </a:rPr>
                                        <m:t>2</m:t>
                                      </m:r>
                                      <m:r>
                                        <m:rPr>
                                          <m:nor/>
                                        </m:rPr>
                                        <a:rPr lang="en-US" altLang="zh-CN" sz="3200" b="1" i="0" baseline="-25000" dirty="0" smtClean="0">
                                          <a:latin typeface="Times New Roman" panose="02020603050405020304" pitchFamily="18" charset="0"/>
                                          <a:ea typeface="宋体" panose="02010600030101010101" pitchFamily="2" charset="-122"/>
                                        </a:rPr>
                                        <m:t> </m:t>
                                      </m:r>
                                    </m:den>
                                  </m:f>
                                </m:e>
                              </m:box>
                            </m:oMath>
                          </a14:m>
                          <a:r>
                            <a:rPr lang="en-US" altLang="zh-CN" sz="32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3200" b="1" i="1" baseline="0" dirty="0" smtClean="0">
                                      <a:latin typeface="Cambria Math" panose="02040503050406030204"/>
                                      <a:ea typeface="宋体" panose="02010600030101010101" pitchFamily="2" charset="-122"/>
                                    </a:rPr>
                                  </m:ctrlPr>
                                </m:boxPr>
                                <m:e>
                                  <m:f>
                                    <m:fPr>
                                      <m:ctrlPr>
                                        <a:rPr lang="en-US" altLang="zh-CN" sz="3200" b="1" i="1" baseline="0" dirty="0" smtClean="0">
                                          <a:latin typeface="Cambria Math" panose="02040503050406030204"/>
                                          <a:ea typeface="宋体" panose="02010600030101010101" pitchFamily="2" charset="-122"/>
                                        </a:rPr>
                                      </m:ctrlPr>
                                    </m:fPr>
                                    <m:num>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1</m:t>
                                      </m:r>
                                    </m:num>
                                    <m:den>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2</m:t>
                                      </m:r>
                                    </m:den>
                                  </m:f>
                                </m:e>
                              </m:box>
                            </m:oMath>
                          </a14:m>
                          <a:endParaRPr lang="en-US" altLang="zh-CN" sz="3200" b="1" i="0" baseline="-25000" dirty="0" smtClean="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14:m>
                            <m:oMath xmlns:m="http://schemas.openxmlformats.org/officeDocument/2006/math">
                              <m:box>
                                <m:boxPr>
                                  <m:ctrlPr>
                                    <a:rPr lang="en-US" altLang="zh-CN" sz="3200" b="1" i="1" baseline="0" smtClean="0">
                                      <a:latin typeface="Cambria Math" panose="02040503050406030204"/>
                                      <a:ea typeface="宋体" panose="02010600030101010101" pitchFamily="2" charset="-122"/>
                                    </a:rPr>
                                  </m:ctrlPr>
                                </m:boxPr>
                                <m:e>
                                  <m:f>
                                    <m:fPr>
                                      <m:ctrlPr>
                                        <a:rPr lang="en-US" altLang="zh-CN" sz="3200" b="1" i="1" baseline="0" smtClean="0">
                                          <a:latin typeface="Cambria Math" panose="02040503050406030204"/>
                                          <a:ea typeface="宋体" panose="02010600030101010101" pitchFamily="2" charset="-122"/>
                                        </a:rPr>
                                      </m:ctrlPr>
                                    </m:fPr>
                                    <m:num>
                                      <m:r>
                                        <m:rPr>
                                          <m:nor/>
                                        </m:rPr>
                                        <a:rPr lang="en-US" altLang="zh-CN" sz="3200" b="1" i="1" baseline="0" dirty="0" smtClean="0">
                                          <a:latin typeface="Times New Roman" panose="02020603050405020304" pitchFamily="18" charset="0"/>
                                          <a:ea typeface="宋体" panose="02010600030101010101" pitchFamily="2" charset="-122"/>
                                        </a:rPr>
                                        <m:t>I</m:t>
                                      </m:r>
                                      <m:r>
                                        <m:rPr>
                                          <m:nor/>
                                        </m:rPr>
                                        <a:rPr lang="en-US" altLang="zh-CN" sz="3200" b="1" i="0" baseline="-25000" dirty="0" smtClean="0">
                                          <a:latin typeface="Times New Roman" panose="02020603050405020304" pitchFamily="18" charset="0"/>
                                          <a:ea typeface="宋体" panose="02010600030101010101" pitchFamily="2" charset="-122"/>
                                        </a:rPr>
                                        <m:t>1</m:t>
                                      </m:r>
                                      <m:r>
                                        <m:rPr>
                                          <m:nor/>
                                        </m:rPr>
                                        <a:rPr lang="en-US" altLang="zh-CN" sz="3200" b="1" i="0" baseline="-25000" dirty="0" smtClean="0">
                                          <a:latin typeface="Times New Roman" panose="02020603050405020304" pitchFamily="18" charset="0"/>
                                          <a:ea typeface="宋体" panose="02010600030101010101" pitchFamily="2" charset="-122"/>
                                        </a:rPr>
                                        <m:t> </m:t>
                                      </m:r>
                                    </m:num>
                                    <m:den>
                                      <m:r>
                                        <m:rPr>
                                          <m:nor/>
                                        </m:rPr>
                                        <a:rPr lang="en-US" altLang="zh-CN" sz="3200" b="1" i="1" baseline="0" dirty="0" smtClean="0">
                                          <a:latin typeface="Times New Roman" panose="02020603050405020304" pitchFamily="18" charset="0"/>
                                          <a:ea typeface="宋体" panose="02010600030101010101" pitchFamily="2" charset="-122"/>
                                        </a:rPr>
                                        <m:t>I</m:t>
                                      </m:r>
                                      <m:r>
                                        <m:rPr>
                                          <m:nor/>
                                        </m:rPr>
                                        <a:rPr lang="en-US" altLang="zh-CN" sz="3200" b="1" i="0" baseline="-25000" dirty="0" smtClean="0">
                                          <a:latin typeface="Times New Roman" panose="02020603050405020304" pitchFamily="18" charset="0"/>
                                          <a:ea typeface="宋体" panose="02010600030101010101" pitchFamily="2" charset="-122"/>
                                        </a:rPr>
                                        <m:t>2</m:t>
                                      </m:r>
                                      <m:r>
                                        <m:rPr>
                                          <m:nor/>
                                        </m:rPr>
                                        <a:rPr lang="en-US" altLang="zh-CN" sz="3200" b="1" i="0" baseline="-25000" dirty="0" smtClean="0">
                                          <a:latin typeface="Times New Roman" panose="02020603050405020304" pitchFamily="18" charset="0"/>
                                          <a:ea typeface="宋体" panose="02010600030101010101" pitchFamily="2" charset="-122"/>
                                        </a:rPr>
                                        <m:t> </m:t>
                                      </m:r>
                                    </m:den>
                                  </m:f>
                                </m:e>
                              </m:box>
                            </m:oMath>
                          </a14:m>
                          <a:r>
                            <a:rPr lang="en-US" altLang="zh-CN" sz="3200" b="1" i="0" baseline="0" dirty="0" smtClean="0">
                              <a:latin typeface="Times New Roman" panose="02020603050405020304" pitchFamily="18" charset="0"/>
                              <a:ea typeface="宋体" panose="02010600030101010101" pitchFamily="2" charset="-122"/>
                            </a:rPr>
                            <a:t>=</a:t>
                          </a:r>
                          <a14:m>
                            <m:oMath xmlns:m="http://schemas.openxmlformats.org/officeDocument/2006/math">
                              <m:box>
                                <m:boxPr>
                                  <m:ctrlPr>
                                    <a:rPr lang="en-US" altLang="zh-CN" sz="3200" b="1" i="1" baseline="0" dirty="0" smtClean="0">
                                      <a:latin typeface="Cambria Math" panose="02040503050406030204"/>
                                      <a:ea typeface="宋体" panose="02010600030101010101" pitchFamily="2" charset="-122"/>
                                    </a:rPr>
                                  </m:ctrlPr>
                                </m:boxPr>
                                <m:e>
                                  <m:f>
                                    <m:fPr>
                                      <m:ctrlPr>
                                        <a:rPr lang="en-US" altLang="zh-CN" sz="3200" b="1" i="1" baseline="0" dirty="0" smtClean="0">
                                          <a:latin typeface="Cambria Math" panose="02040503050406030204"/>
                                          <a:ea typeface="宋体" panose="02010600030101010101" pitchFamily="2" charset="-122"/>
                                        </a:rPr>
                                      </m:ctrlPr>
                                    </m:fPr>
                                    <m:num>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2</m:t>
                                      </m:r>
                                      <m:r>
                                        <m:rPr>
                                          <m:nor/>
                                        </m:rPr>
                                        <a:rPr lang="en-US" altLang="zh-CN" sz="3200" b="1" i="0" baseline="-25000" dirty="0" smtClean="0">
                                          <a:latin typeface="Times New Roman" panose="02020603050405020304" pitchFamily="18" charset="0"/>
                                          <a:ea typeface="宋体" panose="02010600030101010101" pitchFamily="2" charset="-122"/>
                                        </a:rPr>
                                        <m:t> </m:t>
                                      </m:r>
                                    </m:num>
                                    <m:den>
                                      <m:r>
                                        <m:rPr>
                                          <m:nor/>
                                        </m:rPr>
                                        <a:rPr lang="en-US" altLang="zh-CN" sz="3200" b="1" i="1" baseline="0" dirty="0" smtClean="0">
                                          <a:latin typeface="Times New Roman" panose="02020603050405020304" pitchFamily="18" charset="0"/>
                                          <a:ea typeface="宋体" panose="02010600030101010101" pitchFamily="2" charset="-122"/>
                                        </a:rPr>
                                        <m:t>R</m:t>
                                      </m:r>
                                      <m:r>
                                        <m:rPr>
                                          <m:nor/>
                                        </m:rPr>
                                        <a:rPr lang="en-US" altLang="zh-CN" sz="3200" b="1" i="0" baseline="-25000" dirty="0" smtClean="0">
                                          <a:latin typeface="Times New Roman" panose="02020603050405020304" pitchFamily="18" charset="0"/>
                                          <a:ea typeface="宋体" panose="02010600030101010101" pitchFamily="2" charset="-122"/>
                                        </a:rPr>
                                        <m:t>1</m:t>
                                      </m:r>
                                    </m:den>
                                  </m:f>
                                </m:e>
                              </m:box>
                            </m:oMath>
                          </a14:m>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mc:Choice>
        <mc:Fallback xmlns="">
          <p:graphicFrame>
            <p:nvGraphicFramePr>
              <p:cNvPr id="2" name="表格 1"/>
              <p:cNvGraphicFramePr>
                <a:graphicFrameLocks noGrp="1"/>
              </p:cNvGraphicFramePr>
              <p:nvPr/>
            </p:nvGraphicFramePr>
            <p:xfrm>
              <a:off x="1424384" y="2013181"/>
              <a:ext cx="8127999" cy="4104117"/>
            </p:xfrm>
            <a:graphic>
              <a:graphicData uri="http://schemas.openxmlformats.org/drawingml/2006/table">
                <a:tbl>
                  <a:tblPr firstRow="1" bandRow="1">
                    <a:tableStyleId>{5940675A-B579-460E-94D1-54222C63F5DA}</a:tableStyleId>
                  </a:tblPr>
                  <a:tblGrid>
                    <a:gridCol w="2709333"/>
                    <a:gridCol w="2709333"/>
                    <a:gridCol w="2709333"/>
                  </a:tblGrid>
                  <a:tr h="609600">
                    <a:tc>
                      <a:txBody>
                        <a:bodyPr/>
                        <a:lstStyle/>
                        <a:p>
                          <a:pPr algn="ct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串联电路</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并联电路</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I</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电压</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U</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r>
                  <a:tr h="1219200">
                    <a:tc>
                      <a:txBody>
                        <a:bodyPr/>
                        <a:lstStyle/>
                        <a:p>
                          <a:pPr algn="ctr"/>
                          <a:r>
                            <a:rPr lang="zh-CN" altLang="en-US" sz="3200" b="1" i="0" baseline="0" dirty="0" smtClean="0">
                              <a:latin typeface="Times New Roman" panose="02020603050405020304" pitchFamily="18" charset="0"/>
                              <a:ea typeface="宋体" panose="02010600030101010101" pitchFamily="2" charset="-122"/>
                            </a:rPr>
                            <a:t>电阻</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0" dirty="0" smtClean="0">
                              <a:latin typeface="Times New Roman" panose="02020603050405020304" pitchFamily="18" charset="0"/>
                              <a:ea typeface="宋体" panose="02010600030101010101" pitchFamily="2" charset="-122"/>
                            </a:rPr>
                            <a:t> </a:t>
                          </a:r>
                          <a:r>
                            <a:rPr lang="zh-CN" altLang="en-US" sz="3200" b="1" i="0" baseline="-25000" dirty="0" smtClean="0">
                              <a:latin typeface="Times New Roman" panose="02020603050405020304" pitchFamily="18" charset="0"/>
                              <a:ea typeface="宋体" panose="02010600030101010101" pitchFamily="2" charset="-122"/>
                            </a:rPr>
                            <a:t>总</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25000" dirty="0" smtClean="0">
                              <a:latin typeface="Times New Roman" panose="02020603050405020304" pitchFamily="18" charset="0"/>
                              <a:ea typeface="宋体" panose="02010600030101010101" pitchFamily="2" charset="-122"/>
                            </a:rPr>
                            <a:t>1</a:t>
                          </a:r>
                          <a:r>
                            <a:rPr lang="en-US" altLang="zh-CN" sz="3200" b="1" i="0" baseline="0" dirty="0" smtClean="0">
                              <a:latin typeface="Times New Roman" panose="02020603050405020304" pitchFamily="18" charset="0"/>
                              <a:ea typeface="宋体" panose="02010600030101010101" pitchFamily="2" charset="-122"/>
                            </a:rPr>
                            <a:t>+</a:t>
                          </a:r>
                          <a:r>
                            <a:rPr lang="en-US" altLang="zh-CN" sz="3200" b="1" i="1" baseline="0" dirty="0" smtClean="0">
                              <a:latin typeface="Times New Roman" panose="02020603050405020304" pitchFamily="18" charset="0"/>
                              <a:ea typeface="宋体" panose="02010600030101010101" pitchFamily="2" charset="-122"/>
                            </a:rPr>
                            <a:t>R</a:t>
                          </a:r>
                          <a:r>
                            <a:rPr lang="en-US" altLang="zh-CN" sz="3200" b="1" i="0" baseline="-25000" dirty="0" smtClean="0">
                              <a:latin typeface="Times New Roman" panose="02020603050405020304" pitchFamily="18" charset="0"/>
                              <a:ea typeface="宋体" panose="02010600030101010101" pitchFamily="2" charset="-122"/>
                            </a:rPr>
                            <a:t>2</a:t>
                          </a:r>
                          <a:endParaRPr lang="zh-CN" altLang="en-US" sz="3200" b="1" i="0" baseline="-2500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r>
                  <a:tr h="1056005">
                    <a:tc>
                      <a:txBody>
                        <a:bodyPr/>
                        <a:lstStyle/>
                        <a:p>
                          <a:pPr algn="ctr"/>
                          <a:r>
                            <a:rPr lang="zh-CN" altLang="en-US" sz="3200" b="1" i="0" baseline="0" dirty="0" smtClean="0">
                              <a:latin typeface="Times New Roman" panose="02020603050405020304" pitchFamily="18" charset="0"/>
                              <a:ea typeface="宋体" panose="02010600030101010101" pitchFamily="2" charset="-122"/>
                            </a:rPr>
                            <a:t>分压或分流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endParaRPr lang="zh-CN"/>
                        </a:p>
                      </a:txBody>
                      <a:tcPr marL="121920" marR="121920" marT="60960" marB="60960" anchor="ctr">
                        <a:blipFill>
                          <a:blip r:embed="rId1"/>
                        </a:blipFill>
                      </a:tcPr>
                    </a:tc>
                    <a:tc>
                      <a:txBody>
                        <a:bodyPr/>
                        <a:lstStyle/>
                        <a:p>
                          <a:endParaRPr lang="zh-CN"/>
                        </a:p>
                      </a:txBody>
                      <a:tcPr marL="121920" marR="121920" marT="60960" marB="60960" anchor="ctr">
                        <a:blipFill>
                          <a:blip r:embed="rId1"/>
                        </a:blipFill>
                      </a:tcPr>
                    </a:tc>
                  </a:tr>
                </a:tbl>
              </a:graphicData>
            </a:graphic>
          </p:graphicFrame>
        </mc:Fallback>
      </mc:AlternateContent>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07568" y="836612"/>
            <a:ext cx="7776845" cy="5184775"/>
            <a:chOff x="-1210" y="1779"/>
            <a:chExt cx="12247" cy="8165"/>
          </a:xfrm>
        </p:grpSpPr>
        <p:pic>
          <p:nvPicPr>
            <p:cNvPr id="3" name="图片 2" descr="打孔纸"/>
            <p:cNvPicPr>
              <a:picLocks noChangeAspect="1"/>
            </p:cNvPicPr>
            <p:nvPr>
              <p:custDataLst>
                <p:tags r:id="rId1"/>
              </p:custDataLst>
            </p:nvPr>
          </p:nvPicPr>
          <p:blipFill>
            <a:blip r:embed="rId2"/>
            <a:stretch>
              <a:fillRect/>
            </a:stretch>
          </p:blipFill>
          <p:spPr>
            <a:xfrm>
              <a:off x="-1210" y="2247"/>
              <a:ext cx="12247" cy="7697"/>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知识链接</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3215885" y="1800639"/>
                <a:ext cx="5760639" cy="350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lvl="0" indent="-474345" eaLnBrk="1" hangingPunct="1">
                  <a:lnSpc>
                    <a:spcPct val="150000"/>
                  </a:lnSpc>
                  <a:defRPr/>
                </a:pPr>
                <a:r>
                  <a:rPr lang="zh-CN" altLang="en-US" sz="3200" b="1" dirty="0">
                    <a:solidFill>
                      <a:prstClr val="black"/>
                    </a:solidFill>
                    <a:latin typeface="Times New Roman" panose="02020603050405020304" pitchFamily="18" charset="0"/>
                    <a:ea typeface="楷体" panose="02010609060101010101" pitchFamily="49" charset="-122"/>
                  </a:rPr>
                  <a:t>并联分流规律的推导：</a:t>
                </a:r>
                <a:endParaRPr lang="zh-CN" altLang="en-US" sz="3200" b="1" dirty="0">
                  <a:solidFill>
                    <a:prstClr val="black"/>
                  </a:solidFill>
                  <a:latin typeface="Times New Roman" panose="02020603050405020304" pitchFamily="18" charset="0"/>
                  <a:ea typeface="楷体" panose="02010609060101010101" pitchFamily="49" charset="-122"/>
                </a:endParaRPr>
              </a:p>
              <a:p>
                <a:pPr marL="474345" lvl="0" indent="-47434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并联电路电压：</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474345" lvl="0" indent="-47434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由欧姆定律可得：</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a:t>
                </a:r>
                <a:endParaRPr lang="zh-CN" altLang="en-US" sz="3200" b="1" dirty="0">
                  <a:solidFill>
                    <a:srgbClr val="00B0F0"/>
                  </a:solidFill>
                  <a:latin typeface="Times New Roman" panose="02020603050405020304" pitchFamily="18" charset="0"/>
                  <a:ea typeface="楷体" panose="02010609060101010101" pitchFamily="49" charset="-122"/>
                </a:endParaRPr>
              </a:p>
              <a:p>
                <a:pPr marL="474345" lvl="0" indent="-47434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将以上表达式变形得：</a:t>
                </a:r>
                <a14:m>
                  <m:oMath xmlns:m="http://schemas.openxmlformats.org/officeDocument/2006/math">
                    <m:box>
                      <m:boxPr>
                        <m:ctrlPr>
                          <a:rPr lang="zh-CN" altLang="en-US"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I</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 </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I</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 </m:t>
                            </m:r>
                          </m:den>
                        </m:f>
                      </m:e>
                    </m:box>
                  </m:oMath>
                </a14:m>
                <a:r>
                  <a:rPr lang="en-US" altLang="zh-CN" sz="3200" b="1" dirty="0">
                    <a:solidFill>
                      <a:srgbClr val="00B0F0"/>
                    </a:solidFill>
                    <a:latin typeface="Times New Roman" panose="02020603050405020304" pitchFamily="18" charset="0"/>
                    <a:ea typeface="楷体" panose="02010609060101010101" pitchFamily="49" charset="-122"/>
                  </a:rPr>
                  <a:t>= </a:t>
                </a:r>
                <a14:m>
                  <m:oMath xmlns:m="http://schemas.openxmlformats.org/officeDocument/2006/math">
                    <m:box>
                      <m:boxPr>
                        <m:ctrlPr>
                          <a:rPr lang="en-US" altLang="zh-CN" sz="3200" b="1" i="1" dirty="0">
                            <a:solidFill>
                              <a:srgbClr val="00B0F0"/>
                            </a:solidFill>
                            <a:latin typeface="Cambria Math" panose="02040503050406030204"/>
                            <a:ea typeface="楷体" panose="02010609060101010101" pitchFamily="49" charset="-122"/>
                          </a:rPr>
                        </m:ctrlPr>
                      </m:boxPr>
                      <m:e>
                        <m:f>
                          <m:fPr>
                            <m:ctrlPr>
                              <a:rPr lang="en-US" altLang="zh-CN" sz="3200" b="1" i="1" dirty="0">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2</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 </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R</m:t>
                            </m:r>
                            <m:r>
                              <m:rPr>
                                <m:nor/>
                              </m:rPr>
                              <a:rPr lang="en-US" altLang="zh-CN" sz="3200" b="1" baseline="-25000" dirty="0">
                                <a:solidFill>
                                  <a:srgbClr val="00B0F0"/>
                                </a:solidFill>
                                <a:latin typeface="Times New Roman" panose="02020603050405020304" pitchFamily="18" charset="0"/>
                                <a:ea typeface="楷体" panose="02010609060101010101" pitchFamily="49" charset="-122"/>
                              </a:rPr>
                              <m:t>1</m:t>
                            </m:r>
                          </m:den>
                        </m:f>
                      </m:e>
                    </m:box>
                  </m:oMath>
                </a14:m>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prstClr val="black"/>
                    </a:solidFill>
                  </a:uFill>
                  <a:latin typeface="Times New Roman" panose="02020603050405020304" pitchFamily="18" charset="0"/>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3215885" y="1800639"/>
                <a:ext cx="5760639" cy="3507431"/>
              </a:xfrm>
              <a:prstGeom prst="rect">
                <a:avLst/>
              </a:prstGeom>
              <a:blipFill rotWithShape="1">
                <a:blip r:embed="rId6"/>
                <a:stretch>
                  <a:fillRect l="-4" t="-12" r="-185" b="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9" y="1508787"/>
            <a:ext cx="4417483" cy="307776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郴州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所示电路，电源电压恒定，</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R</a:t>
            </a:r>
            <a:r>
              <a:rPr lang="en-US" altLang="zh-CN" sz="3200" b="1" baseline="-25000" dirty="0">
                <a:latin typeface="Times New Roman" panose="02020603050405020304" pitchFamily="18" charset="0"/>
                <a:ea typeface="+mn-ea"/>
                <a:cs typeface="Times New Roman" panose="02020603050405020304" pitchFamily="18" charset="0"/>
              </a:rPr>
              <a:t>3</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均为定值电阻。</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669653"/>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76054" y="1673722"/>
            <a:ext cx="3131457" cy="3721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766762" y="620688"/>
            <a:ext cx="10658475" cy="5244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3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在</a:t>
            </a:r>
            <a:r>
              <a:rPr lang="zh-CN" altLang="en-US" b="1" dirty="0" smtClean="0">
                <a:latin typeface="Times New Roman" panose="02020603050405020304" pitchFamily="18" charset="0"/>
                <a:ea typeface="+mn-ea"/>
                <a:cs typeface="Times New Roman" panose="02020603050405020304" pitchFamily="18" charset="0"/>
              </a:rPr>
              <a:t>图甲</a:t>
            </a:r>
            <a:r>
              <a:rPr lang="zh-CN" altLang="en-US" b="1" dirty="0">
                <a:latin typeface="Times New Roman" panose="02020603050405020304" pitchFamily="18" charset="0"/>
                <a:ea typeface="+mn-ea"/>
                <a:cs typeface="Times New Roman" panose="02020603050405020304" pitchFamily="18" charset="0"/>
              </a:rPr>
              <a:t>所示的电路中，将电阻</a:t>
            </a:r>
            <a:r>
              <a:rPr lang="en-US" altLang="zh-CN" b="1" i="1" dirty="0" smtClean="0">
                <a:latin typeface="Times New Roman" panose="02020603050405020304" pitchFamily="18" charset="0"/>
                <a:ea typeface="+mn-ea"/>
                <a:cs typeface="Times New Roman" panose="02020603050405020304" pitchFamily="18" charset="0"/>
              </a:rPr>
              <a:t>R</a:t>
            </a:r>
            <a:r>
              <a:rPr lang="en-US" altLang="zh-CN" b="1" baseline="-25000" dirty="0" smtClean="0">
                <a:latin typeface="Times New Roman" panose="02020603050405020304" pitchFamily="18" charset="0"/>
                <a:ea typeface="+mn-ea"/>
                <a:cs typeface="Times New Roman" panose="02020603050405020304" pitchFamily="18" charset="0"/>
              </a:rPr>
              <a:t>1</a:t>
            </a:r>
            <a:r>
              <a:rPr lang="zh-CN" altLang="en-US" b="1" dirty="0" smtClean="0">
                <a:latin typeface="Times New Roman" panose="02020603050405020304" pitchFamily="18" charset="0"/>
                <a:ea typeface="+mn-ea"/>
                <a:cs typeface="Times New Roman" panose="02020603050405020304" pitchFamily="18" charset="0"/>
              </a:rPr>
              <a:t>、</a:t>
            </a:r>
            <a:r>
              <a:rPr lang="en-US" altLang="zh-CN" b="1" i="1" dirty="0">
                <a:latin typeface="Times New Roman" panose="02020603050405020304" pitchFamily="18" charset="0"/>
                <a:ea typeface="+mn-ea"/>
                <a:cs typeface="Times New Roman" panose="02020603050405020304" pitchFamily="18" charset="0"/>
              </a:rPr>
              <a:t>R</a:t>
            </a:r>
            <a:r>
              <a:rPr lang="en-US" altLang="zh-CN" b="1" baseline="-25000" dirty="0">
                <a:latin typeface="Times New Roman" panose="02020603050405020304" pitchFamily="18" charset="0"/>
                <a:ea typeface="+mn-ea"/>
                <a:cs typeface="Times New Roman" panose="02020603050405020304" pitchFamily="18" charset="0"/>
              </a:rPr>
              <a:t>2</a:t>
            </a:r>
            <a:r>
              <a:rPr lang="zh-CN" altLang="en-US" b="1" dirty="0">
                <a:latin typeface="Times New Roman" panose="02020603050405020304" pitchFamily="18" charset="0"/>
                <a:ea typeface="+mn-ea"/>
                <a:cs typeface="Times New Roman" panose="02020603050405020304" pitchFamily="18" charset="0"/>
              </a:rPr>
              <a:t>接到电压为</a:t>
            </a:r>
            <a:r>
              <a:rPr lang="en-US" altLang="zh-CN" b="1" i="1" dirty="0">
                <a:latin typeface="Times New Roman" panose="02020603050405020304" pitchFamily="18" charset="0"/>
                <a:ea typeface="+mn-ea"/>
                <a:cs typeface="Times New Roman" panose="02020603050405020304" pitchFamily="18" charset="0"/>
              </a:rPr>
              <a:t>U</a:t>
            </a:r>
            <a:r>
              <a:rPr lang="zh-CN" altLang="en-US" b="1" dirty="0">
                <a:latin typeface="Times New Roman" panose="02020603050405020304" pitchFamily="18" charset="0"/>
                <a:ea typeface="+mn-ea"/>
                <a:cs typeface="Times New Roman" panose="02020603050405020304" pitchFamily="18" charset="0"/>
              </a:rPr>
              <a:t>的电路两端，电路中的电流</a:t>
            </a:r>
            <a:r>
              <a:rPr lang="zh-CN" altLang="en-US" b="1" dirty="0" smtClean="0">
                <a:latin typeface="Times New Roman" panose="02020603050405020304" pitchFamily="18" charset="0"/>
                <a:ea typeface="+mn-ea"/>
                <a:cs typeface="Times New Roman" panose="02020603050405020304" pitchFamily="18" charset="0"/>
              </a:rPr>
              <a:t>是</a:t>
            </a:r>
            <a:r>
              <a:rPr lang="en-US" altLang="zh-CN" b="1" i="1" dirty="0" smtClean="0">
                <a:latin typeface="Times New Roman" panose="02020603050405020304" pitchFamily="18" charset="0"/>
                <a:ea typeface="+mn-ea"/>
                <a:cs typeface="Times New Roman" panose="02020603050405020304" pitchFamily="18" charset="0"/>
              </a:rPr>
              <a:t>I</a:t>
            </a:r>
            <a:r>
              <a:rPr lang="zh-CN" altLang="en-US" b="1" dirty="0" smtClean="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用一个电阻</a:t>
            </a:r>
            <a:r>
              <a:rPr lang="en-US" altLang="zh-CN" b="1" i="1" dirty="0">
                <a:latin typeface="Times New Roman" panose="02020603050405020304" pitchFamily="18" charset="0"/>
                <a:ea typeface="+mn-ea"/>
                <a:cs typeface="Times New Roman" panose="02020603050405020304" pitchFamily="18" charset="0"/>
              </a:rPr>
              <a:t>R</a:t>
            </a:r>
            <a:r>
              <a:rPr lang="zh-CN" altLang="en-US" b="1" dirty="0">
                <a:latin typeface="Times New Roman" panose="02020603050405020304" pitchFamily="18" charset="0"/>
                <a:ea typeface="+mn-ea"/>
                <a:cs typeface="Times New Roman" panose="02020603050405020304" pitchFamily="18" charset="0"/>
              </a:rPr>
              <a:t>替换这两个电阻，仍接到这个电压为</a:t>
            </a:r>
            <a:r>
              <a:rPr lang="en-US" altLang="zh-CN" b="1" i="1" dirty="0">
                <a:latin typeface="Times New Roman" panose="02020603050405020304" pitchFamily="18" charset="0"/>
                <a:ea typeface="+mn-ea"/>
                <a:cs typeface="Times New Roman" panose="02020603050405020304" pitchFamily="18" charset="0"/>
              </a:rPr>
              <a:t>U</a:t>
            </a:r>
            <a:r>
              <a:rPr lang="zh-CN" altLang="en-US" b="1" dirty="0">
                <a:latin typeface="Times New Roman" panose="02020603050405020304" pitchFamily="18" charset="0"/>
                <a:ea typeface="+mn-ea"/>
                <a:cs typeface="Times New Roman" panose="02020603050405020304" pitchFamily="18" charset="0"/>
              </a:rPr>
              <a:t>的电路</a:t>
            </a:r>
            <a:r>
              <a:rPr lang="zh-CN" altLang="en-US" b="1" dirty="0" smtClean="0">
                <a:latin typeface="Times New Roman" panose="02020603050405020304" pitchFamily="18" charset="0"/>
                <a:ea typeface="+mn-ea"/>
                <a:cs typeface="Times New Roman" panose="02020603050405020304" pitchFamily="18" charset="0"/>
              </a:rPr>
              <a:t>中</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图乙</a:t>
            </a:r>
            <a:r>
              <a:rPr lang="en-US" altLang="zh-CN" b="1" dirty="0" smtClean="0">
                <a:latin typeface="Times New Roman" panose="02020603050405020304" pitchFamily="18" charset="0"/>
                <a:ea typeface="+mn-ea"/>
                <a:cs typeface="Times New Roman" panose="02020603050405020304" pitchFamily="18" charset="0"/>
              </a:rPr>
              <a:t>)</a:t>
            </a:r>
            <a:r>
              <a:rPr lang="zh-CN" altLang="en-US" b="1" dirty="0" smtClean="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如果电路中的电流仍然</a:t>
            </a:r>
            <a:r>
              <a:rPr lang="zh-CN" altLang="en-US" b="1" dirty="0" smtClean="0">
                <a:latin typeface="Times New Roman" panose="02020603050405020304" pitchFamily="18" charset="0"/>
                <a:ea typeface="+mn-ea"/>
                <a:cs typeface="Times New Roman" panose="02020603050405020304" pitchFamily="18" charset="0"/>
              </a:rPr>
              <a:t>是</a:t>
            </a:r>
            <a:r>
              <a:rPr lang="en-US" altLang="zh-CN" b="1" i="1" dirty="0">
                <a:latin typeface="Times New Roman" panose="02020603050405020304" pitchFamily="18" charset="0"/>
                <a:ea typeface="+mn-ea"/>
                <a:cs typeface="Times New Roman" panose="02020603050405020304" pitchFamily="18" charset="0"/>
              </a:rPr>
              <a:t>I</a:t>
            </a:r>
            <a:r>
              <a:rPr lang="zh-CN" altLang="en-US" b="1" dirty="0" smtClean="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那么对电路中的电流而言，这个电阻</a:t>
            </a:r>
            <a:r>
              <a:rPr lang="en-US" altLang="zh-CN" b="1" i="1" dirty="0">
                <a:latin typeface="Times New Roman" panose="02020603050405020304" pitchFamily="18" charset="0"/>
                <a:ea typeface="+mn-ea"/>
                <a:cs typeface="Times New Roman" panose="02020603050405020304" pitchFamily="18" charset="0"/>
              </a:rPr>
              <a:t>R</a:t>
            </a:r>
            <a:r>
              <a:rPr lang="zh-CN" altLang="en-US" b="1" dirty="0">
                <a:latin typeface="Times New Roman" panose="02020603050405020304" pitchFamily="18" charset="0"/>
                <a:ea typeface="+mn-ea"/>
                <a:cs typeface="Times New Roman" panose="02020603050405020304" pitchFamily="18" charset="0"/>
              </a:rPr>
              <a:t>产生的效果与原来两个电阻</a:t>
            </a:r>
            <a:r>
              <a:rPr lang="en-US" altLang="zh-CN" b="1" i="1" dirty="0">
                <a:latin typeface="Times New Roman" panose="02020603050405020304" pitchFamily="18" charset="0"/>
                <a:ea typeface="+mn-ea"/>
                <a:cs typeface="Times New Roman" panose="02020603050405020304" pitchFamily="18" charset="0"/>
              </a:rPr>
              <a:t>R</a:t>
            </a:r>
            <a:r>
              <a:rPr lang="en-US" altLang="zh-CN" b="1" baseline="-25000" dirty="0">
                <a:latin typeface="Times New Roman" panose="02020603050405020304" pitchFamily="18" charset="0"/>
                <a:ea typeface="+mn-ea"/>
                <a:cs typeface="Times New Roman" panose="02020603050405020304" pitchFamily="18" charset="0"/>
              </a:rPr>
              <a:t>1</a:t>
            </a:r>
            <a:r>
              <a:rPr lang="zh-CN" altLang="en-US" b="1" dirty="0">
                <a:latin typeface="Times New Roman" panose="02020603050405020304" pitchFamily="18" charset="0"/>
                <a:ea typeface="+mn-ea"/>
                <a:cs typeface="Times New Roman" panose="02020603050405020304" pitchFamily="18" charset="0"/>
              </a:rPr>
              <a:t>和</a:t>
            </a:r>
            <a:r>
              <a:rPr lang="en-US" altLang="zh-CN" b="1" i="1" dirty="0">
                <a:latin typeface="Times New Roman" panose="02020603050405020304" pitchFamily="18" charset="0"/>
                <a:ea typeface="+mn-ea"/>
                <a:cs typeface="Times New Roman" panose="02020603050405020304" pitchFamily="18" charset="0"/>
              </a:rPr>
              <a:t>R</a:t>
            </a:r>
            <a:r>
              <a:rPr lang="zh-CN" altLang="en-US" b="1" dirty="0">
                <a:latin typeface="Times New Roman" panose="02020603050405020304" pitchFamily="18" charset="0"/>
                <a:ea typeface="+mn-ea"/>
                <a:cs typeface="Times New Roman" panose="02020603050405020304" pitchFamily="18" charset="0"/>
              </a:rPr>
              <a:t>产生的</a:t>
            </a:r>
            <a:r>
              <a:rPr lang="zh-CN" altLang="en-US" b="1" dirty="0" smtClean="0">
                <a:latin typeface="Times New Roman" panose="02020603050405020304" pitchFamily="18" charset="0"/>
                <a:ea typeface="+mn-ea"/>
                <a:cs typeface="Times New Roman" panose="02020603050405020304" pitchFamily="18" charset="0"/>
              </a:rPr>
              <a:t>效</a:t>
            </a:r>
            <a:endParaRPr lang="en-US" altLang="zh-CN" b="1" dirty="0" smtClean="0">
              <a:latin typeface="Times New Roman" panose="02020603050405020304" pitchFamily="18" charset="0"/>
              <a:ea typeface="+mn-ea"/>
              <a:cs typeface="Times New Roman" panose="02020603050405020304" pitchFamily="18" charset="0"/>
            </a:endParaRPr>
          </a:p>
          <a:p>
            <a:pPr eaLnBrk="1" hangingPunct="1">
              <a:lnSpc>
                <a:spcPct val="13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果</a:t>
            </a:r>
            <a:r>
              <a:rPr lang="zh-CN" altLang="en-US" b="1" dirty="0">
                <a:latin typeface="Times New Roman" panose="02020603050405020304" pitchFamily="18" charset="0"/>
                <a:ea typeface="+mn-ea"/>
                <a:cs typeface="Times New Roman" panose="02020603050405020304" pitchFamily="18" charset="0"/>
              </a:rPr>
              <a:t>相同，在这种情况下我们把电阻</a:t>
            </a:r>
            <a:r>
              <a:rPr lang="en-US" altLang="zh-CN" b="1" i="1" dirty="0" smtClean="0">
                <a:latin typeface="Times New Roman" panose="02020603050405020304" pitchFamily="18" charset="0"/>
                <a:ea typeface="+mn-ea"/>
                <a:cs typeface="Times New Roman" panose="02020603050405020304" pitchFamily="18" charset="0"/>
              </a:rPr>
              <a:t>R</a:t>
            </a:r>
            <a:endParaRPr lang="en-US" altLang="zh-CN" b="1" i="1" dirty="0" smtClean="0">
              <a:latin typeface="Times New Roman" panose="02020603050405020304" pitchFamily="18" charset="0"/>
              <a:ea typeface="+mn-ea"/>
              <a:cs typeface="Times New Roman" panose="02020603050405020304" pitchFamily="18" charset="0"/>
            </a:endParaRPr>
          </a:p>
          <a:p>
            <a:pPr eaLnBrk="1" hangingPunct="1">
              <a:lnSpc>
                <a:spcPct val="130000"/>
              </a:lnSpc>
              <a:spcBef>
                <a:spcPct val="0"/>
              </a:spcBef>
              <a:buNone/>
              <a:defRPr/>
            </a:pPr>
            <a:r>
              <a:rPr lang="zh-CN" altLang="en-US" b="1" dirty="0" smtClean="0">
                <a:latin typeface="Times New Roman" panose="02020603050405020304" pitchFamily="18" charset="0"/>
                <a:ea typeface="+mn-ea"/>
                <a:cs typeface="Times New Roman" panose="02020603050405020304" pitchFamily="18" charset="0"/>
              </a:rPr>
              <a:t>叫作</a:t>
            </a:r>
            <a:r>
              <a:rPr lang="en-US" altLang="zh-CN" b="1" i="1" dirty="0" smtClean="0">
                <a:latin typeface="Times New Roman" panose="02020603050405020304" pitchFamily="18" charset="0"/>
                <a:ea typeface="+mn-ea"/>
                <a:cs typeface="Times New Roman" panose="02020603050405020304" pitchFamily="18" charset="0"/>
              </a:rPr>
              <a:t>R</a:t>
            </a:r>
            <a:r>
              <a:rPr lang="en-US" altLang="zh-CN" b="1" baseline="-25000" dirty="0" smtClean="0">
                <a:latin typeface="Times New Roman" panose="02020603050405020304" pitchFamily="18" charset="0"/>
                <a:ea typeface="+mn-ea"/>
                <a:cs typeface="Times New Roman" panose="02020603050405020304" pitchFamily="18" charset="0"/>
              </a:rPr>
              <a:t>1</a:t>
            </a:r>
            <a:r>
              <a:rPr lang="zh-CN" altLang="en-US" b="1" dirty="0" smtClean="0">
                <a:latin typeface="Times New Roman" panose="02020603050405020304" pitchFamily="18" charset="0"/>
                <a:ea typeface="+mn-ea"/>
                <a:cs typeface="Times New Roman" panose="02020603050405020304" pitchFamily="18" charset="0"/>
              </a:rPr>
              <a:t>和</a:t>
            </a:r>
            <a:r>
              <a:rPr lang="en-US" altLang="zh-CN" b="1" i="1" dirty="0" smtClean="0">
                <a:latin typeface="Times New Roman" panose="02020603050405020304" pitchFamily="18" charset="0"/>
                <a:ea typeface="+mn-ea"/>
                <a:cs typeface="Times New Roman" panose="02020603050405020304" pitchFamily="18" charset="0"/>
              </a:rPr>
              <a:t>R</a:t>
            </a:r>
            <a:r>
              <a:rPr lang="en-US" altLang="zh-CN" b="1" baseline="-25000" dirty="0" smtClean="0">
                <a:latin typeface="Times New Roman" panose="02020603050405020304" pitchFamily="18" charset="0"/>
                <a:ea typeface="+mn-ea"/>
                <a:cs typeface="Times New Roman" panose="02020603050405020304" pitchFamily="18" charset="0"/>
              </a:rPr>
              <a:t>2</a:t>
            </a:r>
            <a:r>
              <a:rPr lang="zh-CN" altLang="en-US" b="1" dirty="0" smtClean="0">
                <a:latin typeface="Times New Roman" panose="02020603050405020304" pitchFamily="18" charset="0"/>
                <a:ea typeface="+mn-ea"/>
                <a:cs typeface="Times New Roman" panose="02020603050405020304" pitchFamily="18" charset="0"/>
              </a:rPr>
              <a:t>的</a:t>
            </a:r>
            <a:r>
              <a:rPr lang="zh-CN" altLang="en-US" b="1" dirty="0">
                <a:latin typeface="Times New Roman" panose="02020603050405020304" pitchFamily="18" charset="0"/>
                <a:ea typeface="+mn-ea"/>
                <a:cs typeface="Times New Roman" panose="02020603050405020304" pitchFamily="18" charset="0"/>
              </a:rPr>
              <a:t>等效电阻。</a:t>
            </a:r>
            <a:endParaRPr lang="zh-CN" altLang="en-US" b="1" dirty="0">
              <a:latin typeface="Times New Roman" panose="02020603050405020304" pitchFamily="18" charset="0"/>
              <a:ea typeface="+mn-ea"/>
              <a:cs typeface="Times New Roman" panose="02020603050405020304" pitchFamily="18" charset="0"/>
            </a:endParaRPr>
          </a:p>
          <a:p>
            <a:pPr indent="806450" eaLnBrk="1" hangingPunct="1">
              <a:lnSpc>
                <a:spcPct val="130000"/>
              </a:lnSpc>
              <a:spcBef>
                <a:spcPct val="0"/>
              </a:spcBef>
              <a:buNone/>
              <a:defRPr/>
            </a:pPr>
            <a:r>
              <a:rPr lang="en-US" altLang="zh-CN" b="1" i="1" dirty="0" smtClean="0">
                <a:latin typeface="Times New Roman" panose="02020603050405020304" pitchFamily="18" charset="0"/>
                <a:ea typeface="+mn-ea"/>
                <a:cs typeface="Times New Roman" panose="02020603050405020304" pitchFamily="18" charset="0"/>
              </a:rPr>
              <a:t>R</a:t>
            </a:r>
            <a:r>
              <a:rPr lang="en-US" altLang="zh-CN" b="1" baseline="-25000" dirty="0" smtClean="0">
                <a:latin typeface="Times New Roman" panose="02020603050405020304" pitchFamily="18" charset="0"/>
                <a:ea typeface="+mn-ea"/>
                <a:cs typeface="Times New Roman" panose="02020603050405020304" pitchFamily="18" charset="0"/>
              </a:rPr>
              <a:t>1</a:t>
            </a:r>
            <a:r>
              <a:rPr lang="zh-CN" altLang="en-US" b="1" dirty="0" smtClean="0">
                <a:latin typeface="Times New Roman" panose="02020603050405020304" pitchFamily="18" charset="0"/>
                <a:ea typeface="+mn-ea"/>
                <a:cs typeface="Times New Roman" panose="02020603050405020304" pitchFamily="18" charset="0"/>
              </a:rPr>
              <a:t>、</a:t>
            </a:r>
            <a:r>
              <a:rPr lang="en-US" altLang="zh-CN" b="1" i="1" dirty="0" smtClean="0">
                <a:latin typeface="Times New Roman" panose="02020603050405020304" pitchFamily="18" charset="0"/>
                <a:ea typeface="+mn-ea"/>
                <a:cs typeface="Times New Roman" panose="02020603050405020304" pitchFamily="18" charset="0"/>
              </a:rPr>
              <a:t>R</a:t>
            </a:r>
            <a:r>
              <a:rPr lang="en-US" altLang="zh-CN" b="1" baseline="-25000" dirty="0" smtClean="0">
                <a:latin typeface="Times New Roman" panose="02020603050405020304" pitchFamily="18" charset="0"/>
                <a:ea typeface="+mn-ea"/>
                <a:cs typeface="Times New Roman" panose="02020603050405020304" pitchFamily="18" charset="0"/>
              </a:rPr>
              <a:t>2</a:t>
            </a:r>
            <a:r>
              <a:rPr lang="zh-CN" altLang="en-US" b="1" dirty="0" smtClean="0">
                <a:latin typeface="Times New Roman" panose="02020603050405020304" pitchFamily="18" charset="0"/>
                <a:ea typeface="+mn-ea"/>
                <a:cs typeface="Times New Roman" panose="02020603050405020304" pitchFamily="18" charset="0"/>
              </a:rPr>
              <a:t>和</a:t>
            </a:r>
            <a:r>
              <a:rPr lang="en-US" altLang="zh-CN" b="1" i="1" dirty="0">
                <a:latin typeface="Times New Roman" panose="02020603050405020304" pitchFamily="18" charset="0"/>
                <a:ea typeface="+mn-ea"/>
                <a:cs typeface="Times New Roman" panose="02020603050405020304" pitchFamily="18" charset="0"/>
              </a:rPr>
              <a:t>R</a:t>
            </a:r>
            <a:r>
              <a:rPr lang="zh-CN" altLang="en-US" b="1" dirty="0">
                <a:latin typeface="Times New Roman" panose="02020603050405020304" pitchFamily="18" charset="0"/>
                <a:ea typeface="+mn-ea"/>
                <a:cs typeface="Times New Roman" panose="02020603050405020304" pitchFamily="18" charset="0"/>
              </a:rPr>
              <a:t>之间存在什么关系呢？</a:t>
            </a:r>
            <a:endParaRPr lang="zh-CN" altLang="en-US"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80176" y="3573016"/>
            <a:ext cx="1794844"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23530" y="3573016"/>
            <a:ext cx="1801707"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8" y="1316766"/>
            <a:ext cx="9536299"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cs typeface="Times New Roman" panose="02020603050405020304" pitchFamily="18" charset="0"/>
              </a:rPr>
              <a:t>当开关</a:t>
            </a:r>
            <a:r>
              <a:rPr lang="en-US" altLang="zh-CN" sz="3200" b="1" dirty="0">
                <a:latin typeface="Times New Roman" panose="02020603050405020304" pitchFamily="18" charset="0"/>
                <a:cs typeface="Times New Roman" panose="02020603050405020304" pitchFamily="18" charset="0"/>
              </a:rPr>
              <a:t>S </a:t>
            </a:r>
            <a:r>
              <a:rPr lang="zh-CN" altLang="en-US" sz="3200" b="1" dirty="0">
                <a:latin typeface="Times New Roman" panose="02020603050405020304" pitchFamily="18" charset="0"/>
                <a:cs typeface="Times New Roman" panose="02020603050405020304" pitchFamily="18" charset="0"/>
              </a:rPr>
              <a:t>闭合，</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断开时，电流表</a:t>
            </a:r>
            <a:r>
              <a:rPr lang="en-US" altLang="zh-CN" sz="3200" b="1" dirty="0">
                <a:latin typeface="Times New Roman" panose="02020603050405020304" pitchFamily="18" charset="0"/>
                <a:cs typeface="Times New Roman" panose="02020603050405020304" pitchFamily="18" charset="0"/>
              </a:rPr>
              <a:t>A</a:t>
            </a:r>
            <a:r>
              <a:rPr lang="zh-CN" altLang="en-US" sz="3200" b="1" dirty="0">
                <a:latin typeface="Times New Roman" panose="02020603050405020304" pitchFamily="18" charset="0"/>
                <a:cs typeface="Times New Roman" panose="02020603050405020304" pitchFamily="18" charset="0"/>
              </a:rPr>
              <a:t>的示数为</a:t>
            </a:r>
            <a:r>
              <a:rPr lang="en-US" altLang="zh-CN" sz="3200" b="1" dirty="0">
                <a:latin typeface="Times New Roman" panose="02020603050405020304" pitchFamily="18" charset="0"/>
                <a:cs typeface="Times New Roman" panose="02020603050405020304" pitchFamily="18" charset="0"/>
              </a:rPr>
              <a:t>0.2 A</a:t>
            </a:r>
            <a:r>
              <a:rPr lang="zh-CN" altLang="en-US" sz="3200" b="1" dirty="0">
                <a:latin typeface="Times New Roman" panose="02020603050405020304" pitchFamily="18" charset="0"/>
                <a:cs typeface="Times New Roman" panose="02020603050405020304" pitchFamily="18" charset="0"/>
              </a:rPr>
              <a:t>；当开关</a:t>
            </a:r>
            <a:r>
              <a:rPr lang="en-US" altLang="zh-CN" sz="3200" b="1" dirty="0">
                <a:latin typeface="Times New Roman" panose="02020603050405020304" pitchFamily="18" charset="0"/>
                <a:cs typeface="Times New Roman" panose="02020603050405020304" pitchFamily="18" charset="0"/>
              </a:rPr>
              <a:t>S</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闭合，</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断开时，电流表</a:t>
            </a: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的示数为</a:t>
            </a:r>
            <a:r>
              <a:rPr lang="en-US" altLang="zh-CN" sz="3200" b="1" dirty="0">
                <a:latin typeface="Times New Roman" panose="02020603050405020304" pitchFamily="18" charset="0"/>
                <a:cs typeface="Times New Roman" panose="02020603050405020304" pitchFamily="18" charset="0"/>
              </a:rPr>
              <a:t>0.4 A</a:t>
            </a:r>
            <a:r>
              <a:rPr lang="zh-CN" altLang="en-US" sz="3200" b="1" dirty="0">
                <a:latin typeface="Times New Roman" panose="02020603050405020304" pitchFamily="18" charset="0"/>
                <a:cs typeface="Times New Roman" panose="02020603050405020304" pitchFamily="18" charset="0"/>
              </a:rPr>
              <a:t>；当开关</a:t>
            </a:r>
            <a:r>
              <a:rPr lang="en-US" altLang="zh-CN" sz="3200" b="1" dirty="0">
                <a:latin typeface="Times New Roman" panose="02020603050405020304" pitchFamily="18" charset="0"/>
                <a:cs typeface="Times New Roman" panose="02020603050405020304" pitchFamily="18" charset="0"/>
              </a:rPr>
              <a:t>S</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S</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都闭合时，电流表</a:t>
            </a: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的示数为</a:t>
            </a:r>
            <a:r>
              <a:rPr lang="en-US" altLang="zh-CN" sz="3200" b="1" dirty="0">
                <a:latin typeface="Times New Roman" panose="02020603050405020304" pitchFamily="18" charset="0"/>
                <a:cs typeface="Times New Roman" panose="02020603050405020304" pitchFamily="18" charset="0"/>
              </a:rPr>
              <a:t>0.5 A</a:t>
            </a:r>
            <a:r>
              <a:rPr lang="zh-CN" altLang="en-US" sz="3200" b="1" dirty="0">
                <a:latin typeface="Times New Roman" panose="02020603050405020304" pitchFamily="18" charset="0"/>
                <a:cs typeface="Times New Roman" panose="02020603050405020304" pitchFamily="18" charset="0"/>
              </a:rPr>
              <a:t>，则</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a:lnSpc>
                <a:spcPct val="150000"/>
              </a:lnSpc>
              <a:defRPr/>
            </a:pPr>
            <a:r>
              <a:rPr lang="en-US" altLang="zh-CN" sz="3200" b="1" dirty="0">
                <a:latin typeface="Times New Roman" panose="02020603050405020304" pitchFamily="18" charset="0"/>
                <a:cs typeface="Times New Roman" panose="02020603050405020304" pitchFamily="18" charset="0"/>
              </a:rPr>
              <a:t>A. </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 </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 2∶1 B.</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 </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 </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 = 1∶1</a:t>
            </a:r>
            <a:endParaRPr lang="en-US" altLang="zh-CN" sz="3200" b="1" dirty="0">
              <a:latin typeface="Times New Roman" panose="02020603050405020304" pitchFamily="18" charset="0"/>
              <a:cs typeface="Times New Roman" panose="02020603050405020304" pitchFamily="18" charset="0"/>
            </a:endParaRPr>
          </a:p>
          <a:p>
            <a:pPr>
              <a:lnSpc>
                <a:spcPct val="150000"/>
              </a:lnSpc>
              <a:defRPr/>
            </a:pPr>
            <a:r>
              <a:rPr lang="en-US" altLang="zh-CN" sz="3200" b="1" dirty="0">
                <a:latin typeface="Times New Roman" panose="02020603050405020304" pitchFamily="18" charset="0"/>
                <a:cs typeface="Times New Roman" panose="02020603050405020304" pitchFamily="18" charset="0"/>
              </a:rPr>
              <a:t>C. </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 ∶ </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 = 1∶2 D.</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 </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 </a:t>
            </a:r>
            <a:r>
              <a:rPr lang="en-US" altLang="zh-CN" sz="3200" b="1" dirty="0">
                <a:latin typeface="Times New Roman" panose="02020603050405020304" pitchFamily="18" charset="0"/>
                <a:cs typeface="Times New Roman" panose="02020603050405020304" pitchFamily="18" charset="0"/>
              </a:rPr>
              <a:t>= 2∶2∶1</a:t>
            </a:r>
            <a:endParaRPr lang="zh-CN" altLang="en-US" sz="3200" b="1" i="1" dirty="0">
              <a:latin typeface="Times New Roman" panose="02020603050405020304" pitchFamily="18" charset="0"/>
              <a:cs typeface="Times New Roman" panose="02020603050405020304" pitchFamily="18" charset="0"/>
            </a:endParaRPr>
          </a:p>
        </p:txBody>
      </p:sp>
      <p:sp>
        <p:nvSpPr>
          <p:cNvPr id="12" name="TextBox 11"/>
          <p:cNvSpPr txBox="1">
            <a:spLocks noChangeArrowheads="1"/>
          </p:cNvSpPr>
          <p:nvPr/>
        </p:nvSpPr>
        <p:spPr bwMode="auto">
          <a:xfrm>
            <a:off x="5103309" y="3535522"/>
            <a:ext cx="576064"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5" y="1508787"/>
            <a:ext cx="9408583"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当只闭合开关</a:t>
            </a:r>
            <a:r>
              <a:rPr lang="en-US" altLang="zh-CN" sz="3200" b="1" dirty="0">
                <a:latin typeface="Times New Roman" panose="02020603050405020304" pitchFamily="18" charset="0"/>
              </a:rPr>
              <a:t>S </a:t>
            </a:r>
            <a:r>
              <a:rPr lang="zh-CN" altLang="en-US" sz="3200" b="1" dirty="0">
                <a:latin typeface="Times New Roman" panose="02020603050405020304" pitchFamily="18" charset="0"/>
              </a:rPr>
              <a:t>时，</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接入电路，电流表测电路中的电流，即</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=0.2 A</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a:p>
            <a:pPr indent="715645" eaLnBrk="1" hangingPunct="1">
              <a:lnSpc>
                <a:spcPct val="150000"/>
              </a:lnSpc>
            </a:pPr>
            <a:r>
              <a:rPr lang="zh-CN" altLang="en-US" sz="3200" b="1" dirty="0">
                <a:latin typeface="Times New Roman" panose="02020603050405020304" pitchFamily="18" charset="0"/>
              </a:rPr>
              <a:t>当开关</a:t>
            </a:r>
            <a:r>
              <a:rPr lang="en-US" altLang="zh-CN" sz="3200" b="1" dirty="0">
                <a:latin typeface="Times New Roman" panose="02020603050405020304" pitchFamily="18" charset="0"/>
              </a:rPr>
              <a:t>S</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闭合，</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断开时，</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与</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 </a:t>
            </a:r>
            <a:r>
              <a:rPr lang="zh-CN" altLang="en-US" sz="3200" b="1" dirty="0">
                <a:latin typeface="Times New Roman" panose="02020603050405020304" pitchFamily="18" charset="0"/>
              </a:rPr>
              <a:t>并联，即</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 =0.4 A</a:t>
            </a:r>
            <a:r>
              <a:rPr lang="zh-CN" altLang="en-US" sz="3200" b="1" dirty="0">
                <a:latin typeface="Times New Roman" panose="02020603050405020304" pitchFamily="18" charset="0"/>
              </a:rPr>
              <a:t>。故通过</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=0.4 A</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0.2 A=0.2 A</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6" y="1508788"/>
            <a:ext cx="9408583"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15645" eaLnBrk="1" hangingPunct="1">
              <a:lnSpc>
                <a:spcPct val="150000"/>
              </a:lnSpc>
            </a:pPr>
            <a:r>
              <a:rPr lang="zh-CN" altLang="en-US" sz="3200" b="1" dirty="0">
                <a:latin typeface="Times New Roman" panose="02020603050405020304" pitchFamily="18" charset="0"/>
              </a:rPr>
              <a:t>当开关</a:t>
            </a:r>
            <a:r>
              <a:rPr lang="en-US" altLang="zh-CN" sz="3200" b="1" dirty="0">
                <a:latin typeface="Times New Roman" panose="02020603050405020304" pitchFamily="18" charset="0"/>
              </a:rPr>
              <a:t>S</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S</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都闭合时，</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 </a:t>
            </a:r>
            <a:r>
              <a:rPr lang="zh-CN" altLang="en-US" sz="3200" b="1" dirty="0">
                <a:latin typeface="Times New Roman" panose="02020603050405020304" pitchFamily="18" charset="0"/>
              </a:rPr>
              <a:t>并联，电流表测干路电流，</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′=0.5 A</a:t>
            </a:r>
            <a:r>
              <a:rPr lang="zh-CN" altLang="en-US" sz="3200" b="1" dirty="0">
                <a:latin typeface="Times New Roman" panose="02020603050405020304" pitchFamily="18" charset="0"/>
              </a:rPr>
              <a:t>，则通过</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的电流</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=0.5 A</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0.2 A</a:t>
            </a:r>
            <a:r>
              <a:rPr lang="zh-CN" altLang="en-US" sz="3200" b="1" dirty="0">
                <a:latin typeface="Times New Roman" panose="02020603050405020304" pitchFamily="18" charset="0"/>
              </a:rPr>
              <a:t>－</a:t>
            </a:r>
            <a:r>
              <a:rPr lang="en-US" altLang="zh-CN" sz="3200" b="1" dirty="0">
                <a:latin typeface="Times New Roman" panose="02020603050405020304" pitchFamily="18" charset="0"/>
              </a:rPr>
              <a:t>0.2 A=0.1 A</a:t>
            </a:r>
            <a:r>
              <a:rPr lang="zh-CN" altLang="en-US" sz="3200" b="1" dirty="0">
                <a:latin typeface="Times New Roman" panose="02020603050405020304" pitchFamily="18" charset="0"/>
              </a:rPr>
              <a:t>，所以</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=0.2 A</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=0.1 A</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=0.2 A</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 name="矩形 2"/>
              <p:cNvSpPr>
                <a:spLocks noChangeArrowheads="1"/>
              </p:cNvSpPr>
              <p:nvPr/>
            </p:nvSpPr>
            <p:spPr bwMode="auto">
              <a:xfrm>
                <a:off x="1367937" y="1124744"/>
                <a:ext cx="9408583" cy="3945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rPr>
                  <a:t>依据并联电路的分流关系，</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=1∶1</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=1∶2</a:t>
                </a:r>
                <a:r>
                  <a:rPr lang="zh-CN" altLang="en-US" sz="3200" b="1" dirty="0">
                    <a:latin typeface="Times New Roman" panose="02020603050405020304" pitchFamily="18" charset="0"/>
                  </a:rPr>
                  <a:t>，可得</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I</m:t>
                            </m:r>
                            <m:r>
                              <m:rPr>
                                <m:nor/>
                              </m:rPr>
                              <a:rPr lang="en-US" altLang="zh-CN" sz="3200" b="1" baseline="-25000" dirty="0">
                                <a:latin typeface="Times New Roman" panose="02020603050405020304" pitchFamily="18" charset="0"/>
                              </a:rPr>
                              <m:t>1</m:t>
                            </m:r>
                          </m:den>
                        </m:f>
                      </m:e>
                    </m:box>
                  </m:oMath>
                </a14:m>
                <a:r>
                  <a:rPr lang="en-US" altLang="zh-CN" sz="3200" b="1" dirty="0">
                    <a:latin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I</m:t>
                            </m:r>
                            <m:r>
                              <m:rPr>
                                <m:nor/>
                              </m:rPr>
                              <a:rPr lang="en-US" altLang="zh-CN" sz="3200" b="1" baseline="-25000" dirty="0">
                                <a:latin typeface="Times New Roman" panose="02020603050405020304" pitchFamily="18" charset="0"/>
                              </a:rPr>
                              <m:t>2</m:t>
                            </m:r>
                            <m:r>
                              <m:rPr>
                                <m:nor/>
                              </m:rPr>
                              <a:rPr lang="en-US" altLang="zh-CN" sz="3200" b="1" baseline="-25000" dirty="0">
                                <a:latin typeface="Times New Roman" panose="02020603050405020304" pitchFamily="18" charset="0"/>
                              </a:rPr>
                              <m:t> </m:t>
                            </m:r>
                          </m:den>
                        </m:f>
                      </m:e>
                    </m:box>
                  </m:oMath>
                </a14:m>
                <a:r>
                  <a:rPr lang="en-US" altLang="zh-CN" sz="3200" b="1" dirty="0">
                    <a:latin typeface="Times New Roman" panose="02020603050405020304" pitchFamily="18" charset="0"/>
                  </a:rPr>
                  <a:t>∶</a:t>
                </a:r>
                <a:endParaRPr lang="en-US" altLang="zh-CN" sz="3200" b="1" dirty="0">
                  <a:latin typeface="Times New Roman" panose="02020603050405020304" pitchFamily="18" charset="0"/>
                </a:endParaRPr>
              </a:p>
              <a:p>
                <a:pPr eaLnBrk="1" hangingPunct="1">
                  <a:lnSpc>
                    <a:spcPct val="150000"/>
                  </a:lnSpc>
                </a:pP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I</m:t>
                            </m:r>
                            <m:r>
                              <m:rPr>
                                <m:nor/>
                              </m:rPr>
                              <a:rPr lang="en-US" altLang="zh-CN" sz="3200" b="1" baseline="-25000" dirty="0">
                                <a:latin typeface="Times New Roman" panose="02020603050405020304" pitchFamily="18" charset="0"/>
                              </a:rPr>
                              <m:t>3</m:t>
                            </m:r>
                            <m:r>
                              <m:rPr>
                                <m:nor/>
                              </m:rPr>
                              <a:rPr lang="en-US" altLang="zh-CN" sz="3200" b="1" baseline="-25000" dirty="0">
                                <a:latin typeface="Times New Roman" panose="02020603050405020304" pitchFamily="18" charset="0"/>
                              </a:rPr>
                              <m:t> </m:t>
                            </m:r>
                          </m:den>
                        </m:f>
                      </m:e>
                    </m:box>
                  </m:oMath>
                </a14:m>
                <a:r>
                  <a:rPr lang="en-US" altLang="zh-CN" sz="3200" b="1" dirty="0">
                    <a:latin typeface="Times New Roman" panose="02020603050405020304" pitchFamily="18" charset="0"/>
                  </a:rPr>
                  <a:t>=</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i="1" dirty="0">
                                <a:latin typeface="Times New Roman" panose="02020603050405020304" pitchFamily="18" charset="0"/>
                              </a:rPr>
                              <m:t>U</m:t>
                            </m:r>
                            <m:r>
                              <m:rPr>
                                <m:nor/>
                              </m:rPr>
                              <a:rPr lang="en-US" altLang="zh-CN" sz="3200" b="1" i="1" dirty="0">
                                <a:latin typeface="Times New Roman" panose="02020603050405020304" pitchFamily="18" charset="0"/>
                              </a:rPr>
                              <m:t> </m:t>
                            </m:r>
                          </m:num>
                          <m:den>
                            <m:r>
                              <m:rPr>
                                <m:nor/>
                              </m:rPr>
                              <a:rPr lang="en-US" altLang="zh-CN" sz="3200" b="1" dirty="0">
                                <a:latin typeface="Times New Roman" panose="02020603050405020304" pitchFamily="18" charset="0"/>
                              </a:rPr>
                              <m:t>0</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2</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A</m:t>
                            </m:r>
                          </m:den>
                        </m:f>
                      </m:e>
                    </m:box>
                  </m:oMath>
                </a14:m>
                <a:r>
                  <a:rPr lang="en-US" altLang="zh-CN" sz="3200" b="1" dirty="0">
                    <a:latin typeface="Times New Roman" panose="02020603050405020304" pitchFamily="18" charset="0"/>
                  </a:rPr>
                  <a:t>∶</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dirty="0">
                                <a:latin typeface="Times New Roman" panose="02020603050405020304" pitchFamily="18" charset="0"/>
                              </a:rPr>
                              <m:t>0</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1</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A</m:t>
                            </m:r>
                            <m:r>
                              <m:rPr>
                                <m:nor/>
                              </m:rPr>
                              <a:rPr lang="en-US" altLang="zh-CN" sz="3200" b="1" dirty="0">
                                <a:latin typeface="Times New Roman" panose="02020603050405020304" pitchFamily="18" charset="0"/>
                              </a:rPr>
                              <m:t> </m:t>
                            </m:r>
                          </m:den>
                        </m:f>
                      </m:e>
                    </m:box>
                  </m:oMath>
                </a14:m>
                <a:r>
                  <a:rPr lang="en-US" altLang="zh-CN" sz="3200" b="1" dirty="0">
                    <a:latin typeface="Times New Roman" panose="02020603050405020304" pitchFamily="18" charset="0"/>
                  </a:rPr>
                  <a:t>∶</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i="1" dirty="0">
                                <a:latin typeface="Times New Roman" panose="02020603050405020304" pitchFamily="18" charset="0"/>
                              </a:rPr>
                              <m:t>U</m:t>
                            </m:r>
                            <m:r>
                              <m:rPr>
                                <m:nor/>
                              </m:rPr>
                              <a:rPr lang="en-US" altLang="zh-CN" sz="3200" b="1" i="1" dirty="0">
                                <a:latin typeface="Times New Roman" panose="02020603050405020304" pitchFamily="18" charset="0"/>
                              </a:rPr>
                              <m:t> </m:t>
                            </m:r>
                          </m:num>
                          <m:den>
                            <m:r>
                              <m:rPr>
                                <m:nor/>
                              </m:rPr>
                              <a:rPr lang="en-US" altLang="zh-CN" sz="3200" b="1" dirty="0">
                                <a:latin typeface="Times New Roman" panose="02020603050405020304" pitchFamily="18" charset="0"/>
                              </a:rPr>
                              <m:t>0</m:t>
                            </m:r>
                            <m:r>
                              <m:rPr>
                                <m:nor/>
                              </m:rPr>
                              <a:rPr lang="en-US" altLang="zh-CN" sz="3200" b="1" dirty="0">
                                <a:latin typeface="Times New Roman" panose="02020603050405020304" pitchFamily="18" charset="0"/>
                              </a:rPr>
                              <m:t>.</m:t>
                            </m:r>
                            <m:r>
                              <m:rPr>
                                <m:nor/>
                              </m:rPr>
                              <a:rPr lang="en-US" altLang="zh-CN" sz="3200" b="1" dirty="0">
                                <a:latin typeface="Times New Roman" panose="02020603050405020304" pitchFamily="18" charset="0"/>
                              </a:rPr>
                              <m:t>2</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A</m:t>
                            </m:r>
                          </m:den>
                        </m:f>
                      </m:e>
                    </m:box>
                  </m:oMath>
                </a14:m>
                <a:r>
                  <a:rPr lang="en-US" altLang="zh-CN" sz="3200" b="1" dirty="0">
                    <a:latin typeface="Times New Roman" panose="02020603050405020304" pitchFamily="18" charset="0"/>
                  </a:rPr>
                  <a:t>=1∶ 2 ∶ 1</a:t>
                </a:r>
                <a:r>
                  <a:rPr lang="zh-CN" altLang="en-US" sz="3200" b="1" dirty="0">
                    <a:latin typeface="Times New Roman" panose="02020603050405020304" pitchFamily="18" charset="0"/>
                  </a:rPr>
                  <a:t>， 则</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 </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=1∶2</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 ∶</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=1∶ 1</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3</a:t>
                </a:r>
                <a:r>
                  <a:rPr lang="en-US" altLang="zh-CN" sz="3200" b="1" dirty="0">
                    <a:latin typeface="Times New Roman" panose="02020603050405020304" pitchFamily="18" charset="0"/>
                  </a:rPr>
                  <a:t>=2∶1</a:t>
                </a:r>
                <a:r>
                  <a:rPr lang="zh-CN" altLang="en-US" sz="3200" b="1" dirty="0">
                    <a:latin typeface="Times New Roman" panose="02020603050405020304" pitchFamily="18" charset="0"/>
                  </a:rPr>
                  <a:t>， 故选</a:t>
                </a:r>
                <a:r>
                  <a:rPr lang="en-US" altLang="zh-CN" sz="3200" b="1" dirty="0">
                    <a:latin typeface="Times New Roman" panose="02020603050405020304" pitchFamily="18" charset="0"/>
                  </a:rPr>
                  <a:t>B</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mc:Choice>
        <mc:Fallback>
          <p:sp>
            <p:nvSpPr>
              <p:cNvPr id="11" name="矩形 2"/>
              <p:cNvSpPr>
                <a:spLocks noRot="1" noChangeAspect="1" noMove="1" noResize="1" noEditPoints="1" noAdjustHandles="1" noChangeArrowheads="1" noChangeShapeType="1" noTextEdit="1"/>
              </p:cNvSpPr>
              <p:nvPr/>
            </p:nvSpPr>
            <p:spPr bwMode="auto">
              <a:xfrm>
                <a:off x="1367937" y="1124744"/>
                <a:ext cx="9408583" cy="3945097"/>
              </a:xfrm>
              <a:prstGeom prst="rect">
                <a:avLst/>
              </a:prstGeom>
              <a:blipFill rotWithShape="1">
                <a:blip r:embed="rId1"/>
                <a:stretch>
                  <a:fillRect l="-2" t="-4" r="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51180" y="620737"/>
            <a:ext cx="11089640" cy="5616575"/>
            <a:chOff x="-1210" y="1779"/>
            <a:chExt cx="17464" cy="8845"/>
          </a:xfrm>
        </p:grpSpPr>
        <p:pic>
          <p:nvPicPr>
            <p:cNvPr id="3" name="图片 2" descr="打孔纸"/>
            <p:cNvPicPr>
              <a:picLocks noChangeAspect="1"/>
            </p:cNvPicPr>
            <p:nvPr>
              <p:custDataLst>
                <p:tags r:id="rId1"/>
              </p:custDataLst>
            </p:nvPr>
          </p:nvPicPr>
          <p:blipFill>
            <a:blip r:embed="rId2"/>
            <a:stretch>
              <a:fillRect/>
            </a:stretch>
          </p:blipFill>
          <p:spPr>
            <a:xfrm>
              <a:off x="-1210" y="2247"/>
              <a:ext cx="17464" cy="8377"/>
            </a:xfrm>
            <a:prstGeom prst="rect">
              <a:avLst/>
            </a:prstGeom>
          </p:spPr>
        </p:pic>
        <p:grpSp>
          <p:nvGrpSpPr>
            <p:cNvPr id="7" name="组合 6"/>
            <p:cNvGrpSpPr/>
            <p:nvPr/>
          </p:nvGrpSpPr>
          <p:grpSpPr>
            <a:xfrm>
              <a:off x="-601" y="1779"/>
              <a:ext cx="4207" cy="977"/>
              <a:chOff x="-601" y="2186"/>
              <a:chExt cx="4207" cy="977"/>
            </a:xfrm>
          </p:grpSpPr>
          <p:sp>
            <p:nvSpPr>
              <p:cNvPr id="4" name="文本框 3"/>
              <p:cNvSpPr txBox="1"/>
              <p:nvPr>
                <p:custDataLst>
                  <p:tags r:id="rId3"/>
                </p:custDataLst>
              </p:nvPr>
            </p:nvSpPr>
            <p:spPr>
              <a:xfrm>
                <a:off x="882" y="2341"/>
                <a:ext cx="2724"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601" y="2186"/>
                <a:ext cx="1579" cy="936"/>
              </a:xfrm>
              <a:prstGeom prst="rect">
                <a:avLst/>
              </a:prstGeom>
            </p:spPr>
          </p:pic>
        </p:grpSp>
      </p:grpSp>
      <p:sp>
        <p:nvSpPr>
          <p:cNvPr id="8" name="矩形 7"/>
          <p:cNvSpPr>
            <a:spLocks noChangeArrowheads="1"/>
          </p:cNvSpPr>
          <p:nvPr/>
        </p:nvSpPr>
        <p:spPr bwMode="auto">
          <a:xfrm>
            <a:off x="1559497" y="1650327"/>
            <a:ext cx="950505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71564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利用各支路电流的数据求两并联电阻之比，应用并联分流规律的表达式求解，这是一般方法。但是，很多学生感觉记住这个表达式有较大难度。为此，建议依据并联电压相等的规律，利用表达式“</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1</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baseline="-25000" dirty="0">
                <a:solidFill>
                  <a:srgbClr val="00B0F0"/>
                </a:solidFill>
                <a:latin typeface="Times New Roman" panose="02020603050405020304" pitchFamily="18" charset="0"/>
                <a:ea typeface="楷体" panose="02010609060101010101" pitchFamily="49" charset="-122"/>
              </a:rPr>
              <a:t>2</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进行解答。</a:t>
            </a:r>
            <a:endParaRPr lang="en-US" altLang="zh-CN" sz="3200" b="1" u="wavy" dirty="0">
              <a:solidFill>
                <a:srgbClr val="00B0F0"/>
              </a:solidFill>
              <a:uFill>
                <a:solidFill>
                  <a:prstClr val="black"/>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7408" y="1556792"/>
            <a:ext cx="10657830"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．两个导体串联后的总电阻大于其中任何一个导体的电阻，因为导体串联相当于</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778521" y="3064892"/>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．减小了导体长度</a:t>
            </a:r>
            <a:endParaRPr lang="zh-CN" altLang="en-US" sz="3200" b="1" kern="100" dirty="0" smtClean="0">
              <a:latin typeface="Times New Roman" panose="02020603050405020304"/>
              <a:ea typeface="宋体" panose="02010600030101010101" pitchFamily="2" charset="-122"/>
            </a:endParaRPr>
          </a:p>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．减小了导体横截面积</a:t>
            </a:r>
            <a:endParaRPr lang="zh-CN" altLang="en-US" sz="3200" b="1" kern="100" dirty="0" smtClean="0">
              <a:latin typeface="Times New Roman" panose="02020603050405020304"/>
              <a:ea typeface="宋体" panose="02010600030101010101" pitchFamily="2" charset="-122"/>
            </a:endParaRPr>
          </a:p>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．增大了导体横截面积</a:t>
            </a:r>
            <a:endParaRPr lang="zh-CN" altLang="en-US" sz="3200" b="1" kern="100" dirty="0" smtClean="0">
              <a:latin typeface="Times New Roman" panose="02020603050405020304"/>
              <a:ea typeface="宋体" panose="02010600030101010101" pitchFamily="2" charset="-122"/>
            </a:endParaRPr>
          </a:p>
          <a:p>
            <a:pPr marL="6337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．增大了导体长度</a:t>
            </a:r>
            <a:endParaRPr lang="zh-CN" altLang="en-US" sz="3200" b="1" kern="100" dirty="0" smtClean="0">
              <a:latin typeface="Times New Roman" panose="02020603050405020304"/>
              <a:ea typeface="宋体" panose="02010600030101010101" pitchFamily="2" charset="-122"/>
            </a:endParaRPr>
          </a:p>
        </p:txBody>
      </p:sp>
      <p:sp>
        <p:nvSpPr>
          <p:cNvPr id="6" name="矩形 5"/>
          <p:cNvSpPr/>
          <p:nvPr/>
        </p:nvSpPr>
        <p:spPr>
          <a:xfrm>
            <a:off x="5565818" y="2473140"/>
            <a:ext cx="360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D</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700808"/>
            <a:ext cx="10622054" cy="17543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．要得到</a:t>
            </a:r>
            <a:r>
              <a:rPr lang="en-US" altLang="zh-CN" sz="3200" b="1" kern="2200" dirty="0" smtClean="0">
                <a:latin typeface="Times New Roman" panose="02020603050405020304"/>
                <a:ea typeface="宋体" panose="02010600030101010101" pitchFamily="2" charset="-122"/>
              </a:rPr>
              <a:t>30</a:t>
            </a:r>
            <a:r>
              <a:rPr lang="zh-CN" altLang="en-US" sz="3200" b="1" kern="2200" dirty="0" smtClean="0">
                <a:latin typeface="Times New Roman" panose="02020603050405020304"/>
                <a:ea typeface="宋体" panose="02010600030101010101" pitchFamily="2" charset="-122"/>
              </a:rPr>
              <a:t> </a:t>
            </a:r>
            <a:r>
              <a:rPr lang="el-GR" altLang="zh-CN" sz="3200" b="1" kern="2200" dirty="0" smtClean="0">
                <a:latin typeface="Times New Roman" panose="02020603050405020304"/>
                <a:ea typeface="宋体" panose="02010600030101010101" pitchFamily="2" charset="-122"/>
              </a:rPr>
              <a:t>Ω</a:t>
            </a:r>
            <a:r>
              <a:rPr lang="zh-CN" altLang="en-US" sz="3200" b="1" kern="2200" dirty="0" smtClean="0">
                <a:latin typeface="Times New Roman" panose="02020603050405020304"/>
                <a:ea typeface="宋体" panose="02010600030101010101" pitchFamily="2" charset="-122"/>
              </a:rPr>
              <a:t>的电阻，需将一个</a:t>
            </a:r>
            <a:r>
              <a:rPr lang="en-US" altLang="zh-CN" sz="3200" b="1" kern="2200" dirty="0" smtClean="0">
                <a:latin typeface="Times New Roman" panose="02020603050405020304"/>
                <a:ea typeface="宋体" panose="02010600030101010101" pitchFamily="2" charset="-122"/>
              </a:rPr>
              <a:t>20</a:t>
            </a:r>
            <a:r>
              <a:rPr lang="zh-CN" altLang="en-US" sz="3200" b="1" kern="2200" dirty="0" smtClean="0">
                <a:latin typeface="Times New Roman" panose="02020603050405020304"/>
                <a:ea typeface="宋体" panose="02010600030101010101" pitchFamily="2" charset="-122"/>
              </a:rPr>
              <a:t> </a:t>
            </a:r>
            <a:r>
              <a:rPr lang="el-GR" altLang="zh-CN" sz="3200" b="1" kern="2200" dirty="0" smtClean="0">
                <a:latin typeface="Times New Roman" panose="02020603050405020304"/>
                <a:ea typeface="宋体" panose="02010600030101010101" pitchFamily="2" charset="-122"/>
              </a:rPr>
              <a:t>Ω</a:t>
            </a:r>
            <a:r>
              <a:rPr lang="zh-CN" altLang="en-US" sz="3200" b="1" kern="2200" dirty="0" smtClean="0">
                <a:latin typeface="Times New Roman" panose="02020603050405020304"/>
                <a:ea typeface="宋体" panose="02010600030101010101" pitchFamily="2" charset="-122"/>
              </a:rPr>
              <a:t>的电阻与一个</a:t>
            </a:r>
            <a:r>
              <a:rPr lang="el-GR" altLang="zh-CN" sz="3200" b="1" kern="2200" dirty="0" smtClean="0">
                <a:latin typeface="Times New Roman" panose="02020603050405020304"/>
                <a:ea typeface="宋体" panose="02010600030101010101" pitchFamily="2" charset="-122"/>
              </a:rPr>
              <a:t>________Ω</a:t>
            </a:r>
            <a:r>
              <a:rPr lang="zh-CN" altLang="en-US" sz="3200" b="1" kern="2200" dirty="0" smtClean="0">
                <a:latin typeface="Times New Roman" panose="02020603050405020304"/>
                <a:ea typeface="宋体" panose="02010600030101010101" pitchFamily="2" charset="-122"/>
              </a:rPr>
              <a:t>的电阻</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联起来。要得到</a:t>
            </a:r>
            <a:r>
              <a:rPr lang="en-US" altLang="zh-CN" sz="3200" b="1" kern="2200" dirty="0" smtClean="0">
                <a:latin typeface="Times New Roman" panose="02020603050405020304"/>
                <a:ea typeface="宋体" panose="02010600030101010101" pitchFamily="2" charset="-122"/>
              </a:rPr>
              <a:t>24</a:t>
            </a:r>
            <a:r>
              <a:rPr lang="zh-CN" altLang="en-US" sz="3200" b="1" kern="2200" dirty="0" smtClean="0">
                <a:latin typeface="Times New Roman" panose="02020603050405020304"/>
                <a:ea typeface="宋体" panose="02010600030101010101" pitchFamily="2" charset="-122"/>
              </a:rPr>
              <a:t> </a:t>
            </a:r>
            <a:r>
              <a:rPr lang="el-GR" altLang="zh-CN" sz="3200" b="1" kern="2200" dirty="0" smtClean="0">
                <a:latin typeface="Times New Roman" panose="02020603050405020304"/>
                <a:ea typeface="宋体" panose="02010600030101010101" pitchFamily="2" charset="-122"/>
              </a:rPr>
              <a:t>Ω</a:t>
            </a:r>
            <a:r>
              <a:rPr lang="zh-CN" altLang="en-US" sz="3200" b="1" kern="2200" dirty="0" smtClean="0">
                <a:latin typeface="Times New Roman" panose="02020603050405020304"/>
                <a:ea typeface="宋体" panose="02010600030101010101" pitchFamily="2" charset="-122"/>
              </a:rPr>
              <a:t>的电阻，需将</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个</a:t>
            </a:r>
            <a:r>
              <a:rPr lang="en-US" altLang="zh-CN" sz="3200" b="1" kern="2200" dirty="0" smtClean="0">
                <a:latin typeface="Times New Roman" panose="02020603050405020304"/>
                <a:ea typeface="宋体" panose="02010600030101010101" pitchFamily="2" charset="-122"/>
              </a:rPr>
              <a:t>8</a:t>
            </a:r>
            <a:r>
              <a:rPr lang="zh-CN" altLang="en-US" sz="3200" b="1" kern="2200" dirty="0" smtClean="0">
                <a:latin typeface="Times New Roman" panose="02020603050405020304"/>
                <a:ea typeface="宋体" panose="02010600030101010101" pitchFamily="2" charset="-122"/>
              </a:rPr>
              <a:t> </a:t>
            </a:r>
            <a:r>
              <a:rPr lang="el-GR" altLang="zh-CN" sz="3200" b="1" kern="2200" dirty="0" smtClean="0">
                <a:latin typeface="Times New Roman" panose="02020603050405020304"/>
                <a:ea typeface="宋体" panose="02010600030101010101" pitchFamily="2" charset="-122"/>
              </a:rPr>
              <a:t>Ω</a:t>
            </a:r>
            <a:r>
              <a:rPr lang="zh-CN" altLang="en-US" sz="3200" b="1" kern="2200" dirty="0" smtClean="0">
                <a:latin typeface="Times New Roman" panose="02020603050405020304"/>
                <a:ea typeface="宋体" panose="02010600030101010101" pitchFamily="2" charset="-122"/>
              </a:rPr>
              <a:t>的电阻串联起来使用。</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2032311" y="2628201"/>
            <a:ext cx="607305"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10</a:t>
            </a:r>
            <a:endParaRPr lang="zh-CN" altLang="en-US" sz="3200" dirty="0">
              <a:solidFill>
                <a:prstClr val="black"/>
              </a:solidFill>
            </a:endParaRPr>
          </a:p>
        </p:txBody>
      </p:sp>
      <p:sp>
        <p:nvSpPr>
          <p:cNvPr id="4" name="矩形 3"/>
          <p:cNvSpPr/>
          <p:nvPr/>
        </p:nvSpPr>
        <p:spPr>
          <a:xfrm>
            <a:off x="5218841" y="2564904"/>
            <a:ext cx="504056"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串</a:t>
            </a:r>
            <a:endParaRPr lang="zh-CN" altLang="en-US" sz="3200" dirty="0">
              <a:solidFill>
                <a:prstClr val="black"/>
              </a:solidFill>
            </a:endParaRPr>
          </a:p>
        </p:txBody>
      </p:sp>
      <p:sp>
        <p:nvSpPr>
          <p:cNvPr id="5" name="矩形 4"/>
          <p:cNvSpPr/>
          <p:nvPr/>
        </p:nvSpPr>
        <p:spPr>
          <a:xfrm>
            <a:off x="3040422" y="3348281"/>
            <a:ext cx="391282"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3</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9" y="1556792"/>
            <a:ext cx="10657829"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济宁曲阜期中</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两个电阻</a:t>
            </a:r>
            <a:r>
              <a:rPr lang="en-US" altLang="zh-CN" sz="3200" b="1" i="1" kern="2200" dirty="0" smtClean="0">
                <a:latin typeface="Times New Roman" panose="02020603050405020304"/>
                <a:ea typeface="宋体" panose="02010600030101010101" pitchFamily="2" charset="-122"/>
              </a:rPr>
              <a:t>R</a:t>
            </a:r>
            <a:r>
              <a:rPr lang="en-US" altLang="zh-CN" sz="3200" b="1" kern="2200" baseline="-250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i="1" kern="2200" dirty="0" smtClean="0">
                <a:latin typeface="Times New Roman" panose="02020603050405020304"/>
                <a:ea typeface="宋体" panose="02010600030101010101" pitchFamily="2" charset="-122"/>
              </a:rPr>
              <a:t>R</a:t>
            </a:r>
            <a:r>
              <a:rPr lang="en-US" altLang="zh-CN" sz="3200" b="1" kern="2200" baseline="-250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并联后的总电阻为</a:t>
            </a:r>
            <a:r>
              <a:rPr lang="en-US" altLang="zh-CN" sz="3200" b="1" kern="2200" dirty="0" smtClean="0">
                <a:latin typeface="Times New Roman" panose="02020603050405020304"/>
                <a:ea typeface="宋体" panose="02010600030101010101" pitchFamily="2" charset="-122"/>
              </a:rPr>
              <a:t>10</a:t>
            </a:r>
            <a:r>
              <a:rPr lang="zh-CN" altLang="en-US" sz="3200" b="1" kern="2200" dirty="0" smtClean="0">
                <a:latin typeface="Times New Roman" panose="02020603050405020304"/>
                <a:ea typeface="宋体" panose="02010600030101010101" pitchFamily="2" charset="-122"/>
              </a:rPr>
              <a:t> </a:t>
            </a:r>
            <a:r>
              <a:rPr lang="el-GR" altLang="zh-CN" sz="3200" b="1" kern="2200" dirty="0" smtClean="0">
                <a:latin typeface="Times New Roman" panose="02020603050405020304"/>
                <a:ea typeface="宋体" panose="02010600030101010101" pitchFamily="2" charset="-122"/>
              </a:rPr>
              <a:t>Ω</a:t>
            </a:r>
            <a:r>
              <a:rPr lang="zh-CN" altLang="en-US" sz="3200" b="1" kern="2200" dirty="0" smtClean="0">
                <a:latin typeface="Times New Roman" panose="02020603050405020304"/>
                <a:ea typeface="宋体" panose="02010600030101010101" pitchFamily="2" charset="-122"/>
              </a:rPr>
              <a:t>，则下列判断正确的是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7408" y="3068960"/>
            <a:ext cx="8640960" cy="11302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tabLst>
                <a:tab pos="447675" algn="l"/>
                <a:tab pos="542925" algn="l"/>
              </a:tabLst>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R</a:t>
            </a:r>
            <a:r>
              <a:rPr lang="en-US" altLang="zh-CN" sz="3200" b="1" kern="100" baseline="-25000" dirty="0" smtClean="0">
                <a:latin typeface="Times New Roman" panose="02020603050405020304"/>
                <a:ea typeface="宋体" panose="02010600030101010101" pitchFamily="2" charset="-122"/>
              </a:rPr>
              <a:t>1</a:t>
            </a:r>
            <a:r>
              <a:rPr lang="zh-CN" altLang="en-US" sz="3200" b="1" kern="100" dirty="0" smtClean="0">
                <a:latin typeface="Times New Roman" panose="02020603050405020304"/>
                <a:ea typeface="宋体" panose="02010600030101010101" pitchFamily="2" charset="-122"/>
              </a:rPr>
              <a:t>一定小于</a:t>
            </a:r>
            <a:r>
              <a:rPr lang="el-GR" altLang="zh-CN" sz="3200" b="1" kern="100" dirty="0" smtClean="0">
                <a:latin typeface="Times New Roman" panose="02020603050405020304"/>
                <a:ea typeface="宋体" panose="02010600030101010101" pitchFamily="2" charset="-122"/>
              </a:rPr>
              <a:t>10 Ω</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R</a:t>
            </a:r>
            <a:r>
              <a:rPr lang="en-US" altLang="zh-CN" sz="3200" b="1" kern="100" baseline="-25000" dirty="0" smtClean="0">
                <a:latin typeface="Times New Roman" panose="02020603050405020304"/>
                <a:ea typeface="宋体" panose="02010600030101010101" pitchFamily="2" charset="-122"/>
              </a:rPr>
              <a:t>2</a:t>
            </a:r>
            <a:r>
              <a:rPr lang="zh-CN" altLang="en-US" sz="3200" b="1" kern="100" dirty="0" smtClean="0">
                <a:latin typeface="Times New Roman" panose="02020603050405020304"/>
                <a:ea typeface="宋体" panose="02010600030101010101" pitchFamily="2" charset="-122"/>
              </a:rPr>
              <a:t>可能为</a:t>
            </a:r>
            <a:r>
              <a:rPr lang="el-GR" altLang="zh-CN" sz="3200" b="1" kern="100" dirty="0" smtClean="0">
                <a:latin typeface="Times New Roman" panose="02020603050405020304"/>
                <a:ea typeface="宋体" panose="02010600030101010101" pitchFamily="2" charset="-122"/>
              </a:rPr>
              <a:t>10 Ω</a:t>
            </a:r>
            <a:endParaRPr lang="el-GR" altLang="zh-CN"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tabLst>
                <a:tab pos="447675" algn="l"/>
                <a:tab pos="542925" algn="l"/>
              </a:tabLst>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R</a:t>
            </a:r>
            <a:r>
              <a:rPr lang="en-US" altLang="zh-CN" sz="3200" b="1" kern="100" baseline="-25000" dirty="0" smtClean="0">
                <a:latin typeface="Times New Roman" panose="02020603050405020304"/>
                <a:ea typeface="宋体" panose="02010600030101010101" pitchFamily="2" charset="-122"/>
              </a:rPr>
              <a:t>1</a:t>
            </a:r>
            <a:r>
              <a:rPr lang="zh-CN" altLang="en-US" sz="3200" b="1" kern="100" dirty="0" smtClean="0">
                <a:latin typeface="Times New Roman" panose="02020603050405020304"/>
                <a:ea typeface="宋体" panose="02010600030101010101" pitchFamily="2" charset="-122"/>
              </a:rPr>
              <a:t>一定大于</a:t>
            </a:r>
            <a:r>
              <a:rPr lang="el-GR" altLang="zh-CN" sz="3200" b="1" kern="100" dirty="0" smtClean="0">
                <a:latin typeface="Times New Roman" panose="02020603050405020304"/>
                <a:ea typeface="宋体" panose="02010600030101010101" pitchFamily="2" charset="-122"/>
              </a:rPr>
              <a:t>10 Ω</a:t>
            </a:r>
            <a:r>
              <a:rPr lang="zh-CN" altLang="en-US" sz="3200" b="1" kern="100" dirty="0" smtClean="0">
                <a:latin typeface="Times New Roman" panose="02020603050405020304"/>
                <a:ea typeface="宋体" panose="02010600030101010101" pitchFamily="2" charset="-122"/>
              </a:rPr>
              <a:t>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a:t>
            </a:r>
            <a:r>
              <a:rPr lang="en-US" altLang="zh-CN" sz="3200" b="1" i="1" kern="100" dirty="0" smtClean="0">
                <a:latin typeface="Times New Roman" panose="02020603050405020304"/>
                <a:ea typeface="宋体" panose="02010600030101010101" pitchFamily="2" charset="-122"/>
              </a:rPr>
              <a:t>R</a:t>
            </a:r>
            <a:r>
              <a:rPr lang="en-US" altLang="zh-CN" sz="3200" b="1" kern="100" baseline="-25000" dirty="0" smtClean="0">
                <a:latin typeface="Times New Roman" panose="02020603050405020304"/>
                <a:ea typeface="宋体" panose="02010600030101010101" pitchFamily="2" charset="-122"/>
              </a:rPr>
              <a:t>1</a:t>
            </a:r>
            <a:r>
              <a:rPr lang="zh-CN" altLang="en-US" sz="3200" b="1" kern="100" dirty="0" smtClean="0">
                <a:latin typeface="Times New Roman" panose="02020603050405020304"/>
                <a:ea typeface="宋体" panose="02010600030101010101" pitchFamily="2" charset="-122"/>
              </a:rPr>
              <a:t>可能为</a:t>
            </a:r>
            <a:r>
              <a:rPr lang="el-GR" altLang="zh-CN" sz="3200" b="1" kern="100" dirty="0" smtClean="0">
                <a:latin typeface="Times New Roman" panose="02020603050405020304"/>
                <a:ea typeface="宋体" panose="02010600030101010101" pitchFamily="2" charset="-122"/>
              </a:rPr>
              <a:t>10 Ω</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1271837" y="4595644"/>
            <a:ext cx="8352555" cy="1569660"/>
          </a:xfrm>
          <a:prstGeom prst="rect">
            <a:avLst/>
          </a:prstGeom>
          <a:noFill/>
          <a:ln w="9525">
            <a:noFill/>
          </a:ln>
        </p:spPr>
        <p:txBody>
          <a:bodyPr wrap="square">
            <a:spAutoFit/>
          </a:bodyPr>
          <a:lstStyle/>
          <a:p>
            <a:pPr>
              <a:lnSpc>
                <a:spcPct val="150000"/>
              </a:lnSpc>
              <a:spcAft>
                <a:spcPts val="0"/>
              </a:spcAft>
            </a:pP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点拨</a:t>
            </a:r>
            <a:r>
              <a:rPr lang="en-US" altLang="zh-CN" sz="3200" kern="100" dirty="0" smtClean="0">
                <a:solidFill>
                  <a:schemeClr val="accent5">
                    <a:lumMod val="60000"/>
                    <a:lumOff val="40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200" b="1" dirty="0" smtClean="0">
                <a:latin typeface="Times New Roman" panose="02020603050405020304"/>
                <a:ea typeface="宋体" panose="02010600030101010101" pitchFamily="2" charset="-122"/>
                <a:cs typeface="Times New Roman" panose="02020603050405020304"/>
              </a:rPr>
              <a:t>并联电路</a:t>
            </a:r>
            <a:r>
              <a:rPr lang="zh-CN" altLang="en-US" sz="3200" b="1" dirty="0">
                <a:latin typeface="Times New Roman" panose="02020603050405020304"/>
                <a:ea typeface="宋体" panose="02010600030101010101" pitchFamily="2" charset="-122"/>
                <a:cs typeface="Times New Roman" panose="02020603050405020304"/>
              </a:rPr>
              <a:t>的总电阻小于任何一个分电阻，故任何一个分电阻都大于</a:t>
            </a:r>
            <a:r>
              <a:rPr lang="en-US" altLang="zh-CN" sz="3200" b="1" dirty="0">
                <a:latin typeface="Times New Roman" panose="02020603050405020304"/>
                <a:ea typeface="宋体" panose="02010600030101010101" pitchFamily="2" charset="-122"/>
                <a:cs typeface="Times New Roman" panose="02020603050405020304"/>
              </a:rPr>
              <a:t>10 Ω</a:t>
            </a:r>
            <a:r>
              <a:rPr lang="zh-CN" altLang="en-US" sz="3200" b="1" dirty="0">
                <a:latin typeface="Times New Roman" panose="02020603050405020304"/>
                <a:ea typeface="宋体" panose="02010600030101010101" pitchFamily="2" charset="-122"/>
                <a:cs typeface="Times New Roman" panose="02020603050405020304"/>
              </a:rPr>
              <a:t>。</a:t>
            </a:r>
            <a:endParaRPr lang="zh-CN" altLang="zh-CN" sz="3200" kern="100" dirty="0">
              <a:effectLst/>
              <a:latin typeface="宋体" panose="02010600030101010101" pitchFamily="2" charset="-122"/>
              <a:cs typeface="Courier New" panose="02070309020205020404"/>
            </a:endParaRPr>
          </a:p>
        </p:txBody>
      </p:sp>
      <p:sp>
        <p:nvSpPr>
          <p:cNvPr id="5" name="矩形 4"/>
          <p:cNvSpPr/>
          <p:nvPr/>
        </p:nvSpPr>
        <p:spPr>
          <a:xfrm>
            <a:off x="6796324" y="2328559"/>
            <a:ext cx="432048" cy="830997"/>
          </a:xfrm>
          <a:prstGeom prst="rect">
            <a:avLst/>
          </a:prstGeom>
          <a:noFill/>
          <a:ln w="9525">
            <a:noFill/>
          </a:ln>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C</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1627388" y="1881193"/>
            <a:ext cx="8893556" cy="3427732"/>
            <a:chOff x="1636150" y="1410894"/>
            <a:chExt cx="6670167" cy="2570799"/>
          </a:xfrm>
        </p:grpSpPr>
        <p:cxnSp>
          <p:nvCxnSpPr>
            <p:cNvPr id="18" name="直接箭头连接符 17"/>
            <p:cNvCxnSpPr/>
            <p:nvPr/>
          </p:nvCxnSpPr>
          <p:spPr bwMode="auto">
            <a:xfrm flipH="1">
              <a:off x="3058252" y="2555984"/>
              <a:ext cx="68542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3742707" y="2371492"/>
              <a:ext cx="1652394" cy="3700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欧姆定律</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25" name="直接箭头连接符 24"/>
            <p:cNvCxnSpPr/>
            <p:nvPr/>
          </p:nvCxnSpPr>
          <p:spPr bwMode="auto">
            <a:xfrm>
              <a:off x="5397423" y="2571750"/>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矩形 35"/>
            <p:cNvSpPr>
              <a:spLocks noChangeArrowheads="1"/>
            </p:cNvSpPr>
            <p:nvPr/>
          </p:nvSpPr>
          <p:spPr bwMode="auto">
            <a:xfrm>
              <a:off x="4769050" y="1534021"/>
              <a:ext cx="353726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串联电路电压的分配规律</a:t>
              </a:r>
              <a:endParaRPr lang="en-US" altLang="zh-CN" sz="3200" b="1" dirty="0"/>
            </a:p>
          </p:txBody>
        </p:sp>
        <p:cxnSp>
          <p:nvCxnSpPr>
            <p:cNvPr id="30" name="直接箭头连接符 29"/>
            <p:cNvCxnSpPr/>
            <p:nvPr/>
          </p:nvCxnSpPr>
          <p:spPr>
            <a:xfrm>
              <a:off x="6442628" y="2067694"/>
              <a:ext cx="0" cy="977931"/>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1" name="矩形 35"/>
            <p:cNvSpPr>
              <a:spLocks noChangeArrowheads="1"/>
            </p:cNvSpPr>
            <p:nvPr/>
          </p:nvSpPr>
          <p:spPr bwMode="auto">
            <a:xfrm>
              <a:off x="4769050" y="3075806"/>
              <a:ext cx="353726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并联电路电流的分配规律</a:t>
              </a:r>
              <a:endParaRPr lang="en-US" altLang="zh-CN" sz="3200" b="1" dirty="0"/>
            </a:p>
          </p:txBody>
        </p:sp>
        <p:cxnSp>
          <p:nvCxnSpPr>
            <p:cNvPr id="32" name="直接箭头连接符 31"/>
            <p:cNvCxnSpPr/>
            <p:nvPr/>
          </p:nvCxnSpPr>
          <p:spPr>
            <a:xfrm>
              <a:off x="2770220" y="2232599"/>
              <a:ext cx="0" cy="699191"/>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矩形 35"/>
            <p:cNvSpPr>
              <a:spLocks noChangeArrowheads="1"/>
            </p:cNvSpPr>
            <p:nvPr/>
          </p:nvSpPr>
          <p:spPr bwMode="auto">
            <a:xfrm>
              <a:off x="1636150" y="1410894"/>
              <a:ext cx="23503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cs typeface="Times New Roman" panose="02020603050405020304" pitchFamily="18" charset="0"/>
                </a:rPr>
                <a:t>电阻串联的规律</a:t>
              </a:r>
              <a:endParaRPr lang="zh-CN" altLang="en-US" sz="3200" b="1" dirty="0">
                <a:latin typeface="Times New Roman" panose="02020603050405020304" pitchFamily="18" charset="0"/>
                <a:cs typeface="Times New Roman" panose="02020603050405020304" pitchFamily="18" charset="0"/>
              </a:endParaRPr>
            </a:p>
            <a:p>
              <a:pPr eaLnBrk="1" hangingPunct="1"/>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5" name="矩形 35"/>
                <p:cNvSpPr>
                  <a:spLocks noChangeArrowheads="1"/>
                </p:cNvSpPr>
                <p:nvPr/>
              </p:nvSpPr>
              <p:spPr bwMode="auto">
                <a:xfrm>
                  <a:off x="1762108" y="2931790"/>
                  <a:ext cx="2509891" cy="104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cs typeface="Times New Roman" panose="02020603050405020304" pitchFamily="18" charset="0"/>
                    </a:rPr>
                    <a:t>电阻并联的规律</a:t>
                  </a:r>
                  <a:endParaRPr lang="en-US" altLang="zh-CN" sz="3200" b="1" dirty="0">
                    <a:latin typeface="Times New Roman" panose="02020603050405020304" pitchFamily="18" charset="0"/>
                    <a:cs typeface="Times New Roman" panose="02020603050405020304" pitchFamily="18" charset="0"/>
                  </a:endParaRPr>
                </a:p>
                <a:p>
                  <a:pPr eaLnBrk="1" hangingPunct="1"/>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a:latin typeface="Cambria Math" panose="02040503050406030204"/>
                              <a:cs typeface="Times New Roman" panose="02020603050405020304" pitchFamily="18" charset="0"/>
                            </a:rPr>
                          </m:ctrlPr>
                        </m:boxPr>
                        <m:e>
                          <m:f>
                            <m:fPr>
                              <m:ctrlPr>
                                <a:rPr lang="en-US" altLang="zh-CN" sz="3200" b="1" i="1">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den>
                          </m:f>
                        </m:e>
                      </m:box>
                    </m:oMath>
                  </a14:m>
                  <a:r>
                    <a:rPr lang="en-US" altLang="zh-CN"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en-US" altLang="zh-CN"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1</m:t>
                              </m:r>
                            </m:den>
                          </m:f>
                        </m:e>
                      </m:box>
                    </m:oMath>
                  </a14:m>
                  <a:r>
                    <a:rPr lang="zh-CN" altLang="en-US" sz="3200" b="1" dirty="0">
                      <a:latin typeface="Times New Roman" panose="02020603050405020304" pitchFamily="18" charset="0"/>
                      <a:cs typeface="Times New Roman" panose="02020603050405020304" pitchFamily="18" charset="0"/>
                    </a:rPr>
                    <a:t>＋</a:t>
                  </a:r>
                  <a14:m>
                    <m:oMath xmlns:m="http://schemas.openxmlformats.org/officeDocument/2006/math">
                      <m:box>
                        <m:boxPr>
                          <m:ctrlPr>
                            <a:rPr lang="zh-CN" altLang="en-US" sz="3200" b="1" i="1" dirty="0">
                              <a:latin typeface="Cambria Math" panose="02040503050406030204"/>
                              <a:cs typeface="Times New Roman" panose="02020603050405020304" pitchFamily="18" charset="0"/>
                            </a:rPr>
                          </m:ctrlPr>
                        </m:boxPr>
                        <m:e>
                          <m:f>
                            <m:fPr>
                              <m:ctrlPr>
                                <a:rPr lang="en-US" altLang="zh-CN" sz="3200" b="1" i="1" dirty="0">
                                  <a:latin typeface="Cambria Math" panose="02040503050406030204"/>
                                  <a:cs typeface="Times New Roman" panose="02020603050405020304" pitchFamily="18" charset="0"/>
                                </a:rPr>
                              </m:ctrlPr>
                            </m:fPr>
                            <m:num>
                              <m:r>
                                <m:rPr>
                                  <m:nor/>
                                </m:rPr>
                                <a:rPr lang="en-US" altLang="zh-CN" sz="3200" b="1" dirty="0">
                                  <a:latin typeface="Times New Roman" panose="02020603050405020304" pitchFamily="18" charset="0"/>
                                  <a:cs typeface="Times New Roman" panose="02020603050405020304" pitchFamily="18" charset="0"/>
                                </a:rPr>
                                <m:t>1</m:t>
                              </m:r>
                            </m:num>
                            <m:den>
                              <m:r>
                                <m:rPr>
                                  <m:nor/>
                                </m:rPr>
                                <a:rPr lang="en-US" altLang="zh-CN" sz="3200" b="1" i="1" dirty="0">
                                  <a:latin typeface="Times New Roman" panose="02020603050405020304" pitchFamily="18" charset="0"/>
                                  <a:cs typeface="Times New Roman" panose="02020603050405020304" pitchFamily="18" charset="0"/>
                                </a:rPr>
                                <m:t>R</m:t>
                              </m:r>
                              <m:r>
                                <m:rPr>
                                  <m:nor/>
                                </m:rPr>
                                <a:rPr lang="en-US" altLang="zh-CN" sz="3200" b="1" baseline="-25000" dirty="0">
                                  <a:latin typeface="Times New Roman" panose="02020603050405020304" pitchFamily="18" charset="0"/>
                                  <a:cs typeface="Times New Roman" panose="02020603050405020304" pitchFamily="18" charset="0"/>
                                </a:rPr>
                                <m:t>2</m:t>
                              </m:r>
                            </m:den>
                          </m:f>
                        </m:e>
                      </m:box>
                    </m:oMath>
                  </a14:m>
                  <a:r>
                    <a:rPr lang="en-US" altLang="zh-CN"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mc:Choice>
          <mc:Fallback>
            <p:sp>
              <p:nvSpPr>
                <p:cNvPr id="35" name="矩形 35"/>
                <p:cNvSpPr>
                  <a:spLocks noRot="1" noChangeAspect="1" noMove="1" noResize="1" noEditPoints="1" noAdjustHandles="1" noChangeArrowheads="1" noChangeShapeType="1" noTextEdit="1"/>
                </p:cNvSpPr>
                <p:nvPr/>
              </p:nvSpPr>
              <p:spPr bwMode="auto">
                <a:xfrm>
                  <a:off x="1762108" y="2931790"/>
                  <a:ext cx="2509891" cy="1049903"/>
                </a:xfrm>
                <a:prstGeom prst="rect">
                  <a:avLst/>
                </a:prstGeom>
                <a:blipFill rotWithShape="1">
                  <a:blip r:embed="rId1"/>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p>
                  <a:r>
                    <a:rPr lang="zh-CN" altLang="en-US">
                      <a:noFill/>
                    </a:rPr>
                    <a:t> </a:t>
                  </a:r>
                </a:p>
              </p:txBody>
            </p:sp>
          </mc:Fallback>
        </mc:AlternateContent>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892300"/>
            <a:ext cx="10249634"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研究方法 等效替代法。</a:t>
            </a:r>
            <a:endParaRPr lang="zh-CN" altLang="en-US" b="1" dirty="0">
              <a:latin typeface="Times New Roman" panose="02020603050405020304" pitchFamily="18" charset="0"/>
              <a:ea typeface="+mn-ea"/>
              <a:cs typeface="Times New Roman" panose="02020603050405020304" pitchFamily="18" charset="0"/>
            </a:endParaRPr>
          </a:p>
          <a:p>
            <a:pPr marL="476250" indent="63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在电路</a:t>
            </a:r>
            <a:r>
              <a:rPr lang="zh-CN" altLang="en-US" b="1" dirty="0" smtClean="0">
                <a:latin typeface="Times New Roman" panose="02020603050405020304" pitchFamily="18" charset="0"/>
                <a:ea typeface="+mn-ea"/>
                <a:cs typeface="Times New Roman" panose="02020603050405020304" pitchFamily="18" charset="0"/>
              </a:rPr>
              <a:t>中，</a:t>
            </a:r>
            <a:r>
              <a:rPr lang="en-US" altLang="zh-CN" b="1" dirty="0" smtClean="0">
                <a:latin typeface="Times New Roman" panose="02020603050405020304" pitchFamily="18" charset="0"/>
                <a:ea typeface="+mn-ea"/>
                <a:cs typeface="Times New Roman" panose="02020603050405020304" pitchFamily="18" charset="0"/>
              </a:rPr>
              <a:t> </a:t>
            </a:r>
            <a:r>
              <a:rPr lang="zh-CN" altLang="en-US" b="1" dirty="0">
                <a:latin typeface="Times New Roman" panose="02020603050405020304" pitchFamily="18" charset="0"/>
                <a:ea typeface="+mn-ea"/>
                <a:cs typeface="Times New Roman" panose="02020603050405020304" pitchFamily="18" charset="0"/>
              </a:rPr>
              <a:t>几个电阻对电流的阻碍作用，如果可以用一个电阻来代替，那么这个电阻叫那几个电阻的等效电阻。</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995916"/>
            <a:ext cx="348484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983468"/>
            <a:ext cx="2382480"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电阻的串联</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124744"/>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电阻的串联 串联电路的等效电阻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总电阻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等于各串联电阻之和。关系式：</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推导：在串联电路中</a:t>
            </a:r>
            <a:r>
              <a:rPr lang="en-US" altLang="zh-CN" sz="3200" b="1" i="1" dirty="0">
                <a:latin typeface="Times New Roman" panose="02020603050405020304" pitchFamily="18" charset="0"/>
                <a:cs typeface="Times New Roman" panose="02020603050405020304" pitchFamily="18" charset="0"/>
              </a:rPr>
              <a:t>U</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U</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U</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。由欧姆定律得</a:t>
            </a:r>
            <a:r>
              <a:rPr lang="en-US" altLang="zh-CN" sz="3200" b="1" i="1" dirty="0">
                <a:latin typeface="Times New Roman" panose="02020603050405020304" pitchFamily="18" charset="0"/>
                <a:cs typeface="Times New Roman" panose="02020603050405020304" pitchFamily="18" charset="0"/>
              </a:rPr>
              <a:t>U</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1</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U</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2</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U</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IR</a:t>
            </a:r>
            <a:r>
              <a:rPr lang="zh-CN" altLang="en-US" sz="3200" b="1" dirty="0">
                <a:latin typeface="Times New Roman" panose="02020603050405020304" pitchFamily="18" charset="0"/>
                <a:cs typeface="Times New Roman" panose="02020603050405020304" pitchFamily="18" charset="0"/>
              </a:rPr>
              <a:t>，则</a:t>
            </a:r>
            <a:r>
              <a:rPr lang="en-US" altLang="zh-CN" sz="3200" b="1" i="1" dirty="0">
                <a:latin typeface="Times New Roman" panose="02020603050405020304" pitchFamily="18" charset="0"/>
                <a:cs typeface="Times New Roman" panose="02020603050405020304" pitchFamily="18" charset="0"/>
              </a:rPr>
              <a:t>IR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1</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I</a:t>
            </a:r>
            <a:r>
              <a:rPr lang="en-US" altLang="zh-CN" sz="3200" b="1" baseline="-25000" dirty="0">
                <a:latin typeface="Times New Roman" panose="02020603050405020304" pitchFamily="18" charset="0"/>
                <a:cs typeface="Times New Roman" panose="02020603050405020304" pitchFamily="18" charset="0"/>
              </a:rPr>
              <a:t>2</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2" name="圆角矩形 1"/>
          <p:cNvSpPr/>
          <p:nvPr/>
        </p:nvSpPr>
        <p:spPr>
          <a:xfrm>
            <a:off x="1295467" y="1220754"/>
            <a:ext cx="2112235" cy="67207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p:nvPr/>
        </p:nvCxnSpPr>
        <p:spPr>
          <a:xfrm rot="16200000" flipH="1">
            <a:off x="1893777" y="3002376"/>
            <a:ext cx="2304256" cy="96011"/>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1"/>
          <p:cNvSpPr>
            <a:spLocks noChangeArrowheads="1"/>
          </p:cNvSpPr>
          <p:nvPr/>
        </p:nvSpPr>
        <p:spPr bwMode="auto">
          <a:xfrm>
            <a:off x="1487488" y="4101074"/>
            <a:ext cx="95050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latin typeface="Times New Roman" panose="02020603050405020304" pitchFamily="18" charset="0"/>
                <a:ea typeface="楷体" panose="02010609060101010101" pitchFamily="49" charset="-122"/>
              </a:rPr>
              <a:t>技巧指导：</a:t>
            </a:r>
            <a:endParaRPr lang="zh-CN" altLang="en-US" sz="2900" b="1" dirty="0">
              <a:latin typeface="Times New Roman" panose="02020603050405020304" pitchFamily="18" charset="0"/>
              <a:ea typeface="楷体" panose="02010609060101010101" pitchFamily="49" charset="-122"/>
            </a:endParaRPr>
          </a:p>
          <a:p>
            <a:pPr marL="0" indent="715645" eaLnBrk="1" hangingPunct="1"/>
            <a:r>
              <a:rPr lang="zh-CN" altLang="en-US" sz="2900" b="1" dirty="0">
                <a:latin typeface="Times New Roman" panose="02020603050405020304" pitchFamily="18" charset="0"/>
                <a:ea typeface="楷体" panose="02010609060101010101" pitchFamily="49" charset="-122"/>
              </a:rPr>
              <a:t>电阻串联的实质：</a:t>
            </a:r>
            <a:r>
              <a:rPr lang="zh-CN" altLang="en-US" sz="2900" b="1" dirty="0">
                <a:solidFill>
                  <a:srgbClr val="00B0F0"/>
                </a:solidFill>
                <a:latin typeface="Times New Roman" panose="02020603050405020304" pitchFamily="18" charset="0"/>
                <a:ea typeface="楷体" panose="02010609060101010101" pitchFamily="49" charset="-122"/>
              </a:rPr>
              <a:t>电阻串联相当于增加了导体的长度，所以总电阻大于任意一个串联电阻。</a:t>
            </a:r>
            <a:endParaRPr lang="en-US" altLang="zh-CN" sz="29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620688"/>
            <a:ext cx="10562167"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几个推论：</a:t>
            </a:r>
            <a:endParaRPr lang="zh-CN" altLang="en-US" sz="3200" b="1" dirty="0">
              <a:latin typeface="Times New Roman" panose="02020603050405020304" pitchFamily="18" charset="0"/>
              <a:cs typeface="Times New Roman" panose="02020603050405020304" pitchFamily="18" charset="0"/>
            </a:endParaRPr>
          </a:p>
          <a:p>
            <a:pPr marL="48260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①若电阻</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i="1" baseline="-25000" dirty="0">
                <a:latin typeface="Times New Roman" panose="02020603050405020304" pitchFamily="18" charset="0"/>
                <a:cs typeface="Times New Roman" panose="02020603050405020304" pitchFamily="18" charset="0"/>
              </a:rPr>
              <a:t>n</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串联，则</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3</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en-US" altLang="zh-CN" sz="3200" b="1" i="1" baseline="-25000" dirty="0">
                <a:latin typeface="Times New Roman" panose="02020603050405020304" pitchFamily="18" charset="0"/>
                <a:cs typeface="Times New Roman" panose="02020603050405020304" pitchFamily="18" charset="0"/>
              </a:rPr>
              <a:t>n</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marL="48260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②若有</a:t>
            </a:r>
            <a:r>
              <a:rPr lang="en-US" altLang="zh-CN" sz="3200" b="1" i="1" dirty="0">
                <a:latin typeface="Times New Roman" panose="02020603050405020304" pitchFamily="18" charset="0"/>
                <a:cs typeface="Times New Roman" panose="02020603050405020304" pitchFamily="18" charset="0"/>
              </a:rPr>
              <a:t>n</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个阻值均为</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0</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的电阻串联，则</a:t>
            </a:r>
            <a:r>
              <a:rPr lang="en-US" altLang="zh-CN" sz="3200" b="1" i="1" dirty="0">
                <a:latin typeface="Times New Roman" panose="02020603050405020304" pitchFamily="18" charset="0"/>
                <a:cs typeface="Times New Roman" panose="02020603050405020304" pitchFamily="18" charset="0"/>
              </a:rPr>
              <a:t>R</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nR</a:t>
            </a:r>
            <a:r>
              <a:rPr lang="en-US" altLang="zh-CN" sz="3200" b="1" baseline="-25000" dirty="0">
                <a:latin typeface="Times New Roman" panose="02020603050405020304" pitchFamily="18" charset="0"/>
                <a:cs typeface="Times New Roman" panose="02020603050405020304" pitchFamily="18" charset="0"/>
              </a:rPr>
              <a:t>0</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marL="48260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③串联电路的总电阻大于任意一个串联电阻</a:t>
            </a:r>
            <a:r>
              <a:rPr lang="en-US" altLang="zh-CN" sz="3200" b="1" dirty="0">
                <a:latin typeface="Times New Roman" panose="02020603050405020304" pitchFamily="18" charset="0"/>
                <a:cs typeface="Times New Roman" panose="02020603050405020304" pitchFamily="18" charset="0"/>
              </a:rPr>
              <a:t>(</a:t>
            </a:r>
            <a:r>
              <a:rPr lang="en-US" altLang="zh-CN" sz="3200" b="1" i="1" dirty="0">
                <a:latin typeface="Times New Roman" panose="02020603050405020304" pitchFamily="18" charset="0"/>
                <a:cs typeface="Times New Roman" panose="02020603050405020304" pitchFamily="18" charset="0"/>
              </a:rPr>
              <a:t>R</a:t>
            </a:r>
            <a:r>
              <a:rPr lang="zh-CN" altLang="en-US" sz="3200" b="1" baseline="-25000" dirty="0">
                <a:latin typeface="Times New Roman" panose="02020603050405020304" pitchFamily="18" charset="0"/>
                <a:cs typeface="Times New Roman" panose="02020603050405020304" pitchFamily="18" charset="0"/>
              </a:rPr>
              <a:t>串</a:t>
            </a:r>
            <a:r>
              <a:rPr lang="en-US" altLang="zh-CN" sz="3200" b="1" dirty="0">
                <a:latin typeface="Times New Roman" panose="02020603050405020304" pitchFamily="18" charset="0"/>
                <a:cs typeface="Times New Roman" panose="02020603050405020304" pitchFamily="18" charset="0"/>
              </a:rPr>
              <a:t>&gt;</a:t>
            </a:r>
            <a:r>
              <a:rPr lang="en-US" altLang="zh-CN" sz="3200" b="1" i="1" dirty="0">
                <a:latin typeface="Times New Roman" panose="02020603050405020304" pitchFamily="18" charset="0"/>
                <a:cs typeface="Times New Roman" panose="02020603050405020304" pitchFamily="18" charset="0"/>
              </a:rPr>
              <a:t>R</a:t>
            </a:r>
            <a:r>
              <a:rPr lang="en-US" altLang="zh-CN" sz="3200" b="1" i="1" baseline="-25000" dirty="0">
                <a:latin typeface="Times New Roman" panose="02020603050405020304" pitchFamily="18" charset="0"/>
                <a:cs typeface="Times New Roman" panose="02020603050405020304" pitchFamily="18" charset="0"/>
              </a:rPr>
              <a:t>n</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marL="482600" indent="0" eaLnBrk="1" hangingPunct="1">
              <a:lnSpc>
                <a:spcPct val="150000"/>
              </a:lnSpc>
            </a:pPr>
            <a:r>
              <a:rPr lang="zh-CN" altLang="en-US" sz="3200" b="1" dirty="0">
                <a:latin typeface="Times New Roman" panose="02020603050405020304" pitchFamily="18" charset="0"/>
                <a:cs typeface="Times New Roman" panose="02020603050405020304" pitchFamily="18" charset="0"/>
              </a:rPr>
              <a:t>④串联电路的总电阻随任意一个串联电阻的增大而增大，减小而减小。</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052736"/>
            <a:ext cx="97155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所示，电源电压为</a:t>
            </a:r>
            <a:r>
              <a:rPr lang="en-US" altLang="zh-CN" sz="3200" b="1" dirty="0">
                <a:latin typeface="Times New Roman" panose="02020603050405020304" pitchFamily="18" charset="0"/>
                <a:cs typeface="Times New Roman" panose="02020603050405020304" pitchFamily="18" charset="0"/>
              </a:rPr>
              <a:t>6 V </a:t>
            </a:r>
            <a:r>
              <a:rPr lang="zh-CN" altLang="en-US" sz="3200" b="1" dirty="0">
                <a:latin typeface="Times New Roman" panose="02020603050405020304" pitchFamily="18" charset="0"/>
                <a:cs typeface="Times New Roman" panose="02020603050405020304" pitchFamily="18" charset="0"/>
              </a:rPr>
              <a:t>且保持不变，</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=10 Ω</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滑动变阻器标有“</a:t>
            </a:r>
            <a:r>
              <a:rPr lang="en-US" altLang="zh-CN" sz="3200" b="1" dirty="0">
                <a:latin typeface="Times New Roman" panose="02020603050405020304" pitchFamily="18" charset="0"/>
                <a:cs typeface="Times New Roman" panose="02020603050405020304" pitchFamily="18" charset="0"/>
              </a:rPr>
              <a:t>20Ω 1 A”</a:t>
            </a:r>
            <a:r>
              <a:rPr lang="zh-CN" altLang="en-US" sz="3200" b="1" dirty="0">
                <a:latin typeface="Times New Roman" panose="02020603050405020304" pitchFamily="18" charset="0"/>
                <a:cs typeface="Times New Roman" panose="02020603050405020304" pitchFamily="18" charset="0"/>
              </a:rPr>
              <a:t>的字样。则滑片移动过程中，电路中总电阻的变化范围为</a:t>
            </a:r>
            <a:r>
              <a:rPr lang="en-US" altLang="zh-CN" sz="3200" b="1" dirty="0">
                <a:latin typeface="Times New Roman" panose="02020603050405020304" pitchFamily="18" charset="0"/>
                <a:cs typeface="Times New Roman" panose="02020603050405020304" pitchFamily="18" charset="0"/>
              </a:rPr>
              <a:t>__________</a:t>
            </a:r>
            <a:r>
              <a:rPr lang="zh-CN" altLang="en-US" sz="3200" b="1" dirty="0">
                <a:latin typeface="Times New Roman" panose="02020603050405020304" pitchFamily="18" charset="0"/>
                <a:cs typeface="Times New Roman" panose="02020603050405020304" pitchFamily="18" charset="0"/>
              </a:rPr>
              <a:t>，电流表示数的变化范围为</a:t>
            </a:r>
            <a:r>
              <a:rPr lang="en-US" altLang="zh-CN" sz="3200" b="1" dirty="0">
                <a:latin typeface="Times New Roman" panose="02020603050405020304" pitchFamily="18" charset="0"/>
                <a:cs typeface="Times New Roman" panose="02020603050405020304" pitchFamily="18" charset="0"/>
              </a:rPr>
              <a:t>__________ </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电压表示数的变化范围</a:t>
            </a:r>
            <a:r>
              <a:rPr lang="en-US" altLang="zh-CN" sz="3200" b="1" dirty="0">
                <a:latin typeface="Times New Roman" panose="02020603050405020304" pitchFamily="18" charset="0"/>
                <a:cs typeface="Times New Roman" panose="02020603050405020304" pitchFamily="18" charset="0"/>
              </a:rPr>
              <a:t>________ </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196752"/>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5106" y="3249829"/>
            <a:ext cx="2950197" cy="2411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7536160" y="2503010"/>
            <a:ext cx="2304256"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l-GR" altLang="zh-CN" sz="3200" b="1" dirty="0">
                <a:solidFill>
                  <a:srgbClr val="FF0000"/>
                </a:solidFill>
                <a:latin typeface="Times New Roman" panose="02020603050405020304" pitchFamily="18" charset="0"/>
                <a:cs typeface="Times New Roman" panose="02020603050405020304" pitchFamily="18" charset="0"/>
              </a:rPr>
              <a:t>10 </a:t>
            </a:r>
            <a:r>
              <a:rPr lang="zh-CN" altLang="el-GR" sz="3200" b="1" dirty="0">
                <a:solidFill>
                  <a:srgbClr val="FF0000"/>
                </a:solidFill>
                <a:latin typeface="Times New Roman" panose="02020603050405020304" pitchFamily="18" charset="0"/>
                <a:cs typeface="Times New Roman" panose="02020603050405020304" pitchFamily="18" charset="0"/>
              </a:rPr>
              <a:t>～ </a:t>
            </a:r>
            <a:r>
              <a:rPr lang="el-GR" altLang="zh-CN" sz="3200" b="1" dirty="0">
                <a:solidFill>
                  <a:srgbClr val="FF0000"/>
                </a:solidFill>
                <a:latin typeface="Times New Roman" panose="02020603050405020304" pitchFamily="18" charset="0"/>
                <a:cs typeface="Times New Roman" panose="02020603050405020304" pitchFamily="18" charset="0"/>
              </a:rPr>
              <a:t>30 Ω</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5029372" y="3249828"/>
            <a:ext cx="2304256"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0.2 </a:t>
            </a:r>
            <a:r>
              <a:rPr lang="zh-CN" altLang="en-US" sz="3200" b="1" dirty="0">
                <a:solidFill>
                  <a:srgbClr val="FF0000"/>
                </a:solidFill>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0.6 A</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9"/>
          <p:cNvSpPr>
            <a:spLocks noChangeArrowheads="1"/>
          </p:cNvSpPr>
          <p:nvPr/>
        </p:nvSpPr>
        <p:spPr bwMode="auto">
          <a:xfrm>
            <a:off x="5965381" y="3932659"/>
            <a:ext cx="1728192"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0 </a:t>
            </a:r>
            <a:r>
              <a:rPr lang="zh-CN" altLang="en-US" sz="3200" b="1" dirty="0">
                <a:solidFill>
                  <a:srgbClr val="FF0000"/>
                </a:solidFill>
                <a:latin typeface="Times New Roman" panose="02020603050405020304" pitchFamily="18" charset="0"/>
                <a:cs typeface="Times New Roman" panose="02020603050405020304" pitchFamily="18" charset="0"/>
              </a:rPr>
              <a:t>～ </a:t>
            </a:r>
            <a:r>
              <a:rPr lang="en-US" altLang="zh-CN" sz="3200" b="1" dirty="0">
                <a:solidFill>
                  <a:srgbClr val="FF0000"/>
                </a:solidFill>
                <a:latin typeface="Times New Roman" panose="02020603050405020304" pitchFamily="18" charset="0"/>
                <a:cs typeface="Times New Roman" panose="02020603050405020304" pitchFamily="18" charset="0"/>
              </a:rPr>
              <a:t>4 V</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矩形 2"/>
              <p:cNvSpPr>
                <a:spLocks noChangeArrowheads="1"/>
              </p:cNvSpPr>
              <p:nvPr/>
            </p:nvSpPr>
            <p:spPr bwMode="auto">
              <a:xfrm>
                <a:off x="1295467" y="908720"/>
                <a:ext cx="9588500" cy="4732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 </a:t>
                </a:r>
                <a:r>
                  <a:rPr lang="zh-CN" altLang="en-US" sz="3200" b="1" dirty="0">
                    <a:latin typeface="Times New Roman" panose="02020603050405020304" pitchFamily="18" charset="0"/>
                  </a:rPr>
                  <a:t>和滑动变阻器</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串联，</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，故</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最小时，总电阻</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最小，</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zh-CN" altLang="en-US" sz="3200" b="1" dirty="0">
                    <a:latin typeface="Times New Roman" panose="02020603050405020304" pitchFamily="18" charset="0"/>
                  </a:rPr>
                  <a:t>最大时，总电阻</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最大，则</a:t>
                </a:r>
                <a:r>
                  <a:rPr lang="en-US" altLang="zh-CN" sz="3200" b="1" i="1" dirty="0">
                    <a:latin typeface="Times New Roman" panose="02020603050405020304" pitchFamily="18" charset="0"/>
                  </a:rPr>
                  <a:t>R</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=10 </a:t>
                </a:r>
                <a:r>
                  <a:rPr lang="el-GR" altLang="zh-CN" sz="3200" b="1" dirty="0">
                    <a:latin typeface="Times New Roman" panose="02020603050405020304" pitchFamily="18" charset="0"/>
                  </a:rPr>
                  <a:t>Ω</a:t>
                </a:r>
                <a:r>
                  <a:rPr lang="zh-CN" altLang="el-GR" sz="3200" b="1" dirty="0">
                    <a:latin typeface="Times New Roman" panose="02020603050405020304" pitchFamily="18" charset="0"/>
                  </a:rPr>
                  <a:t>，</a:t>
                </a:r>
                <a:r>
                  <a:rPr lang="en-US" altLang="zh-CN" sz="3200" b="1" i="1" dirty="0">
                    <a:latin typeface="Times New Roman" panose="02020603050405020304" pitchFamily="18" charset="0"/>
                  </a:rPr>
                  <a:t>R</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1</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 </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=10 </a:t>
                </a:r>
                <a:r>
                  <a:rPr lang="el-GR" altLang="zh-CN" sz="3200" b="1" dirty="0">
                    <a:latin typeface="Times New Roman" panose="02020603050405020304" pitchFamily="18" charset="0"/>
                  </a:rPr>
                  <a:t>Ω+20 Ω=30 Ω</a:t>
                </a:r>
                <a:r>
                  <a:rPr lang="zh-CN" altLang="el-GR" sz="3200" b="1" dirty="0">
                    <a:latin typeface="Times New Roman" panose="02020603050405020304" pitchFamily="18" charset="0"/>
                  </a:rPr>
                  <a:t>。</a:t>
                </a:r>
                <a:endParaRPr lang="en-US" altLang="zh-CN"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当总电阻</a:t>
                </a:r>
                <a:r>
                  <a:rPr lang="en-US" altLang="zh-CN" sz="3200" b="1" i="1" dirty="0">
                    <a:latin typeface="Times New Roman" panose="02020603050405020304" pitchFamily="18" charset="0"/>
                  </a:rPr>
                  <a:t>R </a:t>
                </a:r>
                <a:r>
                  <a:rPr lang="zh-CN" altLang="en-US" sz="3200" b="1" dirty="0">
                    <a:latin typeface="Times New Roman" panose="02020603050405020304" pitchFamily="18" charset="0"/>
                  </a:rPr>
                  <a:t>最小时，电流最大，</a:t>
                </a:r>
                <a:r>
                  <a:rPr lang="en-US" altLang="zh-CN" sz="3200" b="1" i="1" dirty="0">
                    <a:latin typeface="Times New Roman" panose="02020603050405020304" pitchFamily="18" charset="0"/>
                  </a:rPr>
                  <a:t>I</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 </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R</m:t>
                            </m:r>
                            <m:r>
                              <m:rPr>
                                <m:nor/>
                              </m:rPr>
                              <a:rPr lang="zh-CN" altLang="en-US" sz="3200" b="1" baseline="-25000" dirty="0">
                                <a:latin typeface="Times New Roman" panose="02020603050405020304" pitchFamily="18" charset="0"/>
                              </a:rPr>
                              <m:t>最小</m:t>
                            </m:r>
                          </m:den>
                        </m:f>
                      </m:e>
                    </m:box>
                  </m:oMath>
                </a14:m>
                <a:r>
                  <a:rPr lang="en-US" altLang="zh-CN" sz="3200" b="1" dirty="0">
                    <a:latin typeface="Times New Roman" panose="02020603050405020304" pitchFamily="18" charset="0"/>
                  </a:rPr>
                  <a:t>= </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dirty="0">
                                <a:latin typeface="Times New Roman" panose="02020603050405020304" pitchFamily="18" charset="0"/>
                              </a:rPr>
                              <m:t>6</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V</m:t>
                            </m:r>
                          </m:num>
                          <m:den>
                            <m:r>
                              <m:rPr>
                                <m:nor/>
                              </m:rPr>
                              <a:rPr lang="en-US" altLang="zh-CN" sz="3200" b="1" dirty="0">
                                <a:latin typeface="Times New Roman" panose="02020603050405020304" pitchFamily="18" charset="0"/>
                              </a:rPr>
                              <m:t>10</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Ω</m:t>
                            </m:r>
                          </m:den>
                        </m:f>
                      </m:e>
                    </m:box>
                  </m:oMath>
                </a14:m>
                <a:r>
                  <a:rPr lang="en-US" altLang="zh-CN" sz="3200" b="1" dirty="0">
                    <a:latin typeface="Times New Roman" panose="02020603050405020304" pitchFamily="18" charset="0"/>
                  </a:rPr>
                  <a:t>=0.6 A</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mc:Choice>
        <mc:Fallback>
          <p:sp>
            <p:nvSpPr>
              <p:cNvPr id="8" name="矩形 2"/>
              <p:cNvSpPr>
                <a:spLocks noRot="1" noChangeAspect="1" noMove="1" noResize="1" noEditPoints="1" noAdjustHandles="1" noChangeArrowheads="1" noChangeShapeType="1" noTextEdit="1"/>
              </p:cNvSpPr>
              <p:nvPr/>
            </p:nvSpPr>
            <p:spPr bwMode="auto">
              <a:xfrm>
                <a:off x="1295467" y="908720"/>
                <a:ext cx="9588500" cy="4732151"/>
              </a:xfrm>
              <a:prstGeom prst="rect">
                <a:avLst/>
              </a:prstGeom>
              <a:blipFill rotWithShape="1">
                <a:blip r:embed="rId1"/>
                <a:stretch>
                  <a:fillRect l="-1" t="-1" r="1" b="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矩形 2"/>
              <p:cNvSpPr>
                <a:spLocks noChangeArrowheads="1"/>
              </p:cNvSpPr>
              <p:nvPr/>
            </p:nvSpPr>
            <p:spPr bwMode="auto">
              <a:xfrm>
                <a:off x="1466467" y="980728"/>
                <a:ext cx="9249245" cy="428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Times New Roman" panose="02020603050405020304" pitchFamily="18" charset="0"/>
                  </a:rPr>
                  <a:t>当总电阻</a:t>
                </a:r>
                <a:r>
                  <a:rPr lang="en-US" altLang="zh-CN" sz="3200" b="1" i="1" dirty="0">
                    <a:latin typeface="Times New Roman" panose="02020603050405020304" pitchFamily="18" charset="0"/>
                  </a:rPr>
                  <a:t>R </a:t>
                </a:r>
                <a:r>
                  <a:rPr lang="zh-CN" altLang="en-US" sz="3200" b="1" dirty="0">
                    <a:latin typeface="Times New Roman" panose="02020603050405020304" pitchFamily="18" charset="0"/>
                  </a:rPr>
                  <a:t>最大时，电流最小，</a:t>
                </a:r>
                <a:r>
                  <a:rPr lang="en-US" altLang="zh-CN" sz="3200" b="1" i="1" dirty="0">
                    <a:latin typeface="Times New Roman" panose="02020603050405020304" pitchFamily="18" charset="0"/>
                  </a:rPr>
                  <a:t>I</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 </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R</m:t>
                            </m:r>
                            <m:r>
                              <m:rPr>
                                <m:nor/>
                              </m:rPr>
                              <a:rPr lang="zh-CN" altLang="en-US" sz="3200" b="1" baseline="-25000" dirty="0">
                                <a:latin typeface="Times New Roman" panose="02020603050405020304" pitchFamily="18" charset="0"/>
                              </a:rPr>
                              <m:t>最大</m:t>
                            </m:r>
                          </m:den>
                        </m:f>
                      </m:e>
                    </m:box>
                  </m:oMath>
                </a14:m>
                <a:r>
                  <a:rPr lang="en-US" altLang="zh-CN" sz="3200" b="1" dirty="0">
                    <a:latin typeface="Times New Roman" panose="02020603050405020304" pitchFamily="18" charset="0"/>
                  </a:rPr>
                  <a:t>=</a:t>
                </a:r>
                <a14:m>
                  <m:oMath xmlns:m="http://schemas.openxmlformats.org/officeDocument/2006/math">
                    <m:box>
                      <m:boxPr>
                        <m:ctrlPr>
                          <a:rPr lang="en-US" altLang="zh-CN" sz="3200" b="1" i="1" dirty="0">
                            <a:latin typeface="Cambria Math" panose="02040503050406030204"/>
                          </a:rPr>
                        </m:ctrlPr>
                      </m:boxPr>
                      <m:e>
                        <m:f>
                          <m:fPr>
                            <m:ctrlPr>
                              <a:rPr lang="en-US" altLang="zh-CN" sz="3200" b="1" i="1" dirty="0">
                                <a:latin typeface="Cambria Math" panose="02040503050406030204"/>
                              </a:rPr>
                            </m:ctrlPr>
                          </m:fPr>
                          <m:num>
                            <m:r>
                              <m:rPr>
                                <m:nor/>
                              </m:rPr>
                              <a:rPr lang="en-US" altLang="zh-CN" sz="3200" b="1" dirty="0">
                                <a:latin typeface="Times New Roman" panose="02020603050405020304" pitchFamily="18" charset="0"/>
                              </a:rPr>
                              <m:t>6</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V</m:t>
                            </m:r>
                          </m:num>
                          <m:den>
                            <m:r>
                              <m:rPr>
                                <m:nor/>
                              </m:rPr>
                              <a:rPr lang="en-US" altLang="zh-CN" sz="3200" b="1" dirty="0">
                                <a:latin typeface="Times New Roman" panose="02020603050405020304" pitchFamily="18" charset="0"/>
                              </a:rPr>
                              <m:t>30</m:t>
                            </m:r>
                            <m:r>
                              <m:rPr>
                                <m:nor/>
                              </m:rPr>
                              <a:rPr lang="en-US" altLang="zh-CN" sz="3200" b="1" dirty="0">
                                <a:latin typeface="Times New Roman" panose="02020603050405020304" pitchFamily="18" charset="0"/>
                              </a:rPr>
                              <m:t> </m:t>
                            </m:r>
                            <m:r>
                              <m:rPr>
                                <m:nor/>
                              </m:rPr>
                              <a:rPr lang="en-US" altLang="zh-CN" sz="3200" b="1" dirty="0">
                                <a:latin typeface="Times New Roman" panose="02020603050405020304" pitchFamily="18" charset="0"/>
                              </a:rPr>
                              <m:t>Ω</m:t>
                            </m:r>
                          </m:den>
                        </m:f>
                      </m:e>
                    </m:box>
                  </m:oMath>
                </a14:m>
                <a:r>
                  <a:rPr lang="en-US" altLang="zh-CN" sz="3200" b="1" dirty="0">
                    <a:latin typeface="Times New Roman" panose="02020603050405020304" pitchFamily="18" charset="0"/>
                  </a:rPr>
                  <a:t>=0.2 A</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a:p>
                <a:pPr eaLnBrk="1" hangingPunct="1">
                  <a:lnSpc>
                    <a:spcPct val="150000"/>
                  </a:lnSpc>
                </a:pPr>
                <a:r>
                  <a:rPr lang="zh-CN" altLang="en-US" sz="3200" b="1" dirty="0">
                    <a:latin typeface="Times New Roman" panose="02020603050405020304" pitchFamily="18" charset="0"/>
                  </a:rPr>
                  <a:t>当</a:t>
                </a:r>
                <a:r>
                  <a:rPr lang="en-US" altLang="zh-CN" sz="3200" b="1" i="1" dirty="0">
                    <a:latin typeface="Times New Roman" panose="02020603050405020304" pitchFamily="18" charset="0"/>
                  </a:rPr>
                  <a:t>I</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=0.6 A</a:t>
                </a:r>
                <a:r>
                  <a:rPr lang="zh-CN" altLang="en-US" sz="3200" b="1" dirty="0">
                    <a:latin typeface="Times New Roman" panose="02020603050405020304" pitchFamily="18" charset="0"/>
                  </a:rPr>
                  <a:t>时，</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=0</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两端电压</a:t>
                </a:r>
                <a:r>
                  <a:rPr lang="en-US" altLang="zh-CN" sz="3200" b="1" i="1" dirty="0">
                    <a:latin typeface="Times New Roman" panose="02020603050405020304" pitchFamily="18" charset="0"/>
                  </a:rPr>
                  <a:t>U</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=0</a:t>
                </a:r>
                <a:r>
                  <a:rPr lang="zh-CN" altLang="en-US" sz="3200" b="1" dirty="0">
                    <a:latin typeface="Times New Roman" panose="02020603050405020304" pitchFamily="18" charset="0"/>
                  </a:rPr>
                  <a:t>；当</a:t>
                </a:r>
                <a:r>
                  <a:rPr lang="en-US" altLang="zh-CN" sz="3200" b="1" i="1" dirty="0">
                    <a:latin typeface="Times New Roman" panose="02020603050405020304" pitchFamily="18" charset="0"/>
                  </a:rPr>
                  <a:t>I</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=0.2 A</a:t>
                </a:r>
                <a:r>
                  <a:rPr lang="zh-CN" altLang="en-US" sz="3200" b="1" dirty="0">
                    <a:latin typeface="Times New Roman" panose="02020603050405020304" pitchFamily="18" charset="0"/>
                  </a:rPr>
                  <a:t>时，</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 </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=20 Ω</a:t>
                </a:r>
                <a:r>
                  <a:rPr lang="zh-CN" altLang="en-US"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两端电压</a:t>
                </a:r>
                <a:r>
                  <a:rPr lang="en-US" altLang="zh-CN" sz="3200" b="1" i="1" dirty="0">
                    <a:latin typeface="Times New Roman" panose="02020603050405020304" pitchFamily="18" charset="0"/>
                  </a:rPr>
                  <a:t>U</a:t>
                </a:r>
                <a:r>
                  <a:rPr lang="en-US" altLang="zh-CN" sz="3200" b="1" baseline="-25000" dirty="0">
                    <a:latin typeface="Times New Roman" panose="02020603050405020304" pitchFamily="18" charset="0"/>
                  </a:rPr>
                  <a:t>2</a:t>
                </a:r>
                <a:r>
                  <a:rPr lang="en-US" altLang="zh-CN" sz="3200" b="1" dirty="0">
                    <a:latin typeface="Times New Roman" panose="02020603050405020304" pitchFamily="18" charset="0"/>
                  </a:rPr>
                  <a:t> </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a:t>
                </a:r>
                <a:r>
                  <a:rPr lang="zh-CN" altLang="en-US" sz="3200" b="1" baseline="-25000" dirty="0">
                    <a:latin typeface="Times New Roman" panose="02020603050405020304" pitchFamily="18" charset="0"/>
                  </a:rPr>
                  <a:t>最小</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R</a:t>
                </a:r>
                <a:r>
                  <a:rPr lang="en-US" altLang="zh-CN" sz="3200" b="1" baseline="-25000" dirty="0">
                    <a:latin typeface="Times New Roman" panose="02020603050405020304" pitchFamily="18" charset="0"/>
                  </a:rPr>
                  <a:t>2 </a:t>
                </a:r>
                <a:r>
                  <a:rPr lang="zh-CN" altLang="en-US" sz="3200" b="1" baseline="-25000" dirty="0">
                    <a:latin typeface="Times New Roman" panose="02020603050405020304" pitchFamily="18" charset="0"/>
                  </a:rPr>
                  <a:t>最大</a:t>
                </a:r>
                <a:r>
                  <a:rPr lang="en-US" altLang="zh-CN" sz="3200" b="1" dirty="0">
                    <a:latin typeface="Times New Roman" panose="02020603050405020304" pitchFamily="18" charset="0"/>
                  </a:rPr>
                  <a:t>=0.2 A×20Ω=4 V</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mc:Choice>
        <mc:Fallback>
          <p:sp>
            <p:nvSpPr>
              <p:cNvPr id="8" name="矩形 2"/>
              <p:cNvSpPr>
                <a:spLocks noRot="1" noChangeAspect="1" noMove="1" noResize="1" noEditPoints="1" noAdjustHandles="1" noChangeArrowheads="1" noChangeShapeType="1" noTextEdit="1"/>
              </p:cNvSpPr>
              <p:nvPr/>
            </p:nvSpPr>
            <p:spPr bwMode="auto">
              <a:xfrm>
                <a:off x="1466467" y="980728"/>
                <a:ext cx="9249245" cy="4285960"/>
              </a:xfrm>
              <a:prstGeom prst="rect">
                <a:avLst/>
              </a:prstGeom>
              <a:blipFill rotWithShape="1">
                <a:blip r:embed="rId1"/>
                <a:stretch>
                  <a:fillRect l="-3" t="-7" r="1" b="-257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COMMONDATA" val="eyJoZGlkIjoiZDgzY2JjNTBjNTcxZjg0YTYyNTBiMzJkYjUwMTYzNTY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4311</Words>
  <Application>WPS 演示</Application>
  <PresentationFormat>自定义</PresentationFormat>
  <Paragraphs>268</Paragraphs>
  <Slides>38</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38</vt:i4>
      </vt:variant>
    </vt:vector>
  </HeadingPairs>
  <TitlesOfParts>
    <vt:vector size="51" baseType="lpstr">
      <vt:lpstr>Arial</vt:lpstr>
      <vt:lpstr>宋体</vt:lpstr>
      <vt:lpstr>Wingdings</vt:lpstr>
      <vt:lpstr>黑体</vt:lpstr>
      <vt:lpstr>Times New Roman</vt:lpstr>
      <vt:lpstr>Calibri</vt:lpstr>
      <vt:lpstr>楷体</vt:lpstr>
      <vt:lpstr>微软雅黑</vt:lpstr>
      <vt:lpstr>Cambria Math</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1494</cp:revision>
  <dcterms:created xsi:type="dcterms:W3CDTF">2024-02-06T13:07:00Z</dcterms:created>
  <dcterms:modified xsi:type="dcterms:W3CDTF">2025-07-02T03:43:02Z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