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8" r:id="rId3"/>
    <p:sldId id="289" r:id="rId4"/>
    <p:sldId id="315" r:id="rId5"/>
    <p:sldId id="299" r:id="rId6"/>
    <p:sldId id="317" r:id="rId7"/>
    <p:sldId id="318" r:id="rId8"/>
    <p:sldId id="312" r:id="rId9"/>
    <p:sldId id="300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05" r:id="rId18"/>
    <p:sldId id="313" r:id="rId19"/>
    <p:sldId id="36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1C4"/>
    <a:srgbClr val="FFDDDD"/>
    <a:srgbClr val="47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0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2" y="72"/>
      </p:cViewPr>
      <p:guideLst>
        <p:guide pos="2849"/>
        <p:guide pos="2200"/>
        <p:guide orient="horz" pos="2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2678B8AF-B0E6-44E4-BA59-035E030CBB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fld id="{713951FB-FC33-454D-96F9-3C4F9B4661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8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 advTm="8000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1" Type="http://schemas.openxmlformats.org/officeDocument/2006/relationships/theme" Target="../theme/theme1.xml"/><Relationship Id="rId4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9" Type="http://schemas.openxmlformats.org/officeDocument/2006/relationships/image" Target="../media/image1.png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981825" y="0"/>
            <a:ext cx="2162175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ransition advTm="8000"/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2pPr>
      <a:lvl3pPr marL="914400" lvl="2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3pPr>
      <a:lvl4pPr marL="1371600" lvl="3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4pPr>
      <a:lvl5pPr marL="1828800" lvl="4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5pPr>
      <a:lvl6pPr marL="2286000" lvl="5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6pPr>
      <a:lvl7pPr marL="2743200" lvl="6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7pPr>
      <a:lvl8pPr marL="3200400" lvl="7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8pPr>
      <a:lvl9pPr marL="3657600" lvl="8" indent="0" algn="l" defTabSz="914400" rtl="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400" b="1" i="0" u="none" kern="1200" baseline="0">
          <a:solidFill>
            <a:srgbClr val="008000"/>
          </a:solidFill>
          <a:latin typeface="Arial" panose="020B0604020202020204" pitchFamily="34" charset="0"/>
          <a:ea typeface="黑体" panose="02010609060101010101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6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8.png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27.xml"/><Relationship Id="rId10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5.sv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.png"/><Relationship Id="rId2" Type="http://schemas.openxmlformats.org/officeDocument/2006/relationships/image" Target="../media/image1.sv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.sv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svg"/><Relationship Id="rId3" Type="http://schemas.openxmlformats.org/officeDocument/2006/relationships/image" Target="../media/image11.png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4.png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5.png"/><Relationship Id="rId2" Type="http://schemas.openxmlformats.org/officeDocument/2006/relationships/image" Target="../media/image3.sv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1580515"/>
            <a:ext cx="9144000" cy="922020"/>
          </a:xfrm>
        </p:spPr>
        <p:txBody>
          <a:bodyPr wrap="square"/>
          <a:lstStyle/>
          <a:p>
            <a:pPr marL="0" indent="0" algn="ctr" fontAlgn="auto">
              <a:lnSpc>
                <a:spcPct val="100000"/>
              </a:lnSpc>
              <a:buNone/>
            </a:pPr>
            <a:r>
              <a:rPr sz="5400">
                <a:solidFill>
                  <a:srgbClr val="07070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第十五章 探究电路</a:t>
            </a:r>
            <a:endParaRPr sz="5400">
              <a:solidFill>
                <a:srgbClr val="070707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5400" dirty="0">
              <a:solidFill>
                <a:srgbClr val="07070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sz="4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节  电阻的串联和并联</a:t>
            </a:r>
            <a:endParaRPr sz="48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 algn="ctr" fontAlgn="auto">
              <a:lnSpc>
                <a:spcPct val="100000"/>
              </a:lnSpc>
              <a:buNone/>
            </a:pPr>
            <a:endParaRPr lang="zh-CN" altLang="en-US" sz="4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75" y="150019"/>
            <a:ext cx="3855720" cy="46037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15900">
                    <a:prstClr val="white"/>
                  </a:glow>
                  <a:outerShdw blurRad="50800" dist="50800" dir="5400000" algn="ctr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沪科版九年级上册物理课件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15900">
                  <a:prstClr val="white"/>
                </a:glow>
                <a:outerShdw blurRad="50800" dist="50800" dir="5400000" algn="ctr" rotWithShape="0">
                  <a:prstClr val="black">
                    <a:alpha val="60000"/>
                  </a:prst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836295" y="859790"/>
            <a:ext cx="37109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（2）滑片P在最右端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Group 7"/>
          <p:cNvGrpSpPr/>
          <p:nvPr/>
        </p:nvGrpSpPr>
        <p:grpSpPr bwMode="auto">
          <a:xfrm>
            <a:off x="5256213" y="1285875"/>
            <a:ext cx="3419475" cy="1511300"/>
            <a:chOff x="0" y="0"/>
            <a:chExt cx="2154" cy="952"/>
          </a:xfrm>
        </p:grpSpPr>
        <p:sp>
          <p:nvSpPr>
            <p:cNvPr id="12292" name="Line 8"/>
            <p:cNvSpPr>
              <a:spLocks noChangeShapeType="1"/>
            </p:cNvSpPr>
            <p:nvPr/>
          </p:nvSpPr>
          <p:spPr bwMode="auto">
            <a:xfrm>
              <a:off x="0" y="363"/>
              <a:ext cx="21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Line 9"/>
            <p:cNvSpPr>
              <a:spLocks noChangeShapeType="1"/>
            </p:cNvSpPr>
            <p:nvPr/>
          </p:nvSpPr>
          <p:spPr bwMode="auto">
            <a:xfrm>
              <a:off x="91" y="363"/>
              <a:ext cx="0" cy="4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4" name="Line 10"/>
            <p:cNvSpPr>
              <a:spLocks noChangeShapeType="1"/>
            </p:cNvSpPr>
            <p:nvPr/>
          </p:nvSpPr>
          <p:spPr bwMode="auto">
            <a:xfrm>
              <a:off x="2041" y="363"/>
              <a:ext cx="0" cy="4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5" name="Line 11"/>
            <p:cNvSpPr>
              <a:spLocks noChangeShapeType="1"/>
            </p:cNvSpPr>
            <p:nvPr/>
          </p:nvSpPr>
          <p:spPr bwMode="auto">
            <a:xfrm flipH="1">
              <a:off x="113" y="794"/>
              <a:ext cx="56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Line 12"/>
            <p:cNvSpPr>
              <a:spLocks noChangeShapeType="1"/>
            </p:cNvSpPr>
            <p:nvPr/>
          </p:nvSpPr>
          <p:spPr bwMode="auto">
            <a:xfrm>
              <a:off x="1474" y="770"/>
              <a:ext cx="47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Text Box 13"/>
            <p:cNvSpPr txBox="1">
              <a:spLocks noChangeArrowheads="1"/>
            </p:cNvSpPr>
            <p:nvPr/>
          </p:nvSpPr>
          <p:spPr bwMode="auto">
            <a:xfrm>
              <a:off x="726" y="664"/>
              <a:ext cx="7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400" b="1">
                  <a:latin typeface="Times New Roman" panose="02020603050405020304" pitchFamily="18" charset="0"/>
                </a:rPr>
                <a:t>=6 V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2298" name="Text Box 14"/>
            <p:cNvSpPr txBox="1">
              <a:spLocks noChangeArrowheads="1"/>
            </p:cNvSpPr>
            <p:nvPr/>
          </p:nvSpPr>
          <p:spPr bwMode="auto">
            <a:xfrm>
              <a:off x="362" y="0"/>
              <a:ext cx="817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400" b="1" i="1">
                  <a:latin typeface="Times New Roman" panose="02020603050405020304" pitchFamily="18" charset="0"/>
                </a:rPr>
                <a:t>=</a:t>
              </a:r>
              <a:r>
                <a:rPr lang="en-US" altLang="zh-CN" sz="2400" b="1">
                  <a:latin typeface="Times New Roman" panose="02020603050405020304" pitchFamily="18" charset="0"/>
                </a:rPr>
                <a:t>20 </a:t>
              </a:r>
              <a:r>
                <a:rPr lang="el-GR" alt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l-GR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99" name="Text Box 15"/>
            <p:cNvSpPr txBox="1">
              <a:spLocks noChangeArrowheads="1"/>
            </p:cNvSpPr>
            <p:nvPr/>
          </p:nvSpPr>
          <p:spPr bwMode="auto">
            <a:xfrm>
              <a:off x="136" y="113"/>
              <a:ext cx="272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10800" rIns="0" b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I'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12300" name="Rectangle 16"/>
            <p:cNvSpPr>
              <a:spLocks noChangeArrowheads="1"/>
            </p:cNvSpPr>
            <p:nvPr/>
          </p:nvSpPr>
          <p:spPr bwMode="auto">
            <a:xfrm>
              <a:off x="499" y="294"/>
              <a:ext cx="408" cy="1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2301" name="Line 17"/>
            <p:cNvSpPr>
              <a:spLocks noChangeShapeType="1"/>
            </p:cNvSpPr>
            <p:nvPr/>
          </p:nvSpPr>
          <p:spPr bwMode="auto">
            <a:xfrm>
              <a:off x="204" y="36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Rectangle 18"/>
            <p:cNvSpPr>
              <a:spLocks noChangeArrowheads="1"/>
            </p:cNvSpPr>
            <p:nvPr/>
          </p:nvSpPr>
          <p:spPr bwMode="auto">
            <a:xfrm>
              <a:off x="1384" y="295"/>
              <a:ext cx="408" cy="1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2303" name="Text Box 19"/>
            <p:cNvSpPr txBox="1">
              <a:spLocks noChangeArrowheads="1"/>
            </p:cNvSpPr>
            <p:nvPr/>
          </p:nvSpPr>
          <p:spPr bwMode="auto">
            <a:xfrm>
              <a:off x="1247" y="23"/>
              <a:ext cx="817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400" b="1" i="1">
                  <a:latin typeface="Times New Roman" panose="02020603050405020304" pitchFamily="18" charset="0"/>
                </a:rPr>
                <a:t>=</a:t>
              </a:r>
              <a:r>
                <a:rPr lang="en-US" altLang="zh-CN" sz="2400" b="1">
                  <a:latin typeface="Times New Roman" panose="02020603050405020304" pitchFamily="18" charset="0"/>
                </a:rPr>
                <a:t>80 </a:t>
              </a:r>
              <a:r>
                <a:rPr lang="el-GR" alt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l-GR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04" name="Line 20"/>
            <p:cNvSpPr>
              <a:spLocks noChangeShapeType="1"/>
            </p:cNvSpPr>
            <p:nvPr/>
          </p:nvSpPr>
          <p:spPr bwMode="auto">
            <a:xfrm flipH="1">
              <a:off x="91" y="567"/>
              <a:ext cx="10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21"/>
            <p:cNvSpPr>
              <a:spLocks noChangeShapeType="1"/>
            </p:cNvSpPr>
            <p:nvPr/>
          </p:nvSpPr>
          <p:spPr bwMode="auto">
            <a:xfrm>
              <a:off x="1179" y="363"/>
              <a:ext cx="0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Text Box 22"/>
            <p:cNvSpPr txBox="1">
              <a:spLocks noChangeArrowheads="1"/>
            </p:cNvSpPr>
            <p:nvPr/>
          </p:nvSpPr>
          <p:spPr bwMode="auto">
            <a:xfrm>
              <a:off x="272" y="453"/>
              <a:ext cx="749" cy="2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400" b="1">
                  <a:latin typeface="Times New Roman" panose="02020603050405020304" pitchFamily="18" charset="0"/>
                </a:rPr>
                <a:t>=1.2 V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675005" y="4050030"/>
            <a:ext cx="4562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 A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0.06 A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 </a:t>
            </a:r>
            <a:r>
              <a:rPr lang="el-GR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Ω</a:t>
            </a:r>
            <a:endParaRPr lang="el-GR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675005" y="5351145"/>
            <a:ext cx="78581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拓展知识：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两个电阻串联：总电阻 </a:t>
            </a:r>
            <a:r>
              <a:rPr lang="en-US" sz="32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32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3200" b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sz="3200" b="1" i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sz="3200" b="1" baseline="-25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40"/>
          <p:cNvGrpSpPr/>
          <p:nvPr/>
        </p:nvGrpSpPr>
        <p:grpSpPr bwMode="auto">
          <a:xfrm>
            <a:off x="1114425" y="1605915"/>
            <a:ext cx="4643438" cy="946150"/>
            <a:chOff x="3061" y="1933"/>
            <a:chExt cx="2925" cy="596"/>
          </a:xfrm>
        </p:grpSpPr>
        <p:sp>
          <p:nvSpPr>
            <p:cNvPr id="12310" name="Rectangle 27"/>
            <p:cNvSpPr>
              <a:spLocks noChangeArrowheads="1"/>
            </p:cNvSpPr>
            <p:nvPr/>
          </p:nvSpPr>
          <p:spPr bwMode="auto">
            <a:xfrm>
              <a:off x="3061" y="2076"/>
              <a:ext cx="29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I'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 0.06 A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1" name="Rectangle 28"/>
            <p:cNvSpPr>
              <a:spLocks noChangeArrowheads="1"/>
            </p:cNvSpPr>
            <p:nvPr/>
          </p:nvSpPr>
          <p:spPr bwMode="auto">
            <a:xfrm>
              <a:off x="3446" y="1933"/>
              <a:ext cx="35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8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2" name="Line 29"/>
            <p:cNvSpPr>
              <a:spLocks noChangeShapeType="1"/>
            </p:cNvSpPr>
            <p:nvPr/>
          </p:nvSpPr>
          <p:spPr bwMode="auto">
            <a:xfrm>
              <a:off x="3492" y="2249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Rectangle 30"/>
            <p:cNvSpPr>
              <a:spLocks noChangeArrowheads="1"/>
            </p:cNvSpPr>
            <p:nvPr/>
          </p:nvSpPr>
          <p:spPr bwMode="auto">
            <a:xfrm>
              <a:off x="4119" y="1933"/>
              <a:ext cx="62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1.2 V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20 Ω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4" name="Line 31"/>
            <p:cNvSpPr>
              <a:spLocks noChangeShapeType="1"/>
            </p:cNvSpPr>
            <p:nvPr/>
          </p:nvSpPr>
          <p:spPr bwMode="auto">
            <a:xfrm>
              <a:off x="4100" y="2242"/>
              <a:ext cx="572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Group 39"/>
          <p:cNvGrpSpPr/>
          <p:nvPr/>
        </p:nvGrpSpPr>
        <p:grpSpPr bwMode="auto">
          <a:xfrm>
            <a:off x="1116013" y="2650490"/>
            <a:ext cx="4643437" cy="946150"/>
            <a:chOff x="3062" y="2591"/>
            <a:chExt cx="2925" cy="596"/>
          </a:xfrm>
        </p:grpSpPr>
        <p:sp>
          <p:nvSpPr>
            <p:cNvPr id="12316" name="Rectangle 34"/>
            <p:cNvSpPr>
              <a:spLocks noChangeArrowheads="1"/>
            </p:cNvSpPr>
            <p:nvPr/>
          </p:nvSpPr>
          <p:spPr bwMode="auto">
            <a:xfrm>
              <a:off x="3062" y="2727"/>
              <a:ext cx="29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　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 100 Ω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7" name="Rectangle 35"/>
            <p:cNvSpPr>
              <a:spLocks noChangeArrowheads="1"/>
            </p:cNvSpPr>
            <p:nvPr/>
          </p:nvSpPr>
          <p:spPr bwMode="auto">
            <a:xfrm>
              <a:off x="3446" y="2591"/>
              <a:ext cx="278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I'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18" name="Line 36"/>
            <p:cNvSpPr>
              <a:spLocks noChangeShapeType="1"/>
            </p:cNvSpPr>
            <p:nvPr/>
          </p:nvSpPr>
          <p:spPr bwMode="auto">
            <a:xfrm>
              <a:off x="3446" y="2886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Rectangle 37"/>
            <p:cNvSpPr>
              <a:spLocks noChangeArrowheads="1"/>
            </p:cNvSpPr>
            <p:nvPr/>
          </p:nvSpPr>
          <p:spPr bwMode="auto">
            <a:xfrm>
              <a:off x="3991" y="2591"/>
              <a:ext cx="726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6 V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0.06 A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20" name="Line 38"/>
            <p:cNvSpPr>
              <a:spLocks noChangeShapeType="1"/>
            </p:cNvSpPr>
            <p:nvPr/>
          </p:nvSpPr>
          <p:spPr bwMode="auto">
            <a:xfrm>
              <a:off x="4044" y="2886"/>
              <a:ext cx="560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8" grpId="0"/>
      <p:bldP spid="3176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6563995" cy="914400"/>
            <a:chOff x="306" y="1210"/>
            <a:chExt cx="1033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902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二、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并联电路的总电阻特点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795" y="3052445"/>
            <a:ext cx="32289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40095" y="3012758"/>
            <a:ext cx="3024188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566420" y="1672908"/>
            <a:ext cx="3313113" cy="1081087"/>
          </a:xfrm>
          <a:prstGeom prst="wedgeRoundRectCallout">
            <a:avLst>
              <a:gd name="adj1" fmla="val 1032"/>
              <a:gd name="adj2" fmla="val 135611"/>
              <a:gd name="adj3" fmla="val 16667"/>
            </a:avLst>
          </a:prstGeom>
          <a:solidFill>
            <a:schemeClr val="accent1"/>
          </a:solidFill>
          <a:ln w="2222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并联电路中的电阻有什么规律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482783" y="1669733"/>
            <a:ext cx="4319587" cy="1150937"/>
          </a:xfrm>
          <a:prstGeom prst="wedgeRoundRectCallout">
            <a:avLst>
              <a:gd name="adj1" fmla="val -2667"/>
              <a:gd name="adj2" fmla="val 168759"/>
              <a:gd name="adj3" fmla="val 16667"/>
            </a:avLst>
          </a:prstGeom>
          <a:solidFill>
            <a:schemeClr val="accent1"/>
          </a:solidFill>
          <a:ln w="22225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　　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我们可以应用实验和欧姆定律进行研究。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0200" y="1535430"/>
            <a:ext cx="61722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02285" y="873760"/>
            <a:ext cx="72790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用伏安法探究电阻串联的问题（实验法）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53" name="Text Box 2"/>
          <p:cNvSpPr txBox="1">
            <a:spLocks noChangeArrowheads="1"/>
          </p:cNvSpPr>
          <p:nvPr/>
        </p:nvSpPr>
        <p:spPr bwMode="auto">
          <a:xfrm>
            <a:off x="505460" y="760730"/>
            <a:ext cx="847471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推理法：如图电阻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并联，设总电阻为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、干路中电流为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，通过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电流分别为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，并联电路两端电压为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5363" name="Group 3"/>
          <p:cNvGrpSpPr/>
          <p:nvPr/>
        </p:nvGrpSpPr>
        <p:grpSpPr bwMode="auto">
          <a:xfrm>
            <a:off x="6106160" y="2589530"/>
            <a:ext cx="2525713" cy="1471613"/>
            <a:chOff x="0" y="0"/>
            <a:chExt cx="1591" cy="927"/>
          </a:xfrm>
        </p:grpSpPr>
        <p:pic>
          <p:nvPicPr>
            <p:cNvPr id="15364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591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2" name="Text Box 5"/>
            <p:cNvSpPr txBox="1">
              <a:spLocks noChangeArrowheads="1"/>
            </p:cNvSpPr>
            <p:nvPr/>
          </p:nvSpPr>
          <p:spPr bwMode="auto">
            <a:xfrm>
              <a:off x="707" y="157"/>
              <a:ext cx="234" cy="2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1</a:t>
              </a:r>
              <a:endPara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3" name="Text Box 6"/>
            <p:cNvSpPr txBox="1">
              <a:spLocks noChangeArrowheads="1"/>
            </p:cNvSpPr>
            <p:nvPr/>
          </p:nvSpPr>
          <p:spPr bwMode="auto">
            <a:xfrm>
              <a:off x="707" y="656"/>
              <a:ext cx="190" cy="2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>
              <a:spAutoFit/>
            </a:bodyPr>
            <a:p>
              <a:pPr>
                <a:defRPr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rPr>
                <a:t>2</a:t>
              </a:r>
              <a:endPara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7934960" y="2513330"/>
            <a:ext cx="3016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8011160" y="3656330"/>
            <a:ext cx="3016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334760" y="3199130"/>
            <a:ext cx="1809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7325360" y="2132330"/>
            <a:ext cx="1809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6334760" y="2360930"/>
            <a:ext cx="0" cy="7921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8468360" y="2360930"/>
            <a:ext cx="0" cy="7921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061" name="Line 13"/>
          <p:cNvSpPr>
            <a:spLocks noChangeShapeType="1"/>
          </p:cNvSpPr>
          <p:nvPr/>
        </p:nvSpPr>
        <p:spPr bwMode="auto">
          <a:xfrm>
            <a:off x="7706360" y="2360930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062" name="Line 14"/>
          <p:cNvSpPr>
            <a:spLocks noChangeShapeType="1"/>
          </p:cNvSpPr>
          <p:nvPr/>
        </p:nvSpPr>
        <p:spPr bwMode="auto">
          <a:xfrm flipH="1">
            <a:off x="6410960" y="2360930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301071" name="Text Box 15"/>
          <p:cNvSpPr txBox="1">
            <a:spLocks noChangeArrowheads="1"/>
          </p:cNvSpPr>
          <p:nvPr/>
        </p:nvSpPr>
        <p:spPr bwMode="auto">
          <a:xfrm>
            <a:off x="553720" y="3294380"/>
            <a:ext cx="64087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由于： 　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1072" name="Text Box 16"/>
          <p:cNvSpPr txBox="1">
            <a:spLocks noChangeArrowheads="1"/>
          </p:cNvSpPr>
          <p:nvPr/>
        </p:nvSpPr>
        <p:spPr bwMode="auto">
          <a:xfrm>
            <a:off x="525145" y="2144395"/>
            <a:ext cx="34810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根据欧姆定律可得：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1073" name="Text Box 17"/>
          <p:cNvSpPr txBox="1">
            <a:spLocks noChangeArrowheads="1"/>
          </p:cNvSpPr>
          <p:nvPr/>
        </p:nvSpPr>
        <p:spPr bwMode="auto">
          <a:xfrm>
            <a:off x="582295" y="4981893"/>
            <a:ext cx="11509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可得：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1074" name="Text Box 18"/>
          <p:cNvSpPr txBox="1">
            <a:spLocks noChangeArrowheads="1"/>
          </p:cNvSpPr>
          <p:nvPr/>
        </p:nvSpPr>
        <p:spPr bwMode="auto">
          <a:xfrm>
            <a:off x="582295" y="5785485"/>
            <a:ext cx="820293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结论：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并联电路总电阻的倒数等于各并联电阻的倒数之和。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01075" name="Object 19"/>
          <p:cNvGraphicFramePr>
            <a:graphicFrameLocks noChangeAspect="1"/>
          </p:cNvGraphicFramePr>
          <p:nvPr/>
        </p:nvGraphicFramePr>
        <p:xfrm>
          <a:off x="1338580" y="2562860"/>
          <a:ext cx="838200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" r:id="rId3" imgW="419735" imgH="394335" progId="Equation.DSMT4">
                  <p:embed/>
                </p:oleObj>
              </mc:Choice>
              <mc:Fallback>
                <p:oleObj name="" r:id="rId3" imgW="419735" imgH="394335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8580" y="2562860"/>
                        <a:ext cx="838200" cy="782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1076" name="Object 20"/>
          <p:cNvGraphicFramePr>
            <a:graphicFrameLocks noChangeAspect="1"/>
          </p:cNvGraphicFramePr>
          <p:nvPr/>
        </p:nvGraphicFramePr>
        <p:xfrm>
          <a:off x="1871345" y="3813810"/>
          <a:ext cx="2057400" cy="105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" r:id="rId5" imgW="838835" imgH="431800" progId="Equation.DSMT4">
                  <p:embed/>
                </p:oleObj>
              </mc:Choice>
              <mc:Fallback>
                <p:oleObj name="" r:id="rId5" imgW="838835" imgH="4318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345" y="3813810"/>
                        <a:ext cx="2057400" cy="1052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1077" name="Object 21"/>
          <p:cNvGraphicFramePr>
            <a:graphicFrameLocks noChangeAspect="1"/>
          </p:cNvGraphicFramePr>
          <p:nvPr/>
        </p:nvGraphicFramePr>
        <p:xfrm>
          <a:off x="1871345" y="4756150"/>
          <a:ext cx="19812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" r:id="rId7" imgW="826135" imgH="431800" progId="Equation.DSMT4">
                  <p:embed/>
                </p:oleObj>
              </mc:Choice>
              <mc:Fallback>
                <p:oleObj name="" r:id="rId7" imgW="826135" imgH="4318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345" y="4756150"/>
                        <a:ext cx="1981200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1079" name="Picture 2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863215" y="2562860"/>
            <a:ext cx="11430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081" name="Picture 2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229100" y="2437130"/>
            <a:ext cx="12954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0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0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0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30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0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71" grpId="0" autoUpdateAnimBg="0"/>
      <p:bldP spid="301072" grpId="0" autoUpdateAnimBg="0"/>
      <p:bldP spid="301073" grpId="0" autoUpdateAnimBg="0"/>
      <p:bldP spid="30107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2082" name="Text Box 2"/>
          <p:cNvSpPr txBox="1">
            <a:spLocks noChangeArrowheads="1"/>
          </p:cNvSpPr>
          <p:nvPr/>
        </p:nvSpPr>
        <p:spPr bwMode="auto">
          <a:xfrm>
            <a:off x="536575" y="3532505"/>
            <a:ext cx="807148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并联电路总电阻小于各支路电阻，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因为电阻并联相当于增大导体的横截面积。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514" y="1727359"/>
            <a:ext cx="6183313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788035" y="913130"/>
            <a:ext cx="47993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并联电路的总电阻特点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2089" name="Object 9"/>
          <p:cNvGraphicFramePr>
            <a:graphicFrameLocks noChangeAspect="1"/>
          </p:cNvGraphicFramePr>
          <p:nvPr/>
        </p:nvGraphicFramePr>
        <p:xfrm>
          <a:off x="3612515" y="5514975"/>
          <a:ext cx="440055" cy="113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" r:id="rId3" imgW="152400" imgH="394335" progId="">
                  <p:embed/>
                </p:oleObj>
              </mc:Choice>
              <mc:Fallback>
                <p:oleObj name="" r:id="rId3" imgW="152400" imgH="394335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2515" y="5514975"/>
                        <a:ext cx="440055" cy="11372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2090" name="Rectangle 10"/>
          <p:cNvSpPr>
            <a:spLocks noChangeArrowheads="1"/>
          </p:cNvSpPr>
          <p:nvPr/>
        </p:nvSpPr>
        <p:spPr bwMode="auto">
          <a:xfrm>
            <a:off x="715645" y="4855210"/>
            <a:ext cx="644715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2.n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个相同阻值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R</a:t>
            </a:r>
            <a:r>
              <a:rPr lang="en-US" altLang="zh-CN" sz="3200" b="1" baseline="-25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0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电阻并联，总电阻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  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R=      R</a:t>
            </a:r>
            <a:r>
              <a:rPr lang="en-US" altLang="zh-CN" sz="3200" b="1" baseline="-25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0</a:t>
            </a:r>
            <a:endParaRPr lang="en-US" altLang="zh-CN" sz="3200" b="1" baseline="-25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2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2" grpId="0" autoUpdateAnimBg="0"/>
      <p:bldP spid="3020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31800" y="828358"/>
            <a:ext cx="8351838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．如图所示，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=20 </a:t>
            </a:r>
            <a:r>
              <a:rPr lang="el-GR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，电流表的示数为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0.6 A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，电压表的示数为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12 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的阻值；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）并联电路总电流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）并联电路总电阻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31800" y="2754630"/>
            <a:ext cx="5905500" cy="304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　　（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　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=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en-US" altLang="zh-CN" sz="2800" b="1" baseline="-250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+</a:t>
            </a:r>
            <a:r>
              <a:rPr lang="en-US" altLang="zh-CN" sz="2800" b="1" i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I</a:t>
            </a:r>
            <a:r>
              <a:rPr lang="en-US" altLang="zh-CN" sz="2800" b="1" baseline="-250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=0.6 A+0.4 A=1 A</a:t>
            </a:r>
            <a:endParaRPr lang="en-US" altLang="zh-CN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40000"/>
              </a:lnSpc>
              <a:spcBef>
                <a:spcPct val="25000"/>
              </a:spcBef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　　（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endParaRPr lang="zh-CN" altLang="en-US" sz="280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17412" name="Group 8"/>
          <p:cNvGrpSpPr/>
          <p:nvPr/>
        </p:nvGrpSpPr>
        <p:grpSpPr bwMode="auto">
          <a:xfrm>
            <a:off x="5975350" y="2011045"/>
            <a:ext cx="2484438" cy="2182813"/>
            <a:chOff x="0" y="0"/>
            <a:chExt cx="1565" cy="1375"/>
          </a:xfrm>
        </p:grpSpPr>
        <p:sp>
          <p:nvSpPr>
            <p:cNvPr id="17413" name="Rectangle 9"/>
            <p:cNvSpPr>
              <a:spLocks noChangeArrowheads="1"/>
            </p:cNvSpPr>
            <p:nvPr/>
          </p:nvSpPr>
          <p:spPr bwMode="auto">
            <a:xfrm>
              <a:off x="0" y="159"/>
              <a:ext cx="1565" cy="92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4" name="Rectangle 10"/>
            <p:cNvSpPr>
              <a:spLocks noChangeArrowheads="1"/>
            </p:cNvSpPr>
            <p:nvPr/>
          </p:nvSpPr>
          <p:spPr bwMode="auto">
            <a:xfrm>
              <a:off x="227" y="816"/>
              <a:ext cx="1068" cy="5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5" name="Rectangle 11"/>
            <p:cNvSpPr>
              <a:spLocks noChangeArrowheads="1"/>
            </p:cNvSpPr>
            <p:nvPr/>
          </p:nvSpPr>
          <p:spPr bwMode="auto">
            <a:xfrm>
              <a:off x="373" y="771"/>
              <a:ext cx="285" cy="10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6" name="Rectangle 12"/>
            <p:cNvSpPr>
              <a:spLocks noChangeArrowheads="1"/>
            </p:cNvSpPr>
            <p:nvPr/>
          </p:nvSpPr>
          <p:spPr bwMode="auto">
            <a:xfrm>
              <a:off x="386" y="1270"/>
              <a:ext cx="285" cy="10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7417" name="Text Box 13"/>
            <p:cNvSpPr txBox="1">
              <a:spLocks noChangeArrowheads="1"/>
            </p:cNvSpPr>
            <p:nvPr/>
          </p:nvSpPr>
          <p:spPr bwMode="auto">
            <a:xfrm>
              <a:off x="386" y="998"/>
              <a:ext cx="250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18" name="Text Box 14"/>
            <p:cNvSpPr txBox="1">
              <a:spLocks noChangeArrowheads="1"/>
            </p:cNvSpPr>
            <p:nvPr/>
          </p:nvSpPr>
          <p:spPr bwMode="auto">
            <a:xfrm>
              <a:off x="340" y="499"/>
              <a:ext cx="249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10800" rIns="18000" bIns="108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19" name="Oval 125"/>
            <p:cNvSpPr>
              <a:spLocks noChangeArrowheads="1"/>
            </p:cNvSpPr>
            <p:nvPr/>
          </p:nvSpPr>
          <p:spPr bwMode="auto">
            <a:xfrm rot="5400000" flipV="1">
              <a:off x="1266" y="1059"/>
              <a:ext cx="45" cy="4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7420" name="Oval 125"/>
            <p:cNvSpPr>
              <a:spLocks noChangeArrowheads="1"/>
            </p:cNvSpPr>
            <p:nvPr/>
          </p:nvSpPr>
          <p:spPr bwMode="auto">
            <a:xfrm rot="5400000" flipV="1">
              <a:off x="198" y="1060"/>
              <a:ext cx="45" cy="4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7421" name="Line 17"/>
            <p:cNvSpPr>
              <a:spLocks noChangeShapeType="1"/>
            </p:cNvSpPr>
            <p:nvPr/>
          </p:nvSpPr>
          <p:spPr bwMode="auto">
            <a:xfrm>
              <a:off x="0" y="476"/>
              <a:ext cx="15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2" name="Group 18"/>
            <p:cNvGrpSpPr/>
            <p:nvPr/>
          </p:nvGrpSpPr>
          <p:grpSpPr bwMode="auto">
            <a:xfrm>
              <a:off x="817" y="658"/>
              <a:ext cx="273" cy="304"/>
              <a:chOff x="0" y="0"/>
              <a:chExt cx="273" cy="304"/>
            </a:xfrm>
          </p:grpSpPr>
          <p:sp>
            <p:nvSpPr>
              <p:cNvPr id="17423" name="Oval 197"/>
              <p:cNvSpPr>
                <a:spLocks noChangeArrowheads="1"/>
              </p:cNvSpPr>
              <p:nvPr/>
            </p:nvSpPr>
            <p:spPr bwMode="auto">
              <a:xfrm>
                <a:off x="0" y="22"/>
                <a:ext cx="273" cy="282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24" name="Text Box 198"/>
              <p:cNvSpPr txBox="1">
                <a:spLocks noChangeArrowheads="1"/>
              </p:cNvSpPr>
              <p:nvPr/>
            </p:nvSpPr>
            <p:spPr bwMode="auto">
              <a:xfrm>
                <a:off x="23" y="0"/>
                <a:ext cx="25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A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25" name="Group 21"/>
            <p:cNvGrpSpPr/>
            <p:nvPr/>
          </p:nvGrpSpPr>
          <p:grpSpPr bwMode="auto">
            <a:xfrm>
              <a:off x="318" y="0"/>
              <a:ext cx="85" cy="340"/>
              <a:chOff x="0" y="0"/>
              <a:chExt cx="85" cy="340"/>
            </a:xfrm>
          </p:grpSpPr>
          <p:sp>
            <p:nvSpPr>
              <p:cNvPr id="17426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27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28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29" name="Group 25"/>
            <p:cNvGrpSpPr/>
            <p:nvPr/>
          </p:nvGrpSpPr>
          <p:grpSpPr bwMode="auto">
            <a:xfrm>
              <a:off x="975" y="57"/>
              <a:ext cx="283" cy="170"/>
              <a:chOff x="0" y="0"/>
              <a:chExt cx="256" cy="142"/>
            </a:xfrm>
          </p:grpSpPr>
          <p:sp>
            <p:nvSpPr>
              <p:cNvPr id="17430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1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32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7433" name="Group 29"/>
            <p:cNvGrpSpPr/>
            <p:nvPr/>
          </p:nvGrpSpPr>
          <p:grpSpPr bwMode="auto">
            <a:xfrm>
              <a:off x="545" y="340"/>
              <a:ext cx="272" cy="327"/>
              <a:chOff x="0" y="0"/>
              <a:chExt cx="341" cy="389"/>
            </a:xfrm>
          </p:grpSpPr>
          <p:sp>
            <p:nvSpPr>
              <p:cNvPr id="17434" name="Oval 1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435" name="Text Box 191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V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Group 32"/>
          <p:cNvGrpSpPr/>
          <p:nvPr/>
        </p:nvGrpSpPr>
        <p:grpSpPr bwMode="auto">
          <a:xfrm>
            <a:off x="6011863" y="4222433"/>
            <a:ext cx="2447925" cy="627062"/>
            <a:chOff x="0" y="0"/>
            <a:chExt cx="1542" cy="395"/>
          </a:xfrm>
        </p:grpSpPr>
        <p:sp>
          <p:nvSpPr>
            <p:cNvPr id="17437" name="Line 33"/>
            <p:cNvSpPr>
              <a:spLocks noChangeShapeType="1"/>
            </p:cNvSpPr>
            <p:nvPr/>
          </p:nvSpPr>
          <p:spPr bwMode="auto">
            <a:xfrm>
              <a:off x="0" y="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Line 34"/>
            <p:cNvSpPr>
              <a:spLocks noChangeShapeType="1"/>
            </p:cNvSpPr>
            <p:nvPr/>
          </p:nvSpPr>
          <p:spPr bwMode="auto">
            <a:xfrm>
              <a:off x="1542" y="0"/>
              <a:ext cx="0" cy="2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Line 35"/>
            <p:cNvSpPr>
              <a:spLocks noChangeShapeType="1"/>
            </p:cNvSpPr>
            <p:nvPr/>
          </p:nvSpPr>
          <p:spPr bwMode="auto">
            <a:xfrm>
              <a:off x="22" y="182"/>
              <a:ext cx="14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Rectangle 36"/>
            <p:cNvSpPr>
              <a:spLocks noChangeArrowheads="1"/>
            </p:cNvSpPr>
            <p:nvPr/>
          </p:nvSpPr>
          <p:spPr bwMode="auto">
            <a:xfrm>
              <a:off x="521" y="68"/>
              <a:ext cx="558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12 V</a:t>
              </a:r>
              <a:endParaRPr lang="en-US" altLang="zh-CN" sz="28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349885" y="6090920"/>
            <a:ext cx="853281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拓展知识：两个电阻并联时，总电阻小于任一电阻。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45"/>
          <p:cNvGrpSpPr/>
          <p:nvPr/>
        </p:nvGrpSpPr>
        <p:grpSpPr bwMode="auto">
          <a:xfrm>
            <a:off x="1944688" y="2679383"/>
            <a:ext cx="4643437" cy="946150"/>
            <a:chOff x="702" y="-92"/>
            <a:chExt cx="2925" cy="596"/>
          </a:xfrm>
        </p:grpSpPr>
        <p:sp>
          <p:nvSpPr>
            <p:cNvPr id="17443" name="Rectangle 40"/>
            <p:cNvSpPr>
              <a:spLocks noChangeArrowheads="1"/>
            </p:cNvSpPr>
            <p:nvPr/>
          </p:nvSpPr>
          <p:spPr bwMode="auto">
            <a:xfrm>
              <a:off x="702" y="51"/>
              <a:ext cx="29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　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 20 Ω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4" name="Rectangle 41"/>
            <p:cNvSpPr>
              <a:spLocks noChangeArrowheads="1"/>
            </p:cNvSpPr>
            <p:nvPr/>
          </p:nvSpPr>
          <p:spPr bwMode="auto">
            <a:xfrm>
              <a:off x="1240" y="-92"/>
              <a:ext cx="279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5" name="Line 42"/>
            <p:cNvSpPr>
              <a:spLocks noChangeShapeType="1"/>
            </p:cNvSpPr>
            <p:nvPr/>
          </p:nvSpPr>
          <p:spPr bwMode="auto">
            <a:xfrm>
              <a:off x="1228" y="224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Rectangle 43"/>
            <p:cNvSpPr>
              <a:spLocks noChangeArrowheads="1"/>
            </p:cNvSpPr>
            <p:nvPr/>
          </p:nvSpPr>
          <p:spPr bwMode="auto">
            <a:xfrm>
              <a:off x="1835" y="-92"/>
              <a:ext cx="614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12 V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0.6 A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7" name="Line 44"/>
            <p:cNvSpPr>
              <a:spLocks noChangeShapeType="1"/>
            </p:cNvSpPr>
            <p:nvPr/>
          </p:nvSpPr>
          <p:spPr bwMode="auto">
            <a:xfrm>
              <a:off x="1813" y="217"/>
              <a:ext cx="572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Group 53"/>
          <p:cNvGrpSpPr/>
          <p:nvPr/>
        </p:nvGrpSpPr>
        <p:grpSpPr bwMode="auto">
          <a:xfrm>
            <a:off x="1981200" y="3517583"/>
            <a:ext cx="4643438" cy="946150"/>
            <a:chOff x="862" y="-85"/>
            <a:chExt cx="2925" cy="596"/>
          </a:xfrm>
        </p:grpSpPr>
        <p:sp>
          <p:nvSpPr>
            <p:cNvPr id="17449" name="Rectangle 47"/>
            <p:cNvSpPr>
              <a:spLocks noChangeArrowheads="1"/>
            </p:cNvSpPr>
            <p:nvPr/>
          </p:nvSpPr>
          <p:spPr bwMode="auto">
            <a:xfrm>
              <a:off x="862" y="58"/>
              <a:ext cx="29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　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 0.4 A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0" name="Rectangle 48"/>
            <p:cNvSpPr>
              <a:spLocks noChangeArrowheads="1"/>
            </p:cNvSpPr>
            <p:nvPr/>
          </p:nvSpPr>
          <p:spPr bwMode="auto">
            <a:xfrm>
              <a:off x="1292" y="-85"/>
              <a:ext cx="34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 baseline="-2500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="1" baseline="-2500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1" name="Line 49"/>
            <p:cNvSpPr>
              <a:spLocks noChangeShapeType="1"/>
            </p:cNvSpPr>
            <p:nvPr/>
          </p:nvSpPr>
          <p:spPr bwMode="auto">
            <a:xfrm>
              <a:off x="1337" y="231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Rectangle 50"/>
            <p:cNvSpPr>
              <a:spLocks noChangeArrowheads="1"/>
            </p:cNvSpPr>
            <p:nvPr/>
          </p:nvSpPr>
          <p:spPr bwMode="auto">
            <a:xfrm>
              <a:off x="1920" y="-85"/>
              <a:ext cx="621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12 V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30 Ω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3" name="Line 51"/>
            <p:cNvSpPr>
              <a:spLocks noChangeShapeType="1"/>
            </p:cNvSpPr>
            <p:nvPr/>
          </p:nvSpPr>
          <p:spPr bwMode="auto">
            <a:xfrm>
              <a:off x="1901" y="224"/>
              <a:ext cx="572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60"/>
          <p:cNvGrpSpPr/>
          <p:nvPr/>
        </p:nvGrpSpPr>
        <p:grpSpPr bwMode="auto">
          <a:xfrm>
            <a:off x="1944688" y="5028883"/>
            <a:ext cx="4643437" cy="946150"/>
            <a:chOff x="3062" y="2591"/>
            <a:chExt cx="2925" cy="596"/>
          </a:xfrm>
        </p:grpSpPr>
        <p:sp>
          <p:nvSpPr>
            <p:cNvPr id="17455" name="Rectangle 61"/>
            <p:cNvSpPr>
              <a:spLocks noChangeArrowheads="1"/>
            </p:cNvSpPr>
            <p:nvPr/>
          </p:nvSpPr>
          <p:spPr bwMode="auto">
            <a:xfrm>
              <a:off x="3062" y="2727"/>
              <a:ext cx="29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　　　 </a:t>
              </a:r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= 12 Ω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6" name="Rectangle 62"/>
            <p:cNvSpPr>
              <a:spLocks noChangeArrowheads="1"/>
            </p:cNvSpPr>
            <p:nvPr/>
          </p:nvSpPr>
          <p:spPr bwMode="auto">
            <a:xfrm>
              <a:off x="3446" y="2591"/>
              <a:ext cx="278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800" b="1" i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7" name="Line 63"/>
            <p:cNvSpPr>
              <a:spLocks noChangeShapeType="1"/>
            </p:cNvSpPr>
            <p:nvPr/>
          </p:nvSpPr>
          <p:spPr bwMode="auto">
            <a:xfrm>
              <a:off x="3446" y="2886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Rectangle 64"/>
            <p:cNvSpPr>
              <a:spLocks noChangeArrowheads="1"/>
            </p:cNvSpPr>
            <p:nvPr/>
          </p:nvSpPr>
          <p:spPr bwMode="auto">
            <a:xfrm>
              <a:off x="4075" y="2591"/>
              <a:ext cx="558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12 V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1 A</a:t>
              </a:r>
              <a:endPara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9" name="Line 65"/>
            <p:cNvSpPr>
              <a:spLocks noChangeShapeType="1"/>
            </p:cNvSpPr>
            <p:nvPr/>
          </p:nvSpPr>
          <p:spPr bwMode="auto">
            <a:xfrm>
              <a:off x="4044" y="2886"/>
              <a:ext cx="560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 uiExpand="1" build="p"/>
      <p:bldP spid="3075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5090" y="93980"/>
            <a:ext cx="2548255" cy="773430"/>
            <a:chOff x="288" y="190"/>
            <a:chExt cx="4013" cy="1218"/>
          </a:xfrm>
        </p:grpSpPr>
        <p:pic>
          <p:nvPicPr>
            <p:cNvPr id="15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0" y="33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课堂小结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309251" name="Group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00113" y="1484313"/>
          <a:ext cx="7620000" cy="4195826"/>
        </p:xfrm>
        <a:graphic>
          <a:graphicData uri="http://schemas.openxmlformats.org/drawingml/2006/table">
            <a:tbl>
              <a:tblPr/>
              <a:tblGrid>
                <a:gridCol w="2039937"/>
                <a:gridCol w="2520950"/>
                <a:gridCol w="3059113"/>
              </a:tblGrid>
              <a:tr h="81273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串联电路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并联电路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73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电流的特点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73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电压的特点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73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电阻的特点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0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</a:rPr>
                        <a:t>电流电压电阻之间关系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</a:endParaRP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9277" name="Text Box 29"/>
          <p:cNvSpPr txBox="1">
            <a:spLocks noChangeArrowheads="1"/>
          </p:cNvSpPr>
          <p:nvPr/>
        </p:nvSpPr>
        <p:spPr bwMode="auto">
          <a:xfrm>
            <a:off x="3282315" y="2404745"/>
            <a:ext cx="15900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 = 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= 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79" name="Text Box 31"/>
          <p:cNvSpPr txBox="1">
            <a:spLocks noChangeArrowheads="1"/>
          </p:cNvSpPr>
          <p:nvPr/>
        </p:nvSpPr>
        <p:spPr bwMode="auto">
          <a:xfrm>
            <a:off x="3419475" y="4005263"/>
            <a:ext cx="13150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R=R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+R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1" name="Text Box 33"/>
          <p:cNvSpPr txBox="1">
            <a:spLocks noChangeArrowheads="1"/>
          </p:cNvSpPr>
          <p:nvPr/>
        </p:nvSpPr>
        <p:spPr bwMode="auto">
          <a:xfrm>
            <a:off x="3267710" y="3321685"/>
            <a:ext cx="17964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U=U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+U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2" name="Text Box 34"/>
          <p:cNvSpPr txBox="1">
            <a:spLocks noChangeArrowheads="1"/>
          </p:cNvSpPr>
          <p:nvPr/>
        </p:nvSpPr>
        <p:spPr bwMode="auto">
          <a:xfrm>
            <a:off x="3031490" y="4727575"/>
            <a:ext cx="223710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电压与电阻成正比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3" name="Text Box 35"/>
          <p:cNvSpPr txBox="1">
            <a:spLocks noChangeArrowheads="1"/>
          </p:cNvSpPr>
          <p:nvPr/>
        </p:nvSpPr>
        <p:spPr bwMode="auto">
          <a:xfrm>
            <a:off x="5831205" y="2404745"/>
            <a:ext cx="17564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 = 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+ 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4" name="Text Box 36"/>
          <p:cNvSpPr txBox="1">
            <a:spLocks noChangeArrowheads="1"/>
          </p:cNvSpPr>
          <p:nvPr/>
        </p:nvSpPr>
        <p:spPr bwMode="auto">
          <a:xfrm>
            <a:off x="5775325" y="3261995"/>
            <a:ext cx="17405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U=U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=U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5" name="Text Box 37"/>
          <p:cNvSpPr txBox="1">
            <a:spLocks noChangeArrowheads="1"/>
          </p:cNvSpPr>
          <p:nvPr/>
        </p:nvSpPr>
        <p:spPr bwMode="auto">
          <a:xfrm>
            <a:off x="5742305" y="4005263"/>
            <a:ext cx="239331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1/R=1/R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+1/R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86" name="Text Box 38"/>
          <p:cNvSpPr txBox="1">
            <a:spLocks noChangeArrowheads="1"/>
          </p:cNvSpPr>
          <p:nvPr/>
        </p:nvSpPr>
        <p:spPr bwMode="auto">
          <a:xfrm>
            <a:off x="5740400" y="4724400"/>
            <a:ext cx="24701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电流与电阻成反比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9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9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9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9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9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9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9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77" grpId="0"/>
      <p:bldP spid="309279" grpId="0"/>
      <p:bldP spid="309281" grpId="0"/>
      <p:bldP spid="309282" grpId="0"/>
      <p:bldP spid="309283" grpId="0"/>
      <p:bldP spid="309284" grpId="0"/>
      <p:bldP spid="309285" grpId="0"/>
      <p:bldP spid="3092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647700" y="910908"/>
            <a:ext cx="78486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有两个导体，电阻分别为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欧和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欧，把它们串联接通后通过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欧电阻的电流是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0.5</a:t>
            </a:r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安。      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求：①电源电压是多少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②两个电阻上的电压分别是多少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r>
              <a:rPr kumimoji="1"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  ③串联电路中电阻和电压有什么关系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kumimoji="1"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2833370" y="3991928"/>
            <a:ext cx="2592388" cy="1619250"/>
            <a:chOff x="3674" y="2137"/>
            <a:chExt cx="1633" cy="1020"/>
          </a:xfrm>
        </p:grpSpPr>
        <p:sp>
          <p:nvSpPr>
            <p:cNvPr id="19460" name="Rectangle 6"/>
            <p:cNvSpPr>
              <a:spLocks noChangeArrowheads="1"/>
            </p:cNvSpPr>
            <p:nvPr/>
          </p:nvSpPr>
          <p:spPr bwMode="auto">
            <a:xfrm>
              <a:off x="3878" y="2137"/>
              <a:ext cx="454" cy="1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1" name="Rectangle 7"/>
            <p:cNvSpPr>
              <a:spLocks noChangeArrowheads="1"/>
            </p:cNvSpPr>
            <p:nvPr/>
          </p:nvSpPr>
          <p:spPr bwMode="auto">
            <a:xfrm>
              <a:off x="4649" y="2137"/>
              <a:ext cx="454" cy="1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62" name="Line 8"/>
            <p:cNvSpPr>
              <a:spLocks noChangeShapeType="1"/>
            </p:cNvSpPr>
            <p:nvPr/>
          </p:nvSpPr>
          <p:spPr bwMode="auto">
            <a:xfrm>
              <a:off x="4332" y="2205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Line 9"/>
            <p:cNvSpPr>
              <a:spLocks noChangeShapeType="1"/>
            </p:cNvSpPr>
            <p:nvPr/>
          </p:nvSpPr>
          <p:spPr bwMode="auto">
            <a:xfrm flipH="1">
              <a:off x="3674" y="2183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Line 10"/>
            <p:cNvSpPr>
              <a:spLocks noChangeShapeType="1"/>
            </p:cNvSpPr>
            <p:nvPr/>
          </p:nvSpPr>
          <p:spPr bwMode="auto">
            <a:xfrm>
              <a:off x="3674" y="2183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Line 11"/>
            <p:cNvSpPr>
              <a:spLocks noChangeShapeType="1"/>
            </p:cNvSpPr>
            <p:nvPr/>
          </p:nvSpPr>
          <p:spPr bwMode="auto">
            <a:xfrm flipH="1">
              <a:off x="5103" y="2205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Line 12"/>
            <p:cNvSpPr>
              <a:spLocks noChangeShapeType="1"/>
            </p:cNvSpPr>
            <p:nvPr/>
          </p:nvSpPr>
          <p:spPr bwMode="auto">
            <a:xfrm>
              <a:off x="5307" y="2205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Line 13"/>
            <p:cNvSpPr>
              <a:spLocks noChangeShapeType="1"/>
            </p:cNvSpPr>
            <p:nvPr/>
          </p:nvSpPr>
          <p:spPr bwMode="auto">
            <a:xfrm flipH="1">
              <a:off x="3674" y="3022"/>
              <a:ext cx="56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Line 14"/>
            <p:cNvSpPr>
              <a:spLocks noChangeShapeType="1"/>
            </p:cNvSpPr>
            <p:nvPr/>
          </p:nvSpPr>
          <p:spPr bwMode="auto">
            <a:xfrm>
              <a:off x="4672" y="3022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0591" name="Text Box 15"/>
          <p:cNvSpPr txBox="1">
            <a:spLocks noChangeArrowheads="1"/>
          </p:cNvSpPr>
          <p:nvPr/>
        </p:nvSpPr>
        <p:spPr bwMode="auto">
          <a:xfrm>
            <a:off x="2941320" y="3523615"/>
            <a:ext cx="133191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000" b="1" baseline="-25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=10Ω</a:t>
            </a:r>
            <a:endParaRPr kumimoji="1" lang="en-US" altLang="zh-CN" sz="2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0592" name="Text Box 16"/>
          <p:cNvSpPr txBox="1">
            <a:spLocks noChangeArrowheads="1"/>
          </p:cNvSpPr>
          <p:nvPr/>
        </p:nvSpPr>
        <p:spPr bwMode="auto">
          <a:xfrm>
            <a:off x="4236720" y="3523615"/>
            <a:ext cx="133191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000" b="1" baseline="-25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=30Ω</a:t>
            </a:r>
            <a:endParaRPr kumimoji="1" lang="en-US" altLang="zh-CN" sz="2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0593" name="Text Box 17"/>
          <p:cNvSpPr txBox="1">
            <a:spLocks noChangeArrowheads="1"/>
          </p:cNvSpPr>
          <p:nvPr/>
        </p:nvSpPr>
        <p:spPr bwMode="auto">
          <a:xfrm>
            <a:off x="3733483" y="5180965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U=?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0594" name="Line 18"/>
          <p:cNvSpPr>
            <a:spLocks noChangeShapeType="1"/>
          </p:cNvSpPr>
          <p:nvPr/>
        </p:nvSpPr>
        <p:spPr bwMode="auto">
          <a:xfrm>
            <a:off x="5425758" y="4568190"/>
            <a:ext cx="0" cy="5762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0595" name="Text Box 19"/>
          <p:cNvSpPr txBox="1">
            <a:spLocks noChangeArrowheads="1"/>
          </p:cNvSpPr>
          <p:nvPr/>
        </p:nvSpPr>
        <p:spPr bwMode="auto">
          <a:xfrm>
            <a:off x="4489133" y="4712653"/>
            <a:ext cx="100806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I=0.5A</a:t>
            </a:r>
            <a:endParaRPr kumimoji="1" lang="en-US" altLang="zh-CN" sz="20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0596" name="Line 20"/>
          <p:cNvSpPr>
            <a:spLocks noChangeShapeType="1"/>
          </p:cNvSpPr>
          <p:nvPr/>
        </p:nvSpPr>
        <p:spPr bwMode="auto">
          <a:xfrm>
            <a:off x="4128770" y="4064953"/>
            <a:ext cx="0" cy="7921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1"/>
          <p:cNvGrpSpPr/>
          <p:nvPr/>
        </p:nvGrpSpPr>
        <p:grpSpPr bwMode="auto">
          <a:xfrm>
            <a:off x="2833370" y="4244340"/>
            <a:ext cx="1295400" cy="460375"/>
            <a:chOff x="3674" y="2296"/>
            <a:chExt cx="816" cy="290"/>
          </a:xfrm>
        </p:grpSpPr>
        <p:sp>
          <p:nvSpPr>
            <p:cNvPr id="19476" name="Text Box 22"/>
            <p:cNvSpPr txBox="1">
              <a:spLocks noChangeArrowheads="1"/>
            </p:cNvSpPr>
            <p:nvPr/>
          </p:nvSpPr>
          <p:spPr bwMode="auto">
            <a:xfrm>
              <a:off x="3856" y="2296"/>
              <a:ext cx="54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kumimoji="1"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=?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77" name="Line 23"/>
            <p:cNvSpPr>
              <a:spLocks noChangeShapeType="1"/>
            </p:cNvSpPr>
            <p:nvPr/>
          </p:nvSpPr>
          <p:spPr bwMode="auto">
            <a:xfrm flipH="1">
              <a:off x="3674" y="2432"/>
              <a:ext cx="22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Line 24"/>
            <p:cNvSpPr>
              <a:spLocks noChangeShapeType="1"/>
            </p:cNvSpPr>
            <p:nvPr/>
          </p:nvSpPr>
          <p:spPr bwMode="auto">
            <a:xfrm>
              <a:off x="4332" y="2455"/>
              <a:ext cx="15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5"/>
          <p:cNvGrpSpPr/>
          <p:nvPr/>
        </p:nvGrpSpPr>
        <p:grpSpPr bwMode="auto">
          <a:xfrm>
            <a:off x="4128770" y="4244340"/>
            <a:ext cx="1260475" cy="460375"/>
            <a:chOff x="4490" y="2296"/>
            <a:chExt cx="794" cy="290"/>
          </a:xfrm>
        </p:grpSpPr>
        <p:sp>
          <p:nvSpPr>
            <p:cNvPr id="19480" name="Line 26"/>
            <p:cNvSpPr>
              <a:spLocks noChangeShapeType="1"/>
            </p:cNvSpPr>
            <p:nvPr/>
          </p:nvSpPr>
          <p:spPr bwMode="auto">
            <a:xfrm flipH="1">
              <a:off x="4490" y="2455"/>
              <a:ext cx="18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81" name="Group 27"/>
            <p:cNvGrpSpPr/>
            <p:nvPr/>
          </p:nvGrpSpPr>
          <p:grpSpPr bwMode="auto">
            <a:xfrm>
              <a:off x="4604" y="2296"/>
              <a:ext cx="680" cy="290"/>
              <a:chOff x="4604" y="2296"/>
              <a:chExt cx="680" cy="290"/>
            </a:xfrm>
          </p:grpSpPr>
          <p:sp>
            <p:nvSpPr>
              <p:cNvPr id="19482" name="Text Box 28"/>
              <p:cNvSpPr txBox="1">
                <a:spLocks noChangeArrowheads="1"/>
              </p:cNvSpPr>
              <p:nvPr/>
            </p:nvSpPr>
            <p:spPr bwMode="auto">
              <a:xfrm>
                <a:off x="4604" y="2296"/>
                <a:ext cx="544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r>
                  <a:rPr kumimoji="1"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kumimoji="1"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=?</a:t>
                </a:r>
                <a:endPara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83" name="Line 29"/>
              <p:cNvSpPr>
                <a:spLocks noChangeShapeType="1"/>
              </p:cNvSpPr>
              <p:nvPr/>
            </p:nvSpPr>
            <p:spPr bwMode="auto">
              <a:xfrm>
                <a:off x="5080" y="2455"/>
                <a:ext cx="20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80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80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0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91" grpId="0" autoUpdateAnimBg="0"/>
      <p:bldP spid="280592" grpId="0" autoUpdateAnimBg="0"/>
      <p:bldP spid="280593" grpId="0" autoUpdateAnimBg="0"/>
      <p:bldP spid="280594" grpId="0" bldLvl="0" animBg="1"/>
      <p:bldP spid="280595" grpId="0" autoUpdateAnimBg="0"/>
      <p:bldP spid="28059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2550" y="69850"/>
            <a:ext cx="2612390" cy="841375"/>
            <a:chOff x="214" y="96"/>
            <a:chExt cx="4114" cy="1325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14" y="96"/>
              <a:ext cx="1325" cy="13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27" y="313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随堂演练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1602" name="Text Box 2"/>
          <p:cNvSpPr txBox="1">
            <a:spLocks noChangeArrowheads="1"/>
          </p:cNvSpPr>
          <p:nvPr/>
        </p:nvSpPr>
        <p:spPr bwMode="auto">
          <a:xfrm>
            <a:off x="755576" y="1520344"/>
            <a:ext cx="3997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 R=R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+R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=10Ω+30Ω=40Ω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03" name="Text Box 3"/>
          <p:cNvSpPr txBox="1">
            <a:spLocks noChangeArrowheads="1"/>
          </p:cNvSpPr>
          <p:nvPr/>
        </p:nvSpPr>
        <p:spPr bwMode="auto">
          <a:xfrm>
            <a:off x="1187376" y="2096606"/>
            <a:ext cx="2305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I=I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=0.5A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1115939" y="2601431"/>
            <a:ext cx="3565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U=IR=0.5A×40Ω=20V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755576" y="3104669"/>
            <a:ext cx="4033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 U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=I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=0.5A×10Ω=5V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06" name="Text Box 6"/>
          <p:cNvSpPr txBox="1">
            <a:spLocks noChangeArrowheads="1"/>
          </p:cNvSpPr>
          <p:nvPr/>
        </p:nvSpPr>
        <p:spPr bwMode="auto">
          <a:xfrm>
            <a:off x="1115939" y="3680931"/>
            <a:ext cx="4033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=I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=0.5A×30Ω=15V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Group 7"/>
          <p:cNvGrpSpPr/>
          <p:nvPr/>
        </p:nvGrpSpPr>
        <p:grpSpPr bwMode="auto">
          <a:xfrm>
            <a:off x="755577" y="4688994"/>
            <a:ext cx="2224088" cy="1073150"/>
            <a:chOff x="703" y="3475"/>
            <a:chExt cx="1401" cy="676"/>
          </a:xfrm>
        </p:grpSpPr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703" y="3657"/>
              <a:ext cx="363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③</a:t>
              </a:r>
              <a:endParaRPr kumimoji="1"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pic>
          <p:nvPicPr>
            <p:cNvPr id="20489" name="Picture 9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66" y="3521"/>
              <a:ext cx="482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1474" y="3657"/>
              <a:ext cx="27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491" name="Picture 1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01" y="3475"/>
              <a:ext cx="403" cy="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12"/>
          <p:cNvGrpSpPr/>
          <p:nvPr/>
        </p:nvGrpSpPr>
        <p:grpSpPr bwMode="auto">
          <a:xfrm>
            <a:off x="5256139" y="2133119"/>
            <a:ext cx="2592387" cy="1619250"/>
            <a:chOff x="3674" y="2137"/>
            <a:chExt cx="1633" cy="1020"/>
          </a:xfrm>
        </p:grpSpPr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3878" y="2137"/>
              <a:ext cx="454" cy="1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4649" y="2137"/>
              <a:ext cx="454" cy="1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5" name="Line 15"/>
            <p:cNvSpPr>
              <a:spLocks noChangeShapeType="1"/>
            </p:cNvSpPr>
            <p:nvPr/>
          </p:nvSpPr>
          <p:spPr bwMode="auto">
            <a:xfrm>
              <a:off x="4332" y="2205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 flipH="1">
              <a:off x="3674" y="2183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3674" y="2183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 flipH="1">
              <a:off x="5103" y="2205"/>
              <a:ext cx="2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>
              <a:off x="5307" y="2205"/>
              <a:ext cx="0" cy="9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Line 20"/>
            <p:cNvSpPr>
              <a:spLocks noChangeShapeType="1"/>
            </p:cNvSpPr>
            <p:nvPr/>
          </p:nvSpPr>
          <p:spPr bwMode="auto">
            <a:xfrm flipH="1">
              <a:off x="3674" y="3022"/>
              <a:ext cx="56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>
              <a:off x="4672" y="3022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1622" name="Text Box 22"/>
          <p:cNvSpPr txBox="1">
            <a:spLocks noChangeArrowheads="1"/>
          </p:cNvSpPr>
          <p:nvPr/>
        </p:nvSpPr>
        <p:spPr bwMode="auto">
          <a:xfrm>
            <a:off x="5364089" y="1664806"/>
            <a:ext cx="133191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=10Ω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23" name="Text Box 23"/>
          <p:cNvSpPr txBox="1">
            <a:spLocks noChangeArrowheads="1"/>
          </p:cNvSpPr>
          <p:nvPr/>
        </p:nvSpPr>
        <p:spPr bwMode="auto">
          <a:xfrm>
            <a:off x="6659489" y="1664806"/>
            <a:ext cx="1331912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en-US" altLang="zh-CN" sz="20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=30Ω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24" name="Text Box 24"/>
          <p:cNvSpPr txBox="1">
            <a:spLocks noChangeArrowheads="1"/>
          </p:cNvSpPr>
          <p:nvPr/>
        </p:nvSpPr>
        <p:spPr bwMode="auto">
          <a:xfrm>
            <a:off x="6156251" y="3322156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U=?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25" name="Line 25"/>
          <p:cNvSpPr>
            <a:spLocks noChangeShapeType="1"/>
          </p:cNvSpPr>
          <p:nvPr/>
        </p:nvSpPr>
        <p:spPr bwMode="auto">
          <a:xfrm>
            <a:off x="7848526" y="2709381"/>
            <a:ext cx="1588" cy="5762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1626" name="Text Box 26"/>
          <p:cNvSpPr txBox="1">
            <a:spLocks noChangeArrowheads="1"/>
          </p:cNvSpPr>
          <p:nvPr/>
        </p:nvSpPr>
        <p:spPr bwMode="auto">
          <a:xfrm>
            <a:off x="6911901" y="2853844"/>
            <a:ext cx="10080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I=0.5A</a:t>
            </a:r>
            <a:endParaRPr kumimoji="1"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1627" name="Line 27"/>
          <p:cNvSpPr>
            <a:spLocks noChangeShapeType="1"/>
          </p:cNvSpPr>
          <p:nvPr/>
        </p:nvSpPr>
        <p:spPr bwMode="auto">
          <a:xfrm>
            <a:off x="6551539" y="2206144"/>
            <a:ext cx="1587" cy="79216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28"/>
          <p:cNvGrpSpPr/>
          <p:nvPr/>
        </p:nvGrpSpPr>
        <p:grpSpPr bwMode="auto">
          <a:xfrm>
            <a:off x="5256139" y="2385531"/>
            <a:ext cx="1295400" cy="460375"/>
            <a:chOff x="3674" y="2296"/>
            <a:chExt cx="816" cy="290"/>
          </a:xfrm>
        </p:grpSpPr>
        <p:sp>
          <p:nvSpPr>
            <p:cNvPr id="20509" name="Text Box 29"/>
            <p:cNvSpPr txBox="1">
              <a:spLocks noChangeArrowheads="1"/>
            </p:cNvSpPr>
            <p:nvPr/>
          </p:nvSpPr>
          <p:spPr bwMode="auto">
            <a:xfrm>
              <a:off x="3856" y="2296"/>
              <a:ext cx="54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kumimoji="1" lang="en-US" altLang="zh-CN" sz="24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=?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10" name="Line 30"/>
            <p:cNvSpPr>
              <a:spLocks noChangeShapeType="1"/>
            </p:cNvSpPr>
            <p:nvPr/>
          </p:nvSpPr>
          <p:spPr bwMode="auto">
            <a:xfrm flipH="1">
              <a:off x="3674" y="2432"/>
              <a:ext cx="22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Line 31"/>
            <p:cNvSpPr>
              <a:spLocks noChangeShapeType="1"/>
            </p:cNvSpPr>
            <p:nvPr/>
          </p:nvSpPr>
          <p:spPr bwMode="auto">
            <a:xfrm>
              <a:off x="4332" y="2455"/>
              <a:ext cx="158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32"/>
          <p:cNvGrpSpPr/>
          <p:nvPr/>
        </p:nvGrpSpPr>
        <p:grpSpPr bwMode="auto">
          <a:xfrm>
            <a:off x="6551539" y="2385531"/>
            <a:ext cx="1260475" cy="460375"/>
            <a:chOff x="4490" y="2296"/>
            <a:chExt cx="794" cy="290"/>
          </a:xfrm>
        </p:grpSpPr>
        <p:sp>
          <p:nvSpPr>
            <p:cNvPr id="20513" name="Line 33"/>
            <p:cNvSpPr>
              <a:spLocks noChangeShapeType="1"/>
            </p:cNvSpPr>
            <p:nvPr/>
          </p:nvSpPr>
          <p:spPr bwMode="auto">
            <a:xfrm flipH="1">
              <a:off x="4490" y="2455"/>
              <a:ext cx="18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14" name="Group 34"/>
            <p:cNvGrpSpPr/>
            <p:nvPr/>
          </p:nvGrpSpPr>
          <p:grpSpPr bwMode="auto">
            <a:xfrm>
              <a:off x="4604" y="2296"/>
              <a:ext cx="680" cy="290"/>
              <a:chOff x="4604" y="2296"/>
              <a:chExt cx="680" cy="290"/>
            </a:xfrm>
          </p:grpSpPr>
          <p:sp>
            <p:nvSpPr>
              <p:cNvPr id="20515" name="Text Box 35"/>
              <p:cNvSpPr txBox="1">
                <a:spLocks noChangeArrowheads="1"/>
              </p:cNvSpPr>
              <p:nvPr/>
            </p:nvSpPr>
            <p:spPr bwMode="auto">
              <a:xfrm>
                <a:off x="4604" y="2296"/>
                <a:ext cx="544" cy="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r>
                  <a:rPr kumimoji="1" lang="en-US" altLang="zh-CN" sz="24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kumimoji="1"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=?</a:t>
                </a:r>
                <a:endPara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6" name="Line 36"/>
              <p:cNvSpPr>
                <a:spLocks noChangeShapeType="1"/>
              </p:cNvSpPr>
              <p:nvPr/>
            </p:nvSpPr>
            <p:spPr bwMode="auto">
              <a:xfrm>
                <a:off x="5080" y="2455"/>
                <a:ext cx="20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1639" name="Rectangle 39"/>
          <p:cNvSpPr>
            <a:spLocks noChangeArrowheads="1"/>
          </p:cNvSpPr>
          <p:nvPr/>
        </p:nvSpPr>
        <p:spPr bwMode="auto">
          <a:xfrm>
            <a:off x="755576" y="4112731"/>
            <a:ext cx="60807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③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串联电路中电压和电阻有什么关系</a:t>
            </a:r>
            <a:r>
              <a:rPr kumimoji="1"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kumimoji="1"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1640" name="Rectangle 40"/>
          <p:cNvSpPr>
            <a:spLocks noChangeArrowheads="1"/>
          </p:cNvSpPr>
          <p:nvPr/>
        </p:nvSpPr>
        <p:spPr bwMode="auto">
          <a:xfrm>
            <a:off x="3155950" y="4916170"/>
            <a:ext cx="46939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把电源电压按电阻比例分配</a:t>
            </a:r>
            <a:endParaRPr kumimoji="1"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519" name="Text Box 41"/>
          <p:cNvSpPr txBox="1">
            <a:spLocks noChangeArrowheads="1"/>
          </p:cNvSpPr>
          <p:nvPr/>
        </p:nvSpPr>
        <p:spPr bwMode="auto">
          <a:xfrm>
            <a:off x="755650" y="944280"/>
            <a:ext cx="838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解：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8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1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2" grpId="0" autoUpdateAnimBg="0"/>
      <p:bldP spid="281603" grpId="0" autoUpdateAnimBg="0"/>
      <p:bldP spid="281604" grpId="0" autoUpdateAnimBg="0"/>
      <p:bldP spid="281605" grpId="0" autoUpdateAnimBg="0"/>
      <p:bldP spid="281606" grpId="0" autoUpdateAnimBg="0"/>
      <p:bldP spid="281622" grpId="0" autoUpdateAnimBg="0"/>
      <p:bldP spid="281623" grpId="0" autoUpdateAnimBg="0"/>
      <p:bldP spid="281624" grpId="0" autoUpdateAnimBg="0"/>
      <p:bldP spid="281625" grpId="0" bldLvl="0" animBg="1"/>
      <p:bldP spid="281626" grpId="0" autoUpdateAnimBg="0"/>
      <p:bldP spid="281627" grpId="0" bldLvl="0" animBg="1"/>
      <p:bldP spid="281639" grpId="0" autoUpdateAnimBg="0"/>
      <p:bldP spid="2816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9" y="1841162"/>
            <a:ext cx="3901778" cy="3901778"/>
          </a:xfrm>
          <a:prstGeom prst="rect">
            <a:avLst/>
          </a:prstGeom>
        </p:spPr>
      </p:pic>
      <p:sp>
        <p:nvSpPr>
          <p:cNvPr id="28" name="TextBox 19"/>
          <p:cNvSpPr txBox="1"/>
          <p:nvPr/>
        </p:nvSpPr>
        <p:spPr>
          <a:xfrm>
            <a:off x="4699000" y="4611370"/>
            <a:ext cx="2510155" cy="6400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五、随堂演练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1"/>
          <p:cNvSpPr txBox="1"/>
          <p:nvPr/>
        </p:nvSpPr>
        <p:spPr>
          <a:xfrm>
            <a:off x="4699000" y="3076575"/>
            <a:ext cx="3556635" cy="728980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三、新课讲解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699000" y="2371090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二、情景导入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4699000" y="1665605"/>
            <a:ext cx="3556000" cy="66103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一、学习目标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4699000" y="3850005"/>
            <a:ext cx="3596640" cy="716915"/>
          </a:xfrm>
          <a:prstGeom prst="rect">
            <a:avLst/>
          </a:prstGeom>
          <a:noFill/>
        </p:spPr>
        <p:txBody>
          <a:bodyPr wrap="none" lIns="270000" tIns="0" rIns="0" bIns="0" anchor="b" anchorCtr="0">
            <a:noAutofit/>
          </a:bodyPr>
          <a:p>
            <a:pPr algn="l" fontAlgn="auto">
              <a:lnSpc>
                <a:spcPct val="100000"/>
              </a:lnSpc>
              <a:defRPr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四、课堂小结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8905" y="180975"/>
            <a:ext cx="2510155" cy="806450"/>
            <a:chOff x="203" y="489"/>
            <a:chExt cx="3953" cy="1270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3" y="489"/>
              <a:ext cx="1270" cy="127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55" y="692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" t="3100" r="1389" b="2233"/>
          <a:stretch>
            <a:fillRect/>
          </a:stretch>
        </p:blipFill>
        <p:spPr>
          <a:xfrm>
            <a:off x="159385" y="1082040"/>
            <a:ext cx="8825230" cy="496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115" y="2142490"/>
            <a:ext cx="79540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知道串联电路和并联电路中电阻间的关系。 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能用欧姆定律结合串、并联电路中电流、电压、电阻的关系进行综合计算。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5090" y="93980"/>
            <a:ext cx="2548890" cy="773430"/>
            <a:chOff x="288" y="190"/>
            <a:chExt cx="4014" cy="1218"/>
          </a:xfrm>
        </p:grpSpPr>
        <p:pic>
          <p:nvPicPr>
            <p:cNvPr id="13" name="图形 5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88" y="190"/>
              <a:ext cx="1218" cy="12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1" y="489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732155" y="1186180"/>
            <a:ext cx="19018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欧姆定律：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812666" y="2045008"/>
            <a:ext cx="238283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内容：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3042151" y="1709410"/>
            <a:ext cx="54864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导体中的电流与导体两端的电压成正比，与导体的电阻成反比。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812666" y="3576628"/>
            <a:ext cx="259873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2.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表达式：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871721" y="4525635"/>
            <a:ext cx="2921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>
            <a:spAutoFit/>
          </a:bodyPr>
          <a:p>
            <a:pPr eaLnBrk="0" hangingPunct="0"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3.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变形公式：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74" name="Object 26"/>
          <p:cNvGraphicFramePr>
            <a:graphicFrameLocks noChangeAspect="1"/>
          </p:cNvGraphicFramePr>
          <p:nvPr/>
        </p:nvGraphicFramePr>
        <p:xfrm>
          <a:off x="3195821" y="3300720"/>
          <a:ext cx="1219200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3" imgW="419100" imgH="393700" progId="Equation.3">
                  <p:embed/>
                </p:oleObj>
              </mc:Choice>
              <mc:Fallback>
                <p:oleObj name="Equation" r:id="rId3" imgW="419100" imgH="3937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5821" y="3300720"/>
                        <a:ext cx="1219200" cy="1135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6" name="Object 28"/>
          <p:cNvGraphicFramePr>
            <a:graphicFrameLocks noChangeAspect="1"/>
          </p:cNvGraphicFramePr>
          <p:nvPr/>
        </p:nvGraphicFramePr>
        <p:xfrm>
          <a:off x="3610794" y="4578340"/>
          <a:ext cx="13716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" r:id="rId5" imgW="481965" imgH="177800" progId="Equation.3">
                  <p:embed/>
                </p:oleObj>
              </mc:Choice>
              <mc:Fallback>
                <p:oleObj name="" r:id="rId5" imgW="481965" imgH="1778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0794" y="4578340"/>
                        <a:ext cx="1371600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" name="Object 30"/>
          <p:cNvGraphicFramePr>
            <a:graphicFrameLocks noChangeAspect="1"/>
          </p:cNvGraphicFramePr>
          <p:nvPr/>
        </p:nvGraphicFramePr>
        <p:xfrm>
          <a:off x="5298306" y="4273540"/>
          <a:ext cx="1258888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7" imgW="444500" imgH="393700" progId="Equation.3">
                  <p:embed/>
                </p:oleObj>
              </mc:Choice>
              <mc:Fallback>
                <p:oleObj name="Equation" r:id="rId7" imgW="444500" imgH="3937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8306" y="4273540"/>
                        <a:ext cx="1258888" cy="1106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4310" y="768350"/>
            <a:ext cx="6563995" cy="914400"/>
            <a:chOff x="306" y="1210"/>
            <a:chExt cx="10337" cy="1440"/>
          </a:xfrm>
        </p:grpSpPr>
        <p:sp>
          <p:nvSpPr>
            <p:cNvPr id="19488" name="文本框 6151"/>
            <p:cNvSpPr txBox="1"/>
            <p:nvPr/>
          </p:nvSpPr>
          <p:spPr>
            <a:xfrm>
              <a:off x="1623" y="1452"/>
              <a:ext cx="902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一、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串联电路的总电阻特点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pic>
          <p:nvPicPr>
            <p:cNvPr id="10" name="图片 9" descr="19966091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6" y="1210"/>
              <a:ext cx="1440" cy="1440"/>
            </a:xfrm>
            <a:prstGeom prst="rect">
              <a:avLst/>
            </a:prstGeom>
          </p:spPr>
        </p:pic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985" y="3237230"/>
            <a:ext cx="32289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52148" y="3311843"/>
            <a:ext cx="2951162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554673" y="1697355"/>
            <a:ext cx="3313112" cy="1081088"/>
          </a:xfrm>
          <a:prstGeom prst="wedgeRoundRectCallout">
            <a:avLst>
              <a:gd name="adj1" fmla="val 1032"/>
              <a:gd name="adj2" fmla="val 135611"/>
              <a:gd name="adj3" fmla="val 16667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　　串联电路中的电阻有什么规律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409123" y="1637030"/>
            <a:ext cx="4319587" cy="1150938"/>
          </a:xfrm>
          <a:prstGeom prst="wedgeRoundRectCallout">
            <a:avLst>
              <a:gd name="adj1" fmla="val -2667"/>
              <a:gd name="adj2" fmla="val 168759"/>
              <a:gd name="adj3" fmla="val 16667"/>
            </a:avLst>
          </a:prstGeom>
          <a:solidFill>
            <a:schemeClr val="accent1"/>
          </a:solidFill>
          <a:ln w="25400"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　　我们可以应用实验和欧姆定律进行研究。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  <p:bldP spid="92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5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000760" y="904240"/>
            <a:ext cx="65474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用伏安法探究电阻串联的问题（实验法）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52245" y="1611313"/>
            <a:ext cx="60960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3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01065" y="753110"/>
            <a:ext cx="15252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推导法：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3933" y="3190558"/>
            <a:ext cx="2562225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371908" y="3462020"/>
            <a:ext cx="3016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524433" y="3460433"/>
            <a:ext cx="30162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579870" y="2753995"/>
            <a:ext cx="3016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759383" y="2753995"/>
            <a:ext cx="30162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07340" y="1395730"/>
            <a:ext cx="852995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如图所示：电阻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构成串联，设总电阻为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两端电压分别为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，总电压为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、电流为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5945" name="Text Box 9"/>
          <p:cNvSpPr txBox="1">
            <a:spLocks noChangeArrowheads="1"/>
          </p:cNvSpPr>
          <p:nvPr/>
        </p:nvSpPr>
        <p:spPr bwMode="auto">
          <a:xfrm>
            <a:off x="490022" y="3973195"/>
            <a:ext cx="5486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由于：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         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5946" name="Text Box 10"/>
          <p:cNvSpPr txBox="1">
            <a:spLocks noChangeArrowheads="1"/>
          </p:cNvSpPr>
          <p:nvPr/>
        </p:nvSpPr>
        <p:spPr bwMode="auto">
          <a:xfrm>
            <a:off x="489624" y="2830195"/>
            <a:ext cx="57610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根据欧姆定律可得：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490022" y="5268595"/>
            <a:ext cx="11509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可得：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5948" name="Text Box 12"/>
          <p:cNvSpPr txBox="1">
            <a:spLocks noChangeArrowheads="1"/>
          </p:cNvSpPr>
          <p:nvPr/>
        </p:nvSpPr>
        <p:spPr bwMode="auto">
          <a:xfrm>
            <a:off x="490022" y="4582795"/>
            <a:ext cx="43195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因此：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IR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95949" name="Text Box 13"/>
          <p:cNvSpPr txBox="1">
            <a:spLocks noChangeArrowheads="1"/>
          </p:cNvSpPr>
          <p:nvPr/>
        </p:nvSpPr>
        <p:spPr bwMode="auto">
          <a:xfrm>
            <a:off x="1633022" y="5268595"/>
            <a:ext cx="20875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>
            <a:spAutoFit/>
          </a:bodyPr>
          <a:p>
            <a:pPr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7168833" y="2469833"/>
            <a:ext cx="180975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6106795" y="2526983"/>
            <a:ext cx="0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>
            <a:off x="8554720" y="2536508"/>
            <a:ext cx="0" cy="7921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7618095" y="2680970"/>
            <a:ext cx="9001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 flipH="1">
            <a:off x="6140133" y="2680970"/>
            <a:ext cx="900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7330758" y="288734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H="1">
            <a:off x="6140133" y="296989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>
            <a:off x="8105458" y="296989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>
            <a:off x="6862445" y="296989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H="1">
            <a:off x="7348220" y="296989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95960" name="Text Box 24"/>
          <p:cNvSpPr txBox="1">
            <a:spLocks noChangeArrowheads="1"/>
          </p:cNvSpPr>
          <p:nvPr/>
        </p:nvSpPr>
        <p:spPr bwMode="auto">
          <a:xfrm>
            <a:off x="482282" y="5878195"/>
            <a:ext cx="74279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p>
            <a:pPr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结论：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串联电路的总电阻等于各部分电阻之和。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7265670" y="3592195"/>
            <a:ext cx="18097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p>
            <a:pPr>
              <a:defRPr/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</a:t>
            </a:r>
            <a:endParaRPr lang="en-US" altLang="zh-CN" sz="2800" b="1" baseline="-2500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7113270" y="3363595"/>
            <a:ext cx="5048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</p:spPr>
        <p:txBody>
          <a:bodyPr/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295963" name="Text Box 27"/>
          <p:cNvSpPr txBox="1">
            <a:spLocks noChangeArrowheads="1"/>
          </p:cNvSpPr>
          <p:nvPr/>
        </p:nvSpPr>
        <p:spPr bwMode="auto">
          <a:xfrm>
            <a:off x="425133" y="3415982"/>
            <a:ext cx="624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U=IR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=IR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=IR</a:t>
            </a:r>
            <a:r>
              <a:rPr lang="en-US" altLang="zh-CN" sz="2800" b="1" baseline="-25000" dirty="0" smtClean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5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5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5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5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5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5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5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5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46" grpId="0" autoUpdateAnimBg="0"/>
      <p:bldP spid="295949" grpId="0" autoUpdateAnimBg="0"/>
      <p:bldP spid="295960" grpId="0" autoUpdateAnimBg="0"/>
      <p:bldP spid="29596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9415" y="913130"/>
            <a:ext cx="53346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defRPr/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串联电路的总电阻特点（记录）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6963" name="Text Box 3"/>
          <p:cNvSpPr txBox="1">
            <a:spLocks noChangeArrowheads="1"/>
          </p:cNvSpPr>
          <p:nvPr/>
        </p:nvSpPr>
        <p:spPr bwMode="auto">
          <a:xfrm>
            <a:off x="636905" y="2099310"/>
            <a:ext cx="8006080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串联电路总电阻大于其中任何一个导体的电阻值。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210945" y="1652270"/>
            <a:ext cx="990600" cy="3048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192145" y="1652270"/>
            <a:ext cx="609600" cy="3048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68545" y="1652270"/>
            <a:ext cx="1676400" cy="3048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p>
            <a:pPr>
              <a:defRPr/>
            </a:pP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353945" y="149987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＋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954145" y="149987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>
              <a:defRPr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charset="-122"/>
              </a:rPr>
              <a:t>＝</a:t>
            </a:r>
            <a:endParaRPr lang="zh-CN" altLang="en-US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901065" y="2862580"/>
            <a:ext cx="638937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因为导体串联相当于增加了导体的长度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81635" y="3660775"/>
            <a:ext cx="853440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defRPr/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若有</a:t>
            </a:r>
            <a:r>
              <a:rPr lang="en-US" altLang="zh-CN" sz="2800" b="1" i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个电阻</a:t>
            </a:r>
            <a:r>
              <a:rPr lang="en-US" altLang="zh-CN" sz="2800" b="1" i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i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Rn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串联，则它们的总电阻</a:t>
            </a:r>
            <a:r>
              <a:rPr lang="en-US" altLang="zh-CN" sz="2800" b="1" i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等于多少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715895" y="4796155"/>
            <a:ext cx="35439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defRPr/>
            </a:pP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+···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i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n</a:t>
            </a:r>
            <a:endParaRPr lang="en-US" altLang="zh-CN" sz="2800" b="1" baseline="-2500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21945" y="5931535"/>
            <a:ext cx="679513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>
              <a:spcBef>
                <a:spcPct val="20000"/>
              </a:spcBef>
              <a:defRPr/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3.n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个相同阻值电阻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R</a:t>
            </a:r>
            <a:r>
              <a:rPr lang="en-US" altLang="zh-CN" sz="2800" b="1" baseline="-250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O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串联，总电阻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R=nR</a:t>
            </a:r>
            <a:endParaRPr lang="en-US" altLang="zh-CN" sz="2800" b="1" baseline="-2500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3" grpId="0" autoUpdateAnimBg="0"/>
      <p:bldP spid="3" grpId="0" bldLvl="0" animBg="1"/>
      <p:bldP spid="6" grpId="0" bldLvl="0" animBg="1"/>
      <p:bldP spid="7" grpId="0" bldLvl="0" animBg="1"/>
      <p:bldP spid="10" grpId="0" autoUpdateAnimBg="0"/>
      <p:bldP spid="12" grpId="0" autoUpdateAnimBg="0"/>
      <p:bldP spid="1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7945" y="88900"/>
            <a:ext cx="2610485" cy="833120"/>
            <a:chOff x="205" y="140"/>
            <a:chExt cx="4111" cy="1312"/>
          </a:xfrm>
        </p:grpSpPr>
        <p:pic>
          <p:nvPicPr>
            <p:cNvPr id="4" name="图形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" y="140"/>
              <a:ext cx="1312" cy="13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15" y="407"/>
              <a:ext cx="290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新课讲解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98450" y="701993"/>
            <a:ext cx="8388350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　　例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如图所示，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=20 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，滑动变阻器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最大阻值为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80 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，电路接在电压为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 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电路中，当滑片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由最左端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滑到最右端时，电压表示数由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6 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变化为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1.2 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，则电流表示数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变化范围是多少？当滑片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P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在最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右端时串联电路的电阻多大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267" name="Group 3"/>
          <p:cNvGrpSpPr/>
          <p:nvPr/>
        </p:nvGrpSpPr>
        <p:grpSpPr bwMode="auto">
          <a:xfrm>
            <a:off x="5734050" y="1430655"/>
            <a:ext cx="2879725" cy="2484438"/>
            <a:chOff x="0" y="0"/>
            <a:chExt cx="1973" cy="1724"/>
          </a:xfrm>
        </p:grpSpPr>
        <p:sp>
          <p:nvSpPr>
            <p:cNvPr id="11268" name="Rectangle 4"/>
            <p:cNvSpPr>
              <a:spLocks noChangeArrowheads="1"/>
            </p:cNvSpPr>
            <p:nvPr/>
          </p:nvSpPr>
          <p:spPr bwMode="auto">
            <a:xfrm>
              <a:off x="0" y="726"/>
              <a:ext cx="1792" cy="81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grpSp>
          <p:nvGrpSpPr>
            <p:cNvPr id="11269" name="Group 5"/>
            <p:cNvGrpSpPr/>
            <p:nvPr/>
          </p:nvGrpSpPr>
          <p:grpSpPr bwMode="auto">
            <a:xfrm>
              <a:off x="544" y="1384"/>
              <a:ext cx="85" cy="340"/>
              <a:chOff x="0" y="0"/>
              <a:chExt cx="85" cy="340"/>
            </a:xfrm>
          </p:grpSpPr>
          <p:sp>
            <p:nvSpPr>
              <p:cNvPr id="11270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71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3" name="Group 9"/>
            <p:cNvGrpSpPr/>
            <p:nvPr/>
          </p:nvGrpSpPr>
          <p:grpSpPr bwMode="auto">
            <a:xfrm>
              <a:off x="1202" y="1429"/>
              <a:ext cx="283" cy="170"/>
              <a:chOff x="0" y="0"/>
              <a:chExt cx="256" cy="142"/>
            </a:xfrm>
          </p:grpSpPr>
          <p:sp>
            <p:nvSpPr>
              <p:cNvPr id="11274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75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6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1277" name="Rectangle 178"/>
            <p:cNvSpPr>
              <a:spLocks noChangeArrowheads="1"/>
            </p:cNvSpPr>
            <p:nvPr/>
          </p:nvSpPr>
          <p:spPr bwMode="auto">
            <a:xfrm>
              <a:off x="346" y="659"/>
              <a:ext cx="425" cy="14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Times New Roman" panose="02020603050405020304" pitchFamily="18" charset="0"/>
              </a:endParaRPr>
            </a:p>
          </p:txBody>
        </p:sp>
        <p:grpSp>
          <p:nvGrpSpPr>
            <p:cNvPr id="11278" name="Group 14"/>
            <p:cNvGrpSpPr/>
            <p:nvPr/>
          </p:nvGrpSpPr>
          <p:grpSpPr bwMode="auto">
            <a:xfrm>
              <a:off x="1247" y="431"/>
              <a:ext cx="726" cy="363"/>
              <a:chOff x="0" y="0"/>
              <a:chExt cx="726" cy="363"/>
            </a:xfrm>
          </p:grpSpPr>
          <p:sp>
            <p:nvSpPr>
              <p:cNvPr id="11279" name="Rectangle 18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80" name="Line 182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31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1" name="Line 183"/>
              <p:cNvSpPr>
                <a:spLocks noChangeShapeType="1"/>
              </p:cNvSpPr>
              <p:nvPr/>
            </p:nvSpPr>
            <p:spPr bwMode="auto">
              <a:xfrm>
                <a:off x="227" y="0"/>
                <a:ext cx="0" cy="2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2" name="Rectangle 184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283" name="Group 19"/>
            <p:cNvGrpSpPr/>
            <p:nvPr/>
          </p:nvGrpSpPr>
          <p:grpSpPr bwMode="auto">
            <a:xfrm>
              <a:off x="1610" y="1021"/>
              <a:ext cx="341" cy="361"/>
              <a:chOff x="0" y="0"/>
              <a:chExt cx="341" cy="361"/>
            </a:xfrm>
          </p:grpSpPr>
          <p:sp>
            <p:nvSpPr>
              <p:cNvPr id="11284" name="Oval 19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85" name="Text Box 198"/>
              <p:cNvSpPr txBox="1">
                <a:spLocks noChangeArrowheads="1"/>
              </p:cNvSpPr>
              <p:nvPr/>
            </p:nvSpPr>
            <p:spPr bwMode="auto">
              <a:xfrm>
                <a:off x="29" y="0"/>
                <a:ext cx="312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A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1286" name="Group 22"/>
            <p:cNvGrpSpPr/>
            <p:nvPr/>
          </p:nvGrpSpPr>
          <p:grpSpPr bwMode="auto">
            <a:xfrm>
              <a:off x="0" y="181"/>
              <a:ext cx="1049" cy="538"/>
              <a:chOff x="0" y="0"/>
              <a:chExt cx="1049" cy="538"/>
            </a:xfrm>
          </p:grpSpPr>
          <p:sp>
            <p:nvSpPr>
              <p:cNvPr id="11287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4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8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9" name="Line 9"/>
              <p:cNvSpPr>
                <a:spLocks noChangeShapeType="1"/>
              </p:cNvSpPr>
              <p:nvPr/>
            </p:nvSpPr>
            <p:spPr bwMode="auto">
              <a:xfrm>
                <a:off x="1049" y="0"/>
                <a:ext cx="0" cy="5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0" name="Group 26"/>
            <p:cNvGrpSpPr/>
            <p:nvPr/>
          </p:nvGrpSpPr>
          <p:grpSpPr bwMode="auto">
            <a:xfrm>
              <a:off x="363" y="0"/>
              <a:ext cx="341" cy="360"/>
              <a:chOff x="0" y="0"/>
              <a:chExt cx="341" cy="360"/>
            </a:xfrm>
          </p:grpSpPr>
          <p:sp>
            <p:nvSpPr>
              <p:cNvPr id="11291" name="Oval 1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zh-CN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2" name="Text Box 191"/>
              <p:cNvSpPr txBox="1">
                <a:spLocks noChangeArrowheads="1"/>
              </p:cNvSpPr>
              <p:nvPr/>
            </p:nvSpPr>
            <p:spPr bwMode="auto">
              <a:xfrm>
                <a:off x="28" y="0"/>
                <a:ext cx="312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V</a:t>
                </a:r>
                <a:endParaRPr lang="en-US" altLang="zh-CN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1293" name="Text Box 4"/>
            <p:cNvSpPr txBox="1">
              <a:spLocks noChangeArrowheads="1"/>
            </p:cNvSpPr>
            <p:nvPr/>
          </p:nvSpPr>
          <p:spPr bwMode="auto">
            <a:xfrm>
              <a:off x="386" y="748"/>
              <a:ext cx="36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1294" name="Text Box 4"/>
            <p:cNvSpPr txBox="1">
              <a:spLocks noChangeArrowheads="1"/>
            </p:cNvSpPr>
            <p:nvPr/>
          </p:nvSpPr>
          <p:spPr bwMode="auto">
            <a:xfrm>
              <a:off x="1270" y="748"/>
              <a:ext cx="369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1295" name="Line 31"/>
            <p:cNvSpPr>
              <a:spLocks noChangeShapeType="1"/>
            </p:cNvSpPr>
            <p:nvPr/>
          </p:nvSpPr>
          <p:spPr bwMode="auto">
            <a:xfrm>
              <a:off x="1792" y="431"/>
              <a:ext cx="0" cy="3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auto">
            <a:xfrm>
              <a:off x="1202" y="1227"/>
              <a:ext cx="2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</a:rPr>
                <a:t>S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auto">
            <a:xfrm>
              <a:off x="1293" y="239"/>
              <a:ext cx="254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</a:rPr>
                <a:t>P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443230" y="4390232"/>
            <a:ext cx="42846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）滑片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在最左</a:t>
            </a:r>
            <a:r>
              <a:rPr lang="zh-CN" altLang="en-US" sz="1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zh-CN" altLang="en-US" sz="10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6"/>
          <p:cNvGrpSpPr/>
          <p:nvPr/>
        </p:nvGrpSpPr>
        <p:grpSpPr bwMode="auto">
          <a:xfrm>
            <a:off x="5662613" y="4454843"/>
            <a:ext cx="2447925" cy="1176337"/>
            <a:chOff x="0" y="0"/>
            <a:chExt cx="1542" cy="741"/>
          </a:xfrm>
        </p:grpSpPr>
        <p:sp>
          <p:nvSpPr>
            <p:cNvPr id="11300" name="Line 37"/>
            <p:cNvSpPr>
              <a:spLocks noChangeShapeType="1"/>
            </p:cNvSpPr>
            <p:nvPr/>
          </p:nvSpPr>
          <p:spPr bwMode="auto">
            <a:xfrm>
              <a:off x="0" y="362"/>
              <a:ext cx="15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Line 38"/>
            <p:cNvSpPr>
              <a:spLocks noChangeShapeType="1"/>
            </p:cNvSpPr>
            <p:nvPr/>
          </p:nvSpPr>
          <p:spPr bwMode="auto">
            <a:xfrm>
              <a:off x="91" y="368"/>
              <a:ext cx="0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Line 39"/>
            <p:cNvSpPr>
              <a:spLocks noChangeShapeType="1"/>
            </p:cNvSpPr>
            <p:nvPr/>
          </p:nvSpPr>
          <p:spPr bwMode="auto">
            <a:xfrm>
              <a:off x="1452" y="368"/>
              <a:ext cx="0" cy="31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Line 40"/>
            <p:cNvSpPr>
              <a:spLocks noChangeShapeType="1"/>
            </p:cNvSpPr>
            <p:nvPr/>
          </p:nvSpPr>
          <p:spPr bwMode="auto">
            <a:xfrm flipH="1">
              <a:off x="91" y="595"/>
              <a:ext cx="4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Line 41"/>
            <p:cNvSpPr>
              <a:spLocks noChangeShapeType="1"/>
            </p:cNvSpPr>
            <p:nvPr/>
          </p:nvSpPr>
          <p:spPr bwMode="auto">
            <a:xfrm>
              <a:off x="1089" y="595"/>
              <a:ext cx="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Text Box 42"/>
            <p:cNvSpPr txBox="1">
              <a:spLocks noChangeArrowheads="1"/>
            </p:cNvSpPr>
            <p:nvPr/>
          </p:nvSpPr>
          <p:spPr bwMode="auto">
            <a:xfrm>
              <a:off x="453" y="453"/>
              <a:ext cx="7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400" b="1">
                  <a:latin typeface="Times New Roman" panose="02020603050405020304" pitchFamily="18" charset="0"/>
                </a:rPr>
                <a:t>=6 V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1306" name="Text Box 43"/>
            <p:cNvSpPr txBox="1">
              <a:spLocks noChangeArrowheads="1"/>
            </p:cNvSpPr>
            <p:nvPr/>
          </p:nvSpPr>
          <p:spPr bwMode="auto">
            <a:xfrm>
              <a:off x="453" y="0"/>
              <a:ext cx="9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4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400" b="1" i="1">
                  <a:latin typeface="Times New Roman" panose="02020603050405020304" pitchFamily="18" charset="0"/>
                </a:rPr>
                <a:t>=</a:t>
              </a:r>
              <a:r>
                <a:rPr lang="en-US" altLang="zh-CN" sz="2400" b="1">
                  <a:latin typeface="Times New Roman" panose="02020603050405020304" pitchFamily="18" charset="0"/>
                </a:rPr>
                <a:t>20 </a:t>
              </a:r>
              <a:r>
                <a:rPr lang="el-GR" altLang="en-US" sz="2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l-GR" altLang="en-US" sz="2400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07" name="Text Box 44"/>
            <p:cNvSpPr txBox="1">
              <a:spLocks noChangeArrowheads="1"/>
            </p:cNvSpPr>
            <p:nvPr/>
          </p:nvSpPr>
          <p:spPr bwMode="auto">
            <a:xfrm>
              <a:off x="136" y="113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I</a:t>
              </a:r>
              <a:endPara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08" name="Rectangle 45"/>
            <p:cNvSpPr>
              <a:spLocks noChangeArrowheads="1"/>
            </p:cNvSpPr>
            <p:nvPr/>
          </p:nvSpPr>
          <p:spPr bwMode="auto">
            <a:xfrm>
              <a:off x="499" y="294"/>
              <a:ext cx="408" cy="1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latin typeface="Comic Sans MS" panose="030F0702030302020204" pitchFamily="66" charset="0"/>
              </a:endParaRPr>
            </a:p>
          </p:txBody>
        </p:sp>
        <p:sp>
          <p:nvSpPr>
            <p:cNvPr id="11309" name="Line 46"/>
            <p:cNvSpPr>
              <a:spLocks noChangeShapeType="1"/>
            </p:cNvSpPr>
            <p:nvPr/>
          </p:nvSpPr>
          <p:spPr bwMode="auto">
            <a:xfrm>
              <a:off x="204" y="362"/>
              <a:ext cx="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49"/>
          <p:cNvGrpSpPr/>
          <p:nvPr/>
        </p:nvGrpSpPr>
        <p:grpSpPr bwMode="auto">
          <a:xfrm>
            <a:off x="1243648" y="5580698"/>
            <a:ext cx="4643437" cy="952500"/>
            <a:chOff x="2132" y="3702"/>
            <a:chExt cx="2925" cy="600"/>
          </a:xfrm>
        </p:grpSpPr>
        <p:sp>
          <p:nvSpPr>
            <p:cNvPr id="11311" name="Rectangle 50"/>
            <p:cNvSpPr>
              <a:spLocks noChangeArrowheads="1"/>
            </p:cNvSpPr>
            <p:nvPr/>
          </p:nvSpPr>
          <p:spPr bwMode="auto">
            <a:xfrm>
              <a:off x="2132" y="3838"/>
              <a:ext cx="2925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I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　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0.3 A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12" name="Rectangle 51"/>
            <p:cNvSpPr>
              <a:spLocks noChangeArrowheads="1"/>
            </p:cNvSpPr>
            <p:nvPr/>
          </p:nvSpPr>
          <p:spPr bwMode="auto">
            <a:xfrm>
              <a:off x="2517" y="3702"/>
              <a:ext cx="228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U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endPara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13" name="Line 52"/>
            <p:cNvSpPr>
              <a:spLocks noChangeShapeType="1"/>
            </p:cNvSpPr>
            <p:nvPr/>
          </p:nvSpPr>
          <p:spPr bwMode="auto">
            <a:xfrm>
              <a:off x="2517" y="3997"/>
              <a:ext cx="273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4" name="Rectangle 53"/>
            <p:cNvSpPr>
              <a:spLocks noChangeArrowheads="1"/>
            </p:cNvSpPr>
            <p:nvPr/>
          </p:nvSpPr>
          <p:spPr bwMode="auto">
            <a:xfrm>
              <a:off x="2970" y="3702"/>
              <a:ext cx="793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 V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20 Ω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315" name="Line 54"/>
            <p:cNvSpPr>
              <a:spLocks noChangeShapeType="1"/>
            </p:cNvSpPr>
            <p:nvPr/>
          </p:nvSpPr>
          <p:spPr bwMode="auto">
            <a:xfrm>
              <a:off x="3056" y="3997"/>
              <a:ext cx="572" cy="0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23" name="Rectangle 55"/>
          <p:cNvSpPr>
            <a:spLocks noChangeArrowheads="1"/>
          </p:cNvSpPr>
          <p:nvPr/>
        </p:nvSpPr>
        <p:spPr bwMode="auto">
          <a:xfrm>
            <a:off x="1278573" y="5004435"/>
            <a:ext cx="2251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6 V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3" grpId="0" autoUpdateAnimBg="0"/>
      <p:bldP spid="32823" grpId="0"/>
    </p:bldLst>
  </p:timing>
</p:sld>
</file>

<file path=ppt/tags/tag1.xml><?xml version="1.0" encoding="utf-8"?>
<p:tagLst xmlns:p="http://schemas.openxmlformats.org/presentationml/2006/main">
  <p:tag name="KSO_WM_UNIT_TABLE_BEAUTIFY" val="smartTable{280cb8c1-3f3d-465c-8e73-1b793fb45d7a}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1880</Words>
  <Application>WPS 演示</Application>
  <PresentationFormat>宽屏</PresentationFormat>
  <Paragraphs>348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Times New Roman</vt:lpstr>
      <vt:lpstr>楷体</vt:lpstr>
      <vt:lpstr>Comic Sans MS</vt:lpstr>
      <vt:lpstr>Arial Unicode MS</vt:lpstr>
      <vt:lpstr>演示文稿1</vt:lpstr>
      <vt:lpstr>Equation.3</vt:lpstr>
      <vt:lpstr>Equation.3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Weisheng Zhu</dc:creator>
  <cp:lastModifiedBy>Administrator</cp:lastModifiedBy>
  <cp:revision>83</cp:revision>
  <dcterms:created xsi:type="dcterms:W3CDTF">2019-08-19T07:30:00Z</dcterms:created>
  <dcterms:modified xsi:type="dcterms:W3CDTF">2023-02-21T06:12:27Z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t-weiszh@microsoft.com</vt:lpwstr>
  </property>
  <property fmtid="{D5CDD505-2E9C-101B-9397-08002B2CF9AE}" pid="5" name="MSIP_Label_f42aa342-8706-4288-bd11-ebb85995028c_SetDate">
    <vt:lpwstr>2019-08-19T08:41:05.1913746Z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423e1048-e9f6-4858-a025-37493a4162f5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0x0101004D520B0621022B4CA37193CEB4BD4006</vt:lpwstr>
  </property>
  <property fmtid="{D5CDD505-2E9C-101B-9397-08002B2CF9AE}" pid="12" name="KSOProductBuildVer">
    <vt:lpwstr>2052-11.1.0.10938</vt:lpwstr>
  </property>
  <property fmtid="{D5CDD505-2E9C-101B-9397-08002B2CF9AE}" pid="13" name="ICV">
    <vt:lpwstr>456F042153BB4FEE98EF45E18E39D041</vt:lpwstr>
  </property>
</Properties>
</file>