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288" r:id="rId3"/>
    <p:sldId id="289" r:id="rId4"/>
    <p:sldId id="315" r:id="rId5"/>
    <p:sldId id="299" r:id="rId6"/>
    <p:sldId id="387" r:id="rId7"/>
    <p:sldId id="388" r:id="rId8"/>
    <p:sldId id="381" r:id="rId9"/>
    <p:sldId id="389" r:id="rId10"/>
    <p:sldId id="317" r:id="rId11"/>
    <p:sldId id="390" r:id="rId12"/>
    <p:sldId id="391" r:id="rId13"/>
    <p:sldId id="392" r:id="rId14"/>
    <p:sldId id="382" r:id="rId15"/>
    <p:sldId id="383" r:id="rId16"/>
    <p:sldId id="384" r:id="rId17"/>
    <p:sldId id="385" r:id="rId18"/>
    <p:sldId id="393" r:id="rId19"/>
    <p:sldId id="394" r:id="rId20"/>
    <p:sldId id="395" r:id="rId21"/>
    <p:sldId id="396" r:id="rId22"/>
    <p:sldId id="397" r:id="rId23"/>
    <p:sldId id="398" r:id="rId24"/>
    <p:sldId id="399" r:id="rId25"/>
    <p:sldId id="400" r:id="rId26"/>
    <p:sldId id="401" r:id="rId27"/>
    <p:sldId id="402" r:id="rId28"/>
    <p:sldId id="403" r:id="rId29"/>
    <p:sldId id="404" r:id="rId30"/>
    <p:sldId id="405" r:id="rId31"/>
    <p:sldId id="406" r:id="rId32"/>
    <p:sldId id="407" r:id="rId33"/>
    <p:sldId id="408" r:id="rId34"/>
    <p:sldId id="409" r:id="rId35"/>
    <p:sldId id="410" r:id="rId36"/>
    <p:sldId id="411" r:id="rId37"/>
    <p:sldId id="412" r:id="rId38"/>
    <p:sldId id="413" r:id="rId39"/>
    <p:sldId id="414" r:id="rId40"/>
    <p:sldId id="305" r:id="rId41"/>
    <p:sldId id="380" r:id="rId42"/>
    <p:sldId id="313" r:id="rId43"/>
    <p:sldId id="415" r:id="rId44"/>
    <p:sldId id="378" r:id="rId45"/>
    <p:sldId id="379" r:id="rId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6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1752" y="-90"/>
      </p:cViewPr>
      <p:guideLst>
        <p:guide orient="horz" pos="2120"/>
        <p:guide pos="2835"/>
        <p:guide pos="21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notesMaster" Target="notesMasters/notesMaster1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8" Type="http://schemas.openxmlformats.org/officeDocument/2006/relationships/theme" Target="../theme/theme1.xml"/><Relationship Id="rId67" Type="http://schemas.openxmlformats.org/officeDocument/2006/relationships/image" Target="../media/image2.png"/><Relationship Id="rId66" Type="http://schemas.openxmlformats.org/officeDocument/2006/relationships/image" Target="../media/image1.png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3.sv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0" Type="http://schemas.openxmlformats.org/officeDocument/2006/relationships/slideLayout" Target="../slideLayouts/slideLayout2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18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21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3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1.vml"/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43.jpe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6.xml"/><Relationship Id="rId3" Type="http://schemas.openxmlformats.org/officeDocument/2006/relationships/image" Target="../media/image44.png"/><Relationship Id="rId2" Type="http://schemas.openxmlformats.org/officeDocument/2006/relationships/image" Target="../media/image21.png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image" Target="../media/image45.png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8.xml"/><Relationship Id="rId4" Type="http://schemas.openxmlformats.org/officeDocument/2006/relationships/image" Target="../media/image47.jpe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9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1.xml"/><Relationship Id="rId3" Type="http://schemas.openxmlformats.org/officeDocument/2006/relationships/image" Target="../media/image47.jpeg"/><Relationship Id="rId2" Type="http://schemas.openxmlformats.org/officeDocument/2006/relationships/image" Target="../media/image45.png"/><Relationship Id="rId1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51.jpeg"/><Relationship Id="rId1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43.xml"/><Relationship Id="rId5" Type="http://schemas.openxmlformats.org/officeDocument/2006/relationships/image" Target="../media/image53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5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4.xml"/><Relationship Id="rId5" Type="http://schemas.openxmlformats.org/officeDocument/2006/relationships/image" Target="../media/image56.png"/><Relationship Id="rId4" Type="http://schemas.openxmlformats.org/officeDocument/2006/relationships/image" Target="../media/image55.jpeg"/><Relationship Id="rId3" Type="http://schemas.openxmlformats.org/officeDocument/2006/relationships/image" Target="../media/image54.png"/><Relationship Id="rId2" Type="http://schemas.openxmlformats.org/officeDocument/2006/relationships/image" Target="../media/image21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image" Target="../media/image57.jpeg"/><Relationship Id="rId1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8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audio" Target="../media/audio5.wav"/><Relationship Id="rId2" Type="http://schemas.openxmlformats.org/officeDocument/2006/relationships/image" Target="../media/image58.GIF"/><Relationship Id="rId1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9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audio" Target="../media/audio5.wav"/><Relationship Id="rId1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0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audio" Target="../media/audio5.wav"/><Relationship Id="rId1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1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audio" Target="../media/audio5.wav"/><Relationship Id="rId1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3.xml"/><Relationship Id="rId1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5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7.pn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6.svg"/><Relationship Id="rId1" Type="http://schemas.openxmlformats.org/officeDocument/2006/relationships/image" Target="../media/image62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8.xml"/><Relationship Id="rId4" Type="http://schemas.openxmlformats.org/officeDocument/2006/relationships/image" Target="NULL" TargetMode="External"/><Relationship Id="rId3" Type="http://schemas.openxmlformats.org/officeDocument/2006/relationships/image" Target="../media/image63.png"/><Relationship Id="rId2" Type="http://schemas.openxmlformats.org/officeDocument/2006/relationships/image" Target="../media/image6.svg"/><Relationship Id="rId1" Type="http://schemas.openxmlformats.org/officeDocument/2006/relationships/image" Target="../media/image62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9.xml"/><Relationship Id="rId3" Type="http://schemas.openxmlformats.org/officeDocument/2006/relationships/image" Target="../media/image64.jpeg"/><Relationship Id="rId2" Type="http://schemas.openxmlformats.org/officeDocument/2006/relationships/image" Target="../media/image6.svg"/><Relationship Id="rId1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0.xml"/><Relationship Id="rId3" Type="http://schemas.openxmlformats.org/officeDocument/2006/relationships/image" Target="../media/image65.png"/><Relationship Id="rId2" Type="http://schemas.openxmlformats.org/officeDocument/2006/relationships/image" Target="../media/image6.svg"/><Relationship Id="rId1" Type="http://schemas.openxmlformats.org/officeDocument/2006/relationships/image" Target="../media/image62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1.xml"/><Relationship Id="rId3" Type="http://schemas.openxmlformats.org/officeDocument/2006/relationships/image" Target="../media/image66.png"/><Relationship Id="rId2" Type="http://schemas.openxmlformats.org/officeDocument/2006/relationships/image" Target="../media/image6.svg"/><Relationship Id="rId1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0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20.png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3.sv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3.sv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7" Type="http://schemas.openxmlformats.org/officeDocument/2006/relationships/image" Target="../media/image22.jpeg"/><Relationship Id="rId6" Type="http://schemas.openxmlformats.org/officeDocument/2006/relationships/image" Target="../media/image18.jpeg"/><Relationship Id="rId5" Type="http://schemas.openxmlformats.org/officeDocument/2006/relationships/image" Target="../media/image16.jpeg"/><Relationship Id="rId4" Type="http://schemas.openxmlformats.org/officeDocument/2006/relationships/image" Target="../media/image4.svg"/><Relationship Id="rId3" Type="http://schemas.openxmlformats.org/officeDocument/2006/relationships/image" Target="../media/image21.png"/><Relationship Id="rId2" Type="http://schemas.openxmlformats.org/officeDocument/2006/relationships/image" Target="../media/image3.sv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59055" y="1580515"/>
            <a:ext cx="9084945" cy="922020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第十四章 了解电路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54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54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</a:t>
            </a:r>
            <a:r>
              <a:rPr lang="zh-CN" sz="54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让电灯发光</a:t>
            </a:r>
            <a:endParaRPr lang="zh-CN" sz="54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901065" y="842010"/>
            <a:ext cx="14065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电源</a:t>
            </a:r>
            <a:endParaRPr kumimoji="1"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39939" name="Picture 3" descr="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0865" y="1688465"/>
            <a:ext cx="2667000" cy="15240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774065" y="4126865"/>
            <a:ext cx="3505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电源的能量转化</a:t>
            </a:r>
            <a:r>
              <a:rPr kumimoji="1"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endParaRPr kumimoji="1" lang="en-US" altLang="zh-CN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9941" name="Picture 5" descr="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50865" y="3441065"/>
            <a:ext cx="2667000" cy="2555875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774065" y="4660265"/>
            <a:ext cx="4267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各种形式的能转化为电能</a:t>
            </a:r>
            <a:endParaRPr kumimoji="1"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9943" name="Picture 7" descr="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7865" y="1612265"/>
            <a:ext cx="4572000" cy="243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901065" y="5485765"/>
            <a:ext cx="263144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提供电能</a:t>
            </a:r>
            <a:endParaRPr lang="zh-CN" altLang="en-US" sz="4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utoUpdateAnimBg="0"/>
      <p:bldP spid="39942" grpId="0" autoUpdateAnimBg="0"/>
      <p:bldP spid="399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901065" y="842010"/>
            <a:ext cx="301752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各种用电器</a:t>
            </a:r>
            <a:endParaRPr kumimoji="1"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265430" y="5611495"/>
            <a:ext cx="861250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用电器的能量转化</a:t>
            </a:r>
            <a:r>
              <a:rPr kumimoji="1"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电能转化为各种形式的能</a:t>
            </a:r>
            <a:endParaRPr kumimoji="1"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0964" name="Picture 4" descr="微波炉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2153" y="3968750"/>
            <a:ext cx="21431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5" descr="微波炉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79128" y="3994785"/>
            <a:ext cx="2185987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6" descr="浴霸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4205" y="1896110"/>
            <a:ext cx="2319338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7" descr="熨斗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31498" y="2522220"/>
            <a:ext cx="2590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8" descr="长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83598" y="189611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5708015" y="1779270"/>
            <a:ext cx="2019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chemeClr val="tx1"/>
                </a:solidFill>
                <a:latin typeface="Comic Sans MS" panose="030F0702030302020204" pitchFamily="66" charset="0"/>
              </a:rPr>
              <a:t>消耗电能</a:t>
            </a:r>
            <a:endParaRPr lang="zh-CN" altLang="en-US" sz="3600" b="1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utoUpdateAnimBg="0"/>
      <p:bldP spid="409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5"/>
          <p:cNvSpPr>
            <a:spLocks noChangeArrowheads="1"/>
          </p:cNvSpPr>
          <p:nvPr/>
        </p:nvSpPr>
        <p:spPr bwMode="auto">
          <a:xfrm>
            <a:off x="672783" y="3374708"/>
            <a:ext cx="1728787" cy="53403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按钮开关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15"/>
          <p:cNvSpPr>
            <a:spLocks noChangeArrowheads="1"/>
          </p:cNvSpPr>
          <p:nvPr/>
        </p:nvSpPr>
        <p:spPr bwMode="auto">
          <a:xfrm>
            <a:off x="2725420" y="3374708"/>
            <a:ext cx="1871663" cy="53403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接线开关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15"/>
          <p:cNvSpPr>
            <a:spLocks noChangeArrowheads="1"/>
          </p:cNvSpPr>
          <p:nvPr/>
        </p:nvSpPr>
        <p:spPr bwMode="auto">
          <a:xfrm>
            <a:off x="4812983" y="3374708"/>
            <a:ext cx="1871662" cy="53403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单刀开关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15"/>
          <p:cNvSpPr>
            <a:spLocks noChangeArrowheads="1"/>
          </p:cNvSpPr>
          <p:nvPr/>
        </p:nvSpPr>
        <p:spPr bwMode="auto">
          <a:xfrm>
            <a:off x="6794183" y="3374708"/>
            <a:ext cx="1871662" cy="53403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空气开关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Box 15"/>
          <p:cNvSpPr>
            <a:spLocks noChangeArrowheads="1"/>
          </p:cNvSpPr>
          <p:nvPr/>
        </p:nvSpPr>
        <p:spPr bwMode="auto">
          <a:xfrm>
            <a:off x="385445" y="6111558"/>
            <a:ext cx="1871663" cy="53403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声控开关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TextBox 15"/>
          <p:cNvSpPr>
            <a:spLocks noChangeArrowheads="1"/>
          </p:cNvSpPr>
          <p:nvPr/>
        </p:nvSpPr>
        <p:spPr bwMode="auto">
          <a:xfrm>
            <a:off x="2653983" y="6111558"/>
            <a:ext cx="1871662" cy="53403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光控开关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Box 15"/>
          <p:cNvSpPr>
            <a:spLocks noChangeArrowheads="1"/>
          </p:cNvSpPr>
          <p:nvPr/>
        </p:nvSpPr>
        <p:spPr bwMode="auto">
          <a:xfrm>
            <a:off x="4489133" y="6111558"/>
            <a:ext cx="1871662" cy="53403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感应开关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TextBox 15"/>
          <p:cNvSpPr>
            <a:spLocks noChangeArrowheads="1"/>
          </p:cNvSpPr>
          <p:nvPr/>
        </p:nvSpPr>
        <p:spPr bwMode="auto">
          <a:xfrm>
            <a:off x="6721158" y="6111558"/>
            <a:ext cx="1871662" cy="53403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温控开关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4346" name="图片 19" descr="按钮开关.jpg"/>
          <p:cNvPicPr preferRelativeResize="0"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445" y="1509395"/>
            <a:ext cx="2116138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4" descr="拉线开关"/>
          <p:cNvPicPr preferRelativeResize="0"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46033" y="1504633"/>
            <a:ext cx="2052637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图片 21" descr="单刀单掷.jpg"/>
          <p:cNvPicPr preferRelativeResize="0"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70108" y="1406208"/>
            <a:ext cx="2136775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图片 22" descr="空气开关.jpg"/>
          <p:cNvPicPr preferRelativeResize="0"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30695" y="1409383"/>
            <a:ext cx="196850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图片 23" descr="声控开关.jpg"/>
          <p:cNvPicPr preferRelativeResize="0"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5445" y="4325620"/>
            <a:ext cx="1908175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图片 11" descr="光控开关2.jpg"/>
          <p:cNvPicPr preferRelativeResize="0"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688908" y="4239895"/>
            <a:ext cx="155257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图片 25" descr="温控开关.jpg"/>
          <p:cNvPicPr preferRelativeResize="0"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578283" y="4295458"/>
            <a:ext cx="203041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图片 12" descr="红外线感应开关.jpg"/>
          <p:cNvPicPr preferRelativeResize="0"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454208" y="4287520"/>
            <a:ext cx="1893887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4" name="Rectangle 22"/>
          <p:cNvSpPr>
            <a:spLocks noChangeArrowheads="1"/>
          </p:cNvSpPr>
          <p:nvPr/>
        </p:nvSpPr>
        <p:spPr bwMode="auto">
          <a:xfrm>
            <a:off x="745490" y="758825"/>
            <a:ext cx="197961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各种开关</a:t>
            </a:r>
            <a:endParaRPr lang="zh-CN" altLang="en-US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6" grpId="0" autoUpdateAnimBg="0"/>
      <p:bldP spid="7" grpId="0" autoUpdateAnimBg="0"/>
      <p:bldP spid="8" grpId="0" autoUpdateAnimBg="0"/>
      <p:bldP spid="10" grpId="0" autoUpdateAnimBg="0"/>
      <p:bldP spid="11" grpId="0" autoUpdateAnimBg="0"/>
      <p:bldP spid="1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6108700" y="2794000"/>
            <a:ext cx="2362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endParaRPr kumimoji="1" lang="zh-CN" alt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728980" y="979170"/>
            <a:ext cx="79908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    源：</a:t>
            </a:r>
            <a:r>
              <a:rPr kumimoji="1" lang="zh-CN" altLang="en-US" sz="3200" b="1" dirty="0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能够持续向用电器提供电能的装置</a:t>
            </a:r>
            <a:endParaRPr kumimoji="1" lang="zh-CN" altLang="en-US" sz="3200" b="1" dirty="0">
              <a:solidFill>
                <a:srgbClr val="6600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728980" y="2491105"/>
            <a:ext cx="63373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用电器：</a:t>
            </a:r>
            <a:r>
              <a:rPr kumimoji="1" lang="zh-CN" altLang="en-US" sz="3200" b="1" dirty="0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利用电能工作的装置。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6506" name="Text Box 10"/>
          <p:cNvSpPr txBox="1">
            <a:spLocks noChangeArrowheads="1"/>
          </p:cNvSpPr>
          <p:nvPr/>
        </p:nvSpPr>
        <p:spPr bwMode="auto">
          <a:xfrm>
            <a:off x="742950" y="3404235"/>
            <a:ext cx="49034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开   关：</a:t>
            </a:r>
            <a:r>
              <a:rPr kumimoji="1" lang="zh-CN" altLang="en-US" sz="3200" b="1" dirty="0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控制用电器工作</a:t>
            </a:r>
            <a:endParaRPr kumimoji="1" lang="zh-CN" altLang="en-US" sz="2400" b="1" dirty="0">
              <a:solidFill>
                <a:srgbClr val="6600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6507" name="Text Box 11"/>
          <p:cNvSpPr txBox="1">
            <a:spLocks noChangeArrowheads="1"/>
          </p:cNvSpPr>
          <p:nvPr/>
        </p:nvSpPr>
        <p:spPr bwMode="auto">
          <a:xfrm>
            <a:off x="742633" y="4193540"/>
            <a:ext cx="77406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导   线：</a:t>
            </a:r>
            <a:r>
              <a:rPr kumimoji="1" lang="zh-CN" altLang="en-US" sz="3200" b="1" dirty="0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把上述器件连接起来。输送电</a:t>
            </a:r>
            <a:r>
              <a:rPr kumimoji="1" lang="zh-CN" altLang="en-US" sz="3200" b="1" dirty="0" smtClean="0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能</a:t>
            </a:r>
            <a:endParaRPr kumimoji="1" lang="zh-CN" altLang="en-US" sz="3200" b="1" dirty="0">
              <a:solidFill>
                <a:srgbClr val="6600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6508" name="Text Box 12"/>
          <p:cNvSpPr txBox="1">
            <a:spLocks noChangeArrowheads="1"/>
          </p:cNvSpPr>
          <p:nvPr/>
        </p:nvSpPr>
        <p:spPr bwMode="auto">
          <a:xfrm>
            <a:off x="728980" y="1736725"/>
            <a:ext cx="55473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</a:t>
            </a:r>
            <a:r>
              <a:rPr kumimoji="1"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r>
              <a:rPr kumimoji="1"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干电池  蓄电池   发电机等</a:t>
            </a:r>
            <a:endParaRPr kumimoji="1"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8"/>
          <p:cNvSpPr>
            <a:spLocks noChangeArrowheads="1"/>
          </p:cNvSpPr>
          <p:nvPr/>
        </p:nvSpPr>
        <p:spPr bwMode="auto">
          <a:xfrm>
            <a:off x="829310" y="5216525"/>
            <a:ext cx="7485380" cy="797592"/>
          </a:xfrm>
          <a:prstGeom prst="roundRect">
            <a:avLst>
              <a:gd name="adj" fmla="val 8958"/>
            </a:avLst>
          </a:prstGeom>
          <a:noFill/>
          <a:ln w="2857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只有电路闭合时，电路中才有电流。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6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4" grpId="0"/>
      <p:bldP spid="106505" grpId="0"/>
      <p:bldP spid="106506" grpId="0"/>
      <p:bldP spid="106507" grpId="0"/>
      <p:bldP spid="106508" grpId="0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4310" y="768350"/>
            <a:ext cx="2935605" cy="914400"/>
            <a:chOff x="306" y="1210"/>
            <a:chExt cx="4623" cy="1440"/>
          </a:xfrm>
        </p:grpSpPr>
        <p:sp>
          <p:nvSpPr>
            <p:cNvPr id="3" name="文本框 6151"/>
            <p:cNvSpPr txBox="1"/>
            <p:nvPr/>
          </p:nvSpPr>
          <p:spPr>
            <a:xfrm>
              <a:off x="1623" y="1452"/>
              <a:ext cx="3306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二、电流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6" name="图片 5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16386" name="Picture 5" descr="H:\2\人教教参资源\九\图\小灯泡.JPG"/>
          <p:cNvPicPr preferRelativeResize="0"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27245" y="2079943"/>
            <a:ext cx="1627188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10" descr="H:\2\人教教参资源\九\图\电池组.JPG"/>
          <p:cNvPicPr preferRelativeResize="0"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04920" y="3862705"/>
            <a:ext cx="21097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3" descr="H:\2\人教教参资源\九\图\铡刀开关.JPG"/>
          <p:cNvPicPr preferRelativeResize="0"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9158" y="2530793"/>
            <a:ext cx="15271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任意多边形 10"/>
          <p:cNvSpPr>
            <a:spLocks noChangeArrowheads="1"/>
          </p:cNvSpPr>
          <p:nvPr/>
        </p:nvSpPr>
        <p:spPr bwMode="auto">
          <a:xfrm>
            <a:off x="2185670" y="3178493"/>
            <a:ext cx="1719263" cy="1152525"/>
          </a:xfrm>
          <a:custGeom>
            <a:avLst/>
            <a:gdLst>
              <a:gd name="T0" fmla="*/ 16510732 w 1179285"/>
              <a:gd name="T1" fmla="*/ 108440 h 1709057"/>
              <a:gd name="T2" fmla="*/ 2336905 w 1179285"/>
              <a:gd name="T3" fmla="*/ 42823 h 1709057"/>
              <a:gd name="T4" fmla="*/ 2489314 w 1179285"/>
              <a:gd name="T5" fmla="*/ 0 h 1709057"/>
              <a:gd name="T6" fmla="*/ 0 60000 65536"/>
              <a:gd name="T7" fmla="*/ 0 60000 65536"/>
              <a:gd name="T8" fmla="*/ 0 60000 65536"/>
              <a:gd name="T9" fmla="*/ 0 w 1179285"/>
              <a:gd name="T10" fmla="*/ 0 h 1709057"/>
              <a:gd name="T11" fmla="*/ 1179285 w 1179285"/>
              <a:gd name="T12" fmla="*/ 1709057 h 170905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79285" h="1709057">
                <a:moveTo>
                  <a:pt x="1179285" y="1709057"/>
                </a:moveTo>
                <a:cubicBezTo>
                  <a:pt x="756556" y="1334407"/>
                  <a:pt x="333828" y="959757"/>
                  <a:pt x="166914" y="674914"/>
                </a:cubicBezTo>
                <a:cubicBezTo>
                  <a:pt x="0" y="390071"/>
                  <a:pt x="88900" y="195035"/>
                  <a:pt x="177800" y="0"/>
                </a:cubicBezTo>
              </a:path>
            </a:pathLst>
          </a:custGeom>
          <a:noFill/>
          <a:ln w="38100">
            <a:solidFill>
              <a:srgbClr val="C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0" name="任意多边形 11"/>
          <p:cNvSpPr>
            <a:spLocks noChangeArrowheads="1"/>
          </p:cNvSpPr>
          <p:nvPr/>
        </p:nvSpPr>
        <p:spPr bwMode="auto">
          <a:xfrm rot="-1339167">
            <a:off x="3341370" y="2694305"/>
            <a:ext cx="1524000" cy="323850"/>
          </a:xfrm>
          <a:custGeom>
            <a:avLst/>
            <a:gdLst>
              <a:gd name="T0" fmla="*/ 0 w 1415143"/>
              <a:gd name="T1" fmla="*/ 202153 h 317500"/>
              <a:gd name="T2" fmla="*/ 1390725 w 1415143"/>
              <a:gd name="T3" fmla="*/ 27094 h 317500"/>
              <a:gd name="T4" fmla="*/ 2378871 w 1415143"/>
              <a:gd name="T5" fmla="*/ 364708 h 317500"/>
              <a:gd name="T6" fmla="*/ 0 60000 65536"/>
              <a:gd name="T7" fmla="*/ 0 60000 65536"/>
              <a:gd name="T8" fmla="*/ 0 60000 65536"/>
              <a:gd name="T9" fmla="*/ 0 w 1415143"/>
              <a:gd name="T10" fmla="*/ 0 h 317500"/>
              <a:gd name="T11" fmla="*/ 1415143 w 1415143"/>
              <a:gd name="T12" fmla="*/ 317500 h 3175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15143" h="317500">
                <a:moveTo>
                  <a:pt x="0" y="175986"/>
                </a:moveTo>
                <a:cubicBezTo>
                  <a:pt x="295729" y="87993"/>
                  <a:pt x="591458" y="0"/>
                  <a:pt x="827315" y="23586"/>
                </a:cubicBezTo>
                <a:cubicBezTo>
                  <a:pt x="1063172" y="47172"/>
                  <a:pt x="1239157" y="182336"/>
                  <a:pt x="1415143" y="317500"/>
                </a:cubicBezTo>
              </a:path>
            </a:pathLst>
          </a:custGeom>
          <a:noFill/>
          <a:ln w="38100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1" name="任意多边形 12"/>
          <p:cNvSpPr>
            <a:spLocks noChangeArrowheads="1"/>
          </p:cNvSpPr>
          <p:nvPr/>
        </p:nvSpPr>
        <p:spPr bwMode="auto">
          <a:xfrm rot="-709446">
            <a:off x="5678170" y="2818130"/>
            <a:ext cx="684213" cy="1441450"/>
          </a:xfrm>
          <a:custGeom>
            <a:avLst/>
            <a:gdLst>
              <a:gd name="T0" fmla="*/ 66824 w 945243"/>
              <a:gd name="T1" fmla="*/ 0 h 1774372"/>
              <a:gd name="T2" fmla="*/ 87211 w 945243"/>
              <a:gd name="T3" fmla="*/ 281960 h 1774372"/>
              <a:gd name="T4" fmla="*/ 0 w 945243"/>
              <a:gd name="T5" fmla="*/ 414049 h 1774372"/>
              <a:gd name="T6" fmla="*/ 0 60000 65536"/>
              <a:gd name="T7" fmla="*/ 0 60000 65536"/>
              <a:gd name="T8" fmla="*/ 0 60000 65536"/>
              <a:gd name="T9" fmla="*/ 0 w 945243"/>
              <a:gd name="T10" fmla="*/ 0 h 1774372"/>
              <a:gd name="T11" fmla="*/ 945243 w 945243"/>
              <a:gd name="T12" fmla="*/ 1774372 h 1774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45243" h="1774372">
                <a:moveTo>
                  <a:pt x="642257" y="0"/>
                </a:moveTo>
                <a:cubicBezTo>
                  <a:pt x="793750" y="456293"/>
                  <a:pt x="945243" y="912586"/>
                  <a:pt x="838200" y="1208315"/>
                </a:cubicBezTo>
                <a:cubicBezTo>
                  <a:pt x="731157" y="1504044"/>
                  <a:pt x="0" y="1774372"/>
                  <a:pt x="0" y="1774372"/>
                </a:cubicBezTo>
              </a:path>
            </a:pathLst>
          </a:custGeom>
          <a:noFill/>
          <a:ln w="38100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2239" name="Text Box 15"/>
          <p:cNvSpPr txBox="1">
            <a:spLocks noChangeArrowheads="1"/>
          </p:cNvSpPr>
          <p:nvPr/>
        </p:nvSpPr>
        <p:spPr bwMode="auto">
          <a:xfrm>
            <a:off x="1440815" y="1557973"/>
            <a:ext cx="6527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1.电流的形成：电荷的定向移动形成电流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2240" name="Text Box 16"/>
          <p:cNvSpPr txBox="1">
            <a:spLocks noChangeArrowheads="1"/>
          </p:cNvSpPr>
          <p:nvPr/>
        </p:nvSpPr>
        <p:spPr bwMode="auto">
          <a:xfrm>
            <a:off x="238760" y="5190490"/>
            <a:ext cx="862457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闭合开关，小灯泡持续发光，表明有电荷持续流过小灯泡。</a:t>
            </a:r>
            <a:r>
              <a:rPr lang="zh-CN" altLang="en-US" sz="32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电荷的定向移动形成电流。</a:t>
            </a:r>
            <a:endParaRPr lang="zh-CN" altLang="en-US" sz="32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9" grpId="0"/>
      <p:bldP spid="5224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0" name="Group 223"/>
          <p:cNvGrpSpPr/>
          <p:nvPr/>
        </p:nvGrpSpPr>
        <p:grpSpPr bwMode="auto">
          <a:xfrm>
            <a:off x="179388" y="3093085"/>
            <a:ext cx="8713787" cy="1944688"/>
            <a:chOff x="158" y="1525"/>
            <a:chExt cx="5489" cy="1225"/>
          </a:xfrm>
        </p:grpSpPr>
        <p:sp>
          <p:nvSpPr>
            <p:cNvPr id="17411" name="Rectangle 2"/>
            <p:cNvSpPr>
              <a:spLocks noChangeArrowheads="1"/>
            </p:cNvSpPr>
            <p:nvPr/>
          </p:nvSpPr>
          <p:spPr bwMode="auto">
            <a:xfrm>
              <a:off x="158" y="1525"/>
              <a:ext cx="5489" cy="1225"/>
            </a:xfrm>
            <a:prstGeom prst="rect">
              <a:avLst/>
            </a:prstGeom>
            <a:solidFill>
              <a:srgbClr val="EEFEA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grpSp>
          <p:nvGrpSpPr>
            <p:cNvPr id="17412" name="Group 3"/>
            <p:cNvGrpSpPr/>
            <p:nvPr/>
          </p:nvGrpSpPr>
          <p:grpSpPr bwMode="auto">
            <a:xfrm>
              <a:off x="521" y="2160"/>
              <a:ext cx="90" cy="91"/>
              <a:chOff x="930" y="3430"/>
              <a:chExt cx="90" cy="91"/>
            </a:xfrm>
          </p:grpSpPr>
          <p:sp>
            <p:nvSpPr>
              <p:cNvPr id="17413" name="Oval 4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14" name="Line 5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15" name="Group 6"/>
            <p:cNvGrpSpPr/>
            <p:nvPr/>
          </p:nvGrpSpPr>
          <p:grpSpPr bwMode="auto">
            <a:xfrm>
              <a:off x="1111" y="2251"/>
              <a:ext cx="90" cy="91"/>
              <a:chOff x="930" y="3430"/>
              <a:chExt cx="90" cy="91"/>
            </a:xfrm>
          </p:grpSpPr>
          <p:sp>
            <p:nvSpPr>
              <p:cNvPr id="17416" name="Oval 7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17" name="Line 8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18" name="Group 9"/>
            <p:cNvGrpSpPr/>
            <p:nvPr/>
          </p:nvGrpSpPr>
          <p:grpSpPr bwMode="auto">
            <a:xfrm>
              <a:off x="1111" y="2024"/>
              <a:ext cx="90" cy="91"/>
              <a:chOff x="930" y="3430"/>
              <a:chExt cx="90" cy="91"/>
            </a:xfrm>
          </p:grpSpPr>
          <p:sp>
            <p:nvSpPr>
              <p:cNvPr id="17419" name="Oval 10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20" name="Line 11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21" name="Group 12"/>
            <p:cNvGrpSpPr/>
            <p:nvPr/>
          </p:nvGrpSpPr>
          <p:grpSpPr bwMode="auto">
            <a:xfrm>
              <a:off x="1247" y="1706"/>
              <a:ext cx="90" cy="91"/>
              <a:chOff x="930" y="3430"/>
              <a:chExt cx="90" cy="91"/>
            </a:xfrm>
          </p:grpSpPr>
          <p:sp>
            <p:nvSpPr>
              <p:cNvPr id="17422" name="Oval 13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23" name="Line 14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24" name="Group 15"/>
            <p:cNvGrpSpPr/>
            <p:nvPr/>
          </p:nvGrpSpPr>
          <p:grpSpPr bwMode="auto">
            <a:xfrm>
              <a:off x="1519" y="2296"/>
              <a:ext cx="90" cy="91"/>
              <a:chOff x="930" y="3430"/>
              <a:chExt cx="90" cy="91"/>
            </a:xfrm>
          </p:grpSpPr>
          <p:sp>
            <p:nvSpPr>
              <p:cNvPr id="17425" name="Oval 16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26" name="Line 17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27" name="Group 18"/>
            <p:cNvGrpSpPr/>
            <p:nvPr/>
          </p:nvGrpSpPr>
          <p:grpSpPr bwMode="auto">
            <a:xfrm>
              <a:off x="4332" y="1933"/>
              <a:ext cx="90" cy="91"/>
              <a:chOff x="930" y="3430"/>
              <a:chExt cx="90" cy="91"/>
            </a:xfrm>
          </p:grpSpPr>
          <p:sp>
            <p:nvSpPr>
              <p:cNvPr id="17428" name="Oval 19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29" name="Line 20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30" name="Group 21"/>
            <p:cNvGrpSpPr/>
            <p:nvPr/>
          </p:nvGrpSpPr>
          <p:grpSpPr bwMode="auto">
            <a:xfrm>
              <a:off x="2971" y="1933"/>
              <a:ext cx="90" cy="91"/>
              <a:chOff x="930" y="3430"/>
              <a:chExt cx="90" cy="91"/>
            </a:xfrm>
          </p:grpSpPr>
          <p:sp>
            <p:nvSpPr>
              <p:cNvPr id="17431" name="Oval 22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32" name="Line 23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33" name="Group 24"/>
            <p:cNvGrpSpPr/>
            <p:nvPr/>
          </p:nvGrpSpPr>
          <p:grpSpPr bwMode="auto">
            <a:xfrm>
              <a:off x="612" y="1842"/>
              <a:ext cx="90" cy="91"/>
              <a:chOff x="930" y="3430"/>
              <a:chExt cx="90" cy="91"/>
            </a:xfrm>
          </p:grpSpPr>
          <p:sp>
            <p:nvSpPr>
              <p:cNvPr id="17434" name="Oval 25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35" name="Line 26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36" name="Group 27"/>
            <p:cNvGrpSpPr/>
            <p:nvPr/>
          </p:nvGrpSpPr>
          <p:grpSpPr bwMode="auto">
            <a:xfrm>
              <a:off x="1837" y="1888"/>
              <a:ext cx="90" cy="91"/>
              <a:chOff x="930" y="3430"/>
              <a:chExt cx="90" cy="91"/>
            </a:xfrm>
          </p:grpSpPr>
          <p:sp>
            <p:nvSpPr>
              <p:cNvPr id="17437" name="Oval 28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38" name="Line 29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39" name="Group 30"/>
            <p:cNvGrpSpPr/>
            <p:nvPr/>
          </p:nvGrpSpPr>
          <p:grpSpPr bwMode="auto">
            <a:xfrm>
              <a:off x="2200" y="2160"/>
              <a:ext cx="90" cy="91"/>
              <a:chOff x="930" y="3430"/>
              <a:chExt cx="90" cy="91"/>
            </a:xfrm>
          </p:grpSpPr>
          <p:sp>
            <p:nvSpPr>
              <p:cNvPr id="17440" name="Oval 31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41" name="Line 32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42" name="Group 33"/>
            <p:cNvGrpSpPr/>
            <p:nvPr/>
          </p:nvGrpSpPr>
          <p:grpSpPr bwMode="auto">
            <a:xfrm>
              <a:off x="2880" y="2341"/>
              <a:ext cx="90" cy="91"/>
              <a:chOff x="930" y="3430"/>
              <a:chExt cx="90" cy="91"/>
            </a:xfrm>
          </p:grpSpPr>
          <p:sp>
            <p:nvSpPr>
              <p:cNvPr id="17443" name="Oval 34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44" name="Line 35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45" name="Group 36"/>
            <p:cNvGrpSpPr/>
            <p:nvPr/>
          </p:nvGrpSpPr>
          <p:grpSpPr bwMode="auto">
            <a:xfrm>
              <a:off x="3606" y="1888"/>
              <a:ext cx="90" cy="91"/>
              <a:chOff x="930" y="3430"/>
              <a:chExt cx="90" cy="91"/>
            </a:xfrm>
          </p:grpSpPr>
          <p:sp>
            <p:nvSpPr>
              <p:cNvPr id="17446" name="Oval 37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47" name="Line 38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48" name="Group 39"/>
            <p:cNvGrpSpPr/>
            <p:nvPr/>
          </p:nvGrpSpPr>
          <p:grpSpPr bwMode="auto">
            <a:xfrm>
              <a:off x="2472" y="1797"/>
              <a:ext cx="90" cy="91"/>
              <a:chOff x="930" y="3430"/>
              <a:chExt cx="90" cy="91"/>
            </a:xfrm>
          </p:grpSpPr>
          <p:sp>
            <p:nvSpPr>
              <p:cNvPr id="17449" name="Oval 40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50" name="Line 41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51" name="Group 42"/>
            <p:cNvGrpSpPr/>
            <p:nvPr/>
          </p:nvGrpSpPr>
          <p:grpSpPr bwMode="auto">
            <a:xfrm>
              <a:off x="2064" y="2341"/>
              <a:ext cx="90" cy="91"/>
              <a:chOff x="930" y="3430"/>
              <a:chExt cx="90" cy="91"/>
            </a:xfrm>
          </p:grpSpPr>
          <p:sp>
            <p:nvSpPr>
              <p:cNvPr id="17452" name="Oval 43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53" name="Line 44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54" name="Group 45"/>
            <p:cNvGrpSpPr/>
            <p:nvPr/>
          </p:nvGrpSpPr>
          <p:grpSpPr bwMode="auto">
            <a:xfrm>
              <a:off x="4694" y="2251"/>
              <a:ext cx="90" cy="91"/>
              <a:chOff x="930" y="3430"/>
              <a:chExt cx="90" cy="91"/>
            </a:xfrm>
          </p:grpSpPr>
          <p:sp>
            <p:nvSpPr>
              <p:cNvPr id="17455" name="Oval 46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56" name="Line 47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57" name="Group 48"/>
            <p:cNvGrpSpPr/>
            <p:nvPr/>
          </p:nvGrpSpPr>
          <p:grpSpPr bwMode="auto">
            <a:xfrm>
              <a:off x="4558" y="1797"/>
              <a:ext cx="90" cy="91"/>
              <a:chOff x="930" y="3430"/>
              <a:chExt cx="90" cy="91"/>
            </a:xfrm>
          </p:grpSpPr>
          <p:sp>
            <p:nvSpPr>
              <p:cNvPr id="17458" name="Oval 49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59" name="Line 50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60" name="Group 51"/>
            <p:cNvGrpSpPr/>
            <p:nvPr/>
          </p:nvGrpSpPr>
          <p:grpSpPr bwMode="auto">
            <a:xfrm>
              <a:off x="2653" y="2069"/>
              <a:ext cx="90" cy="91"/>
              <a:chOff x="930" y="3430"/>
              <a:chExt cx="90" cy="91"/>
            </a:xfrm>
          </p:grpSpPr>
          <p:sp>
            <p:nvSpPr>
              <p:cNvPr id="17461" name="Oval 52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62" name="Line 53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63" name="Group 54"/>
            <p:cNvGrpSpPr/>
            <p:nvPr/>
          </p:nvGrpSpPr>
          <p:grpSpPr bwMode="auto">
            <a:xfrm>
              <a:off x="3288" y="2115"/>
              <a:ext cx="90" cy="91"/>
              <a:chOff x="930" y="3430"/>
              <a:chExt cx="90" cy="91"/>
            </a:xfrm>
          </p:grpSpPr>
          <p:sp>
            <p:nvSpPr>
              <p:cNvPr id="17464" name="Oval 55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65" name="Line 56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66" name="Group 57"/>
            <p:cNvGrpSpPr/>
            <p:nvPr/>
          </p:nvGrpSpPr>
          <p:grpSpPr bwMode="auto">
            <a:xfrm>
              <a:off x="3651" y="2296"/>
              <a:ext cx="90" cy="91"/>
              <a:chOff x="930" y="3430"/>
              <a:chExt cx="90" cy="91"/>
            </a:xfrm>
          </p:grpSpPr>
          <p:sp>
            <p:nvSpPr>
              <p:cNvPr id="17467" name="Oval 58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68" name="Line 59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69" name="Group 60"/>
            <p:cNvGrpSpPr/>
            <p:nvPr/>
          </p:nvGrpSpPr>
          <p:grpSpPr bwMode="auto">
            <a:xfrm>
              <a:off x="4967" y="1888"/>
              <a:ext cx="90" cy="91"/>
              <a:chOff x="930" y="3430"/>
              <a:chExt cx="90" cy="91"/>
            </a:xfrm>
          </p:grpSpPr>
          <p:sp>
            <p:nvSpPr>
              <p:cNvPr id="17470" name="Oval 61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71" name="Line 62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72" name="Group 63"/>
            <p:cNvGrpSpPr/>
            <p:nvPr/>
          </p:nvGrpSpPr>
          <p:grpSpPr bwMode="auto">
            <a:xfrm>
              <a:off x="4014" y="2069"/>
              <a:ext cx="90" cy="91"/>
              <a:chOff x="930" y="3430"/>
              <a:chExt cx="90" cy="91"/>
            </a:xfrm>
          </p:grpSpPr>
          <p:sp>
            <p:nvSpPr>
              <p:cNvPr id="17473" name="Oval 64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74" name="Line 65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75" name="Group 66"/>
            <p:cNvGrpSpPr/>
            <p:nvPr/>
          </p:nvGrpSpPr>
          <p:grpSpPr bwMode="auto">
            <a:xfrm>
              <a:off x="431" y="1933"/>
              <a:ext cx="181" cy="181"/>
              <a:chOff x="975" y="3022"/>
              <a:chExt cx="726" cy="726"/>
            </a:xfrm>
          </p:grpSpPr>
          <p:sp>
            <p:nvSpPr>
              <p:cNvPr id="17476" name="Oval 67"/>
              <p:cNvSpPr>
                <a:spLocks noChangeArrowheads="1"/>
              </p:cNvSpPr>
              <p:nvPr/>
            </p:nvSpPr>
            <p:spPr bwMode="auto">
              <a:xfrm>
                <a:off x="975" y="3022"/>
                <a:ext cx="726" cy="726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77" name="Line 68"/>
              <p:cNvSpPr>
                <a:spLocks noChangeShapeType="1"/>
              </p:cNvSpPr>
              <p:nvPr/>
            </p:nvSpPr>
            <p:spPr bwMode="auto">
              <a:xfrm>
                <a:off x="975" y="3385"/>
                <a:ext cx="7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8" name="Line 69"/>
              <p:cNvSpPr>
                <a:spLocks noChangeShapeType="1"/>
              </p:cNvSpPr>
              <p:nvPr/>
            </p:nvSpPr>
            <p:spPr bwMode="auto">
              <a:xfrm>
                <a:off x="1338" y="3022"/>
                <a:ext cx="0" cy="7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79" name="Group 70"/>
            <p:cNvGrpSpPr/>
            <p:nvPr/>
          </p:nvGrpSpPr>
          <p:grpSpPr bwMode="auto">
            <a:xfrm>
              <a:off x="1338" y="1842"/>
              <a:ext cx="181" cy="181"/>
              <a:chOff x="975" y="3022"/>
              <a:chExt cx="726" cy="726"/>
            </a:xfrm>
          </p:grpSpPr>
          <p:sp>
            <p:nvSpPr>
              <p:cNvPr id="17480" name="Oval 71"/>
              <p:cNvSpPr>
                <a:spLocks noChangeArrowheads="1"/>
              </p:cNvSpPr>
              <p:nvPr/>
            </p:nvSpPr>
            <p:spPr bwMode="auto">
              <a:xfrm>
                <a:off x="975" y="3022"/>
                <a:ext cx="726" cy="726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81" name="Line 72"/>
              <p:cNvSpPr>
                <a:spLocks noChangeShapeType="1"/>
              </p:cNvSpPr>
              <p:nvPr/>
            </p:nvSpPr>
            <p:spPr bwMode="auto">
              <a:xfrm>
                <a:off x="975" y="3385"/>
                <a:ext cx="7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2" name="Line 73"/>
              <p:cNvSpPr>
                <a:spLocks noChangeShapeType="1"/>
              </p:cNvSpPr>
              <p:nvPr/>
            </p:nvSpPr>
            <p:spPr bwMode="auto">
              <a:xfrm>
                <a:off x="1338" y="3022"/>
                <a:ext cx="0" cy="7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83" name="Group 74"/>
            <p:cNvGrpSpPr/>
            <p:nvPr/>
          </p:nvGrpSpPr>
          <p:grpSpPr bwMode="auto">
            <a:xfrm>
              <a:off x="1746" y="2115"/>
              <a:ext cx="181" cy="181"/>
              <a:chOff x="975" y="3022"/>
              <a:chExt cx="726" cy="726"/>
            </a:xfrm>
          </p:grpSpPr>
          <p:sp>
            <p:nvSpPr>
              <p:cNvPr id="17484" name="Oval 75"/>
              <p:cNvSpPr>
                <a:spLocks noChangeArrowheads="1"/>
              </p:cNvSpPr>
              <p:nvPr/>
            </p:nvSpPr>
            <p:spPr bwMode="auto">
              <a:xfrm>
                <a:off x="975" y="3022"/>
                <a:ext cx="726" cy="726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85" name="Line 76"/>
              <p:cNvSpPr>
                <a:spLocks noChangeShapeType="1"/>
              </p:cNvSpPr>
              <p:nvPr/>
            </p:nvSpPr>
            <p:spPr bwMode="auto">
              <a:xfrm>
                <a:off x="975" y="3385"/>
                <a:ext cx="7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86" name="Line 77"/>
              <p:cNvSpPr>
                <a:spLocks noChangeShapeType="1"/>
              </p:cNvSpPr>
              <p:nvPr/>
            </p:nvSpPr>
            <p:spPr bwMode="auto">
              <a:xfrm>
                <a:off x="1338" y="3022"/>
                <a:ext cx="0" cy="7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87" name="Group 78"/>
            <p:cNvGrpSpPr/>
            <p:nvPr/>
          </p:nvGrpSpPr>
          <p:grpSpPr bwMode="auto">
            <a:xfrm>
              <a:off x="2336" y="2341"/>
              <a:ext cx="181" cy="181"/>
              <a:chOff x="975" y="3022"/>
              <a:chExt cx="726" cy="726"/>
            </a:xfrm>
          </p:grpSpPr>
          <p:sp>
            <p:nvSpPr>
              <p:cNvPr id="17488" name="Oval 79"/>
              <p:cNvSpPr>
                <a:spLocks noChangeArrowheads="1"/>
              </p:cNvSpPr>
              <p:nvPr/>
            </p:nvSpPr>
            <p:spPr bwMode="auto">
              <a:xfrm>
                <a:off x="975" y="3022"/>
                <a:ext cx="726" cy="726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89" name="Line 80"/>
              <p:cNvSpPr>
                <a:spLocks noChangeShapeType="1"/>
              </p:cNvSpPr>
              <p:nvPr/>
            </p:nvSpPr>
            <p:spPr bwMode="auto">
              <a:xfrm>
                <a:off x="975" y="3385"/>
                <a:ext cx="7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90" name="Line 81"/>
              <p:cNvSpPr>
                <a:spLocks noChangeShapeType="1"/>
              </p:cNvSpPr>
              <p:nvPr/>
            </p:nvSpPr>
            <p:spPr bwMode="auto">
              <a:xfrm>
                <a:off x="1338" y="3022"/>
                <a:ext cx="0" cy="7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91" name="Group 82"/>
            <p:cNvGrpSpPr/>
            <p:nvPr/>
          </p:nvGrpSpPr>
          <p:grpSpPr bwMode="auto">
            <a:xfrm>
              <a:off x="2699" y="1842"/>
              <a:ext cx="181" cy="181"/>
              <a:chOff x="975" y="3022"/>
              <a:chExt cx="726" cy="726"/>
            </a:xfrm>
          </p:grpSpPr>
          <p:sp>
            <p:nvSpPr>
              <p:cNvPr id="17492" name="Oval 83"/>
              <p:cNvSpPr>
                <a:spLocks noChangeArrowheads="1"/>
              </p:cNvSpPr>
              <p:nvPr/>
            </p:nvSpPr>
            <p:spPr bwMode="auto">
              <a:xfrm>
                <a:off x="975" y="3022"/>
                <a:ext cx="726" cy="726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93" name="Line 84"/>
              <p:cNvSpPr>
                <a:spLocks noChangeShapeType="1"/>
              </p:cNvSpPr>
              <p:nvPr/>
            </p:nvSpPr>
            <p:spPr bwMode="auto">
              <a:xfrm>
                <a:off x="975" y="3385"/>
                <a:ext cx="7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94" name="Line 85"/>
              <p:cNvSpPr>
                <a:spLocks noChangeShapeType="1"/>
              </p:cNvSpPr>
              <p:nvPr/>
            </p:nvSpPr>
            <p:spPr bwMode="auto">
              <a:xfrm>
                <a:off x="1338" y="3022"/>
                <a:ext cx="0" cy="7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95" name="Group 86"/>
            <p:cNvGrpSpPr/>
            <p:nvPr/>
          </p:nvGrpSpPr>
          <p:grpSpPr bwMode="auto">
            <a:xfrm>
              <a:off x="3334" y="2296"/>
              <a:ext cx="181" cy="181"/>
              <a:chOff x="975" y="3022"/>
              <a:chExt cx="726" cy="726"/>
            </a:xfrm>
          </p:grpSpPr>
          <p:sp>
            <p:nvSpPr>
              <p:cNvPr id="17496" name="Oval 87"/>
              <p:cNvSpPr>
                <a:spLocks noChangeArrowheads="1"/>
              </p:cNvSpPr>
              <p:nvPr/>
            </p:nvSpPr>
            <p:spPr bwMode="auto">
              <a:xfrm>
                <a:off x="975" y="3022"/>
                <a:ext cx="726" cy="726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497" name="Line 88"/>
              <p:cNvSpPr>
                <a:spLocks noChangeShapeType="1"/>
              </p:cNvSpPr>
              <p:nvPr/>
            </p:nvSpPr>
            <p:spPr bwMode="auto">
              <a:xfrm>
                <a:off x="975" y="3385"/>
                <a:ext cx="7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98" name="Line 89"/>
              <p:cNvSpPr>
                <a:spLocks noChangeShapeType="1"/>
              </p:cNvSpPr>
              <p:nvPr/>
            </p:nvSpPr>
            <p:spPr bwMode="auto">
              <a:xfrm>
                <a:off x="1338" y="3022"/>
                <a:ext cx="0" cy="7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99" name="Group 90"/>
            <p:cNvGrpSpPr/>
            <p:nvPr/>
          </p:nvGrpSpPr>
          <p:grpSpPr bwMode="auto">
            <a:xfrm>
              <a:off x="4105" y="1797"/>
              <a:ext cx="181" cy="181"/>
              <a:chOff x="975" y="3022"/>
              <a:chExt cx="726" cy="726"/>
            </a:xfrm>
          </p:grpSpPr>
          <p:sp>
            <p:nvSpPr>
              <p:cNvPr id="17500" name="Oval 91"/>
              <p:cNvSpPr>
                <a:spLocks noChangeArrowheads="1"/>
              </p:cNvSpPr>
              <p:nvPr/>
            </p:nvSpPr>
            <p:spPr bwMode="auto">
              <a:xfrm>
                <a:off x="975" y="3022"/>
                <a:ext cx="726" cy="726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01" name="Line 92"/>
              <p:cNvSpPr>
                <a:spLocks noChangeShapeType="1"/>
              </p:cNvSpPr>
              <p:nvPr/>
            </p:nvSpPr>
            <p:spPr bwMode="auto">
              <a:xfrm>
                <a:off x="975" y="3385"/>
                <a:ext cx="7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02" name="Line 93"/>
              <p:cNvSpPr>
                <a:spLocks noChangeShapeType="1"/>
              </p:cNvSpPr>
              <p:nvPr/>
            </p:nvSpPr>
            <p:spPr bwMode="auto">
              <a:xfrm>
                <a:off x="1338" y="3022"/>
                <a:ext cx="0" cy="7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03" name="Group 94"/>
            <p:cNvGrpSpPr/>
            <p:nvPr/>
          </p:nvGrpSpPr>
          <p:grpSpPr bwMode="auto">
            <a:xfrm>
              <a:off x="4150" y="2251"/>
              <a:ext cx="181" cy="181"/>
              <a:chOff x="975" y="3022"/>
              <a:chExt cx="726" cy="726"/>
            </a:xfrm>
          </p:grpSpPr>
          <p:sp>
            <p:nvSpPr>
              <p:cNvPr id="17504" name="Oval 95"/>
              <p:cNvSpPr>
                <a:spLocks noChangeArrowheads="1"/>
              </p:cNvSpPr>
              <p:nvPr/>
            </p:nvSpPr>
            <p:spPr bwMode="auto">
              <a:xfrm>
                <a:off x="975" y="3022"/>
                <a:ext cx="726" cy="726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05" name="Line 96"/>
              <p:cNvSpPr>
                <a:spLocks noChangeShapeType="1"/>
              </p:cNvSpPr>
              <p:nvPr/>
            </p:nvSpPr>
            <p:spPr bwMode="auto">
              <a:xfrm>
                <a:off x="975" y="3385"/>
                <a:ext cx="7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06" name="Line 97"/>
              <p:cNvSpPr>
                <a:spLocks noChangeShapeType="1"/>
              </p:cNvSpPr>
              <p:nvPr/>
            </p:nvSpPr>
            <p:spPr bwMode="auto">
              <a:xfrm>
                <a:off x="1338" y="3022"/>
                <a:ext cx="0" cy="7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07" name="Group 98"/>
            <p:cNvGrpSpPr/>
            <p:nvPr/>
          </p:nvGrpSpPr>
          <p:grpSpPr bwMode="auto">
            <a:xfrm>
              <a:off x="884" y="2341"/>
              <a:ext cx="181" cy="181"/>
              <a:chOff x="975" y="3022"/>
              <a:chExt cx="726" cy="726"/>
            </a:xfrm>
          </p:grpSpPr>
          <p:sp>
            <p:nvSpPr>
              <p:cNvPr id="17508" name="Oval 99"/>
              <p:cNvSpPr>
                <a:spLocks noChangeArrowheads="1"/>
              </p:cNvSpPr>
              <p:nvPr/>
            </p:nvSpPr>
            <p:spPr bwMode="auto">
              <a:xfrm>
                <a:off x="975" y="3022"/>
                <a:ext cx="726" cy="726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09" name="Line 100"/>
              <p:cNvSpPr>
                <a:spLocks noChangeShapeType="1"/>
              </p:cNvSpPr>
              <p:nvPr/>
            </p:nvSpPr>
            <p:spPr bwMode="auto">
              <a:xfrm>
                <a:off x="975" y="3385"/>
                <a:ext cx="7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10" name="Line 101"/>
              <p:cNvSpPr>
                <a:spLocks noChangeShapeType="1"/>
              </p:cNvSpPr>
              <p:nvPr/>
            </p:nvSpPr>
            <p:spPr bwMode="auto">
              <a:xfrm>
                <a:off x="1338" y="3022"/>
                <a:ext cx="0" cy="7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11" name="Group 102"/>
            <p:cNvGrpSpPr/>
            <p:nvPr/>
          </p:nvGrpSpPr>
          <p:grpSpPr bwMode="auto">
            <a:xfrm>
              <a:off x="4967" y="2024"/>
              <a:ext cx="181" cy="181"/>
              <a:chOff x="975" y="3022"/>
              <a:chExt cx="726" cy="726"/>
            </a:xfrm>
          </p:grpSpPr>
          <p:sp>
            <p:nvSpPr>
              <p:cNvPr id="17512" name="Oval 103"/>
              <p:cNvSpPr>
                <a:spLocks noChangeArrowheads="1"/>
              </p:cNvSpPr>
              <p:nvPr/>
            </p:nvSpPr>
            <p:spPr bwMode="auto">
              <a:xfrm>
                <a:off x="975" y="3022"/>
                <a:ext cx="726" cy="726"/>
              </a:xfrm>
              <a:prstGeom prst="ellipse">
                <a:avLst/>
              </a:prstGeom>
              <a:solidFill>
                <a:srgbClr val="FF99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13" name="Line 104"/>
              <p:cNvSpPr>
                <a:spLocks noChangeShapeType="1"/>
              </p:cNvSpPr>
              <p:nvPr/>
            </p:nvSpPr>
            <p:spPr bwMode="auto">
              <a:xfrm>
                <a:off x="975" y="3385"/>
                <a:ext cx="72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14" name="Line 105"/>
              <p:cNvSpPr>
                <a:spLocks noChangeShapeType="1"/>
              </p:cNvSpPr>
              <p:nvPr/>
            </p:nvSpPr>
            <p:spPr bwMode="auto">
              <a:xfrm>
                <a:off x="1338" y="3022"/>
                <a:ext cx="0" cy="7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15" name="Group 106"/>
            <p:cNvGrpSpPr/>
            <p:nvPr/>
          </p:nvGrpSpPr>
          <p:grpSpPr bwMode="auto">
            <a:xfrm>
              <a:off x="612" y="2341"/>
              <a:ext cx="90" cy="91"/>
              <a:chOff x="930" y="3430"/>
              <a:chExt cx="90" cy="91"/>
            </a:xfrm>
          </p:grpSpPr>
          <p:sp>
            <p:nvSpPr>
              <p:cNvPr id="17516" name="Oval 107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17" name="Line 108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18" name="Group 109"/>
            <p:cNvGrpSpPr/>
            <p:nvPr/>
          </p:nvGrpSpPr>
          <p:grpSpPr bwMode="auto">
            <a:xfrm>
              <a:off x="975" y="1797"/>
              <a:ext cx="90" cy="91"/>
              <a:chOff x="930" y="3430"/>
              <a:chExt cx="90" cy="91"/>
            </a:xfrm>
          </p:grpSpPr>
          <p:sp>
            <p:nvSpPr>
              <p:cNvPr id="17519" name="Oval 110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20" name="Line 111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21" name="Group 112"/>
            <p:cNvGrpSpPr/>
            <p:nvPr/>
          </p:nvGrpSpPr>
          <p:grpSpPr bwMode="auto">
            <a:xfrm>
              <a:off x="3061" y="1752"/>
              <a:ext cx="90" cy="91"/>
              <a:chOff x="930" y="3430"/>
              <a:chExt cx="90" cy="91"/>
            </a:xfrm>
          </p:grpSpPr>
          <p:sp>
            <p:nvSpPr>
              <p:cNvPr id="17522" name="Oval 113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23" name="Line 114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24" name="Group 115"/>
            <p:cNvGrpSpPr/>
            <p:nvPr/>
          </p:nvGrpSpPr>
          <p:grpSpPr bwMode="auto">
            <a:xfrm>
              <a:off x="3334" y="1933"/>
              <a:ext cx="90" cy="91"/>
              <a:chOff x="930" y="3430"/>
              <a:chExt cx="90" cy="91"/>
            </a:xfrm>
          </p:grpSpPr>
          <p:sp>
            <p:nvSpPr>
              <p:cNvPr id="17525" name="Oval 116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26" name="Line 117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27" name="Group 118"/>
            <p:cNvGrpSpPr/>
            <p:nvPr/>
          </p:nvGrpSpPr>
          <p:grpSpPr bwMode="auto">
            <a:xfrm>
              <a:off x="4422" y="2069"/>
              <a:ext cx="90" cy="91"/>
              <a:chOff x="930" y="3430"/>
              <a:chExt cx="90" cy="91"/>
            </a:xfrm>
          </p:grpSpPr>
          <p:sp>
            <p:nvSpPr>
              <p:cNvPr id="17528" name="Oval 119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29" name="Line 120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30" name="Group 121"/>
            <p:cNvGrpSpPr/>
            <p:nvPr/>
          </p:nvGrpSpPr>
          <p:grpSpPr bwMode="auto">
            <a:xfrm>
              <a:off x="4694" y="2432"/>
              <a:ext cx="90" cy="91"/>
              <a:chOff x="930" y="3430"/>
              <a:chExt cx="90" cy="91"/>
            </a:xfrm>
          </p:grpSpPr>
          <p:sp>
            <p:nvSpPr>
              <p:cNvPr id="17531" name="Oval 122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32" name="Line 123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33" name="Group 124"/>
            <p:cNvGrpSpPr/>
            <p:nvPr/>
          </p:nvGrpSpPr>
          <p:grpSpPr bwMode="auto">
            <a:xfrm>
              <a:off x="385" y="1752"/>
              <a:ext cx="90" cy="91"/>
              <a:chOff x="930" y="3430"/>
              <a:chExt cx="90" cy="91"/>
            </a:xfrm>
          </p:grpSpPr>
          <p:sp>
            <p:nvSpPr>
              <p:cNvPr id="17534" name="Oval 125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35" name="Line 126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36" name="Group 127"/>
            <p:cNvGrpSpPr/>
            <p:nvPr/>
          </p:nvGrpSpPr>
          <p:grpSpPr bwMode="auto">
            <a:xfrm>
              <a:off x="2064" y="1979"/>
              <a:ext cx="90" cy="91"/>
              <a:chOff x="930" y="3430"/>
              <a:chExt cx="90" cy="91"/>
            </a:xfrm>
          </p:grpSpPr>
          <p:sp>
            <p:nvSpPr>
              <p:cNvPr id="17537" name="Oval 128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38" name="Line 129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39" name="Group 130"/>
            <p:cNvGrpSpPr/>
            <p:nvPr/>
          </p:nvGrpSpPr>
          <p:grpSpPr bwMode="auto">
            <a:xfrm>
              <a:off x="1565" y="1661"/>
              <a:ext cx="90" cy="91"/>
              <a:chOff x="930" y="3430"/>
              <a:chExt cx="90" cy="91"/>
            </a:xfrm>
          </p:grpSpPr>
          <p:sp>
            <p:nvSpPr>
              <p:cNvPr id="17540" name="Oval 131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41" name="Line 132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42" name="Group 133"/>
            <p:cNvGrpSpPr/>
            <p:nvPr/>
          </p:nvGrpSpPr>
          <p:grpSpPr bwMode="auto">
            <a:xfrm>
              <a:off x="2699" y="2523"/>
              <a:ext cx="90" cy="91"/>
              <a:chOff x="930" y="3430"/>
              <a:chExt cx="90" cy="91"/>
            </a:xfrm>
          </p:grpSpPr>
          <p:sp>
            <p:nvSpPr>
              <p:cNvPr id="17543" name="Oval 134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44" name="Line 135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45" name="Group 136"/>
            <p:cNvGrpSpPr/>
            <p:nvPr/>
          </p:nvGrpSpPr>
          <p:grpSpPr bwMode="auto">
            <a:xfrm>
              <a:off x="3696" y="2523"/>
              <a:ext cx="90" cy="91"/>
              <a:chOff x="930" y="3430"/>
              <a:chExt cx="90" cy="91"/>
            </a:xfrm>
          </p:grpSpPr>
          <p:sp>
            <p:nvSpPr>
              <p:cNvPr id="17546" name="Oval 137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47" name="Line 138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48" name="Group 139"/>
            <p:cNvGrpSpPr/>
            <p:nvPr/>
          </p:nvGrpSpPr>
          <p:grpSpPr bwMode="auto">
            <a:xfrm>
              <a:off x="3923" y="1706"/>
              <a:ext cx="90" cy="91"/>
              <a:chOff x="930" y="3430"/>
              <a:chExt cx="90" cy="91"/>
            </a:xfrm>
          </p:grpSpPr>
          <p:sp>
            <p:nvSpPr>
              <p:cNvPr id="17549" name="Oval 140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50" name="Line 141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51" name="Group 142"/>
            <p:cNvGrpSpPr/>
            <p:nvPr/>
          </p:nvGrpSpPr>
          <p:grpSpPr bwMode="auto">
            <a:xfrm>
              <a:off x="5239" y="2478"/>
              <a:ext cx="90" cy="91"/>
              <a:chOff x="930" y="3430"/>
              <a:chExt cx="90" cy="91"/>
            </a:xfrm>
          </p:grpSpPr>
          <p:sp>
            <p:nvSpPr>
              <p:cNvPr id="17552" name="Oval 143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53" name="Line 144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54" name="Group 145"/>
            <p:cNvGrpSpPr/>
            <p:nvPr/>
          </p:nvGrpSpPr>
          <p:grpSpPr bwMode="auto">
            <a:xfrm>
              <a:off x="3833" y="2341"/>
              <a:ext cx="90" cy="91"/>
              <a:chOff x="930" y="3430"/>
              <a:chExt cx="90" cy="91"/>
            </a:xfrm>
          </p:grpSpPr>
          <p:sp>
            <p:nvSpPr>
              <p:cNvPr id="17555" name="Oval 146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56" name="Line 147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57" name="Group 148"/>
            <p:cNvGrpSpPr/>
            <p:nvPr/>
          </p:nvGrpSpPr>
          <p:grpSpPr bwMode="auto">
            <a:xfrm>
              <a:off x="4967" y="1661"/>
              <a:ext cx="90" cy="91"/>
              <a:chOff x="930" y="3430"/>
              <a:chExt cx="90" cy="91"/>
            </a:xfrm>
          </p:grpSpPr>
          <p:sp>
            <p:nvSpPr>
              <p:cNvPr id="17558" name="Oval 149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59" name="Line 150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60" name="Group 151"/>
            <p:cNvGrpSpPr/>
            <p:nvPr/>
          </p:nvGrpSpPr>
          <p:grpSpPr bwMode="auto">
            <a:xfrm>
              <a:off x="1610" y="1797"/>
              <a:ext cx="90" cy="91"/>
              <a:chOff x="930" y="3430"/>
              <a:chExt cx="90" cy="91"/>
            </a:xfrm>
          </p:grpSpPr>
          <p:sp>
            <p:nvSpPr>
              <p:cNvPr id="17561" name="Oval 152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62" name="Line 153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63" name="Group 154"/>
            <p:cNvGrpSpPr/>
            <p:nvPr/>
          </p:nvGrpSpPr>
          <p:grpSpPr bwMode="auto">
            <a:xfrm>
              <a:off x="1519" y="1978"/>
              <a:ext cx="90" cy="91"/>
              <a:chOff x="930" y="3430"/>
              <a:chExt cx="90" cy="91"/>
            </a:xfrm>
          </p:grpSpPr>
          <p:sp>
            <p:nvSpPr>
              <p:cNvPr id="17564" name="Oval 155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65" name="Line 156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66" name="Group 157"/>
            <p:cNvGrpSpPr/>
            <p:nvPr/>
          </p:nvGrpSpPr>
          <p:grpSpPr bwMode="auto">
            <a:xfrm>
              <a:off x="5239" y="1706"/>
              <a:ext cx="90" cy="91"/>
              <a:chOff x="930" y="3430"/>
              <a:chExt cx="90" cy="91"/>
            </a:xfrm>
          </p:grpSpPr>
          <p:sp>
            <p:nvSpPr>
              <p:cNvPr id="17567" name="Oval 158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68" name="Line 159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69" name="Group 160"/>
            <p:cNvGrpSpPr/>
            <p:nvPr/>
          </p:nvGrpSpPr>
          <p:grpSpPr bwMode="auto">
            <a:xfrm>
              <a:off x="1519" y="2659"/>
              <a:ext cx="90" cy="91"/>
              <a:chOff x="930" y="3430"/>
              <a:chExt cx="90" cy="91"/>
            </a:xfrm>
          </p:grpSpPr>
          <p:sp>
            <p:nvSpPr>
              <p:cNvPr id="17570" name="Oval 161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71" name="Line 162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72" name="Group 163"/>
            <p:cNvGrpSpPr/>
            <p:nvPr/>
          </p:nvGrpSpPr>
          <p:grpSpPr bwMode="auto">
            <a:xfrm>
              <a:off x="1837" y="2478"/>
              <a:ext cx="90" cy="91"/>
              <a:chOff x="930" y="3430"/>
              <a:chExt cx="90" cy="91"/>
            </a:xfrm>
          </p:grpSpPr>
          <p:sp>
            <p:nvSpPr>
              <p:cNvPr id="17573" name="Oval 164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74" name="Line 165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75" name="Group 166"/>
            <p:cNvGrpSpPr/>
            <p:nvPr/>
          </p:nvGrpSpPr>
          <p:grpSpPr bwMode="auto">
            <a:xfrm>
              <a:off x="3152" y="1570"/>
              <a:ext cx="90" cy="91"/>
              <a:chOff x="930" y="3430"/>
              <a:chExt cx="90" cy="91"/>
            </a:xfrm>
          </p:grpSpPr>
          <p:sp>
            <p:nvSpPr>
              <p:cNvPr id="17576" name="Oval 167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77" name="Line 168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78" name="Group 169"/>
            <p:cNvGrpSpPr/>
            <p:nvPr/>
          </p:nvGrpSpPr>
          <p:grpSpPr bwMode="auto">
            <a:xfrm>
              <a:off x="3606" y="2115"/>
              <a:ext cx="90" cy="91"/>
              <a:chOff x="930" y="3430"/>
              <a:chExt cx="90" cy="91"/>
            </a:xfrm>
          </p:grpSpPr>
          <p:sp>
            <p:nvSpPr>
              <p:cNvPr id="17579" name="Oval 170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80" name="Line 171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81" name="Group 172"/>
            <p:cNvGrpSpPr/>
            <p:nvPr/>
          </p:nvGrpSpPr>
          <p:grpSpPr bwMode="auto">
            <a:xfrm>
              <a:off x="5375" y="1842"/>
              <a:ext cx="90" cy="91"/>
              <a:chOff x="930" y="3430"/>
              <a:chExt cx="90" cy="91"/>
            </a:xfrm>
          </p:grpSpPr>
          <p:sp>
            <p:nvSpPr>
              <p:cNvPr id="17582" name="Oval 173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83" name="Line 174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84" name="Group 175"/>
            <p:cNvGrpSpPr/>
            <p:nvPr/>
          </p:nvGrpSpPr>
          <p:grpSpPr bwMode="auto">
            <a:xfrm>
              <a:off x="1338" y="2387"/>
              <a:ext cx="90" cy="91"/>
              <a:chOff x="930" y="3430"/>
              <a:chExt cx="90" cy="91"/>
            </a:xfrm>
          </p:grpSpPr>
          <p:sp>
            <p:nvSpPr>
              <p:cNvPr id="17585" name="Oval 176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86" name="Line 177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87" name="Group 178"/>
            <p:cNvGrpSpPr/>
            <p:nvPr/>
          </p:nvGrpSpPr>
          <p:grpSpPr bwMode="auto">
            <a:xfrm>
              <a:off x="2562" y="1616"/>
              <a:ext cx="90" cy="91"/>
              <a:chOff x="930" y="3430"/>
              <a:chExt cx="90" cy="91"/>
            </a:xfrm>
          </p:grpSpPr>
          <p:sp>
            <p:nvSpPr>
              <p:cNvPr id="17588" name="Oval 179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89" name="Line 180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90" name="Group 181"/>
            <p:cNvGrpSpPr/>
            <p:nvPr/>
          </p:nvGrpSpPr>
          <p:grpSpPr bwMode="auto">
            <a:xfrm>
              <a:off x="4150" y="2523"/>
              <a:ext cx="90" cy="91"/>
              <a:chOff x="930" y="3430"/>
              <a:chExt cx="90" cy="91"/>
            </a:xfrm>
          </p:grpSpPr>
          <p:sp>
            <p:nvSpPr>
              <p:cNvPr id="17591" name="Oval 182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92" name="Line 183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93" name="Group 184"/>
            <p:cNvGrpSpPr/>
            <p:nvPr/>
          </p:nvGrpSpPr>
          <p:grpSpPr bwMode="auto">
            <a:xfrm>
              <a:off x="1111" y="1570"/>
              <a:ext cx="90" cy="91"/>
              <a:chOff x="930" y="3430"/>
              <a:chExt cx="90" cy="91"/>
            </a:xfrm>
          </p:grpSpPr>
          <p:sp>
            <p:nvSpPr>
              <p:cNvPr id="17594" name="Oval 185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95" name="Line 186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96" name="Group 187"/>
            <p:cNvGrpSpPr/>
            <p:nvPr/>
          </p:nvGrpSpPr>
          <p:grpSpPr bwMode="auto">
            <a:xfrm>
              <a:off x="567" y="1616"/>
              <a:ext cx="90" cy="91"/>
              <a:chOff x="930" y="3430"/>
              <a:chExt cx="90" cy="91"/>
            </a:xfrm>
          </p:grpSpPr>
          <p:sp>
            <p:nvSpPr>
              <p:cNvPr id="17597" name="Oval 188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598" name="Line 189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99" name="Group 190"/>
            <p:cNvGrpSpPr/>
            <p:nvPr/>
          </p:nvGrpSpPr>
          <p:grpSpPr bwMode="auto">
            <a:xfrm>
              <a:off x="748" y="2205"/>
              <a:ext cx="90" cy="91"/>
              <a:chOff x="930" y="3430"/>
              <a:chExt cx="90" cy="91"/>
            </a:xfrm>
          </p:grpSpPr>
          <p:sp>
            <p:nvSpPr>
              <p:cNvPr id="17600" name="Oval 191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601" name="Line 192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602" name="Group 193"/>
            <p:cNvGrpSpPr/>
            <p:nvPr/>
          </p:nvGrpSpPr>
          <p:grpSpPr bwMode="auto">
            <a:xfrm>
              <a:off x="431" y="2568"/>
              <a:ext cx="90" cy="91"/>
              <a:chOff x="930" y="3430"/>
              <a:chExt cx="90" cy="91"/>
            </a:xfrm>
          </p:grpSpPr>
          <p:sp>
            <p:nvSpPr>
              <p:cNvPr id="17603" name="Oval 194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604" name="Line 195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605" name="Group 196"/>
            <p:cNvGrpSpPr/>
            <p:nvPr/>
          </p:nvGrpSpPr>
          <p:grpSpPr bwMode="auto">
            <a:xfrm>
              <a:off x="3969" y="2568"/>
              <a:ext cx="90" cy="91"/>
              <a:chOff x="930" y="3430"/>
              <a:chExt cx="90" cy="91"/>
            </a:xfrm>
          </p:grpSpPr>
          <p:sp>
            <p:nvSpPr>
              <p:cNvPr id="17606" name="Oval 197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607" name="Line 198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608" name="Group 199"/>
            <p:cNvGrpSpPr/>
            <p:nvPr/>
          </p:nvGrpSpPr>
          <p:grpSpPr bwMode="auto">
            <a:xfrm>
              <a:off x="3288" y="2478"/>
              <a:ext cx="90" cy="91"/>
              <a:chOff x="930" y="3430"/>
              <a:chExt cx="90" cy="91"/>
            </a:xfrm>
          </p:grpSpPr>
          <p:sp>
            <p:nvSpPr>
              <p:cNvPr id="17609" name="Oval 200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610" name="Line 201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611" name="Group 202"/>
            <p:cNvGrpSpPr/>
            <p:nvPr/>
          </p:nvGrpSpPr>
          <p:grpSpPr bwMode="auto">
            <a:xfrm>
              <a:off x="2200" y="1752"/>
              <a:ext cx="90" cy="91"/>
              <a:chOff x="930" y="3430"/>
              <a:chExt cx="90" cy="91"/>
            </a:xfrm>
          </p:grpSpPr>
          <p:sp>
            <p:nvSpPr>
              <p:cNvPr id="17612" name="Oval 203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613" name="Line 204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614" name="Group 205"/>
            <p:cNvGrpSpPr/>
            <p:nvPr/>
          </p:nvGrpSpPr>
          <p:grpSpPr bwMode="auto">
            <a:xfrm>
              <a:off x="2018" y="1661"/>
              <a:ext cx="90" cy="91"/>
              <a:chOff x="930" y="3430"/>
              <a:chExt cx="90" cy="91"/>
            </a:xfrm>
          </p:grpSpPr>
          <p:sp>
            <p:nvSpPr>
              <p:cNvPr id="17615" name="Oval 206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616" name="Line 207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617" name="Group 208"/>
            <p:cNvGrpSpPr/>
            <p:nvPr/>
          </p:nvGrpSpPr>
          <p:grpSpPr bwMode="auto">
            <a:xfrm>
              <a:off x="2971" y="2568"/>
              <a:ext cx="90" cy="91"/>
              <a:chOff x="930" y="3430"/>
              <a:chExt cx="90" cy="91"/>
            </a:xfrm>
          </p:grpSpPr>
          <p:sp>
            <p:nvSpPr>
              <p:cNvPr id="17618" name="Oval 209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619" name="Line 210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620" name="Group 211"/>
            <p:cNvGrpSpPr/>
            <p:nvPr/>
          </p:nvGrpSpPr>
          <p:grpSpPr bwMode="auto">
            <a:xfrm>
              <a:off x="3969" y="2205"/>
              <a:ext cx="90" cy="91"/>
              <a:chOff x="930" y="3430"/>
              <a:chExt cx="90" cy="91"/>
            </a:xfrm>
          </p:grpSpPr>
          <p:sp>
            <p:nvSpPr>
              <p:cNvPr id="17621" name="Oval 212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622" name="Line 213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623" name="Group 214"/>
            <p:cNvGrpSpPr/>
            <p:nvPr/>
          </p:nvGrpSpPr>
          <p:grpSpPr bwMode="auto">
            <a:xfrm>
              <a:off x="4241" y="1616"/>
              <a:ext cx="90" cy="91"/>
              <a:chOff x="930" y="3430"/>
              <a:chExt cx="90" cy="91"/>
            </a:xfrm>
          </p:grpSpPr>
          <p:sp>
            <p:nvSpPr>
              <p:cNvPr id="17624" name="Oval 215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625" name="Line 216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626" name="Group 217"/>
            <p:cNvGrpSpPr/>
            <p:nvPr/>
          </p:nvGrpSpPr>
          <p:grpSpPr bwMode="auto">
            <a:xfrm>
              <a:off x="5375" y="2115"/>
              <a:ext cx="90" cy="91"/>
              <a:chOff x="930" y="3430"/>
              <a:chExt cx="90" cy="91"/>
            </a:xfrm>
          </p:grpSpPr>
          <p:sp>
            <p:nvSpPr>
              <p:cNvPr id="17627" name="Oval 218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628" name="Line 219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629" name="Group 220"/>
            <p:cNvGrpSpPr/>
            <p:nvPr/>
          </p:nvGrpSpPr>
          <p:grpSpPr bwMode="auto">
            <a:xfrm>
              <a:off x="5057" y="2251"/>
              <a:ext cx="90" cy="91"/>
              <a:chOff x="930" y="3430"/>
              <a:chExt cx="90" cy="91"/>
            </a:xfrm>
          </p:grpSpPr>
          <p:sp>
            <p:nvSpPr>
              <p:cNvPr id="17630" name="Oval 221"/>
              <p:cNvSpPr>
                <a:spLocks noChangeArrowheads="1"/>
              </p:cNvSpPr>
              <p:nvPr/>
            </p:nvSpPr>
            <p:spPr bwMode="auto">
              <a:xfrm>
                <a:off x="930" y="3430"/>
                <a:ext cx="90" cy="9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7631" name="Line 222"/>
              <p:cNvSpPr>
                <a:spLocks noChangeShapeType="1"/>
              </p:cNvSpPr>
              <p:nvPr/>
            </p:nvSpPr>
            <p:spPr bwMode="auto">
              <a:xfrm>
                <a:off x="930" y="3475"/>
                <a:ext cx="9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7632" name="Text Box 224"/>
          <p:cNvSpPr txBox="1">
            <a:spLocks noChangeArrowheads="1"/>
          </p:cNvSpPr>
          <p:nvPr/>
        </p:nvSpPr>
        <p:spPr bwMode="auto">
          <a:xfrm>
            <a:off x="2439670" y="1903249"/>
            <a:ext cx="42659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宋体" panose="02010600030101010101" pitchFamily="2" charset="-122"/>
              </a:rPr>
              <a:t>金属导线中电荷的组成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7633" name="TextBox 225"/>
          <p:cNvSpPr txBox="1">
            <a:spLocks noChangeArrowheads="1"/>
          </p:cNvSpPr>
          <p:nvPr/>
        </p:nvSpPr>
        <p:spPr bwMode="auto">
          <a:xfrm>
            <a:off x="898525" y="842010"/>
            <a:ext cx="25190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电流的形成</a:t>
            </a:r>
            <a:endParaRPr lang="zh-CN" altLang="en-US" sz="36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245428" y="3194368"/>
            <a:ext cx="871378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FEA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latin typeface="Comic Sans MS" panose="030F0702030302020204" pitchFamily="66" charset="0"/>
            </a:endParaRPr>
          </a:p>
        </p:txBody>
      </p:sp>
      <p:grpSp>
        <p:nvGrpSpPr>
          <p:cNvPr id="18435" name="Group 7"/>
          <p:cNvGrpSpPr/>
          <p:nvPr/>
        </p:nvGrpSpPr>
        <p:grpSpPr bwMode="auto">
          <a:xfrm>
            <a:off x="821690" y="4202430"/>
            <a:ext cx="142875" cy="144463"/>
            <a:chOff x="930" y="3430"/>
            <a:chExt cx="90" cy="91"/>
          </a:xfrm>
        </p:grpSpPr>
        <p:sp>
          <p:nvSpPr>
            <p:cNvPr id="18436" name="Oval 5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37" name="Line 6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8" name="Group 8"/>
          <p:cNvGrpSpPr/>
          <p:nvPr/>
        </p:nvGrpSpPr>
        <p:grpSpPr bwMode="auto">
          <a:xfrm>
            <a:off x="1613853" y="4418330"/>
            <a:ext cx="142875" cy="144463"/>
            <a:chOff x="930" y="3430"/>
            <a:chExt cx="90" cy="91"/>
          </a:xfrm>
        </p:grpSpPr>
        <p:sp>
          <p:nvSpPr>
            <p:cNvPr id="18439" name="Oval 9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40" name="Line 10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1" name="Group 11"/>
          <p:cNvGrpSpPr/>
          <p:nvPr/>
        </p:nvGrpSpPr>
        <p:grpSpPr bwMode="auto">
          <a:xfrm>
            <a:off x="1758315" y="3986530"/>
            <a:ext cx="142875" cy="144463"/>
            <a:chOff x="930" y="3430"/>
            <a:chExt cx="90" cy="91"/>
          </a:xfrm>
        </p:grpSpPr>
        <p:sp>
          <p:nvSpPr>
            <p:cNvPr id="18442" name="Oval 12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43" name="Line 13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4" name="Group 14"/>
          <p:cNvGrpSpPr/>
          <p:nvPr/>
        </p:nvGrpSpPr>
        <p:grpSpPr bwMode="auto">
          <a:xfrm>
            <a:off x="1974215" y="3481705"/>
            <a:ext cx="142875" cy="144463"/>
            <a:chOff x="930" y="3430"/>
            <a:chExt cx="90" cy="91"/>
          </a:xfrm>
        </p:grpSpPr>
        <p:sp>
          <p:nvSpPr>
            <p:cNvPr id="18445" name="Oval 15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46" name="Line 16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7" name="Group 17"/>
          <p:cNvGrpSpPr/>
          <p:nvPr/>
        </p:nvGrpSpPr>
        <p:grpSpPr bwMode="auto">
          <a:xfrm>
            <a:off x="2406015" y="4418330"/>
            <a:ext cx="142875" cy="144463"/>
            <a:chOff x="930" y="3430"/>
            <a:chExt cx="90" cy="91"/>
          </a:xfrm>
        </p:grpSpPr>
        <p:sp>
          <p:nvSpPr>
            <p:cNvPr id="18448" name="Oval 18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49" name="Line 19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0" name="Group 20"/>
          <p:cNvGrpSpPr/>
          <p:nvPr/>
        </p:nvGrpSpPr>
        <p:grpSpPr bwMode="auto">
          <a:xfrm>
            <a:off x="6871653" y="3842068"/>
            <a:ext cx="142875" cy="144462"/>
            <a:chOff x="930" y="3430"/>
            <a:chExt cx="90" cy="91"/>
          </a:xfrm>
        </p:grpSpPr>
        <p:sp>
          <p:nvSpPr>
            <p:cNvPr id="18451" name="Oval 21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52" name="Line 22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3" name="Group 23"/>
          <p:cNvGrpSpPr/>
          <p:nvPr/>
        </p:nvGrpSpPr>
        <p:grpSpPr bwMode="auto">
          <a:xfrm>
            <a:off x="4711065" y="3842068"/>
            <a:ext cx="142875" cy="144462"/>
            <a:chOff x="930" y="3430"/>
            <a:chExt cx="90" cy="91"/>
          </a:xfrm>
        </p:grpSpPr>
        <p:sp>
          <p:nvSpPr>
            <p:cNvPr id="18454" name="Oval 24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55" name="Line 25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6" name="Group 26"/>
          <p:cNvGrpSpPr/>
          <p:nvPr/>
        </p:nvGrpSpPr>
        <p:grpSpPr bwMode="auto">
          <a:xfrm>
            <a:off x="966153" y="3697605"/>
            <a:ext cx="142875" cy="144463"/>
            <a:chOff x="930" y="3430"/>
            <a:chExt cx="90" cy="91"/>
          </a:xfrm>
        </p:grpSpPr>
        <p:sp>
          <p:nvSpPr>
            <p:cNvPr id="18457" name="Oval 27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58" name="Line 28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9" name="Group 29"/>
          <p:cNvGrpSpPr/>
          <p:nvPr/>
        </p:nvGrpSpPr>
        <p:grpSpPr bwMode="auto">
          <a:xfrm>
            <a:off x="2910840" y="3770630"/>
            <a:ext cx="142875" cy="144463"/>
            <a:chOff x="930" y="3430"/>
            <a:chExt cx="90" cy="91"/>
          </a:xfrm>
        </p:grpSpPr>
        <p:sp>
          <p:nvSpPr>
            <p:cNvPr id="18460" name="Oval 30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61" name="Line 31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2" name="Group 32"/>
          <p:cNvGrpSpPr/>
          <p:nvPr/>
        </p:nvGrpSpPr>
        <p:grpSpPr bwMode="auto">
          <a:xfrm>
            <a:off x="3487103" y="4202430"/>
            <a:ext cx="142875" cy="144463"/>
            <a:chOff x="930" y="3430"/>
            <a:chExt cx="90" cy="91"/>
          </a:xfrm>
        </p:grpSpPr>
        <p:sp>
          <p:nvSpPr>
            <p:cNvPr id="18463" name="Oval 33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64" name="Line 34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5" name="Group 35"/>
          <p:cNvGrpSpPr/>
          <p:nvPr/>
        </p:nvGrpSpPr>
        <p:grpSpPr bwMode="auto">
          <a:xfrm>
            <a:off x="4566603" y="4489768"/>
            <a:ext cx="142875" cy="144462"/>
            <a:chOff x="930" y="3430"/>
            <a:chExt cx="90" cy="91"/>
          </a:xfrm>
        </p:grpSpPr>
        <p:sp>
          <p:nvSpPr>
            <p:cNvPr id="18466" name="Oval 36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67" name="Line 37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8" name="Group 38"/>
          <p:cNvGrpSpPr/>
          <p:nvPr/>
        </p:nvGrpSpPr>
        <p:grpSpPr bwMode="auto">
          <a:xfrm>
            <a:off x="5719128" y="3770630"/>
            <a:ext cx="142875" cy="144463"/>
            <a:chOff x="930" y="3430"/>
            <a:chExt cx="90" cy="91"/>
          </a:xfrm>
        </p:grpSpPr>
        <p:sp>
          <p:nvSpPr>
            <p:cNvPr id="18469" name="Oval 39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70" name="Line 40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71" name="Group 41"/>
          <p:cNvGrpSpPr/>
          <p:nvPr/>
        </p:nvGrpSpPr>
        <p:grpSpPr bwMode="auto">
          <a:xfrm>
            <a:off x="3918903" y="3626168"/>
            <a:ext cx="142875" cy="144462"/>
            <a:chOff x="930" y="3430"/>
            <a:chExt cx="90" cy="91"/>
          </a:xfrm>
        </p:grpSpPr>
        <p:sp>
          <p:nvSpPr>
            <p:cNvPr id="18472" name="Oval 42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73" name="Line 43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74" name="Group 44"/>
          <p:cNvGrpSpPr/>
          <p:nvPr/>
        </p:nvGrpSpPr>
        <p:grpSpPr bwMode="auto">
          <a:xfrm>
            <a:off x="3126740" y="4489768"/>
            <a:ext cx="142875" cy="144462"/>
            <a:chOff x="930" y="3430"/>
            <a:chExt cx="90" cy="91"/>
          </a:xfrm>
        </p:grpSpPr>
        <p:sp>
          <p:nvSpPr>
            <p:cNvPr id="18475" name="Oval 45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76" name="Line 46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77" name="Group 47"/>
          <p:cNvGrpSpPr/>
          <p:nvPr/>
        </p:nvGrpSpPr>
        <p:grpSpPr bwMode="auto">
          <a:xfrm>
            <a:off x="7446328" y="4346893"/>
            <a:ext cx="142875" cy="144462"/>
            <a:chOff x="930" y="3430"/>
            <a:chExt cx="90" cy="91"/>
          </a:xfrm>
        </p:grpSpPr>
        <p:sp>
          <p:nvSpPr>
            <p:cNvPr id="18478" name="Oval 48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79" name="Line 49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80" name="Group 50"/>
          <p:cNvGrpSpPr/>
          <p:nvPr/>
        </p:nvGrpSpPr>
        <p:grpSpPr bwMode="auto">
          <a:xfrm>
            <a:off x="7230428" y="3626168"/>
            <a:ext cx="142875" cy="144462"/>
            <a:chOff x="930" y="3430"/>
            <a:chExt cx="90" cy="91"/>
          </a:xfrm>
        </p:grpSpPr>
        <p:sp>
          <p:nvSpPr>
            <p:cNvPr id="18481" name="Oval 51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82" name="Line 52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83" name="Group 53"/>
          <p:cNvGrpSpPr/>
          <p:nvPr/>
        </p:nvGrpSpPr>
        <p:grpSpPr bwMode="auto">
          <a:xfrm>
            <a:off x="4206240" y="4057968"/>
            <a:ext cx="142875" cy="144462"/>
            <a:chOff x="930" y="3430"/>
            <a:chExt cx="90" cy="91"/>
          </a:xfrm>
        </p:grpSpPr>
        <p:sp>
          <p:nvSpPr>
            <p:cNvPr id="18484" name="Oval 54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85" name="Line 55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86" name="Group 56"/>
          <p:cNvGrpSpPr/>
          <p:nvPr/>
        </p:nvGrpSpPr>
        <p:grpSpPr bwMode="auto">
          <a:xfrm>
            <a:off x="5214303" y="4130993"/>
            <a:ext cx="142875" cy="144462"/>
            <a:chOff x="930" y="3430"/>
            <a:chExt cx="90" cy="91"/>
          </a:xfrm>
        </p:grpSpPr>
        <p:sp>
          <p:nvSpPr>
            <p:cNvPr id="18487" name="Oval 57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88" name="Line 58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89" name="Group 59"/>
          <p:cNvGrpSpPr/>
          <p:nvPr/>
        </p:nvGrpSpPr>
        <p:grpSpPr bwMode="auto">
          <a:xfrm>
            <a:off x="5790565" y="4418330"/>
            <a:ext cx="142875" cy="144463"/>
            <a:chOff x="930" y="3430"/>
            <a:chExt cx="90" cy="91"/>
          </a:xfrm>
        </p:grpSpPr>
        <p:sp>
          <p:nvSpPr>
            <p:cNvPr id="18490" name="Oval 60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91" name="Line 61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92" name="Group 62"/>
          <p:cNvGrpSpPr/>
          <p:nvPr/>
        </p:nvGrpSpPr>
        <p:grpSpPr bwMode="auto">
          <a:xfrm>
            <a:off x="7879715" y="3770630"/>
            <a:ext cx="142875" cy="144463"/>
            <a:chOff x="930" y="3430"/>
            <a:chExt cx="90" cy="91"/>
          </a:xfrm>
        </p:grpSpPr>
        <p:sp>
          <p:nvSpPr>
            <p:cNvPr id="18493" name="Oval 63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94" name="Line 64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95" name="Group 65"/>
          <p:cNvGrpSpPr/>
          <p:nvPr/>
        </p:nvGrpSpPr>
        <p:grpSpPr bwMode="auto">
          <a:xfrm>
            <a:off x="6366828" y="4057968"/>
            <a:ext cx="142875" cy="144462"/>
            <a:chOff x="930" y="3430"/>
            <a:chExt cx="90" cy="91"/>
          </a:xfrm>
        </p:grpSpPr>
        <p:sp>
          <p:nvSpPr>
            <p:cNvPr id="18496" name="Oval 66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497" name="Line 67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98" name="Group 80"/>
          <p:cNvGrpSpPr/>
          <p:nvPr/>
        </p:nvGrpSpPr>
        <p:grpSpPr bwMode="auto">
          <a:xfrm>
            <a:off x="1182053" y="3842068"/>
            <a:ext cx="287337" cy="287337"/>
            <a:chOff x="975" y="3022"/>
            <a:chExt cx="726" cy="726"/>
          </a:xfrm>
        </p:grpSpPr>
        <p:sp>
          <p:nvSpPr>
            <p:cNvPr id="18499" name="Oval 77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00" name="Line 78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1" name="Line 79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02" name="Group 81"/>
          <p:cNvGrpSpPr/>
          <p:nvPr/>
        </p:nvGrpSpPr>
        <p:grpSpPr bwMode="auto">
          <a:xfrm>
            <a:off x="2118678" y="3697605"/>
            <a:ext cx="287337" cy="287338"/>
            <a:chOff x="975" y="3022"/>
            <a:chExt cx="726" cy="726"/>
          </a:xfrm>
        </p:grpSpPr>
        <p:sp>
          <p:nvSpPr>
            <p:cNvPr id="18503" name="Oval 82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04" name="Line 83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5" name="Line 84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06" name="Group 85"/>
          <p:cNvGrpSpPr/>
          <p:nvPr/>
        </p:nvGrpSpPr>
        <p:grpSpPr bwMode="auto">
          <a:xfrm>
            <a:off x="2694940" y="4130993"/>
            <a:ext cx="287338" cy="287337"/>
            <a:chOff x="975" y="3022"/>
            <a:chExt cx="726" cy="726"/>
          </a:xfrm>
        </p:grpSpPr>
        <p:sp>
          <p:nvSpPr>
            <p:cNvPr id="18507" name="Oval 86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08" name="Line 87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9" name="Line 88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10" name="Group 89"/>
          <p:cNvGrpSpPr/>
          <p:nvPr/>
        </p:nvGrpSpPr>
        <p:grpSpPr bwMode="auto">
          <a:xfrm>
            <a:off x="3703003" y="4489768"/>
            <a:ext cx="287337" cy="287337"/>
            <a:chOff x="975" y="3022"/>
            <a:chExt cx="726" cy="726"/>
          </a:xfrm>
        </p:grpSpPr>
        <p:sp>
          <p:nvSpPr>
            <p:cNvPr id="18511" name="Oval 90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12" name="Line 91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3" name="Line 92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14" name="Group 93"/>
          <p:cNvGrpSpPr/>
          <p:nvPr/>
        </p:nvGrpSpPr>
        <p:grpSpPr bwMode="auto">
          <a:xfrm>
            <a:off x="4279265" y="3626168"/>
            <a:ext cx="287338" cy="287337"/>
            <a:chOff x="975" y="3022"/>
            <a:chExt cx="726" cy="726"/>
          </a:xfrm>
        </p:grpSpPr>
        <p:sp>
          <p:nvSpPr>
            <p:cNvPr id="18515" name="Oval 94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16" name="Line 95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7" name="Line 96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18" name="Group 97"/>
          <p:cNvGrpSpPr/>
          <p:nvPr/>
        </p:nvGrpSpPr>
        <p:grpSpPr bwMode="auto">
          <a:xfrm>
            <a:off x="4853940" y="4273868"/>
            <a:ext cx="287338" cy="287337"/>
            <a:chOff x="975" y="3022"/>
            <a:chExt cx="726" cy="726"/>
          </a:xfrm>
        </p:grpSpPr>
        <p:sp>
          <p:nvSpPr>
            <p:cNvPr id="18519" name="Oval 98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20" name="Line 99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1" name="Line 100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22" name="Group 101"/>
          <p:cNvGrpSpPr/>
          <p:nvPr/>
        </p:nvGrpSpPr>
        <p:grpSpPr bwMode="auto">
          <a:xfrm>
            <a:off x="5935028" y="3697605"/>
            <a:ext cx="287337" cy="287338"/>
            <a:chOff x="975" y="3022"/>
            <a:chExt cx="726" cy="726"/>
          </a:xfrm>
        </p:grpSpPr>
        <p:sp>
          <p:nvSpPr>
            <p:cNvPr id="18523" name="Oval 102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24" name="Line 103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5" name="Line 104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26" name="Group 105"/>
          <p:cNvGrpSpPr/>
          <p:nvPr/>
        </p:nvGrpSpPr>
        <p:grpSpPr bwMode="auto">
          <a:xfrm>
            <a:off x="6582728" y="4346893"/>
            <a:ext cx="287337" cy="287337"/>
            <a:chOff x="975" y="3022"/>
            <a:chExt cx="726" cy="726"/>
          </a:xfrm>
        </p:grpSpPr>
        <p:sp>
          <p:nvSpPr>
            <p:cNvPr id="18527" name="Oval 106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28" name="Line 107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9" name="Line 108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30" name="Group 109"/>
          <p:cNvGrpSpPr/>
          <p:nvPr/>
        </p:nvGrpSpPr>
        <p:grpSpPr bwMode="auto">
          <a:xfrm>
            <a:off x="1397953" y="4489768"/>
            <a:ext cx="287337" cy="287337"/>
            <a:chOff x="975" y="3022"/>
            <a:chExt cx="726" cy="726"/>
          </a:xfrm>
        </p:grpSpPr>
        <p:sp>
          <p:nvSpPr>
            <p:cNvPr id="18531" name="Oval 110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32" name="Line 111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3" name="Line 112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34" name="Group 113"/>
          <p:cNvGrpSpPr/>
          <p:nvPr/>
        </p:nvGrpSpPr>
        <p:grpSpPr bwMode="auto">
          <a:xfrm>
            <a:off x="7374890" y="3915093"/>
            <a:ext cx="287338" cy="287337"/>
            <a:chOff x="975" y="3022"/>
            <a:chExt cx="726" cy="726"/>
          </a:xfrm>
        </p:grpSpPr>
        <p:sp>
          <p:nvSpPr>
            <p:cNvPr id="18535" name="Oval 114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36" name="Line 115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" name="Line 116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700" name="Group 117"/>
          <p:cNvGrpSpPr/>
          <p:nvPr/>
        </p:nvGrpSpPr>
        <p:grpSpPr bwMode="auto">
          <a:xfrm>
            <a:off x="966153" y="4489768"/>
            <a:ext cx="142875" cy="144462"/>
            <a:chOff x="930" y="3430"/>
            <a:chExt cx="90" cy="91"/>
          </a:xfrm>
        </p:grpSpPr>
        <p:sp>
          <p:nvSpPr>
            <p:cNvPr id="18539" name="Oval 118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40" name="Line 119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701" name="Group 132"/>
          <p:cNvGrpSpPr/>
          <p:nvPr/>
        </p:nvGrpSpPr>
        <p:grpSpPr bwMode="auto">
          <a:xfrm>
            <a:off x="1542415" y="3626168"/>
            <a:ext cx="142875" cy="144462"/>
            <a:chOff x="930" y="3430"/>
            <a:chExt cx="90" cy="91"/>
          </a:xfrm>
        </p:grpSpPr>
        <p:sp>
          <p:nvSpPr>
            <p:cNvPr id="18542" name="Oval 133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43" name="Line 134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702" name="Group 135"/>
          <p:cNvGrpSpPr/>
          <p:nvPr/>
        </p:nvGrpSpPr>
        <p:grpSpPr bwMode="auto">
          <a:xfrm>
            <a:off x="4853940" y="3554730"/>
            <a:ext cx="142875" cy="144463"/>
            <a:chOff x="930" y="3430"/>
            <a:chExt cx="90" cy="91"/>
          </a:xfrm>
        </p:grpSpPr>
        <p:sp>
          <p:nvSpPr>
            <p:cNvPr id="18545" name="Oval 136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46" name="Line 137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703" name="Group 138"/>
          <p:cNvGrpSpPr/>
          <p:nvPr/>
        </p:nvGrpSpPr>
        <p:grpSpPr bwMode="auto">
          <a:xfrm>
            <a:off x="5501640" y="3986530"/>
            <a:ext cx="142875" cy="144463"/>
            <a:chOff x="930" y="3430"/>
            <a:chExt cx="90" cy="91"/>
          </a:xfrm>
        </p:grpSpPr>
        <p:sp>
          <p:nvSpPr>
            <p:cNvPr id="18548" name="Oval 139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49" name="Line 140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0" name="Group 153"/>
          <p:cNvGrpSpPr/>
          <p:nvPr/>
        </p:nvGrpSpPr>
        <p:grpSpPr bwMode="auto">
          <a:xfrm>
            <a:off x="7014528" y="4057968"/>
            <a:ext cx="142875" cy="144462"/>
            <a:chOff x="930" y="3430"/>
            <a:chExt cx="90" cy="91"/>
          </a:xfrm>
        </p:grpSpPr>
        <p:sp>
          <p:nvSpPr>
            <p:cNvPr id="18551" name="Oval 154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52" name="Line 155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1" name="Group 168"/>
          <p:cNvGrpSpPr/>
          <p:nvPr/>
        </p:nvGrpSpPr>
        <p:grpSpPr bwMode="auto">
          <a:xfrm>
            <a:off x="605790" y="3554730"/>
            <a:ext cx="142875" cy="144463"/>
            <a:chOff x="930" y="3430"/>
            <a:chExt cx="90" cy="91"/>
          </a:xfrm>
        </p:grpSpPr>
        <p:sp>
          <p:nvSpPr>
            <p:cNvPr id="18554" name="Oval 169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55" name="Line 170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3" name="Group 192"/>
          <p:cNvGrpSpPr/>
          <p:nvPr/>
        </p:nvGrpSpPr>
        <p:grpSpPr bwMode="auto">
          <a:xfrm>
            <a:off x="3198178" y="4057968"/>
            <a:ext cx="142875" cy="144462"/>
            <a:chOff x="930" y="3430"/>
            <a:chExt cx="90" cy="91"/>
          </a:xfrm>
        </p:grpSpPr>
        <p:sp>
          <p:nvSpPr>
            <p:cNvPr id="18557" name="Oval 193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58" name="Line 194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4" name="Group 195"/>
          <p:cNvGrpSpPr/>
          <p:nvPr/>
        </p:nvGrpSpPr>
        <p:grpSpPr bwMode="auto">
          <a:xfrm>
            <a:off x="2479040" y="3410268"/>
            <a:ext cx="142875" cy="144462"/>
            <a:chOff x="930" y="3430"/>
            <a:chExt cx="90" cy="91"/>
          </a:xfrm>
        </p:grpSpPr>
        <p:sp>
          <p:nvSpPr>
            <p:cNvPr id="18560" name="Oval 196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61" name="Line 197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5" name="Group 201"/>
          <p:cNvGrpSpPr/>
          <p:nvPr/>
        </p:nvGrpSpPr>
        <p:grpSpPr bwMode="auto">
          <a:xfrm>
            <a:off x="4279265" y="4778693"/>
            <a:ext cx="142875" cy="144462"/>
            <a:chOff x="930" y="3430"/>
            <a:chExt cx="90" cy="91"/>
          </a:xfrm>
        </p:grpSpPr>
        <p:sp>
          <p:nvSpPr>
            <p:cNvPr id="18563" name="Oval 202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64" name="Line 203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6" name="Group 204"/>
          <p:cNvGrpSpPr/>
          <p:nvPr/>
        </p:nvGrpSpPr>
        <p:grpSpPr bwMode="auto">
          <a:xfrm>
            <a:off x="5862003" y="4778693"/>
            <a:ext cx="142875" cy="144462"/>
            <a:chOff x="930" y="3430"/>
            <a:chExt cx="90" cy="91"/>
          </a:xfrm>
        </p:grpSpPr>
        <p:sp>
          <p:nvSpPr>
            <p:cNvPr id="18566" name="Oval 205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67" name="Line 206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7" name="Group 207"/>
          <p:cNvGrpSpPr/>
          <p:nvPr/>
        </p:nvGrpSpPr>
        <p:grpSpPr bwMode="auto">
          <a:xfrm>
            <a:off x="6222365" y="3481705"/>
            <a:ext cx="142875" cy="144463"/>
            <a:chOff x="930" y="3430"/>
            <a:chExt cx="90" cy="91"/>
          </a:xfrm>
        </p:grpSpPr>
        <p:sp>
          <p:nvSpPr>
            <p:cNvPr id="18569" name="Oval 208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70" name="Line 209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8" name="Group 210"/>
          <p:cNvGrpSpPr/>
          <p:nvPr/>
        </p:nvGrpSpPr>
        <p:grpSpPr bwMode="auto">
          <a:xfrm>
            <a:off x="8311515" y="4707255"/>
            <a:ext cx="142875" cy="144463"/>
            <a:chOff x="930" y="3430"/>
            <a:chExt cx="90" cy="91"/>
          </a:xfrm>
        </p:grpSpPr>
        <p:sp>
          <p:nvSpPr>
            <p:cNvPr id="18572" name="Oval 211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73" name="Line 212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9" name="Group 216"/>
          <p:cNvGrpSpPr/>
          <p:nvPr/>
        </p:nvGrpSpPr>
        <p:grpSpPr bwMode="auto">
          <a:xfrm>
            <a:off x="7879715" y="3410268"/>
            <a:ext cx="142875" cy="144462"/>
            <a:chOff x="930" y="3430"/>
            <a:chExt cx="90" cy="91"/>
          </a:xfrm>
        </p:grpSpPr>
        <p:sp>
          <p:nvSpPr>
            <p:cNvPr id="18575" name="Oval 217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76" name="Line 218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77" name="Group 219"/>
          <p:cNvGrpSpPr/>
          <p:nvPr/>
        </p:nvGrpSpPr>
        <p:grpSpPr bwMode="auto">
          <a:xfrm>
            <a:off x="2190115" y="3697605"/>
            <a:ext cx="142875" cy="144463"/>
            <a:chOff x="930" y="3430"/>
            <a:chExt cx="90" cy="91"/>
          </a:xfrm>
        </p:grpSpPr>
        <p:sp>
          <p:nvSpPr>
            <p:cNvPr id="18578" name="Oval 220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79" name="Line 221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80" name="Group 222"/>
          <p:cNvGrpSpPr/>
          <p:nvPr/>
        </p:nvGrpSpPr>
        <p:grpSpPr bwMode="auto">
          <a:xfrm>
            <a:off x="2406015" y="3913505"/>
            <a:ext cx="142875" cy="144463"/>
            <a:chOff x="930" y="3430"/>
            <a:chExt cx="90" cy="91"/>
          </a:xfrm>
        </p:grpSpPr>
        <p:sp>
          <p:nvSpPr>
            <p:cNvPr id="18581" name="Oval 223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82" name="Line 224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83" name="Group 225"/>
          <p:cNvGrpSpPr/>
          <p:nvPr/>
        </p:nvGrpSpPr>
        <p:grpSpPr bwMode="auto">
          <a:xfrm>
            <a:off x="2621915" y="4129405"/>
            <a:ext cx="142875" cy="144463"/>
            <a:chOff x="930" y="3430"/>
            <a:chExt cx="90" cy="91"/>
          </a:xfrm>
        </p:grpSpPr>
        <p:sp>
          <p:nvSpPr>
            <p:cNvPr id="18584" name="Oval 226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85" name="Line 227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86" name="Group 228"/>
          <p:cNvGrpSpPr/>
          <p:nvPr/>
        </p:nvGrpSpPr>
        <p:grpSpPr bwMode="auto">
          <a:xfrm>
            <a:off x="2837815" y="4345305"/>
            <a:ext cx="142875" cy="144463"/>
            <a:chOff x="930" y="3430"/>
            <a:chExt cx="90" cy="91"/>
          </a:xfrm>
        </p:grpSpPr>
        <p:sp>
          <p:nvSpPr>
            <p:cNvPr id="18587" name="Oval 229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88" name="Line 230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89" name="Group 231"/>
          <p:cNvGrpSpPr/>
          <p:nvPr/>
        </p:nvGrpSpPr>
        <p:grpSpPr bwMode="auto">
          <a:xfrm>
            <a:off x="3053715" y="4561205"/>
            <a:ext cx="142875" cy="144463"/>
            <a:chOff x="930" y="3430"/>
            <a:chExt cx="90" cy="91"/>
          </a:xfrm>
        </p:grpSpPr>
        <p:sp>
          <p:nvSpPr>
            <p:cNvPr id="18590" name="Oval 232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91" name="Line 233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92" name="Group 234"/>
          <p:cNvGrpSpPr/>
          <p:nvPr/>
        </p:nvGrpSpPr>
        <p:grpSpPr bwMode="auto">
          <a:xfrm>
            <a:off x="4998403" y="3265805"/>
            <a:ext cx="142875" cy="144463"/>
            <a:chOff x="930" y="3430"/>
            <a:chExt cx="90" cy="91"/>
          </a:xfrm>
        </p:grpSpPr>
        <p:sp>
          <p:nvSpPr>
            <p:cNvPr id="18593" name="Oval 235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94" name="Line 236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95" name="Group 237"/>
          <p:cNvGrpSpPr/>
          <p:nvPr/>
        </p:nvGrpSpPr>
        <p:grpSpPr bwMode="auto">
          <a:xfrm>
            <a:off x="5287328" y="4273868"/>
            <a:ext cx="142875" cy="144462"/>
            <a:chOff x="930" y="3430"/>
            <a:chExt cx="90" cy="91"/>
          </a:xfrm>
        </p:grpSpPr>
        <p:sp>
          <p:nvSpPr>
            <p:cNvPr id="18596" name="Oval 238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597" name="Line 239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98" name="Group 240"/>
          <p:cNvGrpSpPr/>
          <p:nvPr/>
        </p:nvGrpSpPr>
        <p:grpSpPr bwMode="auto">
          <a:xfrm>
            <a:off x="4061778" y="3842068"/>
            <a:ext cx="142875" cy="144462"/>
            <a:chOff x="930" y="3430"/>
            <a:chExt cx="90" cy="91"/>
          </a:xfrm>
        </p:grpSpPr>
        <p:sp>
          <p:nvSpPr>
            <p:cNvPr id="18599" name="Oval 241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00" name="Line 242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01" name="Group 243"/>
          <p:cNvGrpSpPr/>
          <p:nvPr/>
        </p:nvGrpSpPr>
        <p:grpSpPr bwMode="auto">
          <a:xfrm>
            <a:off x="1758315" y="4057968"/>
            <a:ext cx="142875" cy="144462"/>
            <a:chOff x="930" y="3430"/>
            <a:chExt cx="90" cy="91"/>
          </a:xfrm>
        </p:grpSpPr>
        <p:sp>
          <p:nvSpPr>
            <p:cNvPr id="18602" name="Oval 244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03" name="Line 245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04" name="Group 246"/>
          <p:cNvGrpSpPr/>
          <p:nvPr/>
        </p:nvGrpSpPr>
        <p:grpSpPr bwMode="auto">
          <a:xfrm>
            <a:off x="4061778" y="3338830"/>
            <a:ext cx="142875" cy="144463"/>
            <a:chOff x="930" y="3430"/>
            <a:chExt cx="90" cy="91"/>
          </a:xfrm>
        </p:grpSpPr>
        <p:sp>
          <p:nvSpPr>
            <p:cNvPr id="18605" name="Oval 247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06" name="Line 248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07" name="Group 249"/>
          <p:cNvGrpSpPr/>
          <p:nvPr/>
        </p:nvGrpSpPr>
        <p:grpSpPr bwMode="auto">
          <a:xfrm>
            <a:off x="6582728" y="4778693"/>
            <a:ext cx="142875" cy="144462"/>
            <a:chOff x="930" y="3430"/>
            <a:chExt cx="90" cy="91"/>
          </a:xfrm>
        </p:grpSpPr>
        <p:sp>
          <p:nvSpPr>
            <p:cNvPr id="18608" name="Oval 250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09" name="Line 251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10" name="Group 252"/>
          <p:cNvGrpSpPr/>
          <p:nvPr/>
        </p:nvGrpSpPr>
        <p:grpSpPr bwMode="auto">
          <a:xfrm>
            <a:off x="1758315" y="3265805"/>
            <a:ext cx="142875" cy="144463"/>
            <a:chOff x="930" y="3430"/>
            <a:chExt cx="90" cy="91"/>
          </a:xfrm>
        </p:grpSpPr>
        <p:sp>
          <p:nvSpPr>
            <p:cNvPr id="18611" name="Oval 253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12" name="Line 254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13" name="Group 255"/>
          <p:cNvGrpSpPr/>
          <p:nvPr/>
        </p:nvGrpSpPr>
        <p:grpSpPr bwMode="auto">
          <a:xfrm>
            <a:off x="894715" y="3338830"/>
            <a:ext cx="142875" cy="144463"/>
            <a:chOff x="930" y="3430"/>
            <a:chExt cx="90" cy="91"/>
          </a:xfrm>
        </p:grpSpPr>
        <p:sp>
          <p:nvSpPr>
            <p:cNvPr id="18614" name="Oval 256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15" name="Line 257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16" name="Group 258"/>
          <p:cNvGrpSpPr/>
          <p:nvPr/>
        </p:nvGrpSpPr>
        <p:grpSpPr bwMode="auto">
          <a:xfrm>
            <a:off x="1182053" y="4273868"/>
            <a:ext cx="142875" cy="144462"/>
            <a:chOff x="930" y="3430"/>
            <a:chExt cx="90" cy="91"/>
          </a:xfrm>
        </p:grpSpPr>
        <p:sp>
          <p:nvSpPr>
            <p:cNvPr id="18617" name="Oval 259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18" name="Line 260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19" name="Group 261"/>
          <p:cNvGrpSpPr/>
          <p:nvPr/>
        </p:nvGrpSpPr>
        <p:grpSpPr bwMode="auto">
          <a:xfrm>
            <a:off x="678815" y="4850130"/>
            <a:ext cx="142875" cy="144463"/>
            <a:chOff x="930" y="3430"/>
            <a:chExt cx="90" cy="91"/>
          </a:xfrm>
        </p:grpSpPr>
        <p:sp>
          <p:nvSpPr>
            <p:cNvPr id="18620" name="Oval 262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21" name="Line 263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22" name="Group 264"/>
          <p:cNvGrpSpPr/>
          <p:nvPr/>
        </p:nvGrpSpPr>
        <p:grpSpPr bwMode="auto">
          <a:xfrm>
            <a:off x="6295390" y="4850130"/>
            <a:ext cx="142875" cy="144463"/>
            <a:chOff x="930" y="3430"/>
            <a:chExt cx="90" cy="91"/>
          </a:xfrm>
        </p:grpSpPr>
        <p:sp>
          <p:nvSpPr>
            <p:cNvPr id="18623" name="Oval 265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24" name="Line 266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25" name="Group 267"/>
          <p:cNvGrpSpPr/>
          <p:nvPr/>
        </p:nvGrpSpPr>
        <p:grpSpPr bwMode="auto">
          <a:xfrm>
            <a:off x="5214303" y="4707255"/>
            <a:ext cx="142875" cy="144463"/>
            <a:chOff x="930" y="3430"/>
            <a:chExt cx="90" cy="91"/>
          </a:xfrm>
        </p:grpSpPr>
        <p:sp>
          <p:nvSpPr>
            <p:cNvPr id="18626" name="Oval 268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27" name="Line 269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28" name="Group 270"/>
          <p:cNvGrpSpPr/>
          <p:nvPr/>
        </p:nvGrpSpPr>
        <p:grpSpPr bwMode="auto">
          <a:xfrm>
            <a:off x="3487103" y="3554730"/>
            <a:ext cx="142875" cy="144463"/>
            <a:chOff x="930" y="3430"/>
            <a:chExt cx="90" cy="91"/>
          </a:xfrm>
        </p:grpSpPr>
        <p:sp>
          <p:nvSpPr>
            <p:cNvPr id="18629" name="Oval 271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30" name="Line 272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31" name="Group 273"/>
          <p:cNvGrpSpPr/>
          <p:nvPr/>
        </p:nvGrpSpPr>
        <p:grpSpPr bwMode="auto">
          <a:xfrm>
            <a:off x="3198178" y="3410268"/>
            <a:ext cx="142875" cy="144462"/>
            <a:chOff x="930" y="3430"/>
            <a:chExt cx="90" cy="91"/>
          </a:xfrm>
        </p:grpSpPr>
        <p:sp>
          <p:nvSpPr>
            <p:cNvPr id="18632" name="Oval 274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33" name="Line 275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34" name="Group 276"/>
          <p:cNvGrpSpPr/>
          <p:nvPr/>
        </p:nvGrpSpPr>
        <p:grpSpPr bwMode="auto">
          <a:xfrm>
            <a:off x="4711065" y="4850130"/>
            <a:ext cx="142875" cy="144463"/>
            <a:chOff x="930" y="3430"/>
            <a:chExt cx="90" cy="91"/>
          </a:xfrm>
        </p:grpSpPr>
        <p:sp>
          <p:nvSpPr>
            <p:cNvPr id="18635" name="Oval 277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36" name="Line 278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37" name="Group 279"/>
          <p:cNvGrpSpPr/>
          <p:nvPr/>
        </p:nvGrpSpPr>
        <p:grpSpPr bwMode="auto">
          <a:xfrm>
            <a:off x="6295390" y="4273868"/>
            <a:ext cx="142875" cy="144462"/>
            <a:chOff x="930" y="3430"/>
            <a:chExt cx="90" cy="91"/>
          </a:xfrm>
        </p:grpSpPr>
        <p:sp>
          <p:nvSpPr>
            <p:cNvPr id="18638" name="Oval 280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39" name="Line 281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40" name="Group 282"/>
          <p:cNvGrpSpPr/>
          <p:nvPr/>
        </p:nvGrpSpPr>
        <p:grpSpPr bwMode="auto">
          <a:xfrm>
            <a:off x="6727190" y="3338830"/>
            <a:ext cx="142875" cy="144463"/>
            <a:chOff x="930" y="3430"/>
            <a:chExt cx="90" cy="91"/>
          </a:xfrm>
        </p:grpSpPr>
        <p:sp>
          <p:nvSpPr>
            <p:cNvPr id="18641" name="Oval 283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42" name="Line 284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43" name="Group 285"/>
          <p:cNvGrpSpPr/>
          <p:nvPr/>
        </p:nvGrpSpPr>
        <p:grpSpPr bwMode="auto">
          <a:xfrm>
            <a:off x="8527415" y="4130993"/>
            <a:ext cx="142875" cy="144462"/>
            <a:chOff x="930" y="3430"/>
            <a:chExt cx="90" cy="91"/>
          </a:xfrm>
        </p:grpSpPr>
        <p:sp>
          <p:nvSpPr>
            <p:cNvPr id="18644" name="Oval 286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45" name="Line 287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646" name="Group 288"/>
          <p:cNvGrpSpPr/>
          <p:nvPr/>
        </p:nvGrpSpPr>
        <p:grpSpPr bwMode="auto">
          <a:xfrm>
            <a:off x="8022590" y="4346893"/>
            <a:ext cx="142875" cy="144462"/>
            <a:chOff x="930" y="3430"/>
            <a:chExt cx="90" cy="91"/>
          </a:xfrm>
        </p:grpSpPr>
        <p:sp>
          <p:nvSpPr>
            <p:cNvPr id="18647" name="Oval 289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8648" name="Line 290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649" name="Text Box 293"/>
          <p:cNvSpPr txBox="1">
            <a:spLocks noChangeArrowheads="1"/>
          </p:cNvSpPr>
          <p:nvPr/>
        </p:nvSpPr>
        <p:spPr bwMode="auto">
          <a:xfrm>
            <a:off x="1588770" y="1766570"/>
            <a:ext cx="59664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宋体" panose="02010600030101010101" pitchFamily="2" charset="-122"/>
              </a:rPr>
              <a:t>没有通电时自由电子的运动情况</a:t>
            </a:r>
            <a:endParaRPr lang="zh-CN" altLang="en-US" sz="4800" dirty="0">
              <a:latin typeface="Comic Sans MS" panose="030F0702030302020204" pitchFamily="66" charset="0"/>
            </a:endParaRPr>
          </a:p>
        </p:txBody>
      </p:sp>
      <p:sp>
        <p:nvSpPr>
          <p:cNvPr id="18650" name="TextBox 217"/>
          <p:cNvSpPr txBox="1">
            <a:spLocks noChangeArrowheads="1"/>
          </p:cNvSpPr>
          <p:nvPr/>
        </p:nvSpPr>
        <p:spPr bwMode="auto">
          <a:xfrm>
            <a:off x="875665" y="842010"/>
            <a:ext cx="29089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电流的形成</a:t>
            </a:r>
            <a:endParaRPr lang="zh-CN" altLang="en-US" sz="36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38889E-6 2.11841E-6 C 0.01233 -0.00555 0.01893 -0.00925 0.0316 -0.01087 C 0.04254 -0.00971 0.05399 -0.01226 0.06441 -0.0074 C 0.06771 -0.00578 0.07188 0.01596 0.07274 0.02012 C 0.07309 0.02498 0.07413 0.02983 0.07396 0.03469 C 0.07361 0.05042 0.0724 0.06637 0.07136 0.0821 C 0.07101 0.08834 0.06719 0.11216 0.06163 0.11494 C 0.05695 0.11725 0.05174 0.1161 0.0467 0.11679 C 0.0408 0.1161 0.03472 0.11633 0.02882 0.11494 C 0.01493 0.1117 0.00677 0.08858 0.00278 0.07308 C 0.00035 0.05319 -0.0059 0.03423 -0.00955 0.01457 C -0.00434 -0.00833 -0.00607 -0.00578 0.00972 -0.01272 C 0.01719 -0.02313 0.01198 -0.01711 0.02743 -0.02729 C 0.02952 -0.02868 0.03212 -0.02845 0.03438 -0.02914 C 0.03577 -0.0296 0.03976 -0.03099 0.03837 -0.03099 C 0.03472 -0.03099 0.03108 -0.0296 0.02743 -0.02914 C 0.01875 -0.02821 0.01007 -0.02798 0.00139 -0.02729 C -0.01302 -0.02382 -0.01423 -0.01827 -0.02048 -0.00185 C -0.02396 0.00717 -0.02673 0.01388 -0.02864 0.02382 C -0.02778 0.03168 -0.0276 0.03978 -0.02604 0.04741 C -0.02465 0.05458 -0.02066 0.06036 -0.0191 0.06753 C -0.01666 0.07817 -0.01319 0.09806 -0.00677 0.10592 C -0.0026 0.11101 0.00139 0.11795 0.00695 0.11864 C 0.01198 0.11933 0.01702 0.1198 0.02205 0.12049 C 0.03021 0.11772 0.03854 0.11563 0.0467 0.11309 C 0.05834 0.09991 0.07049 0.08557 0.07813 0.06753 C 0.07986 0.0636 0.08125 0.0592 0.08229 0.05481 C 0.08438 0.04648 0.08768 0.02914 0.08768 0.02914 C 0.08646 0.01827 0.08542 0.00925 0.0809 2.11841E-6 C 0.04861 0.00624 0.01962 0.02752 -0.00538 0.05481 C -0.01041 0.06799 -0.01111 0.07054 -0.02048 0.08025 C -0.02587 0.09482 -0.01979 0.08117 -0.02864 0.09297 C -0.02969 0.09436 -0.02604 0.09043 -0.02465 0.0895 C -0.02239 0.08811 -0.01996 0.08719 -0.01771 0.0858 C -0.01094 0.08117 -0.00399 0.07632 0.00278 0.07123 C 0.02448 0.03492 0.04774 -0.03562 0.08507 -0.04556 C 0.08646 -0.04487 0.08872 -0.04556 0.08906 -0.04371 C 0.08924 -0.04117 0.08698 -0.03908 0.08646 -0.03654 C 0.07917 0.00624 0.0941 -0.05365 0.0809 0.00555 C 0.07518 0.03145 0.06823 0.05666 0.06163 0.0821 C 0.05955 0.09043 0.05695 0.105 0.05347 0.11309 C 0.0474 0.12697 0.03386 0.13483 0.02465 0.14223 C 0.02188 0.14454 0.01354 0.15148 0.01649 0.14963 C 0.02049 0.14732 0.02743 0.14061 0.02743 0.14061 C 0.02691 0.13205 0.02604 0.11494 0.02604 0.11494 " pathEditMode="relative" ptsTypes="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38889E-6 -1.68363E-6 C 0.01354 -0.00601 0.03021 -0.0074 0.04253 -0.01827 C 0.05816 -0.03215 0.06753 -0.04995 0.07673 -0.07123 C 0.07882 -0.07586 0.08021 -0.08117 0.08229 -0.0858 C 0.08437 -0.09019 0.08715 -0.09413 0.08906 -0.09852 C 0.09028 -0.10129 0.09288 -0.10476 0.09184 -0.10777 C 0.09097 -0.11008 0.08819 -0.10615 0.08628 -0.10592 C 0.08038 -0.105 0.07448 -0.10453 0.06858 -0.10407 C 0.05764 -0.10338 0.04653 -0.10291 0.03559 -0.10222 C 0.02118 -0.09736 0.03733 -0.07447 0.04253 -0.06753 C 0.05417 -0.05203 0.07031 -0.04093 0.08489 -0.03099 C 0.07153 -0.02359 0.05781 -0.01665 0.04392 -0.0111 C 0.04635 0.00555 0.05399 0.0192 0.05903 0.03469 C 0.05937 0.03839 0.06285 0.04625 0.06024 0.04556 C 0.05451 0.04394 0.05035 0.037 0.0467 0.03099 C 0.04167 0.02243 0.0316 0.00532 0.0316 0.00532 C 0.03889 -0.02243 0.0684 -0.03885 0.08628 -0.04926 C 0.1276 -0.07331 0.16719 -0.09482 0.20955 -0.11309 C 0.21441 -0.09436 0.21371 -0.10222 0.20833 -0.07308 C 0.20156 -0.03723 0.18819 -0.00439 0.16858 0.02174 C 0.16302 0.02128 0.15746 0.02197 0.15208 0.02012 C 0.14201 0.01688 0.14201 0.01295 0.13559 0.00532 C 0.12795 -0.0037 0.12014 -0.00948 0.11371 -0.02012 C 0.1092 -0.04995 0.11892 -0.07401 0.12326 -0.10222 C 0.125 -0.11263 0.12448 -0.12234 0.13298 -0.12604 C 0.14965 -0.10708 0.13958 -0.11795 0.16996 -0.0895 C 0.17257 -0.08696 0.17812 -0.0821 0.17812 -0.0821 C 0.17187 -0.07007 0.17118 -0.05504 0.1658 -0.04209 C 0.16354 -0.03677 0.16024 -0.03261 0.15764 -0.02752 C 0.15469 -0.02151 0.15173 -0.01549 0.1493 -0.00925 C 0.14392 0.00439 0.14236 0.01434 0.13298 0.02359 C 0.12969 0.0229 0.12621 0.02359 0.12326 0.02174 C 0.11371 0.01619 0.1151 -0.03053 0.1151 -0.03654 " pathEditMode="relative" ptsTypes="ffffffffffffffffffffffffffffffffA">
                                      <p:cBhvr>
                                        <p:cTn id="8" dur="5000" fill="hold"/>
                                        <p:tgtEl>
                                          <p:spTgt spid="20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38889E-6 -2.77521E-7 C 0.00764 -0.00648 0.01719 -0.00578 0.02604 -0.00717 C 0.03663 -0.01087 0.04549 -0.01758 0.05625 -0.01989 C 0.05764 -0.02105 0.06076 -0.02567 0.06024 -0.02359 C 0.05937 -0.01989 0.05642 -0.01781 0.05486 -0.01457 C 0.05226 -0.00925 0.05052 -0.00347 0.04792 0.00185 C 0.03715 0.02382 0.0283 0.04325 0.02066 0.06753 C 0.01892 0.08002 0.01806 0.09389 0.0151 0.10592 C -0.00399 0.07493 -0.02465 0.03261 -0.0342 -0.00532 C -0.03177 -0.02428 -0.02604 -0.02613 -0.01372 -0.03469 C -0.00781 -0.03353 -0.00139 -0.03377 0.00417 -0.03099 C 0.00972 -0.02822 0.01406 -0.02197 0.01927 -0.01804 C 0.04115 -0.00139 0.03229 -0.00879 0.04653 0.0037 C 0.04167 0.01758 0.03542 0.02775 0.02882 0.04024 C 0.02292 0.0518 0.01562 0.0703 0.00833 0.08048 C -0.00642 0.10129 -0.00295 0.08904 -0.01771 0.10592 C -0.02083 0.10962 -0.02309 0.11471 -0.02604 0.11864 C -0.03108 0.12535 -0.03559 0.12673 -0.04115 0.13159 C -0.05608 0.1265 -0.05052 0.10846 -0.04514 0.08765 C -0.03785 0.0592 -0.01563 0.0303 -0.00399 0.0037 C 0.00295 -0.01249 0.00851 -0.03677 0.02326 -0.04371 C 0.04549 -0.03377 0.03003 -0.04279 0.02326 0.03469 C 0.02274 0.04047 0.02049 0.04556 0.01927 0.05111 C 0.0125 0.08372 0.00052 0.11309 -0.02465 0.12419 C -0.03542 0.12049 -0.04271 0.11725 -0.00955 0.14061 C -0.00208 0.14593 0.00573 0.15032 0.01371 0.15333 C 0.03316 0.16073 0.07257 0.1716 0.07257 0.1716 C 0.07882 0.16998 0.09896 0.17091 0.10417 0.15703 C 0.10764 0.14778 0.11233 0.12789 0.11233 0.12789 C 0.11562 0.0932 0.11476 0.05874 0.10278 0.02752 C 0.09705 -0.00278 0.06337 -0.03631 0.04253 -0.04371 C 0.03246 -0.04741 0.0224 -0.05111 0.01233 -0.05458 C 0.00868 -0.05597 0.00139 -0.05828 0.00139 -0.05828 C -0.00573 -0.05504 -0.00538 -0.04718 -0.00677 -0.03816 C -0.0059 -0.01388 -0.00642 0.01064 -0.00399 0.03469 C -0.00347 0.03955 0.00764 0.05134 0.00955 0.05296 C 0.04149 0.08025 0.03403 0.07516 0.05764 0.08765 C 0.05712 0.0858 0.0566 0.08395 0.05625 0.0821 C 0.05573 0.07909 0.05486 0.07308 0.05486 0.07308 " pathEditMode="relative" ptsTypes="ffffffffffffffffffffffffffffffffffffffA">
                                      <p:cBhvr>
                                        <p:cTn id="10" dur="5000" fill="hold"/>
                                        <p:tgtEl>
                                          <p:spTgt spid="20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16667E-6 -3.66327E-6 C 0.03142 0.00046 0.06302 -0.00208 0.09444 0.00162 C 0.0967 0.00185 0.09392 0.00786 0.09323 0.01087 C 0.08993 0.02451 0.08576 0.0377 0.08212 0.05111 C 0.07691 0.07031 0.06875 0.11263 0.05208 0.12026 C 0.04548 0.11471 0.04843 0.11887 0.04514 0.10569 C 0.04462 0.10361 0.04323 0.10222 0.04253 0.10037 C 0.03767 0.08534 0.03489 0.0673 0.03281 0.05111 C 0.0335 0.04232 0.03628 0.0303 0.0342 0.02174 C 0.04427 0.02105 0.05451 0.0229 0.06441 0.01989 C 0.06614 0.01943 0.06441 0.01434 0.06302 0.01272 C 0.06076 0.01018 0.05486 0.00902 0.05486 0.00902 C 0.0309 0.01341 0.03923 0.01203 0.02326 0.01989 C 0.01024 0.0333 0.00156 0.06476 -0.00677 0.08395 C -0.00851 0.09482 -0.00851 0.09945 -0.00278 0.10754 C -0.00139 0.08534 0.00278 0.06036 -0.00278 0.03816 C -0.00486 0.02983 -0.01042 0.02775 -0.01511 0.02359 C -0.02431 0.0155 -0.03438 0.00902 -0.04514 0.00532 C -0.0415 -0.00994 -0.03924 -0.00763 -0.03021 -0.01642 C -0.00018 -0.0074 0.02812 0.00648 0.05746 0.01827 C 0.04843 0.03446 0.03281 0.04371 0.02187 0.05828 C 0.00382 0.08233 0.01736 0.06614 0.00278 0.09297 C 4.16667E-6 0.09829 -0.004 0.10222 -0.00677 0.10754 C -0.01111 0.11587 -0.02535 0.15518 -0.02604 0.1568 C -0.02743 0.16027 -0.03004 0.16281 -0.0316 0.16605 C -0.03264 0.16836 -0.03334 0.17091 -0.0342 0.17322 C -0.04757 0.1642 -0.04931 0.12581 -0.05347 0.10754 C -0.05591 0.09713 -0.05886 0.08696 -0.06163 0.07655 C -0.0625 0.06869 -0.06424 0.06082 -0.06441 0.05273 C -0.06511 0.02914 -0.05573 -0.00833 -0.03976 -0.02197 C -0.02882 -0.03145 -0.01667 -0.03215 -0.00417 -0.03469 C 0.00139 -0.03839 0.00364 -0.04117 0.00955 -0.03839 C 0.01649 -0.02012 0.02135 -3.66327E-6 0.02465 0.01989 C 0.02413 0.0333 0.02448 0.04672 0.02326 0.06013 C 0.02309 0.06244 0.02066 0.06337 0.02048 0.06568 C 0.01927 0.07909 0.02604 0.07169 0.02604 0.08025 " pathEditMode="relative" ptsTypes="fffffffffffffffffffffffffffffffffffA">
                                      <p:cBhvr>
                                        <p:cTn id="12" dur="5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5E-6 3.52451E-6 C -0.01164 -0.00509 -0.01546 -0.01896 -0.02206 -0.03099 C -0.02622 -0.03839 -0.03108 -0.04186 -0.03699 -0.04579 C -0.04931 -0.02382 -0.03994 0.00948 -0.03299 0.03284 C -0.02917 0.04556 -0.02414 0.05851 -0.01372 0.06198 C -0.0014 0.0562 0.00122 0.04625 0.00816 0.03284 C 0.01268 0.02405 0.01754 0.01596 0.02188 0.00717 C 0.01979 -0.00925 0.0099 -0.03053 -0.0014 -0.03839 C -0.00504 -0.0377 -0.00904 -0.03862 -0.01233 -0.03654 C -0.01563 -0.03446 -0.01737 -0.01318 -0.01789 -0.00925 C -0.01963 0.03284 -0.0132 0.03007 -0.02744 0.01827 C -0.0356 0.00393 -0.03942 -0.01411 -0.04671 -0.02937 C -0.05018 -0.03677 -0.05765 -0.05111 -0.05765 -0.05111 C -0.04879 -0.08626 -0.02449 -0.10685 0.00278 -0.11147 C 0.01459 -0.11078 0.02691 -0.11401 0.03837 -0.10962 C 0.04115 -0.1087 0.03733 -0.10222 0.03698 -0.09852 C 0.0342 -0.06822 0.03525 -0.06799 0.03143 -0.04209 C 0.02761 -0.01688 0.02309 0.00786 0.0191 0.03284 C 0.01702 0.04625 0.01459 0.05897 0.00538 0.06753 C -0.00417 0.07632 -0.01702 0.08071 -0.02744 0.08742 C -0.05313 0.08002 -0.07188 0.05897 -0.09324 0.04001 C -0.10435 -0.00231 -0.05921 -0.02243 -0.03699 -0.02752 C -0.02657 -0.02983 -0.01615 -0.03168 -0.00556 -0.03284 C 0.01077 -0.03469 0.02726 -0.03538 0.04375 -0.03654 C 0.07031 -0.03538 0.09688 -0.03585 0.12327 -0.03284 C 0.13195 -0.03191 0.14028 -0.02729 0.14792 -0.02197 C 0.15 -0.02058 0.14323 -0.02313 0.14097 -0.02382 C 0.11528 -0.0414 0.09653 -0.06614 0.07674 -0.0932 C 0.06354 -0.08742 0.0533 -0.05481 0.04931 -0.03839 C 0.04844 -0.02937 0.04601 -0.02035 0.04653 -0.0111 C 0.04757 0.00694 0.06077 0.01781 0.06841 0.03099 C 0.06979 0.0303 0.07257 0.03099 0.07257 0.02914 C 0.07257 0.02197 0.06163 0.02729 0.06163 0.02729 C 0.05781 0.03122 0.05469 0.03631 0.0507 0.04001 C 0.04809 0.04232 0.04514 0.04394 0.04236 0.04556 C 0.04011 0.04695 0.03698 0.04672 0.03559 0.04926 C 0.0349 0.05065 0.0375 0.0518 0.03837 0.05296 " pathEditMode="relative" ptsTypes="ffffffffffffffffffffffffffffffffffffA">
                                      <p:cBhvr>
                                        <p:cTn id="14" dur="5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11111E-6 -5.55042E-7 C 0.00087 -0.03099 0.00087 -0.06198 0.0026 -0.09297 C 0.00278 -0.09574 0.0059 -0.0976 0.00538 -0.10037 C 0.00347 -0.10962 -0.00799 -0.108 -0.01511 -0.10939 C -0.0224 -0.11078 -0.02969 -0.11193 -0.03698 -0.11309 C -0.06997 -0.11193 -0.10295 -0.11309 -0.13577 -0.10939 C -0.14514 -0.10823 -0.16302 -0.09852 -0.16302 -0.09852 C -0.15122 -0.07192 -0.1283 -0.05504 -0.10556 -0.05111 C -0.09462 -0.05227 -0.08351 -0.0525 -0.07275 -0.05481 C -0.05295 -0.05897 -0.03629 -0.07401 -0.0165 -0.0784 C -0.00486 -0.07331 -0.0099 -0.07747 -0.01511 -0.04371 C -0.0191 -0.01781 -0.02413 0.00601 -0.03577 0.02729 C -0.03611 0.0303 -0.03906 0.03538 -0.03698 0.03654 C -0.03368 0.03839 -0.01406 0.0259 -0.00972 0.02382 C 0.01458 0.01249 0.0408 0.00439 0.06423 -0.01087 C 0.07534 -0.04024 0.05833 -0.07262 0.04236 -0.09297 C 0.03628 -0.11332 0.04288 -0.0932 0.02725 -0.12581 C 0.01857 -0.14385 0.01232 -0.16304 -0.00278 -0.17322 C -0.00834 -0.17692 -0.01406 -0.17993 -0.01927 -0.18432 C -0.02431 -0.18848 -0.03438 -0.19704 -0.03438 -0.19704 C -0.01441 -0.21045 0.00659 -0.21068 0.02864 -0.21346 C 0.03559 -0.21277 0.04375 -0.21716 0.0493 -0.21161 C 0.05121 -0.20976 0.0401 -0.18525 0.03958 -0.18432 C 0.03298 -0.17253 0.02691 -0.16004 0.01909 -0.14963 C -0.00504 -0.11748 0.00052 -0.12211 -0.04115 -0.0895 C -0.10139 -0.04209 -0.03854 -0.09343 -0.07674 -0.05828 C -0.07969 -0.0555 -0.08334 -0.05389 -0.08629 -0.05111 C -0.08837 -0.04903 -0.09445 -0.0444 -0.09184 -0.04371 C -0.08802 -0.04278 -0.04948 -0.05204 -0.0467 -0.05296 C 0.00677 -0.07123 0.05764 -0.10014 0.11232 -0.10939 C 0.12604 -0.11563 0.13003 -0.1154 0.13837 -0.12951 C 0.13125 -0.14847 0.12587 -0.14871 0.10955 -0.16235 C 0.09982 -0.17044 0.09201 -0.17877 0.08073 -0.18247 C 0.06753 -0.17877 0.05989 -0.16975 0.05191 -0.1568 C 0.05104 -0.1531 0.05052 -0.1494 0.0493 -0.14593 C 0.04774 -0.14154 0.04184 -0.13691 0.05191 -0.13691 " pathEditMode="relative" ptsTypes="fffffffffffffffffffffffffffffffffffA">
                                      <p:cBhvr>
                                        <p:cTn id="16" dur="5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33333E-6 1.54487E-6 C 0.01024 -0.00208 0.02014 -0.00601 0.03021 -0.00925 C 0.03976 -0.01573 0.03906 -0.01781 0.0342 0.01087 C 0.03229 0.0222 0.0309 0.034 0.02604 0.04371 C 0.01424 0.0673 0.00642 0.071 -0.01094 0.08557 C -0.0184 0.09181 -0.03281 0.10569 -0.03281 0.10569 C -0.04115 0.08904 -0.03698 0.06753 -0.03003 0.05088 C -0.0158 0.01711 0.02396 0.00509 0.04931 -0.0074 C 0.06962 -0.01758 0.05417 -0.00809 0.06997 -0.01827 C 0.05313 -0.01896 -0.01007 -0.03353 -0.03698 -0.01295 C -0.04184 -0.00462 -0.04583 0.00324 -0.04931 0.01272 C -0.04983 0.01943 -0.05104 0.02613 -0.05069 0.03284 C -0.05052 0.03723 -0.04896 0.0414 -0.04792 0.04556 C -0.0441 0.06175 -0.03837 0.09066 -0.02465 0.09667 C -0.00868 0.09482 -0.00955 0.09343 0.00278 0.08927 C 0.00556 0.10014 -0.00052 0.11263 -0.00417 0.12211 C -0.01371 0.14755 -0.02778 0.16883 -0.03837 0.19334 C -0.04062 0.19866 -0.05069 0.22132 -0.05069 0.22988 C -0.05069 0.23358 -0.04826 0.2234 -0.04653 0.22063 C -0.04306 0.21485 -0.03976 0.20907 -0.03559 0.20421 C -0.0092 0.17414 -0.02587 0.20213 -0.00139 0.16952 C 0.01389 0.14917 0.02587 0.11818 0.03299 0.09112 C 0.03993 0.06476 0.03194 0.08811 0.03698 0.06383 C 0.03854 0.05597 0.04254 0.04741 0.04531 0.04001 C 0.04774 0.0222 0.04705 0.01064 0.04531 -0.0074 C 0.02465 0.01341 0.0026 0.03353 -0.02049 0.04926 C -0.00746 0.06059 -0.00243 0.06869 0.01372 0.07655 C 0.0276 0.08349 0.04219 0.08858 0.05625 0.09482 C 0.0599 0.09644 0.06719 0.10014 0.06719 0.10014 C 0.06406 0.12905 0.04358 0.14593 0.02604 0.1605 C 0.01892 0.16651 -0.00156 0.18501 0.00417 0.17692 C 0.0125 0.16536 0.02153 0.16096 0.03299 0.1568 C 0.03837 0.15472 0.04392 0.15333 0.04931 0.15125 C 0.0625 0.14593 0.07014 0.14154 0.08229 0.13483 C 0.08854 0.12211 0.08281 0.13691 0.08351 0.12396 C 0.0842 0.11101 0.08524 0.10777 0.08767 0.09852 C 0.08819 0.09482 0.08906 0.08742 0.08906 0.08742 " pathEditMode="relative" ptsTypes="ffffffffffffffffffffffffffffffffffffA">
                                      <p:cBhvr>
                                        <p:cTn id="18" dur="5000" fill="hold"/>
                                        <p:tgtEl>
                                          <p:spTgt spid="207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94444E-6 -3.22849E-6 C 0.00226 -0.01203 0.00451 -0.01989 0.00538 -0.03284 C 0.00312 -0.04949 -0.00903 -0.06545 -0.02049 -0.07308 C -0.0283 -0.0784 -0.04514 -0.0858 -0.04514 -0.0858 C -0.04896 -0.07886 -0.05 -0.07262 -0.05347 -0.06568 C -0.05538 -0.05597 -0.05313 -0.03631 -0.04392 -0.03284 C -0.03629 -0.02983 -0.02049 -0.02729 -0.02049 -0.02729 C -0.00868 -0.03122 0.00017 -0.0451 0.00955 -0.05481 C 0.01215 -0.05735 0.01458 -0.06082 0.01771 -0.06198 C 0.01962 -0.06267 0.02326 -0.06637 0.02326 -0.06383 C 0.02326 -0.06105 0.01944 -0.06152 0.01771 -0.06013 C 0.01024 -0.05389 0.00434 -0.04764 -0.00139 -0.03839 C -0.00486 -0.03261 -0.00764 -0.02613 -0.01094 -0.02012 C -0.01719 -0.00902 -0.02622 -0.00023 -0.03021 0.01272 C -0.03247 0.02012 -0.03698 0.03469 -0.03698 0.03469 C -0.03542 0.04255 -0.03212 0.04556 -0.03021 0.05296 C -0.03629 0.06522 -0.0474 0.07192 -0.05625 0.08025 C -0.05938 0.08326 -0.0658 0.0895 -0.0658 0.0895 C -0.02066 0.09852 -0.01858 0.09945 0.06302 0.0895 C 0.06632 0.08904 0.0625 0.08071 0.06163 0.07655 C 0.0592 0.06383 0.0559 0.04972 0.05069 0.03839 C 0.03055 -0.00648 0.00417 -0.04024 -0.03021 -0.06568 C -0.02587 -0.04325 -0.01962 -0.02105 -0.00816 -0.0037 C -0.00747 -0.00116 -0.00365 0.0111 -0.00417 0.01457 C -0.00469 0.01711 -0.00695 0.01804 -0.00816 0.02012 C -0.02083 0.04047 -0.01302 0.03168 -0.02326 0.04186 C -0.03333 0.03747 -0.02413 0.02706 -0.01927 0.02359 C -0.00886 0.01596 0.0158 0.00925 0.02187 0.00717 C 0.02691 0.00532 0.03698 0.00185 0.03698 0.00185 C 0.0401 -0.00069 0.04514 -0.00092 0.04653 -0.00555 C 0.04948 -0.01503 0.03906 -0.02914 0.03559 -0.03469 C 0.02465 -0.05227 0.01424 -0.06822 -0.00139 -0.0784 C -0.01372 -0.07562 -0.01129 -0.07377 -0.01511 -0.05851 C -0.0132 -0.04024 -0.01632 -0.0266 -0.00278 -0.02197 C 0.04062 -0.0266 0.03785 -0.02613 0.0684 -0.03654 C 0.06979 -0.0377 0.07257 -0.04255 0.07257 -0.04024 C 0.07257 -0.0377 0.0691 -0.03723 0.0684 -0.03469 C 0.06667 -0.02775 0.06684 -0.01989 0.0658 -0.01272 C 0.06458 -0.00486 0.06354 0.00324 0.06163 0.01087 C 0.05712 0.02914 0.05121 0.04718 0.04653 0.06568 C 0.03507 0.04995 0.01753 0.04417 0.00816 0.02544 C 0.0066 0.0148 0.00833 0.01873 0.00417 0.01272 " pathEditMode="relative" ptsTypes="fffffffffffffffffffffffffffffffffffffffffA">
                                      <p:cBhvr>
                                        <p:cTn id="20" dur="5000" fill="hold"/>
                                        <p:tgtEl>
                                          <p:spTgt spid="207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77778E-7 3.66327E-6 C 0.01284 -0.00439 0.01927 0.00763 0.03003 0.01457 C 0.03767 0.01966 0.04652 0.02105 0.05347 0.02729 C 0.06406 0.037 0.05868 0.03284 0.06979 0.04001 C 0.06423 0.05481 0.06111 0.07146 0.05468 0.0858 C 0.04566 0.10592 0.03454 0.12581 0.02326 0.14408 C 0.01736 0.14154 0.01128 0.13992 0.00538 0.13691 C 0.00086 0.1346 -0.00816 0.12951 -0.00816 0.12951 C -0.00209 0.11286 0.00694 0.09921 0.01232 0.0821 C 0.01493 0.07377 0.01909 0.05643 0.01909 0.05643 C 0.01857 0.05342 0.01892 0.05019 0.0177 0.04741 C 0.01215 0.03423 -0.01945 0.03215 -0.02882 0.03099 C -0.04028 0.03168 -0.05174 0.03053 -0.06302 0.03284 C -0.06441 0.03307 -0.06459 0.03654 -0.06441 0.03839 C -0.0625 0.06383 -0.06285 0.06499 -0.05486 0.0821 C -0.0415 0.11101 -0.01893 0.1235 0.00538 0.12766 C 0.0118 0.12697 0.01823 0.1272 0.02465 0.12581 C 0.04652 0.12118 0.05746 0.09459 0.06302 0.06938 C 0.06666 0.03492 0.04878 0.01758 0.03142 -0.00555 C 0.02864 -0.00925 0.02639 -0.01364 0.02326 -0.01642 C 0.01909 -0.02012 0.01093 -0.02752 0.01093 -0.02752 C 0.00364 -0.02636 -0.00382 -0.02567 -0.01094 -0.02382 C -0.01632 -0.02243 -0.02049 -0.01642 -0.02605 -0.01457 C -0.03021 0.00671 -0.01997 0.04556 -0.03021 0.06383 C -0.03247 0.06799 -0.03768 0.06707 -0.04115 0.06938 C -0.05209 0.06822 -0.0632 0.06869 -0.07396 0.06568 C -0.07796 0.06452 -0.0658 0.06383 -0.06164 0.06383 C -0.01042 0.06383 0.04062 0.06499 0.09184 0.06568 C 0.05954 0.08164 0.02899 0.10407 -0.00417 0.11679 C -0.01059 0.11933 -0.03577 0.12858 -0.04393 0.13321 C -0.04827 0.13575 -0.05226 0.13899 -0.05625 0.14223 C -0.05903 0.14454 -0.06441 0.14963 -0.06441 0.14963 C -0.07153 0.10176 -0.03802 0.04602 -0.01789 0.00902 C -0.01077 -0.00416 -0.00278 -0.01573 0.00416 -0.02914 C 0.00677 -0.03423 0.01232 -0.04394 0.01232 -0.04394 C 0.01666 -0.02151 0.02274 -0.00023 0.02743 0.02197 C 0.03211 0.08349 0.02465 -0.01503 0.0342 0.14593 C 0.03489 0.15657 0.03402 0.15449 0.03975 0.1568 C 0.03645 0.14015 0.03906 0.15842 0.04375 0.12766 C 0.04687 0.10754 0.04496 0.11517 0.04791 0.10407 C 0.04635 0.09783 0.04514 0.09852 0.04791 0.09852 " pathEditMode="relative" ptsTypes="ffffffffffffffffffffffffffffffffffffffffA">
                                      <p:cBhvr>
                                        <p:cTn id="22" dur="5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77778E-7 3.38575E-6 C 0.00243 -0.00948 0.00712 -0.01596 0.00955 -0.02567 C 0.01441 -0.04463 0.01753 -0.0636 0.02326 -0.0821 C 0.01371 -0.08626 0.00399 -0.07701 -0.00556 -0.07493 C -0.01597 -0.0703 -0.02622 -0.06429 -0.03559 -0.05666 C -0.04202 -0.03099 -0.03698 -0.05689 0.00955 -0.04926 C 0.01111 -0.04903 0.00798 -0.04533 0.00677 -0.04394 C 0.0033 -0.03978 -0.00035 -0.03608 -0.00417 -0.03284 C -0.04011 -0.00162 -0.02379 -0.02151 -0.04115 0.00162 C -0.04167 0.00463 -0.0441 0.01156 -0.04115 0.01457 C -0.03958 0.01619 -0.03733 0.01573 -0.03559 0.01642 C -0.02604 0.02058 -0.01684 0.02428 -0.00695 0.02729 C 0.0066 0.03608 0.0184 0.0407 0.03281 0.04556 C 0.04149 0.05319 0.03524 0.04949 0.0533 0.04741 C 0.06545 0.04602 0.03055 0.05828 0.0191 0.06383 C 0.01337 0.06661 0.00712 0.06684 0.00139 0.06915 C -0.00608 0.07216 -0.0132 0.07701 -0.02066 0.08025 C -0.02361 0.06106 -0.02483 0.03816 -0.01788 0.01989 C -0.01337 0.00809 -0.01007 0.00763 -0.00417 -0.0037 C -0.00017 -0.01133 0.00139 -0.02174 0.00677 -0.02752 C 0.0151 -0.03654 0.02517 -0.04278 0.03281 -0.05296 C 0.03767 -0.05944 0.04149 -0.06707 0.04653 -0.07308 C 0.05069 -0.07817 0.05694 -0.08187 0.06163 -0.0858 C 0.06441 -0.08811 0.06701 -0.09066 0.06979 -0.0932 C 0.07118 -0.09436 0.07396 -0.0969 0.07396 -0.0969 C 0.06858 -0.08487 0.06771 -0.07354 0.06441 -0.06036 C 0.06198 -0.05042 0.05885 -0.04093 0.05608 -0.03122 C 0.05243 -0.0185 0.05156 -0.00694 0.04375 0.00347 C 0.03385 0.01665 0.01944 0.0118 0.00816 0.02174 C -0.0033 0.03192 -0.01441 0.04255 -0.02604 0.05273 C -0.00174 0.05828 0.06736 0.07817 0.03281 0.04371 C 0.03177 0.04117 0.02465 0.02613 0.02465 0.02359 C 0.02465 0.00046 0.03628 -0.01503 0.04514 -0.03284 C 0.04757 -0.03793 0.05017 -0.0481 0.0533 -0.05296 C 0.05764 -0.05944 0.06198 -0.0636 0.06562 -0.07123 C 0.05642 -0.08395 0.04253 -0.08418 0.03003 -0.0858 C 0.0118 -0.08441 -0.00625 -0.08326 -0.02205 -0.06938 C -0.03264 -0.04787 -0.02309 -0.03284 -0.01372 -0.01642 C -0.00295 0.00278 0.00399 0.02567 0.01771 0.04186 C 0.02153 0.04625 0.02864 0.04926 0.03281 0.05273 C 0.04132 0.05967 0.04913 0.06776 0.05746 0.0747 C 0.05972 0.07655 0.06441 0.08025 0.06441 0.08025 C 0.05955 0.08649 0.05555 0.09413 0.05069 0.10037 C 0.0441 0.1087 0.03003 0.12396 0.03003 0.12396 C 0.02691 0.11124 0.02812 0.12026 0.0342 0.09667 C 0.03524 0.09251 0.03698 0.08395 0.03698 0.08395 " pathEditMode="relative" ptsTypes="fffffffffffffffffffffffffffffffffffffffffffffA">
                                      <p:cBhvr>
                                        <p:cTn id="24" dur="5000" fill="hold"/>
                                        <p:tgtEl>
                                          <p:spTgt spid="20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6.66667E-6 -2.67345E-6 C 0.01735 0.00393 0.03281 0.01388 0.0493 0.02197 C 0.06093 0.02775 0.07274 0.02798 0.08489 0.02937 C 0.08437 0.03654 0.08628 0.04487 0.0835 0.05111 C 0.08176 0.05481 0.08142 0.04278 0.0809 0.03839 C 0.08003 0.02937 0.08003 0.02012 0.07951 0.0111 C 0.06371 0.01457 0.05381 0.01989 0.03975 0.02937 C 0.03801 0.03053 0.03715 0.0333 0.03558 0.03469 C 0.02517 0.04325 0.02343 0.0414 0.01649 0.05666 C 0.0151 0.07724 0.01058 0.09621 0.00833 0.11679 C 0.00867 0.1198 0.01024 0.12303 0.00954 0.12604 C 0.00937 0.12697 0.00103 0.12951 -0.0014 0.12974 C -0.0073 0.13067 -0.0132 0.1309 -0.0191 0.13136 C -0.03647 0.1302 -0.05383 0.12997 -0.07119 0.12789 C -0.08022 0.12697 -0.08351 0.12604 -0.07935 0.11494 C -0.07848 0.11263 -0.07657 0.11147 -0.07535 0.10962 C -0.07344 0.10661 -0.07153 0.10361 -0.0698 0.10037 C -0.06824 0.09759 -0.06754 0.09389 -0.06581 0.09135 C -0.06112 0.08395 -0.05087 0.08094 -0.04515 0.07493 C -0.02535 0.05412 -0.01337 0.04186 0.01093 0.03122 C 0.02326 0.0259 0.0493 0.02382 0.0493 0.02382 C 0.05711 0.02498 0.06492 0.02498 0.07256 0.02752 C 0.07881 0.0296 0.07951 0.05065 0.0809 0.05666 C 0.08142 0.06337 0.08246 0.07007 0.08228 0.07678 C 0.08142 0.10361 0.06996 0.14547 0.05208 0.16073 C 0.03836 0.17252 0.02135 0.17322 0.00694 0.18247 C -0.0014 0.18108 -0.00695 0.17738 -0.01511 0.1753 C -0.02136 0.15009 -0.0073 0.13714 0.00138 0.11864 C 0.00416 0.11286 0.00555 0.10615 0.00833 0.10037 C 0.02395 0.06845 0.01058 0.10569 0.02065 0.07493 C 0.02239 0.05643 0.02395 0.0525 0.03836 0.04926 C 0.05069 0.04995 0.06336 0.04695 0.07534 0.05111 C 0.07812 0.05203 0.07204 0.05759 0.06996 0.06036 C 0.06336 0.06915 0.05676 0.07354 0.04791 0.07863 C 0.03194 0.08788 0.01597 0.09898 -0.0014 0.10222 C -0.01511 0.1006 -0.01772 0.10106 -0.02744 0.09135 C -0.02969 0.08649 -0.03195 0.08164 -0.03421 0.07678 C -0.03508 0.07493 -0.03699 0.07123 -0.03699 0.07123 C -0.0356 0.06383 -0.03681 0.05458 -0.03282 0.04926 C -0.03004 0.04556 -0.02813 0.0407 -0.02466 0.03839 C -0.01737 0.0333 -0.0073 0.02798 -0.0014 0.02012 C 0.00416 0.01272 0.00867 0.00439 0.01371 -0.00347 C 0.01562 -0.00648 0.02482 -0.00833 0.02187 -0.00902 C 0.01701 -0.01018 -0.00817 -0.00648 -0.0165 -0.00532 C -0.03022 -0.00139 -0.04497 0.00439 -0.05747 0.01295 C -0.06164 0.02914 -0.05435 0.04186 -0.04653 0.05296 C -0.02449 0.08418 0.00294 0.1087 0.03159 0.12789 C 0.03298 0.12673 0.03472 0.12604 0.03558 0.12419 C 0.03975 0.11563 0.03385 0.11679 0.03975 0.11679 " pathEditMode="relative" ptsTypes="ffffffffffffffffffffffffffffffffffffffffffffffffA">
                                      <p:cBhvr>
                                        <p:cTn id="26" dur="5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38889E-6 2.81221E-6 C 0.01302 -0.01249 -0.00139 2.81221E-6 0.01094 -0.00717 C 0.02257 -0.01388 0.03351 -0.02475 0.04253 -0.03631 C 0.04392 -0.04325 0.04635 -0.04787 0.04792 -0.05458 C 0.04705 -0.05643 0.04653 -0.05851 0.04531 -0.06013 C 0.0441 -0.06175 0.04219 -0.06198 0.04114 -0.06383 C 0.03802 -0.06961 0.03767 -0.07863 0.03298 -0.0821 C 0.01267 -0.09783 0.02257 -0.09204 0.00417 -0.10037 C 1.38889E-6 -0.08372 0.01371 -0.09921 0.01649 -0.10199 C 0.01892 -0.11471 0.0191 -0.12373 0.01788 -0.13668 C 0.01649 -0.13367 0.01545 -0.1302 0.01371 -0.12766 C 0.0118 -0.12465 0.00868 -0.12327 0.00694 -0.12026 C -0.00122 -0.10592 -0.00313 -0.09019 -0.01094 -0.07655 C -0.01007 -0.07169 -0.00261 -0.05088 -0.00677 -0.04556 C -0.01059 -0.0407 -0.01702 -0.04255 -0.02188 -0.04001 C -0.03733 -0.03238 -0.04601 -0.02914 -0.06302 -0.02729 C -0.05886 -0.0111 -0.0599 -0.00671 -0.05208 0.0037 C -0.05017 0.00624 -0.0434 0.00994 -0.04236 0.01295 C -0.04167 0.0148 -0.04514 0.01156 -0.04653 0.0111 C -0.05017 0.00971 -0.05382 0.00879 -0.05747 0.0074 C -0.06754 0.00347 -0.08767 -0.00532 -0.08767 -0.00532 C -0.09132 -0.01966 -0.08837 -0.03492 -0.08629 -0.04926 C -0.08681 -0.05227 -0.08715 -0.05527 -0.08767 -0.05828 C -0.08802 -0.06013 -0.08958 -0.06198 -0.08906 -0.06383 C -0.08351 -0.08164 -0.0684 -0.10361 -0.05608 -0.11309 C -0.05035 -0.11748 -0.04427 -0.12165 -0.03837 -0.12581 C -0.03507 -0.12812 -0.02743 -0.12951 -0.02743 -0.12951 C -0.01233 -0.1272 0.00069 -0.12165 0.0151 -0.11494 C 0.03524 -0.09436 0.03767 -0.10315 0.02604 -0.08025 C 0.025 -0.07817 0.02326 -0.07655 0.02187 -0.0747 C 0.01892 -0.06452 0.01441 -0.05944 0.00955 -0.05111 C 0.00694 -0.03099 0.00729 -0.0296 0.00955 -0.00347 C 0.0092 0.00023 0.01076 0.00578 0.00833 0.0074 C 0.00469 0.00994 0.00017 0.00624 -0.00399 0.00555 C -0.02031 0.00324 -0.03629 0.00162 -0.05208 -0.00532 C -0.05382 -0.01295 -0.05226 -0.0192 -0.0533 -0.02729 C -0.05261 -0.034 -0.05087 -0.04602 -0.04653 -0.05111 C -0.04132 -0.05712 -0.03195 -0.05782 -0.02604 -0.06013 C 0.00104 -0.07031 -0.02899 -0.06175 1.38889E-6 -0.06915 C 0.00295 -0.05805 0.00312 -0.06244 -0.00955 -0.04926 C -0.02257 -0.03562 -0.03715 -0.03122 -0.0533 -0.02914 C -0.06927 -0.03168 -0.08108 -0.04093 -0.09445 -0.05273 C -0.09097 -0.07609 -0.07952 -0.0932 -0.07257 -0.11494 C -0.07101 -0.12997 -0.07118 -0.12327 -0.07118 -0.13483 " pathEditMode="relative" ptsTypes="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38889E-6 -1.12858E-6 C 0.00972 -0.00162 0.01701 -0.00439 0.02604 -0.00925 C 0.02899 -0.01318 0.03316 -0.01573 0.03559 -0.02012 C 0.0408 -0.0296 0.04618 -0.05412 0.04791 -0.06568 C 0.04739 -0.07169 0.04861 -0.0784 0.04653 -0.08395 C 0.0401 -0.10129 0.02969 -0.1006 0.01788 -0.10407 C 0.00677 -0.10731 -0.00399 -0.11332 -0.01511 -0.11679 C -0.02518 -0.11494 -0.03524 -0.11378 -0.04514 -0.11147 C -0.05122 -0.11008 -0.06024 -0.0969 -0.06024 -0.0969 C -0.05938 -0.09019 -0.05903 -0.08326 -0.05747 -0.07678 C -0.0533 -0.05944 -0.03785 -0.04972 -0.02743 -0.04024 C -0.0191 -0.03261 -0.00278 -0.01642 -0.00278 -0.01642 C 0.01701 -0.01966 0.02014 -0.01388 0.02743 -0.03284 C 0.02413 -0.03955 0.02135 -0.04602 0.0151 -0.04926 C -0.00764 -0.06105 -0.03802 -0.06475 -0.06163 -0.06938 C -0.08854 -0.06869 -0.11563 -0.06845 -0.14254 -0.06753 C -0.15261 -0.0673 -0.16268 -0.06337 -0.17257 -0.06568 C -0.17448 -0.06614 -0.17639 -0.08302 -0.17813 -0.09135 C -0.18316 -0.11586 -0.18854 -0.14015 -0.19462 -0.1642 C -0.19549 -0.17692 -0.19288 -0.1901 -0.19462 -0.20259 C -0.19479 -0.20444 -0.1974 -0.20143 -0.19861 -0.20074 C -0.20226 -0.19843 -0.20608 -0.19658 -0.20955 -0.19357 C -0.23386 -0.17253 -0.22952 -0.17669 -0.24393 -0.15518 C -0.25191 -0.1309 -0.2566 -0.10546 -0.26302 -0.08048 C -0.26545 -0.07077 -0.27622 -0.0636 -0.28212 -0.05851 C -0.27205 -0.04487 -0.26406 -0.03423 -0.25209 -0.02382 C -0.25156 -0.02197 -0.25139 -0.02012 -0.2507 -0.01827 C -0.25 -0.01642 -0.24653 -0.01411 -0.24792 -0.01295 C -0.25104 -0.01018 -0.25521 -0.01457 -0.25886 -0.01457 " pathEditMode="relative" ptsTypes="ffffffffffffffffffffffffffffA">
                                      <p:cBhvr>
                                        <p:cTn id="30" dur="5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-35560" y="2420938"/>
            <a:ext cx="914400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EFEA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latin typeface="Comic Sans MS" panose="030F0702030302020204" pitchFamily="66" charset="0"/>
            </a:endParaRPr>
          </a:p>
        </p:txBody>
      </p:sp>
      <p:grpSp>
        <p:nvGrpSpPr>
          <p:cNvPr id="19459" name="Group 3"/>
          <p:cNvGrpSpPr/>
          <p:nvPr/>
        </p:nvGrpSpPr>
        <p:grpSpPr bwMode="auto">
          <a:xfrm>
            <a:off x="791528" y="3429000"/>
            <a:ext cx="142875" cy="144463"/>
            <a:chOff x="930" y="3430"/>
            <a:chExt cx="90" cy="91"/>
          </a:xfrm>
        </p:grpSpPr>
        <p:sp>
          <p:nvSpPr>
            <p:cNvPr id="19460" name="Oval 4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461" name="Line 5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2" name="Group 6"/>
          <p:cNvGrpSpPr/>
          <p:nvPr/>
        </p:nvGrpSpPr>
        <p:grpSpPr bwMode="auto">
          <a:xfrm>
            <a:off x="1583690" y="3644900"/>
            <a:ext cx="142875" cy="144463"/>
            <a:chOff x="930" y="3430"/>
            <a:chExt cx="90" cy="91"/>
          </a:xfrm>
        </p:grpSpPr>
        <p:sp>
          <p:nvSpPr>
            <p:cNvPr id="19463" name="Oval 7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5" name="Group 9"/>
          <p:cNvGrpSpPr/>
          <p:nvPr/>
        </p:nvGrpSpPr>
        <p:grpSpPr bwMode="auto">
          <a:xfrm>
            <a:off x="1728153" y="3213100"/>
            <a:ext cx="142875" cy="144463"/>
            <a:chOff x="930" y="3430"/>
            <a:chExt cx="90" cy="91"/>
          </a:xfrm>
        </p:grpSpPr>
        <p:sp>
          <p:nvSpPr>
            <p:cNvPr id="19466" name="Oval 10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467" name="Line 11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8" name="Group 12"/>
          <p:cNvGrpSpPr/>
          <p:nvPr/>
        </p:nvGrpSpPr>
        <p:grpSpPr bwMode="auto">
          <a:xfrm>
            <a:off x="1944053" y="2708275"/>
            <a:ext cx="142875" cy="144463"/>
            <a:chOff x="930" y="3430"/>
            <a:chExt cx="90" cy="91"/>
          </a:xfrm>
        </p:grpSpPr>
        <p:sp>
          <p:nvSpPr>
            <p:cNvPr id="19469" name="Oval 13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470" name="Line 14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1" name="Group 15"/>
          <p:cNvGrpSpPr/>
          <p:nvPr/>
        </p:nvGrpSpPr>
        <p:grpSpPr bwMode="auto">
          <a:xfrm>
            <a:off x="2375853" y="3644900"/>
            <a:ext cx="142875" cy="144463"/>
            <a:chOff x="930" y="3430"/>
            <a:chExt cx="90" cy="91"/>
          </a:xfrm>
        </p:grpSpPr>
        <p:sp>
          <p:nvSpPr>
            <p:cNvPr id="19472" name="Oval 16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473" name="Line 17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4" name="Group 18"/>
          <p:cNvGrpSpPr/>
          <p:nvPr/>
        </p:nvGrpSpPr>
        <p:grpSpPr bwMode="auto">
          <a:xfrm>
            <a:off x="6841490" y="3068638"/>
            <a:ext cx="142875" cy="144462"/>
            <a:chOff x="930" y="3430"/>
            <a:chExt cx="90" cy="91"/>
          </a:xfrm>
        </p:grpSpPr>
        <p:sp>
          <p:nvSpPr>
            <p:cNvPr id="19475" name="Oval 19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476" name="Line 20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7" name="Group 21"/>
          <p:cNvGrpSpPr/>
          <p:nvPr/>
        </p:nvGrpSpPr>
        <p:grpSpPr bwMode="auto">
          <a:xfrm>
            <a:off x="4680903" y="3068638"/>
            <a:ext cx="142875" cy="144462"/>
            <a:chOff x="930" y="3430"/>
            <a:chExt cx="90" cy="91"/>
          </a:xfrm>
        </p:grpSpPr>
        <p:sp>
          <p:nvSpPr>
            <p:cNvPr id="19478" name="Oval 22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479" name="Line 23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80" name="Group 24"/>
          <p:cNvGrpSpPr/>
          <p:nvPr/>
        </p:nvGrpSpPr>
        <p:grpSpPr bwMode="auto">
          <a:xfrm>
            <a:off x="935990" y="2924175"/>
            <a:ext cx="142875" cy="144463"/>
            <a:chOff x="930" y="3430"/>
            <a:chExt cx="90" cy="91"/>
          </a:xfrm>
        </p:grpSpPr>
        <p:sp>
          <p:nvSpPr>
            <p:cNvPr id="19481" name="Oval 25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482" name="Line 26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83" name="Group 27"/>
          <p:cNvGrpSpPr/>
          <p:nvPr/>
        </p:nvGrpSpPr>
        <p:grpSpPr bwMode="auto">
          <a:xfrm>
            <a:off x="2880678" y="2997200"/>
            <a:ext cx="142875" cy="144463"/>
            <a:chOff x="930" y="3430"/>
            <a:chExt cx="90" cy="91"/>
          </a:xfrm>
        </p:grpSpPr>
        <p:sp>
          <p:nvSpPr>
            <p:cNvPr id="19484" name="Oval 28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485" name="Line 29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86" name="Group 30"/>
          <p:cNvGrpSpPr/>
          <p:nvPr/>
        </p:nvGrpSpPr>
        <p:grpSpPr bwMode="auto">
          <a:xfrm>
            <a:off x="3456940" y="3429000"/>
            <a:ext cx="142875" cy="144463"/>
            <a:chOff x="930" y="3430"/>
            <a:chExt cx="90" cy="91"/>
          </a:xfrm>
        </p:grpSpPr>
        <p:sp>
          <p:nvSpPr>
            <p:cNvPr id="19487" name="Oval 31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488" name="Line 32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89" name="Group 33"/>
          <p:cNvGrpSpPr/>
          <p:nvPr/>
        </p:nvGrpSpPr>
        <p:grpSpPr bwMode="auto">
          <a:xfrm>
            <a:off x="4536440" y="3716338"/>
            <a:ext cx="142875" cy="144462"/>
            <a:chOff x="930" y="3430"/>
            <a:chExt cx="90" cy="91"/>
          </a:xfrm>
        </p:grpSpPr>
        <p:sp>
          <p:nvSpPr>
            <p:cNvPr id="19490" name="Oval 34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491" name="Line 35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2" name="Group 36"/>
          <p:cNvGrpSpPr/>
          <p:nvPr/>
        </p:nvGrpSpPr>
        <p:grpSpPr bwMode="auto">
          <a:xfrm>
            <a:off x="5688965" y="2997200"/>
            <a:ext cx="142875" cy="144463"/>
            <a:chOff x="930" y="3430"/>
            <a:chExt cx="90" cy="91"/>
          </a:xfrm>
        </p:grpSpPr>
        <p:sp>
          <p:nvSpPr>
            <p:cNvPr id="19493" name="Oval 37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494" name="Line 38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5" name="Group 39"/>
          <p:cNvGrpSpPr/>
          <p:nvPr/>
        </p:nvGrpSpPr>
        <p:grpSpPr bwMode="auto">
          <a:xfrm>
            <a:off x="3888740" y="2852738"/>
            <a:ext cx="142875" cy="144462"/>
            <a:chOff x="930" y="3430"/>
            <a:chExt cx="90" cy="91"/>
          </a:xfrm>
        </p:grpSpPr>
        <p:sp>
          <p:nvSpPr>
            <p:cNvPr id="19496" name="Oval 40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497" name="Line 41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8" name="Group 42"/>
          <p:cNvGrpSpPr/>
          <p:nvPr/>
        </p:nvGrpSpPr>
        <p:grpSpPr bwMode="auto">
          <a:xfrm>
            <a:off x="3096578" y="3716338"/>
            <a:ext cx="142875" cy="144462"/>
            <a:chOff x="930" y="3430"/>
            <a:chExt cx="90" cy="91"/>
          </a:xfrm>
        </p:grpSpPr>
        <p:sp>
          <p:nvSpPr>
            <p:cNvPr id="19499" name="Oval 43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00" name="Line 44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01" name="Group 45"/>
          <p:cNvGrpSpPr/>
          <p:nvPr/>
        </p:nvGrpSpPr>
        <p:grpSpPr bwMode="auto">
          <a:xfrm>
            <a:off x="7416165" y="3573463"/>
            <a:ext cx="142875" cy="144462"/>
            <a:chOff x="930" y="3430"/>
            <a:chExt cx="90" cy="91"/>
          </a:xfrm>
        </p:grpSpPr>
        <p:sp>
          <p:nvSpPr>
            <p:cNvPr id="19502" name="Oval 46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03" name="Line 47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04" name="Group 48"/>
          <p:cNvGrpSpPr/>
          <p:nvPr/>
        </p:nvGrpSpPr>
        <p:grpSpPr bwMode="auto">
          <a:xfrm>
            <a:off x="7200265" y="2852738"/>
            <a:ext cx="142875" cy="144462"/>
            <a:chOff x="930" y="3430"/>
            <a:chExt cx="90" cy="91"/>
          </a:xfrm>
        </p:grpSpPr>
        <p:sp>
          <p:nvSpPr>
            <p:cNvPr id="19505" name="Oval 49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06" name="Line 50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07" name="Group 51"/>
          <p:cNvGrpSpPr/>
          <p:nvPr/>
        </p:nvGrpSpPr>
        <p:grpSpPr bwMode="auto">
          <a:xfrm>
            <a:off x="4176078" y="3284538"/>
            <a:ext cx="142875" cy="144462"/>
            <a:chOff x="930" y="3430"/>
            <a:chExt cx="90" cy="91"/>
          </a:xfrm>
        </p:grpSpPr>
        <p:sp>
          <p:nvSpPr>
            <p:cNvPr id="19508" name="Oval 52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09" name="Line 53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10" name="Group 54"/>
          <p:cNvGrpSpPr/>
          <p:nvPr/>
        </p:nvGrpSpPr>
        <p:grpSpPr bwMode="auto">
          <a:xfrm>
            <a:off x="5184140" y="3357563"/>
            <a:ext cx="142875" cy="144462"/>
            <a:chOff x="930" y="3430"/>
            <a:chExt cx="90" cy="91"/>
          </a:xfrm>
        </p:grpSpPr>
        <p:sp>
          <p:nvSpPr>
            <p:cNvPr id="19511" name="Oval 55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12" name="Line 56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13" name="Group 57"/>
          <p:cNvGrpSpPr/>
          <p:nvPr/>
        </p:nvGrpSpPr>
        <p:grpSpPr bwMode="auto">
          <a:xfrm>
            <a:off x="5760403" y="3644900"/>
            <a:ext cx="142875" cy="144463"/>
            <a:chOff x="930" y="3430"/>
            <a:chExt cx="90" cy="91"/>
          </a:xfrm>
        </p:grpSpPr>
        <p:sp>
          <p:nvSpPr>
            <p:cNvPr id="19514" name="Oval 58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15" name="Line 59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16" name="Group 60"/>
          <p:cNvGrpSpPr/>
          <p:nvPr/>
        </p:nvGrpSpPr>
        <p:grpSpPr bwMode="auto">
          <a:xfrm>
            <a:off x="7849553" y="2997200"/>
            <a:ext cx="142875" cy="144463"/>
            <a:chOff x="930" y="3430"/>
            <a:chExt cx="90" cy="91"/>
          </a:xfrm>
        </p:grpSpPr>
        <p:sp>
          <p:nvSpPr>
            <p:cNvPr id="19517" name="Oval 61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18" name="Line 62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19" name="Group 63"/>
          <p:cNvGrpSpPr/>
          <p:nvPr/>
        </p:nvGrpSpPr>
        <p:grpSpPr bwMode="auto">
          <a:xfrm>
            <a:off x="6336665" y="3284538"/>
            <a:ext cx="142875" cy="144462"/>
            <a:chOff x="930" y="3430"/>
            <a:chExt cx="90" cy="91"/>
          </a:xfrm>
        </p:grpSpPr>
        <p:sp>
          <p:nvSpPr>
            <p:cNvPr id="19520" name="Oval 64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21" name="Line 65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22" name="Group 66"/>
          <p:cNvGrpSpPr/>
          <p:nvPr/>
        </p:nvGrpSpPr>
        <p:grpSpPr bwMode="auto">
          <a:xfrm>
            <a:off x="1151890" y="3068638"/>
            <a:ext cx="287338" cy="287337"/>
            <a:chOff x="975" y="3022"/>
            <a:chExt cx="726" cy="726"/>
          </a:xfrm>
        </p:grpSpPr>
        <p:sp>
          <p:nvSpPr>
            <p:cNvPr id="19523" name="Oval 67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24" name="Line 68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5" name="Line 69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26" name="Group 70"/>
          <p:cNvGrpSpPr/>
          <p:nvPr/>
        </p:nvGrpSpPr>
        <p:grpSpPr bwMode="auto">
          <a:xfrm>
            <a:off x="2088515" y="2924175"/>
            <a:ext cx="287338" cy="287338"/>
            <a:chOff x="975" y="3022"/>
            <a:chExt cx="726" cy="726"/>
          </a:xfrm>
        </p:grpSpPr>
        <p:sp>
          <p:nvSpPr>
            <p:cNvPr id="19527" name="Oval 71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28" name="Line 72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9" name="Line 73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0" name="Group 74"/>
          <p:cNvGrpSpPr/>
          <p:nvPr/>
        </p:nvGrpSpPr>
        <p:grpSpPr bwMode="auto">
          <a:xfrm>
            <a:off x="2664778" y="3357563"/>
            <a:ext cx="287337" cy="287337"/>
            <a:chOff x="975" y="3022"/>
            <a:chExt cx="726" cy="726"/>
          </a:xfrm>
        </p:grpSpPr>
        <p:sp>
          <p:nvSpPr>
            <p:cNvPr id="19531" name="Oval 75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32" name="Line 76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3" name="Line 77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4" name="Group 78"/>
          <p:cNvGrpSpPr/>
          <p:nvPr/>
        </p:nvGrpSpPr>
        <p:grpSpPr bwMode="auto">
          <a:xfrm>
            <a:off x="3672840" y="3716338"/>
            <a:ext cx="287338" cy="287337"/>
            <a:chOff x="975" y="3022"/>
            <a:chExt cx="726" cy="726"/>
          </a:xfrm>
        </p:grpSpPr>
        <p:sp>
          <p:nvSpPr>
            <p:cNvPr id="19535" name="Oval 79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36" name="Line 80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7" name="Line 81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8" name="Group 82"/>
          <p:cNvGrpSpPr/>
          <p:nvPr/>
        </p:nvGrpSpPr>
        <p:grpSpPr bwMode="auto">
          <a:xfrm>
            <a:off x="4249103" y="2852738"/>
            <a:ext cx="287337" cy="287337"/>
            <a:chOff x="975" y="3022"/>
            <a:chExt cx="726" cy="726"/>
          </a:xfrm>
        </p:grpSpPr>
        <p:sp>
          <p:nvSpPr>
            <p:cNvPr id="19539" name="Oval 83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40" name="Line 84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1" name="Line 85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42" name="Group 86"/>
          <p:cNvGrpSpPr/>
          <p:nvPr/>
        </p:nvGrpSpPr>
        <p:grpSpPr bwMode="auto">
          <a:xfrm>
            <a:off x="4823778" y="3500438"/>
            <a:ext cx="287337" cy="287337"/>
            <a:chOff x="975" y="3022"/>
            <a:chExt cx="726" cy="726"/>
          </a:xfrm>
        </p:grpSpPr>
        <p:sp>
          <p:nvSpPr>
            <p:cNvPr id="19543" name="Oval 87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44" name="Line 88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5" name="Line 89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46" name="Group 90"/>
          <p:cNvGrpSpPr/>
          <p:nvPr/>
        </p:nvGrpSpPr>
        <p:grpSpPr bwMode="auto">
          <a:xfrm>
            <a:off x="5904865" y="2924175"/>
            <a:ext cx="287338" cy="287338"/>
            <a:chOff x="975" y="3022"/>
            <a:chExt cx="726" cy="726"/>
          </a:xfrm>
        </p:grpSpPr>
        <p:sp>
          <p:nvSpPr>
            <p:cNvPr id="19547" name="Oval 91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48" name="Line 92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9" name="Line 93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50" name="Group 94"/>
          <p:cNvGrpSpPr/>
          <p:nvPr/>
        </p:nvGrpSpPr>
        <p:grpSpPr bwMode="auto">
          <a:xfrm>
            <a:off x="6552565" y="3573463"/>
            <a:ext cx="287338" cy="287337"/>
            <a:chOff x="975" y="3022"/>
            <a:chExt cx="726" cy="726"/>
          </a:xfrm>
        </p:grpSpPr>
        <p:sp>
          <p:nvSpPr>
            <p:cNvPr id="19551" name="Oval 95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52" name="Line 96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3" name="Line 97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54" name="Group 98"/>
          <p:cNvGrpSpPr/>
          <p:nvPr/>
        </p:nvGrpSpPr>
        <p:grpSpPr bwMode="auto">
          <a:xfrm>
            <a:off x="1367790" y="3716338"/>
            <a:ext cx="287338" cy="287337"/>
            <a:chOff x="975" y="3022"/>
            <a:chExt cx="726" cy="726"/>
          </a:xfrm>
        </p:grpSpPr>
        <p:sp>
          <p:nvSpPr>
            <p:cNvPr id="19555" name="Oval 99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56" name="Line 100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7" name="Line 101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58" name="Group 102"/>
          <p:cNvGrpSpPr/>
          <p:nvPr/>
        </p:nvGrpSpPr>
        <p:grpSpPr bwMode="auto">
          <a:xfrm>
            <a:off x="7344728" y="3141663"/>
            <a:ext cx="287337" cy="287337"/>
            <a:chOff x="975" y="3022"/>
            <a:chExt cx="726" cy="726"/>
          </a:xfrm>
        </p:grpSpPr>
        <p:sp>
          <p:nvSpPr>
            <p:cNvPr id="19559" name="Oval 103"/>
            <p:cNvSpPr>
              <a:spLocks noChangeArrowheads="1"/>
            </p:cNvSpPr>
            <p:nvPr/>
          </p:nvSpPr>
          <p:spPr bwMode="auto">
            <a:xfrm>
              <a:off x="975" y="3022"/>
              <a:ext cx="726" cy="726"/>
            </a:xfrm>
            <a:prstGeom prst="ellipse">
              <a:avLst/>
            </a:prstGeom>
            <a:solidFill>
              <a:srgbClr val="FF99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60" name="Line 104"/>
            <p:cNvSpPr>
              <a:spLocks noChangeShapeType="1"/>
            </p:cNvSpPr>
            <p:nvPr/>
          </p:nvSpPr>
          <p:spPr bwMode="auto">
            <a:xfrm>
              <a:off x="975" y="3385"/>
              <a:ext cx="7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1" name="Line 105"/>
            <p:cNvSpPr>
              <a:spLocks noChangeShapeType="1"/>
            </p:cNvSpPr>
            <p:nvPr/>
          </p:nvSpPr>
          <p:spPr bwMode="auto">
            <a:xfrm>
              <a:off x="1338" y="302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05" name="Group 106"/>
          <p:cNvGrpSpPr/>
          <p:nvPr/>
        </p:nvGrpSpPr>
        <p:grpSpPr bwMode="auto">
          <a:xfrm>
            <a:off x="720090" y="3789363"/>
            <a:ext cx="142875" cy="144462"/>
            <a:chOff x="930" y="3430"/>
            <a:chExt cx="90" cy="91"/>
          </a:xfrm>
        </p:grpSpPr>
        <p:sp>
          <p:nvSpPr>
            <p:cNvPr id="19563" name="Oval 107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64" name="Line 108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07" name="Group 109"/>
          <p:cNvGrpSpPr/>
          <p:nvPr/>
        </p:nvGrpSpPr>
        <p:grpSpPr bwMode="auto">
          <a:xfrm>
            <a:off x="1656715" y="2852738"/>
            <a:ext cx="142875" cy="144462"/>
            <a:chOff x="930" y="3430"/>
            <a:chExt cx="90" cy="91"/>
          </a:xfrm>
        </p:grpSpPr>
        <p:sp>
          <p:nvSpPr>
            <p:cNvPr id="19566" name="Oval 110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67" name="Line 111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08" name="Group 112"/>
          <p:cNvGrpSpPr/>
          <p:nvPr/>
        </p:nvGrpSpPr>
        <p:grpSpPr bwMode="auto">
          <a:xfrm>
            <a:off x="4823778" y="2781300"/>
            <a:ext cx="142875" cy="144463"/>
            <a:chOff x="930" y="3430"/>
            <a:chExt cx="90" cy="91"/>
          </a:xfrm>
        </p:grpSpPr>
        <p:sp>
          <p:nvSpPr>
            <p:cNvPr id="19569" name="Oval 113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70" name="Line 114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09" name="Group 115"/>
          <p:cNvGrpSpPr/>
          <p:nvPr/>
        </p:nvGrpSpPr>
        <p:grpSpPr bwMode="auto">
          <a:xfrm>
            <a:off x="5400040" y="3284538"/>
            <a:ext cx="142875" cy="144462"/>
            <a:chOff x="930" y="3430"/>
            <a:chExt cx="90" cy="91"/>
          </a:xfrm>
        </p:grpSpPr>
        <p:sp>
          <p:nvSpPr>
            <p:cNvPr id="19572" name="Oval 116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73" name="Line 117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0" name="Group 118"/>
          <p:cNvGrpSpPr/>
          <p:nvPr/>
        </p:nvGrpSpPr>
        <p:grpSpPr bwMode="auto">
          <a:xfrm>
            <a:off x="7344728" y="2781300"/>
            <a:ext cx="142875" cy="144463"/>
            <a:chOff x="930" y="3430"/>
            <a:chExt cx="90" cy="91"/>
          </a:xfrm>
        </p:grpSpPr>
        <p:sp>
          <p:nvSpPr>
            <p:cNvPr id="19575" name="Oval 119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76" name="Line 120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1" name="Group 121"/>
          <p:cNvGrpSpPr/>
          <p:nvPr/>
        </p:nvGrpSpPr>
        <p:grpSpPr bwMode="auto">
          <a:xfrm>
            <a:off x="7416165" y="3860800"/>
            <a:ext cx="142875" cy="144463"/>
            <a:chOff x="930" y="3430"/>
            <a:chExt cx="90" cy="91"/>
          </a:xfrm>
        </p:grpSpPr>
        <p:sp>
          <p:nvSpPr>
            <p:cNvPr id="19578" name="Oval 122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79" name="Line 123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2" name="Group 124"/>
          <p:cNvGrpSpPr/>
          <p:nvPr/>
        </p:nvGrpSpPr>
        <p:grpSpPr bwMode="auto">
          <a:xfrm>
            <a:off x="575628" y="2781300"/>
            <a:ext cx="142875" cy="144463"/>
            <a:chOff x="930" y="3430"/>
            <a:chExt cx="90" cy="91"/>
          </a:xfrm>
        </p:grpSpPr>
        <p:sp>
          <p:nvSpPr>
            <p:cNvPr id="19581" name="Oval 125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82" name="Line 126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3" name="Group 127"/>
          <p:cNvGrpSpPr/>
          <p:nvPr/>
        </p:nvGrpSpPr>
        <p:grpSpPr bwMode="auto">
          <a:xfrm>
            <a:off x="3672840" y="2924175"/>
            <a:ext cx="142875" cy="142875"/>
            <a:chOff x="930" y="3430"/>
            <a:chExt cx="90" cy="91"/>
          </a:xfrm>
        </p:grpSpPr>
        <p:sp>
          <p:nvSpPr>
            <p:cNvPr id="19584" name="Oval 128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85" name="Line 129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4" name="Group 133"/>
          <p:cNvGrpSpPr/>
          <p:nvPr/>
        </p:nvGrpSpPr>
        <p:grpSpPr bwMode="auto">
          <a:xfrm>
            <a:off x="4104640" y="3860800"/>
            <a:ext cx="142875" cy="144463"/>
            <a:chOff x="930" y="3430"/>
            <a:chExt cx="90" cy="91"/>
          </a:xfrm>
        </p:grpSpPr>
        <p:sp>
          <p:nvSpPr>
            <p:cNvPr id="19587" name="Oval 134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88" name="Line 135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5" name="Group 136"/>
          <p:cNvGrpSpPr/>
          <p:nvPr/>
        </p:nvGrpSpPr>
        <p:grpSpPr bwMode="auto">
          <a:xfrm>
            <a:off x="9505315" y="2636838"/>
            <a:ext cx="142875" cy="144462"/>
            <a:chOff x="930" y="3430"/>
            <a:chExt cx="90" cy="91"/>
          </a:xfrm>
        </p:grpSpPr>
        <p:sp>
          <p:nvSpPr>
            <p:cNvPr id="19590" name="Oval 137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91" name="Line 138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6" name="Group 139"/>
          <p:cNvGrpSpPr/>
          <p:nvPr/>
        </p:nvGrpSpPr>
        <p:grpSpPr bwMode="auto">
          <a:xfrm>
            <a:off x="6192203" y="2708275"/>
            <a:ext cx="142875" cy="144463"/>
            <a:chOff x="930" y="3430"/>
            <a:chExt cx="90" cy="91"/>
          </a:xfrm>
        </p:grpSpPr>
        <p:sp>
          <p:nvSpPr>
            <p:cNvPr id="19593" name="Oval 140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94" name="Line 141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7" name="Group 142"/>
          <p:cNvGrpSpPr/>
          <p:nvPr/>
        </p:nvGrpSpPr>
        <p:grpSpPr bwMode="auto">
          <a:xfrm>
            <a:off x="9505315" y="3500438"/>
            <a:ext cx="142875" cy="144462"/>
            <a:chOff x="930" y="3430"/>
            <a:chExt cx="90" cy="91"/>
          </a:xfrm>
        </p:grpSpPr>
        <p:sp>
          <p:nvSpPr>
            <p:cNvPr id="19596" name="Oval 143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597" name="Line 144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8" name="Group 145"/>
          <p:cNvGrpSpPr/>
          <p:nvPr/>
        </p:nvGrpSpPr>
        <p:grpSpPr bwMode="auto">
          <a:xfrm>
            <a:off x="6049328" y="3716338"/>
            <a:ext cx="142875" cy="144462"/>
            <a:chOff x="930" y="3430"/>
            <a:chExt cx="90" cy="91"/>
          </a:xfrm>
        </p:grpSpPr>
        <p:sp>
          <p:nvSpPr>
            <p:cNvPr id="19599" name="Oval 146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600" name="Line 147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9" name="Group 148"/>
          <p:cNvGrpSpPr/>
          <p:nvPr/>
        </p:nvGrpSpPr>
        <p:grpSpPr bwMode="auto">
          <a:xfrm>
            <a:off x="8281353" y="2997200"/>
            <a:ext cx="142875" cy="144463"/>
            <a:chOff x="930" y="3430"/>
            <a:chExt cx="90" cy="91"/>
          </a:xfrm>
        </p:grpSpPr>
        <p:sp>
          <p:nvSpPr>
            <p:cNvPr id="19602" name="Oval 149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603" name="Line 150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0" name="Group 151"/>
          <p:cNvGrpSpPr/>
          <p:nvPr/>
        </p:nvGrpSpPr>
        <p:grpSpPr bwMode="auto">
          <a:xfrm>
            <a:off x="8281353" y="3933825"/>
            <a:ext cx="142875" cy="144463"/>
            <a:chOff x="930" y="3430"/>
            <a:chExt cx="90" cy="91"/>
          </a:xfrm>
        </p:grpSpPr>
        <p:sp>
          <p:nvSpPr>
            <p:cNvPr id="19605" name="Oval 152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606" name="Line 153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1" name="Group 154"/>
          <p:cNvGrpSpPr/>
          <p:nvPr/>
        </p:nvGrpSpPr>
        <p:grpSpPr bwMode="auto">
          <a:xfrm>
            <a:off x="10368915" y="2636838"/>
            <a:ext cx="142875" cy="144462"/>
            <a:chOff x="930" y="3430"/>
            <a:chExt cx="90" cy="91"/>
          </a:xfrm>
        </p:grpSpPr>
        <p:sp>
          <p:nvSpPr>
            <p:cNvPr id="19608" name="Oval 155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609" name="Line 156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2" name="Group 162"/>
          <p:cNvGrpSpPr/>
          <p:nvPr/>
        </p:nvGrpSpPr>
        <p:grpSpPr bwMode="auto">
          <a:xfrm>
            <a:off x="10224453" y="3789363"/>
            <a:ext cx="142875" cy="144462"/>
            <a:chOff x="930" y="3430"/>
            <a:chExt cx="90" cy="91"/>
          </a:xfrm>
        </p:grpSpPr>
        <p:sp>
          <p:nvSpPr>
            <p:cNvPr id="19611" name="Oval 163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612" name="Line 164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3" name="Group 165"/>
          <p:cNvGrpSpPr/>
          <p:nvPr/>
        </p:nvGrpSpPr>
        <p:grpSpPr bwMode="auto">
          <a:xfrm>
            <a:off x="10945178" y="4005263"/>
            <a:ext cx="142875" cy="144462"/>
            <a:chOff x="930" y="3430"/>
            <a:chExt cx="90" cy="91"/>
          </a:xfrm>
        </p:grpSpPr>
        <p:sp>
          <p:nvSpPr>
            <p:cNvPr id="19614" name="Oval 166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615" name="Line 167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4" name="Group 168"/>
          <p:cNvGrpSpPr/>
          <p:nvPr/>
        </p:nvGrpSpPr>
        <p:grpSpPr bwMode="auto">
          <a:xfrm>
            <a:off x="10945178" y="3068638"/>
            <a:ext cx="142875" cy="144462"/>
            <a:chOff x="930" y="3430"/>
            <a:chExt cx="90" cy="91"/>
          </a:xfrm>
        </p:grpSpPr>
        <p:sp>
          <p:nvSpPr>
            <p:cNvPr id="19617" name="Oval 169"/>
            <p:cNvSpPr>
              <a:spLocks noChangeArrowheads="1"/>
            </p:cNvSpPr>
            <p:nvPr/>
          </p:nvSpPr>
          <p:spPr bwMode="auto">
            <a:xfrm>
              <a:off x="930" y="3430"/>
              <a:ext cx="90" cy="91"/>
            </a:xfrm>
            <a:prstGeom prst="ellipse">
              <a:avLst/>
            </a:prstGeom>
            <a:solidFill>
              <a:srgbClr val="0066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9618" name="Line 170"/>
            <p:cNvSpPr>
              <a:spLocks noChangeShapeType="1"/>
            </p:cNvSpPr>
            <p:nvPr/>
          </p:nvSpPr>
          <p:spPr bwMode="auto">
            <a:xfrm>
              <a:off x="930" y="3475"/>
              <a:ext cx="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619" name="Text Box 188"/>
          <p:cNvSpPr txBox="1">
            <a:spLocks noChangeArrowheads="1"/>
          </p:cNvSpPr>
          <p:nvPr/>
        </p:nvSpPr>
        <p:spPr bwMode="auto">
          <a:xfrm>
            <a:off x="1871345" y="1567815"/>
            <a:ext cx="52793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宋体" panose="02010600030101010101" pitchFamily="2" charset="-122"/>
              </a:rPr>
              <a:t>通电时自由电子的运动情况</a:t>
            </a:r>
            <a:endParaRPr lang="zh-CN" altLang="en-US" sz="4800">
              <a:latin typeface="Comic Sans MS" panose="030F0702030302020204" pitchFamily="66" charset="0"/>
            </a:endParaRPr>
          </a:p>
        </p:txBody>
      </p:sp>
      <p:sp>
        <p:nvSpPr>
          <p:cNvPr id="19620" name="TextBox 163"/>
          <p:cNvSpPr txBox="1">
            <a:spLocks noChangeArrowheads="1"/>
          </p:cNvSpPr>
          <p:nvPr/>
        </p:nvSpPr>
        <p:spPr bwMode="auto">
          <a:xfrm>
            <a:off x="901065" y="786130"/>
            <a:ext cx="277114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电流的形成</a:t>
            </a:r>
            <a:endParaRPr lang="zh-CN" altLang="en-US" sz="36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48148E-6 C -0.05069 -0.00138 -0.10069 -0.00023 -0.15139 -0.00185 C -0.16944 -0.00023 -0.18628 0.0044 -0.20434 0.00209 C -0.23732 0.00348 -0.26701 0.00255 -0.3 0.00394 C -0.30573 0.00278 -0.31146 -0.00046 -0.31719 -1.48148E-6 C -0.33194 0.00093 -0.34809 0.00672 -0.36285 0.0095 C -0.37274 0.00625 -0.37778 0.00602 -0.38854 0.00764 C -0.38767 0.0051 -0.38576 -1.48148E-6 -0.38576 -1.48148E-6 " pathEditMode="relative" ptsTypes="fffffffA">
                                      <p:cBhvr>
                                        <p:cTn id="6" dur="5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2.59259E-6 C -0.00885 0.00185 -0.01544 0.00718 -0.0243 0.00949 C -0.03437 0.01829 -0.0243 0.01134 -0.04565 0.01134 C -0.04669 0.01134 -0.05416 0.01458 -0.05572 0.01528 C -0.10538 0.0081 -0.04947 0.01574 -0.1743 0.01134 C -0.18402 0.01111 -0.19322 0.00417 -0.20277 0.00185 C -0.21718 -0.00741 -0.2342 -0.00509 -0.24999 -0.00764 C -0.27291 -0.00625 -0.29583 -0.00602 -0.31857 -0.0037 C -0.32031 -0.00347 -0.32117 -0.00069 -0.32291 2.59259E-6 C -0.32795 0.00185 -0.33854 0.00393 -0.33854 0.00393 C -0.34426 0.00324 -0.34999 0.00324 -0.35572 0.00185 C -0.35867 0.00116 -0.36423 -0.00185 -0.36423 -0.00185 " pathEditMode="relative" ptsTypes="fffffffffffA">
                                      <p:cBhvr>
                                        <p:cTn id="8" dur="5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48148E-6 C -0.01232 -0.0007 -0.02482 -0.00185 -0.03715 -0.00185 C -0.04166 -0.00185 -0.04184 0.00162 -0.04583 0.0037 C -0.05607 0.00926 -0.06753 0.01134 -0.07864 0.01319 C -0.08698 0.01597 -0.09479 0.0199 -0.10295 0.02291 C -0.13003 0.0162 -0.16059 0.01713 -0.18715 0.01528 C -0.19149 0.01458 -0.19566 0.01365 -0.2 0.01319 C -0.20816 0.01227 -0.21614 0.01227 -0.2243 0.01134 C -0.2375 0.00972 -0.24965 -0.00232 -0.26285 -0.00579 C -0.28576 -0.00347 -0.30851 -0.00139 -0.33142 0.00185 C -0.33854 0.00115 -0.34583 1.48148E-6 -0.35295 1.48148E-6 C -0.36684 1.48148E-6 -0.38594 0.01111 -0.39722 -0.00394 " pathEditMode="relative" ptsTypes="fffffffffffA">
                                      <p:cBhvr>
                                        <p:cTn id="10" dur="5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7 0.06319 C 0.05504 0.06759 0.04653 0.06759 0.01997 0.06875 C 0.01354 0.07176 0.0125 0.07592 0.00573 0.07847 C -0.01753 0.07731 -0.03125 0.07731 -0.05156 0.07083 C -0.05989 0.06342 -0.06666 0.06435 -0.07708 0.06319 C -0.0967 0.05833 -0.11753 0.05694 -0.13715 0.05555 C -0.17153 0.05625 -0.21007 0.04954 -0.24427 0.06319 C -0.25885 0.07569 -0.29149 0.06736 -0.30868 0.06505 C -0.31805 0.05671 -0.31111 0.06134 -0.33142 0.06134 " pathEditMode="relative" ptsTypes="ffffffffA">
                                      <p:cBhvr>
                                        <p:cTn id="12" dur="5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8.88889E-6 C -0.01788 -0.00672 -0.03247 -0.00811 -0.05139 -0.00973 C -0.06146 -0.00834 -0.07153 -0.00764 -0.08143 -0.00579 C -0.09705 -0.00278 -0.08611 -0.00255 -0.09861 0.00185 C -0.10677 0.00462 -0.11476 0.00648 -0.12292 0.00949 C -0.14097 0.00879 -0.15903 0.00856 -0.17709 0.0074 C -0.19063 0.00648 -0.20782 -0.00556 -0.21997 -0.01343 C -0.23472 -0.01112 -0.25 -0.00718 -0.26424 -0.00209 C -0.27188 0.00069 -0.2783 0.00648 -0.28577 0.00949 C -0.29688 0.01411 -0.30868 0.01527 -0.31997 0.01898 C -0.33525 0.01759 -0.35052 0.01689 -0.36563 0.01504 C -0.37934 0.01342 -0.39202 0.00115 -0.40573 -0.00209 C -0.41233 -0.00764 -0.42118 -0.01204 -0.42865 -0.01528 C -0.43525 -0.01227 -0.44184 -0.01019 -0.44861 -0.00764 C -0.47535 -0.00903 -0.47917 -0.01366 -0.49705 -0.00579 C -0.49983 -0.00232 -0.50139 -8.88889E-6 -0.50139 0.00555 " pathEditMode="relative" ptsTypes="fffffffffffffffA">
                                      <p:cBhvr>
                                        <p:cTn id="14" dur="5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C -0.0066 -0.00277 -0.01076 0.00093 -0.01719 0.00186 C -0.0276 0.00348 -0.03819 0.0044 -0.04861 0.00579 C -0.14392 0.0051 -0.23906 0.00579 -0.33438 0.00394 C -0.34271 0.00371 -0.35642 -0.00787 -0.3658 -0.00949 C -0.39688 -0.00833 -0.42188 -0.00694 -0.45156 -0.01319 C -0.47951 -0.01134 -0.50486 -0.00694 -0.53299 -0.00555 C -0.5349 -0.00486 -0.53715 -0.00532 -0.53872 -0.0037 C -0.53993 -0.00254 -0.53941 0.00023 -0.5401 0.00186 C -0.54063 0.00324 -0.54497 0.00857 -0.54583 0.00949 C -0.54826 0.01968 -0.55295 0.01667 -0.56007 0.01922 C -0.56094 0.01598 -0.56285 0.00949 -0.56285 0.00949 " pathEditMode="relative" ptsTypes="fffffffffffA">
                                      <p:cBhvr>
                                        <p:cTn id="16" dur="5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2.59259E-6 C -0.01477 -0.00069 -0.02952 0.00023 -0.04428 -0.00185 C -0.05956 -0.00417 -0.07345 -0.01574 -0.08855 -0.01898 C -0.10036 -0.02546 -0.10799 -0.02708 -0.12136 -0.02847 C -0.13421 -0.03148 -0.14879 -0.02639 -0.1599 -0.03611 C -0.17779 -0.03218 -0.19324 -0.02338 -0.21147 -0.02083 C -0.21841 -0.01852 -0.22292 -0.01366 -0.23004 -0.01134 C -0.23473 -0.00972 -0.23959 -0.00926 -0.24445 -0.00764 C -0.31216 -0.01204 -0.37779 -0.02292 -0.44567 -0.02477 C -0.46355 -0.02593 -0.48108 -0.02685 -0.49862 -0.03241 C -0.52223 -0.02477 -0.48352 -0.025 -0.53421 -0.02847 C -0.53924 -0.02986 -0.54393 -0.03357 -0.54862 -0.03056 " pathEditMode="relative" ptsTypes="fffffffffffA">
                                      <p:cBhvr>
                                        <p:cTn id="18" dur="5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C -0.1125 -0.01273 -0.00226 -0.00602 -0.28733 -0.00393 C -0.31615 0.03472 -0.28577 -0.0037 -0.39983 0.00185 C -0.40104 0.00185 -0.41424 0.01366 -0.41858 0.01505 C -0.42709 0.02153 -0.43525 0.02338 -0.44323 0.02847 C -0.45677 0.03681 -0.46736 0.04144 -0.48264 0.04746 C -0.48594 0.04884 -0.48941 0.05 -0.49271 0.05139 C -0.49601 0.05255 -0.50278 0.05509 -0.50278 0.05533 C -0.51667 0.05255 -0.51667 0.05 -0.52414 0.03611 C -0.52604 0.02801 -0.52969 0.02292 -0.53438 0.01713 C -0.53959 0.00232 -0.54879 -0.00278 -0.56042 -0.00764 C -0.56598 -0.01041 -0.57223 -0.01273 -0.57865 -0.01528 C -0.58143 -0.01643 -0.58716 -0.01921 -0.58716 -0.01898 C -0.58802 -0.02037 -0.58872 -0.02268 -0.58993 -0.02291 C -0.59792 -0.025 -0.59393 -0.0206 -0.59271 -0.01921 " pathEditMode="relative" rAng="0" ptsTypes="ffffffffffffffA">
                                      <p:cBhvr>
                                        <p:cTn id="20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96" y="150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5.18519E-6 C -0.05295 -0.00277 -0.10573 0.00024 -0.15868 -0.00184 C -0.18385 -0.01226 -0.17361 -0.00902 -0.18854 -0.01342 C -0.19826 -0.01967 -0.19219 -0.01643 -0.20712 -0.02106 C -0.2151 -0.0236 -0.21302 -0.02522 -0.21996 -0.02869 C -0.22604 -0.0317 -0.23212 -0.03448 -0.23854 -0.0361 C -0.26094 -0.03541 -0.28576 -0.04582 -0.30573 -0.0324 C -0.31371 -0.02707 -0.31423 -0.02383 -0.32291 -0.02106 C -0.33333 -0.0118 -0.33576 -0.01411 -0.34722 -0.00763 C -0.3592 -0.00092 -0.36128 0.0014 -0.3743 0.00371 C -0.39896 0.01783 -0.4 0.01691 -0.43003 0.01899 C -0.44097 0.0183 -0.45191 0.0183 -0.46285 0.01714 C -0.47205 0.01621 -0.48038 0.00811 -0.4901 0.00765 C -0.50816 0.00649 -0.52621 0.00649 -0.54427 0.0058 C -0.54774 0.00117 -0.55069 5.18519E-6 -0.55573 5.18519E-6 " pathEditMode="relative" ptsTypes="ffffffffffffffA">
                                      <p:cBhvr>
                                        <p:cTn id="22" dur="5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C -0.05348 -0.00139 -0.05573 0.00301 -0.08855 -0.00556 C -0.09775 -0.01204 -0.10348 -0.01112 -0.11407 -0.00949 C -0.13507 -0.01065 -0.15035 -0.0125 -0.1698 -0.01528 C -0.20296 -0.01366 -0.23247 -0.00926 -0.26546 -0.00764 C -0.26927 -0.00625 -0.27309 -0.00533 -0.27691 -0.00371 C -0.28264 -0.00139 -0.28837 0.00162 -0.2941 0.00393 C -0.3073 0.00902 -0.32396 0.0125 -0.33542 0.02291 C -0.38247 0.02106 -0.37223 0.02268 -0.40122 0.01342 C -0.40886 0.00625 -0.40157 0.0118 -0.41268 0.00763 C -0.41823 0.00555 -0.42448 0.00162 -0.42969 -0.00186 C -0.43125 -0.00278 -0.4323 -0.0051 -0.43403 -0.00556 C -0.43924 -0.00695 -0.44462 -0.00695 -0.44983 -0.00764 C -0.46598 -0.00625 -0.47952 -0.00348 -0.49549 -0.00186 C -0.50834 0.00972 -0.52518 0.00486 -0.53976 0.00208 C -0.54862 -0.00209 -0.54254 4.07407E-6 -0.55834 4.07407E-6 " pathEditMode="relative" rAng="0" ptsTypes="fffffffffffffffA">
                                      <p:cBhvr>
                                        <p:cTn id="24" dur="5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17" y="37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5.55556E-6 C -0.03195 0.0007 -0.06372 0.00024 -0.09566 0.00186 C -0.10278 0.00232 -0.11042 0.01065 -0.11702 0.0132 C -0.12171 0.01505 -0.12657 0.01575 -0.13143 0.01714 C -0.13386 0.01783 -0.13855 0.01899 -0.13855 0.01899 C -0.15712 0.03473 -0.16719 0.02385 -0.19705 0.02269 C -0.204 0.01968 -0.20938 0.0176 -0.21563 0.0132 C -0.33907 0.01482 -0.33212 0.00348 -0.40139 0.02478 C -0.45539 0.05973 -0.52136 0.03241 -0.58143 0.03241 " pathEditMode="relative" ptsTypes="ffffffffA">
                                      <p:cBhvr>
                                        <p:cTn id="26" dur="5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1.11111E-6 C -0.01979 -0.00718 -0.03802 -0.00208 -0.0585 1.11111E-6 C -0.06701 0.00278 -0.07569 0.00509 -0.0842 0.00764 C -0.1309 -0.00833 -0.21788 0.00301 -0.25416 0.0037 C -0.27083 0.0044 -0.28749 0.00393 -0.30416 0.00555 C -0.31493 0.00648 -0.31701 0.01389 -0.32569 0.01528 C -0.33177 0.01643 -0.33802 0.01643 -0.34427 0.01713 C -0.39149 0.03032 -0.35659 0.02268 -0.44704 0.02083 C -0.48333 0.02014 -0.51944 0.01967 -0.55572 0.01898 C -0.56284 0.01597 -0.56961 0.01134 -0.57708 0.01134 " pathEditMode="relative" ptsTypes="fffffffffA">
                                      <p:cBhvr>
                                        <p:cTn id="28" dur="5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-0.00324 C -0.04479 -0.00254 -0.09201 -0.00324 -0.13906 -0.00139 C -0.14323 -0.00115 -0.14653 0.00394 -0.15052 0.0044 C -0.16007 0.00533 -0.16962 0.00556 -0.17917 0.00625 C -0.23976 0.01899 -0.19028 0.00996 -0.32483 0.00834 C -0.38767 0.00764 -0.45052 0.00695 -0.51337 0.00625 C -0.52048 0.00324 -0.52743 0.00209 -0.53489 0.0007 C -0.5467 -0.01041 -0.55972 -0.00509 -0.57483 -0.00509 " pathEditMode="relative" rAng="0" ptsTypes="fffffffA">
                                      <p:cBhvr>
                                        <p:cTn id="30" dur="5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54" y="74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-4.44444E-6 C -0.0052 -0.00139 -0.01058 -0.00162 -0.01562 -0.0037 C -0.02048 -0.00578 -0.02552 -0.01018 -0.03003 -0.01319 C -0.03663 -0.01782 -0.04409 -0.01921 -0.05138 -0.02083 C -0.05572 -0.02268 -0.05989 -0.02523 -0.06423 -0.02662 C -0.06857 -0.02778 -0.07291 -0.02847 -0.07708 -0.03032 C -0.09496 -0.03796 -0.10243 -0.04305 -0.12135 -0.0456 C -0.13263 -0.05578 -0.11996 -0.04629 -0.14704 -0.0456 C -0.16666 -0.04514 -0.18611 -0.04699 -0.20572 -0.04768 C -0.21579 -0.05208 -0.2276 -0.0544 -0.23715 -0.06088 C -0.24062 -0.06319 -0.24322 -0.06805 -0.24704 -0.06852 C -0.2618 -0.07014 -0.27656 -0.06967 -0.29131 -0.07037 C -0.30659 -0.06805 -0.32708 -0.05926 -0.34288 -0.05903 C -0.40902 -0.05787 -0.47517 -0.05787 -0.54131 -0.05717 C -0.5427 -0.05648 -0.54427 -0.05625 -0.54565 -0.05509 C -0.54687 -0.05416 -0.54739 -0.05208 -0.54861 -0.05139 C -0.55121 -0.04977 -0.55711 -0.04768 -0.55711 -0.04768 C -0.56041 -0.04838 -0.56718 -0.04953 -0.56718 -0.04953 " pathEditMode="relative" ptsTypes="fffffffffffffffffA">
                                      <p:cBhvr>
                                        <p:cTn id="32" dur="5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C -0.01511 -0.0044 -0.02952 -0.01019 -0.04445 -0.01366 C -0.07101 -0.0132 -0.09757 -0.01366 -0.12413 -0.01227 C -0.12587 -0.01204 -0.12709 -0.00949 -0.12865 -0.00949 C -0.1309 -0.00949 -0.13316 -0.01204 -0.13542 -0.01227 C -0.15781 -0.01366 -0.18021 -0.0132 -0.20243 -0.01366 C -0.2257 -0.01736 -0.24462 -0.01829 -0.26962 -0.01922 C -0.30087 -0.02523 -0.31754 -0.02477 -0.35834 -0.02709 C -0.38559 -0.03148 -0.36354 -0.02848 -0.42518 -0.02848 " pathEditMode="relative" rAng="0" ptsTypes="ffffffffA">
                                      <p:cBhvr>
                                        <p:cTn id="34" dur="5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-157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59259E-6 C -0.01997 0.00555 -0.00382 0.00625 -0.03716 0.00393 C -0.05452 -0.00672 -0.03316 0.00578 -0.08351 -0.00185 C -0.08837 -0.00255 -0.09323 -0.00625 -0.09809 -0.00764 C -0.10452 -0.00695 -0.11094 -0.00741 -0.11737 -0.00579 C -0.11841 -0.00556 -0.13421 0.01018 -0.13646 0.01342 C -0.13768 0.01504 -0.1382 0.01805 -0.13976 0.01898 C -0.14306 0.02083 -0.14653 0.02037 -0.15 0.02106 C -0.16928 0.0368 -0.15365 0.02546 -0.204 0.02106 C -0.20921 0.0206 -0.21459 0.01921 -0.2198 0.01898 C -0.24046 0.01782 -0.26112 0.01782 -0.28178 0.01713 C -0.31146 0.01782 -0.34115 0.01713 -0.37084 0.01898 C -0.37448 0.01921 -0.38091 0.02477 -0.38091 0.025 C -0.40157 0.02291 -0.40122 0.03426 -0.40122 0.02106 " pathEditMode="relative" rAng="0" ptsTypes="fffffffffffffA">
                                      <p:cBhvr>
                                        <p:cTn id="36" dur="5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87" y="145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0.0199 C -0.07031 0.0206 -0.10608 0.02152 -0.15486 0.01736 C -0.16806 0.01805 -0.17743 0.01736 -0.18941 0.02106 C -0.21858 0.00856 -0.30104 0.01713 -0.30643 0.01736 C -0.31493 0.02013 -0.30538 0.01713 -0.32552 0.01921 C -0.32743 0.01944 -0.33073 0.02106 -0.33073 0.02106 " pathEditMode="relative" rAng="0" ptsTypes="fffffA">
                                      <p:cBhvr>
                                        <p:cTn id="38" dur="5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47" y="-48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44 -0.03542 C 0.02032 -0.02801 0.01719 -0.02546 0.01302 -0.02222 C -0.00243 -0.02431 -0.01718 -0.02986 -0.03211 -0.03542 C -0.05468 -0.03333 -0.05364 -0.03472 -0.07274 -0.02894 C -0.07864 -0.02708 -0.08385 -0.02037 -0.08975 -0.01806 C -0.09652 -0.01528 -0.10347 -0.01412 -0.11041 -0.01134 C -0.1184 -0.00324 -0.12448 -0.00093 -0.13298 0.00162 C -0.14305 -0.00162 -0.15312 -0.00162 -0.16319 -0.00486 C -0.1868 -0.00394 -0.21024 -0.00486 -0.23385 -0.00255 C -0.23611 -0.00232 -0.23732 0.00393 -0.23958 0.00602 C -0.24496 0.01181 -0.25069 0.01273 -0.25642 0.01713 C -0.2684 0.0162 -0.2802 0.0162 -0.29218 0.01481 C -0.29757 0.01435 -0.30156 0.01042 -0.30711 0.01042 " pathEditMode="relative" rAng="0" ptsTypes="ffffffffffffA">
                                      <p:cBhvr>
                                        <p:cTn id="40" dur="5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28" y="2616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0.00301 C -0.00677 0.00255 -0.02135 0.00232 -0.03594 0.00139 C -0.04427 0.00093 -0.06094 -0.00162 -0.06094 -0.00139 C -0.0691 -0.00718 -0.07708 -0.01273 -0.08524 -0.01806 C -0.09236 -0.02268 -0.09826 -0.02893 -0.1059 -0.03148 C -0.11215 -0.0294 -0.11285 -0.02893 -0.11875 -0.02106 C -0.12031 -0.01875 -0.12448 -0.01806 -0.12448 -0.01782 C -0.12865 -0.01204 -0.13385 -0.01181 -0.13871 -0.00903 C -0.14496 -0.00046 -0.15417 -0.00162 -0.16146 -3.7037E-7 C -0.1776 0.01458 -0.21128 0.00486 -0.22222 0.0044 C -0.22691 0.00394 -0.23611 0.00301 -0.23611 0.00324 " pathEditMode="relative" rAng="0" ptsTypes="ffffffffffA">
                                      <p:cBhvr>
                                        <p:cTn id="42" dur="5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-115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"/>
                                            </p:cond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0.00278 C 0.01615 0.00556 0.00104 0.00417 -0.00156 0.00463 C -0.00746 0.00903 -0.01267 0.01737 -0.01858 0.01991 C -0.02309 0.02894 -0.02917 0.03149 -0.03472 0.03519 C -0.04601 0.03334 -0.05764 0.03264 -0.0691 0.0294 C -0.07222 0.02848 -0.07691 0.02084 -0.08003 0.01806 C -0.08542 0.0132 -0.09149 0.00903 -0.09757 0.00857 C -0.1099 0.00741 -0.12222 0.00741 -0.13455 0.00672 C -0.14132 0.00463 -0.14826 0.0051 -0.15503 0.00278 C -0.1566 0.00209 -0.15799 -0.00115 -0.15972 -0.00277 C -0.16146 -0.00463 -0.1651 -0.00856 -0.1651 -0.00833 C -0.17361 -0.0074 -0.18038 -0.00578 -0.18871 -0.01041 C -0.20208 -0.00787 -0.19549 -0.00856 -0.20868 -0.00856 " pathEditMode="relative" rAng="0" ptsTypes="ffffffffffffA">
                                      <p:cBhvr>
                                        <p:cTn id="44" dur="5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94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699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377825" y="992188"/>
            <a:ext cx="8316913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电流的方向：正电荷定向移动的方向规定为电流的方向。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0483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8438" y="3752850"/>
            <a:ext cx="4284662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75263" y="4005263"/>
            <a:ext cx="146208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9" name="AutoShape 9"/>
          <p:cNvSpPr>
            <a:spLocks noChangeArrowheads="1"/>
          </p:cNvSpPr>
          <p:nvPr/>
        </p:nvSpPr>
        <p:spPr bwMode="auto">
          <a:xfrm>
            <a:off x="4519613" y="5049838"/>
            <a:ext cx="827087" cy="431800"/>
          </a:xfrm>
          <a:prstGeom prst="wedgeRectCallout">
            <a:avLst>
              <a:gd name="adj1" fmla="val 106815"/>
              <a:gd name="adj2" fmla="val 70954"/>
            </a:avLst>
          </a:prstGeom>
          <a:noFill/>
          <a:ln w="222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66CC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algn="ctr">
              <a:buFont typeface="Calibri" panose="020F050202020403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正极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1210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38975" y="4113213"/>
            <a:ext cx="1800225" cy="135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2" name="AutoShape 12"/>
          <p:cNvSpPr>
            <a:spLocks noChangeArrowheads="1"/>
          </p:cNvSpPr>
          <p:nvPr/>
        </p:nvSpPr>
        <p:spPr bwMode="auto">
          <a:xfrm>
            <a:off x="6765608" y="4254500"/>
            <a:ext cx="755650" cy="431800"/>
          </a:xfrm>
          <a:prstGeom prst="wedgeRectCallout">
            <a:avLst>
              <a:gd name="adj1" fmla="val -146176"/>
              <a:gd name="adj2" fmla="val 225441"/>
            </a:avLst>
          </a:prstGeom>
          <a:noFill/>
          <a:ln w="222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66CC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2900" indent="-342900" algn="ctr">
              <a:buFont typeface="Calibri" panose="020F050202020403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负极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9" name="Rectangle 15"/>
          <p:cNvSpPr>
            <a:spLocks noChangeArrowheads="1"/>
          </p:cNvSpPr>
          <p:nvPr/>
        </p:nvSpPr>
        <p:spPr bwMode="auto">
          <a:xfrm>
            <a:off x="1136650" y="2501900"/>
            <a:ext cx="18192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chemeClr val="bg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想想做做</a:t>
            </a:r>
            <a:endParaRPr lang="zh-CN" altLang="en-US" sz="2800" b="1" dirty="0">
              <a:solidFill>
                <a:srgbClr val="0066CC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4673600" y="2501900"/>
            <a:ext cx="3887788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发光二极管也叫</a:t>
            </a:r>
            <a:r>
              <a:rPr 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LED</a:t>
            </a: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，具有单向导电的特点。</a:t>
            </a:r>
            <a:endParaRPr lang="zh-CN" altLang="en-US" sz="2800" b="1" dirty="0">
              <a:solidFill>
                <a:srgbClr val="0066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autoUpdateAnimBg="0"/>
      <p:bldP spid="51209" grpId="0" bldLvl="0" animBg="1"/>
      <p:bldP spid="51212" grpId="0" bldLvl="0" animBg="1"/>
      <p:bldP spid="512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ontrols/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178" name="TextBox 18"/>
          <p:cNvSpPr>
            <a:spLocks noChangeArrowheads="1"/>
          </p:cNvSpPr>
          <p:nvPr/>
        </p:nvSpPr>
        <p:spPr bwMode="auto">
          <a:xfrm>
            <a:off x="484505" y="4638675"/>
            <a:ext cx="8135938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C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）自由电子的定向移动与电流方向相反；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Calibri" panose="020F050202020403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）在电源外部，电流的方向是从电源的正极流向负极。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2531" name="Picture 4" descr="15-2-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76600" y="2205038"/>
            <a:ext cx="3267075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8"/>
          <p:cNvSpPr>
            <a:spLocks noChangeArrowheads="1"/>
          </p:cNvSpPr>
          <p:nvPr/>
        </p:nvSpPr>
        <p:spPr bwMode="auto">
          <a:xfrm>
            <a:off x="413385" y="940753"/>
            <a:ext cx="8316913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2.电流的方向：正电荷定向移动的方向规定为电流的方向。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4310" y="768350"/>
            <a:ext cx="4392295" cy="914400"/>
            <a:chOff x="306" y="1210"/>
            <a:chExt cx="6917" cy="1440"/>
          </a:xfrm>
        </p:grpSpPr>
        <p:sp>
          <p:nvSpPr>
            <p:cNvPr id="3" name="文本框 6151"/>
            <p:cNvSpPr txBox="1"/>
            <p:nvPr/>
          </p:nvSpPr>
          <p:spPr>
            <a:xfrm>
              <a:off x="1623" y="1452"/>
              <a:ext cx="560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三、电路的状态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6" name="图片 5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33488" y="3436938"/>
            <a:ext cx="3589337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5" name="Group 4"/>
          <p:cNvGrpSpPr/>
          <p:nvPr/>
        </p:nvGrpSpPr>
        <p:grpSpPr bwMode="auto">
          <a:xfrm>
            <a:off x="5483225" y="3795713"/>
            <a:ext cx="2808288" cy="1981200"/>
            <a:chOff x="0" y="0"/>
            <a:chExt cx="1769" cy="1248"/>
          </a:xfrm>
        </p:grpSpPr>
        <p:sp>
          <p:nvSpPr>
            <p:cNvPr id="23556" name="Rectangle 5"/>
            <p:cNvSpPr>
              <a:spLocks noChangeArrowheads="1"/>
            </p:cNvSpPr>
            <p:nvPr/>
          </p:nvSpPr>
          <p:spPr bwMode="auto">
            <a:xfrm>
              <a:off x="0" y="182"/>
              <a:ext cx="1769" cy="88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3557" name="Group 6"/>
            <p:cNvGrpSpPr/>
            <p:nvPr/>
          </p:nvGrpSpPr>
          <p:grpSpPr bwMode="auto">
            <a:xfrm flipH="1">
              <a:off x="929" y="880"/>
              <a:ext cx="98" cy="368"/>
              <a:chOff x="0" y="0"/>
              <a:chExt cx="98" cy="368"/>
            </a:xfrm>
          </p:grpSpPr>
          <p:sp>
            <p:nvSpPr>
              <p:cNvPr id="23558" name="Rectangle 7"/>
              <p:cNvSpPr>
                <a:spLocks noChangeArrowheads="1"/>
              </p:cNvSpPr>
              <p:nvPr/>
            </p:nvSpPr>
            <p:spPr bwMode="auto">
              <a:xfrm>
                <a:off x="0" y="136"/>
                <a:ext cx="91" cy="11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59" name="Line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68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0" name="Line 33"/>
              <p:cNvSpPr>
                <a:spLocks noChangeShapeType="1"/>
              </p:cNvSpPr>
              <p:nvPr/>
            </p:nvSpPr>
            <p:spPr bwMode="auto">
              <a:xfrm>
                <a:off x="98" y="74"/>
                <a:ext cx="0" cy="23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561" name="Group 10"/>
            <p:cNvGrpSpPr/>
            <p:nvPr/>
          </p:nvGrpSpPr>
          <p:grpSpPr bwMode="auto">
            <a:xfrm flipH="1">
              <a:off x="1043" y="91"/>
              <a:ext cx="322" cy="159"/>
              <a:chOff x="0" y="0"/>
              <a:chExt cx="322" cy="159"/>
            </a:xfrm>
          </p:grpSpPr>
          <p:sp>
            <p:nvSpPr>
              <p:cNvPr id="23562" name="Rectangle 11"/>
              <p:cNvSpPr>
                <a:spLocks noChangeArrowheads="1"/>
              </p:cNvSpPr>
              <p:nvPr/>
            </p:nvSpPr>
            <p:spPr bwMode="auto">
              <a:xfrm>
                <a:off x="23" y="0"/>
                <a:ext cx="272" cy="15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63" name="Line 44"/>
              <p:cNvSpPr>
                <a:spLocks noChangeShapeType="1"/>
              </p:cNvSpPr>
              <p:nvPr/>
            </p:nvSpPr>
            <p:spPr bwMode="auto">
              <a:xfrm flipV="1">
                <a:off x="45" y="68"/>
                <a:ext cx="277" cy="4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4" name="Oval 42"/>
              <p:cNvSpPr>
                <a:spLocks noChangeArrowheads="1"/>
              </p:cNvSpPr>
              <p:nvPr/>
            </p:nvSpPr>
            <p:spPr bwMode="auto">
              <a:xfrm>
                <a:off x="0" y="45"/>
                <a:ext cx="77" cy="79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3565" name="AutoShape 21"/>
            <p:cNvSpPr>
              <a:spLocks noChangeArrowheads="1"/>
            </p:cNvSpPr>
            <p:nvPr/>
          </p:nvSpPr>
          <p:spPr bwMode="auto">
            <a:xfrm>
              <a:off x="317" y="0"/>
              <a:ext cx="365" cy="379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566" name="Rectangle 15"/>
          <p:cNvSpPr>
            <a:spLocks noChangeArrowheads="1"/>
          </p:cNvSpPr>
          <p:nvPr/>
        </p:nvSpPr>
        <p:spPr bwMode="auto">
          <a:xfrm>
            <a:off x="1030605" y="1682433"/>
            <a:ext cx="7532370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120000"/>
              </a:lnSpc>
              <a:buFont typeface="Calibri" panose="020F050202020403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通路：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  <a:buFont typeface="Calibri" panose="020F050202020403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处处连通，用电器能够工作的电路。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7522" name="Text Box 2"/>
          <p:cNvSpPr txBox="1">
            <a:spLocks noChangeArrowheads="1"/>
          </p:cNvSpPr>
          <p:nvPr/>
        </p:nvSpPr>
        <p:spPr bwMode="auto">
          <a:xfrm>
            <a:off x="421005" y="5181600"/>
            <a:ext cx="83826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通路：电路连接后，处处连通的电路叫通路。</a:t>
            </a:r>
            <a:endParaRPr kumimoji="1"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Line 3"/>
          <p:cNvSpPr>
            <a:spLocks noChangeShapeType="1"/>
          </p:cNvSpPr>
          <p:nvPr/>
        </p:nvSpPr>
        <p:spPr bwMode="auto">
          <a:xfrm flipH="1">
            <a:off x="6959600" y="1765300"/>
            <a:ext cx="539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xjhsy4" descr="w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3308350"/>
            <a:ext cx="3476625" cy="139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1" name="Group 46"/>
          <p:cNvGrpSpPr/>
          <p:nvPr/>
        </p:nvGrpSpPr>
        <p:grpSpPr bwMode="auto">
          <a:xfrm>
            <a:off x="6191250" y="1831975"/>
            <a:ext cx="1763713" cy="990600"/>
            <a:chOff x="4013" y="890"/>
            <a:chExt cx="1111" cy="624"/>
          </a:xfrm>
        </p:grpSpPr>
        <p:sp>
          <p:nvSpPr>
            <p:cNvPr id="24582" name="AutoShape 47"/>
            <p:cNvSpPr>
              <a:spLocks noChangeArrowheads="1"/>
            </p:cNvSpPr>
            <p:nvPr/>
          </p:nvSpPr>
          <p:spPr bwMode="auto">
            <a:xfrm>
              <a:off x="4014" y="1275"/>
              <a:ext cx="1097" cy="174"/>
            </a:xfrm>
            <a:prstGeom prst="parallelogram">
              <a:avLst>
                <a:gd name="adj" fmla="val 157615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grpSp>
          <p:nvGrpSpPr>
            <p:cNvPr id="24583" name="Group 48"/>
            <p:cNvGrpSpPr/>
            <p:nvPr/>
          </p:nvGrpSpPr>
          <p:grpSpPr bwMode="auto">
            <a:xfrm>
              <a:off x="4013" y="890"/>
              <a:ext cx="1111" cy="624"/>
              <a:chOff x="4014" y="890"/>
              <a:chExt cx="1111" cy="624"/>
            </a:xfrm>
          </p:grpSpPr>
          <p:grpSp>
            <p:nvGrpSpPr>
              <p:cNvPr id="24584" name="Group 49"/>
              <p:cNvGrpSpPr/>
              <p:nvPr/>
            </p:nvGrpSpPr>
            <p:grpSpPr bwMode="auto">
              <a:xfrm rot="1936516">
                <a:off x="4354" y="890"/>
                <a:ext cx="509" cy="250"/>
                <a:chOff x="4309" y="527"/>
                <a:chExt cx="509" cy="250"/>
              </a:xfrm>
            </p:grpSpPr>
            <p:sp>
              <p:nvSpPr>
                <p:cNvPr id="24585" name="AutoShape 50"/>
                <p:cNvSpPr>
                  <a:spLocks noChangeArrowheads="1"/>
                </p:cNvSpPr>
                <p:nvPr/>
              </p:nvSpPr>
              <p:spPr bwMode="auto">
                <a:xfrm rot="3179038">
                  <a:off x="4506" y="489"/>
                  <a:ext cx="91" cy="48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6600"/>
                </a:solidFill>
                <a:ln w="190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4586" name="AutoShape 51"/>
                <p:cNvSpPr>
                  <a:spLocks noChangeArrowheads="1"/>
                </p:cNvSpPr>
                <p:nvPr/>
              </p:nvSpPr>
              <p:spPr bwMode="auto">
                <a:xfrm rot="3179038">
                  <a:off x="4735" y="509"/>
                  <a:ext cx="65" cy="10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</p:grpSp>
          <p:sp>
            <p:nvSpPr>
              <p:cNvPr id="24587" name="Freeform 52"/>
              <p:cNvSpPr/>
              <p:nvPr/>
            </p:nvSpPr>
            <p:spPr bwMode="auto">
              <a:xfrm>
                <a:off x="4014" y="1448"/>
                <a:ext cx="826" cy="66"/>
              </a:xfrm>
              <a:custGeom>
                <a:avLst/>
                <a:gdLst>
                  <a:gd name="T0" fmla="*/ 0 w 1440"/>
                  <a:gd name="T1" fmla="*/ 0 h 255"/>
                  <a:gd name="T2" fmla="*/ 0 w 1440"/>
                  <a:gd name="T3" fmla="*/ 0 h 255"/>
                  <a:gd name="T4" fmla="*/ 6 w 1440"/>
                  <a:gd name="T5" fmla="*/ 0 h 255"/>
                  <a:gd name="T6" fmla="*/ 6 w 1440"/>
                  <a:gd name="T7" fmla="*/ 0 h 2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40"/>
                  <a:gd name="T13" fmla="*/ 0 h 255"/>
                  <a:gd name="T14" fmla="*/ 1440 w 1440"/>
                  <a:gd name="T15" fmla="*/ 255 h 2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40" h="255">
                    <a:moveTo>
                      <a:pt x="0" y="45"/>
                    </a:moveTo>
                    <a:lnTo>
                      <a:pt x="0" y="255"/>
                    </a:lnTo>
                    <a:lnTo>
                      <a:pt x="1440" y="255"/>
                    </a:lnTo>
                    <a:lnTo>
                      <a:pt x="1440" y="0"/>
                    </a:lnTo>
                  </a:path>
                </a:pathLst>
              </a:custGeom>
              <a:solidFill>
                <a:srgbClr val="FFFF00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88" name="Freeform 53"/>
              <p:cNvSpPr/>
              <p:nvPr/>
            </p:nvSpPr>
            <p:spPr bwMode="auto">
              <a:xfrm>
                <a:off x="4840" y="1274"/>
                <a:ext cx="285" cy="240"/>
              </a:xfrm>
              <a:custGeom>
                <a:avLst/>
                <a:gdLst>
                  <a:gd name="T0" fmla="*/ 2 w 496"/>
                  <a:gd name="T1" fmla="*/ 0 h 495"/>
                  <a:gd name="T2" fmla="*/ 2 w 496"/>
                  <a:gd name="T3" fmla="*/ 0 h 495"/>
                  <a:gd name="T4" fmla="*/ 0 w 496"/>
                  <a:gd name="T5" fmla="*/ 0 h 495"/>
                  <a:gd name="T6" fmla="*/ 0 60000 65536"/>
                  <a:gd name="T7" fmla="*/ 0 60000 65536"/>
                  <a:gd name="T8" fmla="*/ 0 60000 65536"/>
                  <a:gd name="T9" fmla="*/ 0 w 496"/>
                  <a:gd name="T10" fmla="*/ 0 h 495"/>
                  <a:gd name="T11" fmla="*/ 496 w 496"/>
                  <a:gd name="T12" fmla="*/ 495 h 49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96" h="495">
                    <a:moveTo>
                      <a:pt x="481" y="0"/>
                    </a:moveTo>
                    <a:lnTo>
                      <a:pt x="496" y="150"/>
                    </a:lnTo>
                    <a:lnTo>
                      <a:pt x="0" y="495"/>
                    </a:lnTo>
                  </a:path>
                </a:pathLst>
              </a:custGeom>
              <a:solidFill>
                <a:srgbClr val="FFFF00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89" name="AutoShape 54"/>
              <p:cNvSpPr>
                <a:spLocks noChangeArrowheads="1"/>
              </p:cNvSpPr>
              <p:nvPr/>
            </p:nvSpPr>
            <p:spPr bwMode="auto">
              <a:xfrm>
                <a:off x="4342" y="1068"/>
                <a:ext cx="103" cy="29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24590" name="AutoShape 55"/>
              <p:cNvSpPr>
                <a:spLocks noChangeArrowheads="1"/>
              </p:cNvSpPr>
              <p:nvPr/>
            </p:nvSpPr>
            <p:spPr bwMode="auto">
              <a:xfrm>
                <a:off x="4649" y="1071"/>
                <a:ext cx="104" cy="299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24591" name="AutoShape 56"/>
              <p:cNvSpPr>
                <a:spLocks noChangeArrowheads="1"/>
              </p:cNvSpPr>
              <p:nvPr/>
            </p:nvSpPr>
            <p:spPr bwMode="auto">
              <a:xfrm rot="-151939">
                <a:off x="4206" y="1293"/>
                <a:ext cx="77" cy="85"/>
              </a:xfrm>
              <a:prstGeom prst="roundRect">
                <a:avLst>
                  <a:gd name="adj" fmla="val 0"/>
                </a:avLst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24592" name="AutoShape 57"/>
              <p:cNvSpPr>
                <a:spLocks noChangeArrowheads="1"/>
              </p:cNvSpPr>
              <p:nvPr/>
            </p:nvSpPr>
            <p:spPr bwMode="auto">
              <a:xfrm rot="-151939">
                <a:off x="4852" y="1293"/>
                <a:ext cx="77" cy="85"/>
              </a:xfrm>
              <a:prstGeom prst="roundRect">
                <a:avLst>
                  <a:gd name="adj" fmla="val 0"/>
                </a:avLst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24593" name="Group 59"/>
          <p:cNvGrpSpPr>
            <a:grpSpLocks noChangeAspect="1"/>
          </p:cNvGrpSpPr>
          <p:nvPr/>
        </p:nvGrpSpPr>
        <p:grpSpPr bwMode="auto">
          <a:xfrm>
            <a:off x="2051050" y="1449388"/>
            <a:ext cx="2879725" cy="1376362"/>
            <a:chOff x="5570" y="1374"/>
            <a:chExt cx="1134" cy="817"/>
          </a:xfrm>
        </p:grpSpPr>
        <p:grpSp>
          <p:nvGrpSpPr>
            <p:cNvPr id="24594" name="xjhdx5"/>
            <p:cNvGrpSpPr>
              <a:grpSpLocks noChangeAspect="1"/>
            </p:cNvGrpSpPr>
            <p:nvPr/>
          </p:nvGrpSpPr>
          <p:grpSpPr bwMode="auto">
            <a:xfrm>
              <a:off x="5937" y="1374"/>
              <a:ext cx="403" cy="733"/>
              <a:chOff x="5770" y="1606"/>
              <a:chExt cx="2019" cy="3673"/>
            </a:xfrm>
          </p:grpSpPr>
          <p:grpSp>
            <p:nvGrpSpPr>
              <p:cNvPr id="24595" name="Group 61"/>
              <p:cNvGrpSpPr>
                <a:grpSpLocks noChangeAspect="1"/>
              </p:cNvGrpSpPr>
              <p:nvPr/>
            </p:nvGrpSpPr>
            <p:grpSpPr bwMode="auto">
              <a:xfrm>
                <a:off x="6320" y="4418"/>
                <a:ext cx="913" cy="861"/>
                <a:chOff x="6320" y="4418"/>
                <a:chExt cx="913" cy="861"/>
              </a:xfrm>
            </p:grpSpPr>
            <p:grpSp>
              <p:nvGrpSpPr>
                <p:cNvPr id="24596" name="Group 62"/>
                <p:cNvGrpSpPr>
                  <a:grpSpLocks noChangeAspect="1"/>
                </p:cNvGrpSpPr>
                <p:nvPr/>
              </p:nvGrpSpPr>
              <p:grpSpPr bwMode="auto">
                <a:xfrm>
                  <a:off x="6320" y="4418"/>
                  <a:ext cx="913" cy="861"/>
                  <a:chOff x="6320" y="4418"/>
                  <a:chExt cx="913" cy="861"/>
                </a:xfrm>
              </p:grpSpPr>
              <p:grpSp>
                <p:nvGrpSpPr>
                  <p:cNvPr id="24597" name="Group 6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549" y="5081"/>
                    <a:ext cx="498" cy="198"/>
                    <a:chOff x="6549" y="5081"/>
                    <a:chExt cx="498" cy="198"/>
                  </a:xfrm>
                </p:grpSpPr>
                <p:sp>
                  <p:nvSpPr>
                    <p:cNvPr id="24598" name="Freeform 6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549" y="5081"/>
                      <a:ext cx="498" cy="198"/>
                    </a:xfrm>
                    <a:custGeom>
                      <a:avLst/>
                      <a:gdLst>
                        <a:gd name="T0" fmla="*/ 0 w 498"/>
                        <a:gd name="T1" fmla="*/ 0 h 198"/>
                        <a:gd name="T2" fmla="*/ 101 w 498"/>
                        <a:gd name="T3" fmla="*/ 157 h 198"/>
                        <a:gd name="T4" fmla="*/ 110 w 498"/>
                        <a:gd name="T5" fmla="*/ 167 h 198"/>
                        <a:gd name="T6" fmla="*/ 121 w 498"/>
                        <a:gd name="T7" fmla="*/ 173 h 198"/>
                        <a:gd name="T8" fmla="*/ 136 w 498"/>
                        <a:gd name="T9" fmla="*/ 178 h 198"/>
                        <a:gd name="T10" fmla="*/ 153 w 498"/>
                        <a:gd name="T11" fmla="*/ 186 h 198"/>
                        <a:gd name="T12" fmla="*/ 174 w 498"/>
                        <a:gd name="T13" fmla="*/ 190 h 198"/>
                        <a:gd name="T14" fmla="*/ 188 w 498"/>
                        <a:gd name="T15" fmla="*/ 191 h 198"/>
                        <a:gd name="T16" fmla="*/ 205 w 498"/>
                        <a:gd name="T17" fmla="*/ 194 h 198"/>
                        <a:gd name="T18" fmla="*/ 222 w 498"/>
                        <a:gd name="T19" fmla="*/ 195 h 198"/>
                        <a:gd name="T20" fmla="*/ 243 w 498"/>
                        <a:gd name="T21" fmla="*/ 198 h 198"/>
                        <a:gd name="T22" fmla="*/ 257 w 498"/>
                        <a:gd name="T23" fmla="*/ 198 h 198"/>
                        <a:gd name="T24" fmla="*/ 278 w 498"/>
                        <a:gd name="T25" fmla="*/ 195 h 198"/>
                        <a:gd name="T26" fmla="*/ 295 w 498"/>
                        <a:gd name="T27" fmla="*/ 194 h 198"/>
                        <a:gd name="T28" fmla="*/ 315 w 498"/>
                        <a:gd name="T29" fmla="*/ 191 h 198"/>
                        <a:gd name="T30" fmla="*/ 332 w 498"/>
                        <a:gd name="T31" fmla="*/ 190 h 198"/>
                        <a:gd name="T32" fmla="*/ 349 w 498"/>
                        <a:gd name="T33" fmla="*/ 185 h 198"/>
                        <a:gd name="T34" fmla="*/ 366 w 498"/>
                        <a:gd name="T35" fmla="*/ 181 h 198"/>
                        <a:gd name="T36" fmla="*/ 380 w 498"/>
                        <a:gd name="T37" fmla="*/ 173 h 198"/>
                        <a:gd name="T38" fmla="*/ 392 w 498"/>
                        <a:gd name="T39" fmla="*/ 165 h 198"/>
                        <a:gd name="T40" fmla="*/ 397 w 498"/>
                        <a:gd name="T41" fmla="*/ 160 h 198"/>
                        <a:gd name="T42" fmla="*/ 405 w 498"/>
                        <a:gd name="T43" fmla="*/ 152 h 198"/>
                        <a:gd name="T44" fmla="*/ 498 w 498"/>
                        <a:gd name="T45" fmla="*/ 0 h 198"/>
                        <a:gd name="T46" fmla="*/ 0 w 498"/>
                        <a:gd name="T47" fmla="*/ 0 h 198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98"/>
                        <a:gd name="T73" fmla="*/ 0 h 198"/>
                        <a:gd name="T74" fmla="*/ 498 w 498"/>
                        <a:gd name="T75" fmla="*/ 198 h 198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98" h="198">
                          <a:moveTo>
                            <a:pt x="0" y="0"/>
                          </a:moveTo>
                          <a:lnTo>
                            <a:pt x="101" y="157"/>
                          </a:lnTo>
                          <a:lnTo>
                            <a:pt x="110" y="167"/>
                          </a:lnTo>
                          <a:lnTo>
                            <a:pt x="121" y="173"/>
                          </a:lnTo>
                          <a:lnTo>
                            <a:pt x="136" y="178"/>
                          </a:lnTo>
                          <a:lnTo>
                            <a:pt x="153" y="186"/>
                          </a:lnTo>
                          <a:lnTo>
                            <a:pt x="174" y="190"/>
                          </a:lnTo>
                          <a:lnTo>
                            <a:pt x="188" y="191"/>
                          </a:lnTo>
                          <a:lnTo>
                            <a:pt x="205" y="194"/>
                          </a:lnTo>
                          <a:lnTo>
                            <a:pt x="222" y="195"/>
                          </a:lnTo>
                          <a:lnTo>
                            <a:pt x="243" y="198"/>
                          </a:lnTo>
                          <a:lnTo>
                            <a:pt x="257" y="198"/>
                          </a:lnTo>
                          <a:lnTo>
                            <a:pt x="278" y="195"/>
                          </a:lnTo>
                          <a:lnTo>
                            <a:pt x="295" y="194"/>
                          </a:lnTo>
                          <a:lnTo>
                            <a:pt x="315" y="191"/>
                          </a:lnTo>
                          <a:lnTo>
                            <a:pt x="332" y="190"/>
                          </a:lnTo>
                          <a:lnTo>
                            <a:pt x="349" y="185"/>
                          </a:lnTo>
                          <a:lnTo>
                            <a:pt x="366" y="181"/>
                          </a:lnTo>
                          <a:lnTo>
                            <a:pt x="380" y="173"/>
                          </a:lnTo>
                          <a:lnTo>
                            <a:pt x="392" y="165"/>
                          </a:lnTo>
                          <a:lnTo>
                            <a:pt x="397" y="160"/>
                          </a:lnTo>
                          <a:lnTo>
                            <a:pt x="405" y="152"/>
                          </a:lnTo>
                          <a:lnTo>
                            <a:pt x="498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599" name="Freeform 6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627" y="5081"/>
                      <a:ext cx="222" cy="198"/>
                    </a:xfrm>
                    <a:custGeom>
                      <a:avLst/>
                      <a:gdLst>
                        <a:gd name="T0" fmla="*/ 0 w 222"/>
                        <a:gd name="T1" fmla="*/ 0 h 198"/>
                        <a:gd name="T2" fmla="*/ 62 w 222"/>
                        <a:gd name="T3" fmla="*/ 178 h 198"/>
                        <a:gd name="T4" fmla="*/ 75 w 222"/>
                        <a:gd name="T5" fmla="*/ 186 h 198"/>
                        <a:gd name="T6" fmla="*/ 96 w 222"/>
                        <a:gd name="T7" fmla="*/ 190 h 198"/>
                        <a:gd name="T8" fmla="*/ 110 w 222"/>
                        <a:gd name="T9" fmla="*/ 191 h 198"/>
                        <a:gd name="T10" fmla="*/ 127 w 222"/>
                        <a:gd name="T11" fmla="*/ 194 h 198"/>
                        <a:gd name="T12" fmla="*/ 144 w 222"/>
                        <a:gd name="T13" fmla="*/ 195 h 198"/>
                        <a:gd name="T14" fmla="*/ 165 w 222"/>
                        <a:gd name="T15" fmla="*/ 198 h 198"/>
                        <a:gd name="T16" fmla="*/ 179 w 222"/>
                        <a:gd name="T17" fmla="*/ 198 h 198"/>
                        <a:gd name="T18" fmla="*/ 200 w 222"/>
                        <a:gd name="T19" fmla="*/ 195 h 198"/>
                        <a:gd name="T20" fmla="*/ 222 w 222"/>
                        <a:gd name="T21" fmla="*/ 0 h 198"/>
                        <a:gd name="T22" fmla="*/ 0 w 222"/>
                        <a:gd name="T23" fmla="*/ 0 h 198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222"/>
                        <a:gd name="T37" fmla="*/ 0 h 198"/>
                        <a:gd name="T38" fmla="*/ 222 w 222"/>
                        <a:gd name="T39" fmla="*/ 198 h 198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222" h="198">
                          <a:moveTo>
                            <a:pt x="0" y="0"/>
                          </a:moveTo>
                          <a:lnTo>
                            <a:pt x="62" y="178"/>
                          </a:lnTo>
                          <a:lnTo>
                            <a:pt x="75" y="186"/>
                          </a:lnTo>
                          <a:lnTo>
                            <a:pt x="96" y="190"/>
                          </a:lnTo>
                          <a:lnTo>
                            <a:pt x="110" y="191"/>
                          </a:lnTo>
                          <a:lnTo>
                            <a:pt x="127" y="194"/>
                          </a:lnTo>
                          <a:lnTo>
                            <a:pt x="144" y="195"/>
                          </a:lnTo>
                          <a:lnTo>
                            <a:pt x="165" y="198"/>
                          </a:lnTo>
                          <a:lnTo>
                            <a:pt x="179" y="198"/>
                          </a:lnTo>
                          <a:lnTo>
                            <a:pt x="200" y="195"/>
                          </a:lnTo>
                          <a:lnTo>
                            <a:pt x="222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0404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4600" name="Group 6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320" y="4418"/>
                    <a:ext cx="913" cy="718"/>
                    <a:chOff x="6320" y="4418"/>
                    <a:chExt cx="913" cy="718"/>
                  </a:xfrm>
                </p:grpSpPr>
                <p:sp>
                  <p:nvSpPr>
                    <p:cNvPr id="24601" name="Freeform 6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320" y="4418"/>
                      <a:ext cx="913" cy="718"/>
                    </a:xfrm>
                    <a:custGeom>
                      <a:avLst/>
                      <a:gdLst>
                        <a:gd name="T0" fmla="*/ 21 w 913"/>
                        <a:gd name="T1" fmla="*/ 20 h 718"/>
                        <a:gd name="T2" fmla="*/ 25 w 913"/>
                        <a:gd name="T3" fmla="*/ 38 h 718"/>
                        <a:gd name="T4" fmla="*/ 23 w 913"/>
                        <a:gd name="T5" fmla="*/ 73 h 718"/>
                        <a:gd name="T6" fmla="*/ 12 w 913"/>
                        <a:gd name="T7" fmla="*/ 96 h 718"/>
                        <a:gd name="T8" fmla="*/ 6 w 913"/>
                        <a:gd name="T9" fmla="*/ 126 h 718"/>
                        <a:gd name="T10" fmla="*/ 17 w 913"/>
                        <a:gd name="T11" fmla="*/ 149 h 718"/>
                        <a:gd name="T12" fmla="*/ 34 w 913"/>
                        <a:gd name="T13" fmla="*/ 176 h 718"/>
                        <a:gd name="T14" fmla="*/ 30 w 913"/>
                        <a:gd name="T15" fmla="*/ 195 h 718"/>
                        <a:gd name="T16" fmla="*/ 13 w 913"/>
                        <a:gd name="T17" fmla="*/ 216 h 718"/>
                        <a:gd name="T18" fmla="*/ 6 w 913"/>
                        <a:gd name="T19" fmla="*/ 236 h 718"/>
                        <a:gd name="T20" fmla="*/ 19 w 913"/>
                        <a:gd name="T21" fmla="*/ 259 h 718"/>
                        <a:gd name="T22" fmla="*/ 30 w 913"/>
                        <a:gd name="T23" fmla="*/ 278 h 718"/>
                        <a:gd name="T24" fmla="*/ 30 w 913"/>
                        <a:gd name="T25" fmla="*/ 301 h 718"/>
                        <a:gd name="T26" fmla="*/ 12 w 913"/>
                        <a:gd name="T27" fmla="*/ 322 h 718"/>
                        <a:gd name="T28" fmla="*/ 0 w 913"/>
                        <a:gd name="T29" fmla="*/ 349 h 718"/>
                        <a:gd name="T30" fmla="*/ 13 w 913"/>
                        <a:gd name="T31" fmla="*/ 372 h 718"/>
                        <a:gd name="T32" fmla="*/ 33 w 913"/>
                        <a:gd name="T33" fmla="*/ 396 h 718"/>
                        <a:gd name="T34" fmla="*/ 33 w 913"/>
                        <a:gd name="T35" fmla="*/ 431 h 718"/>
                        <a:gd name="T36" fmla="*/ 19 w 913"/>
                        <a:gd name="T37" fmla="*/ 455 h 718"/>
                        <a:gd name="T38" fmla="*/ 21 w 913"/>
                        <a:gd name="T39" fmla="*/ 473 h 718"/>
                        <a:gd name="T40" fmla="*/ 42 w 913"/>
                        <a:gd name="T41" fmla="*/ 499 h 718"/>
                        <a:gd name="T42" fmla="*/ 107 w 913"/>
                        <a:gd name="T43" fmla="*/ 573 h 718"/>
                        <a:gd name="T44" fmla="*/ 166 w 913"/>
                        <a:gd name="T45" fmla="*/ 629 h 718"/>
                        <a:gd name="T46" fmla="*/ 217 w 913"/>
                        <a:gd name="T47" fmla="*/ 660 h 718"/>
                        <a:gd name="T48" fmla="*/ 313 w 913"/>
                        <a:gd name="T49" fmla="*/ 701 h 718"/>
                        <a:gd name="T50" fmla="*/ 401 w 913"/>
                        <a:gd name="T51" fmla="*/ 716 h 718"/>
                        <a:gd name="T52" fmla="*/ 523 w 913"/>
                        <a:gd name="T53" fmla="*/ 716 h 718"/>
                        <a:gd name="T54" fmla="*/ 625 w 913"/>
                        <a:gd name="T55" fmla="*/ 706 h 718"/>
                        <a:gd name="T56" fmla="*/ 697 w 913"/>
                        <a:gd name="T57" fmla="*/ 685 h 718"/>
                        <a:gd name="T58" fmla="*/ 744 w 913"/>
                        <a:gd name="T59" fmla="*/ 659 h 718"/>
                        <a:gd name="T60" fmla="*/ 778 w 913"/>
                        <a:gd name="T61" fmla="*/ 629 h 718"/>
                        <a:gd name="T62" fmla="*/ 874 w 913"/>
                        <a:gd name="T63" fmla="*/ 493 h 718"/>
                        <a:gd name="T64" fmla="*/ 894 w 913"/>
                        <a:gd name="T65" fmla="*/ 448 h 718"/>
                        <a:gd name="T66" fmla="*/ 895 w 913"/>
                        <a:gd name="T67" fmla="*/ 427 h 718"/>
                        <a:gd name="T68" fmla="*/ 882 w 913"/>
                        <a:gd name="T69" fmla="*/ 406 h 718"/>
                        <a:gd name="T70" fmla="*/ 882 w 913"/>
                        <a:gd name="T71" fmla="*/ 381 h 718"/>
                        <a:gd name="T72" fmla="*/ 894 w 913"/>
                        <a:gd name="T73" fmla="*/ 362 h 718"/>
                        <a:gd name="T74" fmla="*/ 908 w 913"/>
                        <a:gd name="T75" fmla="*/ 341 h 718"/>
                        <a:gd name="T76" fmla="*/ 912 w 913"/>
                        <a:gd name="T77" fmla="*/ 316 h 718"/>
                        <a:gd name="T78" fmla="*/ 900 w 913"/>
                        <a:gd name="T79" fmla="*/ 295 h 718"/>
                        <a:gd name="T80" fmla="*/ 886 w 913"/>
                        <a:gd name="T81" fmla="*/ 275 h 718"/>
                        <a:gd name="T82" fmla="*/ 886 w 913"/>
                        <a:gd name="T83" fmla="*/ 254 h 718"/>
                        <a:gd name="T84" fmla="*/ 904 w 913"/>
                        <a:gd name="T85" fmla="*/ 229 h 718"/>
                        <a:gd name="T86" fmla="*/ 908 w 913"/>
                        <a:gd name="T87" fmla="*/ 202 h 718"/>
                        <a:gd name="T88" fmla="*/ 894 w 913"/>
                        <a:gd name="T89" fmla="*/ 176 h 718"/>
                        <a:gd name="T90" fmla="*/ 886 w 913"/>
                        <a:gd name="T91" fmla="*/ 155 h 718"/>
                        <a:gd name="T92" fmla="*/ 895 w 913"/>
                        <a:gd name="T93" fmla="*/ 130 h 718"/>
                        <a:gd name="T94" fmla="*/ 908 w 913"/>
                        <a:gd name="T95" fmla="*/ 113 h 718"/>
                        <a:gd name="T96" fmla="*/ 913 w 913"/>
                        <a:gd name="T97" fmla="*/ 88 h 718"/>
                        <a:gd name="T98" fmla="*/ 903 w 913"/>
                        <a:gd name="T99" fmla="*/ 67 h 718"/>
                        <a:gd name="T100" fmla="*/ 890 w 913"/>
                        <a:gd name="T101" fmla="*/ 42 h 718"/>
                        <a:gd name="T102" fmla="*/ 894 w 913"/>
                        <a:gd name="T103" fmla="*/ 18 h 718"/>
                        <a:gd name="T104" fmla="*/ 26 w 913"/>
                        <a:gd name="T105" fmla="*/ 0 h 718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w 913"/>
                        <a:gd name="T160" fmla="*/ 0 h 718"/>
                        <a:gd name="T161" fmla="*/ 913 w 913"/>
                        <a:gd name="T162" fmla="*/ 718 h 718"/>
                      </a:gdLst>
                      <a:ahLst/>
                      <a:cxnLst>
                        <a:cxn ang="T106">
                          <a:pos x="T0" y="T1"/>
                        </a:cxn>
                        <a:cxn ang="T107">
                          <a:pos x="T2" y="T3"/>
                        </a:cxn>
                        <a:cxn ang="T108">
                          <a:pos x="T4" y="T5"/>
                        </a:cxn>
                        <a:cxn ang="T109">
                          <a:pos x="T6" y="T7"/>
                        </a:cxn>
                        <a:cxn ang="T110">
                          <a:pos x="T8" y="T9"/>
                        </a:cxn>
                        <a:cxn ang="T111">
                          <a:pos x="T10" y="T11"/>
                        </a:cxn>
                        <a:cxn ang="T112">
                          <a:pos x="T12" y="T13"/>
                        </a:cxn>
                        <a:cxn ang="T113">
                          <a:pos x="T14" y="T15"/>
                        </a:cxn>
                        <a:cxn ang="T114">
                          <a:pos x="T16" y="T17"/>
                        </a:cxn>
                        <a:cxn ang="T115">
                          <a:pos x="T18" y="T19"/>
                        </a:cxn>
                        <a:cxn ang="T116">
                          <a:pos x="T20" y="T21"/>
                        </a:cxn>
                        <a:cxn ang="T117">
                          <a:pos x="T22" y="T23"/>
                        </a:cxn>
                        <a:cxn ang="T118">
                          <a:pos x="T24" y="T25"/>
                        </a:cxn>
                        <a:cxn ang="T119">
                          <a:pos x="T26" y="T27"/>
                        </a:cxn>
                        <a:cxn ang="T120">
                          <a:pos x="T28" y="T29"/>
                        </a:cxn>
                        <a:cxn ang="T121">
                          <a:pos x="T30" y="T31"/>
                        </a:cxn>
                        <a:cxn ang="T122">
                          <a:pos x="T32" y="T33"/>
                        </a:cxn>
                        <a:cxn ang="T123">
                          <a:pos x="T34" y="T35"/>
                        </a:cxn>
                        <a:cxn ang="T124">
                          <a:pos x="T36" y="T37"/>
                        </a:cxn>
                        <a:cxn ang="T125">
                          <a:pos x="T38" y="T39"/>
                        </a:cxn>
                        <a:cxn ang="T126">
                          <a:pos x="T40" y="T41"/>
                        </a:cxn>
                        <a:cxn ang="T127">
                          <a:pos x="T42" y="T43"/>
                        </a:cxn>
                        <a:cxn ang="T128">
                          <a:pos x="T44" y="T45"/>
                        </a:cxn>
                        <a:cxn ang="T129">
                          <a:pos x="T46" y="T47"/>
                        </a:cxn>
                        <a:cxn ang="T130">
                          <a:pos x="T48" y="T49"/>
                        </a:cxn>
                        <a:cxn ang="T131">
                          <a:pos x="T50" y="T51"/>
                        </a:cxn>
                        <a:cxn ang="T132">
                          <a:pos x="T52" y="T53"/>
                        </a:cxn>
                        <a:cxn ang="T133">
                          <a:pos x="T54" y="T55"/>
                        </a:cxn>
                        <a:cxn ang="T134">
                          <a:pos x="T56" y="T57"/>
                        </a:cxn>
                        <a:cxn ang="T135">
                          <a:pos x="T58" y="T59"/>
                        </a:cxn>
                        <a:cxn ang="T136">
                          <a:pos x="T60" y="T61"/>
                        </a:cxn>
                        <a:cxn ang="T137">
                          <a:pos x="T62" y="T63"/>
                        </a:cxn>
                        <a:cxn ang="T138">
                          <a:pos x="T64" y="T65"/>
                        </a:cxn>
                        <a:cxn ang="T139">
                          <a:pos x="T66" y="T67"/>
                        </a:cxn>
                        <a:cxn ang="T140">
                          <a:pos x="T68" y="T69"/>
                        </a:cxn>
                        <a:cxn ang="T141">
                          <a:pos x="T70" y="T71"/>
                        </a:cxn>
                        <a:cxn ang="T142">
                          <a:pos x="T72" y="T73"/>
                        </a:cxn>
                        <a:cxn ang="T143">
                          <a:pos x="T74" y="T75"/>
                        </a:cxn>
                        <a:cxn ang="T144">
                          <a:pos x="T76" y="T77"/>
                        </a:cxn>
                        <a:cxn ang="T145">
                          <a:pos x="T78" y="T79"/>
                        </a:cxn>
                        <a:cxn ang="T146">
                          <a:pos x="T80" y="T81"/>
                        </a:cxn>
                        <a:cxn ang="T147">
                          <a:pos x="T82" y="T83"/>
                        </a:cxn>
                        <a:cxn ang="T148">
                          <a:pos x="T84" y="T85"/>
                        </a:cxn>
                        <a:cxn ang="T149">
                          <a:pos x="T86" y="T87"/>
                        </a:cxn>
                        <a:cxn ang="T150">
                          <a:pos x="T88" y="T89"/>
                        </a:cxn>
                        <a:cxn ang="T151">
                          <a:pos x="T90" y="T91"/>
                        </a:cxn>
                        <a:cxn ang="T152">
                          <a:pos x="T92" y="T93"/>
                        </a:cxn>
                        <a:cxn ang="T153">
                          <a:pos x="T94" y="T95"/>
                        </a:cxn>
                        <a:cxn ang="T154">
                          <a:pos x="T96" y="T97"/>
                        </a:cxn>
                        <a:cxn ang="T155">
                          <a:pos x="T98" y="T99"/>
                        </a:cxn>
                        <a:cxn ang="T156">
                          <a:pos x="T100" y="T101"/>
                        </a:cxn>
                        <a:cxn ang="T157">
                          <a:pos x="T102" y="T103"/>
                        </a:cxn>
                        <a:cxn ang="T158">
                          <a:pos x="T104" y="T105"/>
                        </a:cxn>
                      </a:cxnLst>
                      <a:rect l="T159" t="T160" r="T161" b="T162"/>
                      <a:pathLst>
                        <a:path w="913" h="718">
                          <a:moveTo>
                            <a:pt x="26" y="0"/>
                          </a:moveTo>
                          <a:lnTo>
                            <a:pt x="21" y="20"/>
                          </a:lnTo>
                          <a:lnTo>
                            <a:pt x="23" y="29"/>
                          </a:lnTo>
                          <a:lnTo>
                            <a:pt x="25" y="38"/>
                          </a:lnTo>
                          <a:lnTo>
                            <a:pt x="26" y="59"/>
                          </a:lnTo>
                          <a:lnTo>
                            <a:pt x="23" y="73"/>
                          </a:lnTo>
                          <a:lnTo>
                            <a:pt x="17" y="86"/>
                          </a:lnTo>
                          <a:lnTo>
                            <a:pt x="12" y="96"/>
                          </a:lnTo>
                          <a:lnTo>
                            <a:pt x="6" y="113"/>
                          </a:lnTo>
                          <a:lnTo>
                            <a:pt x="6" y="126"/>
                          </a:lnTo>
                          <a:lnTo>
                            <a:pt x="12" y="138"/>
                          </a:lnTo>
                          <a:lnTo>
                            <a:pt x="17" y="149"/>
                          </a:lnTo>
                          <a:lnTo>
                            <a:pt x="29" y="162"/>
                          </a:lnTo>
                          <a:lnTo>
                            <a:pt x="34" y="176"/>
                          </a:lnTo>
                          <a:lnTo>
                            <a:pt x="34" y="185"/>
                          </a:lnTo>
                          <a:lnTo>
                            <a:pt x="30" y="195"/>
                          </a:lnTo>
                          <a:lnTo>
                            <a:pt x="21" y="204"/>
                          </a:lnTo>
                          <a:lnTo>
                            <a:pt x="13" y="216"/>
                          </a:lnTo>
                          <a:lnTo>
                            <a:pt x="8" y="225"/>
                          </a:lnTo>
                          <a:lnTo>
                            <a:pt x="6" y="236"/>
                          </a:lnTo>
                          <a:lnTo>
                            <a:pt x="12" y="248"/>
                          </a:lnTo>
                          <a:lnTo>
                            <a:pt x="19" y="259"/>
                          </a:lnTo>
                          <a:lnTo>
                            <a:pt x="26" y="269"/>
                          </a:lnTo>
                          <a:lnTo>
                            <a:pt x="30" y="278"/>
                          </a:lnTo>
                          <a:lnTo>
                            <a:pt x="34" y="288"/>
                          </a:lnTo>
                          <a:lnTo>
                            <a:pt x="30" y="301"/>
                          </a:lnTo>
                          <a:lnTo>
                            <a:pt x="21" y="313"/>
                          </a:lnTo>
                          <a:lnTo>
                            <a:pt x="12" y="322"/>
                          </a:lnTo>
                          <a:lnTo>
                            <a:pt x="2" y="337"/>
                          </a:lnTo>
                          <a:lnTo>
                            <a:pt x="0" y="349"/>
                          </a:lnTo>
                          <a:lnTo>
                            <a:pt x="4" y="362"/>
                          </a:lnTo>
                          <a:lnTo>
                            <a:pt x="13" y="372"/>
                          </a:lnTo>
                          <a:lnTo>
                            <a:pt x="23" y="383"/>
                          </a:lnTo>
                          <a:lnTo>
                            <a:pt x="33" y="396"/>
                          </a:lnTo>
                          <a:lnTo>
                            <a:pt x="38" y="414"/>
                          </a:lnTo>
                          <a:lnTo>
                            <a:pt x="33" y="431"/>
                          </a:lnTo>
                          <a:lnTo>
                            <a:pt x="23" y="444"/>
                          </a:lnTo>
                          <a:lnTo>
                            <a:pt x="19" y="455"/>
                          </a:lnTo>
                          <a:lnTo>
                            <a:pt x="19" y="466"/>
                          </a:lnTo>
                          <a:lnTo>
                            <a:pt x="21" y="473"/>
                          </a:lnTo>
                          <a:lnTo>
                            <a:pt x="29" y="484"/>
                          </a:lnTo>
                          <a:lnTo>
                            <a:pt x="42" y="499"/>
                          </a:lnTo>
                          <a:lnTo>
                            <a:pt x="64" y="528"/>
                          </a:lnTo>
                          <a:lnTo>
                            <a:pt x="107" y="573"/>
                          </a:lnTo>
                          <a:lnTo>
                            <a:pt x="144" y="609"/>
                          </a:lnTo>
                          <a:lnTo>
                            <a:pt x="166" y="629"/>
                          </a:lnTo>
                          <a:lnTo>
                            <a:pt x="190" y="643"/>
                          </a:lnTo>
                          <a:lnTo>
                            <a:pt x="217" y="660"/>
                          </a:lnTo>
                          <a:lnTo>
                            <a:pt x="255" y="681"/>
                          </a:lnTo>
                          <a:lnTo>
                            <a:pt x="313" y="701"/>
                          </a:lnTo>
                          <a:lnTo>
                            <a:pt x="356" y="710"/>
                          </a:lnTo>
                          <a:lnTo>
                            <a:pt x="401" y="716"/>
                          </a:lnTo>
                          <a:lnTo>
                            <a:pt x="460" y="718"/>
                          </a:lnTo>
                          <a:lnTo>
                            <a:pt x="523" y="716"/>
                          </a:lnTo>
                          <a:lnTo>
                            <a:pt x="578" y="714"/>
                          </a:lnTo>
                          <a:lnTo>
                            <a:pt x="625" y="706"/>
                          </a:lnTo>
                          <a:lnTo>
                            <a:pt x="667" y="697"/>
                          </a:lnTo>
                          <a:lnTo>
                            <a:pt x="697" y="685"/>
                          </a:lnTo>
                          <a:lnTo>
                            <a:pt x="723" y="672"/>
                          </a:lnTo>
                          <a:lnTo>
                            <a:pt x="744" y="659"/>
                          </a:lnTo>
                          <a:lnTo>
                            <a:pt x="761" y="647"/>
                          </a:lnTo>
                          <a:lnTo>
                            <a:pt x="778" y="629"/>
                          </a:lnTo>
                          <a:lnTo>
                            <a:pt x="832" y="556"/>
                          </a:lnTo>
                          <a:lnTo>
                            <a:pt x="874" y="493"/>
                          </a:lnTo>
                          <a:lnTo>
                            <a:pt x="890" y="461"/>
                          </a:lnTo>
                          <a:lnTo>
                            <a:pt x="894" y="448"/>
                          </a:lnTo>
                          <a:lnTo>
                            <a:pt x="895" y="438"/>
                          </a:lnTo>
                          <a:lnTo>
                            <a:pt x="895" y="427"/>
                          </a:lnTo>
                          <a:lnTo>
                            <a:pt x="887" y="414"/>
                          </a:lnTo>
                          <a:lnTo>
                            <a:pt x="882" y="406"/>
                          </a:lnTo>
                          <a:lnTo>
                            <a:pt x="879" y="394"/>
                          </a:lnTo>
                          <a:lnTo>
                            <a:pt x="882" y="381"/>
                          </a:lnTo>
                          <a:lnTo>
                            <a:pt x="887" y="372"/>
                          </a:lnTo>
                          <a:lnTo>
                            <a:pt x="894" y="362"/>
                          </a:lnTo>
                          <a:lnTo>
                            <a:pt x="900" y="352"/>
                          </a:lnTo>
                          <a:lnTo>
                            <a:pt x="908" y="341"/>
                          </a:lnTo>
                          <a:lnTo>
                            <a:pt x="913" y="330"/>
                          </a:lnTo>
                          <a:lnTo>
                            <a:pt x="912" y="316"/>
                          </a:lnTo>
                          <a:lnTo>
                            <a:pt x="907" y="305"/>
                          </a:lnTo>
                          <a:lnTo>
                            <a:pt x="900" y="295"/>
                          </a:lnTo>
                          <a:lnTo>
                            <a:pt x="894" y="286"/>
                          </a:lnTo>
                          <a:lnTo>
                            <a:pt x="886" y="275"/>
                          </a:lnTo>
                          <a:lnTo>
                            <a:pt x="883" y="263"/>
                          </a:lnTo>
                          <a:lnTo>
                            <a:pt x="886" y="254"/>
                          </a:lnTo>
                          <a:lnTo>
                            <a:pt x="895" y="240"/>
                          </a:lnTo>
                          <a:lnTo>
                            <a:pt x="904" y="229"/>
                          </a:lnTo>
                          <a:lnTo>
                            <a:pt x="908" y="217"/>
                          </a:lnTo>
                          <a:lnTo>
                            <a:pt x="908" y="202"/>
                          </a:lnTo>
                          <a:lnTo>
                            <a:pt x="903" y="187"/>
                          </a:lnTo>
                          <a:lnTo>
                            <a:pt x="894" y="176"/>
                          </a:lnTo>
                          <a:lnTo>
                            <a:pt x="890" y="168"/>
                          </a:lnTo>
                          <a:lnTo>
                            <a:pt x="886" y="155"/>
                          </a:lnTo>
                          <a:lnTo>
                            <a:pt x="887" y="141"/>
                          </a:lnTo>
                          <a:lnTo>
                            <a:pt x="895" y="130"/>
                          </a:lnTo>
                          <a:lnTo>
                            <a:pt x="900" y="122"/>
                          </a:lnTo>
                          <a:lnTo>
                            <a:pt x="908" y="113"/>
                          </a:lnTo>
                          <a:lnTo>
                            <a:pt x="912" y="101"/>
                          </a:lnTo>
                          <a:lnTo>
                            <a:pt x="913" y="88"/>
                          </a:lnTo>
                          <a:lnTo>
                            <a:pt x="911" y="80"/>
                          </a:lnTo>
                          <a:lnTo>
                            <a:pt x="903" y="67"/>
                          </a:lnTo>
                          <a:lnTo>
                            <a:pt x="895" y="56"/>
                          </a:lnTo>
                          <a:lnTo>
                            <a:pt x="890" y="42"/>
                          </a:lnTo>
                          <a:lnTo>
                            <a:pt x="890" y="29"/>
                          </a:lnTo>
                          <a:lnTo>
                            <a:pt x="894" y="18"/>
                          </a:lnTo>
                          <a:lnTo>
                            <a:pt x="891" y="0"/>
                          </a:lnTo>
                          <a:lnTo>
                            <a:pt x="26" y="0"/>
                          </a:lnTo>
                          <a:close/>
                        </a:path>
                      </a:pathLst>
                    </a:custGeom>
                    <a:solidFill>
                      <a:srgbClr val="FFC08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602" name="Freeform 6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326" y="4514"/>
                      <a:ext cx="113" cy="99"/>
                    </a:xfrm>
                    <a:custGeom>
                      <a:avLst/>
                      <a:gdLst>
                        <a:gd name="T0" fmla="*/ 6 w 113"/>
                        <a:gd name="T1" fmla="*/ 0 h 99"/>
                        <a:gd name="T2" fmla="*/ 13 w 113"/>
                        <a:gd name="T3" fmla="*/ 13 h 99"/>
                        <a:gd name="T4" fmla="*/ 24 w 113"/>
                        <a:gd name="T5" fmla="*/ 26 h 99"/>
                        <a:gd name="T6" fmla="*/ 44 w 113"/>
                        <a:gd name="T7" fmla="*/ 43 h 99"/>
                        <a:gd name="T8" fmla="*/ 68 w 113"/>
                        <a:gd name="T9" fmla="*/ 57 h 99"/>
                        <a:gd name="T10" fmla="*/ 91 w 113"/>
                        <a:gd name="T11" fmla="*/ 66 h 99"/>
                        <a:gd name="T12" fmla="*/ 113 w 113"/>
                        <a:gd name="T13" fmla="*/ 72 h 99"/>
                        <a:gd name="T14" fmla="*/ 104 w 113"/>
                        <a:gd name="T15" fmla="*/ 89 h 99"/>
                        <a:gd name="T16" fmla="*/ 75 w 113"/>
                        <a:gd name="T17" fmla="*/ 85 h 99"/>
                        <a:gd name="T18" fmla="*/ 44 w 113"/>
                        <a:gd name="T19" fmla="*/ 87 h 99"/>
                        <a:gd name="T20" fmla="*/ 24 w 113"/>
                        <a:gd name="T21" fmla="*/ 99 h 99"/>
                        <a:gd name="T22" fmla="*/ 28 w 113"/>
                        <a:gd name="T23" fmla="*/ 89 h 99"/>
                        <a:gd name="T24" fmla="*/ 27 w 113"/>
                        <a:gd name="T25" fmla="*/ 78 h 99"/>
                        <a:gd name="T26" fmla="*/ 20 w 113"/>
                        <a:gd name="T27" fmla="*/ 62 h 99"/>
                        <a:gd name="T28" fmla="*/ 11 w 113"/>
                        <a:gd name="T29" fmla="*/ 49 h 99"/>
                        <a:gd name="T30" fmla="*/ 2 w 113"/>
                        <a:gd name="T31" fmla="*/ 34 h 99"/>
                        <a:gd name="T32" fmla="*/ 0 w 113"/>
                        <a:gd name="T33" fmla="*/ 17 h 99"/>
                        <a:gd name="T34" fmla="*/ 6 w 113"/>
                        <a:gd name="T35" fmla="*/ 0 h 99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w 113"/>
                        <a:gd name="T55" fmla="*/ 0 h 99"/>
                        <a:gd name="T56" fmla="*/ 113 w 113"/>
                        <a:gd name="T57" fmla="*/ 99 h 99"/>
                      </a:gdLst>
                      <a:ahLst/>
                      <a:cxnLst>
                        <a:cxn ang="T36">
                          <a:pos x="T0" y="T1"/>
                        </a:cxn>
                        <a:cxn ang="T37">
                          <a:pos x="T2" y="T3"/>
                        </a:cxn>
                        <a:cxn ang="T38">
                          <a:pos x="T4" y="T5"/>
                        </a:cxn>
                        <a:cxn ang="T39">
                          <a:pos x="T6" y="T7"/>
                        </a:cxn>
                        <a:cxn ang="T40">
                          <a:pos x="T8" y="T9"/>
                        </a:cxn>
                        <a:cxn ang="T41">
                          <a:pos x="T10" y="T11"/>
                        </a:cxn>
                        <a:cxn ang="T42">
                          <a:pos x="T12" y="T13"/>
                        </a:cxn>
                        <a:cxn ang="T43">
                          <a:pos x="T14" y="T15"/>
                        </a:cxn>
                        <a:cxn ang="T44">
                          <a:pos x="T16" y="T17"/>
                        </a:cxn>
                        <a:cxn ang="T45">
                          <a:pos x="T18" y="T19"/>
                        </a:cxn>
                        <a:cxn ang="T46">
                          <a:pos x="T20" y="T21"/>
                        </a:cxn>
                        <a:cxn ang="T47">
                          <a:pos x="T22" y="T23"/>
                        </a:cxn>
                        <a:cxn ang="T48">
                          <a:pos x="T24" y="T25"/>
                        </a:cxn>
                        <a:cxn ang="T49">
                          <a:pos x="T26" y="T27"/>
                        </a:cxn>
                        <a:cxn ang="T50">
                          <a:pos x="T28" y="T29"/>
                        </a:cxn>
                        <a:cxn ang="T51">
                          <a:pos x="T30" y="T31"/>
                        </a:cxn>
                        <a:cxn ang="T52">
                          <a:pos x="T32" y="T33"/>
                        </a:cxn>
                        <a:cxn ang="T53">
                          <a:pos x="T34" y="T35"/>
                        </a:cxn>
                      </a:cxnLst>
                      <a:rect l="T54" t="T55" r="T56" b="T57"/>
                      <a:pathLst>
                        <a:path w="113" h="99">
                          <a:moveTo>
                            <a:pt x="6" y="0"/>
                          </a:moveTo>
                          <a:lnTo>
                            <a:pt x="13" y="13"/>
                          </a:lnTo>
                          <a:lnTo>
                            <a:pt x="24" y="26"/>
                          </a:lnTo>
                          <a:lnTo>
                            <a:pt x="44" y="43"/>
                          </a:lnTo>
                          <a:lnTo>
                            <a:pt x="68" y="57"/>
                          </a:lnTo>
                          <a:lnTo>
                            <a:pt x="91" y="66"/>
                          </a:lnTo>
                          <a:lnTo>
                            <a:pt x="113" y="72"/>
                          </a:lnTo>
                          <a:lnTo>
                            <a:pt x="104" y="89"/>
                          </a:lnTo>
                          <a:lnTo>
                            <a:pt x="75" y="85"/>
                          </a:lnTo>
                          <a:lnTo>
                            <a:pt x="44" y="87"/>
                          </a:lnTo>
                          <a:lnTo>
                            <a:pt x="24" y="99"/>
                          </a:lnTo>
                          <a:lnTo>
                            <a:pt x="28" y="89"/>
                          </a:lnTo>
                          <a:lnTo>
                            <a:pt x="27" y="78"/>
                          </a:lnTo>
                          <a:lnTo>
                            <a:pt x="20" y="62"/>
                          </a:lnTo>
                          <a:lnTo>
                            <a:pt x="11" y="49"/>
                          </a:lnTo>
                          <a:lnTo>
                            <a:pt x="2" y="34"/>
                          </a:lnTo>
                          <a:lnTo>
                            <a:pt x="0" y="17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A04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603" name="Freeform 6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328" y="4637"/>
                      <a:ext cx="149" cy="84"/>
                    </a:xfrm>
                    <a:custGeom>
                      <a:avLst/>
                      <a:gdLst>
                        <a:gd name="T0" fmla="*/ 0 w 149"/>
                        <a:gd name="T1" fmla="*/ 10 h 84"/>
                        <a:gd name="T2" fmla="*/ 4 w 149"/>
                        <a:gd name="T3" fmla="*/ 0 h 84"/>
                        <a:gd name="T4" fmla="*/ 9 w 149"/>
                        <a:gd name="T5" fmla="*/ 10 h 84"/>
                        <a:gd name="T6" fmla="*/ 21 w 149"/>
                        <a:gd name="T7" fmla="*/ 15 h 84"/>
                        <a:gd name="T8" fmla="*/ 42 w 149"/>
                        <a:gd name="T9" fmla="*/ 25 h 84"/>
                        <a:gd name="T10" fmla="*/ 64 w 149"/>
                        <a:gd name="T11" fmla="*/ 31 h 84"/>
                        <a:gd name="T12" fmla="*/ 98 w 149"/>
                        <a:gd name="T13" fmla="*/ 38 h 84"/>
                        <a:gd name="T14" fmla="*/ 137 w 149"/>
                        <a:gd name="T15" fmla="*/ 44 h 84"/>
                        <a:gd name="T16" fmla="*/ 149 w 149"/>
                        <a:gd name="T17" fmla="*/ 80 h 84"/>
                        <a:gd name="T18" fmla="*/ 106 w 149"/>
                        <a:gd name="T19" fmla="*/ 69 h 84"/>
                        <a:gd name="T20" fmla="*/ 72 w 149"/>
                        <a:gd name="T21" fmla="*/ 65 h 84"/>
                        <a:gd name="T22" fmla="*/ 45 w 149"/>
                        <a:gd name="T23" fmla="*/ 71 h 84"/>
                        <a:gd name="T24" fmla="*/ 25 w 149"/>
                        <a:gd name="T25" fmla="*/ 84 h 84"/>
                        <a:gd name="T26" fmla="*/ 25 w 149"/>
                        <a:gd name="T27" fmla="*/ 73 h 84"/>
                        <a:gd name="T28" fmla="*/ 25 w 149"/>
                        <a:gd name="T29" fmla="*/ 63 h 84"/>
                        <a:gd name="T30" fmla="*/ 21 w 149"/>
                        <a:gd name="T31" fmla="*/ 52 h 84"/>
                        <a:gd name="T32" fmla="*/ 9 w 149"/>
                        <a:gd name="T33" fmla="*/ 36 h 84"/>
                        <a:gd name="T34" fmla="*/ 0 w 149"/>
                        <a:gd name="T35" fmla="*/ 23 h 84"/>
                        <a:gd name="T36" fmla="*/ 0 w 149"/>
                        <a:gd name="T37" fmla="*/ 10 h 84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149"/>
                        <a:gd name="T58" fmla="*/ 0 h 84"/>
                        <a:gd name="T59" fmla="*/ 149 w 149"/>
                        <a:gd name="T60" fmla="*/ 84 h 84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149" h="84">
                          <a:moveTo>
                            <a:pt x="0" y="10"/>
                          </a:moveTo>
                          <a:lnTo>
                            <a:pt x="4" y="0"/>
                          </a:lnTo>
                          <a:lnTo>
                            <a:pt x="9" y="10"/>
                          </a:lnTo>
                          <a:lnTo>
                            <a:pt x="21" y="15"/>
                          </a:lnTo>
                          <a:lnTo>
                            <a:pt x="42" y="25"/>
                          </a:lnTo>
                          <a:lnTo>
                            <a:pt x="64" y="31"/>
                          </a:lnTo>
                          <a:lnTo>
                            <a:pt x="98" y="38"/>
                          </a:lnTo>
                          <a:lnTo>
                            <a:pt x="137" y="44"/>
                          </a:lnTo>
                          <a:lnTo>
                            <a:pt x="149" y="80"/>
                          </a:lnTo>
                          <a:lnTo>
                            <a:pt x="106" y="69"/>
                          </a:lnTo>
                          <a:lnTo>
                            <a:pt x="72" y="65"/>
                          </a:lnTo>
                          <a:lnTo>
                            <a:pt x="45" y="71"/>
                          </a:lnTo>
                          <a:lnTo>
                            <a:pt x="25" y="84"/>
                          </a:lnTo>
                          <a:lnTo>
                            <a:pt x="25" y="73"/>
                          </a:lnTo>
                          <a:lnTo>
                            <a:pt x="25" y="63"/>
                          </a:lnTo>
                          <a:lnTo>
                            <a:pt x="21" y="52"/>
                          </a:lnTo>
                          <a:lnTo>
                            <a:pt x="9" y="36"/>
                          </a:lnTo>
                          <a:lnTo>
                            <a:pt x="0" y="23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solidFill>
                      <a:srgbClr val="FFA04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604" name="Freeform 7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322" y="4742"/>
                      <a:ext cx="175" cy="104"/>
                    </a:xfrm>
                    <a:custGeom>
                      <a:avLst/>
                      <a:gdLst>
                        <a:gd name="T0" fmla="*/ 2 w 175"/>
                        <a:gd name="T1" fmla="*/ 13 h 104"/>
                        <a:gd name="T2" fmla="*/ 10 w 175"/>
                        <a:gd name="T3" fmla="*/ 0 h 104"/>
                        <a:gd name="T4" fmla="*/ 21 w 175"/>
                        <a:gd name="T5" fmla="*/ 17 h 104"/>
                        <a:gd name="T6" fmla="*/ 32 w 175"/>
                        <a:gd name="T7" fmla="*/ 25 h 104"/>
                        <a:gd name="T8" fmla="*/ 45 w 175"/>
                        <a:gd name="T9" fmla="*/ 34 h 104"/>
                        <a:gd name="T10" fmla="*/ 69 w 175"/>
                        <a:gd name="T11" fmla="*/ 42 h 104"/>
                        <a:gd name="T12" fmla="*/ 96 w 175"/>
                        <a:gd name="T13" fmla="*/ 49 h 104"/>
                        <a:gd name="T14" fmla="*/ 126 w 175"/>
                        <a:gd name="T15" fmla="*/ 59 h 104"/>
                        <a:gd name="T16" fmla="*/ 167 w 175"/>
                        <a:gd name="T17" fmla="*/ 72 h 104"/>
                        <a:gd name="T18" fmla="*/ 175 w 175"/>
                        <a:gd name="T19" fmla="*/ 104 h 104"/>
                        <a:gd name="T20" fmla="*/ 133 w 175"/>
                        <a:gd name="T21" fmla="*/ 87 h 104"/>
                        <a:gd name="T22" fmla="*/ 103 w 175"/>
                        <a:gd name="T23" fmla="*/ 76 h 104"/>
                        <a:gd name="T24" fmla="*/ 78 w 175"/>
                        <a:gd name="T25" fmla="*/ 72 h 104"/>
                        <a:gd name="T26" fmla="*/ 58 w 175"/>
                        <a:gd name="T27" fmla="*/ 72 h 104"/>
                        <a:gd name="T28" fmla="*/ 48 w 175"/>
                        <a:gd name="T29" fmla="*/ 80 h 104"/>
                        <a:gd name="T30" fmla="*/ 36 w 175"/>
                        <a:gd name="T31" fmla="*/ 91 h 104"/>
                        <a:gd name="T32" fmla="*/ 34 w 175"/>
                        <a:gd name="T33" fmla="*/ 78 h 104"/>
                        <a:gd name="T34" fmla="*/ 21 w 175"/>
                        <a:gd name="T35" fmla="*/ 59 h 104"/>
                        <a:gd name="T36" fmla="*/ 10 w 175"/>
                        <a:gd name="T37" fmla="*/ 45 h 104"/>
                        <a:gd name="T38" fmla="*/ 0 w 175"/>
                        <a:gd name="T39" fmla="*/ 31 h 104"/>
                        <a:gd name="T40" fmla="*/ 2 w 175"/>
                        <a:gd name="T41" fmla="*/ 13 h 104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w 175"/>
                        <a:gd name="T64" fmla="*/ 0 h 104"/>
                        <a:gd name="T65" fmla="*/ 175 w 175"/>
                        <a:gd name="T66" fmla="*/ 104 h 104"/>
                      </a:gdLst>
                      <a:ahLst/>
                      <a:cxnLst>
                        <a:cxn ang="T42">
                          <a:pos x="T0" y="T1"/>
                        </a:cxn>
                        <a:cxn ang="T43">
                          <a:pos x="T2" y="T3"/>
                        </a:cxn>
                        <a:cxn ang="T44">
                          <a:pos x="T4" y="T5"/>
                        </a:cxn>
                        <a:cxn ang="T45">
                          <a:pos x="T6" y="T7"/>
                        </a:cxn>
                        <a:cxn ang="T46">
                          <a:pos x="T8" y="T9"/>
                        </a:cxn>
                        <a:cxn ang="T47">
                          <a:pos x="T10" y="T11"/>
                        </a:cxn>
                        <a:cxn ang="T48">
                          <a:pos x="T12" y="T13"/>
                        </a:cxn>
                        <a:cxn ang="T49">
                          <a:pos x="T14" y="T15"/>
                        </a:cxn>
                        <a:cxn ang="T50">
                          <a:pos x="T16" y="T17"/>
                        </a:cxn>
                        <a:cxn ang="T51">
                          <a:pos x="T18" y="T19"/>
                        </a:cxn>
                        <a:cxn ang="T52">
                          <a:pos x="T20" y="T21"/>
                        </a:cxn>
                        <a:cxn ang="T53">
                          <a:pos x="T22" y="T23"/>
                        </a:cxn>
                        <a:cxn ang="T54">
                          <a:pos x="T24" y="T25"/>
                        </a:cxn>
                        <a:cxn ang="T55">
                          <a:pos x="T26" y="T27"/>
                        </a:cxn>
                        <a:cxn ang="T56">
                          <a:pos x="T28" y="T29"/>
                        </a:cxn>
                        <a:cxn ang="T57">
                          <a:pos x="T30" y="T31"/>
                        </a:cxn>
                        <a:cxn ang="T58">
                          <a:pos x="T32" y="T33"/>
                        </a:cxn>
                        <a:cxn ang="T59">
                          <a:pos x="T34" y="T35"/>
                        </a:cxn>
                        <a:cxn ang="T60">
                          <a:pos x="T36" y="T37"/>
                        </a:cxn>
                        <a:cxn ang="T61">
                          <a:pos x="T38" y="T39"/>
                        </a:cxn>
                        <a:cxn ang="T62">
                          <a:pos x="T40" y="T41"/>
                        </a:cxn>
                      </a:cxnLst>
                      <a:rect l="T63" t="T64" r="T65" b="T66"/>
                      <a:pathLst>
                        <a:path w="175" h="104">
                          <a:moveTo>
                            <a:pt x="2" y="13"/>
                          </a:moveTo>
                          <a:lnTo>
                            <a:pt x="10" y="0"/>
                          </a:lnTo>
                          <a:lnTo>
                            <a:pt x="21" y="17"/>
                          </a:lnTo>
                          <a:lnTo>
                            <a:pt x="32" y="25"/>
                          </a:lnTo>
                          <a:lnTo>
                            <a:pt x="45" y="34"/>
                          </a:lnTo>
                          <a:lnTo>
                            <a:pt x="69" y="42"/>
                          </a:lnTo>
                          <a:lnTo>
                            <a:pt x="96" y="49"/>
                          </a:lnTo>
                          <a:lnTo>
                            <a:pt x="126" y="59"/>
                          </a:lnTo>
                          <a:lnTo>
                            <a:pt x="167" y="72"/>
                          </a:lnTo>
                          <a:lnTo>
                            <a:pt x="175" y="104"/>
                          </a:lnTo>
                          <a:lnTo>
                            <a:pt x="133" y="87"/>
                          </a:lnTo>
                          <a:lnTo>
                            <a:pt x="103" y="76"/>
                          </a:lnTo>
                          <a:lnTo>
                            <a:pt x="78" y="72"/>
                          </a:lnTo>
                          <a:lnTo>
                            <a:pt x="58" y="72"/>
                          </a:lnTo>
                          <a:lnTo>
                            <a:pt x="48" y="80"/>
                          </a:lnTo>
                          <a:lnTo>
                            <a:pt x="36" y="91"/>
                          </a:lnTo>
                          <a:lnTo>
                            <a:pt x="34" y="78"/>
                          </a:lnTo>
                          <a:lnTo>
                            <a:pt x="21" y="59"/>
                          </a:lnTo>
                          <a:lnTo>
                            <a:pt x="10" y="45"/>
                          </a:lnTo>
                          <a:lnTo>
                            <a:pt x="0" y="31"/>
                          </a:lnTo>
                          <a:lnTo>
                            <a:pt x="2" y="13"/>
                          </a:lnTo>
                          <a:close/>
                        </a:path>
                      </a:pathLst>
                    </a:custGeom>
                    <a:solidFill>
                      <a:srgbClr val="FFA04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605" name="Freeform 7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341" y="4856"/>
                      <a:ext cx="208" cy="230"/>
                    </a:xfrm>
                    <a:custGeom>
                      <a:avLst/>
                      <a:gdLst>
                        <a:gd name="T0" fmla="*/ 2 w 208"/>
                        <a:gd name="T1" fmla="*/ 35 h 230"/>
                        <a:gd name="T2" fmla="*/ 0 w 208"/>
                        <a:gd name="T3" fmla="*/ 21 h 230"/>
                        <a:gd name="T4" fmla="*/ 0 w 208"/>
                        <a:gd name="T5" fmla="*/ 11 h 230"/>
                        <a:gd name="T6" fmla="*/ 8 w 208"/>
                        <a:gd name="T7" fmla="*/ 0 h 230"/>
                        <a:gd name="T8" fmla="*/ 22 w 208"/>
                        <a:gd name="T9" fmla="*/ 17 h 230"/>
                        <a:gd name="T10" fmla="*/ 47 w 208"/>
                        <a:gd name="T11" fmla="*/ 32 h 230"/>
                        <a:gd name="T12" fmla="*/ 72 w 208"/>
                        <a:gd name="T13" fmla="*/ 44 h 230"/>
                        <a:gd name="T14" fmla="*/ 106 w 208"/>
                        <a:gd name="T15" fmla="*/ 55 h 230"/>
                        <a:gd name="T16" fmla="*/ 156 w 208"/>
                        <a:gd name="T17" fmla="*/ 65 h 230"/>
                        <a:gd name="T18" fmla="*/ 166 w 208"/>
                        <a:gd name="T19" fmla="*/ 91 h 230"/>
                        <a:gd name="T20" fmla="*/ 140 w 208"/>
                        <a:gd name="T21" fmla="*/ 84 h 230"/>
                        <a:gd name="T22" fmla="*/ 114 w 208"/>
                        <a:gd name="T23" fmla="*/ 80 h 230"/>
                        <a:gd name="T24" fmla="*/ 101 w 208"/>
                        <a:gd name="T25" fmla="*/ 82 h 230"/>
                        <a:gd name="T26" fmla="*/ 97 w 208"/>
                        <a:gd name="T27" fmla="*/ 95 h 230"/>
                        <a:gd name="T28" fmla="*/ 105 w 208"/>
                        <a:gd name="T29" fmla="*/ 112 h 230"/>
                        <a:gd name="T30" fmla="*/ 115 w 208"/>
                        <a:gd name="T31" fmla="*/ 128 h 230"/>
                        <a:gd name="T32" fmla="*/ 136 w 208"/>
                        <a:gd name="T33" fmla="*/ 153 h 230"/>
                        <a:gd name="T34" fmla="*/ 166 w 208"/>
                        <a:gd name="T35" fmla="*/ 179 h 230"/>
                        <a:gd name="T36" fmla="*/ 208 w 208"/>
                        <a:gd name="T37" fmla="*/ 209 h 230"/>
                        <a:gd name="T38" fmla="*/ 208 w 208"/>
                        <a:gd name="T39" fmla="*/ 230 h 230"/>
                        <a:gd name="T40" fmla="*/ 190 w 208"/>
                        <a:gd name="T41" fmla="*/ 219 h 230"/>
                        <a:gd name="T42" fmla="*/ 166 w 208"/>
                        <a:gd name="T43" fmla="*/ 205 h 230"/>
                        <a:gd name="T44" fmla="*/ 132 w 208"/>
                        <a:gd name="T45" fmla="*/ 179 h 230"/>
                        <a:gd name="T46" fmla="*/ 105 w 208"/>
                        <a:gd name="T47" fmla="*/ 150 h 230"/>
                        <a:gd name="T48" fmla="*/ 80 w 208"/>
                        <a:gd name="T49" fmla="*/ 128 h 230"/>
                        <a:gd name="T50" fmla="*/ 56 w 208"/>
                        <a:gd name="T51" fmla="*/ 101 h 230"/>
                        <a:gd name="T52" fmla="*/ 36 w 208"/>
                        <a:gd name="T53" fmla="*/ 78 h 230"/>
                        <a:gd name="T54" fmla="*/ 15 w 208"/>
                        <a:gd name="T55" fmla="*/ 57 h 230"/>
                        <a:gd name="T56" fmla="*/ 2 w 208"/>
                        <a:gd name="T57" fmla="*/ 35 h 230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w 208"/>
                        <a:gd name="T88" fmla="*/ 0 h 230"/>
                        <a:gd name="T89" fmla="*/ 208 w 208"/>
                        <a:gd name="T90" fmla="*/ 230 h 230"/>
                      </a:gdLst>
                      <a:ahLst/>
                      <a:cxnLst>
                        <a:cxn ang="T58">
                          <a:pos x="T0" y="T1"/>
                        </a:cxn>
                        <a:cxn ang="T59">
                          <a:pos x="T2" y="T3"/>
                        </a:cxn>
                        <a:cxn ang="T60">
                          <a:pos x="T4" y="T5"/>
                        </a:cxn>
                        <a:cxn ang="T61">
                          <a:pos x="T6" y="T7"/>
                        </a:cxn>
                        <a:cxn ang="T62">
                          <a:pos x="T8" y="T9"/>
                        </a:cxn>
                        <a:cxn ang="T63">
                          <a:pos x="T10" y="T11"/>
                        </a:cxn>
                        <a:cxn ang="T64">
                          <a:pos x="T12" y="T13"/>
                        </a:cxn>
                        <a:cxn ang="T65">
                          <a:pos x="T14" y="T15"/>
                        </a:cxn>
                        <a:cxn ang="T66">
                          <a:pos x="T16" y="T17"/>
                        </a:cxn>
                        <a:cxn ang="T67">
                          <a:pos x="T18" y="T19"/>
                        </a:cxn>
                        <a:cxn ang="T68">
                          <a:pos x="T20" y="T21"/>
                        </a:cxn>
                        <a:cxn ang="T69">
                          <a:pos x="T22" y="T23"/>
                        </a:cxn>
                        <a:cxn ang="T70">
                          <a:pos x="T24" y="T25"/>
                        </a:cxn>
                        <a:cxn ang="T71">
                          <a:pos x="T26" y="T27"/>
                        </a:cxn>
                        <a:cxn ang="T72">
                          <a:pos x="T28" y="T29"/>
                        </a:cxn>
                        <a:cxn ang="T73">
                          <a:pos x="T30" y="T31"/>
                        </a:cxn>
                        <a:cxn ang="T74">
                          <a:pos x="T32" y="T33"/>
                        </a:cxn>
                        <a:cxn ang="T75">
                          <a:pos x="T34" y="T35"/>
                        </a:cxn>
                        <a:cxn ang="T76">
                          <a:pos x="T36" y="T37"/>
                        </a:cxn>
                        <a:cxn ang="T77">
                          <a:pos x="T38" y="T39"/>
                        </a:cxn>
                        <a:cxn ang="T78">
                          <a:pos x="T40" y="T41"/>
                        </a:cxn>
                        <a:cxn ang="T79">
                          <a:pos x="T42" y="T43"/>
                        </a:cxn>
                        <a:cxn ang="T80">
                          <a:pos x="T44" y="T45"/>
                        </a:cxn>
                        <a:cxn ang="T81">
                          <a:pos x="T46" y="T47"/>
                        </a:cxn>
                        <a:cxn ang="T82">
                          <a:pos x="T48" y="T49"/>
                        </a:cxn>
                        <a:cxn ang="T83">
                          <a:pos x="T50" y="T51"/>
                        </a:cxn>
                        <a:cxn ang="T84">
                          <a:pos x="T52" y="T53"/>
                        </a:cxn>
                        <a:cxn ang="T85">
                          <a:pos x="T54" y="T55"/>
                        </a:cxn>
                        <a:cxn ang="T86">
                          <a:pos x="T56" y="T57"/>
                        </a:cxn>
                      </a:cxnLst>
                      <a:rect l="T87" t="T88" r="T89" b="T90"/>
                      <a:pathLst>
                        <a:path w="208" h="230">
                          <a:moveTo>
                            <a:pt x="2" y="35"/>
                          </a:moveTo>
                          <a:lnTo>
                            <a:pt x="0" y="21"/>
                          </a:lnTo>
                          <a:lnTo>
                            <a:pt x="0" y="11"/>
                          </a:lnTo>
                          <a:lnTo>
                            <a:pt x="8" y="0"/>
                          </a:lnTo>
                          <a:lnTo>
                            <a:pt x="22" y="17"/>
                          </a:lnTo>
                          <a:lnTo>
                            <a:pt x="47" y="32"/>
                          </a:lnTo>
                          <a:lnTo>
                            <a:pt x="72" y="44"/>
                          </a:lnTo>
                          <a:lnTo>
                            <a:pt x="106" y="55"/>
                          </a:lnTo>
                          <a:lnTo>
                            <a:pt x="156" y="65"/>
                          </a:lnTo>
                          <a:lnTo>
                            <a:pt x="166" y="91"/>
                          </a:lnTo>
                          <a:lnTo>
                            <a:pt x="140" y="84"/>
                          </a:lnTo>
                          <a:lnTo>
                            <a:pt x="114" y="80"/>
                          </a:lnTo>
                          <a:lnTo>
                            <a:pt x="101" y="82"/>
                          </a:lnTo>
                          <a:lnTo>
                            <a:pt x="97" y="95"/>
                          </a:lnTo>
                          <a:lnTo>
                            <a:pt x="105" y="112"/>
                          </a:lnTo>
                          <a:lnTo>
                            <a:pt x="115" y="128"/>
                          </a:lnTo>
                          <a:lnTo>
                            <a:pt x="136" y="153"/>
                          </a:lnTo>
                          <a:lnTo>
                            <a:pt x="166" y="179"/>
                          </a:lnTo>
                          <a:lnTo>
                            <a:pt x="208" y="209"/>
                          </a:lnTo>
                          <a:lnTo>
                            <a:pt x="208" y="230"/>
                          </a:lnTo>
                          <a:lnTo>
                            <a:pt x="190" y="219"/>
                          </a:lnTo>
                          <a:lnTo>
                            <a:pt x="166" y="205"/>
                          </a:lnTo>
                          <a:lnTo>
                            <a:pt x="132" y="179"/>
                          </a:lnTo>
                          <a:lnTo>
                            <a:pt x="105" y="150"/>
                          </a:lnTo>
                          <a:lnTo>
                            <a:pt x="80" y="128"/>
                          </a:lnTo>
                          <a:lnTo>
                            <a:pt x="56" y="101"/>
                          </a:lnTo>
                          <a:lnTo>
                            <a:pt x="36" y="78"/>
                          </a:lnTo>
                          <a:lnTo>
                            <a:pt x="15" y="57"/>
                          </a:lnTo>
                          <a:lnTo>
                            <a:pt x="2" y="35"/>
                          </a:lnTo>
                          <a:close/>
                        </a:path>
                      </a:pathLst>
                    </a:custGeom>
                    <a:solidFill>
                      <a:srgbClr val="FFA04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606" name="Freeform 7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345" y="4443"/>
                      <a:ext cx="86" cy="69"/>
                    </a:xfrm>
                    <a:custGeom>
                      <a:avLst/>
                      <a:gdLst>
                        <a:gd name="T0" fmla="*/ 0 w 86"/>
                        <a:gd name="T1" fmla="*/ 0 h 69"/>
                        <a:gd name="T2" fmla="*/ 11 w 86"/>
                        <a:gd name="T3" fmla="*/ 10 h 69"/>
                        <a:gd name="T4" fmla="*/ 25 w 86"/>
                        <a:gd name="T5" fmla="*/ 21 h 69"/>
                        <a:gd name="T6" fmla="*/ 42 w 86"/>
                        <a:gd name="T7" fmla="*/ 33 h 69"/>
                        <a:gd name="T8" fmla="*/ 60 w 86"/>
                        <a:gd name="T9" fmla="*/ 44 h 69"/>
                        <a:gd name="T10" fmla="*/ 77 w 86"/>
                        <a:gd name="T11" fmla="*/ 54 h 69"/>
                        <a:gd name="T12" fmla="*/ 86 w 86"/>
                        <a:gd name="T13" fmla="*/ 61 h 69"/>
                        <a:gd name="T14" fmla="*/ 65 w 86"/>
                        <a:gd name="T15" fmla="*/ 69 h 69"/>
                        <a:gd name="T16" fmla="*/ 42 w 86"/>
                        <a:gd name="T17" fmla="*/ 61 h 69"/>
                        <a:gd name="T18" fmla="*/ 18 w 86"/>
                        <a:gd name="T19" fmla="*/ 52 h 69"/>
                        <a:gd name="T20" fmla="*/ 0 w 86"/>
                        <a:gd name="T21" fmla="*/ 42 h 69"/>
                        <a:gd name="T22" fmla="*/ 1 w 86"/>
                        <a:gd name="T23" fmla="*/ 33 h 69"/>
                        <a:gd name="T24" fmla="*/ 4 w 86"/>
                        <a:gd name="T25" fmla="*/ 17 h 69"/>
                        <a:gd name="T26" fmla="*/ 0 w 86"/>
                        <a:gd name="T27" fmla="*/ 0 h 69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w 86"/>
                        <a:gd name="T43" fmla="*/ 0 h 69"/>
                        <a:gd name="T44" fmla="*/ 86 w 86"/>
                        <a:gd name="T45" fmla="*/ 69 h 69"/>
                      </a:gdLst>
                      <a:ahLst/>
                      <a:cxnLst>
                        <a:cxn ang="T28">
                          <a:pos x="T0" y="T1"/>
                        </a:cxn>
                        <a:cxn ang="T29">
                          <a:pos x="T2" y="T3"/>
                        </a:cxn>
                        <a:cxn ang="T30">
                          <a:pos x="T4" y="T5"/>
                        </a:cxn>
                        <a:cxn ang="T31">
                          <a:pos x="T6" y="T7"/>
                        </a:cxn>
                        <a:cxn ang="T32">
                          <a:pos x="T8" y="T9"/>
                        </a:cxn>
                        <a:cxn ang="T33">
                          <a:pos x="T10" y="T11"/>
                        </a:cxn>
                        <a:cxn ang="T34">
                          <a:pos x="T12" y="T13"/>
                        </a:cxn>
                        <a:cxn ang="T35">
                          <a:pos x="T14" y="T15"/>
                        </a:cxn>
                        <a:cxn ang="T36">
                          <a:pos x="T16" y="T17"/>
                        </a:cxn>
                        <a:cxn ang="T37">
                          <a:pos x="T18" y="T19"/>
                        </a:cxn>
                        <a:cxn ang="T38">
                          <a:pos x="T20" y="T21"/>
                        </a:cxn>
                        <a:cxn ang="T39">
                          <a:pos x="T22" y="T23"/>
                        </a:cxn>
                        <a:cxn ang="T40">
                          <a:pos x="T24" y="T25"/>
                        </a:cxn>
                        <a:cxn ang="T41">
                          <a:pos x="T26" y="T27"/>
                        </a:cxn>
                      </a:cxnLst>
                      <a:rect l="T42" t="T43" r="T44" b="T45"/>
                      <a:pathLst>
                        <a:path w="86" h="69">
                          <a:moveTo>
                            <a:pt x="0" y="0"/>
                          </a:moveTo>
                          <a:lnTo>
                            <a:pt x="11" y="10"/>
                          </a:lnTo>
                          <a:lnTo>
                            <a:pt x="25" y="21"/>
                          </a:lnTo>
                          <a:lnTo>
                            <a:pt x="42" y="33"/>
                          </a:lnTo>
                          <a:lnTo>
                            <a:pt x="60" y="44"/>
                          </a:lnTo>
                          <a:lnTo>
                            <a:pt x="77" y="54"/>
                          </a:lnTo>
                          <a:lnTo>
                            <a:pt x="86" y="61"/>
                          </a:lnTo>
                          <a:lnTo>
                            <a:pt x="65" y="69"/>
                          </a:lnTo>
                          <a:lnTo>
                            <a:pt x="42" y="61"/>
                          </a:lnTo>
                          <a:lnTo>
                            <a:pt x="18" y="52"/>
                          </a:lnTo>
                          <a:lnTo>
                            <a:pt x="0" y="42"/>
                          </a:lnTo>
                          <a:lnTo>
                            <a:pt x="1" y="33"/>
                          </a:lnTo>
                          <a:lnTo>
                            <a:pt x="4" y="1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A04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607" name="Freeform 7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501" y="4426"/>
                      <a:ext cx="732" cy="689"/>
                    </a:xfrm>
                    <a:custGeom>
                      <a:avLst/>
                      <a:gdLst>
                        <a:gd name="T0" fmla="*/ 348 w 732"/>
                        <a:gd name="T1" fmla="*/ 158 h 689"/>
                        <a:gd name="T2" fmla="*/ 292 w 732"/>
                        <a:gd name="T3" fmla="*/ 181 h 689"/>
                        <a:gd name="T4" fmla="*/ 175 w 732"/>
                        <a:gd name="T5" fmla="*/ 200 h 689"/>
                        <a:gd name="T6" fmla="*/ 0 w 732"/>
                        <a:gd name="T7" fmla="*/ 209 h 689"/>
                        <a:gd name="T8" fmla="*/ 205 w 732"/>
                        <a:gd name="T9" fmla="*/ 244 h 689"/>
                        <a:gd name="T10" fmla="*/ 435 w 732"/>
                        <a:gd name="T11" fmla="*/ 225 h 689"/>
                        <a:gd name="T12" fmla="*/ 597 w 732"/>
                        <a:gd name="T13" fmla="*/ 177 h 689"/>
                        <a:gd name="T14" fmla="*/ 648 w 732"/>
                        <a:gd name="T15" fmla="*/ 169 h 689"/>
                        <a:gd name="T16" fmla="*/ 625 w 732"/>
                        <a:gd name="T17" fmla="*/ 208 h 689"/>
                        <a:gd name="T18" fmla="*/ 510 w 732"/>
                        <a:gd name="T19" fmla="*/ 263 h 689"/>
                        <a:gd name="T20" fmla="*/ 304 w 732"/>
                        <a:gd name="T21" fmla="*/ 308 h 689"/>
                        <a:gd name="T22" fmla="*/ 177 w 732"/>
                        <a:gd name="T23" fmla="*/ 352 h 689"/>
                        <a:gd name="T24" fmla="*/ 411 w 732"/>
                        <a:gd name="T25" fmla="*/ 347 h 689"/>
                        <a:gd name="T26" fmla="*/ 567 w 732"/>
                        <a:gd name="T27" fmla="*/ 308 h 689"/>
                        <a:gd name="T28" fmla="*/ 659 w 732"/>
                        <a:gd name="T29" fmla="*/ 276 h 689"/>
                        <a:gd name="T30" fmla="*/ 661 w 732"/>
                        <a:gd name="T31" fmla="*/ 299 h 689"/>
                        <a:gd name="T32" fmla="*/ 584 w 732"/>
                        <a:gd name="T33" fmla="*/ 354 h 689"/>
                        <a:gd name="T34" fmla="*/ 439 w 732"/>
                        <a:gd name="T35" fmla="*/ 407 h 689"/>
                        <a:gd name="T36" fmla="*/ 237 w 732"/>
                        <a:gd name="T37" fmla="*/ 444 h 689"/>
                        <a:gd name="T38" fmla="*/ 305 w 732"/>
                        <a:gd name="T39" fmla="*/ 466 h 689"/>
                        <a:gd name="T40" fmla="*/ 482 w 732"/>
                        <a:gd name="T41" fmla="*/ 458 h 689"/>
                        <a:gd name="T42" fmla="*/ 629 w 732"/>
                        <a:gd name="T43" fmla="*/ 413 h 689"/>
                        <a:gd name="T44" fmla="*/ 642 w 732"/>
                        <a:gd name="T45" fmla="*/ 430 h 689"/>
                        <a:gd name="T46" fmla="*/ 599 w 732"/>
                        <a:gd name="T47" fmla="*/ 474 h 689"/>
                        <a:gd name="T48" fmla="*/ 489 w 732"/>
                        <a:gd name="T49" fmla="*/ 521 h 689"/>
                        <a:gd name="T50" fmla="*/ 360 w 732"/>
                        <a:gd name="T51" fmla="*/ 542 h 689"/>
                        <a:gd name="T52" fmla="*/ 166 w 732"/>
                        <a:gd name="T53" fmla="*/ 546 h 689"/>
                        <a:gd name="T54" fmla="*/ 301 w 732"/>
                        <a:gd name="T55" fmla="*/ 579 h 689"/>
                        <a:gd name="T56" fmla="*/ 427 w 732"/>
                        <a:gd name="T57" fmla="*/ 580 h 689"/>
                        <a:gd name="T58" fmla="*/ 540 w 732"/>
                        <a:gd name="T59" fmla="*/ 562 h 689"/>
                        <a:gd name="T60" fmla="*/ 589 w 732"/>
                        <a:gd name="T61" fmla="*/ 565 h 689"/>
                        <a:gd name="T62" fmla="*/ 561 w 732"/>
                        <a:gd name="T63" fmla="*/ 597 h 689"/>
                        <a:gd name="T64" fmla="*/ 495 w 732"/>
                        <a:gd name="T65" fmla="*/ 622 h 689"/>
                        <a:gd name="T66" fmla="*/ 253 w 732"/>
                        <a:gd name="T67" fmla="*/ 649 h 689"/>
                        <a:gd name="T68" fmla="*/ 453 w 732"/>
                        <a:gd name="T69" fmla="*/ 663 h 689"/>
                        <a:gd name="T70" fmla="*/ 466 w 732"/>
                        <a:gd name="T71" fmla="*/ 687 h 689"/>
                        <a:gd name="T72" fmla="*/ 542 w 732"/>
                        <a:gd name="T73" fmla="*/ 664 h 689"/>
                        <a:gd name="T74" fmla="*/ 597 w 732"/>
                        <a:gd name="T75" fmla="*/ 621 h 689"/>
                        <a:gd name="T76" fmla="*/ 709 w 732"/>
                        <a:gd name="T77" fmla="*/ 453 h 689"/>
                        <a:gd name="T78" fmla="*/ 714 w 732"/>
                        <a:gd name="T79" fmla="*/ 419 h 689"/>
                        <a:gd name="T80" fmla="*/ 698 w 732"/>
                        <a:gd name="T81" fmla="*/ 386 h 689"/>
                        <a:gd name="T82" fmla="*/ 713 w 732"/>
                        <a:gd name="T83" fmla="*/ 354 h 689"/>
                        <a:gd name="T84" fmla="*/ 732 w 732"/>
                        <a:gd name="T85" fmla="*/ 322 h 689"/>
                        <a:gd name="T86" fmla="*/ 719 w 732"/>
                        <a:gd name="T87" fmla="*/ 287 h 689"/>
                        <a:gd name="T88" fmla="*/ 702 w 732"/>
                        <a:gd name="T89" fmla="*/ 255 h 689"/>
                        <a:gd name="T90" fmla="*/ 723 w 732"/>
                        <a:gd name="T91" fmla="*/ 221 h 689"/>
                        <a:gd name="T92" fmla="*/ 722 w 732"/>
                        <a:gd name="T93" fmla="*/ 179 h 689"/>
                        <a:gd name="T94" fmla="*/ 705 w 732"/>
                        <a:gd name="T95" fmla="*/ 147 h 689"/>
                        <a:gd name="T96" fmla="*/ 719 w 732"/>
                        <a:gd name="T97" fmla="*/ 114 h 689"/>
                        <a:gd name="T98" fmla="*/ 732 w 732"/>
                        <a:gd name="T99" fmla="*/ 80 h 689"/>
                        <a:gd name="T100" fmla="*/ 714 w 732"/>
                        <a:gd name="T101" fmla="*/ 48 h 689"/>
                        <a:gd name="T102" fmla="*/ 634 w 732"/>
                        <a:gd name="T103" fmla="*/ 50 h 689"/>
                        <a:gd name="T104" fmla="*/ 475 w 732"/>
                        <a:gd name="T105" fmla="*/ 105 h 689"/>
                        <a:gd name="T106" fmla="*/ 294 w 732"/>
                        <a:gd name="T107" fmla="*/ 135 h 689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w 732"/>
                        <a:gd name="T163" fmla="*/ 0 h 689"/>
                        <a:gd name="T164" fmla="*/ 732 w 732"/>
                        <a:gd name="T165" fmla="*/ 689 h 689"/>
                      </a:gdLst>
                      <a:ahLst/>
                      <a:cxnLst>
                        <a:cxn ang="T108">
                          <a:pos x="T0" y="T1"/>
                        </a:cxn>
                        <a:cxn ang="T109">
                          <a:pos x="T2" y="T3"/>
                        </a:cxn>
                        <a:cxn ang="T110">
                          <a:pos x="T4" y="T5"/>
                        </a:cxn>
                        <a:cxn ang="T111">
                          <a:pos x="T6" y="T7"/>
                        </a:cxn>
                        <a:cxn ang="T112">
                          <a:pos x="T8" y="T9"/>
                        </a:cxn>
                        <a:cxn ang="T113">
                          <a:pos x="T10" y="T11"/>
                        </a:cxn>
                        <a:cxn ang="T114">
                          <a:pos x="T12" y="T13"/>
                        </a:cxn>
                        <a:cxn ang="T115">
                          <a:pos x="T14" y="T15"/>
                        </a:cxn>
                        <a:cxn ang="T116">
                          <a:pos x="T16" y="T17"/>
                        </a:cxn>
                        <a:cxn ang="T117">
                          <a:pos x="T18" y="T19"/>
                        </a:cxn>
                        <a:cxn ang="T118">
                          <a:pos x="T20" y="T21"/>
                        </a:cxn>
                        <a:cxn ang="T119">
                          <a:pos x="T22" y="T23"/>
                        </a:cxn>
                        <a:cxn ang="T120">
                          <a:pos x="T24" y="T25"/>
                        </a:cxn>
                        <a:cxn ang="T121">
                          <a:pos x="T26" y="T27"/>
                        </a:cxn>
                        <a:cxn ang="T122">
                          <a:pos x="T28" y="T29"/>
                        </a:cxn>
                        <a:cxn ang="T123">
                          <a:pos x="T30" y="T31"/>
                        </a:cxn>
                        <a:cxn ang="T124">
                          <a:pos x="T32" y="T33"/>
                        </a:cxn>
                        <a:cxn ang="T125">
                          <a:pos x="T34" y="T35"/>
                        </a:cxn>
                        <a:cxn ang="T126">
                          <a:pos x="T36" y="T37"/>
                        </a:cxn>
                        <a:cxn ang="T127">
                          <a:pos x="T38" y="T39"/>
                        </a:cxn>
                        <a:cxn ang="T128">
                          <a:pos x="T40" y="T41"/>
                        </a:cxn>
                        <a:cxn ang="T129">
                          <a:pos x="T42" y="T43"/>
                        </a:cxn>
                        <a:cxn ang="T130">
                          <a:pos x="T44" y="T45"/>
                        </a:cxn>
                        <a:cxn ang="T131">
                          <a:pos x="T46" y="T47"/>
                        </a:cxn>
                        <a:cxn ang="T132">
                          <a:pos x="T48" y="T49"/>
                        </a:cxn>
                        <a:cxn ang="T133">
                          <a:pos x="T50" y="T51"/>
                        </a:cxn>
                        <a:cxn ang="T134">
                          <a:pos x="T52" y="T53"/>
                        </a:cxn>
                        <a:cxn ang="T135">
                          <a:pos x="T54" y="T55"/>
                        </a:cxn>
                        <a:cxn ang="T136">
                          <a:pos x="T56" y="T57"/>
                        </a:cxn>
                        <a:cxn ang="T137">
                          <a:pos x="T58" y="T59"/>
                        </a:cxn>
                        <a:cxn ang="T138">
                          <a:pos x="T60" y="T61"/>
                        </a:cxn>
                        <a:cxn ang="T139">
                          <a:pos x="T62" y="T63"/>
                        </a:cxn>
                        <a:cxn ang="T140">
                          <a:pos x="T64" y="T65"/>
                        </a:cxn>
                        <a:cxn ang="T141">
                          <a:pos x="T66" y="T67"/>
                        </a:cxn>
                        <a:cxn ang="T142">
                          <a:pos x="T68" y="T69"/>
                        </a:cxn>
                        <a:cxn ang="T143">
                          <a:pos x="T70" y="T71"/>
                        </a:cxn>
                        <a:cxn ang="T144">
                          <a:pos x="T72" y="T73"/>
                        </a:cxn>
                        <a:cxn ang="T145">
                          <a:pos x="T74" y="T75"/>
                        </a:cxn>
                        <a:cxn ang="T146">
                          <a:pos x="T76" y="T77"/>
                        </a:cxn>
                        <a:cxn ang="T147">
                          <a:pos x="T78" y="T79"/>
                        </a:cxn>
                        <a:cxn ang="T148">
                          <a:pos x="T80" y="T81"/>
                        </a:cxn>
                        <a:cxn ang="T149">
                          <a:pos x="T82" y="T83"/>
                        </a:cxn>
                        <a:cxn ang="T150">
                          <a:pos x="T84" y="T85"/>
                        </a:cxn>
                        <a:cxn ang="T151">
                          <a:pos x="T86" y="T87"/>
                        </a:cxn>
                        <a:cxn ang="T152">
                          <a:pos x="T88" y="T89"/>
                        </a:cxn>
                        <a:cxn ang="T153">
                          <a:pos x="T90" y="T91"/>
                        </a:cxn>
                        <a:cxn ang="T154">
                          <a:pos x="T92" y="T93"/>
                        </a:cxn>
                        <a:cxn ang="T155">
                          <a:pos x="T94" y="T95"/>
                        </a:cxn>
                        <a:cxn ang="T156">
                          <a:pos x="T96" y="T97"/>
                        </a:cxn>
                        <a:cxn ang="T157">
                          <a:pos x="T98" y="T99"/>
                        </a:cxn>
                        <a:cxn ang="T158">
                          <a:pos x="T100" y="T101"/>
                        </a:cxn>
                        <a:cxn ang="T159">
                          <a:pos x="T102" y="T103"/>
                        </a:cxn>
                        <a:cxn ang="T160">
                          <a:pos x="T104" y="T105"/>
                        </a:cxn>
                        <a:cxn ang="T161">
                          <a:pos x="T106" y="T107"/>
                        </a:cxn>
                      </a:cxnLst>
                      <a:rect l="T162" t="T163" r="T164" b="T165"/>
                      <a:pathLst>
                        <a:path w="732" h="689">
                          <a:moveTo>
                            <a:pt x="294" y="135"/>
                          </a:moveTo>
                          <a:lnTo>
                            <a:pt x="186" y="143"/>
                          </a:lnTo>
                          <a:lnTo>
                            <a:pt x="348" y="158"/>
                          </a:lnTo>
                          <a:lnTo>
                            <a:pt x="338" y="166"/>
                          </a:lnTo>
                          <a:lnTo>
                            <a:pt x="318" y="173"/>
                          </a:lnTo>
                          <a:lnTo>
                            <a:pt x="292" y="181"/>
                          </a:lnTo>
                          <a:lnTo>
                            <a:pt x="258" y="190"/>
                          </a:lnTo>
                          <a:lnTo>
                            <a:pt x="222" y="196"/>
                          </a:lnTo>
                          <a:lnTo>
                            <a:pt x="175" y="200"/>
                          </a:lnTo>
                          <a:lnTo>
                            <a:pt x="120" y="206"/>
                          </a:lnTo>
                          <a:lnTo>
                            <a:pt x="61" y="209"/>
                          </a:lnTo>
                          <a:lnTo>
                            <a:pt x="0" y="209"/>
                          </a:lnTo>
                          <a:lnTo>
                            <a:pt x="95" y="232"/>
                          </a:lnTo>
                          <a:lnTo>
                            <a:pt x="154" y="244"/>
                          </a:lnTo>
                          <a:lnTo>
                            <a:pt x="205" y="244"/>
                          </a:lnTo>
                          <a:lnTo>
                            <a:pt x="267" y="244"/>
                          </a:lnTo>
                          <a:lnTo>
                            <a:pt x="359" y="236"/>
                          </a:lnTo>
                          <a:lnTo>
                            <a:pt x="435" y="225"/>
                          </a:lnTo>
                          <a:lnTo>
                            <a:pt x="499" y="209"/>
                          </a:lnTo>
                          <a:lnTo>
                            <a:pt x="567" y="188"/>
                          </a:lnTo>
                          <a:lnTo>
                            <a:pt x="597" y="177"/>
                          </a:lnTo>
                          <a:lnTo>
                            <a:pt x="625" y="168"/>
                          </a:lnTo>
                          <a:lnTo>
                            <a:pt x="640" y="164"/>
                          </a:lnTo>
                          <a:lnTo>
                            <a:pt x="648" y="169"/>
                          </a:lnTo>
                          <a:lnTo>
                            <a:pt x="648" y="181"/>
                          </a:lnTo>
                          <a:lnTo>
                            <a:pt x="642" y="194"/>
                          </a:lnTo>
                          <a:lnTo>
                            <a:pt x="625" y="208"/>
                          </a:lnTo>
                          <a:lnTo>
                            <a:pt x="597" y="226"/>
                          </a:lnTo>
                          <a:lnTo>
                            <a:pt x="557" y="244"/>
                          </a:lnTo>
                          <a:lnTo>
                            <a:pt x="510" y="263"/>
                          </a:lnTo>
                          <a:lnTo>
                            <a:pt x="448" y="282"/>
                          </a:lnTo>
                          <a:lnTo>
                            <a:pt x="376" y="297"/>
                          </a:lnTo>
                          <a:lnTo>
                            <a:pt x="304" y="308"/>
                          </a:lnTo>
                          <a:lnTo>
                            <a:pt x="228" y="320"/>
                          </a:lnTo>
                          <a:lnTo>
                            <a:pt x="95" y="333"/>
                          </a:lnTo>
                          <a:lnTo>
                            <a:pt x="177" y="352"/>
                          </a:lnTo>
                          <a:lnTo>
                            <a:pt x="243" y="360"/>
                          </a:lnTo>
                          <a:lnTo>
                            <a:pt x="326" y="358"/>
                          </a:lnTo>
                          <a:lnTo>
                            <a:pt x="411" y="347"/>
                          </a:lnTo>
                          <a:lnTo>
                            <a:pt x="474" y="333"/>
                          </a:lnTo>
                          <a:lnTo>
                            <a:pt x="525" y="320"/>
                          </a:lnTo>
                          <a:lnTo>
                            <a:pt x="567" y="308"/>
                          </a:lnTo>
                          <a:lnTo>
                            <a:pt x="610" y="293"/>
                          </a:lnTo>
                          <a:lnTo>
                            <a:pt x="644" y="280"/>
                          </a:lnTo>
                          <a:lnTo>
                            <a:pt x="659" y="276"/>
                          </a:lnTo>
                          <a:lnTo>
                            <a:pt x="668" y="276"/>
                          </a:lnTo>
                          <a:lnTo>
                            <a:pt x="667" y="287"/>
                          </a:lnTo>
                          <a:lnTo>
                            <a:pt x="661" y="299"/>
                          </a:lnTo>
                          <a:lnTo>
                            <a:pt x="648" y="314"/>
                          </a:lnTo>
                          <a:lnTo>
                            <a:pt x="617" y="335"/>
                          </a:lnTo>
                          <a:lnTo>
                            <a:pt x="584" y="354"/>
                          </a:lnTo>
                          <a:lnTo>
                            <a:pt x="546" y="371"/>
                          </a:lnTo>
                          <a:lnTo>
                            <a:pt x="496" y="390"/>
                          </a:lnTo>
                          <a:lnTo>
                            <a:pt x="439" y="407"/>
                          </a:lnTo>
                          <a:lnTo>
                            <a:pt x="352" y="426"/>
                          </a:lnTo>
                          <a:lnTo>
                            <a:pt x="294" y="438"/>
                          </a:lnTo>
                          <a:lnTo>
                            <a:pt x="237" y="444"/>
                          </a:lnTo>
                          <a:lnTo>
                            <a:pt x="154" y="449"/>
                          </a:lnTo>
                          <a:lnTo>
                            <a:pt x="239" y="461"/>
                          </a:lnTo>
                          <a:lnTo>
                            <a:pt x="305" y="466"/>
                          </a:lnTo>
                          <a:lnTo>
                            <a:pt x="360" y="468"/>
                          </a:lnTo>
                          <a:lnTo>
                            <a:pt x="423" y="466"/>
                          </a:lnTo>
                          <a:lnTo>
                            <a:pt x="482" y="458"/>
                          </a:lnTo>
                          <a:lnTo>
                            <a:pt x="530" y="447"/>
                          </a:lnTo>
                          <a:lnTo>
                            <a:pt x="568" y="434"/>
                          </a:lnTo>
                          <a:lnTo>
                            <a:pt x="629" y="413"/>
                          </a:lnTo>
                          <a:lnTo>
                            <a:pt x="637" y="413"/>
                          </a:lnTo>
                          <a:lnTo>
                            <a:pt x="644" y="417"/>
                          </a:lnTo>
                          <a:lnTo>
                            <a:pt x="642" y="430"/>
                          </a:lnTo>
                          <a:lnTo>
                            <a:pt x="634" y="444"/>
                          </a:lnTo>
                          <a:lnTo>
                            <a:pt x="620" y="458"/>
                          </a:lnTo>
                          <a:lnTo>
                            <a:pt x="599" y="474"/>
                          </a:lnTo>
                          <a:lnTo>
                            <a:pt x="563" y="493"/>
                          </a:lnTo>
                          <a:lnTo>
                            <a:pt x="525" y="510"/>
                          </a:lnTo>
                          <a:lnTo>
                            <a:pt x="489" y="521"/>
                          </a:lnTo>
                          <a:lnTo>
                            <a:pt x="448" y="531"/>
                          </a:lnTo>
                          <a:lnTo>
                            <a:pt x="410" y="537"/>
                          </a:lnTo>
                          <a:lnTo>
                            <a:pt x="360" y="542"/>
                          </a:lnTo>
                          <a:lnTo>
                            <a:pt x="305" y="545"/>
                          </a:lnTo>
                          <a:lnTo>
                            <a:pt x="250" y="546"/>
                          </a:lnTo>
                          <a:lnTo>
                            <a:pt x="166" y="546"/>
                          </a:lnTo>
                          <a:lnTo>
                            <a:pt x="211" y="562"/>
                          </a:lnTo>
                          <a:lnTo>
                            <a:pt x="253" y="573"/>
                          </a:lnTo>
                          <a:lnTo>
                            <a:pt x="301" y="579"/>
                          </a:lnTo>
                          <a:lnTo>
                            <a:pt x="342" y="580"/>
                          </a:lnTo>
                          <a:lnTo>
                            <a:pt x="384" y="583"/>
                          </a:lnTo>
                          <a:lnTo>
                            <a:pt x="427" y="580"/>
                          </a:lnTo>
                          <a:lnTo>
                            <a:pt x="462" y="579"/>
                          </a:lnTo>
                          <a:lnTo>
                            <a:pt x="495" y="573"/>
                          </a:lnTo>
                          <a:lnTo>
                            <a:pt x="540" y="562"/>
                          </a:lnTo>
                          <a:lnTo>
                            <a:pt x="574" y="554"/>
                          </a:lnTo>
                          <a:lnTo>
                            <a:pt x="587" y="555"/>
                          </a:lnTo>
                          <a:lnTo>
                            <a:pt x="589" y="565"/>
                          </a:lnTo>
                          <a:lnTo>
                            <a:pt x="585" y="575"/>
                          </a:lnTo>
                          <a:lnTo>
                            <a:pt x="576" y="586"/>
                          </a:lnTo>
                          <a:lnTo>
                            <a:pt x="561" y="597"/>
                          </a:lnTo>
                          <a:lnTo>
                            <a:pt x="544" y="605"/>
                          </a:lnTo>
                          <a:lnTo>
                            <a:pt x="525" y="614"/>
                          </a:lnTo>
                          <a:lnTo>
                            <a:pt x="495" y="622"/>
                          </a:lnTo>
                          <a:lnTo>
                            <a:pt x="432" y="631"/>
                          </a:lnTo>
                          <a:lnTo>
                            <a:pt x="372" y="639"/>
                          </a:lnTo>
                          <a:lnTo>
                            <a:pt x="253" y="649"/>
                          </a:lnTo>
                          <a:lnTo>
                            <a:pt x="407" y="656"/>
                          </a:lnTo>
                          <a:lnTo>
                            <a:pt x="439" y="656"/>
                          </a:lnTo>
                          <a:lnTo>
                            <a:pt x="453" y="663"/>
                          </a:lnTo>
                          <a:lnTo>
                            <a:pt x="461" y="670"/>
                          </a:lnTo>
                          <a:lnTo>
                            <a:pt x="458" y="681"/>
                          </a:lnTo>
                          <a:lnTo>
                            <a:pt x="466" y="687"/>
                          </a:lnTo>
                          <a:lnTo>
                            <a:pt x="486" y="689"/>
                          </a:lnTo>
                          <a:lnTo>
                            <a:pt x="516" y="677"/>
                          </a:lnTo>
                          <a:lnTo>
                            <a:pt x="542" y="664"/>
                          </a:lnTo>
                          <a:lnTo>
                            <a:pt x="563" y="651"/>
                          </a:lnTo>
                          <a:lnTo>
                            <a:pt x="580" y="639"/>
                          </a:lnTo>
                          <a:lnTo>
                            <a:pt x="597" y="621"/>
                          </a:lnTo>
                          <a:lnTo>
                            <a:pt x="651" y="548"/>
                          </a:lnTo>
                          <a:lnTo>
                            <a:pt x="693" y="485"/>
                          </a:lnTo>
                          <a:lnTo>
                            <a:pt x="709" y="453"/>
                          </a:lnTo>
                          <a:lnTo>
                            <a:pt x="713" y="440"/>
                          </a:lnTo>
                          <a:lnTo>
                            <a:pt x="714" y="430"/>
                          </a:lnTo>
                          <a:lnTo>
                            <a:pt x="714" y="419"/>
                          </a:lnTo>
                          <a:lnTo>
                            <a:pt x="706" y="406"/>
                          </a:lnTo>
                          <a:lnTo>
                            <a:pt x="701" y="398"/>
                          </a:lnTo>
                          <a:lnTo>
                            <a:pt x="698" y="386"/>
                          </a:lnTo>
                          <a:lnTo>
                            <a:pt x="701" y="373"/>
                          </a:lnTo>
                          <a:lnTo>
                            <a:pt x="706" y="364"/>
                          </a:lnTo>
                          <a:lnTo>
                            <a:pt x="713" y="354"/>
                          </a:lnTo>
                          <a:lnTo>
                            <a:pt x="719" y="344"/>
                          </a:lnTo>
                          <a:lnTo>
                            <a:pt x="727" y="333"/>
                          </a:lnTo>
                          <a:lnTo>
                            <a:pt x="732" y="322"/>
                          </a:lnTo>
                          <a:lnTo>
                            <a:pt x="731" y="308"/>
                          </a:lnTo>
                          <a:lnTo>
                            <a:pt x="726" y="297"/>
                          </a:lnTo>
                          <a:lnTo>
                            <a:pt x="719" y="287"/>
                          </a:lnTo>
                          <a:lnTo>
                            <a:pt x="713" y="278"/>
                          </a:lnTo>
                          <a:lnTo>
                            <a:pt x="705" y="267"/>
                          </a:lnTo>
                          <a:lnTo>
                            <a:pt x="702" y="255"/>
                          </a:lnTo>
                          <a:lnTo>
                            <a:pt x="705" y="246"/>
                          </a:lnTo>
                          <a:lnTo>
                            <a:pt x="714" y="232"/>
                          </a:lnTo>
                          <a:lnTo>
                            <a:pt x="723" y="221"/>
                          </a:lnTo>
                          <a:lnTo>
                            <a:pt x="727" y="209"/>
                          </a:lnTo>
                          <a:lnTo>
                            <a:pt x="727" y="194"/>
                          </a:lnTo>
                          <a:lnTo>
                            <a:pt x="722" y="179"/>
                          </a:lnTo>
                          <a:lnTo>
                            <a:pt x="713" y="168"/>
                          </a:lnTo>
                          <a:lnTo>
                            <a:pt x="709" y="160"/>
                          </a:lnTo>
                          <a:lnTo>
                            <a:pt x="705" y="147"/>
                          </a:lnTo>
                          <a:lnTo>
                            <a:pt x="706" y="133"/>
                          </a:lnTo>
                          <a:lnTo>
                            <a:pt x="714" y="122"/>
                          </a:lnTo>
                          <a:lnTo>
                            <a:pt x="719" y="114"/>
                          </a:lnTo>
                          <a:lnTo>
                            <a:pt x="727" y="105"/>
                          </a:lnTo>
                          <a:lnTo>
                            <a:pt x="731" y="93"/>
                          </a:lnTo>
                          <a:lnTo>
                            <a:pt x="732" y="80"/>
                          </a:lnTo>
                          <a:lnTo>
                            <a:pt x="730" y="72"/>
                          </a:lnTo>
                          <a:lnTo>
                            <a:pt x="722" y="59"/>
                          </a:lnTo>
                          <a:lnTo>
                            <a:pt x="714" y="48"/>
                          </a:lnTo>
                          <a:lnTo>
                            <a:pt x="709" y="34"/>
                          </a:lnTo>
                          <a:lnTo>
                            <a:pt x="709" y="0"/>
                          </a:lnTo>
                          <a:lnTo>
                            <a:pt x="634" y="50"/>
                          </a:lnTo>
                          <a:lnTo>
                            <a:pt x="589" y="69"/>
                          </a:lnTo>
                          <a:lnTo>
                            <a:pt x="536" y="86"/>
                          </a:lnTo>
                          <a:lnTo>
                            <a:pt x="475" y="105"/>
                          </a:lnTo>
                          <a:lnTo>
                            <a:pt x="420" y="116"/>
                          </a:lnTo>
                          <a:lnTo>
                            <a:pt x="365" y="126"/>
                          </a:lnTo>
                          <a:lnTo>
                            <a:pt x="294" y="135"/>
                          </a:lnTo>
                          <a:close/>
                        </a:path>
                      </a:pathLst>
                    </a:custGeom>
                    <a:solidFill>
                      <a:srgbClr val="FFA04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4608" name="Group 74"/>
                <p:cNvGrpSpPr>
                  <a:grpSpLocks noChangeAspect="1"/>
                </p:cNvGrpSpPr>
                <p:nvPr/>
              </p:nvGrpSpPr>
              <p:grpSpPr bwMode="auto">
                <a:xfrm>
                  <a:off x="6929" y="4535"/>
                  <a:ext cx="218" cy="436"/>
                  <a:chOff x="6929" y="4535"/>
                  <a:chExt cx="218" cy="436"/>
                </a:xfrm>
              </p:grpSpPr>
              <p:sp>
                <p:nvSpPr>
                  <p:cNvPr id="24609" name="Freeform 75"/>
                  <p:cNvSpPr>
                    <a:spLocks noChangeAspect="1"/>
                  </p:cNvSpPr>
                  <p:nvPr/>
                </p:nvSpPr>
                <p:spPr bwMode="auto">
                  <a:xfrm>
                    <a:off x="6971" y="4651"/>
                    <a:ext cx="167" cy="70"/>
                  </a:xfrm>
                  <a:custGeom>
                    <a:avLst/>
                    <a:gdLst>
                      <a:gd name="T0" fmla="*/ 167 w 167"/>
                      <a:gd name="T1" fmla="*/ 13 h 70"/>
                      <a:gd name="T2" fmla="*/ 151 w 167"/>
                      <a:gd name="T3" fmla="*/ 0 h 70"/>
                      <a:gd name="T4" fmla="*/ 100 w 167"/>
                      <a:gd name="T5" fmla="*/ 26 h 70"/>
                      <a:gd name="T6" fmla="*/ 49 w 167"/>
                      <a:gd name="T7" fmla="*/ 45 h 70"/>
                      <a:gd name="T8" fmla="*/ 0 w 167"/>
                      <a:gd name="T9" fmla="*/ 59 h 70"/>
                      <a:gd name="T10" fmla="*/ 9 w 167"/>
                      <a:gd name="T11" fmla="*/ 70 h 70"/>
                      <a:gd name="T12" fmla="*/ 43 w 167"/>
                      <a:gd name="T13" fmla="*/ 70 h 70"/>
                      <a:gd name="T14" fmla="*/ 89 w 167"/>
                      <a:gd name="T15" fmla="*/ 60 h 70"/>
                      <a:gd name="T16" fmla="*/ 130 w 167"/>
                      <a:gd name="T17" fmla="*/ 40 h 70"/>
                      <a:gd name="T18" fmla="*/ 167 w 167"/>
                      <a:gd name="T19" fmla="*/ 13 h 7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67"/>
                      <a:gd name="T31" fmla="*/ 0 h 70"/>
                      <a:gd name="T32" fmla="*/ 167 w 167"/>
                      <a:gd name="T33" fmla="*/ 70 h 7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67" h="70">
                        <a:moveTo>
                          <a:pt x="167" y="13"/>
                        </a:moveTo>
                        <a:lnTo>
                          <a:pt x="151" y="0"/>
                        </a:lnTo>
                        <a:lnTo>
                          <a:pt x="100" y="26"/>
                        </a:lnTo>
                        <a:lnTo>
                          <a:pt x="49" y="45"/>
                        </a:lnTo>
                        <a:lnTo>
                          <a:pt x="0" y="59"/>
                        </a:lnTo>
                        <a:lnTo>
                          <a:pt x="9" y="70"/>
                        </a:lnTo>
                        <a:lnTo>
                          <a:pt x="43" y="70"/>
                        </a:lnTo>
                        <a:lnTo>
                          <a:pt x="89" y="60"/>
                        </a:lnTo>
                        <a:lnTo>
                          <a:pt x="130" y="40"/>
                        </a:lnTo>
                        <a:lnTo>
                          <a:pt x="167" y="13"/>
                        </a:lnTo>
                        <a:close/>
                      </a:path>
                    </a:pathLst>
                  </a:custGeom>
                  <a:solidFill>
                    <a:srgbClr val="FFE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10" name="Freeform 76"/>
                  <p:cNvSpPr>
                    <a:spLocks noChangeAspect="1"/>
                  </p:cNvSpPr>
                  <p:nvPr/>
                </p:nvSpPr>
                <p:spPr bwMode="auto">
                  <a:xfrm>
                    <a:off x="7001" y="4763"/>
                    <a:ext cx="146" cy="78"/>
                  </a:xfrm>
                  <a:custGeom>
                    <a:avLst/>
                    <a:gdLst>
                      <a:gd name="T0" fmla="*/ 146 w 146"/>
                      <a:gd name="T1" fmla="*/ 15 h 78"/>
                      <a:gd name="T2" fmla="*/ 138 w 146"/>
                      <a:gd name="T3" fmla="*/ 0 h 78"/>
                      <a:gd name="T4" fmla="*/ 89 w 146"/>
                      <a:gd name="T5" fmla="*/ 34 h 78"/>
                      <a:gd name="T6" fmla="*/ 50 w 146"/>
                      <a:gd name="T7" fmla="*/ 51 h 78"/>
                      <a:gd name="T8" fmla="*/ 0 w 146"/>
                      <a:gd name="T9" fmla="*/ 66 h 78"/>
                      <a:gd name="T10" fmla="*/ 10 w 146"/>
                      <a:gd name="T11" fmla="*/ 78 h 78"/>
                      <a:gd name="T12" fmla="*/ 42 w 146"/>
                      <a:gd name="T13" fmla="*/ 78 h 78"/>
                      <a:gd name="T14" fmla="*/ 74 w 146"/>
                      <a:gd name="T15" fmla="*/ 69 h 78"/>
                      <a:gd name="T16" fmla="*/ 112 w 146"/>
                      <a:gd name="T17" fmla="*/ 45 h 78"/>
                      <a:gd name="T18" fmla="*/ 146 w 146"/>
                      <a:gd name="T19" fmla="*/ 15 h 7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46"/>
                      <a:gd name="T31" fmla="*/ 0 h 78"/>
                      <a:gd name="T32" fmla="*/ 146 w 146"/>
                      <a:gd name="T33" fmla="*/ 78 h 7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46" h="78">
                        <a:moveTo>
                          <a:pt x="146" y="15"/>
                        </a:moveTo>
                        <a:lnTo>
                          <a:pt x="138" y="0"/>
                        </a:lnTo>
                        <a:lnTo>
                          <a:pt x="89" y="34"/>
                        </a:lnTo>
                        <a:lnTo>
                          <a:pt x="50" y="51"/>
                        </a:lnTo>
                        <a:lnTo>
                          <a:pt x="0" y="66"/>
                        </a:lnTo>
                        <a:lnTo>
                          <a:pt x="10" y="78"/>
                        </a:lnTo>
                        <a:lnTo>
                          <a:pt x="42" y="78"/>
                        </a:lnTo>
                        <a:lnTo>
                          <a:pt x="74" y="69"/>
                        </a:lnTo>
                        <a:lnTo>
                          <a:pt x="112" y="45"/>
                        </a:lnTo>
                        <a:lnTo>
                          <a:pt x="146" y="15"/>
                        </a:lnTo>
                        <a:close/>
                      </a:path>
                    </a:pathLst>
                  </a:custGeom>
                  <a:solidFill>
                    <a:srgbClr val="FFE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11" name="Freeform 77"/>
                  <p:cNvSpPr>
                    <a:spLocks noChangeAspect="1"/>
                  </p:cNvSpPr>
                  <p:nvPr/>
                </p:nvSpPr>
                <p:spPr bwMode="auto">
                  <a:xfrm>
                    <a:off x="6992" y="4894"/>
                    <a:ext cx="149" cy="77"/>
                  </a:xfrm>
                  <a:custGeom>
                    <a:avLst/>
                    <a:gdLst>
                      <a:gd name="T0" fmla="*/ 149 w 149"/>
                      <a:gd name="T1" fmla="*/ 11 h 77"/>
                      <a:gd name="T2" fmla="*/ 138 w 149"/>
                      <a:gd name="T3" fmla="*/ 0 h 77"/>
                      <a:gd name="T4" fmla="*/ 93 w 149"/>
                      <a:gd name="T5" fmla="*/ 31 h 77"/>
                      <a:gd name="T6" fmla="*/ 49 w 149"/>
                      <a:gd name="T7" fmla="*/ 49 h 77"/>
                      <a:gd name="T8" fmla="*/ 0 w 149"/>
                      <a:gd name="T9" fmla="*/ 63 h 77"/>
                      <a:gd name="T10" fmla="*/ 9 w 149"/>
                      <a:gd name="T11" fmla="*/ 77 h 77"/>
                      <a:gd name="T12" fmla="*/ 42 w 149"/>
                      <a:gd name="T13" fmla="*/ 74 h 77"/>
                      <a:gd name="T14" fmla="*/ 81 w 149"/>
                      <a:gd name="T15" fmla="*/ 65 h 77"/>
                      <a:gd name="T16" fmla="*/ 121 w 149"/>
                      <a:gd name="T17" fmla="*/ 40 h 77"/>
                      <a:gd name="T18" fmla="*/ 149 w 149"/>
                      <a:gd name="T19" fmla="*/ 11 h 7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49"/>
                      <a:gd name="T31" fmla="*/ 0 h 77"/>
                      <a:gd name="T32" fmla="*/ 149 w 149"/>
                      <a:gd name="T33" fmla="*/ 77 h 7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49" h="77">
                        <a:moveTo>
                          <a:pt x="149" y="11"/>
                        </a:moveTo>
                        <a:lnTo>
                          <a:pt x="138" y="0"/>
                        </a:lnTo>
                        <a:lnTo>
                          <a:pt x="93" y="31"/>
                        </a:lnTo>
                        <a:lnTo>
                          <a:pt x="49" y="49"/>
                        </a:lnTo>
                        <a:lnTo>
                          <a:pt x="0" y="63"/>
                        </a:lnTo>
                        <a:lnTo>
                          <a:pt x="9" y="77"/>
                        </a:lnTo>
                        <a:lnTo>
                          <a:pt x="42" y="74"/>
                        </a:lnTo>
                        <a:lnTo>
                          <a:pt x="81" y="65"/>
                        </a:lnTo>
                        <a:lnTo>
                          <a:pt x="121" y="40"/>
                        </a:lnTo>
                        <a:lnTo>
                          <a:pt x="149" y="11"/>
                        </a:lnTo>
                        <a:close/>
                      </a:path>
                    </a:pathLst>
                  </a:custGeom>
                  <a:solidFill>
                    <a:srgbClr val="FFE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12" name="Freeform 78"/>
                  <p:cNvSpPr>
                    <a:spLocks noChangeAspect="1"/>
                  </p:cNvSpPr>
                  <p:nvPr/>
                </p:nvSpPr>
                <p:spPr bwMode="auto">
                  <a:xfrm>
                    <a:off x="6929" y="4535"/>
                    <a:ext cx="171" cy="68"/>
                  </a:xfrm>
                  <a:custGeom>
                    <a:avLst/>
                    <a:gdLst>
                      <a:gd name="T0" fmla="*/ 171 w 171"/>
                      <a:gd name="T1" fmla="*/ 13 h 68"/>
                      <a:gd name="T2" fmla="*/ 154 w 171"/>
                      <a:gd name="T3" fmla="*/ 0 h 68"/>
                      <a:gd name="T4" fmla="*/ 97 w 171"/>
                      <a:gd name="T5" fmla="*/ 26 h 68"/>
                      <a:gd name="T6" fmla="*/ 50 w 171"/>
                      <a:gd name="T7" fmla="*/ 41 h 68"/>
                      <a:gd name="T8" fmla="*/ 0 w 171"/>
                      <a:gd name="T9" fmla="*/ 55 h 68"/>
                      <a:gd name="T10" fmla="*/ 11 w 171"/>
                      <a:gd name="T11" fmla="*/ 68 h 68"/>
                      <a:gd name="T12" fmla="*/ 42 w 171"/>
                      <a:gd name="T13" fmla="*/ 66 h 68"/>
                      <a:gd name="T14" fmla="*/ 82 w 171"/>
                      <a:gd name="T15" fmla="*/ 57 h 68"/>
                      <a:gd name="T16" fmla="*/ 127 w 171"/>
                      <a:gd name="T17" fmla="*/ 40 h 68"/>
                      <a:gd name="T18" fmla="*/ 171 w 171"/>
                      <a:gd name="T19" fmla="*/ 13 h 6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71"/>
                      <a:gd name="T31" fmla="*/ 0 h 68"/>
                      <a:gd name="T32" fmla="*/ 171 w 171"/>
                      <a:gd name="T33" fmla="*/ 68 h 6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71" h="68">
                        <a:moveTo>
                          <a:pt x="171" y="13"/>
                        </a:moveTo>
                        <a:lnTo>
                          <a:pt x="154" y="0"/>
                        </a:lnTo>
                        <a:lnTo>
                          <a:pt x="97" y="26"/>
                        </a:lnTo>
                        <a:lnTo>
                          <a:pt x="50" y="41"/>
                        </a:lnTo>
                        <a:lnTo>
                          <a:pt x="0" y="55"/>
                        </a:lnTo>
                        <a:lnTo>
                          <a:pt x="11" y="68"/>
                        </a:lnTo>
                        <a:lnTo>
                          <a:pt x="42" y="66"/>
                        </a:lnTo>
                        <a:lnTo>
                          <a:pt x="82" y="57"/>
                        </a:lnTo>
                        <a:lnTo>
                          <a:pt x="127" y="40"/>
                        </a:lnTo>
                        <a:lnTo>
                          <a:pt x="171" y="13"/>
                        </a:lnTo>
                        <a:close/>
                      </a:path>
                    </a:pathLst>
                  </a:custGeom>
                  <a:solidFill>
                    <a:srgbClr val="FFE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4613" name="Freeform 79"/>
              <p:cNvSpPr>
                <a:spLocks noChangeAspect="1"/>
              </p:cNvSpPr>
              <p:nvPr/>
            </p:nvSpPr>
            <p:spPr bwMode="auto">
              <a:xfrm>
                <a:off x="5770" y="1606"/>
                <a:ext cx="2019" cy="2908"/>
              </a:xfrm>
              <a:custGeom>
                <a:avLst/>
                <a:gdLst>
                  <a:gd name="T0" fmla="*/ 1445 w 2019"/>
                  <a:gd name="T1" fmla="*/ 2807 h 2908"/>
                  <a:gd name="T2" fmla="*/ 1463 w 2019"/>
                  <a:gd name="T3" fmla="*/ 2784 h 2908"/>
                  <a:gd name="T4" fmla="*/ 1471 w 2019"/>
                  <a:gd name="T5" fmla="*/ 2765 h 2908"/>
                  <a:gd name="T6" fmla="*/ 1484 w 2019"/>
                  <a:gd name="T7" fmla="*/ 2698 h 2908"/>
                  <a:gd name="T8" fmla="*/ 1563 w 2019"/>
                  <a:gd name="T9" fmla="*/ 2229 h 2908"/>
                  <a:gd name="T10" fmla="*/ 1619 w 2019"/>
                  <a:gd name="T11" fmla="*/ 2062 h 2908"/>
                  <a:gd name="T12" fmla="*/ 1672 w 2019"/>
                  <a:gd name="T13" fmla="*/ 1943 h 2908"/>
                  <a:gd name="T14" fmla="*/ 1773 w 2019"/>
                  <a:gd name="T15" fmla="*/ 1766 h 2908"/>
                  <a:gd name="T16" fmla="*/ 1879 w 2019"/>
                  <a:gd name="T17" fmla="*/ 1590 h 2908"/>
                  <a:gd name="T18" fmla="*/ 1952 w 2019"/>
                  <a:gd name="T19" fmla="*/ 1429 h 2908"/>
                  <a:gd name="T20" fmla="*/ 1995 w 2019"/>
                  <a:gd name="T21" fmla="*/ 1267 h 2908"/>
                  <a:gd name="T22" fmla="*/ 2019 w 2019"/>
                  <a:gd name="T23" fmla="*/ 1062 h 2908"/>
                  <a:gd name="T24" fmla="*/ 2003 w 2019"/>
                  <a:gd name="T25" fmla="*/ 873 h 2908"/>
                  <a:gd name="T26" fmla="*/ 1960 w 2019"/>
                  <a:gd name="T27" fmla="*/ 694 h 2908"/>
                  <a:gd name="T28" fmla="*/ 1888 w 2019"/>
                  <a:gd name="T29" fmla="*/ 529 h 2908"/>
                  <a:gd name="T30" fmla="*/ 1765 w 2019"/>
                  <a:gd name="T31" fmla="*/ 354 h 2908"/>
                  <a:gd name="T32" fmla="*/ 1636 w 2019"/>
                  <a:gd name="T33" fmla="*/ 232 h 2908"/>
                  <a:gd name="T34" fmla="*/ 1471 w 2019"/>
                  <a:gd name="T35" fmla="*/ 120 h 2908"/>
                  <a:gd name="T36" fmla="*/ 1277 w 2019"/>
                  <a:gd name="T37" fmla="*/ 40 h 2908"/>
                  <a:gd name="T38" fmla="*/ 1115 w 2019"/>
                  <a:gd name="T39" fmla="*/ 6 h 2908"/>
                  <a:gd name="T40" fmla="*/ 936 w 2019"/>
                  <a:gd name="T41" fmla="*/ 0 h 2908"/>
                  <a:gd name="T42" fmla="*/ 782 w 2019"/>
                  <a:gd name="T43" fmla="*/ 28 h 2908"/>
                  <a:gd name="T44" fmla="*/ 630 w 2019"/>
                  <a:gd name="T45" fmla="*/ 78 h 2908"/>
                  <a:gd name="T46" fmla="*/ 501 w 2019"/>
                  <a:gd name="T47" fmla="*/ 145 h 2908"/>
                  <a:gd name="T48" fmla="*/ 365 w 2019"/>
                  <a:gd name="T49" fmla="*/ 242 h 2908"/>
                  <a:gd name="T50" fmla="*/ 242 w 2019"/>
                  <a:gd name="T51" fmla="*/ 360 h 2908"/>
                  <a:gd name="T52" fmla="*/ 140 w 2019"/>
                  <a:gd name="T53" fmla="*/ 495 h 2908"/>
                  <a:gd name="T54" fmla="*/ 53 w 2019"/>
                  <a:gd name="T55" fmla="*/ 685 h 2908"/>
                  <a:gd name="T56" fmla="*/ 7 w 2019"/>
                  <a:gd name="T57" fmla="*/ 879 h 2908"/>
                  <a:gd name="T58" fmla="*/ 0 w 2019"/>
                  <a:gd name="T59" fmla="*/ 1052 h 2908"/>
                  <a:gd name="T60" fmla="*/ 14 w 2019"/>
                  <a:gd name="T61" fmla="*/ 1239 h 2908"/>
                  <a:gd name="T62" fmla="*/ 62 w 2019"/>
                  <a:gd name="T63" fmla="*/ 1427 h 2908"/>
                  <a:gd name="T64" fmla="*/ 144 w 2019"/>
                  <a:gd name="T65" fmla="*/ 1602 h 2908"/>
                  <a:gd name="T66" fmla="*/ 239 w 2019"/>
                  <a:gd name="T67" fmla="*/ 1770 h 2908"/>
                  <a:gd name="T68" fmla="*/ 370 w 2019"/>
                  <a:gd name="T69" fmla="*/ 2007 h 2908"/>
                  <a:gd name="T70" fmla="*/ 429 w 2019"/>
                  <a:gd name="T71" fmla="*/ 2138 h 2908"/>
                  <a:gd name="T72" fmla="*/ 469 w 2019"/>
                  <a:gd name="T73" fmla="*/ 2292 h 2908"/>
                  <a:gd name="T74" fmla="*/ 501 w 2019"/>
                  <a:gd name="T75" fmla="*/ 2506 h 2908"/>
                  <a:gd name="T76" fmla="*/ 526 w 2019"/>
                  <a:gd name="T77" fmla="*/ 2693 h 2908"/>
                  <a:gd name="T78" fmla="*/ 543 w 2019"/>
                  <a:gd name="T79" fmla="*/ 2767 h 2908"/>
                  <a:gd name="T80" fmla="*/ 552 w 2019"/>
                  <a:gd name="T81" fmla="*/ 2784 h 2908"/>
                  <a:gd name="T82" fmla="*/ 576 w 2019"/>
                  <a:gd name="T83" fmla="*/ 2812 h 2908"/>
                  <a:gd name="T84" fmla="*/ 635 w 2019"/>
                  <a:gd name="T85" fmla="*/ 2847 h 2908"/>
                  <a:gd name="T86" fmla="*/ 703 w 2019"/>
                  <a:gd name="T87" fmla="*/ 2870 h 2908"/>
                  <a:gd name="T88" fmla="*/ 778 w 2019"/>
                  <a:gd name="T89" fmla="*/ 2889 h 2908"/>
                  <a:gd name="T90" fmla="*/ 857 w 2019"/>
                  <a:gd name="T91" fmla="*/ 2900 h 2908"/>
                  <a:gd name="T92" fmla="*/ 934 w 2019"/>
                  <a:gd name="T93" fmla="*/ 2906 h 2908"/>
                  <a:gd name="T94" fmla="*/ 1006 w 2019"/>
                  <a:gd name="T95" fmla="*/ 2908 h 2908"/>
                  <a:gd name="T96" fmla="*/ 1086 w 2019"/>
                  <a:gd name="T97" fmla="*/ 2906 h 2908"/>
                  <a:gd name="T98" fmla="*/ 1166 w 2019"/>
                  <a:gd name="T99" fmla="*/ 2900 h 2908"/>
                  <a:gd name="T100" fmla="*/ 1241 w 2019"/>
                  <a:gd name="T101" fmla="*/ 2887 h 2908"/>
                  <a:gd name="T102" fmla="*/ 1309 w 2019"/>
                  <a:gd name="T103" fmla="*/ 2871 h 2908"/>
                  <a:gd name="T104" fmla="*/ 1375 w 2019"/>
                  <a:gd name="T105" fmla="*/ 2849 h 290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019"/>
                  <a:gd name="T160" fmla="*/ 0 h 2908"/>
                  <a:gd name="T161" fmla="*/ 2019 w 2019"/>
                  <a:gd name="T162" fmla="*/ 2908 h 290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019" h="2908">
                    <a:moveTo>
                      <a:pt x="1415" y="2830"/>
                    </a:moveTo>
                    <a:lnTo>
                      <a:pt x="1432" y="2818"/>
                    </a:lnTo>
                    <a:lnTo>
                      <a:pt x="1445" y="2807"/>
                    </a:lnTo>
                    <a:lnTo>
                      <a:pt x="1453" y="2799"/>
                    </a:lnTo>
                    <a:lnTo>
                      <a:pt x="1458" y="2790"/>
                    </a:lnTo>
                    <a:lnTo>
                      <a:pt x="1463" y="2784"/>
                    </a:lnTo>
                    <a:lnTo>
                      <a:pt x="1466" y="2778"/>
                    </a:lnTo>
                    <a:lnTo>
                      <a:pt x="1470" y="2773"/>
                    </a:lnTo>
                    <a:lnTo>
                      <a:pt x="1471" y="2765"/>
                    </a:lnTo>
                    <a:lnTo>
                      <a:pt x="1474" y="2756"/>
                    </a:lnTo>
                    <a:lnTo>
                      <a:pt x="1475" y="2744"/>
                    </a:lnTo>
                    <a:lnTo>
                      <a:pt x="1484" y="2698"/>
                    </a:lnTo>
                    <a:lnTo>
                      <a:pt x="1543" y="2322"/>
                    </a:lnTo>
                    <a:lnTo>
                      <a:pt x="1554" y="2268"/>
                    </a:lnTo>
                    <a:lnTo>
                      <a:pt x="1563" y="2229"/>
                    </a:lnTo>
                    <a:lnTo>
                      <a:pt x="1577" y="2175"/>
                    </a:lnTo>
                    <a:lnTo>
                      <a:pt x="1598" y="2115"/>
                    </a:lnTo>
                    <a:lnTo>
                      <a:pt x="1619" y="2062"/>
                    </a:lnTo>
                    <a:lnTo>
                      <a:pt x="1638" y="2018"/>
                    </a:lnTo>
                    <a:lnTo>
                      <a:pt x="1655" y="1980"/>
                    </a:lnTo>
                    <a:lnTo>
                      <a:pt x="1672" y="1943"/>
                    </a:lnTo>
                    <a:lnTo>
                      <a:pt x="1706" y="1880"/>
                    </a:lnTo>
                    <a:lnTo>
                      <a:pt x="1740" y="1821"/>
                    </a:lnTo>
                    <a:lnTo>
                      <a:pt x="1773" y="1766"/>
                    </a:lnTo>
                    <a:lnTo>
                      <a:pt x="1799" y="1724"/>
                    </a:lnTo>
                    <a:lnTo>
                      <a:pt x="1846" y="1645"/>
                    </a:lnTo>
                    <a:lnTo>
                      <a:pt x="1879" y="1590"/>
                    </a:lnTo>
                    <a:lnTo>
                      <a:pt x="1905" y="1544"/>
                    </a:lnTo>
                    <a:lnTo>
                      <a:pt x="1927" y="1492"/>
                    </a:lnTo>
                    <a:lnTo>
                      <a:pt x="1952" y="1429"/>
                    </a:lnTo>
                    <a:lnTo>
                      <a:pt x="1969" y="1374"/>
                    </a:lnTo>
                    <a:lnTo>
                      <a:pt x="1985" y="1316"/>
                    </a:lnTo>
                    <a:lnTo>
                      <a:pt x="1995" y="1267"/>
                    </a:lnTo>
                    <a:lnTo>
                      <a:pt x="2007" y="1212"/>
                    </a:lnTo>
                    <a:lnTo>
                      <a:pt x="2015" y="1142"/>
                    </a:lnTo>
                    <a:lnTo>
                      <a:pt x="2019" y="1062"/>
                    </a:lnTo>
                    <a:lnTo>
                      <a:pt x="2019" y="987"/>
                    </a:lnTo>
                    <a:lnTo>
                      <a:pt x="2012" y="928"/>
                    </a:lnTo>
                    <a:lnTo>
                      <a:pt x="2003" y="873"/>
                    </a:lnTo>
                    <a:lnTo>
                      <a:pt x="1994" y="824"/>
                    </a:lnTo>
                    <a:lnTo>
                      <a:pt x="1978" y="759"/>
                    </a:lnTo>
                    <a:lnTo>
                      <a:pt x="1960" y="694"/>
                    </a:lnTo>
                    <a:lnTo>
                      <a:pt x="1940" y="634"/>
                    </a:lnTo>
                    <a:lnTo>
                      <a:pt x="1917" y="578"/>
                    </a:lnTo>
                    <a:lnTo>
                      <a:pt x="1888" y="529"/>
                    </a:lnTo>
                    <a:lnTo>
                      <a:pt x="1850" y="466"/>
                    </a:lnTo>
                    <a:lnTo>
                      <a:pt x="1807" y="403"/>
                    </a:lnTo>
                    <a:lnTo>
                      <a:pt x="1765" y="354"/>
                    </a:lnTo>
                    <a:lnTo>
                      <a:pt x="1727" y="312"/>
                    </a:lnTo>
                    <a:lnTo>
                      <a:pt x="1683" y="272"/>
                    </a:lnTo>
                    <a:lnTo>
                      <a:pt x="1636" y="232"/>
                    </a:lnTo>
                    <a:lnTo>
                      <a:pt x="1590" y="196"/>
                    </a:lnTo>
                    <a:lnTo>
                      <a:pt x="1535" y="159"/>
                    </a:lnTo>
                    <a:lnTo>
                      <a:pt x="1471" y="120"/>
                    </a:lnTo>
                    <a:lnTo>
                      <a:pt x="1411" y="90"/>
                    </a:lnTo>
                    <a:lnTo>
                      <a:pt x="1341" y="61"/>
                    </a:lnTo>
                    <a:lnTo>
                      <a:pt x="1277" y="40"/>
                    </a:lnTo>
                    <a:lnTo>
                      <a:pt x="1224" y="27"/>
                    </a:lnTo>
                    <a:lnTo>
                      <a:pt x="1167" y="14"/>
                    </a:lnTo>
                    <a:lnTo>
                      <a:pt x="1115" y="6"/>
                    </a:lnTo>
                    <a:lnTo>
                      <a:pt x="1053" y="0"/>
                    </a:lnTo>
                    <a:lnTo>
                      <a:pt x="997" y="0"/>
                    </a:lnTo>
                    <a:lnTo>
                      <a:pt x="936" y="0"/>
                    </a:lnTo>
                    <a:lnTo>
                      <a:pt x="885" y="6"/>
                    </a:lnTo>
                    <a:lnTo>
                      <a:pt x="826" y="19"/>
                    </a:lnTo>
                    <a:lnTo>
                      <a:pt x="782" y="28"/>
                    </a:lnTo>
                    <a:lnTo>
                      <a:pt x="727" y="44"/>
                    </a:lnTo>
                    <a:lnTo>
                      <a:pt x="676" y="59"/>
                    </a:lnTo>
                    <a:lnTo>
                      <a:pt x="630" y="78"/>
                    </a:lnTo>
                    <a:lnTo>
                      <a:pt x="586" y="97"/>
                    </a:lnTo>
                    <a:lnTo>
                      <a:pt x="541" y="121"/>
                    </a:lnTo>
                    <a:lnTo>
                      <a:pt x="501" y="145"/>
                    </a:lnTo>
                    <a:lnTo>
                      <a:pt x="456" y="175"/>
                    </a:lnTo>
                    <a:lnTo>
                      <a:pt x="408" y="209"/>
                    </a:lnTo>
                    <a:lnTo>
                      <a:pt x="365" y="242"/>
                    </a:lnTo>
                    <a:lnTo>
                      <a:pt x="326" y="277"/>
                    </a:lnTo>
                    <a:lnTo>
                      <a:pt x="284" y="316"/>
                    </a:lnTo>
                    <a:lnTo>
                      <a:pt x="242" y="360"/>
                    </a:lnTo>
                    <a:lnTo>
                      <a:pt x="206" y="402"/>
                    </a:lnTo>
                    <a:lnTo>
                      <a:pt x="175" y="441"/>
                    </a:lnTo>
                    <a:lnTo>
                      <a:pt x="140" y="495"/>
                    </a:lnTo>
                    <a:lnTo>
                      <a:pt x="106" y="554"/>
                    </a:lnTo>
                    <a:lnTo>
                      <a:pt x="75" y="620"/>
                    </a:lnTo>
                    <a:lnTo>
                      <a:pt x="53" y="685"/>
                    </a:lnTo>
                    <a:lnTo>
                      <a:pt x="34" y="752"/>
                    </a:lnTo>
                    <a:lnTo>
                      <a:pt x="17" y="818"/>
                    </a:lnTo>
                    <a:lnTo>
                      <a:pt x="7" y="879"/>
                    </a:lnTo>
                    <a:lnTo>
                      <a:pt x="0" y="940"/>
                    </a:lnTo>
                    <a:lnTo>
                      <a:pt x="0" y="999"/>
                    </a:lnTo>
                    <a:lnTo>
                      <a:pt x="0" y="1052"/>
                    </a:lnTo>
                    <a:lnTo>
                      <a:pt x="0" y="1115"/>
                    </a:lnTo>
                    <a:lnTo>
                      <a:pt x="3" y="1170"/>
                    </a:lnTo>
                    <a:lnTo>
                      <a:pt x="14" y="1239"/>
                    </a:lnTo>
                    <a:lnTo>
                      <a:pt x="24" y="1299"/>
                    </a:lnTo>
                    <a:lnTo>
                      <a:pt x="40" y="1358"/>
                    </a:lnTo>
                    <a:lnTo>
                      <a:pt x="62" y="1427"/>
                    </a:lnTo>
                    <a:lnTo>
                      <a:pt x="87" y="1488"/>
                    </a:lnTo>
                    <a:lnTo>
                      <a:pt x="113" y="1542"/>
                    </a:lnTo>
                    <a:lnTo>
                      <a:pt x="144" y="1602"/>
                    </a:lnTo>
                    <a:lnTo>
                      <a:pt x="178" y="1660"/>
                    </a:lnTo>
                    <a:lnTo>
                      <a:pt x="208" y="1715"/>
                    </a:lnTo>
                    <a:lnTo>
                      <a:pt x="239" y="1770"/>
                    </a:lnTo>
                    <a:lnTo>
                      <a:pt x="272" y="1830"/>
                    </a:lnTo>
                    <a:lnTo>
                      <a:pt x="323" y="1917"/>
                    </a:lnTo>
                    <a:lnTo>
                      <a:pt x="370" y="2007"/>
                    </a:lnTo>
                    <a:lnTo>
                      <a:pt x="398" y="2053"/>
                    </a:lnTo>
                    <a:lnTo>
                      <a:pt x="412" y="2091"/>
                    </a:lnTo>
                    <a:lnTo>
                      <a:pt x="429" y="2138"/>
                    </a:lnTo>
                    <a:lnTo>
                      <a:pt x="445" y="2192"/>
                    </a:lnTo>
                    <a:lnTo>
                      <a:pt x="458" y="2239"/>
                    </a:lnTo>
                    <a:lnTo>
                      <a:pt x="469" y="2292"/>
                    </a:lnTo>
                    <a:lnTo>
                      <a:pt x="479" y="2365"/>
                    </a:lnTo>
                    <a:lnTo>
                      <a:pt x="492" y="2444"/>
                    </a:lnTo>
                    <a:lnTo>
                      <a:pt x="501" y="2506"/>
                    </a:lnTo>
                    <a:lnTo>
                      <a:pt x="511" y="2586"/>
                    </a:lnTo>
                    <a:lnTo>
                      <a:pt x="518" y="2643"/>
                    </a:lnTo>
                    <a:lnTo>
                      <a:pt x="526" y="2693"/>
                    </a:lnTo>
                    <a:lnTo>
                      <a:pt x="537" y="2742"/>
                    </a:lnTo>
                    <a:lnTo>
                      <a:pt x="541" y="2756"/>
                    </a:lnTo>
                    <a:lnTo>
                      <a:pt x="543" y="2767"/>
                    </a:lnTo>
                    <a:lnTo>
                      <a:pt x="545" y="2773"/>
                    </a:lnTo>
                    <a:lnTo>
                      <a:pt x="546" y="2778"/>
                    </a:lnTo>
                    <a:lnTo>
                      <a:pt x="552" y="2784"/>
                    </a:lnTo>
                    <a:lnTo>
                      <a:pt x="558" y="2794"/>
                    </a:lnTo>
                    <a:lnTo>
                      <a:pt x="567" y="2803"/>
                    </a:lnTo>
                    <a:lnTo>
                      <a:pt x="576" y="2812"/>
                    </a:lnTo>
                    <a:lnTo>
                      <a:pt x="592" y="2824"/>
                    </a:lnTo>
                    <a:lnTo>
                      <a:pt x="610" y="2833"/>
                    </a:lnTo>
                    <a:lnTo>
                      <a:pt x="635" y="2847"/>
                    </a:lnTo>
                    <a:lnTo>
                      <a:pt x="657" y="2856"/>
                    </a:lnTo>
                    <a:lnTo>
                      <a:pt x="681" y="2864"/>
                    </a:lnTo>
                    <a:lnTo>
                      <a:pt x="703" y="2870"/>
                    </a:lnTo>
                    <a:lnTo>
                      <a:pt x="723" y="2875"/>
                    </a:lnTo>
                    <a:lnTo>
                      <a:pt x="753" y="2883"/>
                    </a:lnTo>
                    <a:lnTo>
                      <a:pt x="778" y="2889"/>
                    </a:lnTo>
                    <a:lnTo>
                      <a:pt x="802" y="2892"/>
                    </a:lnTo>
                    <a:lnTo>
                      <a:pt x="829" y="2896"/>
                    </a:lnTo>
                    <a:lnTo>
                      <a:pt x="857" y="2900"/>
                    </a:lnTo>
                    <a:lnTo>
                      <a:pt x="883" y="2902"/>
                    </a:lnTo>
                    <a:lnTo>
                      <a:pt x="906" y="2904"/>
                    </a:lnTo>
                    <a:lnTo>
                      <a:pt x="934" y="2906"/>
                    </a:lnTo>
                    <a:lnTo>
                      <a:pt x="959" y="2908"/>
                    </a:lnTo>
                    <a:lnTo>
                      <a:pt x="984" y="2908"/>
                    </a:lnTo>
                    <a:lnTo>
                      <a:pt x="1006" y="2908"/>
                    </a:lnTo>
                    <a:lnTo>
                      <a:pt x="1031" y="2908"/>
                    </a:lnTo>
                    <a:lnTo>
                      <a:pt x="1061" y="2908"/>
                    </a:lnTo>
                    <a:lnTo>
                      <a:pt x="1086" y="2906"/>
                    </a:lnTo>
                    <a:lnTo>
                      <a:pt x="1108" y="2906"/>
                    </a:lnTo>
                    <a:lnTo>
                      <a:pt x="1134" y="2902"/>
                    </a:lnTo>
                    <a:lnTo>
                      <a:pt x="1166" y="2900"/>
                    </a:lnTo>
                    <a:lnTo>
                      <a:pt x="1188" y="2896"/>
                    </a:lnTo>
                    <a:lnTo>
                      <a:pt x="1217" y="2892"/>
                    </a:lnTo>
                    <a:lnTo>
                      <a:pt x="1241" y="2887"/>
                    </a:lnTo>
                    <a:lnTo>
                      <a:pt x="1265" y="2883"/>
                    </a:lnTo>
                    <a:lnTo>
                      <a:pt x="1288" y="2877"/>
                    </a:lnTo>
                    <a:lnTo>
                      <a:pt x="1309" y="2871"/>
                    </a:lnTo>
                    <a:lnTo>
                      <a:pt x="1334" y="2864"/>
                    </a:lnTo>
                    <a:lnTo>
                      <a:pt x="1354" y="2856"/>
                    </a:lnTo>
                    <a:lnTo>
                      <a:pt x="1375" y="2849"/>
                    </a:lnTo>
                    <a:lnTo>
                      <a:pt x="1395" y="2839"/>
                    </a:lnTo>
                    <a:lnTo>
                      <a:pt x="1415" y="2830"/>
                    </a:lnTo>
                    <a:close/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14" name="Oval 80"/>
              <p:cNvSpPr>
                <a:spLocks noChangeAspect="1" noChangeArrowheads="1"/>
              </p:cNvSpPr>
              <p:nvPr/>
            </p:nvSpPr>
            <p:spPr bwMode="auto">
              <a:xfrm>
                <a:off x="6337" y="4185"/>
                <a:ext cx="886" cy="296"/>
              </a:xfrm>
              <a:prstGeom prst="ellipse">
                <a:avLst/>
              </a:pr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24615" name="Freeform 81"/>
              <p:cNvSpPr>
                <a:spLocks noChangeAspect="1"/>
              </p:cNvSpPr>
              <p:nvPr/>
            </p:nvSpPr>
            <p:spPr bwMode="auto">
              <a:xfrm>
                <a:off x="7261" y="1899"/>
                <a:ext cx="338" cy="432"/>
              </a:xfrm>
              <a:custGeom>
                <a:avLst/>
                <a:gdLst>
                  <a:gd name="T0" fmla="*/ 0 w 338"/>
                  <a:gd name="T1" fmla="*/ 0 h 432"/>
                  <a:gd name="T2" fmla="*/ 90 w 338"/>
                  <a:gd name="T3" fmla="*/ 46 h 432"/>
                  <a:gd name="T4" fmla="*/ 172 w 338"/>
                  <a:gd name="T5" fmla="*/ 97 h 432"/>
                  <a:gd name="T6" fmla="*/ 234 w 338"/>
                  <a:gd name="T7" fmla="*/ 148 h 432"/>
                  <a:gd name="T8" fmla="*/ 275 w 338"/>
                  <a:gd name="T9" fmla="*/ 203 h 432"/>
                  <a:gd name="T10" fmla="*/ 304 w 338"/>
                  <a:gd name="T11" fmla="*/ 259 h 432"/>
                  <a:gd name="T12" fmla="*/ 325 w 338"/>
                  <a:gd name="T13" fmla="*/ 308 h 432"/>
                  <a:gd name="T14" fmla="*/ 338 w 338"/>
                  <a:gd name="T15" fmla="*/ 358 h 432"/>
                  <a:gd name="T16" fmla="*/ 219 w 338"/>
                  <a:gd name="T17" fmla="*/ 432 h 432"/>
                  <a:gd name="T18" fmla="*/ 208 w 338"/>
                  <a:gd name="T19" fmla="*/ 362 h 432"/>
                  <a:gd name="T20" fmla="*/ 189 w 338"/>
                  <a:gd name="T21" fmla="*/ 287 h 432"/>
                  <a:gd name="T22" fmla="*/ 161 w 338"/>
                  <a:gd name="T23" fmla="*/ 209 h 432"/>
                  <a:gd name="T24" fmla="*/ 124 w 338"/>
                  <a:gd name="T25" fmla="*/ 144 h 432"/>
                  <a:gd name="T26" fmla="*/ 73 w 338"/>
                  <a:gd name="T27" fmla="*/ 78 h 432"/>
                  <a:gd name="T28" fmla="*/ 0 w 338"/>
                  <a:gd name="T29" fmla="*/ 0 h 43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8"/>
                  <a:gd name="T46" fmla="*/ 0 h 432"/>
                  <a:gd name="T47" fmla="*/ 338 w 338"/>
                  <a:gd name="T48" fmla="*/ 432 h 43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8" h="432">
                    <a:moveTo>
                      <a:pt x="0" y="0"/>
                    </a:moveTo>
                    <a:lnTo>
                      <a:pt x="90" y="46"/>
                    </a:lnTo>
                    <a:lnTo>
                      <a:pt x="172" y="97"/>
                    </a:lnTo>
                    <a:lnTo>
                      <a:pt x="234" y="148"/>
                    </a:lnTo>
                    <a:lnTo>
                      <a:pt x="275" y="203"/>
                    </a:lnTo>
                    <a:lnTo>
                      <a:pt x="304" y="259"/>
                    </a:lnTo>
                    <a:lnTo>
                      <a:pt x="325" y="308"/>
                    </a:lnTo>
                    <a:lnTo>
                      <a:pt x="338" y="358"/>
                    </a:lnTo>
                    <a:lnTo>
                      <a:pt x="219" y="432"/>
                    </a:lnTo>
                    <a:lnTo>
                      <a:pt x="208" y="362"/>
                    </a:lnTo>
                    <a:lnTo>
                      <a:pt x="189" y="287"/>
                    </a:lnTo>
                    <a:lnTo>
                      <a:pt x="161" y="209"/>
                    </a:lnTo>
                    <a:lnTo>
                      <a:pt x="124" y="144"/>
                    </a:lnTo>
                    <a:lnTo>
                      <a:pt x="73" y="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4616" name="Group 82"/>
              <p:cNvGrpSpPr>
                <a:grpSpLocks noChangeAspect="1"/>
              </p:cNvGrpSpPr>
              <p:nvPr/>
            </p:nvGrpSpPr>
            <p:grpSpPr bwMode="auto">
              <a:xfrm>
                <a:off x="6498" y="2481"/>
                <a:ext cx="562" cy="1806"/>
                <a:chOff x="6498" y="2481"/>
                <a:chExt cx="562" cy="1806"/>
              </a:xfrm>
            </p:grpSpPr>
            <p:sp>
              <p:nvSpPr>
                <p:cNvPr id="24617" name="Freeform 83"/>
                <p:cNvSpPr>
                  <a:spLocks noChangeAspect="1"/>
                </p:cNvSpPr>
                <p:nvPr/>
              </p:nvSpPr>
              <p:spPr bwMode="auto">
                <a:xfrm>
                  <a:off x="6604" y="3234"/>
                  <a:ext cx="345" cy="1053"/>
                </a:xfrm>
                <a:custGeom>
                  <a:avLst/>
                  <a:gdLst>
                    <a:gd name="T0" fmla="*/ 0 w 345"/>
                    <a:gd name="T1" fmla="*/ 80 h 1053"/>
                    <a:gd name="T2" fmla="*/ 6 w 345"/>
                    <a:gd name="T3" fmla="*/ 252 h 1053"/>
                    <a:gd name="T4" fmla="*/ 23 w 345"/>
                    <a:gd name="T5" fmla="*/ 274 h 1053"/>
                    <a:gd name="T6" fmla="*/ 17 w 345"/>
                    <a:gd name="T7" fmla="*/ 975 h 1053"/>
                    <a:gd name="T8" fmla="*/ 40 w 345"/>
                    <a:gd name="T9" fmla="*/ 1053 h 1053"/>
                    <a:gd name="T10" fmla="*/ 98 w 345"/>
                    <a:gd name="T11" fmla="*/ 1053 h 1053"/>
                    <a:gd name="T12" fmla="*/ 146 w 345"/>
                    <a:gd name="T13" fmla="*/ 1015 h 1053"/>
                    <a:gd name="T14" fmla="*/ 201 w 345"/>
                    <a:gd name="T15" fmla="*/ 1015 h 1053"/>
                    <a:gd name="T16" fmla="*/ 245 w 345"/>
                    <a:gd name="T17" fmla="*/ 1053 h 1053"/>
                    <a:gd name="T18" fmla="*/ 307 w 345"/>
                    <a:gd name="T19" fmla="*/ 1053 h 1053"/>
                    <a:gd name="T20" fmla="*/ 328 w 345"/>
                    <a:gd name="T21" fmla="*/ 975 h 1053"/>
                    <a:gd name="T22" fmla="*/ 317 w 345"/>
                    <a:gd name="T23" fmla="*/ 274 h 1053"/>
                    <a:gd name="T24" fmla="*/ 333 w 345"/>
                    <a:gd name="T25" fmla="*/ 252 h 1053"/>
                    <a:gd name="T26" fmla="*/ 345 w 345"/>
                    <a:gd name="T27" fmla="*/ 80 h 1053"/>
                    <a:gd name="T28" fmla="*/ 269 w 345"/>
                    <a:gd name="T29" fmla="*/ 17 h 1053"/>
                    <a:gd name="T30" fmla="*/ 231 w 345"/>
                    <a:gd name="T31" fmla="*/ 17 h 1053"/>
                    <a:gd name="T32" fmla="*/ 210 w 345"/>
                    <a:gd name="T33" fmla="*/ 0 h 1053"/>
                    <a:gd name="T34" fmla="*/ 123 w 345"/>
                    <a:gd name="T35" fmla="*/ 0 h 1053"/>
                    <a:gd name="T36" fmla="*/ 104 w 345"/>
                    <a:gd name="T37" fmla="*/ 17 h 1053"/>
                    <a:gd name="T38" fmla="*/ 72 w 345"/>
                    <a:gd name="T39" fmla="*/ 17 h 1053"/>
                    <a:gd name="T40" fmla="*/ 0 w 345"/>
                    <a:gd name="T41" fmla="*/ 80 h 105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45"/>
                    <a:gd name="T64" fmla="*/ 0 h 1053"/>
                    <a:gd name="T65" fmla="*/ 345 w 345"/>
                    <a:gd name="T66" fmla="*/ 1053 h 105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45" h="1053">
                      <a:moveTo>
                        <a:pt x="0" y="80"/>
                      </a:moveTo>
                      <a:lnTo>
                        <a:pt x="6" y="252"/>
                      </a:lnTo>
                      <a:lnTo>
                        <a:pt x="23" y="274"/>
                      </a:lnTo>
                      <a:lnTo>
                        <a:pt x="17" y="975"/>
                      </a:lnTo>
                      <a:lnTo>
                        <a:pt x="40" y="1053"/>
                      </a:lnTo>
                      <a:lnTo>
                        <a:pt x="98" y="1053"/>
                      </a:lnTo>
                      <a:lnTo>
                        <a:pt x="146" y="1015"/>
                      </a:lnTo>
                      <a:lnTo>
                        <a:pt x="201" y="1015"/>
                      </a:lnTo>
                      <a:lnTo>
                        <a:pt x="245" y="1053"/>
                      </a:lnTo>
                      <a:lnTo>
                        <a:pt x="307" y="1053"/>
                      </a:lnTo>
                      <a:lnTo>
                        <a:pt x="328" y="975"/>
                      </a:lnTo>
                      <a:lnTo>
                        <a:pt x="317" y="274"/>
                      </a:lnTo>
                      <a:lnTo>
                        <a:pt x="333" y="252"/>
                      </a:lnTo>
                      <a:lnTo>
                        <a:pt x="345" y="80"/>
                      </a:lnTo>
                      <a:lnTo>
                        <a:pt x="269" y="17"/>
                      </a:lnTo>
                      <a:lnTo>
                        <a:pt x="231" y="17"/>
                      </a:lnTo>
                      <a:lnTo>
                        <a:pt x="210" y="0"/>
                      </a:lnTo>
                      <a:lnTo>
                        <a:pt x="123" y="0"/>
                      </a:lnTo>
                      <a:lnTo>
                        <a:pt x="104" y="17"/>
                      </a:lnTo>
                      <a:lnTo>
                        <a:pt x="72" y="17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618" name="Oval 84"/>
                <p:cNvSpPr>
                  <a:spLocks noChangeAspect="1" noChangeArrowheads="1"/>
                </p:cNvSpPr>
                <p:nvPr/>
              </p:nvSpPr>
              <p:spPr bwMode="auto">
                <a:xfrm>
                  <a:off x="6781" y="3267"/>
                  <a:ext cx="45" cy="72"/>
                </a:xfrm>
                <a:prstGeom prst="ellipse">
                  <a:avLst/>
                </a:pr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grpSp>
              <p:nvGrpSpPr>
                <p:cNvPr id="24619" name="Group 85"/>
                <p:cNvGrpSpPr>
                  <a:grpSpLocks noChangeAspect="1"/>
                </p:cNvGrpSpPr>
                <p:nvPr/>
              </p:nvGrpSpPr>
              <p:grpSpPr bwMode="auto">
                <a:xfrm>
                  <a:off x="6498" y="2481"/>
                  <a:ext cx="562" cy="828"/>
                  <a:chOff x="6498" y="2481"/>
                  <a:chExt cx="562" cy="828"/>
                </a:xfrm>
              </p:grpSpPr>
              <p:sp>
                <p:nvSpPr>
                  <p:cNvPr id="24620" name="Oval 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531" y="2481"/>
                    <a:ext cx="514" cy="282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latin typeface="Comic Sans MS" panose="030F0702030302020204" pitchFamily="66" charset="0"/>
                    </a:endParaRPr>
                  </a:p>
                </p:txBody>
              </p:sp>
              <p:sp>
                <p:nvSpPr>
                  <p:cNvPr id="24621" name="Freeform 87"/>
                  <p:cNvSpPr>
                    <a:spLocks noChangeAspect="1"/>
                  </p:cNvSpPr>
                  <p:nvPr/>
                </p:nvSpPr>
                <p:spPr bwMode="auto">
                  <a:xfrm>
                    <a:off x="6498" y="2610"/>
                    <a:ext cx="562" cy="699"/>
                  </a:xfrm>
                  <a:custGeom>
                    <a:avLst/>
                    <a:gdLst>
                      <a:gd name="T0" fmla="*/ 358 w 562"/>
                      <a:gd name="T1" fmla="*/ 699 h 699"/>
                      <a:gd name="T2" fmla="*/ 562 w 562"/>
                      <a:gd name="T3" fmla="*/ 69 h 699"/>
                      <a:gd name="T4" fmla="*/ 526 w 562"/>
                      <a:gd name="T5" fmla="*/ 56 h 699"/>
                      <a:gd name="T6" fmla="*/ 485 w 562"/>
                      <a:gd name="T7" fmla="*/ 38 h 699"/>
                      <a:gd name="T8" fmla="*/ 431 w 562"/>
                      <a:gd name="T9" fmla="*/ 24 h 699"/>
                      <a:gd name="T10" fmla="*/ 384 w 562"/>
                      <a:gd name="T11" fmla="*/ 12 h 699"/>
                      <a:gd name="T12" fmla="*/ 342 w 562"/>
                      <a:gd name="T13" fmla="*/ 4 h 699"/>
                      <a:gd name="T14" fmla="*/ 297 w 562"/>
                      <a:gd name="T15" fmla="*/ 0 h 699"/>
                      <a:gd name="T16" fmla="*/ 248 w 562"/>
                      <a:gd name="T17" fmla="*/ 3 h 699"/>
                      <a:gd name="T18" fmla="*/ 185 w 562"/>
                      <a:gd name="T19" fmla="*/ 10 h 699"/>
                      <a:gd name="T20" fmla="*/ 132 w 562"/>
                      <a:gd name="T21" fmla="*/ 24 h 699"/>
                      <a:gd name="T22" fmla="*/ 80 w 562"/>
                      <a:gd name="T23" fmla="*/ 38 h 699"/>
                      <a:gd name="T24" fmla="*/ 34 w 562"/>
                      <a:gd name="T25" fmla="*/ 58 h 699"/>
                      <a:gd name="T26" fmla="*/ 0 w 562"/>
                      <a:gd name="T27" fmla="*/ 76 h 699"/>
                      <a:gd name="T28" fmla="*/ 197 w 562"/>
                      <a:gd name="T29" fmla="*/ 699 h 699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562"/>
                      <a:gd name="T46" fmla="*/ 0 h 699"/>
                      <a:gd name="T47" fmla="*/ 562 w 562"/>
                      <a:gd name="T48" fmla="*/ 699 h 699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562" h="699">
                        <a:moveTo>
                          <a:pt x="358" y="699"/>
                        </a:moveTo>
                        <a:lnTo>
                          <a:pt x="562" y="69"/>
                        </a:lnTo>
                        <a:lnTo>
                          <a:pt x="526" y="56"/>
                        </a:lnTo>
                        <a:lnTo>
                          <a:pt x="485" y="38"/>
                        </a:lnTo>
                        <a:lnTo>
                          <a:pt x="431" y="24"/>
                        </a:lnTo>
                        <a:lnTo>
                          <a:pt x="384" y="12"/>
                        </a:lnTo>
                        <a:lnTo>
                          <a:pt x="342" y="4"/>
                        </a:lnTo>
                        <a:lnTo>
                          <a:pt x="297" y="0"/>
                        </a:lnTo>
                        <a:lnTo>
                          <a:pt x="248" y="3"/>
                        </a:lnTo>
                        <a:lnTo>
                          <a:pt x="185" y="10"/>
                        </a:lnTo>
                        <a:lnTo>
                          <a:pt x="132" y="24"/>
                        </a:lnTo>
                        <a:lnTo>
                          <a:pt x="80" y="38"/>
                        </a:lnTo>
                        <a:lnTo>
                          <a:pt x="34" y="58"/>
                        </a:lnTo>
                        <a:lnTo>
                          <a:pt x="0" y="76"/>
                        </a:lnTo>
                        <a:lnTo>
                          <a:pt x="197" y="699"/>
                        </a:lnTo>
                      </a:path>
                    </a:pathLst>
                  </a:custGeom>
                  <a:noFill/>
                  <a:ln w="6350">
                    <a:solidFill>
                      <a:srgbClr val="A0A0A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4622" name="Group 88"/>
                <p:cNvGrpSpPr>
                  <a:grpSpLocks noChangeAspect="1"/>
                </p:cNvGrpSpPr>
                <p:nvPr/>
              </p:nvGrpSpPr>
              <p:grpSpPr bwMode="auto">
                <a:xfrm>
                  <a:off x="6676" y="3385"/>
                  <a:ext cx="193" cy="804"/>
                  <a:chOff x="6676" y="3385"/>
                  <a:chExt cx="193" cy="804"/>
                </a:xfrm>
              </p:grpSpPr>
              <p:sp>
                <p:nvSpPr>
                  <p:cNvPr id="24623" name="Line 8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708" y="3406"/>
                    <a:ext cx="1" cy="783"/>
                  </a:xfrm>
                  <a:prstGeom prst="line">
                    <a:avLst/>
                  </a:prstGeom>
                  <a:noFill/>
                  <a:ln w="6350">
                    <a:solidFill>
                      <a:srgbClr val="80808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24" name="Line 90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836" y="3406"/>
                    <a:ext cx="4" cy="779"/>
                  </a:xfrm>
                  <a:prstGeom prst="line">
                    <a:avLst/>
                  </a:prstGeom>
                  <a:noFill/>
                  <a:ln w="6350">
                    <a:solidFill>
                      <a:srgbClr val="80808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25" name="Line 91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6866" y="3385"/>
                    <a:ext cx="3" cy="780"/>
                  </a:xfrm>
                  <a:prstGeom prst="line">
                    <a:avLst/>
                  </a:prstGeom>
                  <a:noFill/>
                  <a:ln w="6350">
                    <a:solidFill>
                      <a:srgbClr val="FFFF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26" name="Line 92"/>
                  <p:cNvSpPr>
                    <a:spLocks noChangeAspect="1" noChangeShapeType="1"/>
                  </p:cNvSpPr>
                  <p:nvPr/>
                </p:nvSpPr>
                <p:spPr bwMode="auto">
                  <a:xfrm flipH="1" flipV="1">
                    <a:off x="6676" y="3385"/>
                    <a:ext cx="2" cy="780"/>
                  </a:xfrm>
                  <a:prstGeom prst="line">
                    <a:avLst/>
                  </a:prstGeom>
                  <a:noFill/>
                  <a:ln w="6350">
                    <a:solidFill>
                      <a:srgbClr val="FFFF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4627" name="Freeform 93"/>
              <p:cNvSpPr>
                <a:spLocks noChangeAspect="1"/>
              </p:cNvSpPr>
              <p:nvPr/>
            </p:nvSpPr>
            <p:spPr bwMode="auto">
              <a:xfrm>
                <a:off x="6740" y="3766"/>
                <a:ext cx="546" cy="681"/>
              </a:xfrm>
              <a:custGeom>
                <a:avLst/>
                <a:gdLst>
                  <a:gd name="T0" fmla="*/ 546 w 546"/>
                  <a:gd name="T1" fmla="*/ 0 h 681"/>
                  <a:gd name="T2" fmla="*/ 523 w 546"/>
                  <a:gd name="T3" fmla="*/ 20 h 681"/>
                  <a:gd name="T4" fmla="*/ 432 w 546"/>
                  <a:gd name="T5" fmla="*/ 441 h 681"/>
                  <a:gd name="T6" fmla="*/ 415 w 546"/>
                  <a:gd name="T7" fmla="*/ 483 h 681"/>
                  <a:gd name="T8" fmla="*/ 388 w 546"/>
                  <a:gd name="T9" fmla="*/ 518 h 681"/>
                  <a:gd name="T10" fmla="*/ 347 w 546"/>
                  <a:gd name="T11" fmla="*/ 550 h 681"/>
                  <a:gd name="T12" fmla="*/ 307 w 546"/>
                  <a:gd name="T13" fmla="*/ 575 h 681"/>
                  <a:gd name="T14" fmla="*/ 262 w 546"/>
                  <a:gd name="T15" fmla="*/ 598 h 681"/>
                  <a:gd name="T16" fmla="*/ 215 w 546"/>
                  <a:gd name="T17" fmla="*/ 618 h 681"/>
                  <a:gd name="T18" fmla="*/ 163 w 546"/>
                  <a:gd name="T19" fmla="*/ 637 h 681"/>
                  <a:gd name="T20" fmla="*/ 119 w 546"/>
                  <a:gd name="T21" fmla="*/ 647 h 681"/>
                  <a:gd name="T22" fmla="*/ 65 w 546"/>
                  <a:gd name="T23" fmla="*/ 656 h 681"/>
                  <a:gd name="T24" fmla="*/ 0 w 546"/>
                  <a:gd name="T25" fmla="*/ 652 h 681"/>
                  <a:gd name="T26" fmla="*/ 10 w 546"/>
                  <a:gd name="T27" fmla="*/ 677 h 681"/>
                  <a:gd name="T28" fmla="*/ 55 w 546"/>
                  <a:gd name="T29" fmla="*/ 681 h 681"/>
                  <a:gd name="T30" fmla="*/ 86 w 546"/>
                  <a:gd name="T31" fmla="*/ 681 h 681"/>
                  <a:gd name="T32" fmla="*/ 134 w 546"/>
                  <a:gd name="T33" fmla="*/ 677 h 681"/>
                  <a:gd name="T34" fmla="*/ 173 w 546"/>
                  <a:gd name="T35" fmla="*/ 674 h 681"/>
                  <a:gd name="T36" fmla="*/ 227 w 546"/>
                  <a:gd name="T37" fmla="*/ 665 h 681"/>
                  <a:gd name="T38" fmla="*/ 269 w 546"/>
                  <a:gd name="T39" fmla="*/ 657 h 681"/>
                  <a:gd name="T40" fmla="*/ 316 w 546"/>
                  <a:gd name="T41" fmla="*/ 643 h 681"/>
                  <a:gd name="T42" fmla="*/ 343 w 546"/>
                  <a:gd name="T43" fmla="*/ 635 h 681"/>
                  <a:gd name="T44" fmla="*/ 384 w 546"/>
                  <a:gd name="T45" fmla="*/ 618 h 681"/>
                  <a:gd name="T46" fmla="*/ 427 w 546"/>
                  <a:gd name="T47" fmla="*/ 590 h 681"/>
                  <a:gd name="T48" fmla="*/ 440 w 546"/>
                  <a:gd name="T49" fmla="*/ 575 h 681"/>
                  <a:gd name="T50" fmla="*/ 452 w 546"/>
                  <a:gd name="T51" fmla="*/ 554 h 681"/>
                  <a:gd name="T52" fmla="*/ 462 w 546"/>
                  <a:gd name="T53" fmla="*/ 512 h 681"/>
                  <a:gd name="T54" fmla="*/ 471 w 546"/>
                  <a:gd name="T55" fmla="*/ 470 h 681"/>
                  <a:gd name="T56" fmla="*/ 546 w 546"/>
                  <a:gd name="T57" fmla="*/ 0 h 6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546"/>
                  <a:gd name="T88" fmla="*/ 0 h 681"/>
                  <a:gd name="T89" fmla="*/ 546 w 546"/>
                  <a:gd name="T90" fmla="*/ 681 h 68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546" h="681">
                    <a:moveTo>
                      <a:pt x="546" y="0"/>
                    </a:moveTo>
                    <a:lnTo>
                      <a:pt x="523" y="20"/>
                    </a:lnTo>
                    <a:lnTo>
                      <a:pt x="432" y="441"/>
                    </a:lnTo>
                    <a:lnTo>
                      <a:pt x="415" y="483"/>
                    </a:lnTo>
                    <a:lnTo>
                      <a:pt x="388" y="518"/>
                    </a:lnTo>
                    <a:lnTo>
                      <a:pt x="347" y="550"/>
                    </a:lnTo>
                    <a:lnTo>
                      <a:pt x="307" y="575"/>
                    </a:lnTo>
                    <a:lnTo>
                      <a:pt x="262" y="598"/>
                    </a:lnTo>
                    <a:lnTo>
                      <a:pt x="215" y="618"/>
                    </a:lnTo>
                    <a:lnTo>
                      <a:pt x="163" y="637"/>
                    </a:lnTo>
                    <a:lnTo>
                      <a:pt x="119" y="647"/>
                    </a:lnTo>
                    <a:lnTo>
                      <a:pt x="65" y="656"/>
                    </a:lnTo>
                    <a:lnTo>
                      <a:pt x="0" y="652"/>
                    </a:lnTo>
                    <a:lnTo>
                      <a:pt x="10" y="677"/>
                    </a:lnTo>
                    <a:lnTo>
                      <a:pt x="55" y="681"/>
                    </a:lnTo>
                    <a:lnTo>
                      <a:pt x="86" y="681"/>
                    </a:lnTo>
                    <a:lnTo>
                      <a:pt x="134" y="677"/>
                    </a:lnTo>
                    <a:lnTo>
                      <a:pt x="173" y="674"/>
                    </a:lnTo>
                    <a:lnTo>
                      <a:pt x="227" y="665"/>
                    </a:lnTo>
                    <a:lnTo>
                      <a:pt x="269" y="657"/>
                    </a:lnTo>
                    <a:lnTo>
                      <a:pt x="316" y="643"/>
                    </a:lnTo>
                    <a:lnTo>
                      <a:pt x="343" y="635"/>
                    </a:lnTo>
                    <a:lnTo>
                      <a:pt x="384" y="618"/>
                    </a:lnTo>
                    <a:lnTo>
                      <a:pt x="427" y="590"/>
                    </a:lnTo>
                    <a:lnTo>
                      <a:pt x="440" y="575"/>
                    </a:lnTo>
                    <a:lnTo>
                      <a:pt x="452" y="554"/>
                    </a:lnTo>
                    <a:lnTo>
                      <a:pt x="462" y="512"/>
                    </a:lnTo>
                    <a:lnTo>
                      <a:pt x="471" y="470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628" name="Group 94"/>
            <p:cNvGrpSpPr>
              <a:grpSpLocks noChangeAspect="1"/>
            </p:cNvGrpSpPr>
            <p:nvPr/>
          </p:nvGrpSpPr>
          <p:grpSpPr bwMode="auto">
            <a:xfrm>
              <a:off x="5570" y="1937"/>
              <a:ext cx="1134" cy="254"/>
              <a:chOff x="5570" y="1937"/>
              <a:chExt cx="1134" cy="254"/>
            </a:xfrm>
          </p:grpSpPr>
          <p:sp>
            <p:nvSpPr>
              <p:cNvPr id="24629" name="Rectangle 95"/>
              <p:cNvSpPr>
                <a:spLocks noChangeAspect="1" noChangeArrowheads="1"/>
              </p:cNvSpPr>
              <p:nvPr/>
            </p:nvSpPr>
            <p:spPr bwMode="auto">
              <a:xfrm>
                <a:off x="6030" y="1960"/>
                <a:ext cx="227" cy="170"/>
              </a:xfrm>
              <a:prstGeom prst="rect">
                <a:avLst/>
              </a:prstGeom>
              <a:gradFill rotWithShape="0">
                <a:gsLst>
                  <a:gs pos="0">
                    <a:srgbClr val="585858"/>
                  </a:gs>
                  <a:gs pos="50000">
                    <a:srgbClr val="DDDDDD"/>
                  </a:gs>
                  <a:gs pos="100000">
                    <a:srgbClr val="58585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grpSp>
            <p:nvGrpSpPr>
              <p:cNvPr id="24630" name="Group 96"/>
              <p:cNvGrpSpPr>
                <a:grpSpLocks noChangeAspect="1"/>
              </p:cNvGrpSpPr>
              <p:nvPr/>
            </p:nvGrpSpPr>
            <p:grpSpPr bwMode="auto">
              <a:xfrm>
                <a:off x="6462" y="1937"/>
                <a:ext cx="113" cy="170"/>
                <a:chOff x="5517" y="2267"/>
                <a:chExt cx="330" cy="492"/>
              </a:xfrm>
            </p:grpSpPr>
            <p:sp>
              <p:nvSpPr>
                <p:cNvPr id="24631" name="AutoShape 97"/>
                <p:cNvSpPr>
                  <a:spLocks noChangeAspect="1" noChangeArrowheads="1"/>
                </p:cNvSpPr>
                <p:nvPr/>
              </p:nvSpPr>
              <p:spPr bwMode="auto">
                <a:xfrm>
                  <a:off x="5583" y="2398"/>
                  <a:ext cx="180" cy="240"/>
                </a:xfrm>
                <a:prstGeom prst="can">
                  <a:avLst>
                    <a:gd name="adj" fmla="val 0"/>
                  </a:avLst>
                </a:prstGeom>
                <a:gradFill rotWithShape="1">
                  <a:gsLst>
                    <a:gs pos="0">
                      <a:srgbClr val="666666"/>
                    </a:gs>
                    <a:gs pos="5000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 w="9525">
                  <a:solidFill>
                    <a:srgbClr val="969696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4632" name="AutoShape 98"/>
                <p:cNvSpPr>
                  <a:spLocks noChangeAspect="1" noChangeArrowheads="1"/>
                </p:cNvSpPr>
                <p:nvPr/>
              </p:nvSpPr>
              <p:spPr bwMode="auto">
                <a:xfrm>
                  <a:off x="5536" y="2636"/>
                  <a:ext cx="283" cy="123"/>
                </a:xfrm>
                <a:prstGeom prst="can">
                  <a:avLst>
                    <a:gd name="adj" fmla="val 0"/>
                  </a:avLst>
                </a:prstGeom>
                <a:gradFill rotWithShape="1">
                  <a:gsLst>
                    <a:gs pos="0">
                      <a:srgbClr val="505050"/>
                    </a:gs>
                    <a:gs pos="50000">
                      <a:srgbClr val="DDDDDD"/>
                    </a:gs>
                    <a:gs pos="100000">
                      <a:srgbClr val="505050"/>
                    </a:gs>
                  </a:gsLst>
                  <a:lin ang="0" scaled="1"/>
                </a:gradFill>
                <a:ln w="9525">
                  <a:solidFill>
                    <a:srgbClr val="969696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4633" name="AutoShape 99"/>
                <p:cNvSpPr>
                  <a:spLocks noChangeAspect="1" noChangeArrowheads="1"/>
                </p:cNvSpPr>
                <p:nvPr/>
              </p:nvSpPr>
              <p:spPr bwMode="auto">
                <a:xfrm>
                  <a:off x="5517" y="2267"/>
                  <a:ext cx="330" cy="198"/>
                </a:xfrm>
                <a:prstGeom prst="can">
                  <a:avLst>
                    <a:gd name="adj" fmla="val 0"/>
                  </a:avLst>
                </a:prstGeom>
                <a:solidFill>
                  <a:srgbClr val="333333"/>
                </a:solidFill>
                <a:ln w="9525">
                  <a:solidFill>
                    <a:srgbClr val="808080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</p:grpSp>
          <p:grpSp>
            <p:nvGrpSpPr>
              <p:cNvPr id="24634" name="Group 100"/>
              <p:cNvGrpSpPr>
                <a:grpSpLocks noChangeAspect="1"/>
              </p:cNvGrpSpPr>
              <p:nvPr/>
            </p:nvGrpSpPr>
            <p:grpSpPr bwMode="auto">
              <a:xfrm>
                <a:off x="5698" y="1937"/>
                <a:ext cx="113" cy="170"/>
                <a:chOff x="5517" y="2267"/>
                <a:chExt cx="330" cy="492"/>
              </a:xfrm>
            </p:grpSpPr>
            <p:sp>
              <p:nvSpPr>
                <p:cNvPr id="24635" name="AutoShape 101"/>
                <p:cNvSpPr>
                  <a:spLocks noChangeAspect="1" noChangeArrowheads="1"/>
                </p:cNvSpPr>
                <p:nvPr/>
              </p:nvSpPr>
              <p:spPr bwMode="auto">
                <a:xfrm>
                  <a:off x="5583" y="2398"/>
                  <a:ext cx="180" cy="240"/>
                </a:xfrm>
                <a:prstGeom prst="can">
                  <a:avLst>
                    <a:gd name="adj" fmla="val 0"/>
                  </a:avLst>
                </a:prstGeom>
                <a:gradFill rotWithShape="1">
                  <a:gsLst>
                    <a:gs pos="0">
                      <a:srgbClr val="666666"/>
                    </a:gs>
                    <a:gs pos="50000">
                      <a:srgbClr val="DDDDDD"/>
                    </a:gs>
                    <a:gs pos="100000">
                      <a:srgbClr val="666666"/>
                    </a:gs>
                  </a:gsLst>
                  <a:lin ang="0" scaled="1"/>
                </a:gradFill>
                <a:ln w="9525">
                  <a:solidFill>
                    <a:srgbClr val="969696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4636" name="AutoShape 102"/>
                <p:cNvSpPr>
                  <a:spLocks noChangeAspect="1" noChangeArrowheads="1"/>
                </p:cNvSpPr>
                <p:nvPr/>
              </p:nvSpPr>
              <p:spPr bwMode="auto">
                <a:xfrm>
                  <a:off x="5536" y="2636"/>
                  <a:ext cx="283" cy="123"/>
                </a:xfrm>
                <a:prstGeom prst="can">
                  <a:avLst>
                    <a:gd name="adj" fmla="val 0"/>
                  </a:avLst>
                </a:prstGeom>
                <a:gradFill rotWithShape="1">
                  <a:gsLst>
                    <a:gs pos="0">
                      <a:srgbClr val="505050"/>
                    </a:gs>
                    <a:gs pos="50000">
                      <a:srgbClr val="DDDDDD"/>
                    </a:gs>
                    <a:gs pos="100000">
                      <a:srgbClr val="505050"/>
                    </a:gs>
                  </a:gsLst>
                  <a:lin ang="0" scaled="1"/>
                </a:gradFill>
                <a:ln w="9525">
                  <a:solidFill>
                    <a:srgbClr val="969696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4637" name="AutoShape 103"/>
                <p:cNvSpPr>
                  <a:spLocks noChangeAspect="1" noChangeArrowheads="1"/>
                </p:cNvSpPr>
                <p:nvPr/>
              </p:nvSpPr>
              <p:spPr bwMode="auto">
                <a:xfrm>
                  <a:off x="5517" y="2267"/>
                  <a:ext cx="330" cy="198"/>
                </a:xfrm>
                <a:prstGeom prst="can">
                  <a:avLst>
                    <a:gd name="adj" fmla="val 0"/>
                  </a:avLst>
                </a:prstGeom>
                <a:solidFill>
                  <a:srgbClr val="333333"/>
                </a:solidFill>
                <a:ln w="9525">
                  <a:solidFill>
                    <a:srgbClr val="808080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</p:grpSp>
          <p:sp>
            <p:nvSpPr>
              <p:cNvPr id="24638" name="Rectangle 104"/>
              <p:cNvSpPr>
                <a:spLocks noChangeAspect="1" noChangeArrowheads="1"/>
              </p:cNvSpPr>
              <p:nvPr/>
            </p:nvSpPr>
            <p:spPr bwMode="auto">
              <a:xfrm>
                <a:off x="5570" y="2108"/>
                <a:ext cx="1134" cy="83"/>
              </a:xfrm>
              <a:prstGeom prst="rect">
                <a:avLst/>
              </a:prstGeom>
              <a:gradFill rotWithShape="1">
                <a:gsLst>
                  <a:gs pos="0">
                    <a:srgbClr val="C0C0C0"/>
                  </a:gs>
                  <a:gs pos="100000">
                    <a:srgbClr val="595959"/>
                  </a:gs>
                </a:gsLst>
                <a:lin ang="0" scaled="1"/>
              </a:gradFill>
              <a:ln w="9525">
                <a:solidFill>
                  <a:srgbClr val="333333"/>
                </a:solidFill>
                <a:miter lim="800000"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18" name="Group 105"/>
          <p:cNvGrpSpPr/>
          <p:nvPr/>
        </p:nvGrpSpPr>
        <p:grpSpPr bwMode="auto">
          <a:xfrm>
            <a:off x="2592388" y="1052513"/>
            <a:ext cx="1763712" cy="1354137"/>
            <a:chOff x="7109" y="2034"/>
            <a:chExt cx="1784" cy="1613"/>
          </a:xfrm>
        </p:grpSpPr>
        <p:sp>
          <p:nvSpPr>
            <p:cNvPr id="24640" name="Line 106"/>
            <p:cNvSpPr>
              <a:spLocks noChangeAspect="1" noChangeShapeType="1"/>
            </p:cNvSpPr>
            <p:nvPr/>
          </p:nvSpPr>
          <p:spPr bwMode="auto">
            <a:xfrm flipV="1">
              <a:off x="8003" y="2034"/>
              <a:ext cx="0" cy="20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1" name="Line 107"/>
            <p:cNvSpPr>
              <a:spLocks noChangeAspect="1" noChangeShapeType="1"/>
            </p:cNvSpPr>
            <p:nvPr/>
          </p:nvSpPr>
          <p:spPr bwMode="auto">
            <a:xfrm flipV="1">
              <a:off x="8406" y="2205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2" name="Line 108"/>
            <p:cNvSpPr>
              <a:spLocks noChangeAspect="1" noChangeShapeType="1"/>
            </p:cNvSpPr>
            <p:nvPr/>
          </p:nvSpPr>
          <p:spPr bwMode="auto">
            <a:xfrm flipV="1">
              <a:off x="8655" y="2651"/>
              <a:ext cx="196" cy="6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3" name="Line 109"/>
            <p:cNvSpPr>
              <a:spLocks noChangeAspect="1" noChangeShapeType="1"/>
            </p:cNvSpPr>
            <p:nvPr/>
          </p:nvSpPr>
          <p:spPr bwMode="auto">
            <a:xfrm>
              <a:off x="8655" y="3138"/>
              <a:ext cx="196" cy="6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4" name="Line 110"/>
            <p:cNvSpPr>
              <a:spLocks noChangeAspect="1" noChangeShapeType="1"/>
            </p:cNvSpPr>
            <p:nvPr/>
          </p:nvSpPr>
          <p:spPr bwMode="auto">
            <a:xfrm>
              <a:off x="8406" y="3481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5" name="Line 111"/>
            <p:cNvSpPr>
              <a:spLocks noChangeAspect="1" noChangeShapeType="1"/>
            </p:cNvSpPr>
            <p:nvPr/>
          </p:nvSpPr>
          <p:spPr bwMode="auto">
            <a:xfrm flipH="1">
              <a:off x="7478" y="3481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6" name="Line 112"/>
            <p:cNvSpPr>
              <a:spLocks noChangeAspect="1" noChangeShapeType="1"/>
            </p:cNvSpPr>
            <p:nvPr/>
          </p:nvSpPr>
          <p:spPr bwMode="auto">
            <a:xfrm flipH="1">
              <a:off x="7154" y="3138"/>
              <a:ext cx="196" cy="6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7" name="Line 113"/>
            <p:cNvSpPr>
              <a:spLocks noChangeAspect="1" noChangeShapeType="1"/>
            </p:cNvSpPr>
            <p:nvPr/>
          </p:nvSpPr>
          <p:spPr bwMode="auto">
            <a:xfrm flipH="1" flipV="1">
              <a:off x="7154" y="2651"/>
              <a:ext cx="196" cy="6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8" name="Line 114"/>
            <p:cNvSpPr>
              <a:spLocks noChangeAspect="1" noChangeShapeType="1"/>
            </p:cNvSpPr>
            <p:nvPr/>
          </p:nvSpPr>
          <p:spPr bwMode="auto">
            <a:xfrm flipH="1" flipV="1">
              <a:off x="7478" y="2205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9" name="Line 115"/>
            <p:cNvSpPr>
              <a:spLocks noChangeAspect="1" noChangeShapeType="1"/>
            </p:cNvSpPr>
            <p:nvPr/>
          </p:nvSpPr>
          <p:spPr bwMode="auto">
            <a:xfrm rot="5400000" flipV="1">
              <a:off x="8790" y="2825"/>
              <a:ext cx="0" cy="20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0" name="Line 116"/>
            <p:cNvSpPr>
              <a:spLocks noChangeAspect="1" noChangeShapeType="1"/>
            </p:cNvSpPr>
            <p:nvPr/>
          </p:nvSpPr>
          <p:spPr bwMode="auto">
            <a:xfrm rot="5400000" flipV="1">
              <a:off x="8578" y="3309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1" name="Line 117"/>
            <p:cNvSpPr>
              <a:spLocks noChangeAspect="1" noChangeShapeType="1"/>
            </p:cNvSpPr>
            <p:nvPr/>
          </p:nvSpPr>
          <p:spPr bwMode="auto">
            <a:xfrm rot="5400000">
              <a:off x="7302" y="3309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2" name="Line 118"/>
            <p:cNvSpPr>
              <a:spLocks noChangeAspect="1" noChangeShapeType="1"/>
            </p:cNvSpPr>
            <p:nvPr/>
          </p:nvSpPr>
          <p:spPr bwMode="auto">
            <a:xfrm rot="5400000" flipH="1">
              <a:off x="7212" y="2825"/>
              <a:ext cx="0" cy="20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3" name="Line 119"/>
            <p:cNvSpPr>
              <a:spLocks noChangeAspect="1" noChangeShapeType="1"/>
            </p:cNvSpPr>
            <p:nvPr/>
          </p:nvSpPr>
          <p:spPr bwMode="auto">
            <a:xfrm rot="5400000" flipH="1">
              <a:off x="7302" y="2381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4" name="Line 120"/>
            <p:cNvSpPr>
              <a:spLocks noChangeAspect="1" noChangeShapeType="1"/>
            </p:cNvSpPr>
            <p:nvPr/>
          </p:nvSpPr>
          <p:spPr bwMode="auto">
            <a:xfrm rot="5400000" flipH="1">
              <a:off x="7659" y="2145"/>
              <a:ext cx="196" cy="6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5" name="Line 121"/>
            <p:cNvSpPr>
              <a:spLocks noChangeAspect="1" noChangeShapeType="1"/>
            </p:cNvSpPr>
            <p:nvPr/>
          </p:nvSpPr>
          <p:spPr bwMode="auto">
            <a:xfrm rot="5400000" flipH="1" flipV="1">
              <a:off x="8146" y="2145"/>
              <a:ext cx="196" cy="6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6" name="Line 122"/>
            <p:cNvSpPr>
              <a:spLocks noChangeAspect="1" noChangeShapeType="1"/>
            </p:cNvSpPr>
            <p:nvPr/>
          </p:nvSpPr>
          <p:spPr bwMode="auto">
            <a:xfrm rot="5400000" flipH="1" flipV="1">
              <a:off x="8578" y="2381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57" name="Freeform 123"/>
          <p:cNvSpPr/>
          <p:nvPr/>
        </p:nvSpPr>
        <p:spPr bwMode="auto">
          <a:xfrm>
            <a:off x="900113" y="2420938"/>
            <a:ext cx="1511300" cy="1836737"/>
          </a:xfrm>
          <a:custGeom>
            <a:avLst/>
            <a:gdLst>
              <a:gd name="T0" fmla="*/ 2147483647 w 952"/>
              <a:gd name="T1" fmla="*/ 2147483647 h 1157"/>
              <a:gd name="T2" fmla="*/ 2147483647 w 952"/>
              <a:gd name="T3" fmla="*/ 2147483647 h 1157"/>
              <a:gd name="T4" fmla="*/ 2147483647 w 952"/>
              <a:gd name="T5" fmla="*/ 2147483647 h 1157"/>
              <a:gd name="T6" fmla="*/ 2147483647 w 952"/>
              <a:gd name="T7" fmla="*/ 2147483647 h 1157"/>
              <a:gd name="T8" fmla="*/ 0 60000 65536"/>
              <a:gd name="T9" fmla="*/ 0 60000 65536"/>
              <a:gd name="T10" fmla="*/ 0 60000 65536"/>
              <a:gd name="T11" fmla="*/ 0 60000 65536"/>
              <a:gd name="T12" fmla="*/ 0 w 952"/>
              <a:gd name="T13" fmla="*/ 0 h 1157"/>
              <a:gd name="T14" fmla="*/ 952 w 952"/>
              <a:gd name="T15" fmla="*/ 1157 h 11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52" h="1157">
                <a:moveTo>
                  <a:pt x="952" y="68"/>
                </a:moveTo>
                <a:cubicBezTo>
                  <a:pt x="589" y="34"/>
                  <a:pt x="226" y="0"/>
                  <a:pt x="113" y="113"/>
                </a:cubicBezTo>
                <a:cubicBezTo>
                  <a:pt x="0" y="226"/>
                  <a:pt x="227" y="574"/>
                  <a:pt x="272" y="748"/>
                </a:cubicBezTo>
                <a:cubicBezTo>
                  <a:pt x="317" y="922"/>
                  <a:pt x="366" y="1089"/>
                  <a:pt x="385" y="1157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58" name="Freeform 124"/>
          <p:cNvSpPr/>
          <p:nvPr/>
        </p:nvSpPr>
        <p:spPr bwMode="auto">
          <a:xfrm>
            <a:off x="3240088" y="2565400"/>
            <a:ext cx="5213350" cy="2171700"/>
          </a:xfrm>
          <a:custGeom>
            <a:avLst/>
            <a:gdLst>
              <a:gd name="T0" fmla="*/ 0 w 3284"/>
              <a:gd name="T1" fmla="*/ 2147483647 h 1368"/>
              <a:gd name="T2" fmla="*/ 2147483647 w 3284"/>
              <a:gd name="T3" fmla="*/ 2147483647 h 1368"/>
              <a:gd name="T4" fmla="*/ 2147483647 w 3284"/>
              <a:gd name="T5" fmla="*/ 2147483647 h 1368"/>
              <a:gd name="T6" fmla="*/ 2147483647 w 3284"/>
              <a:gd name="T7" fmla="*/ 2147483647 h 1368"/>
              <a:gd name="T8" fmla="*/ 2147483647 w 3284"/>
              <a:gd name="T9" fmla="*/ 0 h 13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84"/>
              <a:gd name="T16" fmla="*/ 0 h 1368"/>
              <a:gd name="T17" fmla="*/ 3284 w 3284"/>
              <a:gd name="T18" fmla="*/ 1368 h 13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84" h="1368">
                <a:moveTo>
                  <a:pt x="0" y="1043"/>
                </a:moveTo>
                <a:cubicBezTo>
                  <a:pt x="451" y="1205"/>
                  <a:pt x="903" y="1368"/>
                  <a:pt x="1406" y="1338"/>
                </a:cubicBezTo>
                <a:cubicBezTo>
                  <a:pt x="1909" y="1308"/>
                  <a:pt x="2748" y="1024"/>
                  <a:pt x="3016" y="862"/>
                </a:cubicBezTo>
                <a:cubicBezTo>
                  <a:pt x="3284" y="700"/>
                  <a:pt x="3061" y="507"/>
                  <a:pt x="3016" y="363"/>
                </a:cubicBezTo>
                <a:cubicBezTo>
                  <a:pt x="2971" y="219"/>
                  <a:pt x="2789" y="60"/>
                  <a:pt x="2744" y="0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659" name="Freeform 125"/>
          <p:cNvSpPr/>
          <p:nvPr/>
        </p:nvSpPr>
        <p:spPr bwMode="auto">
          <a:xfrm>
            <a:off x="4464050" y="2349500"/>
            <a:ext cx="2052638" cy="265113"/>
          </a:xfrm>
          <a:custGeom>
            <a:avLst/>
            <a:gdLst>
              <a:gd name="T0" fmla="*/ 0 w 1293"/>
              <a:gd name="T1" fmla="*/ 2147483647 h 167"/>
              <a:gd name="T2" fmla="*/ 2147483647 w 1293"/>
              <a:gd name="T3" fmla="*/ 2147483647 h 167"/>
              <a:gd name="T4" fmla="*/ 2147483647 w 1293"/>
              <a:gd name="T5" fmla="*/ 2147483647 h 167"/>
              <a:gd name="T6" fmla="*/ 0 60000 65536"/>
              <a:gd name="T7" fmla="*/ 0 60000 65536"/>
              <a:gd name="T8" fmla="*/ 0 60000 65536"/>
              <a:gd name="T9" fmla="*/ 0 w 1293"/>
              <a:gd name="T10" fmla="*/ 0 h 167"/>
              <a:gd name="T11" fmla="*/ 1293 w 1293"/>
              <a:gd name="T12" fmla="*/ 167 h 1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93" h="167">
                <a:moveTo>
                  <a:pt x="0" y="122"/>
                </a:moveTo>
                <a:cubicBezTo>
                  <a:pt x="221" y="61"/>
                  <a:pt x="442" y="0"/>
                  <a:pt x="658" y="8"/>
                </a:cubicBezTo>
                <a:cubicBezTo>
                  <a:pt x="874" y="16"/>
                  <a:pt x="1083" y="91"/>
                  <a:pt x="1293" y="167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602" name="Group 2"/>
          <p:cNvGrpSpPr/>
          <p:nvPr/>
        </p:nvGrpSpPr>
        <p:grpSpPr bwMode="auto">
          <a:xfrm>
            <a:off x="3581400" y="1714500"/>
            <a:ext cx="676275" cy="119063"/>
            <a:chOff x="2839" y="368"/>
            <a:chExt cx="426" cy="75"/>
          </a:xfrm>
        </p:grpSpPr>
        <p:sp>
          <p:nvSpPr>
            <p:cNvPr id="25603" name="Rectangle 3"/>
            <p:cNvSpPr>
              <a:spLocks noChangeArrowheads="1"/>
            </p:cNvSpPr>
            <p:nvPr/>
          </p:nvSpPr>
          <p:spPr bwMode="auto">
            <a:xfrm rot="-83330">
              <a:off x="2839" y="373"/>
              <a:ext cx="303" cy="70"/>
            </a:xfrm>
            <a:prstGeom prst="rect">
              <a:avLst/>
            </a:prstGeom>
            <a:solidFill>
              <a:srgbClr val="B2B2B2"/>
            </a:solidFill>
            <a:ln w="28575">
              <a:solidFill>
                <a:srgbClr val="4D4D4D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kumimoji="1" lang="zh-CN" altLang="zh-CN" sz="240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5604" name="Rectangle 4"/>
            <p:cNvSpPr>
              <a:spLocks noChangeArrowheads="1"/>
            </p:cNvSpPr>
            <p:nvPr/>
          </p:nvSpPr>
          <p:spPr bwMode="auto">
            <a:xfrm rot="-83330">
              <a:off x="3129" y="368"/>
              <a:ext cx="136" cy="68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rgbClr val="4D4D4D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</p:grpSp>
      <p:pic>
        <p:nvPicPr>
          <p:cNvPr id="25605" name="xjhsy4" descr="w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7125" y="2524125"/>
            <a:ext cx="1681163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6" name="Group 6"/>
          <p:cNvGrpSpPr/>
          <p:nvPr/>
        </p:nvGrpSpPr>
        <p:grpSpPr bwMode="auto">
          <a:xfrm>
            <a:off x="3255963" y="1138238"/>
            <a:ext cx="1106487" cy="1392237"/>
            <a:chOff x="1859" y="527"/>
            <a:chExt cx="697" cy="877"/>
          </a:xfrm>
        </p:grpSpPr>
        <p:pic>
          <p:nvPicPr>
            <p:cNvPr id="25607" name="xjhsy8" descr="w7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59" y="527"/>
              <a:ext cx="589" cy="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8" name="Rectangle 8"/>
            <p:cNvSpPr>
              <a:spLocks noChangeArrowheads="1"/>
            </p:cNvSpPr>
            <p:nvPr/>
          </p:nvSpPr>
          <p:spPr bwMode="auto">
            <a:xfrm rot="2950494">
              <a:off x="2200" y="372"/>
              <a:ext cx="168" cy="5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</p:grpSp>
      <p:grpSp>
        <p:nvGrpSpPr>
          <p:cNvPr id="25609" name="xjhsy3"/>
          <p:cNvGrpSpPr>
            <a:grpSpLocks noChangeAspect="1"/>
          </p:cNvGrpSpPr>
          <p:nvPr/>
        </p:nvGrpSpPr>
        <p:grpSpPr bwMode="auto">
          <a:xfrm>
            <a:off x="5091113" y="828675"/>
            <a:ext cx="1973262" cy="969963"/>
            <a:chOff x="3844" y="3868"/>
            <a:chExt cx="3712" cy="1144"/>
          </a:xfrm>
        </p:grpSpPr>
        <p:grpSp>
          <p:nvGrpSpPr>
            <p:cNvPr id="25610" name="Group 10"/>
            <p:cNvGrpSpPr>
              <a:grpSpLocks noChangeAspect="1"/>
            </p:cNvGrpSpPr>
            <p:nvPr/>
          </p:nvGrpSpPr>
          <p:grpSpPr bwMode="auto">
            <a:xfrm>
              <a:off x="3844" y="4435"/>
              <a:ext cx="3712" cy="577"/>
              <a:chOff x="3920" y="4213"/>
              <a:chExt cx="2493" cy="577"/>
            </a:xfrm>
          </p:grpSpPr>
          <p:sp>
            <p:nvSpPr>
              <p:cNvPr id="25611" name="Freeform 11" descr="栎木"/>
              <p:cNvSpPr>
                <a:spLocks noChangeAspect="1"/>
              </p:cNvSpPr>
              <p:nvPr/>
            </p:nvSpPr>
            <p:spPr bwMode="auto">
              <a:xfrm flipV="1">
                <a:off x="3920" y="4677"/>
                <a:ext cx="2493" cy="113"/>
              </a:xfrm>
              <a:custGeom>
                <a:avLst/>
                <a:gdLst>
                  <a:gd name="T0" fmla="*/ 0 w 400"/>
                  <a:gd name="T1" fmla="*/ 0 h 400"/>
                  <a:gd name="T2" fmla="*/ 2147483647 w 400"/>
                  <a:gd name="T3" fmla="*/ 0 h 400"/>
                  <a:gd name="T4" fmla="*/ 2147483647 w 400"/>
                  <a:gd name="T5" fmla="*/ 0 h 400"/>
                  <a:gd name="T6" fmla="*/ 0 w 400"/>
                  <a:gd name="T7" fmla="*/ 0 h 400"/>
                  <a:gd name="T8" fmla="*/ 0 w 400"/>
                  <a:gd name="T9" fmla="*/ 0 h 4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0"/>
                  <a:gd name="T16" fmla="*/ 0 h 400"/>
                  <a:gd name="T17" fmla="*/ 400 w 400"/>
                  <a:gd name="T18" fmla="*/ 400 h 4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 w="9525">
                <a:rou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25612" name="AutoShape 12"/>
              <p:cNvSpPr>
                <a:spLocks noChangeAspect="1" noChangeArrowheads="1"/>
              </p:cNvSpPr>
              <p:nvPr/>
            </p:nvSpPr>
            <p:spPr bwMode="auto">
              <a:xfrm>
                <a:off x="6120" y="4217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25613" name="AutoShape 13"/>
              <p:cNvSpPr>
                <a:spLocks noChangeAspect="1" noChangeArrowheads="1"/>
              </p:cNvSpPr>
              <p:nvPr/>
            </p:nvSpPr>
            <p:spPr bwMode="auto">
              <a:xfrm>
                <a:off x="4340" y="4213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25614" name="Group 14"/>
            <p:cNvGrpSpPr>
              <a:grpSpLocks noChangeAspect="1"/>
            </p:cNvGrpSpPr>
            <p:nvPr/>
          </p:nvGrpSpPr>
          <p:grpSpPr bwMode="auto">
            <a:xfrm>
              <a:off x="5514" y="3868"/>
              <a:ext cx="540" cy="936"/>
              <a:chOff x="5695" y="5964"/>
              <a:chExt cx="540" cy="936"/>
            </a:xfrm>
          </p:grpSpPr>
          <p:grpSp>
            <p:nvGrpSpPr>
              <p:cNvPr id="25615" name="Group 15"/>
              <p:cNvGrpSpPr>
                <a:grpSpLocks noChangeAspect="1"/>
              </p:cNvGrpSpPr>
              <p:nvPr/>
            </p:nvGrpSpPr>
            <p:grpSpPr bwMode="auto">
              <a:xfrm>
                <a:off x="5772" y="5964"/>
                <a:ext cx="403" cy="733"/>
                <a:chOff x="5770" y="1606"/>
                <a:chExt cx="2019" cy="3673"/>
              </a:xfrm>
            </p:grpSpPr>
            <p:grpSp>
              <p:nvGrpSpPr>
                <p:cNvPr id="25616" name="Group 16"/>
                <p:cNvGrpSpPr>
                  <a:grpSpLocks noChangeAspect="1"/>
                </p:cNvGrpSpPr>
                <p:nvPr/>
              </p:nvGrpSpPr>
              <p:grpSpPr bwMode="auto">
                <a:xfrm>
                  <a:off x="6320" y="4418"/>
                  <a:ext cx="913" cy="861"/>
                  <a:chOff x="6320" y="4418"/>
                  <a:chExt cx="913" cy="861"/>
                </a:xfrm>
              </p:grpSpPr>
              <p:grpSp>
                <p:nvGrpSpPr>
                  <p:cNvPr id="25617" name="Group 1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320" y="4418"/>
                    <a:ext cx="913" cy="861"/>
                    <a:chOff x="6320" y="4418"/>
                    <a:chExt cx="913" cy="861"/>
                  </a:xfrm>
                </p:grpSpPr>
                <p:grpSp>
                  <p:nvGrpSpPr>
                    <p:cNvPr id="25618" name="Group 1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549" y="5081"/>
                      <a:ext cx="498" cy="198"/>
                      <a:chOff x="6549" y="5081"/>
                      <a:chExt cx="498" cy="198"/>
                    </a:xfrm>
                  </p:grpSpPr>
                  <p:sp>
                    <p:nvSpPr>
                      <p:cNvPr id="25619" name="Freeform 19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549" y="5081"/>
                        <a:ext cx="498" cy="198"/>
                      </a:xfrm>
                      <a:custGeom>
                        <a:avLst/>
                        <a:gdLst>
                          <a:gd name="T0" fmla="*/ 0 w 498"/>
                          <a:gd name="T1" fmla="*/ 0 h 198"/>
                          <a:gd name="T2" fmla="*/ 101 w 498"/>
                          <a:gd name="T3" fmla="*/ 157 h 198"/>
                          <a:gd name="T4" fmla="*/ 110 w 498"/>
                          <a:gd name="T5" fmla="*/ 167 h 198"/>
                          <a:gd name="T6" fmla="*/ 121 w 498"/>
                          <a:gd name="T7" fmla="*/ 173 h 198"/>
                          <a:gd name="T8" fmla="*/ 136 w 498"/>
                          <a:gd name="T9" fmla="*/ 178 h 198"/>
                          <a:gd name="T10" fmla="*/ 153 w 498"/>
                          <a:gd name="T11" fmla="*/ 186 h 198"/>
                          <a:gd name="T12" fmla="*/ 174 w 498"/>
                          <a:gd name="T13" fmla="*/ 190 h 198"/>
                          <a:gd name="T14" fmla="*/ 188 w 498"/>
                          <a:gd name="T15" fmla="*/ 191 h 198"/>
                          <a:gd name="T16" fmla="*/ 205 w 498"/>
                          <a:gd name="T17" fmla="*/ 194 h 198"/>
                          <a:gd name="T18" fmla="*/ 222 w 498"/>
                          <a:gd name="T19" fmla="*/ 195 h 198"/>
                          <a:gd name="T20" fmla="*/ 243 w 498"/>
                          <a:gd name="T21" fmla="*/ 198 h 198"/>
                          <a:gd name="T22" fmla="*/ 257 w 498"/>
                          <a:gd name="T23" fmla="*/ 198 h 198"/>
                          <a:gd name="T24" fmla="*/ 278 w 498"/>
                          <a:gd name="T25" fmla="*/ 195 h 198"/>
                          <a:gd name="T26" fmla="*/ 295 w 498"/>
                          <a:gd name="T27" fmla="*/ 194 h 198"/>
                          <a:gd name="T28" fmla="*/ 315 w 498"/>
                          <a:gd name="T29" fmla="*/ 191 h 198"/>
                          <a:gd name="T30" fmla="*/ 332 w 498"/>
                          <a:gd name="T31" fmla="*/ 190 h 198"/>
                          <a:gd name="T32" fmla="*/ 349 w 498"/>
                          <a:gd name="T33" fmla="*/ 185 h 198"/>
                          <a:gd name="T34" fmla="*/ 366 w 498"/>
                          <a:gd name="T35" fmla="*/ 181 h 198"/>
                          <a:gd name="T36" fmla="*/ 380 w 498"/>
                          <a:gd name="T37" fmla="*/ 173 h 198"/>
                          <a:gd name="T38" fmla="*/ 392 w 498"/>
                          <a:gd name="T39" fmla="*/ 165 h 198"/>
                          <a:gd name="T40" fmla="*/ 397 w 498"/>
                          <a:gd name="T41" fmla="*/ 160 h 198"/>
                          <a:gd name="T42" fmla="*/ 405 w 498"/>
                          <a:gd name="T43" fmla="*/ 152 h 198"/>
                          <a:gd name="T44" fmla="*/ 498 w 498"/>
                          <a:gd name="T45" fmla="*/ 0 h 198"/>
                          <a:gd name="T46" fmla="*/ 0 w 498"/>
                          <a:gd name="T47" fmla="*/ 0 h 198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498"/>
                          <a:gd name="T73" fmla="*/ 0 h 198"/>
                          <a:gd name="T74" fmla="*/ 498 w 498"/>
                          <a:gd name="T75" fmla="*/ 198 h 198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20" name="Freeform 20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627" y="5081"/>
                        <a:ext cx="222" cy="198"/>
                      </a:xfrm>
                      <a:custGeom>
                        <a:avLst/>
                        <a:gdLst>
                          <a:gd name="T0" fmla="*/ 0 w 222"/>
                          <a:gd name="T1" fmla="*/ 0 h 198"/>
                          <a:gd name="T2" fmla="*/ 62 w 222"/>
                          <a:gd name="T3" fmla="*/ 178 h 198"/>
                          <a:gd name="T4" fmla="*/ 75 w 222"/>
                          <a:gd name="T5" fmla="*/ 186 h 198"/>
                          <a:gd name="T6" fmla="*/ 96 w 222"/>
                          <a:gd name="T7" fmla="*/ 190 h 198"/>
                          <a:gd name="T8" fmla="*/ 110 w 222"/>
                          <a:gd name="T9" fmla="*/ 191 h 198"/>
                          <a:gd name="T10" fmla="*/ 127 w 222"/>
                          <a:gd name="T11" fmla="*/ 194 h 198"/>
                          <a:gd name="T12" fmla="*/ 144 w 222"/>
                          <a:gd name="T13" fmla="*/ 195 h 198"/>
                          <a:gd name="T14" fmla="*/ 165 w 222"/>
                          <a:gd name="T15" fmla="*/ 198 h 198"/>
                          <a:gd name="T16" fmla="*/ 179 w 222"/>
                          <a:gd name="T17" fmla="*/ 198 h 198"/>
                          <a:gd name="T18" fmla="*/ 200 w 222"/>
                          <a:gd name="T19" fmla="*/ 195 h 198"/>
                          <a:gd name="T20" fmla="*/ 222 w 222"/>
                          <a:gd name="T21" fmla="*/ 0 h 198"/>
                          <a:gd name="T22" fmla="*/ 0 w 222"/>
                          <a:gd name="T23" fmla="*/ 0 h 198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w 222"/>
                          <a:gd name="T37" fmla="*/ 0 h 198"/>
                          <a:gd name="T38" fmla="*/ 222 w 222"/>
                          <a:gd name="T39" fmla="*/ 198 h 198"/>
                        </a:gdLst>
                        <a:ahLst/>
                        <a:cxnLst>
                          <a:cxn ang="T24">
                            <a:pos x="T0" y="T1"/>
                          </a:cxn>
                          <a:cxn ang="T25">
                            <a:pos x="T2" y="T3"/>
                          </a:cxn>
                          <a:cxn ang="T26">
                            <a:pos x="T4" y="T5"/>
                          </a:cxn>
                          <a:cxn ang="T27">
                            <a:pos x="T6" y="T7"/>
                          </a:cxn>
                          <a:cxn ang="T28">
                            <a:pos x="T8" y="T9"/>
                          </a:cxn>
                          <a:cxn ang="T29">
                            <a:pos x="T10" y="T11"/>
                          </a:cxn>
                          <a:cxn ang="T30">
                            <a:pos x="T12" y="T13"/>
                          </a:cxn>
                          <a:cxn ang="T31">
                            <a:pos x="T14" y="T15"/>
                          </a:cxn>
                          <a:cxn ang="T32">
                            <a:pos x="T16" y="T17"/>
                          </a:cxn>
                          <a:cxn ang="T33">
                            <a:pos x="T18" y="T19"/>
                          </a:cxn>
                          <a:cxn ang="T34">
                            <a:pos x="T20" y="T21"/>
                          </a:cxn>
                          <a:cxn ang="T35">
                            <a:pos x="T22" y="T23"/>
                          </a:cxn>
                        </a:cxnLst>
                        <a:rect l="T36" t="T37" r="T38" b="T39"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5621" name="Group 2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320" y="4418"/>
                      <a:ext cx="913" cy="718"/>
                      <a:chOff x="6320" y="4418"/>
                      <a:chExt cx="913" cy="718"/>
                    </a:xfrm>
                  </p:grpSpPr>
                  <p:sp>
                    <p:nvSpPr>
                      <p:cNvPr id="25622" name="Freeform 22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20" y="4418"/>
                        <a:ext cx="913" cy="718"/>
                      </a:xfrm>
                      <a:custGeom>
                        <a:avLst/>
                        <a:gdLst>
                          <a:gd name="T0" fmla="*/ 21 w 913"/>
                          <a:gd name="T1" fmla="*/ 20 h 718"/>
                          <a:gd name="T2" fmla="*/ 25 w 913"/>
                          <a:gd name="T3" fmla="*/ 38 h 718"/>
                          <a:gd name="T4" fmla="*/ 23 w 913"/>
                          <a:gd name="T5" fmla="*/ 73 h 718"/>
                          <a:gd name="T6" fmla="*/ 12 w 913"/>
                          <a:gd name="T7" fmla="*/ 96 h 718"/>
                          <a:gd name="T8" fmla="*/ 6 w 913"/>
                          <a:gd name="T9" fmla="*/ 126 h 718"/>
                          <a:gd name="T10" fmla="*/ 17 w 913"/>
                          <a:gd name="T11" fmla="*/ 149 h 718"/>
                          <a:gd name="T12" fmla="*/ 34 w 913"/>
                          <a:gd name="T13" fmla="*/ 176 h 718"/>
                          <a:gd name="T14" fmla="*/ 30 w 913"/>
                          <a:gd name="T15" fmla="*/ 195 h 718"/>
                          <a:gd name="T16" fmla="*/ 13 w 913"/>
                          <a:gd name="T17" fmla="*/ 216 h 718"/>
                          <a:gd name="T18" fmla="*/ 6 w 913"/>
                          <a:gd name="T19" fmla="*/ 236 h 718"/>
                          <a:gd name="T20" fmla="*/ 19 w 913"/>
                          <a:gd name="T21" fmla="*/ 259 h 718"/>
                          <a:gd name="T22" fmla="*/ 30 w 913"/>
                          <a:gd name="T23" fmla="*/ 278 h 718"/>
                          <a:gd name="T24" fmla="*/ 30 w 913"/>
                          <a:gd name="T25" fmla="*/ 301 h 718"/>
                          <a:gd name="T26" fmla="*/ 12 w 913"/>
                          <a:gd name="T27" fmla="*/ 322 h 718"/>
                          <a:gd name="T28" fmla="*/ 0 w 913"/>
                          <a:gd name="T29" fmla="*/ 349 h 718"/>
                          <a:gd name="T30" fmla="*/ 13 w 913"/>
                          <a:gd name="T31" fmla="*/ 372 h 718"/>
                          <a:gd name="T32" fmla="*/ 33 w 913"/>
                          <a:gd name="T33" fmla="*/ 396 h 718"/>
                          <a:gd name="T34" fmla="*/ 33 w 913"/>
                          <a:gd name="T35" fmla="*/ 431 h 718"/>
                          <a:gd name="T36" fmla="*/ 19 w 913"/>
                          <a:gd name="T37" fmla="*/ 455 h 718"/>
                          <a:gd name="T38" fmla="*/ 21 w 913"/>
                          <a:gd name="T39" fmla="*/ 473 h 718"/>
                          <a:gd name="T40" fmla="*/ 42 w 913"/>
                          <a:gd name="T41" fmla="*/ 499 h 718"/>
                          <a:gd name="T42" fmla="*/ 107 w 913"/>
                          <a:gd name="T43" fmla="*/ 573 h 718"/>
                          <a:gd name="T44" fmla="*/ 166 w 913"/>
                          <a:gd name="T45" fmla="*/ 629 h 718"/>
                          <a:gd name="T46" fmla="*/ 217 w 913"/>
                          <a:gd name="T47" fmla="*/ 660 h 718"/>
                          <a:gd name="T48" fmla="*/ 313 w 913"/>
                          <a:gd name="T49" fmla="*/ 701 h 718"/>
                          <a:gd name="T50" fmla="*/ 401 w 913"/>
                          <a:gd name="T51" fmla="*/ 716 h 718"/>
                          <a:gd name="T52" fmla="*/ 523 w 913"/>
                          <a:gd name="T53" fmla="*/ 716 h 718"/>
                          <a:gd name="T54" fmla="*/ 625 w 913"/>
                          <a:gd name="T55" fmla="*/ 706 h 718"/>
                          <a:gd name="T56" fmla="*/ 697 w 913"/>
                          <a:gd name="T57" fmla="*/ 685 h 718"/>
                          <a:gd name="T58" fmla="*/ 744 w 913"/>
                          <a:gd name="T59" fmla="*/ 659 h 718"/>
                          <a:gd name="T60" fmla="*/ 778 w 913"/>
                          <a:gd name="T61" fmla="*/ 629 h 718"/>
                          <a:gd name="T62" fmla="*/ 874 w 913"/>
                          <a:gd name="T63" fmla="*/ 493 h 718"/>
                          <a:gd name="T64" fmla="*/ 894 w 913"/>
                          <a:gd name="T65" fmla="*/ 448 h 718"/>
                          <a:gd name="T66" fmla="*/ 895 w 913"/>
                          <a:gd name="T67" fmla="*/ 427 h 718"/>
                          <a:gd name="T68" fmla="*/ 882 w 913"/>
                          <a:gd name="T69" fmla="*/ 406 h 718"/>
                          <a:gd name="T70" fmla="*/ 882 w 913"/>
                          <a:gd name="T71" fmla="*/ 381 h 718"/>
                          <a:gd name="T72" fmla="*/ 894 w 913"/>
                          <a:gd name="T73" fmla="*/ 362 h 718"/>
                          <a:gd name="T74" fmla="*/ 908 w 913"/>
                          <a:gd name="T75" fmla="*/ 341 h 718"/>
                          <a:gd name="T76" fmla="*/ 912 w 913"/>
                          <a:gd name="T77" fmla="*/ 316 h 718"/>
                          <a:gd name="T78" fmla="*/ 900 w 913"/>
                          <a:gd name="T79" fmla="*/ 295 h 718"/>
                          <a:gd name="T80" fmla="*/ 886 w 913"/>
                          <a:gd name="T81" fmla="*/ 275 h 718"/>
                          <a:gd name="T82" fmla="*/ 886 w 913"/>
                          <a:gd name="T83" fmla="*/ 254 h 718"/>
                          <a:gd name="T84" fmla="*/ 904 w 913"/>
                          <a:gd name="T85" fmla="*/ 229 h 718"/>
                          <a:gd name="T86" fmla="*/ 908 w 913"/>
                          <a:gd name="T87" fmla="*/ 202 h 718"/>
                          <a:gd name="T88" fmla="*/ 894 w 913"/>
                          <a:gd name="T89" fmla="*/ 176 h 718"/>
                          <a:gd name="T90" fmla="*/ 886 w 913"/>
                          <a:gd name="T91" fmla="*/ 155 h 718"/>
                          <a:gd name="T92" fmla="*/ 895 w 913"/>
                          <a:gd name="T93" fmla="*/ 130 h 718"/>
                          <a:gd name="T94" fmla="*/ 908 w 913"/>
                          <a:gd name="T95" fmla="*/ 113 h 718"/>
                          <a:gd name="T96" fmla="*/ 913 w 913"/>
                          <a:gd name="T97" fmla="*/ 88 h 718"/>
                          <a:gd name="T98" fmla="*/ 903 w 913"/>
                          <a:gd name="T99" fmla="*/ 67 h 718"/>
                          <a:gd name="T100" fmla="*/ 890 w 913"/>
                          <a:gd name="T101" fmla="*/ 42 h 718"/>
                          <a:gd name="T102" fmla="*/ 894 w 913"/>
                          <a:gd name="T103" fmla="*/ 18 h 718"/>
                          <a:gd name="T104" fmla="*/ 26 w 913"/>
                          <a:gd name="T105" fmla="*/ 0 h 718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w 913"/>
                          <a:gd name="T160" fmla="*/ 0 h 718"/>
                          <a:gd name="T161" fmla="*/ 913 w 913"/>
                          <a:gd name="T162" fmla="*/ 718 h 718"/>
                        </a:gdLst>
                        <a:ahLst/>
                        <a:cxnLst>
                          <a:cxn ang="T106">
                            <a:pos x="T0" y="T1"/>
                          </a:cxn>
                          <a:cxn ang="T107">
                            <a:pos x="T2" y="T3"/>
                          </a:cxn>
                          <a:cxn ang="T108">
                            <a:pos x="T4" y="T5"/>
                          </a:cxn>
                          <a:cxn ang="T109">
                            <a:pos x="T6" y="T7"/>
                          </a:cxn>
                          <a:cxn ang="T110">
                            <a:pos x="T8" y="T9"/>
                          </a:cxn>
                          <a:cxn ang="T111">
                            <a:pos x="T10" y="T11"/>
                          </a:cxn>
                          <a:cxn ang="T112">
                            <a:pos x="T12" y="T13"/>
                          </a:cxn>
                          <a:cxn ang="T113">
                            <a:pos x="T14" y="T15"/>
                          </a:cxn>
                          <a:cxn ang="T114">
                            <a:pos x="T16" y="T17"/>
                          </a:cxn>
                          <a:cxn ang="T115">
                            <a:pos x="T18" y="T19"/>
                          </a:cxn>
                          <a:cxn ang="T116">
                            <a:pos x="T20" y="T21"/>
                          </a:cxn>
                          <a:cxn ang="T117">
                            <a:pos x="T22" y="T23"/>
                          </a:cxn>
                          <a:cxn ang="T118">
                            <a:pos x="T24" y="T25"/>
                          </a:cxn>
                          <a:cxn ang="T119">
                            <a:pos x="T26" y="T27"/>
                          </a:cxn>
                          <a:cxn ang="T120">
                            <a:pos x="T28" y="T29"/>
                          </a:cxn>
                          <a:cxn ang="T121">
                            <a:pos x="T30" y="T31"/>
                          </a:cxn>
                          <a:cxn ang="T122">
                            <a:pos x="T32" y="T33"/>
                          </a:cxn>
                          <a:cxn ang="T123">
                            <a:pos x="T34" y="T35"/>
                          </a:cxn>
                          <a:cxn ang="T124">
                            <a:pos x="T36" y="T37"/>
                          </a:cxn>
                          <a:cxn ang="T125">
                            <a:pos x="T38" y="T39"/>
                          </a:cxn>
                          <a:cxn ang="T126">
                            <a:pos x="T40" y="T41"/>
                          </a:cxn>
                          <a:cxn ang="T127">
                            <a:pos x="T42" y="T43"/>
                          </a:cxn>
                          <a:cxn ang="T128">
                            <a:pos x="T44" y="T45"/>
                          </a:cxn>
                          <a:cxn ang="T129">
                            <a:pos x="T46" y="T47"/>
                          </a:cxn>
                          <a:cxn ang="T130">
                            <a:pos x="T48" y="T49"/>
                          </a:cxn>
                          <a:cxn ang="T131">
                            <a:pos x="T50" y="T51"/>
                          </a:cxn>
                          <a:cxn ang="T132">
                            <a:pos x="T52" y="T53"/>
                          </a:cxn>
                          <a:cxn ang="T133">
                            <a:pos x="T54" y="T55"/>
                          </a:cxn>
                          <a:cxn ang="T134">
                            <a:pos x="T56" y="T57"/>
                          </a:cxn>
                          <a:cxn ang="T135">
                            <a:pos x="T58" y="T59"/>
                          </a:cxn>
                          <a:cxn ang="T136">
                            <a:pos x="T60" y="T61"/>
                          </a:cxn>
                          <a:cxn ang="T137">
                            <a:pos x="T62" y="T63"/>
                          </a:cxn>
                          <a:cxn ang="T138">
                            <a:pos x="T64" y="T65"/>
                          </a:cxn>
                          <a:cxn ang="T139">
                            <a:pos x="T66" y="T67"/>
                          </a:cxn>
                          <a:cxn ang="T140">
                            <a:pos x="T68" y="T69"/>
                          </a:cxn>
                          <a:cxn ang="T141">
                            <a:pos x="T70" y="T71"/>
                          </a:cxn>
                          <a:cxn ang="T142">
                            <a:pos x="T72" y="T73"/>
                          </a:cxn>
                          <a:cxn ang="T143">
                            <a:pos x="T74" y="T75"/>
                          </a:cxn>
                          <a:cxn ang="T144">
                            <a:pos x="T76" y="T77"/>
                          </a:cxn>
                          <a:cxn ang="T145">
                            <a:pos x="T78" y="T79"/>
                          </a:cxn>
                          <a:cxn ang="T146">
                            <a:pos x="T80" y="T81"/>
                          </a:cxn>
                          <a:cxn ang="T147">
                            <a:pos x="T82" y="T83"/>
                          </a:cxn>
                          <a:cxn ang="T148">
                            <a:pos x="T84" y="T85"/>
                          </a:cxn>
                          <a:cxn ang="T149">
                            <a:pos x="T86" y="T87"/>
                          </a:cxn>
                          <a:cxn ang="T150">
                            <a:pos x="T88" y="T89"/>
                          </a:cxn>
                          <a:cxn ang="T151">
                            <a:pos x="T90" y="T91"/>
                          </a:cxn>
                          <a:cxn ang="T152">
                            <a:pos x="T92" y="T93"/>
                          </a:cxn>
                          <a:cxn ang="T153">
                            <a:pos x="T94" y="T95"/>
                          </a:cxn>
                          <a:cxn ang="T154">
                            <a:pos x="T96" y="T97"/>
                          </a:cxn>
                          <a:cxn ang="T155">
                            <a:pos x="T98" y="T99"/>
                          </a:cxn>
                          <a:cxn ang="T156">
                            <a:pos x="T100" y="T101"/>
                          </a:cxn>
                          <a:cxn ang="T157">
                            <a:pos x="T102" y="T103"/>
                          </a:cxn>
                          <a:cxn ang="T158">
                            <a:pos x="T104" y="T105"/>
                          </a:cxn>
                        </a:cxnLst>
                        <a:rect l="T159" t="T160" r="T161" b="T162"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23" name="Freeform 23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26" y="4514"/>
                        <a:ext cx="113" cy="99"/>
                      </a:xfrm>
                      <a:custGeom>
                        <a:avLst/>
                        <a:gdLst>
                          <a:gd name="T0" fmla="*/ 6 w 113"/>
                          <a:gd name="T1" fmla="*/ 0 h 99"/>
                          <a:gd name="T2" fmla="*/ 13 w 113"/>
                          <a:gd name="T3" fmla="*/ 13 h 99"/>
                          <a:gd name="T4" fmla="*/ 24 w 113"/>
                          <a:gd name="T5" fmla="*/ 26 h 99"/>
                          <a:gd name="T6" fmla="*/ 44 w 113"/>
                          <a:gd name="T7" fmla="*/ 43 h 99"/>
                          <a:gd name="T8" fmla="*/ 68 w 113"/>
                          <a:gd name="T9" fmla="*/ 57 h 99"/>
                          <a:gd name="T10" fmla="*/ 91 w 113"/>
                          <a:gd name="T11" fmla="*/ 66 h 99"/>
                          <a:gd name="T12" fmla="*/ 113 w 113"/>
                          <a:gd name="T13" fmla="*/ 72 h 99"/>
                          <a:gd name="T14" fmla="*/ 104 w 113"/>
                          <a:gd name="T15" fmla="*/ 89 h 99"/>
                          <a:gd name="T16" fmla="*/ 75 w 113"/>
                          <a:gd name="T17" fmla="*/ 85 h 99"/>
                          <a:gd name="T18" fmla="*/ 44 w 113"/>
                          <a:gd name="T19" fmla="*/ 87 h 99"/>
                          <a:gd name="T20" fmla="*/ 24 w 113"/>
                          <a:gd name="T21" fmla="*/ 99 h 99"/>
                          <a:gd name="T22" fmla="*/ 28 w 113"/>
                          <a:gd name="T23" fmla="*/ 89 h 99"/>
                          <a:gd name="T24" fmla="*/ 27 w 113"/>
                          <a:gd name="T25" fmla="*/ 78 h 99"/>
                          <a:gd name="T26" fmla="*/ 20 w 113"/>
                          <a:gd name="T27" fmla="*/ 62 h 99"/>
                          <a:gd name="T28" fmla="*/ 11 w 113"/>
                          <a:gd name="T29" fmla="*/ 49 h 99"/>
                          <a:gd name="T30" fmla="*/ 2 w 113"/>
                          <a:gd name="T31" fmla="*/ 34 h 99"/>
                          <a:gd name="T32" fmla="*/ 0 w 113"/>
                          <a:gd name="T33" fmla="*/ 17 h 99"/>
                          <a:gd name="T34" fmla="*/ 6 w 113"/>
                          <a:gd name="T35" fmla="*/ 0 h 99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w 113"/>
                          <a:gd name="T55" fmla="*/ 0 h 99"/>
                          <a:gd name="T56" fmla="*/ 113 w 113"/>
                          <a:gd name="T57" fmla="*/ 99 h 99"/>
                        </a:gdLst>
                        <a:ahLst/>
                        <a:cxnLst>
                          <a:cxn ang="T36">
                            <a:pos x="T0" y="T1"/>
                          </a:cxn>
                          <a:cxn ang="T37">
                            <a:pos x="T2" y="T3"/>
                          </a:cxn>
                          <a:cxn ang="T38">
                            <a:pos x="T4" y="T5"/>
                          </a:cxn>
                          <a:cxn ang="T39">
                            <a:pos x="T6" y="T7"/>
                          </a:cxn>
                          <a:cxn ang="T40">
                            <a:pos x="T8" y="T9"/>
                          </a:cxn>
                          <a:cxn ang="T41">
                            <a:pos x="T10" y="T11"/>
                          </a:cxn>
                          <a:cxn ang="T42">
                            <a:pos x="T12" y="T13"/>
                          </a:cxn>
                          <a:cxn ang="T43">
                            <a:pos x="T14" y="T15"/>
                          </a:cxn>
                          <a:cxn ang="T44">
                            <a:pos x="T16" y="T17"/>
                          </a:cxn>
                          <a:cxn ang="T45">
                            <a:pos x="T18" y="T19"/>
                          </a:cxn>
                          <a:cxn ang="T46">
                            <a:pos x="T20" y="T21"/>
                          </a:cxn>
                          <a:cxn ang="T47">
                            <a:pos x="T22" y="T23"/>
                          </a:cxn>
                          <a:cxn ang="T48">
                            <a:pos x="T24" y="T25"/>
                          </a:cxn>
                          <a:cxn ang="T49">
                            <a:pos x="T26" y="T27"/>
                          </a:cxn>
                          <a:cxn ang="T50">
                            <a:pos x="T28" y="T29"/>
                          </a:cxn>
                          <a:cxn ang="T51">
                            <a:pos x="T30" y="T31"/>
                          </a:cxn>
                          <a:cxn ang="T52">
                            <a:pos x="T32" y="T33"/>
                          </a:cxn>
                          <a:cxn ang="T53">
                            <a:pos x="T34" y="T35"/>
                          </a:cxn>
                        </a:cxnLst>
                        <a:rect l="T54" t="T55" r="T56" b="T57"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24" name="Freeform 24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28" y="4637"/>
                        <a:ext cx="149" cy="84"/>
                      </a:xfrm>
                      <a:custGeom>
                        <a:avLst/>
                        <a:gdLst>
                          <a:gd name="T0" fmla="*/ 0 w 149"/>
                          <a:gd name="T1" fmla="*/ 10 h 84"/>
                          <a:gd name="T2" fmla="*/ 4 w 149"/>
                          <a:gd name="T3" fmla="*/ 0 h 84"/>
                          <a:gd name="T4" fmla="*/ 9 w 149"/>
                          <a:gd name="T5" fmla="*/ 10 h 84"/>
                          <a:gd name="T6" fmla="*/ 21 w 149"/>
                          <a:gd name="T7" fmla="*/ 15 h 84"/>
                          <a:gd name="T8" fmla="*/ 42 w 149"/>
                          <a:gd name="T9" fmla="*/ 25 h 84"/>
                          <a:gd name="T10" fmla="*/ 64 w 149"/>
                          <a:gd name="T11" fmla="*/ 31 h 84"/>
                          <a:gd name="T12" fmla="*/ 98 w 149"/>
                          <a:gd name="T13" fmla="*/ 38 h 84"/>
                          <a:gd name="T14" fmla="*/ 137 w 149"/>
                          <a:gd name="T15" fmla="*/ 44 h 84"/>
                          <a:gd name="T16" fmla="*/ 149 w 149"/>
                          <a:gd name="T17" fmla="*/ 80 h 84"/>
                          <a:gd name="T18" fmla="*/ 106 w 149"/>
                          <a:gd name="T19" fmla="*/ 69 h 84"/>
                          <a:gd name="T20" fmla="*/ 72 w 149"/>
                          <a:gd name="T21" fmla="*/ 65 h 84"/>
                          <a:gd name="T22" fmla="*/ 45 w 149"/>
                          <a:gd name="T23" fmla="*/ 71 h 84"/>
                          <a:gd name="T24" fmla="*/ 25 w 149"/>
                          <a:gd name="T25" fmla="*/ 84 h 84"/>
                          <a:gd name="T26" fmla="*/ 25 w 149"/>
                          <a:gd name="T27" fmla="*/ 73 h 84"/>
                          <a:gd name="T28" fmla="*/ 25 w 149"/>
                          <a:gd name="T29" fmla="*/ 63 h 84"/>
                          <a:gd name="T30" fmla="*/ 21 w 149"/>
                          <a:gd name="T31" fmla="*/ 52 h 84"/>
                          <a:gd name="T32" fmla="*/ 9 w 149"/>
                          <a:gd name="T33" fmla="*/ 36 h 84"/>
                          <a:gd name="T34" fmla="*/ 0 w 149"/>
                          <a:gd name="T35" fmla="*/ 23 h 84"/>
                          <a:gd name="T36" fmla="*/ 0 w 149"/>
                          <a:gd name="T37" fmla="*/ 10 h 84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149"/>
                          <a:gd name="T58" fmla="*/ 0 h 84"/>
                          <a:gd name="T59" fmla="*/ 149 w 149"/>
                          <a:gd name="T60" fmla="*/ 84 h 84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25" name="Freeform 25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22" y="4742"/>
                        <a:ext cx="175" cy="104"/>
                      </a:xfrm>
                      <a:custGeom>
                        <a:avLst/>
                        <a:gdLst>
                          <a:gd name="T0" fmla="*/ 2 w 175"/>
                          <a:gd name="T1" fmla="*/ 13 h 104"/>
                          <a:gd name="T2" fmla="*/ 10 w 175"/>
                          <a:gd name="T3" fmla="*/ 0 h 104"/>
                          <a:gd name="T4" fmla="*/ 21 w 175"/>
                          <a:gd name="T5" fmla="*/ 17 h 104"/>
                          <a:gd name="T6" fmla="*/ 32 w 175"/>
                          <a:gd name="T7" fmla="*/ 25 h 104"/>
                          <a:gd name="T8" fmla="*/ 45 w 175"/>
                          <a:gd name="T9" fmla="*/ 34 h 104"/>
                          <a:gd name="T10" fmla="*/ 69 w 175"/>
                          <a:gd name="T11" fmla="*/ 42 h 104"/>
                          <a:gd name="T12" fmla="*/ 96 w 175"/>
                          <a:gd name="T13" fmla="*/ 49 h 104"/>
                          <a:gd name="T14" fmla="*/ 126 w 175"/>
                          <a:gd name="T15" fmla="*/ 59 h 104"/>
                          <a:gd name="T16" fmla="*/ 167 w 175"/>
                          <a:gd name="T17" fmla="*/ 72 h 104"/>
                          <a:gd name="T18" fmla="*/ 175 w 175"/>
                          <a:gd name="T19" fmla="*/ 104 h 104"/>
                          <a:gd name="T20" fmla="*/ 133 w 175"/>
                          <a:gd name="T21" fmla="*/ 87 h 104"/>
                          <a:gd name="T22" fmla="*/ 103 w 175"/>
                          <a:gd name="T23" fmla="*/ 76 h 104"/>
                          <a:gd name="T24" fmla="*/ 78 w 175"/>
                          <a:gd name="T25" fmla="*/ 72 h 104"/>
                          <a:gd name="T26" fmla="*/ 58 w 175"/>
                          <a:gd name="T27" fmla="*/ 72 h 104"/>
                          <a:gd name="T28" fmla="*/ 48 w 175"/>
                          <a:gd name="T29" fmla="*/ 80 h 104"/>
                          <a:gd name="T30" fmla="*/ 36 w 175"/>
                          <a:gd name="T31" fmla="*/ 91 h 104"/>
                          <a:gd name="T32" fmla="*/ 34 w 175"/>
                          <a:gd name="T33" fmla="*/ 78 h 104"/>
                          <a:gd name="T34" fmla="*/ 21 w 175"/>
                          <a:gd name="T35" fmla="*/ 59 h 104"/>
                          <a:gd name="T36" fmla="*/ 10 w 175"/>
                          <a:gd name="T37" fmla="*/ 45 h 104"/>
                          <a:gd name="T38" fmla="*/ 0 w 175"/>
                          <a:gd name="T39" fmla="*/ 31 h 104"/>
                          <a:gd name="T40" fmla="*/ 2 w 175"/>
                          <a:gd name="T41" fmla="*/ 13 h 104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w 175"/>
                          <a:gd name="T64" fmla="*/ 0 h 104"/>
                          <a:gd name="T65" fmla="*/ 175 w 175"/>
                          <a:gd name="T66" fmla="*/ 104 h 104"/>
                        </a:gdLst>
                        <a:ahLst/>
                        <a:cxnLst>
                          <a:cxn ang="T42">
                            <a:pos x="T0" y="T1"/>
                          </a:cxn>
                          <a:cxn ang="T43">
                            <a:pos x="T2" y="T3"/>
                          </a:cxn>
                          <a:cxn ang="T44">
                            <a:pos x="T4" y="T5"/>
                          </a:cxn>
                          <a:cxn ang="T45">
                            <a:pos x="T6" y="T7"/>
                          </a:cxn>
                          <a:cxn ang="T46">
                            <a:pos x="T8" y="T9"/>
                          </a:cxn>
                          <a:cxn ang="T47">
                            <a:pos x="T10" y="T11"/>
                          </a:cxn>
                          <a:cxn ang="T48">
                            <a:pos x="T12" y="T13"/>
                          </a:cxn>
                          <a:cxn ang="T49">
                            <a:pos x="T14" y="T15"/>
                          </a:cxn>
                          <a:cxn ang="T50">
                            <a:pos x="T16" y="T17"/>
                          </a:cxn>
                          <a:cxn ang="T51">
                            <a:pos x="T18" y="T19"/>
                          </a:cxn>
                          <a:cxn ang="T52">
                            <a:pos x="T20" y="T21"/>
                          </a:cxn>
                          <a:cxn ang="T53">
                            <a:pos x="T22" y="T23"/>
                          </a:cxn>
                          <a:cxn ang="T54">
                            <a:pos x="T24" y="T25"/>
                          </a:cxn>
                          <a:cxn ang="T55">
                            <a:pos x="T26" y="T27"/>
                          </a:cxn>
                          <a:cxn ang="T56">
                            <a:pos x="T28" y="T29"/>
                          </a:cxn>
                          <a:cxn ang="T57">
                            <a:pos x="T30" y="T31"/>
                          </a:cxn>
                          <a:cxn ang="T58">
                            <a:pos x="T32" y="T33"/>
                          </a:cxn>
                          <a:cxn ang="T59">
                            <a:pos x="T34" y="T35"/>
                          </a:cxn>
                          <a:cxn ang="T60">
                            <a:pos x="T36" y="T37"/>
                          </a:cxn>
                          <a:cxn ang="T61">
                            <a:pos x="T38" y="T39"/>
                          </a:cxn>
                          <a:cxn ang="T62">
                            <a:pos x="T40" y="T41"/>
                          </a:cxn>
                        </a:cxnLst>
                        <a:rect l="T63" t="T64" r="T65" b="T66"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26" name="Freeform 26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41" y="4856"/>
                        <a:ext cx="208" cy="230"/>
                      </a:xfrm>
                      <a:custGeom>
                        <a:avLst/>
                        <a:gdLst>
                          <a:gd name="T0" fmla="*/ 2 w 208"/>
                          <a:gd name="T1" fmla="*/ 35 h 230"/>
                          <a:gd name="T2" fmla="*/ 0 w 208"/>
                          <a:gd name="T3" fmla="*/ 21 h 230"/>
                          <a:gd name="T4" fmla="*/ 0 w 208"/>
                          <a:gd name="T5" fmla="*/ 11 h 230"/>
                          <a:gd name="T6" fmla="*/ 8 w 208"/>
                          <a:gd name="T7" fmla="*/ 0 h 230"/>
                          <a:gd name="T8" fmla="*/ 22 w 208"/>
                          <a:gd name="T9" fmla="*/ 17 h 230"/>
                          <a:gd name="T10" fmla="*/ 47 w 208"/>
                          <a:gd name="T11" fmla="*/ 32 h 230"/>
                          <a:gd name="T12" fmla="*/ 72 w 208"/>
                          <a:gd name="T13" fmla="*/ 44 h 230"/>
                          <a:gd name="T14" fmla="*/ 106 w 208"/>
                          <a:gd name="T15" fmla="*/ 55 h 230"/>
                          <a:gd name="T16" fmla="*/ 156 w 208"/>
                          <a:gd name="T17" fmla="*/ 65 h 230"/>
                          <a:gd name="T18" fmla="*/ 166 w 208"/>
                          <a:gd name="T19" fmla="*/ 91 h 230"/>
                          <a:gd name="T20" fmla="*/ 140 w 208"/>
                          <a:gd name="T21" fmla="*/ 84 h 230"/>
                          <a:gd name="T22" fmla="*/ 114 w 208"/>
                          <a:gd name="T23" fmla="*/ 80 h 230"/>
                          <a:gd name="T24" fmla="*/ 101 w 208"/>
                          <a:gd name="T25" fmla="*/ 82 h 230"/>
                          <a:gd name="T26" fmla="*/ 97 w 208"/>
                          <a:gd name="T27" fmla="*/ 95 h 230"/>
                          <a:gd name="T28" fmla="*/ 105 w 208"/>
                          <a:gd name="T29" fmla="*/ 112 h 230"/>
                          <a:gd name="T30" fmla="*/ 115 w 208"/>
                          <a:gd name="T31" fmla="*/ 128 h 230"/>
                          <a:gd name="T32" fmla="*/ 136 w 208"/>
                          <a:gd name="T33" fmla="*/ 153 h 230"/>
                          <a:gd name="T34" fmla="*/ 166 w 208"/>
                          <a:gd name="T35" fmla="*/ 179 h 230"/>
                          <a:gd name="T36" fmla="*/ 208 w 208"/>
                          <a:gd name="T37" fmla="*/ 209 h 230"/>
                          <a:gd name="T38" fmla="*/ 208 w 208"/>
                          <a:gd name="T39" fmla="*/ 230 h 230"/>
                          <a:gd name="T40" fmla="*/ 190 w 208"/>
                          <a:gd name="T41" fmla="*/ 219 h 230"/>
                          <a:gd name="T42" fmla="*/ 166 w 208"/>
                          <a:gd name="T43" fmla="*/ 205 h 230"/>
                          <a:gd name="T44" fmla="*/ 132 w 208"/>
                          <a:gd name="T45" fmla="*/ 179 h 230"/>
                          <a:gd name="T46" fmla="*/ 105 w 208"/>
                          <a:gd name="T47" fmla="*/ 150 h 230"/>
                          <a:gd name="T48" fmla="*/ 80 w 208"/>
                          <a:gd name="T49" fmla="*/ 128 h 230"/>
                          <a:gd name="T50" fmla="*/ 56 w 208"/>
                          <a:gd name="T51" fmla="*/ 101 h 230"/>
                          <a:gd name="T52" fmla="*/ 36 w 208"/>
                          <a:gd name="T53" fmla="*/ 78 h 230"/>
                          <a:gd name="T54" fmla="*/ 15 w 208"/>
                          <a:gd name="T55" fmla="*/ 57 h 230"/>
                          <a:gd name="T56" fmla="*/ 2 w 208"/>
                          <a:gd name="T57" fmla="*/ 35 h 230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w 208"/>
                          <a:gd name="T88" fmla="*/ 0 h 230"/>
                          <a:gd name="T89" fmla="*/ 208 w 208"/>
                          <a:gd name="T90" fmla="*/ 230 h 230"/>
                        </a:gdLst>
                        <a:ahLst/>
                        <a:cxnLst>
                          <a:cxn ang="T58">
                            <a:pos x="T0" y="T1"/>
                          </a:cxn>
                          <a:cxn ang="T59">
                            <a:pos x="T2" y="T3"/>
                          </a:cxn>
                          <a:cxn ang="T60">
                            <a:pos x="T4" y="T5"/>
                          </a:cxn>
                          <a:cxn ang="T61">
                            <a:pos x="T6" y="T7"/>
                          </a:cxn>
                          <a:cxn ang="T62">
                            <a:pos x="T8" y="T9"/>
                          </a:cxn>
                          <a:cxn ang="T63">
                            <a:pos x="T10" y="T11"/>
                          </a:cxn>
                          <a:cxn ang="T64">
                            <a:pos x="T12" y="T13"/>
                          </a:cxn>
                          <a:cxn ang="T65">
                            <a:pos x="T14" y="T15"/>
                          </a:cxn>
                          <a:cxn ang="T66">
                            <a:pos x="T16" y="T17"/>
                          </a:cxn>
                          <a:cxn ang="T67">
                            <a:pos x="T18" y="T19"/>
                          </a:cxn>
                          <a:cxn ang="T68">
                            <a:pos x="T20" y="T21"/>
                          </a:cxn>
                          <a:cxn ang="T69">
                            <a:pos x="T22" y="T23"/>
                          </a:cxn>
                          <a:cxn ang="T70">
                            <a:pos x="T24" y="T25"/>
                          </a:cxn>
                          <a:cxn ang="T71">
                            <a:pos x="T26" y="T27"/>
                          </a:cxn>
                          <a:cxn ang="T72">
                            <a:pos x="T28" y="T29"/>
                          </a:cxn>
                          <a:cxn ang="T73">
                            <a:pos x="T30" y="T31"/>
                          </a:cxn>
                          <a:cxn ang="T74">
                            <a:pos x="T32" y="T33"/>
                          </a:cxn>
                          <a:cxn ang="T75">
                            <a:pos x="T34" y="T35"/>
                          </a:cxn>
                          <a:cxn ang="T76">
                            <a:pos x="T36" y="T37"/>
                          </a:cxn>
                          <a:cxn ang="T77">
                            <a:pos x="T38" y="T39"/>
                          </a:cxn>
                          <a:cxn ang="T78">
                            <a:pos x="T40" y="T41"/>
                          </a:cxn>
                          <a:cxn ang="T79">
                            <a:pos x="T42" y="T43"/>
                          </a:cxn>
                          <a:cxn ang="T80">
                            <a:pos x="T44" y="T45"/>
                          </a:cxn>
                          <a:cxn ang="T81">
                            <a:pos x="T46" y="T47"/>
                          </a:cxn>
                          <a:cxn ang="T82">
                            <a:pos x="T48" y="T49"/>
                          </a:cxn>
                          <a:cxn ang="T83">
                            <a:pos x="T50" y="T51"/>
                          </a:cxn>
                          <a:cxn ang="T84">
                            <a:pos x="T52" y="T53"/>
                          </a:cxn>
                          <a:cxn ang="T85">
                            <a:pos x="T54" y="T55"/>
                          </a:cxn>
                          <a:cxn ang="T86">
                            <a:pos x="T56" y="T57"/>
                          </a:cxn>
                        </a:cxnLst>
                        <a:rect l="T87" t="T88" r="T89" b="T90"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27" name="Freeform 27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45" y="4443"/>
                        <a:ext cx="86" cy="69"/>
                      </a:xfrm>
                      <a:custGeom>
                        <a:avLst/>
                        <a:gdLst>
                          <a:gd name="T0" fmla="*/ 0 w 86"/>
                          <a:gd name="T1" fmla="*/ 0 h 69"/>
                          <a:gd name="T2" fmla="*/ 11 w 86"/>
                          <a:gd name="T3" fmla="*/ 10 h 69"/>
                          <a:gd name="T4" fmla="*/ 25 w 86"/>
                          <a:gd name="T5" fmla="*/ 21 h 69"/>
                          <a:gd name="T6" fmla="*/ 42 w 86"/>
                          <a:gd name="T7" fmla="*/ 33 h 69"/>
                          <a:gd name="T8" fmla="*/ 60 w 86"/>
                          <a:gd name="T9" fmla="*/ 44 h 69"/>
                          <a:gd name="T10" fmla="*/ 77 w 86"/>
                          <a:gd name="T11" fmla="*/ 54 h 69"/>
                          <a:gd name="T12" fmla="*/ 86 w 86"/>
                          <a:gd name="T13" fmla="*/ 61 h 69"/>
                          <a:gd name="T14" fmla="*/ 65 w 86"/>
                          <a:gd name="T15" fmla="*/ 69 h 69"/>
                          <a:gd name="T16" fmla="*/ 42 w 86"/>
                          <a:gd name="T17" fmla="*/ 61 h 69"/>
                          <a:gd name="T18" fmla="*/ 18 w 86"/>
                          <a:gd name="T19" fmla="*/ 52 h 69"/>
                          <a:gd name="T20" fmla="*/ 0 w 86"/>
                          <a:gd name="T21" fmla="*/ 42 h 69"/>
                          <a:gd name="T22" fmla="*/ 1 w 86"/>
                          <a:gd name="T23" fmla="*/ 33 h 69"/>
                          <a:gd name="T24" fmla="*/ 4 w 86"/>
                          <a:gd name="T25" fmla="*/ 17 h 69"/>
                          <a:gd name="T26" fmla="*/ 0 w 86"/>
                          <a:gd name="T27" fmla="*/ 0 h 69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w 86"/>
                          <a:gd name="T43" fmla="*/ 0 h 69"/>
                          <a:gd name="T44" fmla="*/ 86 w 86"/>
                          <a:gd name="T45" fmla="*/ 69 h 69"/>
                        </a:gdLst>
                        <a:ahLst/>
                        <a:cxnLst>
                          <a:cxn ang="T28">
                            <a:pos x="T0" y="T1"/>
                          </a:cxn>
                          <a:cxn ang="T29">
                            <a:pos x="T2" y="T3"/>
                          </a:cxn>
                          <a:cxn ang="T30">
                            <a:pos x="T4" y="T5"/>
                          </a:cxn>
                          <a:cxn ang="T31">
                            <a:pos x="T6" y="T7"/>
                          </a:cxn>
                          <a:cxn ang="T32">
                            <a:pos x="T8" y="T9"/>
                          </a:cxn>
                          <a:cxn ang="T33">
                            <a:pos x="T10" y="T11"/>
                          </a:cxn>
                          <a:cxn ang="T34">
                            <a:pos x="T12" y="T13"/>
                          </a:cxn>
                          <a:cxn ang="T35">
                            <a:pos x="T14" y="T15"/>
                          </a:cxn>
                          <a:cxn ang="T36">
                            <a:pos x="T16" y="T17"/>
                          </a:cxn>
                          <a:cxn ang="T37">
                            <a:pos x="T18" y="T19"/>
                          </a:cxn>
                          <a:cxn ang="T38">
                            <a:pos x="T20" y="T21"/>
                          </a:cxn>
                          <a:cxn ang="T39">
                            <a:pos x="T22" y="T23"/>
                          </a:cxn>
                          <a:cxn ang="T40">
                            <a:pos x="T24" y="T25"/>
                          </a:cxn>
                          <a:cxn ang="T41">
                            <a:pos x="T26" y="T27"/>
                          </a:cxn>
                        </a:cxnLst>
                        <a:rect l="T42" t="T43" r="T44" b="T45"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28" name="Freeform 28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501" y="4426"/>
                        <a:ext cx="732" cy="689"/>
                      </a:xfrm>
                      <a:custGeom>
                        <a:avLst/>
                        <a:gdLst>
                          <a:gd name="T0" fmla="*/ 348 w 732"/>
                          <a:gd name="T1" fmla="*/ 158 h 689"/>
                          <a:gd name="T2" fmla="*/ 292 w 732"/>
                          <a:gd name="T3" fmla="*/ 181 h 689"/>
                          <a:gd name="T4" fmla="*/ 175 w 732"/>
                          <a:gd name="T5" fmla="*/ 200 h 689"/>
                          <a:gd name="T6" fmla="*/ 0 w 732"/>
                          <a:gd name="T7" fmla="*/ 209 h 689"/>
                          <a:gd name="T8" fmla="*/ 205 w 732"/>
                          <a:gd name="T9" fmla="*/ 244 h 689"/>
                          <a:gd name="T10" fmla="*/ 435 w 732"/>
                          <a:gd name="T11" fmla="*/ 225 h 689"/>
                          <a:gd name="T12" fmla="*/ 597 w 732"/>
                          <a:gd name="T13" fmla="*/ 177 h 689"/>
                          <a:gd name="T14" fmla="*/ 648 w 732"/>
                          <a:gd name="T15" fmla="*/ 169 h 689"/>
                          <a:gd name="T16" fmla="*/ 625 w 732"/>
                          <a:gd name="T17" fmla="*/ 208 h 689"/>
                          <a:gd name="T18" fmla="*/ 510 w 732"/>
                          <a:gd name="T19" fmla="*/ 263 h 689"/>
                          <a:gd name="T20" fmla="*/ 304 w 732"/>
                          <a:gd name="T21" fmla="*/ 308 h 689"/>
                          <a:gd name="T22" fmla="*/ 177 w 732"/>
                          <a:gd name="T23" fmla="*/ 352 h 689"/>
                          <a:gd name="T24" fmla="*/ 411 w 732"/>
                          <a:gd name="T25" fmla="*/ 347 h 689"/>
                          <a:gd name="T26" fmla="*/ 567 w 732"/>
                          <a:gd name="T27" fmla="*/ 308 h 689"/>
                          <a:gd name="T28" fmla="*/ 659 w 732"/>
                          <a:gd name="T29" fmla="*/ 276 h 689"/>
                          <a:gd name="T30" fmla="*/ 661 w 732"/>
                          <a:gd name="T31" fmla="*/ 299 h 689"/>
                          <a:gd name="T32" fmla="*/ 584 w 732"/>
                          <a:gd name="T33" fmla="*/ 354 h 689"/>
                          <a:gd name="T34" fmla="*/ 439 w 732"/>
                          <a:gd name="T35" fmla="*/ 407 h 689"/>
                          <a:gd name="T36" fmla="*/ 237 w 732"/>
                          <a:gd name="T37" fmla="*/ 444 h 689"/>
                          <a:gd name="T38" fmla="*/ 305 w 732"/>
                          <a:gd name="T39" fmla="*/ 466 h 689"/>
                          <a:gd name="T40" fmla="*/ 482 w 732"/>
                          <a:gd name="T41" fmla="*/ 458 h 689"/>
                          <a:gd name="T42" fmla="*/ 629 w 732"/>
                          <a:gd name="T43" fmla="*/ 413 h 689"/>
                          <a:gd name="T44" fmla="*/ 642 w 732"/>
                          <a:gd name="T45" fmla="*/ 430 h 689"/>
                          <a:gd name="T46" fmla="*/ 599 w 732"/>
                          <a:gd name="T47" fmla="*/ 474 h 689"/>
                          <a:gd name="T48" fmla="*/ 489 w 732"/>
                          <a:gd name="T49" fmla="*/ 521 h 689"/>
                          <a:gd name="T50" fmla="*/ 360 w 732"/>
                          <a:gd name="T51" fmla="*/ 542 h 689"/>
                          <a:gd name="T52" fmla="*/ 166 w 732"/>
                          <a:gd name="T53" fmla="*/ 546 h 689"/>
                          <a:gd name="T54" fmla="*/ 301 w 732"/>
                          <a:gd name="T55" fmla="*/ 579 h 689"/>
                          <a:gd name="T56" fmla="*/ 427 w 732"/>
                          <a:gd name="T57" fmla="*/ 580 h 689"/>
                          <a:gd name="T58" fmla="*/ 540 w 732"/>
                          <a:gd name="T59" fmla="*/ 562 h 689"/>
                          <a:gd name="T60" fmla="*/ 589 w 732"/>
                          <a:gd name="T61" fmla="*/ 565 h 689"/>
                          <a:gd name="T62" fmla="*/ 561 w 732"/>
                          <a:gd name="T63" fmla="*/ 597 h 689"/>
                          <a:gd name="T64" fmla="*/ 495 w 732"/>
                          <a:gd name="T65" fmla="*/ 622 h 689"/>
                          <a:gd name="T66" fmla="*/ 253 w 732"/>
                          <a:gd name="T67" fmla="*/ 649 h 689"/>
                          <a:gd name="T68" fmla="*/ 453 w 732"/>
                          <a:gd name="T69" fmla="*/ 663 h 689"/>
                          <a:gd name="T70" fmla="*/ 466 w 732"/>
                          <a:gd name="T71" fmla="*/ 687 h 689"/>
                          <a:gd name="T72" fmla="*/ 542 w 732"/>
                          <a:gd name="T73" fmla="*/ 664 h 689"/>
                          <a:gd name="T74" fmla="*/ 597 w 732"/>
                          <a:gd name="T75" fmla="*/ 621 h 689"/>
                          <a:gd name="T76" fmla="*/ 709 w 732"/>
                          <a:gd name="T77" fmla="*/ 453 h 689"/>
                          <a:gd name="T78" fmla="*/ 714 w 732"/>
                          <a:gd name="T79" fmla="*/ 419 h 689"/>
                          <a:gd name="T80" fmla="*/ 698 w 732"/>
                          <a:gd name="T81" fmla="*/ 386 h 689"/>
                          <a:gd name="T82" fmla="*/ 713 w 732"/>
                          <a:gd name="T83" fmla="*/ 354 h 689"/>
                          <a:gd name="T84" fmla="*/ 732 w 732"/>
                          <a:gd name="T85" fmla="*/ 322 h 689"/>
                          <a:gd name="T86" fmla="*/ 719 w 732"/>
                          <a:gd name="T87" fmla="*/ 287 h 689"/>
                          <a:gd name="T88" fmla="*/ 702 w 732"/>
                          <a:gd name="T89" fmla="*/ 255 h 689"/>
                          <a:gd name="T90" fmla="*/ 723 w 732"/>
                          <a:gd name="T91" fmla="*/ 221 h 689"/>
                          <a:gd name="T92" fmla="*/ 722 w 732"/>
                          <a:gd name="T93" fmla="*/ 179 h 689"/>
                          <a:gd name="T94" fmla="*/ 705 w 732"/>
                          <a:gd name="T95" fmla="*/ 147 h 689"/>
                          <a:gd name="T96" fmla="*/ 719 w 732"/>
                          <a:gd name="T97" fmla="*/ 114 h 689"/>
                          <a:gd name="T98" fmla="*/ 732 w 732"/>
                          <a:gd name="T99" fmla="*/ 80 h 689"/>
                          <a:gd name="T100" fmla="*/ 714 w 732"/>
                          <a:gd name="T101" fmla="*/ 48 h 689"/>
                          <a:gd name="T102" fmla="*/ 634 w 732"/>
                          <a:gd name="T103" fmla="*/ 50 h 689"/>
                          <a:gd name="T104" fmla="*/ 475 w 732"/>
                          <a:gd name="T105" fmla="*/ 105 h 689"/>
                          <a:gd name="T106" fmla="*/ 294 w 732"/>
                          <a:gd name="T107" fmla="*/ 135 h 689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60000 65536"/>
                          <a:gd name="T160" fmla="*/ 0 60000 65536"/>
                          <a:gd name="T161" fmla="*/ 0 60000 65536"/>
                          <a:gd name="T162" fmla="*/ 0 w 732"/>
                          <a:gd name="T163" fmla="*/ 0 h 689"/>
                          <a:gd name="T164" fmla="*/ 732 w 732"/>
                          <a:gd name="T165" fmla="*/ 689 h 689"/>
                        </a:gdLst>
                        <a:ahLst/>
                        <a:cxnLst>
                          <a:cxn ang="T108">
                            <a:pos x="T0" y="T1"/>
                          </a:cxn>
                          <a:cxn ang="T109">
                            <a:pos x="T2" y="T3"/>
                          </a:cxn>
                          <a:cxn ang="T110">
                            <a:pos x="T4" y="T5"/>
                          </a:cxn>
                          <a:cxn ang="T111">
                            <a:pos x="T6" y="T7"/>
                          </a:cxn>
                          <a:cxn ang="T112">
                            <a:pos x="T8" y="T9"/>
                          </a:cxn>
                          <a:cxn ang="T113">
                            <a:pos x="T10" y="T11"/>
                          </a:cxn>
                          <a:cxn ang="T114">
                            <a:pos x="T12" y="T13"/>
                          </a:cxn>
                          <a:cxn ang="T115">
                            <a:pos x="T14" y="T15"/>
                          </a:cxn>
                          <a:cxn ang="T116">
                            <a:pos x="T16" y="T17"/>
                          </a:cxn>
                          <a:cxn ang="T117">
                            <a:pos x="T18" y="T19"/>
                          </a:cxn>
                          <a:cxn ang="T118">
                            <a:pos x="T20" y="T21"/>
                          </a:cxn>
                          <a:cxn ang="T119">
                            <a:pos x="T22" y="T23"/>
                          </a:cxn>
                          <a:cxn ang="T120">
                            <a:pos x="T24" y="T25"/>
                          </a:cxn>
                          <a:cxn ang="T121">
                            <a:pos x="T26" y="T27"/>
                          </a:cxn>
                          <a:cxn ang="T122">
                            <a:pos x="T28" y="T29"/>
                          </a:cxn>
                          <a:cxn ang="T123">
                            <a:pos x="T30" y="T31"/>
                          </a:cxn>
                          <a:cxn ang="T124">
                            <a:pos x="T32" y="T33"/>
                          </a:cxn>
                          <a:cxn ang="T125">
                            <a:pos x="T34" y="T35"/>
                          </a:cxn>
                          <a:cxn ang="T126">
                            <a:pos x="T36" y="T37"/>
                          </a:cxn>
                          <a:cxn ang="T127">
                            <a:pos x="T38" y="T39"/>
                          </a:cxn>
                          <a:cxn ang="T128">
                            <a:pos x="T40" y="T41"/>
                          </a:cxn>
                          <a:cxn ang="T129">
                            <a:pos x="T42" y="T43"/>
                          </a:cxn>
                          <a:cxn ang="T130">
                            <a:pos x="T44" y="T45"/>
                          </a:cxn>
                          <a:cxn ang="T131">
                            <a:pos x="T46" y="T47"/>
                          </a:cxn>
                          <a:cxn ang="T132">
                            <a:pos x="T48" y="T49"/>
                          </a:cxn>
                          <a:cxn ang="T133">
                            <a:pos x="T50" y="T51"/>
                          </a:cxn>
                          <a:cxn ang="T134">
                            <a:pos x="T52" y="T53"/>
                          </a:cxn>
                          <a:cxn ang="T135">
                            <a:pos x="T54" y="T55"/>
                          </a:cxn>
                          <a:cxn ang="T136">
                            <a:pos x="T56" y="T57"/>
                          </a:cxn>
                          <a:cxn ang="T137">
                            <a:pos x="T58" y="T59"/>
                          </a:cxn>
                          <a:cxn ang="T138">
                            <a:pos x="T60" y="T61"/>
                          </a:cxn>
                          <a:cxn ang="T139">
                            <a:pos x="T62" y="T63"/>
                          </a:cxn>
                          <a:cxn ang="T140">
                            <a:pos x="T64" y="T65"/>
                          </a:cxn>
                          <a:cxn ang="T141">
                            <a:pos x="T66" y="T67"/>
                          </a:cxn>
                          <a:cxn ang="T142">
                            <a:pos x="T68" y="T69"/>
                          </a:cxn>
                          <a:cxn ang="T143">
                            <a:pos x="T70" y="T71"/>
                          </a:cxn>
                          <a:cxn ang="T144">
                            <a:pos x="T72" y="T73"/>
                          </a:cxn>
                          <a:cxn ang="T145">
                            <a:pos x="T74" y="T75"/>
                          </a:cxn>
                          <a:cxn ang="T146">
                            <a:pos x="T76" y="T77"/>
                          </a:cxn>
                          <a:cxn ang="T147">
                            <a:pos x="T78" y="T79"/>
                          </a:cxn>
                          <a:cxn ang="T148">
                            <a:pos x="T80" y="T81"/>
                          </a:cxn>
                          <a:cxn ang="T149">
                            <a:pos x="T82" y="T83"/>
                          </a:cxn>
                          <a:cxn ang="T150">
                            <a:pos x="T84" y="T85"/>
                          </a:cxn>
                          <a:cxn ang="T151">
                            <a:pos x="T86" y="T87"/>
                          </a:cxn>
                          <a:cxn ang="T152">
                            <a:pos x="T88" y="T89"/>
                          </a:cxn>
                          <a:cxn ang="T153">
                            <a:pos x="T90" y="T91"/>
                          </a:cxn>
                          <a:cxn ang="T154">
                            <a:pos x="T92" y="T93"/>
                          </a:cxn>
                          <a:cxn ang="T155">
                            <a:pos x="T94" y="T95"/>
                          </a:cxn>
                          <a:cxn ang="T156">
                            <a:pos x="T96" y="T97"/>
                          </a:cxn>
                          <a:cxn ang="T157">
                            <a:pos x="T98" y="T99"/>
                          </a:cxn>
                          <a:cxn ang="T158">
                            <a:pos x="T100" y="T101"/>
                          </a:cxn>
                          <a:cxn ang="T159">
                            <a:pos x="T102" y="T103"/>
                          </a:cxn>
                          <a:cxn ang="T160">
                            <a:pos x="T104" y="T105"/>
                          </a:cxn>
                          <a:cxn ang="T161">
                            <a:pos x="T106" y="T107"/>
                          </a:cxn>
                        </a:cxnLst>
                        <a:rect l="T162" t="T163" r="T164" b="T165"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5629" name="Group 2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929" y="4535"/>
                    <a:ext cx="218" cy="436"/>
                    <a:chOff x="6929" y="4535"/>
                    <a:chExt cx="218" cy="436"/>
                  </a:xfrm>
                </p:grpSpPr>
                <p:sp>
                  <p:nvSpPr>
                    <p:cNvPr id="25630" name="Freeform 3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971" y="4651"/>
                      <a:ext cx="167" cy="70"/>
                    </a:xfrm>
                    <a:custGeom>
                      <a:avLst/>
                      <a:gdLst>
                        <a:gd name="T0" fmla="*/ 167 w 167"/>
                        <a:gd name="T1" fmla="*/ 13 h 70"/>
                        <a:gd name="T2" fmla="*/ 151 w 167"/>
                        <a:gd name="T3" fmla="*/ 0 h 70"/>
                        <a:gd name="T4" fmla="*/ 100 w 167"/>
                        <a:gd name="T5" fmla="*/ 26 h 70"/>
                        <a:gd name="T6" fmla="*/ 49 w 167"/>
                        <a:gd name="T7" fmla="*/ 45 h 70"/>
                        <a:gd name="T8" fmla="*/ 0 w 167"/>
                        <a:gd name="T9" fmla="*/ 59 h 70"/>
                        <a:gd name="T10" fmla="*/ 9 w 167"/>
                        <a:gd name="T11" fmla="*/ 70 h 70"/>
                        <a:gd name="T12" fmla="*/ 43 w 167"/>
                        <a:gd name="T13" fmla="*/ 70 h 70"/>
                        <a:gd name="T14" fmla="*/ 89 w 167"/>
                        <a:gd name="T15" fmla="*/ 60 h 70"/>
                        <a:gd name="T16" fmla="*/ 130 w 167"/>
                        <a:gd name="T17" fmla="*/ 40 h 70"/>
                        <a:gd name="T18" fmla="*/ 167 w 167"/>
                        <a:gd name="T19" fmla="*/ 13 h 70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67"/>
                        <a:gd name="T31" fmla="*/ 0 h 70"/>
                        <a:gd name="T32" fmla="*/ 167 w 167"/>
                        <a:gd name="T33" fmla="*/ 70 h 70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31" name="Freeform 3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7001" y="4763"/>
                      <a:ext cx="146" cy="78"/>
                    </a:xfrm>
                    <a:custGeom>
                      <a:avLst/>
                      <a:gdLst>
                        <a:gd name="T0" fmla="*/ 146 w 146"/>
                        <a:gd name="T1" fmla="*/ 15 h 78"/>
                        <a:gd name="T2" fmla="*/ 138 w 146"/>
                        <a:gd name="T3" fmla="*/ 0 h 78"/>
                        <a:gd name="T4" fmla="*/ 89 w 146"/>
                        <a:gd name="T5" fmla="*/ 34 h 78"/>
                        <a:gd name="T6" fmla="*/ 50 w 146"/>
                        <a:gd name="T7" fmla="*/ 51 h 78"/>
                        <a:gd name="T8" fmla="*/ 0 w 146"/>
                        <a:gd name="T9" fmla="*/ 66 h 78"/>
                        <a:gd name="T10" fmla="*/ 10 w 146"/>
                        <a:gd name="T11" fmla="*/ 78 h 78"/>
                        <a:gd name="T12" fmla="*/ 42 w 146"/>
                        <a:gd name="T13" fmla="*/ 78 h 78"/>
                        <a:gd name="T14" fmla="*/ 74 w 146"/>
                        <a:gd name="T15" fmla="*/ 69 h 78"/>
                        <a:gd name="T16" fmla="*/ 112 w 146"/>
                        <a:gd name="T17" fmla="*/ 45 h 78"/>
                        <a:gd name="T18" fmla="*/ 146 w 146"/>
                        <a:gd name="T19" fmla="*/ 15 h 78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46"/>
                        <a:gd name="T31" fmla="*/ 0 h 78"/>
                        <a:gd name="T32" fmla="*/ 146 w 146"/>
                        <a:gd name="T33" fmla="*/ 78 h 78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32" name="Freeform 3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992" y="4894"/>
                      <a:ext cx="149" cy="77"/>
                    </a:xfrm>
                    <a:custGeom>
                      <a:avLst/>
                      <a:gdLst>
                        <a:gd name="T0" fmla="*/ 149 w 149"/>
                        <a:gd name="T1" fmla="*/ 11 h 77"/>
                        <a:gd name="T2" fmla="*/ 138 w 149"/>
                        <a:gd name="T3" fmla="*/ 0 h 77"/>
                        <a:gd name="T4" fmla="*/ 93 w 149"/>
                        <a:gd name="T5" fmla="*/ 31 h 77"/>
                        <a:gd name="T6" fmla="*/ 49 w 149"/>
                        <a:gd name="T7" fmla="*/ 49 h 77"/>
                        <a:gd name="T8" fmla="*/ 0 w 149"/>
                        <a:gd name="T9" fmla="*/ 63 h 77"/>
                        <a:gd name="T10" fmla="*/ 9 w 149"/>
                        <a:gd name="T11" fmla="*/ 77 h 77"/>
                        <a:gd name="T12" fmla="*/ 42 w 149"/>
                        <a:gd name="T13" fmla="*/ 74 h 77"/>
                        <a:gd name="T14" fmla="*/ 81 w 149"/>
                        <a:gd name="T15" fmla="*/ 65 h 77"/>
                        <a:gd name="T16" fmla="*/ 121 w 149"/>
                        <a:gd name="T17" fmla="*/ 40 h 77"/>
                        <a:gd name="T18" fmla="*/ 149 w 149"/>
                        <a:gd name="T19" fmla="*/ 11 h 77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49"/>
                        <a:gd name="T31" fmla="*/ 0 h 77"/>
                        <a:gd name="T32" fmla="*/ 149 w 149"/>
                        <a:gd name="T33" fmla="*/ 77 h 77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33" name="Freeform 3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929" y="4535"/>
                      <a:ext cx="171" cy="68"/>
                    </a:xfrm>
                    <a:custGeom>
                      <a:avLst/>
                      <a:gdLst>
                        <a:gd name="T0" fmla="*/ 171 w 171"/>
                        <a:gd name="T1" fmla="*/ 13 h 68"/>
                        <a:gd name="T2" fmla="*/ 154 w 171"/>
                        <a:gd name="T3" fmla="*/ 0 h 68"/>
                        <a:gd name="T4" fmla="*/ 97 w 171"/>
                        <a:gd name="T5" fmla="*/ 26 h 68"/>
                        <a:gd name="T6" fmla="*/ 50 w 171"/>
                        <a:gd name="T7" fmla="*/ 41 h 68"/>
                        <a:gd name="T8" fmla="*/ 0 w 171"/>
                        <a:gd name="T9" fmla="*/ 55 h 68"/>
                        <a:gd name="T10" fmla="*/ 11 w 171"/>
                        <a:gd name="T11" fmla="*/ 68 h 68"/>
                        <a:gd name="T12" fmla="*/ 42 w 171"/>
                        <a:gd name="T13" fmla="*/ 66 h 68"/>
                        <a:gd name="T14" fmla="*/ 82 w 171"/>
                        <a:gd name="T15" fmla="*/ 57 h 68"/>
                        <a:gd name="T16" fmla="*/ 127 w 171"/>
                        <a:gd name="T17" fmla="*/ 40 h 68"/>
                        <a:gd name="T18" fmla="*/ 171 w 171"/>
                        <a:gd name="T19" fmla="*/ 13 h 68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71"/>
                        <a:gd name="T31" fmla="*/ 0 h 68"/>
                        <a:gd name="T32" fmla="*/ 171 w 171"/>
                        <a:gd name="T33" fmla="*/ 68 h 68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25634" name="Freeform 34"/>
                <p:cNvSpPr>
                  <a:spLocks noChangeAspect="1"/>
                </p:cNvSpPr>
                <p:nvPr/>
              </p:nvSpPr>
              <p:spPr bwMode="auto">
                <a:xfrm>
                  <a:off x="5770" y="1606"/>
                  <a:ext cx="2019" cy="2908"/>
                </a:xfrm>
                <a:custGeom>
                  <a:avLst/>
                  <a:gdLst>
                    <a:gd name="T0" fmla="*/ 1445 w 2019"/>
                    <a:gd name="T1" fmla="*/ 2807 h 2908"/>
                    <a:gd name="T2" fmla="*/ 1463 w 2019"/>
                    <a:gd name="T3" fmla="*/ 2784 h 2908"/>
                    <a:gd name="T4" fmla="*/ 1471 w 2019"/>
                    <a:gd name="T5" fmla="*/ 2765 h 2908"/>
                    <a:gd name="T6" fmla="*/ 1484 w 2019"/>
                    <a:gd name="T7" fmla="*/ 2698 h 2908"/>
                    <a:gd name="T8" fmla="*/ 1563 w 2019"/>
                    <a:gd name="T9" fmla="*/ 2229 h 2908"/>
                    <a:gd name="T10" fmla="*/ 1619 w 2019"/>
                    <a:gd name="T11" fmla="*/ 2062 h 2908"/>
                    <a:gd name="T12" fmla="*/ 1672 w 2019"/>
                    <a:gd name="T13" fmla="*/ 1943 h 2908"/>
                    <a:gd name="T14" fmla="*/ 1773 w 2019"/>
                    <a:gd name="T15" fmla="*/ 1766 h 2908"/>
                    <a:gd name="T16" fmla="*/ 1879 w 2019"/>
                    <a:gd name="T17" fmla="*/ 1590 h 2908"/>
                    <a:gd name="T18" fmla="*/ 1952 w 2019"/>
                    <a:gd name="T19" fmla="*/ 1429 h 2908"/>
                    <a:gd name="T20" fmla="*/ 1995 w 2019"/>
                    <a:gd name="T21" fmla="*/ 1267 h 2908"/>
                    <a:gd name="T22" fmla="*/ 2019 w 2019"/>
                    <a:gd name="T23" fmla="*/ 1062 h 2908"/>
                    <a:gd name="T24" fmla="*/ 2003 w 2019"/>
                    <a:gd name="T25" fmla="*/ 873 h 2908"/>
                    <a:gd name="T26" fmla="*/ 1960 w 2019"/>
                    <a:gd name="T27" fmla="*/ 694 h 2908"/>
                    <a:gd name="T28" fmla="*/ 1888 w 2019"/>
                    <a:gd name="T29" fmla="*/ 529 h 2908"/>
                    <a:gd name="T30" fmla="*/ 1765 w 2019"/>
                    <a:gd name="T31" fmla="*/ 354 h 2908"/>
                    <a:gd name="T32" fmla="*/ 1636 w 2019"/>
                    <a:gd name="T33" fmla="*/ 232 h 2908"/>
                    <a:gd name="T34" fmla="*/ 1471 w 2019"/>
                    <a:gd name="T35" fmla="*/ 120 h 2908"/>
                    <a:gd name="T36" fmla="*/ 1277 w 2019"/>
                    <a:gd name="T37" fmla="*/ 40 h 2908"/>
                    <a:gd name="T38" fmla="*/ 1115 w 2019"/>
                    <a:gd name="T39" fmla="*/ 6 h 2908"/>
                    <a:gd name="T40" fmla="*/ 936 w 2019"/>
                    <a:gd name="T41" fmla="*/ 0 h 2908"/>
                    <a:gd name="T42" fmla="*/ 782 w 2019"/>
                    <a:gd name="T43" fmla="*/ 28 h 2908"/>
                    <a:gd name="T44" fmla="*/ 630 w 2019"/>
                    <a:gd name="T45" fmla="*/ 78 h 2908"/>
                    <a:gd name="T46" fmla="*/ 501 w 2019"/>
                    <a:gd name="T47" fmla="*/ 145 h 2908"/>
                    <a:gd name="T48" fmla="*/ 365 w 2019"/>
                    <a:gd name="T49" fmla="*/ 242 h 2908"/>
                    <a:gd name="T50" fmla="*/ 242 w 2019"/>
                    <a:gd name="T51" fmla="*/ 360 h 2908"/>
                    <a:gd name="T52" fmla="*/ 140 w 2019"/>
                    <a:gd name="T53" fmla="*/ 495 h 2908"/>
                    <a:gd name="T54" fmla="*/ 53 w 2019"/>
                    <a:gd name="T55" fmla="*/ 685 h 2908"/>
                    <a:gd name="T56" fmla="*/ 7 w 2019"/>
                    <a:gd name="T57" fmla="*/ 879 h 2908"/>
                    <a:gd name="T58" fmla="*/ 0 w 2019"/>
                    <a:gd name="T59" fmla="*/ 1052 h 2908"/>
                    <a:gd name="T60" fmla="*/ 14 w 2019"/>
                    <a:gd name="T61" fmla="*/ 1239 h 2908"/>
                    <a:gd name="T62" fmla="*/ 62 w 2019"/>
                    <a:gd name="T63" fmla="*/ 1427 h 2908"/>
                    <a:gd name="T64" fmla="*/ 144 w 2019"/>
                    <a:gd name="T65" fmla="*/ 1602 h 2908"/>
                    <a:gd name="T66" fmla="*/ 239 w 2019"/>
                    <a:gd name="T67" fmla="*/ 1770 h 2908"/>
                    <a:gd name="T68" fmla="*/ 370 w 2019"/>
                    <a:gd name="T69" fmla="*/ 2007 h 2908"/>
                    <a:gd name="T70" fmla="*/ 429 w 2019"/>
                    <a:gd name="T71" fmla="*/ 2138 h 2908"/>
                    <a:gd name="T72" fmla="*/ 469 w 2019"/>
                    <a:gd name="T73" fmla="*/ 2292 h 2908"/>
                    <a:gd name="T74" fmla="*/ 501 w 2019"/>
                    <a:gd name="T75" fmla="*/ 2506 h 2908"/>
                    <a:gd name="T76" fmla="*/ 526 w 2019"/>
                    <a:gd name="T77" fmla="*/ 2693 h 2908"/>
                    <a:gd name="T78" fmla="*/ 543 w 2019"/>
                    <a:gd name="T79" fmla="*/ 2767 h 2908"/>
                    <a:gd name="T80" fmla="*/ 552 w 2019"/>
                    <a:gd name="T81" fmla="*/ 2784 h 2908"/>
                    <a:gd name="T82" fmla="*/ 576 w 2019"/>
                    <a:gd name="T83" fmla="*/ 2812 h 2908"/>
                    <a:gd name="T84" fmla="*/ 635 w 2019"/>
                    <a:gd name="T85" fmla="*/ 2847 h 2908"/>
                    <a:gd name="T86" fmla="*/ 703 w 2019"/>
                    <a:gd name="T87" fmla="*/ 2870 h 2908"/>
                    <a:gd name="T88" fmla="*/ 778 w 2019"/>
                    <a:gd name="T89" fmla="*/ 2889 h 2908"/>
                    <a:gd name="T90" fmla="*/ 857 w 2019"/>
                    <a:gd name="T91" fmla="*/ 2900 h 2908"/>
                    <a:gd name="T92" fmla="*/ 934 w 2019"/>
                    <a:gd name="T93" fmla="*/ 2906 h 2908"/>
                    <a:gd name="T94" fmla="*/ 1006 w 2019"/>
                    <a:gd name="T95" fmla="*/ 2908 h 2908"/>
                    <a:gd name="T96" fmla="*/ 1086 w 2019"/>
                    <a:gd name="T97" fmla="*/ 2906 h 2908"/>
                    <a:gd name="T98" fmla="*/ 1166 w 2019"/>
                    <a:gd name="T99" fmla="*/ 2900 h 2908"/>
                    <a:gd name="T100" fmla="*/ 1241 w 2019"/>
                    <a:gd name="T101" fmla="*/ 2887 h 2908"/>
                    <a:gd name="T102" fmla="*/ 1309 w 2019"/>
                    <a:gd name="T103" fmla="*/ 2871 h 2908"/>
                    <a:gd name="T104" fmla="*/ 1375 w 2019"/>
                    <a:gd name="T105" fmla="*/ 2849 h 290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2019"/>
                    <a:gd name="T160" fmla="*/ 0 h 2908"/>
                    <a:gd name="T161" fmla="*/ 2019 w 2019"/>
                    <a:gd name="T162" fmla="*/ 2908 h 290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35" name="Oval 35"/>
                <p:cNvSpPr>
                  <a:spLocks noChangeAspect="1" noChangeArrowheads="1"/>
                </p:cNvSpPr>
                <p:nvPr/>
              </p:nvSpPr>
              <p:spPr bwMode="auto">
                <a:xfrm>
                  <a:off x="6337" y="4185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5636" name="Freeform 36"/>
                <p:cNvSpPr>
                  <a:spLocks noChangeAspect="1"/>
                </p:cNvSpPr>
                <p:nvPr/>
              </p:nvSpPr>
              <p:spPr bwMode="auto">
                <a:xfrm>
                  <a:off x="7261" y="1899"/>
                  <a:ext cx="338" cy="432"/>
                </a:xfrm>
                <a:custGeom>
                  <a:avLst/>
                  <a:gdLst>
                    <a:gd name="T0" fmla="*/ 0 w 338"/>
                    <a:gd name="T1" fmla="*/ 0 h 432"/>
                    <a:gd name="T2" fmla="*/ 90 w 338"/>
                    <a:gd name="T3" fmla="*/ 46 h 432"/>
                    <a:gd name="T4" fmla="*/ 172 w 338"/>
                    <a:gd name="T5" fmla="*/ 97 h 432"/>
                    <a:gd name="T6" fmla="*/ 234 w 338"/>
                    <a:gd name="T7" fmla="*/ 148 h 432"/>
                    <a:gd name="T8" fmla="*/ 275 w 338"/>
                    <a:gd name="T9" fmla="*/ 203 h 432"/>
                    <a:gd name="T10" fmla="*/ 304 w 338"/>
                    <a:gd name="T11" fmla="*/ 259 h 432"/>
                    <a:gd name="T12" fmla="*/ 325 w 338"/>
                    <a:gd name="T13" fmla="*/ 308 h 432"/>
                    <a:gd name="T14" fmla="*/ 338 w 338"/>
                    <a:gd name="T15" fmla="*/ 358 h 432"/>
                    <a:gd name="T16" fmla="*/ 219 w 338"/>
                    <a:gd name="T17" fmla="*/ 432 h 432"/>
                    <a:gd name="T18" fmla="*/ 208 w 338"/>
                    <a:gd name="T19" fmla="*/ 362 h 432"/>
                    <a:gd name="T20" fmla="*/ 189 w 338"/>
                    <a:gd name="T21" fmla="*/ 287 h 432"/>
                    <a:gd name="T22" fmla="*/ 161 w 338"/>
                    <a:gd name="T23" fmla="*/ 209 h 432"/>
                    <a:gd name="T24" fmla="*/ 124 w 338"/>
                    <a:gd name="T25" fmla="*/ 144 h 432"/>
                    <a:gd name="T26" fmla="*/ 73 w 338"/>
                    <a:gd name="T27" fmla="*/ 78 h 432"/>
                    <a:gd name="T28" fmla="*/ 0 w 338"/>
                    <a:gd name="T29" fmla="*/ 0 h 4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38"/>
                    <a:gd name="T46" fmla="*/ 0 h 432"/>
                    <a:gd name="T47" fmla="*/ 338 w 338"/>
                    <a:gd name="T48" fmla="*/ 432 h 43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5637" name="Group 37"/>
                <p:cNvGrpSpPr>
                  <a:grpSpLocks noChangeAspect="1"/>
                </p:cNvGrpSpPr>
                <p:nvPr/>
              </p:nvGrpSpPr>
              <p:grpSpPr bwMode="auto">
                <a:xfrm>
                  <a:off x="6498" y="2481"/>
                  <a:ext cx="562" cy="1806"/>
                  <a:chOff x="6498" y="2481"/>
                  <a:chExt cx="562" cy="1806"/>
                </a:xfrm>
              </p:grpSpPr>
              <p:sp>
                <p:nvSpPr>
                  <p:cNvPr id="25638" name="Freeform 38"/>
                  <p:cNvSpPr>
                    <a:spLocks noChangeAspect="1"/>
                  </p:cNvSpPr>
                  <p:nvPr/>
                </p:nvSpPr>
                <p:spPr bwMode="auto">
                  <a:xfrm>
                    <a:off x="6604" y="3234"/>
                    <a:ext cx="345" cy="1053"/>
                  </a:xfrm>
                  <a:custGeom>
                    <a:avLst/>
                    <a:gdLst>
                      <a:gd name="T0" fmla="*/ 0 w 345"/>
                      <a:gd name="T1" fmla="*/ 80 h 1053"/>
                      <a:gd name="T2" fmla="*/ 6 w 345"/>
                      <a:gd name="T3" fmla="*/ 252 h 1053"/>
                      <a:gd name="T4" fmla="*/ 23 w 345"/>
                      <a:gd name="T5" fmla="*/ 274 h 1053"/>
                      <a:gd name="T6" fmla="*/ 17 w 345"/>
                      <a:gd name="T7" fmla="*/ 975 h 1053"/>
                      <a:gd name="T8" fmla="*/ 40 w 345"/>
                      <a:gd name="T9" fmla="*/ 1053 h 1053"/>
                      <a:gd name="T10" fmla="*/ 98 w 345"/>
                      <a:gd name="T11" fmla="*/ 1053 h 1053"/>
                      <a:gd name="T12" fmla="*/ 146 w 345"/>
                      <a:gd name="T13" fmla="*/ 1015 h 1053"/>
                      <a:gd name="T14" fmla="*/ 201 w 345"/>
                      <a:gd name="T15" fmla="*/ 1015 h 1053"/>
                      <a:gd name="T16" fmla="*/ 245 w 345"/>
                      <a:gd name="T17" fmla="*/ 1053 h 1053"/>
                      <a:gd name="T18" fmla="*/ 307 w 345"/>
                      <a:gd name="T19" fmla="*/ 1053 h 1053"/>
                      <a:gd name="T20" fmla="*/ 328 w 345"/>
                      <a:gd name="T21" fmla="*/ 975 h 1053"/>
                      <a:gd name="T22" fmla="*/ 317 w 345"/>
                      <a:gd name="T23" fmla="*/ 274 h 1053"/>
                      <a:gd name="T24" fmla="*/ 333 w 345"/>
                      <a:gd name="T25" fmla="*/ 252 h 1053"/>
                      <a:gd name="T26" fmla="*/ 345 w 345"/>
                      <a:gd name="T27" fmla="*/ 80 h 1053"/>
                      <a:gd name="T28" fmla="*/ 269 w 345"/>
                      <a:gd name="T29" fmla="*/ 17 h 1053"/>
                      <a:gd name="T30" fmla="*/ 231 w 345"/>
                      <a:gd name="T31" fmla="*/ 17 h 1053"/>
                      <a:gd name="T32" fmla="*/ 210 w 345"/>
                      <a:gd name="T33" fmla="*/ 0 h 1053"/>
                      <a:gd name="T34" fmla="*/ 123 w 345"/>
                      <a:gd name="T35" fmla="*/ 0 h 1053"/>
                      <a:gd name="T36" fmla="*/ 104 w 345"/>
                      <a:gd name="T37" fmla="*/ 17 h 1053"/>
                      <a:gd name="T38" fmla="*/ 72 w 345"/>
                      <a:gd name="T39" fmla="*/ 17 h 1053"/>
                      <a:gd name="T40" fmla="*/ 0 w 345"/>
                      <a:gd name="T41" fmla="*/ 80 h 1053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45"/>
                      <a:gd name="T64" fmla="*/ 0 h 1053"/>
                      <a:gd name="T65" fmla="*/ 345 w 345"/>
                      <a:gd name="T66" fmla="*/ 1053 h 1053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39" name="Oval 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781" y="3267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latin typeface="Comic Sans MS" panose="030F0702030302020204" pitchFamily="66" charset="0"/>
                    </a:endParaRPr>
                  </a:p>
                </p:txBody>
              </p:sp>
              <p:grpSp>
                <p:nvGrpSpPr>
                  <p:cNvPr id="25640" name="Group 4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498" y="2481"/>
                    <a:ext cx="562" cy="828"/>
                    <a:chOff x="6498" y="2481"/>
                    <a:chExt cx="562" cy="828"/>
                  </a:xfrm>
                </p:grpSpPr>
                <p:sp>
                  <p:nvSpPr>
                    <p:cNvPr id="25641" name="Oval 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6531" y="2481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zh-CN">
                        <a:latin typeface="Comic Sans MS" panose="030F0702030302020204" pitchFamily="66" charset="0"/>
                      </a:endParaRPr>
                    </a:p>
                  </p:txBody>
                </p:sp>
                <p:sp>
                  <p:nvSpPr>
                    <p:cNvPr id="25642" name="Freeform 4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498" y="2610"/>
                      <a:ext cx="562" cy="699"/>
                    </a:xfrm>
                    <a:custGeom>
                      <a:avLst/>
                      <a:gdLst>
                        <a:gd name="T0" fmla="*/ 358 w 562"/>
                        <a:gd name="T1" fmla="*/ 699 h 699"/>
                        <a:gd name="T2" fmla="*/ 562 w 562"/>
                        <a:gd name="T3" fmla="*/ 69 h 699"/>
                        <a:gd name="T4" fmla="*/ 526 w 562"/>
                        <a:gd name="T5" fmla="*/ 56 h 699"/>
                        <a:gd name="T6" fmla="*/ 485 w 562"/>
                        <a:gd name="T7" fmla="*/ 38 h 699"/>
                        <a:gd name="T8" fmla="*/ 431 w 562"/>
                        <a:gd name="T9" fmla="*/ 24 h 699"/>
                        <a:gd name="T10" fmla="*/ 384 w 562"/>
                        <a:gd name="T11" fmla="*/ 12 h 699"/>
                        <a:gd name="T12" fmla="*/ 342 w 562"/>
                        <a:gd name="T13" fmla="*/ 4 h 699"/>
                        <a:gd name="T14" fmla="*/ 297 w 562"/>
                        <a:gd name="T15" fmla="*/ 0 h 699"/>
                        <a:gd name="T16" fmla="*/ 248 w 562"/>
                        <a:gd name="T17" fmla="*/ 3 h 699"/>
                        <a:gd name="T18" fmla="*/ 185 w 562"/>
                        <a:gd name="T19" fmla="*/ 10 h 699"/>
                        <a:gd name="T20" fmla="*/ 132 w 562"/>
                        <a:gd name="T21" fmla="*/ 24 h 699"/>
                        <a:gd name="T22" fmla="*/ 80 w 562"/>
                        <a:gd name="T23" fmla="*/ 38 h 699"/>
                        <a:gd name="T24" fmla="*/ 34 w 562"/>
                        <a:gd name="T25" fmla="*/ 58 h 699"/>
                        <a:gd name="T26" fmla="*/ 0 w 562"/>
                        <a:gd name="T27" fmla="*/ 76 h 699"/>
                        <a:gd name="T28" fmla="*/ 197 w 562"/>
                        <a:gd name="T29" fmla="*/ 699 h 699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562"/>
                        <a:gd name="T46" fmla="*/ 0 h 699"/>
                        <a:gd name="T47" fmla="*/ 562 w 562"/>
                        <a:gd name="T48" fmla="*/ 699 h 699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6350">
                      <a:solidFill>
                        <a:srgbClr val="FF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5643" name="Group 4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676" y="3385"/>
                    <a:ext cx="193" cy="804"/>
                    <a:chOff x="6676" y="3385"/>
                    <a:chExt cx="193" cy="804"/>
                  </a:xfrm>
                </p:grpSpPr>
                <p:sp>
                  <p:nvSpPr>
                    <p:cNvPr id="25644" name="Line 44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708" y="3406"/>
                      <a:ext cx="1" cy="783"/>
                    </a:xfrm>
                    <a:prstGeom prst="line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45" name="Line 45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836" y="3406"/>
                      <a:ext cx="4" cy="779"/>
                    </a:xfrm>
                    <a:prstGeom prst="line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46" name="Line 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866" y="3385"/>
                      <a:ext cx="3" cy="780"/>
                    </a:xfrm>
                    <a:prstGeom prst="line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47" name="Line 47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6676" y="3385"/>
                      <a:ext cx="2" cy="780"/>
                    </a:xfrm>
                    <a:prstGeom prst="line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25648" name="Freeform 48"/>
                <p:cNvSpPr>
                  <a:spLocks noChangeAspect="1"/>
                </p:cNvSpPr>
                <p:nvPr/>
              </p:nvSpPr>
              <p:spPr bwMode="auto">
                <a:xfrm>
                  <a:off x="6740" y="3766"/>
                  <a:ext cx="546" cy="681"/>
                </a:xfrm>
                <a:custGeom>
                  <a:avLst/>
                  <a:gdLst>
                    <a:gd name="T0" fmla="*/ 546 w 546"/>
                    <a:gd name="T1" fmla="*/ 0 h 681"/>
                    <a:gd name="T2" fmla="*/ 523 w 546"/>
                    <a:gd name="T3" fmla="*/ 20 h 681"/>
                    <a:gd name="T4" fmla="*/ 432 w 546"/>
                    <a:gd name="T5" fmla="*/ 441 h 681"/>
                    <a:gd name="T6" fmla="*/ 415 w 546"/>
                    <a:gd name="T7" fmla="*/ 483 h 681"/>
                    <a:gd name="T8" fmla="*/ 388 w 546"/>
                    <a:gd name="T9" fmla="*/ 518 h 681"/>
                    <a:gd name="T10" fmla="*/ 347 w 546"/>
                    <a:gd name="T11" fmla="*/ 550 h 681"/>
                    <a:gd name="T12" fmla="*/ 307 w 546"/>
                    <a:gd name="T13" fmla="*/ 575 h 681"/>
                    <a:gd name="T14" fmla="*/ 262 w 546"/>
                    <a:gd name="T15" fmla="*/ 598 h 681"/>
                    <a:gd name="T16" fmla="*/ 215 w 546"/>
                    <a:gd name="T17" fmla="*/ 618 h 681"/>
                    <a:gd name="T18" fmla="*/ 163 w 546"/>
                    <a:gd name="T19" fmla="*/ 637 h 681"/>
                    <a:gd name="T20" fmla="*/ 119 w 546"/>
                    <a:gd name="T21" fmla="*/ 647 h 681"/>
                    <a:gd name="T22" fmla="*/ 65 w 546"/>
                    <a:gd name="T23" fmla="*/ 656 h 681"/>
                    <a:gd name="T24" fmla="*/ 0 w 546"/>
                    <a:gd name="T25" fmla="*/ 652 h 681"/>
                    <a:gd name="T26" fmla="*/ 10 w 546"/>
                    <a:gd name="T27" fmla="*/ 677 h 681"/>
                    <a:gd name="T28" fmla="*/ 55 w 546"/>
                    <a:gd name="T29" fmla="*/ 681 h 681"/>
                    <a:gd name="T30" fmla="*/ 86 w 546"/>
                    <a:gd name="T31" fmla="*/ 681 h 681"/>
                    <a:gd name="T32" fmla="*/ 134 w 546"/>
                    <a:gd name="T33" fmla="*/ 677 h 681"/>
                    <a:gd name="T34" fmla="*/ 173 w 546"/>
                    <a:gd name="T35" fmla="*/ 674 h 681"/>
                    <a:gd name="T36" fmla="*/ 227 w 546"/>
                    <a:gd name="T37" fmla="*/ 665 h 681"/>
                    <a:gd name="T38" fmla="*/ 269 w 546"/>
                    <a:gd name="T39" fmla="*/ 657 h 681"/>
                    <a:gd name="T40" fmla="*/ 316 w 546"/>
                    <a:gd name="T41" fmla="*/ 643 h 681"/>
                    <a:gd name="T42" fmla="*/ 343 w 546"/>
                    <a:gd name="T43" fmla="*/ 635 h 681"/>
                    <a:gd name="T44" fmla="*/ 384 w 546"/>
                    <a:gd name="T45" fmla="*/ 618 h 681"/>
                    <a:gd name="T46" fmla="*/ 427 w 546"/>
                    <a:gd name="T47" fmla="*/ 590 h 681"/>
                    <a:gd name="T48" fmla="*/ 440 w 546"/>
                    <a:gd name="T49" fmla="*/ 575 h 681"/>
                    <a:gd name="T50" fmla="*/ 452 w 546"/>
                    <a:gd name="T51" fmla="*/ 554 h 681"/>
                    <a:gd name="T52" fmla="*/ 462 w 546"/>
                    <a:gd name="T53" fmla="*/ 512 h 681"/>
                    <a:gd name="T54" fmla="*/ 471 w 546"/>
                    <a:gd name="T55" fmla="*/ 470 h 681"/>
                    <a:gd name="T56" fmla="*/ 546 w 546"/>
                    <a:gd name="T57" fmla="*/ 0 h 681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546"/>
                    <a:gd name="T88" fmla="*/ 0 h 681"/>
                    <a:gd name="T89" fmla="*/ 546 w 546"/>
                    <a:gd name="T90" fmla="*/ 681 h 681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649" name="Rectangle 49"/>
              <p:cNvSpPr>
                <a:spLocks noChangeAspect="1" noChangeArrowheads="1"/>
              </p:cNvSpPr>
              <p:nvPr/>
            </p:nvSpPr>
            <p:spPr bwMode="auto">
              <a:xfrm>
                <a:off x="5695" y="6585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</p:grpSp>
      <p:sp>
        <p:nvSpPr>
          <p:cNvPr id="25650" name="Freeform 50"/>
          <p:cNvSpPr/>
          <p:nvPr/>
        </p:nvSpPr>
        <p:spPr bwMode="auto">
          <a:xfrm>
            <a:off x="6026150" y="1944688"/>
            <a:ext cx="2292350" cy="1747837"/>
          </a:xfrm>
          <a:custGeom>
            <a:avLst/>
            <a:gdLst>
              <a:gd name="T0" fmla="*/ 2147483647 w 3181"/>
              <a:gd name="T1" fmla="*/ 2147483647 h 1521"/>
              <a:gd name="T2" fmla="*/ 2147483647 w 3181"/>
              <a:gd name="T3" fmla="*/ 2147483647 h 1521"/>
              <a:gd name="T4" fmla="*/ 2147483647 w 3181"/>
              <a:gd name="T5" fmla="*/ 2147483647 h 1521"/>
              <a:gd name="T6" fmla="*/ 2147483647 w 3181"/>
              <a:gd name="T7" fmla="*/ 2147483647 h 1521"/>
              <a:gd name="T8" fmla="*/ 2147483647 w 3181"/>
              <a:gd name="T9" fmla="*/ 2147483647 h 1521"/>
              <a:gd name="T10" fmla="*/ 2147483647 w 3181"/>
              <a:gd name="T11" fmla="*/ 2147483647 h 1521"/>
              <a:gd name="T12" fmla="*/ 2147483647 w 3181"/>
              <a:gd name="T13" fmla="*/ 2147483647 h 1521"/>
              <a:gd name="T14" fmla="*/ 2147483647 w 3181"/>
              <a:gd name="T15" fmla="*/ 2147483647 h 1521"/>
              <a:gd name="T16" fmla="*/ 2147483647 w 3181"/>
              <a:gd name="T17" fmla="*/ 2147483647 h 1521"/>
              <a:gd name="T18" fmla="*/ 2147483647 w 3181"/>
              <a:gd name="T19" fmla="*/ 2147483647 h 1521"/>
              <a:gd name="T20" fmla="*/ 2147483647 w 3181"/>
              <a:gd name="T21" fmla="*/ 2147483647 h 1521"/>
              <a:gd name="T22" fmla="*/ 2147483647 w 3181"/>
              <a:gd name="T23" fmla="*/ 2147483647 h 1521"/>
              <a:gd name="T24" fmla="*/ 2147483647 w 3181"/>
              <a:gd name="T25" fmla="*/ 2147483647 h 1521"/>
              <a:gd name="T26" fmla="*/ 2147483647 w 3181"/>
              <a:gd name="T27" fmla="*/ 2147483647 h 1521"/>
              <a:gd name="T28" fmla="*/ 2147483647 w 3181"/>
              <a:gd name="T29" fmla="*/ 2147483647 h 1521"/>
              <a:gd name="T30" fmla="*/ 2147483647 w 3181"/>
              <a:gd name="T31" fmla="*/ 2147483647 h 1521"/>
              <a:gd name="T32" fmla="*/ 2147483647 w 3181"/>
              <a:gd name="T33" fmla="*/ 2147483647 h 1521"/>
              <a:gd name="T34" fmla="*/ 2147483647 w 3181"/>
              <a:gd name="T35" fmla="*/ 2147483647 h 1521"/>
              <a:gd name="T36" fmla="*/ 2147483647 w 3181"/>
              <a:gd name="T37" fmla="*/ 2147483647 h 1521"/>
              <a:gd name="T38" fmla="*/ 2147483647 w 3181"/>
              <a:gd name="T39" fmla="*/ 2147483647 h 1521"/>
              <a:gd name="T40" fmla="*/ 2147483647 w 3181"/>
              <a:gd name="T41" fmla="*/ 2147483647 h 1521"/>
              <a:gd name="T42" fmla="*/ 2147483647 w 3181"/>
              <a:gd name="T43" fmla="*/ 2147483647 h 1521"/>
              <a:gd name="T44" fmla="*/ 2147483647 w 3181"/>
              <a:gd name="T45" fmla="*/ 2147483647 h 152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181"/>
              <a:gd name="T70" fmla="*/ 0 h 1521"/>
              <a:gd name="T71" fmla="*/ 3181 w 3181"/>
              <a:gd name="T72" fmla="*/ 1521 h 152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181" h="1521">
                <a:moveTo>
                  <a:pt x="15" y="1271"/>
                </a:moveTo>
                <a:cubicBezTo>
                  <a:pt x="83" y="1293"/>
                  <a:pt x="0" y="1262"/>
                  <a:pt x="58" y="1297"/>
                </a:cubicBezTo>
                <a:cubicBezTo>
                  <a:pt x="65" y="1301"/>
                  <a:pt x="116" y="1313"/>
                  <a:pt x="118" y="1314"/>
                </a:cubicBezTo>
                <a:cubicBezTo>
                  <a:pt x="181" y="1355"/>
                  <a:pt x="246" y="1362"/>
                  <a:pt x="316" y="1383"/>
                </a:cubicBezTo>
                <a:cubicBezTo>
                  <a:pt x="361" y="1397"/>
                  <a:pt x="408" y="1425"/>
                  <a:pt x="453" y="1434"/>
                </a:cubicBezTo>
                <a:cubicBezTo>
                  <a:pt x="558" y="1455"/>
                  <a:pt x="571" y="1452"/>
                  <a:pt x="685" y="1460"/>
                </a:cubicBezTo>
                <a:cubicBezTo>
                  <a:pt x="1089" y="1521"/>
                  <a:pt x="1319" y="1482"/>
                  <a:pt x="1837" y="1477"/>
                </a:cubicBezTo>
                <a:cubicBezTo>
                  <a:pt x="1919" y="1466"/>
                  <a:pt x="1996" y="1444"/>
                  <a:pt x="2078" y="1434"/>
                </a:cubicBezTo>
                <a:cubicBezTo>
                  <a:pt x="2176" y="1423"/>
                  <a:pt x="2273" y="1414"/>
                  <a:pt x="2370" y="1400"/>
                </a:cubicBezTo>
                <a:cubicBezTo>
                  <a:pt x="2425" y="1392"/>
                  <a:pt x="2479" y="1382"/>
                  <a:pt x="2534" y="1374"/>
                </a:cubicBezTo>
                <a:cubicBezTo>
                  <a:pt x="2566" y="1369"/>
                  <a:pt x="2628" y="1357"/>
                  <a:pt x="2628" y="1357"/>
                </a:cubicBezTo>
                <a:cubicBezTo>
                  <a:pt x="2664" y="1339"/>
                  <a:pt x="2709" y="1310"/>
                  <a:pt x="2748" y="1297"/>
                </a:cubicBezTo>
                <a:cubicBezTo>
                  <a:pt x="2793" y="1263"/>
                  <a:pt x="2846" y="1233"/>
                  <a:pt x="2886" y="1193"/>
                </a:cubicBezTo>
                <a:cubicBezTo>
                  <a:pt x="2947" y="1132"/>
                  <a:pt x="2879" y="1180"/>
                  <a:pt x="2938" y="1142"/>
                </a:cubicBezTo>
                <a:cubicBezTo>
                  <a:pt x="2999" y="1049"/>
                  <a:pt x="2898" y="1198"/>
                  <a:pt x="2989" y="1090"/>
                </a:cubicBezTo>
                <a:cubicBezTo>
                  <a:pt x="2997" y="1080"/>
                  <a:pt x="2999" y="1066"/>
                  <a:pt x="3006" y="1056"/>
                </a:cubicBezTo>
                <a:cubicBezTo>
                  <a:pt x="3017" y="1039"/>
                  <a:pt x="3035" y="1028"/>
                  <a:pt x="3049" y="1013"/>
                </a:cubicBezTo>
                <a:cubicBezTo>
                  <a:pt x="3071" y="948"/>
                  <a:pt x="3039" y="1030"/>
                  <a:pt x="3084" y="961"/>
                </a:cubicBezTo>
                <a:cubicBezTo>
                  <a:pt x="3125" y="898"/>
                  <a:pt x="3057" y="968"/>
                  <a:pt x="3110" y="918"/>
                </a:cubicBezTo>
                <a:cubicBezTo>
                  <a:pt x="3124" y="889"/>
                  <a:pt x="3134" y="862"/>
                  <a:pt x="3144" y="832"/>
                </a:cubicBezTo>
                <a:cubicBezTo>
                  <a:pt x="3181" y="586"/>
                  <a:pt x="3161" y="410"/>
                  <a:pt x="3153" y="119"/>
                </a:cubicBezTo>
                <a:cubicBezTo>
                  <a:pt x="3153" y="103"/>
                  <a:pt x="3129" y="12"/>
                  <a:pt x="3110" y="7"/>
                </a:cubicBezTo>
                <a:cubicBezTo>
                  <a:pt x="3082" y="0"/>
                  <a:pt x="3053" y="7"/>
                  <a:pt x="3024" y="7"/>
                </a:cubicBezTo>
              </a:path>
            </a:pathLst>
          </a:custGeom>
          <a:noFill/>
          <a:ln w="76200">
            <a:solidFill>
              <a:srgbClr val="FA081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51" name="Freeform 51"/>
          <p:cNvSpPr/>
          <p:nvPr/>
        </p:nvSpPr>
        <p:spPr bwMode="auto">
          <a:xfrm>
            <a:off x="6983413" y="1423988"/>
            <a:ext cx="633412" cy="530225"/>
          </a:xfrm>
          <a:custGeom>
            <a:avLst/>
            <a:gdLst>
              <a:gd name="T0" fmla="*/ 2147483647 w 877"/>
              <a:gd name="T1" fmla="*/ 2147483647 h 461"/>
              <a:gd name="T2" fmla="*/ 2147483647 w 877"/>
              <a:gd name="T3" fmla="*/ 2147483647 h 461"/>
              <a:gd name="T4" fmla="*/ 2147483647 w 877"/>
              <a:gd name="T5" fmla="*/ 2147483647 h 461"/>
              <a:gd name="T6" fmla="*/ 2147483647 w 877"/>
              <a:gd name="T7" fmla="*/ 2147483647 h 461"/>
              <a:gd name="T8" fmla="*/ 2147483647 w 877"/>
              <a:gd name="T9" fmla="*/ 2147483647 h 461"/>
              <a:gd name="T10" fmla="*/ 2147483647 w 877"/>
              <a:gd name="T11" fmla="*/ 2147483647 h 461"/>
              <a:gd name="T12" fmla="*/ 0 w 877"/>
              <a:gd name="T13" fmla="*/ 2147483647 h 4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77"/>
              <a:gd name="T22" fmla="*/ 0 h 461"/>
              <a:gd name="T23" fmla="*/ 877 w 877"/>
              <a:gd name="T24" fmla="*/ 461 h 46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77" h="461">
                <a:moveTo>
                  <a:pt x="877" y="461"/>
                </a:moveTo>
                <a:cubicBezTo>
                  <a:pt x="865" y="426"/>
                  <a:pt x="866" y="413"/>
                  <a:pt x="834" y="392"/>
                </a:cubicBezTo>
                <a:cubicBezTo>
                  <a:pt x="807" y="350"/>
                  <a:pt x="768" y="329"/>
                  <a:pt x="731" y="298"/>
                </a:cubicBezTo>
                <a:cubicBezTo>
                  <a:pt x="707" y="278"/>
                  <a:pt x="702" y="265"/>
                  <a:pt x="671" y="255"/>
                </a:cubicBezTo>
                <a:cubicBezTo>
                  <a:pt x="643" y="227"/>
                  <a:pt x="633" y="198"/>
                  <a:pt x="593" y="186"/>
                </a:cubicBezTo>
                <a:cubicBezTo>
                  <a:pt x="536" y="148"/>
                  <a:pt x="497" y="104"/>
                  <a:pt x="430" y="83"/>
                </a:cubicBezTo>
                <a:cubicBezTo>
                  <a:pt x="302" y="0"/>
                  <a:pt x="143" y="14"/>
                  <a:pt x="0" y="14"/>
                </a:cubicBezTo>
              </a:path>
            </a:pathLst>
          </a:custGeom>
          <a:noFill/>
          <a:ln w="76200">
            <a:solidFill>
              <a:srgbClr val="FA081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52" name="Freeform 52"/>
          <p:cNvSpPr/>
          <p:nvPr/>
        </p:nvSpPr>
        <p:spPr bwMode="auto">
          <a:xfrm>
            <a:off x="4895850" y="1479550"/>
            <a:ext cx="557213" cy="1824038"/>
          </a:xfrm>
          <a:custGeom>
            <a:avLst/>
            <a:gdLst>
              <a:gd name="T0" fmla="*/ 2147483647 w 773"/>
              <a:gd name="T1" fmla="*/ 0 h 1588"/>
              <a:gd name="T2" fmla="*/ 2147483647 w 773"/>
              <a:gd name="T3" fmla="*/ 2147483647 h 1588"/>
              <a:gd name="T4" fmla="*/ 2147483647 w 773"/>
              <a:gd name="T5" fmla="*/ 2147483647 h 1588"/>
              <a:gd name="T6" fmla="*/ 2147483647 w 773"/>
              <a:gd name="T7" fmla="*/ 2147483647 h 1588"/>
              <a:gd name="T8" fmla="*/ 2147483647 w 773"/>
              <a:gd name="T9" fmla="*/ 2147483647 h 1588"/>
              <a:gd name="T10" fmla="*/ 0 w 773"/>
              <a:gd name="T11" fmla="*/ 2147483647 h 1588"/>
              <a:gd name="T12" fmla="*/ 2147483647 w 773"/>
              <a:gd name="T13" fmla="*/ 2147483647 h 1588"/>
              <a:gd name="T14" fmla="*/ 2147483647 w 773"/>
              <a:gd name="T15" fmla="*/ 2147483647 h 1588"/>
              <a:gd name="T16" fmla="*/ 2147483647 w 773"/>
              <a:gd name="T17" fmla="*/ 2147483647 h 1588"/>
              <a:gd name="T18" fmla="*/ 2147483647 w 773"/>
              <a:gd name="T19" fmla="*/ 2147483647 h 1588"/>
              <a:gd name="T20" fmla="*/ 2147483647 w 773"/>
              <a:gd name="T21" fmla="*/ 2147483647 h 15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773"/>
              <a:gd name="T34" fmla="*/ 0 h 1588"/>
              <a:gd name="T35" fmla="*/ 773 w 773"/>
              <a:gd name="T36" fmla="*/ 1588 h 15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773" h="1588">
                <a:moveTo>
                  <a:pt x="773" y="0"/>
                </a:moveTo>
                <a:cubicBezTo>
                  <a:pt x="630" y="3"/>
                  <a:pt x="487" y="3"/>
                  <a:pt x="344" y="9"/>
                </a:cubicBezTo>
                <a:cubicBezTo>
                  <a:pt x="308" y="10"/>
                  <a:pt x="294" y="46"/>
                  <a:pt x="275" y="69"/>
                </a:cubicBezTo>
                <a:cubicBezTo>
                  <a:pt x="226" y="128"/>
                  <a:pt x="194" y="204"/>
                  <a:pt x="137" y="258"/>
                </a:cubicBezTo>
                <a:cubicBezTo>
                  <a:pt x="119" y="315"/>
                  <a:pt x="62" y="348"/>
                  <a:pt x="43" y="404"/>
                </a:cubicBezTo>
                <a:cubicBezTo>
                  <a:pt x="24" y="459"/>
                  <a:pt x="9" y="511"/>
                  <a:pt x="0" y="568"/>
                </a:cubicBezTo>
                <a:cubicBezTo>
                  <a:pt x="3" y="720"/>
                  <a:pt x="5" y="871"/>
                  <a:pt x="8" y="1023"/>
                </a:cubicBezTo>
                <a:cubicBezTo>
                  <a:pt x="15" y="1333"/>
                  <a:pt x="0" y="1299"/>
                  <a:pt x="69" y="1496"/>
                </a:cubicBezTo>
                <a:cubicBezTo>
                  <a:pt x="77" y="1518"/>
                  <a:pt x="114" y="1502"/>
                  <a:pt x="137" y="1505"/>
                </a:cubicBezTo>
                <a:cubicBezTo>
                  <a:pt x="184" y="1519"/>
                  <a:pt x="166" y="1537"/>
                  <a:pt x="197" y="1556"/>
                </a:cubicBezTo>
                <a:cubicBezTo>
                  <a:pt x="248" y="1588"/>
                  <a:pt x="325" y="1582"/>
                  <a:pt x="378" y="1582"/>
                </a:cubicBezTo>
              </a:path>
            </a:pathLst>
          </a:custGeom>
          <a:noFill/>
          <a:ln w="76200">
            <a:solidFill>
              <a:srgbClr val="FA081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53" name="Oval 53"/>
          <p:cNvSpPr>
            <a:spLocks noChangeArrowheads="1"/>
          </p:cNvSpPr>
          <p:nvPr/>
        </p:nvSpPr>
        <p:spPr bwMode="auto">
          <a:xfrm rot="-83330">
            <a:off x="3544888" y="1714500"/>
            <a:ext cx="42862" cy="555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2B2B2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4D4D4D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latin typeface="Comic Sans MS" panose="030F0702030302020204" pitchFamily="66" charset="0"/>
            </a:endParaRPr>
          </a:p>
        </p:txBody>
      </p:sp>
      <p:pic>
        <p:nvPicPr>
          <p:cNvPr id="25654" name="xjhsy4" descr="w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5625" y="2543175"/>
            <a:ext cx="1790700" cy="118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55" name="xjhsy8" descr="w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3775" y="1152525"/>
            <a:ext cx="995363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56" name="xjhsy3"/>
          <p:cNvGrpSpPr>
            <a:grpSpLocks noChangeAspect="1"/>
          </p:cNvGrpSpPr>
          <p:nvPr/>
        </p:nvGrpSpPr>
        <p:grpSpPr bwMode="auto">
          <a:xfrm>
            <a:off x="728663" y="1030288"/>
            <a:ext cx="2100262" cy="866775"/>
            <a:chOff x="3844" y="3868"/>
            <a:chExt cx="3712" cy="1144"/>
          </a:xfrm>
        </p:grpSpPr>
        <p:grpSp>
          <p:nvGrpSpPr>
            <p:cNvPr id="25657" name="Group 57"/>
            <p:cNvGrpSpPr>
              <a:grpSpLocks noChangeAspect="1"/>
            </p:cNvGrpSpPr>
            <p:nvPr/>
          </p:nvGrpSpPr>
          <p:grpSpPr bwMode="auto">
            <a:xfrm>
              <a:off x="3844" y="4435"/>
              <a:ext cx="3712" cy="577"/>
              <a:chOff x="3920" y="4213"/>
              <a:chExt cx="2493" cy="577"/>
            </a:xfrm>
          </p:grpSpPr>
          <p:sp>
            <p:nvSpPr>
              <p:cNvPr id="25658" name="Freeform 58" descr="栎木"/>
              <p:cNvSpPr>
                <a:spLocks noChangeAspect="1"/>
              </p:cNvSpPr>
              <p:nvPr/>
            </p:nvSpPr>
            <p:spPr bwMode="auto">
              <a:xfrm flipV="1">
                <a:off x="3920" y="4677"/>
                <a:ext cx="2493" cy="113"/>
              </a:xfrm>
              <a:custGeom>
                <a:avLst/>
                <a:gdLst>
                  <a:gd name="T0" fmla="*/ 0 w 400"/>
                  <a:gd name="T1" fmla="*/ 0 h 400"/>
                  <a:gd name="T2" fmla="*/ 2147483647 w 400"/>
                  <a:gd name="T3" fmla="*/ 0 h 400"/>
                  <a:gd name="T4" fmla="*/ 2147483647 w 400"/>
                  <a:gd name="T5" fmla="*/ 0 h 400"/>
                  <a:gd name="T6" fmla="*/ 0 w 400"/>
                  <a:gd name="T7" fmla="*/ 0 h 400"/>
                  <a:gd name="T8" fmla="*/ 0 w 400"/>
                  <a:gd name="T9" fmla="*/ 0 h 4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0"/>
                  <a:gd name="T16" fmla="*/ 0 h 400"/>
                  <a:gd name="T17" fmla="*/ 400 w 400"/>
                  <a:gd name="T18" fmla="*/ 400 h 4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0">
                <a:blip r:embed="rId4"/>
                <a:srcRect/>
                <a:tile tx="0" ty="0" sx="100000" sy="100000" flip="none" algn="tl"/>
              </a:blipFill>
              <a:ln w="9525">
                <a:rou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25659" name="AutoShape 59"/>
              <p:cNvSpPr>
                <a:spLocks noChangeAspect="1" noChangeArrowheads="1"/>
              </p:cNvSpPr>
              <p:nvPr/>
            </p:nvSpPr>
            <p:spPr bwMode="auto">
              <a:xfrm>
                <a:off x="6120" y="4217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25660" name="AutoShape 60"/>
              <p:cNvSpPr>
                <a:spLocks noChangeAspect="1" noChangeArrowheads="1"/>
              </p:cNvSpPr>
              <p:nvPr/>
            </p:nvSpPr>
            <p:spPr bwMode="auto">
              <a:xfrm>
                <a:off x="4340" y="4213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25661" name="Group 61"/>
            <p:cNvGrpSpPr>
              <a:grpSpLocks noChangeAspect="1"/>
            </p:cNvGrpSpPr>
            <p:nvPr/>
          </p:nvGrpSpPr>
          <p:grpSpPr bwMode="auto">
            <a:xfrm>
              <a:off x="5514" y="3868"/>
              <a:ext cx="540" cy="936"/>
              <a:chOff x="5695" y="5964"/>
              <a:chExt cx="540" cy="936"/>
            </a:xfrm>
          </p:grpSpPr>
          <p:grpSp>
            <p:nvGrpSpPr>
              <p:cNvPr id="25662" name="Group 62"/>
              <p:cNvGrpSpPr>
                <a:grpSpLocks noChangeAspect="1"/>
              </p:cNvGrpSpPr>
              <p:nvPr/>
            </p:nvGrpSpPr>
            <p:grpSpPr bwMode="auto">
              <a:xfrm>
                <a:off x="5772" y="5964"/>
                <a:ext cx="403" cy="733"/>
                <a:chOff x="5770" y="1606"/>
                <a:chExt cx="2019" cy="3673"/>
              </a:xfrm>
            </p:grpSpPr>
            <p:grpSp>
              <p:nvGrpSpPr>
                <p:cNvPr id="25663" name="Group 63"/>
                <p:cNvGrpSpPr>
                  <a:grpSpLocks noChangeAspect="1"/>
                </p:cNvGrpSpPr>
                <p:nvPr/>
              </p:nvGrpSpPr>
              <p:grpSpPr bwMode="auto">
                <a:xfrm>
                  <a:off x="6320" y="4418"/>
                  <a:ext cx="913" cy="861"/>
                  <a:chOff x="6320" y="4418"/>
                  <a:chExt cx="913" cy="861"/>
                </a:xfrm>
              </p:grpSpPr>
              <p:grpSp>
                <p:nvGrpSpPr>
                  <p:cNvPr id="25664" name="Group 6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320" y="4418"/>
                    <a:ext cx="913" cy="861"/>
                    <a:chOff x="6320" y="4418"/>
                    <a:chExt cx="913" cy="861"/>
                  </a:xfrm>
                </p:grpSpPr>
                <p:grpSp>
                  <p:nvGrpSpPr>
                    <p:cNvPr id="25665" name="Group 6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549" y="5081"/>
                      <a:ext cx="498" cy="198"/>
                      <a:chOff x="6549" y="5081"/>
                      <a:chExt cx="498" cy="198"/>
                    </a:xfrm>
                  </p:grpSpPr>
                  <p:sp>
                    <p:nvSpPr>
                      <p:cNvPr id="25666" name="Freeform 66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549" y="5081"/>
                        <a:ext cx="498" cy="198"/>
                      </a:xfrm>
                      <a:custGeom>
                        <a:avLst/>
                        <a:gdLst>
                          <a:gd name="T0" fmla="*/ 0 w 498"/>
                          <a:gd name="T1" fmla="*/ 0 h 198"/>
                          <a:gd name="T2" fmla="*/ 101 w 498"/>
                          <a:gd name="T3" fmla="*/ 157 h 198"/>
                          <a:gd name="T4" fmla="*/ 110 w 498"/>
                          <a:gd name="T5" fmla="*/ 167 h 198"/>
                          <a:gd name="T6" fmla="*/ 121 w 498"/>
                          <a:gd name="T7" fmla="*/ 173 h 198"/>
                          <a:gd name="T8" fmla="*/ 136 w 498"/>
                          <a:gd name="T9" fmla="*/ 178 h 198"/>
                          <a:gd name="T10" fmla="*/ 153 w 498"/>
                          <a:gd name="T11" fmla="*/ 186 h 198"/>
                          <a:gd name="T12" fmla="*/ 174 w 498"/>
                          <a:gd name="T13" fmla="*/ 190 h 198"/>
                          <a:gd name="T14" fmla="*/ 188 w 498"/>
                          <a:gd name="T15" fmla="*/ 191 h 198"/>
                          <a:gd name="T16" fmla="*/ 205 w 498"/>
                          <a:gd name="T17" fmla="*/ 194 h 198"/>
                          <a:gd name="T18" fmla="*/ 222 w 498"/>
                          <a:gd name="T19" fmla="*/ 195 h 198"/>
                          <a:gd name="T20" fmla="*/ 243 w 498"/>
                          <a:gd name="T21" fmla="*/ 198 h 198"/>
                          <a:gd name="T22" fmla="*/ 257 w 498"/>
                          <a:gd name="T23" fmla="*/ 198 h 198"/>
                          <a:gd name="T24" fmla="*/ 278 w 498"/>
                          <a:gd name="T25" fmla="*/ 195 h 198"/>
                          <a:gd name="T26" fmla="*/ 295 w 498"/>
                          <a:gd name="T27" fmla="*/ 194 h 198"/>
                          <a:gd name="T28" fmla="*/ 315 w 498"/>
                          <a:gd name="T29" fmla="*/ 191 h 198"/>
                          <a:gd name="T30" fmla="*/ 332 w 498"/>
                          <a:gd name="T31" fmla="*/ 190 h 198"/>
                          <a:gd name="T32" fmla="*/ 349 w 498"/>
                          <a:gd name="T33" fmla="*/ 185 h 198"/>
                          <a:gd name="T34" fmla="*/ 366 w 498"/>
                          <a:gd name="T35" fmla="*/ 181 h 198"/>
                          <a:gd name="T36" fmla="*/ 380 w 498"/>
                          <a:gd name="T37" fmla="*/ 173 h 198"/>
                          <a:gd name="T38" fmla="*/ 392 w 498"/>
                          <a:gd name="T39" fmla="*/ 165 h 198"/>
                          <a:gd name="T40" fmla="*/ 397 w 498"/>
                          <a:gd name="T41" fmla="*/ 160 h 198"/>
                          <a:gd name="T42" fmla="*/ 405 w 498"/>
                          <a:gd name="T43" fmla="*/ 152 h 198"/>
                          <a:gd name="T44" fmla="*/ 498 w 498"/>
                          <a:gd name="T45" fmla="*/ 0 h 198"/>
                          <a:gd name="T46" fmla="*/ 0 w 498"/>
                          <a:gd name="T47" fmla="*/ 0 h 198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498"/>
                          <a:gd name="T73" fmla="*/ 0 h 198"/>
                          <a:gd name="T74" fmla="*/ 498 w 498"/>
                          <a:gd name="T75" fmla="*/ 198 h 198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67" name="Freeform 67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627" y="5081"/>
                        <a:ext cx="222" cy="198"/>
                      </a:xfrm>
                      <a:custGeom>
                        <a:avLst/>
                        <a:gdLst>
                          <a:gd name="T0" fmla="*/ 0 w 222"/>
                          <a:gd name="T1" fmla="*/ 0 h 198"/>
                          <a:gd name="T2" fmla="*/ 62 w 222"/>
                          <a:gd name="T3" fmla="*/ 178 h 198"/>
                          <a:gd name="T4" fmla="*/ 75 w 222"/>
                          <a:gd name="T5" fmla="*/ 186 h 198"/>
                          <a:gd name="T6" fmla="*/ 96 w 222"/>
                          <a:gd name="T7" fmla="*/ 190 h 198"/>
                          <a:gd name="T8" fmla="*/ 110 w 222"/>
                          <a:gd name="T9" fmla="*/ 191 h 198"/>
                          <a:gd name="T10" fmla="*/ 127 w 222"/>
                          <a:gd name="T11" fmla="*/ 194 h 198"/>
                          <a:gd name="T12" fmla="*/ 144 w 222"/>
                          <a:gd name="T13" fmla="*/ 195 h 198"/>
                          <a:gd name="T14" fmla="*/ 165 w 222"/>
                          <a:gd name="T15" fmla="*/ 198 h 198"/>
                          <a:gd name="T16" fmla="*/ 179 w 222"/>
                          <a:gd name="T17" fmla="*/ 198 h 198"/>
                          <a:gd name="T18" fmla="*/ 200 w 222"/>
                          <a:gd name="T19" fmla="*/ 195 h 198"/>
                          <a:gd name="T20" fmla="*/ 222 w 222"/>
                          <a:gd name="T21" fmla="*/ 0 h 198"/>
                          <a:gd name="T22" fmla="*/ 0 w 222"/>
                          <a:gd name="T23" fmla="*/ 0 h 198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w 222"/>
                          <a:gd name="T37" fmla="*/ 0 h 198"/>
                          <a:gd name="T38" fmla="*/ 222 w 222"/>
                          <a:gd name="T39" fmla="*/ 198 h 198"/>
                        </a:gdLst>
                        <a:ahLst/>
                        <a:cxnLst>
                          <a:cxn ang="T24">
                            <a:pos x="T0" y="T1"/>
                          </a:cxn>
                          <a:cxn ang="T25">
                            <a:pos x="T2" y="T3"/>
                          </a:cxn>
                          <a:cxn ang="T26">
                            <a:pos x="T4" y="T5"/>
                          </a:cxn>
                          <a:cxn ang="T27">
                            <a:pos x="T6" y="T7"/>
                          </a:cxn>
                          <a:cxn ang="T28">
                            <a:pos x="T8" y="T9"/>
                          </a:cxn>
                          <a:cxn ang="T29">
                            <a:pos x="T10" y="T11"/>
                          </a:cxn>
                          <a:cxn ang="T30">
                            <a:pos x="T12" y="T13"/>
                          </a:cxn>
                          <a:cxn ang="T31">
                            <a:pos x="T14" y="T15"/>
                          </a:cxn>
                          <a:cxn ang="T32">
                            <a:pos x="T16" y="T17"/>
                          </a:cxn>
                          <a:cxn ang="T33">
                            <a:pos x="T18" y="T19"/>
                          </a:cxn>
                          <a:cxn ang="T34">
                            <a:pos x="T20" y="T21"/>
                          </a:cxn>
                          <a:cxn ang="T35">
                            <a:pos x="T22" y="T23"/>
                          </a:cxn>
                        </a:cxnLst>
                        <a:rect l="T36" t="T37" r="T38" b="T39"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5668" name="Group 68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320" y="4418"/>
                      <a:ext cx="913" cy="718"/>
                      <a:chOff x="6320" y="4418"/>
                      <a:chExt cx="913" cy="718"/>
                    </a:xfrm>
                  </p:grpSpPr>
                  <p:sp>
                    <p:nvSpPr>
                      <p:cNvPr id="25669" name="Freeform 69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20" y="4418"/>
                        <a:ext cx="913" cy="718"/>
                      </a:xfrm>
                      <a:custGeom>
                        <a:avLst/>
                        <a:gdLst>
                          <a:gd name="T0" fmla="*/ 21 w 913"/>
                          <a:gd name="T1" fmla="*/ 20 h 718"/>
                          <a:gd name="T2" fmla="*/ 25 w 913"/>
                          <a:gd name="T3" fmla="*/ 38 h 718"/>
                          <a:gd name="T4" fmla="*/ 23 w 913"/>
                          <a:gd name="T5" fmla="*/ 73 h 718"/>
                          <a:gd name="T6" fmla="*/ 12 w 913"/>
                          <a:gd name="T7" fmla="*/ 96 h 718"/>
                          <a:gd name="T8" fmla="*/ 6 w 913"/>
                          <a:gd name="T9" fmla="*/ 126 h 718"/>
                          <a:gd name="T10" fmla="*/ 17 w 913"/>
                          <a:gd name="T11" fmla="*/ 149 h 718"/>
                          <a:gd name="T12" fmla="*/ 34 w 913"/>
                          <a:gd name="T13" fmla="*/ 176 h 718"/>
                          <a:gd name="T14" fmla="*/ 30 w 913"/>
                          <a:gd name="T15" fmla="*/ 195 h 718"/>
                          <a:gd name="T16" fmla="*/ 13 w 913"/>
                          <a:gd name="T17" fmla="*/ 216 h 718"/>
                          <a:gd name="T18" fmla="*/ 6 w 913"/>
                          <a:gd name="T19" fmla="*/ 236 h 718"/>
                          <a:gd name="T20" fmla="*/ 19 w 913"/>
                          <a:gd name="T21" fmla="*/ 259 h 718"/>
                          <a:gd name="T22" fmla="*/ 30 w 913"/>
                          <a:gd name="T23" fmla="*/ 278 h 718"/>
                          <a:gd name="T24" fmla="*/ 30 w 913"/>
                          <a:gd name="T25" fmla="*/ 301 h 718"/>
                          <a:gd name="T26" fmla="*/ 12 w 913"/>
                          <a:gd name="T27" fmla="*/ 322 h 718"/>
                          <a:gd name="T28" fmla="*/ 0 w 913"/>
                          <a:gd name="T29" fmla="*/ 349 h 718"/>
                          <a:gd name="T30" fmla="*/ 13 w 913"/>
                          <a:gd name="T31" fmla="*/ 372 h 718"/>
                          <a:gd name="T32" fmla="*/ 33 w 913"/>
                          <a:gd name="T33" fmla="*/ 396 h 718"/>
                          <a:gd name="T34" fmla="*/ 33 w 913"/>
                          <a:gd name="T35" fmla="*/ 431 h 718"/>
                          <a:gd name="T36" fmla="*/ 19 w 913"/>
                          <a:gd name="T37" fmla="*/ 455 h 718"/>
                          <a:gd name="T38" fmla="*/ 21 w 913"/>
                          <a:gd name="T39" fmla="*/ 473 h 718"/>
                          <a:gd name="T40" fmla="*/ 42 w 913"/>
                          <a:gd name="T41" fmla="*/ 499 h 718"/>
                          <a:gd name="T42" fmla="*/ 107 w 913"/>
                          <a:gd name="T43" fmla="*/ 573 h 718"/>
                          <a:gd name="T44" fmla="*/ 166 w 913"/>
                          <a:gd name="T45" fmla="*/ 629 h 718"/>
                          <a:gd name="T46" fmla="*/ 217 w 913"/>
                          <a:gd name="T47" fmla="*/ 660 h 718"/>
                          <a:gd name="T48" fmla="*/ 313 w 913"/>
                          <a:gd name="T49" fmla="*/ 701 h 718"/>
                          <a:gd name="T50" fmla="*/ 401 w 913"/>
                          <a:gd name="T51" fmla="*/ 716 h 718"/>
                          <a:gd name="T52" fmla="*/ 523 w 913"/>
                          <a:gd name="T53" fmla="*/ 716 h 718"/>
                          <a:gd name="T54" fmla="*/ 625 w 913"/>
                          <a:gd name="T55" fmla="*/ 706 h 718"/>
                          <a:gd name="T56" fmla="*/ 697 w 913"/>
                          <a:gd name="T57" fmla="*/ 685 h 718"/>
                          <a:gd name="T58" fmla="*/ 744 w 913"/>
                          <a:gd name="T59" fmla="*/ 659 h 718"/>
                          <a:gd name="T60" fmla="*/ 778 w 913"/>
                          <a:gd name="T61" fmla="*/ 629 h 718"/>
                          <a:gd name="T62" fmla="*/ 874 w 913"/>
                          <a:gd name="T63" fmla="*/ 493 h 718"/>
                          <a:gd name="T64" fmla="*/ 894 w 913"/>
                          <a:gd name="T65" fmla="*/ 448 h 718"/>
                          <a:gd name="T66" fmla="*/ 895 w 913"/>
                          <a:gd name="T67" fmla="*/ 427 h 718"/>
                          <a:gd name="T68" fmla="*/ 882 w 913"/>
                          <a:gd name="T69" fmla="*/ 406 h 718"/>
                          <a:gd name="T70" fmla="*/ 882 w 913"/>
                          <a:gd name="T71" fmla="*/ 381 h 718"/>
                          <a:gd name="T72" fmla="*/ 894 w 913"/>
                          <a:gd name="T73" fmla="*/ 362 h 718"/>
                          <a:gd name="T74" fmla="*/ 908 w 913"/>
                          <a:gd name="T75" fmla="*/ 341 h 718"/>
                          <a:gd name="T76" fmla="*/ 912 w 913"/>
                          <a:gd name="T77" fmla="*/ 316 h 718"/>
                          <a:gd name="T78" fmla="*/ 900 w 913"/>
                          <a:gd name="T79" fmla="*/ 295 h 718"/>
                          <a:gd name="T80" fmla="*/ 886 w 913"/>
                          <a:gd name="T81" fmla="*/ 275 h 718"/>
                          <a:gd name="T82" fmla="*/ 886 w 913"/>
                          <a:gd name="T83" fmla="*/ 254 h 718"/>
                          <a:gd name="T84" fmla="*/ 904 w 913"/>
                          <a:gd name="T85" fmla="*/ 229 h 718"/>
                          <a:gd name="T86" fmla="*/ 908 w 913"/>
                          <a:gd name="T87" fmla="*/ 202 h 718"/>
                          <a:gd name="T88" fmla="*/ 894 w 913"/>
                          <a:gd name="T89" fmla="*/ 176 h 718"/>
                          <a:gd name="T90" fmla="*/ 886 w 913"/>
                          <a:gd name="T91" fmla="*/ 155 h 718"/>
                          <a:gd name="T92" fmla="*/ 895 w 913"/>
                          <a:gd name="T93" fmla="*/ 130 h 718"/>
                          <a:gd name="T94" fmla="*/ 908 w 913"/>
                          <a:gd name="T95" fmla="*/ 113 h 718"/>
                          <a:gd name="T96" fmla="*/ 913 w 913"/>
                          <a:gd name="T97" fmla="*/ 88 h 718"/>
                          <a:gd name="T98" fmla="*/ 903 w 913"/>
                          <a:gd name="T99" fmla="*/ 67 h 718"/>
                          <a:gd name="T100" fmla="*/ 890 w 913"/>
                          <a:gd name="T101" fmla="*/ 42 h 718"/>
                          <a:gd name="T102" fmla="*/ 894 w 913"/>
                          <a:gd name="T103" fmla="*/ 18 h 718"/>
                          <a:gd name="T104" fmla="*/ 26 w 913"/>
                          <a:gd name="T105" fmla="*/ 0 h 718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w 913"/>
                          <a:gd name="T160" fmla="*/ 0 h 718"/>
                          <a:gd name="T161" fmla="*/ 913 w 913"/>
                          <a:gd name="T162" fmla="*/ 718 h 718"/>
                        </a:gdLst>
                        <a:ahLst/>
                        <a:cxnLst>
                          <a:cxn ang="T106">
                            <a:pos x="T0" y="T1"/>
                          </a:cxn>
                          <a:cxn ang="T107">
                            <a:pos x="T2" y="T3"/>
                          </a:cxn>
                          <a:cxn ang="T108">
                            <a:pos x="T4" y="T5"/>
                          </a:cxn>
                          <a:cxn ang="T109">
                            <a:pos x="T6" y="T7"/>
                          </a:cxn>
                          <a:cxn ang="T110">
                            <a:pos x="T8" y="T9"/>
                          </a:cxn>
                          <a:cxn ang="T111">
                            <a:pos x="T10" y="T11"/>
                          </a:cxn>
                          <a:cxn ang="T112">
                            <a:pos x="T12" y="T13"/>
                          </a:cxn>
                          <a:cxn ang="T113">
                            <a:pos x="T14" y="T15"/>
                          </a:cxn>
                          <a:cxn ang="T114">
                            <a:pos x="T16" y="T17"/>
                          </a:cxn>
                          <a:cxn ang="T115">
                            <a:pos x="T18" y="T19"/>
                          </a:cxn>
                          <a:cxn ang="T116">
                            <a:pos x="T20" y="T21"/>
                          </a:cxn>
                          <a:cxn ang="T117">
                            <a:pos x="T22" y="T23"/>
                          </a:cxn>
                          <a:cxn ang="T118">
                            <a:pos x="T24" y="T25"/>
                          </a:cxn>
                          <a:cxn ang="T119">
                            <a:pos x="T26" y="T27"/>
                          </a:cxn>
                          <a:cxn ang="T120">
                            <a:pos x="T28" y="T29"/>
                          </a:cxn>
                          <a:cxn ang="T121">
                            <a:pos x="T30" y="T31"/>
                          </a:cxn>
                          <a:cxn ang="T122">
                            <a:pos x="T32" y="T33"/>
                          </a:cxn>
                          <a:cxn ang="T123">
                            <a:pos x="T34" y="T35"/>
                          </a:cxn>
                          <a:cxn ang="T124">
                            <a:pos x="T36" y="T37"/>
                          </a:cxn>
                          <a:cxn ang="T125">
                            <a:pos x="T38" y="T39"/>
                          </a:cxn>
                          <a:cxn ang="T126">
                            <a:pos x="T40" y="T41"/>
                          </a:cxn>
                          <a:cxn ang="T127">
                            <a:pos x="T42" y="T43"/>
                          </a:cxn>
                          <a:cxn ang="T128">
                            <a:pos x="T44" y="T45"/>
                          </a:cxn>
                          <a:cxn ang="T129">
                            <a:pos x="T46" y="T47"/>
                          </a:cxn>
                          <a:cxn ang="T130">
                            <a:pos x="T48" y="T49"/>
                          </a:cxn>
                          <a:cxn ang="T131">
                            <a:pos x="T50" y="T51"/>
                          </a:cxn>
                          <a:cxn ang="T132">
                            <a:pos x="T52" y="T53"/>
                          </a:cxn>
                          <a:cxn ang="T133">
                            <a:pos x="T54" y="T55"/>
                          </a:cxn>
                          <a:cxn ang="T134">
                            <a:pos x="T56" y="T57"/>
                          </a:cxn>
                          <a:cxn ang="T135">
                            <a:pos x="T58" y="T59"/>
                          </a:cxn>
                          <a:cxn ang="T136">
                            <a:pos x="T60" y="T61"/>
                          </a:cxn>
                          <a:cxn ang="T137">
                            <a:pos x="T62" y="T63"/>
                          </a:cxn>
                          <a:cxn ang="T138">
                            <a:pos x="T64" y="T65"/>
                          </a:cxn>
                          <a:cxn ang="T139">
                            <a:pos x="T66" y="T67"/>
                          </a:cxn>
                          <a:cxn ang="T140">
                            <a:pos x="T68" y="T69"/>
                          </a:cxn>
                          <a:cxn ang="T141">
                            <a:pos x="T70" y="T71"/>
                          </a:cxn>
                          <a:cxn ang="T142">
                            <a:pos x="T72" y="T73"/>
                          </a:cxn>
                          <a:cxn ang="T143">
                            <a:pos x="T74" y="T75"/>
                          </a:cxn>
                          <a:cxn ang="T144">
                            <a:pos x="T76" y="T77"/>
                          </a:cxn>
                          <a:cxn ang="T145">
                            <a:pos x="T78" y="T79"/>
                          </a:cxn>
                          <a:cxn ang="T146">
                            <a:pos x="T80" y="T81"/>
                          </a:cxn>
                          <a:cxn ang="T147">
                            <a:pos x="T82" y="T83"/>
                          </a:cxn>
                          <a:cxn ang="T148">
                            <a:pos x="T84" y="T85"/>
                          </a:cxn>
                          <a:cxn ang="T149">
                            <a:pos x="T86" y="T87"/>
                          </a:cxn>
                          <a:cxn ang="T150">
                            <a:pos x="T88" y="T89"/>
                          </a:cxn>
                          <a:cxn ang="T151">
                            <a:pos x="T90" y="T91"/>
                          </a:cxn>
                          <a:cxn ang="T152">
                            <a:pos x="T92" y="T93"/>
                          </a:cxn>
                          <a:cxn ang="T153">
                            <a:pos x="T94" y="T95"/>
                          </a:cxn>
                          <a:cxn ang="T154">
                            <a:pos x="T96" y="T97"/>
                          </a:cxn>
                          <a:cxn ang="T155">
                            <a:pos x="T98" y="T99"/>
                          </a:cxn>
                          <a:cxn ang="T156">
                            <a:pos x="T100" y="T101"/>
                          </a:cxn>
                          <a:cxn ang="T157">
                            <a:pos x="T102" y="T103"/>
                          </a:cxn>
                          <a:cxn ang="T158">
                            <a:pos x="T104" y="T105"/>
                          </a:cxn>
                        </a:cxnLst>
                        <a:rect l="T159" t="T160" r="T161" b="T162"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70" name="Freeform 70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26" y="4514"/>
                        <a:ext cx="113" cy="99"/>
                      </a:xfrm>
                      <a:custGeom>
                        <a:avLst/>
                        <a:gdLst>
                          <a:gd name="T0" fmla="*/ 6 w 113"/>
                          <a:gd name="T1" fmla="*/ 0 h 99"/>
                          <a:gd name="T2" fmla="*/ 13 w 113"/>
                          <a:gd name="T3" fmla="*/ 13 h 99"/>
                          <a:gd name="T4" fmla="*/ 24 w 113"/>
                          <a:gd name="T5" fmla="*/ 26 h 99"/>
                          <a:gd name="T6" fmla="*/ 44 w 113"/>
                          <a:gd name="T7" fmla="*/ 43 h 99"/>
                          <a:gd name="T8" fmla="*/ 68 w 113"/>
                          <a:gd name="T9" fmla="*/ 57 h 99"/>
                          <a:gd name="T10" fmla="*/ 91 w 113"/>
                          <a:gd name="T11" fmla="*/ 66 h 99"/>
                          <a:gd name="T12" fmla="*/ 113 w 113"/>
                          <a:gd name="T13" fmla="*/ 72 h 99"/>
                          <a:gd name="T14" fmla="*/ 104 w 113"/>
                          <a:gd name="T15" fmla="*/ 89 h 99"/>
                          <a:gd name="T16" fmla="*/ 75 w 113"/>
                          <a:gd name="T17" fmla="*/ 85 h 99"/>
                          <a:gd name="T18" fmla="*/ 44 w 113"/>
                          <a:gd name="T19" fmla="*/ 87 h 99"/>
                          <a:gd name="T20" fmla="*/ 24 w 113"/>
                          <a:gd name="T21" fmla="*/ 99 h 99"/>
                          <a:gd name="T22" fmla="*/ 28 w 113"/>
                          <a:gd name="T23" fmla="*/ 89 h 99"/>
                          <a:gd name="T24" fmla="*/ 27 w 113"/>
                          <a:gd name="T25" fmla="*/ 78 h 99"/>
                          <a:gd name="T26" fmla="*/ 20 w 113"/>
                          <a:gd name="T27" fmla="*/ 62 h 99"/>
                          <a:gd name="T28" fmla="*/ 11 w 113"/>
                          <a:gd name="T29" fmla="*/ 49 h 99"/>
                          <a:gd name="T30" fmla="*/ 2 w 113"/>
                          <a:gd name="T31" fmla="*/ 34 h 99"/>
                          <a:gd name="T32" fmla="*/ 0 w 113"/>
                          <a:gd name="T33" fmla="*/ 17 h 99"/>
                          <a:gd name="T34" fmla="*/ 6 w 113"/>
                          <a:gd name="T35" fmla="*/ 0 h 99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w 113"/>
                          <a:gd name="T55" fmla="*/ 0 h 99"/>
                          <a:gd name="T56" fmla="*/ 113 w 113"/>
                          <a:gd name="T57" fmla="*/ 99 h 99"/>
                        </a:gdLst>
                        <a:ahLst/>
                        <a:cxnLst>
                          <a:cxn ang="T36">
                            <a:pos x="T0" y="T1"/>
                          </a:cxn>
                          <a:cxn ang="T37">
                            <a:pos x="T2" y="T3"/>
                          </a:cxn>
                          <a:cxn ang="T38">
                            <a:pos x="T4" y="T5"/>
                          </a:cxn>
                          <a:cxn ang="T39">
                            <a:pos x="T6" y="T7"/>
                          </a:cxn>
                          <a:cxn ang="T40">
                            <a:pos x="T8" y="T9"/>
                          </a:cxn>
                          <a:cxn ang="T41">
                            <a:pos x="T10" y="T11"/>
                          </a:cxn>
                          <a:cxn ang="T42">
                            <a:pos x="T12" y="T13"/>
                          </a:cxn>
                          <a:cxn ang="T43">
                            <a:pos x="T14" y="T15"/>
                          </a:cxn>
                          <a:cxn ang="T44">
                            <a:pos x="T16" y="T17"/>
                          </a:cxn>
                          <a:cxn ang="T45">
                            <a:pos x="T18" y="T19"/>
                          </a:cxn>
                          <a:cxn ang="T46">
                            <a:pos x="T20" y="T21"/>
                          </a:cxn>
                          <a:cxn ang="T47">
                            <a:pos x="T22" y="T23"/>
                          </a:cxn>
                          <a:cxn ang="T48">
                            <a:pos x="T24" y="T25"/>
                          </a:cxn>
                          <a:cxn ang="T49">
                            <a:pos x="T26" y="T27"/>
                          </a:cxn>
                          <a:cxn ang="T50">
                            <a:pos x="T28" y="T29"/>
                          </a:cxn>
                          <a:cxn ang="T51">
                            <a:pos x="T30" y="T31"/>
                          </a:cxn>
                          <a:cxn ang="T52">
                            <a:pos x="T32" y="T33"/>
                          </a:cxn>
                          <a:cxn ang="T53">
                            <a:pos x="T34" y="T35"/>
                          </a:cxn>
                        </a:cxnLst>
                        <a:rect l="T54" t="T55" r="T56" b="T57"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71" name="Freeform 71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28" y="4637"/>
                        <a:ext cx="149" cy="84"/>
                      </a:xfrm>
                      <a:custGeom>
                        <a:avLst/>
                        <a:gdLst>
                          <a:gd name="T0" fmla="*/ 0 w 149"/>
                          <a:gd name="T1" fmla="*/ 10 h 84"/>
                          <a:gd name="T2" fmla="*/ 4 w 149"/>
                          <a:gd name="T3" fmla="*/ 0 h 84"/>
                          <a:gd name="T4" fmla="*/ 9 w 149"/>
                          <a:gd name="T5" fmla="*/ 10 h 84"/>
                          <a:gd name="T6" fmla="*/ 21 w 149"/>
                          <a:gd name="T7" fmla="*/ 15 h 84"/>
                          <a:gd name="T8" fmla="*/ 42 w 149"/>
                          <a:gd name="T9" fmla="*/ 25 h 84"/>
                          <a:gd name="T10" fmla="*/ 64 w 149"/>
                          <a:gd name="T11" fmla="*/ 31 h 84"/>
                          <a:gd name="T12" fmla="*/ 98 w 149"/>
                          <a:gd name="T13" fmla="*/ 38 h 84"/>
                          <a:gd name="T14" fmla="*/ 137 w 149"/>
                          <a:gd name="T15" fmla="*/ 44 h 84"/>
                          <a:gd name="T16" fmla="*/ 149 w 149"/>
                          <a:gd name="T17" fmla="*/ 80 h 84"/>
                          <a:gd name="T18" fmla="*/ 106 w 149"/>
                          <a:gd name="T19" fmla="*/ 69 h 84"/>
                          <a:gd name="T20" fmla="*/ 72 w 149"/>
                          <a:gd name="T21" fmla="*/ 65 h 84"/>
                          <a:gd name="T22" fmla="*/ 45 w 149"/>
                          <a:gd name="T23" fmla="*/ 71 h 84"/>
                          <a:gd name="T24" fmla="*/ 25 w 149"/>
                          <a:gd name="T25" fmla="*/ 84 h 84"/>
                          <a:gd name="T26" fmla="*/ 25 w 149"/>
                          <a:gd name="T27" fmla="*/ 73 h 84"/>
                          <a:gd name="T28" fmla="*/ 25 w 149"/>
                          <a:gd name="T29" fmla="*/ 63 h 84"/>
                          <a:gd name="T30" fmla="*/ 21 w 149"/>
                          <a:gd name="T31" fmla="*/ 52 h 84"/>
                          <a:gd name="T32" fmla="*/ 9 w 149"/>
                          <a:gd name="T33" fmla="*/ 36 h 84"/>
                          <a:gd name="T34" fmla="*/ 0 w 149"/>
                          <a:gd name="T35" fmla="*/ 23 h 84"/>
                          <a:gd name="T36" fmla="*/ 0 w 149"/>
                          <a:gd name="T37" fmla="*/ 10 h 84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149"/>
                          <a:gd name="T58" fmla="*/ 0 h 84"/>
                          <a:gd name="T59" fmla="*/ 149 w 149"/>
                          <a:gd name="T60" fmla="*/ 84 h 84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72" name="Freeform 72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22" y="4742"/>
                        <a:ext cx="175" cy="104"/>
                      </a:xfrm>
                      <a:custGeom>
                        <a:avLst/>
                        <a:gdLst>
                          <a:gd name="T0" fmla="*/ 2 w 175"/>
                          <a:gd name="T1" fmla="*/ 13 h 104"/>
                          <a:gd name="T2" fmla="*/ 10 w 175"/>
                          <a:gd name="T3" fmla="*/ 0 h 104"/>
                          <a:gd name="T4" fmla="*/ 21 w 175"/>
                          <a:gd name="T5" fmla="*/ 17 h 104"/>
                          <a:gd name="T6" fmla="*/ 32 w 175"/>
                          <a:gd name="T7" fmla="*/ 25 h 104"/>
                          <a:gd name="T8" fmla="*/ 45 w 175"/>
                          <a:gd name="T9" fmla="*/ 34 h 104"/>
                          <a:gd name="T10" fmla="*/ 69 w 175"/>
                          <a:gd name="T11" fmla="*/ 42 h 104"/>
                          <a:gd name="T12" fmla="*/ 96 w 175"/>
                          <a:gd name="T13" fmla="*/ 49 h 104"/>
                          <a:gd name="T14" fmla="*/ 126 w 175"/>
                          <a:gd name="T15" fmla="*/ 59 h 104"/>
                          <a:gd name="T16" fmla="*/ 167 w 175"/>
                          <a:gd name="T17" fmla="*/ 72 h 104"/>
                          <a:gd name="T18" fmla="*/ 175 w 175"/>
                          <a:gd name="T19" fmla="*/ 104 h 104"/>
                          <a:gd name="T20" fmla="*/ 133 w 175"/>
                          <a:gd name="T21" fmla="*/ 87 h 104"/>
                          <a:gd name="T22" fmla="*/ 103 w 175"/>
                          <a:gd name="T23" fmla="*/ 76 h 104"/>
                          <a:gd name="T24" fmla="*/ 78 w 175"/>
                          <a:gd name="T25" fmla="*/ 72 h 104"/>
                          <a:gd name="T26" fmla="*/ 58 w 175"/>
                          <a:gd name="T27" fmla="*/ 72 h 104"/>
                          <a:gd name="T28" fmla="*/ 48 w 175"/>
                          <a:gd name="T29" fmla="*/ 80 h 104"/>
                          <a:gd name="T30" fmla="*/ 36 w 175"/>
                          <a:gd name="T31" fmla="*/ 91 h 104"/>
                          <a:gd name="T32" fmla="*/ 34 w 175"/>
                          <a:gd name="T33" fmla="*/ 78 h 104"/>
                          <a:gd name="T34" fmla="*/ 21 w 175"/>
                          <a:gd name="T35" fmla="*/ 59 h 104"/>
                          <a:gd name="T36" fmla="*/ 10 w 175"/>
                          <a:gd name="T37" fmla="*/ 45 h 104"/>
                          <a:gd name="T38" fmla="*/ 0 w 175"/>
                          <a:gd name="T39" fmla="*/ 31 h 104"/>
                          <a:gd name="T40" fmla="*/ 2 w 175"/>
                          <a:gd name="T41" fmla="*/ 13 h 104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w 175"/>
                          <a:gd name="T64" fmla="*/ 0 h 104"/>
                          <a:gd name="T65" fmla="*/ 175 w 175"/>
                          <a:gd name="T66" fmla="*/ 104 h 104"/>
                        </a:gdLst>
                        <a:ahLst/>
                        <a:cxnLst>
                          <a:cxn ang="T42">
                            <a:pos x="T0" y="T1"/>
                          </a:cxn>
                          <a:cxn ang="T43">
                            <a:pos x="T2" y="T3"/>
                          </a:cxn>
                          <a:cxn ang="T44">
                            <a:pos x="T4" y="T5"/>
                          </a:cxn>
                          <a:cxn ang="T45">
                            <a:pos x="T6" y="T7"/>
                          </a:cxn>
                          <a:cxn ang="T46">
                            <a:pos x="T8" y="T9"/>
                          </a:cxn>
                          <a:cxn ang="T47">
                            <a:pos x="T10" y="T11"/>
                          </a:cxn>
                          <a:cxn ang="T48">
                            <a:pos x="T12" y="T13"/>
                          </a:cxn>
                          <a:cxn ang="T49">
                            <a:pos x="T14" y="T15"/>
                          </a:cxn>
                          <a:cxn ang="T50">
                            <a:pos x="T16" y="T17"/>
                          </a:cxn>
                          <a:cxn ang="T51">
                            <a:pos x="T18" y="T19"/>
                          </a:cxn>
                          <a:cxn ang="T52">
                            <a:pos x="T20" y="T21"/>
                          </a:cxn>
                          <a:cxn ang="T53">
                            <a:pos x="T22" y="T23"/>
                          </a:cxn>
                          <a:cxn ang="T54">
                            <a:pos x="T24" y="T25"/>
                          </a:cxn>
                          <a:cxn ang="T55">
                            <a:pos x="T26" y="T27"/>
                          </a:cxn>
                          <a:cxn ang="T56">
                            <a:pos x="T28" y="T29"/>
                          </a:cxn>
                          <a:cxn ang="T57">
                            <a:pos x="T30" y="T31"/>
                          </a:cxn>
                          <a:cxn ang="T58">
                            <a:pos x="T32" y="T33"/>
                          </a:cxn>
                          <a:cxn ang="T59">
                            <a:pos x="T34" y="T35"/>
                          </a:cxn>
                          <a:cxn ang="T60">
                            <a:pos x="T36" y="T37"/>
                          </a:cxn>
                          <a:cxn ang="T61">
                            <a:pos x="T38" y="T39"/>
                          </a:cxn>
                          <a:cxn ang="T62">
                            <a:pos x="T40" y="T41"/>
                          </a:cxn>
                        </a:cxnLst>
                        <a:rect l="T63" t="T64" r="T65" b="T66"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73" name="Freeform 73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41" y="4856"/>
                        <a:ext cx="208" cy="230"/>
                      </a:xfrm>
                      <a:custGeom>
                        <a:avLst/>
                        <a:gdLst>
                          <a:gd name="T0" fmla="*/ 2 w 208"/>
                          <a:gd name="T1" fmla="*/ 35 h 230"/>
                          <a:gd name="T2" fmla="*/ 0 w 208"/>
                          <a:gd name="T3" fmla="*/ 21 h 230"/>
                          <a:gd name="T4" fmla="*/ 0 w 208"/>
                          <a:gd name="T5" fmla="*/ 11 h 230"/>
                          <a:gd name="T6" fmla="*/ 8 w 208"/>
                          <a:gd name="T7" fmla="*/ 0 h 230"/>
                          <a:gd name="T8" fmla="*/ 22 w 208"/>
                          <a:gd name="T9" fmla="*/ 17 h 230"/>
                          <a:gd name="T10" fmla="*/ 47 w 208"/>
                          <a:gd name="T11" fmla="*/ 32 h 230"/>
                          <a:gd name="T12" fmla="*/ 72 w 208"/>
                          <a:gd name="T13" fmla="*/ 44 h 230"/>
                          <a:gd name="T14" fmla="*/ 106 w 208"/>
                          <a:gd name="T15" fmla="*/ 55 h 230"/>
                          <a:gd name="T16" fmla="*/ 156 w 208"/>
                          <a:gd name="T17" fmla="*/ 65 h 230"/>
                          <a:gd name="T18" fmla="*/ 166 w 208"/>
                          <a:gd name="T19" fmla="*/ 91 h 230"/>
                          <a:gd name="T20" fmla="*/ 140 w 208"/>
                          <a:gd name="T21" fmla="*/ 84 h 230"/>
                          <a:gd name="T22" fmla="*/ 114 w 208"/>
                          <a:gd name="T23" fmla="*/ 80 h 230"/>
                          <a:gd name="T24" fmla="*/ 101 w 208"/>
                          <a:gd name="T25" fmla="*/ 82 h 230"/>
                          <a:gd name="T26" fmla="*/ 97 w 208"/>
                          <a:gd name="T27" fmla="*/ 95 h 230"/>
                          <a:gd name="T28" fmla="*/ 105 w 208"/>
                          <a:gd name="T29" fmla="*/ 112 h 230"/>
                          <a:gd name="T30" fmla="*/ 115 w 208"/>
                          <a:gd name="T31" fmla="*/ 128 h 230"/>
                          <a:gd name="T32" fmla="*/ 136 w 208"/>
                          <a:gd name="T33" fmla="*/ 153 h 230"/>
                          <a:gd name="T34" fmla="*/ 166 w 208"/>
                          <a:gd name="T35" fmla="*/ 179 h 230"/>
                          <a:gd name="T36" fmla="*/ 208 w 208"/>
                          <a:gd name="T37" fmla="*/ 209 h 230"/>
                          <a:gd name="T38" fmla="*/ 208 w 208"/>
                          <a:gd name="T39" fmla="*/ 230 h 230"/>
                          <a:gd name="T40" fmla="*/ 190 w 208"/>
                          <a:gd name="T41" fmla="*/ 219 h 230"/>
                          <a:gd name="T42" fmla="*/ 166 w 208"/>
                          <a:gd name="T43" fmla="*/ 205 h 230"/>
                          <a:gd name="T44" fmla="*/ 132 w 208"/>
                          <a:gd name="T45" fmla="*/ 179 h 230"/>
                          <a:gd name="T46" fmla="*/ 105 w 208"/>
                          <a:gd name="T47" fmla="*/ 150 h 230"/>
                          <a:gd name="T48" fmla="*/ 80 w 208"/>
                          <a:gd name="T49" fmla="*/ 128 h 230"/>
                          <a:gd name="T50" fmla="*/ 56 w 208"/>
                          <a:gd name="T51" fmla="*/ 101 h 230"/>
                          <a:gd name="T52" fmla="*/ 36 w 208"/>
                          <a:gd name="T53" fmla="*/ 78 h 230"/>
                          <a:gd name="T54" fmla="*/ 15 w 208"/>
                          <a:gd name="T55" fmla="*/ 57 h 230"/>
                          <a:gd name="T56" fmla="*/ 2 w 208"/>
                          <a:gd name="T57" fmla="*/ 35 h 230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w 208"/>
                          <a:gd name="T88" fmla="*/ 0 h 230"/>
                          <a:gd name="T89" fmla="*/ 208 w 208"/>
                          <a:gd name="T90" fmla="*/ 230 h 230"/>
                        </a:gdLst>
                        <a:ahLst/>
                        <a:cxnLst>
                          <a:cxn ang="T58">
                            <a:pos x="T0" y="T1"/>
                          </a:cxn>
                          <a:cxn ang="T59">
                            <a:pos x="T2" y="T3"/>
                          </a:cxn>
                          <a:cxn ang="T60">
                            <a:pos x="T4" y="T5"/>
                          </a:cxn>
                          <a:cxn ang="T61">
                            <a:pos x="T6" y="T7"/>
                          </a:cxn>
                          <a:cxn ang="T62">
                            <a:pos x="T8" y="T9"/>
                          </a:cxn>
                          <a:cxn ang="T63">
                            <a:pos x="T10" y="T11"/>
                          </a:cxn>
                          <a:cxn ang="T64">
                            <a:pos x="T12" y="T13"/>
                          </a:cxn>
                          <a:cxn ang="T65">
                            <a:pos x="T14" y="T15"/>
                          </a:cxn>
                          <a:cxn ang="T66">
                            <a:pos x="T16" y="T17"/>
                          </a:cxn>
                          <a:cxn ang="T67">
                            <a:pos x="T18" y="T19"/>
                          </a:cxn>
                          <a:cxn ang="T68">
                            <a:pos x="T20" y="T21"/>
                          </a:cxn>
                          <a:cxn ang="T69">
                            <a:pos x="T22" y="T23"/>
                          </a:cxn>
                          <a:cxn ang="T70">
                            <a:pos x="T24" y="T25"/>
                          </a:cxn>
                          <a:cxn ang="T71">
                            <a:pos x="T26" y="T27"/>
                          </a:cxn>
                          <a:cxn ang="T72">
                            <a:pos x="T28" y="T29"/>
                          </a:cxn>
                          <a:cxn ang="T73">
                            <a:pos x="T30" y="T31"/>
                          </a:cxn>
                          <a:cxn ang="T74">
                            <a:pos x="T32" y="T33"/>
                          </a:cxn>
                          <a:cxn ang="T75">
                            <a:pos x="T34" y="T35"/>
                          </a:cxn>
                          <a:cxn ang="T76">
                            <a:pos x="T36" y="T37"/>
                          </a:cxn>
                          <a:cxn ang="T77">
                            <a:pos x="T38" y="T39"/>
                          </a:cxn>
                          <a:cxn ang="T78">
                            <a:pos x="T40" y="T41"/>
                          </a:cxn>
                          <a:cxn ang="T79">
                            <a:pos x="T42" y="T43"/>
                          </a:cxn>
                          <a:cxn ang="T80">
                            <a:pos x="T44" y="T45"/>
                          </a:cxn>
                          <a:cxn ang="T81">
                            <a:pos x="T46" y="T47"/>
                          </a:cxn>
                          <a:cxn ang="T82">
                            <a:pos x="T48" y="T49"/>
                          </a:cxn>
                          <a:cxn ang="T83">
                            <a:pos x="T50" y="T51"/>
                          </a:cxn>
                          <a:cxn ang="T84">
                            <a:pos x="T52" y="T53"/>
                          </a:cxn>
                          <a:cxn ang="T85">
                            <a:pos x="T54" y="T55"/>
                          </a:cxn>
                          <a:cxn ang="T86">
                            <a:pos x="T56" y="T57"/>
                          </a:cxn>
                        </a:cxnLst>
                        <a:rect l="T87" t="T88" r="T89" b="T90"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74" name="Freeform 74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45" y="4443"/>
                        <a:ext cx="86" cy="69"/>
                      </a:xfrm>
                      <a:custGeom>
                        <a:avLst/>
                        <a:gdLst>
                          <a:gd name="T0" fmla="*/ 0 w 86"/>
                          <a:gd name="T1" fmla="*/ 0 h 69"/>
                          <a:gd name="T2" fmla="*/ 11 w 86"/>
                          <a:gd name="T3" fmla="*/ 10 h 69"/>
                          <a:gd name="T4" fmla="*/ 25 w 86"/>
                          <a:gd name="T5" fmla="*/ 21 h 69"/>
                          <a:gd name="T6" fmla="*/ 42 w 86"/>
                          <a:gd name="T7" fmla="*/ 33 h 69"/>
                          <a:gd name="T8" fmla="*/ 60 w 86"/>
                          <a:gd name="T9" fmla="*/ 44 h 69"/>
                          <a:gd name="T10" fmla="*/ 77 w 86"/>
                          <a:gd name="T11" fmla="*/ 54 h 69"/>
                          <a:gd name="T12" fmla="*/ 86 w 86"/>
                          <a:gd name="T13" fmla="*/ 61 h 69"/>
                          <a:gd name="T14" fmla="*/ 65 w 86"/>
                          <a:gd name="T15" fmla="*/ 69 h 69"/>
                          <a:gd name="T16" fmla="*/ 42 w 86"/>
                          <a:gd name="T17" fmla="*/ 61 h 69"/>
                          <a:gd name="T18" fmla="*/ 18 w 86"/>
                          <a:gd name="T19" fmla="*/ 52 h 69"/>
                          <a:gd name="T20" fmla="*/ 0 w 86"/>
                          <a:gd name="T21" fmla="*/ 42 h 69"/>
                          <a:gd name="T22" fmla="*/ 1 w 86"/>
                          <a:gd name="T23" fmla="*/ 33 h 69"/>
                          <a:gd name="T24" fmla="*/ 4 w 86"/>
                          <a:gd name="T25" fmla="*/ 17 h 69"/>
                          <a:gd name="T26" fmla="*/ 0 w 86"/>
                          <a:gd name="T27" fmla="*/ 0 h 69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w 86"/>
                          <a:gd name="T43" fmla="*/ 0 h 69"/>
                          <a:gd name="T44" fmla="*/ 86 w 86"/>
                          <a:gd name="T45" fmla="*/ 69 h 69"/>
                        </a:gdLst>
                        <a:ahLst/>
                        <a:cxnLst>
                          <a:cxn ang="T28">
                            <a:pos x="T0" y="T1"/>
                          </a:cxn>
                          <a:cxn ang="T29">
                            <a:pos x="T2" y="T3"/>
                          </a:cxn>
                          <a:cxn ang="T30">
                            <a:pos x="T4" y="T5"/>
                          </a:cxn>
                          <a:cxn ang="T31">
                            <a:pos x="T6" y="T7"/>
                          </a:cxn>
                          <a:cxn ang="T32">
                            <a:pos x="T8" y="T9"/>
                          </a:cxn>
                          <a:cxn ang="T33">
                            <a:pos x="T10" y="T11"/>
                          </a:cxn>
                          <a:cxn ang="T34">
                            <a:pos x="T12" y="T13"/>
                          </a:cxn>
                          <a:cxn ang="T35">
                            <a:pos x="T14" y="T15"/>
                          </a:cxn>
                          <a:cxn ang="T36">
                            <a:pos x="T16" y="T17"/>
                          </a:cxn>
                          <a:cxn ang="T37">
                            <a:pos x="T18" y="T19"/>
                          </a:cxn>
                          <a:cxn ang="T38">
                            <a:pos x="T20" y="T21"/>
                          </a:cxn>
                          <a:cxn ang="T39">
                            <a:pos x="T22" y="T23"/>
                          </a:cxn>
                          <a:cxn ang="T40">
                            <a:pos x="T24" y="T25"/>
                          </a:cxn>
                          <a:cxn ang="T41">
                            <a:pos x="T26" y="T27"/>
                          </a:cxn>
                        </a:cxnLst>
                        <a:rect l="T42" t="T43" r="T44" b="T45"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75" name="Freeform 75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501" y="4426"/>
                        <a:ext cx="732" cy="689"/>
                      </a:xfrm>
                      <a:custGeom>
                        <a:avLst/>
                        <a:gdLst>
                          <a:gd name="T0" fmla="*/ 348 w 732"/>
                          <a:gd name="T1" fmla="*/ 158 h 689"/>
                          <a:gd name="T2" fmla="*/ 292 w 732"/>
                          <a:gd name="T3" fmla="*/ 181 h 689"/>
                          <a:gd name="T4" fmla="*/ 175 w 732"/>
                          <a:gd name="T5" fmla="*/ 200 h 689"/>
                          <a:gd name="T6" fmla="*/ 0 w 732"/>
                          <a:gd name="T7" fmla="*/ 209 h 689"/>
                          <a:gd name="T8" fmla="*/ 205 w 732"/>
                          <a:gd name="T9" fmla="*/ 244 h 689"/>
                          <a:gd name="T10" fmla="*/ 435 w 732"/>
                          <a:gd name="T11" fmla="*/ 225 h 689"/>
                          <a:gd name="T12" fmla="*/ 597 w 732"/>
                          <a:gd name="T13" fmla="*/ 177 h 689"/>
                          <a:gd name="T14" fmla="*/ 648 w 732"/>
                          <a:gd name="T15" fmla="*/ 169 h 689"/>
                          <a:gd name="T16" fmla="*/ 625 w 732"/>
                          <a:gd name="T17" fmla="*/ 208 h 689"/>
                          <a:gd name="T18" fmla="*/ 510 w 732"/>
                          <a:gd name="T19" fmla="*/ 263 h 689"/>
                          <a:gd name="T20" fmla="*/ 304 w 732"/>
                          <a:gd name="T21" fmla="*/ 308 h 689"/>
                          <a:gd name="T22" fmla="*/ 177 w 732"/>
                          <a:gd name="T23" fmla="*/ 352 h 689"/>
                          <a:gd name="T24" fmla="*/ 411 w 732"/>
                          <a:gd name="T25" fmla="*/ 347 h 689"/>
                          <a:gd name="T26" fmla="*/ 567 w 732"/>
                          <a:gd name="T27" fmla="*/ 308 h 689"/>
                          <a:gd name="T28" fmla="*/ 659 w 732"/>
                          <a:gd name="T29" fmla="*/ 276 h 689"/>
                          <a:gd name="T30" fmla="*/ 661 w 732"/>
                          <a:gd name="T31" fmla="*/ 299 h 689"/>
                          <a:gd name="T32" fmla="*/ 584 w 732"/>
                          <a:gd name="T33" fmla="*/ 354 h 689"/>
                          <a:gd name="T34" fmla="*/ 439 w 732"/>
                          <a:gd name="T35" fmla="*/ 407 h 689"/>
                          <a:gd name="T36" fmla="*/ 237 w 732"/>
                          <a:gd name="T37" fmla="*/ 444 h 689"/>
                          <a:gd name="T38" fmla="*/ 305 w 732"/>
                          <a:gd name="T39" fmla="*/ 466 h 689"/>
                          <a:gd name="T40" fmla="*/ 482 w 732"/>
                          <a:gd name="T41" fmla="*/ 458 h 689"/>
                          <a:gd name="T42" fmla="*/ 629 w 732"/>
                          <a:gd name="T43" fmla="*/ 413 h 689"/>
                          <a:gd name="T44" fmla="*/ 642 w 732"/>
                          <a:gd name="T45" fmla="*/ 430 h 689"/>
                          <a:gd name="T46" fmla="*/ 599 w 732"/>
                          <a:gd name="T47" fmla="*/ 474 h 689"/>
                          <a:gd name="T48" fmla="*/ 489 w 732"/>
                          <a:gd name="T49" fmla="*/ 521 h 689"/>
                          <a:gd name="T50" fmla="*/ 360 w 732"/>
                          <a:gd name="T51" fmla="*/ 542 h 689"/>
                          <a:gd name="T52" fmla="*/ 166 w 732"/>
                          <a:gd name="T53" fmla="*/ 546 h 689"/>
                          <a:gd name="T54" fmla="*/ 301 w 732"/>
                          <a:gd name="T55" fmla="*/ 579 h 689"/>
                          <a:gd name="T56" fmla="*/ 427 w 732"/>
                          <a:gd name="T57" fmla="*/ 580 h 689"/>
                          <a:gd name="T58" fmla="*/ 540 w 732"/>
                          <a:gd name="T59" fmla="*/ 562 h 689"/>
                          <a:gd name="T60" fmla="*/ 589 w 732"/>
                          <a:gd name="T61" fmla="*/ 565 h 689"/>
                          <a:gd name="T62" fmla="*/ 561 w 732"/>
                          <a:gd name="T63" fmla="*/ 597 h 689"/>
                          <a:gd name="T64" fmla="*/ 495 w 732"/>
                          <a:gd name="T65" fmla="*/ 622 h 689"/>
                          <a:gd name="T66" fmla="*/ 253 w 732"/>
                          <a:gd name="T67" fmla="*/ 649 h 689"/>
                          <a:gd name="T68" fmla="*/ 453 w 732"/>
                          <a:gd name="T69" fmla="*/ 663 h 689"/>
                          <a:gd name="T70" fmla="*/ 466 w 732"/>
                          <a:gd name="T71" fmla="*/ 687 h 689"/>
                          <a:gd name="T72" fmla="*/ 542 w 732"/>
                          <a:gd name="T73" fmla="*/ 664 h 689"/>
                          <a:gd name="T74" fmla="*/ 597 w 732"/>
                          <a:gd name="T75" fmla="*/ 621 h 689"/>
                          <a:gd name="T76" fmla="*/ 709 w 732"/>
                          <a:gd name="T77" fmla="*/ 453 h 689"/>
                          <a:gd name="T78" fmla="*/ 714 w 732"/>
                          <a:gd name="T79" fmla="*/ 419 h 689"/>
                          <a:gd name="T80" fmla="*/ 698 w 732"/>
                          <a:gd name="T81" fmla="*/ 386 h 689"/>
                          <a:gd name="T82" fmla="*/ 713 w 732"/>
                          <a:gd name="T83" fmla="*/ 354 h 689"/>
                          <a:gd name="T84" fmla="*/ 732 w 732"/>
                          <a:gd name="T85" fmla="*/ 322 h 689"/>
                          <a:gd name="T86" fmla="*/ 719 w 732"/>
                          <a:gd name="T87" fmla="*/ 287 h 689"/>
                          <a:gd name="T88" fmla="*/ 702 w 732"/>
                          <a:gd name="T89" fmla="*/ 255 h 689"/>
                          <a:gd name="T90" fmla="*/ 723 w 732"/>
                          <a:gd name="T91" fmla="*/ 221 h 689"/>
                          <a:gd name="T92" fmla="*/ 722 w 732"/>
                          <a:gd name="T93" fmla="*/ 179 h 689"/>
                          <a:gd name="T94" fmla="*/ 705 w 732"/>
                          <a:gd name="T95" fmla="*/ 147 h 689"/>
                          <a:gd name="T96" fmla="*/ 719 w 732"/>
                          <a:gd name="T97" fmla="*/ 114 h 689"/>
                          <a:gd name="T98" fmla="*/ 732 w 732"/>
                          <a:gd name="T99" fmla="*/ 80 h 689"/>
                          <a:gd name="T100" fmla="*/ 714 w 732"/>
                          <a:gd name="T101" fmla="*/ 48 h 689"/>
                          <a:gd name="T102" fmla="*/ 634 w 732"/>
                          <a:gd name="T103" fmla="*/ 50 h 689"/>
                          <a:gd name="T104" fmla="*/ 475 w 732"/>
                          <a:gd name="T105" fmla="*/ 105 h 689"/>
                          <a:gd name="T106" fmla="*/ 294 w 732"/>
                          <a:gd name="T107" fmla="*/ 135 h 689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60000 65536"/>
                          <a:gd name="T160" fmla="*/ 0 60000 65536"/>
                          <a:gd name="T161" fmla="*/ 0 60000 65536"/>
                          <a:gd name="T162" fmla="*/ 0 w 732"/>
                          <a:gd name="T163" fmla="*/ 0 h 689"/>
                          <a:gd name="T164" fmla="*/ 732 w 732"/>
                          <a:gd name="T165" fmla="*/ 689 h 689"/>
                        </a:gdLst>
                        <a:ahLst/>
                        <a:cxnLst>
                          <a:cxn ang="T108">
                            <a:pos x="T0" y="T1"/>
                          </a:cxn>
                          <a:cxn ang="T109">
                            <a:pos x="T2" y="T3"/>
                          </a:cxn>
                          <a:cxn ang="T110">
                            <a:pos x="T4" y="T5"/>
                          </a:cxn>
                          <a:cxn ang="T111">
                            <a:pos x="T6" y="T7"/>
                          </a:cxn>
                          <a:cxn ang="T112">
                            <a:pos x="T8" y="T9"/>
                          </a:cxn>
                          <a:cxn ang="T113">
                            <a:pos x="T10" y="T11"/>
                          </a:cxn>
                          <a:cxn ang="T114">
                            <a:pos x="T12" y="T13"/>
                          </a:cxn>
                          <a:cxn ang="T115">
                            <a:pos x="T14" y="T15"/>
                          </a:cxn>
                          <a:cxn ang="T116">
                            <a:pos x="T16" y="T17"/>
                          </a:cxn>
                          <a:cxn ang="T117">
                            <a:pos x="T18" y="T19"/>
                          </a:cxn>
                          <a:cxn ang="T118">
                            <a:pos x="T20" y="T21"/>
                          </a:cxn>
                          <a:cxn ang="T119">
                            <a:pos x="T22" y="T23"/>
                          </a:cxn>
                          <a:cxn ang="T120">
                            <a:pos x="T24" y="T25"/>
                          </a:cxn>
                          <a:cxn ang="T121">
                            <a:pos x="T26" y="T27"/>
                          </a:cxn>
                          <a:cxn ang="T122">
                            <a:pos x="T28" y="T29"/>
                          </a:cxn>
                          <a:cxn ang="T123">
                            <a:pos x="T30" y="T31"/>
                          </a:cxn>
                          <a:cxn ang="T124">
                            <a:pos x="T32" y="T33"/>
                          </a:cxn>
                          <a:cxn ang="T125">
                            <a:pos x="T34" y="T35"/>
                          </a:cxn>
                          <a:cxn ang="T126">
                            <a:pos x="T36" y="T37"/>
                          </a:cxn>
                          <a:cxn ang="T127">
                            <a:pos x="T38" y="T39"/>
                          </a:cxn>
                          <a:cxn ang="T128">
                            <a:pos x="T40" y="T41"/>
                          </a:cxn>
                          <a:cxn ang="T129">
                            <a:pos x="T42" y="T43"/>
                          </a:cxn>
                          <a:cxn ang="T130">
                            <a:pos x="T44" y="T45"/>
                          </a:cxn>
                          <a:cxn ang="T131">
                            <a:pos x="T46" y="T47"/>
                          </a:cxn>
                          <a:cxn ang="T132">
                            <a:pos x="T48" y="T49"/>
                          </a:cxn>
                          <a:cxn ang="T133">
                            <a:pos x="T50" y="T51"/>
                          </a:cxn>
                          <a:cxn ang="T134">
                            <a:pos x="T52" y="T53"/>
                          </a:cxn>
                          <a:cxn ang="T135">
                            <a:pos x="T54" y="T55"/>
                          </a:cxn>
                          <a:cxn ang="T136">
                            <a:pos x="T56" y="T57"/>
                          </a:cxn>
                          <a:cxn ang="T137">
                            <a:pos x="T58" y="T59"/>
                          </a:cxn>
                          <a:cxn ang="T138">
                            <a:pos x="T60" y="T61"/>
                          </a:cxn>
                          <a:cxn ang="T139">
                            <a:pos x="T62" y="T63"/>
                          </a:cxn>
                          <a:cxn ang="T140">
                            <a:pos x="T64" y="T65"/>
                          </a:cxn>
                          <a:cxn ang="T141">
                            <a:pos x="T66" y="T67"/>
                          </a:cxn>
                          <a:cxn ang="T142">
                            <a:pos x="T68" y="T69"/>
                          </a:cxn>
                          <a:cxn ang="T143">
                            <a:pos x="T70" y="T71"/>
                          </a:cxn>
                          <a:cxn ang="T144">
                            <a:pos x="T72" y="T73"/>
                          </a:cxn>
                          <a:cxn ang="T145">
                            <a:pos x="T74" y="T75"/>
                          </a:cxn>
                          <a:cxn ang="T146">
                            <a:pos x="T76" y="T77"/>
                          </a:cxn>
                          <a:cxn ang="T147">
                            <a:pos x="T78" y="T79"/>
                          </a:cxn>
                          <a:cxn ang="T148">
                            <a:pos x="T80" y="T81"/>
                          </a:cxn>
                          <a:cxn ang="T149">
                            <a:pos x="T82" y="T83"/>
                          </a:cxn>
                          <a:cxn ang="T150">
                            <a:pos x="T84" y="T85"/>
                          </a:cxn>
                          <a:cxn ang="T151">
                            <a:pos x="T86" y="T87"/>
                          </a:cxn>
                          <a:cxn ang="T152">
                            <a:pos x="T88" y="T89"/>
                          </a:cxn>
                          <a:cxn ang="T153">
                            <a:pos x="T90" y="T91"/>
                          </a:cxn>
                          <a:cxn ang="T154">
                            <a:pos x="T92" y="T93"/>
                          </a:cxn>
                          <a:cxn ang="T155">
                            <a:pos x="T94" y="T95"/>
                          </a:cxn>
                          <a:cxn ang="T156">
                            <a:pos x="T96" y="T97"/>
                          </a:cxn>
                          <a:cxn ang="T157">
                            <a:pos x="T98" y="T99"/>
                          </a:cxn>
                          <a:cxn ang="T158">
                            <a:pos x="T100" y="T101"/>
                          </a:cxn>
                          <a:cxn ang="T159">
                            <a:pos x="T102" y="T103"/>
                          </a:cxn>
                          <a:cxn ang="T160">
                            <a:pos x="T104" y="T105"/>
                          </a:cxn>
                          <a:cxn ang="T161">
                            <a:pos x="T106" y="T107"/>
                          </a:cxn>
                        </a:cxnLst>
                        <a:rect l="T162" t="T163" r="T164" b="T165"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5676" name="Group 7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929" y="4535"/>
                    <a:ext cx="218" cy="436"/>
                    <a:chOff x="6929" y="4535"/>
                    <a:chExt cx="218" cy="436"/>
                  </a:xfrm>
                </p:grpSpPr>
                <p:sp>
                  <p:nvSpPr>
                    <p:cNvPr id="25677" name="Freeform 7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971" y="4651"/>
                      <a:ext cx="167" cy="70"/>
                    </a:xfrm>
                    <a:custGeom>
                      <a:avLst/>
                      <a:gdLst>
                        <a:gd name="T0" fmla="*/ 167 w 167"/>
                        <a:gd name="T1" fmla="*/ 13 h 70"/>
                        <a:gd name="T2" fmla="*/ 151 w 167"/>
                        <a:gd name="T3" fmla="*/ 0 h 70"/>
                        <a:gd name="T4" fmla="*/ 100 w 167"/>
                        <a:gd name="T5" fmla="*/ 26 h 70"/>
                        <a:gd name="T6" fmla="*/ 49 w 167"/>
                        <a:gd name="T7" fmla="*/ 45 h 70"/>
                        <a:gd name="T8" fmla="*/ 0 w 167"/>
                        <a:gd name="T9" fmla="*/ 59 h 70"/>
                        <a:gd name="T10" fmla="*/ 9 w 167"/>
                        <a:gd name="T11" fmla="*/ 70 h 70"/>
                        <a:gd name="T12" fmla="*/ 43 w 167"/>
                        <a:gd name="T13" fmla="*/ 70 h 70"/>
                        <a:gd name="T14" fmla="*/ 89 w 167"/>
                        <a:gd name="T15" fmla="*/ 60 h 70"/>
                        <a:gd name="T16" fmla="*/ 130 w 167"/>
                        <a:gd name="T17" fmla="*/ 40 h 70"/>
                        <a:gd name="T18" fmla="*/ 167 w 167"/>
                        <a:gd name="T19" fmla="*/ 13 h 70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67"/>
                        <a:gd name="T31" fmla="*/ 0 h 70"/>
                        <a:gd name="T32" fmla="*/ 167 w 167"/>
                        <a:gd name="T33" fmla="*/ 70 h 70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8" name="Freeform 7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7001" y="4763"/>
                      <a:ext cx="146" cy="78"/>
                    </a:xfrm>
                    <a:custGeom>
                      <a:avLst/>
                      <a:gdLst>
                        <a:gd name="T0" fmla="*/ 146 w 146"/>
                        <a:gd name="T1" fmla="*/ 15 h 78"/>
                        <a:gd name="T2" fmla="*/ 138 w 146"/>
                        <a:gd name="T3" fmla="*/ 0 h 78"/>
                        <a:gd name="T4" fmla="*/ 89 w 146"/>
                        <a:gd name="T5" fmla="*/ 34 h 78"/>
                        <a:gd name="T6" fmla="*/ 50 w 146"/>
                        <a:gd name="T7" fmla="*/ 51 h 78"/>
                        <a:gd name="T8" fmla="*/ 0 w 146"/>
                        <a:gd name="T9" fmla="*/ 66 h 78"/>
                        <a:gd name="T10" fmla="*/ 10 w 146"/>
                        <a:gd name="T11" fmla="*/ 78 h 78"/>
                        <a:gd name="T12" fmla="*/ 42 w 146"/>
                        <a:gd name="T13" fmla="*/ 78 h 78"/>
                        <a:gd name="T14" fmla="*/ 74 w 146"/>
                        <a:gd name="T15" fmla="*/ 69 h 78"/>
                        <a:gd name="T16" fmla="*/ 112 w 146"/>
                        <a:gd name="T17" fmla="*/ 45 h 78"/>
                        <a:gd name="T18" fmla="*/ 146 w 146"/>
                        <a:gd name="T19" fmla="*/ 15 h 78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46"/>
                        <a:gd name="T31" fmla="*/ 0 h 78"/>
                        <a:gd name="T32" fmla="*/ 146 w 146"/>
                        <a:gd name="T33" fmla="*/ 78 h 78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9" name="Freeform 7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992" y="4894"/>
                      <a:ext cx="149" cy="77"/>
                    </a:xfrm>
                    <a:custGeom>
                      <a:avLst/>
                      <a:gdLst>
                        <a:gd name="T0" fmla="*/ 149 w 149"/>
                        <a:gd name="T1" fmla="*/ 11 h 77"/>
                        <a:gd name="T2" fmla="*/ 138 w 149"/>
                        <a:gd name="T3" fmla="*/ 0 h 77"/>
                        <a:gd name="T4" fmla="*/ 93 w 149"/>
                        <a:gd name="T5" fmla="*/ 31 h 77"/>
                        <a:gd name="T6" fmla="*/ 49 w 149"/>
                        <a:gd name="T7" fmla="*/ 49 h 77"/>
                        <a:gd name="T8" fmla="*/ 0 w 149"/>
                        <a:gd name="T9" fmla="*/ 63 h 77"/>
                        <a:gd name="T10" fmla="*/ 9 w 149"/>
                        <a:gd name="T11" fmla="*/ 77 h 77"/>
                        <a:gd name="T12" fmla="*/ 42 w 149"/>
                        <a:gd name="T13" fmla="*/ 74 h 77"/>
                        <a:gd name="T14" fmla="*/ 81 w 149"/>
                        <a:gd name="T15" fmla="*/ 65 h 77"/>
                        <a:gd name="T16" fmla="*/ 121 w 149"/>
                        <a:gd name="T17" fmla="*/ 40 h 77"/>
                        <a:gd name="T18" fmla="*/ 149 w 149"/>
                        <a:gd name="T19" fmla="*/ 11 h 77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49"/>
                        <a:gd name="T31" fmla="*/ 0 h 77"/>
                        <a:gd name="T32" fmla="*/ 149 w 149"/>
                        <a:gd name="T33" fmla="*/ 77 h 77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0" name="Freeform 8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929" y="4535"/>
                      <a:ext cx="171" cy="68"/>
                    </a:xfrm>
                    <a:custGeom>
                      <a:avLst/>
                      <a:gdLst>
                        <a:gd name="T0" fmla="*/ 171 w 171"/>
                        <a:gd name="T1" fmla="*/ 13 h 68"/>
                        <a:gd name="T2" fmla="*/ 154 w 171"/>
                        <a:gd name="T3" fmla="*/ 0 h 68"/>
                        <a:gd name="T4" fmla="*/ 97 w 171"/>
                        <a:gd name="T5" fmla="*/ 26 h 68"/>
                        <a:gd name="T6" fmla="*/ 50 w 171"/>
                        <a:gd name="T7" fmla="*/ 41 h 68"/>
                        <a:gd name="T8" fmla="*/ 0 w 171"/>
                        <a:gd name="T9" fmla="*/ 55 h 68"/>
                        <a:gd name="T10" fmla="*/ 11 w 171"/>
                        <a:gd name="T11" fmla="*/ 68 h 68"/>
                        <a:gd name="T12" fmla="*/ 42 w 171"/>
                        <a:gd name="T13" fmla="*/ 66 h 68"/>
                        <a:gd name="T14" fmla="*/ 82 w 171"/>
                        <a:gd name="T15" fmla="*/ 57 h 68"/>
                        <a:gd name="T16" fmla="*/ 127 w 171"/>
                        <a:gd name="T17" fmla="*/ 40 h 68"/>
                        <a:gd name="T18" fmla="*/ 171 w 171"/>
                        <a:gd name="T19" fmla="*/ 13 h 68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71"/>
                        <a:gd name="T31" fmla="*/ 0 h 68"/>
                        <a:gd name="T32" fmla="*/ 171 w 171"/>
                        <a:gd name="T33" fmla="*/ 68 h 68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25681" name="Freeform 81"/>
                <p:cNvSpPr>
                  <a:spLocks noChangeAspect="1"/>
                </p:cNvSpPr>
                <p:nvPr/>
              </p:nvSpPr>
              <p:spPr bwMode="auto">
                <a:xfrm>
                  <a:off x="5770" y="1606"/>
                  <a:ext cx="2019" cy="2908"/>
                </a:xfrm>
                <a:custGeom>
                  <a:avLst/>
                  <a:gdLst>
                    <a:gd name="T0" fmla="*/ 1445 w 2019"/>
                    <a:gd name="T1" fmla="*/ 2807 h 2908"/>
                    <a:gd name="T2" fmla="*/ 1463 w 2019"/>
                    <a:gd name="T3" fmla="*/ 2784 h 2908"/>
                    <a:gd name="T4" fmla="*/ 1471 w 2019"/>
                    <a:gd name="T5" fmla="*/ 2765 h 2908"/>
                    <a:gd name="T6" fmla="*/ 1484 w 2019"/>
                    <a:gd name="T7" fmla="*/ 2698 h 2908"/>
                    <a:gd name="T8" fmla="*/ 1563 w 2019"/>
                    <a:gd name="T9" fmla="*/ 2229 h 2908"/>
                    <a:gd name="T10" fmla="*/ 1619 w 2019"/>
                    <a:gd name="T11" fmla="*/ 2062 h 2908"/>
                    <a:gd name="T12" fmla="*/ 1672 w 2019"/>
                    <a:gd name="T13" fmla="*/ 1943 h 2908"/>
                    <a:gd name="T14" fmla="*/ 1773 w 2019"/>
                    <a:gd name="T15" fmla="*/ 1766 h 2908"/>
                    <a:gd name="T16" fmla="*/ 1879 w 2019"/>
                    <a:gd name="T17" fmla="*/ 1590 h 2908"/>
                    <a:gd name="T18" fmla="*/ 1952 w 2019"/>
                    <a:gd name="T19" fmla="*/ 1429 h 2908"/>
                    <a:gd name="T20" fmla="*/ 1995 w 2019"/>
                    <a:gd name="T21" fmla="*/ 1267 h 2908"/>
                    <a:gd name="T22" fmla="*/ 2019 w 2019"/>
                    <a:gd name="T23" fmla="*/ 1062 h 2908"/>
                    <a:gd name="T24" fmla="*/ 2003 w 2019"/>
                    <a:gd name="T25" fmla="*/ 873 h 2908"/>
                    <a:gd name="T26" fmla="*/ 1960 w 2019"/>
                    <a:gd name="T27" fmla="*/ 694 h 2908"/>
                    <a:gd name="T28" fmla="*/ 1888 w 2019"/>
                    <a:gd name="T29" fmla="*/ 529 h 2908"/>
                    <a:gd name="T30" fmla="*/ 1765 w 2019"/>
                    <a:gd name="T31" fmla="*/ 354 h 2908"/>
                    <a:gd name="T32" fmla="*/ 1636 w 2019"/>
                    <a:gd name="T33" fmla="*/ 232 h 2908"/>
                    <a:gd name="T34" fmla="*/ 1471 w 2019"/>
                    <a:gd name="T35" fmla="*/ 120 h 2908"/>
                    <a:gd name="T36" fmla="*/ 1277 w 2019"/>
                    <a:gd name="T37" fmla="*/ 40 h 2908"/>
                    <a:gd name="T38" fmla="*/ 1115 w 2019"/>
                    <a:gd name="T39" fmla="*/ 6 h 2908"/>
                    <a:gd name="T40" fmla="*/ 936 w 2019"/>
                    <a:gd name="T41" fmla="*/ 0 h 2908"/>
                    <a:gd name="T42" fmla="*/ 782 w 2019"/>
                    <a:gd name="T43" fmla="*/ 28 h 2908"/>
                    <a:gd name="T44" fmla="*/ 630 w 2019"/>
                    <a:gd name="T45" fmla="*/ 78 h 2908"/>
                    <a:gd name="T46" fmla="*/ 501 w 2019"/>
                    <a:gd name="T47" fmla="*/ 145 h 2908"/>
                    <a:gd name="T48" fmla="*/ 365 w 2019"/>
                    <a:gd name="T49" fmla="*/ 242 h 2908"/>
                    <a:gd name="T50" fmla="*/ 242 w 2019"/>
                    <a:gd name="T51" fmla="*/ 360 h 2908"/>
                    <a:gd name="T52" fmla="*/ 140 w 2019"/>
                    <a:gd name="T53" fmla="*/ 495 h 2908"/>
                    <a:gd name="T54" fmla="*/ 53 w 2019"/>
                    <a:gd name="T55" fmla="*/ 685 h 2908"/>
                    <a:gd name="T56" fmla="*/ 7 w 2019"/>
                    <a:gd name="T57" fmla="*/ 879 h 2908"/>
                    <a:gd name="T58" fmla="*/ 0 w 2019"/>
                    <a:gd name="T59" fmla="*/ 1052 h 2908"/>
                    <a:gd name="T60" fmla="*/ 14 w 2019"/>
                    <a:gd name="T61" fmla="*/ 1239 h 2908"/>
                    <a:gd name="T62" fmla="*/ 62 w 2019"/>
                    <a:gd name="T63" fmla="*/ 1427 h 2908"/>
                    <a:gd name="T64" fmla="*/ 144 w 2019"/>
                    <a:gd name="T65" fmla="*/ 1602 h 2908"/>
                    <a:gd name="T66" fmla="*/ 239 w 2019"/>
                    <a:gd name="T67" fmla="*/ 1770 h 2908"/>
                    <a:gd name="T68" fmla="*/ 370 w 2019"/>
                    <a:gd name="T69" fmla="*/ 2007 h 2908"/>
                    <a:gd name="T70" fmla="*/ 429 w 2019"/>
                    <a:gd name="T71" fmla="*/ 2138 h 2908"/>
                    <a:gd name="T72" fmla="*/ 469 w 2019"/>
                    <a:gd name="T73" fmla="*/ 2292 h 2908"/>
                    <a:gd name="T74" fmla="*/ 501 w 2019"/>
                    <a:gd name="T75" fmla="*/ 2506 h 2908"/>
                    <a:gd name="T76" fmla="*/ 526 w 2019"/>
                    <a:gd name="T77" fmla="*/ 2693 h 2908"/>
                    <a:gd name="T78" fmla="*/ 543 w 2019"/>
                    <a:gd name="T79" fmla="*/ 2767 h 2908"/>
                    <a:gd name="T80" fmla="*/ 552 w 2019"/>
                    <a:gd name="T81" fmla="*/ 2784 h 2908"/>
                    <a:gd name="T82" fmla="*/ 576 w 2019"/>
                    <a:gd name="T83" fmla="*/ 2812 h 2908"/>
                    <a:gd name="T84" fmla="*/ 635 w 2019"/>
                    <a:gd name="T85" fmla="*/ 2847 h 2908"/>
                    <a:gd name="T86" fmla="*/ 703 w 2019"/>
                    <a:gd name="T87" fmla="*/ 2870 h 2908"/>
                    <a:gd name="T88" fmla="*/ 778 w 2019"/>
                    <a:gd name="T89" fmla="*/ 2889 h 2908"/>
                    <a:gd name="T90" fmla="*/ 857 w 2019"/>
                    <a:gd name="T91" fmla="*/ 2900 h 2908"/>
                    <a:gd name="T92" fmla="*/ 934 w 2019"/>
                    <a:gd name="T93" fmla="*/ 2906 h 2908"/>
                    <a:gd name="T94" fmla="*/ 1006 w 2019"/>
                    <a:gd name="T95" fmla="*/ 2908 h 2908"/>
                    <a:gd name="T96" fmla="*/ 1086 w 2019"/>
                    <a:gd name="T97" fmla="*/ 2906 h 2908"/>
                    <a:gd name="T98" fmla="*/ 1166 w 2019"/>
                    <a:gd name="T99" fmla="*/ 2900 h 2908"/>
                    <a:gd name="T100" fmla="*/ 1241 w 2019"/>
                    <a:gd name="T101" fmla="*/ 2887 h 2908"/>
                    <a:gd name="T102" fmla="*/ 1309 w 2019"/>
                    <a:gd name="T103" fmla="*/ 2871 h 2908"/>
                    <a:gd name="T104" fmla="*/ 1375 w 2019"/>
                    <a:gd name="T105" fmla="*/ 2849 h 290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2019"/>
                    <a:gd name="T160" fmla="*/ 0 h 2908"/>
                    <a:gd name="T161" fmla="*/ 2019 w 2019"/>
                    <a:gd name="T162" fmla="*/ 2908 h 290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82" name="Oval 82"/>
                <p:cNvSpPr>
                  <a:spLocks noChangeAspect="1" noChangeArrowheads="1"/>
                </p:cNvSpPr>
                <p:nvPr/>
              </p:nvSpPr>
              <p:spPr bwMode="auto">
                <a:xfrm>
                  <a:off x="6337" y="4185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5683" name="Freeform 83"/>
                <p:cNvSpPr>
                  <a:spLocks noChangeAspect="1"/>
                </p:cNvSpPr>
                <p:nvPr/>
              </p:nvSpPr>
              <p:spPr bwMode="auto">
                <a:xfrm>
                  <a:off x="7261" y="1899"/>
                  <a:ext cx="338" cy="432"/>
                </a:xfrm>
                <a:custGeom>
                  <a:avLst/>
                  <a:gdLst>
                    <a:gd name="T0" fmla="*/ 0 w 338"/>
                    <a:gd name="T1" fmla="*/ 0 h 432"/>
                    <a:gd name="T2" fmla="*/ 90 w 338"/>
                    <a:gd name="T3" fmla="*/ 46 h 432"/>
                    <a:gd name="T4" fmla="*/ 172 w 338"/>
                    <a:gd name="T5" fmla="*/ 97 h 432"/>
                    <a:gd name="T6" fmla="*/ 234 w 338"/>
                    <a:gd name="T7" fmla="*/ 148 h 432"/>
                    <a:gd name="T8" fmla="*/ 275 w 338"/>
                    <a:gd name="T9" fmla="*/ 203 h 432"/>
                    <a:gd name="T10" fmla="*/ 304 w 338"/>
                    <a:gd name="T11" fmla="*/ 259 h 432"/>
                    <a:gd name="T12" fmla="*/ 325 w 338"/>
                    <a:gd name="T13" fmla="*/ 308 h 432"/>
                    <a:gd name="T14" fmla="*/ 338 w 338"/>
                    <a:gd name="T15" fmla="*/ 358 h 432"/>
                    <a:gd name="T16" fmla="*/ 219 w 338"/>
                    <a:gd name="T17" fmla="*/ 432 h 432"/>
                    <a:gd name="T18" fmla="*/ 208 w 338"/>
                    <a:gd name="T19" fmla="*/ 362 h 432"/>
                    <a:gd name="T20" fmla="*/ 189 w 338"/>
                    <a:gd name="T21" fmla="*/ 287 h 432"/>
                    <a:gd name="T22" fmla="*/ 161 w 338"/>
                    <a:gd name="T23" fmla="*/ 209 h 432"/>
                    <a:gd name="T24" fmla="*/ 124 w 338"/>
                    <a:gd name="T25" fmla="*/ 144 h 432"/>
                    <a:gd name="T26" fmla="*/ 73 w 338"/>
                    <a:gd name="T27" fmla="*/ 78 h 432"/>
                    <a:gd name="T28" fmla="*/ 0 w 338"/>
                    <a:gd name="T29" fmla="*/ 0 h 4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38"/>
                    <a:gd name="T46" fmla="*/ 0 h 432"/>
                    <a:gd name="T47" fmla="*/ 338 w 338"/>
                    <a:gd name="T48" fmla="*/ 432 h 43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5684" name="Group 84"/>
                <p:cNvGrpSpPr>
                  <a:grpSpLocks noChangeAspect="1"/>
                </p:cNvGrpSpPr>
                <p:nvPr/>
              </p:nvGrpSpPr>
              <p:grpSpPr bwMode="auto">
                <a:xfrm>
                  <a:off x="6498" y="2481"/>
                  <a:ext cx="562" cy="1806"/>
                  <a:chOff x="6498" y="2481"/>
                  <a:chExt cx="562" cy="1806"/>
                </a:xfrm>
              </p:grpSpPr>
              <p:sp>
                <p:nvSpPr>
                  <p:cNvPr id="25685" name="Freeform 85"/>
                  <p:cNvSpPr>
                    <a:spLocks noChangeAspect="1"/>
                  </p:cNvSpPr>
                  <p:nvPr/>
                </p:nvSpPr>
                <p:spPr bwMode="auto">
                  <a:xfrm>
                    <a:off x="6604" y="3234"/>
                    <a:ext cx="345" cy="1053"/>
                  </a:xfrm>
                  <a:custGeom>
                    <a:avLst/>
                    <a:gdLst>
                      <a:gd name="T0" fmla="*/ 0 w 345"/>
                      <a:gd name="T1" fmla="*/ 80 h 1053"/>
                      <a:gd name="T2" fmla="*/ 6 w 345"/>
                      <a:gd name="T3" fmla="*/ 252 h 1053"/>
                      <a:gd name="T4" fmla="*/ 23 w 345"/>
                      <a:gd name="T5" fmla="*/ 274 h 1053"/>
                      <a:gd name="T6" fmla="*/ 17 w 345"/>
                      <a:gd name="T7" fmla="*/ 975 h 1053"/>
                      <a:gd name="T8" fmla="*/ 40 w 345"/>
                      <a:gd name="T9" fmla="*/ 1053 h 1053"/>
                      <a:gd name="T10" fmla="*/ 98 w 345"/>
                      <a:gd name="T11" fmla="*/ 1053 h 1053"/>
                      <a:gd name="T12" fmla="*/ 146 w 345"/>
                      <a:gd name="T13" fmla="*/ 1015 h 1053"/>
                      <a:gd name="T14" fmla="*/ 201 w 345"/>
                      <a:gd name="T15" fmla="*/ 1015 h 1053"/>
                      <a:gd name="T16" fmla="*/ 245 w 345"/>
                      <a:gd name="T17" fmla="*/ 1053 h 1053"/>
                      <a:gd name="T18" fmla="*/ 307 w 345"/>
                      <a:gd name="T19" fmla="*/ 1053 h 1053"/>
                      <a:gd name="T20" fmla="*/ 328 w 345"/>
                      <a:gd name="T21" fmla="*/ 975 h 1053"/>
                      <a:gd name="T22" fmla="*/ 317 w 345"/>
                      <a:gd name="T23" fmla="*/ 274 h 1053"/>
                      <a:gd name="T24" fmla="*/ 333 w 345"/>
                      <a:gd name="T25" fmla="*/ 252 h 1053"/>
                      <a:gd name="T26" fmla="*/ 345 w 345"/>
                      <a:gd name="T27" fmla="*/ 80 h 1053"/>
                      <a:gd name="T28" fmla="*/ 269 w 345"/>
                      <a:gd name="T29" fmla="*/ 17 h 1053"/>
                      <a:gd name="T30" fmla="*/ 231 w 345"/>
                      <a:gd name="T31" fmla="*/ 17 h 1053"/>
                      <a:gd name="T32" fmla="*/ 210 w 345"/>
                      <a:gd name="T33" fmla="*/ 0 h 1053"/>
                      <a:gd name="T34" fmla="*/ 123 w 345"/>
                      <a:gd name="T35" fmla="*/ 0 h 1053"/>
                      <a:gd name="T36" fmla="*/ 104 w 345"/>
                      <a:gd name="T37" fmla="*/ 17 h 1053"/>
                      <a:gd name="T38" fmla="*/ 72 w 345"/>
                      <a:gd name="T39" fmla="*/ 17 h 1053"/>
                      <a:gd name="T40" fmla="*/ 0 w 345"/>
                      <a:gd name="T41" fmla="*/ 80 h 1053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45"/>
                      <a:gd name="T64" fmla="*/ 0 h 1053"/>
                      <a:gd name="T65" fmla="*/ 345 w 345"/>
                      <a:gd name="T66" fmla="*/ 1053 h 1053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86" name="Oval 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781" y="3267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latin typeface="Comic Sans MS" panose="030F0702030302020204" pitchFamily="66" charset="0"/>
                    </a:endParaRPr>
                  </a:p>
                </p:txBody>
              </p:sp>
              <p:grpSp>
                <p:nvGrpSpPr>
                  <p:cNvPr id="25687" name="Group 8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498" y="2481"/>
                    <a:ext cx="562" cy="828"/>
                    <a:chOff x="6498" y="2481"/>
                    <a:chExt cx="562" cy="828"/>
                  </a:xfrm>
                </p:grpSpPr>
                <p:sp>
                  <p:nvSpPr>
                    <p:cNvPr id="25688" name="Oval 8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6531" y="2481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zh-CN">
                        <a:latin typeface="Comic Sans MS" panose="030F0702030302020204" pitchFamily="66" charset="0"/>
                      </a:endParaRPr>
                    </a:p>
                  </p:txBody>
                </p:sp>
                <p:sp>
                  <p:nvSpPr>
                    <p:cNvPr id="25689" name="Freeform 8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498" y="2610"/>
                      <a:ext cx="562" cy="699"/>
                    </a:xfrm>
                    <a:custGeom>
                      <a:avLst/>
                      <a:gdLst>
                        <a:gd name="T0" fmla="*/ 358 w 562"/>
                        <a:gd name="T1" fmla="*/ 699 h 699"/>
                        <a:gd name="T2" fmla="*/ 562 w 562"/>
                        <a:gd name="T3" fmla="*/ 69 h 699"/>
                        <a:gd name="T4" fmla="*/ 526 w 562"/>
                        <a:gd name="T5" fmla="*/ 56 h 699"/>
                        <a:gd name="T6" fmla="*/ 485 w 562"/>
                        <a:gd name="T7" fmla="*/ 38 h 699"/>
                        <a:gd name="T8" fmla="*/ 431 w 562"/>
                        <a:gd name="T9" fmla="*/ 24 h 699"/>
                        <a:gd name="T10" fmla="*/ 384 w 562"/>
                        <a:gd name="T11" fmla="*/ 12 h 699"/>
                        <a:gd name="T12" fmla="*/ 342 w 562"/>
                        <a:gd name="T13" fmla="*/ 4 h 699"/>
                        <a:gd name="T14" fmla="*/ 297 w 562"/>
                        <a:gd name="T15" fmla="*/ 0 h 699"/>
                        <a:gd name="T16" fmla="*/ 248 w 562"/>
                        <a:gd name="T17" fmla="*/ 3 h 699"/>
                        <a:gd name="T18" fmla="*/ 185 w 562"/>
                        <a:gd name="T19" fmla="*/ 10 h 699"/>
                        <a:gd name="T20" fmla="*/ 132 w 562"/>
                        <a:gd name="T21" fmla="*/ 24 h 699"/>
                        <a:gd name="T22" fmla="*/ 80 w 562"/>
                        <a:gd name="T23" fmla="*/ 38 h 699"/>
                        <a:gd name="T24" fmla="*/ 34 w 562"/>
                        <a:gd name="T25" fmla="*/ 58 h 699"/>
                        <a:gd name="T26" fmla="*/ 0 w 562"/>
                        <a:gd name="T27" fmla="*/ 76 h 699"/>
                        <a:gd name="T28" fmla="*/ 197 w 562"/>
                        <a:gd name="T29" fmla="*/ 699 h 699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562"/>
                        <a:gd name="T46" fmla="*/ 0 h 699"/>
                        <a:gd name="T47" fmla="*/ 562 w 562"/>
                        <a:gd name="T48" fmla="*/ 699 h 699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6350">
                      <a:solidFill>
                        <a:srgbClr val="FF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5690" name="Group 9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676" y="3385"/>
                    <a:ext cx="193" cy="804"/>
                    <a:chOff x="6676" y="3385"/>
                    <a:chExt cx="193" cy="804"/>
                  </a:xfrm>
                </p:grpSpPr>
                <p:sp>
                  <p:nvSpPr>
                    <p:cNvPr id="25691" name="Line 9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708" y="3406"/>
                      <a:ext cx="1" cy="783"/>
                    </a:xfrm>
                    <a:prstGeom prst="line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92" name="Line 92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836" y="3406"/>
                      <a:ext cx="4" cy="779"/>
                    </a:xfrm>
                    <a:prstGeom prst="line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93" name="Line 93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866" y="3385"/>
                      <a:ext cx="3" cy="780"/>
                    </a:xfrm>
                    <a:prstGeom prst="line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94" name="Line 94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6676" y="3385"/>
                      <a:ext cx="2" cy="780"/>
                    </a:xfrm>
                    <a:prstGeom prst="line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25695" name="Freeform 95"/>
                <p:cNvSpPr>
                  <a:spLocks noChangeAspect="1"/>
                </p:cNvSpPr>
                <p:nvPr/>
              </p:nvSpPr>
              <p:spPr bwMode="auto">
                <a:xfrm>
                  <a:off x="6740" y="3766"/>
                  <a:ext cx="546" cy="681"/>
                </a:xfrm>
                <a:custGeom>
                  <a:avLst/>
                  <a:gdLst>
                    <a:gd name="T0" fmla="*/ 546 w 546"/>
                    <a:gd name="T1" fmla="*/ 0 h 681"/>
                    <a:gd name="T2" fmla="*/ 523 w 546"/>
                    <a:gd name="T3" fmla="*/ 20 h 681"/>
                    <a:gd name="T4" fmla="*/ 432 w 546"/>
                    <a:gd name="T5" fmla="*/ 441 h 681"/>
                    <a:gd name="T6" fmla="*/ 415 w 546"/>
                    <a:gd name="T7" fmla="*/ 483 h 681"/>
                    <a:gd name="T8" fmla="*/ 388 w 546"/>
                    <a:gd name="T9" fmla="*/ 518 h 681"/>
                    <a:gd name="T10" fmla="*/ 347 w 546"/>
                    <a:gd name="T11" fmla="*/ 550 h 681"/>
                    <a:gd name="T12" fmla="*/ 307 w 546"/>
                    <a:gd name="T13" fmla="*/ 575 h 681"/>
                    <a:gd name="T14" fmla="*/ 262 w 546"/>
                    <a:gd name="T15" fmla="*/ 598 h 681"/>
                    <a:gd name="T16" fmla="*/ 215 w 546"/>
                    <a:gd name="T17" fmla="*/ 618 h 681"/>
                    <a:gd name="T18" fmla="*/ 163 w 546"/>
                    <a:gd name="T19" fmla="*/ 637 h 681"/>
                    <a:gd name="T20" fmla="*/ 119 w 546"/>
                    <a:gd name="T21" fmla="*/ 647 h 681"/>
                    <a:gd name="T22" fmla="*/ 65 w 546"/>
                    <a:gd name="T23" fmla="*/ 656 h 681"/>
                    <a:gd name="T24" fmla="*/ 0 w 546"/>
                    <a:gd name="T25" fmla="*/ 652 h 681"/>
                    <a:gd name="T26" fmla="*/ 10 w 546"/>
                    <a:gd name="T27" fmla="*/ 677 h 681"/>
                    <a:gd name="T28" fmla="*/ 55 w 546"/>
                    <a:gd name="T29" fmla="*/ 681 h 681"/>
                    <a:gd name="T30" fmla="*/ 86 w 546"/>
                    <a:gd name="T31" fmla="*/ 681 h 681"/>
                    <a:gd name="T32" fmla="*/ 134 w 546"/>
                    <a:gd name="T33" fmla="*/ 677 h 681"/>
                    <a:gd name="T34" fmla="*/ 173 w 546"/>
                    <a:gd name="T35" fmla="*/ 674 h 681"/>
                    <a:gd name="T36" fmla="*/ 227 w 546"/>
                    <a:gd name="T37" fmla="*/ 665 h 681"/>
                    <a:gd name="T38" fmla="*/ 269 w 546"/>
                    <a:gd name="T39" fmla="*/ 657 h 681"/>
                    <a:gd name="T40" fmla="*/ 316 w 546"/>
                    <a:gd name="T41" fmla="*/ 643 h 681"/>
                    <a:gd name="T42" fmla="*/ 343 w 546"/>
                    <a:gd name="T43" fmla="*/ 635 h 681"/>
                    <a:gd name="T44" fmla="*/ 384 w 546"/>
                    <a:gd name="T45" fmla="*/ 618 h 681"/>
                    <a:gd name="T46" fmla="*/ 427 w 546"/>
                    <a:gd name="T47" fmla="*/ 590 h 681"/>
                    <a:gd name="T48" fmla="*/ 440 w 546"/>
                    <a:gd name="T49" fmla="*/ 575 h 681"/>
                    <a:gd name="T50" fmla="*/ 452 w 546"/>
                    <a:gd name="T51" fmla="*/ 554 h 681"/>
                    <a:gd name="T52" fmla="*/ 462 w 546"/>
                    <a:gd name="T53" fmla="*/ 512 h 681"/>
                    <a:gd name="T54" fmla="*/ 471 w 546"/>
                    <a:gd name="T55" fmla="*/ 470 h 681"/>
                    <a:gd name="T56" fmla="*/ 546 w 546"/>
                    <a:gd name="T57" fmla="*/ 0 h 681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546"/>
                    <a:gd name="T88" fmla="*/ 0 h 681"/>
                    <a:gd name="T89" fmla="*/ 546 w 546"/>
                    <a:gd name="T90" fmla="*/ 681 h 681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696" name="Rectangle 96"/>
              <p:cNvSpPr>
                <a:spLocks noChangeAspect="1" noChangeArrowheads="1"/>
              </p:cNvSpPr>
              <p:nvPr/>
            </p:nvSpPr>
            <p:spPr bwMode="auto">
              <a:xfrm>
                <a:off x="5695" y="6585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</p:grpSp>
      <p:sp>
        <p:nvSpPr>
          <p:cNvPr id="25697" name="Freeform 97"/>
          <p:cNvSpPr/>
          <p:nvPr/>
        </p:nvSpPr>
        <p:spPr bwMode="auto">
          <a:xfrm>
            <a:off x="2743200" y="1562100"/>
            <a:ext cx="673100" cy="473075"/>
          </a:xfrm>
          <a:custGeom>
            <a:avLst/>
            <a:gdLst>
              <a:gd name="T0" fmla="*/ 2147483647 w 877"/>
              <a:gd name="T1" fmla="*/ 2147483647 h 461"/>
              <a:gd name="T2" fmla="*/ 2147483647 w 877"/>
              <a:gd name="T3" fmla="*/ 2147483647 h 461"/>
              <a:gd name="T4" fmla="*/ 2147483647 w 877"/>
              <a:gd name="T5" fmla="*/ 2147483647 h 461"/>
              <a:gd name="T6" fmla="*/ 2147483647 w 877"/>
              <a:gd name="T7" fmla="*/ 2147483647 h 461"/>
              <a:gd name="T8" fmla="*/ 2147483647 w 877"/>
              <a:gd name="T9" fmla="*/ 2147483647 h 461"/>
              <a:gd name="T10" fmla="*/ 2147483647 w 877"/>
              <a:gd name="T11" fmla="*/ 2147483647 h 461"/>
              <a:gd name="T12" fmla="*/ 0 w 877"/>
              <a:gd name="T13" fmla="*/ 2147483647 h 46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77"/>
              <a:gd name="T22" fmla="*/ 0 h 461"/>
              <a:gd name="T23" fmla="*/ 877 w 877"/>
              <a:gd name="T24" fmla="*/ 461 h 46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77" h="461">
                <a:moveTo>
                  <a:pt x="877" y="461"/>
                </a:moveTo>
                <a:cubicBezTo>
                  <a:pt x="865" y="426"/>
                  <a:pt x="866" y="413"/>
                  <a:pt x="834" y="392"/>
                </a:cubicBezTo>
                <a:cubicBezTo>
                  <a:pt x="807" y="350"/>
                  <a:pt x="768" y="329"/>
                  <a:pt x="731" y="298"/>
                </a:cubicBezTo>
                <a:cubicBezTo>
                  <a:pt x="707" y="278"/>
                  <a:pt x="702" y="265"/>
                  <a:pt x="671" y="255"/>
                </a:cubicBezTo>
                <a:cubicBezTo>
                  <a:pt x="643" y="227"/>
                  <a:pt x="633" y="198"/>
                  <a:pt x="593" y="186"/>
                </a:cubicBezTo>
                <a:cubicBezTo>
                  <a:pt x="536" y="148"/>
                  <a:pt x="497" y="104"/>
                  <a:pt x="430" y="83"/>
                </a:cubicBezTo>
                <a:cubicBezTo>
                  <a:pt x="302" y="0"/>
                  <a:pt x="143" y="14"/>
                  <a:pt x="0" y="14"/>
                </a:cubicBezTo>
              </a:path>
            </a:pathLst>
          </a:custGeom>
          <a:noFill/>
          <a:ln w="76200">
            <a:solidFill>
              <a:srgbClr val="FA081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98" name="Freeform 98"/>
          <p:cNvSpPr/>
          <p:nvPr/>
        </p:nvSpPr>
        <p:spPr bwMode="auto">
          <a:xfrm>
            <a:off x="520700" y="1611313"/>
            <a:ext cx="593725" cy="1628775"/>
          </a:xfrm>
          <a:custGeom>
            <a:avLst/>
            <a:gdLst>
              <a:gd name="T0" fmla="*/ 2147483647 w 773"/>
              <a:gd name="T1" fmla="*/ 0 h 1588"/>
              <a:gd name="T2" fmla="*/ 2147483647 w 773"/>
              <a:gd name="T3" fmla="*/ 2147483647 h 1588"/>
              <a:gd name="T4" fmla="*/ 2147483647 w 773"/>
              <a:gd name="T5" fmla="*/ 2147483647 h 1588"/>
              <a:gd name="T6" fmla="*/ 2147483647 w 773"/>
              <a:gd name="T7" fmla="*/ 2147483647 h 1588"/>
              <a:gd name="T8" fmla="*/ 2147483647 w 773"/>
              <a:gd name="T9" fmla="*/ 2147483647 h 1588"/>
              <a:gd name="T10" fmla="*/ 0 w 773"/>
              <a:gd name="T11" fmla="*/ 2147483647 h 1588"/>
              <a:gd name="T12" fmla="*/ 2147483647 w 773"/>
              <a:gd name="T13" fmla="*/ 2147483647 h 1588"/>
              <a:gd name="T14" fmla="*/ 2147483647 w 773"/>
              <a:gd name="T15" fmla="*/ 2147483647 h 1588"/>
              <a:gd name="T16" fmla="*/ 2147483647 w 773"/>
              <a:gd name="T17" fmla="*/ 2147483647 h 1588"/>
              <a:gd name="T18" fmla="*/ 2147483647 w 773"/>
              <a:gd name="T19" fmla="*/ 2147483647 h 1588"/>
              <a:gd name="T20" fmla="*/ 2147483647 w 773"/>
              <a:gd name="T21" fmla="*/ 2147483647 h 15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773"/>
              <a:gd name="T34" fmla="*/ 0 h 1588"/>
              <a:gd name="T35" fmla="*/ 773 w 773"/>
              <a:gd name="T36" fmla="*/ 1588 h 15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773" h="1588">
                <a:moveTo>
                  <a:pt x="773" y="0"/>
                </a:moveTo>
                <a:cubicBezTo>
                  <a:pt x="630" y="3"/>
                  <a:pt x="487" y="3"/>
                  <a:pt x="344" y="9"/>
                </a:cubicBezTo>
                <a:cubicBezTo>
                  <a:pt x="308" y="10"/>
                  <a:pt x="294" y="46"/>
                  <a:pt x="275" y="69"/>
                </a:cubicBezTo>
                <a:cubicBezTo>
                  <a:pt x="226" y="128"/>
                  <a:pt x="194" y="204"/>
                  <a:pt x="137" y="258"/>
                </a:cubicBezTo>
                <a:cubicBezTo>
                  <a:pt x="119" y="315"/>
                  <a:pt x="62" y="348"/>
                  <a:pt x="43" y="404"/>
                </a:cubicBezTo>
                <a:cubicBezTo>
                  <a:pt x="24" y="459"/>
                  <a:pt x="9" y="511"/>
                  <a:pt x="0" y="568"/>
                </a:cubicBezTo>
                <a:cubicBezTo>
                  <a:pt x="3" y="720"/>
                  <a:pt x="5" y="871"/>
                  <a:pt x="8" y="1023"/>
                </a:cubicBezTo>
                <a:cubicBezTo>
                  <a:pt x="15" y="1333"/>
                  <a:pt x="0" y="1299"/>
                  <a:pt x="69" y="1496"/>
                </a:cubicBezTo>
                <a:cubicBezTo>
                  <a:pt x="77" y="1518"/>
                  <a:pt x="114" y="1502"/>
                  <a:pt x="137" y="1505"/>
                </a:cubicBezTo>
                <a:cubicBezTo>
                  <a:pt x="184" y="1519"/>
                  <a:pt x="166" y="1537"/>
                  <a:pt x="197" y="1556"/>
                </a:cubicBezTo>
                <a:cubicBezTo>
                  <a:pt x="248" y="1588"/>
                  <a:pt x="325" y="1582"/>
                  <a:pt x="378" y="1582"/>
                </a:cubicBezTo>
              </a:path>
            </a:pathLst>
          </a:custGeom>
          <a:noFill/>
          <a:ln w="76200">
            <a:solidFill>
              <a:srgbClr val="FA081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699" name="Freeform 99"/>
          <p:cNvSpPr/>
          <p:nvPr/>
        </p:nvSpPr>
        <p:spPr bwMode="auto">
          <a:xfrm>
            <a:off x="1717675" y="3360738"/>
            <a:ext cx="1495425" cy="234950"/>
          </a:xfrm>
          <a:custGeom>
            <a:avLst/>
            <a:gdLst>
              <a:gd name="T0" fmla="*/ 0 w 1178"/>
              <a:gd name="T1" fmla="*/ 0 h 190"/>
              <a:gd name="T2" fmla="*/ 2147483647 w 1178"/>
              <a:gd name="T3" fmla="*/ 2147483647 h 190"/>
              <a:gd name="T4" fmla="*/ 2147483647 w 1178"/>
              <a:gd name="T5" fmla="*/ 2147483647 h 190"/>
              <a:gd name="T6" fmla="*/ 2147483647 w 1178"/>
              <a:gd name="T7" fmla="*/ 2147483647 h 190"/>
              <a:gd name="T8" fmla="*/ 2147483647 w 1178"/>
              <a:gd name="T9" fmla="*/ 2147483647 h 190"/>
              <a:gd name="T10" fmla="*/ 2147483647 w 1178"/>
              <a:gd name="T11" fmla="*/ 2147483647 h 190"/>
              <a:gd name="T12" fmla="*/ 2147483647 w 1178"/>
              <a:gd name="T13" fmla="*/ 2147483647 h 190"/>
              <a:gd name="T14" fmla="*/ 2147483647 w 1178"/>
              <a:gd name="T15" fmla="*/ 2147483647 h 190"/>
              <a:gd name="T16" fmla="*/ 2147483647 w 1178"/>
              <a:gd name="T17" fmla="*/ 2147483647 h 190"/>
              <a:gd name="T18" fmla="*/ 2147483647 w 1178"/>
              <a:gd name="T19" fmla="*/ 2147483647 h 19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78"/>
              <a:gd name="T31" fmla="*/ 0 h 190"/>
              <a:gd name="T32" fmla="*/ 1178 w 1178"/>
              <a:gd name="T33" fmla="*/ 190 h 19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78" h="190">
                <a:moveTo>
                  <a:pt x="0" y="0"/>
                </a:moveTo>
                <a:cubicBezTo>
                  <a:pt x="65" y="21"/>
                  <a:pt x="128" y="48"/>
                  <a:pt x="189" y="77"/>
                </a:cubicBezTo>
                <a:cubicBezTo>
                  <a:pt x="210" y="87"/>
                  <a:pt x="227" y="104"/>
                  <a:pt x="249" y="112"/>
                </a:cubicBezTo>
                <a:cubicBezTo>
                  <a:pt x="279" y="124"/>
                  <a:pt x="313" y="122"/>
                  <a:pt x="344" y="129"/>
                </a:cubicBezTo>
                <a:cubicBezTo>
                  <a:pt x="401" y="142"/>
                  <a:pt x="459" y="157"/>
                  <a:pt x="516" y="172"/>
                </a:cubicBezTo>
                <a:cubicBezTo>
                  <a:pt x="571" y="170"/>
                  <a:pt x="841" y="190"/>
                  <a:pt x="946" y="138"/>
                </a:cubicBezTo>
                <a:cubicBezTo>
                  <a:pt x="992" y="115"/>
                  <a:pt x="1033" y="85"/>
                  <a:pt x="1083" y="69"/>
                </a:cubicBezTo>
                <a:cubicBezTo>
                  <a:pt x="1114" y="40"/>
                  <a:pt x="1093" y="55"/>
                  <a:pt x="1152" y="34"/>
                </a:cubicBezTo>
                <a:cubicBezTo>
                  <a:pt x="1161" y="31"/>
                  <a:pt x="1178" y="35"/>
                  <a:pt x="1178" y="26"/>
                </a:cubicBezTo>
                <a:cubicBezTo>
                  <a:pt x="1178" y="17"/>
                  <a:pt x="1161" y="26"/>
                  <a:pt x="1152" y="26"/>
                </a:cubicBezTo>
              </a:path>
            </a:pathLst>
          </a:custGeom>
          <a:noFill/>
          <a:ln w="76200">
            <a:solidFill>
              <a:srgbClr val="FA081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5700" name="Freeform 100"/>
          <p:cNvSpPr/>
          <p:nvPr/>
        </p:nvSpPr>
        <p:spPr bwMode="auto">
          <a:xfrm>
            <a:off x="3779838" y="2024063"/>
            <a:ext cx="455612" cy="1282700"/>
          </a:xfrm>
          <a:custGeom>
            <a:avLst/>
            <a:gdLst>
              <a:gd name="T0" fmla="*/ 2147483647 w 359"/>
              <a:gd name="T1" fmla="*/ 0 h 1032"/>
              <a:gd name="T2" fmla="*/ 2147483647 w 359"/>
              <a:gd name="T3" fmla="*/ 2147483647 h 1032"/>
              <a:gd name="T4" fmla="*/ 2147483647 w 359"/>
              <a:gd name="T5" fmla="*/ 2147483647 h 1032"/>
              <a:gd name="T6" fmla="*/ 2147483647 w 359"/>
              <a:gd name="T7" fmla="*/ 2147483647 h 1032"/>
              <a:gd name="T8" fmla="*/ 2147483647 w 359"/>
              <a:gd name="T9" fmla="*/ 2147483647 h 1032"/>
              <a:gd name="T10" fmla="*/ 2147483647 w 359"/>
              <a:gd name="T11" fmla="*/ 2147483647 h 1032"/>
              <a:gd name="T12" fmla="*/ 2147483647 w 359"/>
              <a:gd name="T13" fmla="*/ 2147483647 h 1032"/>
              <a:gd name="T14" fmla="*/ 2147483647 w 359"/>
              <a:gd name="T15" fmla="*/ 2147483647 h 1032"/>
              <a:gd name="T16" fmla="*/ 2147483647 w 359"/>
              <a:gd name="T17" fmla="*/ 2147483647 h 1032"/>
              <a:gd name="T18" fmla="*/ 2147483647 w 359"/>
              <a:gd name="T19" fmla="*/ 2147483647 h 1032"/>
              <a:gd name="T20" fmla="*/ 2147483647 w 359"/>
              <a:gd name="T21" fmla="*/ 2147483647 h 1032"/>
              <a:gd name="T22" fmla="*/ 2147483647 w 359"/>
              <a:gd name="T23" fmla="*/ 2147483647 h 103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9"/>
              <a:gd name="T37" fmla="*/ 0 h 1032"/>
              <a:gd name="T38" fmla="*/ 359 w 359"/>
              <a:gd name="T39" fmla="*/ 1032 h 103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9" h="1032">
                <a:moveTo>
                  <a:pt x="200" y="0"/>
                </a:moveTo>
                <a:cubicBezTo>
                  <a:pt x="216" y="88"/>
                  <a:pt x="191" y="9"/>
                  <a:pt x="234" y="61"/>
                </a:cubicBezTo>
                <a:cubicBezTo>
                  <a:pt x="242" y="71"/>
                  <a:pt x="244" y="84"/>
                  <a:pt x="251" y="95"/>
                </a:cubicBezTo>
                <a:cubicBezTo>
                  <a:pt x="267" y="119"/>
                  <a:pt x="303" y="164"/>
                  <a:pt x="303" y="164"/>
                </a:cubicBezTo>
                <a:cubicBezTo>
                  <a:pt x="319" y="213"/>
                  <a:pt x="339" y="261"/>
                  <a:pt x="354" y="310"/>
                </a:cubicBezTo>
                <a:cubicBezTo>
                  <a:pt x="350" y="368"/>
                  <a:pt x="359" y="453"/>
                  <a:pt x="311" y="499"/>
                </a:cubicBezTo>
                <a:cubicBezTo>
                  <a:pt x="300" y="534"/>
                  <a:pt x="285" y="539"/>
                  <a:pt x="251" y="551"/>
                </a:cubicBezTo>
                <a:cubicBezTo>
                  <a:pt x="241" y="566"/>
                  <a:pt x="226" y="578"/>
                  <a:pt x="217" y="594"/>
                </a:cubicBezTo>
                <a:cubicBezTo>
                  <a:pt x="192" y="635"/>
                  <a:pt x="201" y="714"/>
                  <a:pt x="174" y="748"/>
                </a:cubicBezTo>
                <a:cubicBezTo>
                  <a:pt x="168" y="756"/>
                  <a:pt x="156" y="758"/>
                  <a:pt x="148" y="765"/>
                </a:cubicBezTo>
                <a:cubicBezTo>
                  <a:pt x="116" y="791"/>
                  <a:pt x="112" y="821"/>
                  <a:pt x="71" y="834"/>
                </a:cubicBezTo>
                <a:cubicBezTo>
                  <a:pt x="0" y="880"/>
                  <a:pt x="11" y="954"/>
                  <a:pt x="11" y="1032"/>
                </a:cubicBezTo>
              </a:path>
            </a:pathLst>
          </a:custGeom>
          <a:noFill/>
          <a:ln w="76200">
            <a:solidFill>
              <a:srgbClr val="FA081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08645" name="Text Box 101"/>
          <p:cNvSpPr txBox="1">
            <a:spLocks noChangeArrowheads="1"/>
          </p:cNvSpPr>
          <p:nvPr/>
        </p:nvSpPr>
        <p:spPr bwMode="auto">
          <a:xfrm>
            <a:off x="616585" y="4362450"/>
            <a:ext cx="8024813" cy="1863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0" algn="l" fontAlgn="auto">
              <a:lnSpc>
                <a:spcPct val="120000"/>
              </a:lnSpc>
              <a:spcBef>
                <a:spcPts val="0"/>
              </a:spcBef>
              <a:buClrTx/>
              <a:buSzTx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2.断路（开路）：当开关未闭合，或电线断裂致使线路在某处断开的电路，叫做开路。又叫断路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8646" name="Text Box 102"/>
          <p:cNvSpPr txBox="1">
            <a:spLocks noChangeArrowheads="1"/>
          </p:cNvSpPr>
          <p:nvPr/>
        </p:nvSpPr>
        <p:spPr bwMode="auto">
          <a:xfrm>
            <a:off x="2897188" y="3046413"/>
            <a:ext cx="11874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en-US" altLang="zh-CN" sz="5400">
                <a:solidFill>
                  <a:srgbClr val="FF3300"/>
                </a:solidFill>
                <a:latin typeface="Times New Roman" panose="02020603050405020304" pitchFamily="18" charset="0"/>
              </a:rPr>
              <a:t>?</a:t>
            </a:r>
            <a:endParaRPr kumimoji="1" lang="en-US" altLang="zh-CN" sz="54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8647" name="Text Box 103"/>
          <p:cNvSpPr txBox="1">
            <a:spLocks noChangeArrowheads="1"/>
          </p:cNvSpPr>
          <p:nvPr/>
        </p:nvSpPr>
        <p:spPr bwMode="auto">
          <a:xfrm>
            <a:off x="7632700" y="1008063"/>
            <a:ext cx="11874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en-US" altLang="zh-CN" sz="5400">
                <a:solidFill>
                  <a:srgbClr val="FF3300"/>
                </a:solidFill>
                <a:latin typeface="Times New Roman" panose="02020603050405020304" pitchFamily="18" charset="0"/>
              </a:rPr>
              <a:t>?</a:t>
            </a:r>
            <a:endParaRPr kumimoji="1" lang="en-US" altLang="zh-CN" sz="54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1000"/>
                                        <p:tgtEl>
                                          <p:spTgt spid="108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108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8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8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8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8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8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0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645" grpId="0"/>
      <p:bldP spid="108646" grpId="0"/>
      <p:bldP spid="108646" grpId="1"/>
      <p:bldP spid="108646" grpId="2"/>
      <p:bldP spid="108646" grpId="3"/>
      <p:bldP spid="108646" grpId="4"/>
      <p:bldP spid="1086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836295" y="861060"/>
            <a:ext cx="18427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学生讨论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901065" y="1476375"/>
            <a:ext cx="32988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这样连接对吗</a:t>
            </a:r>
            <a:r>
              <a:rPr kumimoji="1"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kumimoji="1" lang="en-US" altLang="zh-CN" sz="36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5952490" y="1247775"/>
            <a:ext cx="1828800" cy="1143000"/>
            <a:chOff x="4176" y="3312"/>
            <a:chExt cx="1152" cy="720"/>
          </a:xfrm>
        </p:grpSpPr>
        <p:sp>
          <p:nvSpPr>
            <p:cNvPr id="26628" name="AutoShape 4"/>
            <p:cNvSpPr>
              <a:spLocks noChangeArrowheads="1"/>
            </p:cNvSpPr>
            <p:nvPr/>
          </p:nvSpPr>
          <p:spPr bwMode="auto">
            <a:xfrm>
              <a:off x="4176" y="3312"/>
              <a:ext cx="1152" cy="720"/>
            </a:xfrm>
            <a:prstGeom prst="cloudCallout">
              <a:avLst>
                <a:gd name="adj1" fmla="val -24218"/>
                <a:gd name="adj2" fmla="val 67361"/>
              </a:avLst>
            </a:prstGeom>
            <a:solidFill>
              <a:srgbClr val="FFFF99"/>
            </a:solidFill>
            <a:ln w="12700" cap="sq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/>
              <a:endParaRPr kumimoji="1"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26629" name="Text Box 5"/>
            <p:cNvSpPr txBox="1">
              <a:spLocks noChangeArrowheads="1"/>
            </p:cNvSpPr>
            <p:nvPr/>
          </p:nvSpPr>
          <p:spPr bwMode="auto">
            <a:xfrm>
              <a:off x="4371" y="3456"/>
              <a:ext cx="790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1" lang="zh-CN" altLang="en-US" sz="36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断路</a:t>
              </a:r>
              <a:endParaRPr kumimoji="1"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 bwMode="auto">
          <a:xfrm>
            <a:off x="1328103" y="2466975"/>
            <a:ext cx="6486525" cy="3910013"/>
            <a:chOff x="996" y="1358"/>
            <a:chExt cx="4086" cy="2463"/>
          </a:xfrm>
        </p:grpSpPr>
        <p:pic>
          <p:nvPicPr>
            <p:cNvPr id="26631" name="Picture 7" descr="未标题-1 拷贝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56" y="1358"/>
              <a:ext cx="1680" cy="1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2" name="Picture 8" descr="开关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452" y="1588"/>
              <a:ext cx="1630" cy="1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3" name="Picture 9" descr="电源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996" y="2954"/>
              <a:ext cx="2095" cy="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86" name="Freeform 10"/>
          <p:cNvSpPr/>
          <p:nvPr/>
        </p:nvSpPr>
        <p:spPr bwMode="auto">
          <a:xfrm>
            <a:off x="4199890" y="4219575"/>
            <a:ext cx="3835400" cy="2019300"/>
          </a:xfrm>
          <a:custGeom>
            <a:avLst/>
            <a:gdLst>
              <a:gd name="T0" fmla="*/ 0 w 2416"/>
              <a:gd name="T1" fmla="*/ 2147483647 h 1272"/>
              <a:gd name="T2" fmla="*/ 2147483647 w 2416"/>
              <a:gd name="T3" fmla="*/ 2147483647 h 1272"/>
              <a:gd name="T4" fmla="*/ 2147483647 w 2416"/>
              <a:gd name="T5" fmla="*/ 2147483647 h 1272"/>
              <a:gd name="T6" fmla="*/ 2147483647 w 2416"/>
              <a:gd name="T7" fmla="*/ 2147483647 h 1272"/>
              <a:gd name="T8" fmla="*/ 2147483647 w 2416"/>
              <a:gd name="T9" fmla="*/ 0 h 12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16"/>
              <a:gd name="T16" fmla="*/ 0 h 1272"/>
              <a:gd name="T17" fmla="*/ 2416 w 2416"/>
              <a:gd name="T18" fmla="*/ 1272 h 12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16" h="1272">
                <a:moveTo>
                  <a:pt x="0" y="1200"/>
                </a:moveTo>
                <a:cubicBezTo>
                  <a:pt x="8" y="1236"/>
                  <a:pt x="16" y="1272"/>
                  <a:pt x="192" y="1152"/>
                </a:cubicBezTo>
                <a:cubicBezTo>
                  <a:pt x="368" y="1032"/>
                  <a:pt x="712" y="608"/>
                  <a:pt x="1056" y="480"/>
                </a:cubicBezTo>
                <a:cubicBezTo>
                  <a:pt x="1400" y="352"/>
                  <a:pt x="2096" y="464"/>
                  <a:pt x="2256" y="384"/>
                </a:cubicBezTo>
                <a:cubicBezTo>
                  <a:pt x="2416" y="304"/>
                  <a:pt x="2056" y="72"/>
                  <a:pt x="2016" y="0"/>
                </a:cubicBezTo>
              </a:path>
            </a:pathLst>
          </a:custGeom>
          <a:noFill/>
          <a:ln w="63500" cap="sq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4587" name="Freeform 11"/>
          <p:cNvSpPr/>
          <p:nvPr/>
        </p:nvSpPr>
        <p:spPr bwMode="auto">
          <a:xfrm>
            <a:off x="694690" y="3457575"/>
            <a:ext cx="1295400" cy="2209800"/>
          </a:xfrm>
          <a:custGeom>
            <a:avLst/>
            <a:gdLst>
              <a:gd name="T0" fmla="*/ 2147483647 w 912"/>
              <a:gd name="T1" fmla="*/ 2147483647 h 1392"/>
              <a:gd name="T2" fmla="*/ 2147483647 w 912"/>
              <a:gd name="T3" fmla="*/ 2147483647 h 1392"/>
              <a:gd name="T4" fmla="*/ 2147483647 w 912"/>
              <a:gd name="T5" fmla="*/ 0 h 1392"/>
              <a:gd name="T6" fmla="*/ 0 60000 65536"/>
              <a:gd name="T7" fmla="*/ 0 60000 65536"/>
              <a:gd name="T8" fmla="*/ 0 60000 65536"/>
              <a:gd name="T9" fmla="*/ 0 w 912"/>
              <a:gd name="T10" fmla="*/ 0 h 1392"/>
              <a:gd name="T11" fmla="*/ 912 w 912"/>
              <a:gd name="T12" fmla="*/ 1392 h 13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1392">
                <a:moveTo>
                  <a:pt x="624" y="1392"/>
                </a:moveTo>
                <a:cubicBezTo>
                  <a:pt x="312" y="1148"/>
                  <a:pt x="0" y="904"/>
                  <a:pt x="48" y="672"/>
                </a:cubicBezTo>
                <a:cubicBezTo>
                  <a:pt x="96" y="440"/>
                  <a:pt x="760" y="112"/>
                  <a:pt x="912" y="0"/>
                </a:cubicBezTo>
              </a:path>
            </a:pathLst>
          </a:custGeom>
          <a:noFill/>
          <a:ln w="63500" cap="sq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6" name="Group 12"/>
          <p:cNvGrpSpPr/>
          <p:nvPr/>
        </p:nvGrpSpPr>
        <p:grpSpPr bwMode="auto">
          <a:xfrm>
            <a:off x="4008120" y="3228975"/>
            <a:ext cx="1295400" cy="1219200"/>
            <a:chOff x="3168" y="2640"/>
            <a:chExt cx="816" cy="1440"/>
          </a:xfrm>
        </p:grpSpPr>
        <p:sp>
          <p:nvSpPr>
            <p:cNvPr id="26637" name="Line 13"/>
            <p:cNvSpPr>
              <a:spLocks noChangeShapeType="1"/>
            </p:cNvSpPr>
            <p:nvPr/>
          </p:nvSpPr>
          <p:spPr bwMode="auto">
            <a:xfrm flipH="1">
              <a:off x="3264" y="2640"/>
              <a:ext cx="528" cy="1440"/>
            </a:xfrm>
            <a:prstGeom prst="line">
              <a:avLst/>
            </a:prstGeom>
            <a:noFill/>
            <a:ln w="127000" cap="sq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6638" name="Line 14"/>
            <p:cNvSpPr>
              <a:spLocks noChangeShapeType="1"/>
            </p:cNvSpPr>
            <p:nvPr/>
          </p:nvSpPr>
          <p:spPr bwMode="auto">
            <a:xfrm>
              <a:off x="3168" y="2736"/>
              <a:ext cx="816" cy="1344"/>
            </a:xfrm>
            <a:prstGeom prst="line">
              <a:avLst/>
            </a:prstGeom>
            <a:noFill/>
            <a:ln w="127000" cap="sq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bldLvl="0" animBg="1"/>
      <p:bldP spid="2458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836295" y="861060"/>
            <a:ext cx="18427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学生讨论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" name="Group 2"/>
          <p:cNvGrpSpPr/>
          <p:nvPr/>
        </p:nvGrpSpPr>
        <p:grpSpPr bwMode="auto">
          <a:xfrm>
            <a:off x="5562600" y="1057275"/>
            <a:ext cx="2522483" cy="1447800"/>
            <a:chOff x="4176" y="3408"/>
            <a:chExt cx="1152" cy="720"/>
          </a:xfrm>
        </p:grpSpPr>
        <p:sp>
          <p:nvSpPr>
            <p:cNvPr id="27651" name="AutoShape 3"/>
            <p:cNvSpPr>
              <a:spLocks noChangeArrowheads="1"/>
            </p:cNvSpPr>
            <p:nvPr/>
          </p:nvSpPr>
          <p:spPr bwMode="auto">
            <a:xfrm>
              <a:off x="4176" y="3408"/>
              <a:ext cx="1152" cy="720"/>
            </a:xfrm>
            <a:prstGeom prst="cloudCallout">
              <a:avLst>
                <a:gd name="adj1" fmla="val -24218"/>
                <a:gd name="adj2" fmla="val 67361"/>
              </a:avLst>
            </a:prstGeom>
            <a:solidFill>
              <a:srgbClr val="FFFF99"/>
            </a:solidFill>
            <a:ln w="12700" cap="sq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/>
              <a:endParaRPr kumimoji="1"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27652" name="Text Box 4"/>
            <p:cNvSpPr txBox="1">
              <a:spLocks noChangeArrowheads="1"/>
            </p:cNvSpPr>
            <p:nvPr/>
          </p:nvSpPr>
          <p:spPr bwMode="auto">
            <a:xfrm>
              <a:off x="4437" y="3606"/>
              <a:ext cx="575" cy="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短路</a:t>
              </a:r>
              <a:endPara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8" name="Group 5"/>
          <p:cNvGrpSpPr/>
          <p:nvPr/>
        </p:nvGrpSpPr>
        <p:grpSpPr bwMode="auto">
          <a:xfrm>
            <a:off x="1276350" y="2374900"/>
            <a:ext cx="6486525" cy="3910013"/>
            <a:chOff x="996" y="1358"/>
            <a:chExt cx="4086" cy="2463"/>
          </a:xfrm>
        </p:grpSpPr>
        <p:pic>
          <p:nvPicPr>
            <p:cNvPr id="27654" name="Picture 6" descr="未标题-1 拷贝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56" y="1358"/>
              <a:ext cx="1680" cy="1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5" name="Picture 7" descr="开关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452" y="1588"/>
              <a:ext cx="1630" cy="1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6" name="Picture 8" descr="电源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996" y="2954"/>
              <a:ext cx="2095" cy="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901065" y="1463675"/>
            <a:ext cx="32899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  <a:buClrTx/>
              <a:buSzTx/>
              <a:buFontTx/>
            </a:pPr>
            <a:r>
              <a:rPr kumimoji="1" lang="zh-CN" altLang="en-US" sz="3600" b="1">
                <a:latin typeface="Times New Roman" panose="02020603050405020304" pitchFamily="18" charset="0"/>
                <a:ea typeface="黑体" panose="02010609060101010101" charset="-122"/>
              </a:rPr>
              <a:t>这样连接对吗</a:t>
            </a:r>
            <a:r>
              <a:rPr kumimoji="1" lang="en-US" altLang="zh-CN" sz="3600" b="1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kumimoji="1" lang="en-US" altLang="zh-CN" sz="36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562" name="Freeform 10"/>
          <p:cNvSpPr/>
          <p:nvPr/>
        </p:nvSpPr>
        <p:spPr bwMode="auto">
          <a:xfrm>
            <a:off x="4191000" y="4105275"/>
            <a:ext cx="3289300" cy="1828800"/>
          </a:xfrm>
          <a:custGeom>
            <a:avLst/>
            <a:gdLst>
              <a:gd name="T0" fmla="*/ 0 w 2120"/>
              <a:gd name="T1" fmla="*/ 2147483647 h 1152"/>
              <a:gd name="T2" fmla="*/ 2147483647 w 2120"/>
              <a:gd name="T3" fmla="*/ 2147483647 h 1152"/>
              <a:gd name="T4" fmla="*/ 2147483647 w 2120"/>
              <a:gd name="T5" fmla="*/ 0 h 1152"/>
              <a:gd name="T6" fmla="*/ 0 60000 65536"/>
              <a:gd name="T7" fmla="*/ 0 60000 65536"/>
              <a:gd name="T8" fmla="*/ 0 60000 65536"/>
              <a:gd name="T9" fmla="*/ 0 w 2120"/>
              <a:gd name="T10" fmla="*/ 0 h 1152"/>
              <a:gd name="T11" fmla="*/ 2120 w 2120"/>
              <a:gd name="T12" fmla="*/ 1152 h 11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20" h="1152">
                <a:moveTo>
                  <a:pt x="0" y="1152"/>
                </a:moveTo>
                <a:cubicBezTo>
                  <a:pt x="716" y="984"/>
                  <a:pt x="1432" y="816"/>
                  <a:pt x="1776" y="624"/>
                </a:cubicBezTo>
                <a:cubicBezTo>
                  <a:pt x="2120" y="432"/>
                  <a:pt x="2016" y="104"/>
                  <a:pt x="2064" y="0"/>
                </a:cubicBezTo>
              </a:path>
            </a:pathLst>
          </a:custGeom>
          <a:noFill/>
          <a:ln w="63500" cap="sq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3" name="Freeform 11"/>
          <p:cNvSpPr/>
          <p:nvPr/>
        </p:nvSpPr>
        <p:spPr bwMode="auto">
          <a:xfrm>
            <a:off x="3581400" y="3533775"/>
            <a:ext cx="1981200" cy="495300"/>
          </a:xfrm>
          <a:custGeom>
            <a:avLst/>
            <a:gdLst>
              <a:gd name="T0" fmla="*/ 2147483647 w 1248"/>
              <a:gd name="T1" fmla="*/ 2147483647 h 312"/>
              <a:gd name="T2" fmla="*/ 2147483647 w 1248"/>
              <a:gd name="T3" fmla="*/ 2147483647 h 312"/>
              <a:gd name="T4" fmla="*/ 0 w 1248"/>
              <a:gd name="T5" fmla="*/ 0 h 312"/>
              <a:gd name="T6" fmla="*/ 0 60000 65536"/>
              <a:gd name="T7" fmla="*/ 0 60000 65536"/>
              <a:gd name="T8" fmla="*/ 0 60000 65536"/>
              <a:gd name="T9" fmla="*/ 0 w 1248"/>
              <a:gd name="T10" fmla="*/ 0 h 312"/>
              <a:gd name="T11" fmla="*/ 1248 w 1248"/>
              <a:gd name="T12" fmla="*/ 312 h 3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48" h="312">
                <a:moveTo>
                  <a:pt x="1248" y="312"/>
                </a:moveTo>
                <a:cubicBezTo>
                  <a:pt x="928" y="219"/>
                  <a:pt x="592" y="130"/>
                  <a:pt x="384" y="78"/>
                </a:cubicBezTo>
                <a:cubicBezTo>
                  <a:pt x="176" y="26"/>
                  <a:pt x="80" y="16"/>
                  <a:pt x="0" y="0"/>
                </a:cubicBezTo>
              </a:path>
            </a:pathLst>
          </a:custGeom>
          <a:noFill/>
          <a:ln w="63500" cap="sq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4" name="Freeform 12"/>
          <p:cNvSpPr/>
          <p:nvPr/>
        </p:nvSpPr>
        <p:spPr bwMode="auto">
          <a:xfrm>
            <a:off x="1389063" y="3648075"/>
            <a:ext cx="1887537" cy="1905000"/>
          </a:xfrm>
          <a:custGeom>
            <a:avLst/>
            <a:gdLst>
              <a:gd name="T0" fmla="*/ 2147483647 w 1174"/>
              <a:gd name="T1" fmla="*/ 0 h 1272"/>
              <a:gd name="T2" fmla="*/ 2147483647 w 1174"/>
              <a:gd name="T3" fmla="*/ 2147483647 h 1272"/>
              <a:gd name="T4" fmla="*/ 2147483647 w 1174"/>
              <a:gd name="T5" fmla="*/ 2147483647 h 1272"/>
              <a:gd name="T6" fmla="*/ 0 60000 65536"/>
              <a:gd name="T7" fmla="*/ 0 60000 65536"/>
              <a:gd name="T8" fmla="*/ 0 60000 65536"/>
              <a:gd name="T9" fmla="*/ 0 w 1174"/>
              <a:gd name="T10" fmla="*/ 0 h 1272"/>
              <a:gd name="T11" fmla="*/ 1174 w 1174"/>
              <a:gd name="T12" fmla="*/ 1272 h 12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74" h="1272">
                <a:moveTo>
                  <a:pt x="1174" y="0"/>
                </a:moveTo>
                <a:cubicBezTo>
                  <a:pt x="1010" y="100"/>
                  <a:pt x="362" y="388"/>
                  <a:pt x="181" y="600"/>
                </a:cubicBezTo>
                <a:cubicBezTo>
                  <a:pt x="0" y="812"/>
                  <a:pt x="37" y="1040"/>
                  <a:pt x="85" y="1272"/>
                </a:cubicBezTo>
              </a:path>
            </a:pathLst>
          </a:custGeom>
          <a:noFill/>
          <a:ln w="63500" cap="sq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10" name="Group 13"/>
          <p:cNvGrpSpPr/>
          <p:nvPr/>
        </p:nvGrpSpPr>
        <p:grpSpPr bwMode="auto">
          <a:xfrm>
            <a:off x="1974215" y="3533775"/>
            <a:ext cx="1295400" cy="1219200"/>
            <a:chOff x="3168" y="2640"/>
            <a:chExt cx="816" cy="1440"/>
          </a:xfrm>
        </p:grpSpPr>
        <p:sp>
          <p:nvSpPr>
            <p:cNvPr id="27662" name="Line 14"/>
            <p:cNvSpPr>
              <a:spLocks noChangeShapeType="1"/>
            </p:cNvSpPr>
            <p:nvPr/>
          </p:nvSpPr>
          <p:spPr bwMode="auto">
            <a:xfrm flipH="1">
              <a:off x="3264" y="2640"/>
              <a:ext cx="528" cy="1440"/>
            </a:xfrm>
            <a:prstGeom prst="line">
              <a:avLst/>
            </a:prstGeom>
            <a:noFill/>
            <a:ln w="127000" cap="sq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7663" name="Line 15"/>
            <p:cNvSpPr>
              <a:spLocks noChangeShapeType="1"/>
            </p:cNvSpPr>
            <p:nvPr/>
          </p:nvSpPr>
          <p:spPr bwMode="auto">
            <a:xfrm>
              <a:off x="3168" y="2736"/>
              <a:ext cx="816" cy="1344"/>
            </a:xfrm>
            <a:prstGeom prst="line">
              <a:avLst/>
            </a:prstGeom>
            <a:noFill/>
            <a:ln w="127000" cap="sq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 bldLvl="0" animBg="1"/>
      <p:bldP spid="23563" grpId="0" bldLvl="0" animBg="1"/>
      <p:bldP spid="2356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8674" name="xjhsy4" descr="w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3068638"/>
            <a:ext cx="2586037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457200" y="5022850"/>
            <a:ext cx="82296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3.短路：直接用导线把电源或用电器两端连接起来。</a:t>
            </a:r>
            <a:endParaRPr kumimoji="1" lang="zh-CN" altLang="en-US" sz="2800" dirty="0">
              <a:latin typeface="+mn-ea"/>
              <a:ea typeface="+mn-ea"/>
            </a:endParaRPr>
          </a:p>
        </p:txBody>
      </p:sp>
      <p:grpSp>
        <p:nvGrpSpPr>
          <p:cNvPr id="28676" name="xjhsy3"/>
          <p:cNvGrpSpPr>
            <a:grpSpLocks noChangeAspect="1"/>
          </p:cNvGrpSpPr>
          <p:nvPr/>
        </p:nvGrpSpPr>
        <p:grpSpPr bwMode="auto">
          <a:xfrm>
            <a:off x="1476375" y="1341438"/>
            <a:ext cx="2447925" cy="730250"/>
            <a:chOff x="3844" y="3868"/>
            <a:chExt cx="3712" cy="1144"/>
          </a:xfrm>
        </p:grpSpPr>
        <p:grpSp>
          <p:nvGrpSpPr>
            <p:cNvPr id="28677" name="Group 9"/>
            <p:cNvGrpSpPr>
              <a:grpSpLocks noChangeAspect="1"/>
            </p:cNvGrpSpPr>
            <p:nvPr/>
          </p:nvGrpSpPr>
          <p:grpSpPr bwMode="auto">
            <a:xfrm>
              <a:off x="3844" y="4435"/>
              <a:ext cx="3712" cy="577"/>
              <a:chOff x="3920" y="4213"/>
              <a:chExt cx="2493" cy="577"/>
            </a:xfrm>
          </p:grpSpPr>
          <p:sp>
            <p:nvSpPr>
              <p:cNvPr id="28678" name="Freeform 10" descr="栎木"/>
              <p:cNvSpPr>
                <a:spLocks noChangeAspect="1"/>
              </p:cNvSpPr>
              <p:nvPr/>
            </p:nvSpPr>
            <p:spPr bwMode="auto">
              <a:xfrm flipV="1">
                <a:off x="3920" y="4677"/>
                <a:ext cx="2493" cy="113"/>
              </a:xfrm>
              <a:custGeom>
                <a:avLst/>
                <a:gdLst>
                  <a:gd name="T0" fmla="*/ 0 w 400"/>
                  <a:gd name="T1" fmla="*/ 0 h 400"/>
                  <a:gd name="T2" fmla="*/ 2147483647 w 400"/>
                  <a:gd name="T3" fmla="*/ 0 h 400"/>
                  <a:gd name="T4" fmla="*/ 2147483647 w 400"/>
                  <a:gd name="T5" fmla="*/ 0 h 400"/>
                  <a:gd name="T6" fmla="*/ 0 w 400"/>
                  <a:gd name="T7" fmla="*/ 0 h 400"/>
                  <a:gd name="T8" fmla="*/ 0 w 400"/>
                  <a:gd name="T9" fmla="*/ 0 h 4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0"/>
                  <a:gd name="T16" fmla="*/ 0 h 400"/>
                  <a:gd name="T17" fmla="*/ 400 w 400"/>
                  <a:gd name="T18" fmla="*/ 400 h 4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0">
                <a:blip r:embed="rId3"/>
                <a:srcRect/>
                <a:tile tx="0" ty="0" sx="100000" sy="100000" flip="none" algn="tl"/>
              </a:blipFill>
              <a:ln w="9525">
                <a:round/>
              </a:ln>
              <a:scene3d>
                <a:camera prst="legacyObliqueTop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28679" name="AutoShape 11"/>
              <p:cNvSpPr>
                <a:spLocks noChangeAspect="1" noChangeArrowheads="1"/>
              </p:cNvSpPr>
              <p:nvPr/>
            </p:nvSpPr>
            <p:spPr bwMode="auto">
              <a:xfrm>
                <a:off x="6120" y="4217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28680" name="AutoShape 12"/>
              <p:cNvSpPr>
                <a:spLocks noChangeAspect="1" noChangeArrowheads="1"/>
              </p:cNvSpPr>
              <p:nvPr/>
            </p:nvSpPr>
            <p:spPr bwMode="auto">
              <a:xfrm>
                <a:off x="4340" y="4213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28681" name="Group 13"/>
            <p:cNvGrpSpPr>
              <a:grpSpLocks noChangeAspect="1"/>
            </p:cNvGrpSpPr>
            <p:nvPr/>
          </p:nvGrpSpPr>
          <p:grpSpPr bwMode="auto">
            <a:xfrm>
              <a:off x="5514" y="3868"/>
              <a:ext cx="540" cy="936"/>
              <a:chOff x="5695" y="5964"/>
              <a:chExt cx="540" cy="936"/>
            </a:xfrm>
          </p:grpSpPr>
          <p:grpSp>
            <p:nvGrpSpPr>
              <p:cNvPr id="28682" name="Group 14"/>
              <p:cNvGrpSpPr>
                <a:grpSpLocks noChangeAspect="1"/>
              </p:cNvGrpSpPr>
              <p:nvPr/>
            </p:nvGrpSpPr>
            <p:grpSpPr bwMode="auto">
              <a:xfrm>
                <a:off x="5772" y="5964"/>
                <a:ext cx="403" cy="733"/>
                <a:chOff x="5770" y="1606"/>
                <a:chExt cx="2019" cy="3673"/>
              </a:xfrm>
            </p:grpSpPr>
            <p:grpSp>
              <p:nvGrpSpPr>
                <p:cNvPr id="28683" name="Group 15"/>
                <p:cNvGrpSpPr>
                  <a:grpSpLocks noChangeAspect="1"/>
                </p:cNvGrpSpPr>
                <p:nvPr/>
              </p:nvGrpSpPr>
              <p:grpSpPr bwMode="auto">
                <a:xfrm>
                  <a:off x="6320" y="4418"/>
                  <a:ext cx="913" cy="861"/>
                  <a:chOff x="6320" y="4418"/>
                  <a:chExt cx="913" cy="861"/>
                </a:xfrm>
              </p:grpSpPr>
              <p:grpSp>
                <p:nvGrpSpPr>
                  <p:cNvPr id="28684" name="Group 1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320" y="4418"/>
                    <a:ext cx="913" cy="861"/>
                    <a:chOff x="6320" y="4418"/>
                    <a:chExt cx="913" cy="861"/>
                  </a:xfrm>
                </p:grpSpPr>
                <p:grpSp>
                  <p:nvGrpSpPr>
                    <p:cNvPr id="28685" name="Group 1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549" y="5081"/>
                      <a:ext cx="498" cy="198"/>
                      <a:chOff x="6549" y="5081"/>
                      <a:chExt cx="498" cy="198"/>
                    </a:xfrm>
                  </p:grpSpPr>
                  <p:sp>
                    <p:nvSpPr>
                      <p:cNvPr id="28686" name="Freeform 18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549" y="5081"/>
                        <a:ext cx="498" cy="198"/>
                      </a:xfrm>
                      <a:custGeom>
                        <a:avLst/>
                        <a:gdLst>
                          <a:gd name="T0" fmla="*/ 0 w 498"/>
                          <a:gd name="T1" fmla="*/ 0 h 198"/>
                          <a:gd name="T2" fmla="*/ 101 w 498"/>
                          <a:gd name="T3" fmla="*/ 157 h 198"/>
                          <a:gd name="T4" fmla="*/ 110 w 498"/>
                          <a:gd name="T5" fmla="*/ 167 h 198"/>
                          <a:gd name="T6" fmla="*/ 121 w 498"/>
                          <a:gd name="T7" fmla="*/ 173 h 198"/>
                          <a:gd name="T8" fmla="*/ 136 w 498"/>
                          <a:gd name="T9" fmla="*/ 178 h 198"/>
                          <a:gd name="T10" fmla="*/ 153 w 498"/>
                          <a:gd name="T11" fmla="*/ 186 h 198"/>
                          <a:gd name="T12" fmla="*/ 174 w 498"/>
                          <a:gd name="T13" fmla="*/ 190 h 198"/>
                          <a:gd name="T14" fmla="*/ 188 w 498"/>
                          <a:gd name="T15" fmla="*/ 191 h 198"/>
                          <a:gd name="T16" fmla="*/ 205 w 498"/>
                          <a:gd name="T17" fmla="*/ 194 h 198"/>
                          <a:gd name="T18" fmla="*/ 222 w 498"/>
                          <a:gd name="T19" fmla="*/ 195 h 198"/>
                          <a:gd name="T20" fmla="*/ 243 w 498"/>
                          <a:gd name="T21" fmla="*/ 198 h 198"/>
                          <a:gd name="T22" fmla="*/ 257 w 498"/>
                          <a:gd name="T23" fmla="*/ 198 h 198"/>
                          <a:gd name="T24" fmla="*/ 278 w 498"/>
                          <a:gd name="T25" fmla="*/ 195 h 198"/>
                          <a:gd name="T26" fmla="*/ 295 w 498"/>
                          <a:gd name="T27" fmla="*/ 194 h 198"/>
                          <a:gd name="T28" fmla="*/ 315 w 498"/>
                          <a:gd name="T29" fmla="*/ 191 h 198"/>
                          <a:gd name="T30" fmla="*/ 332 w 498"/>
                          <a:gd name="T31" fmla="*/ 190 h 198"/>
                          <a:gd name="T32" fmla="*/ 349 w 498"/>
                          <a:gd name="T33" fmla="*/ 185 h 198"/>
                          <a:gd name="T34" fmla="*/ 366 w 498"/>
                          <a:gd name="T35" fmla="*/ 181 h 198"/>
                          <a:gd name="T36" fmla="*/ 380 w 498"/>
                          <a:gd name="T37" fmla="*/ 173 h 198"/>
                          <a:gd name="T38" fmla="*/ 392 w 498"/>
                          <a:gd name="T39" fmla="*/ 165 h 198"/>
                          <a:gd name="T40" fmla="*/ 397 w 498"/>
                          <a:gd name="T41" fmla="*/ 160 h 198"/>
                          <a:gd name="T42" fmla="*/ 405 w 498"/>
                          <a:gd name="T43" fmla="*/ 152 h 198"/>
                          <a:gd name="T44" fmla="*/ 498 w 498"/>
                          <a:gd name="T45" fmla="*/ 0 h 198"/>
                          <a:gd name="T46" fmla="*/ 0 w 498"/>
                          <a:gd name="T47" fmla="*/ 0 h 198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498"/>
                          <a:gd name="T73" fmla="*/ 0 h 198"/>
                          <a:gd name="T74" fmla="*/ 498 w 498"/>
                          <a:gd name="T75" fmla="*/ 198 h 198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687" name="Freeform 19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627" y="5081"/>
                        <a:ext cx="222" cy="198"/>
                      </a:xfrm>
                      <a:custGeom>
                        <a:avLst/>
                        <a:gdLst>
                          <a:gd name="T0" fmla="*/ 0 w 222"/>
                          <a:gd name="T1" fmla="*/ 0 h 198"/>
                          <a:gd name="T2" fmla="*/ 62 w 222"/>
                          <a:gd name="T3" fmla="*/ 178 h 198"/>
                          <a:gd name="T4" fmla="*/ 75 w 222"/>
                          <a:gd name="T5" fmla="*/ 186 h 198"/>
                          <a:gd name="T6" fmla="*/ 96 w 222"/>
                          <a:gd name="T7" fmla="*/ 190 h 198"/>
                          <a:gd name="T8" fmla="*/ 110 w 222"/>
                          <a:gd name="T9" fmla="*/ 191 h 198"/>
                          <a:gd name="T10" fmla="*/ 127 w 222"/>
                          <a:gd name="T11" fmla="*/ 194 h 198"/>
                          <a:gd name="T12" fmla="*/ 144 w 222"/>
                          <a:gd name="T13" fmla="*/ 195 h 198"/>
                          <a:gd name="T14" fmla="*/ 165 w 222"/>
                          <a:gd name="T15" fmla="*/ 198 h 198"/>
                          <a:gd name="T16" fmla="*/ 179 w 222"/>
                          <a:gd name="T17" fmla="*/ 198 h 198"/>
                          <a:gd name="T18" fmla="*/ 200 w 222"/>
                          <a:gd name="T19" fmla="*/ 195 h 198"/>
                          <a:gd name="T20" fmla="*/ 222 w 222"/>
                          <a:gd name="T21" fmla="*/ 0 h 198"/>
                          <a:gd name="T22" fmla="*/ 0 w 222"/>
                          <a:gd name="T23" fmla="*/ 0 h 198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w 222"/>
                          <a:gd name="T37" fmla="*/ 0 h 198"/>
                          <a:gd name="T38" fmla="*/ 222 w 222"/>
                          <a:gd name="T39" fmla="*/ 198 h 198"/>
                        </a:gdLst>
                        <a:ahLst/>
                        <a:cxnLst>
                          <a:cxn ang="T24">
                            <a:pos x="T0" y="T1"/>
                          </a:cxn>
                          <a:cxn ang="T25">
                            <a:pos x="T2" y="T3"/>
                          </a:cxn>
                          <a:cxn ang="T26">
                            <a:pos x="T4" y="T5"/>
                          </a:cxn>
                          <a:cxn ang="T27">
                            <a:pos x="T6" y="T7"/>
                          </a:cxn>
                          <a:cxn ang="T28">
                            <a:pos x="T8" y="T9"/>
                          </a:cxn>
                          <a:cxn ang="T29">
                            <a:pos x="T10" y="T11"/>
                          </a:cxn>
                          <a:cxn ang="T30">
                            <a:pos x="T12" y="T13"/>
                          </a:cxn>
                          <a:cxn ang="T31">
                            <a:pos x="T14" y="T15"/>
                          </a:cxn>
                          <a:cxn ang="T32">
                            <a:pos x="T16" y="T17"/>
                          </a:cxn>
                          <a:cxn ang="T33">
                            <a:pos x="T18" y="T19"/>
                          </a:cxn>
                          <a:cxn ang="T34">
                            <a:pos x="T20" y="T21"/>
                          </a:cxn>
                          <a:cxn ang="T35">
                            <a:pos x="T22" y="T23"/>
                          </a:cxn>
                        </a:cxnLst>
                        <a:rect l="T36" t="T37" r="T38" b="T39"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8688" name="Group 2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6320" y="4418"/>
                      <a:ext cx="913" cy="718"/>
                      <a:chOff x="6320" y="4418"/>
                      <a:chExt cx="913" cy="718"/>
                    </a:xfrm>
                  </p:grpSpPr>
                  <p:sp>
                    <p:nvSpPr>
                      <p:cNvPr id="28689" name="Freeform 21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20" y="4418"/>
                        <a:ext cx="913" cy="718"/>
                      </a:xfrm>
                      <a:custGeom>
                        <a:avLst/>
                        <a:gdLst>
                          <a:gd name="T0" fmla="*/ 21 w 913"/>
                          <a:gd name="T1" fmla="*/ 20 h 718"/>
                          <a:gd name="T2" fmla="*/ 25 w 913"/>
                          <a:gd name="T3" fmla="*/ 38 h 718"/>
                          <a:gd name="T4" fmla="*/ 23 w 913"/>
                          <a:gd name="T5" fmla="*/ 73 h 718"/>
                          <a:gd name="T6" fmla="*/ 12 w 913"/>
                          <a:gd name="T7" fmla="*/ 96 h 718"/>
                          <a:gd name="T8" fmla="*/ 6 w 913"/>
                          <a:gd name="T9" fmla="*/ 126 h 718"/>
                          <a:gd name="T10" fmla="*/ 17 w 913"/>
                          <a:gd name="T11" fmla="*/ 149 h 718"/>
                          <a:gd name="T12" fmla="*/ 34 w 913"/>
                          <a:gd name="T13" fmla="*/ 176 h 718"/>
                          <a:gd name="T14" fmla="*/ 30 w 913"/>
                          <a:gd name="T15" fmla="*/ 195 h 718"/>
                          <a:gd name="T16" fmla="*/ 13 w 913"/>
                          <a:gd name="T17" fmla="*/ 216 h 718"/>
                          <a:gd name="T18" fmla="*/ 6 w 913"/>
                          <a:gd name="T19" fmla="*/ 236 h 718"/>
                          <a:gd name="T20" fmla="*/ 19 w 913"/>
                          <a:gd name="T21" fmla="*/ 259 h 718"/>
                          <a:gd name="T22" fmla="*/ 30 w 913"/>
                          <a:gd name="T23" fmla="*/ 278 h 718"/>
                          <a:gd name="T24" fmla="*/ 30 w 913"/>
                          <a:gd name="T25" fmla="*/ 301 h 718"/>
                          <a:gd name="T26" fmla="*/ 12 w 913"/>
                          <a:gd name="T27" fmla="*/ 322 h 718"/>
                          <a:gd name="T28" fmla="*/ 0 w 913"/>
                          <a:gd name="T29" fmla="*/ 349 h 718"/>
                          <a:gd name="T30" fmla="*/ 13 w 913"/>
                          <a:gd name="T31" fmla="*/ 372 h 718"/>
                          <a:gd name="T32" fmla="*/ 33 w 913"/>
                          <a:gd name="T33" fmla="*/ 396 h 718"/>
                          <a:gd name="T34" fmla="*/ 33 w 913"/>
                          <a:gd name="T35" fmla="*/ 431 h 718"/>
                          <a:gd name="T36" fmla="*/ 19 w 913"/>
                          <a:gd name="T37" fmla="*/ 455 h 718"/>
                          <a:gd name="T38" fmla="*/ 21 w 913"/>
                          <a:gd name="T39" fmla="*/ 473 h 718"/>
                          <a:gd name="T40" fmla="*/ 42 w 913"/>
                          <a:gd name="T41" fmla="*/ 499 h 718"/>
                          <a:gd name="T42" fmla="*/ 107 w 913"/>
                          <a:gd name="T43" fmla="*/ 573 h 718"/>
                          <a:gd name="T44" fmla="*/ 166 w 913"/>
                          <a:gd name="T45" fmla="*/ 629 h 718"/>
                          <a:gd name="T46" fmla="*/ 217 w 913"/>
                          <a:gd name="T47" fmla="*/ 660 h 718"/>
                          <a:gd name="T48" fmla="*/ 313 w 913"/>
                          <a:gd name="T49" fmla="*/ 701 h 718"/>
                          <a:gd name="T50" fmla="*/ 401 w 913"/>
                          <a:gd name="T51" fmla="*/ 716 h 718"/>
                          <a:gd name="T52" fmla="*/ 523 w 913"/>
                          <a:gd name="T53" fmla="*/ 716 h 718"/>
                          <a:gd name="T54" fmla="*/ 625 w 913"/>
                          <a:gd name="T55" fmla="*/ 706 h 718"/>
                          <a:gd name="T56" fmla="*/ 697 w 913"/>
                          <a:gd name="T57" fmla="*/ 685 h 718"/>
                          <a:gd name="T58" fmla="*/ 744 w 913"/>
                          <a:gd name="T59" fmla="*/ 659 h 718"/>
                          <a:gd name="T60" fmla="*/ 778 w 913"/>
                          <a:gd name="T61" fmla="*/ 629 h 718"/>
                          <a:gd name="T62" fmla="*/ 874 w 913"/>
                          <a:gd name="T63" fmla="*/ 493 h 718"/>
                          <a:gd name="T64" fmla="*/ 894 w 913"/>
                          <a:gd name="T65" fmla="*/ 448 h 718"/>
                          <a:gd name="T66" fmla="*/ 895 w 913"/>
                          <a:gd name="T67" fmla="*/ 427 h 718"/>
                          <a:gd name="T68" fmla="*/ 882 w 913"/>
                          <a:gd name="T69" fmla="*/ 406 h 718"/>
                          <a:gd name="T70" fmla="*/ 882 w 913"/>
                          <a:gd name="T71" fmla="*/ 381 h 718"/>
                          <a:gd name="T72" fmla="*/ 894 w 913"/>
                          <a:gd name="T73" fmla="*/ 362 h 718"/>
                          <a:gd name="T74" fmla="*/ 908 w 913"/>
                          <a:gd name="T75" fmla="*/ 341 h 718"/>
                          <a:gd name="T76" fmla="*/ 912 w 913"/>
                          <a:gd name="T77" fmla="*/ 316 h 718"/>
                          <a:gd name="T78" fmla="*/ 900 w 913"/>
                          <a:gd name="T79" fmla="*/ 295 h 718"/>
                          <a:gd name="T80" fmla="*/ 886 w 913"/>
                          <a:gd name="T81" fmla="*/ 275 h 718"/>
                          <a:gd name="T82" fmla="*/ 886 w 913"/>
                          <a:gd name="T83" fmla="*/ 254 h 718"/>
                          <a:gd name="T84" fmla="*/ 904 w 913"/>
                          <a:gd name="T85" fmla="*/ 229 h 718"/>
                          <a:gd name="T86" fmla="*/ 908 w 913"/>
                          <a:gd name="T87" fmla="*/ 202 h 718"/>
                          <a:gd name="T88" fmla="*/ 894 w 913"/>
                          <a:gd name="T89" fmla="*/ 176 h 718"/>
                          <a:gd name="T90" fmla="*/ 886 w 913"/>
                          <a:gd name="T91" fmla="*/ 155 h 718"/>
                          <a:gd name="T92" fmla="*/ 895 w 913"/>
                          <a:gd name="T93" fmla="*/ 130 h 718"/>
                          <a:gd name="T94" fmla="*/ 908 w 913"/>
                          <a:gd name="T95" fmla="*/ 113 h 718"/>
                          <a:gd name="T96" fmla="*/ 913 w 913"/>
                          <a:gd name="T97" fmla="*/ 88 h 718"/>
                          <a:gd name="T98" fmla="*/ 903 w 913"/>
                          <a:gd name="T99" fmla="*/ 67 h 718"/>
                          <a:gd name="T100" fmla="*/ 890 w 913"/>
                          <a:gd name="T101" fmla="*/ 42 h 718"/>
                          <a:gd name="T102" fmla="*/ 894 w 913"/>
                          <a:gd name="T103" fmla="*/ 18 h 718"/>
                          <a:gd name="T104" fmla="*/ 26 w 913"/>
                          <a:gd name="T105" fmla="*/ 0 h 718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w 913"/>
                          <a:gd name="T160" fmla="*/ 0 h 718"/>
                          <a:gd name="T161" fmla="*/ 913 w 913"/>
                          <a:gd name="T162" fmla="*/ 718 h 718"/>
                        </a:gdLst>
                        <a:ahLst/>
                        <a:cxnLst>
                          <a:cxn ang="T106">
                            <a:pos x="T0" y="T1"/>
                          </a:cxn>
                          <a:cxn ang="T107">
                            <a:pos x="T2" y="T3"/>
                          </a:cxn>
                          <a:cxn ang="T108">
                            <a:pos x="T4" y="T5"/>
                          </a:cxn>
                          <a:cxn ang="T109">
                            <a:pos x="T6" y="T7"/>
                          </a:cxn>
                          <a:cxn ang="T110">
                            <a:pos x="T8" y="T9"/>
                          </a:cxn>
                          <a:cxn ang="T111">
                            <a:pos x="T10" y="T11"/>
                          </a:cxn>
                          <a:cxn ang="T112">
                            <a:pos x="T12" y="T13"/>
                          </a:cxn>
                          <a:cxn ang="T113">
                            <a:pos x="T14" y="T15"/>
                          </a:cxn>
                          <a:cxn ang="T114">
                            <a:pos x="T16" y="T17"/>
                          </a:cxn>
                          <a:cxn ang="T115">
                            <a:pos x="T18" y="T19"/>
                          </a:cxn>
                          <a:cxn ang="T116">
                            <a:pos x="T20" y="T21"/>
                          </a:cxn>
                          <a:cxn ang="T117">
                            <a:pos x="T22" y="T23"/>
                          </a:cxn>
                          <a:cxn ang="T118">
                            <a:pos x="T24" y="T25"/>
                          </a:cxn>
                          <a:cxn ang="T119">
                            <a:pos x="T26" y="T27"/>
                          </a:cxn>
                          <a:cxn ang="T120">
                            <a:pos x="T28" y="T29"/>
                          </a:cxn>
                          <a:cxn ang="T121">
                            <a:pos x="T30" y="T31"/>
                          </a:cxn>
                          <a:cxn ang="T122">
                            <a:pos x="T32" y="T33"/>
                          </a:cxn>
                          <a:cxn ang="T123">
                            <a:pos x="T34" y="T35"/>
                          </a:cxn>
                          <a:cxn ang="T124">
                            <a:pos x="T36" y="T37"/>
                          </a:cxn>
                          <a:cxn ang="T125">
                            <a:pos x="T38" y="T39"/>
                          </a:cxn>
                          <a:cxn ang="T126">
                            <a:pos x="T40" y="T41"/>
                          </a:cxn>
                          <a:cxn ang="T127">
                            <a:pos x="T42" y="T43"/>
                          </a:cxn>
                          <a:cxn ang="T128">
                            <a:pos x="T44" y="T45"/>
                          </a:cxn>
                          <a:cxn ang="T129">
                            <a:pos x="T46" y="T47"/>
                          </a:cxn>
                          <a:cxn ang="T130">
                            <a:pos x="T48" y="T49"/>
                          </a:cxn>
                          <a:cxn ang="T131">
                            <a:pos x="T50" y="T51"/>
                          </a:cxn>
                          <a:cxn ang="T132">
                            <a:pos x="T52" y="T53"/>
                          </a:cxn>
                          <a:cxn ang="T133">
                            <a:pos x="T54" y="T55"/>
                          </a:cxn>
                          <a:cxn ang="T134">
                            <a:pos x="T56" y="T57"/>
                          </a:cxn>
                          <a:cxn ang="T135">
                            <a:pos x="T58" y="T59"/>
                          </a:cxn>
                          <a:cxn ang="T136">
                            <a:pos x="T60" y="T61"/>
                          </a:cxn>
                          <a:cxn ang="T137">
                            <a:pos x="T62" y="T63"/>
                          </a:cxn>
                          <a:cxn ang="T138">
                            <a:pos x="T64" y="T65"/>
                          </a:cxn>
                          <a:cxn ang="T139">
                            <a:pos x="T66" y="T67"/>
                          </a:cxn>
                          <a:cxn ang="T140">
                            <a:pos x="T68" y="T69"/>
                          </a:cxn>
                          <a:cxn ang="T141">
                            <a:pos x="T70" y="T71"/>
                          </a:cxn>
                          <a:cxn ang="T142">
                            <a:pos x="T72" y="T73"/>
                          </a:cxn>
                          <a:cxn ang="T143">
                            <a:pos x="T74" y="T75"/>
                          </a:cxn>
                          <a:cxn ang="T144">
                            <a:pos x="T76" y="T77"/>
                          </a:cxn>
                          <a:cxn ang="T145">
                            <a:pos x="T78" y="T79"/>
                          </a:cxn>
                          <a:cxn ang="T146">
                            <a:pos x="T80" y="T81"/>
                          </a:cxn>
                          <a:cxn ang="T147">
                            <a:pos x="T82" y="T83"/>
                          </a:cxn>
                          <a:cxn ang="T148">
                            <a:pos x="T84" y="T85"/>
                          </a:cxn>
                          <a:cxn ang="T149">
                            <a:pos x="T86" y="T87"/>
                          </a:cxn>
                          <a:cxn ang="T150">
                            <a:pos x="T88" y="T89"/>
                          </a:cxn>
                          <a:cxn ang="T151">
                            <a:pos x="T90" y="T91"/>
                          </a:cxn>
                          <a:cxn ang="T152">
                            <a:pos x="T92" y="T93"/>
                          </a:cxn>
                          <a:cxn ang="T153">
                            <a:pos x="T94" y="T95"/>
                          </a:cxn>
                          <a:cxn ang="T154">
                            <a:pos x="T96" y="T97"/>
                          </a:cxn>
                          <a:cxn ang="T155">
                            <a:pos x="T98" y="T99"/>
                          </a:cxn>
                          <a:cxn ang="T156">
                            <a:pos x="T100" y="T101"/>
                          </a:cxn>
                          <a:cxn ang="T157">
                            <a:pos x="T102" y="T103"/>
                          </a:cxn>
                          <a:cxn ang="T158">
                            <a:pos x="T104" y="T105"/>
                          </a:cxn>
                        </a:cxnLst>
                        <a:rect l="T159" t="T160" r="T161" b="T162"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690" name="Freeform 22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26" y="4514"/>
                        <a:ext cx="113" cy="99"/>
                      </a:xfrm>
                      <a:custGeom>
                        <a:avLst/>
                        <a:gdLst>
                          <a:gd name="T0" fmla="*/ 6 w 113"/>
                          <a:gd name="T1" fmla="*/ 0 h 99"/>
                          <a:gd name="T2" fmla="*/ 13 w 113"/>
                          <a:gd name="T3" fmla="*/ 13 h 99"/>
                          <a:gd name="T4" fmla="*/ 24 w 113"/>
                          <a:gd name="T5" fmla="*/ 26 h 99"/>
                          <a:gd name="T6" fmla="*/ 44 w 113"/>
                          <a:gd name="T7" fmla="*/ 43 h 99"/>
                          <a:gd name="T8" fmla="*/ 68 w 113"/>
                          <a:gd name="T9" fmla="*/ 57 h 99"/>
                          <a:gd name="T10" fmla="*/ 91 w 113"/>
                          <a:gd name="T11" fmla="*/ 66 h 99"/>
                          <a:gd name="T12" fmla="*/ 113 w 113"/>
                          <a:gd name="T13" fmla="*/ 72 h 99"/>
                          <a:gd name="T14" fmla="*/ 104 w 113"/>
                          <a:gd name="T15" fmla="*/ 89 h 99"/>
                          <a:gd name="T16" fmla="*/ 75 w 113"/>
                          <a:gd name="T17" fmla="*/ 85 h 99"/>
                          <a:gd name="T18" fmla="*/ 44 w 113"/>
                          <a:gd name="T19" fmla="*/ 87 h 99"/>
                          <a:gd name="T20" fmla="*/ 24 w 113"/>
                          <a:gd name="T21" fmla="*/ 99 h 99"/>
                          <a:gd name="T22" fmla="*/ 28 w 113"/>
                          <a:gd name="T23" fmla="*/ 89 h 99"/>
                          <a:gd name="T24" fmla="*/ 27 w 113"/>
                          <a:gd name="T25" fmla="*/ 78 h 99"/>
                          <a:gd name="T26" fmla="*/ 20 w 113"/>
                          <a:gd name="T27" fmla="*/ 62 h 99"/>
                          <a:gd name="T28" fmla="*/ 11 w 113"/>
                          <a:gd name="T29" fmla="*/ 49 h 99"/>
                          <a:gd name="T30" fmla="*/ 2 w 113"/>
                          <a:gd name="T31" fmla="*/ 34 h 99"/>
                          <a:gd name="T32" fmla="*/ 0 w 113"/>
                          <a:gd name="T33" fmla="*/ 17 h 99"/>
                          <a:gd name="T34" fmla="*/ 6 w 113"/>
                          <a:gd name="T35" fmla="*/ 0 h 99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w 113"/>
                          <a:gd name="T55" fmla="*/ 0 h 99"/>
                          <a:gd name="T56" fmla="*/ 113 w 113"/>
                          <a:gd name="T57" fmla="*/ 99 h 99"/>
                        </a:gdLst>
                        <a:ahLst/>
                        <a:cxnLst>
                          <a:cxn ang="T36">
                            <a:pos x="T0" y="T1"/>
                          </a:cxn>
                          <a:cxn ang="T37">
                            <a:pos x="T2" y="T3"/>
                          </a:cxn>
                          <a:cxn ang="T38">
                            <a:pos x="T4" y="T5"/>
                          </a:cxn>
                          <a:cxn ang="T39">
                            <a:pos x="T6" y="T7"/>
                          </a:cxn>
                          <a:cxn ang="T40">
                            <a:pos x="T8" y="T9"/>
                          </a:cxn>
                          <a:cxn ang="T41">
                            <a:pos x="T10" y="T11"/>
                          </a:cxn>
                          <a:cxn ang="T42">
                            <a:pos x="T12" y="T13"/>
                          </a:cxn>
                          <a:cxn ang="T43">
                            <a:pos x="T14" y="T15"/>
                          </a:cxn>
                          <a:cxn ang="T44">
                            <a:pos x="T16" y="T17"/>
                          </a:cxn>
                          <a:cxn ang="T45">
                            <a:pos x="T18" y="T19"/>
                          </a:cxn>
                          <a:cxn ang="T46">
                            <a:pos x="T20" y="T21"/>
                          </a:cxn>
                          <a:cxn ang="T47">
                            <a:pos x="T22" y="T23"/>
                          </a:cxn>
                          <a:cxn ang="T48">
                            <a:pos x="T24" y="T25"/>
                          </a:cxn>
                          <a:cxn ang="T49">
                            <a:pos x="T26" y="T27"/>
                          </a:cxn>
                          <a:cxn ang="T50">
                            <a:pos x="T28" y="T29"/>
                          </a:cxn>
                          <a:cxn ang="T51">
                            <a:pos x="T30" y="T31"/>
                          </a:cxn>
                          <a:cxn ang="T52">
                            <a:pos x="T32" y="T33"/>
                          </a:cxn>
                          <a:cxn ang="T53">
                            <a:pos x="T34" y="T35"/>
                          </a:cxn>
                        </a:cxnLst>
                        <a:rect l="T54" t="T55" r="T56" b="T57"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691" name="Freeform 23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28" y="4637"/>
                        <a:ext cx="149" cy="84"/>
                      </a:xfrm>
                      <a:custGeom>
                        <a:avLst/>
                        <a:gdLst>
                          <a:gd name="T0" fmla="*/ 0 w 149"/>
                          <a:gd name="T1" fmla="*/ 10 h 84"/>
                          <a:gd name="T2" fmla="*/ 4 w 149"/>
                          <a:gd name="T3" fmla="*/ 0 h 84"/>
                          <a:gd name="T4" fmla="*/ 9 w 149"/>
                          <a:gd name="T5" fmla="*/ 10 h 84"/>
                          <a:gd name="T6" fmla="*/ 21 w 149"/>
                          <a:gd name="T7" fmla="*/ 15 h 84"/>
                          <a:gd name="T8" fmla="*/ 42 w 149"/>
                          <a:gd name="T9" fmla="*/ 25 h 84"/>
                          <a:gd name="T10" fmla="*/ 64 w 149"/>
                          <a:gd name="T11" fmla="*/ 31 h 84"/>
                          <a:gd name="T12" fmla="*/ 98 w 149"/>
                          <a:gd name="T13" fmla="*/ 38 h 84"/>
                          <a:gd name="T14" fmla="*/ 137 w 149"/>
                          <a:gd name="T15" fmla="*/ 44 h 84"/>
                          <a:gd name="T16" fmla="*/ 149 w 149"/>
                          <a:gd name="T17" fmla="*/ 80 h 84"/>
                          <a:gd name="T18" fmla="*/ 106 w 149"/>
                          <a:gd name="T19" fmla="*/ 69 h 84"/>
                          <a:gd name="T20" fmla="*/ 72 w 149"/>
                          <a:gd name="T21" fmla="*/ 65 h 84"/>
                          <a:gd name="T22" fmla="*/ 45 w 149"/>
                          <a:gd name="T23" fmla="*/ 71 h 84"/>
                          <a:gd name="T24" fmla="*/ 25 w 149"/>
                          <a:gd name="T25" fmla="*/ 84 h 84"/>
                          <a:gd name="T26" fmla="*/ 25 w 149"/>
                          <a:gd name="T27" fmla="*/ 73 h 84"/>
                          <a:gd name="T28" fmla="*/ 25 w 149"/>
                          <a:gd name="T29" fmla="*/ 63 h 84"/>
                          <a:gd name="T30" fmla="*/ 21 w 149"/>
                          <a:gd name="T31" fmla="*/ 52 h 84"/>
                          <a:gd name="T32" fmla="*/ 9 w 149"/>
                          <a:gd name="T33" fmla="*/ 36 h 84"/>
                          <a:gd name="T34" fmla="*/ 0 w 149"/>
                          <a:gd name="T35" fmla="*/ 23 h 84"/>
                          <a:gd name="T36" fmla="*/ 0 w 149"/>
                          <a:gd name="T37" fmla="*/ 10 h 84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149"/>
                          <a:gd name="T58" fmla="*/ 0 h 84"/>
                          <a:gd name="T59" fmla="*/ 149 w 149"/>
                          <a:gd name="T60" fmla="*/ 84 h 84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692" name="Freeform 24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22" y="4742"/>
                        <a:ext cx="175" cy="104"/>
                      </a:xfrm>
                      <a:custGeom>
                        <a:avLst/>
                        <a:gdLst>
                          <a:gd name="T0" fmla="*/ 2 w 175"/>
                          <a:gd name="T1" fmla="*/ 13 h 104"/>
                          <a:gd name="T2" fmla="*/ 10 w 175"/>
                          <a:gd name="T3" fmla="*/ 0 h 104"/>
                          <a:gd name="T4" fmla="*/ 21 w 175"/>
                          <a:gd name="T5" fmla="*/ 17 h 104"/>
                          <a:gd name="T6" fmla="*/ 32 w 175"/>
                          <a:gd name="T7" fmla="*/ 25 h 104"/>
                          <a:gd name="T8" fmla="*/ 45 w 175"/>
                          <a:gd name="T9" fmla="*/ 34 h 104"/>
                          <a:gd name="T10" fmla="*/ 69 w 175"/>
                          <a:gd name="T11" fmla="*/ 42 h 104"/>
                          <a:gd name="T12" fmla="*/ 96 w 175"/>
                          <a:gd name="T13" fmla="*/ 49 h 104"/>
                          <a:gd name="T14" fmla="*/ 126 w 175"/>
                          <a:gd name="T15" fmla="*/ 59 h 104"/>
                          <a:gd name="T16" fmla="*/ 167 w 175"/>
                          <a:gd name="T17" fmla="*/ 72 h 104"/>
                          <a:gd name="T18" fmla="*/ 175 w 175"/>
                          <a:gd name="T19" fmla="*/ 104 h 104"/>
                          <a:gd name="T20" fmla="*/ 133 w 175"/>
                          <a:gd name="T21" fmla="*/ 87 h 104"/>
                          <a:gd name="T22" fmla="*/ 103 w 175"/>
                          <a:gd name="T23" fmla="*/ 76 h 104"/>
                          <a:gd name="T24" fmla="*/ 78 w 175"/>
                          <a:gd name="T25" fmla="*/ 72 h 104"/>
                          <a:gd name="T26" fmla="*/ 58 w 175"/>
                          <a:gd name="T27" fmla="*/ 72 h 104"/>
                          <a:gd name="T28" fmla="*/ 48 w 175"/>
                          <a:gd name="T29" fmla="*/ 80 h 104"/>
                          <a:gd name="T30" fmla="*/ 36 w 175"/>
                          <a:gd name="T31" fmla="*/ 91 h 104"/>
                          <a:gd name="T32" fmla="*/ 34 w 175"/>
                          <a:gd name="T33" fmla="*/ 78 h 104"/>
                          <a:gd name="T34" fmla="*/ 21 w 175"/>
                          <a:gd name="T35" fmla="*/ 59 h 104"/>
                          <a:gd name="T36" fmla="*/ 10 w 175"/>
                          <a:gd name="T37" fmla="*/ 45 h 104"/>
                          <a:gd name="T38" fmla="*/ 0 w 175"/>
                          <a:gd name="T39" fmla="*/ 31 h 104"/>
                          <a:gd name="T40" fmla="*/ 2 w 175"/>
                          <a:gd name="T41" fmla="*/ 13 h 104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w 175"/>
                          <a:gd name="T64" fmla="*/ 0 h 104"/>
                          <a:gd name="T65" fmla="*/ 175 w 175"/>
                          <a:gd name="T66" fmla="*/ 104 h 104"/>
                        </a:gdLst>
                        <a:ahLst/>
                        <a:cxnLst>
                          <a:cxn ang="T42">
                            <a:pos x="T0" y="T1"/>
                          </a:cxn>
                          <a:cxn ang="T43">
                            <a:pos x="T2" y="T3"/>
                          </a:cxn>
                          <a:cxn ang="T44">
                            <a:pos x="T4" y="T5"/>
                          </a:cxn>
                          <a:cxn ang="T45">
                            <a:pos x="T6" y="T7"/>
                          </a:cxn>
                          <a:cxn ang="T46">
                            <a:pos x="T8" y="T9"/>
                          </a:cxn>
                          <a:cxn ang="T47">
                            <a:pos x="T10" y="T11"/>
                          </a:cxn>
                          <a:cxn ang="T48">
                            <a:pos x="T12" y="T13"/>
                          </a:cxn>
                          <a:cxn ang="T49">
                            <a:pos x="T14" y="T15"/>
                          </a:cxn>
                          <a:cxn ang="T50">
                            <a:pos x="T16" y="T17"/>
                          </a:cxn>
                          <a:cxn ang="T51">
                            <a:pos x="T18" y="T19"/>
                          </a:cxn>
                          <a:cxn ang="T52">
                            <a:pos x="T20" y="T21"/>
                          </a:cxn>
                          <a:cxn ang="T53">
                            <a:pos x="T22" y="T23"/>
                          </a:cxn>
                          <a:cxn ang="T54">
                            <a:pos x="T24" y="T25"/>
                          </a:cxn>
                          <a:cxn ang="T55">
                            <a:pos x="T26" y="T27"/>
                          </a:cxn>
                          <a:cxn ang="T56">
                            <a:pos x="T28" y="T29"/>
                          </a:cxn>
                          <a:cxn ang="T57">
                            <a:pos x="T30" y="T31"/>
                          </a:cxn>
                          <a:cxn ang="T58">
                            <a:pos x="T32" y="T33"/>
                          </a:cxn>
                          <a:cxn ang="T59">
                            <a:pos x="T34" y="T35"/>
                          </a:cxn>
                          <a:cxn ang="T60">
                            <a:pos x="T36" y="T37"/>
                          </a:cxn>
                          <a:cxn ang="T61">
                            <a:pos x="T38" y="T39"/>
                          </a:cxn>
                          <a:cxn ang="T62">
                            <a:pos x="T40" y="T41"/>
                          </a:cxn>
                        </a:cxnLst>
                        <a:rect l="T63" t="T64" r="T65" b="T66"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693" name="Freeform 25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41" y="4856"/>
                        <a:ext cx="208" cy="230"/>
                      </a:xfrm>
                      <a:custGeom>
                        <a:avLst/>
                        <a:gdLst>
                          <a:gd name="T0" fmla="*/ 2 w 208"/>
                          <a:gd name="T1" fmla="*/ 35 h 230"/>
                          <a:gd name="T2" fmla="*/ 0 w 208"/>
                          <a:gd name="T3" fmla="*/ 21 h 230"/>
                          <a:gd name="T4" fmla="*/ 0 w 208"/>
                          <a:gd name="T5" fmla="*/ 11 h 230"/>
                          <a:gd name="T6" fmla="*/ 8 w 208"/>
                          <a:gd name="T7" fmla="*/ 0 h 230"/>
                          <a:gd name="T8" fmla="*/ 22 w 208"/>
                          <a:gd name="T9" fmla="*/ 17 h 230"/>
                          <a:gd name="T10" fmla="*/ 47 w 208"/>
                          <a:gd name="T11" fmla="*/ 32 h 230"/>
                          <a:gd name="T12" fmla="*/ 72 w 208"/>
                          <a:gd name="T13" fmla="*/ 44 h 230"/>
                          <a:gd name="T14" fmla="*/ 106 w 208"/>
                          <a:gd name="T15" fmla="*/ 55 h 230"/>
                          <a:gd name="T16" fmla="*/ 156 w 208"/>
                          <a:gd name="T17" fmla="*/ 65 h 230"/>
                          <a:gd name="T18" fmla="*/ 166 w 208"/>
                          <a:gd name="T19" fmla="*/ 91 h 230"/>
                          <a:gd name="T20" fmla="*/ 140 w 208"/>
                          <a:gd name="T21" fmla="*/ 84 h 230"/>
                          <a:gd name="T22" fmla="*/ 114 w 208"/>
                          <a:gd name="T23" fmla="*/ 80 h 230"/>
                          <a:gd name="T24" fmla="*/ 101 w 208"/>
                          <a:gd name="T25" fmla="*/ 82 h 230"/>
                          <a:gd name="T26" fmla="*/ 97 w 208"/>
                          <a:gd name="T27" fmla="*/ 95 h 230"/>
                          <a:gd name="T28" fmla="*/ 105 w 208"/>
                          <a:gd name="T29" fmla="*/ 112 h 230"/>
                          <a:gd name="T30" fmla="*/ 115 w 208"/>
                          <a:gd name="T31" fmla="*/ 128 h 230"/>
                          <a:gd name="T32" fmla="*/ 136 w 208"/>
                          <a:gd name="T33" fmla="*/ 153 h 230"/>
                          <a:gd name="T34" fmla="*/ 166 w 208"/>
                          <a:gd name="T35" fmla="*/ 179 h 230"/>
                          <a:gd name="T36" fmla="*/ 208 w 208"/>
                          <a:gd name="T37" fmla="*/ 209 h 230"/>
                          <a:gd name="T38" fmla="*/ 208 w 208"/>
                          <a:gd name="T39" fmla="*/ 230 h 230"/>
                          <a:gd name="T40" fmla="*/ 190 w 208"/>
                          <a:gd name="T41" fmla="*/ 219 h 230"/>
                          <a:gd name="T42" fmla="*/ 166 w 208"/>
                          <a:gd name="T43" fmla="*/ 205 h 230"/>
                          <a:gd name="T44" fmla="*/ 132 w 208"/>
                          <a:gd name="T45" fmla="*/ 179 h 230"/>
                          <a:gd name="T46" fmla="*/ 105 w 208"/>
                          <a:gd name="T47" fmla="*/ 150 h 230"/>
                          <a:gd name="T48" fmla="*/ 80 w 208"/>
                          <a:gd name="T49" fmla="*/ 128 h 230"/>
                          <a:gd name="T50" fmla="*/ 56 w 208"/>
                          <a:gd name="T51" fmla="*/ 101 h 230"/>
                          <a:gd name="T52" fmla="*/ 36 w 208"/>
                          <a:gd name="T53" fmla="*/ 78 h 230"/>
                          <a:gd name="T54" fmla="*/ 15 w 208"/>
                          <a:gd name="T55" fmla="*/ 57 h 230"/>
                          <a:gd name="T56" fmla="*/ 2 w 208"/>
                          <a:gd name="T57" fmla="*/ 35 h 230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w 208"/>
                          <a:gd name="T88" fmla="*/ 0 h 230"/>
                          <a:gd name="T89" fmla="*/ 208 w 208"/>
                          <a:gd name="T90" fmla="*/ 230 h 230"/>
                        </a:gdLst>
                        <a:ahLst/>
                        <a:cxnLst>
                          <a:cxn ang="T58">
                            <a:pos x="T0" y="T1"/>
                          </a:cxn>
                          <a:cxn ang="T59">
                            <a:pos x="T2" y="T3"/>
                          </a:cxn>
                          <a:cxn ang="T60">
                            <a:pos x="T4" y="T5"/>
                          </a:cxn>
                          <a:cxn ang="T61">
                            <a:pos x="T6" y="T7"/>
                          </a:cxn>
                          <a:cxn ang="T62">
                            <a:pos x="T8" y="T9"/>
                          </a:cxn>
                          <a:cxn ang="T63">
                            <a:pos x="T10" y="T11"/>
                          </a:cxn>
                          <a:cxn ang="T64">
                            <a:pos x="T12" y="T13"/>
                          </a:cxn>
                          <a:cxn ang="T65">
                            <a:pos x="T14" y="T15"/>
                          </a:cxn>
                          <a:cxn ang="T66">
                            <a:pos x="T16" y="T17"/>
                          </a:cxn>
                          <a:cxn ang="T67">
                            <a:pos x="T18" y="T19"/>
                          </a:cxn>
                          <a:cxn ang="T68">
                            <a:pos x="T20" y="T21"/>
                          </a:cxn>
                          <a:cxn ang="T69">
                            <a:pos x="T22" y="T23"/>
                          </a:cxn>
                          <a:cxn ang="T70">
                            <a:pos x="T24" y="T25"/>
                          </a:cxn>
                          <a:cxn ang="T71">
                            <a:pos x="T26" y="T27"/>
                          </a:cxn>
                          <a:cxn ang="T72">
                            <a:pos x="T28" y="T29"/>
                          </a:cxn>
                          <a:cxn ang="T73">
                            <a:pos x="T30" y="T31"/>
                          </a:cxn>
                          <a:cxn ang="T74">
                            <a:pos x="T32" y="T33"/>
                          </a:cxn>
                          <a:cxn ang="T75">
                            <a:pos x="T34" y="T35"/>
                          </a:cxn>
                          <a:cxn ang="T76">
                            <a:pos x="T36" y="T37"/>
                          </a:cxn>
                          <a:cxn ang="T77">
                            <a:pos x="T38" y="T39"/>
                          </a:cxn>
                          <a:cxn ang="T78">
                            <a:pos x="T40" y="T41"/>
                          </a:cxn>
                          <a:cxn ang="T79">
                            <a:pos x="T42" y="T43"/>
                          </a:cxn>
                          <a:cxn ang="T80">
                            <a:pos x="T44" y="T45"/>
                          </a:cxn>
                          <a:cxn ang="T81">
                            <a:pos x="T46" y="T47"/>
                          </a:cxn>
                          <a:cxn ang="T82">
                            <a:pos x="T48" y="T49"/>
                          </a:cxn>
                          <a:cxn ang="T83">
                            <a:pos x="T50" y="T51"/>
                          </a:cxn>
                          <a:cxn ang="T84">
                            <a:pos x="T52" y="T53"/>
                          </a:cxn>
                          <a:cxn ang="T85">
                            <a:pos x="T54" y="T55"/>
                          </a:cxn>
                          <a:cxn ang="T86">
                            <a:pos x="T56" y="T57"/>
                          </a:cxn>
                        </a:cxnLst>
                        <a:rect l="T87" t="T88" r="T89" b="T90"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694" name="Freeform 26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345" y="4443"/>
                        <a:ext cx="86" cy="69"/>
                      </a:xfrm>
                      <a:custGeom>
                        <a:avLst/>
                        <a:gdLst>
                          <a:gd name="T0" fmla="*/ 0 w 86"/>
                          <a:gd name="T1" fmla="*/ 0 h 69"/>
                          <a:gd name="T2" fmla="*/ 11 w 86"/>
                          <a:gd name="T3" fmla="*/ 10 h 69"/>
                          <a:gd name="T4" fmla="*/ 25 w 86"/>
                          <a:gd name="T5" fmla="*/ 21 h 69"/>
                          <a:gd name="T6" fmla="*/ 42 w 86"/>
                          <a:gd name="T7" fmla="*/ 33 h 69"/>
                          <a:gd name="T8" fmla="*/ 60 w 86"/>
                          <a:gd name="T9" fmla="*/ 44 h 69"/>
                          <a:gd name="T10" fmla="*/ 77 w 86"/>
                          <a:gd name="T11" fmla="*/ 54 h 69"/>
                          <a:gd name="T12" fmla="*/ 86 w 86"/>
                          <a:gd name="T13" fmla="*/ 61 h 69"/>
                          <a:gd name="T14" fmla="*/ 65 w 86"/>
                          <a:gd name="T15" fmla="*/ 69 h 69"/>
                          <a:gd name="T16" fmla="*/ 42 w 86"/>
                          <a:gd name="T17" fmla="*/ 61 h 69"/>
                          <a:gd name="T18" fmla="*/ 18 w 86"/>
                          <a:gd name="T19" fmla="*/ 52 h 69"/>
                          <a:gd name="T20" fmla="*/ 0 w 86"/>
                          <a:gd name="T21" fmla="*/ 42 h 69"/>
                          <a:gd name="T22" fmla="*/ 1 w 86"/>
                          <a:gd name="T23" fmla="*/ 33 h 69"/>
                          <a:gd name="T24" fmla="*/ 4 w 86"/>
                          <a:gd name="T25" fmla="*/ 17 h 69"/>
                          <a:gd name="T26" fmla="*/ 0 w 86"/>
                          <a:gd name="T27" fmla="*/ 0 h 69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w 86"/>
                          <a:gd name="T43" fmla="*/ 0 h 69"/>
                          <a:gd name="T44" fmla="*/ 86 w 86"/>
                          <a:gd name="T45" fmla="*/ 69 h 69"/>
                        </a:gdLst>
                        <a:ahLst/>
                        <a:cxnLst>
                          <a:cxn ang="T28">
                            <a:pos x="T0" y="T1"/>
                          </a:cxn>
                          <a:cxn ang="T29">
                            <a:pos x="T2" y="T3"/>
                          </a:cxn>
                          <a:cxn ang="T30">
                            <a:pos x="T4" y="T5"/>
                          </a:cxn>
                          <a:cxn ang="T31">
                            <a:pos x="T6" y="T7"/>
                          </a:cxn>
                          <a:cxn ang="T32">
                            <a:pos x="T8" y="T9"/>
                          </a:cxn>
                          <a:cxn ang="T33">
                            <a:pos x="T10" y="T11"/>
                          </a:cxn>
                          <a:cxn ang="T34">
                            <a:pos x="T12" y="T13"/>
                          </a:cxn>
                          <a:cxn ang="T35">
                            <a:pos x="T14" y="T15"/>
                          </a:cxn>
                          <a:cxn ang="T36">
                            <a:pos x="T16" y="T17"/>
                          </a:cxn>
                          <a:cxn ang="T37">
                            <a:pos x="T18" y="T19"/>
                          </a:cxn>
                          <a:cxn ang="T38">
                            <a:pos x="T20" y="T21"/>
                          </a:cxn>
                          <a:cxn ang="T39">
                            <a:pos x="T22" y="T23"/>
                          </a:cxn>
                          <a:cxn ang="T40">
                            <a:pos x="T24" y="T25"/>
                          </a:cxn>
                          <a:cxn ang="T41">
                            <a:pos x="T26" y="T27"/>
                          </a:cxn>
                        </a:cxnLst>
                        <a:rect l="T42" t="T43" r="T44" b="T45"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695" name="Freeform 27"/>
                      <p:cNvSpPr>
                        <a:spLocks noChangeAspect="1"/>
                      </p:cNvSpPr>
                      <p:nvPr/>
                    </p:nvSpPr>
                    <p:spPr bwMode="auto">
                      <a:xfrm>
                        <a:off x="6501" y="4426"/>
                        <a:ext cx="732" cy="689"/>
                      </a:xfrm>
                      <a:custGeom>
                        <a:avLst/>
                        <a:gdLst>
                          <a:gd name="T0" fmla="*/ 348 w 732"/>
                          <a:gd name="T1" fmla="*/ 158 h 689"/>
                          <a:gd name="T2" fmla="*/ 292 w 732"/>
                          <a:gd name="T3" fmla="*/ 181 h 689"/>
                          <a:gd name="T4" fmla="*/ 175 w 732"/>
                          <a:gd name="T5" fmla="*/ 200 h 689"/>
                          <a:gd name="T6" fmla="*/ 0 w 732"/>
                          <a:gd name="T7" fmla="*/ 209 h 689"/>
                          <a:gd name="T8" fmla="*/ 205 w 732"/>
                          <a:gd name="T9" fmla="*/ 244 h 689"/>
                          <a:gd name="T10" fmla="*/ 435 w 732"/>
                          <a:gd name="T11" fmla="*/ 225 h 689"/>
                          <a:gd name="T12" fmla="*/ 597 w 732"/>
                          <a:gd name="T13" fmla="*/ 177 h 689"/>
                          <a:gd name="T14" fmla="*/ 648 w 732"/>
                          <a:gd name="T15" fmla="*/ 169 h 689"/>
                          <a:gd name="T16" fmla="*/ 625 w 732"/>
                          <a:gd name="T17" fmla="*/ 208 h 689"/>
                          <a:gd name="T18" fmla="*/ 510 w 732"/>
                          <a:gd name="T19" fmla="*/ 263 h 689"/>
                          <a:gd name="T20" fmla="*/ 304 w 732"/>
                          <a:gd name="T21" fmla="*/ 308 h 689"/>
                          <a:gd name="T22" fmla="*/ 177 w 732"/>
                          <a:gd name="T23" fmla="*/ 352 h 689"/>
                          <a:gd name="T24" fmla="*/ 411 w 732"/>
                          <a:gd name="T25" fmla="*/ 347 h 689"/>
                          <a:gd name="T26" fmla="*/ 567 w 732"/>
                          <a:gd name="T27" fmla="*/ 308 h 689"/>
                          <a:gd name="T28" fmla="*/ 659 w 732"/>
                          <a:gd name="T29" fmla="*/ 276 h 689"/>
                          <a:gd name="T30" fmla="*/ 661 w 732"/>
                          <a:gd name="T31" fmla="*/ 299 h 689"/>
                          <a:gd name="T32" fmla="*/ 584 w 732"/>
                          <a:gd name="T33" fmla="*/ 354 h 689"/>
                          <a:gd name="T34" fmla="*/ 439 w 732"/>
                          <a:gd name="T35" fmla="*/ 407 h 689"/>
                          <a:gd name="T36" fmla="*/ 237 w 732"/>
                          <a:gd name="T37" fmla="*/ 444 h 689"/>
                          <a:gd name="T38" fmla="*/ 305 w 732"/>
                          <a:gd name="T39" fmla="*/ 466 h 689"/>
                          <a:gd name="T40" fmla="*/ 482 w 732"/>
                          <a:gd name="T41" fmla="*/ 458 h 689"/>
                          <a:gd name="T42" fmla="*/ 629 w 732"/>
                          <a:gd name="T43" fmla="*/ 413 h 689"/>
                          <a:gd name="T44" fmla="*/ 642 w 732"/>
                          <a:gd name="T45" fmla="*/ 430 h 689"/>
                          <a:gd name="T46" fmla="*/ 599 w 732"/>
                          <a:gd name="T47" fmla="*/ 474 h 689"/>
                          <a:gd name="T48" fmla="*/ 489 w 732"/>
                          <a:gd name="T49" fmla="*/ 521 h 689"/>
                          <a:gd name="T50" fmla="*/ 360 w 732"/>
                          <a:gd name="T51" fmla="*/ 542 h 689"/>
                          <a:gd name="T52" fmla="*/ 166 w 732"/>
                          <a:gd name="T53" fmla="*/ 546 h 689"/>
                          <a:gd name="T54" fmla="*/ 301 w 732"/>
                          <a:gd name="T55" fmla="*/ 579 h 689"/>
                          <a:gd name="T56" fmla="*/ 427 w 732"/>
                          <a:gd name="T57" fmla="*/ 580 h 689"/>
                          <a:gd name="T58" fmla="*/ 540 w 732"/>
                          <a:gd name="T59" fmla="*/ 562 h 689"/>
                          <a:gd name="T60" fmla="*/ 589 w 732"/>
                          <a:gd name="T61" fmla="*/ 565 h 689"/>
                          <a:gd name="T62" fmla="*/ 561 w 732"/>
                          <a:gd name="T63" fmla="*/ 597 h 689"/>
                          <a:gd name="T64" fmla="*/ 495 w 732"/>
                          <a:gd name="T65" fmla="*/ 622 h 689"/>
                          <a:gd name="T66" fmla="*/ 253 w 732"/>
                          <a:gd name="T67" fmla="*/ 649 h 689"/>
                          <a:gd name="T68" fmla="*/ 453 w 732"/>
                          <a:gd name="T69" fmla="*/ 663 h 689"/>
                          <a:gd name="T70" fmla="*/ 466 w 732"/>
                          <a:gd name="T71" fmla="*/ 687 h 689"/>
                          <a:gd name="T72" fmla="*/ 542 w 732"/>
                          <a:gd name="T73" fmla="*/ 664 h 689"/>
                          <a:gd name="T74" fmla="*/ 597 w 732"/>
                          <a:gd name="T75" fmla="*/ 621 h 689"/>
                          <a:gd name="T76" fmla="*/ 709 w 732"/>
                          <a:gd name="T77" fmla="*/ 453 h 689"/>
                          <a:gd name="T78" fmla="*/ 714 w 732"/>
                          <a:gd name="T79" fmla="*/ 419 h 689"/>
                          <a:gd name="T80" fmla="*/ 698 w 732"/>
                          <a:gd name="T81" fmla="*/ 386 h 689"/>
                          <a:gd name="T82" fmla="*/ 713 w 732"/>
                          <a:gd name="T83" fmla="*/ 354 h 689"/>
                          <a:gd name="T84" fmla="*/ 732 w 732"/>
                          <a:gd name="T85" fmla="*/ 322 h 689"/>
                          <a:gd name="T86" fmla="*/ 719 w 732"/>
                          <a:gd name="T87" fmla="*/ 287 h 689"/>
                          <a:gd name="T88" fmla="*/ 702 w 732"/>
                          <a:gd name="T89" fmla="*/ 255 h 689"/>
                          <a:gd name="T90" fmla="*/ 723 w 732"/>
                          <a:gd name="T91" fmla="*/ 221 h 689"/>
                          <a:gd name="T92" fmla="*/ 722 w 732"/>
                          <a:gd name="T93" fmla="*/ 179 h 689"/>
                          <a:gd name="T94" fmla="*/ 705 w 732"/>
                          <a:gd name="T95" fmla="*/ 147 h 689"/>
                          <a:gd name="T96" fmla="*/ 719 w 732"/>
                          <a:gd name="T97" fmla="*/ 114 h 689"/>
                          <a:gd name="T98" fmla="*/ 732 w 732"/>
                          <a:gd name="T99" fmla="*/ 80 h 689"/>
                          <a:gd name="T100" fmla="*/ 714 w 732"/>
                          <a:gd name="T101" fmla="*/ 48 h 689"/>
                          <a:gd name="T102" fmla="*/ 634 w 732"/>
                          <a:gd name="T103" fmla="*/ 50 h 689"/>
                          <a:gd name="T104" fmla="*/ 475 w 732"/>
                          <a:gd name="T105" fmla="*/ 105 h 689"/>
                          <a:gd name="T106" fmla="*/ 294 w 732"/>
                          <a:gd name="T107" fmla="*/ 135 h 689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60000 65536"/>
                          <a:gd name="T160" fmla="*/ 0 60000 65536"/>
                          <a:gd name="T161" fmla="*/ 0 60000 65536"/>
                          <a:gd name="T162" fmla="*/ 0 w 732"/>
                          <a:gd name="T163" fmla="*/ 0 h 689"/>
                          <a:gd name="T164" fmla="*/ 732 w 732"/>
                          <a:gd name="T165" fmla="*/ 689 h 689"/>
                        </a:gdLst>
                        <a:ahLst/>
                        <a:cxnLst>
                          <a:cxn ang="T108">
                            <a:pos x="T0" y="T1"/>
                          </a:cxn>
                          <a:cxn ang="T109">
                            <a:pos x="T2" y="T3"/>
                          </a:cxn>
                          <a:cxn ang="T110">
                            <a:pos x="T4" y="T5"/>
                          </a:cxn>
                          <a:cxn ang="T111">
                            <a:pos x="T6" y="T7"/>
                          </a:cxn>
                          <a:cxn ang="T112">
                            <a:pos x="T8" y="T9"/>
                          </a:cxn>
                          <a:cxn ang="T113">
                            <a:pos x="T10" y="T11"/>
                          </a:cxn>
                          <a:cxn ang="T114">
                            <a:pos x="T12" y="T13"/>
                          </a:cxn>
                          <a:cxn ang="T115">
                            <a:pos x="T14" y="T15"/>
                          </a:cxn>
                          <a:cxn ang="T116">
                            <a:pos x="T16" y="T17"/>
                          </a:cxn>
                          <a:cxn ang="T117">
                            <a:pos x="T18" y="T19"/>
                          </a:cxn>
                          <a:cxn ang="T118">
                            <a:pos x="T20" y="T21"/>
                          </a:cxn>
                          <a:cxn ang="T119">
                            <a:pos x="T22" y="T23"/>
                          </a:cxn>
                          <a:cxn ang="T120">
                            <a:pos x="T24" y="T25"/>
                          </a:cxn>
                          <a:cxn ang="T121">
                            <a:pos x="T26" y="T27"/>
                          </a:cxn>
                          <a:cxn ang="T122">
                            <a:pos x="T28" y="T29"/>
                          </a:cxn>
                          <a:cxn ang="T123">
                            <a:pos x="T30" y="T31"/>
                          </a:cxn>
                          <a:cxn ang="T124">
                            <a:pos x="T32" y="T33"/>
                          </a:cxn>
                          <a:cxn ang="T125">
                            <a:pos x="T34" y="T35"/>
                          </a:cxn>
                          <a:cxn ang="T126">
                            <a:pos x="T36" y="T37"/>
                          </a:cxn>
                          <a:cxn ang="T127">
                            <a:pos x="T38" y="T39"/>
                          </a:cxn>
                          <a:cxn ang="T128">
                            <a:pos x="T40" y="T41"/>
                          </a:cxn>
                          <a:cxn ang="T129">
                            <a:pos x="T42" y="T43"/>
                          </a:cxn>
                          <a:cxn ang="T130">
                            <a:pos x="T44" y="T45"/>
                          </a:cxn>
                          <a:cxn ang="T131">
                            <a:pos x="T46" y="T47"/>
                          </a:cxn>
                          <a:cxn ang="T132">
                            <a:pos x="T48" y="T49"/>
                          </a:cxn>
                          <a:cxn ang="T133">
                            <a:pos x="T50" y="T51"/>
                          </a:cxn>
                          <a:cxn ang="T134">
                            <a:pos x="T52" y="T53"/>
                          </a:cxn>
                          <a:cxn ang="T135">
                            <a:pos x="T54" y="T55"/>
                          </a:cxn>
                          <a:cxn ang="T136">
                            <a:pos x="T56" y="T57"/>
                          </a:cxn>
                          <a:cxn ang="T137">
                            <a:pos x="T58" y="T59"/>
                          </a:cxn>
                          <a:cxn ang="T138">
                            <a:pos x="T60" y="T61"/>
                          </a:cxn>
                          <a:cxn ang="T139">
                            <a:pos x="T62" y="T63"/>
                          </a:cxn>
                          <a:cxn ang="T140">
                            <a:pos x="T64" y="T65"/>
                          </a:cxn>
                          <a:cxn ang="T141">
                            <a:pos x="T66" y="T67"/>
                          </a:cxn>
                          <a:cxn ang="T142">
                            <a:pos x="T68" y="T69"/>
                          </a:cxn>
                          <a:cxn ang="T143">
                            <a:pos x="T70" y="T71"/>
                          </a:cxn>
                          <a:cxn ang="T144">
                            <a:pos x="T72" y="T73"/>
                          </a:cxn>
                          <a:cxn ang="T145">
                            <a:pos x="T74" y="T75"/>
                          </a:cxn>
                          <a:cxn ang="T146">
                            <a:pos x="T76" y="T77"/>
                          </a:cxn>
                          <a:cxn ang="T147">
                            <a:pos x="T78" y="T79"/>
                          </a:cxn>
                          <a:cxn ang="T148">
                            <a:pos x="T80" y="T81"/>
                          </a:cxn>
                          <a:cxn ang="T149">
                            <a:pos x="T82" y="T83"/>
                          </a:cxn>
                          <a:cxn ang="T150">
                            <a:pos x="T84" y="T85"/>
                          </a:cxn>
                          <a:cxn ang="T151">
                            <a:pos x="T86" y="T87"/>
                          </a:cxn>
                          <a:cxn ang="T152">
                            <a:pos x="T88" y="T89"/>
                          </a:cxn>
                          <a:cxn ang="T153">
                            <a:pos x="T90" y="T91"/>
                          </a:cxn>
                          <a:cxn ang="T154">
                            <a:pos x="T92" y="T93"/>
                          </a:cxn>
                          <a:cxn ang="T155">
                            <a:pos x="T94" y="T95"/>
                          </a:cxn>
                          <a:cxn ang="T156">
                            <a:pos x="T96" y="T97"/>
                          </a:cxn>
                          <a:cxn ang="T157">
                            <a:pos x="T98" y="T99"/>
                          </a:cxn>
                          <a:cxn ang="T158">
                            <a:pos x="T100" y="T101"/>
                          </a:cxn>
                          <a:cxn ang="T159">
                            <a:pos x="T102" y="T103"/>
                          </a:cxn>
                          <a:cxn ang="T160">
                            <a:pos x="T104" y="T105"/>
                          </a:cxn>
                          <a:cxn ang="T161">
                            <a:pos x="T106" y="T107"/>
                          </a:cxn>
                        </a:cxnLst>
                        <a:rect l="T162" t="T163" r="T164" b="T165"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8696" name="Group 2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929" y="4535"/>
                    <a:ext cx="218" cy="436"/>
                    <a:chOff x="6929" y="4535"/>
                    <a:chExt cx="218" cy="436"/>
                  </a:xfrm>
                </p:grpSpPr>
                <p:sp>
                  <p:nvSpPr>
                    <p:cNvPr id="28697" name="Freeform 2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971" y="4651"/>
                      <a:ext cx="167" cy="70"/>
                    </a:xfrm>
                    <a:custGeom>
                      <a:avLst/>
                      <a:gdLst>
                        <a:gd name="T0" fmla="*/ 167 w 167"/>
                        <a:gd name="T1" fmla="*/ 13 h 70"/>
                        <a:gd name="T2" fmla="*/ 151 w 167"/>
                        <a:gd name="T3" fmla="*/ 0 h 70"/>
                        <a:gd name="T4" fmla="*/ 100 w 167"/>
                        <a:gd name="T5" fmla="*/ 26 h 70"/>
                        <a:gd name="T6" fmla="*/ 49 w 167"/>
                        <a:gd name="T7" fmla="*/ 45 h 70"/>
                        <a:gd name="T8" fmla="*/ 0 w 167"/>
                        <a:gd name="T9" fmla="*/ 59 h 70"/>
                        <a:gd name="T10" fmla="*/ 9 w 167"/>
                        <a:gd name="T11" fmla="*/ 70 h 70"/>
                        <a:gd name="T12" fmla="*/ 43 w 167"/>
                        <a:gd name="T13" fmla="*/ 70 h 70"/>
                        <a:gd name="T14" fmla="*/ 89 w 167"/>
                        <a:gd name="T15" fmla="*/ 60 h 70"/>
                        <a:gd name="T16" fmla="*/ 130 w 167"/>
                        <a:gd name="T17" fmla="*/ 40 h 70"/>
                        <a:gd name="T18" fmla="*/ 167 w 167"/>
                        <a:gd name="T19" fmla="*/ 13 h 70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67"/>
                        <a:gd name="T31" fmla="*/ 0 h 70"/>
                        <a:gd name="T32" fmla="*/ 167 w 167"/>
                        <a:gd name="T33" fmla="*/ 70 h 70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698" name="Freeform 3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7001" y="4763"/>
                      <a:ext cx="146" cy="78"/>
                    </a:xfrm>
                    <a:custGeom>
                      <a:avLst/>
                      <a:gdLst>
                        <a:gd name="T0" fmla="*/ 146 w 146"/>
                        <a:gd name="T1" fmla="*/ 15 h 78"/>
                        <a:gd name="T2" fmla="*/ 138 w 146"/>
                        <a:gd name="T3" fmla="*/ 0 h 78"/>
                        <a:gd name="T4" fmla="*/ 89 w 146"/>
                        <a:gd name="T5" fmla="*/ 34 h 78"/>
                        <a:gd name="T6" fmla="*/ 50 w 146"/>
                        <a:gd name="T7" fmla="*/ 51 h 78"/>
                        <a:gd name="T8" fmla="*/ 0 w 146"/>
                        <a:gd name="T9" fmla="*/ 66 h 78"/>
                        <a:gd name="T10" fmla="*/ 10 w 146"/>
                        <a:gd name="T11" fmla="*/ 78 h 78"/>
                        <a:gd name="T12" fmla="*/ 42 w 146"/>
                        <a:gd name="T13" fmla="*/ 78 h 78"/>
                        <a:gd name="T14" fmla="*/ 74 w 146"/>
                        <a:gd name="T15" fmla="*/ 69 h 78"/>
                        <a:gd name="T16" fmla="*/ 112 w 146"/>
                        <a:gd name="T17" fmla="*/ 45 h 78"/>
                        <a:gd name="T18" fmla="*/ 146 w 146"/>
                        <a:gd name="T19" fmla="*/ 15 h 78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46"/>
                        <a:gd name="T31" fmla="*/ 0 h 78"/>
                        <a:gd name="T32" fmla="*/ 146 w 146"/>
                        <a:gd name="T33" fmla="*/ 78 h 78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699" name="Freeform 3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992" y="4894"/>
                      <a:ext cx="149" cy="77"/>
                    </a:xfrm>
                    <a:custGeom>
                      <a:avLst/>
                      <a:gdLst>
                        <a:gd name="T0" fmla="*/ 149 w 149"/>
                        <a:gd name="T1" fmla="*/ 11 h 77"/>
                        <a:gd name="T2" fmla="*/ 138 w 149"/>
                        <a:gd name="T3" fmla="*/ 0 h 77"/>
                        <a:gd name="T4" fmla="*/ 93 w 149"/>
                        <a:gd name="T5" fmla="*/ 31 h 77"/>
                        <a:gd name="T6" fmla="*/ 49 w 149"/>
                        <a:gd name="T7" fmla="*/ 49 h 77"/>
                        <a:gd name="T8" fmla="*/ 0 w 149"/>
                        <a:gd name="T9" fmla="*/ 63 h 77"/>
                        <a:gd name="T10" fmla="*/ 9 w 149"/>
                        <a:gd name="T11" fmla="*/ 77 h 77"/>
                        <a:gd name="T12" fmla="*/ 42 w 149"/>
                        <a:gd name="T13" fmla="*/ 74 h 77"/>
                        <a:gd name="T14" fmla="*/ 81 w 149"/>
                        <a:gd name="T15" fmla="*/ 65 h 77"/>
                        <a:gd name="T16" fmla="*/ 121 w 149"/>
                        <a:gd name="T17" fmla="*/ 40 h 77"/>
                        <a:gd name="T18" fmla="*/ 149 w 149"/>
                        <a:gd name="T19" fmla="*/ 11 h 77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49"/>
                        <a:gd name="T31" fmla="*/ 0 h 77"/>
                        <a:gd name="T32" fmla="*/ 149 w 149"/>
                        <a:gd name="T33" fmla="*/ 77 h 77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00" name="Freeform 3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929" y="4535"/>
                      <a:ext cx="171" cy="68"/>
                    </a:xfrm>
                    <a:custGeom>
                      <a:avLst/>
                      <a:gdLst>
                        <a:gd name="T0" fmla="*/ 171 w 171"/>
                        <a:gd name="T1" fmla="*/ 13 h 68"/>
                        <a:gd name="T2" fmla="*/ 154 w 171"/>
                        <a:gd name="T3" fmla="*/ 0 h 68"/>
                        <a:gd name="T4" fmla="*/ 97 w 171"/>
                        <a:gd name="T5" fmla="*/ 26 h 68"/>
                        <a:gd name="T6" fmla="*/ 50 w 171"/>
                        <a:gd name="T7" fmla="*/ 41 h 68"/>
                        <a:gd name="T8" fmla="*/ 0 w 171"/>
                        <a:gd name="T9" fmla="*/ 55 h 68"/>
                        <a:gd name="T10" fmla="*/ 11 w 171"/>
                        <a:gd name="T11" fmla="*/ 68 h 68"/>
                        <a:gd name="T12" fmla="*/ 42 w 171"/>
                        <a:gd name="T13" fmla="*/ 66 h 68"/>
                        <a:gd name="T14" fmla="*/ 82 w 171"/>
                        <a:gd name="T15" fmla="*/ 57 h 68"/>
                        <a:gd name="T16" fmla="*/ 127 w 171"/>
                        <a:gd name="T17" fmla="*/ 40 h 68"/>
                        <a:gd name="T18" fmla="*/ 171 w 171"/>
                        <a:gd name="T19" fmla="*/ 13 h 68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71"/>
                        <a:gd name="T31" fmla="*/ 0 h 68"/>
                        <a:gd name="T32" fmla="*/ 171 w 171"/>
                        <a:gd name="T33" fmla="*/ 68 h 68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28701" name="Freeform 33"/>
                <p:cNvSpPr>
                  <a:spLocks noChangeAspect="1"/>
                </p:cNvSpPr>
                <p:nvPr/>
              </p:nvSpPr>
              <p:spPr bwMode="auto">
                <a:xfrm>
                  <a:off x="5770" y="1606"/>
                  <a:ext cx="2019" cy="2908"/>
                </a:xfrm>
                <a:custGeom>
                  <a:avLst/>
                  <a:gdLst>
                    <a:gd name="T0" fmla="*/ 1445 w 2019"/>
                    <a:gd name="T1" fmla="*/ 2807 h 2908"/>
                    <a:gd name="T2" fmla="*/ 1463 w 2019"/>
                    <a:gd name="T3" fmla="*/ 2784 h 2908"/>
                    <a:gd name="T4" fmla="*/ 1471 w 2019"/>
                    <a:gd name="T5" fmla="*/ 2765 h 2908"/>
                    <a:gd name="T6" fmla="*/ 1484 w 2019"/>
                    <a:gd name="T7" fmla="*/ 2698 h 2908"/>
                    <a:gd name="T8" fmla="*/ 1563 w 2019"/>
                    <a:gd name="T9" fmla="*/ 2229 h 2908"/>
                    <a:gd name="T10" fmla="*/ 1619 w 2019"/>
                    <a:gd name="T11" fmla="*/ 2062 h 2908"/>
                    <a:gd name="T12" fmla="*/ 1672 w 2019"/>
                    <a:gd name="T13" fmla="*/ 1943 h 2908"/>
                    <a:gd name="T14" fmla="*/ 1773 w 2019"/>
                    <a:gd name="T15" fmla="*/ 1766 h 2908"/>
                    <a:gd name="T16" fmla="*/ 1879 w 2019"/>
                    <a:gd name="T17" fmla="*/ 1590 h 2908"/>
                    <a:gd name="T18" fmla="*/ 1952 w 2019"/>
                    <a:gd name="T19" fmla="*/ 1429 h 2908"/>
                    <a:gd name="T20" fmla="*/ 1995 w 2019"/>
                    <a:gd name="T21" fmla="*/ 1267 h 2908"/>
                    <a:gd name="T22" fmla="*/ 2019 w 2019"/>
                    <a:gd name="T23" fmla="*/ 1062 h 2908"/>
                    <a:gd name="T24" fmla="*/ 2003 w 2019"/>
                    <a:gd name="T25" fmla="*/ 873 h 2908"/>
                    <a:gd name="T26" fmla="*/ 1960 w 2019"/>
                    <a:gd name="T27" fmla="*/ 694 h 2908"/>
                    <a:gd name="T28" fmla="*/ 1888 w 2019"/>
                    <a:gd name="T29" fmla="*/ 529 h 2908"/>
                    <a:gd name="T30" fmla="*/ 1765 w 2019"/>
                    <a:gd name="T31" fmla="*/ 354 h 2908"/>
                    <a:gd name="T32" fmla="*/ 1636 w 2019"/>
                    <a:gd name="T33" fmla="*/ 232 h 2908"/>
                    <a:gd name="T34" fmla="*/ 1471 w 2019"/>
                    <a:gd name="T35" fmla="*/ 120 h 2908"/>
                    <a:gd name="T36" fmla="*/ 1277 w 2019"/>
                    <a:gd name="T37" fmla="*/ 40 h 2908"/>
                    <a:gd name="T38" fmla="*/ 1115 w 2019"/>
                    <a:gd name="T39" fmla="*/ 6 h 2908"/>
                    <a:gd name="T40" fmla="*/ 936 w 2019"/>
                    <a:gd name="T41" fmla="*/ 0 h 2908"/>
                    <a:gd name="T42" fmla="*/ 782 w 2019"/>
                    <a:gd name="T43" fmla="*/ 28 h 2908"/>
                    <a:gd name="T44" fmla="*/ 630 w 2019"/>
                    <a:gd name="T45" fmla="*/ 78 h 2908"/>
                    <a:gd name="T46" fmla="*/ 501 w 2019"/>
                    <a:gd name="T47" fmla="*/ 145 h 2908"/>
                    <a:gd name="T48" fmla="*/ 365 w 2019"/>
                    <a:gd name="T49" fmla="*/ 242 h 2908"/>
                    <a:gd name="T50" fmla="*/ 242 w 2019"/>
                    <a:gd name="T51" fmla="*/ 360 h 2908"/>
                    <a:gd name="T52" fmla="*/ 140 w 2019"/>
                    <a:gd name="T53" fmla="*/ 495 h 2908"/>
                    <a:gd name="T54" fmla="*/ 53 w 2019"/>
                    <a:gd name="T55" fmla="*/ 685 h 2908"/>
                    <a:gd name="T56" fmla="*/ 7 w 2019"/>
                    <a:gd name="T57" fmla="*/ 879 h 2908"/>
                    <a:gd name="T58" fmla="*/ 0 w 2019"/>
                    <a:gd name="T59" fmla="*/ 1052 h 2908"/>
                    <a:gd name="T60" fmla="*/ 14 w 2019"/>
                    <a:gd name="T61" fmla="*/ 1239 h 2908"/>
                    <a:gd name="T62" fmla="*/ 62 w 2019"/>
                    <a:gd name="T63" fmla="*/ 1427 h 2908"/>
                    <a:gd name="T64" fmla="*/ 144 w 2019"/>
                    <a:gd name="T65" fmla="*/ 1602 h 2908"/>
                    <a:gd name="T66" fmla="*/ 239 w 2019"/>
                    <a:gd name="T67" fmla="*/ 1770 h 2908"/>
                    <a:gd name="T68" fmla="*/ 370 w 2019"/>
                    <a:gd name="T69" fmla="*/ 2007 h 2908"/>
                    <a:gd name="T70" fmla="*/ 429 w 2019"/>
                    <a:gd name="T71" fmla="*/ 2138 h 2908"/>
                    <a:gd name="T72" fmla="*/ 469 w 2019"/>
                    <a:gd name="T73" fmla="*/ 2292 h 2908"/>
                    <a:gd name="T74" fmla="*/ 501 w 2019"/>
                    <a:gd name="T75" fmla="*/ 2506 h 2908"/>
                    <a:gd name="T76" fmla="*/ 526 w 2019"/>
                    <a:gd name="T77" fmla="*/ 2693 h 2908"/>
                    <a:gd name="T78" fmla="*/ 543 w 2019"/>
                    <a:gd name="T79" fmla="*/ 2767 h 2908"/>
                    <a:gd name="T80" fmla="*/ 552 w 2019"/>
                    <a:gd name="T81" fmla="*/ 2784 h 2908"/>
                    <a:gd name="T82" fmla="*/ 576 w 2019"/>
                    <a:gd name="T83" fmla="*/ 2812 h 2908"/>
                    <a:gd name="T84" fmla="*/ 635 w 2019"/>
                    <a:gd name="T85" fmla="*/ 2847 h 2908"/>
                    <a:gd name="T86" fmla="*/ 703 w 2019"/>
                    <a:gd name="T87" fmla="*/ 2870 h 2908"/>
                    <a:gd name="T88" fmla="*/ 778 w 2019"/>
                    <a:gd name="T89" fmla="*/ 2889 h 2908"/>
                    <a:gd name="T90" fmla="*/ 857 w 2019"/>
                    <a:gd name="T91" fmla="*/ 2900 h 2908"/>
                    <a:gd name="T92" fmla="*/ 934 w 2019"/>
                    <a:gd name="T93" fmla="*/ 2906 h 2908"/>
                    <a:gd name="T94" fmla="*/ 1006 w 2019"/>
                    <a:gd name="T95" fmla="*/ 2908 h 2908"/>
                    <a:gd name="T96" fmla="*/ 1086 w 2019"/>
                    <a:gd name="T97" fmla="*/ 2906 h 2908"/>
                    <a:gd name="T98" fmla="*/ 1166 w 2019"/>
                    <a:gd name="T99" fmla="*/ 2900 h 2908"/>
                    <a:gd name="T100" fmla="*/ 1241 w 2019"/>
                    <a:gd name="T101" fmla="*/ 2887 h 2908"/>
                    <a:gd name="T102" fmla="*/ 1309 w 2019"/>
                    <a:gd name="T103" fmla="*/ 2871 h 2908"/>
                    <a:gd name="T104" fmla="*/ 1375 w 2019"/>
                    <a:gd name="T105" fmla="*/ 2849 h 290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2019"/>
                    <a:gd name="T160" fmla="*/ 0 h 2908"/>
                    <a:gd name="T161" fmla="*/ 2019 w 2019"/>
                    <a:gd name="T162" fmla="*/ 2908 h 290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635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2" name="Oval 34"/>
                <p:cNvSpPr>
                  <a:spLocks noChangeAspect="1" noChangeArrowheads="1"/>
                </p:cNvSpPr>
                <p:nvPr/>
              </p:nvSpPr>
              <p:spPr bwMode="auto">
                <a:xfrm>
                  <a:off x="6337" y="4185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8703" name="Freeform 35"/>
                <p:cNvSpPr>
                  <a:spLocks noChangeAspect="1"/>
                </p:cNvSpPr>
                <p:nvPr/>
              </p:nvSpPr>
              <p:spPr bwMode="auto">
                <a:xfrm>
                  <a:off x="7261" y="1899"/>
                  <a:ext cx="338" cy="432"/>
                </a:xfrm>
                <a:custGeom>
                  <a:avLst/>
                  <a:gdLst>
                    <a:gd name="T0" fmla="*/ 0 w 338"/>
                    <a:gd name="T1" fmla="*/ 0 h 432"/>
                    <a:gd name="T2" fmla="*/ 90 w 338"/>
                    <a:gd name="T3" fmla="*/ 46 h 432"/>
                    <a:gd name="T4" fmla="*/ 172 w 338"/>
                    <a:gd name="T5" fmla="*/ 97 h 432"/>
                    <a:gd name="T6" fmla="*/ 234 w 338"/>
                    <a:gd name="T7" fmla="*/ 148 h 432"/>
                    <a:gd name="T8" fmla="*/ 275 w 338"/>
                    <a:gd name="T9" fmla="*/ 203 h 432"/>
                    <a:gd name="T10" fmla="*/ 304 w 338"/>
                    <a:gd name="T11" fmla="*/ 259 h 432"/>
                    <a:gd name="T12" fmla="*/ 325 w 338"/>
                    <a:gd name="T13" fmla="*/ 308 h 432"/>
                    <a:gd name="T14" fmla="*/ 338 w 338"/>
                    <a:gd name="T15" fmla="*/ 358 h 432"/>
                    <a:gd name="T16" fmla="*/ 219 w 338"/>
                    <a:gd name="T17" fmla="*/ 432 h 432"/>
                    <a:gd name="T18" fmla="*/ 208 w 338"/>
                    <a:gd name="T19" fmla="*/ 362 h 432"/>
                    <a:gd name="T20" fmla="*/ 189 w 338"/>
                    <a:gd name="T21" fmla="*/ 287 h 432"/>
                    <a:gd name="T22" fmla="*/ 161 w 338"/>
                    <a:gd name="T23" fmla="*/ 209 h 432"/>
                    <a:gd name="T24" fmla="*/ 124 w 338"/>
                    <a:gd name="T25" fmla="*/ 144 h 432"/>
                    <a:gd name="T26" fmla="*/ 73 w 338"/>
                    <a:gd name="T27" fmla="*/ 78 h 432"/>
                    <a:gd name="T28" fmla="*/ 0 w 338"/>
                    <a:gd name="T29" fmla="*/ 0 h 4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38"/>
                    <a:gd name="T46" fmla="*/ 0 h 432"/>
                    <a:gd name="T47" fmla="*/ 338 w 338"/>
                    <a:gd name="T48" fmla="*/ 432 h 43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8704" name="Group 36"/>
                <p:cNvGrpSpPr>
                  <a:grpSpLocks noChangeAspect="1"/>
                </p:cNvGrpSpPr>
                <p:nvPr/>
              </p:nvGrpSpPr>
              <p:grpSpPr bwMode="auto">
                <a:xfrm>
                  <a:off x="6498" y="2481"/>
                  <a:ext cx="562" cy="1806"/>
                  <a:chOff x="6498" y="2481"/>
                  <a:chExt cx="562" cy="1806"/>
                </a:xfrm>
              </p:grpSpPr>
              <p:sp>
                <p:nvSpPr>
                  <p:cNvPr id="28705" name="Freeform 37"/>
                  <p:cNvSpPr>
                    <a:spLocks noChangeAspect="1"/>
                  </p:cNvSpPr>
                  <p:nvPr/>
                </p:nvSpPr>
                <p:spPr bwMode="auto">
                  <a:xfrm>
                    <a:off x="6604" y="3234"/>
                    <a:ext cx="345" cy="1053"/>
                  </a:xfrm>
                  <a:custGeom>
                    <a:avLst/>
                    <a:gdLst>
                      <a:gd name="T0" fmla="*/ 0 w 345"/>
                      <a:gd name="T1" fmla="*/ 80 h 1053"/>
                      <a:gd name="T2" fmla="*/ 6 w 345"/>
                      <a:gd name="T3" fmla="*/ 252 h 1053"/>
                      <a:gd name="T4" fmla="*/ 23 w 345"/>
                      <a:gd name="T5" fmla="*/ 274 h 1053"/>
                      <a:gd name="T6" fmla="*/ 17 w 345"/>
                      <a:gd name="T7" fmla="*/ 975 h 1053"/>
                      <a:gd name="T8" fmla="*/ 40 w 345"/>
                      <a:gd name="T9" fmla="*/ 1053 h 1053"/>
                      <a:gd name="T10" fmla="*/ 98 w 345"/>
                      <a:gd name="T11" fmla="*/ 1053 h 1053"/>
                      <a:gd name="T12" fmla="*/ 146 w 345"/>
                      <a:gd name="T13" fmla="*/ 1015 h 1053"/>
                      <a:gd name="T14" fmla="*/ 201 w 345"/>
                      <a:gd name="T15" fmla="*/ 1015 h 1053"/>
                      <a:gd name="T16" fmla="*/ 245 w 345"/>
                      <a:gd name="T17" fmla="*/ 1053 h 1053"/>
                      <a:gd name="T18" fmla="*/ 307 w 345"/>
                      <a:gd name="T19" fmla="*/ 1053 h 1053"/>
                      <a:gd name="T20" fmla="*/ 328 w 345"/>
                      <a:gd name="T21" fmla="*/ 975 h 1053"/>
                      <a:gd name="T22" fmla="*/ 317 w 345"/>
                      <a:gd name="T23" fmla="*/ 274 h 1053"/>
                      <a:gd name="T24" fmla="*/ 333 w 345"/>
                      <a:gd name="T25" fmla="*/ 252 h 1053"/>
                      <a:gd name="T26" fmla="*/ 345 w 345"/>
                      <a:gd name="T27" fmla="*/ 80 h 1053"/>
                      <a:gd name="T28" fmla="*/ 269 w 345"/>
                      <a:gd name="T29" fmla="*/ 17 h 1053"/>
                      <a:gd name="T30" fmla="*/ 231 w 345"/>
                      <a:gd name="T31" fmla="*/ 17 h 1053"/>
                      <a:gd name="T32" fmla="*/ 210 w 345"/>
                      <a:gd name="T33" fmla="*/ 0 h 1053"/>
                      <a:gd name="T34" fmla="*/ 123 w 345"/>
                      <a:gd name="T35" fmla="*/ 0 h 1053"/>
                      <a:gd name="T36" fmla="*/ 104 w 345"/>
                      <a:gd name="T37" fmla="*/ 17 h 1053"/>
                      <a:gd name="T38" fmla="*/ 72 w 345"/>
                      <a:gd name="T39" fmla="*/ 17 h 1053"/>
                      <a:gd name="T40" fmla="*/ 0 w 345"/>
                      <a:gd name="T41" fmla="*/ 80 h 1053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45"/>
                      <a:gd name="T64" fmla="*/ 0 h 1053"/>
                      <a:gd name="T65" fmla="*/ 345 w 345"/>
                      <a:gd name="T66" fmla="*/ 1053 h 1053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706" name="Oval 3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781" y="3267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zh-CN">
                      <a:latin typeface="Comic Sans MS" panose="030F0702030302020204" pitchFamily="66" charset="0"/>
                    </a:endParaRPr>
                  </a:p>
                </p:txBody>
              </p:sp>
              <p:grpSp>
                <p:nvGrpSpPr>
                  <p:cNvPr id="28707" name="Group 3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498" y="2481"/>
                    <a:ext cx="562" cy="828"/>
                    <a:chOff x="6498" y="2481"/>
                    <a:chExt cx="562" cy="828"/>
                  </a:xfrm>
                </p:grpSpPr>
                <p:sp>
                  <p:nvSpPr>
                    <p:cNvPr id="28708" name="Oval 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6531" y="2481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zh-CN">
                        <a:latin typeface="Comic Sans MS" panose="030F0702030302020204" pitchFamily="66" charset="0"/>
                      </a:endParaRPr>
                    </a:p>
                  </p:txBody>
                </p:sp>
                <p:sp>
                  <p:nvSpPr>
                    <p:cNvPr id="28709" name="Freeform 4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6498" y="2610"/>
                      <a:ext cx="562" cy="699"/>
                    </a:xfrm>
                    <a:custGeom>
                      <a:avLst/>
                      <a:gdLst>
                        <a:gd name="T0" fmla="*/ 358 w 562"/>
                        <a:gd name="T1" fmla="*/ 699 h 699"/>
                        <a:gd name="T2" fmla="*/ 562 w 562"/>
                        <a:gd name="T3" fmla="*/ 69 h 699"/>
                        <a:gd name="T4" fmla="*/ 526 w 562"/>
                        <a:gd name="T5" fmla="*/ 56 h 699"/>
                        <a:gd name="T6" fmla="*/ 485 w 562"/>
                        <a:gd name="T7" fmla="*/ 38 h 699"/>
                        <a:gd name="T8" fmla="*/ 431 w 562"/>
                        <a:gd name="T9" fmla="*/ 24 h 699"/>
                        <a:gd name="T10" fmla="*/ 384 w 562"/>
                        <a:gd name="T11" fmla="*/ 12 h 699"/>
                        <a:gd name="T12" fmla="*/ 342 w 562"/>
                        <a:gd name="T13" fmla="*/ 4 h 699"/>
                        <a:gd name="T14" fmla="*/ 297 w 562"/>
                        <a:gd name="T15" fmla="*/ 0 h 699"/>
                        <a:gd name="T16" fmla="*/ 248 w 562"/>
                        <a:gd name="T17" fmla="*/ 3 h 699"/>
                        <a:gd name="T18" fmla="*/ 185 w 562"/>
                        <a:gd name="T19" fmla="*/ 10 h 699"/>
                        <a:gd name="T20" fmla="*/ 132 w 562"/>
                        <a:gd name="T21" fmla="*/ 24 h 699"/>
                        <a:gd name="T22" fmla="*/ 80 w 562"/>
                        <a:gd name="T23" fmla="*/ 38 h 699"/>
                        <a:gd name="T24" fmla="*/ 34 w 562"/>
                        <a:gd name="T25" fmla="*/ 58 h 699"/>
                        <a:gd name="T26" fmla="*/ 0 w 562"/>
                        <a:gd name="T27" fmla="*/ 76 h 699"/>
                        <a:gd name="T28" fmla="*/ 197 w 562"/>
                        <a:gd name="T29" fmla="*/ 699 h 699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w 562"/>
                        <a:gd name="T46" fmla="*/ 0 h 699"/>
                        <a:gd name="T47" fmla="*/ 562 w 562"/>
                        <a:gd name="T48" fmla="*/ 699 h 699"/>
                      </a:gdLst>
                      <a:ahLst/>
                      <a:cxnLst>
                        <a:cxn ang="T30">
                          <a:pos x="T0" y="T1"/>
                        </a:cxn>
                        <a:cxn ang="T31">
                          <a:pos x="T2" y="T3"/>
                        </a:cxn>
                        <a:cxn ang="T32">
                          <a:pos x="T4" y="T5"/>
                        </a:cxn>
                        <a:cxn ang="T33">
                          <a:pos x="T6" y="T7"/>
                        </a:cxn>
                        <a:cxn ang="T34">
                          <a:pos x="T8" y="T9"/>
                        </a:cxn>
                        <a:cxn ang="T35">
                          <a:pos x="T10" y="T11"/>
                        </a:cxn>
                        <a:cxn ang="T36">
                          <a:pos x="T12" y="T13"/>
                        </a:cxn>
                        <a:cxn ang="T37">
                          <a:pos x="T14" y="T15"/>
                        </a:cxn>
                        <a:cxn ang="T38">
                          <a:pos x="T16" y="T17"/>
                        </a:cxn>
                        <a:cxn ang="T39">
                          <a:pos x="T18" y="T19"/>
                        </a:cxn>
                        <a:cxn ang="T40">
                          <a:pos x="T20" y="T21"/>
                        </a:cxn>
                        <a:cxn ang="T41">
                          <a:pos x="T22" y="T23"/>
                        </a:cxn>
                        <a:cxn ang="T42">
                          <a:pos x="T24" y="T25"/>
                        </a:cxn>
                        <a:cxn ang="T43">
                          <a:pos x="T26" y="T27"/>
                        </a:cxn>
                        <a:cxn ang="T44">
                          <a:pos x="T28" y="T29"/>
                        </a:cxn>
                      </a:cxnLst>
                      <a:rect l="T45" t="T46" r="T47" b="T48"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710" name="Group 4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676" y="3385"/>
                    <a:ext cx="193" cy="804"/>
                    <a:chOff x="6676" y="3385"/>
                    <a:chExt cx="193" cy="804"/>
                  </a:xfrm>
                </p:grpSpPr>
                <p:sp>
                  <p:nvSpPr>
                    <p:cNvPr id="28711" name="Line 43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708" y="3406"/>
                      <a:ext cx="1" cy="783"/>
                    </a:xfrm>
                    <a:prstGeom prst="line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12" name="Line 44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836" y="3406"/>
                      <a:ext cx="4" cy="779"/>
                    </a:xfrm>
                    <a:prstGeom prst="line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13" name="Line 45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6866" y="3385"/>
                      <a:ext cx="3" cy="780"/>
                    </a:xfrm>
                    <a:prstGeom prst="line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714" name="Line 46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 flipV="1">
                      <a:off x="6676" y="3385"/>
                      <a:ext cx="2" cy="780"/>
                    </a:xfrm>
                    <a:prstGeom prst="line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91240B29-F687-4F45-9708-019B960494DF}">
                        <a14:hiddenLine xmlns:a14="http://schemas.microsoft.com/office/drawing/2010/main" w="6350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28715" name="Freeform 47"/>
                <p:cNvSpPr>
                  <a:spLocks noChangeAspect="1"/>
                </p:cNvSpPr>
                <p:nvPr/>
              </p:nvSpPr>
              <p:spPr bwMode="auto">
                <a:xfrm>
                  <a:off x="6740" y="3766"/>
                  <a:ext cx="546" cy="681"/>
                </a:xfrm>
                <a:custGeom>
                  <a:avLst/>
                  <a:gdLst>
                    <a:gd name="T0" fmla="*/ 546 w 546"/>
                    <a:gd name="T1" fmla="*/ 0 h 681"/>
                    <a:gd name="T2" fmla="*/ 523 w 546"/>
                    <a:gd name="T3" fmla="*/ 20 h 681"/>
                    <a:gd name="T4" fmla="*/ 432 w 546"/>
                    <a:gd name="T5" fmla="*/ 441 h 681"/>
                    <a:gd name="T6" fmla="*/ 415 w 546"/>
                    <a:gd name="T7" fmla="*/ 483 h 681"/>
                    <a:gd name="T8" fmla="*/ 388 w 546"/>
                    <a:gd name="T9" fmla="*/ 518 h 681"/>
                    <a:gd name="T10" fmla="*/ 347 w 546"/>
                    <a:gd name="T11" fmla="*/ 550 h 681"/>
                    <a:gd name="T12" fmla="*/ 307 w 546"/>
                    <a:gd name="T13" fmla="*/ 575 h 681"/>
                    <a:gd name="T14" fmla="*/ 262 w 546"/>
                    <a:gd name="T15" fmla="*/ 598 h 681"/>
                    <a:gd name="T16" fmla="*/ 215 w 546"/>
                    <a:gd name="T17" fmla="*/ 618 h 681"/>
                    <a:gd name="T18" fmla="*/ 163 w 546"/>
                    <a:gd name="T19" fmla="*/ 637 h 681"/>
                    <a:gd name="T20" fmla="*/ 119 w 546"/>
                    <a:gd name="T21" fmla="*/ 647 h 681"/>
                    <a:gd name="T22" fmla="*/ 65 w 546"/>
                    <a:gd name="T23" fmla="*/ 656 h 681"/>
                    <a:gd name="T24" fmla="*/ 0 w 546"/>
                    <a:gd name="T25" fmla="*/ 652 h 681"/>
                    <a:gd name="T26" fmla="*/ 10 w 546"/>
                    <a:gd name="T27" fmla="*/ 677 h 681"/>
                    <a:gd name="T28" fmla="*/ 55 w 546"/>
                    <a:gd name="T29" fmla="*/ 681 h 681"/>
                    <a:gd name="T30" fmla="*/ 86 w 546"/>
                    <a:gd name="T31" fmla="*/ 681 h 681"/>
                    <a:gd name="T32" fmla="*/ 134 w 546"/>
                    <a:gd name="T33" fmla="*/ 677 h 681"/>
                    <a:gd name="T34" fmla="*/ 173 w 546"/>
                    <a:gd name="T35" fmla="*/ 674 h 681"/>
                    <a:gd name="T36" fmla="*/ 227 w 546"/>
                    <a:gd name="T37" fmla="*/ 665 h 681"/>
                    <a:gd name="T38" fmla="*/ 269 w 546"/>
                    <a:gd name="T39" fmla="*/ 657 h 681"/>
                    <a:gd name="T40" fmla="*/ 316 w 546"/>
                    <a:gd name="T41" fmla="*/ 643 h 681"/>
                    <a:gd name="T42" fmla="*/ 343 w 546"/>
                    <a:gd name="T43" fmla="*/ 635 h 681"/>
                    <a:gd name="T44" fmla="*/ 384 w 546"/>
                    <a:gd name="T45" fmla="*/ 618 h 681"/>
                    <a:gd name="T46" fmla="*/ 427 w 546"/>
                    <a:gd name="T47" fmla="*/ 590 h 681"/>
                    <a:gd name="T48" fmla="*/ 440 w 546"/>
                    <a:gd name="T49" fmla="*/ 575 h 681"/>
                    <a:gd name="T50" fmla="*/ 452 w 546"/>
                    <a:gd name="T51" fmla="*/ 554 h 681"/>
                    <a:gd name="T52" fmla="*/ 462 w 546"/>
                    <a:gd name="T53" fmla="*/ 512 h 681"/>
                    <a:gd name="T54" fmla="*/ 471 w 546"/>
                    <a:gd name="T55" fmla="*/ 470 h 681"/>
                    <a:gd name="T56" fmla="*/ 546 w 546"/>
                    <a:gd name="T57" fmla="*/ 0 h 681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546"/>
                    <a:gd name="T88" fmla="*/ 0 h 681"/>
                    <a:gd name="T89" fmla="*/ 546 w 546"/>
                    <a:gd name="T90" fmla="*/ 681 h 681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8716" name="Rectangle 48"/>
              <p:cNvSpPr>
                <a:spLocks noChangeAspect="1" noChangeArrowheads="1"/>
              </p:cNvSpPr>
              <p:nvPr/>
            </p:nvSpPr>
            <p:spPr bwMode="auto">
              <a:xfrm>
                <a:off x="5695" y="6585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28717" name="Group 49"/>
          <p:cNvGrpSpPr/>
          <p:nvPr/>
        </p:nvGrpSpPr>
        <p:grpSpPr bwMode="auto">
          <a:xfrm>
            <a:off x="5903913" y="1592263"/>
            <a:ext cx="1763712" cy="990600"/>
            <a:chOff x="4013" y="890"/>
            <a:chExt cx="1111" cy="624"/>
          </a:xfrm>
        </p:grpSpPr>
        <p:sp>
          <p:nvSpPr>
            <p:cNvPr id="28718" name="AutoShape 50"/>
            <p:cNvSpPr>
              <a:spLocks noChangeArrowheads="1"/>
            </p:cNvSpPr>
            <p:nvPr/>
          </p:nvSpPr>
          <p:spPr bwMode="auto">
            <a:xfrm>
              <a:off x="4014" y="1275"/>
              <a:ext cx="1097" cy="174"/>
            </a:xfrm>
            <a:prstGeom prst="parallelogram">
              <a:avLst>
                <a:gd name="adj" fmla="val 157615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grpSp>
          <p:nvGrpSpPr>
            <p:cNvPr id="28719" name="Group 51"/>
            <p:cNvGrpSpPr/>
            <p:nvPr/>
          </p:nvGrpSpPr>
          <p:grpSpPr bwMode="auto">
            <a:xfrm>
              <a:off x="4013" y="890"/>
              <a:ext cx="1111" cy="624"/>
              <a:chOff x="4014" y="890"/>
              <a:chExt cx="1111" cy="624"/>
            </a:xfrm>
          </p:grpSpPr>
          <p:grpSp>
            <p:nvGrpSpPr>
              <p:cNvPr id="28720" name="Group 52"/>
              <p:cNvGrpSpPr/>
              <p:nvPr/>
            </p:nvGrpSpPr>
            <p:grpSpPr bwMode="auto">
              <a:xfrm rot="1936516">
                <a:off x="4354" y="890"/>
                <a:ext cx="509" cy="250"/>
                <a:chOff x="4309" y="527"/>
                <a:chExt cx="509" cy="250"/>
              </a:xfrm>
            </p:grpSpPr>
            <p:sp>
              <p:nvSpPr>
                <p:cNvPr id="28721" name="AutoShape 53"/>
                <p:cNvSpPr>
                  <a:spLocks noChangeArrowheads="1"/>
                </p:cNvSpPr>
                <p:nvPr/>
              </p:nvSpPr>
              <p:spPr bwMode="auto">
                <a:xfrm rot="3179038">
                  <a:off x="4506" y="489"/>
                  <a:ext cx="91" cy="48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6600"/>
                </a:solidFill>
                <a:ln w="190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28722" name="AutoShape 54"/>
                <p:cNvSpPr>
                  <a:spLocks noChangeArrowheads="1"/>
                </p:cNvSpPr>
                <p:nvPr/>
              </p:nvSpPr>
              <p:spPr bwMode="auto">
                <a:xfrm rot="3179038">
                  <a:off x="4735" y="509"/>
                  <a:ext cx="65" cy="10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</p:grpSp>
          <p:sp>
            <p:nvSpPr>
              <p:cNvPr id="28723" name="Freeform 55"/>
              <p:cNvSpPr/>
              <p:nvPr/>
            </p:nvSpPr>
            <p:spPr bwMode="auto">
              <a:xfrm>
                <a:off x="4014" y="1448"/>
                <a:ext cx="826" cy="66"/>
              </a:xfrm>
              <a:custGeom>
                <a:avLst/>
                <a:gdLst>
                  <a:gd name="T0" fmla="*/ 0 w 1440"/>
                  <a:gd name="T1" fmla="*/ 0 h 255"/>
                  <a:gd name="T2" fmla="*/ 0 w 1440"/>
                  <a:gd name="T3" fmla="*/ 0 h 255"/>
                  <a:gd name="T4" fmla="*/ 6 w 1440"/>
                  <a:gd name="T5" fmla="*/ 0 h 255"/>
                  <a:gd name="T6" fmla="*/ 6 w 1440"/>
                  <a:gd name="T7" fmla="*/ 0 h 2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40"/>
                  <a:gd name="T13" fmla="*/ 0 h 255"/>
                  <a:gd name="T14" fmla="*/ 1440 w 1440"/>
                  <a:gd name="T15" fmla="*/ 255 h 2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40" h="255">
                    <a:moveTo>
                      <a:pt x="0" y="45"/>
                    </a:moveTo>
                    <a:lnTo>
                      <a:pt x="0" y="255"/>
                    </a:lnTo>
                    <a:lnTo>
                      <a:pt x="1440" y="255"/>
                    </a:lnTo>
                    <a:lnTo>
                      <a:pt x="1440" y="0"/>
                    </a:lnTo>
                  </a:path>
                </a:pathLst>
              </a:custGeom>
              <a:solidFill>
                <a:srgbClr val="FFFF00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4" name="Freeform 56"/>
              <p:cNvSpPr/>
              <p:nvPr/>
            </p:nvSpPr>
            <p:spPr bwMode="auto">
              <a:xfrm>
                <a:off x="4840" y="1274"/>
                <a:ext cx="285" cy="240"/>
              </a:xfrm>
              <a:custGeom>
                <a:avLst/>
                <a:gdLst>
                  <a:gd name="T0" fmla="*/ 2 w 496"/>
                  <a:gd name="T1" fmla="*/ 0 h 495"/>
                  <a:gd name="T2" fmla="*/ 2 w 496"/>
                  <a:gd name="T3" fmla="*/ 0 h 495"/>
                  <a:gd name="T4" fmla="*/ 0 w 496"/>
                  <a:gd name="T5" fmla="*/ 0 h 495"/>
                  <a:gd name="T6" fmla="*/ 0 60000 65536"/>
                  <a:gd name="T7" fmla="*/ 0 60000 65536"/>
                  <a:gd name="T8" fmla="*/ 0 60000 65536"/>
                  <a:gd name="T9" fmla="*/ 0 w 496"/>
                  <a:gd name="T10" fmla="*/ 0 h 495"/>
                  <a:gd name="T11" fmla="*/ 496 w 496"/>
                  <a:gd name="T12" fmla="*/ 495 h 49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96" h="495">
                    <a:moveTo>
                      <a:pt x="481" y="0"/>
                    </a:moveTo>
                    <a:lnTo>
                      <a:pt x="496" y="150"/>
                    </a:lnTo>
                    <a:lnTo>
                      <a:pt x="0" y="495"/>
                    </a:lnTo>
                  </a:path>
                </a:pathLst>
              </a:custGeom>
              <a:solidFill>
                <a:srgbClr val="FFFF00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5" name="AutoShape 57"/>
              <p:cNvSpPr>
                <a:spLocks noChangeArrowheads="1"/>
              </p:cNvSpPr>
              <p:nvPr/>
            </p:nvSpPr>
            <p:spPr bwMode="auto">
              <a:xfrm>
                <a:off x="4342" y="1068"/>
                <a:ext cx="103" cy="299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28726" name="AutoShape 58"/>
              <p:cNvSpPr>
                <a:spLocks noChangeArrowheads="1"/>
              </p:cNvSpPr>
              <p:nvPr/>
            </p:nvSpPr>
            <p:spPr bwMode="auto">
              <a:xfrm>
                <a:off x="4649" y="1071"/>
                <a:ext cx="104" cy="299"/>
              </a:xfrm>
              <a:prstGeom prst="roundRect">
                <a:avLst>
                  <a:gd name="adj" fmla="val 50000"/>
                </a:avLst>
              </a:prstGeom>
              <a:solidFill>
                <a:srgbClr val="FF0000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28727" name="AutoShape 59"/>
              <p:cNvSpPr>
                <a:spLocks noChangeArrowheads="1"/>
              </p:cNvSpPr>
              <p:nvPr/>
            </p:nvSpPr>
            <p:spPr bwMode="auto">
              <a:xfrm rot="-151939">
                <a:off x="4206" y="1293"/>
                <a:ext cx="77" cy="85"/>
              </a:xfrm>
              <a:prstGeom prst="roundRect">
                <a:avLst>
                  <a:gd name="adj" fmla="val 0"/>
                </a:avLst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28728" name="AutoShape 60"/>
              <p:cNvSpPr>
                <a:spLocks noChangeArrowheads="1"/>
              </p:cNvSpPr>
              <p:nvPr/>
            </p:nvSpPr>
            <p:spPr bwMode="auto">
              <a:xfrm rot="-151939">
                <a:off x="4852" y="1293"/>
                <a:ext cx="77" cy="85"/>
              </a:xfrm>
              <a:prstGeom prst="roundRect">
                <a:avLst>
                  <a:gd name="adj" fmla="val 0"/>
                </a:avLst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</p:grpSp>
      <p:sp>
        <p:nvSpPr>
          <p:cNvPr id="28729" name="Freeform 61"/>
          <p:cNvSpPr/>
          <p:nvPr/>
        </p:nvSpPr>
        <p:spPr bwMode="auto">
          <a:xfrm>
            <a:off x="1690688" y="1881188"/>
            <a:ext cx="1728787" cy="2351087"/>
          </a:xfrm>
          <a:custGeom>
            <a:avLst/>
            <a:gdLst>
              <a:gd name="T0" fmla="*/ 2147483647 w 1089"/>
              <a:gd name="T1" fmla="*/ 2147483647 h 1481"/>
              <a:gd name="T2" fmla="*/ 2147483647 w 1089"/>
              <a:gd name="T3" fmla="*/ 2147483647 h 1481"/>
              <a:gd name="T4" fmla="*/ 2147483647 w 1089"/>
              <a:gd name="T5" fmla="*/ 2147483647 h 1481"/>
              <a:gd name="T6" fmla="*/ 2147483647 w 1089"/>
              <a:gd name="T7" fmla="*/ 0 h 1481"/>
              <a:gd name="T8" fmla="*/ 0 60000 65536"/>
              <a:gd name="T9" fmla="*/ 0 60000 65536"/>
              <a:gd name="T10" fmla="*/ 0 60000 65536"/>
              <a:gd name="T11" fmla="*/ 0 60000 65536"/>
              <a:gd name="T12" fmla="*/ 0 w 1089"/>
              <a:gd name="T13" fmla="*/ 0 h 1481"/>
              <a:gd name="T14" fmla="*/ 1089 w 1089"/>
              <a:gd name="T15" fmla="*/ 1481 h 14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9" h="1481">
                <a:moveTo>
                  <a:pt x="1089" y="1406"/>
                </a:moveTo>
                <a:cubicBezTo>
                  <a:pt x="792" y="1443"/>
                  <a:pt x="496" y="1481"/>
                  <a:pt x="318" y="1383"/>
                </a:cubicBezTo>
                <a:cubicBezTo>
                  <a:pt x="140" y="1285"/>
                  <a:pt x="46" y="1046"/>
                  <a:pt x="23" y="816"/>
                </a:cubicBezTo>
                <a:cubicBezTo>
                  <a:pt x="0" y="586"/>
                  <a:pt x="91" y="293"/>
                  <a:pt x="182" y="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730" name="Freeform 62"/>
          <p:cNvSpPr/>
          <p:nvPr/>
        </p:nvSpPr>
        <p:spPr bwMode="auto">
          <a:xfrm>
            <a:off x="3779838" y="1700213"/>
            <a:ext cx="2484437" cy="587375"/>
          </a:xfrm>
          <a:custGeom>
            <a:avLst/>
            <a:gdLst>
              <a:gd name="T0" fmla="*/ 0 w 1565"/>
              <a:gd name="T1" fmla="*/ 2147483647 h 370"/>
              <a:gd name="T2" fmla="*/ 2147483647 w 1565"/>
              <a:gd name="T3" fmla="*/ 2147483647 h 370"/>
              <a:gd name="T4" fmla="*/ 2147483647 w 1565"/>
              <a:gd name="T5" fmla="*/ 2147483647 h 370"/>
              <a:gd name="T6" fmla="*/ 2147483647 w 1565"/>
              <a:gd name="T7" fmla="*/ 2147483647 h 370"/>
              <a:gd name="T8" fmla="*/ 0 60000 65536"/>
              <a:gd name="T9" fmla="*/ 0 60000 65536"/>
              <a:gd name="T10" fmla="*/ 0 60000 65536"/>
              <a:gd name="T11" fmla="*/ 0 60000 65536"/>
              <a:gd name="T12" fmla="*/ 0 w 1565"/>
              <a:gd name="T13" fmla="*/ 0 h 370"/>
              <a:gd name="T14" fmla="*/ 1565 w 1565"/>
              <a:gd name="T15" fmla="*/ 370 h 37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65" h="370">
                <a:moveTo>
                  <a:pt x="0" y="98"/>
                </a:moveTo>
                <a:cubicBezTo>
                  <a:pt x="158" y="49"/>
                  <a:pt x="317" y="0"/>
                  <a:pt x="476" y="30"/>
                </a:cubicBezTo>
                <a:cubicBezTo>
                  <a:pt x="635" y="60"/>
                  <a:pt x="772" y="222"/>
                  <a:pt x="953" y="279"/>
                </a:cubicBezTo>
                <a:cubicBezTo>
                  <a:pt x="1134" y="336"/>
                  <a:pt x="1349" y="353"/>
                  <a:pt x="1565" y="37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731" name="Freeform 63"/>
          <p:cNvSpPr/>
          <p:nvPr/>
        </p:nvSpPr>
        <p:spPr bwMode="auto">
          <a:xfrm>
            <a:off x="4751388" y="2312988"/>
            <a:ext cx="2778125" cy="1914525"/>
          </a:xfrm>
          <a:custGeom>
            <a:avLst/>
            <a:gdLst>
              <a:gd name="T0" fmla="*/ 0 w 1750"/>
              <a:gd name="T1" fmla="*/ 2147483647 h 1206"/>
              <a:gd name="T2" fmla="*/ 2147483647 w 1750"/>
              <a:gd name="T3" fmla="*/ 2147483647 h 1206"/>
              <a:gd name="T4" fmla="*/ 2147483647 w 1750"/>
              <a:gd name="T5" fmla="*/ 2147483647 h 1206"/>
              <a:gd name="T6" fmla="*/ 2147483647 w 1750"/>
              <a:gd name="T7" fmla="*/ 2147483647 h 1206"/>
              <a:gd name="T8" fmla="*/ 2147483647 w 1750"/>
              <a:gd name="T9" fmla="*/ 0 h 12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0"/>
              <a:gd name="T16" fmla="*/ 0 h 1206"/>
              <a:gd name="T17" fmla="*/ 1750 w 1750"/>
              <a:gd name="T18" fmla="*/ 1206 h 120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0" h="1206">
                <a:moveTo>
                  <a:pt x="0" y="1157"/>
                </a:moveTo>
                <a:cubicBezTo>
                  <a:pt x="230" y="1181"/>
                  <a:pt x="461" y="1206"/>
                  <a:pt x="726" y="1157"/>
                </a:cubicBezTo>
                <a:cubicBezTo>
                  <a:pt x="991" y="1108"/>
                  <a:pt x="1426" y="960"/>
                  <a:pt x="1588" y="862"/>
                </a:cubicBezTo>
                <a:cubicBezTo>
                  <a:pt x="1750" y="764"/>
                  <a:pt x="1697" y="711"/>
                  <a:pt x="1701" y="567"/>
                </a:cubicBezTo>
                <a:cubicBezTo>
                  <a:pt x="1705" y="423"/>
                  <a:pt x="1658" y="211"/>
                  <a:pt x="1611" y="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9632" name="Freeform 64"/>
          <p:cNvSpPr/>
          <p:nvPr/>
        </p:nvSpPr>
        <p:spPr bwMode="auto">
          <a:xfrm>
            <a:off x="2016125" y="1844675"/>
            <a:ext cx="1831975" cy="792163"/>
          </a:xfrm>
          <a:custGeom>
            <a:avLst/>
            <a:gdLst>
              <a:gd name="T0" fmla="*/ 2147483647 w 1154"/>
              <a:gd name="T1" fmla="*/ 0 h 499"/>
              <a:gd name="T2" fmla="*/ 2147483647 w 1154"/>
              <a:gd name="T3" fmla="*/ 2147483647 h 499"/>
              <a:gd name="T4" fmla="*/ 2147483647 w 1154"/>
              <a:gd name="T5" fmla="*/ 2147483647 h 499"/>
              <a:gd name="T6" fmla="*/ 2147483647 w 1154"/>
              <a:gd name="T7" fmla="*/ 2147483647 h 499"/>
              <a:gd name="T8" fmla="*/ 2147483647 w 1154"/>
              <a:gd name="T9" fmla="*/ 0 h 4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4"/>
              <a:gd name="T16" fmla="*/ 0 h 499"/>
              <a:gd name="T17" fmla="*/ 1154 w 1154"/>
              <a:gd name="T18" fmla="*/ 499 h 4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4" h="499">
                <a:moveTo>
                  <a:pt x="1" y="0"/>
                </a:moveTo>
                <a:cubicBezTo>
                  <a:pt x="0" y="153"/>
                  <a:pt x="0" y="307"/>
                  <a:pt x="91" y="386"/>
                </a:cubicBezTo>
                <a:cubicBezTo>
                  <a:pt x="182" y="465"/>
                  <a:pt x="382" y="499"/>
                  <a:pt x="545" y="476"/>
                </a:cubicBezTo>
                <a:cubicBezTo>
                  <a:pt x="708" y="453"/>
                  <a:pt x="980" y="329"/>
                  <a:pt x="1067" y="250"/>
                </a:cubicBezTo>
                <a:cubicBezTo>
                  <a:pt x="1154" y="171"/>
                  <a:pt x="1067" y="42"/>
                  <a:pt x="1067" y="0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" name="Group 65"/>
          <p:cNvGrpSpPr/>
          <p:nvPr/>
        </p:nvGrpSpPr>
        <p:grpSpPr bwMode="auto">
          <a:xfrm>
            <a:off x="2879725" y="2205038"/>
            <a:ext cx="647700" cy="827087"/>
            <a:chOff x="1814" y="1389"/>
            <a:chExt cx="408" cy="521"/>
          </a:xfrm>
        </p:grpSpPr>
        <p:sp>
          <p:nvSpPr>
            <p:cNvPr id="28734" name="Line 66"/>
            <p:cNvSpPr>
              <a:spLocks noChangeShapeType="1"/>
            </p:cNvSpPr>
            <p:nvPr/>
          </p:nvSpPr>
          <p:spPr bwMode="auto">
            <a:xfrm>
              <a:off x="1927" y="1389"/>
              <a:ext cx="227" cy="52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35" name="Line 67"/>
            <p:cNvSpPr>
              <a:spLocks noChangeShapeType="1"/>
            </p:cNvSpPr>
            <p:nvPr/>
          </p:nvSpPr>
          <p:spPr bwMode="auto">
            <a:xfrm flipV="1">
              <a:off x="1814" y="1412"/>
              <a:ext cx="408" cy="43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" name="Group 68"/>
          <p:cNvGrpSpPr/>
          <p:nvPr/>
        </p:nvGrpSpPr>
        <p:grpSpPr bwMode="auto">
          <a:xfrm>
            <a:off x="2411413" y="1125538"/>
            <a:ext cx="647700" cy="525462"/>
            <a:chOff x="7109" y="2034"/>
            <a:chExt cx="1784" cy="1613"/>
          </a:xfrm>
        </p:grpSpPr>
        <p:sp>
          <p:nvSpPr>
            <p:cNvPr id="28737" name="Line 69"/>
            <p:cNvSpPr>
              <a:spLocks noChangeAspect="1" noChangeShapeType="1"/>
            </p:cNvSpPr>
            <p:nvPr/>
          </p:nvSpPr>
          <p:spPr bwMode="auto">
            <a:xfrm flipV="1">
              <a:off x="8003" y="2034"/>
              <a:ext cx="0" cy="20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8" name="Line 70"/>
            <p:cNvSpPr>
              <a:spLocks noChangeAspect="1" noChangeShapeType="1"/>
            </p:cNvSpPr>
            <p:nvPr/>
          </p:nvSpPr>
          <p:spPr bwMode="auto">
            <a:xfrm flipV="1">
              <a:off x="8406" y="2205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9" name="Line 71"/>
            <p:cNvSpPr>
              <a:spLocks noChangeAspect="1" noChangeShapeType="1"/>
            </p:cNvSpPr>
            <p:nvPr/>
          </p:nvSpPr>
          <p:spPr bwMode="auto">
            <a:xfrm flipV="1">
              <a:off x="8655" y="2651"/>
              <a:ext cx="196" cy="6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0" name="Line 72"/>
            <p:cNvSpPr>
              <a:spLocks noChangeAspect="1" noChangeShapeType="1"/>
            </p:cNvSpPr>
            <p:nvPr/>
          </p:nvSpPr>
          <p:spPr bwMode="auto">
            <a:xfrm>
              <a:off x="8655" y="3138"/>
              <a:ext cx="196" cy="6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1" name="Line 73"/>
            <p:cNvSpPr>
              <a:spLocks noChangeAspect="1" noChangeShapeType="1"/>
            </p:cNvSpPr>
            <p:nvPr/>
          </p:nvSpPr>
          <p:spPr bwMode="auto">
            <a:xfrm>
              <a:off x="8406" y="3481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2" name="Line 74"/>
            <p:cNvSpPr>
              <a:spLocks noChangeAspect="1" noChangeShapeType="1"/>
            </p:cNvSpPr>
            <p:nvPr/>
          </p:nvSpPr>
          <p:spPr bwMode="auto">
            <a:xfrm flipH="1">
              <a:off x="7478" y="3481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3" name="Line 75"/>
            <p:cNvSpPr>
              <a:spLocks noChangeAspect="1" noChangeShapeType="1"/>
            </p:cNvSpPr>
            <p:nvPr/>
          </p:nvSpPr>
          <p:spPr bwMode="auto">
            <a:xfrm flipH="1">
              <a:off x="7154" y="3138"/>
              <a:ext cx="196" cy="6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4" name="Line 76"/>
            <p:cNvSpPr>
              <a:spLocks noChangeAspect="1" noChangeShapeType="1"/>
            </p:cNvSpPr>
            <p:nvPr/>
          </p:nvSpPr>
          <p:spPr bwMode="auto">
            <a:xfrm flipH="1" flipV="1">
              <a:off x="7154" y="2651"/>
              <a:ext cx="196" cy="6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5" name="Line 77"/>
            <p:cNvSpPr>
              <a:spLocks noChangeAspect="1" noChangeShapeType="1"/>
            </p:cNvSpPr>
            <p:nvPr/>
          </p:nvSpPr>
          <p:spPr bwMode="auto">
            <a:xfrm flipH="1" flipV="1">
              <a:off x="7478" y="2205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6" name="Line 78"/>
            <p:cNvSpPr>
              <a:spLocks noChangeAspect="1" noChangeShapeType="1"/>
            </p:cNvSpPr>
            <p:nvPr/>
          </p:nvSpPr>
          <p:spPr bwMode="auto">
            <a:xfrm rot="5400000" flipV="1">
              <a:off x="8790" y="2825"/>
              <a:ext cx="0" cy="20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7" name="Line 79"/>
            <p:cNvSpPr>
              <a:spLocks noChangeAspect="1" noChangeShapeType="1"/>
            </p:cNvSpPr>
            <p:nvPr/>
          </p:nvSpPr>
          <p:spPr bwMode="auto">
            <a:xfrm rot="5400000" flipV="1">
              <a:off x="8578" y="3309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8" name="Line 80"/>
            <p:cNvSpPr>
              <a:spLocks noChangeAspect="1" noChangeShapeType="1"/>
            </p:cNvSpPr>
            <p:nvPr/>
          </p:nvSpPr>
          <p:spPr bwMode="auto">
            <a:xfrm rot="5400000">
              <a:off x="7302" y="3309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9" name="Line 81"/>
            <p:cNvSpPr>
              <a:spLocks noChangeAspect="1" noChangeShapeType="1"/>
            </p:cNvSpPr>
            <p:nvPr/>
          </p:nvSpPr>
          <p:spPr bwMode="auto">
            <a:xfrm rot="5400000" flipH="1">
              <a:off x="7212" y="2825"/>
              <a:ext cx="0" cy="20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0" name="Line 82"/>
            <p:cNvSpPr>
              <a:spLocks noChangeAspect="1" noChangeShapeType="1"/>
            </p:cNvSpPr>
            <p:nvPr/>
          </p:nvSpPr>
          <p:spPr bwMode="auto">
            <a:xfrm rot="5400000" flipH="1">
              <a:off x="7302" y="2381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1" name="Line 83"/>
            <p:cNvSpPr>
              <a:spLocks noChangeAspect="1" noChangeShapeType="1"/>
            </p:cNvSpPr>
            <p:nvPr/>
          </p:nvSpPr>
          <p:spPr bwMode="auto">
            <a:xfrm rot="5400000" flipH="1">
              <a:off x="7659" y="2145"/>
              <a:ext cx="196" cy="6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2" name="Line 84"/>
            <p:cNvSpPr>
              <a:spLocks noChangeAspect="1" noChangeShapeType="1"/>
            </p:cNvSpPr>
            <p:nvPr/>
          </p:nvSpPr>
          <p:spPr bwMode="auto">
            <a:xfrm rot="5400000" flipH="1" flipV="1">
              <a:off x="8146" y="2145"/>
              <a:ext cx="196" cy="6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3" name="Line 85"/>
            <p:cNvSpPr>
              <a:spLocks noChangeAspect="1" noChangeShapeType="1"/>
            </p:cNvSpPr>
            <p:nvPr/>
          </p:nvSpPr>
          <p:spPr bwMode="auto">
            <a:xfrm rot="5400000" flipH="1" flipV="1">
              <a:off x="8578" y="2381"/>
              <a:ext cx="121" cy="16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9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5" grpId="0" autoUpdateAnimBg="0"/>
      <p:bldP spid="10963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698" name="Picture 16" descr="火灾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4538" y="2060575"/>
            <a:ext cx="7488237" cy="346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744538" y="1116590"/>
            <a:ext cx="24784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短路的危害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762000" y="832485"/>
            <a:ext cx="77946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按照电路的通断，将电路分成</a:t>
            </a:r>
            <a:r>
              <a:rPr lang="zh-CN" altLang="en-US" sz="28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通路、开路、短路</a:t>
            </a:r>
            <a:endParaRPr lang="zh-CN" altLang="en-US" sz="2800" b="1" dirty="0">
              <a:solidFill>
                <a:srgbClr val="0066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760095" y="1462882"/>
            <a:ext cx="775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通路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：处处连通的电路叫通路（电路元件能正常工作）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811088" y="4903490"/>
            <a:ext cx="13296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短路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64"/>
          <p:cNvGrpSpPr/>
          <p:nvPr/>
        </p:nvGrpSpPr>
        <p:grpSpPr bwMode="auto">
          <a:xfrm>
            <a:off x="4797425" y="5056505"/>
            <a:ext cx="1828800" cy="1676400"/>
            <a:chOff x="2928" y="3264"/>
            <a:chExt cx="1152" cy="1056"/>
          </a:xfrm>
        </p:grpSpPr>
        <p:grpSp>
          <p:nvGrpSpPr>
            <p:cNvPr id="30727" name="Group 15"/>
            <p:cNvGrpSpPr/>
            <p:nvPr/>
          </p:nvGrpSpPr>
          <p:grpSpPr bwMode="auto">
            <a:xfrm>
              <a:off x="3312" y="3591"/>
              <a:ext cx="384" cy="144"/>
              <a:chOff x="768" y="1698"/>
              <a:chExt cx="624" cy="240"/>
            </a:xfrm>
          </p:grpSpPr>
          <p:sp>
            <p:nvSpPr>
              <p:cNvPr id="30728" name="Line 16"/>
              <p:cNvSpPr>
                <a:spLocks noChangeShapeType="1"/>
              </p:cNvSpPr>
              <p:nvPr/>
            </p:nvSpPr>
            <p:spPr bwMode="auto">
              <a:xfrm>
                <a:off x="768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29" name="Line 17"/>
              <p:cNvSpPr>
                <a:spLocks noChangeShapeType="1"/>
              </p:cNvSpPr>
              <p:nvPr/>
            </p:nvSpPr>
            <p:spPr bwMode="auto">
              <a:xfrm>
                <a:off x="1200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0" name="Oval 18"/>
              <p:cNvSpPr>
                <a:spLocks noChangeArrowheads="1"/>
              </p:cNvSpPr>
              <p:nvPr/>
            </p:nvSpPr>
            <p:spPr bwMode="auto">
              <a:xfrm>
                <a:off x="960" y="1698"/>
                <a:ext cx="240" cy="24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zh-CN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30731" name="Line 19"/>
              <p:cNvSpPr>
                <a:spLocks noChangeShapeType="1"/>
              </p:cNvSpPr>
              <p:nvPr/>
            </p:nvSpPr>
            <p:spPr bwMode="auto">
              <a:xfrm>
                <a:off x="1008" y="1728"/>
                <a:ext cx="144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2" name="Line 20"/>
              <p:cNvSpPr>
                <a:spLocks noChangeShapeType="1"/>
              </p:cNvSpPr>
              <p:nvPr/>
            </p:nvSpPr>
            <p:spPr bwMode="auto">
              <a:xfrm flipH="1">
                <a:off x="996" y="1728"/>
                <a:ext cx="165" cy="1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733" name="Group 39"/>
            <p:cNvGrpSpPr/>
            <p:nvPr/>
          </p:nvGrpSpPr>
          <p:grpSpPr bwMode="auto">
            <a:xfrm>
              <a:off x="3264" y="3984"/>
              <a:ext cx="432" cy="336"/>
              <a:chOff x="2064" y="1632"/>
              <a:chExt cx="432" cy="336"/>
            </a:xfrm>
          </p:grpSpPr>
          <p:sp>
            <p:nvSpPr>
              <p:cNvPr id="30734" name="Line 40"/>
              <p:cNvSpPr>
                <a:spLocks noChangeShapeType="1"/>
              </p:cNvSpPr>
              <p:nvPr/>
            </p:nvSpPr>
            <p:spPr bwMode="auto">
              <a:xfrm>
                <a:off x="2064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5" name="Line 41"/>
              <p:cNvSpPr>
                <a:spLocks noChangeShapeType="1"/>
              </p:cNvSpPr>
              <p:nvPr/>
            </p:nvSpPr>
            <p:spPr bwMode="auto">
              <a:xfrm>
                <a:off x="2304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6" name="Line 42"/>
              <p:cNvSpPr>
                <a:spLocks noChangeShapeType="1"/>
              </p:cNvSpPr>
              <p:nvPr/>
            </p:nvSpPr>
            <p:spPr bwMode="auto">
              <a:xfrm>
                <a:off x="2256" y="1776"/>
                <a:ext cx="0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7" name="Line 43"/>
              <p:cNvSpPr>
                <a:spLocks noChangeShapeType="1"/>
              </p:cNvSpPr>
              <p:nvPr/>
            </p:nvSpPr>
            <p:spPr bwMode="auto">
              <a:xfrm>
                <a:off x="2304" y="1632"/>
                <a:ext cx="0" cy="3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38" name="Line 44"/>
            <p:cNvSpPr>
              <a:spLocks noChangeShapeType="1"/>
            </p:cNvSpPr>
            <p:nvPr/>
          </p:nvSpPr>
          <p:spPr bwMode="auto">
            <a:xfrm>
              <a:off x="3696" y="4176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9" name="Line 45"/>
            <p:cNvSpPr>
              <a:spLocks noChangeShapeType="1"/>
            </p:cNvSpPr>
            <p:nvPr/>
          </p:nvSpPr>
          <p:spPr bwMode="auto">
            <a:xfrm>
              <a:off x="2928" y="4176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0" name="Line 46"/>
            <p:cNvSpPr>
              <a:spLocks noChangeShapeType="1"/>
            </p:cNvSpPr>
            <p:nvPr/>
          </p:nvSpPr>
          <p:spPr bwMode="auto">
            <a:xfrm flipV="1">
              <a:off x="2928" y="3666"/>
              <a:ext cx="0" cy="5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1" name="Line 47"/>
            <p:cNvSpPr>
              <a:spLocks noChangeShapeType="1"/>
            </p:cNvSpPr>
            <p:nvPr/>
          </p:nvSpPr>
          <p:spPr bwMode="auto">
            <a:xfrm flipV="1">
              <a:off x="4080" y="3666"/>
              <a:ext cx="0" cy="5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2" name="Line 48"/>
            <p:cNvSpPr>
              <a:spLocks noChangeShapeType="1"/>
            </p:cNvSpPr>
            <p:nvPr/>
          </p:nvSpPr>
          <p:spPr bwMode="auto">
            <a:xfrm>
              <a:off x="3210" y="3483"/>
              <a:ext cx="1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3" name="Oval 49"/>
            <p:cNvSpPr>
              <a:spLocks noChangeArrowheads="1"/>
            </p:cNvSpPr>
            <p:nvPr/>
          </p:nvSpPr>
          <p:spPr bwMode="auto">
            <a:xfrm>
              <a:off x="3408" y="3456"/>
              <a:ext cx="48" cy="4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omic Sans MS" panose="030F0702030302020204" pitchFamily="66" charset="0"/>
              </a:endParaRPr>
            </a:p>
          </p:txBody>
        </p:sp>
        <p:sp>
          <p:nvSpPr>
            <p:cNvPr id="30744" name="Line 50"/>
            <p:cNvSpPr>
              <a:spLocks noChangeShapeType="1"/>
            </p:cNvSpPr>
            <p:nvPr/>
          </p:nvSpPr>
          <p:spPr bwMode="auto">
            <a:xfrm flipV="1">
              <a:off x="3447" y="3471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5" name="Line 51"/>
            <p:cNvSpPr>
              <a:spLocks noChangeShapeType="1"/>
            </p:cNvSpPr>
            <p:nvPr/>
          </p:nvSpPr>
          <p:spPr bwMode="auto">
            <a:xfrm>
              <a:off x="3648" y="3486"/>
              <a:ext cx="1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6" name="Line 52"/>
            <p:cNvSpPr>
              <a:spLocks noChangeShapeType="1"/>
            </p:cNvSpPr>
            <p:nvPr/>
          </p:nvSpPr>
          <p:spPr bwMode="auto">
            <a:xfrm>
              <a:off x="3696" y="3666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7" name="Line 53"/>
            <p:cNvSpPr>
              <a:spLocks noChangeShapeType="1"/>
            </p:cNvSpPr>
            <p:nvPr/>
          </p:nvSpPr>
          <p:spPr bwMode="auto">
            <a:xfrm>
              <a:off x="2928" y="3666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8" name="Line 54"/>
            <p:cNvSpPr>
              <a:spLocks noChangeShapeType="1"/>
            </p:cNvSpPr>
            <p:nvPr/>
          </p:nvSpPr>
          <p:spPr bwMode="auto">
            <a:xfrm>
              <a:off x="3216" y="3471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9" name="Line 55"/>
            <p:cNvSpPr>
              <a:spLocks noChangeShapeType="1"/>
            </p:cNvSpPr>
            <p:nvPr/>
          </p:nvSpPr>
          <p:spPr bwMode="auto">
            <a:xfrm>
              <a:off x="3840" y="3474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0" name="Oval 56"/>
            <p:cNvSpPr>
              <a:spLocks noChangeArrowheads="1"/>
            </p:cNvSpPr>
            <p:nvPr/>
          </p:nvSpPr>
          <p:spPr bwMode="auto">
            <a:xfrm>
              <a:off x="3813" y="3636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 sz="2400">
                <a:latin typeface="Comic Sans MS" panose="030F0702030302020204" pitchFamily="66" charset="0"/>
              </a:endParaRPr>
            </a:p>
          </p:txBody>
        </p:sp>
        <p:sp>
          <p:nvSpPr>
            <p:cNvPr id="30751" name="Oval 57"/>
            <p:cNvSpPr>
              <a:spLocks noChangeArrowheads="1"/>
            </p:cNvSpPr>
            <p:nvPr/>
          </p:nvSpPr>
          <p:spPr bwMode="auto">
            <a:xfrm>
              <a:off x="3195" y="3636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 sz="2400">
                <a:latin typeface="Comic Sans MS" panose="030F0702030302020204" pitchFamily="66" charset="0"/>
              </a:endParaRPr>
            </a:p>
          </p:txBody>
        </p:sp>
        <p:sp>
          <p:nvSpPr>
            <p:cNvPr id="30752" name="Text Box 58"/>
            <p:cNvSpPr txBox="1">
              <a:spLocks noChangeArrowheads="1"/>
            </p:cNvSpPr>
            <p:nvPr/>
          </p:nvSpPr>
          <p:spPr bwMode="auto">
            <a:xfrm>
              <a:off x="3456" y="3264"/>
              <a:ext cx="19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Comic Sans MS" panose="030F0702030302020204" pitchFamily="66" charset="0"/>
                </a:rPr>
                <a:t>S</a:t>
              </a:r>
              <a:endParaRPr lang="en-US" altLang="zh-CN" sz="240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3" name="Group 63"/>
          <p:cNvGrpSpPr/>
          <p:nvPr/>
        </p:nvGrpSpPr>
        <p:grpSpPr bwMode="auto">
          <a:xfrm>
            <a:off x="1555750" y="5457825"/>
            <a:ext cx="1828800" cy="1371600"/>
            <a:chOff x="672" y="3456"/>
            <a:chExt cx="1152" cy="864"/>
          </a:xfrm>
        </p:grpSpPr>
        <p:grpSp>
          <p:nvGrpSpPr>
            <p:cNvPr id="30754" name="Group 21"/>
            <p:cNvGrpSpPr/>
            <p:nvPr/>
          </p:nvGrpSpPr>
          <p:grpSpPr bwMode="auto">
            <a:xfrm>
              <a:off x="1008" y="3984"/>
              <a:ext cx="432" cy="336"/>
              <a:chOff x="2064" y="1632"/>
              <a:chExt cx="432" cy="336"/>
            </a:xfrm>
          </p:grpSpPr>
          <p:sp>
            <p:nvSpPr>
              <p:cNvPr id="30755" name="Line 22"/>
              <p:cNvSpPr>
                <a:spLocks noChangeShapeType="1"/>
              </p:cNvSpPr>
              <p:nvPr/>
            </p:nvSpPr>
            <p:spPr bwMode="auto">
              <a:xfrm>
                <a:off x="2064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6" name="Line 23"/>
              <p:cNvSpPr>
                <a:spLocks noChangeShapeType="1"/>
              </p:cNvSpPr>
              <p:nvPr/>
            </p:nvSpPr>
            <p:spPr bwMode="auto">
              <a:xfrm>
                <a:off x="2304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7" name="Line 24"/>
              <p:cNvSpPr>
                <a:spLocks noChangeShapeType="1"/>
              </p:cNvSpPr>
              <p:nvPr/>
            </p:nvSpPr>
            <p:spPr bwMode="auto">
              <a:xfrm>
                <a:off x="2256" y="1776"/>
                <a:ext cx="0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8" name="Line 25"/>
              <p:cNvSpPr>
                <a:spLocks noChangeShapeType="1"/>
              </p:cNvSpPr>
              <p:nvPr/>
            </p:nvSpPr>
            <p:spPr bwMode="auto">
              <a:xfrm>
                <a:off x="2304" y="1632"/>
                <a:ext cx="0" cy="3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59" name="Line 26"/>
            <p:cNvSpPr>
              <a:spLocks noChangeShapeType="1"/>
            </p:cNvSpPr>
            <p:nvPr/>
          </p:nvSpPr>
          <p:spPr bwMode="auto">
            <a:xfrm>
              <a:off x="1440" y="4176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0" name="Line 27"/>
            <p:cNvSpPr>
              <a:spLocks noChangeShapeType="1"/>
            </p:cNvSpPr>
            <p:nvPr/>
          </p:nvSpPr>
          <p:spPr bwMode="auto">
            <a:xfrm>
              <a:off x="672" y="4176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1" name="Line 28"/>
            <p:cNvSpPr>
              <a:spLocks noChangeShapeType="1"/>
            </p:cNvSpPr>
            <p:nvPr/>
          </p:nvSpPr>
          <p:spPr bwMode="auto">
            <a:xfrm flipV="1">
              <a:off x="672" y="3696"/>
              <a:ext cx="0" cy="4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2" name="Line 29"/>
            <p:cNvSpPr>
              <a:spLocks noChangeShapeType="1"/>
            </p:cNvSpPr>
            <p:nvPr/>
          </p:nvSpPr>
          <p:spPr bwMode="auto">
            <a:xfrm flipV="1">
              <a:off x="1824" y="3696"/>
              <a:ext cx="0" cy="4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3" name="Line 31"/>
            <p:cNvSpPr>
              <a:spLocks noChangeShapeType="1"/>
            </p:cNvSpPr>
            <p:nvPr/>
          </p:nvSpPr>
          <p:spPr bwMode="auto">
            <a:xfrm>
              <a:off x="912" y="3696"/>
              <a:ext cx="1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4" name="Oval 32"/>
            <p:cNvSpPr>
              <a:spLocks noChangeArrowheads="1"/>
            </p:cNvSpPr>
            <p:nvPr/>
          </p:nvSpPr>
          <p:spPr bwMode="auto">
            <a:xfrm>
              <a:off x="1104" y="3666"/>
              <a:ext cx="48" cy="4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omic Sans MS" panose="030F0702030302020204" pitchFamily="66" charset="0"/>
              </a:endParaRPr>
            </a:p>
          </p:txBody>
        </p:sp>
        <p:sp>
          <p:nvSpPr>
            <p:cNvPr id="30765" name="Line 33"/>
            <p:cNvSpPr>
              <a:spLocks noChangeShapeType="1"/>
            </p:cNvSpPr>
            <p:nvPr/>
          </p:nvSpPr>
          <p:spPr bwMode="auto">
            <a:xfrm flipV="1">
              <a:off x="1143" y="3681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6" name="Line 34"/>
            <p:cNvSpPr>
              <a:spLocks noChangeShapeType="1"/>
            </p:cNvSpPr>
            <p:nvPr/>
          </p:nvSpPr>
          <p:spPr bwMode="auto">
            <a:xfrm>
              <a:off x="1344" y="3696"/>
              <a:ext cx="1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7" name="Line 35"/>
            <p:cNvSpPr>
              <a:spLocks noChangeShapeType="1"/>
            </p:cNvSpPr>
            <p:nvPr/>
          </p:nvSpPr>
          <p:spPr bwMode="auto">
            <a:xfrm>
              <a:off x="672" y="3696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8" name="Line 36"/>
            <p:cNvSpPr>
              <a:spLocks noChangeShapeType="1"/>
            </p:cNvSpPr>
            <p:nvPr/>
          </p:nvSpPr>
          <p:spPr bwMode="auto">
            <a:xfrm>
              <a:off x="1440" y="3696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9" name="Text Box 59"/>
            <p:cNvSpPr txBox="1">
              <a:spLocks noChangeArrowheads="1"/>
            </p:cNvSpPr>
            <p:nvPr/>
          </p:nvSpPr>
          <p:spPr bwMode="auto">
            <a:xfrm>
              <a:off x="1152" y="3456"/>
              <a:ext cx="19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Comic Sans MS" panose="030F0702030302020204" pitchFamily="66" charset="0"/>
                </a:rPr>
                <a:t>S</a:t>
              </a:r>
              <a:endParaRPr lang="en-US" altLang="zh-CN" sz="2400">
                <a:latin typeface="Comic Sans MS" panose="030F0702030302020204" pitchFamily="66" charset="0"/>
              </a:endParaRPr>
            </a:p>
          </p:txBody>
        </p:sp>
      </p:grpSp>
      <p:sp>
        <p:nvSpPr>
          <p:cNvPr id="96318" name="Text Box 62"/>
          <p:cNvSpPr txBox="1">
            <a:spLocks noChangeArrowheads="1"/>
          </p:cNvSpPr>
          <p:nvPr/>
        </p:nvSpPr>
        <p:spPr bwMode="auto">
          <a:xfrm>
            <a:off x="2030095" y="4788535"/>
            <a:ext cx="661035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用导线直接把电源的两极连接起来的电路（电流不经过用电器）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Group 94"/>
          <p:cNvGrpSpPr/>
          <p:nvPr/>
        </p:nvGrpSpPr>
        <p:grpSpPr bwMode="auto">
          <a:xfrm>
            <a:off x="1781175" y="1938020"/>
            <a:ext cx="1871663" cy="1157288"/>
            <a:chOff x="4176" y="1095"/>
            <a:chExt cx="1179" cy="729"/>
          </a:xfrm>
        </p:grpSpPr>
        <p:grpSp>
          <p:nvGrpSpPr>
            <p:cNvPr id="30772" name="Group 66"/>
            <p:cNvGrpSpPr/>
            <p:nvPr/>
          </p:nvGrpSpPr>
          <p:grpSpPr bwMode="auto">
            <a:xfrm>
              <a:off x="4560" y="1095"/>
              <a:ext cx="384" cy="144"/>
              <a:chOff x="768" y="1698"/>
              <a:chExt cx="624" cy="240"/>
            </a:xfrm>
          </p:grpSpPr>
          <p:sp>
            <p:nvSpPr>
              <p:cNvPr id="30773" name="Line 67"/>
              <p:cNvSpPr>
                <a:spLocks noChangeShapeType="1"/>
              </p:cNvSpPr>
              <p:nvPr/>
            </p:nvSpPr>
            <p:spPr bwMode="auto">
              <a:xfrm>
                <a:off x="768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4" name="Line 68"/>
              <p:cNvSpPr>
                <a:spLocks noChangeShapeType="1"/>
              </p:cNvSpPr>
              <p:nvPr/>
            </p:nvSpPr>
            <p:spPr bwMode="auto">
              <a:xfrm>
                <a:off x="1200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5" name="Oval 69"/>
              <p:cNvSpPr>
                <a:spLocks noChangeArrowheads="1"/>
              </p:cNvSpPr>
              <p:nvPr/>
            </p:nvSpPr>
            <p:spPr bwMode="auto">
              <a:xfrm>
                <a:off x="960" y="1698"/>
                <a:ext cx="240" cy="24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zh-CN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30776" name="Line 70"/>
              <p:cNvSpPr>
                <a:spLocks noChangeShapeType="1"/>
              </p:cNvSpPr>
              <p:nvPr/>
            </p:nvSpPr>
            <p:spPr bwMode="auto">
              <a:xfrm>
                <a:off x="1008" y="1728"/>
                <a:ext cx="144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7" name="Line 71"/>
              <p:cNvSpPr>
                <a:spLocks noChangeShapeType="1"/>
              </p:cNvSpPr>
              <p:nvPr/>
            </p:nvSpPr>
            <p:spPr bwMode="auto">
              <a:xfrm flipH="1">
                <a:off x="996" y="1728"/>
                <a:ext cx="165" cy="1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778" name="Group 72"/>
            <p:cNvGrpSpPr/>
            <p:nvPr/>
          </p:nvGrpSpPr>
          <p:grpSpPr bwMode="auto">
            <a:xfrm>
              <a:off x="4512" y="1488"/>
              <a:ext cx="432" cy="336"/>
              <a:chOff x="2064" y="1632"/>
              <a:chExt cx="432" cy="336"/>
            </a:xfrm>
          </p:grpSpPr>
          <p:sp>
            <p:nvSpPr>
              <p:cNvPr id="30779" name="Line 73"/>
              <p:cNvSpPr>
                <a:spLocks noChangeShapeType="1"/>
              </p:cNvSpPr>
              <p:nvPr/>
            </p:nvSpPr>
            <p:spPr bwMode="auto">
              <a:xfrm>
                <a:off x="2064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0" name="Line 74"/>
              <p:cNvSpPr>
                <a:spLocks noChangeShapeType="1"/>
              </p:cNvSpPr>
              <p:nvPr/>
            </p:nvSpPr>
            <p:spPr bwMode="auto">
              <a:xfrm>
                <a:off x="2304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1" name="Line 75"/>
              <p:cNvSpPr>
                <a:spLocks noChangeShapeType="1"/>
              </p:cNvSpPr>
              <p:nvPr/>
            </p:nvSpPr>
            <p:spPr bwMode="auto">
              <a:xfrm>
                <a:off x="2256" y="1776"/>
                <a:ext cx="0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2" name="Line 76"/>
              <p:cNvSpPr>
                <a:spLocks noChangeShapeType="1"/>
              </p:cNvSpPr>
              <p:nvPr/>
            </p:nvSpPr>
            <p:spPr bwMode="auto">
              <a:xfrm>
                <a:off x="2304" y="1632"/>
                <a:ext cx="0" cy="3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83" name="Line 77"/>
            <p:cNvSpPr>
              <a:spLocks noChangeShapeType="1"/>
            </p:cNvSpPr>
            <p:nvPr/>
          </p:nvSpPr>
          <p:spPr bwMode="auto">
            <a:xfrm>
              <a:off x="4944" y="1680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4" name="Line 78"/>
            <p:cNvSpPr>
              <a:spLocks noChangeShapeType="1"/>
            </p:cNvSpPr>
            <p:nvPr/>
          </p:nvSpPr>
          <p:spPr bwMode="auto">
            <a:xfrm>
              <a:off x="4176" y="1680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5" name="Line 79"/>
            <p:cNvSpPr>
              <a:spLocks noChangeShapeType="1"/>
            </p:cNvSpPr>
            <p:nvPr/>
          </p:nvSpPr>
          <p:spPr bwMode="auto">
            <a:xfrm flipV="1">
              <a:off x="4176" y="1170"/>
              <a:ext cx="0" cy="5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6" name="Line 85"/>
            <p:cNvSpPr>
              <a:spLocks noChangeShapeType="1"/>
            </p:cNvSpPr>
            <p:nvPr/>
          </p:nvSpPr>
          <p:spPr bwMode="auto">
            <a:xfrm>
              <a:off x="4944" y="1170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7" name="Line 86"/>
            <p:cNvSpPr>
              <a:spLocks noChangeShapeType="1"/>
            </p:cNvSpPr>
            <p:nvPr/>
          </p:nvSpPr>
          <p:spPr bwMode="auto">
            <a:xfrm>
              <a:off x="4176" y="1170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8" name="Line 81"/>
            <p:cNvSpPr>
              <a:spLocks noChangeShapeType="1"/>
            </p:cNvSpPr>
            <p:nvPr/>
          </p:nvSpPr>
          <p:spPr bwMode="auto">
            <a:xfrm rot="5400000">
              <a:off x="5232" y="1269"/>
              <a:ext cx="1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9" name="Oval 82"/>
            <p:cNvSpPr>
              <a:spLocks noChangeArrowheads="1"/>
            </p:cNvSpPr>
            <p:nvPr/>
          </p:nvSpPr>
          <p:spPr bwMode="auto">
            <a:xfrm rot="5400000">
              <a:off x="5307" y="1350"/>
              <a:ext cx="48" cy="4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omic Sans MS" panose="030F0702030302020204" pitchFamily="66" charset="0"/>
              </a:endParaRPr>
            </a:p>
          </p:txBody>
        </p:sp>
        <p:sp>
          <p:nvSpPr>
            <p:cNvPr id="30790" name="Line 83"/>
            <p:cNvSpPr>
              <a:spLocks noChangeShapeType="1"/>
            </p:cNvSpPr>
            <p:nvPr/>
          </p:nvSpPr>
          <p:spPr bwMode="auto">
            <a:xfrm rot="-5400000" flipH="1" flipV="1">
              <a:off x="5260" y="1457"/>
              <a:ext cx="147" cy="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1" name="Line 93"/>
            <p:cNvSpPr>
              <a:spLocks noChangeShapeType="1"/>
            </p:cNvSpPr>
            <p:nvPr/>
          </p:nvSpPr>
          <p:spPr bwMode="auto">
            <a:xfrm rot="5400000">
              <a:off x="5232" y="1584"/>
              <a:ext cx="1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125"/>
          <p:cNvGrpSpPr/>
          <p:nvPr/>
        </p:nvGrpSpPr>
        <p:grpSpPr bwMode="auto">
          <a:xfrm>
            <a:off x="4802823" y="1851025"/>
            <a:ext cx="1871662" cy="1247775"/>
            <a:chOff x="4272" y="951"/>
            <a:chExt cx="1179" cy="786"/>
          </a:xfrm>
        </p:grpSpPr>
        <p:grpSp>
          <p:nvGrpSpPr>
            <p:cNvPr id="30793" name="Group 96"/>
            <p:cNvGrpSpPr/>
            <p:nvPr/>
          </p:nvGrpSpPr>
          <p:grpSpPr bwMode="auto">
            <a:xfrm>
              <a:off x="4272" y="1008"/>
              <a:ext cx="384" cy="144"/>
              <a:chOff x="768" y="1698"/>
              <a:chExt cx="624" cy="240"/>
            </a:xfrm>
          </p:grpSpPr>
          <p:sp>
            <p:nvSpPr>
              <p:cNvPr id="30794" name="Line 97"/>
              <p:cNvSpPr>
                <a:spLocks noChangeShapeType="1"/>
              </p:cNvSpPr>
              <p:nvPr/>
            </p:nvSpPr>
            <p:spPr bwMode="auto">
              <a:xfrm>
                <a:off x="768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5" name="Line 98"/>
              <p:cNvSpPr>
                <a:spLocks noChangeShapeType="1"/>
              </p:cNvSpPr>
              <p:nvPr/>
            </p:nvSpPr>
            <p:spPr bwMode="auto">
              <a:xfrm>
                <a:off x="1200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6" name="Oval 99"/>
              <p:cNvSpPr>
                <a:spLocks noChangeArrowheads="1"/>
              </p:cNvSpPr>
              <p:nvPr/>
            </p:nvSpPr>
            <p:spPr bwMode="auto">
              <a:xfrm>
                <a:off x="960" y="1698"/>
                <a:ext cx="240" cy="24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zh-CN" sz="2400">
                  <a:latin typeface="Comic Sans MS" panose="030F0702030302020204" pitchFamily="66" charset="0"/>
                </a:endParaRPr>
              </a:p>
            </p:txBody>
          </p:sp>
          <p:sp>
            <p:nvSpPr>
              <p:cNvPr id="30797" name="Line 100"/>
              <p:cNvSpPr>
                <a:spLocks noChangeShapeType="1"/>
              </p:cNvSpPr>
              <p:nvPr/>
            </p:nvSpPr>
            <p:spPr bwMode="auto">
              <a:xfrm>
                <a:off x="1008" y="1728"/>
                <a:ext cx="144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8" name="Line 101"/>
              <p:cNvSpPr>
                <a:spLocks noChangeShapeType="1"/>
              </p:cNvSpPr>
              <p:nvPr/>
            </p:nvSpPr>
            <p:spPr bwMode="auto">
              <a:xfrm flipH="1">
                <a:off x="996" y="1728"/>
                <a:ext cx="165" cy="1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799" name="Group 102"/>
            <p:cNvGrpSpPr/>
            <p:nvPr/>
          </p:nvGrpSpPr>
          <p:grpSpPr bwMode="auto">
            <a:xfrm>
              <a:off x="4608" y="1401"/>
              <a:ext cx="432" cy="336"/>
              <a:chOff x="2064" y="1632"/>
              <a:chExt cx="432" cy="336"/>
            </a:xfrm>
          </p:grpSpPr>
          <p:sp>
            <p:nvSpPr>
              <p:cNvPr id="30800" name="Line 103"/>
              <p:cNvSpPr>
                <a:spLocks noChangeShapeType="1"/>
              </p:cNvSpPr>
              <p:nvPr/>
            </p:nvSpPr>
            <p:spPr bwMode="auto">
              <a:xfrm>
                <a:off x="2064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1" name="Line 104"/>
              <p:cNvSpPr>
                <a:spLocks noChangeShapeType="1"/>
              </p:cNvSpPr>
              <p:nvPr/>
            </p:nvSpPr>
            <p:spPr bwMode="auto">
              <a:xfrm>
                <a:off x="2304" y="1824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2" name="Line 105"/>
              <p:cNvSpPr>
                <a:spLocks noChangeShapeType="1"/>
              </p:cNvSpPr>
              <p:nvPr/>
            </p:nvSpPr>
            <p:spPr bwMode="auto">
              <a:xfrm>
                <a:off x="2256" y="1776"/>
                <a:ext cx="0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3" name="Line 106"/>
              <p:cNvSpPr>
                <a:spLocks noChangeShapeType="1"/>
              </p:cNvSpPr>
              <p:nvPr/>
            </p:nvSpPr>
            <p:spPr bwMode="auto">
              <a:xfrm>
                <a:off x="2304" y="1632"/>
                <a:ext cx="0" cy="3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804" name="Line 107"/>
            <p:cNvSpPr>
              <a:spLocks noChangeShapeType="1"/>
            </p:cNvSpPr>
            <p:nvPr/>
          </p:nvSpPr>
          <p:spPr bwMode="auto">
            <a:xfrm>
              <a:off x="5040" y="1593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5" name="Line 108"/>
            <p:cNvSpPr>
              <a:spLocks noChangeShapeType="1"/>
            </p:cNvSpPr>
            <p:nvPr/>
          </p:nvSpPr>
          <p:spPr bwMode="auto">
            <a:xfrm>
              <a:off x="4272" y="1593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6" name="Line 109"/>
            <p:cNvSpPr>
              <a:spLocks noChangeShapeType="1"/>
            </p:cNvSpPr>
            <p:nvPr/>
          </p:nvSpPr>
          <p:spPr bwMode="auto">
            <a:xfrm flipV="1">
              <a:off x="4272" y="1083"/>
              <a:ext cx="0" cy="5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7" name="Line 112"/>
            <p:cNvSpPr>
              <a:spLocks noChangeShapeType="1"/>
            </p:cNvSpPr>
            <p:nvPr/>
          </p:nvSpPr>
          <p:spPr bwMode="auto">
            <a:xfrm rot="5400000">
              <a:off x="5328" y="1182"/>
              <a:ext cx="1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8" name="Oval 113"/>
            <p:cNvSpPr>
              <a:spLocks noChangeArrowheads="1"/>
            </p:cNvSpPr>
            <p:nvPr/>
          </p:nvSpPr>
          <p:spPr bwMode="auto">
            <a:xfrm rot="5400000">
              <a:off x="5403" y="1263"/>
              <a:ext cx="48" cy="48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sz="2400">
                <a:latin typeface="Comic Sans MS" panose="030F0702030302020204" pitchFamily="66" charset="0"/>
              </a:endParaRPr>
            </a:p>
          </p:txBody>
        </p:sp>
        <p:sp>
          <p:nvSpPr>
            <p:cNvPr id="30809" name="Line 114"/>
            <p:cNvSpPr>
              <a:spLocks noChangeShapeType="1"/>
            </p:cNvSpPr>
            <p:nvPr/>
          </p:nvSpPr>
          <p:spPr bwMode="auto">
            <a:xfrm rot="-5400000" flipH="1" flipV="1">
              <a:off x="5356" y="1370"/>
              <a:ext cx="147" cy="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0" name="Line 115"/>
            <p:cNvSpPr>
              <a:spLocks noChangeShapeType="1"/>
            </p:cNvSpPr>
            <p:nvPr/>
          </p:nvSpPr>
          <p:spPr bwMode="auto">
            <a:xfrm rot="5400000">
              <a:off x="5328" y="1497"/>
              <a:ext cx="1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0811" name="Group 116"/>
            <p:cNvGrpSpPr/>
            <p:nvPr/>
          </p:nvGrpSpPr>
          <p:grpSpPr bwMode="auto">
            <a:xfrm>
              <a:off x="4896" y="951"/>
              <a:ext cx="336" cy="144"/>
              <a:chOff x="4647" y="1632"/>
              <a:chExt cx="483" cy="192"/>
            </a:xfrm>
          </p:grpSpPr>
          <p:sp>
            <p:nvSpPr>
              <p:cNvPr id="30812" name="Line 117"/>
              <p:cNvSpPr>
                <a:spLocks noChangeShapeType="1"/>
              </p:cNvSpPr>
              <p:nvPr/>
            </p:nvSpPr>
            <p:spPr bwMode="auto">
              <a:xfrm>
                <a:off x="4647" y="1815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3" name="Line 118"/>
              <p:cNvSpPr>
                <a:spLocks noChangeShapeType="1"/>
              </p:cNvSpPr>
              <p:nvPr/>
            </p:nvSpPr>
            <p:spPr bwMode="auto">
              <a:xfrm>
                <a:off x="4938" y="1815"/>
                <a:ext cx="19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4" name="Arc 119"/>
              <p:cNvSpPr/>
              <p:nvPr/>
            </p:nvSpPr>
            <p:spPr bwMode="auto">
              <a:xfrm flipV="1">
                <a:off x="4752" y="1632"/>
                <a:ext cx="287" cy="96"/>
              </a:xfrm>
              <a:custGeom>
                <a:avLst/>
                <a:gdLst>
                  <a:gd name="T0" fmla="*/ 0 w 43092"/>
                  <a:gd name="T1" fmla="*/ 0 h 21600"/>
                  <a:gd name="T2" fmla="*/ 0 w 43092"/>
                  <a:gd name="T3" fmla="*/ 0 h 21600"/>
                  <a:gd name="T4" fmla="*/ 0 w 43092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43092"/>
                  <a:gd name="T10" fmla="*/ 0 h 21600"/>
                  <a:gd name="T11" fmla="*/ 43092 w 43092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092" h="21600" fill="none" extrusionOk="0">
                    <a:moveTo>
                      <a:pt x="43092" y="2074"/>
                    </a:moveTo>
                    <a:cubicBezTo>
                      <a:pt x="42023" y="13148"/>
                      <a:pt x="32717" y="21599"/>
                      <a:pt x="21592" y="21600"/>
                    </a:cubicBezTo>
                    <a:cubicBezTo>
                      <a:pt x="9898" y="21600"/>
                      <a:pt x="327" y="12294"/>
                      <a:pt x="0" y="604"/>
                    </a:cubicBezTo>
                  </a:path>
                  <a:path w="43092" h="21600" stroke="0" extrusionOk="0">
                    <a:moveTo>
                      <a:pt x="43092" y="2074"/>
                    </a:moveTo>
                    <a:cubicBezTo>
                      <a:pt x="42023" y="13148"/>
                      <a:pt x="32717" y="21599"/>
                      <a:pt x="21592" y="21600"/>
                    </a:cubicBezTo>
                    <a:cubicBezTo>
                      <a:pt x="9898" y="21600"/>
                      <a:pt x="327" y="12294"/>
                      <a:pt x="0" y="604"/>
                    </a:cubicBezTo>
                    <a:lnTo>
                      <a:pt x="21592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815" name="Line 120"/>
              <p:cNvSpPr>
                <a:spLocks noChangeShapeType="1"/>
              </p:cNvSpPr>
              <p:nvPr/>
            </p:nvSpPr>
            <p:spPr bwMode="auto">
              <a:xfrm>
                <a:off x="4752" y="1728"/>
                <a:ext cx="2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6" name="Line 121"/>
              <p:cNvSpPr>
                <a:spLocks noChangeShapeType="1"/>
              </p:cNvSpPr>
              <p:nvPr/>
            </p:nvSpPr>
            <p:spPr bwMode="auto">
              <a:xfrm>
                <a:off x="4848" y="1728"/>
                <a:ext cx="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7" name="Line 122"/>
              <p:cNvSpPr>
                <a:spLocks noChangeShapeType="1"/>
              </p:cNvSpPr>
              <p:nvPr/>
            </p:nvSpPr>
            <p:spPr bwMode="auto">
              <a:xfrm>
                <a:off x="4944" y="1728"/>
                <a:ext cx="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818" name="Line 123"/>
            <p:cNvSpPr>
              <a:spLocks noChangeShapeType="1"/>
            </p:cNvSpPr>
            <p:nvPr/>
          </p:nvSpPr>
          <p:spPr bwMode="auto">
            <a:xfrm>
              <a:off x="4590" y="1086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9" name="Line 124"/>
            <p:cNvSpPr>
              <a:spLocks noChangeShapeType="1"/>
            </p:cNvSpPr>
            <p:nvPr/>
          </p:nvSpPr>
          <p:spPr bwMode="auto">
            <a:xfrm flipH="1">
              <a:off x="5184" y="1086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96264" name="Object 2"/>
          <p:cNvGraphicFramePr>
            <a:graphicFrameLocks noChangeAspect="1"/>
          </p:cNvGraphicFramePr>
          <p:nvPr/>
        </p:nvGraphicFramePr>
        <p:xfrm>
          <a:off x="1676400" y="3548509"/>
          <a:ext cx="1685925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Flash 文档" r:id="rId2" imgW="44605575" imgH="28127325" progId="">
                  <p:embed/>
                </p:oleObj>
              </mc:Choice>
              <mc:Fallback>
                <p:oleObj name="Flash 文档" r:id="rId2" imgW="44605575" imgH="28127325" progId="">
                  <p:embed/>
                  <p:pic>
                    <p:nvPicPr>
                      <p:cNvPr id="0" name="Object 2" descr="image53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76400" y="3548509"/>
                        <a:ext cx="1685925" cy="1063625"/>
                      </a:xfrm>
                      <a:prstGeom prst="rect">
                        <a:avLst/>
                      </a:prstGeom>
                      <a:solidFill>
                        <a:srgbClr val="6A6AFF"/>
                      </a:solidFill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5" name="Object 3"/>
          <p:cNvGraphicFramePr>
            <a:graphicFrameLocks noChangeAspect="1"/>
          </p:cNvGraphicFramePr>
          <p:nvPr/>
        </p:nvGraphicFramePr>
        <p:xfrm>
          <a:off x="4851524" y="3548256"/>
          <a:ext cx="1774825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Flash 文档" r:id="rId4" imgW="44605575" imgH="30060900" progId="">
                  <p:embed/>
                </p:oleObj>
              </mc:Choice>
              <mc:Fallback>
                <p:oleObj name="Flash 文档" r:id="rId4" imgW="44605575" imgH="30060900" progId="">
                  <p:embed/>
                  <p:pic>
                    <p:nvPicPr>
                      <p:cNvPr id="0" name="Object 3" descr="image5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51524" y="3548256"/>
                        <a:ext cx="1774825" cy="1196975"/>
                      </a:xfrm>
                      <a:prstGeom prst="rect">
                        <a:avLst/>
                      </a:prstGeom>
                      <a:solidFill>
                        <a:srgbClr val="6A6AFF"/>
                      </a:solidFill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743585" y="3057684"/>
            <a:ext cx="80632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rgbClr val="0066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开路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：某处断开的电路叫开路（电路元件不能正常工作）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6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6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1" grpId="0"/>
      <p:bldP spid="96263" grpId="0"/>
      <p:bldP spid="96318" grpId="0"/>
      <p:bldP spid="9626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4310" y="768350"/>
            <a:ext cx="3325495" cy="914400"/>
            <a:chOff x="306" y="1210"/>
            <a:chExt cx="5237" cy="1440"/>
          </a:xfrm>
        </p:grpSpPr>
        <p:sp>
          <p:nvSpPr>
            <p:cNvPr id="3" name="文本框 6151"/>
            <p:cNvSpPr txBox="1"/>
            <p:nvPr/>
          </p:nvSpPr>
          <p:spPr>
            <a:xfrm>
              <a:off x="1623" y="1452"/>
              <a:ext cx="392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四、电路图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6" name="图片 5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31746" name="图片 26" descr="226878t324643159_c.jpg"/>
          <p:cNvPicPr preferRelativeResize="0"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35238" y="1611313"/>
            <a:ext cx="2771775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图片 33" descr="65_G_1288027558462.jpg"/>
          <p:cNvPicPr preferRelativeResize="0"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4650" y="2006600"/>
            <a:ext cx="1981200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TextBox 18"/>
          <p:cNvSpPr>
            <a:spLocks noChangeArrowheads="1"/>
          </p:cNvSpPr>
          <p:nvPr/>
        </p:nvSpPr>
        <p:spPr bwMode="auto">
          <a:xfrm>
            <a:off x="374650" y="5775325"/>
            <a:ext cx="669671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C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用符号表示电路连接的图，叫做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电路图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1749" name="Rectangle 7"/>
          <p:cNvSpPr>
            <a:spLocks noChangeArrowheads="1"/>
          </p:cNvSpPr>
          <p:nvPr/>
        </p:nvSpPr>
        <p:spPr bwMode="auto">
          <a:xfrm>
            <a:off x="950913" y="4311650"/>
            <a:ext cx="7200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buFont typeface="Calibri" panose="020F050202020403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图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750" name="Rectangle 8"/>
          <p:cNvSpPr>
            <a:spLocks noChangeArrowheads="1"/>
          </p:cNvSpPr>
          <p:nvPr/>
        </p:nvSpPr>
        <p:spPr bwMode="auto">
          <a:xfrm>
            <a:off x="3614738" y="4311650"/>
            <a:ext cx="7200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buFont typeface="Calibri" panose="020F050202020403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图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7" name="Group 9"/>
          <p:cNvGrpSpPr/>
          <p:nvPr/>
        </p:nvGrpSpPr>
        <p:grpSpPr bwMode="auto">
          <a:xfrm>
            <a:off x="5307013" y="1970088"/>
            <a:ext cx="3464560" cy="2892424"/>
            <a:chOff x="0" y="0"/>
            <a:chExt cx="2182" cy="1822"/>
          </a:xfrm>
        </p:grpSpPr>
        <p:grpSp>
          <p:nvGrpSpPr>
            <p:cNvPr id="31752" name="Group 10"/>
            <p:cNvGrpSpPr/>
            <p:nvPr/>
          </p:nvGrpSpPr>
          <p:grpSpPr bwMode="auto">
            <a:xfrm>
              <a:off x="0" y="0"/>
              <a:ext cx="2182" cy="1507"/>
              <a:chOff x="0" y="0"/>
              <a:chExt cx="3683144" cy="2500330"/>
            </a:xfrm>
          </p:grpSpPr>
          <p:grpSp>
            <p:nvGrpSpPr>
              <p:cNvPr id="31753" name="Group 11"/>
              <p:cNvGrpSpPr/>
              <p:nvPr/>
            </p:nvGrpSpPr>
            <p:grpSpPr bwMode="auto">
              <a:xfrm>
                <a:off x="0" y="0"/>
                <a:ext cx="3683144" cy="2500330"/>
                <a:chOff x="0" y="0"/>
                <a:chExt cx="3683144" cy="2500330"/>
              </a:xfrm>
            </p:grpSpPr>
            <p:pic>
              <p:nvPicPr>
                <p:cNvPr id="31754" name="Picture 2"/>
                <p:cNvPicPr preferRelativeResize="0"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3563223" cy="2500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55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762821" y="275418"/>
                  <a:ext cx="682489" cy="28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1200" b="1">
                      <a:latin typeface="Times New Roman" panose="02020603050405020304" pitchFamily="18" charset="0"/>
                      <a:ea typeface="黑体" panose="02010609060101010101" charset="-122"/>
                    </a:rPr>
                    <a:t>熔断器</a:t>
                  </a:r>
                  <a:endParaRPr lang="zh-CN" altLang="en-US" sz="1200" b="1">
                    <a:latin typeface="Times New Roman" panose="02020603050405020304" pitchFamily="18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31756" name="TextBox 36"/>
                <p:cNvSpPr txBox="1">
                  <a:spLocks noChangeArrowheads="1"/>
                </p:cNvSpPr>
                <p:nvPr/>
              </p:nvSpPr>
              <p:spPr bwMode="auto">
                <a:xfrm>
                  <a:off x="3000655" y="356716"/>
                  <a:ext cx="682489" cy="28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1200" b="1">
                      <a:latin typeface="Times New Roman" panose="02020603050405020304" pitchFamily="18" charset="0"/>
                      <a:ea typeface="黑体" panose="02010609060101010101" charset="-122"/>
                    </a:rPr>
                    <a:t>发热器</a:t>
                  </a:r>
                  <a:endParaRPr lang="zh-CN" altLang="en-US" sz="1200" b="1">
                    <a:latin typeface="Times New Roman" panose="02020603050405020304" pitchFamily="18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31757" name="TextBox 37"/>
                <p:cNvSpPr txBox="1">
                  <a:spLocks noChangeArrowheads="1"/>
                </p:cNvSpPr>
                <p:nvPr/>
              </p:nvSpPr>
              <p:spPr bwMode="auto">
                <a:xfrm>
                  <a:off x="1275869" y="1876492"/>
                  <a:ext cx="1007869" cy="28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1200" b="1">
                      <a:latin typeface="Times New Roman" panose="02020603050405020304" pitchFamily="18" charset="0"/>
                      <a:ea typeface="黑体" panose="02010609060101010101" charset="-122"/>
                    </a:rPr>
                    <a:t>保温指示灯</a:t>
                  </a:r>
                  <a:endParaRPr lang="zh-CN" altLang="en-US" sz="1200" b="1">
                    <a:latin typeface="Times New Roman" panose="02020603050405020304" pitchFamily="18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31758" name="TextBox 38"/>
                <p:cNvSpPr txBox="1">
                  <a:spLocks noChangeArrowheads="1"/>
                </p:cNvSpPr>
                <p:nvPr/>
              </p:nvSpPr>
              <p:spPr bwMode="auto">
                <a:xfrm rot="5400000">
                  <a:off x="1826960" y="1254322"/>
                  <a:ext cx="990841" cy="2929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1200" b="1">
                      <a:latin typeface="Times New Roman" panose="02020603050405020304" pitchFamily="18" charset="0"/>
                      <a:ea typeface="黑体" panose="02010609060101010101" charset="-122"/>
                    </a:rPr>
                    <a:t>加热指示灯</a:t>
                  </a:r>
                  <a:endParaRPr lang="zh-CN" altLang="en-US" sz="1200" b="1">
                    <a:latin typeface="Times New Roman" panose="02020603050405020304" pitchFamily="18" charset="0"/>
                    <a:ea typeface="黑体" panose="02010609060101010101" charset="-122"/>
                  </a:endParaRPr>
                </a:p>
              </p:txBody>
            </p:sp>
          </p:grpSp>
          <p:sp>
            <p:nvSpPr>
              <p:cNvPr id="31759" name="椭圆 40"/>
              <p:cNvSpPr>
                <a:spLocks noChangeArrowheads="1"/>
              </p:cNvSpPr>
              <p:nvPr/>
            </p:nvSpPr>
            <p:spPr bwMode="auto">
              <a:xfrm>
                <a:off x="739824" y="1400185"/>
                <a:ext cx="36515" cy="36512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60" name="椭圆 42"/>
              <p:cNvSpPr>
                <a:spLocks noChangeArrowheads="1"/>
              </p:cNvSpPr>
              <p:nvPr/>
            </p:nvSpPr>
            <p:spPr bwMode="auto">
              <a:xfrm>
                <a:off x="2011495" y="1382722"/>
                <a:ext cx="36514" cy="36513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61" name="椭圆 43"/>
              <p:cNvSpPr>
                <a:spLocks noChangeArrowheads="1"/>
              </p:cNvSpPr>
              <p:nvPr/>
            </p:nvSpPr>
            <p:spPr bwMode="auto">
              <a:xfrm>
                <a:off x="2019433" y="1792300"/>
                <a:ext cx="36515" cy="36513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62" name="椭圆 44"/>
              <p:cNvSpPr>
                <a:spLocks noChangeArrowheads="1"/>
              </p:cNvSpPr>
              <p:nvPr/>
            </p:nvSpPr>
            <p:spPr bwMode="auto">
              <a:xfrm>
                <a:off x="2492539" y="1787538"/>
                <a:ext cx="36515" cy="36512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63" name="椭圆 45"/>
              <p:cNvSpPr>
                <a:spLocks noChangeArrowheads="1"/>
              </p:cNvSpPr>
              <p:nvPr/>
            </p:nvSpPr>
            <p:spPr bwMode="auto">
              <a:xfrm>
                <a:off x="2481426" y="200026"/>
                <a:ext cx="36514" cy="36512"/>
              </a:xfrm>
              <a:prstGeom prst="ellipse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 b="1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1764" name="Rectangle 22"/>
            <p:cNvSpPr>
              <a:spLocks noChangeArrowheads="1"/>
            </p:cNvSpPr>
            <p:nvPr/>
          </p:nvSpPr>
          <p:spPr bwMode="auto">
            <a:xfrm>
              <a:off x="975" y="1361"/>
              <a:ext cx="454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342900" indent="-342900">
                <a:lnSpc>
                  <a:spcPts val="5000"/>
                </a:lnSpc>
                <a:spcBef>
                  <a:spcPct val="20000"/>
                </a:spcBef>
                <a:buFont typeface="Calibri" panose="020F0502020204030204" pitchFamily="34" charset="0"/>
                <a:buNone/>
              </a:pP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3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1766" name="Rectangle 25"/>
          <p:cNvSpPr>
            <a:spLocks noChangeArrowheads="1"/>
          </p:cNvSpPr>
          <p:nvPr/>
        </p:nvSpPr>
        <p:spPr bwMode="auto">
          <a:xfrm>
            <a:off x="374650" y="5031105"/>
            <a:ext cx="708088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图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是电饭锅下面的电路。是不是眼花缭乱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  <p:bldP spid="31749" grpId="0"/>
      <p:bldP spid="31750" grpId="0"/>
      <p:bldP spid="317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65150" y="1363980"/>
            <a:ext cx="7980680" cy="439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通过实验探究了解电路组成，形成电路的概念。培养学生分析归纳能力、竞争意识与合作精神。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知道电路的形式有通路、开路及短路，并知道电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源短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路的危害。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知道常见的各电路元件的符号，并能熟练地画出它们。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知道什么叫电路图，并会画简单的电路图。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在操作中初步培养安全操作的意识。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2770" name="Picture 8" descr="038040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6295" y="927418"/>
            <a:ext cx="7329488" cy="571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7"/>
          <p:cNvSpPr>
            <a:spLocks noChangeArrowheads="1"/>
          </p:cNvSpPr>
          <p:nvPr/>
        </p:nvSpPr>
        <p:spPr bwMode="auto">
          <a:xfrm>
            <a:off x="817245" y="832485"/>
            <a:ext cx="19291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元件符号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Group 2"/>
          <p:cNvGrpSpPr/>
          <p:nvPr/>
        </p:nvGrpSpPr>
        <p:grpSpPr bwMode="auto">
          <a:xfrm>
            <a:off x="7115175" y="4162425"/>
            <a:ext cx="1143000" cy="381000"/>
            <a:chOff x="4560" y="864"/>
            <a:chExt cx="720" cy="240"/>
          </a:xfrm>
        </p:grpSpPr>
        <p:grpSp>
          <p:nvGrpSpPr>
            <p:cNvPr id="33795" name="Group 3"/>
            <p:cNvGrpSpPr/>
            <p:nvPr/>
          </p:nvGrpSpPr>
          <p:grpSpPr bwMode="auto">
            <a:xfrm>
              <a:off x="4560" y="864"/>
              <a:ext cx="432" cy="240"/>
              <a:chOff x="3024" y="3312"/>
              <a:chExt cx="432" cy="240"/>
            </a:xfrm>
          </p:grpSpPr>
          <p:sp>
            <p:nvSpPr>
              <p:cNvPr id="33796" name="Oval 4"/>
              <p:cNvSpPr>
                <a:spLocks noChangeArrowheads="1"/>
              </p:cNvSpPr>
              <p:nvPr/>
            </p:nvSpPr>
            <p:spPr bwMode="auto">
              <a:xfrm>
                <a:off x="3024" y="3456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797" name="Line 5"/>
              <p:cNvSpPr>
                <a:spLocks noChangeShapeType="1"/>
              </p:cNvSpPr>
              <p:nvPr/>
            </p:nvSpPr>
            <p:spPr bwMode="auto">
              <a:xfrm flipV="1">
                <a:off x="3072" y="3312"/>
                <a:ext cx="384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33798" name="Line 6"/>
            <p:cNvSpPr>
              <a:spLocks noChangeShapeType="1"/>
            </p:cNvSpPr>
            <p:nvPr/>
          </p:nvSpPr>
          <p:spPr bwMode="auto">
            <a:xfrm>
              <a:off x="4896" y="1056"/>
              <a:ext cx="3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81927" name="Line 7"/>
          <p:cNvSpPr>
            <a:spLocks noChangeShapeType="1"/>
          </p:cNvSpPr>
          <p:nvPr/>
        </p:nvSpPr>
        <p:spPr bwMode="auto">
          <a:xfrm>
            <a:off x="8258175" y="4467225"/>
            <a:ext cx="0" cy="1752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1928" name="Line 8"/>
          <p:cNvSpPr>
            <a:spLocks noChangeShapeType="1"/>
          </p:cNvSpPr>
          <p:nvPr/>
        </p:nvSpPr>
        <p:spPr bwMode="auto">
          <a:xfrm>
            <a:off x="5591175" y="4467225"/>
            <a:ext cx="0" cy="1752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1929" name="Rectangle 9"/>
          <p:cNvSpPr>
            <a:spLocks noChangeArrowheads="1"/>
          </p:cNvSpPr>
          <p:nvPr/>
        </p:nvSpPr>
        <p:spPr bwMode="auto">
          <a:xfrm>
            <a:off x="7191375" y="6372225"/>
            <a:ext cx="436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kumimoji="1" lang="en-US" altLang="zh-CN" sz="24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endParaRPr kumimoji="1" lang="en-US" altLang="zh-CN" sz="24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" name="Group 10"/>
          <p:cNvGrpSpPr/>
          <p:nvPr/>
        </p:nvGrpSpPr>
        <p:grpSpPr bwMode="auto">
          <a:xfrm>
            <a:off x="5591175" y="5991225"/>
            <a:ext cx="2667000" cy="457200"/>
            <a:chOff x="3408" y="3168"/>
            <a:chExt cx="1680" cy="288"/>
          </a:xfrm>
        </p:grpSpPr>
        <p:grpSp>
          <p:nvGrpSpPr>
            <p:cNvPr id="33803" name="Group 11"/>
            <p:cNvGrpSpPr/>
            <p:nvPr/>
          </p:nvGrpSpPr>
          <p:grpSpPr bwMode="auto">
            <a:xfrm>
              <a:off x="4080" y="3168"/>
              <a:ext cx="288" cy="288"/>
              <a:chOff x="3888" y="3168"/>
              <a:chExt cx="288" cy="288"/>
            </a:xfrm>
          </p:grpSpPr>
          <p:sp>
            <p:nvSpPr>
              <p:cNvPr id="33804" name="Oval 12"/>
              <p:cNvSpPr>
                <a:spLocks noChangeArrowheads="1"/>
              </p:cNvSpPr>
              <p:nvPr/>
            </p:nvSpPr>
            <p:spPr bwMode="auto">
              <a:xfrm>
                <a:off x="3888" y="3168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05" name="Line 13"/>
              <p:cNvSpPr>
                <a:spLocks noChangeShapeType="1"/>
              </p:cNvSpPr>
              <p:nvPr/>
            </p:nvSpPr>
            <p:spPr bwMode="auto">
              <a:xfrm flipH="1">
                <a:off x="3936" y="3216"/>
                <a:ext cx="192" cy="1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3806" name="Line 14"/>
              <p:cNvSpPr>
                <a:spLocks noChangeShapeType="1"/>
              </p:cNvSpPr>
              <p:nvPr/>
            </p:nvSpPr>
            <p:spPr bwMode="auto">
              <a:xfrm>
                <a:off x="3936" y="3216"/>
                <a:ext cx="192" cy="1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33807" name="Line 15"/>
            <p:cNvSpPr>
              <a:spLocks noChangeShapeType="1"/>
            </p:cNvSpPr>
            <p:nvPr/>
          </p:nvSpPr>
          <p:spPr bwMode="auto">
            <a:xfrm>
              <a:off x="4368" y="3312"/>
              <a:ext cx="72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>
              <a:off x="3408" y="3312"/>
              <a:ext cx="6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6" name="Group 17"/>
          <p:cNvGrpSpPr/>
          <p:nvPr/>
        </p:nvGrpSpPr>
        <p:grpSpPr bwMode="auto">
          <a:xfrm>
            <a:off x="6124575" y="5305425"/>
            <a:ext cx="1524000" cy="457200"/>
            <a:chOff x="3744" y="3600"/>
            <a:chExt cx="960" cy="288"/>
          </a:xfrm>
        </p:grpSpPr>
        <p:grpSp>
          <p:nvGrpSpPr>
            <p:cNvPr id="33810" name="Group 18"/>
            <p:cNvGrpSpPr/>
            <p:nvPr/>
          </p:nvGrpSpPr>
          <p:grpSpPr bwMode="auto">
            <a:xfrm>
              <a:off x="4080" y="3600"/>
              <a:ext cx="288" cy="288"/>
              <a:chOff x="3936" y="3600"/>
              <a:chExt cx="288" cy="288"/>
            </a:xfrm>
          </p:grpSpPr>
          <p:sp>
            <p:nvSpPr>
              <p:cNvPr id="33811" name="Oval 19"/>
              <p:cNvSpPr>
                <a:spLocks noChangeArrowheads="1"/>
              </p:cNvSpPr>
              <p:nvPr/>
            </p:nvSpPr>
            <p:spPr bwMode="auto">
              <a:xfrm>
                <a:off x="3936" y="3600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12" name="Line 20"/>
              <p:cNvSpPr>
                <a:spLocks noChangeShapeType="1"/>
              </p:cNvSpPr>
              <p:nvPr/>
            </p:nvSpPr>
            <p:spPr bwMode="auto">
              <a:xfrm flipH="1">
                <a:off x="3984" y="3648"/>
                <a:ext cx="192" cy="1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3813" name="Line 21"/>
              <p:cNvSpPr>
                <a:spLocks noChangeShapeType="1"/>
              </p:cNvSpPr>
              <p:nvPr/>
            </p:nvSpPr>
            <p:spPr bwMode="auto">
              <a:xfrm>
                <a:off x="3984" y="3648"/>
                <a:ext cx="192" cy="1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33814" name="Line 22"/>
            <p:cNvSpPr>
              <a:spLocks noChangeShapeType="1"/>
            </p:cNvSpPr>
            <p:nvPr/>
          </p:nvSpPr>
          <p:spPr bwMode="auto">
            <a:xfrm>
              <a:off x="4368" y="3744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15" name="Line 23"/>
            <p:cNvSpPr>
              <a:spLocks noChangeShapeType="1"/>
            </p:cNvSpPr>
            <p:nvPr/>
          </p:nvSpPr>
          <p:spPr bwMode="auto">
            <a:xfrm>
              <a:off x="3744" y="3744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81944" name="Text Box 24"/>
          <p:cNvSpPr txBox="1">
            <a:spLocks noChangeArrowheads="1"/>
          </p:cNvSpPr>
          <p:nvPr/>
        </p:nvSpPr>
        <p:spPr bwMode="auto">
          <a:xfrm>
            <a:off x="7191375" y="5000625"/>
            <a:ext cx="436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kumimoji="1" lang="en-US" altLang="zh-CN" sz="24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kumimoji="1" lang="en-US" altLang="zh-CN" sz="24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1945" name="Oval 25"/>
          <p:cNvSpPr>
            <a:spLocks noChangeArrowheads="1"/>
          </p:cNvSpPr>
          <p:nvPr/>
        </p:nvSpPr>
        <p:spPr bwMode="auto">
          <a:xfrm>
            <a:off x="7572375" y="6143625"/>
            <a:ext cx="152400" cy="152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1946" name="Oval 26"/>
          <p:cNvSpPr>
            <a:spLocks noChangeArrowheads="1"/>
          </p:cNvSpPr>
          <p:nvPr/>
        </p:nvSpPr>
        <p:spPr bwMode="auto">
          <a:xfrm flipV="1">
            <a:off x="6048375" y="6143625"/>
            <a:ext cx="152400" cy="152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round/>
              </a14:hiddenLine>
            </a:ext>
          </a:extLst>
        </p:spPr>
        <p:txBody>
          <a:bodyPr rot="10800000" wrap="none" anchor="ctr"/>
          <a:lstStyle/>
          <a:p>
            <a:endParaRPr lang="zh-CN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8" name="Group 27"/>
          <p:cNvGrpSpPr/>
          <p:nvPr/>
        </p:nvGrpSpPr>
        <p:grpSpPr bwMode="auto">
          <a:xfrm>
            <a:off x="5591175" y="4162425"/>
            <a:ext cx="1524000" cy="533400"/>
            <a:chOff x="3600" y="864"/>
            <a:chExt cx="960" cy="336"/>
          </a:xfrm>
        </p:grpSpPr>
        <p:grpSp>
          <p:nvGrpSpPr>
            <p:cNvPr id="33820" name="Group 28"/>
            <p:cNvGrpSpPr/>
            <p:nvPr/>
          </p:nvGrpSpPr>
          <p:grpSpPr bwMode="auto">
            <a:xfrm>
              <a:off x="3840" y="864"/>
              <a:ext cx="96" cy="336"/>
              <a:chOff x="912" y="2592"/>
              <a:chExt cx="96" cy="336"/>
            </a:xfrm>
          </p:grpSpPr>
          <p:sp>
            <p:nvSpPr>
              <p:cNvPr id="33821" name="Line 29"/>
              <p:cNvSpPr>
                <a:spLocks noChangeShapeType="1"/>
              </p:cNvSpPr>
              <p:nvPr/>
            </p:nvSpPr>
            <p:spPr bwMode="auto">
              <a:xfrm>
                <a:off x="912" y="2688"/>
                <a:ext cx="0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3822" name="Line 30"/>
              <p:cNvSpPr>
                <a:spLocks noChangeShapeType="1"/>
              </p:cNvSpPr>
              <p:nvPr/>
            </p:nvSpPr>
            <p:spPr bwMode="auto">
              <a:xfrm>
                <a:off x="1008" y="2592"/>
                <a:ext cx="0" cy="33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33823" name="Group 31"/>
            <p:cNvGrpSpPr/>
            <p:nvPr/>
          </p:nvGrpSpPr>
          <p:grpSpPr bwMode="auto">
            <a:xfrm>
              <a:off x="4176" y="864"/>
              <a:ext cx="96" cy="336"/>
              <a:chOff x="912" y="2592"/>
              <a:chExt cx="96" cy="336"/>
            </a:xfrm>
          </p:grpSpPr>
          <p:sp>
            <p:nvSpPr>
              <p:cNvPr id="33824" name="Line 32"/>
              <p:cNvSpPr>
                <a:spLocks noChangeShapeType="1"/>
              </p:cNvSpPr>
              <p:nvPr/>
            </p:nvSpPr>
            <p:spPr bwMode="auto">
              <a:xfrm>
                <a:off x="912" y="2688"/>
                <a:ext cx="0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3825" name="Line 33"/>
              <p:cNvSpPr>
                <a:spLocks noChangeShapeType="1"/>
              </p:cNvSpPr>
              <p:nvPr/>
            </p:nvSpPr>
            <p:spPr bwMode="auto">
              <a:xfrm>
                <a:off x="1008" y="2592"/>
                <a:ext cx="0" cy="33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33826" name="Line 34"/>
            <p:cNvSpPr>
              <a:spLocks noChangeShapeType="1"/>
            </p:cNvSpPr>
            <p:nvPr/>
          </p:nvSpPr>
          <p:spPr bwMode="auto">
            <a:xfrm>
              <a:off x="4272" y="1056"/>
              <a:ext cx="2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27" name="Line 35"/>
            <p:cNvSpPr>
              <a:spLocks noChangeShapeType="1"/>
            </p:cNvSpPr>
            <p:nvPr/>
          </p:nvSpPr>
          <p:spPr bwMode="auto">
            <a:xfrm>
              <a:off x="3600" y="1056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28" name="Line 36"/>
            <p:cNvSpPr>
              <a:spLocks noChangeShapeType="1"/>
            </p:cNvSpPr>
            <p:nvPr/>
          </p:nvSpPr>
          <p:spPr bwMode="auto">
            <a:xfrm>
              <a:off x="3936" y="1056"/>
              <a:ext cx="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29" name="Line 37"/>
            <p:cNvSpPr>
              <a:spLocks noChangeShapeType="1"/>
            </p:cNvSpPr>
            <p:nvPr/>
          </p:nvSpPr>
          <p:spPr bwMode="auto">
            <a:xfrm>
              <a:off x="4032" y="1056"/>
              <a:ext cx="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30" name="Line 38"/>
            <p:cNvSpPr>
              <a:spLocks noChangeShapeType="1"/>
            </p:cNvSpPr>
            <p:nvPr/>
          </p:nvSpPr>
          <p:spPr bwMode="auto">
            <a:xfrm>
              <a:off x="4128" y="1056"/>
              <a:ext cx="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81959" name="Text Box 39"/>
          <p:cNvSpPr txBox="1">
            <a:spLocks noChangeArrowheads="1"/>
          </p:cNvSpPr>
          <p:nvPr/>
        </p:nvSpPr>
        <p:spPr bwMode="auto">
          <a:xfrm>
            <a:off x="2162175" y="5991225"/>
            <a:ext cx="436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kumimoji="1" lang="en-US" altLang="zh-CN" sz="24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endParaRPr kumimoji="1" lang="en-US" altLang="zh-CN" sz="24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1960" name="Text Box 40"/>
          <p:cNvSpPr txBox="1">
            <a:spLocks noChangeArrowheads="1"/>
          </p:cNvSpPr>
          <p:nvPr/>
        </p:nvSpPr>
        <p:spPr bwMode="auto">
          <a:xfrm>
            <a:off x="3381375" y="5915025"/>
            <a:ext cx="436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kumimoji="1" lang="en-US" altLang="zh-CN" sz="24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kumimoji="1" lang="en-US" altLang="zh-CN" sz="24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1961" name="Line 41"/>
          <p:cNvSpPr>
            <a:spLocks noChangeShapeType="1"/>
          </p:cNvSpPr>
          <p:nvPr/>
        </p:nvSpPr>
        <p:spPr bwMode="auto">
          <a:xfrm>
            <a:off x="1247775" y="4391025"/>
            <a:ext cx="0" cy="137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11" name="Group 42"/>
          <p:cNvGrpSpPr/>
          <p:nvPr/>
        </p:nvGrpSpPr>
        <p:grpSpPr bwMode="auto">
          <a:xfrm>
            <a:off x="3076575" y="4086225"/>
            <a:ext cx="1143000" cy="381000"/>
            <a:chOff x="4416" y="864"/>
            <a:chExt cx="720" cy="240"/>
          </a:xfrm>
        </p:grpSpPr>
        <p:grpSp>
          <p:nvGrpSpPr>
            <p:cNvPr id="33835" name="Group 43"/>
            <p:cNvGrpSpPr/>
            <p:nvPr/>
          </p:nvGrpSpPr>
          <p:grpSpPr bwMode="auto">
            <a:xfrm>
              <a:off x="4416" y="864"/>
              <a:ext cx="432" cy="240"/>
              <a:chOff x="3024" y="3312"/>
              <a:chExt cx="432" cy="240"/>
            </a:xfrm>
          </p:grpSpPr>
          <p:sp>
            <p:nvSpPr>
              <p:cNvPr id="33836" name="Oval 44"/>
              <p:cNvSpPr>
                <a:spLocks noChangeArrowheads="1"/>
              </p:cNvSpPr>
              <p:nvPr/>
            </p:nvSpPr>
            <p:spPr bwMode="auto">
              <a:xfrm>
                <a:off x="3024" y="3456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37" name="Line 45"/>
              <p:cNvSpPr>
                <a:spLocks noChangeShapeType="1"/>
              </p:cNvSpPr>
              <p:nvPr/>
            </p:nvSpPr>
            <p:spPr bwMode="auto">
              <a:xfrm flipV="1">
                <a:off x="3072" y="3312"/>
                <a:ext cx="384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33838" name="Line 46"/>
            <p:cNvSpPr>
              <a:spLocks noChangeShapeType="1"/>
            </p:cNvSpPr>
            <p:nvPr/>
          </p:nvSpPr>
          <p:spPr bwMode="auto">
            <a:xfrm>
              <a:off x="4800" y="1056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81967" name="Line 47"/>
          <p:cNvSpPr>
            <a:spLocks noChangeShapeType="1"/>
          </p:cNvSpPr>
          <p:nvPr/>
        </p:nvSpPr>
        <p:spPr bwMode="auto">
          <a:xfrm>
            <a:off x="4219575" y="4391025"/>
            <a:ext cx="0" cy="137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13" name="Group 48"/>
          <p:cNvGrpSpPr/>
          <p:nvPr/>
        </p:nvGrpSpPr>
        <p:grpSpPr bwMode="auto">
          <a:xfrm>
            <a:off x="2238375" y="5534025"/>
            <a:ext cx="1981200" cy="457200"/>
            <a:chOff x="3888" y="1776"/>
            <a:chExt cx="1248" cy="288"/>
          </a:xfrm>
        </p:grpSpPr>
        <p:sp>
          <p:nvSpPr>
            <p:cNvPr id="33841" name="Oval 49"/>
            <p:cNvSpPr>
              <a:spLocks noChangeArrowheads="1"/>
            </p:cNvSpPr>
            <p:nvPr/>
          </p:nvSpPr>
          <p:spPr bwMode="auto">
            <a:xfrm>
              <a:off x="4320" y="1776"/>
              <a:ext cx="288" cy="28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3842" name="Line 50"/>
            <p:cNvSpPr>
              <a:spLocks noChangeShapeType="1"/>
            </p:cNvSpPr>
            <p:nvPr/>
          </p:nvSpPr>
          <p:spPr bwMode="auto">
            <a:xfrm flipH="1">
              <a:off x="4368" y="1824"/>
              <a:ext cx="192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43" name="Line 51"/>
            <p:cNvSpPr>
              <a:spLocks noChangeShapeType="1"/>
            </p:cNvSpPr>
            <p:nvPr/>
          </p:nvSpPr>
          <p:spPr bwMode="auto">
            <a:xfrm>
              <a:off x="4368" y="1824"/>
              <a:ext cx="192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44" name="Line 52"/>
            <p:cNvSpPr>
              <a:spLocks noChangeShapeType="1"/>
            </p:cNvSpPr>
            <p:nvPr/>
          </p:nvSpPr>
          <p:spPr bwMode="auto">
            <a:xfrm>
              <a:off x="4608" y="1920"/>
              <a:ext cx="3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45" name="Line 53"/>
            <p:cNvSpPr>
              <a:spLocks noChangeShapeType="1"/>
            </p:cNvSpPr>
            <p:nvPr/>
          </p:nvSpPr>
          <p:spPr bwMode="auto">
            <a:xfrm>
              <a:off x="4992" y="1920"/>
              <a:ext cx="1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46" name="Line 54"/>
            <p:cNvSpPr>
              <a:spLocks noChangeShapeType="1"/>
            </p:cNvSpPr>
            <p:nvPr/>
          </p:nvSpPr>
          <p:spPr bwMode="auto">
            <a:xfrm>
              <a:off x="3888" y="1920"/>
              <a:ext cx="43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14" name="Group 55"/>
          <p:cNvGrpSpPr/>
          <p:nvPr/>
        </p:nvGrpSpPr>
        <p:grpSpPr bwMode="auto">
          <a:xfrm>
            <a:off x="1247775" y="5534025"/>
            <a:ext cx="990600" cy="457200"/>
            <a:chOff x="3264" y="1776"/>
            <a:chExt cx="624" cy="288"/>
          </a:xfrm>
        </p:grpSpPr>
        <p:sp>
          <p:nvSpPr>
            <p:cNvPr id="33848" name="Line 56"/>
            <p:cNvSpPr>
              <a:spLocks noChangeShapeType="1"/>
            </p:cNvSpPr>
            <p:nvPr/>
          </p:nvSpPr>
          <p:spPr bwMode="auto">
            <a:xfrm>
              <a:off x="3264" y="1920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49" name="Oval 57"/>
            <p:cNvSpPr>
              <a:spLocks noChangeArrowheads="1"/>
            </p:cNvSpPr>
            <p:nvPr/>
          </p:nvSpPr>
          <p:spPr bwMode="auto">
            <a:xfrm>
              <a:off x="3600" y="1776"/>
              <a:ext cx="288" cy="28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3850" name="Line 58"/>
            <p:cNvSpPr>
              <a:spLocks noChangeShapeType="1"/>
            </p:cNvSpPr>
            <p:nvPr/>
          </p:nvSpPr>
          <p:spPr bwMode="auto">
            <a:xfrm flipH="1">
              <a:off x="3648" y="1824"/>
              <a:ext cx="192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51" name="Line 59"/>
            <p:cNvSpPr>
              <a:spLocks noChangeShapeType="1"/>
            </p:cNvSpPr>
            <p:nvPr/>
          </p:nvSpPr>
          <p:spPr bwMode="auto">
            <a:xfrm>
              <a:off x="3648" y="1824"/>
              <a:ext cx="192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52" name="Line 60"/>
            <p:cNvSpPr>
              <a:spLocks noChangeShapeType="1"/>
            </p:cNvSpPr>
            <p:nvPr/>
          </p:nvSpPr>
          <p:spPr bwMode="auto">
            <a:xfrm>
              <a:off x="3456" y="1872"/>
              <a:ext cx="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15" name="Group 61"/>
          <p:cNvGrpSpPr/>
          <p:nvPr/>
        </p:nvGrpSpPr>
        <p:grpSpPr bwMode="auto">
          <a:xfrm>
            <a:off x="1247775" y="4086225"/>
            <a:ext cx="1828800" cy="533400"/>
            <a:chOff x="3264" y="864"/>
            <a:chExt cx="1152" cy="336"/>
          </a:xfrm>
        </p:grpSpPr>
        <p:grpSp>
          <p:nvGrpSpPr>
            <p:cNvPr id="33854" name="Group 62"/>
            <p:cNvGrpSpPr/>
            <p:nvPr/>
          </p:nvGrpSpPr>
          <p:grpSpPr bwMode="auto">
            <a:xfrm>
              <a:off x="3600" y="864"/>
              <a:ext cx="96" cy="336"/>
              <a:chOff x="912" y="2592"/>
              <a:chExt cx="96" cy="336"/>
            </a:xfrm>
          </p:grpSpPr>
          <p:sp>
            <p:nvSpPr>
              <p:cNvPr id="33855" name="Line 63"/>
              <p:cNvSpPr>
                <a:spLocks noChangeShapeType="1"/>
              </p:cNvSpPr>
              <p:nvPr/>
            </p:nvSpPr>
            <p:spPr bwMode="auto">
              <a:xfrm>
                <a:off x="912" y="2688"/>
                <a:ext cx="0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3856" name="Line 64"/>
              <p:cNvSpPr>
                <a:spLocks noChangeShapeType="1"/>
              </p:cNvSpPr>
              <p:nvPr/>
            </p:nvSpPr>
            <p:spPr bwMode="auto">
              <a:xfrm>
                <a:off x="1008" y="2592"/>
                <a:ext cx="0" cy="33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33857" name="Group 65"/>
            <p:cNvGrpSpPr/>
            <p:nvPr/>
          </p:nvGrpSpPr>
          <p:grpSpPr bwMode="auto">
            <a:xfrm>
              <a:off x="4080" y="864"/>
              <a:ext cx="96" cy="336"/>
              <a:chOff x="912" y="2592"/>
              <a:chExt cx="96" cy="336"/>
            </a:xfrm>
          </p:grpSpPr>
          <p:sp>
            <p:nvSpPr>
              <p:cNvPr id="33858" name="Line 66"/>
              <p:cNvSpPr>
                <a:spLocks noChangeShapeType="1"/>
              </p:cNvSpPr>
              <p:nvPr/>
            </p:nvSpPr>
            <p:spPr bwMode="auto">
              <a:xfrm>
                <a:off x="912" y="2688"/>
                <a:ext cx="0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3859" name="Line 67"/>
              <p:cNvSpPr>
                <a:spLocks noChangeShapeType="1"/>
              </p:cNvSpPr>
              <p:nvPr/>
            </p:nvSpPr>
            <p:spPr bwMode="auto">
              <a:xfrm>
                <a:off x="1008" y="2592"/>
                <a:ext cx="0" cy="33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33860" name="Line 68"/>
            <p:cNvSpPr>
              <a:spLocks noChangeShapeType="1"/>
            </p:cNvSpPr>
            <p:nvPr/>
          </p:nvSpPr>
          <p:spPr bwMode="auto">
            <a:xfrm flipH="1">
              <a:off x="3264" y="1056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61" name="Line 69"/>
            <p:cNvSpPr>
              <a:spLocks noChangeShapeType="1"/>
            </p:cNvSpPr>
            <p:nvPr/>
          </p:nvSpPr>
          <p:spPr bwMode="auto">
            <a:xfrm>
              <a:off x="4176" y="1056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62" name="Line 70"/>
            <p:cNvSpPr>
              <a:spLocks noChangeShapeType="1"/>
            </p:cNvSpPr>
            <p:nvPr/>
          </p:nvSpPr>
          <p:spPr bwMode="auto">
            <a:xfrm>
              <a:off x="4224" y="1008"/>
              <a:ext cx="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grpSp>
          <p:nvGrpSpPr>
            <p:cNvPr id="33863" name="Group 71"/>
            <p:cNvGrpSpPr/>
            <p:nvPr/>
          </p:nvGrpSpPr>
          <p:grpSpPr bwMode="auto">
            <a:xfrm>
              <a:off x="3696" y="1056"/>
              <a:ext cx="384" cy="0"/>
              <a:chOff x="3264" y="3696"/>
              <a:chExt cx="384" cy="0"/>
            </a:xfrm>
          </p:grpSpPr>
          <p:sp>
            <p:nvSpPr>
              <p:cNvPr id="33864" name="Line 72"/>
              <p:cNvSpPr>
                <a:spLocks noChangeShapeType="1"/>
              </p:cNvSpPr>
              <p:nvPr/>
            </p:nvSpPr>
            <p:spPr bwMode="auto">
              <a:xfrm>
                <a:off x="3264" y="3696"/>
                <a:ext cx="9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3865" name="Line 73"/>
              <p:cNvSpPr>
                <a:spLocks noChangeShapeType="1"/>
              </p:cNvSpPr>
              <p:nvPr/>
            </p:nvSpPr>
            <p:spPr bwMode="auto">
              <a:xfrm>
                <a:off x="3408" y="3696"/>
                <a:ext cx="9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3866" name="Line 74"/>
              <p:cNvSpPr>
                <a:spLocks noChangeShapeType="1"/>
              </p:cNvSpPr>
              <p:nvPr/>
            </p:nvSpPr>
            <p:spPr bwMode="auto">
              <a:xfrm>
                <a:off x="3552" y="3696"/>
                <a:ext cx="9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grpSp>
        <p:nvGrpSpPr>
          <p:cNvPr id="33867" name="Group 75"/>
          <p:cNvGrpSpPr/>
          <p:nvPr/>
        </p:nvGrpSpPr>
        <p:grpSpPr bwMode="auto">
          <a:xfrm>
            <a:off x="790575" y="885825"/>
            <a:ext cx="3613150" cy="2559050"/>
            <a:chOff x="198" y="644"/>
            <a:chExt cx="2366" cy="1660"/>
          </a:xfrm>
        </p:grpSpPr>
        <p:grpSp>
          <p:nvGrpSpPr>
            <p:cNvPr id="33868" name="Group 76"/>
            <p:cNvGrpSpPr/>
            <p:nvPr/>
          </p:nvGrpSpPr>
          <p:grpSpPr bwMode="auto">
            <a:xfrm>
              <a:off x="432" y="720"/>
              <a:ext cx="288" cy="480"/>
              <a:chOff x="3552" y="2448"/>
              <a:chExt cx="288" cy="480"/>
            </a:xfrm>
          </p:grpSpPr>
          <p:sp>
            <p:nvSpPr>
              <p:cNvPr id="33869" name="Rectangle 77"/>
              <p:cNvSpPr>
                <a:spLocks noChangeArrowheads="1"/>
              </p:cNvSpPr>
              <p:nvPr/>
            </p:nvSpPr>
            <p:spPr bwMode="auto">
              <a:xfrm>
                <a:off x="3552" y="2544"/>
                <a:ext cx="288" cy="384"/>
              </a:xfrm>
              <a:prstGeom prst="rect">
                <a:avLst/>
              </a:prstGeom>
              <a:solidFill>
                <a:srgbClr val="CC3300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70" name="Rectangle 78"/>
              <p:cNvSpPr>
                <a:spLocks noChangeArrowheads="1"/>
              </p:cNvSpPr>
              <p:nvPr/>
            </p:nvSpPr>
            <p:spPr bwMode="auto">
              <a:xfrm>
                <a:off x="3648" y="2448"/>
                <a:ext cx="96" cy="96"/>
              </a:xfrm>
              <a:prstGeom prst="rect">
                <a:avLst/>
              </a:prstGeom>
              <a:solidFill>
                <a:schemeClr val="accent1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" name="Group 79"/>
            <p:cNvGrpSpPr/>
            <p:nvPr/>
          </p:nvGrpSpPr>
          <p:grpSpPr bwMode="auto">
            <a:xfrm>
              <a:off x="912" y="720"/>
              <a:ext cx="288" cy="480"/>
              <a:chOff x="3552" y="2448"/>
              <a:chExt cx="288" cy="480"/>
            </a:xfrm>
          </p:grpSpPr>
          <p:sp>
            <p:nvSpPr>
              <p:cNvPr id="33872" name="Rectangle 80"/>
              <p:cNvSpPr>
                <a:spLocks noChangeArrowheads="1"/>
              </p:cNvSpPr>
              <p:nvPr/>
            </p:nvSpPr>
            <p:spPr bwMode="auto">
              <a:xfrm>
                <a:off x="3552" y="2544"/>
                <a:ext cx="288" cy="384"/>
              </a:xfrm>
              <a:prstGeom prst="rect">
                <a:avLst/>
              </a:prstGeom>
              <a:solidFill>
                <a:srgbClr val="CC3300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Rectangle 81"/>
              <p:cNvSpPr>
                <a:spLocks noChangeArrowheads="1"/>
              </p:cNvSpPr>
              <p:nvPr/>
            </p:nvSpPr>
            <p:spPr bwMode="auto">
              <a:xfrm>
                <a:off x="3648" y="2448"/>
                <a:ext cx="96" cy="96"/>
              </a:xfrm>
              <a:prstGeom prst="rect">
                <a:avLst/>
              </a:prstGeom>
              <a:solidFill>
                <a:schemeClr val="accent1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3874" name="Group 82"/>
            <p:cNvGrpSpPr/>
            <p:nvPr/>
          </p:nvGrpSpPr>
          <p:grpSpPr bwMode="auto">
            <a:xfrm>
              <a:off x="288" y="1728"/>
              <a:ext cx="624" cy="576"/>
              <a:chOff x="1536" y="2496"/>
              <a:chExt cx="1056" cy="864"/>
            </a:xfrm>
          </p:grpSpPr>
          <p:sp>
            <p:nvSpPr>
              <p:cNvPr id="33875" name="Rectangle 83"/>
              <p:cNvSpPr>
                <a:spLocks noChangeArrowheads="1"/>
              </p:cNvSpPr>
              <p:nvPr/>
            </p:nvSpPr>
            <p:spPr bwMode="auto">
              <a:xfrm>
                <a:off x="1536" y="3168"/>
                <a:ext cx="1056" cy="192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76" name="Rectangle 84"/>
              <p:cNvSpPr>
                <a:spLocks noChangeArrowheads="1"/>
              </p:cNvSpPr>
              <p:nvPr/>
            </p:nvSpPr>
            <p:spPr bwMode="auto">
              <a:xfrm flipH="1">
                <a:off x="1632" y="2880"/>
                <a:ext cx="96" cy="288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77" name="Rectangle 85"/>
              <p:cNvSpPr>
                <a:spLocks noChangeArrowheads="1"/>
              </p:cNvSpPr>
              <p:nvPr/>
            </p:nvSpPr>
            <p:spPr bwMode="auto">
              <a:xfrm flipH="1">
                <a:off x="2400" y="2880"/>
                <a:ext cx="96" cy="288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78" name="Rectangle 86"/>
              <p:cNvSpPr>
                <a:spLocks noChangeArrowheads="1"/>
              </p:cNvSpPr>
              <p:nvPr/>
            </p:nvSpPr>
            <p:spPr bwMode="auto">
              <a:xfrm>
                <a:off x="1968" y="2880"/>
                <a:ext cx="192" cy="28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79" name="Oval 87"/>
              <p:cNvSpPr>
                <a:spLocks noChangeArrowheads="1"/>
              </p:cNvSpPr>
              <p:nvPr/>
            </p:nvSpPr>
            <p:spPr bwMode="auto">
              <a:xfrm>
                <a:off x="1872" y="2496"/>
                <a:ext cx="384" cy="38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80" name="Line 88"/>
              <p:cNvSpPr>
                <a:spLocks noChangeShapeType="1"/>
              </p:cNvSpPr>
              <p:nvPr/>
            </p:nvSpPr>
            <p:spPr bwMode="auto">
              <a:xfrm>
                <a:off x="1920" y="2640"/>
                <a:ext cx="96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1" name="Line 89"/>
              <p:cNvSpPr>
                <a:spLocks noChangeShapeType="1"/>
              </p:cNvSpPr>
              <p:nvPr/>
            </p:nvSpPr>
            <p:spPr bwMode="auto">
              <a:xfrm flipV="1">
                <a:off x="2016" y="2640"/>
                <a:ext cx="48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2" name="Line 90"/>
              <p:cNvSpPr>
                <a:spLocks noChangeShapeType="1"/>
              </p:cNvSpPr>
              <p:nvPr/>
            </p:nvSpPr>
            <p:spPr bwMode="auto">
              <a:xfrm>
                <a:off x="2064" y="2640"/>
                <a:ext cx="48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83" name="Line 91"/>
              <p:cNvSpPr>
                <a:spLocks noChangeShapeType="1"/>
              </p:cNvSpPr>
              <p:nvPr/>
            </p:nvSpPr>
            <p:spPr bwMode="auto">
              <a:xfrm flipV="1">
                <a:off x="2112" y="2592"/>
                <a:ext cx="96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884" name="Group 92"/>
            <p:cNvGrpSpPr/>
            <p:nvPr/>
          </p:nvGrpSpPr>
          <p:grpSpPr bwMode="auto">
            <a:xfrm>
              <a:off x="1440" y="1680"/>
              <a:ext cx="624" cy="576"/>
              <a:chOff x="1536" y="2496"/>
              <a:chExt cx="1056" cy="864"/>
            </a:xfrm>
          </p:grpSpPr>
          <p:sp>
            <p:nvSpPr>
              <p:cNvPr id="33885" name="Rectangle 93"/>
              <p:cNvSpPr>
                <a:spLocks noChangeArrowheads="1"/>
              </p:cNvSpPr>
              <p:nvPr/>
            </p:nvSpPr>
            <p:spPr bwMode="auto">
              <a:xfrm>
                <a:off x="1536" y="3168"/>
                <a:ext cx="1056" cy="192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86" name="Rectangle 94"/>
              <p:cNvSpPr>
                <a:spLocks noChangeArrowheads="1"/>
              </p:cNvSpPr>
              <p:nvPr/>
            </p:nvSpPr>
            <p:spPr bwMode="auto">
              <a:xfrm flipH="1">
                <a:off x="1632" y="2880"/>
                <a:ext cx="96" cy="288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87" name="Rectangle 95"/>
              <p:cNvSpPr>
                <a:spLocks noChangeArrowheads="1"/>
              </p:cNvSpPr>
              <p:nvPr/>
            </p:nvSpPr>
            <p:spPr bwMode="auto">
              <a:xfrm flipH="1">
                <a:off x="2400" y="2880"/>
                <a:ext cx="96" cy="288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88" name="Rectangle 96"/>
              <p:cNvSpPr>
                <a:spLocks noChangeArrowheads="1"/>
              </p:cNvSpPr>
              <p:nvPr/>
            </p:nvSpPr>
            <p:spPr bwMode="auto">
              <a:xfrm>
                <a:off x="1968" y="2880"/>
                <a:ext cx="192" cy="28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89" name="Oval 97"/>
              <p:cNvSpPr>
                <a:spLocks noChangeArrowheads="1"/>
              </p:cNvSpPr>
              <p:nvPr/>
            </p:nvSpPr>
            <p:spPr bwMode="auto">
              <a:xfrm>
                <a:off x="1872" y="2496"/>
                <a:ext cx="384" cy="38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90" name="Line 98"/>
              <p:cNvSpPr>
                <a:spLocks noChangeShapeType="1"/>
              </p:cNvSpPr>
              <p:nvPr/>
            </p:nvSpPr>
            <p:spPr bwMode="auto">
              <a:xfrm>
                <a:off x="1920" y="2640"/>
                <a:ext cx="96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91" name="Line 99"/>
              <p:cNvSpPr>
                <a:spLocks noChangeShapeType="1"/>
              </p:cNvSpPr>
              <p:nvPr/>
            </p:nvSpPr>
            <p:spPr bwMode="auto">
              <a:xfrm flipV="1">
                <a:off x="2016" y="2640"/>
                <a:ext cx="48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92" name="Line 100"/>
              <p:cNvSpPr>
                <a:spLocks noChangeShapeType="1"/>
              </p:cNvSpPr>
              <p:nvPr/>
            </p:nvSpPr>
            <p:spPr bwMode="auto">
              <a:xfrm>
                <a:off x="2064" y="2640"/>
                <a:ext cx="48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93" name="Line 101"/>
              <p:cNvSpPr>
                <a:spLocks noChangeShapeType="1"/>
              </p:cNvSpPr>
              <p:nvPr/>
            </p:nvSpPr>
            <p:spPr bwMode="auto">
              <a:xfrm flipV="1">
                <a:off x="2112" y="2592"/>
                <a:ext cx="96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894" name="Group 102"/>
            <p:cNvGrpSpPr/>
            <p:nvPr/>
          </p:nvGrpSpPr>
          <p:grpSpPr bwMode="auto">
            <a:xfrm>
              <a:off x="1776" y="720"/>
              <a:ext cx="672" cy="576"/>
              <a:chOff x="4320" y="1296"/>
              <a:chExt cx="1056" cy="768"/>
            </a:xfrm>
          </p:grpSpPr>
          <p:sp>
            <p:nvSpPr>
              <p:cNvPr id="33895" name="Rectangle 103"/>
              <p:cNvSpPr>
                <a:spLocks noChangeArrowheads="1"/>
              </p:cNvSpPr>
              <p:nvPr/>
            </p:nvSpPr>
            <p:spPr bwMode="auto">
              <a:xfrm>
                <a:off x="4320" y="1872"/>
                <a:ext cx="1056" cy="192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96" name="Rectangle 104"/>
              <p:cNvSpPr>
                <a:spLocks noChangeArrowheads="1"/>
              </p:cNvSpPr>
              <p:nvPr/>
            </p:nvSpPr>
            <p:spPr bwMode="auto">
              <a:xfrm>
                <a:off x="4560" y="1488"/>
                <a:ext cx="96" cy="384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97" name="Rectangle 105"/>
              <p:cNvSpPr>
                <a:spLocks noChangeArrowheads="1"/>
              </p:cNvSpPr>
              <p:nvPr/>
            </p:nvSpPr>
            <p:spPr bwMode="auto">
              <a:xfrm>
                <a:off x="4992" y="1488"/>
                <a:ext cx="96" cy="384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98" name="Rectangle 106"/>
              <p:cNvSpPr>
                <a:spLocks noChangeArrowheads="1"/>
              </p:cNvSpPr>
              <p:nvPr/>
            </p:nvSpPr>
            <p:spPr bwMode="auto">
              <a:xfrm>
                <a:off x="4368" y="1632"/>
                <a:ext cx="96" cy="240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99" name="Rectangle 107"/>
              <p:cNvSpPr>
                <a:spLocks noChangeArrowheads="1"/>
              </p:cNvSpPr>
              <p:nvPr/>
            </p:nvSpPr>
            <p:spPr bwMode="auto">
              <a:xfrm>
                <a:off x="5184" y="1632"/>
                <a:ext cx="96" cy="240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900" name="AutoShape 108"/>
              <p:cNvSpPr>
                <a:spLocks noChangeArrowheads="1"/>
              </p:cNvSpPr>
              <p:nvPr/>
            </p:nvSpPr>
            <p:spPr bwMode="auto">
              <a:xfrm rot="-7487761">
                <a:off x="4776" y="1080"/>
                <a:ext cx="144" cy="576"/>
              </a:xfrm>
              <a:prstGeom prst="parallelogram">
                <a:avLst>
                  <a:gd name="adj" fmla="val 25000"/>
                </a:avLst>
              </a:prstGeom>
              <a:solidFill>
                <a:schemeClr val="accent1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901" name="Freeform 109"/>
            <p:cNvSpPr/>
            <p:nvPr/>
          </p:nvSpPr>
          <p:spPr bwMode="auto">
            <a:xfrm>
              <a:off x="576" y="655"/>
              <a:ext cx="528" cy="641"/>
            </a:xfrm>
            <a:custGeom>
              <a:avLst/>
              <a:gdLst>
                <a:gd name="T0" fmla="*/ 0 w 497"/>
                <a:gd name="T1" fmla="*/ 20 h 734"/>
                <a:gd name="T2" fmla="*/ 131 w 497"/>
                <a:gd name="T3" fmla="*/ 0 h 734"/>
                <a:gd name="T4" fmla="*/ 373 w 497"/>
                <a:gd name="T5" fmla="*/ 10 h 734"/>
                <a:gd name="T6" fmla="*/ 481 w 497"/>
                <a:gd name="T7" fmla="*/ 45 h 734"/>
                <a:gd name="T8" fmla="*/ 505 w 497"/>
                <a:gd name="T9" fmla="*/ 138 h 734"/>
                <a:gd name="T10" fmla="*/ 549 w 497"/>
                <a:gd name="T11" fmla="*/ 158 h 734"/>
                <a:gd name="T12" fmla="*/ 768 w 497"/>
                <a:gd name="T13" fmla="*/ 166 h 734"/>
                <a:gd name="T14" fmla="*/ 903 w 497"/>
                <a:gd name="T15" fmla="*/ 158 h 734"/>
                <a:gd name="T16" fmla="*/ 966 w 497"/>
                <a:gd name="T17" fmla="*/ 129 h 7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7"/>
                <a:gd name="T28" fmla="*/ 0 h 734"/>
                <a:gd name="T29" fmla="*/ 497 w 497"/>
                <a:gd name="T30" fmla="*/ 734 h 7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7" h="734">
                  <a:moveTo>
                    <a:pt x="0" y="90"/>
                  </a:moveTo>
                  <a:cubicBezTo>
                    <a:pt x="15" y="46"/>
                    <a:pt x="29" y="26"/>
                    <a:pt x="68" y="0"/>
                  </a:cubicBezTo>
                  <a:cubicBezTo>
                    <a:pt x="119" y="10"/>
                    <a:pt x="149" y="17"/>
                    <a:pt x="192" y="45"/>
                  </a:cubicBezTo>
                  <a:cubicBezTo>
                    <a:pt x="226" y="95"/>
                    <a:pt x="237" y="145"/>
                    <a:pt x="248" y="203"/>
                  </a:cubicBezTo>
                  <a:cubicBezTo>
                    <a:pt x="252" y="339"/>
                    <a:pt x="253" y="474"/>
                    <a:pt x="260" y="610"/>
                  </a:cubicBezTo>
                  <a:cubicBezTo>
                    <a:pt x="262" y="641"/>
                    <a:pt x="260" y="678"/>
                    <a:pt x="282" y="700"/>
                  </a:cubicBezTo>
                  <a:cubicBezTo>
                    <a:pt x="303" y="721"/>
                    <a:pt x="367" y="725"/>
                    <a:pt x="395" y="734"/>
                  </a:cubicBezTo>
                  <a:cubicBezTo>
                    <a:pt x="418" y="727"/>
                    <a:pt x="447" y="721"/>
                    <a:pt x="463" y="700"/>
                  </a:cubicBezTo>
                  <a:cubicBezTo>
                    <a:pt x="477" y="682"/>
                    <a:pt x="497" y="597"/>
                    <a:pt x="497" y="576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3902" name="Freeform 110"/>
            <p:cNvSpPr/>
            <p:nvPr/>
          </p:nvSpPr>
          <p:spPr bwMode="auto">
            <a:xfrm>
              <a:off x="1062" y="644"/>
              <a:ext cx="745" cy="452"/>
            </a:xfrm>
            <a:custGeom>
              <a:avLst/>
              <a:gdLst>
                <a:gd name="T0" fmla="*/ 0 w 745"/>
                <a:gd name="T1" fmla="*/ 68 h 452"/>
                <a:gd name="T2" fmla="*/ 124 w 745"/>
                <a:gd name="T3" fmla="*/ 0 h 452"/>
                <a:gd name="T4" fmla="*/ 282 w 745"/>
                <a:gd name="T5" fmla="*/ 45 h 452"/>
                <a:gd name="T6" fmla="*/ 327 w 745"/>
                <a:gd name="T7" fmla="*/ 113 h 452"/>
                <a:gd name="T8" fmla="*/ 350 w 745"/>
                <a:gd name="T9" fmla="*/ 147 h 452"/>
                <a:gd name="T10" fmla="*/ 361 w 745"/>
                <a:gd name="T11" fmla="*/ 180 h 452"/>
                <a:gd name="T12" fmla="*/ 406 w 745"/>
                <a:gd name="T13" fmla="*/ 248 h 452"/>
                <a:gd name="T14" fmla="*/ 508 w 745"/>
                <a:gd name="T15" fmla="*/ 361 h 452"/>
                <a:gd name="T16" fmla="*/ 643 w 745"/>
                <a:gd name="T17" fmla="*/ 452 h 452"/>
                <a:gd name="T18" fmla="*/ 745 w 745"/>
                <a:gd name="T19" fmla="*/ 440 h 4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45"/>
                <a:gd name="T31" fmla="*/ 0 h 452"/>
                <a:gd name="T32" fmla="*/ 745 w 745"/>
                <a:gd name="T33" fmla="*/ 452 h 4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45" h="452">
                  <a:moveTo>
                    <a:pt x="0" y="68"/>
                  </a:moveTo>
                  <a:cubicBezTo>
                    <a:pt x="45" y="23"/>
                    <a:pt x="61" y="12"/>
                    <a:pt x="124" y="0"/>
                  </a:cubicBezTo>
                  <a:cubicBezTo>
                    <a:pt x="197" y="9"/>
                    <a:pt x="226" y="7"/>
                    <a:pt x="282" y="45"/>
                  </a:cubicBezTo>
                  <a:cubicBezTo>
                    <a:pt x="297" y="68"/>
                    <a:pt x="312" y="90"/>
                    <a:pt x="327" y="113"/>
                  </a:cubicBezTo>
                  <a:cubicBezTo>
                    <a:pt x="335" y="124"/>
                    <a:pt x="350" y="147"/>
                    <a:pt x="350" y="147"/>
                  </a:cubicBezTo>
                  <a:cubicBezTo>
                    <a:pt x="354" y="158"/>
                    <a:pt x="355" y="170"/>
                    <a:pt x="361" y="180"/>
                  </a:cubicBezTo>
                  <a:cubicBezTo>
                    <a:pt x="374" y="204"/>
                    <a:pt x="397" y="222"/>
                    <a:pt x="406" y="248"/>
                  </a:cubicBezTo>
                  <a:cubicBezTo>
                    <a:pt x="425" y="303"/>
                    <a:pt x="451" y="343"/>
                    <a:pt x="508" y="361"/>
                  </a:cubicBezTo>
                  <a:cubicBezTo>
                    <a:pt x="551" y="428"/>
                    <a:pt x="569" y="432"/>
                    <a:pt x="643" y="452"/>
                  </a:cubicBezTo>
                  <a:cubicBezTo>
                    <a:pt x="738" y="440"/>
                    <a:pt x="703" y="440"/>
                    <a:pt x="745" y="44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3903" name="Freeform 111"/>
            <p:cNvSpPr/>
            <p:nvPr/>
          </p:nvSpPr>
          <p:spPr bwMode="auto">
            <a:xfrm>
              <a:off x="2010" y="1073"/>
              <a:ext cx="554" cy="951"/>
            </a:xfrm>
            <a:custGeom>
              <a:avLst/>
              <a:gdLst>
                <a:gd name="T0" fmla="*/ 350 w 554"/>
                <a:gd name="T1" fmla="*/ 0 h 951"/>
                <a:gd name="T2" fmla="*/ 475 w 554"/>
                <a:gd name="T3" fmla="*/ 23 h 951"/>
                <a:gd name="T4" fmla="*/ 542 w 554"/>
                <a:gd name="T5" fmla="*/ 90 h 951"/>
                <a:gd name="T6" fmla="*/ 554 w 554"/>
                <a:gd name="T7" fmla="*/ 135 h 951"/>
                <a:gd name="T8" fmla="*/ 542 w 554"/>
                <a:gd name="T9" fmla="*/ 452 h 951"/>
                <a:gd name="T10" fmla="*/ 520 w 554"/>
                <a:gd name="T11" fmla="*/ 542 h 951"/>
                <a:gd name="T12" fmla="*/ 418 w 554"/>
                <a:gd name="T13" fmla="*/ 791 h 951"/>
                <a:gd name="T14" fmla="*/ 91 w 554"/>
                <a:gd name="T15" fmla="*/ 926 h 951"/>
                <a:gd name="T16" fmla="*/ 0 w 554"/>
                <a:gd name="T17" fmla="*/ 949 h 9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4"/>
                <a:gd name="T28" fmla="*/ 0 h 951"/>
                <a:gd name="T29" fmla="*/ 554 w 554"/>
                <a:gd name="T30" fmla="*/ 951 h 95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4" h="951">
                  <a:moveTo>
                    <a:pt x="350" y="0"/>
                  </a:moveTo>
                  <a:cubicBezTo>
                    <a:pt x="390" y="13"/>
                    <a:pt x="437" y="4"/>
                    <a:pt x="475" y="23"/>
                  </a:cubicBezTo>
                  <a:cubicBezTo>
                    <a:pt x="503" y="37"/>
                    <a:pt x="542" y="90"/>
                    <a:pt x="542" y="90"/>
                  </a:cubicBezTo>
                  <a:cubicBezTo>
                    <a:pt x="546" y="105"/>
                    <a:pt x="554" y="119"/>
                    <a:pt x="554" y="135"/>
                  </a:cubicBezTo>
                  <a:cubicBezTo>
                    <a:pt x="554" y="241"/>
                    <a:pt x="551" y="347"/>
                    <a:pt x="542" y="452"/>
                  </a:cubicBezTo>
                  <a:cubicBezTo>
                    <a:pt x="539" y="483"/>
                    <a:pt x="527" y="512"/>
                    <a:pt x="520" y="542"/>
                  </a:cubicBezTo>
                  <a:cubicBezTo>
                    <a:pt x="501" y="621"/>
                    <a:pt x="480" y="731"/>
                    <a:pt x="418" y="791"/>
                  </a:cubicBezTo>
                  <a:cubicBezTo>
                    <a:pt x="331" y="876"/>
                    <a:pt x="204" y="892"/>
                    <a:pt x="91" y="926"/>
                  </a:cubicBezTo>
                  <a:cubicBezTo>
                    <a:pt x="6" y="951"/>
                    <a:pt x="50" y="949"/>
                    <a:pt x="0" y="949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3904" name="Freeform 112"/>
            <p:cNvSpPr/>
            <p:nvPr/>
          </p:nvSpPr>
          <p:spPr bwMode="auto">
            <a:xfrm>
              <a:off x="858" y="1965"/>
              <a:ext cx="701" cy="113"/>
            </a:xfrm>
            <a:custGeom>
              <a:avLst/>
              <a:gdLst>
                <a:gd name="T0" fmla="*/ 701 w 701"/>
                <a:gd name="T1" fmla="*/ 45 h 113"/>
                <a:gd name="T2" fmla="*/ 238 w 701"/>
                <a:gd name="T3" fmla="*/ 79 h 113"/>
                <a:gd name="T4" fmla="*/ 158 w 701"/>
                <a:gd name="T5" fmla="*/ 102 h 113"/>
                <a:gd name="T6" fmla="*/ 0 w 701"/>
                <a:gd name="T7" fmla="*/ 113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1"/>
                <a:gd name="T13" fmla="*/ 0 h 113"/>
                <a:gd name="T14" fmla="*/ 701 w 701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1" h="113">
                  <a:moveTo>
                    <a:pt x="701" y="45"/>
                  </a:moveTo>
                  <a:cubicBezTo>
                    <a:pt x="561" y="0"/>
                    <a:pt x="380" y="38"/>
                    <a:pt x="238" y="79"/>
                  </a:cubicBezTo>
                  <a:cubicBezTo>
                    <a:pt x="211" y="87"/>
                    <a:pt x="186" y="99"/>
                    <a:pt x="158" y="102"/>
                  </a:cubicBezTo>
                  <a:cubicBezTo>
                    <a:pt x="106" y="108"/>
                    <a:pt x="0" y="113"/>
                    <a:pt x="0" y="113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3905" name="Freeform 113"/>
            <p:cNvSpPr/>
            <p:nvPr/>
          </p:nvSpPr>
          <p:spPr bwMode="auto">
            <a:xfrm>
              <a:off x="198" y="1152"/>
              <a:ext cx="378" cy="971"/>
            </a:xfrm>
            <a:custGeom>
              <a:avLst/>
              <a:gdLst>
                <a:gd name="T0" fmla="*/ 242 w 367"/>
                <a:gd name="T1" fmla="*/ 2009 h 903"/>
                <a:gd name="T2" fmla="*/ 84 w 367"/>
                <a:gd name="T3" fmla="*/ 1859 h 903"/>
                <a:gd name="T4" fmla="*/ 5 w 367"/>
                <a:gd name="T5" fmla="*/ 1532 h 903"/>
                <a:gd name="T6" fmla="*/ 50 w 367"/>
                <a:gd name="T7" fmla="*/ 903 h 903"/>
                <a:gd name="T8" fmla="*/ 257 w 367"/>
                <a:gd name="T9" fmla="*/ 528 h 903"/>
                <a:gd name="T10" fmla="*/ 352 w 367"/>
                <a:gd name="T11" fmla="*/ 302 h 903"/>
                <a:gd name="T12" fmla="*/ 447 w 367"/>
                <a:gd name="T13" fmla="*/ 175 h 903"/>
                <a:gd name="T14" fmla="*/ 508 w 367"/>
                <a:gd name="T15" fmla="*/ 0 h 9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7"/>
                <a:gd name="T25" fmla="*/ 0 h 903"/>
                <a:gd name="T26" fmla="*/ 367 w 367"/>
                <a:gd name="T27" fmla="*/ 903 h 90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7" h="903">
                  <a:moveTo>
                    <a:pt x="175" y="903"/>
                  </a:moveTo>
                  <a:cubicBezTo>
                    <a:pt x="138" y="879"/>
                    <a:pt x="99" y="860"/>
                    <a:pt x="62" y="836"/>
                  </a:cubicBezTo>
                  <a:cubicBezTo>
                    <a:pt x="31" y="790"/>
                    <a:pt x="19" y="741"/>
                    <a:pt x="5" y="689"/>
                  </a:cubicBezTo>
                  <a:cubicBezTo>
                    <a:pt x="9" y="627"/>
                    <a:pt x="0" y="483"/>
                    <a:pt x="39" y="406"/>
                  </a:cubicBezTo>
                  <a:cubicBezTo>
                    <a:pt x="65" y="354"/>
                    <a:pt x="148" y="275"/>
                    <a:pt x="186" y="237"/>
                  </a:cubicBezTo>
                  <a:cubicBezTo>
                    <a:pt x="215" y="208"/>
                    <a:pt x="231" y="169"/>
                    <a:pt x="254" y="135"/>
                  </a:cubicBezTo>
                  <a:cubicBezTo>
                    <a:pt x="270" y="111"/>
                    <a:pt x="303" y="102"/>
                    <a:pt x="322" y="79"/>
                  </a:cubicBezTo>
                  <a:cubicBezTo>
                    <a:pt x="343" y="53"/>
                    <a:pt x="344" y="21"/>
                    <a:pt x="367" y="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906" name="Text Box 114"/>
          <p:cNvSpPr txBox="1">
            <a:spLocks noChangeArrowheads="1"/>
          </p:cNvSpPr>
          <p:nvPr/>
        </p:nvSpPr>
        <p:spPr bwMode="auto">
          <a:xfrm>
            <a:off x="180975" y="1800225"/>
            <a:ext cx="54038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 b="1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charset="-122"/>
              </a:rPr>
              <a:t>实</a:t>
            </a:r>
            <a:endParaRPr kumimoji="1" lang="zh-CN" altLang="en-US" sz="2800" b="1">
              <a:solidFill>
                <a:srgbClr val="CC0099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kumimoji="1" lang="zh-CN" altLang="en-US" sz="2800" b="1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charset="-122"/>
              </a:rPr>
              <a:t>物</a:t>
            </a:r>
            <a:endParaRPr kumimoji="1" lang="zh-CN" altLang="en-US" sz="2800" b="1">
              <a:solidFill>
                <a:srgbClr val="CC0099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kumimoji="1" lang="zh-CN" altLang="en-US" sz="2800" b="1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charset="-122"/>
              </a:rPr>
              <a:t>图</a:t>
            </a:r>
            <a:endParaRPr kumimoji="1" lang="zh-CN" altLang="en-US" sz="2800" b="1">
              <a:solidFill>
                <a:srgbClr val="CC0099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3907" name="Text Box 115"/>
          <p:cNvSpPr txBox="1">
            <a:spLocks noChangeArrowheads="1"/>
          </p:cNvSpPr>
          <p:nvPr/>
        </p:nvSpPr>
        <p:spPr bwMode="auto">
          <a:xfrm>
            <a:off x="180975" y="4206875"/>
            <a:ext cx="54038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800" b="1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</a:t>
            </a:r>
            <a:endParaRPr kumimoji="1" lang="zh-CN" altLang="en-US" sz="2800" b="1">
              <a:solidFill>
                <a:srgbClr val="CC0099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kumimoji="1" lang="zh-CN" altLang="en-US" sz="2800" b="1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charset="-122"/>
              </a:rPr>
              <a:t>路</a:t>
            </a:r>
            <a:endParaRPr kumimoji="1" lang="zh-CN" altLang="en-US" sz="2800" b="1">
              <a:solidFill>
                <a:srgbClr val="CC0099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kumimoji="1" lang="zh-CN" altLang="en-US" sz="2800" b="1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charset="-122"/>
              </a:rPr>
              <a:t>图</a:t>
            </a:r>
            <a:endParaRPr kumimoji="1" lang="zh-CN" altLang="en-US" sz="2800" b="1">
              <a:solidFill>
                <a:srgbClr val="CC0099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5" name="Group 116"/>
          <p:cNvGrpSpPr/>
          <p:nvPr/>
        </p:nvGrpSpPr>
        <p:grpSpPr bwMode="auto">
          <a:xfrm>
            <a:off x="4829175" y="657225"/>
            <a:ext cx="4003675" cy="3319463"/>
            <a:chOff x="2928" y="240"/>
            <a:chExt cx="2522" cy="2091"/>
          </a:xfrm>
        </p:grpSpPr>
        <p:sp>
          <p:nvSpPr>
            <p:cNvPr id="33909" name="Rectangle 117"/>
            <p:cNvSpPr>
              <a:spLocks noChangeArrowheads="1"/>
            </p:cNvSpPr>
            <p:nvPr/>
          </p:nvSpPr>
          <p:spPr bwMode="auto">
            <a:xfrm>
              <a:off x="3504" y="1461"/>
              <a:ext cx="624" cy="139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3910" name="Rectangle 118"/>
            <p:cNvSpPr>
              <a:spLocks noChangeArrowheads="1"/>
            </p:cNvSpPr>
            <p:nvPr/>
          </p:nvSpPr>
          <p:spPr bwMode="auto">
            <a:xfrm flipH="1">
              <a:off x="3561" y="1253"/>
              <a:ext cx="56" cy="20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3911" name="Rectangle 119"/>
            <p:cNvSpPr>
              <a:spLocks noChangeArrowheads="1"/>
            </p:cNvSpPr>
            <p:nvPr/>
          </p:nvSpPr>
          <p:spPr bwMode="auto">
            <a:xfrm flipH="1">
              <a:off x="4015" y="1253"/>
              <a:ext cx="56" cy="20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3912" name="Rectangle 120"/>
            <p:cNvSpPr>
              <a:spLocks noChangeArrowheads="1"/>
            </p:cNvSpPr>
            <p:nvPr/>
          </p:nvSpPr>
          <p:spPr bwMode="auto">
            <a:xfrm>
              <a:off x="3774" y="1269"/>
              <a:ext cx="114" cy="20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3913" name="Oval 121"/>
            <p:cNvSpPr>
              <a:spLocks noChangeArrowheads="1"/>
            </p:cNvSpPr>
            <p:nvPr/>
          </p:nvSpPr>
          <p:spPr bwMode="auto">
            <a:xfrm>
              <a:off x="3703" y="1008"/>
              <a:ext cx="226" cy="27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3914" name="Line 122"/>
            <p:cNvSpPr>
              <a:spLocks noChangeShapeType="1"/>
            </p:cNvSpPr>
            <p:nvPr/>
          </p:nvSpPr>
          <p:spPr bwMode="auto">
            <a:xfrm>
              <a:off x="3731" y="1112"/>
              <a:ext cx="61" cy="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5" name="Line 123"/>
            <p:cNvSpPr>
              <a:spLocks noChangeShapeType="1"/>
            </p:cNvSpPr>
            <p:nvPr/>
          </p:nvSpPr>
          <p:spPr bwMode="auto">
            <a:xfrm flipV="1">
              <a:off x="3788" y="1112"/>
              <a:ext cx="28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6" name="Line 124"/>
            <p:cNvSpPr>
              <a:spLocks noChangeShapeType="1"/>
            </p:cNvSpPr>
            <p:nvPr/>
          </p:nvSpPr>
          <p:spPr bwMode="auto">
            <a:xfrm>
              <a:off x="3816" y="1112"/>
              <a:ext cx="28" cy="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7" name="Line 125"/>
            <p:cNvSpPr>
              <a:spLocks noChangeShapeType="1"/>
            </p:cNvSpPr>
            <p:nvPr/>
          </p:nvSpPr>
          <p:spPr bwMode="auto">
            <a:xfrm flipV="1">
              <a:off x="3844" y="1056"/>
              <a:ext cx="57" cy="1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3918" name="Group 126"/>
            <p:cNvGrpSpPr/>
            <p:nvPr/>
          </p:nvGrpSpPr>
          <p:grpSpPr bwMode="auto">
            <a:xfrm>
              <a:off x="2928" y="240"/>
              <a:ext cx="2522" cy="2091"/>
              <a:chOff x="1728" y="480"/>
              <a:chExt cx="2522" cy="2091"/>
            </a:xfrm>
          </p:grpSpPr>
          <p:grpSp>
            <p:nvGrpSpPr>
              <p:cNvPr id="33919" name="Group 127"/>
              <p:cNvGrpSpPr/>
              <p:nvPr/>
            </p:nvGrpSpPr>
            <p:grpSpPr bwMode="auto">
              <a:xfrm>
                <a:off x="2304" y="1995"/>
                <a:ext cx="624" cy="576"/>
                <a:chOff x="1056" y="2043"/>
                <a:chExt cx="624" cy="576"/>
              </a:xfrm>
            </p:grpSpPr>
            <p:sp>
              <p:nvSpPr>
                <p:cNvPr id="33920" name="Rectangle 128"/>
                <p:cNvSpPr>
                  <a:spLocks noChangeArrowheads="1"/>
                </p:cNvSpPr>
                <p:nvPr/>
              </p:nvSpPr>
              <p:spPr bwMode="auto">
                <a:xfrm>
                  <a:off x="1056" y="2491"/>
                  <a:ext cx="624" cy="128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921" name="Rectangle 129"/>
                <p:cNvSpPr>
                  <a:spLocks noChangeArrowheads="1"/>
                </p:cNvSpPr>
                <p:nvPr/>
              </p:nvSpPr>
              <p:spPr bwMode="auto">
                <a:xfrm flipH="1">
                  <a:off x="1113" y="2299"/>
                  <a:ext cx="56" cy="192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922" name="Rectangle 130"/>
                <p:cNvSpPr>
                  <a:spLocks noChangeArrowheads="1"/>
                </p:cNvSpPr>
                <p:nvPr/>
              </p:nvSpPr>
              <p:spPr bwMode="auto">
                <a:xfrm flipH="1">
                  <a:off x="1567" y="2299"/>
                  <a:ext cx="56" cy="192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923" name="Rectangle 131"/>
                <p:cNvSpPr>
                  <a:spLocks noChangeArrowheads="1"/>
                </p:cNvSpPr>
                <p:nvPr/>
              </p:nvSpPr>
              <p:spPr bwMode="auto">
                <a:xfrm>
                  <a:off x="1311" y="2299"/>
                  <a:ext cx="114" cy="192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924" name="Oval 132"/>
                <p:cNvSpPr>
                  <a:spLocks noChangeArrowheads="1"/>
                </p:cNvSpPr>
                <p:nvPr/>
              </p:nvSpPr>
              <p:spPr bwMode="auto">
                <a:xfrm>
                  <a:off x="1255" y="2043"/>
                  <a:ext cx="226" cy="256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925" name="Line 133"/>
                <p:cNvSpPr>
                  <a:spLocks noChangeShapeType="1"/>
                </p:cNvSpPr>
                <p:nvPr/>
              </p:nvSpPr>
              <p:spPr bwMode="auto">
                <a:xfrm>
                  <a:off x="1283" y="2139"/>
                  <a:ext cx="57" cy="6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26" name="Line 134"/>
                <p:cNvSpPr>
                  <a:spLocks noChangeShapeType="1"/>
                </p:cNvSpPr>
                <p:nvPr/>
              </p:nvSpPr>
              <p:spPr bwMode="auto">
                <a:xfrm flipV="1">
                  <a:off x="1340" y="2139"/>
                  <a:ext cx="28" cy="6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27" name="Line 135"/>
                <p:cNvSpPr>
                  <a:spLocks noChangeShapeType="1"/>
                </p:cNvSpPr>
                <p:nvPr/>
              </p:nvSpPr>
              <p:spPr bwMode="auto">
                <a:xfrm>
                  <a:off x="1392" y="2160"/>
                  <a:ext cx="0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928" name="Line 136"/>
                <p:cNvSpPr>
                  <a:spLocks noChangeShapeType="1"/>
                </p:cNvSpPr>
                <p:nvPr/>
              </p:nvSpPr>
              <p:spPr bwMode="auto">
                <a:xfrm flipV="1">
                  <a:off x="1392" y="2112"/>
                  <a:ext cx="57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3929" name="Freeform 137"/>
              <p:cNvSpPr/>
              <p:nvPr/>
            </p:nvSpPr>
            <p:spPr bwMode="auto">
              <a:xfrm>
                <a:off x="2835" y="1003"/>
                <a:ext cx="1415" cy="1393"/>
              </a:xfrm>
              <a:custGeom>
                <a:avLst/>
                <a:gdLst>
                  <a:gd name="T0" fmla="*/ 1084 w 1415"/>
                  <a:gd name="T1" fmla="*/ 25 h 1393"/>
                  <a:gd name="T2" fmla="*/ 1118 w 1415"/>
                  <a:gd name="T3" fmla="*/ 2 h 1393"/>
                  <a:gd name="T4" fmla="*/ 1152 w 1415"/>
                  <a:gd name="T5" fmla="*/ 13 h 1393"/>
                  <a:gd name="T6" fmla="*/ 1242 w 1415"/>
                  <a:gd name="T7" fmla="*/ 36 h 1393"/>
                  <a:gd name="T8" fmla="*/ 1366 w 1415"/>
                  <a:gd name="T9" fmla="*/ 205 h 1393"/>
                  <a:gd name="T10" fmla="*/ 1366 w 1415"/>
                  <a:gd name="T11" fmla="*/ 691 h 1393"/>
                  <a:gd name="T12" fmla="*/ 1355 w 1415"/>
                  <a:gd name="T13" fmla="*/ 736 h 1393"/>
                  <a:gd name="T14" fmla="*/ 1276 w 1415"/>
                  <a:gd name="T15" fmla="*/ 838 h 1393"/>
                  <a:gd name="T16" fmla="*/ 1186 w 1415"/>
                  <a:gd name="T17" fmla="*/ 962 h 1393"/>
                  <a:gd name="T18" fmla="*/ 1095 w 1415"/>
                  <a:gd name="T19" fmla="*/ 1041 h 1393"/>
                  <a:gd name="T20" fmla="*/ 1005 w 1415"/>
                  <a:gd name="T21" fmla="*/ 1132 h 1393"/>
                  <a:gd name="T22" fmla="*/ 915 w 1415"/>
                  <a:gd name="T23" fmla="*/ 1199 h 1393"/>
                  <a:gd name="T24" fmla="*/ 621 w 1415"/>
                  <a:gd name="T25" fmla="*/ 1312 h 1393"/>
                  <a:gd name="T26" fmla="*/ 271 w 1415"/>
                  <a:gd name="T27" fmla="*/ 1369 h 1393"/>
                  <a:gd name="T28" fmla="*/ 68 w 1415"/>
                  <a:gd name="T29" fmla="*/ 1380 h 1393"/>
                  <a:gd name="T30" fmla="*/ 0 w 1415"/>
                  <a:gd name="T31" fmla="*/ 1369 h 139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15"/>
                  <a:gd name="T49" fmla="*/ 0 h 1393"/>
                  <a:gd name="T50" fmla="*/ 1415 w 1415"/>
                  <a:gd name="T51" fmla="*/ 1393 h 139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15" h="1393">
                    <a:moveTo>
                      <a:pt x="1084" y="25"/>
                    </a:moveTo>
                    <a:cubicBezTo>
                      <a:pt x="1095" y="17"/>
                      <a:pt x="1105" y="4"/>
                      <a:pt x="1118" y="2"/>
                    </a:cubicBezTo>
                    <a:cubicBezTo>
                      <a:pt x="1130" y="0"/>
                      <a:pt x="1140" y="10"/>
                      <a:pt x="1152" y="13"/>
                    </a:cubicBezTo>
                    <a:cubicBezTo>
                      <a:pt x="1261" y="41"/>
                      <a:pt x="1164" y="11"/>
                      <a:pt x="1242" y="36"/>
                    </a:cubicBezTo>
                    <a:cubicBezTo>
                      <a:pt x="1295" y="89"/>
                      <a:pt x="1342" y="132"/>
                      <a:pt x="1366" y="205"/>
                    </a:cubicBezTo>
                    <a:cubicBezTo>
                      <a:pt x="1390" y="369"/>
                      <a:pt x="1415" y="524"/>
                      <a:pt x="1366" y="691"/>
                    </a:cubicBezTo>
                    <a:cubicBezTo>
                      <a:pt x="1362" y="706"/>
                      <a:pt x="1363" y="723"/>
                      <a:pt x="1355" y="736"/>
                    </a:cubicBezTo>
                    <a:cubicBezTo>
                      <a:pt x="1334" y="773"/>
                      <a:pt x="1300" y="802"/>
                      <a:pt x="1276" y="838"/>
                    </a:cubicBezTo>
                    <a:cubicBezTo>
                      <a:pt x="1248" y="880"/>
                      <a:pt x="1227" y="936"/>
                      <a:pt x="1186" y="962"/>
                    </a:cubicBezTo>
                    <a:cubicBezTo>
                      <a:pt x="1119" y="1060"/>
                      <a:pt x="1231" y="905"/>
                      <a:pt x="1095" y="1041"/>
                    </a:cubicBezTo>
                    <a:cubicBezTo>
                      <a:pt x="1062" y="1074"/>
                      <a:pt x="1043" y="1106"/>
                      <a:pt x="1005" y="1132"/>
                    </a:cubicBezTo>
                    <a:cubicBezTo>
                      <a:pt x="978" y="1170"/>
                      <a:pt x="959" y="1185"/>
                      <a:pt x="915" y="1199"/>
                    </a:cubicBezTo>
                    <a:cubicBezTo>
                      <a:pt x="835" y="1279"/>
                      <a:pt x="729" y="1299"/>
                      <a:pt x="621" y="1312"/>
                    </a:cubicBezTo>
                    <a:cubicBezTo>
                      <a:pt x="457" y="1356"/>
                      <a:pt x="472" y="1357"/>
                      <a:pt x="271" y="1369"/>
                    </a:cubicBezTo>
                    <a:cubicBezTo>
                      <a:pt x="198" y="1393"/>
                      <a:pt x="144" y="1389"/>
                      <a:pt x="68" y="1380"/>
                    </a:cubicBezTo>
                    <a:cubicBezTo>
                      <a:pt x="23" y="1366"/>
                      <a:pt x="46" y="1369"/>
                      <a:pt x="0" y="1369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3930" name="Group 138"/>
              <p:cNvGrpSpPr/>
              <p:nvPr/>
            </p:nvGrpSpPr>
            <p:grpSpPr bwMode="auto">
              <a:xfrm>
                <a:off x="2575" y="520"/>
                <a:ext cx="1409" cy="728"/>
                <a:chOff x="2575" y="520"/>
                <a:chExt cx="1409" cy="728"/>
              </a:xfrm>
            </p:grpSpPr>
            <p:sp>
              <p:nvSpPr>
                <p:cNvPr id="33931" name="Rectangle 139"/>
                <p:cNvSpPr>
                  <a:spLocks noChangeArrowheads="1"/>
                </p:cNvSpPr>
                <p:nvPr/>
              </p:nvSpPr>
              <p:spPr bwMode="auto">
                <a:xfrm>
                  <a:off x="3312" y="1104"/>
                  <a:ext cx="672" cy="144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932" name="Rectangle 140"/>
                <p:cNvSpPr>
                  <a:spLocks noChangeArrowheads="1"/>
                </p:cNvSpPr>
                <p:nvPr/>
              </p:nvSpPr>
              <p:spPr bwMode="auto">
                <a:xfrm>
                  <a:off x="3465" y="816"/>
                  <a:ext cx="61" cy="28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933" name="Rectangle 141"/>
                <p:cNvSpPr>
                  <a:spLocks noChangeArrowheads="1"/>
                </p:cNvSpPr>
                <p:nvPr/>
              </p:nvSpPr>
              <p:spPr bwMode="auto">
                <a:xfrm>
                  <a:off x="3740" y="816"/>
                  <a:ext cx="61" cy="288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934" name="Rectangle 142"/>
                <p:cNvSpPr>
                  <a:spLocks noChangeArrowheads="1"/>
                </p:cNvSpPr>
                <p:nvPr/>
              </p:nvSpPr>
              <p:spPr bwMode="auto">
                <a:xfrm>
                  <a:off x="3343" y="924"/>
                  <a:ext cx="61" cy="180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935" name="Rectangle 143"/>
                <p:cNvSpPr>
                  <a:spLocks noChangeArrowheads="1"/>
                </p:cNvSpPr>
                <p:nvPr/>
              </p:nvSpPr>
              <p:spPr bwMode="auto">
                <a:xfrm>
                  <a:off x="3862" y="924"/>
                  <a:ext cx="61" cy="180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936" name="AutoShape 144"/>
                <p:cNvSpPr>
                  <a:spLocks noChangeArrowheads="1"/>
                </p:cNvSpPr>
                <p:nvPr/>
              </p:nvSpPr>
              <p:spPr bwMode="auto">
                <a:xfrm rot="-7487761">
                  <a:off x="3594" y="543"/>
                  <a:ext cx="108" cy="366"/>
                </a:xfrm>
                <a:prstGeom prst="parallelogram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937" name="Freeform 145"/>
                <p:cNvSpPr/>
                <p:nvPr/>
              </p:nvSpPr>
              <p:spPr bwMode="auto">
                <a:xfrm>
                  <a:off x="2575" y="520"/>
                  <a:ext cx="802" cy="496"/>
                </a:xfrm>
                <a:custGeom>
                  <a:avLst/>
                  <a:gdLst>
                    <a:gd name="T0" fmla="*/ 0 w 802"/>
                    <a:gd name="T1" fmla="*/ 79 h 496"/>
                    <a:gd name="T2" fmla="*/ 34 w 802"/>
                    <a:gd name="T3" fmla="*/ 45 h 496"/>
                    <a:gd name="T4" fmla="*/ 102 w 802"/>
                    <a:gd name="T5" fmla="*/ 0 h 496"/>
                    <a:gd name="T6" fmla="*/ 361 w 802"/>
                    <a:gd name="T7" fmla="*/ 45 h 496"/>
                    <a:gd name="T8" fmla="*/ 441 w 802"/>
                    <a:gd name="T9" fmla="*/ 124 h 496"/>
                    <a:gd name="T10" fmla="*/ 542 w 802"/>
                    <a:gd name="T11" fmla="*/ 225 h 496"/>
                    <a:gd name="T12" fmla="*/ 587 w 802"/>
                    <a:gd name="T13" fmla="*/ 293 h 496"/>
                    <a:gd name="T14" fmla="*/ 610 w 802"/>
                    <a:gd name="T15" fmla="*/ 327 h 496"/>
                    <a:gd name="T16" fmla="*/ 678 w 802"/>
                    <a:gd name="T17" fmla="*/ 417 h 496"/>
                    <a:gd name="T18" fmla="*/ 734 w 802"/>
                    <a:gd name="T19" fmla="*/ 474 h 496"/>
                    <a:gd name="T20" fmla="*/ 802 w 802"/>
                    <a:gd name="T21" fmla="*/ 496 h 4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02"/>
                    <a:gd name="T34" fmla="*/ 0 h 496"/>
                    <a:gd name="T35" fmla="*/ 802 w 802"/>
                    <a:gd name="T36" fmla="*/ 496 h 4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02" h="496">
                      <a:moveTo>
                        <a:pt x="0" y="79"/>
                      </a:moveTo>
                      <a:cubicBezTo>
                        <a:pt x="11" y="68"/>
                        <a:pt x="21" y="55"/>
                        <a:pt x="34" y="45"/>
                      </a:cubicBezTo>
                      <a:cubicBezTo>
                        <a:pt x="55" y="28"/>
                        <a:pt x="102" y="0"/>
                        <a:pt x="102" y="0"/>
                      </a:cubicBezTo>
                      <a:cubicBezTo>
                        <a:pt x="226" y="9"/>
                        <a:pt x="254" y="14"/>
                        <a:pt x="361" y="45"/>
                      </a:cubicBezTo>
                      <a:cubicBezTo>
                        <a:pt x="414" y="122"/>
                        <a:pt x="381" y="103"/>
                        <a:pt x="441" y="124"/>
                      </a:cubicBezTo>
                      <a:cubicBezTo>
                        <a:pt x="474" y="158"/>
                        <a:pt x="516" y="185"/>
                        <a:pt x="542" y="225"/>
                      </a:cubicBezTo>
                      <a:cubicBezTo>
                        <a:pt x="557" y="248"/>
                        <a:pt x="572" y="270"/>
                        <a:pt x="587" y="293"/>
                      </a:cubicBezTo>
                      <a:cubicBezTo>
                        <a:pt x="595" y="304"/>
                        <a:pt x="610" y="327"/>
                        <a:pt x="610" y="327"/>
                      </a:cubicBezTo>
                      <a:cubicBezTo>
                        <a:pt x="625" y="372"/>
                        <a:pt x="638" y="391"/>
                        <a:pt x="678" y="417"/>
                      </a:cubicBezTo>
                      <a:cubicBezTo>
                        <a:pt x="698" y="448"/>
                        <a:pt x="698" y="458"/>
                        <a:pt x="734" y="474"/>
                      </a:cubicBezTo>
                      <a:cubicBezTo>
                        <a:pt x="756" y="484"/>
                        <a:pt x="802" y="496"/>
                        <a:pt x="802" y="49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3938" name="Group 146"/>
              <p:cNvGrpSpPr/>
              <p:nvPr/>
            </p:nvGrpSpPr>
            <p:grpSpPr bwMode="auto">
              <a:xfrm>
                <a:off x="1728" y="480"/>
                <a:ext cx="1008" cy="734"/>
                <a:chOff x="1728" y="486"/>
                <a:chExt cx="1008" cy="734"/>
              </a:xfrm>
            </p:grpSpPr>
            <p:grpSp>
              <p:nvGrpSpPr>
                <p:cNvPr id="33939" name="Group 147"/>
                <p:cNvGrpSpPr/>
                <p:nvPr/>
              </p:nvGrpSpPr>
              <p:grpSpPr bwMode="auto">
                <a:xfrm>
                  <a:off x="1728" y="603"/>
                  <a:ext cx="288" cy="480"/>
                  <a:chOff x="3552" y="2448"/>
                  <a:chExt cx="288" cy="480"/>
                </a:xfrm>
              </p:grpSpPr>
              <p:sp>
                <p:nvSpPr>
                  <p:cNvPr id="33940" name="Rectangle 148"/>
                  <p:cNvSpPr>
                    <a:spLocks noChangeArrowheads="1"/>
                  </p:cNvSpPr>
                  <p:nvPr/>
                </p:nvSpPr>
                <p:spPr bwMode="auto">
                  <a:xfrm>
                    <a:off x="3552" y="2544"/>
                    <a:ext cx="288" cy="384"/>
                  </a:xfrm>
                  <a:prstGeom prst="rect">
                    <a:avLst/>
                  </a:prstGeom>
                  <a:solidFill>
                    <a:srgbClr val="CC3300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zh-CN" b="1">
                      <a:latin typeface="Times New Roman" panose="02020603050405020304" pitchFamily="18" charset="0"/>
                      <a:ea typeface="黑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3941" name="Rectangle 149"/>
                  <p:cNvSpPr>
                    <a:spLocks noChangeArrowheads="1"/>
                  </p:cNvSpPr>
                  <p:nvPr/>
                </p:nvSpPr>
                <p:spPr bwMode="auto">
                  <a:xfrm>
                    <a:off x="3648" y="2448"/>
                    <a:ext cx="96" cy="96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zh-CN" b="1">
                      <a:latin typeface="Times New Roman" panose="02020603050405020304" pitchFamily="18" charset="0"/>
                      <a:ea typeface="黑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33942" name="Group 150"/>
                <p:cNvGrpSpPr/>
                <p:nvPr/>
              </p:nvGrpSpPr>
              <p:grpSpPr bwMode="auto">
                <a:xfrm>
                  <a:off x="2448" y="603"/>
                  <a:ext cx="288" cy="480"/>
                  <a:chOff x="3552" y="2448"/>
                  <a:chExt cx="288" cy="480"/>
                </a:xfrm>
              </p:grpSpPr>
              <p:sp>
                <p:nvSpPr>
                  <p:cNvPr id="33943" name="Rectangle 151"/>
                  <p:cNvSpPr>
                    <a:spLocks noChangeArrowheads="1"/>
                  </p:cNvSpPr>
                  <p:nvPr/>
                </p:nvSpPr>
                <p:spPr bwMode="auto">
                  <a:xfrm>
                    <a:off x="3552" y="2544"/>
                    <a:ext cx="288" cy="384"/>
                  </a:xfrm>
                  <a:prstGeom prst="rect">
                    <a:avLst/>
                  </a:prstGeom>
                  <a:solidFill>
                    <a:srgbClr val="CC3300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zh-CN" b="1">
                      <a:latin typeface="Times New Roman" panose="02020603050405020304" pitchFamily="18" charset="0"/>
                      <a:ea typeface="黑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3944" name="Rectangle 152"/>
                  <p:cNvSpPr>
                    <a:spLocks noChangeArrowheads="1"/>
                  </p:cNvSpPr>
                  <p:nvPr/>
                </p:nvSpPr>
                <p:spPr bwMode="auto">
                  <a:xfrm>
                    <a:off x="3648" y="2448"/>
                    <a:ext cx="96" cy="96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zh-CN" b="1">
                      <a:latin typeface="Times New Roman" panose="02020603050405020304" pitchFamily="18" charset="0"/>
                      <a:ea typeface="黑体" panose="02010609060101010101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33945" name="Freeform 153"/>
                <p:cNvSpPr/>
                <p:nvPr/>
              </p:nvSpPr>
              <p:spPr bwMode="auto">
                <a:xfrm>
                  <a:off x="1875" y="486"/>
                  <a:ext cx="770" cy="734"/>
                </a:xfrm>
                <a:custGeom>
                  <a:avLst/>
                  <a:gdLst>
                    <a:gd name="T0" fmla="*/ 0 w 770"/>
                    <a:gd name="T1" fmla="*/ 146 h 734"/>
                    <a:gd name="T2" fmla="*/ 56 w 770"/>
                    <a:gd name="T3" fmla="*/ 45 h 734"/>
                    <a:gd name="T4" fmla="*/ 79 w 770"/>
                    <a:gd name="T5" fmla="*/ 11 h 734"/>
                    <a:gd name="T6" fmla="*/ 237 w 770"/>
                    <a:gd name="T7" fmla="*/ 56 h 734"/>
                    <a:gd name="T8" fmla="*/ 293 w 770"/>
                    <a:gd name="T9" fmla="*/ 124 h 734"/>
                    <a:gd name="T10" fmla="*/ 361 w 770"/>
                    <a:gd name="T11" fmla="*/ 327 h 734"/>
                    <a:gd name="T12" fmla="*/ 418 w 770"/>
                    <a:gd name="T13" fmla="*/ 429 h 734"/>
                    <a:gd name="T14" fmla="*/ 440 w 770"/>
                    <a:gd name="T15" fmla="*/ 497 h 734"/>
                    <a:gd name="T16" fmla="*/ 463 w 770"/>
                    <a:gd name="T17" fmla="*/ 542 h 734"/>
                    <a:gd name="T18" fmla="*/ 576 w 770"/>
                    <a:gd name="T19" fmla="*/ 734 h 734"/>
                    <a:gd name="T20" fmla="*/ 689 w 770"/>
                    <a:gd name="T21" fmla="*/ 722 h 734"/>
                    <a:gd name="T22" fmla="*/ 757 w 770"/>
                    <a:gd name="T23" fmla="*/ 632 h 734"/>
                    <a:gd name="T24" fmla="*/ 768 w 770"/>
                    <a:gd name="T25" fmla="*/ 576 h 73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70"/>
                    <a:gd name="T40" fmla="*/ 0 h 734"/>
                    <a:gd name="T41" fmla="*/ 770 w 770"/>
                    <a:gd name="T42" fmla="*/ 734 h 73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70" h="734">
                      <a:moveTo>
                        <a:pt x="0" y="146"/>
                      </a:moveTo>
                      <a:cubicBezTo>
                        <a:pt x="18" y="93"/>
                        <a:pt x="6" y="77"/>
                        <a:pt x="56" y="45"/>
                      </a:cubicBezTo>
                      <a:cubicBezTo>
                        <a:pt x="64" y="34"/>
                        <a:pt x="66" y="14"/>
                        <a:pt x="79" y="11"/>
                      </a:cubicBezTo>
                      <a:cubicBezTo>
                        <a:pt x="135" y="0"/>
                        <a:pt x="192" y="27"/>
                        <a:pt x="237" y="56"/>
                      </a:cubicBezTo>
                      <a:cubicBezTo>
                        <a:pt x="253" y="80"/>
                        <a:pt x="279" y="98"/>
                        <a:pt x="293" y="124"/>
                      </a:cubicBezTo>
                      <a:cubicBezTo>
                        <a:pt x="322" y="178"/>
                        <a:pt x="342" y="269"/>
                        <a:pt x="361" y="327"/>
                      </a:cubicBezTo>
                      <a:cubicBezTo>
                        <a:pt x="373" y="364"/>
                        <a:pt x="418" y="429"/>
                        <a:pt x="418" y="429"/>
                      </a:cubicBezTo>
                      <a:cubicBezTo>
                        <a:pt x="425" y="452"/>
                        <a:pt x="429" y="476"/>
                        <a:pt x="440" y="497"/>
                      </a:cubicBezTo>
                      <a:cubicBezTo>
                        <a:pt x="448" y="512"/>
                        <a:pt x="457" y="526"/>
                        <a:pt x="463" y="542"/>
                      </a:cubicBezTo>
                      <a:cubicBezTo>
                        <a:pt x="493" y="617"/>
                        <a:pt x="504" y="685"/>
                        <a:pt x="576" y="734"/>
                      </a:cubicBezTo>
                      <a:cubicBezTo>
                        <a:pt x="614" y="730"/>
                        <a:pt x="652" y="731"/>
                        <a:pt x="689" y="722"/>
                      </a:cubicBezTo>
                      <a:cubicBezTo>
                        <a:pt x="729" y="713"/>
                        <a:pt x="737" y="662"/>
                        <a:pt x="757" y="632"/>
                      </a:cubicBezTo>
                      <a:cubicBezTo>
                        <a:pt x="770" y="591"/>
                        <a:pt x="768" y="610"/>
                        <a:pt x="768" y="57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3946" name="Freeform 154"/>
              <p:cNvSpPr/>
              <p:nvPr/>
            </p:nvSpPr>
            <p:spPr bwMode="auto">
              <a:xfrm>
                <a:off x="1856" y="1073"/>
                <a:ext cx="527" cy="1321"/>
              </a:xfrm>
              <a:custGeom>
                <a:avLst/>
                <a:gdLst>
                  <a:gd name="T0" fmla="*/ 527 w 527"/>
                  <a:gd name="T1" fmla="*/ 1321 h 1321"/>
                  <a:gd name="T2" fmla="*/ 437 w 527"/>
                  <a:gd name="T3" fmla="*/ 1299 h 1321"/>
                  <a:gd name="T4" fmla="*/ 369 w 527"/>
                  <a:gd name="T5" fmla="*/ 1265 h 1321"/>
                  <a:gd name="T6" fmla="*/ 233 w 527"/>
                  <a:gd name="T7" fmla="*/ 1186 h 1321"/>
                  <a:gd name="T8" fmla="*/ 200 w 527"/>
                  <a:gd name="T9" fmla="*/ 1163 h 1321"/>
                  <a:gd name="T10" fmla="*/ 53 w 527"/>
                  <a:gd name="T11" fmla="*/ 960 h 1321"/>
                  <a:gd name="T12" fmla="*/ 19 w 527"/>
                  <a:gd name="T13" fmla="*/ 802 h 1321"/>
                  <a:gd name="T14" fmla="*/ 19 w 527"/>
                  <a:gd name="T15" fmla="*/ 339 h 1321"/>
                  <a:gd name="T16" fmla="*/ 30 w 527"/>
                  <a:gd name="T17" fmla="*/ 260 h 1321"/>
                  <a:gd name="T18" fmla="*/ 53 w 527"/>
                  <a:gd name="T19" fmla="*/ 226 h 1321"/>
                  <a:gd name="T20" fmla="*/ 53 w 527"/>
                  <a:gd name="T21" fmla="*/ 0 h 13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27"/>
                  <a:gd name="T34" fmla="*/ 0 h 1321"/>
                  <a:gd name="T35" fmla="*/ 527 w 527"/>
                  <a:gd name="T36" fmla="*/ 1321 h 13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27" h="1321">
                    <a:moveTo>
                      <a:pt x="527" y="1321"/>
                    </a:moveTo>
                    <a:cubicBezTo>
                      <a:pt x="497" y="1314"/>
                      <a:pt x="463" y="1316"/>
                      <a:pt x="437" y="1299"/>
                    </a:cubicBezTo>
                    <a:cubicBezTo>
                      <a:pt x="393" y="1269"/>
                      <a:pt x="416" y="1280"/>
                      <a:pt x="369" y="1265"/>
                    </a:cubicBezTo>
                    <a:cubicBezTo>
                      <a:pt x="324" y="1234"/>
                      <a:pt x="280" y="1218"/>
                      <a:pt x="233" y="1186"/>
                    </a:cubicBezTo>
                    <a:cubicBezTo>
                      <a:pt x="222" y="1179"/>
                      <a:pt x="200" y="1163"/>
                      <a:pt x="200" y="1163"/>
                    </a:cubicBezTo>
                    <a:cubicBezTo>
                      <a:pt x="152" y="1093"/>
                      <a:pt x="99" y="1030"/>
                      <a:pt x="53" y="960"/>
                    </a:cubicBezTo>
                    <a:cubicBezTo>
                      <a:pt x="27" y="920"/>
                      <a:pt x="26" y="846"/>
                      <a:pt x="19" y="802"/>
                    </a:cubicBezTo>
                    <a:cubicBezTo>
                      <a:pt x="9" y="542"/>
                      <a:pt x="0" y="560"/>
                      <a:pt x="19" y="339"/>
                    </a:cubicBezTo>
                    <a:cubicBezTo>
                      <a:pt x="21" y="313"/>
                      <a:pt x="22" y="285"/>
                      <a:pt x="30" y="260"/>
                    </a:cubicBezTo>
                    <a:cubicBezTo>
                      <a:pt x="34" y="247"/>
                      <a:pt x="52" y="240"/>
                      <a:pt x="53" y="226"/>
                    </a:cubicBezTo>
                    <a:cubicBezTo>
                      <a:pt x="60" y="151"/>
                      <a:pt x="53" y="75"/>
                      <a:pt x="53" y="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947" name="Freeform 155"/>
            <p:cNvSpPr/>
            <p:nvPr/>
          </p:nvSpPr>
          <p:spPr bwMode="auto">
            <a:xfrm>
              <a:off x="4046" y="1352"/>
              <a:ext cx="215" cy="791"/>
            </a:xfrm>
            <a:custGeom>
              <a:avLst/>
              <a:gdLst>
                <a:gd name="T0" fmla="*/ 0 w 215"/>
                <a:gd name="T1" fmla="*/ 0 h 791"/>
                <a:gd name="T2" fmla="*/ 113 w 215"/>
                <a:gd name="T3" fmla="*/ 34 h 791"/>
                <a:gd name="T4" fmla="*/ 215 w 215"/>
                <a:gd name="T5" fmla="*/ 226 h 791"/>
                <a:gd name="T6" fmla="*/ 203 w 215"/>
                <a:gd name="T7" fmla="*/ 520 h 791"/>
                <a:gd name="T8" fmla="*/ 170 w 215"/>
                <a:gd name="T9" fmla="*/ 633 h 791"/>
                <a:gd name="T10" fmla="*/ 0 w 215"/>
                <a:gd name="T11" fmla="*/ 791 h 7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5"/>
                <a:gd name="T19" fmla="*/ 0 h 791"/>
                <a:gd name="T20" fmla="*/ 215 w 215"/>
                <a:gd name="T21" fmla="*/ 791 h 7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5" h="791">
                  <a:moveTo>
                    <a:pt x="0" y="0"/>
                  </a:moveTo>
                  <a:cubicBezTo>
                    <a:pt x="83" y="28"/>
                    <a:pt x="45" y="17"/>
                    <a:pt x="113" y="34"/>
                  </a:cubicBezTo>
                  <a:cubicBezTo>
                    <a:pt x="175" y="96"/>
                    <a:pt x="197" y="143"/>
                    <a:pt x="215" y="226"/>
                  </a:cubicBezTo>
                  <a:cubicBezTo>
                    <a:pt x="211" y="324"/>
                    <a:pt x="210" y="422"/>
                    <a:pt x="203" y="520"/>
                  </a:cubicBezTo>
                  <a:cubicBezTo>
                    <a:pt x="202" y="541"/>
                    <a:pt x="173" y="623"/>
                    <a:pt x="170" y="633"/>
                  </a:cubicBezTo>
                  <a:cubicBezTo>
                    <a:pt x="142" y="717"/>
                    <a:pt x="102" y="791"/>
                    <a:pt x="0" y="791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3948" name="Freeform 156"/>
            <p:cNvSpPr/>
            <p:nvPr/>
          </p:nvSpPr>
          <p:spPr bwMode="auto">
            <a:xfrm>
              <a:off x="3392" y="1341"/>
              <a:ext cx="180" cy="796"/>
            </a:xfrm>
            <a:custGeom>
              <a:avLst/>
              <a:gdLst>
                <a:gd name="T0" fmla="*/ 180 w 180"/>
                <a:gd name="T1" fmla="*/ 0 h 796"/>
                <a:gd name="T2" fmla="*/ 135 w 180"/>
                <a:gd name="T3" fmla="*/ 11 h 796"/>
                <a:gd name="T4" fmla="*/ 123 w 180"/>
                <a:gd name="T5" fmla="*/ 45 h 796"/>
                <a:gd name="T6" fmla="*/ 67 w 180"/>
                <a:gd name="T7" fmla="*/ 102 h 796"/>
                <a:gd name="T8" fmla="*/ 44 w 180"/>
                <a:gd name="T9" fmla="*/ 136 h 796"/>
                <a:gd name="T10" fmla="*/ 22 w 180"/>
                <a:gd name="T11" fmla="*/ 203 h 796"/>
                <a:gd name="T12" fmla="*/ 22 w 180"/>
                <a:gd name="T13" fmla="*/ 520 h 796"/>
                <a:gd name="T14" fmla="*/ 89 w 180"/>
                <a:gd name="T15" fmla="*/ 655 h 796"/>
                <a:gd name="T16" fmla="*/ 112 w 180"/>
                <a:gd name="T17" fmla="*/ 689 h 796"/>
                <a:gd name="T18" fmla="*/ 146 w 180"/>
                <a:gd name="T19" fmla="*/ 757 h 796"/>
                <a:gd name="T20" fmla="*/ 157 w 180"/>
                <a:gd name="T21" fmla="*/ 791 h 796"/>
                <a:gd name="T22" fmla="*/ 180 w 180"/>
                <a:gd name="T23" fmla="*/ 779 h 79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0"/>
                <a:gd name="T37" fmla="*/ 0 h 796"/>
                <a:gd name="T38" fmla="*/ 180 w 180"/>
                <a:gd name="T39" fmla="*/ 796 h 79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0" h="796">
                  <a:moveTo>
                    <a:pt x="180" y="0"/>
                  </a:moveTo>
                  <a:cubicBezTo>
                    <a:pt x="165" y="4"/>
                    <a:pt x="147" y="1"/>
                    <a:pt x="135" y="11"/>
                  </a:cubicBezTo>
                  <a:cubicBezTo>
                    <a:pt x="126" y="18"/>
                    <a:pt x="128" y="34"/>
                    <a:pt x="123" y="45"/>
                  </a:cubicBezTo>
                  <a:cubicBezTo>
                    <a:pt x="104" y="84"/>
                    <a:pt x="102" y="78"/>
                    <a:pt x="67" y="102"/>
                  </a:cubicBezTo>
                  <a:cubicBezTo>
                    <a:pt x="59" y="113"/>
                    <a:pt x="50" y="124"/>
                    <a:pt x="44" y="136"/>
                  </a:cubicBezTo>
                  <a:cubicBezTo>
                    <a:pt x="34" y="157"/>
                    <a:pt x="22" y="203"/>
                    <a:pt x="22" y="203"/>
                  </a:cubicBezTo>
                  <a:cubicBezTo>
                    <a:pt x="5" y="344"/>
                    <a:pt x="0" y="339"/>
                    <a:pt x="22" y="520"/>
                  </a:cubicBezTo>
                  <a:cubicBezTo>
                    <a:pt x="29" y="577"/>
                    <a:pt x="58" y="609"/>
                    <a:pt x="89" y="655"/>
                  </a:cubicBezTo>
                  <a:cubicBezTo>
                    <a:pt x="97" y="666"/>
                    <a:pt x="112" y="689"/>
                    <a:pt x="112" y="689"/>
                  </a:cubicBezTo>
                  <a:cubicBezTo>
                    <a:pt x="140" y="774"/>
                    <a:pt x="102" y="669"/>
                    <a:pt x="146" y="757"/>
                  </a:cubicBezTo>
                  <a:cubicBezTo>
                    <a:pt x="151" y="768"/>
                    <a:pt x="147" y="785"/>
                    <a:pt x="157" y="791"/>
                  </a:cubicBezTo>
                  <a:cubicBezTo>
                    <a:pt x="164" y="796"/>
                    <a:pt x="172" y="783"/>
                    <a:pt x="180" y="779"/>
                  </a:cubicBezTo>
                </a:path>
              </a:pathLst>
            </a:custGeom>
            <a:noFill/>
            <a:ln w="38100">
              <a:solidFill>
                <a:schemeClr val="accent2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871" name="Group 157"/>
          <p:cNvGrpSpPr/>
          <p:nvPr/>
        </p:nvGrpSpPr>
        <p:grpSpPr bwMode="auto">
          <a:xfrm>
            <a:off x="5591175" y="4467225"/>
            <a:ext cx="2667000" cy="1752600"/>
            <a:chOff x="3408" y="1152"/>
            <a:chExt cx="1680" cy="1104"/>
          </a:xfrm>
        </p:grpSpPr>
        <p:sp>
          <p:nvSpPr>
            <p:cNvPr id="33950" name="Line 158"/>
            <p:cNvSpPr>
              <a:spLocks noChangeShapeType="1"/>
            </p:cNvSpPr>
            <p:nvPr/>
          </p:nvSpPr>
          <p:spPr bwMode="auto">
            <a:xfrm>
              <a:off x="3648" y="1152"/>
              <a:ext cx="1440" cy="0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951" name="Line 159"/>
            <p:cNvSpPr>
              <a:spLocks noChangeShapeType="1"/>
            </p:cNvSpPr>
            <p:nvPr/>
          </p:nvSpPr>
          <p:spPr bwMode="auto">
            <a:xfrm>
              <a:off x="5088" y="1152"/>
              <a:ext cx="0" cy="1104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952" name="Line 160"/>
            <p:cNvSpPr>
              <a:spLocks noChangeShapeType="1"/>
            </p:cNvSpPr>
            <p:nvPr/>
          </p:nvSpPr>
          <p:spPr bwMode="auto">
            <a:xfrm flipH="1">
              <a:off x="4704" y="2256"/>
              <a:ext cx="384" cy="0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grpSp>
          <p:nvGrpSpPr>
            <p:cNvPr id="33953" name="Group 161"/>
            <p:cNvGrpSpPr/>
            <p:nvPr/>
          </p:nvGrpSpPr>
          <p:grpSpPr bwMode="auto">
            <a:xfrm>
              <a:off x="3408" y="1152"/>
              <a:ext cx="336" cy="1104"/>
              <a:chOff x="2784" y="2640"/>
              <a:chExt cx="336" cy="1104"/>
            </a:xfrm>
          </p:grpSpPr>
          <p:sp>
            <p:nvSpPr>
              <p:cNvPr id="33954" name="Line 162"/>
              <p:cNvSpPr>
                <a:spLocks noChangeShapeType="1"/>
              </p:cNvSpPr>
              <p:nvPr/>
            </p:nvSpPr>
            <p:spPr bwMode="auto">
              <a:xfrm flipH="1">
                <a:off x="2784" y="2640"/>
                <a:ext cx="240" cy="0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3955" name="Line 163"/>
              <p:cNvSpPr>
                <a:spLocks noChangeShapeType="1"/>
              </p:cNvSpPr>
              <p:nvPr/>
            </p:nvSpPr>
            <p:spPr bwMode="auto">
              <a:xfrm>
                <a:off x="2784" y="2640"/>
                <a:ext cx="0" cy="1104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3956" name="Line 164"/>
              <p:cNvSpPr>
                <a:spLocks noChangeShapeType="1"/>
              </p:cNvSpPr>
              <p:nvPr/>
            </p:nvSpPr>
            <p:spPr bwMode="auto">
              <a:xfrm>
                <a:off x="2784" y="3744"/>
                <a:ext cx="336" cy="0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sp>
        <p:nvSpPr>
          <p:cNvPr id="82085" name="Line 165"/>
          <p:cNvSpPr>
            <a:spLocks noChangeShapeType="1"/>
          </p:cNvSpPr>
          <p:nvPr/>
        </p:nvSpPr>
        <p:spPr bwMode="auto">
          <a:xfrm>
            <a:off x="6124575" y="5534025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2086" name="Line 166"/>
          <p:cNvSpPr>
            <a:spLocks noChangeShapeType="1"/>
          </p:cNvSpPr>
          <p:nvPr/>
        </p:nvSpPr>
        <p:spPr bwMode="auto">
          <a:xfrm>
            <a:off x="7648575" y="5534025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33873" name="Group 167"/>
          <p:cNvGrpSpPr/>
          <p:nvPr/>
        </p:nvGrpSpPr>
        <p:grpSpPr bwMode="auto">
          <a:xfrm>
            <a:off x="6124575" y="5534025"/>
            <a:ext cx="1524000" cy="685800"/>
            <a:chOff x="4656" y="2112"/>
            <a:chExt cx="960" cy="432"/>
          </a:xfrm>
        </p:grpSpPr>
        <p:sp>
          <p:nvSpPr>
            <p:cNvPr id="33960" name="Line 168"/>
            <p:cNvSpPr>
              <a:spLocks noChangeShapeType="1"/>
            </p:cNvSpPr>
            <p:nvPr/>
          </p:nvSpPr>
          <p:spPr bwMode="auto">
            <a:xfrm>
              <a:off x="4656" y="2112"/>
              <a:ext cx="0" cy="43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961" name="Line 169"/>
            <p:cNvSpPr>
              <a:spLocks noChangeShapeType="1"/>
            </p:cNvSpPr>
            <p:nvPr/>
          </p:nvSpPr>
          <p:spPr bwMode="auto">
            <a:xfrm>
              <a:off x="4656" y="2112"/>
              <a:ext cx="9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962" name="Line 170"/>
            <p:cNvSpPr>
              <a:spLocks noChangeShapeType="1"/>
            </p:cNvSpPr>
            <p:nvPr/>
          </p:nvSpPr>
          <p:spPr bwMode="auto">
            <a:xfrm>
              <a:off x="5616" y="2112"/>
              <a:ext cx="0" cy="43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82091" name="Line 171"/>
          <p:cNvSpPr>
            <a:spLocks noChangeShapeType="1"/>
          </p:cNvSpPr>
          <p:nvPr/>
        </p:nvSpPr>
        <p:spPr bwMode="auto">
          <a:xfrm>
            <a:off x="6200775" y="6219825"/>
            <a:ext cx="1524000" cy="0"/>
          </a:xfrm>
          <a:prstGeom prst="line">
            <a:avLst/>
          </a:prstGeom>
          <a:noFill/>
          <a:ln w="381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1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1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1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8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8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81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81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81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33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3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8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7" grpId="0" bldLvl="0" animBg="1"/>
      <p:bldP spid="81928" grpId="0" bldLvl="0" animBg="1"/>
      <p:bldP spid="81929" grpId="0" autoUpdateAnimBg="0"/>
      <p:bldP spid="81944" grpId="0" autoUpdateAnimBg="0"/>
      <p:bldP spid="81945" grpId="0"/>
      <p:bldP spid="81946" grpId="0"/>
      <p:bldP spid="81959" grpId="0" autoUpdateAnimBg="0"/>
      <p:bldP spid="81960" grpId="0" autoUpdateAnimBg="0"/>
      <p:bldP spid="81961" grpId="0" bldLvl="0" animBg="1"/>
      <p:bldP spid="81967" grpId="0" bldLvl="0" animBg="1"/>
      <p:bldP spid="82085" grpId="0" bldLvl="0" animBg="1"/>
      <p:bldP spid="82086" grpId="0" bldLvl="0" animBg="1"/>
      <p:bldP spid="8209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Group 4"/>
          <p:cNvGrpSpPr/>
          <p:nvPr/>
        </p:nvGrpSpPr>
        <p:grpSpPr bwMode="auto">
          <a:xfrm>
            <a:off x="1300480" y="1795463"/>
            <a:ext cx="1028700" cy="395287"/>
            <a:chOff x="1800" y="9552"/>
            <a:chExt cx="1620" cy="624"/>
          </a:xfrm>
        </p:grpSpPr>
        <p:sp>
          <p:nvSpPr>
            <p:cNvPr id="34819" name="Line 5"/>
            <p:cNvSpPr>
              <a:spLocks noChangeShapeType="1"/>
            </p:cNvSpPr>
            <p:nvPr/>
          </p:nvSpPr>
          <p:spPr bwMode="auto">
            <a:xfrm>
              <a:off x="1800" y="9864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0" name="Line 6"/>
            <p:cNvSpPr>
              <a:spLocks noChangeShapeType="1"/>
            </p:cNvSpPr>
            <p:nvPr/>
          </p:nvSpPr>
          <p:spPr bwMode="auto">
            <a:xfrm>
              <a:off x="2520" y="9552"/>
              <a:ext cx="0" cy="6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1" name="Line 7"/>
            <p:cNvSpPr>
              <a:spLocks noChangeShapeType="1"/>
            </p:cNvSpPr>
            <p:nvPr/>
          </p:nvSpPr>
          <p:spPr bwMode="auto">
            <a:xfrm>
              <a:off x="2700" y="9708"/>
              <a:ext cx="0" cy="31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2" name="Line 8"/>
            <p:cNvSpPr>
              <a:spLocks noChangeShapeType="1"/>
            </p:cNvSpPr>
            <p:nvPr/>
          </p:nvSpPr>
          <p:spPr bwMode="auto">
            <a:xfrm>
              <a:off x="2700" y="9864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9"/>
          <p:cNvGrpSpPr/>
          <p:nvPr/>
        </p:nvGrpSpPr>
        <p:grpSpPr bwMode="auto">
          <a:xfrm>
            <a:off x="6329680" y="1733550"/>
            <a:ext cx="1485900" cy="395288"/>
            <a:chOff x="6120" y="9552"/>
            <a:chExt cx="2340" cy="624"/>
          </a:xfrm>
        </p:grpSpPr>
        <p:sp>
          <p:nvSpPr>
            <p:cNvPr id="34824" name="Line 10"/>
            <p:cNvSpPr>
              <a:spLocks noChangeShapeType="1"/>
            </p:cNvSpPr>
            <p:nvPr/>
          </p:nvSpPr>
          <p:spPr bwMode="auto">
            <a:xfrm>
              <a:off x="6120" y="9864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5" name="Line 11"/>
            <p:cNvSpPr>
              <a:spLocks noChangeShapeType="1"/>
            </p:cNvSpPr>
            <p:nvPr/>
          </p:nvSpPr>
          <p:spPr bwMode="auto">
            <a:xfrm>
              <a:off x="7740" y="9864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6" name="Line 12"/>
            <p:cNvSpPr>
              <a:spLocks noChangeShapeType="1"/>
            </p:cNvSpPr>
            <p:nvPr/>
          </p:nvSpPr>
          <p:spPr bwMode="auto">
            <a:xfrm>
              <a:off x="6840" y="9552"/>
              <a:ext cx="0" cy="6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7" name="Line 13"/>
            <p:cNvSpPr>
              <a:spLocks noChangeShapeType="1"/>
            </p:cNvSpPr>
            <p:nvPr/>
          </p:nvSpPr>
          <p:spPr bwMode="auto">
            <a:xfrm>
              <a:off x="7020" y="9708"/>
              <a:ext cx="0" cy="31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8" name="Line 14"/>
            <p:cNvSpPr>
              <a:spLocks noChangeShapeType="1"/>
            </p:cNvSpPr>
            <p:nvPr/>
          </p:nvSpPr>
          <p:spPr bwMode="auto">
            <a:xfrm>
              <a:off x="7560" y="9552"/>
              <a:ext cx="0" cy="6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9" name="Line 15"/>
            <p:cNvSpPr>
              <a:spLocks noChangeShapeType="1"/>
            </p:cNvSpPr>
            <p:nvPr/>
          </p:nvSpPr>
          <p:spPr bwMode="auto">
            <a:xfrm>
              <a:off x="7740" y="9708"/>
              <a:ext cx="0" cy="31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0" name="Line 16"/>
            <p:cNvSpPr>
              <a:spLocks noChangeShapeType="1"/>
            </p:cNvSpPr>
            <p:nvPr/>
          </p:nvSpPr>
          <p:spPr bwMode="auto">
            <a:xfrm>
              <a:off x="7020" y="9864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17"/>
          <p:cNvGrpSpPr/>
          <p:nvPr/>
        </p:nvGrpSpPr>
        <p:grpSpPr bwMode="auto">
          <a:xfrm>
            <a:off x="1529080" y="2693988"/>
            <a:ext cx="457200" cy="457200"/>
            <a:chOff x="2160" y="10488"/>
            <a:chExt cx="720" cy="720"/>
          </a:xfrm>
        </p:grpSpPr>
        <p:sp>
          <p:nvSpPr>
            <p:cNvPr id="34832" name="Oval 18"/>
            <p:cNvSpPr>
              <a:spLocks noChangeArrowheads="1"/>
            </p:cNvSpPr>
            <p:nvPr/>
          </p:nvSpPr>
          <p:spPr bwMode="auto">
            <a:xfrm>
              <a:off x="2160" y="10488"/>
              <a:ext cx="720" cy="72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zh-CN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grpSp>
          <p:nvGrpSpPr>
            <p:cNvPr id="34833" name="Group 19"/>
            <p:cNvGrpSpPr/>
            <p:nvPr/>
          </p:nvGrpSpPr>
          <p:grpSpPr bwMode="auto">
            <a:xfrm>
              <a:off x="2282" y="10573"/>
              <a:ext cx="454" cy="544"/>
              <a:chOff x="3600" y="10488"/>
              <a:chExt cx="720" cy="780"/>
            </a:xfrm>
          </p:grpSpPr>
          <p:sp>
            <p:nvSpPr>
              <p:cNvPr id="34834" name="Line 20"/>
              <p:cNvSpPr>
                <a:spLocks noChangeShapeType="1"/>
              </p:cNvSpPr>
              <p:nvPr/>
            </p:nvSpPr>
            <p:spPr bwMode="auto">
              <a:xfrm flipH="1">
                <a:off x="3600" y="10488"/>
                <a:ext cx="720" cy="7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5" name="Line 21"/>
              <p:cNvSpPr>
                <a:spLocks noChangeShapeType="1"/>
              </p:cNvSpPr>
              <p:nvPr/>
            </p:nvSpPr>
            <p:spPr bwMode="auto">
              <a:xfrm>
                <a:off x="3600" y="10488"/>
                <a:ext cx="720" cy="7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Group 22"/>
          <p:cNvGrpSpPr/>
          <p:nvPr/>
        </p:nvGrpSpPr>
        <p:grpSpPr bwMode="auto">
          <a:xfrm>
            <a:off x="1300480" y="3684588"/>
            <a:ext cx="914400" cy="595312"/>
            <a:chOff x="7560" y="10488"/>
            <a:chExt cx="1440" cy="936"/>
          </a:xfrm>
        </p:grpSpPr>
        <p:sp>
          <p:nvSpPr>
            <p:cNvPr id="34837" name="Line 23"/>
            <p:cNvSpPr>
              <a:spLocks noChangeShapeType="1"/>
            </p:cNvSpPr>
            <p:nvPr/>
          </p:nvSpPr>
          <p:spPr bwMode="auto">
            <a:xfrm>
              <a:off x="7560" y="10956"/>
              <a:ext cx="14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8" name="Line 24"/>
            <p:cNvSpPr>
              <a:spLocks noChangeShapeType="1"/>
            </p:cNvSpPr>
            <p:nvPr/>
          </p:nvSpPr>
          <p:spPr bwMode="auto">
            <a:xfrm>
              <a:off x="8280" y="10488"/>
              <a:ext cx="0" cy="9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25"/>
          <p:cNvGrpSpPr/>
          <p:nvPr/>
        </p:nvGrpSpPr>
        <p:grpSpPr bwMode="auto">
          <a:xfrm>
            <a:off x="1376680" y="4781550"/>
            <a:ext cx="685800" cy="595313"/>
            <a:chOff x="9360" y="10488"/>
            <a:chExt cx="1080" cy="936"/>
          </a:xfrm>
        </p:grpSpPr>
        <p:sp>
          <p:nvSpPr>
            <p:cNvPr id="34840" name="Line 26"/>
            <p:cNvSpPr>
              <a:spLocks noChangeShapeType="1"/>
            </p:cNvSpPr>
            <p:nvPr/>
          </p:nvSpPr>
          <p:spPr bwMode="auto">
            <a:xfrm>
              <a:off x="9360" y="10956"/>
              <a:ext cx="10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1" name="Line 27"/>
            <p:cNvSpPr>
              <a:spLocks noChangeShapeType="1"/>
            </p:cNvSpPr>
            <p:nvPr/>
          </p:nvSpPr>
          <p:spPr bwMode="auto">
            <a:xfrm>
              <a:off x="9900" y="10488"/>
              <a:ext cx="0" cy="9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2" name="Oval 28"/>
            <p:cNvSpPr>
              <a:spLocks noChangeArrowheads="1"/>
            </p:cNvSpPr>
            <p:nvPr/>
          </p:nvSpPr>
          <p:spPr bwMode="auto">
            <a:xfrm>
              <a:off x="9874" y="10936"/>
              <a:ext cx="68" cy="6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zh-CN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5565" name="Text Box 29"/>
          <p:cNvSpPr txBox="1">
            <a:spLocks noChangeArrowheads="1"/>
          </p:cNvSpPr>
          <p:nvPr/>
        </p:nvSpPr>
        <p:spPr bwMode="auto">
          <a:xfrm>
            <a:off x="3061018" y="1581150"/>
            <a:ext cx="30410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两节电池不画成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0" name="Group 30"/>
          <p:cNvGrpSpPr/>
          <p:nvPr/>
        </p:nvGrpSpPr>
        <p:grpSpPr bwMode="auto">
          <a:xfrm>
            <a:off x="6786880" y="1504950"/>
            <a:ext cx="914400" cy="990600"/>
            <a:chOff x="3168" y="2640"/>
            <a:chExt cx="816" cy="1440"/>
          </a:xfrm>
        </p:grpSpPr>
        <p:sp>
          <p:nvSpPr>
            <p:cNvPr id="34845" name="Line 31"/>
            <p:cNvSpPr>
              <a:spLocks noChangeShapeType="1"/>
            </p:cNvSpPr>
            <p:nvPr/>
          </p:nvSpPr>
          <p:spPr bwMode="auto">
            <a:xfrm flipH="1">
              <a:off x="3264" y="2640"/>
              <a:ext cx="528" cy="1440"/>
            </a:xfrm>
            <a:prstGeom prst="line">
              <a:avLst/>
            </a:prstGeom>
            <a:noFill/>
            <a:ln w="127000" cap="sq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4846" name="Line 32"/>
            <p:cNvSpPr>
              <a:spLocks noChangeShapeType="1"/>
            </p:cNvSpPr>
            <p:nvPr/>
          </p:nvSpPr>
          <p:spPr bwMode="auto">
            <a:xfrm>
              <a:off x="3168" y="2736"/>
              <a:ext cx="816" cy="1344"/>
            </a:xfrm>
            <a:prstGeom prst="line">
              <a:avLst/>
            </a:prstGeom>
            <a:noFill/>
            <a:ln w="127000" cap="sq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65569" name="Text Box 33"/>
          <p:cNvSpPr txBox="1">
            <a:spLocks noChangeArrowheads="1"/>
          </p:cNvSpPr>
          <p:nvPr/>
        </p:nvSpPr>
        <p:spPr bwMode="auto">
          <a:xfrm>
            <a:off x="1343343" y="1570038"/>
            <a:ext cx="43815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＋</a:t>
            </a:r>
            <a:endParaRPr lang="zh-CN" altLang="en-US" sz="2000" b="1">
              <a:solidFill>
                <a:srgbClr val="FF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5570" name="Text Box 34"/>
          <p:cNvSpPr txBox="1">
            <a:spLocks noChangeArrowheads="1"/>
          </p:cNvSpPr>
          <p:nvPr/>
        </p:nvSpPr>
        <p:spPr bwMode="auto">
          <a:xfrm>
            <a:off x="3168968" y="2571750"/>
            <a:ext cx="14077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电灯泡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5571" name="Text Box 35"/>
          <p:cNvSpPr txBox="1">
            <a:spLocks noChangeArrowheads="1"/>
          </p:cNvSpPr>
          <p:nvPr/>
        </p:nvSpPr>
        <p:spPr bwMode="auto">
          <a:xfrm>
            <a:off x="3113405" y="3638550"/>
            <a:ext cx="3449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相交不相连的导线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5572" name="Text Box 36"/>
          <p:cNvSpPr txBox="1">
            <a:spLocks noChangeArrowheads="1"/>
          </p:cNvSpPr>
          <p:nvPr/>
        </p:nvSpPr>
        <p:spPr bwMode="auto">
          <a:xfrm>
            <a:off x="3083243" y="4811713"/>
            <a:ext cx="38576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相交并且相连的导线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65" grpId="0"/>
      <p:bldP spid="65569" grpId="0"/>
      <p:bldP spid="65570" grpId="0"/>
      <p:bldP spid="65571" grpId="0"/>
      <p:bldP spid="6557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990600" y="1600200"/>
            <a:ext cx="71628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元件位置安排要适当，分布要均匀</a:t>
            </a:r>
            <a:endParaRPr kumimoji="1"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4721225" y="2794000"/>
            <a:ext cx="30480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tx1"/>
                </a:solidFill>
                <a:latin typeface="Times New Roman" panose="02020603050405020304" pitchFamily="18" charset="0"/>
              </a:rPr>
              <a:t>这样画好吗</a:t>
            </a:r>
            <a:endParaRPr kumimoji="1" lang="zh-CN" altLang="en-US" sz="40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866900" y="685800"/>
            <a:ext cx="54102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画电路图的要求</a:t>
            </a:r>
            <a:endParaRPr kumimoji="1" lang="zh-CN" altLang="en-US" sz="3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5846" name="Picture 6" descr="q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48550" y="2733675"/>
            <a:ext cx="692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47" name="Group 7"/>
          <p:cNvGrpSpPr/>
          <p:nvPr/>
        </p:nvGrpSpPr>
        <p:grpSpPr bwMode="auto">
          <a:xfrm>
            <a:off x="4972685" y="3638550"/>
            <a:ext cx="3211679" cy="2209800"/>
            <a:chOff x="3600" y="2064"/>
            <a:chExt cx="1139" cy="768"/>
          </a:xfrm>
        </p:grpSpPr>
        <p:sp>
          <p:nvSpPr>
            <p:cNvPr id="35848" name="Line 8"/>
            <p:cNvSpPr>
              <a:spLocks noChangeShapeType="1"/>
            </p:cNvSpPr>
            <p:nvPr/>
          </p:nvSpPr>
          <p:spPr bwMode="auto">
            <a:xfrm flipH="1">
              <a:off x="3605" y="2731"/>
              <a:ext cx="11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9" name="Line 9"/>
            <p:cNvSpPr>
              <a:spLocks noChangeShapeType="1"/>
            </p:cNvSpPr>
            <p:nvPr/>
          </p:nvSpPr>
          <p:spPr bwMode="auto">
            <a:xfrm>
              <a:off x="4318" y="2073"/>
              <a:ext cx="42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0" name="Line 10"/>
            <p:cNvSpPr>
              <a:spLocks noChangeShapeType="1"/>
            </p:cNvSpPr>
            <p:nvPr/>
          </p:nvSpPr>
          <p:spPr bwMode="auto">
            <a:xfrm>
              <a:off x="4729" y="2412"/>
              <a:ext cx="0" cy="31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851" name="Group 11"/>
            <p:cNvGrpSpPr/>
            <p:nvPr/>
          </p:nvGrpSpPr>
          <p:grpSpPr bwMode="auto">
            <a:xfrm>
              <a:off x="3600" y="2064"/>
              <a:ext cx="1135" cy="768"/>
              <a:chOff x="3600" y="2064"/>
              <a:chExt cx="1135" cy="768"/>
            </a:xfrm>
          </p:grpSpPr>
          <p:sp>
            <p:nvSpPr>
              <p:cNvPr id="35852" name="Line 12"/>
              <p:cNvSpPr>
                <a:spLocks noChangeShapeType="1"/>
              </p:cNvSpPr>
              <p:nvPr/>
            </p:nvSpPr>
            <p:spPr bwMode="auto">
              <a:xfrm flipV="1">
                <a:off x="3607" y="2064"/>
                <a:ext cx="0" cy="667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53" name="Line 13"/>
              <p:cNvSpPr>
                <a:spLocks noChangeShapeType="1"/>
              </p:cNvSpPr>
              <p:nvPr/>
            </p:nvSpPr>
            <p:spPr bwMode="auto">
              <a:xfrm>
                <a:off x="3600" y="2073"/>
                <a:ext cx="85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5854" name="Group 14"/>
              <p:cNvGrpSpPr/>
              <p:nvPr/>
            </p:nvGrpSpPr>
            <p:grpSpPr bwMode="auto">
              <a:xfrm>
                <a:off x="3718" y="2624"/>
                <a:ext cx="172" cy="118"/>
                <a:chOff x="4368" y="2496"/>
                <a:chExt cx="201" cy="153"/>
              </a:xfrm>
            </p:grpSpPr>
            <p:sp>
              <p:nvSpPr>
                <p:cNvPr id="35855" name="Oval 15"/>
                <p:cNvSpPr>
                  <a:spLocks noChangeArrowheads="1"/>
                </p:cNvSpPr>
                <p:nvPr/>
              </p:nvSpPr>
              <p:spPr bwMode="auto">
                <a:xfrm>
                  <a:off x="4368" y="2601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35856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4377" y="2496"/>
                  <a:ext cx="192" cy="111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5857" name="Line 17"/>
              <p:cNvSpPr>
                <a:spLocks noChangeShapeType="1"/>
              </p:cNvSpPr>
              <p:nvPr/>
            </p:nvSpPr>
            <p:spPr bwMode="auto">
              <a:xfrm>
                <a:off x="4731" y="2079"/>
                <a:ext cx="0" cy="337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58" name="Line 18"/>
              <p:cNvSpPr>
                <a:spLocks noChangeShapeType="1"/>
              </p:cNvSpPr>
              <p:nvPr/>
            </p:nvSpPr>
            <p:spPr bwMode="auto">
              <a:xfrm>
                <a:off x="4614" y="2725"/>
                <a:ext cx="121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5859" name="Group 19"/>
              <p:cNvGrpSpPr/>
              <p:nvPr/>
            </p:nvGrpSpPr>
            <p:grpSpPr bwMode="auto">
              <a:xfrm rot="-5400000">
                <a:off x="4049" y="2558"/>
                <a:ext cx="126" cy="205"/>
                <a:chOff x="4992" y="2889"/>
                <a:chExt cx="163" cy="240"/>
              </a:xfrm>
            </p:grpSpPr>
            <p:sp>
              <p:nvSpPr>
                <p:cNvPr id="35860" name="Line 20"/>
                <p:cNvSpPr>
                  <a:spLocks noChangeShapeType="1"/>
                </p:cNvSpPr>
                <p:nvPr/>
              </p:nvSpPr>
              <p:spPr bwMode="auto">
                <a:xfrm>
                  <a:off x="4995" y="2949"/>
                  <a:ext cx="77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61" name="Line 21"/>
                <p:cNvSpPr>
                  <a:spLocks noChangeShapeType="1"/>
                </p:cNvSpPr>
                <p:nvPr/>
              </p:nvSpPr>
              <p:spPr bwMode="auto">
                <a:xfrm>
                  <a:off x="4992" y="3072"/>
                  <a:ext cx="77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35862" name="Group 22"/>
                <p:cNvGrpSpPr/>
                <p:nvPr/>
              </p:nvGrpSpPr>
              <p:grpSpPr bwMode="auto">
                <a:xfrm>
                  <a:off x="5080" y="2889"/>
                  <a:ext cx="75" cy="240"/>
                  <a:chOff x="5080" y="2889"/>
                  <a:chExt cx="75" cy="240"/>
                </a:xfrm>
              </p:grpSpPr>
              <p:sp>
                <p:nvSpPr>
                  <p:cNvPr id="35863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5080" y="2889"/>
                    <a:ext cx="0" cy="232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64" name="Freeform 24"/>
                  <p:cNvSpPr/>
                  <p:nvPr/>
                </p:nvSpPr>
                <p:spPr bwMode="auto">
                  <a:xfrm>
                    <a:off x="5081" y="2889"/>
                    <a:ext cx="74" cy="240"/>
                  </a:xfrm>
                  <a:custGeom>
                    <a:avLst/>
                    <a:gdLst>
                      <a:gd name="T0" fmla="*/ 0 w 74"/>
                      <a:gd name="T1" fmla="*/ 0 h 240"/>
                      <a:gd name="T2" fmla="*/ 26 w 74"/>
                      <a:gd name="T3" fmla="*/ 8 h 240"/>
                      <a:gd name="T4" fmla="*/ 60 w 74"/>
                      <a:gd name="T5" fmla="*/ 60 h 240"/>
                      <a:gd name="T6" fmla="*/ 60 w 74"/>
                      <a:gd name="T7" fmla="*/ 137 h 240"/>
                      <a:gd name="T8" fmla="*/ 0 w 74"/>
                      <a:gd name="T9" fmla="*/ 240 h 24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4"/>
                      <a:gd name="T16" fmla="*/ 0 h 240"/>
                      <a:gd name="T17" fmla="*/ 74 w 74"/>
                      <a:gd name="T18" fmla="*/ 240 h 24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4" h="240">
                        <a:moveTo>
                          <a:pt x="0" y="0"/>
                        </a:moveTo>
                        <a:cubicBezTo>
                          <a:pt x="9" y="3"/>
                          <a:pt x="20" y="2"/>
                          <a:pt x="26" y="8"/>
                        </a:cubicBezTo>
                        <a:cubicBezTo>
                          <a:pt x="41" y="23"/>
                          <a:pt x="60" y="60"/>
                          <a:pt x="60" y="60"/>
                        </a:cubicBezTo>
                        <a:cubicBezTo>
                          <a:pt x="74" y="113"/>
                          <a:pt x="70" y="76"/>
                          <a:pt x="60" y="137"/>
                        </a:cubicBezTo>
                        <a:cubicBezTo>
                          <a:pt x="51" y="193"/>
                          <a:pt x="65" y="240"/>
                          <a:pt x="0" y="240"/>
                        </a:cubicBezTo>
                      </a:path>
                    </a:pathLst>
                  </a:cu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5865" name="Line 25"/>
              <p:cNvSpPr>
                <a:spLocks noChangeShapeType="1"/>
              </p:cNvSpPr>
              <p:nvPr/>
            </p:nvSpPr>
            <p:spPr bwMode="auto">
              <a:xfrm>
                <a:off x="3867" y="2717"/>
                <a:ext cx="185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6" name="Line 26"/>
              <p:cNvSpPr>
                <a:spLocks noChangeShapeType="1"/>
              </p:cNvSpPr>
              <p:nvPr/>
            </p:nvSpPr>
            <p:spPr bwMode="auto">
              <a:xfrm>
                <a:off x="4176" y="2736"/>
                <a:ext cx="336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19" name="Line 27"/>
              <p:cNvSpPr>
                <a:spLocks noChangeShapeType="1"/>
              </p:cNvSpPr>
              <p:nvPr/>
            </p:nvSpPr>
            <p:spPr bwMode="auto">
              <a:xfrm>
                <a:off x="4608" y="2640"/>
                <a:ext cx="0" cy="19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>
                <a:outerShdw dist="35921" dir="2700000" sy="50000" rotWithShape="0">
                  <a:schemeClr val="bg2"/>
                </a:outerShdw>
              </a:effec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latin typeface="Comic Sans MS" panose="030F0702030302020204" pitchFamily="66" charset="0"/>
                </a:endParaRPr>
              </a:p>
            </p:txBody>
          </p:sp>
          <p:sp>
            <p:nvSpPr>
              <p:cNvPr id="59420" name="Line 28"/>
              <p:cNvSpPr>
                <a:spLocks noChangeShapeType="1"/>
              </p:cNvSpPr>
              <p:nvPr/>
            </p:nvSpPr>
            <p:spPr bwMode="auto">
              <a:xfrm>
                <a:off x="4512" y="2688"/>
                <a:ext cx="0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>
                <a:outerShdw dist="35921" dir="2700000" sy="50000" rotWithShape="0">
                  <a:schemeClr val="bg2"/>
                </a:outerShdw>
              </a:effec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35869" name="Group 29"/>
          <p:cNvGrpSpPr/>
          <p:nvPr/>
        </p:nvGrpSpPr>
        <p:grpSpPr bwMode="auto">
          <a:xfrm>
            <a:off x="590550" y="3190875"/>
            <a:ext cx="3581400" cy="2514600"/>
            <a:chOff x="696" y="960"/>
            <a:chExt cx="4320" cy="2232"/>
          </a:xfrm>
        </p:grpSpPr>
        <p:pic>
          <p:nvPicPr>
            <p:cNvPr id="35870" name="Picture 30">
              <a:hlinkClick r:id="" action="ppaction://noaction">
                <a:snd r:embed="rId3" name="chimes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96" y="1004"/>
              <a:ext cx="788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5871" name="Group 31"/>
            <p:cNvGrpSpPr/>
            <p:nvPr/>
          </p:nvGrpSpPr>
          <p:grpSpPr bwMode="auto">
            <a:xfrm>
              <a:off x="1632" y="2879"/>
              <a:ext cx="1228" cy="285"/>
              <a:chOff x="2112" y="2976"/>
              <a:chExt cx="2352" cy="483"/>
            </a:xfrm>
          </p:grpSpPr>
          <p:pic>
            <p:nvPicPr>
              <p:cNvPr id="35872" name="Picture 32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112" y="2976"/>
                <a:ext cx="1248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5873" name="Picture 3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216" y="2976"/>
                <a:ext cx="1248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5874" name="Picture 34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56" y="2590"/>
              <a:ext cx="1392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75" name="Freeform 35"/>
            <p:cNvSpPr/>
            <p:nvPr/>
          </p:nvSpPr>
          <p:spPr bwMode="auto">
            <a:xfrm>
              <a:off x="2832" y="2975"/>
              <a:ext cx="816" cy="217"/>
            </a:xfrm>
            <a:custGeom>
              <a:avLst/>
              <a:gdLst>
                <a:gd name="T0" fmla="*/ 0 w 768"/>
                <a:gd name="T1" fmla="*/ 0 h 168"/>
                <a:gd name="T2" fmla="*/ 373 w 768"/>
                <a:gd name="T3" fmla="*/ 2402 h 168"/>
                <a:gd name="T4" fmla="*/ 1216 w 768"/>
                <a:gd name="T5" fmla="*/ 2402 h 168"/>
                <a:gd name="T6" fmla="*/ 1496 w 768"/>
                <a:gd name="T7" fmla="*/ 800 h 1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8"/>
                <a:gd name="T13" fmla="*/ 0 h 168"/>
                <a:gd name="T14" fmla="*/ 768 w 768"/>
                <a:gd name="T15" fmla="*/ 168 h 1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8" h="168">
                  <a:moveTo>
                    <a:pt x="0" y="0"/>
                  </a:moveTo>
                  <a:cubicBezTo>
                    <a:pt x="44" y="60"/>
                    <a:pt x="88" y="120"/>
                    <a:pt x="192" y="144"/>
                  </a:cubicBezTo>
                  <a:cubicBezTo>
                    <a:pt x="296" y="168"/>
                    <a:pt x="528" y="160"/>
                    <a:pt x="624" y="144"/>
                  </a:cubicBezTo>
                  <a:cubicBezTo>
                    <a:pt x="720" y="128"/>
                    <a:pt x="736" y="64"/>
                    <a:pt x="768" y="48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6" name="Freeform 36"/>
            <p:cNvSpPr/>
            <p:nvPr/>
          </p:nvSpPr>
          <p:spPr bwMode="auto">
            <a:xfrm>
              <a:off x="3120" y="1048"/>
              <a:ext cx="1896" cy="2024"/>
            </a:xfrm>
            <a:custGeom>
              <a:avLst/>
              <a:gdLst>
                <a:gd name="T0" fmla="*/ 1584 w 1896"/>
                <a:gd name="T1" fmla="*/ 2104 h 2016"/>
                <a:gd name="T2" fmla="*/ 1872 w 1896"/>
                <a:gd name="T3" fmla="*/ 1708 h 2016"/>
                <a:gd name="T4" fmla="*/ 1584 w 1896"/>
                <a:gd name="T5" fmla="*/ 705 h 2016"/>
                <a:gd name="T6" fmla="*/ 0 w 1896"/>
                <a:gd name="T7" fmla="*/ 0 h 20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96"/>
                <a:gd name="T13" fmla="*/ 0 h 2016"/>
                <a:gd name="T14" fmla="*/ 1896 w 1896"/>
                <a:gd name="T15" fmla="*/ 2016 h 20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96" h="2016">
                  <a:moveTo>
                    <a:pt x="1584" y="2016"/>
                  </a:moveTo>
                  <a:cubicBezTo>
                    <a:pt x="1728" y="1936"/>
                    <a:pt x="1872" y="1856"/>
                    <a:pt x="1872" y="1632"/>
                  </a:cubicBezTo>
                  <a:cubicBezTo>
                    <a:pt x="1872" y="1408"/>
                    <a:pt x="1896" y="944"/>
                    <a:pt x="1584" y="672"/>
                  </a:cubicBezTo>
                  <a:cubicBezTo>
                    <a:pt x="1272" y="400"/>
                    <a:pt x="264" y="112"/>
                    <a:pt x="0" y="0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7" name="Freeform 37"/>
            <p:cNvSpPr/>
            <p:nvPr/>
          </p:nvSpPr>
          <p:spPr bwMode="auto">
            <a:xfrm>
              <a:off x="696" y="960"/>
              <a:ext cx="1944" cy="2064"/>
            </a:xfrm>
            <a:custGeom>
              <a:avLst/>
              <a:gdLst>
                <a:gd name="T0" fmla="*/ 1944 w 1944"/>
                <a:gd name="T1" fmla="*/ 88 h 2056"/>
                <a:gd name="T2" fmla="*/ 1320 w 1944"/>
                <a:gd name="T3" fmla="*/ 147 h 2056"/>
                <a:gd name="T4" fmla="*/ 264 w 1944"/>
                <a:gd name="T5" fmla="*/ 948 h 2056"/>
                <a:gd name="T6" fmla="*/ 120 w 1944"/>
                <a:gd name="T7" fmla="*/ 1893 h 2056"/>
                <a:gd name="T8" fmla="*/ 984 w 1944"/>
                <a:gd name="T9" fmla="*/ 2144 h 20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4"/>
                <a:gd name="T16" fmla="*/ 0 h 2056"/>
                <a:gd name="T17" fmla="*/ 1944 w 1944"/>
                <a:gd name="T18" fmla="*/ 2056 h 20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4" h="2056">
                  <a:moveTo>
                    <a:pt x="1944" y="88"/>
                  </a:moveTo>
                  <a:cubicBezTo>
                    <a:pt x="1772" y="44"/>
                    <a:pt x="1600" y="0"/>
                    <a:pt x="1320" y="136"/>
                  </a:cubicBezTo>
                  <a:cubicBezTo>
                    <a:pt x="1040" y="272"/>
                    <a:pt x="464" y="624"/>
                    <a:pt x="264" y="904"/>
                  </a:cubicBezTo>
                  <a:cubicBezTo>
                    <a:pt x="64" y="1184"/>
                    <a:pt x="0" y="1624"/>
                    <a:pt x="120" y="1816"/>
                  </a:cubicBezTo>
                  <a:cubicBezTo>
                    <a:pt x="240" y="2008"/>
                    <a:pt x="840" y="2016"/>
                    <a:pt x="984" y="2056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878" name="Text Box 38"/>
          <p:cNvSpPr txBox="1">
            <a:spLocks noChangeArrowheads="1"/>
          </p:cNvSpPr>
          <p:nvPr/>
        </p:nvSpPr>
        <p:spPr bwMode="auto">
          <a:xfrm>
            <a:off x="1123950" y="5722938"/>
            <a:ext cx="22244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实物连线图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79" name="Text Box 39"/>
          <p:cNvSpPr txBox="1">
            <a:spLocks noChangeArrowheads="1"/>
          </p:cNvSpPr>
          <p:nvPr/>
        </p:nvSpPr>
        <p:spPr bwMode="auto">
          <a:xfrm>
            <a:off x="6040755" y="5722938"/>
            <a:ext cx="14077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电路图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866900" y="685800"/>
            <a:ext cx="54102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画电路图的要求</a:t>
            </a:r>
            <a:endParaRPr kumimoji="1" lang="zh-CN" altLang="en-US" sz="3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5276850" y="3137535"/>
            <a:ext cx="29533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</a:rPr>
              <a:t>这样画怎么样</a:t>
            </a:r>
            <a:r>
              <a:rPr kumimoji="1" lang="en-US" altLang="zh-CN" sz="3200" b="1">
                <a:solidFill>
                  <a:schemeClr val="tx1"/>
                </a:solidFill>
                <a:latin typeface="Times New Roman" panose="02020603050405020304" pitchFamily="18" charset="0"/>
              </a:rPr>
              <a:t>?</a:t>
            </a:r>
            <a:endParaRPr kumimoji="1" lang="en-US" altLang="zh-CN" sz="32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69" name="Text Box 9"/>
          <p:cNvSpPr txBox="1">
            <a:spLocks noChangeArrowheads="1"/>
          </p:cNvSpPr>
          <p:nvPr/>
        </p:nvSpPr>
        <p:spPr bwMode="auto">
          <a:xfrm>
            <a:off x="805498" y="1426210"/>
            <a:ext cx="740568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元件位置安排要适当，分布要均匀,</a:t>
            </a:r>
            <a:endParaRPr kumimoji="1"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6872" name="Group 12"/>
          <p:cNvGrpSpPr/>
          <p:nvPr/>
        </p:nvGrpSpPr>
        <p:grpSpPr bwMode="auto">
          <a:xfrm>
            <a:off x="5257800" y="4010025"/>
            <a:ext cx="3276600" cy="1981200"/>
            <a:chOff x="3600" y="2016"/>
            <a:chExt cx="1216" cy="864"/>
          </a:xfrm>
        </p:grpSpPr>
        <p:sp>
          <p:nvSpPr>
            <p:cNvPr id="36873" name="Line 13"/>
            <p:cNvSpPr>
              <a:spLocks noChangeShapeType="1"/>
            </p:cNvSpPr>
            <p:nvPr/>
          </p:nvSpPr>
          <p:spPr bwMode="auto">
            <a:xfrm flipH="1">
              <a:off x="3605" y="2734"/>
              <a:ext cx="34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74" name="Line 14"/>
            <p:cNvSpPr>
              <a:spLocks noChangeShapeType="1"/>
            </p:cNvSpPr>
            <p:nvPr/>
          </p:nvSpPr>
          <p:spPr bwMode="auto">
            <a:xfrm flipV="1">
              <a:off x="3607" y="2108"/>
              <a:ext cx="0" cy="6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6875" name="Group 15"/>
            <p:cNvGrpSpPr/>
            <p:nvPr/>
          </p:nvGrpSpPr>
          <p:grpSpPr bwMode="auto">
            <a:xfrm>
              <a:off x="3600" y="2016"/>
              <a:ext cx="696" cy="103"/>
              <a:chOff x="3666" y="2496"/>
              <a:chExt cx="903" cy="153"/>
            </a:xfrm>
          </p:grpSpPr>
          <p:sp>
            <p:nvSpPr>
              <p:cNvPr id="36876" name="Line 16"/>
              <p:cNvSpPr>
                <a:spLocks noChangeShapeType="1"/>
              </p:cNvSpPr>
              <p:nvPr/>
            </p:nvSpPr>
            <p:spPr bwMode="auto">
              <a:xfrm>
                <a:off x="3666" y="2632"/>
                <a:ext cx="720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77" name="Oval 17"/>
              <p:cNvSpPr>
                <a:spLocks noChangeArrowheads="1"/>
              </p:cNvSpPr>
              <p:nvPr/>
            </p:nvSpPr>
            <p:spPr bwMode="auto">
              <a:xfrm>
                <a:off x="4368" y="2601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36878" name="Line 18"/>
              <p:cNvSpPr>
                <a:spLocks noChangeShapeType="1"/>
              </p:cNvSpPr>
              <p:nvPr/>
            </p:nvSpPr>
            <p:spPr bwMode="auto">
              <a:xfrm flipH="1">
                <a:off x="4377" y="2496"/>
                <a:ext cx="192" cy="111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879" name="Line 19"/>
            <p:cNvSpPr>
              <a:spLocks noChangeShapeType="1"/>
            </p:cNvSpPr>
            <p:nvPr/>
          </p:nvSpPr>
          <p:spPr bwMode="auto">
            <a:xfrm>
              <a:off x="4307" y="2121"/>
              <a:ext cx="38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0" name="Line 20"/>
            <p:cNvSpPr>
              <a:spLocks noChangeShapeType="1"/>
            </p:cNvSpPr>
            <p:nvPr/>
          </p:nvSpPr>
          <p:spPr bwMode="auto">
            <a:xfrm>
              <a:off x="4704" y="2217"/>
              <a:ext cx="0" cy="51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1" name="Line 21"/>
            <p:cNvSpPr>
              <a:spLocks noChangeShapeType="1"/>
            </p:cNvSpPr>
            <p:nvPr/>
          </p:nvSpPr>
          <p:spPr bwMode="auto">
            <a:xfrm flipV="1">
              <a:off x="4128" y="2728"/>
              <a:ext cx="582" cy="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6882" name="Group 22"/>
            <p:cNvGrpSpPr/>
            <p:nvPr/>
          </p:nvGrpSpPr>
          <p:grpSpPr bwMode="auto">
            <a:xfrm>
              <a:off x="4683" y="2077"/>
              <a:ext cx="133" cy="175"/>
              <a:chOff x="4683" y="2077"/>
              <a:chExt cx="133" cy="175"/>
            </a:xfrm>
          </p:grpSpPr>
          <p:sp>
            <p:nvSpPr>
              <p:cNvPr id="36883" name="Line 23"/>
              <p:cNvSpPr>
                <a:spLocks noChangeShapeType="1"/>
              </p:cNvSpPr>
              <p:nvPr/>
            </p:nvSpPr>
            <p:spPr bwMode="auto">
              <a:xfrm>
                <a:off x="4683" y="2121"/>
                <a:ext cx="64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4" name="Line 24"/>
              <p:cNvSpPr>
                <a:spLocks noChangeShapeType="1"/>
              </p:cNvSpPr>
              <p:nvPr/>
            </p:nvSpPr>
            <p:spPr bwMode="auto">
              <a:xfrm>
                <a:off x="4696" y="2210"/>
                <a:ext cx="64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6885" name="Group 25"/>
              <p:cNvGrpSpPr/>
              <p:nvPr/>
            </p:nvGrpSpPr>
            <p:grpSpPr bwMode="auto">
              <a:xfrm>
                <a:off x="4753" y="2077"/>
                <a:ext cx="63" cy="175"/>
                <a:chOff x="5080" y="2889"/>
                <a:chExt cx="75" cy="240"/>
              </a:xfrm>
            </p:grpSpPr>
            <p:sp>
              <p:nvSpPr>
                <p:cNvPr id="36886" name="Line 26"/>
                <p:cNvSpPr>
                  <a:spLocks noChangeShapeType="1"/>
                </p:cNvSpPr>
                <p:nvPr/>
              </p:nvSpPr>
              <p:spPr bwMode="auto">
                <a:xfrm>
                  <a:off x="5080" y="2889"/>
                  <a:ext cx="0" cy="232"/>
                </a:xfrm>
                <a:prstGeom prst="line">
                  <a:avLst/>
                </a:prstGeom>
                <a:noFill/>
                <a:ln w="5715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887" name="Freeform 27"/>
                <p:cNvSpPr/>
                <p:nvPr/>
              </p:nvSpPr>
              <p:spPr bwMode="auto">
                <a:xfrm>
                  <a:off x="5081" y="2889"/>
                  <a:ext cx="74" cy="240"/>
                </a:xfrm>
                <a:custGeom>
                  <a:avLst/>
                  <a:gdLst>
                    <a:gd name="T0" fmla="*/ 0 w 74"/>
                    <a:gd name="T1" fmla="*/ 0 h 240"/>
                    <a:gd name="T2" fmla="*/ 26 w 74"/>
                    <a:gd name="T3" fmla="*/ 8 h 240"/>
                    <a:gd name="T4" fmla="*/ 60 w 74"/>
                    <a:gd name="T5" fmla="*/ 60 h 240"/>
                    <a:gd name="T6" fmla="*/ 60 w 74"/>
                    <a:gd name="T7" fmla="*/ 137 h 240"/>
                    <a:gd name="T8" fmla="*/ 0 w 74"/>
                    <a:gd name="T9" fmla="*/ 240 h 24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4"/>
                    <a:gd name="T16" fmla="*/ 0 h 240"/>
                    <a:gd name="T17" fmla="*/ 74 w 74"/>
                    <a:gd name="T18" fmla="*/ 240 h 24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4" h="240">
                      <a:moveTo>
                        <a:pt x="0" y="0"/>
                      </a:moveTo>
                      <a:cubicBezTo>
                        <a:pt x="9" y="3"/>
                        <a:pt x="20" y="2"/>
                        <a:pt x="26" y="8"/>
                      </a:cubicBezTo>
                      <a:cubicBezTo>
                        <a:pt x="41" y="23"/>
                        <a:pt x="60" y="60"/>
                        <a:pt x="60" y="60"/>
                      </a:cubicBezTo>
                      <a:cubicBezTo>
                        <a:pt x="74" y="113"/>
                        <a:pt x="70" y="76"/>
                        <a:pt x="60" y="137"/>
                      </a:cubicBezTo>
                      <a:cubicBezTo>
                        <a:pt x="51" y="193"/>
                        <a:pt x="65" y="240"/>
                        <a:pt x="0" y="240"/>
                      </a:cubicBezTo>
                    </a:path>
                  </a:pathLst>
                </a:custGeom>
                <a:noFill/>
                <a:ln w="5715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0444" name="Line 28"/>
            <p:cNvSpPr>
              <a:spLocks noChangeShapeType="1"/>
            </p:cNvSpPr>
            <p:nvPr/>
          </p:nvSpPr>
          <p:spPr bwMode="auto">
            <a:xfrm>
              <a:off x="3984" y="2640"/>
              <a:ext cx="0" cy="1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>
              <a:outerShdw dist="35921" dir="2700000" sy="50000" rotWithShape="0">
                <a:schemeClr val="bg2"/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zh-CN" altLang="en-US">
                <a:latin typeface="Comic Sans MS" panose="030F0702030302020204" pitchFamily="66" charset="0"/>
              </a:endParaRPr>
            </a:p>
          </p:txBody>
        </p:sp>
        <p:sp>
          <p:nvSpPr>
            <p:cNvPr id="60445" name="Line 29"/>
            <p:cNvSpPr>
              <a:spLocks noChangeShapeType="1"/>
            </p:cNvSpPr>
            <p:nvPr/>
          </p:nvSpPr>
          <p:spPr bwMode="auto">
            <a:xfrm>
              <a:off x="4080" y="2592"/>
              <a:ext cx="0" cy="28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>
              <a:outerShdw dist="35921" dir="2700000" sy="50000" rotWithShape="0">
                <a:schemeClr val="bg2"/>
              </a:outerShdw>
            </a:effectLst>
          </p:spPr>
          <p:txBody>
            <a:bodyPr wrap="none"/>
            <a:lstStyle/>
            <a:p>
              <a:pPr>
                <a:defRPr/>
              </a:pPr>
              <a:endParaRPr lang="zh-CN" altLang="en-US">
                <a:latin typeface="Comic Sans MS" panose="030F0702030302020204" pitchFamily="66" charset="0"/>
              </a:endParaRPr>
            </a:p>
          </p:txBody>
        </p:sp>
      </p:grpSp>
      <p:grpSp>
        <p:nvGrpSpPr>
          <p:cNvPr id="36890" name="Group 30"/>
          <p:cNvGrpSpPr/>
          <p:nvPr/>
        </p:nvGrpSpPr>
        <p:grpSpPr bwMode="auto">
          <a:xfrm>
            <a:off x="457200" y="2952750"/>
            <a:ext cx="3886200" cy="3048000"/>
            <a:chOff x="696" y="960"/>
            <a:chExt cx="4320" cy="2232"/>
          </a:xfrm>
        </p:grpSpPr>
        <p:pic>
          <p:nvPicPr>
            <p:cNvPr id="36891" name="Picture 31">
              <a:hlinkClick r:id="" action="ppaction://noaction">
                <a:snd r:embed="rId2" name="chimes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96" y="1004"/>
              <a:ext cx="788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6892" name="Group 32"/>
            <p:cNvGrpSpPr/>
            <p:nvPr/>
          </p:nvGrpSpPr>
          <p:grpSpPr bwMode="auto">
            <a:xfrm>
              <a:off x="1632" y="2879"/>
              <a:ext cx="1228" cy="285"/>
              <a:chOff x="2112" y="2976"/>
              <a:chExt cx="2352" cy="483"/>
            </a:xfrm>
          </p:grpSpPr>
          <p:pic>
            <p:nvPicPr>
              <p:cNvPr id="36893" name="Picture 33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112" y="2976"/>
                <a:ext cx="1248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894" name="Picture 34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216" y="2976"/>
                <a:ext cx="1248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6895" name="Picture 35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56" y="2590"/>
              <a:ext cx="1392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96" name="Freeform 36"/>
            <p:cNvSpPr/>
            <p:nvPr/>
          </p:nvSpPr>
          <p:spPr bwMode="auto">
            <a:xfrm>
              <a:off x="2832" y="2975"/>
              <a:ext cx="816" cy="217"/>
            </a:xfrm>
            <a:custGeom>
              <a:avLst/>
              <a:gdLst>
                <a:gd name="T0" fmla="*/ 0 w 768"/>
                <a:gd name="T1" fmla="*/ 0 h 168"/>
                <a:gd name="T2" fmla="*/ 373 w 768"/>
                <a:gd name="T3" fmla="*/ 2402 h 168"/>
                <a:gd name="T4" fmla="*/ 1216 w 768"/>
                <a:gd name="T5" fmla="*/ 2402 h 168"/>
                <a:gd name="T6" fmla="*/ 1496 w 768"/>
                <a:gd name="T7" fmla="*/ 800 h 1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8"/>
                <a:gd name="T13" fmla="*/ 0 h 168"/>
                <a:gd name="T14" fmla="*/ 768 w 768"/>
                <a:gd name="T15" fmla="*/ 168 h 1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8" h="168">
                  <a:moveTo>
                    <a:pt x="0" y="0"/>
                  </a:moveTo>
                  <a:cubicBezTo>
                    <a:pt x="44" y="60"/>
                    <a:pt x="88" y="120"/>
                    <a:pt x="192" y="144"/>
                  </a:cubicBezTo>
                  <a:cubicBezTo>
                    <a:pt x="296" y="168"/>
                    <a:pt x="528" y="160"/>
                    <a:pt x="624" y="144"/>
                  </a:cubicBezTo>
                  <a:cubicBezTo>
                    <a:pt x="720" y="128"/>
                    <a:pt x="736" y="64"/>
                    <a:pt x="768" y="48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897" name="Freeform 37"/>
            <p:cNvSpPr/>
            <p:nvPr/>
          </p:nvSpPr>
          <p:spPr bwMode="auto">
            <a:xfrm>
              <a:off x="3120" y="1048"/>
              <a:ext cx="1896" cy="2024"/>
            </a:xfrm>
            <a:custGeom>
              <a:avLst/>
              <a:gdLst>
                <a:gd name="T0" fmla="*/ 1584 w 1896"/>
                <a:gd name="T1" fmla="*/ 2104 h 2016"/>
                <a:gd name="T2" fmla="*/ 1872 w 1896"/>
                <a:gd name="T3" fmla="*/ 1708 h 2016"/>
                <a:gd name="T4" fmla="*/ 1584 w 1896"/>
                <a:gd name="T5" fmla="*/ 705 h 2016"/>
                <a:gd name="T6" fmla="*/ 0 w 1896"/>
                <a:gd name="T7" fmla="*/ 0 h 20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96"/>
                <a:gd name="T13" fmla="*/ 0 h 2016"/>
                <a:gd name="T14" fmla="*/ 1896 w 1896"/>
                <a:gd name="T15" fmla="*/ 2016 h 20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96" h="2016">
                  <a:moveTo>
                    <a:pt x="1584" y="2016"/>
                  </a:moveTo>
                  <a:cubicBezTo>
                    <a:pt x="1728" y="1936"/>
                    <a:pt x="1872" y="1856"/>
                    <a:pt x="1872" y="1632"/>
                  </a:cubicBezTo>
                  <a:cubicBezTo>
                    <a:pt x="1872" y="1408"/>
                    <a:pt x="1896" y="944"/>
                    <a:pt x="1584" y="672"/>
                  </a:cubicBezTo>
                  <a:cubicBezTo>
                    <a:pt x="1272" y="400"/>
                    <a:pt x="264" y="112"/>
                    <a:pt x="0" y="0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898" name="Freeform 38"/>
            <p:cNvSpPr/>
            <p:nvPr/>
          </p:nvSpPr>
          <p:spPr bwMode="auto">
            <a:xfrm>
              <a:off x="696" y="960"/>
              <a:ext cx="1944" cy="2064"/>
            </a:xfrm>
            <a:custGeom>
              <a:avLst/>
              <a:gdLst>
                <a:gd name="T0" fmla="*/ 1944 w 1944"/>
                <a:gd name="T1" fmla="*/ 88 h 2056"/>
                <a:gd name="T2" fmla="*/ 1320 w 1944"/>
                <a:gd name="T3" fmla="*/ 147 h 2056"/>
                <a:gd name="T4" fmla="*/ 264 w 1944"/>
                <a:gd name="T5" fmla="*/ 948 h 2056"/>
                <a:gd name="T6" fmla="*/ 120 w 1944"/>
                <a:gd name="T7" fmla="*/ 1893 h 2056"/>
                <a:gd name="T8" fmla="*/ 984 w 1944"/>
                <a:gd name="T9" fmla="*/ 2144 h 20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4"/>
                <a:gd name="T16" fmla="*/ 0 h 2056"/>
                <a:gd name="T17" fmla="*/ 1944 w 1944"/>
                <a:gd name="T18" fmla="*/ 2056 h 20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4" h="2056">
                  <a:moveTo>
                    <a:pt x="1944" y="88"/>
                  </a:moveTo>
                  <a:cubicBezTo>
                    <a:pt x="1772" y="44"/>
                    <a:pt x="1600" y="0"/>
                    <a:pt x="1320" y="136"/>
                  </a:cubicBezTo>
                  <a:cubicBezTo>
                    <a:pt x="1040" y="272"/>
                    <a:pt x="464" y="624"/>
                    <a:pt x="264" y="904"/>
                  </a:cubicBezTo>
                  <a:cubicBezTo>
                    <a:pt x="64" y="1184"/>
                    <a:pt x="0" y="1624"/>
                    <a:pt x="120" y="1816"/>
                  </a:cubicBezTo>
                  <a:cubicBezTo>
                    <a:pt x="240" y="2008"/>
                    <a:pt x="840" y="2016"/>
                    <a:pt x="984" y="2056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6899" name="Rectangle 39"/>
          <p:cNvSpPr>
            <a:spLocks noChangeArrowheads="1"/>
          </p:cNvSpPr>
          <p:nvPr/>
        </p:nvSpPr>
        <p:spPr bwMode="auto">
          <a:xfrm>
            <a:off x="942975" y="2042795"/>
            <a:ext cx="47548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元件不要画在拐角处。</a:t>
            </a:r>
            <a:endParaRPr kumimoji="1" lang="zh-CN" altLang="en-US" sz="36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901065" y="1330960"/>
            <a:ext cx="71628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　　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整个电路图最好呈长方形，有棱有角，导线要横平竖直。</a:t>
            </a:r>
            <a:endParaRPr kumimoji="1"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2" name="Text Box 9"/>
          <p:cNvSpPr txBox="1">
            <a:spLocks noChangeArrowheads="1"/>
          </p:cNvSpPr>
          <p:nvPr/>
        </p:nvSpPr>
        <p:spPr bwMode="auto">
          <a:xfrm>
            <a:off x="5549265" y="2647950"/>
            <a:ext cx="19050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这样呢</a:t>
            </a:r>
            <a:r>
              <a:rPr kumimoji="1"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1"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7895" name="Group 12"/>
          <p:cNvGrpSpPr/>
          <p:nvPr/>
        </p:nvGrpSpPr>
        <p:grpSpPr bwMode="auto">
          <a:xfrm>
            <a:off x="5130165" y="3419475"/>
            <a:ext cx="3276600" cy="2286000"/>
            <a:chOff x="3360" y="1920"/>
            <a:chExt cx="1536" cy="960"/>
          </a:xfrm>
        </p:grpSpPr>
        <p:sp>
          <p:nvSpPr>
            <p:cNvPr id="37896" name="Line 13"/>
            <p:cNvSpPr>
              <a:spLocks noChangeShapeType="1"/>
            </p:cNvSpPr>
            <p:nvPr/>
          </p:nvSpPr>
          <p:spPr bwMode="auto">
            <a:xfrm flipH="1">
              <a:off x="3616" y="2728"/>
              <a:ext cx="35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7897" name="Group 14"/>
            <p:cNvGrpSpPr/>
            <p:nvPr/>
          </p:nvGrpSpPr>
          <p:grpSpPr bwMode="auto">
            <a:xfrm>
              <a:off x="3360" y="1920"/>
              <a:ext cx="1536" cy="960"/>
              <a:chOff x="3360" y="1920"/>
              <a:chExt cx="1536" cy="960"/>
            </a:xfrm>
          </p:grpSpPr>
          <p:grpSp>
            <p:nvGrpSpPr>
              <p:cNvPr id="37898" name="Group 15"/>
              <p:cNvGrpSpPr/>
              <p:nvPr/>
            </p:nvGrpSpPr>
            <p:grpSpPr bwMode="auto">
              <a:xfrm>
                <a:off x="4216" y="1920"/>
                <a:ext cx="174" cy="125"/>
                <a:chOff x="4368" y="2496"/>
                <a:chExt cx="201" cy="153"/>
              </a:xfrm>
            </p:grpSpPr>
            <p:sp>
              <p:nvSpPr>
                <p:cNvPr id="37899" name="Oval 16"/>
                <p:cNvSpPr>
                  <a:spLocks noChangeArrowheads="1"/>
                </p:cNvSpPr>
                <p:nvPr/>
              </p:nvSpPr>
              <p:spPr bwMode="auto">
                <a:xfrm>
                  <a:off x="4368" y="2601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zh-CN">
                    <a:latin typeface="Comic Sans MS" panose="030F0702030302020204" pitchFamily="66" charset="0"/>
                  </a:endParaRPr>
                </a:p>
              </p:txBody>
            </p:sp>
            <p:sp>
              <p:nvSpPr>
                <p:cNvPr id="37900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4377" y="2496"/>
                  <a:ext cx="192" cy="111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7901" name="Line 18"/>
              <p:cNvSpPr>
                <a:spLocks noChangeShapeType="1"/>
              </p:cNvSpPr>
              <p:nvPr/>
            </p:nvSpPr>
            <p:spPr bwMode="auto">
              <a:xfrm>
                <a:off x="4341" y="2038"/>
                <a:ext cx="409" cy="1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7902" name="Group 19"/>
              <p:cNvGrpSpPr/>
              <p:nvPr/>
            </p:nvGrpSpPr>
            <p:grpSpPr bwMode="auto">
              <a:xfrm>
                <a:off x="4755" y="2242"/>
                <a:ext cx="141" cy="196"/>
                <a:chOff x="4992" y="2889"/>
                <a:chExt cx="163" cy="240"/>
              </a:xfrm>
            </p:grpSpPr>
            <p:sp>
              <p:nvSpPr>
                <p:cNvPr id="37903" name="Line 20"/>
                <p:cNvSpPr>
                  <a:spLocks noChangeShapeType="1"/>
                </p:cNvSpPr>
                <p:nvPr/>
              </p:nvSpPr>
              <p:spPr bwMode="auto">
                <a:xfrm>
                  <a:off x="4995" y="2949"/>
                  <a:ext cx="77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904" name="Line 21"/>
                <p:cNvSpPr>
                  <a:spLocks noChangeShapeType="1"/>
                </p:cNvSpPr>
                <p:nvPr/>
              </p:nvSpPr>
              <p:spPr bwMode="auto">
                <a:xfrm>
                  <a:off x="4992" y="3072"/>
                  <a:ext cx="77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37905" name="Group 22"/>
                <p:cNvGrpSpPr/>
                <p:nvPr/>
              </p:nvGrpSpPr>
              <p:grpSpPr bwMode="auto">
                <a:xfrm>
                  <a:off x="5080" y="2889"/>
                  <a:ext cx="75" cy="240"/>
                  <a:chOff x="5080" y="2889"/>
                  <a:chExt cx="75" cy="240"/>
                </a:xfrm>
              </p:grpSpPr>
              <p:sp>
                <p:nvSpPr>
                  <p:cNvPr id="37906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5080" y="2889"/>
                    <a:ext cx="0" cy="232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907" name="Freeform 24"/>
                  <p:cNvSpPr/>
                  <p:nvPr/>
                </p:nvSpPr>
                <p:spPr bwMode="auto">
                  <a:xfrm>
                    <a:off x="5081" y="2889"/>
                    <a:ext cx="74" cy="240"/>
                  </a:xfrm>
                  <a:custGeom>
                    <a:avLst/>
                    <a:gdLst>
                      <a:gd name="T0" fmla="*/ 0 w 74"/>
                      <a:gd name="T1" fmla="*/ 0 h 240"/>
                      <a:gd name="T2" fmla="*/ 26 w 74"/>
                      <a:gd name="T3" fmla="*/ 8 h 240"/>
                      <a:gd name="T4" fmla="*/ 60 w 74"/>
                      <a:gd name="T5" fmla="*/ 60 h 240"/>
                      <a:gd name="T6" fmla="*/ 60 w 74"/>
                      <a:gd name="T7" fmla="*/ 137 h 240"/>
                      <a:gd name="T8" fmla="*/ 0 w 74"/>
                      <a:gd name="T9" fmla="*/ 240 h 24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4"/>
                      <a:gd name="T16" fmla="*/ 0 h 240"/>
                      <a:gd name="T17" fmla="*/ 74 w 74"/>
                      <a:gd name="T18" fmla="*/ 240 h 24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4" h="240">
                        <a:moveTo>
                          <a:pt x="0" y="0"/>
                        </a:moveTo>
                        <a:cubicBezTo>
                          <a:pt x="9" y="3"/>
                          <a:pt x="20" y="2"/>
                          <a:pt x="26" y="8"/>
                        </a:cubicBezTo>
                        <a:cubicBezTo>
                          <a:pt x="41" y="23"/>
                          <a:pt x="60" y="60"/>
                          <a:pt x="60" y="60"/>
                        </a:cubicBezTo>
                        <a:cubicBezTo>
                          <a:pt x="74" y="113"/>
                          <a:pt x="70" y="76"/>
                          <a:pt x="60" y="137"/>
                        </a:cubicBezTo>
                        <a:cubicBezTo>
                          <a:pt x="51" y="193"/>
                          <a:pt x="65" y="240"/>
                          <a:pt x="0" y="240"/>
                        </a:cubicBezTo>
                      </a:path>
                    </a:pathLst>
                  </a:cu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7908" name="Freeform 25"/>
              <p:cNvSpPr/>
              <p:nvPr/>
            </p:nvSpPr>
            <p:spPr bwMode="auto">
              <a:xfrm>
                <a:off x="3360" y="2038"/>
                <a:ext cx="856" cy="707"/>
              </a:xfrm>
              <a:custGeom>
                <a:avLst/>
                <a:gdLst>
                  <a:gd name="T0" fmla="*/ 63 w 992"/>
                  <a:gd name="T1" fmla="*/ 95 h 864"/>
                  <a:gd name="T2" fmla="*/ 7 w 992"/>
                  <a:gd name="T3" fmla="*/ 53 h 864"/>
                  <a:gd name="T4" fmla="*/ 26 w 992"/>
                  <a:gd name="T5" fmla="*/ 16 h 864"/>
                  <a:gd name="T6" fmla="*/ 82 w 992"/>
                  <a:gd name="T7" fmla="*/ 26 h 864"/>
                  <a:gd name="T8" fmla="*/ 129 w 992"/>
                  <a:gd name="T9" fmla="*/ 43 h 864"/>
                  <a:gd name="T10" fmla="*/ 148 w 992"/>
                  <a:gd name="T11" fmla="*/ 16 h 864"/>
                  <a:gd name="T12" fmla="*/ 167 w 992"/>
                  <a:gd name="T13" fmla="*/ 11 h 864"/>
                  <a:gd name="T14" fmla="*/ 196 w 992"/>
                  <a:gd name="T15" fmla="*/ 0 h 8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92"/>
                  <a:gd name="T25" fmla="*/ 0 h 864"/>
                  <a:gd name="T26" fmla="*/ 992 w 992"/>
                  <a:gd name="T27" fmla="*/ 864 h 8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92" h="864">
                    <a:moveTo>
                      <a:pt x="320" y="864"/>
                    </a:moveTo>
                    <a:cubicBezTo>
                      <a:pt x="192" y="732"/>
                      <a:pt x="64" y="600"/>
                      <a:pt x="32" y="480"/>
                    </a:cubicBezTo>
                    <a:cubicBezTo>
                      <a:pt x="0" y="360"/>
                      <a:pt x="64" y="184"/>
                      <a:pt x="128" y="144"/>
                    </a:cubicBezTo>
                    <a:cubicBezTo>
                      <a:pt x="192" y="104"/>
                      <a:pt x="328" y="200"/>
                      <a:pt x="416" y="240"/>
                    </a:cubicBezTo>
                    <a:cubicBezTo>
                      <a:pt x="504" y="280"/>
                      <a:pt x="600" y="400"/>
                      <a:pt x="656" y="384"/>
                    </a:cubicBezTo>
                    <a:cubicBezTo>
                      <a:pt x="712" y="368"/>
                      <a:pt x="720" y="192"/>
                      <a:pt x="752" y="144"/>
                    </a:cubicBezTo>
                    <a:cubicBezTo>
                      <a:pt x="784" y="96"/>
                      <a:pt x="808" y="120"/>
                      <a:pt x="848" y="96"/>
                    </a:cubicBezTo>
                    <a:cubicBezTo>
                      <a:pt x="888" y="72"/>
                      <a:pt x="940" y="36"/>
                      <a:pt x="992" y="0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9" name="Freeform 26"/>
              <p:cNvSpPr/>
              <p:nvPr/>
            </p:nvSpPr>
            <p:spPr bwMode="auto">
              <a:xfrm>
                <a:off x="4080" y="2391"/>
                <a:ext cx="800" cy="345"/>
              </a:xfrm>
              <a:custGeom>
                <a:avLst/>
                <a:gdLst>
                  <a:gd name="T0" fmla="*/ 0 w 672"/>
                  <a:gd name="T1" fmla="*/ 49 h 416"/>
                  <a:gd name="T2" fmla="*/ 3926 w 672"/>
                  <a:gd name="T3" fmla="*/ 49 h 416"/>
                  <a:gd name="T4" fmla="*/ 3926 w 672"/>
                  <a:gd name="T5" fmla="*/ 24 h 416"/>
                  <a:gd name="T6" fmla="*/ 3599 w 672"/>
                  <a:gd name="T7" fmla="*/ 0 h 4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72"/>
                  <a:gd name="T13" fmla="*/ 0 h 416"/>
                  <a:gd name="T14" fmla="*/ 672 w 672"/>
                  <a:gd name="T15" fmla="*/ 416 h 4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72" h="416">
                    <a:moveTo>
                      <a:pt x="0" y="384"/>
                    </a:moveTo>
                    <a:cubicBezTo>
                      <a:pt x="240" y="400"/>
                      <a:pt x="480" y="416"/>
                      <a:pt x="576" y="384"/>
                    </a:cubicBezTo>
                    <a:cubicBezTo>
                      <a:pt x="672" y="352"/>
                      <a:pt x="584" y="256"/>
                      <a:pt x="576" y="192"/>
                    </a:cubicBezTo>
                    <a:cubicBezTo>
                      <a:pt x="568" y="128"/>
                      <a:pt x="548" y="64"/>
                      <a:pt x="528" y="0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10" name="Freeform 27"/>
              <p:cNvSpPr/>
              <p:nvPr/>
            </p:nvSpPr>
            <p:spPr bwMode="auto">
              <a:xfrm>
                <a:off x="4708" y="1998"/>
                <a:ext cx="47" cy="315"/>
              </a:xfrm>
              <a:custGeom>
                <a:avLst/>
                <a:gdLst>
                  <a:gd name="T0" fmla="*/ 0 w 48"/>
                  <a:gd name="T1" fmla="*/ 0 h 336"/>
                  <a:gd name="T2" fmla="*/ 37 w 48"/>
                  <a:gd name="T3" fmla="*/ 166 h 336"/>
                  <a:gd name="T4" fmla="*/ 0 60000 65536"/>
                  <a:gd name="T5" fmla="*/ 0 60000 65536"/>
                  <a:gd name="T6" fmla="*/ 0 w 48"/>
                  <a:gd name="T7" fmla="*/ 0 h 336"/>
                  <a:gd name="T8" fmla="*/ 48 w 48"/>
                  <a:gd name="T9" fmla="*/ 336 h 3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8" h="336">
                    <a:moveTo>
                      <a:pt x="0" y="0"/>
                    </a:moveTo>
                    <a:cubicBezTo>
                      <a:pt x="0" y="0"/>
                      <a:pt x="24" y="168"/>
                      <a:pt x="48" y="336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68" name="Line 28"/>
              <p:cNvSpPr>
                <a:spLocks noChangeShapeType="1"/>
              </p:cNvSpPr>
              <p:nvPr/>
            </p:nvSpPr>
            <p:spPr bwMode="auto">
              <a:xfrm>
                <a:off x="3984" y="2688"/>
                <a:ext cx="1" cy="14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>
                <a:outerShdw dist="35921" dir="2700000" sy="50000" rotWithShape="0">
                  <a:schemeClr val="bg2"/>
                </a:outerShdw>
              </a:effec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latin typeface="Comic Sans MS" panose="030F0702030302020204" pitchFamily="66" charset="0"/>
                </a:endParaRPr>
              </a:p>
            </p:txBody>
          </p:sp>
          <p:sp>
            <p:nvSpPr>
              <p:cNvPr id="61469" name="Line 29"/>
              <p:cNvSpPr>
                <a:spLocks noChangeShapeType="1"/>
              </p:cNvSpPr>
              <p:nvPr/>
            </p:nvSpPr>
            <p:spPr bwMode="auto">
              <a:xfrm>
                <a:off x="4080" y="2640"/>
                <a:ext cx="1" cy="24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>
                <a:outerShdw dist="35921" dir="2700000" sy="50000" rotWithShape="0">
                  <a:schemeClr val="bg2"/>
                </a:outerShdw>
              </a:effectLst>
            </p:spPr>
            <p:txBody>
              <a:bodyPr wrap="none"/>
              <a:lstStyle/>
              <a:p>
                <a:pPr>
                  <a:defRPr/>
                </a:pPr>
                <a:endParaRPr lang="zh-CN" altLang="en-US">
                  <a:latin typeface="Comic Sans MS" panose="030F0702030302020204" pitchFamily="66" charset="0"/>
                </a:endParaRPr>
              </a:p>
            </p:txBody>
          </p:sp>
        </p:grpSp>
      </p:grpSp>
      <p:grpSp>
        <p:nvGrpSpPr>
          <p:cNvPr id="37913" name="Group 30"/>
          <p:cNvGrpSpPr/>
          <p:nvPr/>
        </p:nvGrpSpPr>
        <p:grpSpPr bwMode="auto">
          <a:xfrm>
            <a:off x="596265" y="2952750"/>
            <a:ext cx="3505200" cy="2895600"/>
            <a:chOff x="696" y="960"/>
            <a:chExt cx="4320" cy="2232"/>
          </a:xfrm>
        </p:grpSpPr>
        <p:pic>
          <p:nvPicPr>
            <p:cNvPr id="37914" name="Picture 31">
              <a:hlinkClick r:id="" action="ppaction://noaction">
                <a:snd r:embed="rId2" name="chimes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96" y="1004"/>
              <a:ext cx="788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7915" name="Group 32"/>
            <p:cNvGrpSpPr/>
            <p:nvPr/>
          </p:nvGrpSpPr>
          <p:grpSpPr bwMode="auto">
            <a:xfrm>
              <a:off x="1632" y="2879"/>
              <a:ext cx="1228" cy="285"/>
              <a:chOff x="2112" y="2976"/>
              <a:chExt cx="2352" cy="483"/>
            </a:xfrm>
          </p:grpSpPr>
          <p:pic>
            <p:nvPicPr>
              <p:cNvPr id="37916" name="Picture 33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112" y="2976"/>
                <a:ext cx="1248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7" name="Picture 34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216" y="2976"/>
                <a:ext cx="1248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7918" name="Picture 35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56" y="2590"/>
              <a:ext cx="1392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9" name="Freeform 36"/>
            <p:cNvSpPr/>
            <p:nvPr/>
          </p:nvSpPr>
          <p:spPr bwMode="auto">
            <a:xfrm>
              <a:off x="2832" y="2975"/>
              <a:ext cx="816" cy="217"/>
            </a:xfrm>
            <a:custGeom>
              <a:avLst/>
              <a:gdLst>
                <a:gd name="T0" fmla="*/ 0 w 768"/>
                <a:gd name="T1" fmla="*/ 0 h 168"/>
                <a:gd name="T2" fmla="*/ 373 w 768"/>
                <a:gd name="T3" fmla="*/ 2402 h 168"/>
                <a:gd name="T4" fmla="*/ 1216 w 768"/>
                <a:gd name="T5" fmla="*/ 2402 h 168"/>
                <a:gd name="T6" fmla="*/ 1496 w 768"/>
                <a:gd name="T7" fmla="*/ 800 h 1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8"/>
                <a:gd name="T13" fmla="*/ 0 h 168"/>
                <a:gd name="T14" fmla="*/ 768 w 768"/>
                <a:gd name="T15" fmla="*/ 168 h 1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8" h="168">
                  <a:moveTo>
                    <a:pt x="0" y="0"/>
                  </a:moveTo>
                  <a:cubicBezTo>
                    <a:pt x="44" y="60"/>
                    <a:pt x="88" y="120"/>
                    <a:pt x="192" y="144"/>
                  </a:cubicBezTo>
                  <a:cubicBezTo>
                    <a:pt x="296" y="168"/>
                    <a:pt x="528" y="160"/>
                    <a:pt x="624" y="144"/>
                  </a:cubicBezTo>
                  <a:cubicBezTo>
                    <a:pt x="720" y="128"/>
                    <a:pt x="736" y="64"/>
                    <a:pt x="768" y="48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20" name="Freeform 37"/>
            <p:cNvSpPr/>
            <p:nvPr/>
          </p:nvSpPr>
          <p:spPr bwMode="auto">
            <a:xfrm>
              <a:off x="3120" y="1048"/>
              <a:ext cx="1896" cy="2024"/>
            </a:xfrm>
            <a:custGeom>
              <a:avLst/>
              <a:gdLst>
                <a:gd name="T0" fmla="*/ 1584 w 1896"/>
                <a:gd name="T1" fmla="*/ 2104 h 2016"/>
                <a:gd name="T2" fmla="*/ 1872 w 1896"/>
                <a:gd name="T3" fmla="*/ 1708 h 2016"/>
                <a:gd name="T4" fmla="*/ 1584 w 1896"/>
                <a:gd name="T5" fmla="*/ 705 h 2016"/>
                <a:gd name="T6" fmla="*/ 0 w 1896"/>
                <a:gd name="T7" fmla="*/ 0 h 20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96"/>
                <a:gd name="T13" fmla="*/ 0 h 2016"/>
                <a:gd name="T14" fmla="*/ 1896 w 1896"/>
                <a:gd name="T15" fmla="*/ 2016 h 20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96" h="2016">
                  <a:moveTo>
                    <a:pt x="1584" y="2016"/>
                  </a:moveTo>
                  <a:cubicBezTo>
                    <a:pt x="1728" y="1936"/>
                    <a:pt x="1872" y="1856"/>
                    <a:pt x="1872" y="1632"/>
                  </a:cubicBezTo>
                  <a:cubicBezTo>
                    <a:pt x="1872" y="1408"/>
                    <a:pt x="1896" y="944"/>
                    <a:pt x="1584" y="672"/>
                  </a:cubicBezTo>
                  <a:cubicBezTo>
                    <a:pt x="1272" y="400"/>
                    <a:pt x="264" y="112"/>
                    <a:pt x="0" y="0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921" name="Freeform 38"/>
            <p:cNvSpPr/>
            <p:nvPr/>
          </p:nvSpPr>
          <p:spPr bwMode="auto">
            <a:xfrm>
              <a:off x="696" y="960"/>
              <a:ext cx="1944" cy="2064"/>
            </a:xfrm>
            <a:custGeom>
              <a:avLst/>
              <a:gdLst>
                <a:gd name="T0" fmla="*/ 1944 w 1944"/>
                <a:gd name="T1" fmla="*/ 88 h 2056"/>
                <a:gd name="T2" fmla="*/ 1320 w 1944"/>
                <a:gd name="T3" fmla="*/ 147 h 2056"/>
                <a:gd name="T4" fmla="*/ 264 w 1944"/>
                <a:gd name="T5" fmla="*/ 948 h 2056"/>
                <a:gd name="T6" fmla="*/ 120 w 1944"/>
                <a:gd name="T7" fmla="*/ 1893 h 2056"/>
                <a:gd name="T8" fmla="*/ 984 w 1944"/>
                <a:gd name="T9" fmla="*/ 2144 h 20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4"/>
                <a:gd name="T16" fmla="*/ 0 h 2056"/>
                <a:gd name="T17" fmla="*/ 1944 w 1944"/>
                <a:gd name="T18" fmla="*/ 2056 h 20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4" h="2056">
                  <a:moveTo>
                    <a:pt x="1944" y="88"/>
                  </a:moveTo>
                  <a:cubicBezTo>
                    <a:pt x="1772" y="44"/>
                    <a:pt x="1600" y="0"/>
                    <a:pt x="1320" y="136"/>
                  </a:cubicBezTo>
                  <a:cubicBezTo>
                    <a:pt x="1040" y="272"/>
                    <a:pt x="464" y="624"/>
                    <a:pt x="264" y="904"/>
                  </a:cubicBezTo>
                  <a:cubicBezTo>
                    <a:pt x="64" y="1184"/>
                    <a:pt x="0" y="1624"/>
                    <a:pt x="120" y="1816"/>
                  </a:cubicBezTo>
                  <a:cubicBezTo>
                    <a:pt x="240" y="2008"/>
                    <a:pt x="840" y="2016"/>
                    <a:pt x="984" y="2056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866900" y="685800"/>
            <a:ext cx="54102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画电路图的要求</a:t>
            </a:r>
            <a:endParaRPr kumimoji="1" lang="zh-CN" altLang="en-US" sz="3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300355" y="1382395"/>
            <a:ext cx="854329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　　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元件位置安排要适当，分布要均匀，元件不要画在拐角处。整个电路图最好呈长方形，有棱有角，导线要横平竖直。</a:t>
            </a:r>
            <a:endParaRPr kumimoji="1"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8918" name="Group 6"/>
          <p:cNvGrpSpPr/>
          <p:nvPr/>
        </p:nvGrpSpPr>
        <p:grpSpPr bwMode="auto">
          <a:xfrm>
            <a:off x="5248275" y="3638550"/>
            <a:ext cx="3200400" cy="2209800"/>
            <a:chOff x="3360" y="2160"/>
            <a:chExt cx="2016" cy="1392"/>
          </a:xfrm>
        </p:grpSpPr>
        <p:sp>
          <p:nvSpPr>
            <p:cNvPr id="38919" name="Line 7"/>
            <p:cNvSpPr>
              <a:spLocks noChangeShapeType="1"/>
            </p:cNvSpPr>
            <p:nvPr/>
          </p:nvSpPr>
          <p:spPr bwMode="auto">
            <a:xfrm>
              <a:off x="5280" y="2736"/>
              <a:ext cx="1" cy="1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8920" name="Group 8"/>
            <p:cNvGrpSpPr/>
            <p:nvPr/>
          </p:nvGrpSpPr>
          <p:grpSpPr bwMode="auto">
            <a:xfrm>
              <a:off x="3360" y="2160"/>
              <a:ext cx="2016" cy="1392"/>
              <a:chOff x="3552" y="1872"/>
              <a:chExt cx="1152" cy="864"/>
            </a:xfrm>
          </p:grpSpPr>
          <p:sp>
            <p:nvSpPr>
              <p:cNvPr id="38921" name="Line 9"/>
              <p:cNvSpPr>
                <a:spLocks noChangeShapeType="1"/>
              </p:cNvSpPr>
              <p:nvPr/>
            </p:nvSpPr>
            <p:spPr bwMode="auto">
              <a:xfrm>
                <a:off x="4578" y="2317"/>
                <a:ext cx="59" cy="1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8922" name="Group 10"/>
              <p:cNvGrpSpPr/>
              <p:nvPr/>
            </p:nvGrpSpPr>
            <p:grpSpPr bwMode="auto">
              <a:xfrm>
                <a:off x="3552" y="1872"/>
                <a:ext cx="1152" cy="864"/>
                <a:chOff x="3552" y="1872"/>
                <a:chExt cx="1152" cy="864"/>
              </a:xfrm>
            </p:grpSpPr>
            <p:sp>
              <p:nvSpPr>
                <p:cNvPr id="38923" name="Line 11"/>
                <p:cNvSpPr>
                  <a:spLocks noChangeShapeType="1"/>
                </p:cNvSpPr>
                <p:nvPr/>
              </p:nvSpPr>
              <p:spPr bwMode="auto">
                <a:xfrm>
                  <a:off x="4560" y="2222"/>
                  <a:ext cx="80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38924" name="Group 12"/>
                <p:cNvGrpSpPr/>
                <p:nvPr/>
              </p:nvGrpSpPr>
              <p:grpSpPr bwMode="auto">
                <a:xfrm>
                  <a:off x="3552" y="1872"/>
                  <a:ext cx="1152" cy="864"/>
                  <a:chOff x="3552" y="1872"/>
                  <a:chExt cx="1152" cy="864"/>
                </a:xfrm>
              </p:grpSpPr>
              <p:sp>
                <p:nvSpPr>
                  <p:cNvPr id="38925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3552" y="1977"/>
                    <a:ext cx="558" cy="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26" name="Line 1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103" y="1872"/>
                    <a:ext cx="147" cy="86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27" name="Line 1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57" y="2635"/>
                    <a:ext cx="316" cy="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28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58" y="1968"/>
                    <a:ext cx="0" cy="667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29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4206" y="1983"/>
                    <a:ext cx="367" cy="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30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4578" y="1983"/>
                    <a:ext cx="0" cy="225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31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573" y="2304"/>
                    <a:ext cx="0" cy="324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32" name="Line 2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84" y="2629"/>
                    <a:ext cx="595" cy="11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33" name="Freeform 21"/>
                  <p:cNvSpPr/>
                  <p:nvPr/>
                </p:nvSpPr>
                <p:spPr bwMode="auto">
                  <a:xfrm>
                    <a:off x="4647" y="2176"/>
                    <a:ext cx="57" cy="185"/>
                  </a:xfrm>
                  <a:custGeom>
                    <a:avLst/>
                    <a:gdLst>
                      <a:gd name="T0" fmla="*/ 0 w 74"/>
                      <a:gd name="T1" fmla="*/ 0 h 240"/>
                      <a:gd name="T2" fmla="*/ 2 w 74"/>
                      <a:gd name="T3" fmla="*/ 2 h 240"/>
                      <a:gd name="T4" fmla="*/ 3 w 74"/>
                      <a:gd name="T5" fmla="*/ 3 h 240"/>
                      <a:gd name="T6" fmla="*/ 3 w 74"/>
                      <a:gd name="T7" fmla="*/ 8 h 240"/>
                      <a:gd name="T8" fmla="*/ 0 w 74"/>
                      <a:gd name="T9" fmla="*/ 14 h 24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4"/>
                      <a:gd name="T16" fmla="*/ 0 h 240"/>
                      <a:gd name="T17" fmla="*/ 74 w 74"/>
                      <a:gd name="T18" fmla="*/ 240 h 24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4" h="240">
                        <a:moveTo>
                          <a:pt x="0" y="0"/>
                        </a:moveTo>
                        <a:cubicBezTo>
                          <a:pt x="9" y="3"/>
                          <a:pt x="20" y="2"/>
                          <a:pt x="26" y="8"/>
                        </a:cubicBezTo>
                        <a:cubicBezTo>
                          <a:pt x="41" y="23"/>
                          <a:pt x="60" y="60"/>
                          <a:pt x="60" y="60"/>
                        </a:cubicBezTo>
                        <a:cubicBezTo>
                          <a:pt x="74" y="113"/>
                          <a:pt x="70" y="76"/>
                          <a:pt x="60" y="137"/>
                        </a:cubicBezTo>
                        <a:cubicBezTo>
                          <a:pt x="51" y="193"/>
                          <a:pt x="65" y="240"/>
                          <a:pt x="0" y="240"/>
                        </a:cubicBezTo>
                      </a:path>
                    </a:pathLst>
                  </a:custGeom>
                  <a:solidFill>
                    <a:schemeClr val="bg1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86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888" y="2592"/>
                    <a:ext cx="0" cy="96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ffectLst>
                    <a:outerShdw dist="35921" dir="2700000" sy="50000" rotWithShape="0">
                      <a:schemeClr val="bg2"/>
                    </a:outerShdw>
                  </a:effectLst>
                </p:spPr>
                <p:txBody>
                  <a:bodyPr wrap="none"/>
                  <a:lstStyle/>
                  <a:p>
                    <a:pPr>
                      <a:defRPr/>
                    </a:pPr>
                    <a:endParaRPr lang="zh-CN" altLang="en-US">
                      <a:latin typeface="Comic Sans MS" panose="030F0702030302020204" pitchFamily="66" charset="0"/>
                    </a:endParaRPr>
                  </a:p>
                </p:txBody>
              </p:sp>
              <p:sp>
                <p:nvSpPr>
                  <p:cNvPr id="62487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3984" y="2496"/>
                    <a:ext cx="0" cy="2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  <a:effectLst>
                    <a:outerShdw dist="35921" dir="2700000" sy="50000" rotWithShape="0">
                      <a:schemeClr val="bg2"/>
                    </a:outerShdw>
                  </a:effectLst>
                </p:spPr>
                <p:txBody>
                  <a:bodyPr wrap="none"/>
                  <a:lstStyle/>
                  <a:p>
                    <a:pPr>
                      <a:defRPr/>
                    </a:pPr>
                    <a:endParaRPr lang="zh-CN" altLang="en-US">
                      <a:latin typeface="Comic Sans MS" panose="030F0702030302020204" pitchFamily="66" charset="0"/>
                    </a:endParaRPr>
                  </a:p>
                </p:txBody>
              </p:sp>
            </p:grpSp>
          </p:grpSp>
        </p:grpSp>
      </p:grpSp>
      <p:grpSp>
        <p:nvGrpSpPr>
          <p:cNvPr id="38936" name="Group 24"/>
          <p:cNvGrpSpPr/>
          <p:nvPr/>
        </p:nvGrpSpPr>
        <p:grpSpPr bwMode="auto">
          <a:xfrm>
            <a:off x="752475" y="3333750"/>
            <a:ext cx="3276600" cy="2667000"/>
            <a:chOff x="696" y="960"/>
            <a:chExt cx="4320" cy="2232"/>
          </a:xfrm>
        </p:grpSpPr>
        <p:pic>
          <p:nvPicPr>
            <p:cNvPr id="38937" name="Picture 25">
              <a:hlinkClick r:id="" action="ppaction://noaction">
                <a:snd r:embed="rId2" name="chimes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96" y="1004"/>
              <a:ext cx="788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8938" name="Group 26"/>
            <p:cNvGrpSpPr/>
            <p:nvPr/>
          </p:nvGrpSpPr>
          <p:grpSpPr bwMode="auto">
            <a:xfrm>
              <a:off x="1632" y="2879"/>
              <a:ext cx="1228" cy="285"/>
              <a:chOff x="2112" y="2976"/>
              <a:chExt cx="2352" cy="483"/>
            </a:xfrm>
          </p:grpSpPr>
          <p:pic>
            <p:nvPicPr>
              <p:cNvPr id="38939" name="Picture 27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112" y="2976"/>
                <a:ext cx="1248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940" name="Picture 28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216" y="2976"/>
                <a:ext cx="1248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8941" name="Picture 29">
              <a:hlinkClick r:id="" action="ppaction://hlinkshowjump?jump=previousslide"/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56" y="2590"/>
              <a:ext cx="1392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42" name="Freeform 30"/>
            <p:cNvSpPr/>
            <p:nvPr/>
          </p:nvSpPr>
          <p:spPr bwMode="auto">
            <a:xfrm>
              <a:off x="2832" y="2975"/>
              <a:ext cx="816" cy="217"/>
            </a:xfrm>
            <a:custGeom>
              <a:avLst/>
              <a:gdLst>
                <a:gd name="T0" fmla="*/ 0 w 768"/>
                <a:gd name="T1" fmla="*/ 0 h 168"/>
                <a:gd name="T2" fmla="*/ 373 w 768"/>
                <a:gd name="T3" fmla="*/ 2402 h 168"/>
                <a:gd name="T4" fmla="*/ 1216 w 768"/>
                <a:gd name="T5" fmla="*/ 2402 h 168"/>
                <a:gd name="T6" fmla="*/ 1496 w 768"/>
                <a:gd name="T7" fmla="*/ 800 h 1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8"/>
                <a:gd name="T13" fmla="*/ 0 h 168"/>
                <a:gd name="T14" fmla="*/ 768 w 768"/>
                <a:gd name="T15" fmla="*/ 168 h 1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8" h="168">
                  <a:moveTo>
                    <a:pt x="0" y="0"/>
                  </a:moveTo>
                  <a:cubicBezTo>
                    <a:pt x="44" y="60"/>
                    <a:pt x="88" y="120"/>
                    <a:pt x="192" y="144"/>
                  </a:cubicBezTo>
                  <a:cubicBezTo>
                    <a:pt x="296" y="168"/>
                    <a:pt x="528" y="160"/>
                    <a:pt x="624" y="144"/>
                  </a:cubicBezTo>
                  <a:cubicBezTo>
                    <a:pt x="720" y="128"/>
                    <a:pt x="736" y="64"/>
                    <a:pt x="768" y="48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43" name="Freeform 31"/>
            <p:cNvSpPr/>
            <p:nvPr/>
          </p:nvSpPr>
          <p:spPr bwMode="auto">
            <a:xfrm>
              <a:off x="3120" y="1048"/>
              <a:ext cx="1896" cy="2024"/>
            </a:xfrm>
            <a:custGeom>
              <a:avLst/>
              <a:gdLst>
                <a:gd name="T0" fmla="*/ 1584 w 1896"/>
                <a:gd name="T1" fmla="*/ 2104 h 2016"/>
                <a:gd name="T2" fmla="*/ 1872 w 1896"/>
                <a:gd name="T3" fmla="*/ 1708 h 2016"/>
                <a:gd name="T4" fmla="*/ 1584 w 1896"/>
                <a:gd name="T5" fmla="*/ 705 h 2016"/>
                <a:gd name="T6" fmla="*/ 0 w 1896"/>
                <a:gd name="T7" fmla="*/ 0 h 20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96"/>
                <a:gd name="T13" fmla="*/ 0 h 2016"/>
                <a:gd name="T14" fmla="*/ 1896 w 1896"/>
                <a:gd name="T15" fmla="*/ 2016 h 20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96" h="2016">
                  <a:moveTo>
                    <a:pt x="1584" y="2016"/>
                  </a:moveTo>
                  <a:cubicBezTo>
                    <a:pt x="1728" y="1936"/>
                    <a:pt x="1872" y="1856"/>
                    <a:pt x="1872" y="1632"/>
                  </a:cubicBezTo>
                  <a:cubicBezTo>
                    <a:pt x="1872" y="1408"/>
                    <a:pt x="1896" y="944"/>
                    <a:pt x="1584" y="672"/>
                  </a:cubicBezTo>
                  <a:cubicBezTo>
                    <a:pt x="1272" y="400"/>
                    <a:pt x="264" y="112"/>
                    <a:pt x="0" y="0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44" name="Freeform 32"/>
            <p:cNvSpPr/>
            <p:nvPr/>
          </p:nvSpPr>
          <p:spPr bwMode="auto">
            <a:xfrm>
              <a:off x="696" y="960"/>
              <a:ext cx="1944" cy="2064"/>
            </a:xfrm>
            <a:custGeom>
              <a:avLst/>
              <a:gdLst>
                <a:gd name="T0" fmla="*/ 1944 w 1944"/>
                <a:gd name="T1" fmla="*/ 88 h 2056"/>
                <a:gd name="T2" fmla="*/ 1320 w 1944"/>
                <a:gd name="T3" fmla="*/ 147 h 2056"/>
                <a:gd name="T4" fmla="*/ 264 w 1944"/>
                <a:gd name="T5" fmla="*/ 948 h 2056"/>
                <a:gd name="T6" fmla="*/ 120 w 1944"/>
                <a:gd name="T7" fmla="*/ 1893 h 2056"/>
                <a:gd name="T8" fmla="*/ 984 w 1944"/>
                <a:gd name="T9" fmla="*/ 2144 h 20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4"/>
                <a:gd name="T16" fmla="*/ 0 h 2056"/>
                <a:gd name="T17" fmla="*/ 1944 w 1944"/>
                <a:gd name="T18" fmla="*/ 2056 h 20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4" h="2056">
                  <a:moveTo>
                    <a:pt x="1944" y="88"/>
                  </a:moveTo>
                  <a:cubicBezTo>
                    <a:pt x="1772" y="44"/>
                    <a:pt x="1600" y="0"/>
                    <a:pt x="1320" y="136"/>
                  </a:cubicBezTo>
                  <a:cubicBezTo>
                    <a:pt x="1040" y="272"/>
                    <a:pt x="464" y="624"/>
                    <a:pt x="264" y="904"/>
                  </a:cubicBezTo>
                  <a:cubicBezTo>
                    <a:pt x="64" y="1184"/>
                    <a:pt x="0" y="1624"/>
                    <a:pt x="120" y="1816"/>
                  </a:cubicBezTo>
                  <a:cubicBezTo>
                    <a:pt x="240" y="2008"/>
                    <a:pt x="840" y="2016"/>
                    <a:pt x="984" y="2056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866900" y="685800"/>
            <a:ext cx="54102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画电路图的要求</a:t>
            </a:r>
            <a:endParaRPr kumimoji="1" lang="zh-CN" altLang="en-US" sz="3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938" name="Text Box 6"/>
          <p:cNvSpPr txBox="1">
            <a:spLocks noChangeArrowheads="1"/>
          </p:cNvSpPr>
          <p:nvPr/>
        </p:nvSpPr>
        <p:spPr bwMode="auto">
          <a:xfrm>
            <a:off x="901065" y="922020"/>
            <a:ext cx="33439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画电路图要求：</a:t>
            </a:r>
            <a:endParaRPr kumimoji="1"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939" name="Text Box 7"/>
          <p:cNvSpPr txBox="1">
            <a:spLocks noChangeArrowheads="1"/>
          </p:cNvSpPr>
          <p:nvPr/>
        </p:nvSpPr>
        <p:spPr bwMode="auto">
          <a:xfrm>
            <a:off x="173038" y="1858645"/>
            <a:ext cx="8677275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）要用统一符号表示。</a:t>
            </a:r>
            <a:endParaRPr kumimoji="1" lang="zh-CN" altLang="en-US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）连线时要画得横平竖直。</a:t>
            </a:r>
            <a:endParaRPr kumimoji="1" lang="zh-CN" altLang="en-US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）元件不能画在拐角处（变阻器除外）</a:t>
            </a:r>
            <a:endParaRPr kumimoji="1" lang="zh-CN" altLang="en-US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1" lang="zh-CN" altLang="en-US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）线路要画得简洁、整齐、美观、布局合</a:t>
            </a:r>
            <a:r>
              <a:rPr kumimoji="1" lang="zh-CN" altLang="en-US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endParaRPr kumimoji="1" lang="zh-CN" altLang="en-US" sz="36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6083935" y="5288280"/>
            <a:ext cx="15214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3200" b="1">
                <a:solidFill>
                  <a:srgbClr val="CC0099"/>
                </a:solidFill>
                <a:latin typeface="黑体" panose="02010609060101010101" charset="-122"/>
                <a:ea typeface="黑体" panose="02010609060101010101" charset="-122"/>
              </a:rPr>
              <a:t>电路图</a:t>
            </a:r>
            <a:endParaRPr kumimoji="1" lang="zh-CN" altLang="en-US" sz="3200" b="1">
              <a:solidFill>
                <a:srgbClr val="CC009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901065" y="870585"/>
            <a:ext cx="48641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3600" b="1" dirty="0">
                <a:latin typeface="黑体" panose="02010609060101010101" charset="-122"/>
                <a:ea typeface="黑体" panose="02010609060101010101" charset="-122"/>
              </a:rPr>
              <a:t>根据实物图画出电路图</a:t>
            </a:r>
            <a:endParaRPr kumimoji="1"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0964" name="Group 4"/>
          <p:cNvGrpSpPr/>
          <p:nvPr/>
        </p:nvGrpSpPr>
        <p:grpSpPr bwMode="auto">
          <a:xfrm>
            <a:off x="929640" y="2154238"/>
            <a:ext cx="3730625" cy="2635250"/>
            <a:chOff x="624" y="1207"/>
            <a:chExt cx="2350" cy="1660"/>
          </a:xfrm>
        </p:grpSpPr>
        <p:sp>
          <p:nvSpPr>
            <p:cNvPr id="40965" name="Rectangle 5"/>
            <p:cNvSpPr>
              <a:spLocks noChangeArrowheads="1"/>
            </p:cNvSpPr>
            <p:nvPr/>
          </p:nvSpPr>
          <p:spPr bwMode="auto">
            <a:xfrm>
              <a:off x="844" y="1207"/>
              <a:ext cx="347" cy="226"/>
            </a:xfrm>
            <a:prstGeom prst="rect">
              <a:avLst/>
            </a:prstGeom>
            <a:solidFill>
              <a:srgbClr val="CC3300"/>
            </a:solidFill>
            <a:ln w="381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kumimoji="1"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40966" name="Rectangle 6"/>
            <p:cNvSpPr>
              <a:spLocks noChangeArrowheads="1"/>
            </p:cNvSpPr>
            <p:nvPr/>
          </p:nvSpPr>
          <p:spPr bwMode="auto">
            <a:xfrm>
              <a:off x="1191" y="1282"/>
              <a:ext cx="95" cy="76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grpSp>
          <p:nvGrpSpPr>
            <p:cNvPr id="40967" name="Group 7"/>
            <p:cNvGrpSpPr/>
            <p:nvPr/>
          </p:nvGrpSpPr>
          <p:grpSpPr bwMode="auto">
            <a:xfrm>
              <a:off x="2170" y="1320"/>
              <a:ext cx="695" cy="604"/>
              <a:chOff x="2170" y="1320"/>
              <a:chExt cx="695" cy="604"/>
            </a:xfrm>
          </p:grpSpPr>
          <p:sp>
            <p:nvSpPr>
              <p:cNvPr id="40968" name="Rectangle 8"/>
              <p:cNvSpPr>
                <a:spLocks noChangeArrowheads="1"/>
              </p:cNvSpPr>
              <p:nvPr/>
            </p:nvSpPr>
            <p:spPr bwMode="auto">
              <a:xfrm>
                <a:off x="2170" y="1773"/>
                <a:ext cx="695" cy="151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40969" name="Rectangle 9"/>
              <p:cNvSpPr>
                <a:spLocks noChangeArrowheads="1"/>
              </p:cNvSpPr>
              <p:nvPr/>
            </p:nvSpPr>
            <p:spPr bwMode="auto">
              <a:xfrm>
                <a:off x="2328" y="1471"/>
                <a:ext cx="63" cy="30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40970" name="Rectangle 10"/>
              <p:cNvSpPr>
                <a:spLocks noChangeArrowheads="1"/>
              </p:cNvSpPr>
              <p:nvPr/>
            </p:nvSpPr>
            <p:spPr bwMode="auto">
              <a:xfrm>
                <a:off x="2612" y="1471"/>
                <a:ext cx="63" cy="30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40971" name="Rectangle 11"/>
              <p:cNvSpPr>
                <a:spLocks noChangeArrowheads="1"/>
              </p:cNvSpPr>
              <p:nvPr/>
            </p:nvSpPr>
            <p:spPr bwMode="auto">
              <a:xfrm>
                <a:off x="2202" y="1584"/>
                <a:ext cx="63" cy="189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40972" name="Rectangle 12"/>
              <p:cNvSpPr>
                <a:spLocks noChangeArrowheads="1"/>
              </p:cNvSpPr>
              <p:nvPr/>
            </p:nvSpPr>
            <p:spPr bwMode="auto">
              <a:xfrm>
                <a:off x="2738" y="1584"/>
                <a:ext cx="64" cy="189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40973" name="AutoShape 13"/>
              <p:cNvSpPr>
                <a:spLocks noChangeArrowheads="1"/>
              </p:cNvSpPr>
              <p:nvPr/>
            </p:nvSpPr>
            <p:spPr bwMode="auto">
              <a:xfrm rot="-7487761">
                <a:off x="2461" y="1187"/>
                <a:ext cx="113" cy="379"/>
              </a:xfrm>
              <a:prstGeom prst="parallelogram">
                <a:avLst>
                  <a:gd name="adj" fmla="val 25000"/>
                </a:avLst>
              </a:prstGeom>
              <a:solidFill>
                <a:schemeClr val="accent1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40974" name="Group 14"/>
            <p:cNvGrpSpPr/>
            <p:nvPr/>
          </p:nvGrpSpPr>
          <p:grpSpPr bwMode="auto">
            <a:xfrm>
              <a:off x="1223" y="2188"/>
              <a:ext cx="694" cy="679"/>
              <a:chOff x="1223" y="2188"/>
              <a:chExt cx="694" cy="679"/>
            </a:xfrm>
          </p:grpSpPr>
          <p:sp>
            <p:nvSpPr>
              <p:cNvPr id="40975" name="Rectangle 15"/>
              <p:cNvSpPr>
                <a:spLocks noChangeArrowheads="1"/>
              </p:cNvSpPr>
              <p:nvPr/>
            </p:nvSpPr>
            <p:spPr bwMode="auto">
              <a:xfrm>
                <a:off x="1223" y="2716"/>
                <a:ext cx="694" cy="151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40976" name="Rectangle 16"/>
              <p:cNvSpPr>
                <a:spLocks noChangeArrowheads="1"/>
              </p:cNvSpPr>
              <p:nvPr/>
            </p:nvSpPr>
            <p:spPr bwMode="auto">
              <a:xfrm flipH="1">
                <a:off x="1286" y="2490"/>
                <a:ext cx="63" cy="226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40977" name="Rectangle 17"/>
              <p:cNvSpPr>
                <a:spLocks noChangeArrowheads="1"/>
              </p:cNvSpPr>
              <p:nvPr/>
            </p:nvSpPr>
            <p:spPr bwMode="auto">
              <a:xfrm flipH="1">
                <a:off x="1791" y="2490"/>
                <a:ext cx="63" cy="226"/>
              </a:xfrm>
              <a:prstGeom prst="rect">
                <a:avLst/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40978" name="Rectangle 18"/>
              <p:cNvSpPr>
                <a:spLocks noChangeArrowheads="1"/>
              </p:cNvSpPr>
              <p:nvPr/>
            </p:nvSpPr>
            <p:spPr bwMode="auto">
              <a:xfrm>
                <a:off x="1507" y="2490"/>
                <a:ext cx="126" cy="22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40979" name="Oval 19"/>
              <p:cNvSpPr>
                <a:spLocks noChangeArrowheads="1"/>
              </p:cNvSpPr>
              <p:nvPr/>
            </p:nvSpPr>
            <p:spPr bwMode="auto">
              <a:xfrm>
                <a:off x="1444" y="2188"/>
                <a:ext cx="252" cy="30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40980" name="Line 20"/>
              <p:cNvSpPr>
                <a:spLocks noChangeShapeType="1"/>
              </p:cNvSpPr>
              <p:nvPr/>
            </p:nvSpPr>
            <p:spPr bwMode="auto">
              <a:xfrm>
                <a:off x="1475" y="2301"/>
                <a:ext cx="63" cy="7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1" name="Line 21"/>
              <p:cNvSpPr>
                <a:spLocks noChangeShapeType="1"/>
              </p:cNvSpPr>
              <p:nvPr/>
            </p:nvSpPr>
            <p:spPr bwMode="auto">
              <a:xfrm flipV="1">
                <a:off x="1538" y="2301"/>
                <a:ext cx="32" cy="7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2" name="Line 22"/>
              <p:cNvSpPr>
                <a:spLocks noChangeShapeType="1"/>
              </p:cNvSpPr>
              <p:nvPr/>
            </p:nvSpPr>
            <p:spPr bwMode="auto">
              <a:xfrm>
                <a:off x="1570" y="2301"/>
                <a:ext cx="32" cy="7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3" name="Line 23"/>
              <p:cNvSpPr>
                <a:spLocks noChangeShapeType="1"/>
              </p:cNvSpPr>
              <p:nvPr/>
            </p:nvSpPr>
            <p:spPr bwMode="auto">
              <a:xfrm flipV="1">
                <a:off x="1602" y="2263"/>
                <a:ext cx="63" cy="11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984" name="Freeform 24"/>
            <p:cNvSpPr/>
            <p:nvPr/>
          </p:nvSpPr>
          <p:spPr bwMode="auto">
            <a:xfrm>
              <a:off x="1860" y="1673"/>
              <a:ext cx="1114" cy="886"/>
            </a:xfrm>
            <a:custGeom>
              <a:avLst/>
              <a:gdLst>
                <a:gd name="T0" fmla="*/ 14 w 1694"/>
                <a:gd name="T1" fmla="*/ 0 h 1127"/>
                <a:gd name="T2" fmla="*/ 16 w 1694"/>
                <a:gd name="T3" fmla="*/ 2 h 1127"/>
                <a:gd name="T4" fmla="*/ 16 w 1694"/>
                <a:gd name="T5" fmla="*/ 5 h 1127"/>
                <a:gd name="T6" fmla="*/ 16 w 1694"/>
                <a:gd name="T7" fmla="*/ 7 h 1127"/>
                <a:gd name="T8" fmla="*/ 17 w 1694"/>
                <a:gd name="T9" fmla="*/ 13 h 1127"/>
                <a:gd name="T10" fmla="*/ 16 w 1694"/>
                <a:gd name="T11" fmla="*/ 42 h 1127"/>
                <a:gd name="T12" fmla="*/ 13 w 1694"/>
                <a:gd name="T13" fmla="*/ 53 h 1127"/>
                <a:gd name="T14" fmla="*/ 9 w 1694"/>
                <a:gd name="T15" fmla="*/ 61 h 1127"/>
                <a:gd name="T16" fmla="*/ 7 w 1694"/>
                <a:gd name="T17" fmla="*/ 64 h 1127"/>
                <a:gd name="T18" fmla="*/ 6 w 1694"/>
                <a:gd name="T19" fmla="*/ 69 h 1127"/>
                <a:gd name="T20" fmla="*/ 2 w 1694"/>
                <a:gd name="T21" fmla="*/ 78 h 1127"/>
                <a:gd name="T22" fmla="*/ 0 w 1694"/>
                <a:gd name="T23" fmla="*/ 80 h 11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94"/>
                <a:gd name="T37" fmla="*/ 0 h 1127"/>
                <a:gd name="T38" fmla="*/ 1694 w 1694"/>
                <a:gd name="T39" fmla="*/ 1127 h 112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94" h="1127">
                  <a:moveTo>
                    <a:pt x="1428" y="0"/>
                  </a:moveTo>
                  <a:cubicBezTo>
                    <a:pt x="1461" y="5"/>
                    <a:pt x="1508" y="9"/>
                    <a:pt x="1541" y="25"/>
                  </a:cubicBezTo>
                  <a:cubicBezTo>
                    <a:pt x="1632" y="71"/>
                    <a:pt x="1526" y="34"/>
                    <a:pt x="1616" y="62"/>
                  </a:cubicBezTo>
                  <a:cubicBezTo>
                    <a:pt x="1624" y="75"/>
                    <a:pt x="1635" y="86"/>
                    <a:pt x="1641" y="100"/>
                  </a:cubicBezTo>
                  <a:cubicBezTo>
                    <a:pt x="1652" y="124"/>
                    <a:pt x="1666" y="175"/>
                    <a:pt x="1666" y="175"/>
                  </a:cubicBezTo>
                  <a:cubicBezTo>
                    <a:pt x="1659" y="324"/>
                    <a:pt x="1694" y="508"/>
                    <a:pt x="1553" y="601"/>
                  </a:cubicBezTo>
                  <a:cubicBezTo>
                    <a:pt x="1501" y="678"/>
                    <a:pt x="1403" y="717"/>
                    <a:pt x="1315" y="738"/>
                  </a:cubicBezTo>
                  <a:cubicBezTo>
                    <a:pt x="1189" y="826"/>
                    <a:pt x="1063" y="845"/>
                    <a:pt x="914" y="864"/>
                  </a:cubicBezTo>
                  <a:cubicBezTo>
                    <a:pt x="861" y="881"/>
                    <a:pt x="806" y="888"/>
                    <a:pt x="752" y="901"/>
                  </a:cubicBezTo>
                  <a:cubicBezTo>
                    <a:pt x="688" y="943"/>
                    <a:pt x="642" y="957"/>
                    <a:pt x="564" y="976"/>
                  </a:cubicBezTo>
                  <a:cubicBezTo>
                    <a:pt x="451" y="1062"/>
                    <a:pt x="312" y="1075"/>
                    <a:pt x="176" y="1102"/>
                  </a:cubicBezTo>
                  <a:cubicBezTo>
                    <a:pt x="117" y="1114"/>
                    <a:pt x="61" y="1127"/>
                    <a:pt x="0" y="1127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5" name="Freeform 25"/>
            <p:cNvSpPr/>
            <p:nvPr/>
          </p:nvSpPr>
          <p:spPr bwMode="auto">
            <a:xfrm>
              <a:off x="624" y="1319"/>
              <a:ext cx="676" cy="1318"/>
            </a:xfrm>
            <a:custGeom>
              <a:avLst/>
              <a:gdLst>
                <a:gd name="T0" fmla="*/ 3 w 1027"/>
                <a:gd name="T1" fmla="*/ 0 h 1678"/>
                <a:gd name="T2" fmla="*/ 1 w 1027"/>
                <a:gd name="T3" fmla="*/ 5 h 1678"/>
                <a:gd name="T4" fmla="*/ 1 w 1027"/>
                <a:gd name="T5" fmla="*/ 16 h 1678"/>
                <a:gd name="T6" fmla="*/ 0 w 1027"/>
                <a:gd name="T7" fmla="*/ 24 h 1678"/>
                <a:gd name="T8" fmla="*/ 1 w 1027"/>
                <a:gd name="T9" fmla="*/ 36 h 1678"/>
                <a:gd name="T10" fmla="*/ 1 w 1027"/>
                <a:gd name="T11" fmla="*/ 57 h 1678"/>
                <a:gd name="T12" fmla="*/ 2 w 1027"/>
                <a:gd name="T13" fmla="*/ 69 h 1678"/>
                <a:gd name="T14" fmla="*/ 3 w 1027"/>
                <a:gd name="T15" fmla="*/ 79 h 1678"/>
                <a:gd name="T16" fmla="*/ 4 w 1027"/>
                <a:gd name="T17" fmla="*/ 90 h 1678"/>
                <a:gd name="T18" fmla="*/ 4 w 1027"/>
                <a:gd name="T19" fmla="*/ 93 h 1678"/>
                <a:gd name="T20" fmla="*/ 6 w 1027"/>
                <a:gd name="T21" fmla="*/ 97 h 1678"/>
                <a:gd name="T22" fmla="*/ 7 w 1027"/>
                <a:gd name="T23" fmla="*/ 104 h 1678"/>
                <a:gd name="T24" fmla="*/ 9 w 1027"/>
                <a:gd name="T25" fmla="*/ 114 h 1678"/>
                <a:gd name="T26" fmla="*/ 9 w 1027"/>
                <a:gd name="T27" fmla="*/ 115 h 1678"/>
                <a:gd name="T28" fmla="*/ 10 w 1027"/>
                <a:gd name="T29" fmla="*/ 116 h 1678"/>
                <a:gd name="T30" fmla="*/ 11 w 1027"/>
                <a:gd name="T31" fmla="*/ 118 h 167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27"/>
                <a:gd name="T49" fmla="*/ 0 h 1678"/>
                <a:gd name="T50" fmla="*/ 1027 w 1027"/>
                <a:gd name="T51" fmla="*/ 1678 h 167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27" h="1678">
                  <a:moveTo>
                    <a:pt x="338" y="0"/>
                  </a:moveTo>
                  <a:cubicBezTo>
                    <a:pt x="262" y="51"/>
                    <a:pt x="221" y="48"/>
                    <a:pt x="138" y="75"/>
                  </a:cubicBezTo>
                  <a:cubicBezTo>
                    <a:pt x="82" y="112"/>
                    <a:pt x="47" y="163"/>
                    <a:pt x="25" y="225"/>
                  </a:cubicBezTo>
                  <a:cubicBezTo>
                    <a:pt x="18" y="267"/>
                    <a:pt x="0" y="308"/>
                    <a:pt x="0" y="351"/>
                  </a:cubicBezTo>
                  <a:cubicBezTo>
                    <a:pt x="0" y="414"/>
                    <a:pt x="22" y="456"/>
                    <a:pt x="38" y="513"/>
                  </a:cubicBezTo>
                  <a:cubicBezTo>
                    <a:pt x="66" y="614"/>
                    <a:pt x="93" y="714"/>
                    <a:pt x="125" y="814"/>
                  </a:cubicBezTo>
                  <a:cubicBezTo>
                    <a:pt x="134" y="880"/>
                    <a:pt x="134" y="930"/>
                    <a:pt x="163" y="989"/>
                  </a:cubicBezTo>
                  <a:cubicBezTo>
                    <a:pt x="187" y="1038"/>
                    <a:pt x="235" y="1080"/>
                    <a:pt x="263" y="1127"/>
                  </a:cubicBezTo>
                  <a:cubicBezTo>
                    <a:pt x="311" y="1209"/>
                    <a:pt x="314" y="1240"/>
                    <a:pt x="388" y="1290"/>
                  </a:cubicBezTo>
                  <a:cubicBezTo>
                    <a:pt x="396" y="1302"/>
                    <a:pt x="400" y="1320"/>
                    <a:pt x="413" y="1327"/>
                  </a:cubicBezTo>
                  <a:cubicBezTo>
                    <a:pt x="461" y="1350"/>
                    <a:pt x="564" y="1377"/>
                    <a:pt x="564" y="1377"/>
                  </a:cubicBezTo>
                  <a:cubicBezTo>
                    <a:pt x="679" y="1463"/>
                    <a:pt x="627" y="1433"/>
                    <a:pt x="714" y="1477"/>
                  </a:cubicBezTo>
                  <a:cubicBezTo>
                    <a:pt x="761" y="1525"/>
                    <a:pt x="801" y="1590"/>
                    <a:pt x="864" y="1615"/>
                  </a:cubicBezTo>
                  <a:cubicBezTo>
                    <a:pt x="888" y="1625"/>
                    <a:pt x="915" y="1630"/>
                    <a:pt x="939" y="1640"/>
                  </a:cubicBezTo>
                  <a:cubicBezTo>
                    <a:pt x="956" y="1647"/>
                    <a:pt x="972" y="1658"/>
                    <a:pt x="989" y="1665"/>
                  </a:cubicBezTo>
                  <a:cubicBezTo>
                    <a:pt x="1001" y="1670"/>
                    <a:pt x="1027" y="1678"/>
                    <a:pt x="1027" y="167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6" name="Freeform 26"/>
            <p:cNvSpPr/>
            <p:nvPr/>
          </p:nvSpPr>
          <p:spPr bwMode="auto">
            <a:xfrm>
              <a:off x="1288" y="1324"/>
              <a:ext cx="937" cy="325"/>
            </a:xfrm>
            <a:custGeom>
              <a:avLst/>
              <a:gdLst>
                <a:gd name="T0" fmla="*/ 0 w 937"/>
                <a:gd name="T1" fmla="*/ 9 h 325"/>
                <a:gd name="T2" fmla="*/ 406 w 937"/>
                <a:gd name="T3" fmla="*/ 20 h 325"/>
                <a:gd name="T4" fmla="*/ 666 w 937"/>
                <a:gd name="T5" fmla="*/ 144 h 325"/>
                <a:gd name="T6" fmla="*/ 813 w 937"/>
                <a:gd name="T7" fmla="*/ 212 h 325"/>
                <a:gd name="T8" fmla="*/ 914 w 937"/>
                <a:gd name="T9" fmla="*/ 291 h 325"/>
                <a:gd name="T10" fmla="*/ 937 w 937"/>
                <a:gd name="T11" fmla="*/ 325 h 3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37"/>
                <a:gd name="T19" fmla="*/ 0 h 325"/>
                <a:gd name="T20" fmla="*/ 937 w 937"/>
                <a:gd name="T21" fmla="*/ 325 h 3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37" h="325">
                  <a:moveTo>
                    <a:pt x="0" y="9"/>
                  </a:moveTo>
                  <a:cubicBezTo>
                    <a:pt x="147" y="0"/>
                    <a:pt x="263" y="2"/>
                    <a:pt x="406" y="20"/>
                  </a:cubicBezTo>
                  <a:cubicBezTo>
                    <a:pt x="475" y="67"/>
                    <a:pt x="588" y="119"/>
                    <a:pt x="666" y="144"/>
                  </a:cubicBezTo>
                  <a:cubicBezTo>
                    <a:pt x="712" y="175"/>
                    <a:pt x="765" y="184"/>
                    <a:pt x="813" y="212"/>
                  </a:cubicBezTo>
                  <a:cubicBezTo>
                    <a:pt x="851" y="234"/>
                    <a:pt x="878" y="267"/>
                    <a:pt x="914" y="291"/>
                  </a:cubicBezTo>
                  <a:cubicBezTo>
                    <a:pt x="922" y="302"/>
                    <a:pt x="937" y="325"/>
                    <a:pt x="937" y="325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80923" name="Text Box 27"/>
          <p:cNvSpPr txBox="1">
            <a:spLocks noChangeArrowheads="1"/>
          </p:cNvSpPr>
          <p:nvPr/>
        </p:nvSpPr>
        <p:spPr bwMode="auto">
          <a:xfrm>
            <a:off x="6006465" y="2057400"/>
            <a:ext cx="91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>
                <a:latin typeface="Times New Roman" panose="02020603050405020304" pitchFamily="18" charset="0"/>
              </a:rPr>
              <a:t>-      +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5625465" y="2514600"/>
            <a:ext cx="1295400" cy="457200"/>
            <a:chOff x="3600" y="1248"/>
            <a:chExt cx="816" cy="288"/>
          </a:xfrm>
        </p:grpSpPr>
        <p:grpSp>
          <p:nvGrpSpPr>
            <p:cNvPr id="40989" name="Group 29"/>
            <p:cNvGrpSpPr/>
            <p:nvPr/>
          </p:nvGrpSpPr>
          <p:grpSpPr bwMode="auto">
            <a:xfrm>
              <a:off x="4032" y="1248"/>
              <a:ext cx="106" cy="288"/>
              <a:chOff x="4320" y="838"/>
              <a:chExt cx="106" cy="288"/>
            </a:xfrm>
          </p:grpSpPr>
          <p:sp>
            <p:nvSpPr>
              <p:cNvPr id="40990" name="Line 30"/>
              <p:cNvSpPr>
                <a:spLocks noChangeShapeType="1"/>
              </p:cNvSpPr>
              <p:nvPr/>
            </p:nvSpPr>
            <p:spPr bwMode="auto">
              <a:xfrm>
                <a:off x="4320" y="912"/>
                <a:ext cx="0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0991" name="Line 31"/>
              <p:cNvSpPr>
                <a:spLocks noChangeShapeType="1"/>
              </p:cNvSpPr>
              <p:nvPr/>
            </p:nvSpPr>
            <p:spPr bwMode="auto">
              <a:xfrm>
                <a:off x="4426" y="838"/>
                <a:ext cx="0" cy="2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40992" name="Line 32"/>
            <p:cNvSpPr>
              <a:spLocks noChangeShapeType="1"/>
            </p:cNvSpPr>
            <p:nvPr/>
          </p:nvSpPr>
          <p:spPr bwMode="auto">
            <a:xfrm>
              <a:off x="3600" y="1392"/>
              <a:ext cx="43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0993" name="Line 33"/>
            <p:cNvSpPr>
              <a:spLocks noChangeShapeType="1"/>
            </p:cNvSpPr>
            <p:nvPr/>
          </p:nvSpPr>
          <p:spPr bwMode="auto">
            <a:xfrm>
              <a:off x="4128" y="1392"/>
              <a:ext cx="2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7" name="Group 34"/>
          <p:cNvGrpSpPr/>
          <p:nvPr/>
        </p:nvGrpSpPr>
        <p:grpSpPr bwMode="auto">
          <a:xfrm>
            <a:off x="6920865" y="2438400"/>
            <a:ext cx="1066800" cy="381000"/>
            <a:chOff x="4656" y="1152"/>
            <a:chExt cx="672" cy="240"/>
          </a:xfrm>
        </p:grpSpPr>
        <p:sp>
          <p:nvSpPr>
            <p:cNvPr id="40995" name="Oval 35"/>
            <p:cNvSpPr>
              <a:spLocks noChangeArrowheads="1"/>
            </p:cNvSpPr>
            <p:nvPr/>
          </p:nvSpPr>
          <p:spPr bwMode="auto">
            <a:xfrm>
              <a:off x="4656" y="1296"/>
              <a:ext cx="96" cy="9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40996" name="Line 36"/>
            <p:cNvSpPr>
              <a:spLocks noChangeShapeType="1"/>
            </p:cNvSpPr>
            <p:nvPr/>
          </p:nvSpPr>
          <p:spPr bwMode="auto">
            <a:xfrm flipV="1">
              <a:off x="4704" y="1152"/>
              <a:ext cx="24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0997" name="Line 37"/>
            <p:cNvSpPr>
              <a:spLocks noChangeShapeType="1"/>
            </p:cNvSpPr>
            <p:nvPr/>
          </p:nvSpPr>
          <p:spPr bwMode="auto">
            <a:xfrm>
              <a:off x="4944" y="1344"/>
              <a:ext cx="3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80934" name="Line 38"/>
          <p:cNvSpPr>
            <a:spLocks noChangeShapeType="1"/>
          </p:cNvSpPr>
          <p:nvPr/>
        </p:nvSpPr>
        <p:spPr bwMode="auto">
          <a:xfrm>
            <a:off x="5625465" y="2743200"/>
            <a:ext cx="0" cy="1600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80935" name="Line 39"/>
          <p:cNvSpPr>
            <a:spLocks noChangeShapeType="1"/>
          </p:cNvSpPr>
          <p:nvPr/>
        </p:nvSpPr>
        <p:spPr bwMode="auto">
          <a:xfrm>
            <a:off x="7987665" y="2743200"/>
            <a:ext cx="0" cy="1600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8" name="Group 40"/>
          <p:cNvGrpSpPr/>
          <p:nvPr/>
        </p:nvGrpSpPr>
        <p:grpSpPr bwMode="auto">
          <a:xfrm>
            <a:off x="5625465" y="4114800"/>
            <a:ext cx="2362200" cy="457200"/>
            <a:chOff x="3600" y="2256"/>
            <a:chExt cx="1488" cy="288"/>
          </a:xfrm>
        </p:grpSpPr>
        <p:grpSp>
          <p:nvGrpSpPr>
            <p:cNvPr id="41001" name="Group 41"/>
            <p:cNvGrpSpPr/>
            <p:nvPr/>
          </p:nvGrpSpPr>
          <p:grpSpPr bwMode="auto">
            <a:xfrm>
              <a:off x="4224" y="2256"/>
              <a:ext cx="288" cy="288"/>
              <a:chOff x="4416" y="2352"/>
              <a:chExt cx="288" cy="288"/>
            </a:xfrm>
          </p:grpSpPr>
          <p:sp>
            <p:nvSpPr>
              <p:cNvPr id="41002" name="Oval 42"/>
              <p:cNvSpPr>
                <a:spLocks noChangeArrowheads="1"/>
              </p:cNvSpPr>
              <p:nvPr/>
            </p:nvSpPr>
            <p:spPr bwMode="auto">
              <a:xfrm>
                <a:off x="4416" y="2352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41003" name="Line 43"/>
              <p:cNvSpPr>
                <a:spLocks noChangeShapeType="1"/>
              </p:cNvSpPr>
              <p:nvPr/>
            </p:nvSpPr>
            <p:spPr bwMode="auto">
              <a:xfrm flipH="1">
                <a:off x="4464" y="2400"/>
                <a:ext cx="192" cy="1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41004" name="Line 44"/>
              <p:cNvSpPr>
                <a:spLocks noChangeShapeType="1"/>
              </p:cNvSpPr>
              <p:nvPr/>
            </p:nvSpPr>
            <p:spPr bwMode="auto">
              <a:xfrm>
                <a:off x="4464" y="2400"/>
                <a:ext cx="192" cy="1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41005" name="Line 45"/>
            <p:cNvSpPr>
              <a:spLocks noChangeShapeType="1"/>
            </p:cNvSpPr>
            <p:nvPr/>
          </p:nvSpPr>
          <p:spPr bwMode="auto">
            <a:xfrm>
              <a:off x="3600" y="2400"/>
              <a:ext cx="62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1006" name="Line 46"/>
            <p:cNvSpPr>
              <a:spLocks noChangeShapeType="1"/>
            </p:cNvSpPr>
            <p:nvPr/>
          </p:nvSpPr>
          <p:spPr bwMode="auto">
            <a:xfrm>
              <a:off x="4512" y="2400"/>
              <a:ext cx="5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41007" name="Text Box 47"/>
          <p:cNvSpPr txBox="1">
            <a:spLocks noChangeArrowheads="1"/>
          </p:cNvSpPr>
          <p:nvPr/>
        </p:nvSpPr>
        <p:spPr bwMode="auto">
          <a:xfrm>
            <a:off x="1673225" y="5307013"/>
            <a:ext cx="14077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3200" b="1">
                <a:solidFill>
                  <a:srgbClr val="CC0099"/>
                </a:solidFill>
                <a:latin typeface="黑体" panose="02010609060101010101" charset="-122"/>
                <a:ea typeface="黑体" panose="02010609060101010101" charset="-122"/>
              </a:rPr>
              <a:t>实物图</a:t>
            </a:r>
            <a:endParaRPr kumimoji="1" lang="zh-CN" altLang="en-US" sz="3200" b="1">
              <a:solidFill>
                <a:srgbClr val="CC009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0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0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0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23" grpId="0" autoUpdateAnimBg="0"/>
      <p:bldP spid="80934" grpId="0" bldLvl="0" animBg="1"/>
      <p:bldP spid="8093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92113" y="2060575"/>
            <a:ext cx="7056437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电路的基本元件。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电路的三种状态。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电路元件符号、电路图。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883025" y="2060575"/>
            <a:ext cx="5184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（电源、用电器、开关、导线）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990975" y="2800350"/>
            <a:ext cx="3756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（通路、开路、短路）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 autoUpdateAnimBg="0"/>
      <p:bldP spid="23555" grpId="0" bldLvl="0" animBg="1" autoUpdateAnimBg="0"/>
      <p:bldP spid="23556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4248" y="867093"/>
            <a:ext cx="6875462" cy="543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03200" y="791210"/>
            <a:ext cx="8738235" cy="224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19125" algn="l"/>
              </a:tabLs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连接起来组成的电流的路径，叫做电路。其中提供电能的是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，输送电能的是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，消耗电能的是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，控制电路中电流有无的是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03200" y="2955608"/>
            <a:ext cx="6335713" cy="224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tabLst>
                <a:tab pos="619125" algn="l"/>
              </a:tabLs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电路中有持续电流的条件是（     ）。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tabLst>
                <a:tab pos="619125" algn="l"/>
              </a:tabLs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电路中必须有电源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tabLst>
                <a:tab pos="619125" algn="l"/>
              </a:tabLs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电路是闭合的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tabLst>
                <a:tab pos="619125" algn="l"/>
              </a:tabLs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电路中有电源，且有用电器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tabLst>
                <a:tab pos="619125" algn="l"/>
              </a:tabLs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．电路中有电源，且电路闭合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03200" y="5047298"/>
            <a:ext cx="8397875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tabLst>
                <a:tab pos="619125" algn="l"/>
              </a:tabLs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在避雷针的尖端不断向空中释放电子的过程中，避雷针中的电流方向是（   ）。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tabLst>
                <a:tab pos="619125" algn="l"/>
              </a:tabLs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．从地面流向尖端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没有电流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tabLst>
                <a:tab pos="619125" algn="l"/>
              </a:tabLst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．从尖端流向地面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无法确定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481330" y="821690"/>
            <a:ext cx="8181340" cy="224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电源            用电器                开关              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导线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电源                                 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导线                                    用电器                                                         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开关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5231130" y="2955925"/>
            <a:ext cx="431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3803650" y="5456555"/>
            <a:ext cx="49276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bldLvl="0" animBg="1" autoUpdateAnimBg="0"/>
      <p:bldP spid="24587" grpId="0" bldLvl="0" animBg="1" autoUpdateAnimBg="0"/>
      <p:bldP spid="24588" grpId="0" bldLvl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605" name="Rectangle 5"/>
          <p:cNvSpPr>
            <a:spLocks noGrp="1" noChangeArrowheads="1"/>
          </p:cNvSpPr>
          <p:nvPr/>
        </p:nvSpPr>
        <p:spPr>
          <a:xfrm>
            <a:off x="302895" y="753110"/>
            <a:ext cx="8461375" cy="31375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fontAlgn="b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．下列说法中，正确的是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    )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indent="0" fontAlgn="b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用导线把开关、电灯等用电器连接      起来就组成了一个完整的电路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b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电源是使电路中有持续电流的装置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b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干电池、蓄电池、发电机、电动机都   是电源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b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手电筒照明时，电流方向是由电池负极经灯泡到正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极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4639945" y="695960"/>
            <a:ext cx="52705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5611" name="Picture 11" descr="http:/www.dlky.cn/UpLoadFiles/Article/2006-8/2006082810334771395.gif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538788" y="4631169"/>
            <a:ext cx="7777163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538480" y="4248785"/>
            <a:ext cx="49339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237490" y="3836353"/>
            <a:ext cx="8331835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下列四个电路图中开关断开后，灯泡仍能发光的是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    )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bldLvl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986" name="Rectangle 2"/>
          <p:cNvSpPr>
            <a:spLocks noGrp="1" noRot="1" noChangeArrowheads="1"/>
          </p:cNvSpPr>
          <p:nvPr/>
        </p:nvSpPr>
        <p:spPr>
          <a:xfrm>
            <a:off x="301625" y="997298"/>
            <a:ext cx="854075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宋体" panose="02010600030101010101" pitchFamily="2" charset="-122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9pPr>
          </a:lstStyle>
          <a:p>
            <a:pPr algn="l"/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图甲是玩具电风扇的电路图，请在图乙中连接它的电路。</a:t>
            </a:r>
            <a:endParaRPr lang="zh-CN" altLang="en-US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22525"/>
            <a:ext cx="9144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Freeform 4"/>
          <p:cNvSpPr/>
          <p:nvPr/>
        </p:nvSpPr>
        <p:spPr bwMode="auto">
          <a:xfrm>
            <a:off x="4103688" y="3640138"/>
            <a:ext cx="1404937" cy="1114425"/>
          </a:xfrm>
          <a:custGeom>
            <a:avLst/>
            <a:gdLst>
              <a:gd name="T0" fmla="*/ 2147483647 w 885"/>
              <a:gd name="T1" fmla="*/ 2147483647 h 702"/>
              <a:gd name="T2" fmla="*/ 2147483647 w 885"/>
              <a:gd name="T3" fmla="*/ 2147483647 h 702"/>
              <a:gd name="T4" fmla="*/ 2147483647 w 885"/>
              <a:gd name="T5" fmla="*/ 2147483647 h 702"/>
              <a:gd name="T6" fmla="*/ 2147483647 w 885"/>
              <a:gd name="T7" fmla="*/ 2147483647 h 702"/>
              <a:gd name="T8" fmla="*/ 0 60000 65536"/>
              <a:gd name="T9" fmla="*/ 0 60000 65536"/>
              <a:gd name="T10" fmla="*/ 0 60000 65536"/>
              <a:gd name="T11" fmla="*/ 0 60000 65536"/>
              <a:gd name="T12" fmla="*/ 0 w 885"/>
              <a:gd name="T13" fmla="*/ 0 h 702"/>
              <a:gd name="T14" fmla="*/ 885 w 885"/>
              <a:gd name="T15" fmla="*/ 702 h 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85" h="702">
                <a:moveTo>
                  <a:pt x="204" y="702"/>
                </a:moveTo>
                <a:cubicBezTo>
                  <a:pt x="102" y="464"/>
                  <a:pt x="0" y="226"/>
                  <a:pt x="23" y="113"/>
                </a:cubicBezTo>
                <a:cubicBezTo>
                  <a:pt x="46" y="0"/>
                  <a:pt x="196" y="37"/>
                  <a:pt x="340" y="22"/>
                </a:cubicBezTo>
                <a:cubicBezTo>
                  <a:pt x="484" y="7"/>
                  <a:pt x="684" y="14"/>
                  <a:pt x="885" y="22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4277" name="Freeform 5"/>
          <p:cNvSpPr/>
          <p:nvPr/>
        </p:nvSpPr>
        <p:spPr bwMode="auto">
          <a:xfrm>
            <a:off x="6948488" y="3675063"/>
            <a:ext cx="936625" cy="647700"/>
          </a:xfrm>
          <a:custGeom>
            <a:avLst/>
            <a:gdLst>
              <a:gd name="T0" fmla="*/ 0 w 590"/>
              <a:gd name="T1" fmla="*/ 0 h 408"/>
              <a:gd name="T2" fmla="*/ 2147483647 w 590"/>
              <a:gd name="T3" fmla="*/ 2147483647 h 408"/>
              <a:gd name="T4" fmla="*/ 2147483647 w 590"/>
              <a:gd name="T5" fmla="*/ 2147483647 h 408"/>
              <a:gd name="T6" fmla="*/ 2147483647 w 590"/>
              <a:gd name="T7" fmla="*/ 2147483647 h 408"/>
              <a:gd name="T8" fmla="*/ 0 60000 65536"/>
              <a:gd name="T9" fmla="*/ 0 60000 65536"/>
              <a:gd name="T10" fmla="*/ 0 60000 65536"/>
              <a:gd name="T11" fmla="*/ 0 60000 65536"/>
              <a:gd name="T12" fmla="*/ 0 w 590"/>
              <a:gd name="T13" fmla="*/ 0 h 408"/>
              <a:gd name="T14" fmla="*/ 590 w 590"/>
              <a:gd name="T15" fmla="*/ 408 h 4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0" h="408">
                <a:moveTo>
                  <a:pt x="0" y="0"/>
                </a:moveTo>
                <a:cubicBezTo>
                  <a:pt x="158" y="7"/>
                  <a:pt x="317" y="15"/>
                  <a:pt x="408" y="45"/>
                </a:cubicBezTo>
                <a:cubicBezTo>
                  <a:pt x="499" y="75"/>
                  <a:pt x="514" y="121"/>
                  <a:pt x="544" y="181"/>
                </a:cubicBezTo>
                <a:cubicBezTo>
                  <a:pt x="574" y="241"/>
                  <a:pt x="582" y="324"/>
                  <a:pt x="590" y="408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4278" name="Freeform 6"/>
          <p:cNvSpPr/>
          <p:nvPr/>
        </p:nvSpPr>
        <p:spPr bwMode="auto">
          <a:xfrm>
            <a:off x="6156325" y="4538663"/>
            <a:ext cx="2940050" cy="1308100"/>
          </a:xfrm>
          <a:custGeom>
            <a:avLst/>
            <a:gdLst>
              <a:gd name="T0" fmla="*/ 2147483647 w 1852"/>
              <a:gd name="T1" fmla="*/ 0 h 824"/>
              <a:gd name="T2" fmla="*/ 2147483647 w 1852"/>
              <a:gd name="T3" fmla="*/ 2147483647 h 824"/>
              <a:gd name="T4" fmla="*/ 2147483647 w 1852"/>
              <a:gd name="T5" fmla="*/ 2147483647 h 824"/>
              <a:gd name="T6" fmla="*/ 0 w 1852"/>
              <a:gd name="T7" fmla="*/ 2147483647 h 824"/>
              <a:gd name="T8" fmla="*/ 0 60000 65536"/>
              <a:gd name="T9" fmla="*/ 0 60000 65536"/>
              <a:gd name="T10" fmla="*/ 0 60000 65536"/>
              <a:gd name="T11" fmla="*/ 0 60000 65536"/>
              <a:gd name="T12" fmla="*/ 0 w 1852"/>
              <a:gd name="T13" fmla="*/ 0 h 824"/>
              <a:gd name="T14" fmla="*/ 1852 w 1852"/>
              <a:gd name="T15" fmla="*/ 824 h 8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52" h="824">
                <a:moveTo>
                  <a:pt x="1724" y="0"/>
                </a:moveTo>
                <a:cubicBezTo>
                  <a:pt x="1788" y="159"/>
                  <a:pt x="1852" y="318"/>
                  <a:pt x="1769" y="454"/>
                </a:cubicBezTo>
                <a:cubicBezTo>
                  <a:pt x="1686" y="590"/>
                  <a:pt x="1520" y="824"/>
                  <a:pt x="1225" y="817"/>
                </a:cubicBezTo>
                <a:cubicBezTo>
                  <a:pt x="930" y="810"/>
                  <a:pt x="465" y="609"/>
                  <a:pt x="0" y="409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bldLvl="0" animBg="1"/>
      <p:bldP spid="54277" grpId="0" bldLvl="0" animBg="1"/>
      <p:bldP spid="5427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6883" y="2760663"/>
            <a:ext cx="5689600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Freeform 3"/>
          <p:cNvSpPr/>
          <p:nvPr/>
        </p:nvSpPr>
        <p:spPr bwMode="auto">
          <a:xfrm>
            <a:off x="3279458" y="5078413"/>
            <a:ext cx="1465262" cy="698500"/>
          </a:xfrm>
          <a:custGeom>
            <a:avLst/>
            <a:gdLst>
              <a:gd name="T0" fmla="*/ 0 w 1028"/>
              <a:gd name="T1" fmla="*/ 2147483647 h 445"/>
              <a:gd name="T2" fmla="*/ 2147483647 w 1028"/>
              <a:gd name="T3" fmla="*/ 2147483647 h 445"/>
              <a:gd name="T4" fmla="*/ 2147483647 w 1028"/>
              <a:gd name="T5" fmla="*/ 2147483647 h 445"/>
              <a:gd name="T6" fmla="*/ 2147483647 w 1028"/>
              <a:gd name="T7" fmla="*/ 2147483647 h 445"/>
              <a:gd name="T8" fmla="*/ 0 60000 65536"/>
              <a:gd name="T9" fmla="*/ 0 60000 65536"/>
              <a:gd name="T10" fmla="*/ 0 60000 65536"/>
              <a:gd name="T11" fmla="*/ 0 60000 65536"/>
              <a:gd name="T12" fmla="*/ 0 w 1028"/>
              <a:gd name="T13" fmla="*/ 0 h 445"/>
              <a:gd name="T14" fmla="*/ 1028 w 1028"/>
              <a:gd name="T15" fmla="*/ 445 h 4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28" h="445">
                <a:moveTo>
                  <a:pt x="0" y="158"/>
                </a:moveTo>
                <a:cubicBezTo>
                  <a:pt x="192" y="301"/>
                  <a:pt x="385" y="445"/>
                  <a:pt x="544" y="430"/>
                </a:cubicBezTo>
                <a:cubicBezTo>
                  <a:pt x="703" y="415"/>
                  <a:pt x="876" y="136"/>
                  <a:pt x="952" y="68"/>
                </a:cubicBezTo>
                <a:cubicBezTo>
                  <a:pt x="1028" y="0"/>
                  <a:pt x="1013" y="11"/>
                  <a:pt x="998" y="22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5300" name="Freeform 4"/>
          <p:cNvSpPr/>
          <p:nvPr/>
        </p:nvSpPr>
        <p:spPr bwMode="auto">
          <a:xfrm>
            <a:off x="5606733" y="3960813"/>
            <a:ext cx="1550987" cy="1438275"/>
          </a:xfrm>
          <a:custGeom>
            <a:avLst/>
            <a:gdLst>
              <a:gd name="T0" fmla="*/ 2147483647 w 1088"/>
              <a:gd name="T1" fmla="*/ 2147483647 h 915"/>
              <a:gd name="T2" fmla="*/ 2147483647 w 1088"/>
              <a:gd name="T3" fmla="*/ 2147483647 h 915"/>
              <a:gd name="T4" fmla="*/ 2147483647 w 1088"/>
              <a:gd name="T5" fmla="*/ 2147483647 h 915"/>
              <a:gd name="T6" fmla="*/ 0 w 1088"/>
              <a:gd name="T7" fmla="*/ 2147483647 h 915"/>
              <a:gd name="T8" fmla="*/ 0 60000 65536"/>
              <a:gd name="T9" fmla="*/ 0 60000 65536"/>
              <a:gd name="T10" fmla="*/ 0 60000 65536"/>
              <a:gd name="T11" fmla="*/ 0 60000 65536"/>
              <a:gd name="T12" fmla="*/ 0 w 1088"/>
              <a:gd name="T13" fmla="*/ 0 h 915"/>
              <a:gd name="T14" fmla="*/ 1088 w 1088"/>
              <a:gd name="T15" fmla="*/ 915 h 9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8" h="915">
                <a:moveTo>
                  <a:pt x="1088" y="915"/>
                </a:moveTo>
                <a:cubicBezTo>
                  <a:pt x="1031" y="601"/>
                  <a:pt x="975" y="288"/>
                  <a:pt x="862" y="144"/>
                </a:cubicBezTo>
                <a:cubicBezTo>
                  <a:pt x="749" y="0"/>
                  <a:pt x="552" y="68"/>
                  <a:pt x="408" y="53"/>
                </a:cubicBezTo>
                <a:cubicBezTo>
                  <a:pt x="264" y="38"/>
                  <a:pt x="132" y="45"/>
                  <a:pt x="0" y="53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5301" name="Freeform 5"/>
          <p:cNvSpPr/>
          <p:nvPr/>
        </p:nvSpPr>
        <p:spPr bwMode="auto">
          <a:xfrm>
            <a:off x="2158683" y="4187825"/>
            <a:ext cx="3382962" cy="996950"/>
          </a:xfrm>
          <a:custGeom>
            <a:avLst/>
            <a:gdLst>
              <a:gd name="T0" fmla="*/ 2147483647 w 2373"/>
              <a:gd name="T1" fmla="*/ 0 h 635"/>
              <a:gd name="T2" fmla="*/ 2147483647 w 2373"/>
              <a:gd name="T3" fmla="*/ 2147483647 h 635"/>
              <a:gd name="T4" fmla="*/ 2147483647 w 2373"/>
              <a:gd name="T5" fmla="*/ 2147483647 h 635"/>
              <a:gd name="T6" fmla="*/ 2147483647 w 2373"/>
              <a:gd name="T7" fmla="*/ 2147483647 h 635"/>
              <a:gd name="T8" fmla="*/ 2147483647 w 2373"/>
              <a:gd name="T9" fmla="*/ 2147483647 h 635"/>
              <a:gd name="T10" fmla="*/ 2147483647 w 2373"/>
              <a:gd name="T11" fmla="*/ 2147483647 h 6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73"/>
              <a:gd name="T19" fmla="*/ 0 h 635"/>
              <a:gd name="T20" fmla="*/ 2373 w 2373"/>
              <a:gd name="T21" fmla="*/ 635 h 63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73" h="635">
                <a:moveTo>
                  <a:pt x="2373" y="0"/>
                </a:moveTo>
                <a:cubicBezTo>
                  <a:pt x="2365" y="53"/>
                  <a:pt x="2358" y="106"/>
                  <a:pt x="2237" y="136"/>
                </a:cubicBezTo>
                <a:cubicBezTo>
                  <a:pt x="2116" y="166"/>
                  <a:pt x="1935" y="189"/>
                  <a:pt x="1648" y="181"/>
                </a:cubicBezTo>
                <a:cubicBezTo>
                  <a:pt x="1361" y="173"/>
                  <a:pt x="779" y="82"/>
                  <a:pt x="514" y="90"/>
                </a:cubicBezTo>
                <a:cubicBezTo>
                  <a:pt x="249" y="98"/>
                  <a:pt x="120" y="135"/>
                  <a:pt x="60" y="226"/>
                </a:cubicBezTo>
                <a:cubicBezTo>
                  <a:pt x="0" y="317"/>
                  <a:pt x="75" y="476"/>
                  <a:pt x="151" y="635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352425" y="1033463"/>
            <a:ext cx="82804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7.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在图中连接电子门铃的电路，并画出它的电路图。电子门铃可以用                             这样的符号代表。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5248275" y="1495425"/>
            <a:ext cx="1584325" cy="576580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endParaRPr lang="zh-CN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5177155" y="1495425"/>
            <a:ext cx="1656080" cy="52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电子门铃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>
            <a:off x="4637405" y="1783080"/>
            <a:ext cx="61150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>
            <a:off x="6832600" y="1783080"/>
            <a:ext cx="61150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ldLvl="0" animBg="1"/>
      <p:bldP spid="55300" grpId="0" bldLvl="0" animBg="1"/>
      <p:bldP spid="55301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034" name="Rectangle 2"/>
          <p:cNvSpPr>
            <a:spLocks noGrp="1" noRot="1" noChangeArrowheads="1"/>
          </p:cNvSpPr>
          <p:nvPr/>
        </p:nvSpPr>
        <p:spPr>
          <a:xfrm>
            <a:off x="431800" y="1268413"/>
            <a:ext cx="8540750" cy="143986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宋体" panose="02010600030101010101" pitchFamily="2" charset="-122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8B8E2E"/>
                </a:solidFill>
                <a:latin typeface="Baskerville Old Face" panose="02020602080505020303" pitchFamily="18" charset="0"/>
                <a:ea typeface="黑体" panose="02010609060101010101" charset="-122"/>
              </a:defRPr>
            </a:lvl9pPr>
          </a:lstStyle>
          <a:p>
            <a:pPr algn="l"/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8.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下图是常用手电筒的剖面图，观察它的结构。按下按纽时，电路是怎样接通的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画出它的电路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图。 </a:t>
            </a:r>
            <a:endParaRPr lang="zh-CN" altLang="en-US" sz="3200" dirty="0" smtClean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6362" y="2996952"/>
            <a:ext cx="5040313" cy="288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12"/>
          <p:cNvPicPr>
            <a:picLocks noChangeAspect="1"/>
          </p:cNvPicPr>
          <p:nvPr/>
        </p:nvPicPr>
        <p:blipFill>
          <a:blip r:embed="rId3"/>
          <a:srcRect l="20711" t="4285" r="18211" b="6427"/>
          <a:stretch>
            <a:fillRect/>
          </a:stretch>
        </p:blipFill>
        <p:spPr>
          <a:xfrm>
            <a:off x="6597650" y="1282065"/>
            <a:ext cx="2172335" cy="3175635"/>
          </a:xfrm>
          <a:prstGeom prst="rect">
            <a:avLst/>
          </a:prstGeom>
        </p:spPr>
      </p:pic>
      <p:pic>
        <p:nvPicPr>
          <p:cNvPr id="3" name="图片 2" descr="13"/>
          <p:cNvPicPr>
            <a:picLocks noChangeAspect="1"/>
          </p:cNvPicPr>
          <p:nvPr/>
        </p:nvPicPr>
        <p:blipFill>
          <a:blip r:embed="rId4"/>
          <a:srcRect t="24415" b="16967"/>
          <a:stretch>
            <a:fillRect/>
          </a:stretch>
        </p:blipFill>
        <p:spPr>
          <a:xfrm>
            <a:off x="3037840" y="1642110"/>
            <a:ext cx="3068955" cy="1798955"/>
          </a:xfrm>
          <a:prstGeom prst="rect">
            <a:avLst/>
          </a:prstGeom>
        </p:spPr>
      </p:pic>
      <p:pic>
        <p:nvPicPr>
          <p:cNvPr id="4" name="图片 3" descr="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385" y="1134110"/>
            <a:ext cx="2599055" cy="2390775"/>
          </a:xfrm>
          <a:prstGeom prst="rect">
            <a:avLst/>
          </a:prstGeom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662940" y="4646295"/>
            <a:ext cx="781939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这些看似复杂的东西其实都是由简单的电</a:t>
            </a:r>
            <a:endParaRPr kumimoji="1"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kumimoji="1"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路组合成的</a:t>
            </a:r>
            <a:endParaRPr kumimoji="1"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40030" y="4233545"/>
            <a:ext cx="866330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808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0" fontAlgn="auto">
              <a:spcBef>
                <a:spcPts val="0"/>
              </a:spcBef>
              <a:buClr>
                <a:schemeClr val="folHlink"/>
              </a:buClr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电的应用极为广泛，它在生产生活中是如此重要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那么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电流是怎样形成的呢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电路的基本构成是怎样的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1509" name="Picture 5" descr="图片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19400" y="1257300"/>
            <a:ext cx="4038600" cy="2527300"/>
          </a:xfrm>
          <a:prstGeom prst="rect">
            <a:avLst/>
          </a:prstGeom>
          <a:noFill/>
          <a:ln w="2540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变压器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1257300"/>
            <a:ext cx="2279650" cy="2514600"/>
          </a:xfrm>
          <a:prstGeom prst="rect">
            <a:avLst/>
          </a:prstGeom>
          <a:noFill/>
          <a:ln w="38100">
            <a:solidFill>
              <a:srgbClr val="6600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电表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0400" y="1257300"/>
            <a:ext cx="1973263" cy="2514600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218" name="Group 23"/>
          <p:cNvGrpSpPr/>
          <p:nvPr/>
        </p:nvGrpSpPr>
        <p:grpSpPr bwMode="auto">
          <a:xfrm>
            <a:off x="180976" y="2516822"/>
            <a:ext cx="5903912" cy="3419475"/>
            <a:chOff x="0" y="0"/>
            <a:chExt cx="3719" cy="2154"/>
          </a:xfrm>
        </p:grpSpPr>
        <p:pic>
          <p:nvPicPr>
            <p:cNvPr id="9219" name="Picture 5" descr="H:\2\人教教参资源\九\图\小灯泡.JPG"/>
            <p:cNvPicPr preferRelativeResize="0"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96" y="249"/>
              <a:ext cx="1025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0" name="Picture 10" descr="H:\2\人教教参资源\九\图\电池组.JPG"/>
            <p:cNvPicPr preferRelativeResize="0"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883" y="1338"/>
              <a:ext cx="1329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1" name="AutoShape 26"/>
            <p:cNvSpPr>
              <a:spLocks noChangeArrowheads="1"/>
            </p:cNvSpPr>
            <p:nvPr/>
          </p:nvSpPr>
          <p:spPr bwMode="auto">
            <a:xfrm>
              <a:off x="0" y="0"/>
              <a:ext cx="3719" cy="2154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pic>
          <p:nvPicPr>
            <p:cNvPr id="9222" name="图片 7" descr="导线.jpg"/>
            <p:cNvPicPr>
              <a:picLocks noChangeAspect="1" noChangeArrowheads="1"/>
            </p:cNvPicPr>
            <p:nvPr/>
          </p:nvPicPr>
          <p:blipFill>
            <a:blip r:embed="rId5" cstate="email">
              <a:lum bright="30000" contrast="30000"/>
            </a:blip>
            <a:srcRect/>
            <a:stretch>
              <a:fillRect/>
            </a:stretch>
          </p:blipFill>
          <p:spPr bwMode="auto">
            <a:xfrm>
              <a:off x="340" y="646"/>
              <a:ext cx="1170" cy="1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3" name="Picture 3" descr="H:\2\人教教参资源\九\图\铡刀开关.JPG"/>
            <p:cNvPicPr preferRelativeResize="0"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94" y="89"/>
              <a:ext cx="962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9"/>
          <p:cNvGrpSpPr/>
          <p:nvPr/>
        </p:nvGrpSpPr>
        <p:grpSpPr bwMode="auto">
          <a:xfrm>
            <a:off x="5508943" y="4757103"/>
            <a:ext cx="2735262" cy="1300162"/>
            <a:chOff x="0" y="0"/>
            <a:chExt cx="2041" cy="910"/>
          </a:xfrm>
        </p:grpSpPr>
        <p:pic>
          <p:nvPicPr>
            <p:cNvPr id="9225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58" y="320"/>
              <a:ext cx="1497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6" name="Freeform 18"/>
            <p:cNvSpPr/>
            <p:nvPr/>
          </p:nvSpPr>
          <p:spPr bwMode="auto">
            <a:xfrm rot="-430574">
              <a:off x="0" y="0"/>
              <a:ext cx="2041" cy="771"/>
            </a:xfrm>
            <a:custGeom>
              <a:avLst/>
              <a:gdLst>
                <a:gd name="T0" fmla="*/ 253 w 2086"/>
                <a:gd name="T1" fmla="*/ 357 h 831"/>
                <a:gd name="T2" fmla="*/ 99 w 2086"/>
                <a:gd name="T3" fmla="*/ 170 h 831"/>
                <a:gd name="T4" fmla="*/ 837 w 2086"/>
                <a:gd name="T5" fmla="*/ 8 h 831"/>
                <a:gd name="T6" fmla="*/ 1693 w 2086"/>
                <a:gd name="T7" fmla="*/ 224 h 831"/>
                <a:gd name="T8" fmla="*/ 1421 w 2086"/>
                <a:gd name="T9" fmla="*/ 492 h 8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6"/>
                <a:gd name="T16" fmla="*/ 0 h 831"/>
                <a:gd name="T17" fmla="*/ 2086 w 2086"/>
                <a:gd name="T18" fmla="*/ 831 h 8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6" h="831">
                  <a:moveTo>
                    <a:pt x="295" y="604"/>
                  </a:moveTo>
                  <a:cubicBezTo>
                    <a:pt x="147" y="494"/>
                    <a:pt x="0" y="385"/>
                    <a:pt x="113" y="287"/>
                  </a:cubicBezTo>
                  <a:cubicBezTo>
                    <a:pt x="226" y="189"/>
                    <a:pt x="665" y="0"/>
                    <a:pt x="975" y="15"/>
                  </a:cubicBezTo>
                  <a:cubicBezTo>
                    <a:pt x="1285" y="30"/>
                    <a:pt x="1860" y="241"/>
                    <a:pt x="1973" y="377"/>
                  </a:cubicBezTo>
                  <a:cubicBezTo>
                    <a:pt x="2086" y="513"/>
                    <a:pt x="1870" y="672"/>
                    <a:pt x="1655" y="831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28" name="TextBox 5"/>
          <p:cNvSpPr>
            <a:spLocks noChangeArrowheads="1"/>
          </p:cNvSpPr>
          <p:nvPr/>
        </p:nvSpPr>
        <p:spPr bwMode="auto">
          <a:xfrm>
            <a:off x="5509260" y="2287905"/>
            <a:ext cx="3114040" cy="199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C00000"/>
                </a:solidFill>
                <a:round/>
              </a14:hiddenLine>
            </a:ext>
          </a:extLst>
        </p:spPr>
        <p:txBody>
          <a:bodyPr wrap="square" lIns="18000" tIns="10800" rIns="18000" bIns="1080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提示：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不能把电池的两端用导线直接连在一起。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33"/>
          <p:cNvGrpSpPr/>
          <p:nvPr/>
        </p:nvGrpSpPr>
        <p:grpSpPr bwMode="auto">
          <a:xfrm>
            <a:off x="5628323" y="4688523"/>
            <a:ext cx="2232025" cy="1368425"/>
            <a:chOff x="0" y="0"/>
            <a:chExt cx="1406" cy="862"/>
          </a:xfrm>
        </p:grpSpPr>
        <p:sp>
          <p:nvSpPr>
            <p:cNvPr id="9229" name="Line 34"/>
            <p:cNvSpPr>
              <a:spLocks noChangeShapeType="1"/>
            </p:cNvSpPr>
            <p:nvPr/>
          </p:nvSpPr>
          <p:spPr bwMode="auto">
            <a:xfrm>
              <a:off x="0" y="0"/>
              <a:ext cx="1406" cy="86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0" name="Line 35"/>
            <p:cNvSpPr>
              <a:spLocks noChangeShapeType="1"/>
            </p:cNvSpPr>
            <p:nvPr/>
          </p:nvSpPr>
          <p:spPr bwMode="auto">
            <a:xfrm flipH="1">
              <a:off x="0" y="0"/>
              <a:ext cx="1406" cy="86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1" name="Rectangle 38"/>
          <p:cNvSpPr>
            <a:spLocks noChangeArrowheads="1"/>
          </p:cNvSpPr>
          <p:nvPr/>
        </p:nvSpPr>
        <p:spPr bwMode="auto">
          <a:xfrm>
            <a:off x="473710" y="1612265"/>
            <a:ext cx="60483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验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：怎样使小灯泡持续发光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9232" name="Group 39"/>
          <p:cNvGrpSpPr/>
          <p:nvPr/>
        </p:nvGrpSpPr>
        <p:grpSpPr bwMode="auto">
          <a:xfrm>
            <a:off x="547370" y="796608"/>
            <a:ext cx="2627313" cy="720725"/>
            <a:chOff x="0" y="0"/>
            <a:chExt cx="2231" cy="553"/>
          </a:xfrm>
        </p:grpSpPr>
        <p:pic>
          <p:nvPicPr>
            <p:cNvPr id="9233" name="圆角矩形 1"/>
            <p:cNvPicPr>
              <a:picLocks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0" y="0"/>
              <a:ext cx="2231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4" name="Text Box 41"/>
            <p:cNvSpPr txBox="1">
              <a:spLocks noChangeArrowheads="1"/>
            </p:cNvSpPr>
            <p:nvPr/>
          </p:nvSpPr>
          <p:spPr bwMode="auto">
            <a:xfrm>
              <a:off x="60" y="78"/>
              <a:ext cx="2116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想想做做</a:t>
              </a:r>
              <a:endParaRPr lang="zh-CN" altLang="en-US" sz="3200" b="1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77875" y="859790"/>
            <a:ext cx="18332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温馨提示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/>
        </p:nvSpPr>
        <p:spPr>
          <a:xfrm>
            <a:off x="457200" y="1452245"/>
            <a:ext cx="8229600" cy="48774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l" rtl="0" eaLnBrk="1" fontAlgn="base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"/>
              <a:defRPr sz="2000">
                <a:solidFill>
                  <a:srgbClr val="8B8E2E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357505" indent="-357505" algn="l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>
                <a:solidFill>
                  <a:srgbClr val="7F7F7F"/>
                </a:solidFill>
                <a:latin typeface="+mn-lt"/>
                <a:ea typeface="宋体" panose="02010600030101010101" pitchFamily="2" charset="-122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连接电路时，开关一定要处于断开状态。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决不允许不经过小灯泡或电铃用导线将电池的两极连接起来。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实验时若发现异常情况（如导线和电池发热），请先断开开关并及时报告老师！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注意观察你连接的电路有几个电路元件组成，如何连接的？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思考并讨论小灯泡为什么会亮？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3111500" cy="914400"/>
            <a:chOff x="306" y="1210"/>
            <a:chExt cx="4900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3583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一、电路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1433830" y="1639888"/>
            <a:ext cx="5903913" cy="34194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1267" name="Group 3"/>
          <p:cNvGrpSpPr/>
          <p:nvPr/>
        </p:nvGrpSpPr>
        <p:grpSpPr bwMode="auto">
          <a:xfrm>
            <a:off x="2152968" y="2719388"/>
            <a:ext cx="4714875" cy="2416175"/>
            <a:chOff x="0" y="0"/>
            <a:chExt cx="2970" cy="1522"/>
          </a:xfrm>
        </p:grpSpPr>
        <p:pic>
          <p:nvPicPr>
            <p:cNvPr id="11268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14" y="182"/>
              <a:ext cx="1329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9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361" y="908"/>
              <a:ext cx="962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0" name="Picture 16" descr="H:\2\人教教参资源\九\图\电动机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019" y="0"/>
              <a:ext cx="927" cy="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1" name="任意多边形 10"/>
            <p:cNvSpPr>
              <a:spLocks noChangeArrowheads="1"/>
            </p:cNvSpPr>
            <p:nvPr/>
          </p:nvSpPr>
          <p:spPr bwMode="auto">
            <a:xfrm>
              <a:off x="0" y="500"/>
              <a:ext cx="1588" cy="839"/>
            </a:xfrm>
            <a:custGeom>
              <a:avLst/>
              <a:gdLst>
                <a:gd name="T0" fmla="*/ 0 w 1179285"/>
                <a:gd name="T1" fmla="*/ 0 h 1709057"/>
                <a:gd name="T2" fmla="*/ 0 w 1179285"/>
                <a:gd name="T3" fmla="*/ 0 h 1709057"/>
                <a:gd name="T4" fmla="*/ 0 w 1179285"/>
                <a:gd name="T5" fmla="*/ 0 h 1709057"/>
                <a:gd name="T6" fmla="*/ 0 60000 65536"/>
                <a:gd name="T7" fmla="*/ 0 60000 65536"/>
                <a:gd name="T8" fmla="*/ 0 60000 65536"/>
                <a:gd name="T9" fmla="*/ 0 w 1179285"/>
                <a:gd name="T10" fmla="*/ 0 h 1709057"/>
                <a:gd name="T11" fmla="*/ 1179285 w 1179285"/>
                <a:gd name="T12" fmla="*/ 1709057 h 170905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9285" h="1709057">
                  <a:moveTo>
                    <a:pt x="1179285" y="1709057"/>
                  </a:moveTo>
                  <a:cubicBezTo>
                    <a:pt x="756556" y="1334407"/>
                    <a:pt x="333828" y="959757"/>
                    <a:pt x="166914" y="674914"/>
                  </a:cubicBezTo>
                  <a:cubicBezTo>
                    <a:pt x="0" y="390071"/>
                    <a:pt x="88900" y="195035"/>
                    <a:pt x="177800" y="0"/>
                  </a:cubicBezTo>
                </a:path>
              </a:pathLst>
            </a:custGeom>
            <a:noFill/>
            <a:ln w="38100">
              <a:solidFill>
                <a:srgbClr val="C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1272" name="任意多边形 12"/>
            <p:cNvSpPr>
              <a:spLocks noChangeArrowheads="1"/>
            </p:cNvSpPr>
            <p:nvPr/>
          </p:nvSpPr>
          <p:spPr bwMode="auto">
            <a:xfrm rot="502281">
              <a:off x="2197" y="545"/>
              <a:ext cx="773" cy="841"/>
            </a:xfrm>
            <a:custGeom>
              <a:avLst/>
              <a:gdLst>
                <a:gd name="T0" fmla="*/ 0 w 945243"/>
                <a:gd name="T1" fmla="*/ 0 h 1774372"/>
                <a:gd name="T2" fmla="*/ 0 w 945243"/>
                <a:gd name="T3" fmla="*/ 0 h 1774372"/>
                <a:gd name="T4" fmla="*/ 0 w 945243"/>
                <a:gd name="T5" fmla="*/ 0 h 1774372"/>
                <a:gd name="T6" fmla="*/ 0 60000 65536"/>
                <a:gd name="T7" fmla="*/ 0 60000 65536"/>
                <a:gd name="T8" fmla="*/ 0 60000 65536"/>
                <a:gd name="T9" fmla="*/ 0 w 945243"/>
                <a:gd name="T10" fmla="*/ 0 h 1774372"/>
                <a:gd name="T11" fmla="*/ 945243 w 945243"/>
                <a:gd name="T12" fmla="*/ 1774372 h 17743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45243" h="1774372">
                  <a:moveTo>
                    <a:pt x="642257" y="0"/>
                  </a:moveTo>
                  <a:cubicBezTo>
                    <a:pt x="793750" y="456293"/>
                    <a:pt x="945243" y="912586"/>
                    <a:pt x="838200" y="1208315"/>
                  </a:cubicBezTo>
                  <a:cubicBezTo>
                    <a:pt x="731157" y="1504044"/>
                    <a:pt x="0" y="1774372"/>
                    <a:pt x="0" y="1774372"/>
                  </a:cubicBezTo>
                </a:path>
              </a:pathLst>
            </a:custGeom>
            <a:noFill/>
            <a:ln w="38100">
              <a:solidFill>
                <a:srgbClr val="00B0F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1273" name="任意多边形 11"/>
            <p:cNvSpPr>
              <a:spLocks noChangeArrowheads="1"/>
            </p:cNvSpPr>
            <p:nvPr/>
          </p:nvSpPr>
          <p:spPr bwMode="auto">
            <a:xfrm rot="-137307">
              <a:off x="1329" y="373"/>
              <a:ext cx="803" cy="204"/>
            </a:xfrm>
            <a:custGeom>
              <a:avLst/>
              <a:gdLst>
                <a:gd name="T0" fmla="*/ 0 w 1415143"/>
                <a:gd name="T1" fmla="*/ 0 h 317500"/>
                <a:gd name="T2" fmla="*/ 0 w 1415143"/>
                <a:gd name="T3" fmla="*/ 0 h 317500"/>
                <a:gd name="T4" fmla="*/ 0 w 1415143"/>
                <a:gd name="T5" fmla="*/ 0 h 317500"/>
                <a:gd name="T6" fmla="*/ 0 60000 65536"/>
                <a:gd name="T7" fmla="*/ 0 60000 65536"/>
                <a:gd name="T8" fmla="*/ 0 60000 65536"/>
                <a:gd name="T9" fmla="*/ 0 w 1415143"/>
                <a:gd name="T10" fmla="*/ 0 h 317500"/>
                <a:gd name="T11" fmla="*/ 1415143 w 1415143"/>
                <a:gd name="T12" fmla="*/ 317500 h 3175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15143" h="317500">
                  <a:moveTo>
                    <a:pt x="0" y="175986"/>
                  </a:moveTo>
                  <a:cubicBezTo>
                    <a:pt x="295729" y="87993"/>
                    <a:pt x="591458" y="0"/>
                    <a:pt x="827315" y="23586"/>
                  </a:cubicBezTo>
                  <a:cubicBezTo>
                    <a:pt x="1063172" y="47172"/>
                    <a:pt x="1239157" y="182336"/>
                    <a:pt x="1415143" y="317500"/>
                  </a:cubicBezTo>
                </a:path>
              </a:pathLst>
            </a:custGeom>
            <a:noFill/>
            <a:ln w="38100">
              <a:solidFill>
                <a:srgbClr val="00B0F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TextBox 18"/>
          <p:cNvSpPr>
            <a:spLocks noChangeArrowheads="1"/>
          </p:cNvSpPr>
          <p:nvPr/>
        </p:nvSpPr>
        <p:spPr bwMode="auto">
          <a:xfrm>
            <a:off x="417195" y="5318125"/>
            <a:ext cx="8135938" cy="1182775"/>
          </a:xfrm>
          <a:prstGeom prst="roundRect">
            <a:avLst>
              <a:gd name="adj" fmla="val 8958"/>
            </a:avLst>
          </a:prstGeom>
          <a:noFill/>
          <a:ln w="2857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由电源、用电器、导线、开关组成的电流可以流过的路径叫做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电路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" name="AutoShape 22"/>
          <p:cNvSpPr>
            <a:spLocks noChangeArrowheads="1"/>
          </p:cNvSpPr>
          <p:nvPr/>
        </p:nvSpPr>
        <p:spPr bwMode="auto">
          <a:xfrm>
            <a:off x="3808730" y="2143125"/>
            <a:ext cx="1044575" cy="576263"/>
          </a:xfrm>
          <a:prstGeom prst="wedgeRoundRectCallout">
            <a:avLst>
              <a:gd name="adj1" fmla="val -106537"/>
              <a:gd name="adj2" fmla="val 1365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66CC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电源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" name="AutoShape 24"/>
          <p:cNvSpPr>
            <a:spLocks noChangeArrowheads="1"/>
          </p:cNvSpPr>
          <p:nvPr/>
        </p:nvSpPr>
        <p:spPr bwMode="auto">
          <a:xfrm>
            <a:off x="1937068" y="4483100"/>
            <a:ext cx="1004887" cy="576263"/>
          </a:xfrm>
          <a:prstGeom prst="wedgeRoundRectCallout">
            <a:avLst>
              <a:gd name="adj1" fmla="val 65009"/>
              <a:gd name="adj2" fmla="val -83611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66CC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导线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" name="AutoShape 25"/>
          <p:cNvSpPr>
            <a:spLocks noChangeArrowheads="1"/>
          </p:cNvSpPr>
          <p:nvPr/>
        </p:nvSpPr>
        <p:spPr bwMode="auto">
          <a:xfrm>
            <a:off x="6366193" y="2106613"/>
            <a:ext cx="1441450" cy="576262"/>
          </a:xfrm>
          <a:prstGeom prst="wedgeRoundRectCallout">
            <a:avLst>
              <a:gd name="adj1" fmla="val -56940"/>
              <a:gd name="adj2" fmla="val 118046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66CC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用电器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4" name="AutoShape 26"/>
          <p:cNvSpPr>
            <a:spLocks noChangeArrowheads="1"/>
          </p:cNvSpPr>
          <p:nvPr/>
        </p:nvSpPr>
        <p:spPr bwMode="auto">
          <a:xfrm>
            <a:off x="6869430" y="4340225"/>
            <a:ext cx="1152525" cy="576263"/>
          </a:xfrm>
          <a:prstGeom prst="wedgeRoundRectCallout">
            <a:avLst>
              <a:gd name="adj1" fmla="val -182093"/>
              <a:gd name="adj2" fmla="val 54958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66CC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开关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9" name="Rectangle 16"/>
          <p:cNvSpPr>
            <a:spLocks noChangeArrowheads="1"/>
          </p:cNvSpPr>
          <p:nvPr/>
        </p:nvSpPr>
        <p:spPr bwMode="auto">
          <a:xfrm>
            <a:off x="1433830" y="1567180"/>
            <a:ext cx="23799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/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电路的组成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2638</Words>
  <Application>WPS 演示</Application>
  <PresentationFormat>全屏显示(4:3)</PresentationFormat>
  <Paragraphs>402</Paragraphs>
  <Slides>44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44</vt:i4>
      </vt:variant>
    </vt:vector>
  </HeadingPairs>
  <TitlesOfParts>
    <vt:vector size="56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Comic Sans MS</vt:lpstr>
      <vt:lpstr>Calibri</vt:lpstr>
      <vt:lpstr>Arial Unicode MS</vt:lpstr>
      <vt:lpstr>Baskerville Old Face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89</cp:revision>
  <dcterms:created xsi:type="dcterms:W3CDTF">2019-08-19T07:30:00Z</dcterms:created>
  <dcterms:modified xsi:type="dcterms:W3CDTF">2023-02-21T06:11:17Z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96F3963E7A564782A0880122F3EFA2C6</vt:lpwstr>
  </property>
</Properties>
</file>