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8" r:id="rId3"/>
    <p:sldId id="289" r:id="rId4"/>
    <p:sldId id="315" r:id="rId5"/>
    <p:sldId id="299" r:id="rId6"/>
    <p:sldId id="353" r:id="rId7"/>
    <p:sldId id="354" r:id="rId8"/>
    <p:sldId id="317" r:id="rId9"/>
    <p:sldId id="318" r:id="rId10"/>
    <p:sldId id="312" r:id="rId11"/>
    <p:sldId id="355" r:id="rId12"/>
    <p:sldId id="356" r:id="rId13"/>
    <p:sldId id="300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05" r:id="rId22"/>
    <p:sldId id="313" r:id="rId23"/>
    <p:sldId id="366" r:id="rId24"/>
    <p:sldId id="36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20"/>
        <p:guide pos="2849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6" Type="http://schemas.openxmlformats.org/officeDocument/2006/relationships/theme" Target="../theme/theme1.xml"/><Relationship Id="rId45" Type="http://schemas.openxmlformats.org/officeDocument/2006/relationships/image" Target="../media/image2.png"/><Relationship Id="rId44" Type="http://schemas.openxmlformats.org/officeDocument/2006/relationships/image" Target="../media/image1.png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audio" Target="../media/audio5.wav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2.v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6.sv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12.png"/><Relationship Id="rId2" Type="http://schemas.openxmlformats.org/officeDocument/2006/relationships/image" Target="../media/image6.sv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6.sv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4.svg"/><Relationship Id="rId3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59055" y="2124075"/>
            <a:ext cx="9085580" cy="175323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第十六章 电流做功与电功率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测量电功率</a:t>
            </a:r>
            <a:endParaRPr sz="5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4" name="WordArt 4"/>
          <p:cNvSpPr>
            <a:spLocks noChangeArrowheads="1" noChangeShapeType="1"/>
          </p:cNvSpPr>
          <p:nvPr/>
        </p:nvSpPr>
        <p:spPr bwMode="auto">
          <a:xfrm>
            <a:off x="835978" y="706120"/>
            <a:ext cx="252095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28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想一想</a:t>
            </a:r>
            <a:endParaRPr lang="zh-CN" altLang="en-US" sz="28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085" y="1832610"/>
            <a:ext cx="85070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（3）电流表、电压表应分别连在什么位置上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342900" y="3575050"/>
            <a:ext cx="84582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答：电压表应与小灯泡并联，电流表应与小灯泡串联。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4" name="WordArt 4"/>
          <p:cNvSpPr>
            <a:spLocks noChangeArrowheads="1" noChangeShapeType="1"/>
          </p:cNvSpPr>
          <p:nvPr/>
        </p:nvSpPr>
        <p:spPr bwMode="auto">
          <a:xfrm>
            <a:off x="835978" y="706120"/>
            <a:ext cx="252095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28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想一想</a:t>
            </a:r>
            <a:endParaRPr lang="zh-CN" altLang="en-US" sz="28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/>
        </p:nvSpPr>
        <p:spPr>
          <a:xfrm>
            <a:off x="533400" y="1899285"/>
            <a:ext cx="8094980" cy="1074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（4）滑动变阻器的滑片在闭合开关前应该放在什么位置</a:t>
            </a: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629285" y="3602355"/>
            <a:ext cx="79032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答：电阻值最大的位置，保护电路的作用。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36295" y="978535"/>
            <a:ext cx="224282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flatTx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5.实验步骤: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40765" y="1834515"/>
            <a:ext cx="7061835" cy="3322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）设计电路,连接电路。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）开关闭合前,滑动变阻器移到最大值。（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）调节滑动变阻器,使电压表示数小于,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等于和略大于灯泡的额定电压。分别读出电流表的示数,并且观察小灯泡的亮度。         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09930" y="842010"/>
            <a:ext cx="68764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设计测量小灯泡电功率的实验电路图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2016266" y="2011216"/>
            <a:ext cx="5111750" cy="4105275"/>
            <a:chOff x="3470" y="28"/>
            <a:chExt cx="2268" cy="1860"/>
          </a:xfrm>
          <a:solidFill>
            <a:srgbClr val="CCFFCC"/>
          </a:solidFill>
        </p:grpSpPr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3470" y="28"/>
              <a:ext cx="2268" cy="1860"/>
            </a:xfrm>
            <a:prstGeom prst="rect">
              <a:avLst/>
            </a:prstGeom>
            <a:grpFill/>
            <a:ln w="38100">
              <a:solidFill>
                <a:srgbClr val="FF3300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4789" y="834"/>
              <a:ext cx="207" cy="167"/>
            </a:xfrm>
            <a:prstGeom prst="rect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b="1" i="1">
                  <a:latin typeface="Times New Roman" panose="02020603050405020304" pitchFamily="18" charset="0"/>
                </a:rPr>
                <a:t>Ｐ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>
              <a:off x="4293" y="161"/>
              <a:ext cx="0" cy="315"/>
            </a:xfrm>
            <a:prstGeom prst="line">
              <a:avLst/>
            </a:prstGeom>
            <a:grpFill/>
            <a:ln w="3810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  <p:sp>
          <p:nvSpPr>
            <p:cNvPr id="10248" name="Line 8"/>
            <p:cNvSpPr>
              <a:spLocks noChangeShapeType="1"/>
            </p:cNvSpPr>
            <p:nvPr/>
          </p:nvSpPr>
          <p:spPr bwMode="auto">
            <a:xfrm>
              <a:off x="4334" y="251"/>
              <a:ext cx="0" cy="179"/>
            </a:xfrm>
            <a:prstGeom prst="line">
              <a:avLst/>
            </a:prstGeom>
            <a:grp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  <p:grpSp>
          <p:nvGrpSpPr>
            <p:cNvPr id="3" name="Group 9"/>
            <p:cNvGrpSpPr/>
            <p:nvPr/>
          </p:nvGrpSpPr>
          <p:grpSpPr bwMode="auto">
            <a:xfrm>
              <a:off x="3589" y="520"/>
              <a:ext cx="248" cy="314"/>
              <a:chOff x="1429" y="2931"/>
              <a:chExt cx="272" cy="318"/>
            </a:xfrm>
            <a:grpFill/>
          </p:grpSpPr>
          <p:sp>
            <p:nvSpPr>
              <p:cNvPr id="10250" name="Oval 10"/>
              <p:cNvSpPr>
                <a:spLocks noChangeArrowheads="1"/>
              </p:cNvSpPr>
              <p:nvPr/>
            </p:nvSpPr>
            <p:spPr bwMode="auto">
              <a:xfrm>
                <a:off x="1429" y="2931"/>
                <a:ext cx="272" cy="318"/>
              </a:xfrm>
              <a:prstGeom prst="ellipse">
                <a:avLst/>
              </a:prstGeom>
              <a:grpFill/>
              <a:ln w="38100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51" name="Text Box 11"/>
              <p:cNvSpPr txBox="1">
                <a:spLocks noChangeArrowheads="1"/>
              </p:cNvSpPr>
              <p:nvPr/>
            </p:nvSpPr>
            <p:spPr bwMode="auto">
              <a:xfrm>
                <a:off x="1453" y="2963"/>
                <a:ext cx="227" cy="2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" name="Group 12"/>
            <p:cNvGrpSpPr/>
            <p:nvPr/>
          </p:nvGrpSpPr>
          <p:grpSpPr bwMode="auto">
            <a:xfrm>
              <a:off x="3983" y="1310"/>
              <a:ext cx="310" cy="314"/>
              <a:chOff x="1407" y="2868"/>
              <a:chExt cx="339" cy="318"/>
            </a:xfrm>
            <a:grpFill/>
          </p:grpSpPr>
          <p:sp>
            <p:nvSpPr>
              <p:cNvPr id="10253" name="Oval 13"/>
              <p:cNvSpPr>
                <a:spLocks noChangeArrowheads="1"/>
              </p:cNvSpPr>
              <p:nvPr/>
            </p:nvSpPr>
            <p:spPr bwMode="auto">
              <a:xfrm>
                <a:off x="1407" y="2868"/>
                <a:ext cx="272" cy="318"/>
              </a:xfrm>
              <a:prstGeom prst="ellipse">
                <a:avLst/>
              </a:prstGeom>
              <a:grpFill/>
              <a:ln w="38100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54" name="Text Box 14"/>
              <p:cNvSpPr txBox="1">
                <a:spLocks noChangeArrowheads="1"/>
              </p:cNvSpPr>
              <p:nvPr/>
            </p:nvSpPr>
            <p:spPr bwMode="auto">
              <a:xfrm>
                <a:off x="1429" y="2931"/>
                <a:ext cx="317" cy="2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endPara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" name="Group 15"/>
            <p:cNvGrpSpPr/>
            <p:nvPr/>
          </p:nvGrpSpPr>
          <p:grpSpPr bwMode="auto">
            <a:xfrm>
              <a:off x="4748" y="117"/>
              <a:ext cx="248" cy="202"/>
              <a:chOff x="2880" y="2478"/>
              <a:chExt cx="272" cy="204"/>
            </a:xfrm>
            <a:grpFill/>
          </p:grpSpPr>
          <p:sp>
            <p:nvSpPr>
              <p:cNvPr id="10256" name="Oval 16"/>
              <p:cNvSpPr>
                <a:spLocks noChangeArrowheads="1"/>
              </p:cNvSpPr>
              <p:nvPr/>
            </p:nvSpPr>
            <p:spPr bwMode="auto">
              <a:xfrm>
                <a:off x="2880" y="2614"/>
                <a:ext cx="68" cy="68"/>
              </a:xfrm>
              <a:prstGeom prst="ellipse">
                <a:avLst/>
              </a:prstGeom>
              <a:grpFill/>
              <a:ln w="38100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57" name="Line 17"/>
              <p:cNvSpPr>
                <a:spLocks noChangeShapeType="1"/>
              </p:cNvSpPr>
              <p:nvPr/>
            </p:nvSpPr>
            <p:spPr bwMode="auto">
              <a:xfrm flipV="1">
                <a:off x="2925" y="2478"/>
                <a:ext cx="227" cy="136"/>
              </a:xfrm>
              <a:prstGeom prst="line">
                <a:avLst/>
              </a:prstGeom>
              <a:grpFill/>
              <a:ln w="38100">
                <a:solidFill>
                  <a:srgbClr val="FF33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0258" name="Freeform 18"/>
            <p:cNvSpPr/>
            <p:nvPr/>
          </p:nvSpPr>
          <p:spPr bwMode="auto">
            <a:xfrm>
              <a:off x="3713" y="296"/>
              <a:ext cx="580" cy="224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0" y="0"/>
                </a:cxn>
                <a:cxn ang="0">
                  <a:pos x="0" y="227"/>
                </a:cxn>
              </a:cxnLst>
              <a:rect l="0" t="0" r="r" b="b"/>
              <a:pathLst>
                <a:path w="635" h="227">
                  <a:moveTo>
                    <a:pt x="635" y="0"/>
                  </a:moveTo>
                  <a:lnTo>
                    <a:pt x="0" y="0"/>
                  </a:lnTo>
                  <a:lnTo>
                    <a:pt x="0" y="227"/>
                  </a:lnTo>
                </a:path>
              </a:pathLst>
            </a:custGeom>
            <a:grpFill/>
            <a:ln w="38100" cmpd="sng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59" name="Freeform 19"/>
            <p:cNvSpPr/>
            <p:nvPr/>
          </p:nvSpPr>
          <p:spPr bwMode="auto">
            <a:xfrm>
              <a:off x="3713" y="834"/>
              <a:ext cx="301" cy="2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7"/>
                </a:cxn>
                <a:cxn ang="0">
                  <a:pos x="227" y="317"/>
                </a:cxn>
              </a:cxnLst>
              <a:rect l="0" t="0" r="r" b="b"/>
              <a:pathLst>
                <a:path w="227" h="317">
                  <a:moveTo>
                    <a:pt x="0" y="0"/>
                  </a:moveTo>
                  <a:lnTo>
                    <a:pt x="0" y="317"/>
                  </a:lnTo>
                  <a:lnTo>
                    <a:pt x="227" y="317"/>
                  </a:lnTo>
                </a:path>
              </a:pathLst>
            </a:custGeom>
            <a:grpFill/>
            <a:ln w="38100" cmpd="sng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0" name="Freeform 20"/>
            <p:cNvSpPr/>
            <p:nvPr/>
          </p:nvSpPr>
          <p:spPr bwMode="auto">
            <a:xfrm>
              <a:off x="3796" y="1148"/>
              <a:ext cx="207" cy="3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3"/>
                </a:cxn>
                <a:cxn ang="0">
                  <a:pos x="227" y="363"/>
                </a:cxn>
              </a:cxnLst>
              <a:rect l="0" t="0" r="r" b="b"/>
              <a:pathLst>
                <a:path w="227" h="363">
                  <a:moveTo>
                    <a:pt x="0" y="0"/>
                  </a:moveTo>
                  <a:lnTo>
                    <a:pt x="0" y="363"/>
                  </a:lnTo>
                  <a:lnTo>
                    <a:pt x="227" y="363"/>
                  </a:lnTo>
                </a:path>
              </a:pathLst>
            </a:custGeom>
            <a:grpFill/>
            <a:ln w="38100" cmpd="sng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1" name="Line 21"/>
            <p:cNvSpPr>
              <a:spLocks noChangeShapeType="1"/>
            </p:cNvSpPr>
            <p:nvPr/>
          </p:nvSpPr>
          <p:spPr bwMode="auto">
            <a:xfrm>
              <a:off x="4334" y="296"/>
              <a:ext cx="414" cy="0"/>
            </a:xfrm>
            <a:prstGeom prst="line">
              <a:avLst/>
            </a:prstGeom>
            <a:grpFill/>
            <a:ln w="3810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  <p:sp>
          <p:nvSpPr>
            <p:cNvPr id="10262" name="Freeform 22"/>
            <p:cNvSpPr/>
            <p:nvPr/>
          </p:nvSpPr>
          <p:spPr bwMode="auto">
            <a:xfrm>
              <a:off x="5038" y="296"/>
              <a:ext cx="580" cy="5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7" y="0"/>
                </a:cxn>
                <a:cxn ang="0">
                  <a:pos x="635" y="0"/>
                </a:cxn>
                <a:cxn ang="0">
                  <a:pos x="635" y="862"/>
                </a:cxn>
                <a:cxn ang="0">
                  <a:pos x="226" y="862"/>
                </a:cxn>
              </a:cxnLst>
              <a:rect l="0" t="0" r="r" b="b"/>
              <a:pathLst>
                <a:path w="635" h="862">
                  <a:moveTo>
                    <a:pt x="0" y="0"/>
                  </a:moveTo>
                  <a:lnTo>
                    <a:pt x="317" y="0"/>
                  </a:lnTo>
                  <a:lnTo>
                    <a:pt x="635" y="0"/>
                  </a:lnTo>
                  <a:lnTo>
                    <a:pt x="635" y="862"/>
                  </a:lnTo>
                  <a:lnTo>
                    <a:pt x="226" y="862"/>
                  </a:lnTo>
                </a:path>
              </a:pathLst>
            </a:custGeom>
            <a:grpFill/>
            <a:ln w="38100" cmpd="sng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3" name="Freeform 23"/>
            <p:cNvSpPr/>
            <p:nvPr/>
          </p:nvSpPr>
          <p:spPr bwMode="auto">
            <a:xfrm>
              <a:off x="4996" y="834"/>
              <a:ext cx="332" cy="224"/>
            </a:xfrm>
            <a:custGeom>
              <a:avLst/>
              <a:gdLst/>
              <a:ahLst/>
              <a:cxnLst>
                <a:cxn ang="0">
                  <a:pos x="363" y="0"/>
                </a:cxn>
                <a:cxn ang="0">
                  <a:pos x="0" y="0"/>
                </a:cxn>
                <a:cxn ang="0">
                  <a:pos x="0" y="226"/>
                </a:cxn>
              </a:cxnLst>
              <a:rect l="0" t="0" r="r" b="b"/>
              <a:pathLst>
                <a:path w="363" h="226">
                  <a:moveTo>
                    <a:pt x="363" y="0"/>
                  </a:moveTo>
                  <a:lnTo>
                    <a:pt x="0" y="0"/>
                  </a:lnTo>
                  <a:lnTo>
                    <a:pt x="0" y="226"/>
                  </a:lnTo>
                </a:path>
              </a:pathLst>
            </a:custGeom>
            <a:grpFill/>
            <a:ln w="38100" cmpd="sng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4" name="Line 24"/>
            <p:cNvSpPr>
              <a:spLocks noChangeShapeType="1"/>
            </p:cNvSpPr>
            <p:nvPr/>
          </p:nvSpPr>
          <p:spPr bwMode="auto">
            <a:xfrm>
              <a:off x="4996" y="834"/>
              <a:ext cx="0" cy="224"/>
            </a:xfrm>
            <a:prstGeom prst="line">
              <a:avLst/>
            </a:prstGeom>
            <a:grpFill/>
            <a:ln w="3810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  <p:sp>
          <p:nvSpPr>
            <p:cNvPr id="10265" name="Text Box 25"/>
            <p:cNvSpPr txBox="1">
              <a:spLocks noChangeArrowheads="1"/>
            </p:cNvSpPr>
            <p:nvPr/>
          </p:nvSpPr>
          <p:spPr bwMode="auto">
            <a:xfrm>
              <a:off x="4831" y="1192"/>
              <a:ext cx="415" cy="167"/>
            </a:xfrm>
            <a:prstGeom prst="rect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R′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3775" y="1103"/>
              <a:ext cx="62" cy="67"/>
            </a:xfrm>
            <a:prstGeom prst="ellipse">
              <a:avLst/>
            </a:prstGeom>
            <a:grpFill/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7" name="Text Box 27"/>
            <p:cNvSpPr txBox="1">
              <a:spLocks noChangeArrowheads="1"/>
            </p:cNvSpPr>
            <p:nvPr/>
          </p:nvSpPr>
          <p:spPr bwMode="auto">
            <a:xfrm>
              <a:off x="4664" y="28"/>
              <a:ext cx="238" cy="167"/>
            </a:xfrm>
            <a:prstGeom prst="rect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68" name="Oval 28"/>
            <p:cNvSpPr>
              <a:spLocks noChangeArrowheads="1"/>
            </p:cNvSpPr>
            <p:nvPr/>
          </p:nvSpPr>
          <p:spPr bwMode="auto">
            <a:xfrm>
              <a:off x="4014" y="981"/>
              <a:ext cx="227" cy="272"/>
            </a:xfrm>
            <a:prstGeom prst="ellipse">
              <a:avLst/>
            </a:prstGeom>
            <a:grp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3600" b="1">
                  <a:latin typeface="Times New Roman" panose="02020603050405020304" pitchFamily="18" charset="0"/>
                </a:rPr>
                <a:t>×</a:t>
              </a:r>
              <a:endParaRPr lang="en-US" altLang="zh-CN" sz="3600" b="1">
                <a:latin typeface="Times New Roman" panose="02020603050405020304" pitchFamily="18" charset="0"/>
              </a:endParaRPr>
            </a:p>
          </p:txBody>
        </p:sp>
        <p:sp>
          <p:nvSpPr>
            <p:cNvPr id="10269" name="Line 29"/>
            <p:cNvSpPr>
              <a:spLocks noChangeShapeType="1"/>
            </p:cNvSpPr>
            <p:nvPr/>
          </p:nvSpPr>
          <p:spPr bwMode="auto">
            <a:xfrm>
              <a:off x="4241" y="1117"/>
              <a:ext cx="589" cy="1"/>
            </a:xfrm>
            <a:prstGeom prst="line">
              <a:avLst/>
            </a:prstGeom>
            <a:grpFill/>
            <a:ln w="3810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  <p:sp>
          <p:nvSpPr>
            <p:cNvPr id="10270" name="Rectangle 30"/>
            <p:cNvSpPr>
              <a:spLocks noChangeArrowheads="1"/>
            </p:cNvSpPr>
            <p:nvPr/>
          </p:nvSpPr>
          <p:spPr bwMode="auto">
            <a:xfrm>
              <a:off x="4789" y="1058"/>
              <a:ext cx="456" cy="134"/>
            </a:xfrm>
            <a:prstGeom prst="rect">
              <a:avLst/>
            </a:prstGeom>
            <a:grpFill/>
            <a:ln w="9525">
              <a:solidFill>
                <a:srgbClr val="FF3300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71" name="Freeform 31"/>
            <p:cNvSpPr/>
            <p:nvPr/>
          </p:nvSpPr>
          <p:spPr bwMode="auto">
            <a:xfrm>
              <a:off x="4241" y="1117"/>
              <a:ext cx="272" cy="40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272" y="408"/>
                </a:cxn>
                <a:cxn ang="0">
                  <a:pos x="0" y="408"/>
                </a:cxn>
              </a:cxnLst>
              <a:rect l="0" t="0" r="r" b="b"/>
              <a:pathLst>
                <a:path w="272" h="408">
                  <a:moveTo>
                    <a:pt x="272" y="0"/>
                  </a:moveTo>
                  <a:lnTo>
                    <a:pt x="272" y="408"/>
                  </a:lnTo>
                  <a:lnTo>
                    <a:pt x="0" y="408"/>
                  </a:lnTo>
                </a:path>
              </a:pathLst>
            </a:custGeom>
            <a:grpFill/>
            <a:ln w="38100" cmpd="sng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72" name="Oval 32"/>
            <p:cNvSpPr>
              <a:spLocks noChangeArrowheads="1"/>
            </p:cNvSpPr>
            <p:nvPr/>
          </p:nvSpPr>
          <p:spPr bwMode="auto">
            <a:xfrm>
              <a:off x="4468" y="1095"/>
              <a:ext cx="62" cy="67"/>
            </a:xfrm>
            <a:prstGeom prst="ellipse">
              <a:avLst/>
            </a:prstGeom>
            <a:grpFill/>
            <a:ln w="952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21715" y="842010"/>
            <a:ext cx="56495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2C1D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动画演示：测小灯泡的电功率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96975" y="848995"/>
            <a:ext cx="24765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flatTx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实验记录表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8435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2057400"/>
          <a:ext cx="8610600" cy="3111500"/>
        </p:xfrm>
        <a:graphic>
          <a:graphicData uri="http://schemas.openxmlformats.org/drawingml/2006/table">
            <a:tbl>
              <a:tblPr/>
              <a:tblGrid>
                <a:gridCol w="1371600"/>
                <a:gridCol w="1752600"/>
                <a:gridCol w="1828800"/>
                <a:gridCol w="1600200"/>
                <a:gridCol w="20574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小电灯规格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电压表示数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U/V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电流表示数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I/A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小电灯的亮度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小电灯的功率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P/W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额定电压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额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=2.5V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33"/>
          <p:cNvGrpSpPr/>
          <p:nvPr/>
        </p:nvGrpSpPr>
        <p:grpSpPr bwMode="auto">
          <a:xfrm>
            <a:off x="2286000" y="2895600"/>
            <a:ext cx="5986463" cy="522288"/>
            <a:chOff x="0" y="0"/>
            <a:chExt cx="3771" cy="329"/>
          </a:xfrm>
        </p:grpSpPr>
        <p:sp>
          <p:nvSpPr>
            <p:cNvPr id="18466" name="Rectangle 34"/>
            <p:cNvSpPr>
              <a:spLocks noChangeArrowheads="1"/>
            </p:cNvSpPr>
            <p:nvPr/>
          </p:nvSpPr>
          <p:spPr bwMode="auto">
            <a:xfrm>
              <a:off x="0" y="0"/>
              <a:ext cx="240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7" name="Rectangle 35"/>
            <p:cNvSpPr>
              <a:spLocks noChangeArrowheads="1"/>
            </p:cNvSpPr>
            <p:nvPr/>
          </p:nvSpPr>
          <p:spPr bwMode="auto">
            <a:xfrm>
              <a:off x="1008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0.32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68" name="Rectangle 36"/>
            <p:cNvSpPr>
              <a:spLocks noChangeArrowheads="1"/>
            </p:cNvSpPr>
            <p:nvPr/>
          </p:nvSpPr>
          <p:spPr bwMode="auto">
            <a:xfrm>
              <a:off x="1920" y="0"/>
              <a:ext cx="1016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发光较弱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469" name="Rectangle 37"/>
            <p:cNvSpPr>
              <a:spLocks noChangeArrowheads="1"/>
            </p:cNvSpPr>
            <p:nvPr/>
          </p:nvSpPr>
          <p:spPr bwMode="auto">
            <a:xfrm>
              <a:off x="3264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0.64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968375" y="768985"/>
            <a:ext cx="22720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flatTx/>
          </a:bodyPr>
          <a:lstStyle/>
          <a:p>
            <a:pPr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实验记录表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/>
        </p:nvGraphicFramePr>
        <p:xfrm>
          <a:off x="304800" y="2057400"/>
          <a:ext cx="8610600" cy="3111500"/>
        </p:xfrm>
        <a:graphic>
          <a:graphicData uri="http://schemas.openxmlformats.org/drawingml/2006/table">
            <a:tbl>
              <a:tblPr/>
              <a:tblGrid>
                <a:gridCol w="1371600"/>
                <a:gridCol w="1752600"/>
                <a:gridCol w="1828800"/>
                <a:gridCol w="1600200"/>
                <a:gridCol w="20574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小电灯规格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电压表示数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U/V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电流表示数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I/A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小电灯的亮度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小电灯的功率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P/W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额定电压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额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=2.5V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8465" name="Group 33"/>
          <p:cNvGrpSpPr/>
          <p:nvPr/>
        </p:nvGrpSpPr>
        <p:grpSpPr bwMode="auto">
          <a:xfrm>
            <a:off x="2286000" y="2895600"/>
            <a:ext cx="5986463" cy="522288"/>
            <a:chOff x="0" y="0"/>
            <a:chExt cx="3771" cy="329"/>
          </a:xfrm>
        </p:grpSpPr>
        <p:sp>
          <p:nvSpPr>
            <p:cNvPr id="19490" name="Rectangle 34"/>
            <p:cNvSpPr>
              <a:spLocks noChangeArrowheads="1"/>
            </p:cNvSpPr>
            <p:nvPr/>
          </p:nvSpPr>
          <p:spPr bwMode="auto">
            <a:xfrm>
              <a:off x="0" y="0"/>
              <a:ext cx="240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1" name="Rectangle 35"/>
            <p:cNvSpPr>
              <a:spLocks noChangeArrowheads="1"/>
            </p:cNvSpPr>
            <p:nvPr/>
          </p:nvSpPr>
          <p:spPr bwMode="auto">
            <a:xfrm>
              <a:off x="1008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0.32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2" name="Rectangle 36"/>
            <p:cNvSpPr>
              <a:spLocks noChangeArrowheads="1"/>
            </p:cNvSpPr>
            <p:nvPr/>
          </p:nvSpPr>
          <p:spPr bwMode="auto">
            <a:xfrm>
              <a:off x="1920" y="0"/>
              <a:ext cx="1016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发光较弱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93" name="Rectangle 37"/>
            <p:cNvSpPr>
              <a:spLocks noChangeArrowheads="1"/>
            </p:cNvSpPr>
            <p:nvPr/>
          </p:nvSpPr>
          <p:spPr bwMode="auto">
            <a:xfrm>
              <a:off x="3264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0.64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38"/>
          <p:cNvGrpSpPr/>
          <p:nvPr/>
        </p:nvGrpSpPr>
        <p:grpSpPr bwMode="auto">
          <a:xfrm>
            <a:off x="2133600" y="3733800"/>
            <a:ext cx="5846763" cy="522288"/>
            <a:chOff x="0" y="0"/>
            <a:chExt cx="3683" cy="329"/>
          </a:xfrm>
        </p:grpSpPr>
        <p:sp>
          <p:nvSpPr>
            <p:cNvPr id="19495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395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2.5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6" name="Rectangle 40"/>
            <p:cNvSpPr>
              <a:spLocks noChangeArrowheads="1"/>
            </p:cNvSpPr>
            <p:nvPr/>
          </p:nvSpPr>
          <p:spPr bwMode="auto">
            <a:xfrm>
              <a:off x="1200" y="0"/>
              <a:ext cx="395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7" name="Rectangle 41"/>
            <p:cNvSpPr>
              <a:spLocks noChangeArrowheads="1"/>
            </p:cNvSpPr>
            <p:nvPr/>
          </p:nvSpPr>
          <p:spPr bwMode="auto">
            <a:xfrm>
              <a:off x="2016" y="0"/>
              <a:ext cx="1016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正常发光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98" name="Rectangle 42"/>
            <p:cNvSpPr>
              <a:spLocks noChangeArrowheads="1"/>
            </p:cNvSpPr>
            <p:nvPr/>
          </p:nvSpPr>
          <p:spPr bwMode="auto">
            <a:xfrm>
              <a:off x="3456" y="0"/>
              <a:ext cx="22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968375" y="768985"/>
            <a:ext cx="22720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flatTx/>
          </a:bodyPr>
          <a:lstStyle/>
          <a:p>
            <a:pPr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实验记录表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2057400"/>
          <a:ext cx="8610600" cy="3111500"/>
        </p:xfrm>
        <a:graphic>
          <a:graphicData uri="http://schemas.openxmlformats.org/drawingml/2006/table">
            <a:tbl>
              <a:tblPr/>
              <a:tblGrid>
                <a:gridCol w="1371600"/>
                <a:gridCol w="1752600"/>
                <a:gridCol w="1828800"/>
                <a:gridCol w="1600200"/>
                <a:gridCol w="20574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小电灯规格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电压表示数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U/V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电流表示数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I/A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小电灯的亮度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小电灯的功率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P/W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额定电压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zh-CN" alt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额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=2.5V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8465" name="Group 33"/>
          <p:cNvGrpSpPr/>
          <p:nvPr/>
        </p:nvGrpSpPr>
        <p:grpSpPr bwMode="auto">
          <a:xfrm>
            <a:off x="2286000" y="2895600"/>
            <a:ext cx="5986463" cy="522288"/>
            <a:chOff x="0" y="0"/>
            <a:chExt cx="3771" cy="329"/>
          </a:xfrm>
        </p:grpSpPr>
        <p:sp>
          <p:nvSpPr>
            <p:cNvPr id="19490" name="Rectangle 34"/>
            <p:cNvSpPr>
              <a:spLocks noChangeArrowheads="1"/>
            </p:cNvSpPr>
            <p:nvPr/>
          </p:nvSpPr>
          <p:spPr bwMode="auto">
            <a:xfrm>
              <a:off x="0" y="0"/>
              <a:ext cx="240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1" name="Rectangle 35"/>
            <p:cNvSpPr>
              <a:spLocks noChangeArrowheads="1"/>
            </p:cNvSpPr>
            <p:nvPr/>
          </p:nvSpPr>
          <p:spPr bwMode="auto">
            <a:xfrm>
              <a:off x="1008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0.32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2" name="Rectangle 36"/>
            <p:cNvSpPr>
              <a:spLocks noChangeArrowheads="1"/>
            </p:cNvSpPr>
            <p:nvPr/>
          </p:nvSpPr>
          <p:spPr bwMode="auto">
            <a:xfrm>
              <a:off x="1920" y="0"/>
              <a:ext cx="1016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发光较弱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93" name="Rectangle 37"/>
            <p:cNvSpPr>
              <a:spLocks noChangeArrowheads="1"/>
            </p:cNvSpPr>
            <p:nvPr/>
          </p:nvSpPr>
          <p:spPr bwMode="auto">
            <a:xfrm>
              <a:off x="3264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0.64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38"/>
          <p:cNvGrpSpPr/>
          <p:nvPr/>
        </p:nvGrpSpPr>
        <p:grpSpPr bwMode="auto">
          <a:xfrm>
            <a:off x="2133600" y="3733800"/>
            <a:ext cx="5846763" cy="522288"/>
            <a:chOff x="0" y="0"/>
            <a:chExt cx="3683" cy="329"/>
          </a:xfrm>
        </p:grpSpPr>
        <p:sp>
          <p:nvSpPr>
            <p:cNvPr id="19495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395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2.5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6" name="Rectangle 40"/>
            <p:cNvSpPr>
              <a:spLocks noChangeArrowheads="1"/>
            </p:cNvSpPr>
            <p:nvPr/>
          </p:nvSpPr>
          <p:spPr bwMode="auto">
            <a:xfrm>
              <a:off x="1200" y="0"/>
              <a:ext cx="395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97" name="Rectangle 41"/>
            <p:cNvSpPr>
              <a:spLocks noChangeArrowheads="1"/>
            </p:cNvSpPr>
            <p:nvPr/>
          </p:nvSpPr>
          <p:spPr bwMode="auto">
            <a:xfrm>
              <a:off x="2016" y="0"/>
              <a:ext cx="1016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正常发光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98" name="Rectangle 42"/>
            <p:cNvSpPr>
              <a:spLocks noChangeArrowheads="1"/>
            </p:cNvSpPr>
            <p:nvPr/>
          </p:nvSpPr>
          <p:spPr bwMode="auto">
            <a:xfrm>
              <a:off x="3456" y="0"/>
              <a:ext cx="22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oup 43"/>
          <p:cNvGrpSpPr/>
          <p:nvPr/>
        </p:nvGrpSpPr>
        <p:grpSpPr bwMode="auto">
          <a:xfrm>
            <a:off x="2266950" y="4477385"/>
            <a:ext cx="6075363" cy="598488"/>
            <a:chOff x="84" y="0"/>
            <a:chExt cx="3827" cy="377"/>
          </a:xfrm>
        </p:grpSpPr>
        <p:sp>
          <p:nvSpPr>
            <p:cNvPr id="20524" name="Rectangle 44"/>
            <p:cNvSpPr>
              <a:spLocks noChangeArrowheads="1"/>
            </p:cNvSpPr>
            <p:nvPr/>
          </p:nvSpPr>
          <p:spPr bwMode="auto">
            <a:xfrm>
              <a:off x="84" y="48"/>
              <a:ext cx="22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25" name="Rectangle 45"/>
            <p:cNvSpPr>
              <a:spLocks noChangeArrowheads="1"/>
            </p:cNvSpPr>
            <p:nvPr/>
          </p:nvSpPr>
          <p:spPr bwMode="auto">
            <a:xfrm>
              <a:off x="1144" y="48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0.48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26" name="Rectangle 46"/>
            <p:cNvSpPr>
              <a:spLocks noChangeArrowheads="1"/>
            </p:cNvSpPr>
            <p:nvPr/>
          </p:nvSpPr>
          <p:spPr bwMode="auto">
            <a:xfrm>
              <a:off x="1968" y="0"/>
              <a:ext cx="1016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发光很强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527" name="Rectangle 47"/>
            <p:cNvSpPr>
              <a:spLocks noChangeArrowheads="1"/>
            </p:cNvSpPr>
            <p:nvPr/>
          </p:nvSpPr>
          <p:spPr bwMode="auto">
            <a:xfrm>
              <a:off x="3404" y="0"/>
              <a:ext cx="507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1.44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56920" y="1373505"/>
            <a:ext cx="7771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小灯泡的实际电功率不一定等于额定功率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Group 3"/>
          <p:cNvGrpSpPr/>
          <p:nvPr/>
        </p:nvGrpSpPr>
        <p:grpSpPr bwMode="auto">
          <a:xfrm>
            <a:off x="974725" y="2512695"/>
            <a:ext cx="7010400" cy="3006725"/>
            <a:chOff x="0" y="0"/>
            <a:chExt cx="4416" cy="1894"/>
          </a:xfrm>
        </p:grpSpPr>
        <p:sp>
          <p:nvSpPr>
            <p:cNvPr id="20484" name="AutoShape 4"/>
            <p:cNvSpPr/>
            <p:nvPr/>
          </p:nvSpPr>
          <p:spPr bwMode="auto">
            <a:xfrm>
              <a:off x="0" y="144"/>
              <a:ext cx="384" cy="1649"/>
            </a:xfrm>
            <a:prstGeom prst="leftBrace">
              <a:avLst>
                <a:gd name="adj1" fmla="val 35786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528" y="0"/>
              <a:ext cx="3888" cy="406"/>
            </a:xfrm>
            <a:prstGeom prst="rect">
              <a:avLst/>
            </a:prstGeom>
            <a:noFill/>
            <a:ln w="76200" cmpd="tri">
              <a:solidFill>
                <a:srgbClr val="FFFF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当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U</a:t>
              </a:r>
              <a:r>
                <a:rPr lang="zh-CN" altLang="en-US" sz="3600" b="1" baseline="-25000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实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= U</a:t>
              </a:r>
              <a:r>
                <a:rPr lang="zh-CN" altLang="en-US" sz="3600" b="1" baseline="-25000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额 </a:t>
              </a: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时，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P</a:t>
              </a:r>
              <a:r>
                <a:rPr lang="zh-CN" altLang="en-US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实 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= P</a:t>
              </a:r>
              <a:r>
                <a:rPr lang="zh-CN" altLang="en-US" sz="3600" b="1" baseline="-25000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额</a:t>
              </a: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；</a:t>
              </a:r>
              <a:endParaRPr lang="zh-CN" altLang="en-US" sz="36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528" y="672"/>
              <a:ext cx="3852" cy="406"/>
            </a:xfrm>
            <a:prstGeom prst="rect">
              <a:avLst/>
            </a:prstGeom>
            <a:noFill/>
            <a:ln w="76200" cmpd="tri">
              <a:solidFill>
                <a:srgbClr val="FFFF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当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U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实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&gt; U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额 </a:t>
              </a: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时，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实 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&gt; P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额</a:t>
              </a: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；</a:t>
              </a:r>
              <a:endParaRPr lang="zh-CN" altLang="en-US" sz="36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528" y="1488"/>
              <a:ext cx="3855" cy="406"/>
            </a:xfrm>
            <a:prstGeom prst="rect">
              <a:avLst/>
            </a:prstGeom>
            <a:noFill/>
            <a:ln w="76200" cmpd="tri">
              <a:solidFill>
                <a:srgbClr val="FFFF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当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U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实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&lt; U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额 </a:t>
              </a: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时，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P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实 </a:t>
              </a:r>
              <a:r>
                <a:rPr lang="en-US" altLang="zh-CN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&lt; P</a:t>
              </a:r>
              <a:r>
                <a:rPr lang="zh-CN" altLang="en-US" sz="20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额</a:t>
              </a:r>
              <a:r>
                <a:rPr lang="zh-CN" altLang="en-US" sz="3600" b="1">
                  <a:solidFill>
                    <a:srgbClr val="00206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；</a:t>
              </a:r>
              <a:endParaRPr lang="zh-CN" altLang="en-US" sz="36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36295" y="732155"/>
            <a:ext cx="21526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实验分析：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00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36295" y="706120"/>
            <a:ext cx="26527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2C1D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模拟实验练习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3121660" y="239395"/>
            <a:ext cx="290004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*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常见故障分析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323850" y="584835"/>
            <a:ext cx="88201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5F5F5F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 sz="2800" b="1">
              <a:solidFill>
                <a:srgbClr val="FF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1105" name="Group 3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880" y="847090"/>
          <a:ext cx="8999220" cy="5913120"/>
        </p:xfrm>
        <a:graphic>
          <a:graphicData uri="http://schemas.openxmlformats.org/drawingml/2006/table">
            <a:tbl>
              <a:tblPr>
                <a:effectLst/>
                <a:tableStyleId>{5940675A-B579-460E-94D1-54222C63F5DA}</a:tableStyleId>
              </a:tblPr>
              <a:tblGrid>
                <a:gridCol w="4499610"/>
                <a:gridCol w="4499610"/>
              </a:tblGrid>
              <a:tr h="538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故障现象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原因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闭合开关，灯不亮，电流表、电压表无示数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0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闭合开关灯不亮，电流表几乎无示数，电压表指针偏转较大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滑动变阻器滑片移动时，电流表的示数及灯泡亮度不变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10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电流表、电压表的指针反方向偏转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9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导线发热冒烟，电流表示数很大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00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1100" name="Text Box 28"/>
          <p:cNvSpPr txBox="1">
            <a:spLocks noChangeArrowheads="1"/>
          </p:cNvSpPr>
          <p:nvPr/>
        </p:nvSpPr>
        <p:spPr bwMode="auto">
          <a:xfrm>
            <a:off x="4556760" y="1325563"/>
            <a:ext cx="445135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5F5F5F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接线柱接触不良或导线断了或电源、电流表电压表、开关损坏。</a:t>
            </a:r>
            <a:endParaRPr kumimoji="1"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1101" name="Text Box 29"/>
          <p:cNvSpPr txBox="1">
            <a:spLocks noChangeArrowheads="1"/>
          </p:cNvSpPr>
          <p:nvPr/>
        </p:nvSpPr>
        <p:spPr bwMode="auto">
          <a:xfrm>
            <a:off x="4603750" y="2686685"/>
            <a:ext cx="4356735" cy="829945"/>
          </a:xfrm>
          <a:prstGeom prst="rect">
            <a:avLst/>
          </a:prstGeom>
          <a:noFill/>
          <a:ln w="9525" algn="ctr">
            <a:solidFill>
              <a:srgbClr val="FFFF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5F5F5F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电流表、电压表的位置接反或灯丝断了或灯与灯座接触不良。</a:t>
            </a:r>
            <a:endParaRPr kumimoji="1"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1102" name="Text Box 30"/>
          <p:cNvSpPr txBox="1">
            <a:spLocks noChangeArrowheads="1"/>
          </p:cNvSpPr>
          <p:nvPr/>
        </p:nvSpPr>
        <p:spPr bwMode="auto">
          <a:xfrm>
            <a:off x="4850448" y="3861435"/>
            <a:ext cx="30162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5F5F5F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滑动变阻器接错了。</a:t>
            </a: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kumimoji="1"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1103" name="Text Box 31"/>
          <p:cNvSpPr txBox="1">
            <a:spLocks noChangeArrowheads="1"/>
          </p:cNvSpPr>
          <p:nvPr/>
        </p:nvSpPr>
        <p:spPr bwMode="auto">
          <a:xfrm>
            <a:off x="4843780" y="4730750"/>
            <a:ext cx="3821430" cy="89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5F5F5F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电流表、电压表的接线柱接反了。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kumimoji="1"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1104" name="Text Box 32"/>
          <p:cNvSpPr txBox="1">
            <a:spLocks noChangeArrowheads="1"/>
          </p:cNvSpPr>
          <p:nvPr/>
        </p:nvSpPr>
        <p:spPr bwMode="auto">
          <a:xfrm>
            <a:off x="4850765" y="6017895"/>
            <a:ext cx="25641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5F5F5F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发生了短路。</a:t>
            </a:r>
            <a:endParaRPr kumimoji="1"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1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1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1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31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56883" y="1020763"/>
            <a:ext cx="8229600" cy="48158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在测量额定电压为“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3.8V”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的小灯泡的额定功率的实验中，电源电压为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6V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；小灯泡的功率不超过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1.5W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，则关于电压表和电流表的量程选择正确的是（   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0~3V          0~0.6A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0~15V        0~0.6A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0~15V        0~3A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0~3V         0~3A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775710" y="2848610"/>
            <a:ext cx="4057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89230" y="773430"/>
            <a:ext cx="8744585" cy="55029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在测量小灯泡（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2.5V 0.5A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）电功率的实验中，（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）电源应至少选择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节干电池，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）要测量小灯泡的额定功率，闭合开关后，正确的操作为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___________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________________________________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__.</a:t>
            </a:r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　　　　　　　　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）某次实验时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电压表和电流表的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示数如图所示，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则此时小灯泡的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实际功率为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　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3555" name="Picture 7" descr="126a4c4bb66g215"/>
          <p:cNvPicPr>
            <a:picLocks noChangeAspect="1" noChangeArrowheads="1"/>
          </p:cNvPicPr>
          <p:nvPr/>
        </p:nvPicPr>
        <p:blipFill>
          <a:blip r:embed="rId3" cstate="email"/>
          <a:srcRect l="44199" t="19238" b="15839"/>
          <a:stretch>
            <a:fillRect/>
          </a:stretch>
        </p:blipFill>
        <p:spPr bwMode="auto">
          <a:xfrm>
            <a:off x="3876993" y="3689985"/>
            <a:ext cx="4446587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694940" y="2423160"/>
            <a:ext cx="22390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调节滑片使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15595" y="2897505"/>
            <a:ext cx="781113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电压表的示数为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2.5V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，记下电流表的示数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247900" y="5599430"/>
            <a:ext cx="97409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0.51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243070" y="1325880"/>
            <a:ext cx="6908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二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/>
      <p:bldP spid="20491" grpId="0" bldLvl="0" animBg="1"/>
      <p:bldP spid="20492" grpId="0" bldLvl="0" animBg="1"/>
      <p:bldP spid="2049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11480" y="1120458"/>
            <a:ext cx="8320088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一个灯泡的灯丝烧断了，把断了的灯丝搭在一起，灯泡会更亮。怎样解释这个现象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714693" y="2891790"/>
            <a:ext cx="7713662" cy="3046413"/>
            <a:chOff x="0" y="1570"/>
            <a:chExt cx="5760" cy="1919"/>
          </a:xfrm>
        </p:grpSpPr>
        <p:sp>
          <p:nvSpPr>
            <p:cNvPr id="28677" name="Text Box 5"/>
            <p:cNvSpPr txBox="1">
              <a:spLocks noChangeArrowheads="1"/>
            </p:cNvSpPr>
            <p:nvPr/>
          </p:nvSpPr>
          <p:spPr bwMode="auto">
            <a:xfrm>
              <a:off x="0" y="1570"/>
              <a:ext cx="5760" cy="191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把断了的灯丝搭在一起，灯丝的长度变短，电阻变小，由       可知，在电压一定时，灯丝的实际功率变大，所以灯泡会更亮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。                </a:t>
              </a:r>
              <a:endPara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24581" name="Group 6"/>
            <p:cNvGrpSpPr/>
            <p:nvPr/>
          </p:nvGrpSpPr>
          <p:grpSpPr bwMode="auto">
            <a:xfrm>
              <a:off x="1954" y="1983"/>
              <a:ext cx="1166" cy="736"/>
              <a:chOff x="-405" y="3046"/>
              <a:chExt cx="1166" cy="736"/>
            </a:xfrm>
          </p:grpSpPr>
          <p:sp>
            <p:nvSpPr>
              <p:cNvPr id="28679" name="Text Box 7"/>
              <p:cNvSpPr txBox="1">
                <a:spLocks noChangeArrowheads="1"/>
              </p:cNvSpPr>
              <p:nvPr/>
            </p:nvSpPr>
            <p:spPr bwMode="auto">
              <a:xfrm>
                <a:off x="-405" y="3258"/>
                <a:ext cx="1166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P=</a:t>
                </a:r>
                <a:endPara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0" name="Text Box 8"/>
              <p:cNvSpPr txBox="1">
                <a:spLocks noChangeArrowheads="1"/>
              </p:cNvSpPr>
              <p:nvPr/>
            </p:nvSpPr>
            <p:spPr bwMode="auto">
              <a:xfrm>
                <a:off x="85" y="3046"/>
                <a:ext cx="499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32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U</a:t>
                </a:r>
                <a:r>
                  <a:rPr lang="en-US" altLang="zh-CN" sz="3200" b="1" i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en-US" altLang="zh-CN" sz="32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1" name="Text Box 9"/>
              <p:cNvSpPr txBox="1">
                <a:spLocks noChangeArrowheads="1"/>
              </p:cNvSpPr>
              <p:nvPr/>
            </p:nvSpPr>
            <p:spPr bwMode="auto">
              <a:xfrm>
                <a:off x="113" y="3414"/>
                <a:ext cx="382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32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R</a:t>
                </a:r>
                <a:endPara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82" name="Line 10"/>
              <p:cNvSpPr>
                <a:spLocks noChangeShapeType="1"/>
              </p:cNvSpPr>
              <p:nvPr/>
            </p:nvSpPr>
            <p:spPr bwMode="auto">
              <a:xfrm>
                <a:off x="140" y="3414"/>
                <a:ext cx="409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solidFill>
                    <a:srgbClr val="FF0000"/>
                  </a:solidFill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9440" y="1914525"/>
            <a:ext cx="775081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1．通过学生自己设计实验，进一步加深对电功率概念的理解；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2．通过学生动手操作，巩固电流表和电压表的操作技能； 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3．通过实验、比较，进一步理解额定功率和实际功率的区别。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6194" name="Rectangle 2"/>
          <p:cNvSpPr>
            <a:spLocks noGrp="1" noRot="1" noChangeArrowheads="1"/>
          </p:cNvSpPr>
          <p:nvPr/>
        </p:nvSpPr>
        <p:spPr>
          <a:xfrm>
            <a:off x="413068" y="896620"/>
            <a:ext cx="8067675" cy="32416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755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115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62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4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1386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958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0530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5102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温馨回顾：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什么是电功率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电功率的物理意义是什么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电功率有哪些计算的方法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1133793" y="4848225"/>
            <a:ext cx="387191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电功率的计算公式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6196" name="AutoShape 4"/>
          <p:cNvSpPr/>
          <p:nvPr/>
        </p:nvSpPr>
        <p:spPr bwMode="auto">
          <a:xfrm>
            <a:off x="4734243" y="4271963"/>
            <a:ext cx="304800" cy="1828800"/>
          </a:xfrm>
          <a:prstGeom prst="leftBrace">
            <a:avLst>
              <a:gd name="adj1" fmla="val 50000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4589780" y="3983038"/>
            <a:ext cx="23622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P=w/t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4805680" y="4559300"/>
            <a:ext cx="17526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P=UI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1349693" y="1966913"/>
            <a:ext cx="5257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电流在单位时间内做的功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1349693" y="3048000"/>
            <a:ext cx="67157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电功率是表示电流做功快慢的物理量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5166043" y="5135563"/>
            <a:ext cx="2303462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P=U</a:t>
            </a:r>
            <a:r>
              <a:rPr lang="en-US" altLang="zh-CN" sz="3200" b="1" baseline="4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/R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P=I</a:t>
            </a:r>
            <a:r>
              <a:rPr lang="en-US" altLang="zh-CN" sz="3200" b="1" baseline="4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ldLvl="0" animBg="1"/>
      <p:bldP spid="136196" grpId="0" bldLvl="0" animBg="1"/>
      <p:bldP spid="136197" grpId="0" bldLvl="0" animBg="1"/>
      <p:bldP spid="136198" grpId="0" bldLvl="0" animBg="1"/>
      <p:bldP spid="136199" grpId="0" bldLvl="0" animBg="1"/>
      <p:bldP spid="136200" grpId="0" bldLvl="0" animBg="1"/>
      <p:bldP spid="13620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121" name="Rectangle 17"/>
          <p:cNvSpPr>
            <a:spLocks noGrp="1" noChangeArrowheads="1"/>
          </p:cNvSpPr>
          <p:nvPr/>
        </p:nvSpPr>
        <p:spPr>
          <a:xfrm>
            <a:off x="711200" y="867410"/>
            <a:ext cx="7037705" cy="18713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请同学们思考两个问题。</a:t>
            </a:r>
            <a:endParaRPr lang="zh-CN" altLang="en-US" sz="3200" b="1" dirty="0"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电功率是表示什么的物理量</a:t>
            </a: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有哪些计算的方法</a:t>
            </a: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858520" y="4507230"/>
            <a:ext cx="370459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电功率的计算公式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7123" name="AutoShape 19"/>
          <p:cNvSpPr/>
          <p:nvPr/>
        </p:nvSpPr>
        <p:spPr bwMode="auto">
          <a:xfrm>
            <a:off x="4995863" y="3884613"/>
            <a:ext cx="304800" cy="1828800"/>
          </a:xfrm>
          <a:prstGeom prst="leftBrace">
            <a:avLst>
              <a:gd name="adj1" fmla="val 50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124" name="Text Box 20"/>
          <p:cNvSpPr txBox="1">
            <a:spLocks noChangeArrowheads="1"/>
          </p:cNvSpPr>
          <p:nvPr/>
        </p:nvSpPr>
        <p:spPr bwMode="auto">
          <a:xfrm>
            <a:off x="4788024" y="3773349"/>
            <a:ext cx="2362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P=W/t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7125" name="Text Box 21"/>
          <p:cNvSpPr txBox="1">
            <a:spLocks noChangeArrowheads="1"/>
          </p:cNvSpPr>
          <p:nvPr/>
        </p:nvSpPr>
        <p:spPr bwMode="auto">
          <a:xfrm>
            <a:off x="5092824" y="5195581"/>
            <a:ext cx="17526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P=UI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791845" y="2946400"/>
            <a:ext cx="705739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电功率是表示消耗电能快慢的物理量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2" grpId="0" bldLvl="0" animBg="1" autoUpdateAnimBg="0"/>
      <p:bldP spid="47123" grpId="0"/>
      <p:bldP spid="47124" grpId="0" bldLvl="0" animBg="1" autoUpdateAnimBg="0"/>
      <p:bldP spid="47125" grpId="0" bldLvl="0" animBg="1" autoUpdateAnimBg="0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145" name="Rectangle 17"/>
          <p:cNvSpPr>
            <a:spLocks noRot="1" noChangeArrowheads="1"/>
          </p:cNvSpPr>
          <p:nvPr/>
        </p:nvSpPr>
        <p:spPr bwMode="auto">
          <a:xfrm>
            <a:off x="407035" y="1030605"/>
            <a:ext cx="8329930" cy="2136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kumimoji="1"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想想议议</a:t>
            </a:r>
            <a:r>
              <a:rPr kumimoji="1"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1" lang="en-US" altLang="zh-CN" sz="32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kumimoji="1" lang="en-US" altLang="zh-CN" sz="32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1"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1"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回顾上一章 “测量小灯泡的电阻”的实验</a:t>
            </a:r>
            <a:r>
              <a:rPr kumimoji="1"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1" lang="zh-CN" altLang="en-US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能想办法测量小灯泡的电功率吗</a:t>
            </a:r>
            <a:r>
              <a:rPr kumimoji="1" lang="en-US" altLang="zh-CN" sz="3200" b="1" dirty="0">
                <a:latin typeface="宋体" panose="0201060003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1" lang="en-US" altLang="zh-CN" sz="3200" b="1" dirty="0">
              <a:latin typeface="宋体" panose="02010600030101010101" pitchFamily="2" charset="-12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46" name="AutoShape 18"/>
          <p:cNvSpPr>
            <a:spLocks noChangeArrowheads="1"/>
          </p:cNvSpPr>
          <p:nvPr/>
        </p:nvSpPr>
        <p:spPr bwMode="auto">
          <a:xfrm>
            <a:off x="635000" y="4118928"/>
            <a:ext cx="1371600" cy="3810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48147" name="Text Box 19"/>
          <p:cNvSpPr txBox="1">
            <a:spLocks noChangeArrowheads="1"/>
          </p:cNvSpPr>
          <p:nvPr/>
        </p:nvSpPr>
        <p:spPr bwMode="auto">
          <a:xfrm>
            <a:off x="2141855" y="3739515"/>
            <a:ext cx="630047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根据公式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:P=UI,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测量出小灯泡两端的电压和流过灯泡的电流</a:t>
            </a:r>
            <a:r>
              <a:rPr kumimoji="1"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就能求出电功率。</a:t>
            </a:r>
            <a:endParaRPr kumimoji="1"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325" y="768350"/>
            <a:ext cx="6149975" cy="798830"/>
            <a:chOff x="495" y="1210"/>
            <a:chExt cx="9685" cy="1258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8" y="1340"/>
              <a:ext cx="855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测量小灯泡的电功率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5" y="1210"/>
              <a:ext cx="1258" cy="1258"/>
            </a:xfrm>
            <a:prstGeom prst="rect">
              <a:avLst/>
            </a:prstGeom>
          </p:spPr>
        </p:pic>
      </p:grp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308100" y="1435735"/>
            <a:ext cx="21793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1.实验目的：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32865" y="1929130"/>
            <a:ext cx="611346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测量小灯泡的额定功率和实际功率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366203" y="2443480"/>
            <a:ext cx="3459162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2.实验原理：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366203" y="3040380"/>
            <a:ext cx="4953000" cy="1169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3.应该测量的物理量: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______和______。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817688" y="3597910"/>
            <a:ext cx="11430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385820" y="3606800"/>
            <a:ext cx="9144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647440" y="2443480"/>
            <a:ext cx="14478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P=UI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366520" y="4132580"/>
            <a:ext cx="5756275" cy="2461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实验器材：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额定电压为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2.5V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的小灯泡一个，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，开关，滑动变阻器，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，导线若干。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995170" y="5427028"/>
            <a:ext cx="14478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电压表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852295" y="6069965"/>
            <a:ext cx="16002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4066858" y="5998528"/>
            <a:ext cx="12192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18" name="Rectangle 3"/>
          <p:cNvSpPr>
            <a:spLocks noGrp="1" noChangeArrowheads="1"/>
          </p:cNvSpPr>
          <p:nvPr/>
        </p:nvSpPr>
        <p:spPr>
          <a:xfrm>
            <a:off x="667385" y="2197100"/>
            <a:ext cx="6951345" cy="541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anose="05000000000000000000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ea typeface="黑体" panose="02010609060101010101" charset="-122"/>
                <a:cs typeface="Times New Roman" panose="02020603050405020304" pitchFamily="18" charset="0"/>
              </a:rPr>
              <a:t>）实验中为什么加入滑动变阻器</a:t>
            </a:r>
            <a:r>
              <a:rPr lang="en-US" altLang="zh-CN" sz="3200" b="1" dirty="0"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219" name="Text Box 7"/>
          <p:cNvSpPr txBox="1">
            <a:spLocks noChangeArrowheads="1"/>
          </p:cNvSpPr>
          <p:nvPr/>
        </p:nvSpPr>
        <p:spPr bwMode="auto">
          <a:xfrm>
            <a:off x="818833" y="3395980"/>
            <a:ext cx="75057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答：为了能 连续改变小灯泡两端的电压使其达到一定值。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44" name="WordArt 4"/>
          <p:cNvSpPr>
            <a:spLocks noChangeArrowheads="1" noChangeShapeType="1"/>
          </p:cNvSpPr>
          <p:nvPr/>
        </p:nvSpPr>
        <p:spPr bwMode="auto">
          <a:xfrm>
            <a:off x="835978" y="706120"/>
            <a:ext cx="252095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28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想一想</a:t>
            </a:r>
            <a:endParaRPr lang="zh-CN" altLang="en-US" sz="28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 build="p"/>
      <p:bldP spid="92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4" name="WordArt 4"/>
          <p:cNvSpPr>
            <a:spLocks noChangeArrowheads="1" noChangeShapeType="1"/>
          </p:cNvSpPr>
          <p:nvPr/>
        </p:nvSpPr>
        <p:spPr bwMode="auto">
          <a:xfrm>
            <a:off x="835978" y="706120"/>
            <a:ext cx="252095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28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想一想</a:t>
            </a:r>
            <a:endParaRPr lang="zh-CN" altLang="en-US" sz="28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720" y="1852930"/>
            <a:ext cx="82276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（2）怎样连接小灯泡与滑动变阻器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为什么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74370" y="3122613"/>
            <a:ext cx="79248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答：串联 ，为了能用滑动变阻器改变电路中的电流，从而改变小灯泡两端的电压。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tags/tag1.xml><?xml version="1.0" encoding="utf-8"?>
<p:tagLst xmlns:p="http://schemas.openxmlformats.org/presentationml/2006/main">
  <p:tag name="KSO_WM_UNIT_TABLE_BEAUTIFY" val="smartTable{fbb1cde3-29a1-4c32-86be-daec4a5ab7d2}"/>
</p:tagLst>
</file>

<file path=ppt/tags/tag2.xml><?xml version="1.0" encoding="utf-8"?>
<p:tagLst xmlns:p="http://schemas.openxmlformats.org/presentationml/2006/main">
  <p:tag name="KSO_WM_UNIT_TABLE_BEAUTIFY" val="smartTable{a4e5e967-bab3-4495-bc08-0e49a47f27ab}"/>
</p:tagLst>
</file>

<file path=ppt/tags/tag3.xml><?xml version="1.0" encoding="utf-8"?>
<p:tagLst xmlns:p="http://schemas.openxmlformats.org/presentationml/2006/main">
  <p:tag name="KSO_WM_UNIT_TABLE_BEAUTIFY" val="smartTable{def945f9-eacc-4daa-bd87-e024b1e53c96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2089</Words>
  <Application>WPS 演示</Application>
  <PresentationFormat>全屏显示(4:3)</PresentationFormat>
  <Paragraphs>358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Comic Sans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85</cp:revision>
  <dcterms:created xsi:type="dcterms:W3CDTF">2019-08-19T07:30:00Z</dcterms:created>
  <dcterms:modified xsi:type="dcterms:W3CDTF">2023-02-21T06:13:46Z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84E7EE44F0FC4104AC14425B83498DF4</vt:lpwstr>
  </property>
</Properties>
</file>