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7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88" r:id="rId3"/>
    <p:sldId id="289" r:id="rId4"/>
    <p:sldId id="315" r:id="rId5"/>
    <p:sldId id="299" r:id="rId6"/>
    <p:sldId id="317" r:id="rId7"/>
    <p:sldId id="318" r:id="rId8"/>
    <p:sldId id="312" r:id="rId9"/>
    <p:sldId id="353" r:id="rId10"/>
    <p:sldId id="354" r:id="rId11"/>
    <p:sldId id="355" r:id="rId12"/>
    <p:sldId id="356" r:id="rId13"/>
    <p:sldId id="300" r:id="rId14"/>
    <p:sldId id="357" r:id="rId15"/>
    <p:sldId id="358" r:id="rId16"/>
    <p:sldId id="359" r:id="rId17"/>
    <p:sldId id="360" r:id="rId18"/>
    <p:sldId id="361" r:id="rId19"/>
    <p:sldId id="362" r:id="rId20"/>
    <p:sldId id="305" r:id="rId21"/>
    <p:sldId id="364" r:id="rId22"/>
    <p:sldId id="313" r:id="rId23"/>
    <p:sldId id="365" r:id="rId24"/>
    <p:sldId id="366" r:id="rId25"/>
    <p:sldId id="367" r:id="rId26"/>
    <p:sldId id="368" r:id="rId27"/>
    <p:sldId id="369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1C4"/>
    <a:srgbClr val="FFDDDD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0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2" y="72"/>
      </p:cViewPr>
      <p:guideLst>
        <p:guide pos="2835"/>
        <p:guide pos="2200"/>
        <p:guide orient="horz" pos="209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2678B8AF-B0E6-44E4-BA59-035E030CBB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713951FB-FC33-454D-96F9-3C4F9B4661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9" Type="http://schemas.openxmlformats.org/officeDocument/2006/relationships/theme" Target="../theme/theme1.xml"/><Relationship Id="rId48" Type="http://schemas.openxmlformats.org/officeDocument/2006/relationships/image" Target="../media/image2.png"/><Relationship Id="rId47" Type="http://schemas.openxmlformats.org/officeDocument/2006/relationships/image" Target="../media/image1.png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0.xml"/><Relationship Id="rId3" Type="http://schemas.openxmlformats.org/officeDocument/2006/relationships/image" Target="../media/image27.png"/><Relationship Id="rId2" Type="http://schemas.openxmlformats.org/officeDocument/2006/relationships/hyperlink" Target="file:///I:\E\&#21516;&#26041;&#32032;&#26448;&#24211;\&#24405;&#35838;\&#20061;&#24180;&#32423;&#24050;&#35762;&#32456;&#31295;\&#31532;11&#31456;&#35762;\(1)&#23431;&#23449;&#21644;&#24494;&#35266;&#19990;&#30028;3-31&#35762;\11-1&#21407;&#23376;&#30340;&#26680;&#24335;&#32467;&#26500;.exe" TargetMode="Externa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28.png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image" Target="../media/image7.sv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image" Target="../media/image7.sv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image" Target="../media/image7.sv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7.sv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image" Target="../media/image7.sv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7.sv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2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4.svg"/><Relationship Id="rId3" Type="http://schemas.openxmlformats.org/officeDocument/2006/relationships/image" Target="../media/image9.png"/><Relationship Id="rId2" Type="http://schemas.openxmlformats.org/officeDocument/2006/relationships/image" Target="../media/image3.sv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3.sv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6.wav"/><Relationship Id="rId3" Type="http://schemas.openxmlformats.org/officeDocument/2006/relationships/audio" Target="../media/audio5.wav"/><Relationship Id="rId2" Type="http://schemas.openxmlformats.org/officeDocument/2006/relationships/image" Target="../media/image3.sv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59055" y="1580515"/>
            <a:ext cx="9084945" cy="922020"/>
          </a:xfrm>
        </p:spPr>
        <p:txBody>
          <a:bodyPr wrap="square"/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sz="5400">
                <a:solidFill>
                  <a:srgbClr val="07070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第十四章 了解电路</a:t>
            </a:r>
            <a:endParaRPr sz="5400">
              <a:solidFill>
                <a:srgbClr val="07070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sz="5400">
              <a:solidFill>
                <a:srgbClr val="07070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4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4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4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节  </a:t>
            </a:r>
            <a:r>
              <a:rPr lang="zh-CN" sz="4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电是什么</a:t>
            </a:r>
            <a:endParaRPr lang="zh-CN" sz="48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4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75" y="150019"/>
            <a:ext cx="3855720" cy="46037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15900">
                    <a:prstClr val="white"/>
                  </a:glow>
                  <a:outerShdw blurRad="50800" dist="50800" dir="5400000" algn="ctr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沪科版九年级上册物理课件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215900">
                  <a:prstClr val="white"/>
                </a:glow>
                <a:outerShdw blurRad="50800" dist="50800" dir="5400000" algn="ctr" rotWithShape="0">
                  <a:prstClr val="black">
                    <a:alpha val="6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818" name="TextBox 8"/>
          <p:cNvSpPr txBox="1">
            <a:spLocks noChangeArrowheads="1"/>
          </p:cNvSpPr>
          <p:nvPr/>
        </p:nvSpPr>
        <p:spPr bwMode="auto">
          <a:xfrm>
            <a:off x="333375" y="922020"/>
            <a:ext cx="8243888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．自然界只有两种电荷规定：</a:t>
            </a:r>
            <a:r>
              <a:rPr 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endParaRPr 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用丝绸摩擦过的玻璃棒带的电荷叫做正电荷；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用毛皮摩擦过的橡胶棒带的电荷叫做负电荷。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4819" name="TextBox 8"/>
          <p:cNvSpPr txBox="1">
            <a:spLocks noChangeArrowheads="1"/>
          </p:cNvSpPr>
          <p:nvPr/>
        </p:nvSpPr>
        <p:spPr bwMode="auto">
          <a:xfrm>
            <a:off x="333375" y="2720023"/>
            <a:ext cx="79930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．同种电荷互相排斥，异种电荷互相吸引。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4820" name="TextBox 8"/>
          <p:cNvSpPr txBox="1">
            <a:spLocks noChangeArrowheads="1"/>
          </p:cNvSpPr>
          <p:nvPr/>
        </p:nvSpPr>
        <p:spPr bwMode="auto">
          <a:xfrm>
            <a:off x="333375" y="3434715"/>
            <a:ext cx="6689090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．电荷的多少叫做电荷量。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单位：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库仑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，简称：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库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，符号：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4825" name="TextBox 5"/>
          <p:cNvSpPr>
            <a:spLocks noChangeArrowheads="1"/>
          </p:cNvSpPr>
          <p:nvPr/>
        </p:nvSpPr>
        <p:spPr bwMode="auto">
          <a:xfrm>
            <a:off x="415925" y="4876800"/>
            <a:ext cx="8078788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B93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C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两个电荷量分别为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库仑的带电体，相距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千米，相互作用力约为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9 000 N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。可见：库仑是一个很大的单位。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  <p:bldP spid="34820" grpId="0"/>
      <p:bldP spid="348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819" name="TextBox 8"/>
          <p:cNvSpPr txBox="1">
            <a:spLocks noChangeArrowheads="1"/>
          </p:cNvSpPr>
          <p:nvPr/>
        </p:nvSpPr>
        <p:spPr bwMode="auto">
          <a:xfrm>
            <a:off x="620395" y="859790"/>
            <a:ext cx="34861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电荷间的相互作用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1687513" y="5477828"/>
            <a:ext cx="4324350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同种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</a:rPr>
              <a:t>电荷相互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排斥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异种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</a:rPr>
              <a:t>电荷相互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吸引。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51204" name="Picture 4" descr="{61FDFEBB-C55A-4935-B2A1-F0D6D19ED983}0"/>
          <p:cNvPicPr>
            <a:picLocks noChangeAspect="1" noChangeArrowheads="1"/>
          </p:cNvPicPr>
          <p:nvPr/>
        </p:nvPicPr>
        <p:blipFill>
          <a:blip r:embed="rId2">
            <a:lum bright="12000" contrast="36000"/>
          </a:blip>
          <a:srcRect/>
          <a:stretch>
            <a:fillRect/>
          </a:stretch>
        </p:blipFill>
        <p:spPr bwMode="auto">
          <a:xfrm>
            <a:off x="685800" y="3604578"/>
            <a:ext cx="22860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Picture 5" descr="{BC0E8B72-8578-400F-A6B6-002ED5CC0D4A}0"/>
          <p:cNvPicPr>
            <a:picLocks noChangeAspect="1" noChangeArrowheads="1"/>
          </p:cNvPicPr>
          <p:nvPr/>
        </p:nvPicPr>
        <p:blipFill>
          <a:blip r:embed="rId3">
            <a:lum bright="6000" contrast="42000"/>
          </a:blip>
          <a:srcRect/>
          <a:stretch>
            <a:fillRect/>
          </a:stretch>
        </p:blipFill>
        <p:spPr bwMode="auto">
          <a:xfrm>
            <a:off x="6248400" y="3677603"/>
            <a:ext cx="22860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6" name="Picture 6" descr="{F9EEEC82-61E9-4A1E-A5C8-72D75CCE7317}0"/>
          <p:cNvPicPr>
            <a:picLocks noChangeAspect="1" noChangeArrowheads="1"/>
          </p:cNvPicPr>
          <p:nvPr/>
        </p:nvPicPr>
        <p:blipFill>
          <a:blip r:embed="rId4">
            <a:lum bright="12000" contrast="36000"/>
          </a:blip>
          <a:srcRect/>
          <a:stretch>
            <a:fillRect/>
          </a:stretch>
        </p:blipFill>
        <p:spPr bwMode="auto">
          <a:xfrm>
            <a:off x="3581400" y="3652203"/>
            <a:ext cx="22860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7" name="Picture 7" descr="{61F4C531-7CD5-470D-8AB1-2157530B796D}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0" y="1386840"/>
            <a:ext cx="257333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8" name="Picture 8" descr="{EDC33D50-0099-4723-9D4D-147199DDD89A}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95800" y="1310640"/>
            <a:ext cx="2514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5867400" y="5748655"/>
            <a:ext cx="19462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D393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同排异吸</a:t>
            </a:r>
            <a:endParaRPr lang="zh-CN" altLang="en-US" sz="3200" b="1">
              <a:solidFill>
                <a:srgbClr val="FD3939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7346" name="Picture 2" descr="hai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874713"/>
            <a:ext cx="534035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347663" y="990600"/>
            <a:ext cx="3657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</a:rPr>
              <a:t>带电的头发飘起来</a:t>
            </a:r>
            <a:endParaRPr lang="zh-CN" altLang="en-US" sz="2800" b="1">
              <a:solidFill>
                <a:srgbClr val="FF0000"/>
              </a:solidFill>
              <a:latin typeface="Tahoma" panose="020B0604030504040204" pitchFamily="34" charset="0"/>
              <a:ea typeface="黑体" panose="02010609060101010101" charset="-122"/>
            </a:endParaRPr>
          </a:p>
        </p:txBody>
      </p:sp>
      <p:pic>
        <p:nvPicPr>
          <p:cNvPr id="57348" name="Picture 4" descr="pic_26165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19775" y="874713"/>
            <a:ext cx="2819400" cy="464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2367598" y="5745480"/>
            <a:ext cx="44084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ahoma" panose="020B060403050404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同种电荷相互排斥</a:t>
            </a:r>
            <a:endParaRPr lang="zh-CN" altLang="en-US" sz="3600" b="1">
              <a:solidFill>
                <a:srgbClr val="FF0000"/>
              </a:solidFill>
              <a:latin typeface="Tahoma" panose="020B0604030504040204" pitchFamily="34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66700" y="1028224"/>
            <a:ext cx="8610600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想一想：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tabLst>
                <a:tab pos="228600" algn="l"/>
              </a:tabLst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到现在为止，有几种方法可以判断物体带电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1572260" y="3491548"/>
            <a:ext cx="9994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两种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楷体" panose="02010609060101010101" pitchFamily="49" charset="-122"/>
            </a:endParaRP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2197735" y="3284538"/>
            <a:ext cx="94805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楷体" panose="02010609060101010101" pitchFamily="49" charset="-122"/>
              </a:rPr>
              <a:t>｛</a:t>
            </a:r>
            <a:endParaRPr lang="zh-CN" altLang="en-US" sz="6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楷体" panose="02010609060101010101" pitchFamily="49" charset="-122"/>
            </a:endParaRP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2999740" y="3119120"/>
            <a:ext cx="44037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楷体" panose="02010609060101010101" pitchFamily="49" charset="-122"/>
              </a:rPr>
              <a:t>带电体能吸引轻小物体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楷体" panose="02010609060101010101" pitchFamily="49" charset="-122"/>
            </a:endParaRP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3061970" y="3842385"/>
            <a:ext cx="48533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楷体" panose="02010609060101010101" pitchFamily="49" charset="-122"/>
              </a:rPr>
              <a:t>电荷间具有相互的作用力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楷体" panose="02010609060101010101" pitchFamily="49" charset="-122"/>
            </a:endParaRPr>
          </a:p>
        </p:txBody>
      </p:sp>
      <p:sp>
        <p:nvSpPr>
          <p:cNvPr id="74759" name="Rectangle 7"/>
          <p:cNvSpPr>
            <a:spLocks noChangeArrowheads="1"/>
          </p:cNvSpPr>
          <p:nvPr/>
        </p:nvSpPr>
        <p:spPr bwMode="auto">
          <a:xfrm>
            <a:off x="1381760" y="4989195"/>
            <a:ext cx="637984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还有其它办法检验物体带电吗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36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  <p:bldP spid="74756" grpId="0"/>
      <p:bldP spid="74757" grpId="0"/>
      <p:bldP spid="74758" grpId="0"/>
      <p:bldP spid="747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3362325" cy="914400"/>
            <a:chOff x="306" y="1210"/>
            <a:chExt cx="5295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397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三、验电器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87925" y="1597660"/>
            <a:ext cx="3743325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476568" y="3158173"/>
            <a:ext cx="28194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120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dirty="0">
                <a:latin typeface="黑体" panose="02010609060101010101" charset="-122"/>
                <a:ea typeface="黑体" panose="02010609060101010101" charset="-122"/>
              </a:rPr>
              <a:t>工作原理：</a:t>
            </a:r>
            <a:endParaRPr kumimoji="1"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548005" y="1577023"/>
            <a:ext cx="20574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120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dirty="0">
                <a:latin typeface="黑体" panose="02010609060101010101" charset="-122"/>
                <a:ea typeface="黑体" panose="02010609060101010101" charset="-122"/>
              </a:rPr>
              <a:t>结构：</a:t>
            </a:r>
            <a:endParaRPr kumimoji="1"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611188" y="2330133"/>
            <a:ext cx="4115435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p>
            <a:pPr>
              <a:defRPr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金属球、金属杆、金属箔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900113" y="3863658"/>
            <a:ext cx="3042920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120000"/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同种电荷互相排斥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1824038" y="4800283"/>
            <a:ext cx="3042920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检验物体是否带电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537210" y="4817110"/>
            <a:ext cx="143129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120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dirty="0">
                <a:latin typeface="黑体" panose="02010609060101010101" charset="-122"/>
                <a:ea typeface="黑体" panose="02010609060101010101" charset="-122"/>
              </a:rPr>
              <a:t>作用：</a:t>
            </a:r>
            <a:endParaRPr kumimoji="1"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530860" y="5788660"/>
            <a:ext cx="745744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验电器的张角越</a:t>
            </a:r>
            <a:r>
              <a:rPr lang="zh-CN" altLang="en-US" sz="3200" b="1" dirty="0">
                <a:solidFill>
                  <a:srgbClr val="FD393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，它所带的电荷越</a:t>
            </a:r>
            <a:r>
              <a:rPr lang="zh-CN" altLang="en-US" sz="3200" b="1" dirty="0">
                <a:solidFill>
                  <a:srgbClr val="FD393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bldLvl="0" animBg="1"/>
      <p:bldP spid="34822" grpId="0" bldLvl="0" animBg="1"/>
      <p:bldP spid="34823" grpId="0" bldLvl="0" animBg="1"/>
      <p:bldP spid="34824" grpId="0" bldLvl="0" animBg="1"/>
      <p:bldP spid="34825" grpId="0" bldLvl="0" animBg="1"/>
      <p:bldP spid="34826" grpId="0" bldLvl="0" animBg="1"/>
      <p:bldP spid="348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4733290" cy="914400"/>
            <a:chOff x="306" y="1210"/>
            <a:chExt cx="7454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613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四、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原子及其结构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431800" y="1553528"/>
            <a:ext cx="781208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常见物质是由分子、原子构成的。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611188" y="3867468"/>
            <a:ext cx="16287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原子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1930400" y="4515168"/>
            <a:ext cx="2311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核外电子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0725" name="Rectangle 6"/>
          <p:cNvSpPr>
            <a:spLocks noChangeArrowheads="1"/>
          </p:cNvSpPr>
          <p:nvPr/>
        </p:nvSpPr>
        <p:spPr bwMode="auto">
          <a:xfrm>
            <a:off x="2009775" y="3083243"/>
            <a:ext cx="17287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原子核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0726" name="Rectangle 7"/>
          <p:cNvSpPr>
            <a:spLocks noChangeArrowheads="1"/>
          </p:cNvSpPr>
          <p:nvPr/>
        </p:nvSpPr>
        <p:spPr bwMode="auto">
          <a:xfrm>
            <a:off x="3721100" y="2408555"/>
            <a:ext cx="14938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质子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0727" name="Rectangle 8"/>
          <p:cNvSpPr>
            <a:spLocks noChangeArrowheads="1"/>
          </p:cNvSpPr>
          <p:nvPr/>
        </p:nvSpPr>
        <p:spPr bwMode="auto">
          <a:xfrm>
            <a:off x="3721100" y="3803968"/>
            <a:ext cx="1638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中子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0728" name="AutoShape 9"/>
          <p:cNvSpPr/>
          <p:nvPr/>
        </p:nvSpPr>
        <p:spPr bwMode="auto">
          <a:xfrm>
            <a:off x="1641475" y="3470593"/>
            <a:ext cx="225425" cy="1395412"/>
          </a:xfrm>
          <a:prstGeom prst="leftBrace">
            <a:avLst>
              <a:gd name="adj1" fmla="val 51584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0729" name="AutoShape 10"/>
          <p:cNvSpPr/>
          <p:nvPr/>
        </p:nvSpPr>
        <p:spPr bwMode="auto">
          <a:xfrm>
            <a:off x="3316288" y="2722880"/>
            <a:ext cx="358775" cy="1350963"/>
          </a:xfrm>
          <a:prstGeom prst="leftBrace">
            <a:avLst>
              <a:gd name="adj1" fmla="val 31379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zh-CN">
              <a:latin typeface="Comic Sans MS" panose="030F0702030302020204" pitchFamily="66" charset="0"/>
            </a:endParaRPr>
          </a:p>
        </p:txBody>
      </p:sp>
      <p:sp>
        <p:nvSpPr>
          <p:cNvPr id="30730" name="Text Box 11"/>
          <p:cNvSpPr txBox="1">
            <a:spLocks noChangeArrowheads="1"/>
          </p:cNvSpPr>
          <p:nvPr/>
        </p:nvSpPr>
        <p:spPr bwMode="auto">
          <a:xfrm>
            <a:off x="381000" y="4359593"/>
            <a:ext cx="1304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电中性</a:t>
            </a:r>
            <a:endParaRPr lang="zh-CN" altLang="en-US" sz="2800" b="1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30731" name="Text Box 12"/>
          <p:cNvSpPr txBox="1">
            <a:spLocks noChangeArrowheads="1"/>
          </p:cNvSpPr>
          <p:nvPr/>
        </p:nvSpPr>
        <p:spPr bwMode="auto">
          <a:xfrm>
            <a:off x="2009775" y="3494405"/>
            <a:ext cx="13954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带正电</a:t>
            </a:r>
            <a:endParaRPr lang="zh-CN" altLang="en-US" sz="2800" b="1" dirty="0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30732" name="Text Box 13"/>
          <p:cNvSpPr txBox="1">
            <a:spLocks noChangeArrowheads="1"/>
          </p:cNvSpPr>
          <p:nvPr/>
        </p:nvSpPr>
        <p:spPr bwMode="auto">
          <a:xfrm>
            <a:off x="2019300" y="4993005"/>
            <a:ext cx="13954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带负电</a:t>
            </a:r>
            <a:endParaRPr lang="zh-CN" altLang="en-US" sz="2800" b="1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30733" name="Text Box 14"/>
          <p:cNvSpPr txBox="1">
            <a:spLocks noChangeArrowheads="1"/>
          </p:cNvSpPr>
          <p:nvPr/>
        </p:nvSpPr>
        <p:spPr bwMode="auto">
          <a:xfrm>
            <a:off x="3594100" y="4200843"/>
            <a:ext cx="13954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不带电</a:t>
            </a:r>
            <a:endParaRPr lang="zh-CN" altLang="en-US" sz="2800" b="1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30734" name="Text Box 15"/>
          <p:cNvSpPr txBox="1">
            <a:spLocks noChangeArrowheads="1"/>
          </p:cNvSpPr>
          <p:nvPr/>
        </p:nvSpPr>
        <p:spPr bwMode="auto">
          <a:xfrm>
            <a:off x="3630613" y="2813368"/>
            <a:ext cx="13954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带正电</a:t>
            </a:r>
            <a:endParaRPr lang="zh-CN" altLang="en-US" sz="2800" b="1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16399" name="Text Box 4"/>
          <p:cNvSpPr txBox="1">
            <a:spLocks noChangeArrowheads="1"/>
          </p:cNvSpPr>
          <p:nvPr/>
        </p:nvSpPr>
        <p:spPr bwMode="auto">
          <a:xfrm>
            <a:off x="431800" y="2274253"/>
            <a:ext cx="36353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原子结构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6400" name="Picture 1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0158" y="2124393"/>
            <a:ext cx="3349625" cy="322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420688" y="5533390"/>
            <a:ext cx="85344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元电荷（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e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 ：最小的电荷量叫做元电荷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1256030" y="6114415"/>
            <a:ext cx="24828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</a:t>
            </a:r>
            <a:r>
              <a:rPr lang="zh-CN" altLang="en-US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1.6×10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-19</a:t>
            </a:r>
            <a:r>
              <a:rPr lang="en-US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utoUpdateAnimBg="0"/>
      <p:bldP spid="30724" grpId="0" autoUpdateAnimBg="0"/>
      <p:bldP spid="30725" grpId="0" autoUpdateAnimBg="0"/>
      <p:bldP spid="30726" grpId="0" autoUpdateAnimBg="0"/>
      <p:bldP spid="30727" grpId="0" autoUpdateAnimBg="0"/>
      <p:bldP spid="30728" grpId="0"/>
      <p:bldP spid="30729" grpId="0"/>
      <p:bldP spid="30730" grpId="0" autoUpdateAnimBg="0"/>
      <p:bldP spid="30731" grpId="0" autoUpdateAnimBg="0"/>
      <p:bldP spid="30732" grpId="0" autoUpdateAnimBg="0"/>
      <p:bldP spid="30733" grpId="0" autoUpdateAnimBg="0"/>
      <p:bldP spid="30734" grpId="0" autoUpdateAnimBg="0"/>
      <p:bldP spid="19" grpId="0"/>
      <p:bldP spid="20" grpId="0"/>
      <p:bldP spid="16386" grpId="0"/>
      <p:bldP spid="1639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0" name="Group 2"/>
          <p:cNvGrpSpPr/>
          <p:nvPr/>
        </p:nvGrpSpPr>
        <p:grpSpPr bwMode="auto">
          <a:xfrm>
            <a:off x="519113" y="1112520"/>
            <a:ext cx="8023225" cy="5016500"/>
            <a:chOff x="0" y="0"/>
            <a:chExt cx="5394" cy="3373"/>
          </a:xfrm>
        </p:grpSpPr>
        <p:pic>
          <p:nvPicPr>
            <p:cNvPr id="17411" name="Picture 3">
              <a:hlinkClick r:id="rId2" action="ppaction://hlinkfile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5394" cy="3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2" name="Text Box 4"/>
            <p:cNvSpPr txBox="1">
              <a:spLocks noChangeArrowheads="1"/>
            </p:cNvSpPr>
            <p:nvPr/>
          </p:nvSpPr>
          <p:spPr bwMode="auto">
            <a:xfrm>
              <a:off x="608" y="2781"/>
              <a:ext cx="1559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氢原子示意图</a:t>
              </a:r>
              <a:endParaRPr lang="zh-CN" altLang="en-US" sz="2800" b="1" dirty="0">
                <a:solidFill>
                  <a:schemeClr val="bg1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17413" name="Text Box 5"/>
            <p:cNvSpPr txBox="1">
              <a:spLocks noChangeArrowheads="1"/>
            </p:cNvSpPr>
            <p:nvPr/>
          </p:nvSpPr>
          <p:spPr bwMode="auto">
            <a:xfrm>
              <a:off x="3316" y="2781"/>
              <a:ext cx="155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>
                  <a:solidFill>
                    <a:schemeClr val="bg1"/>
                  </a:solidFill>
                  <a:latin typeface="Comic Sans MS" panose="030F0702030302020204" pitchFamily="66" charset="0"/>
                </a:rPr>
                <a:t>锂原子示意图</a:t>
              </a:r>
              <a:endParaRPr lang="zh-CN" altLang="en-US" sz="2800" b="1">
                <a:solidFill>
                  <a:schemeClr val="bg1"/>
                </a:solidFill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ransition advTm="8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2210" y="2461895"/>
            <a:ext cx="2590800" cy="2585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6"/>
          <p:cNvGrpSpPr/>
          <p:nvPr/>
        </p:nvGrpSpPr>
        <p:grpSpPr bwMode="auto">
          <a:xfrm>
            <a:off x="5003165" y="2517026"/>
            <a:ext cx="2819400" cy="2474912"/>
            <a:chOff x="3744" y="2761"/>
            <a:chExt cx="1776" cy="1559"/>
          </a:xfrm>
        </p:grpSpPr>
        <p:pic>
          <p:nvPicPr>
            <p:cNvPr id="18436" name="Picture 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44" y="2761"/>
              <a:ext cx="1632" cy="1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8437" name="Group 8"/>
            <p:cNvGrpSpPr/>
            <p:nvPr/>
          </p:nvGrpSpPr>
          <p:grpSpPr bwMode="auto">
            <a:xfrm>
              <a:off x="5184" y="3456"/>
              <a:ext cx="336" cy="330"/>
              <a:chOff x="5184" y="3456"/>
              <a:chExt cx="336" cy="330"/>
            </a:xfrm>
          </p:grpSpPr>
          <p:sp>
            <p:nvSpPr>
              <p:cNvPr id="23561" name="Rectangle 9"/>
              <p:cNvSpPr>
                <a:spLocks noChangeArrowheads="1"/>
              </p:cNvSpPr>
              <p:nvPr/>
            </p:nvSpPr>
            <p:spPr bwMode="auto">
              <a:xfrm>
                <a:off x="5184" y="3456"/>
                <a:ext cx="288" cy="28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  <p:sp>
            <p:nvSpPr>
              <p:cNvPr id="23562" name="Text Box 10"/>
              <p:cNvSpPr txBox="1">
                <a:spLocks noChangeArrowheads="1"/>
              </p:cNvSpPr>
              <p:nvPr/>
            </p:nvSpPr>
            <p:spPr bwMode="auto">
              <a:xfrm>
                <a:off x="5184" y="3456"/>
                <a:ext cx="336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8</a:t>
                </a:r>
                <a:endParaRPr lang="en-US" altLang="zh-CN" sz="28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753110" y="5480368"/>
            <a:ext cx="342900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想一想：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这个氧原子带电吗？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5325110" y="5480368"/>
            <a:ext cx="342900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想一想：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这个氧离子带电吗？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91490" y="820420"/>
            <a:ext cx="8377555" cy="1641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在通常情况下，原子核所带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正电荷数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与核外所有电子总共带的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负电荷数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相等，整个原子呈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中性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，也就是原子对外不显带电的性质。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340678" y="1211580"/>
            <a:ext cx="8497887" cy="422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、摩擦起电的实质：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两个物体相互摩擦时，束缚电子本领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强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的物体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得到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电子带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负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电，束缚电子本领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弱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的物体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失去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电子带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正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强  得  负，弱  失  正。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丝绸与玻璃棒摩擦时，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丝绸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束缚电子的本领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强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，得到电子带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负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电；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玻璃棒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束缚电子的本领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弱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，失去电子带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正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摩擦起电的实质：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电子的得失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296545" y="932815"/>
            <a:ext cx="29171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一、两种电荷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423545" y="1458278"/>
            <a:ext cx="856932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摩擦过的物体能吸引轻小物体的，则说明该物体带了电荷。这种现象叫摩擦起电现象。　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496888" y="2389188"/>
            <a:ext cx="690721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自然界只有两种电荷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正电荷和负电荷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511175" y="2881313"/>
            <a:ext cx="370681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电荷间的相互作用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601345" y="3709035"/>
            <a:ext cx="16021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电荷量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755333" y="3318828"/>
            <a:ext cx="66262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同种电荷相互排斥，异种电荷相互吸引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6569" name="Text Box 9"/>
          <p:cNvSpPr txBox="1">
            <a:spLocks noChangeArrowheads="1"/>
          </p:cNvSpPr>
          <p:nvPr/>
        </p:nvSpPr>
        <p:spPr bwMode="auto">
          <a:xfrm>
            <a:off x="869633" y="4211003"/>
            <a:ext cx="662463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电荷的多少叫电荷量。单位：库仑（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990283" y="5654040"/>
            <a:ext cx="431958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原理：同种电荷互相排斥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995045" y="5131753"/>
            <a:ext cx="439261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作用：检验物体是否带电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612775" y="4646613"/>
            <a:ext cx="238601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验电器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  <p:bldP spid="66568" grpId="0"/>
      <p:bldP spid="66569" grpId="0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9" y="1841162"/>
            <a:ext cx="3901778" cy="3901778"/>
          </a:xfrm>
          <a:prstGeom prst="rect">
            <a:avLst/>
          </a:prstGeom>
        </p:spPr>
      </p:pic>
      <p:sp>
        <p:nvSpPr>
          <p:cNvPr id="28" name="TextBox 19"/>
          <p:cNvSpPr txBox="1"/>
          <p:nvPr/>
        </p:nvSpPr>
        <p:spPr>
          <a:xfrm>
            <a:off x="4699000" y="4611370"/>
            <a:ext cx="2510155" cy="6400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五、随堂演练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4699000" y="3076575"/>
            <a:ext cx="3556635" cy="7289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三、新课讲解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699000" y="2371090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二、情景导入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699000" y="1665605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一、学习目标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4699000" y="3850005"/>
            <a:ext cx="3596640" cy="71691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四、课堂小结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534670" y="1488440"/>
            <a:ext cx="35674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二、原子及其结构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544195" y="2904490"/>
            <a:ext cx="805053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们把最小的电荷叫做元电荷，常用符号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表示。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e=1.6×10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-19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51815" y="2155190"/>
            <a:ext cx="57861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常见物质是由分子、原子构成的。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219075" y="782320"/>
            <a:ext cx="8674735" cy="396938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摩擦起电产生的电荷，在生产和生活上给人们带来了很多麻烦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下列各现象中，不是由于摩擦起电引起的是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   )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．在干燥的秋冬季节，晚上脱毛衣时会发现一些小火花，使皮肤疼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．化纤布料的衣服容易吸附灰尘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．冬天用湿手去摸室外的铁棒时，手会被粘在铁棒上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．在干燥的天气里，用塑料梳子梳头发时头发会随着梳子飘起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93370" y="4902835"/>
            <a:ext cx="8508365" cy="1383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】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冬天用湿手去摸室外的铁棒时，水遇冷结成冰，使手被粘在铁棒上，这是凝固现象；而其他三个现象都是由于摩擦起电引起的，故选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08866" name="Text Box 2"/>
          <p:cNvSpPr txBox="1">
            <a:spLocks noChangeArrowheads="1"/>
          </p:cNvSpPr>
          <p:nvPr/>
        </p:nvSpPr>
        <p:spPr bwMode="auto">
          <a:xfrm>
            <a:off x="336550" y="937895"/>
            <a:ext cx="8488680" cy="525907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p>
            <a:pPr fontAlgn="auto"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在编织某种地毯时，编织过程中夹杂一些不锈钢丝，这是因为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   )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使地毯更好看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使地毯更耐用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使地毯更善于传热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释放静电，使地毯不易沾上灰尘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】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人在行走时与地毯摩擦会使其带电而吸引空气中的灰尘，编织地毯时夹杂一些不锈钢丝，由于不锈钢丝是导体，可以释放静电，从而使地毯不易沾上灰尘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08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09890" name="Text Box 2"/>
          <p:cNvSpPr txBox="1">
            <a:spLocks noChangeArrowheads="1"/>
          </p:cNvSpPr>
          <p:nvPr/>
        </p:nvSpPr>
        <p:spPr bwMode="auto">
          <a:xfrm>
            <a:off x="354965" y="1032510"/>
            <a:ext cx="8451850" cy="474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中央电视台的“三星智力快车”节目介绍说，蜜蜂飞行与空气摩擦产生静电，因此蜜蜂在飞行中就可以吸引带正电的花粉，以下说法正确的是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   )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蜜蜂带负电        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蜜蜂带正电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空气不带电        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空气带负电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】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蜜蜂与空气摩擦产生静电，则蜜蜂和空气都为带电体，且带异种电荷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蜜蜂和带正电的花粉相互吸引，根据异种电荷相互吸引，故蜜蜂带负电，空气则带正电，故选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09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22178" name="Text Box 2"/>
          <p:cNvSpPr txBox="1">
            <a:spLocks noChangeArrowheads="1"/>
          </p:cNvSpPr>
          <p:nvPr/>
        </p:nvSpPr>
        <p:spPr bwMode="auto">
          <a:xfrm>
            <a:off x="393065" y="929005"/>
            <a:ext cx="8375650" cy="512889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p>
            <a:pPr fontAlgn="auto">
              <a:lnSpc>
                <a:spcPct val="13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4.(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重庆中考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楠楠同学在中考备考中，准备有：①透明塑料笔袋②金属刀片③塑料三角板④铅笔芯⑤橡皮擦等物品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上述五种物品中，其中属于绝缘体的有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   )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A.①③⑤                B.②④⑤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C.③④⑤                D.①②④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】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塑料、橡皮制成的物品都是绝缘体，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对；金属、石墨制成的刀片、铅笔芯都是导体，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错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22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23202" name="Text Box 2"/>
          <p:cNvSpPr txBox="1">
            <a:spLocks noChangeArrowheads="1"/>
          </p:cNvSpPr>
          <p:nvPr/>
        </p:nvSpPr>
        <p:spPr bwMode="auto">
          <a:xfrm>
            <a:off x="309245" y="1437005"/>
            <a:ext cx="8543290" cy="344995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p>
            <a:pPr fontAlgn="auto">
              <a:lnSpc>
                <a:spcPct val="130000"/>
              </a:lnSpc>
              <a:defRPr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在干燥的天气里，用塑料梳子梳头发时，头发会随着梳子飘起来，这是因为梳子和头发摩擦时分别带上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电荷，互相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的缘故。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  <a:defRPr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】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塑料梳子与头发相互摩擦，梳子和头发带上异种电荷互相吸引，头发会随着梳子飘起来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答案：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异种  吸引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23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23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24226" name="Text Box 2"/>
          <p:cNvSpPr txBox="1">
            <a:spLocks noChangeArrowheads="1"/>
          </p:cNvSpPr>
          <p:nvPr/>
        </p:nvSpPr>
        <p:spPr bwMode="auto">
          <a:xfrm>
            <a:off x="245110" y="911225"/>
            <a:ext cx="8591550" cy="525907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p>
            <a:pPr fontAlgn="auto"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四个带电体，若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吸引，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排斥，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排斥，而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与丝绸摩擦过的玻璃棒相互吸引，则四个带电体的带电情况是：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带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带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带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带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】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根据同种电荷相互排斥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异种电荷相互吸引来判断电荷的种类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丝绸摩擦过的玻璃棒带正电荷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与丝绸摩擦过的玻璃棒相互吸引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说明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带负电，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排斥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所以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带负电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;B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吸引，所以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带正电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;B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排斥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所以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也带正电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答案：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负电  正电  正电  负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4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24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4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24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8905" y="180975"/>
            <a:ext cx="2510155" cy="806450"/>
            <a:chOff x="203" y="489"/>
            <a:chExt cx="3953" cy="1270"/>
          </a:xfrm>
        </p:grpSpPr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3" y="489"/>
              <a:ext cx="1270" cy="127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55" y="692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3100" r="1389" b="2233"/>
          <a:stretch>
            <a:fillRect/>
          </a:stretch>
        </p:blipFill>
        <p:spPr>
          <a:xfrm>
            <a:off x="159385" y="1082040"/>
            <a:ext cx="8825230" cy="49644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8815" y="2040890"/>
            <a:ext cx="778700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、知道摩擦起电，并能解释有关现象。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、了解电荷及其相互作用规律。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、知道验电器的结构和原理，会用验电器判断物体是否带电。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重点：两种电荷的规定和电荷间的相互作用。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 descr="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520" y="1031240"/>
            <a:ext cx="7583170" cy="5137150"/>
          </a:xfrm>
          <a:prstGeom prst="rect">
            <a:avLst/>
          </a:prstGeom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4758690" cy="914400"/>
            <a:chOff x="306" y="1210"/>
            <a:chExt cx="7494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617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一、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摩擦起电现象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pic>
        <p:nvPicPr>
          <p:cNvPr id="6146" name="Picture 4" descr="暴风截屏2010112920195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8300" y="2463800"/>
            <a:ext cx="2743200" cy="219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5" descr="暴风截屏2010112920171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54363" y="2463800"/>
            <a:ext cx="2743200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6" descr="暴风截屏2010112920183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083300" y="2463800"/>
            <a:ext cx="2743200" cy="219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7"/>
          <p:cNvSpPr txBox="1">
            <a:spLocks noChangeArrowheads="1"/>
          </p:cNvSpPr>
          <p:nvPr/>
        </p:nvSpPr>
        <p:spPr bwMode="auto">
          <a:xfrm>
            <a:off x="295275" y="1655763"/>
            <a:ext cx="85534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观看下列图片中这位女孩在接触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带电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金属球后的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头发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198" name="Text Box 8"/>
          <p:cNvSpPr txBox="1">
            <a:spLocks noChangeArrowheads="1"/>
          </p:cNvSpPr>
          <p:nvPr/>
        </p:nvSpPr>
        <p:spPr bwMode="auto">
          <a:xfrm>
            <a:off x="939800" y="4848860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>
              <a:defRPr/>
            </a:pPr>
            <a:r>
              <a:rPr lang="zh-CN" altLang="en-US" sz="2800" b="1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未接触</a:t>
            </a:r>
            <a:endParaRPr lang="zh-CN" altLang="en-US" sz="2800" b="1">
              <a:solidFill>
                <a:srgbClr val="0066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199" name="Text Box 9"/>
          <p:cNvSpPr txBox="1">
            <a:spLocks noChangeArrowheads="1"/>
          </p:cNvSpPr>
          <p:nvPr/>
        </p:nvSpPr>
        <p:spPr bwMode="auto">
          <a:xfrm>
            <a:off x="3797300" y="4777423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>
              <a:defRPr/>
            </a:pPr>
            <a:r>
              <a:rPr lang="zh-CN" altLang="en-US" sz="2800" b="1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刚接触</a:t>
            </a:r>
            <a:endParaRPr lang="zh-CN" altLang="en-US" sz="2800" b="1">
              <a:solidFill>
                <a:srgbClr val="0066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00" name="Text Box 10"/>
          <p:cNvSpPr txBox="1">
            <a:spLocks noChangeArrowheads="1"/>
          </p:cNvSpPr>
          <p:nvPr/>
        </p:nvSpPr>
        <p:spPr bwMode="auto">
          <a:xfrm>
            <a:off x="6869113" y="4777423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>
              <a:defRPr/>
            </a:pPr>
            <a:r>
              <a:rPr lang="zh-CN" altLang="en-US" sz="2800" b="1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接触后</a:t>
            </a:r>
            <a:endParaRPr lang="zh-CN" altLang="en-US" sz="2800" b="1">
              <a:solidFill>
                <a:srgbClr val="0066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7051" name="Text Box 11"/>
          <p:cNvSpPr txBox="1">
            <a:spLocks noChangeArrowheads="1"/>
          </p:cNvSpPr>
          <p:nvPr/>
        </p:nvSpPr>
        <p:spPr bwMode="auto">
          <a:xfrm>
            <a:off x="2464435" y="5583555"/>
            <a:ext cx="41236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defRPr/>
            </a:pP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</a:rPr>
              <a:t>她的头发为什么会竖起</a:t>
            </a:r>
            <a:r>
              <a:rPr lang="en-US" altLang="zh-CN" sz="2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1" grpId="0" bldLvl="0" animBg="1"/>
      <p:bldP spid="8197" grpId="0"/>
      <p:bldP spid="8198" grpId="0"/>
      <p:bldP spid="8199" grpId="0"/>
      <p:bldP spid="82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170" name="Picture 3" descr="15-1-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1800" y="1517333"/>
            <a:ext cx="3095625" cy="242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9" name="TextBox 5"/>
          <p:cNvSpPr>
            <a:spLocks noChangeArrowheads="1"/>
          </p:cNvSpPr>
          <p:nvPr/>
        </p:nvSpPr>
        <p:spPr bwMode="auto">
          <a:xfrm>
            <a:off x="640080" y="5730240"/>
            <a:ext cx="7864475" cy="673459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B93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C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　　用摩擦的方法使物体带电，叫做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摩擦起电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110" name="Picture 14" descr="GQAZCVL{[}17}3(WU2JM1HX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90240" y="2752090"/>
            <a:ext cx="3095625" cy="288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Picture 15" descr="%`MV[K24Z)Z5S2_E9JLN{~9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19470" y="1371283"/>
            <a:ext cx="2844800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Text Box 18"/>
          <p:cNvSpPr txBox="1">
            <a:spLocks noChangeArrowheads="1"/>
          </p:cNvSpPr>
          <p:nvPr/>
        </p:nvSpPr>
        <p:spPr bwMode="auto">
          <a:xfrm>
            <a:off x="883285" y="727075"/>
            <a:ext cx="16097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做一做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483768" y="248285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868680" y="982980"/>
            <a:ext cx="137287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结论：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814388" y="1964690"/>
            <a:ext cx="737235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457200" indent="-457200">
              <a:buSzPct val="60000"/>
              <a:buFont typeface="Wingdings" panose="05000000000000000000" charset="0"/>
              <a:buChar char="l"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些物体被摩擦后，能够吸引轻小物体，人们把这种现象称为物体带了电，或者说带了“电荷”。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800522" y="3660140"/>
            <a:ext cx="7921625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457200" indent="-457200">
              <a:spcBef>
                <a:spcPct val="20000"/>
              </a:spcBef>
              <a:buClr>
                <a:srgbClr val="000000"/>
              </a:buClr>
              <a:buSzPct val="60000"/>
              <a:buFont typeface="Wingdings" panose="05000000000000000000" charset="0"/>
              <a:buChar char="l"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摩擦起电：用摩擦的方法使物体带电，叫摩擦起电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868797" y="5100003"/>
            <a:ext cx="7057156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L="457200" indent="-457200">
              <a:spcBef>
                <a:spcPct val="50000"/>
              </a:spcBef>
              <a:buSzPct val="60000"/>
              <a:buFont typeface="Wingdings" panose="05000000000000000000" charset="0"/>
              <a:buChar char="l"/>
              <a:defRPr/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电体的性质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带电体能吸引轻小物体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 autoUpdateAnimBg="0"/>
      <p:bldP spid="11267" grpId="0" bldLvl="0" animBg="1" autoUpdateAnimBg="0"/>
      <p:bldP spid="11268" grpId="0" bldLvl="0" animBg="1" autoUpdateAnimBg="0"/>
      <p:bldP spid="11269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647383" y="2155032"/>
            <a:ext cx="7848600" cy="2011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电视机的荧光屏上经常粘有灰层，这是因为电视机工作时，屏幕上带有</a:t>
            </a:r>
            <a:r>
              <a:rPr lang="zh-CN" altLang="en-US" sz="32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，而具有了</a:t>
            </a:r>
            <a:r>
              <a:rPr lang="zh-CN" altLang="en-US" sz="32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的性质。 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6745605" y="2843530"/>
            <a:ext cx="93662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电荷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2395855" y="3512185"/>
            <a:ext cx="247523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吸引轻小物体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ldLvl="0" animBg="1"/>
      <p:bldP spid="5325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3861435" cy="914400"/>
            <a:chOff x="306" y="1210"/>
            <a:chExt cx="6081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4764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二、两种电荷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10242" name="Text Box 7"/>
          <p:cNvSpPr txBox="1">
            <a:spLocks noChangeArrowheads="1"/>
          </p:cNvSpPr>
          <p:nvPr/>
        </p:nvSpPr>
        <p:spPr bwMode="auto">
          <a:xfrm>
            <a:off x="2933383" y="2133283"/>
            <a:ext cx="3276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Comic Sans MS" panose="030F0702030302020204" pitchFamily="66" charset="0"/>
              </a:rPr>
              <a:t>电荷间的相互作用</a:t>
            </a:r>
            <a:endParaRPr lang="zh-CN" altLang="en-US" sz="2800" b="1">
              <a:latin typeface="Comic Sans MS" panose="030F0702030302020204" pitchFamily="66" charset="0"/>
            </a:endParaRPr>
          </a:p>
        </p:txBody>
      </p:sp>
      <p:pic>
        <p:nvPicPr>
          <p:cNvPr id="10243" name="Picture 13" descr="15-1-2-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84775" y="2553970"/>
            <a:ext cx="2700338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12" descr="15-1-2-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58888" y="2696845"/>
            <a:ext cx="2557462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476885" y="5619115"/>
            <a:ext cx="8189913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凡是与丝绸摩擦过的玻璃棒相排斥的带电体，必定与毛皮摩擦过的橡胶棒相吸引。</a:t>
            </a:r>
            <a:endParaRPr lang="zh-CN" altLang="en-US" sz="2800" b="1" dirty="0">
              <a:solidFill>
                <a:srgbClr val="00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7" name="Rectangle 2"/>
          <p:cNvSpPr>
            <a:spLocks noChangeArrowheads="1"/>
          </p:cNvSpPr>
          <p:nvPr/>
        </p:nvSpPr>
        <p:spPr bwMode="auto">
          <a:xfrm>
            <a:off x="1108710" y="1566863"/>
            <a:ext cx="20240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D1E8FF"/>
                    </a:gs>
                    <a:gs pos="100000">
                      <a:srgbClr val="99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实验与观察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8" name="Rectangle 9"/>
          <p:cNvSpPr>
            <a:spLocks noChangeArrowheads="1"/>
          </p:cNvSpPr>
          <p:nvPr/>
        </p:nvSpPr>
        <p:spPr bwMode="auto">
          <a:xfrm>
            <a:off x="1295400" y="5004118"/>
            <a:ext cx="26314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同种电荷互相排斥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9" name="Rectangle 10"/>
          <p:cNvSpPr>
            <a:spLocks noChangeArrowheads="1"/>
          </p:cNvSpPr>
          <p:nvPr/>
        </p:nvSpPr>
        <p:spPr bwMode="auto">
          <a:xfrm>
            <a:off x="5472113" y="5004118"/>
            <a:ext cx="26314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异种电荷互相吸引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 bldLvl="0" animBg="1"/>
      <p:bldP spid="10247" grpId="0"/>
      <p:bldP spid="10242" grpId="0"/>
      <p:bldP spid="10248" grpId="0"/>
      <p:bldP spid="10249" grpId="0"/>
    </p:bldLst>
  </p:timing>
</p:sld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3385</Words>
  <Application>WPS 演示</Application>
  <PresentationFormat>宽屏</PresentationFormat>
  <Paragraphs>282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黑体</vt:lpstr>
      <vt:lpstr>微软雅黑</vt:lpstr>
      <vt:lpstr>Times New Roman</vt:lpstr>
      <vt:lpstr>楷体</vt:lpstr>
      <vt:lpstr>Calibri</vt:lpstr>
      <vt:lpstr>Wingdings</vt:lpstr>
      <vt:lpstr>Comic Sans MS</vt:lpstr>
      <vt:lpstr>Arial Unicode MS</vt:lpstr>
      <vt:lpstr>Tahoma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Weisheng Zhu</dc:creator>
  <cp:lastModifiedBy>Administrator</cp:lastModifiedBy>
  <cp:revision>83</cp:revision>
  <dcterms:created xsi:type="dcterms:W3CDTF">2019-08-19T07:30:00Z</dcterms:created>
  <dcterms:modified xsi:type="dcterms:W3CDTF">2023-02-21T06:11:08Z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t-weiszh@microsoft.com</vt:lpwstr>
  </property>
  <property fmtid="{D5CDD505-2E9C-101B-9397-08002B2CF9AE}" pid="5" name="MSIP_Label_f42aa342-8706-4288-bd11-ebb85995028c_SetDate">
    <vt:lpwstr>2019-08-19T08:41:05.1913746Z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423e1048-e9f6-4858-a025-37493a4162f5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0x0101004D520B0621022B4CA37193CEB4BD4006</vt:lpwstr>
  </property>
  <property fmtid="{D5CDD505-2E9C-101B-9397-08002B2CF9AE}" pid="12" name="KSOProductBuildVer">
    <vt:lpwstr>2052-11.1.0.10938</vt:lpwstr>
  </property>
  <property fmtid="{D5CDD505-2E9C-101B-9397-08002B2CF9AE}" pid="13" name="ICV">
    <vt:lpwstr>EF7F96C9B6354BE8BFE2C1F57F0A5717</vt:lpwstr>
  </property>
</Properties>
</file>