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88" r:id="rId3"/>
    <p:sldId id="289" r:id="rId4"/>
    <p:sldId id="315" r:id="rId5"/>
    <p:sldId id="299" r:id="rId6"/>
    <p:sldId id="353" r:id="rId7"/>
    <p:sldId id="354" r:id="rId8"/>
    <p:sldId id="355" r:id="rId9"/>
    <p:sldId id="356" r:id="rId10"/>
    <p:sldId id="357" r:id="rId11"/>
    <p:sldId id="317" r:id="rId12"/>
    <p:sldId id="31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12" r:id="rId25"/>
    <p:sldId id="300" r:id="rId26"/>
    <p:sldId id="370" r:id="rId27"/>
    <p:sldId id="371" r:id="rId28"/>
    <p:sldId id="372" r:id="rId29"/>
    <p:sldId id="373" r:id="rId30"/>
    <p:sldId id="375" r:id="rId31"/>
    <p:sldId id="376" r:id="rId32"/>
    <p:sldId id="377" r:id="rId33"/>
    <p:sldId id="378" r:id="rId34"/>
    <p:sldId id="379" r:id="rId35"/>
    <p:sldId id="374" r:id="rId36"/>
    <p:sldId id="380" r:id="rId37"/>
    <p:sldId id="381" r:id="rId38"/>
    <p:sldId id="382" r:id="rId39"/>
    <p:sldId id="383" r:id="rId40"/>
    <p:sldId id="305" r:id="rId41"/>
    <p:sldId id="313" r:id="rId42"/>
    <p:sldId id="386" r:id="rId43"/>
    <p:sldId id="387" r:id="rId44"/>
    <p:sldId id="388" r:id="rId45"/>
    <p:sldId id="389" r:id="rId46"/>
    <p:sldId id="391" r:id="rId47"/>
    <p:sldId id="392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44"/>
        <p:guide pos="2822"/>
        <p:guide pos="22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9" Type="http://schemas.openxmlformats.org/officeDocument/2006/relationships/theme" Target="../theme/theme1.xml"/><Relationship Id="rId68" Type="http://schemas.openxmlformats.org/officeDocument/2006/relationships/image" Target="../media/image2.png"/><Relationship Id="rId67" Type="http://schemas.openxmlformats.org/officeDocument/2006/relationships/image" Target="../media/image1.png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4.svg"/><Relationship Id="rId3" Type="http://schemas.openxmlformats.org/officeDocument/2006/relationships/image" Target="../media/image14.png"/><Relationship Id="rId2" Type="http://schemas.openxmlformats.org/officeDocument/2006/relationships/image" Target="../media/image3.sv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image" Target="../media/image18.jpeg"/><Relationship Id="rId3" Type="http://schemas.openxmlformats.org/officeDocument/2006/relationships/audio" Target="../media/audio5.wav"/><Relationship Id="rId2" Type="http://schemas.openxmlformats.org/officeDocument/2006/relationships/hyperlink" Target="file:///C:\Documents%20and%20Settings\Administrator\Local%20Settings\Temp\Rar$DI00.984\&#28201;&#24230;&#35745;.swf" TargetMode="Externa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6.wav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9.wav"/><Relationship Id="rId7" Type="http://schemas.openxmlformats.org/officeDocument/2006/relationships/audio" Target="../media/audio8.wav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" Type="http://schemas.openxmlformats.org/officeDocument/2006/relationships/image" Target="../media/image27.wmf"/><Relationship Id="rId2" Type="http://schemas.openxmlformats.org/officeDocument/2006/relationships/oleObject" Target="../embeddings/oleObject1.bin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9.wav"/><Relationship Id="rId3" Type="http://schemas.openxmlformats.org/officeDocument/2006/relationships/audio" Target="../media/audio8.wav"/><Relationship Id="rId2" Type="http://schemas.openxmlformats.org/officeDocument/2006/relationships/image" Target="../media/image29.png"/><Relationship Id="rId1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6.wav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2.xml"/><Relationship Id="rId5" Type="http://schemas.openxmlformats.org/officeDocument/2006/relationships/audio" Target="../media/audio5.wav"/><Relationship Id="rId4" Type="http://schemas.openxmlformats.org/officeDocument/2006/relationships/audio" Target="../media/audio6.wav"/><Relationship Id="rId3" Type="http://schemas.openxmlformats.org/officeDocument/2006/relationships/image" Target="../media/image38.jpeg"/><Relationship Id="rId2" Type="http://schemas.openxmlformats.org/officeDocument/2006/relationships/image" Target="../media/image10.svg"/><Relationship Id="rId1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768475"/>
            <a:ext cx="9143365" cy="10871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第十二章  温度与物态变化</a:t>
            </a:r>
            <a:endParaRPr lang="zh-CN" altLang="en-US"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26670" y="3258185"/>
            <a:ext cx="9084945" cy="811530"/>
          </a:xfrm>
          <a:prstGeom prst="rect">
            <a:avLst/>
          </a:prstGeom>
        </p:spPr>
        <p:txBody>
          <a:bodyPr wrap="square"/>
          <a:lstStyle/>
          <a:p>
            <a:pPr marL="0" indent="0" algn="ctr" eaLnBrk="1" hangingPunct="1">
              <a:lnSpc>
                <a:spcPct val="130000"/>
              </a:lnSpc>
              <a:buNone/>
            </a:pPr>
            <a:r>
              <a:rPr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温度与温度计</a:t>
            </a:r>
            <a:endParaRPr lang="zh-CN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945" y="842010"/>
            <a:ext cx="4563745" cy="706120"/>
            <a:chOff x="307" y="1326"/>
            <a:chExt cx="7187" cy="1112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317" y="1394"/>
              <a:ext cx="617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kumimoji="1"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sym typeface="+mn-ea"/>
                </a:rPr>
                <a:t>从起水之旅谈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7" y="1326"/>
              <a:ext cx="1112" cy="1112"/>
            </a:xfrm>
            <a:prstGeom prst="rect">
              <a:avLst/>
            </a:prstGeom>
          </p:spPr>
        </p:pic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00" y="1548130"/>
            <a:ext cx="3283585" cy="2254885"/>
          </a:xfrm>
          <a:prstGeom prst="rect">
            <a:avLst/>
          </a:prstGeom>
        </p:spPr>
      </p:pic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3593465" y="1503566"/>
            <a:ext cx="5173720" cy="113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云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，形状各异。你是否知道云从哪里来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3" name="图片 2" descr="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5275" y="2899410"/>
            <a:ext cx="3657600" cy="2426335"/>
          </a:xfrm>
          <a:prstGeom prst="rect">
            <a:avLst/>
          </a:prstGeom>
        </p:spPr>
      </p:pic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292100" y="3841115"/>
            <a:ext cx="254317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雨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，来自何处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又漂向何方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6" name="图片 5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04815" y="4457700"/>
            <a:ext cx="3456940" cy="2304415"/>
          </a:xfrm>
          <a:prstGeom prst="rect">
            <a:avLst/>
          </a:prstGeom>
        </p:spPr>
      </p:pic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1271905" y="5137150"/>
            <a:ext cx="4241800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/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传说纷飞的</a:t>
            </a:r>
            <a:r>
              <a:rPr kumimoji="1"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花来自天上“婆婆”的羽毛枕头。你是否相信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0" grpId="0" animBg="1"/>
      <p:bldP spid="103431" grpId="0" bldLvl="0" animBg="1"/>
      <p:bldP spid="1034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265430" y="1521460"/>
            <a:ext cx="8612505" cy="381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、云、雨、雪</a:t>
            </a:r>
            <a:r>
              <a:rPr kumimoji="1" lang="en-US" altLang="zh-CN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kumimoji="1" lang="zh-CN" altLang="en-US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它们都是</a:t>
            </a:r>
            <a:r>
              <a:rPr kumimoji="1" lang="zh-CN" altLang="en-US" sz="4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kumimoji="1" lang="zh-CN" altLang="en-US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，只是形态各异罢了。</a:t>
            </a:r>
            <a:endParaRPr kumimoji="1" lang="zh-CN" altLang="en-US" sz="4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、水变化万千。它不仅可变成云、雨、雪，而且还可以化为</a:t>
            </a:r>
            <a:r>
              <a:rPr kumimoji="1"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露、雾、霜</a:t>
            </a:r>
            <a:r>
              <a:rPr kumimoji="1" lang="zh-CN" altLang="en-US" sz="4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kumimoji="1" lang="zh-CN" altLang="en-US" sz="4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6498" name="Picture 2" descr="Snap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9045" y="1538605"/>
            <a:ext cx="3864610" cy="378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868680" y="1543050"/>
            <a:ext cx="40259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水是怎么变化的呢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376555" y="2280285"/>
            <a:ext cx="462089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将冰放入水壶中，然后加热，观察冰的变化。不断加热，水沸腾后，用勺子靠近壶嘴。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通过观察可知：在加热过程中，冰变成了水，水变成水蒸气，水蒸气在勺子上又复原成水。如果把水放入冰箱，水还能复原成冰。</a:t>
            </a:r>
            <a:endParaRPr kumimoji="1"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1065" y="904240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水之旅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065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103210" y="1259976"/>
            <a:ext cx="8937285" cy="433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云、雨、雪 是怎样形成的</a:t>
            </a:r>
            <a:r>
              <a:rPr kumimoji="1"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太阳照射使地面的水温升高，含有</a:t>
            </a:r>
            <a:r>
              <a:rPr kumimoji="1"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水蒸气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的热空气上升。在上升中，空气逐渐冷却，</a:t>
            </a:r>
            <a:r>
              <a:rPr kumimoji="1"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水蒸气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凝结成</a:t>
            </a:r>
            <a:r>
              <a:rPr kumimoji="1" lang="zh-CN" altLang="en-US" sz="32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小水滴或小冰晶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，形成了</a:t>
            </a:r>
            <a:r>
              <a:rPr kumimoji="1" lang="zh-CN" altLang="en-US" sz="32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云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32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当云层中的</a:t>
            </a:r>
            <a:r>
              <a:rPr kumimoji="1" lang="zh-CN" altLang="en-US" sz="32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小水滴合并成大水滴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kumimoji="1" lang="zh-CN" altLang="en-US" sz="32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便产生了。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假如上空的温度</a:t>
            </a:r>
            <a:r>
              <a:rPr kumimoji="1" lang="zh-CN" altLang="en-US" sz="32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较低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，水还能以</a:t>
            </a:r>
            <a:r>
              <a:rPr kumimoji="1" lang="zh-CN" altLang="en-US" sz="32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kumimoji="1"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的形式降到地面。</a:t>
            </a:r>
            <a:endParaRPr kumimoji="1"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8546" name="Rectangle 2"/>
          <p:cNvSpPr>
            <a:spLocks noGrp="1" noRot="1" noChangeArrowheads="1"/>
          </p:cNvSpPr>
          <p:nvPr/>
        </p:nvSpPr>
        <p:spPr>
          <a:xfrm>
            <a:off x="577215" y="2113915"/>
            <a:ext cx="8087995" cy="2362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水有三种状态它们是</a:t>
            </a:r>
            <a:r>
              <a:rPr lang="zh-CN" altLang="en-US" sz="36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、      、    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三种状态之间在一定条件下可以相互转化。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现在你知道水是怎样“旅行”的吗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4672330" y="2114182"/>
            <a:ext cx="129698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固态</a:t>
            </a:r>
            <a:endParaRPr kumimoji="1"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5788025" y="2113915"/>
            <a:ext cx="122936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液态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6780212" y="2114183"/>
            <a:ext cx="172878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气态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630739" y="939664"/>
            <a:ext cx="396081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由实验探究可知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945" y="842010"/>
            <a:ext cx="2759710" cy="706120"/>
            <a:chOff x="307" y="1326"/>
            <a:chExt cx="4346" cy="1112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317" y="1394"/>
              <a:ext cx="333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二、温度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" y="1326"/>
              <a:ext cx="1112" cy="1112"/>
            </a:xfrm>
            <a:prstGeom prst="rect">
              <a:avLst/>
            </a:prstGeom>
          </p:spPr>
        </p:pic>
      </p:grp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612616" y="4997609"/>
            <a:ext cx="7848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热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的物体温度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高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冷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的物体温度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低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D0D0D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541178" y="5713571"/>
            <a:ext cx="82089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物理学中通常把物体的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冷热程度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叫做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温度</a:t>
            </a:r>
            <a:r>
              <a:rPr lang="zh-CN" altLang="en-US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D0D0D"/>
              </a:solidFill>
              <a:latin typeface="宋体" panose="02010600030101010101" pitchFamily="2" charset="-122"/>
            </a:endParaRPr>
          </a:p>
        </p:txBody>
      </p:sp>
      <p:pic>
        <p:nvPicPr>
          <p:cNvPr id="11269" name="Picture 10" descr="r42p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636" y="1833647"/>
            <a:ext cx="4142542" cy="278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 descr="雾凇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5659" y="1833647"/>
            <a:ext cx="3807679" cy="278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1138555" y="2164080"/>
            <a:ext cx="546354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物体的冷热程度叫温度。 </a:t>
            </a:r>
            <a:endParaRPr kumimoji="1"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579755" y="3197225"/>
            <a:ext cx="419925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、生活中常用的温度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单位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摄氏度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)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579755" y="4393883"/>
            <a:ext cx="47701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 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、人的正常体温是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37 ℃ 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79755" y="1371918"/>
            <a:ext cx="30391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、什么是温度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20" name="AutoShape 8">
            <a:hlinkClick r:id="rId2" action="ppaction://hlinkfile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834505" y="5802631"/>
            <a:ext cx="309879" cy="368299"/>
          </a:xfrm>
          <a:prstGeom prst="actionButtonSoun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64521" name="Picture 9" descr="Snap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8353" y="908594"/>
            <a:ext cx="2085975" cy="544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79438" y="5172075"/>
            <a:ext cx="48774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3200" b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200" b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、自然界中的一些温度值</a:t>
            </a:r>
            <a:endParaRPr kumimoji="0" lang="zh-CN" altLang="en-US" sz="3200" b="1" dirty="0">
              <a:solidFill>
                <a:srgbClr val="FF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5457190" y="5143660"/>
            <a:ext cx="986155" cy="680401"/>
          </a:xfrm>
          <a:prstGeom prst="rightArrow">
            <a:avLst>
              <a:gd name="adj1" fmla="val 50000"/>
              <a:gd name="adj2" fmla="val 1002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ldLvl="0" animBg="1" autoUpdateAnimBg="0"/>
      <p:bldP spid="64516" grpId="0" bldLvl="0" animBg="1"/>
      <p:bldP spid="64517" grpId="0" bldLvl="0" animBg="1" autoUpdateAnimBg="0"/>
      <p:bldP spid="64519" grpId="0" bldLvl="0" animBg="1"/>
      <p:bldP spid="64522" grpId="0" bldLvl="0" animBg="1"/>
      <p:bldP spid="645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901065" y="957580"/>
            <a:ext cx="436245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加油站：热力学温标</a:t>
            </a:r>
            <a:endParaRPr kumimoji="1"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56870" y="1881505"/>
            <a:ext cx="8540750" cy="366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lvl="2" eaLnBrk="1" latinLnBrk="0" hangingPunct="1"/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国际单位制中采用的温标是热力学温标，这种温标的单位名称叫“开尔文”，简称“开”，符号是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力学温度（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）和摄氏温度（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）的关系是：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lvl="2" eaLnBrk="1" latinLnBrk="0" hangingPunct="1"/>
            <a:r>
              <a:rPr kumimoji="1"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T=t+273</a:t>
            </a:r>
            <a:endParaRPr kumimoji="1"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latinLnBrk="0" hangingPunct="1"/>
            <a:r>
              <a:rPr kumimoji="1"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宙中的温度下限是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-273 ℃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，研究表明，无论人类如何改进低温技术，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0K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的温度都是达不到的。即达不到摄氏温度的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-273 ℃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latinLnBrk="0" hangingPunct="1"/>
            <a:r>
              <a:rPr kumimoji="1"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微观粒子和天体研究方面都采用热力学温标。</a:t>
            </a:r>
            <a:endParaRPr kumimoji="1"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87" name="Text Box 23"/>
          <p:cNvSpPr txBox="1">
            <a:spLocks noChangeArrowheads="1"/>
          </p:cNvSpPr>
          <p:nvPr/>
        </p:nvSpPr>
        <p:spPr bwMode="auto">
          <a:xfrm>
            <a:off x="497781" y="5343371"/>
            <a:ext cx="81470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过一会儿，再把双手同时放入温水中。两只手对“温水”的感觉相同吗？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12" descr="温度比较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2913" y="1628458"/>
            <a:ext cx="2425700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3" descr="温度比较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07330" y="1732915"/>
            <a:ext cx="2638425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23"/>
          <p:cNvSpPr txBox="1">
            <a:spLocks noChangeArrowheads="1"/>
          </p:cNvSpPr>
          <p:nvPr/>
        </p:nvSpPr>
        <p:spPr bwMode="auto">
          <a:xfrm>
            <a:off x="979805" y="1518285"/>
            <a:ext cx="15551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试一试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901065" y="842010"/>
            <a:ext cx="26377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Comic Sans MS" panose="030F0702030302020204" pitchFamily="66" charset="0"/>
              </a:rPr>
              <a:t>感觉可靠吗？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800100" y="4732655"/>
            <a:ext cx="754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如上图所示，把两只手分别放入热水和冷水中。</a:t>
            </a:r>
            <a:endParaRPr lang="zh-CN" altLang="en-US" sz="2800" dirty="0">
              <a:solidFill>
                <a:srgbClr val="0D0D0D"/>
              </a:solidFill>
              <a:latin typeface="楷体" panose="02010609060101010101" pitchFamily="49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979805" y="5254625"/>
            <a:ext cx="71024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charset="-122"/>
              </a:rPr>
              <a:t>要准确地测量温度，必须使用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温度计</a:t>
            </a:r>
            <a:r>
              <a:rPr lang="zh-CN" altLang="en-US" sz="3200" b="1">
                <a:solidFill>
                  <a:srgbClr val="A50021"/>
                </a:solidFill>
                <a:ea typeface="黑体" panose="02010609060101010101" charset="-122"/>
              </a:rPr>
              <a:t>。</a:t>
            </a:r>
            <a:endParaRPr lang="zh-CN" altLang="en-US" sz="3200" b="1">
              <a:solidFill>
                <a:srgbClr val="A5002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7" grpId="0"/>
      <p:bldP spid="36887" grpId="1"/>
      <p:bldP spid="2" grpId="0"/>
      <p:bldP spid="2" grpId="1"/>
      <p:bldP spid="3789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945" y="842010"/>
            <a:ext cx="3130550" cy="706120"/>
            <a:chOff x="307" y="1326"/>
            <a:chExt cx="4930" cy="1112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317" y="1394"/>
              <a:ext cx="392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三、温度计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" y="1326"/>
              <a:ext cx="1112" cy="1112"/>
            </a:xfrm>
            <a:prstGeom prst="rect">
              <a:avLst/>
            </a:prstGeom>
          </p:spPr>
        </p:pic>
      </p:grpSp>
      <p:sp>
        <p:nvSpPr>
          <p:cNvPr id="13315" name="Text Box 23"/>
          <p:cNvSpPr txBox="1">
            <a:spLocks noChangeArrowheads="1"/>
          </p:cNvSpPr>
          <p:nvPr/>
        </p:nvSpPr>
        <p:spPr bwMode="auto">
          <a:xfrm>
            <a:off x="671195" y="2214245"/>
            <a:ext cx="7860665" cy="243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自制温度计：</a:t>
            </a:r>
            <a:endParaRPr lang="zh-CN" altLang="en-US" sz="3200" b="1" dirty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在小瓶里装满带颜色的水。给小瓶配一个橡皮塞，橡皮塞上插进一根细玻璃管，使橡皮塞塞住瓶口。</a:t>
            </a:r>
            <a:endParaRPr lang="zh-CN" altLang="en-US" sz="3200" b="1" dirty="0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6" name="Group 31"/>
          <p:cNvGrpSpPr/>
          <p:nvPr/>
        </p:nvGrpSpPr>
        <p:grpSpPr bwMode="auto">
          <a:xfrm>
            <a:off x="7134860" y="4116070"/>
            <a:ext cx="739775" cy="2454910"/>
            <a:chOff x="4496" y="1678"/>
            <a:chExt cx="575" cy="1908"/>
          </a:xfrm>
        </p:grpSpPr>
        <p:sp>
          <p:nvSpPr>
            <p:cNvPr id="13317" name="Rectangle 24"/>
            <p:cNvSpPr>
              <a:spLocks noChangeArrowheads="1"/>
            </p:cNvSpPr>
            <p:nvPr/>
          </p:nvSpPr>
          <p:spPr bwMode="auto">
            <a:xfrm>
              <a:off x="4752" y="2415"/>
              <a:ext cx="56" cy="256"/>
            </a:xfrm>
            <a:prstGeom prst="rect">
              <a:avLst/>
            </a:prstGeom>
            <a:solidFill>
              <a:srgbClr val="FF00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18" name="AutoShape 25"/>
            <p:cNvSpPr>
              <a:spLocks noChangeArrowheads="1"/>
            </p:cNvSpPr>
            <p:nvPr/>
          </p:nvSpPr>
          <p:spPr bwMode="auto">
            <a:xfrm>
              <a:off x="4496" y="2836"/>
              <a:ext cx="575" cy="750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47842"/>
              </a:srgbClr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19" name="Line 26"/>
            <p:cNvSpPr>
              <a:spLocks noChangeShapeType="1"/>
            </p:cNvSpPr>
            <p:nvPr/>
          </p:nvSpPr>
          <p:spPr bwMode="auto">
            <a:xfrm>
              <a:off x="4747" y="1678"/>
              <a:ext cx="0" cy="160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0" name="Line 27"/>
            <p:cNvSpPr>
              <a:spLocks noChangeShapeType="1"/>
            </p:cNvSpPr>
            <p:nvPr/>
          </p:nvSpPr>
          <p:spPr bwMode="auto">
            <a:xfrm>
              <a:off x="4816" y="1678"/>
              <a:ext cx="0" cy="160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AutoShape 28"/>
            <p:cNvSpPr>
              <a:spLocks noChangeAspect="1" noChangeArrowheads="1"/>
            </p:cNvSpPr>
            <p:nvPr/>
          </p:nvSpPr>
          <p:spPr bwMode="auto">
            <a:xfrm>
              <a:off x="4558" y="2669"/>
              <a:ext cx="443" cy="54"/>
            </a:xfrm>
            <a:prstGeom prst="flowChartTerminator">
              <a:avLst/>
            </a:prstGeom>
            <a:solidFill>
              <a:srgbClr val="996633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22" name="Rectangle 29"/>
            <p:cNvSpPr>
              <a:spLocks noChangeArrowheads="1"/>
            </p:cNvSpPr>
            <p:nvPr/>
          </p:nvSpPr>
          <p:spPr bwMode="auto">
            <a:xfrm>
              <a:off x="4645" y="2725"/>
              <a:ext cx="283" cy="114"/>
            </a:xfrm>
            <a:prstGeom prst="rect">
              <a:avLst/>
            </a:prstGeom>
            <a:solidFill>
              <a:srgbClr val="FF0000">
                <a:alpha val="47058"/>
              </a:srgbClr>
            </a:solidFill>
            <a:ln w="317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23" name="Rectangle 30"/>
            <p:cNvSpPr>
              <a:spLocks noChangeArrowheads="1"/>
            </p:cNvSpPr>
            <p:nvPr/>
          </p:nvSpPr>
          <p:spPr bwMode="auto">
            <a:xfrm>
              <a:off x="4638" y="2727"/>
              <a:ext cx="283" cy="57"/>
            </a:xfrm>
            <a:prstGeom prst="rect">
              <a:avLst/>
            </a:prstGeom>
            <a:solidFill>
              <a:srgbClr val="996633"/>
            </a:solidFill>
            <a:ln w="317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86815" y="1548130"/>
            <a:ext cx="269811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温度计原理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38" name="Group 59"/>
          <p:cNvGrpSpPr/>
          <p:nvPr/>
        </p:nvGrpSpPr>
        <p:grpSpPr bwMode="auto">
          <a:xfrm>
            <a:off x="1440498" y="4144963"/>
            <a:ext cx="1876425" cy="2443162"/>
            <a:chOff x="591" y="2535"/>
            <a:chExt cx="1182" cy="1539"/>
          </a:xfrm>
        </p:grpSpPr>
        <p:sp>
          <p:nvSpPr>
            <p:cNvPr id="14339" name="Text Box 35"/>
            <p:cNvSpPr txBox="1">
              <a:spLocks noChangeArrowheads="1"/>
            </p:cNvSpPr>
            <p:nvPr/>
          </p:nvSpPr>
          <p:spPr bwMode="auto">
            <a:xfrm>
              <a:off x="920" y="3737"/>
              <a:ext cx="73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热水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4340" name="Group 44"/>
            <p:cNvGrpSpPr/>
            <p:nvPr/>
          </p:nvGrpSpPr>
          <p:grpSpPr bwMode="auto">
            <a:xfrm>
              <a:off x="591" y="2535"/>
              <a:ext cx="1182" cy="1184"/>
              <a:chOff x="1111" y="1752"/>
              <a:chExt cx="1751" cy="1674"/>
            </a:xfrm>
          </p:grpSpPr>
          <p:grpSp>
            <p:nvGrpSpPr>
              <p:cNvPr id="14341" name="xjhzja8"/>
              <p:cNvGrpSpPr/>
              <p:nvPr/>
            </p:nvGrpSpPr>
            <p:grpSpPr bwMode="auto">
              <a:xfrm>
                <a:off x="1111" y="1752"/>
                <a:ext cx="1751" cy="1674"/>
                <a:chOff x="7740" y="816"/>
                <a:chExt cx="1740" cy="1890"/>
              </a:xfrm>
            </p:grpSpPr>
            <p:sp>
              <p:nvSpPr>
                <p:cNvPr id="14342" name="AutoShape 14" descr="横虚线"/>
                <p:cNvSpPr>
                  <a:spLocks noChangeArrowheads="1"/>
                </p:cNvSpPr>
                <p:nvPr/>
              </p:nvSpPr>
              <p:spPr bwMode="auto"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zh-CN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343" name="Freeform 15"/>
                <p:cNvSpPr/>
                <p:nvPr/>
              </p:nvSpPr>
              <p:spPr bwMode="auto">
                <a:xfrm>
                  <a:off x="7740" y="816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0"/>
                    <a:gd name="T25" fmla="*/ 0 h 1129"/>
                    <a:gd name="T26" fmla="*/ 1740 w 1740"/>
                    <a:gd name="T27" fmla="*/ 1129 h 11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344" name="Rectangle 16" descr="横虚线"/>
              <p:cNvSpPr>
                <a:spLocks noChangeArrowheads="1"/>
              </p:cNvSpPr>
              <p:nvPr/>
            </p:nvSpPr>
            <p:spPr bwMode="auto">
              <a:xfrm>
                <a:off x="1378" y="2373"/>
                <a:ext cx="1370" cy="1028"/>
              </a:xfrm>
              <a:prstGeom prst="rect">
                <a:avLst/>
              </a:prstGeom>
              <a:pattFill prst="dashHorz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45" name="Freeform 36"/>
              <p:cNvSpPr/>
              <p:nvPr/>
            </p:nvSpPr>
            <p:spPr bwMode="auto">
              <a:xfrm>
                <a:off x="1876" y="1797"/>
                <a:ext cx="97" cy="499"/>
              </a:xfrm>
              <a:custGeom>
                <a:avLst/>
                <a:gdLst>
                  <a:gd name="T0" fmla="*/ 45 w 97"/>
                  <a:gd name="T1" fmla="*/ 0 h 499"/>
                  <a:gd name="T2" fmla="*/ 90 w 97"/>
                  <a:gd name="T3" fmla="*/ 181 h 499"/>
                  <a:gd name="T4" fmla="*/ 0 w 97"/>
                  <a:gd name="T5" fmla="*/ 272 h 499"/>
                  <a:gd name="T6" fmla="*/ 90 w 97"/>
                  <a:gd name="T7" fmla="*/ 499 h 49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7"/>
                  <a:gd name="T13" fmla="*/ 0 h 499"/>
                  <a:gd name="T14" fmla="*/ 97 w 97"/>
                  <a:gd name="T15" fmla="*/ 499 h 49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7" h="499">
                    <a:moveTo>
                      <a:pt x="45" y="0"/>
                    </a:moveTo>
                    <a:cubicBezTo>
                      <a:pt x="71" y="68"/>
                      <a:pt x="97" y="136"/>
                      <a:pt x="90" y="181"/>
                    </a:cubicBezTo>
                    <a:cubicBezTo>
                      <a:pt x="83" y="226"/>
                      <a:pt x="0" y="219"/>
                      <a:pt x="0" y="272"/>
                    </a:cubicBezTo>
                    <a:cubicBezTo>
                      <a:pt x="0" y="325"/>
                      <a:pt x="45" y="412"/>
                      <a:pt x="90" y="499"/>
                    </a:cubicBezTo>
                  </a:path>
                </a:pathLst>
              </a:custGeom>
              <a:noFill/>
              <a:ln w="25400" cap="flat" cmpd="sng">
                <a:solidFill>
                  <a:srgbClr val="80808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46" name="Freeform 37"/>
              <p:cNvSpPr/>
              <p:nvPr/>
            </p:nvSpPr>
            <p:spPr bwMode="auto">
              <a:xfrm>
                <a:off x="2216" y="1810"/>
                <a:ext cx="136" cy="499"/>
              </a:xfrm>
              <a:custGeom>
                <a:avLst/>
                <a:gdLst>
                  <a:gd name="T0" fmla="*/ 136 w 136"/>
                  <a:gd name="T1" fmla="*/ 0 h 499"/>
                  <a:gd name="T2" fmla="*/ 45 w 136"/>
                  <a:gd name="T3" fmla="*/ 136 h 499"/>
                  <a:gd name="T4" fmla="*/ 91 w 136"/>
                  <a:gd name="T5" fmla="*/ 318 h 499"/>
                  <a:gd name="T6" fmla="*/ 0 w 136"/>
                  <a:gd name="T7" fmla="*/ 499 h 49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6"/>
                  <a:gd name="T13" fmla="*/ 0 h 499"/>
                  <a:gd name="T14" fmla="*/ 136 w 136"/>
                  <a:gd name="T15" fmla="*/ 499 h 49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6" h="499">
                    <a:moveTo>
                      <a:pt x="136" y="0"/>
                    </a:moveTo>
                    <a:cubicBezTo>
                      <a:pt x="94" y="41"/>
                      <a:pt x="52" y="83"/>
                      <a:pt x="45" y="136"/>
                    </a:cubicBezTo>
                    <a:cubicBezTo>
                      <a:pt x="38" y="189"/>
                      <a:pt x="99" y="258"/>
                      <a:pt x="91" y="318"/>
                    </a:cubicBezTo>
                    <a:cubicBezTo>
                      <a:pt x="83" y="378"/>
                      <a:pt x="41" y="438"/>
                      <a:pt x="0" y="499"/>
                    </a:cubicBezTo>
                  </a:path>
                </a:pathLst>
              </a:custGeom>
              <a:noFill/>
              <a:ln w="25400" cap="flat" cmpd="sng">
                <a:solidFill>
                  <a:srgbClr val="80808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47" name="Freeform 40"/>
              <p:cNvSpPr/>
              <p:nvPr/>
            </p:nvSpPr>
            <p:spPr bwMode="auto">
              <a:xfrm>
                <a:off x="1459" y="1842"/>
                <a:ext cx="196" cy="499"/>
              </a:xfrm>
              <a:custGeom>
                <a:avLst/>
                <a:gdLst>
                  <a:gd name="T0" fmla="*/ 0 w 196"/>
                  <a:gd name="T1" fmla="*/ 0 h 499"/>
                  <a:gd name="T2" fmla="*/ 90 w 196"/>
                  <a:gd name="T3" fmla="*/ 91 h 499"/>
                  <a:gd name="T4" fmla="*/ 90 w 196"/>
                  <a:gd name="T5" fmla="*/ 227 h 499"/>
                  <a:gd name="T6" fmla="*/ 181 w 196"/>
                  <a:gd name="T7" fmla="*/ 363 h 499"/>
                  <a:gd name="T8" fmla="*/ 181 w 196"/>
                  <a:gd name="T9" fmla="*/ 499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6"/>
                  <a:gd name="T16" fmla="*/ 0 h 499"/>
                  <a:gd name="T17" fmla="*/ 196 w 196"/>
                  <a:gd name="T18" fmla="*/ 499 h 4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6" h="499">
                    <a:moveTo>
                      <a:pt x="0" y="0"/>
                    </a:moveTo>
                    <a:cubicBezTo>
                      <a:pt x="37" y="26"/>
                      <a:pt x="75" y="53"/>
                      <a:pt x="90" y="91"/>
                    </a:cubicBezTo>
                    <a:cubicBezTo>
                      <a:pt x="105" y="129"/>
                      <a:pt x="75" y="182"/>
                      <a:pt x="90" y="227"/>
                    </a:cubicBezTo>
                    <a:cubicBezTo>
                      <a:pt x="105" y="272"/>
                      <a:pt x="166" y="318"/>
                      <a:pt x="181" y="363"/>
                    </a:cubicBezTo>
                    <a:cubicBezTo>
                      <a:pt x="196" y="408"/>
                      <a:pt x="188" y="453"/>
                      <a:pt x="181" y="499"/>
                    </a:cubicBezTo>
                  </a:path>
                </a:pathLst>
              </a:custGeom>
              <a:noFill/>
              <a:ln w="25400" cap="flat" cmpd="sng">
                <a:solidFill>
                  <a:srgbClr val="80808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348" name="Freeform 43"/>
              <p:cNvSpPr/>
              <p:nvPr/>
            </p:nvSpPr>
            <p:spPr bwMode="auto">
              <a:xfrm flipH="1">
                <a:off x="2472" y="1933"/>
                <a:ext cx="181" cy="363"/>
              </a:xfrm>
              <a:custGeom>
                <a:avLst/>
                <a:gdLst>
                  <a:gd name="T0" fmla="*/ 0 w 181"/>
                  <a:gd name="T1" fmla="*/ 0 h 363"/>
                  <a:gd name="T2" fmla="*/ 91 w 181"/>
                  <a:gd name="T3" fmla="*/ 91 h 363"/>
                  <a:gd name="T4" fmla="*/ 91 w 181"/>
                  <a:gd name="T5" fmla="*/ 227 h 363"/>
                  <a:gd name="T6" fmla="*/ 181 w 181"/>
                  <a:gd name="T7" fmla="*/ 363 h 36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1"/>
                  <a:gd name="T13" fmla="*/ 0 h 363"/>
                  <a:gd name="T14" fmla="*/ 181 w 181"/>
                  <a:gd name="T15" fmla="*/ 363 h 3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1" h="363">
                    <a:moveTo>
                      <a:pt x="0" y="0"/>
                    </a:moveTo>
                    <a:cubicBezTo>
                      <a:pt x="38" y="26"/>
                      <a:pt x="76" y="53"/>
                      <a:pt x="91" y="91"/>
                    </a:cubicBezTo>
                    <a:cubicBezTo>
                      <a:pt x="106" y="129"/>
                      <a:pt x="76" y="182"/>
                      <a:pt x="91" y="227"/>
                    </a:cubicBezTo>
                    <a:cubicBezTo>
                      <a:pt x="106" y="272"/>
                      <a:pt x="143" y="317"/>
                      <a:pt x="181" y="363"/>
                    </a:cubicBezTo>
                  </a:path>
                </a:pathLst>
              </a:custGeom>
              <a:noFill/>
              <a:ln w="25400" cap="flat" cmpd="sng">
                <a:solidFill>
                  <a:srgbClr val="80808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49" name="Group 60"/>
          <p:cNvGrpSpPr/>
          <p:nvPr/>
        </p:nvGrpSpPr>
        <p:grpSpPr bwMode="auto">
          <a:xfrm>
            <a:off x="4045585" y="4138613"/>
            <a:ext cx="1876425" cy="2447925"/>
            <a:chOff x="2426" y="2523"/>
            <a:chExt cx="1182" cy="1542"/>
          </a:xfrm>
        </p:grpSpPr>
        <p:grpSp>
          <p:nvGrpSpPr>
            <p:cNvPr id="14350" name="Group 54"/>
            <p:cNvGrpSpPr/>
            <p:nvPr/>
          </p:nvGrpSpPr>
          <p:grpSpPr bwMode="auto">
            <a:xfrm>
              <a:off x="2426" y="2523"/>
              <a:ext cx="1182" cy="1184"/>
              <a:chOff x="3016" y="1752"/>
              <a:chExt cx="1663" cy="1590"/>
            </a:xfrm>
          </p:grpSpPr>
          <p:grpSp>
            <p:nvGrpSpPr>
              <p:cNvPr id="14351" name="xjhzja8"/>
              <p:cNvGrpSpPr/>
              <p:nvPr/>
            </p:nvGrpSpPr>
            <p:grpSpPr bwMode="auto">
              <a:xfrm>
                <a:off x="3016" y="1752"/>
                <a:ext cx="1663" cy="1590"/>
                <a:chOff x="7740" y="816"/>
                <a:chExt cx="1740" cy="1890"/>
              </a:xfrm>
            </p:grpSpPr>
            <p:sp>
              <p:nvSpPr>
                <p:cNvPr id="14352" name="AutoShape 47" descr="横虚线"/>
                <p:cNvSpPr>
                  <a:spLocks noChangeArrowheads="1"/>
                </p:cNvSpPr>
                <p:nvPr/>
              </p:nvSpPr>
              <p:spPr bwMode="auto"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2540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zh-CN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353" name="Freeform 48"/>
                <p:cNvSpPr/>
                <p:nvPr/>
              </p:nvSpPr>
              <p:spPr bwMode="auto">
                <a:xfrm>
                  <a:off x="7740" y="816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0"/>
                    <a:gd name="T25" fmla="*/ 0 h 1129"/>
                    <a:gd name="T26" fmla="*/ 1740 w 1740"/>
                    <a:gd name="T27" fmla="*/ 1129 h 11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354" name="Rectangle 49" descr="横虚线"/>
              <p:cNvSpPr>
                <a:spLocks noChangeArrowheads="1"/>
              </p:cNvSpPr>
              <p:nvPr/>
            </p:nvSpPr>
            <p:spPr bwMode="auto">
              <a:xfrm>
                <a:off x="3270" y="2342"/>
                <a:ext cx="1301" cy="976"/>
              </a:xfrm>
              <a:prstGeom prst="rect">
                <a:avLst/>
              </a:prstGeom>
              <a:pattFill prst="dashHorz">
                <a:fgClr>
                  <a:srgbClr val="000000"/>
                </a:fgClr>
                <a:bgClr>
                  <a:srgbClr val="FFFFFF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355" name="Text Box 55"/>
            <p:cNvSpPr txBox="1">
              <a:spLocks noChangeArrowheads="1"/>
            </p:cNvSpPr>
            <p:nvPr/>
          </p:nvSpPr>
          <p:spPr bwMode="auto">
            <a:xfrm>
              <a:off x="2778" y="3728"/>
              <a:ext cx="713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800" b="1">
                  <a:solidFill>
                    <a:srgbClr val="0066CC"/>
                  </a:solidFill>
                  <a:latin typeface="Times New Roman" panose="02020603050405020304" pitchFamily="18" charset="0"/>
                </a:rPr>
                <a:t>冷水</a:t>
              </a:r>
              <a:endPara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356" name="Text Box 23"/>
          <p:cNvSpPr txBox="1">
            <a:spLocks noChangeArrowheads="1"/>
          </p:cNvSpPr>
          <p:nvPr/>
        </p:nvSpPr>
        <p:spPr bwMode="auto">
          <a:xfrm>
            <a:off x="901118" y="973138"/>
            <a:ext cx="7488238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　　将小瓶放入热水中，观察细管中水柱的位置；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　　然后把小瓶放入热水中，观察细管中水柱的位置。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357" name="Group 63"/>
          <p:cNvGrpSpPr/>
          <p:nvPr/>
        </p:nvGrpSpPr>
        <p:grpSpPr bwMode="auto">
          <a:xfrm>
            <a:off x="6939598" y="3198813"/>
            <a:ext cx="912812" cy="3028950"/>
            <a:chOff x="4119" y="1749"/>
            <a:chExt cx="575" cy="1908"/>
          </a:xfrm>
        </p:grpSpPr>
        <p:sp>
          <p:nvSpPr>
            <p:cNvPr id="14358" name="AutoShape 6"/>
            <p:cNvSpPr>
              <a:spLocks noChangeArrowheads="1"/>
            </p:cNvSpPr>
            <p:nvPr/>
          </p:nvSpPr>
          <p:spPr bwMode="auto">
            <a:xfrm>
              <a:off x="4119" y="2907"/>
              <a:ext cx="575" cy="750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50195"/>
              </a:srgbClr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59" name="Line 7"/>
            <p:cNvSpPr>
              <a:spLocks noChangeShapeType="1"/>
            </p:cNvSpPr>
            <p:nvPr/>
          </p:nvSpPr>
          <p:spPr bwMode="auto">
            <a:xfrm>
              <a:off x="4370" y="1749"/>
              <a:ext cx="0" cy="160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Line 8"/>
            <p:cNvSpPr>
              <a:spLocks noChangeShapeType="1"/>
            </p:cNvSpPr>
            <p:nvPr/>
          </p:nvSpPr>
          <p:spPr bwMode="auto">
            <a:xfrm>
              <a:off x="4439" y="1749"/>
              <a:ext cx="0" cy="160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AutoShape 9"/>
            <p:cNvSpPr>
              <a:spLocks noChangeAspect="1" noChangeArrowheads="1"/>
            </p:cNvSpPr>
            <p:nvPr/>
          </p:nvSpPr>
          <p:spPr bwMode="auto">
            <a:xfrm>
              <a:off x="4181" y="2740"/>
              <a:ext cx="443" cy="54"/>
            </a:xfrm>
            <a:prstGeom prst="flowChartTerminator">
              <a:avLst/>
            </a:prstGeom>
            <a:solidFill>
              <a:srgbClr val="996633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62" name="Rectangle 10"/>
            <p:cNvSpPr>
              <a:spLocks noChangeArrowheads="1"/>
            </p:cNvSpPr>
            <p:nvPr/>
          </p:nvSpPr>
          <p:spPr bwMode="auto">
            <a:xfrm>
              <a:off x="4268" y="2796"/>
              <a:ext cx="283" cy="114"/>
            </a:xfrm>
            <a:prstGeom prst="rect">
              <a:avLst/>
            </a:prstGeom>
            <a:solidFill>
              <a:srgbClr val="FF0000">
                <a:alpha val="47842"/>
              </a:srgbClr>
            </a:solidFill>
            <a:ln w="317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63" name="Rectangle 61"/>
            <p:cNvSpPr>
              <a:spLocks noChangeArrowheads="1"/>
            </p:cNvSpPr>
            <p:nvPr/>
          </p:nvSpPr>
          <p:spPr bwMode="auto">
            <a:xfrm>
              <a:off x="4269" y="2784"/>
              <a:ext cx="283" cy="85"/>
            </a:xfrm>
            <a:prstGeom prst="rect">
              <a:avLst/>
            </a:prstGeom>
            <a:solidFill>
              <a:srgbClr val="996633"/>
            </a:solidFill>
            <a:ln w="317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364" name="Rectangle 62"/>
            <p:cNvSpPr>
              <a:spLocks noChangeArrowheads="1"/>
            </p:cNvSpPr>
            <p:nvPr/>
          </p:nvSpPr>
          <p:spPr bwMode="auto">
            <a:xfrm>
              <a:off x="4383" y="2499"/>
              <a:ext cx="56" cy="256"/>
            </a:xfrm>
            <a:prstGeom prst="rect">
              <a:avLst/>
            </a:prstGeom>
            <a:solidFill>
              <a:srgbClr val="FF00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66" name="Picture 10" descr="04804004##实验室用的温度计、体温计和寒暑表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1442" y="891223"/>
            <a:ext cx="2378075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23"/>
          <p:cNvSpPr txBox="1">
            <a:spLocks noChangeArrowheads="1"/>
          </p:cNvSpPr>
          <p:nvPr/>
        </p:nvSpPr>
        <p:spPr bwMode="auto">
          <a:xfrm>
            <a:off x="714058" y="1021398"/>
            <a:ext cx="597693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讨论：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　　你观察到了什么现象？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714058" y="2742248"/>
            <a:ext cx="55911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　　想想看，自制的温度计是根据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什么道理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来测量温度的？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758508" y="4377373"/>
            <a:ext cx="5491162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结论：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　　常用的温度计是根据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液体热胀冷缩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的规律制成的。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62000" y="1975485"/>
            <a:ext cx="45402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一个大气压下，冰水混合物的温度规定为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62000" y="5486400"/>
            <a:ext cx="2079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</a:rPr>
              <a:t>冰水混合物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891790" y="5748655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89" name="Group 5"/>
          <p:cNvGrpSpPr/>
          <p:nvPr/>
        </p:nvGrpSpPr>
        <p:grpSpPr bwMode="auto">
          <a:xfrm>
            <a:off x="4670425" y="304800"/>
            <a:ext cx="3683000" cy="6010275"/>
            <a:chOff x="2488" y="346"/>
            <a:chExt cx="2320" cy="3786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>
              <a:off x="3379" y="682"/>
              <a:ext cx="288" cy="292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3497" y="874"/>
              <a:ext cx="48" cy="273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6392" name="AutoShape 8"/>
            <p:cNvSpPr>
              <a:spLocks noChangeArrowheads="1"/>
            </p:cNvSpPr>
            <p:nvPr/>
          </p:nvSpPr>
          <p:spPr bwMode="auto">
            <a:xfrm>
              <a:off x="3470" y="2886"/>
              <a:ext cx="90" cy="720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6393" name="AutoShape 9"/>
            <p:cNvSpPr>
              <a:spLocks noChangeArrowheads="1"/>
            </p:cNvSpPr>
            <p:nvPr/>
          </p:nvSpPr>
          <p:spPr bwMode="auto">
            <a:xfrm>
              <a:off x="3379" y="346"/>
              <a:ext cx="336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0 w 21600"/>
                <a:gd name="T25" fmla="*/ 3150 h 21600"/>
                <a:gd name="T26" fmla="*/ 18450 w 21600"/>
                <a:gd name="T27" fmla="*/ 1845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>
              <a:off x="3427" y="3562"/>
              <a:ext cx="192" cy="33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16395" name="Group 11"/>
            <p:cNvGrpSpPr/>
            <p:nvPr/>
          </p:nvGrpSpPr>
          <p:grpSpPr bwMode="auto">
            <a:xfrm>
              <a:off x="2488" y="2972"/>
              <a:ext cx="2320" cy="1160"/>
              <a:chOff x="2481" y="2972"/>
              <a:chExt cx="2320" cy="1160"/>
            </a:xfrm>
          </p:grpSpPr>
          <p:grpSp>
            <p:nvGrpSpPr>
              <p:cNvPr id="16396" name="Group 12"/>
              <p:cNvGrpSpPr/>
              <p:nvPr/>
            </p:nvGrpSpPr>
            <p:grpSpPr bwMode="auto">
              <a:xfrm>
                <a:off x="2481" y="2972"/>
                <a:ext cx="2320" cy="1160"/>
                <a:chOff x="1768" y="2976"/>
                <a:chExt cx="2320" cy="1160"/>
              </a:xfrm>
            </p:grpSpPr>
            <p:sp>
              <p:nvSpPr>
                <p:cNvPr id="16397" name="Freeform 13"/>
                <p:cNvSpPr/>
                <p:nvPr/>
              </p:nvSpPr>
              <p:spPr bwMode="auto">
                <a:xfrm>
                  <a:off x="1768" y="2976"/>
                  <a:ext cx="2320" cy="1160"/>
                </a:xfrm>
                <a:custGeom>
                  <a:avLst/>
                  <a:gdLst>
                    <a:gd name="T0" fmla="*/ 8 w 2320"/>
                    <a:gd name="T1" fmla="*/ 96 h 1160"/>
                    <a:gd name="T2" fmla="*/ 8 w 2320"/>
                    <a:gd name="T3" fmla="*/ 576 h 1160"/>
                    <a:gd name="T4" fmla="*/ 8 w 2320"/>
                    <a:gd name="T5" fmla="*/ 816 h 1160"/>
                    <a:gd name="T6" fmla="*/ 8 w 2320"/>
                    <a:gd name="T7" fmla="*/ 960 h 1160"/>
                    <a:gd name="T8" fmla="*/ 56 w 2320"/>
                    <a:gd name="T9" fmla="*/ 1104 h 1160"/>
                    <a:gd name="T10" fmla="*/ 248 w 2320"/>
                    <a:gd name="T11" fmla="*/ 1152 h 1160"/>
                    <a:gd name="T12" fmla="*/ 920 w 2320"/>
                    <a:gd name="T13" fmla="*/ 1152 h 1160"/>
                    <a:gd name="T14" fmla="*/ 1304 w 2320"/>
                    <a:gd name="T15" fmla="*/ 1152 h 1160"/>
                    <a:gd name="T16" fmla="*/ 1688 w 2320"/>
                    <a:gd name="T17" fmla="*/ 1152 h 1160"/>
                    <a:gd name="T18" fmla="*/ 2024 w 2320"/>
                    <a:gd name="T19" fmla="*/ 1152 h 1160"/>
                    <a:gd name="T20" fmla="*/ 2168 w 2320"/>
                    <a:gd name="T21" fmla="*/ 1104 h 1160"/>
                    <a:gd name="T22" fmla="*/ 2264 w 2320"/>
                    <a:gd name="T23" fmla="*/ 1008 h 1160"/>
                    <a:gd name="T24" fmla="*/ 2312 w 2320"/>
                    <a:gd name="T25" fmla="*/ 720 h 1160"/>
                    <a:gd name="T26" fmla="*/ 2312 w 2320"/>
                    <a:gd name="T27" fmla="*/ 0 h 116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320"/>
                    <a:gd name="T43" fmla="*/ 0 h 1160"/>
                    <a:gd name="T44" fmla="*/ 2320 w 2320"/>
                    <a:gd name="T45" fmla="*/ 1160 h 116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320" h="1160">
                      <a:moveTo>
                        <a:pt x="8" y="96"/>
                      </a:moveTo>
                      <a:cubicBezTo>
                        <a:pt x="8" y="276"/>
                        <a:pt x="8" y="456"/>
                        <a:pt x="8" y="576"/>
                      </a:cubicBezTo>
                      <a:cubicBezTo>
                        <a:pt x="8" y="696"/>
                        <a:pt x="8" y="752"/>
                        <a:pt x="8" y="816"/>
                      </a:cubicBezTo>
                      <a:cubicBezTo>
                        <a:pt x="8" y="880"/>
                        <a:pt x="0" y="912"/>
                        <a:pt x="8" y="960"/>
                      </a:cubicBezTo>
                      <a:cubicBezTo>
                        <a:pt x="16" y="1008"/>
                        <a:pt x="16" y="1072"/>
                        <a:pt x="56" y="1104"/>
                      </a:cubicBezTo>
                      <a:cubicBezTo>
                        <a:pt x="96" y="1136"/>
                        <a:pt x="104" y="1144"/>
                        <a:pt x="248" y="1152"/>
                      </a:cubicBezTo>
                      <a:cubicBezTo>
                        <a:pt x="392" y="1160"/>
                        <a:pt x="744" y="1152"/>
                        <a:pt x="920" y="1152"/>
                      </a:cubicBezTo>
                      <a:cubicBezTo>
                        <a:pt x="1096" y="1152"/>
                        <a:pt x="1176" y="1152"/>
                        <a:pt x="1304" y="1152"/>
                      </a:cubicBezTo>
                      <a:cubicBezTo>
                        <a:pt x="1432" y="1152"/>
                        <a:pt x="1568" y="1152"/>
                        <a:pt x="1688" y="1152"/>
                      </a:cubicBezTo>
                      <a:cubicBezTo>
                        <a:pt x="1808" y="1152"/>
                        <a:pt x="1944" y="1160"/>
                        <a:pt x="2024" y="1152"/>
                      </a:cubicBezTo>
                      <a:cubicBezTo>
                        <a:pt x="2104" y="1144"/>
                        <a:pt x="2128" y="1128"/>
                        <a:pt x="2168" y="1104"/>
                      </a:cubicBezTo>
                      <a:cubicBezTo>
                        <a:pt x="2208" y="1080"/>
                        <a:pt x="2240" y="1072"/>
                        <a:pt x="2264" y="1008"/>
                      </a:cubicBezTo>
                      <a:cubicBezTo>
                        <a:pt x="2288" y="944"/>
                        <a:pt x="2304" y="888"/>
                        <a:pt x="2312" y="720"/>
                      </a:cubicBezTo>
                      <a:cubicBezTo>
                        <a:pt x="2320" y="552"/>
                        <a:pt x="2316" y="276"/>
                        <a:pt x="2312" y="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8" name="Line 14"/>
                <p:cNvSpPr>
                  <a:spLocks noChangeShapeType="1"/>
                </p:cNvSpPr>
                <p:nvPr/>
              </p:nvSpPr>
              <p:spPr bwMode="auto">
                <a:xfrm>
                  <a:off x="1776" y="3360"/>
                  <a:ext cx="23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399" name="AutoShape 15"/>
              <p:cNvSpPr>
                <a:spLocks noChangeArrowheads="1"/>
              </p:cNvSpPr>
              <p:nvPr/>
            </p:nvSpPr>
            <p:spPr bwMode="auto">
              <a:xfrm rot="19406146" flipV="1">
                <a:off x="2686" y="3285"/>
                <a:ext cx="235" cy="180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0" name="AutoShape 16"/>
              <p:cNvSpPr>
                <a:spLocks noChangeArrowheads="1"/>
              </p:cNvSpPr>
              <p:nvPr/>
            </p:nvSpPr>
            <p:spPr bwMode="auto">
              <a:xfrm rot="19406146" flipV="1">
                <a:off x="3785" y="3194"/>
                <a:ext cx="314" cy="323"/>
              </a:xfrm>
              <a:prstGeom prst="cube">
                <a:avLst>
                  <a:gd name="adj" fmla="val 34685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1" name="AutoShape 17"/>
              <p:cNvSpPr>
                <a:spLocks noChangeArrowheads="1"/>
              </p:cNvSpPr>
              <p:nvPr/>
            </p:nvSpPr>
            <p:spPr bwMode="auto">
              <a:xfrm rot="21109727" flipV="1">
                <a:off x="3161" y="3260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2" name="AutoShape 18"/>
              <p:cNvSpPr>
                <a:spLocks noChangeArrowheads="1"/>
              </p:cNvSpPr>
              <p:nvPr/>
            </p:nvSpPr>
            <p:spPr bwMode="auto">
              <a:xfrm rot="926473" flipV="1">
                <a:off x="3992" y="3264"/>
                <a:ext cx="144" cy="192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3" name="AutoShape 19"/>
              <p:cNvSpPr>
                <a:spLocks noChangeArrowheads="1"/>
              </p:cNvSpPr>
              <p:nvPr/>
            </p:nvSpPr>
            <p:spPr bwMode="auto">
              <a:xfrm rot="21581376" flipV="1">
                <a:off x="4216" y="3212"/>
                <a:ext cx="240" cy="192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4" name="AutoShape 20"/>
              <p:cNvSpPr>
                <a:spLocks noChangeArrowheads="1"/>
              </p:cNvSpPr>
              <p:nvPr/>
            </p:nvSpPr>
            <p:spPr bwMode="auto">
              <a:xfrm rot="19406146" flipV="1">
                <a:off x="4471" y="3206"/>
                <a:ext cx="209" cy="24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05" name="Freeform 21"/>
              <p:cNvSpPr/>
              <p:nvPr/>
            </p:nvSpPr>
            <p:spPr bwMode="auto">
              <a:xfrm>
                <a:off x="2508" y="3648"/>
                <a:ext cx="924" cy="84"/>
              </a:xfrm>
              <a:custGeom>
                <a:avLst/>
                <a:gdLst>
                  <a:gd name="T0" fmla="*/ 0 w 924"/>
                  <a:gd name="T1" fmla="*/ 60 h 84"/>
                  <a:gd name="T2" fmla="*/ 156 w 924"/>
                  <a:gd name="T3" fmla="*/ 24 h 84"/>
                  <a:gd name="T4" fmla="*/ 408 w 924"/>
                  <a:gd name="T5" fmla="*/ 84 h 84"/>
                  <a:gd name="T6" fmla="*/ 672 w 924"/>
                  <a:gd name="T7" fmla="*/ 72 h 84"/>
                  <a:gd name="T8" fmla="*/ 780 w 924"/>
                  <a:gd name="T9" fmla="*/ 0 h 84"/>
                  <a:gd name="T10" fmla="*/ 888 w 924"/>
                  <a:gd name="T11" fmla="*/ 24 h 84"/>
                  <a:gd name="T12" fmla="*/ 924 w 924"/>
                  <a:gd name="T13" fmla="*/ 36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4"/>
                  <a:gd name="T22" fmla="*/ 0 h 84"/>
                  <a:gd name="T23" fmla="*/ 924 w 924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4" h="84">
                    <a:moveTo>
                      <a:pt x="0" y="60"/>
                    </a:moveTo>
                    <a:cubicBezTo>
                      <a:pt x="99" y="27"/>
                      <a:pt x="47" y="40"/>
                      <a:pt x="156" y="24"/>
                    </a:cubicBezTo>
                    <a:cubicBezTo>
                      <a:pt x="245" y="35"/>
                      <a:pt x="322" y="63"/>
                      <a:pt x="408" y="84"/>
                    </a:cubicBezTo>
                    <a:cubicBezTo>
                      <a:pt x="496" y="80"/>
                      <a:pt x="585" y="82"/>
                      <a:pt x="672" y="72"/>
                    </a:cubicBezTo>
                    <a:cubicBezTo>
                      <a:pt x="711" y="67"/>
                      <a:pt x="740" y="13"/>
                      <a:pt x="780" y="0"/>
                    </a:cubicBezTo>
                    <a:cubicBezTo>
                      <a:pt x="821" y="8"/>
                      <a:pt x="848" y="13"/>
                      <a:pt x="888" y="24"/>
                    </a:cubicBezTo>
                    <a:cubicBezTo>
                      <a:pt x="900" y="27"/>
                      <a:pt x="924" y="36"/>
                      <a:pt x="924" y="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22"/>
              <p:cNvSpPr/>
              <p:nvPr/>
            </p:nvSpPr>
            <p:spPr bwMode="auto">
              <a:xfrm>
                <a:off x="3785" y="3648"/>
                <a:ext cx="996" cy="99"/>
              </a:xfrm>
              <a:custGeom>
                <a:avLst/>
                <a:gdLst>
                  <a:gd name="T0" fmla="*/ 0 w 996"/>
                  <a:gd name="T1" fmla="*/ 0 h 99"/>
                  <a:gd name="T2" fmla="*/ 204 w 996"/>
                  <a:gd name="T3" fmla="*/ 84 h 99"/>
                  <a:gd name="T4" fmla="*/ 348 w 996"/>
                  <a:gd name="T5" fmla="*/ 72 h 99"/>
                  <a:gd name="T6" fmla="*/ 528 w 996"/>
                  <a:gd name="T7" fmla="*/ 24 h 99"/>
                  <a:gd name="T8" fmla="*/ 708 w 996"/>
                  <a:gd name="T9" fmla="*/ 36 h 99"/>
                  <a:gd name="T10" fmla="*/ 852 w 996"/>
                  <a:gd name="T11" fmla="*/ 96 h 99"/>
                  <a:gd name="T12" fmla="*/ 996 w 996"/>
                  <a:gd name="T13" fmla="*/ 96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96"/>
                  <a:gd name="T22" fmla="*/ 0 h 99"/>
                  <a:gd name="T23" fmla="*/ 996 w 996"/>
                  <a:gd name="T24" fmla="*/ 99 h 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96" h="99">
                    <a:moveTo>
                      <a:pt x="0" y="0"/>
                    </a:moveTo>
                    <a:cubicBezTo>
                      <a:pt x="57" y="57"/>
                      <a:pt x="127" y="65"/>
                      <a:pt x="204" y="84"/>
                    </a:cubicBezTo>
                    <a:cubicBezTo>
                      <a:pt x="252" y="80"/>
                      <a:pt x="300" y="80"/>
                      <a:pt x="348" y="72"/>
                    </a:cubicBezTo>
                    <a:cubicBezTo>
                      <a:pt x="409" y="62"/>
                      <a:pt x="466" y="34"/>
                      <a:pt x="528" y="24"/>
                    </a:cubicBezTo>
                    <a:cubicBezTo>
                      <a:pt x="588" y="28"/>
                      <a:pt x="648" y="27"/>
                      <a:pt x="708" y="36"/>
                    </a:cubicBezTo>
                    <a:cubicBezTo>
                      <a:pt x="761" y="44"/>
                      <a:pt x="802" y="93"/>
                      <a:pt x="852" y="96"/>
                    </a:cubicBezTo>
                    <a:cubicBezTo>
                      <a:pt x="900" y="99"/>
                      <a:pt x="948" y="96"/>
                      <a:pt x="996" y="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23"/>
              <p:cNvSpPr/>
              <p:nvPr/>
            </p:nvSpPr>
            <p:spPr bwMode="auto">
              <a:xfrm>
                <a:off x="3737" y="3885"/>
                <a:ext cx="996" cy="99"/>
              </a:xfrm>
              <a:custGeom>
                <a:avLst/>
                <a:gdLst>
                  <a:gd name="T0" fmla="*/ 0 w 996"/>
                  <a:gd name="T1" fmla="*/ 0 h 99"/>
                  <a:gd name="T2" fmla="*/ 204 w 996"/>
                  <a:gd name="T3" fmla="*/ 84 h 99"/>
                  <a:gd name="T4" fmla="*/ 348 w 996"/>
                  <a:gd name="T5" fmla="*/ 72 h 99"/>
                  <a:gd name="T6" fmla="*/ 528 w 996"/>
                  <a:gd name="T7" fmla="*/ 24 h 99"/>
                  <a:gd name="T8" fmla="*/ 708 w 996"/>
                  <a:gd name="T9" fmla="*/ 36 h 99"/>
                  <a:gd name="T10" fmla="*/ 852 w 996"/>
                  <a:gd name="T11" fmla="*/ 96 h 99"/>
                  <a:gd name="T12" fmla="*/ 996 w 996"/>
                  <a:gd name="T13" fmla="*/ 96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96"/>
                  <a:gd name="T22" fmla="*/ 0 h 99"/>
                  <a:gd name="T23" fmla="*/ 996 w 996"/>
                  <a:gd name="T24" fmla="*/ 99 h 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96" h="99">
                    <a:moveTo>
                      <a:pt x="0" y="0"/>
                    </a:moveTo>
                    <a:cubicBezTo>
                      <a:pt x="57" y="57"/>
                      <a:pt x="127" y="65"/>
                      <a:pt x="204" y="84"/>
                    </a:cubicBezTo>
                    <a:cubicBezTo>
                      <a:pt x="252" y="80"/>
                      <a:pt x="300" y="80"/>
                      <a:pt x="348" y="72"/>
                    </a:cubicBezTo>
                    <a:cubicBezTo>
                      <a:pt x="409" y="62"/>
                      <a:pt x="466" y="34"/>
                      <a:pt x="528" y="24"/>
                    </a:cubicBezTo>
                    <a:cubicBezTo>
                      <a:pt x="588" y="28"/>
                      <a:pt x="648" y="27"/>
                      <a:pt x="708" y="36"/>
                    </a:cubicBezTo>
                    <a:cubicBezTo>
                      <a:pt x="761" y="44"/>
                      <a:pt x="802" y="93"/>
                      <a:pt x="852" y="96"/>
                    </a:cubicBezTo>
                    <a:cubicBezTo>
                      <a:pt x="900" y="99"/>
                      <a:pt x="948" y="96"/>
                      <a:pt x="996" y="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Freeform 24"/>
              <p:cNvSpPr/>
              <p:nvPr/>
            </p:nvSpPr>
            <p:spPr bwMode="auto">
              <a:xfrm>
                <a:off x="2544" y="3840"/>
                <a:ext cx="996" cy="99"/>
              </a:xfrm>
              <a:custGeom>
                <a:avLst/>
                <a:gdLst>
                  <a:gd name="T0" fmla="*/ 0 w 996"/>
                  <a:gd name="T1" fmla="*/ 0 h 99"/>
                  <a:gd name="T2" fmla="*/ 204 w 996"/>
                  <a:gd name="T3" fmla="*/ 84 h 99"/>
                  <a:gd name="T4" fmla="*/ 348 w 996"/>
                  <a:gd name="T5" fmla="*/ 72 h 99"/>
                  <a:gd name="T6" fmla="*/ 528 w 996"/>
                  <a:gd name="T7" fmla="*/ 24 h 99"/>
                  <a:gd name="T8" fmla="*/ 708 w 996"/>
                  <a:gd name="T9" fmla="*/ 36 h 99"/>
                  <a:gd name="T10" fmla="*/ 852 w 996"/>
                  <a:gd name="T11" fmla="*/ 96 h 99"/>
                  <a:gd name="T12" fmla="*/ 996 w 996"/>
                  <a:gd name="T13" fmla="*/ 96 h 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96"/>
                  <a:gd name="T22" fmla="*/ 0 h 99"/>
                  <a:gd name="T23" fmla="*/ 996 w 996"/>
                  <a:gd name="T24" fmla="*/ 99 h 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96" h="99">
                    <a:moveTo>
                      <a:pt x="0" y="0"/>
                    </a:moveTo>
                    <a:cubicBezTo>
                      <a:pt x="57" y="57"/>
                      <a:pt x="127" y="65"/>
                      <a:pt x="204" y="84"/>
                    </a:cubicBezTo>
                    <a:cubicBezTo>
                      <a:pt x="252" y="80"/>
                      <a:pt x="300" y="80"/>
                      <a:pt x="348" y="72"/>
                    </a:cubicBezTo>
                    <a:cubicBezTo>
                      <a:pt x="409" y="62"/>
                      <a:pt x="466" y="34"/>
                      <a:pt x="528" y="24"/>
                    </a:cubicBezTo>
                    <a:cubicBezTo>
                      <a:pt x="588" y="28"/>
                      <a:pt x="648" y="27"/>
                      <a:pt x="708" y="36"/>
                    </a:cubicBezTo>
                    <a:cubicBezTo>
                      <a:pt x="761" y="44"/>
                      <a:pt x="802" y="93"/>
                      <a:pt x="852" y="96"/>
                    </a:cubicBezTo>
                    <a:cubicBezTo>
                      <a:pt x="900" y="99"/>
                      <a:pt x="948" y="96"/>
                      <a:pt x="996" y="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AutoShape 25"/>
              <p:cNvSpPr>
                <a:spLocks noChangeArrowheads="1"/>
              </p:cNvSpPr>
              <p:nvPr/>
            </p:nvSpPr>
            <p:spPr bwMode="auto">
              <a:xfrm rot="19406146" flipV="1">
                <a:off x="2549" y="3255"/>
                <a:ext cx="243" cy="278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6410" name="AutoShape 26"/>
              <p:cNvSpPr>
                <a:spLocks noChangeArrowheads="1"/>
              </p:cNvSpPr>
              <p:nvPr/>
            </p:nvSpPr>
            <p:spPr bwMode="auto">
              <a:xfrm rot="19406146" flipV="1">
                <a:off x="2921" y="3260"/>
                <a:ext cx="240" cy="134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6411" name="Line 27"/>
            <p:cNvSpPr>
              <a:spLocks noChangeShapeType="1"/>
            </p:cNvSpPr>
            <p:nvPr/>
          </p:nvSpPr>
          <p:spPr bwMode="auto">
            <a:xfrm>
              <a:off x="3485" y="2886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AutoShape 28"/>
            <p:cNvSpPr>
              <a:spLocks noChangeArrowheads="1"/>
            </p:cNvSpPr>
            <p:nvPr/>
          </p:nvSpPr>
          <p:spPr bwMode="auto">
            <a:xfrm>
              <a:off x="3936" y="2256"/>
              <a:ext cx="816" cy="432"/>
            </a:xfrm>
            <a:prstGeom prst="wedgeRoundRectCallout">
              <a:avLst>
                <a:gd name="adj1" fmla="val -71815"/>
                <a:gd name="adj2" fmla="val 88194"/>
                <a:gd name="adj3" fmla="val 16667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en-US" altLang="zh-CN" sz="3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0℃</a:t>
              </a:r>
              <a:endPara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901065" y="922020"/>
            <a:ext cx="23342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2.摄氏温度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77545" y="1468755"/>
            <a:ext cx="4448810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4000" b="1" dirty="0">
                <a:latin typeface="+mn-ea"/>
                <a:ea typeface="+mn-ea"/>
              </a:rPr>
              <a:t>  </a:t>
            </a:r>
            <a:r>
              <a:rPr lang="zh-CN" altLang="en-US" sz="4000" b="1" dirty="0">
                <a:latin typeface="+mn-ea"/>
                <a:ea typeface="+mn-ea"/>
              </a:rPr>
              <a:t>　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一个大气压下，沸水的沸腾温度规定为100℃。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7412" name="Group 4"/>
          <p:cNvGrpSpPr/>
          <p:nvPr/>
        </p:nvGrpSpPr>
        <p:grpSpPr bwMode="auto">
          <a:xfrm>
            <a:off x="1670348" y="361950"/>
            <a:ext cx="6588125" cy="6070600"/>
            <a:chOff x="601" y="346"/>
            <a:chExt cx="4150" cy="3824"/>
          </a:xfrm>
        </p:grpSpPr>
        <p:sp>
          <p:nvSpPr>
            <p:cNvPr id="17413" name="AutoShape 5"/>
            <p:cNvSpPr>
              <a:spLocks noChangeArrowheads="1"/>
            </p:cNvSpPr>
            <p:nvPr/>
          </p:nvSpPr>
          <p:spPr bwMode="auto">
            <a:xfrm>
              <a:off x="3379" y="682"/>
              <a:ext cx="288" cy="292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4" name="AutoShape 6"/>
            <p:cNvSpPr>
              <a:spLocks noChangeArrowheads="1"/>
            </p:cNvSpPr>
            <p:nvPr/>
          </p:nvSpPr>
          <p:spPr bwMode="auto">
            <a:xfrm>
              <a:off x="3497" y="874"/>
              <a:ext cx="48" cy="273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5" name="AutoShape 7"/>
            <p:cNvSpPr>
              <a:spLocks noChangeArrowheads="1"/>
            </p:cNvSpPr>
            <p:nvPr/>
          </p:nvSpPr>
          <p:spPr bwMode="auto">
            <a:xfrm>
              <a:off x="3470" y="2886"/>
              <a:ext cx="90" cy="720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16" name="AutoShape 8"/>
            <p:cNvSpPr>
              <a:spLocks noChangeArrowheads="1"/>
            </p:cNvSpPr>
            <p:nvPr/>
          </p:nvSpPr>
          <p:spPr bwMode="auto">
            <a:xfrm>
              <a:off x="3379" y="346"/>
              <a:ext cx="336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50 w 21600"/>
                <a:gd name="T25" fmla="*/ 3150 h 21600"/>
                <a:gd name="T26" fmla="*/ 18450 w 21600"/>
                <a:gd name="T27" fmla="*/ 1845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7" name="AutoShape 9"/>
            <p:cNvSpPr>
              <a:spLocks noChangeArrowheads="1"/>
            </p:cNvSpPr>
            <p:nvPr/>
          </p:nvSpPr>
          <p:spPr bwMode="auto">
            <a:xfrm>
              <a:off x="3427" y="3562"/>
              <a:ext cx="192" cy="33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8" name="AutoShape 10"/>
            <p:cNvSpPr>
              <a:spLocks noChangeArrowheads="1"/>
            </p:cNvSpPr>
            <p:nvPr/>
          </p:nvSpPr>
          <p:spPr bwMode="auto">
            <a:xfrm>
              <a:off x="3470" y="1207"/>
              <a:ext cx="90" cy="1718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3515" y="2886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0" name="Group 12"/>
            <p:cNvGrpSpPr/>
            <p:nvPr/>
          </p:nvGrpSpPr>
          <p:grpSpPr bwMode="auto">
            <a:xfrm>
              <a:off x="2426" y="3010"/>
              <a:ext cx="2320" cy="1160"/>
              <a:chOff x="2432" y="2964"/>
              <a:chExt cx="2320" cy="1160"/>
            </a:xfrm>
          </p:grpSpPr>
          <p:sp>
            <p:nvSpPr>
              <p:cNvPr id="17421" name="Freeform 13"/>
              <p:cNvSpPr/>
              <p:nvPr/>
            </p:nvSpPr>
            <p:spPr bwMode="auto">
              <a:xfrm>
                <a:off x="2432" y="2964"/>
                <a:ext cx="2320" cy="1160"/>
              </a:xfrm>
              <a:custGeom>
                <a:avLst/>
                <a:gdLst>
                  <a:gd name="T0" fmla="*/ 8 w 2320"/>
                  <a:gd name="T1" fmla="*/ 96 h 1160"/>
                  <a:gd name="T2" fmla="*/ 8 w 2320"/>
                  <a:gd name="T3" fmla="*/ 576 h 1160"/>
                  <a:gd name="T4" fmla="*/ 8 w 2320"/>
                  <a:gd name="T5" fmla="*/ 816 h 1160"/>
                  <a:gd name="T6" fmla="*/ 8 w 2320"/>
                  <a:gd name="T7" fmla="*/ 960 h 1160"/>
                  <a:gd name="T8" fmla="*/ 56 w 2320"/>
                  <a:gd name="T9" fmla="*/ 1104 h 1160"/>
                  <a:gd name="T10" fmla="*/ 248 w 2320"/>
                  <a:gd name="T11" fmla="*/ 1152 h 1160"/>
                  <a:gd name="T12" fmla="*/ 920 w 2320"/>
                  <a:gd name="T13" fmla="*/ 1152 h 1160"/>
                  <a:gd name="T14" fmla="*/ 1304 w 2320"/>
                  <a:gd name="T15" fmla="*/ 1152 h 1160"/>
                  <a:gd name="T16" fmla="*/ 1688 w 2320"/>
                  <a:gd name="T17" fmla="*/ 1152 h 1160"/>
                  <a:gd name="T18" fmla="*/ 2024 w 2320"/>
                  <a:gd name="T19" fmla="*/ 1152 h 1160"/>
                  <a:gd name="T20" fmla="*/ 2168 w 2320"/>
                  <a:gd name="T21" fmla="*/ 1104 h 1160"/>
                  <a:gd name="T22" fmla="*/ 2264 w 2320"/>
                  <a:gd name="T23" fmla="*/ 1008 h 1160"/>
                  <a:gd name="T24" fmla="*/ 2312 w 2320"/>
                  <a:gd name="T25" fmla="*/ 720 h 1160"/>
                  <a:gd name="T26" fmla="*/ 2312 w 2320"/>
                  <a:gd name="T27" fmla="*/ 0 h 11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320"/>
                  <a:gd name="T43" fmla="*/ 0 h 1160"/>
                  <a:gd name="T44" fmla="*/ 2320 w 2320"/>
                  <a:gd name="T45" fmla="*/ 1160 h 116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320" h="1160">
                    <a:moveTo>
                      <a:pt x="8" y="96"/>
                    </a:moveTo>
                    <a:cubicBezTo>
                      <a:pt x="8" y="276"/>
                      <a:pt x="8" y="456"/>
                      <a:pt x="8" y="576"/>
                    </a:cubicBezTo>
                    <a:cubicBezTo>
                      <a:pt x="8" y="696"/>
                      <a:pt x="8" y="752"/>
                      <a:pt x="8" y="816"/>
                    </a:cubicBezTo>
                    <a:cubicBezTo>
                      <a:pt x="8" y="880"/>
                      <a:pt x="0" y="912"/>
                      <a:pt x="8" y="960"/>
                    </a:cubicBezTo>
                    <a:cubicBezTo>
                      <a:pt x="16" y="1008"/>
                      <a:pt x="16" y="1072"/>
                      <a:pt x="56" y="1104"/>
                    </a:cubicBezTo>
                    <a:cubicBezTo>
                      <a:pt x="96" y="1136"/>
                      <a:pt x="104" y="1144"/>
                      <a:pt x="248" y="1152"/>
                    </a:cubicBezTo>
                    <a:cubicBezTo>
                      <a:pt x="392" y="1160"/>
                      <a:pt x="744" y="1152"/>
                      <a:pt x="920" y="1152"/>
                    </a:cubicBezTo>
                    <a:cubicBezTo>
                      <a:pt x="1096" y="1152"/>
                      <a:pt x="1176" y="1152"/>
                      <a:pt x="1304" y="1152"/>
                    </a:cubicBezTo>
                    <a:cubicBezTo>
                      <a:pt x="1432" y="1152"/>
                      <a:pt x="1568" y="1152"/>
                      <a:pt x="1688" y="1152"/>
                    </a:cubicBezTo>
                    <a:cubicBezTo>
                      <a:pt x="1808" y="1152"/>
                      <a:pt x="1944" y="1160"/>
                      <a:pt x="2024" y="1152"/>
                    </a:cubicBezTo>
                    <a:cubicBezTo>
                      <a:pt x="2104" y="1144"/>
                      <a:pt x="2128" y="1128"/>
                      <a:pt x="2168" y="1104"/>
                    </a:cubicBezTo>
                    <a:cubicBezTo>
                      <a:pt x="2208" y="1080"/>
                      <a:pt x="2240" y="1072"/>
                      <a:pt x="2264" y="1008"/>
                    </a:cubicBezTo>
                    <a:cubicBezTo>
                      <a:pt x="2288" y="944"/>
                      <a:pt x="2304" y="888"/>
                      <a:pt x="2312" y="720"/>
                    </a:cubicBezTo>
                    <a:cubicBezTo>
                      <a:pt x="2320" y="552"/>
                      <a:pt x="2316" y="276"/>
                      <a:pt x="231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2" name="Freeform 14"/>
              <p:cNvSpPr/>
              <p:nvPr/>
            </p:nvSpPr>
            <p:spPr bwMode="auto">
              <a:xfrm>
                <a:off x="2448" y="3208"/>
                <a:ext cx="2304" cy="64"/>
              </a:xfrm>
              <a:custGeom>
                <a:avLst/>
                <a:gdLst>
                  <a:gd name="T0" fmla="*/ 0 w 2304"/>
                  <a:gd name="T1" fmla="*/ 56 h 64"/>
                  <a:gd name="T2" fmla="*/ 96 w 2304"/>
                  <a:gd name="T3" fmla="*/ 56 h 64"/>
                  <a:gd name="T4" fmla="*/ 240 w 2304"/>
                  <a:gd name="T5" fmla="*/ 56 h 64"/>
                  <a:gd name="T6" fmla="*/ 336 w 2304"/>
                  <a:gd name="T7" fmla="*/ 8 h 64"/>
                  <a:gd name="T8" fmla="*/ 432 w 2304"/>
                  <a:gd name="T9" fmla="*/ 56 h 64"/>
                  <a:gd name="T10" fmla="*/ 528 w 2304"/>
                  <a:gd name="T11" fmla="*/ 56 h 64"/>
                  <a:gd name="T12" fmla="*/ 624 w 2304"/>
                  <a:gd name="T13" fmla="*/ 8 h 64"/>
                  <a:gd name="T14" fmla="*/ 720 w 2304"/>
                  <a:gd name="T15" fmla="*/ 56 h 64"/>
                  <a:gd name="T16" fmla="*/ 864 w 2304"/>
                  <a:gd name="T17" fmla="*/ 8 h 64"/>
                  <a:gd name="T18" fmla="*/ 960 w 2304"/>
                  <a:gd name="T19" fmla="*/ 56 h 64"/>
                  <a:gd name="T20" fmla="*/ 1104 w 2304"/>
                  <a:gd name="T21" fmla="*/ 8 h 64"/>
                  <a:gd name="T22" fmla="*/ 1200 w 2304"/>
                  <a:gd name="T23" fmla="*/ 56 h 64"/>
                  <a:gd name="T24" fmla="*/ 1296 w 2304"/>
                  <a:gd name="T25" fmla="*/ 56 h 64"/>
                  <a:gd name="T26" fmla="*/ 1344 w 2304"/>
                  <a:gd name="T27" fmla="*/ 8 h 64"/>
                  <a:gd name="T28" fmla="*/ 1440 w 2304"/>
                  <a:gd name="T29" fmla="*/ 8 h 64"/>
                  <a:gd name="T30" fmla="*/ 1488 w 2304"/>
                  <a:gd name="T31" fmla="*/ 56 h 64"/>
                  <a:gd name="T32" fmla="*/ 1584 w 2304"/>
                  <a:gd name="T33" fmla="*/ 56 h 64"/>
                  <a:gd name="T34" fmla="*/ 1680 w 2304"/>
                  <a:gd name="T35" fmla="*/ 8 h 64"/>
                  <a:gd name="T36" fmla="*/ 1824 w 2304"/>
                  <a:gd name="T37" fmla="*/ 8 h 64"/>
                  <a:gd name="T38" fmla="*/ 1872 w 2304"/>
                  <a:gd name="T39" fmla="*/ 56 h 64"/>
                  <a:gd name="T40" fmla="*/ 2016 w 2304"/>
                  <a:gd name="T41" fmla="*/ 8 h 64"/>
                  <a:gd name="T42" fmla="*/ 2160 w 2304"/>
                  <a:gd name="T43" fmla="*/ 56 h 64"/>
                  <a:gd name="T44" fmla="*/ 2304 w 2304"/>
                  <a:gd name="T45" fmla="*/ 56 h 6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304"/>
                  <a:gd name="T70" fmla="*/ 0 h 64"/>
                  <a:gd name="T71" fmla="*/ 2304 w 2304"/>
                  <a:gd name="T72" fmla="*/ 64 h 6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304" h="64">
                    <a:moveTo>
                      <a:pt x="0" y="56"/>
                    </a:moveTo>
                    <a:cubicBezTo>
                      <a:pt x="28" y="56"/>
                      <a:pt x="56" y="56"/>
                      <a:pt x="96" y="56"/>
                    </a:cubicBezTo>
                    <a:cubicBezTo>
                      <a:pt x="136" y="56"/>
                      <a:pt x="200" y="64"/>
                      <a:pt x="240" y="56"/>
                    </a:cubicBezTo>
                    <a:cubicBezTo>
                      <a:pt x="280" y="48"/>
                      <a:pt x="304" y="8"/>
                      <a:pt x="336" y="8"/>
                    </a:cubicBezTo>
                    <a:cubicBezTo>
                      <a:pt x="368" y="8"/>
                      <a:pt x="400" y="48"/>
                      <a:pt x="432" y="56"/>
                    </a:cubicBezTo>
                    <a:cubicBezTo>
                      <a:pt x="464" y="64"/>
                      <a:pt x="496" y="64"/>
                      <a:pt x="528" y="56"/>
                    </a:cubicBezTo>
                    <a:cubicBezTo>
                      <a:pt x="560" y="48"/>
                      <a:pt x="592" y="8"/>
                      <a:pt x="624" y="8"/>
                    </a:cubicBezTo>
                    <a:cubicBezTo>
                      <a:pt x="656" y="8"/>
                      <a:pt x="680" y="56"/>
                      <a:pt x="720" y="56"/>
                    </a:cubicBezTo>
                    <a:cubicBezTo>
                      <a:pt x="760" y="56"/>
                      <a:pt x="824" y="8"/>
                      <a:pt x="864" y="8"/>
                    </a:cubicBezTo>
                    <a:cubicBezTo>
                      <a:pt x="904" y="8"/>
                      <a:pt x="920" y="56"/>
                      <a:pt x="960" y="56"/>
                    </a:cubicBezTo>
                    <a:cubicBezTo>
                      <a:pt x="1000" y="56"/>
                      <a:pt x="1064" y="8"/>
                      <a:pt x="1104" y="8"/>
                    </a:cubicBezTo>
                    <a:cubicBezTo>
                      <a:pt x="1144" y="8"/>
                      <a:pt x="1168" y="48"/>
                      <a:pt x="1200" y="56"/>
                    </a:cubicBezTo>
                    <a:cubicBezTo>
                      <a:pt x="1232" y="64"/>
                      <a:pt x="1272" y="64"/>
                      <a:pt x="1296" y="56"/>
                    </a:cubicBezTo>
                    <a:cubicBezTo>
                      <a:pt x="1320" y="48"/>
                      <a:pt x="1320" y="16"/>
                      <a:pt x="1344" y="8"/>
                    </a:cubicBezTo>
                    <a:cubicBezTo>
                      <a:pt x="1368" y="0"/>
                      <a:pt x="1416" y="0"/>
                      <a:pt x="1440" y="8"/>
                    </a:cubicBezTo>
                    <a:cubicBezTo>
                      <a:pt x="1464" y="16"/>
                      <a:pt x="1464" y="48"/>
                      <a:pt x="1488" y="56"/>
                    </a:cubicBezTo>
                    <a:cubicBezTo>
                      <a:pt x="1512" y="64"/>
                      <a:pt x="1552" y="64"/>
                      <a:pt x="1584" y="56"/>
                    </a:cubicBezTo>
                    <a:cubicBezTo>
                      <a:pt x="1616" y="48"/>
                      <a:pt x="1640" y="16"/>
                      <a:pt x="1680" y="8"/>
                    </a:cubicBezTo>
                    <a:cubicBezTo>
                      <a:pt x="1720" y="0"/>
                      <a:pt x="1792" y="0"/>
                      <a:pt x="1824" y="8"/>
                    </a:cubicBezTo>
                    <a:cubicBezTo>
                      <a:pt x="1856" y="16"/>
                      <a:pt x="1840" y="56"/>
                      <a:pt x="1872" y="56"/>
                    </a:cubicBezTo>
                    <a:cubicBezTo>
                      <a:pt x="1904" y="56"/>
                      <a:pt x="1968" y="8"/>
                      <a:pt x="2016" y="8"/>
                    </a:cubicBezTo>
                    <a:cubicBezTo>
                      <a:pt x="2064" y="8"/>
                      <a:pt x="2112" y="48"/>
                      <a:pt x="2160" y="56"/>
                    </a:cubicBezTo>
                    <a:cubicBezTo>
                      <a:pt x="2208" y="64"/>
                      <a:pt x="2256" y="60"/>
                      <a:pt x="2304" y="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3" name="Group 15"/>
            <p:cNvGrpSpPr/>
            <p:nvPr/>
          </p:nvGrpSpPr>
          <p:grpSpPr bwMode="auto">
            <a:xfrm>
              <a:off x="3402" y="3982"/>
              <a:ext cx="384" cy="144"/>
              <a:chOff x="3408" y="3936"/>
              <a:chExt cx="384" cy="144"/>
            </a:xfrm>
          </p:grpSpPr>
          <p:sp>
            <p:nvSpPr>
              <p:cNvPr id="17424" name="Oval 16"/>
              <p:cNvSpPr>
                <a:spLocks noChangeArrowheads="1"/>
              </p:cNvSpPr>
              <p:nvPr/>
            </p:nvSpPr>
            <p:spPr bwMode="auto">
              <a:xfrm>
                <a:off x="3408" y="393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5" name="Oval 17"/>
              <p:cNvSpPr>
                <a:spLocks noChangeArrowheads="1"/>
              </p:cNvSpPr>
              <p:nvPr/>
            </p:nvSpPr>
            <p:spPr bwMode="auto">
              <a:xfrm>
                <a:off x="3696" y="398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26" name="Group 18"/>
            <p:cNvGrpSpPr/>
            <p:nvPr/>
          </p:nvGrpSpPr>
          <p:grpSpPr bwMode="auto">
            <a:xfrm>
              <a:off x="3162" y="3646"/>
              <a:ext cx="768" cy="221"/>
              <a:chOff x="3168" y="3600"/>
              <a:chExt cx="768" cy="221"/>
            </a:xfrm>
          </p:grpSpPr>
          <p:sp>
            <p:nvSpPr>
              <p:cNvPr id="17427" name="Oval 19"/>
              <p:cNvSpPr>
                <a:spLocks noChangeArrowheads="1"/>
              </p:cNvSpPr>
              <p:nvPr/>
            </p:nvSpPr>
            <p:spPr bwMode="auto">
              <a:xfrm>
                <a:off x="3744" y="3600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8" name="Oval 20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192" cy="173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29" name="Group 21"/>
            <p:cNvGrpSpPr/>
            <p:nvPr/>
          </p:nvGrpSpPr>
          <p:grpSpPr bwMode="auto">
            <a:xfrm>
              <a:off x="3066" y="3310"/>
              <a:ext cx="949" cy="768"/>
              <a:chOff x="3072" y="3264"/>
              <a:chExt cx="949" cy="768"/>
            </a:xfrm>
          </p:grpSpPr>
          <p:grpSp>
            <p:nvGrpSpPr>
              <p:cNvPr id="17430" name="Group 22"/>
              <p:cNvGrpSpPr/>
              <p:nvPr/>
            </p:nvGrpSpPr>
            <p:grpSpPr bwMode="auto">
              <a:xfrm>
                <a:off x="3072" y="3264"/>
                <a:ext cx="949" cy="288"/>
                <a:chOff x="3072" y="3264"/>
                <a:chExt cx="949" cy="288"/>
              </a:xfrm>
            </p:grpSpPr>
            <p:sp>
              <p:nvSpPr>
                <p:cNvPr id="17431" name="Oval 23"/>
                <p:cNvSpPr>
                  <a:spLocks noChangeArrowheads="1"/>
                </p:cNvSpPr>
                <p:nvPr/>
              </p:nvSpPr>
              <p:spPr bwMode="auto">
                <a:xfrm flipV="1">
                  <a:off x="3792" y="3264"/>
                  <a:ext cx="229" cy="24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743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312"/>
                  <a:ext cx="240" cy="24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  <p:grpSp>
            <p:nvGrpSpPr>
              <p:cNvPr id="17433" name="Group 25"/>
              <p:cNvGrpSpPr/>
              <p:nvPr/>
            </p:nvGrpSpPr>
            <p:grpSpPr bwMode="auto">
              <a:xfrm>
                <a:off x="3312" y="3792"/>
                <a:ext cx="384" cy="240"/>
                <a:chOff x="1392" y="3360"/>
                <a:chExt cx="384" cy="240"/>
              </a:xfrm>
            </p:grpSpPr>
            <p:sp>
              <p:nvSpPr>
                <p:cNvPr id="17434" name="Oval 26"/>
                <p:cNvSpPr>
                  <a:spLocks noChangeArrowheads="1"/>
                </p:cNvSpPr>
                <p:nvPr/>
              </p:nvSpPr>
              <p:spPr bwMode="auto">
                <a:xfrm>
                  <a:off x="1392" y="3504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17435" name="Oval 27"/>
                <p:cNvSpPr>
                  <a:spLocks noChangeArrowheads="1"/>
                </p:cNvSpPr>
                <p:nvPr/>
              </p:nvSpPr>
              <p:spPr bwMode="auto">
                <a:xfrm>
                  <a:off x="1680" y="336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</p:grpSp>
        <p:grpSp>
          <p:nvGrpSpPr>
            <p:cNvPr id="17436" name="Group 28"/>
            <p:cNvGrpSpPr/>
            <p:nvPr/>
          </p:nvGrpSpPr>
          <p:grpSpPr bwMode="auto">
            <a:xfrm>
              <a:off x="3696" y="3203"/>
              <a:ext cx="768" cy="864"/>
              <a:chOff x="1392" y="2880"/>
              <a:chExt cx="768" cy="864"/>
            </a:xfrm>
          </p:grpSpPr>
          <p:sp>
            <p:nvSpPr>
              <p:cNvPr id="17437" name="Oval 29"/>
              <p:cNvSpPr>
                <a:spLocks noChangeArrowheads="1"/>
              </p:cNvSpPr>
              <p:nvPr/>
            </p:nvSpPr>
            <p:spPr bwMode="auto">
              <a:xfrm>
                <a:off x="1584" y="355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38" name="Oval 30"/>
              <p:cNvSpPr>
                <a:spLocks noChangeArrowheads="1"/>
              </p:cNvSpPr>
              <p:nvPr/>
            </p:nvSpPr>
            <p:spPr bwMode="auto">
              <a:xfrm>
                <a:off x="1824" y="364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39" name="Oval 31"/>
              <p:cNvSpPr>
                <a:spLocks noChangeArrowheads="1"/>
              </p:cNvSpPr>
              <p:nvPr/>
            </p:nvSpPr>
            <p:spPr bwMode="auto">
              <a:xfrm>
                <a:off x="1536" y="326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0" name="Oval 32"/>
              <p:cNvSpPr>
                <a:spLocks noChangeArrowheads="1"/>
              </p:cNvSpPr>
              <p:nvPr/>
            </p:nvSpPr>
            <p:spPr bwMode="auto">
              <a:xfrm>
                <a:off x="1968" y="331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1" name="Oval 33"/>
              <p:cNvSpPr>
                <a:spLocks noChangeArrowheads="1"/>
              </p:cNvSpPr>
              <p:nvPr/>
            </p:nvSpPr>
            <p:spPr bwMode="auto">
              <a:xfrm>
                <a:off x="1392" y="2880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2" name="Oval 34"/>
              <p:cNvSpPr>
                <a:spLocks noChangeArrowheads="1"/>
              </p:cNvSpPr>
              <p:nvPr/>
            </p:nvSpPr>
            <p:spPr bwMode="auto">
              <a:xfrm>
                <a:off x="1920" y="2928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43" name="Group 35"/>
            <p:cNvGrpSpPr/>
            <p:nvPr/>
          </p:nvGrpSpPr>
          <p:grpSpPr bwMode="auto">
            <a:xfrm>
              <a:off x="3354" y="3886"/>
              <a:ext cx="336" cy="240"/>
              <a:chOff x="912" y="3408"/>
              <a:chExt cx="336" cy="240"/>
            </a:xfrm>
          </p:grpSpPr>
          <p:sp>
            <p:nvSpPr>
              <p:cNvPr id="17444" name="Oval 36"/>
              <p:cNvSpPr>
                <a:spLocks noChangeArrowheads="1"/>
              </p:cNvSpPr>
              <p:nvPr/>
            </p:nvSpPr>
            <p:spPr bwMode="auto">
              <a:xfrm>
                <a:off x="912" y="355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5" name="Oval 37"/>
              <p:cNvSpPr>
                <a:spLocks noChangeArrowheads="1"/>
              </p:cNvSpPr>
              <p:nvPr/>
            </p:nvSpPr>
            <p:spPr bwMode="auto">
              <a:xfrm>
                <a:off x="1152" y="340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46" name="Group 38"/>
            <p:cNvGrpSpPr/>
            <p:nvPr/>
          </p:nvGrpSpPr>
          <p:grpSpPr bwMode="auto">
            <a:xfrm>
              <a:off x="3969" y="3521"/>
              <a:ext cx="624" cy="240"/>
              <a:chOff x="1392" y="3360"/>
              <a:chExt cx="624" cy="240"/>
            </a:xfrm>
          </p:grpSpPr>
          <p:sp>
            <p:nvSpPr>
              <p:cNvPr id="17447" name="Oval 39"/>
              <p:cNvSpPr>
                <a:spLocks noChangeArrowheads="1"/>
              </p:cNvSpPr>
              <p:nvPr/>
            </p:nvSpPr>
            <p:spPr bwMode="auto">
              <a:xfrm>
                <a:off x="1392" y="3408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8" name="Oval 40"/>
              <p:cNvSpPr>
                <a:spLocks noChangeArrowheads="1"/>
              </p:cNvSpPr>
              <p:nvPr/>
            </p:nvSpPr>
            <p:spPr bwMode="auto">
              <a:xfrm>
                <a:off x="1824" y="3360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49" name="Group 41"/>
            <p:cNvGrpSpPr/>
            <p:nvPr/>
          </p:nvGrpSpPr>
          <p:grpSpPr bwMode="auto">
            <a:xfrm>
              <a:off x="2426" y="3339"/>
              <a:ext cx="768" cy="816"/>
              <a:chOff x="624" y="3168"/>
              <a:chExt cx="768" cy="816"/>
            </a:xfrm>
          </p:grpSpPr>
          <p:sp>
            <p:nvSpPr>
              <p:cNvPr id="17450" name="Oval 42"/>
              <p:cNvSpPr>
                <a:spLocks noChangeArrowheads="1"/>
              </p:cNvSpPr>
              <p:nvPr/>
            </p:nvSpPr>
            <p:spPr bwMode="auto">
              <a:xfrm>
                <a:off x="624" y="3216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1" name="Oval 43"/>
              <p:cNvSpPr>
                <a:spLocks noChangeArrowheads="1"/>
              </p:cNvSpPr>
              <p:nvPr/>
            </p:nvSpPr>
            <p:spPr bwMode="auto">
              <a:xfrm>
                <a:off x="1152" y="3168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2" name="Oval 44"/>
              <p:cNvSpPr>
                <a:spLocks noChangeArrowheads="1"/>
              </p:cNvSpPr>
              <p:nvPr/>
            </p:nvSpPr>
            <p:spPr bwMode="auto">
              <a:xfrm>
                <a:off x="912" y="3840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3" name="Oval 45"/>
              <p:cNvSpPr>
                <a:spLocks noChangeArrowheads="1"/>
              </p:cNvSpPr>
              <p:nvPr/>
            </p:nvSpPr>
            <p:spPr bwMode="auto">
              <a:xfrm>
                <a:off x="1152" y="388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54" name="Group 46"/>
            <p:cNvGrpSpPr/>
            <p:nvPr/>
          </p:nvGrpSpPr>
          <p:grpSpPr bwMode="auto">
            <a:xfrm>
              <a:off x="3306" y="3598"/>
              <a:ext cx="528" cy="192"/>
              <a:chOff x="624" y="3456"/>
              <a:chExt cx="528" cy="192"/>
            </a:xfrm>
          </p:grpSpPr>
          <p:sp>
            <p:nvSpPr>
              <p:cNvPr id="17455" name="Oval 47"/>
              <p:cNvSpPr>
                <a:spLocks noChangeArrowheads="1"/>
              </p:cNvSpPr>
              <p:nvPr/>
            </p:nvSpPr>
            <p:spPr bwMode="auto">
              <a:xfrm>
                <a:off x="624" y="3456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6" name="Oval 48"/>
              <p:cNvSpPr>
                <a:spLocks noChangeArrowheads="1"/>
              </p:cNvSpPr>
              <p:nvPr/>
            </p:nvSpPr>
            <p:spPr bwMode="auto">
              <a:xfrm>
                <a:off x="1008" y="3504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7457" name="Group 49"/>
            <p:cNvGrpSpPr/>
            <p:nvPr/>
          </p:nvGrpSpPr>
          <p:grpSpPr bwMode="auto">
            <a:xfrm>
              <a:off x="2699" y="3339"/>
              <a:ext cx="624" cy="768"/>
              <a:chOff x="624" y="3264"/>
              <a:chExt cx="624" cy="768"/>
            </a:xfrm>
          </p:grpSpPr>
          <p:sp>
            <p:nvSpPr>
              <p:cNvPr id="17458" name="Oval 50"/>
              <p:cNvSpPr>
                <a:spLocks noChangeArrowheads="1"/>
              </p:cNvSpPr>
              <p:nvPr/>
            </p:nvSpPr>
            <p:spPr bwMode="auto">
              <a:xfrm>
                <a:off x="624" y="331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9" name="Oval 51"/>
              <p:cNvSpPr>
                <a:spLocks noChangeArrowheads="1"/>
              </p:cNvSpPr>
              <p:nvPr/>
            </p:nvSpPr>
            <p:spPr bwMode="auto">
              <a:xfrm>
                <a:off x="1056" y="326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60" name="Oval 52"/>
              <p:cNvSpPr>
                <a:spLocks noChangeArrowheads="1"/>
              </p:cNvSpPr>
              <p:nvPr/>
            </p:nvSpPr>
            <p:spPr bwMode="auto">
              <a:xfrm>
                <a:off x="720" y="393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61" name="Oval 53"/>
              <p:cNvSpPr>
                <a:spLocks noChangeArrowheads="1"/>
              </p:cNvSpPr>
              <p:nvPr/>
            </p:nvSpPr>
            <p:spPr bwMode="auto">
              <a:xfrm>
                <a:off x="1008" y="388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7462" name="Text Box 54"/>
            <p:cNvSpPr txBox="1">
              <a:spLocks noChangeArrowheads="1"/>
            </p:cNvSpPr>
            <p:nvPr/>
          </p:nvSpPr>
          <p:spPr bwMode="auto">
            <a:xfrm>
              <a:off x="601" y="3406"/>
              <a:ext cx="1027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沸腾的水</a:t>
              </a:r>
              <a:endPara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63" name="Line 55"/>
            <p:cNvSpPr>
              <a:spLocks noChangeShapeType="1"/>
            </p:cNvSpPr>
            <p:nvPr/>
          </p:nvSpPr>
          <p:spPr bwMode="auto">
            <a:xfrm>
              <a:off x="1674" y="3598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Line 56"/>
            <p:cNvSpPr>
              <a:spLocks noChangeShapeType="1"/>
            </p:cNvSpPr>
            <p:nvPr/>
          </p:nvSpPr>
          <p:spPr bwMode="auto">
            <a:xfrm>
              <a:off x="3470" y="1207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AutoShape 57"/>
            <p:cNvSpPr>
              <a:spLocks noChangeArrowheads="1"/>
            </p:cNvSpPr>
            <p:nvPr/>
          </p:nvSpPr>
          <p:spPr bwMode="auto">
            <a:xfrm>
              <a:off x="3840" y="781"/>
              <a:ext cx="911" cy="381"/>
            </a:xfrm>
            <a:prstGeom prst="wedgeRoundRectCallout">
              <a:avLst>
                <a:gd name="adj1" fmla="val -78384"/>
                <a:gd name="adj2" fmla="val 57292"/>
                <a:gd name="adj3" fmla="val 1666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100℃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4" name="Text Box 384"/>
          <p:cNvSpPr txBox="1">
            <a:spLocks noChangeArrowheads="1"/>
          </p:cNvSpPr>
          <p:nvPr/>
        </p:nvSpPr>
        <p:spPr bwMode="auto">
          <a:xfrm>
            <a:off x="522605" y="975043"/>
            <a:ext cx="4454525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将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℃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℃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之间均匀地分成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个格，每格代表多少℃ 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081" name="Text Box 385"/>
          <p:cNvSpPr txBox="1">
            <a:spLocks noChangeArrowheads="1"/>
          </p:cNvSpPr>
          <p:nvPr/>
        </p:nvSpPr>
        <p:spPr bwMode="auto">
          <a:xfrm>
            <a:off x="522288" y="3019425"/>
            <a:ext cx="42386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如果均匀地分成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个格，每格代表多少℃ 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082" name="Text Box 386"/>
          <p:cNvSpPr txBox="1">
            <a:spLocks noChangeArrowheads="1"/>
          </p:cNvSpPr>
          <p:nvPr/>
        </p:nvSpPr>
        <p:spPr bwMode="auto">
          <a:xfrm>
            <a:off x="490220" y="4797108"/>
            <a:ext cx="437356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常用温度计和自制温度计有什么不同 ？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437" name="Group 391"/>
          <p:cNvGrpSpPr/>
          <p:nvPr/>
        </p:nvGrpSpPr>
        <p:grpSpPr bwMode="auto">
          <a:xfrm>
            <a:off x="5486718" y="908050"/>
            <a:ext cx="1601787" cy="5564188"/>
            <a:chOff x="2981" y="560"/>
            <a:chExt cx="1009" cy="3505"/>
          </a:xfrm>
        </p:grpSpPr>
        <p:grpSp>
          <p:nvGrpSpPr>
            <p:cNvPr id="18438" name="Group 390"/>
            <p:cNvGrpSpPr/>
            <p:nvPr/>
          </p:nvGrpSpPr>
          <p:grpSpPr bwMode="auto">
            <a:xfrm>
              <a:off x="2981" y="560"/>
              <a:ext cx="1005" cy="3505"/>
              <a:chOff x="2981" y="560"/>
              <a:chExt cx="1005" cy="3505"/>
            </a:xfrm>
          </p:grpSpPr>
          <p:sp>
            <p:nvSpPr>
              <p:cNvPr id="18439" name="AutoShape 6"/>
              <p:cNvSpPr>
                <a:spLocks noChangeArrowheads="1"/>
              </p:cNvSpPr>
              <p:nvPr/>
            </p:nvSpPr>
            <p:spPr bwMode="auto">
              <a:xfrm>
                <a:off x="2981" y="3160"/>
                <a:ext cx="695" cy="905"/>
              </a:xfrm>
              <a:prstGeom prst="roundRect">
                <a:avLst>
                  <a:gd name="adj" fmla="val 16667"/>
                </a:avLst>
              </a:prstGeom>
              <a:solidFill>
                <a:srgbClr val="FF0000">
                  <a:alpha val="43137"/>
                </a:srgbClr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0" name="Line 7"/>
              <p:cNvSpPr>
                <a:spLocks noChangeShapeType="1"/>
              </p:cNvSpPr>
              <p:nvPr/>
            </p:nvSpPr>
            <p:spPr bwMode="auto">
              <a:xfrm>
                <a:off x="3284" y="560"/>
                <a:ext cx="0" cy="31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1" name="Line 8"/>
              <p:cNvSpPr>
                <a:spLocks noChangeShapeType="1"/>
              </p:cNvSpPr>
              <p:nvPr/>
            </p:nvSpPr>
            <p:spPr bwMode="auto">
              <a:xfrm>
                <a:off x="3369" y="560"/>
                <a:ext cx="0" cy="3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8442" name="Group 9"/>
              <p:cNvGrpSpPr/>
              <p:nvPr/>
            </p:nvGrpSpPr>
            <p:grpSpPr bwMode="auto">
              <a:xfrm>
                <a:off x="3283" y="1263"/>
                <a:ext cx="86" cy="1692"/>
                <a:chOff x="7958" y="4230"/>
                <a:chExt cx="196" cy="3873"/>
              </a:xfrm>
            </p:grpSpPr>
            <p:sp>
              <p:nvSpPr>
                <p:cNvPr id="18443" name="Rectangle 10"/>
                <p:cNvSpPr>
                  <a:spLocks noChangeArrowheads="1"/>
                </p:cNvSpPr>
                <p:nvPr/>
              </p:nvSpPr>
              <p:spPr bwMode="auto">
                <a:xfrm>
                  <a:off x="7966" y="4278"/>
                  <a:ext cx="180" cy="3825"/>
                </a:xfrm>
                <a:prstGeom prst="rect">
                  <a:avLst/>
                </a:prstGeom>
                <a:solidFill>
                  <a:srgbClr val="FF0000">
                    <a:alpha val="43137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44" name="Oval 11"/>
                <p:cNvSpPr>
                  <a:spLocks noChangeArrowheads="1"/>
                </p:cNvSpPr>
                <p:nvPr/>
              </p:nvSpPr>
              <p:spPr bwMode="auto">
                <a:xfrm>
                  <a:off x="7958" y="4230"/>
                  <a:ext cx="196" cy="9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8445" name="Text Box 25"/>
              <p:cNvSpPr txBox="1">
                <a:spLocks noChangeArrowheads="1"/>
              </p:cNvSpPr>
              <p:nvPr/>
            </p:nvSpPr>
            <p:spPr bwMode="auto">
              <a:xfrm>
                <a:off x="3513" y="758"/>
                <a:ext cx="473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6" name="Text Box 35"/>
              <p:cNvSpPr txBox="1">
                <a:spLocks noChangeArrowheads="1"/>
              </p:cNvSpPr>
              <p:nvPr/>
            </p:nvSpPr>
            <p:spPr bwMode="auto">
              <a:xfrm>
                <a:off x="3596" y="2726"/>
                <a:ext cx="303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447" name="Group 36"/>
              <p:cNvGrpSpPr/>
              <p:nvPr/>
            </p:nvGrpSpPr>
            <p:grpSpPr bwMode="auto">
              <a:xfrm>
                <a:off x="3160" y="904"/>
                <a:ext cx="336" cy="1958"/>
                <a:chOff x="2653" y="754"/>
                <a:chExt cx="355" cy="2068"/>
              </a:xfrm>
            </p:grpSpPr>
            <p:sp>
              <p:nvSpPr>
                <p:cNvPr id="18448" name="Line 37"/>
                <p:cNvSpPr>
                  <a:spLocks noChangeShapeType="1"/>
                </p:cNvSpPr>
                <p:nvPr/>
              </p:nvSpPr>
              <p:spPr bwMode="auto">
                <a:xfrm rot="-5400000">
                  <a:off x="2712" y="131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49" name="Line 38"/>
                <p:cNvSpPr>
                  <a:spLocks noChangeShapeType="1"/>
                </p:cNvSpPr>
                <p:nvPr/>
              </p:nvSpPr>
              <p:spPr bwMode="auto">
                <a:xfrm rot="-5400000">
                  <a:off x="2714" y="1105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0" name="Line 39"/>
                <p:cNvSpPr>
                  <a:spLocks noChangeShapeType="1"/>
                </p:cNvSpPr>
                <p:nvPr/>
              </p:nvSpPr>
              <p:spPr bwMode="auto">
                <a:xfrm rot="-5400000">
                  <a:off x="2714" y="90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1" name="Line 40"/>
                <p:cNvSpPr>
                  <a:spLocks noChangeShapeType="1"/>
                </p:cNvSpPr>
                <p:nvPr/>
              </p:nvSpPr>
              <p:spPr bwMode="auto">
                <a:xfrm rot="-5400000">
                  <a:off x="2714" y="695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2" name="Line 41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27" y="1314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3" name="Line 42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25" y="1107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4" name="Line 43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25" y="90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5" name="Line 44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25" y="697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6" name="Line 45"/>
                <p:cNvSpPr>
                  <a:spLocks noChangeShapeType="1"/>
                </p:cNvSpPr>
                <p:nvPr/>
              </p:nvSpPr>
              <p:spPr bwMode="auto">
                <a:xfrm rot="-5400000">
                  <a:off x="2719" y="193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7" name="Line 46"/>
                <p:cNvSpPr>
                  <a:spLocks noChangeShapeType="1"/>
                </p:cNvSpPr>
                <p:nvPr/>
              </p:nvSpPr>
              <p:spPr bwMode="auto">
                <a:xfrm rot="-5400000">
                  <a:off x="2721" y="1723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8" name="Line 47"/>
                <p:cNvSpPr>
                  <a:spLocks noChangeShapeType="1"/>
                </p:cNvSpPr>
                <p:nvPr/>
              </p:nvSpPr>
              <p:spPr bwMode="auto">
                <a:xfrm rot="-5400000">
                  <a:off x="2721" y="1518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9" name="Line 48"/>
                <p:cNvSpPr>
                  <a:spLocks noChangeShapeType="1"/>
                </p:cNvSpPr>
                <p:nvPr/>
              </p:nvSpPr>
              <p:spPr bwMode="auto">
                <a:xfrm rot="-5400000">
                  <a:off x="2721" y="1313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0" name="Line 49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34" y="193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1" name="Line 50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32" y="1726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2" name="Line 51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32" y="152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3" name="Line 52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32" y="1315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4" name="Line 53"/>
                <p:cNvSpPr>
                  <a:spLocks noChangeShapeType="1"/>
                </p:cNvSpPr>
                <p:nvPr/>
              </p:nvSpPr>
              <p:spPr bwMode="auto">
                <a:xfrm rot="-5400000">
                  <a:off x="2730" y="2547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5" name="Line 54"/>
                <p:cNvSpPr>
                  <a:spLocks noChangeShapeType="1"/>
                </p:cNvSpPr>
                <p:nvPr/>
              </p:nvSpPr>
              <p:spPr bwMode="auto">
                <a:xfrm rot="-5400000">
                  <a:off x="2732" y="234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6" name="Line 55"/>
                <p:cNvSpPr>
                  <a:spLocks noChangeShapeType="1"/>
                </p:cNvSpPr>
                <p:nvPr/>
              </p:nvSpPr>
              <p:spPr bwMode="auto">
                <a:xfrm rot="-5400000">
                  <a:off x="2732" y="2135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7" name="Line 56"/>
                <p:cNvSpPr>
                  <a:spLocks noChangeShapeType="1"/>
                </p:cNvSpPr>
                <p:nvPr/>
              </p:nvSpPr>
              <p:spPr bwMode="auto">
                <a:xfrm rot="-5400000">
                  <a:off x="2732" y="193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8" name="Line 57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5" y="2549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69" name="Line 58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3" y="234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0" name="Line 59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3" y="2137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1" name="Line 60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3" y="193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2" name="Line 61"/>
                <p:cNvSpPr>
                  <a:spLocks noChangeShapeType="1"/>
                </p:cNvSpPr>
                <p:nvPr/>
              </p:nvSpPr>
              <p:spPr bwMode="auto">
                <a:xfrm rot="-5400000">
                  <a:off x="2739" y="2548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3" name="Line 62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50" y="255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4" name="Line 63"/>
                <p:cNvSpPr>
                  <a:spLocks noChangeShapeType="1"/>
                </p:cNvSpPr>
                <p:nvPr/>
              </p:nvSpPr>
              <p:spPr bwMode="auto">
                <a:xfrm rot="-5400000">
                  <a:off x="2726" y="2760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5" name="Line 64"/>
                <p:cNvSpPr>
                  <a:spLocks noChangeShapeType="1"/>
                </p:cNvSpPr>
                <p:nvPr/>
              </p:nvSpPr>
              <p:spPr bwMode="auto">
                <a:xfrm rot="-5400000">
                  <a:off x="2728" y="2553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6" name="Line 65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1" y="2762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7" name="Line 66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39" y="2555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8" name="Line 67"/>
                <p:cNvSpPr>
                  <a:spLocks noChangeShapeType="1"/>
                </p:cNvSpPr>
                <p:nvPr/>
              </p:nvSpPr>
              <p:spPr bwMode="auto">
                <a:xfrm rot="-5400000">
                  <a:off x="2735" y="2761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79" name="Line 68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2946" y="2763"/>
                  <a:ext cx="0" cy="117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480" name="AutoShape 5"/>
              <p:cNvSpPr>
                <a:spLocks noChangeAspect="1" noChangeArrowheads="1"/>
              </p:cNvSpPr>
              <p:nvPr/>
            </p:nvSpPr>
            <p:spPr bwMode="auto">
              <a:xfrm>
                <a:off x="3056" y="2958"/>
                <a:ext cx="536" cy="66"/>
              </a:xfrm>
              <a:prstGeom prst="flowChartTerminator">
                <a:avLst/>
              </a:prstGeom>
              <a:solidFill>
                <a:srgbClr val="996633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1" name="Rectangle 4"/>
              <p:cNvSpPr>
                <a:spLocks noChangeArrowheads="1"/>
              </p:cNvSpPr>
              <p:nvPr/>
            </p:nvSpPr>
            <p:spPr bwMode="auto">
              <a:xfrm>
                <a:off x="3161" y="3025"/>
                <a:ext cx="343" cy="127"/>
              </a:xfrm>
              <a:prstGeom prst="rect">
                <a:avLst/>
              </a:prstGeom>
              <a:solidFill>
                <a:srgbClr val="FF0000">
                  <a:alpha val="41960"/>
                </a:srgbClr>
              </a:solidFill>
              <a:ln w="317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482" name="Group 383"/>
            <p:cNvGrpSpPr/>
            <p:nvPr/>
          </p:nvGrpSpPr>
          <p:grpSpPr bwMode="auto">
            <a:xfrm>
              <a:off x="3539" y="949"/>
              <a:ext cx="451" cy="1838"/>
              <a:chOff x="1866" y="907"/>
              <a:chExt cx="451" cy="1838"/>
            </a:xfrm>
          </p:grpSpPr>
          <p:sp>
            <p:nvSpPr>
              <p:cNvPr id="18483" name="Text Box 336"/>
              <p:cNvSpPr txBox="1">
                <a:spLocks noChangeArrowheads="1"/>
              </p:cNvSpPr>
              <p:nvPr/>
            </p:nvSpPr>
            <p:spPr bwMode="auto">
              <a:xfrm>
                <a:off x="1866" y="907"/>
                <a:ext cx="424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4" name="Text Box 337"/>
              <p:cNvSpPr txBox="1">
                <a:spLocks noChangeArrowheads="1"/>
              </p:cNvSpPr>
              <p:nvPr/>
            </p:nvSpPr>
            <p:spPr bwMode="auto">
              <a:xfrm>
                <a:off x="1867" y="1104"/>
                <a:ext cx="424" cy="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5" name="Text Box 338"/>
              <p:cNvSpPr txBox="1">
                <a:spLocks noChangeArrowheads="1"/>
              </p:cNvSpPr>
              <p:nvPr/>
            </p:nvSpPr>
            <p:spPr bwMode="auto">
              <a:xfrm>
                <a:off x="1874" y="1310"/>
                <a:ext cx="431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6" name="Text Box 339"/>
              <p:cNvSpPr txBox="1">
                <a:spLocks noChangeArrowheads="1"/>
              </p:cNvSpPr>
              <p:nvPr/>
            </p:nvSpPr>
            <p:spPr bwMode="auto">
              <a:xfrm>
                <a:off x="1874" y="1507"/>
                <a:ext cx="41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7" name="Text Box 340"/>
              <p:cNvSpPr txBox="1">
                <a:spLocks noChangeArrowheads="1"/>
              </p:cNvSpPr>
              <p:nvPr/>
            </p:nvSpPr>
            <p:spPr bwMode="auto">
              <a:xfrm>
                <a:off x="1874" y="1714"/>
                <a:ext cx="425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8" name="Text Box 341"/>
              <p:cNvSpPr txBox="1">
                <a:spLocks noChangeArrowheads="1"/>
              </p:cNvSpPr>
              <p:nvPr/>
            </p:nvSpPr>
            <p:spPr bwMode="auto">
              <a:xfrm>
                <a:off x="1867" y="1894"/>
                <a:ext cx="430" cy="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9" name="Text Box 342"/>
              <p:cNvSpPr txBox="1">
                <a:spLocks noChangeArrowheads="1"/>
              </p:cNvSpPr>
              <p:nvPr/>
            </p:nvSpPr>
            <p:spPr bwMode="auto">
              <a:xfrm>
                <a:off x="1875" y="2083"/>
                <a:ext cx="44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90" name="Text Box 343"/>
              <p:cNvSpPr txBox="1">
                <a:spLocks noChangeArrowheads="1"/>
              </p:cNvSpPr>
              <p:nvPr/>
            </p:nvSpPr>
            <p:spPr bwMode="auto">
              <a:xfrm>
                <a:off x="1866" y="2281"/>
                <a:ext cx="43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91" name="Text Box 344"/>
              <p:cNvSpPr txBox="1">
                <a:spLocks noChangeArrowheads="1"/>
              </p:cNvSpPr>
              <p:nvPr/>
            </p:nvSpPr>
            <p:spPr bwMode="auto">
              <a:xfrm>
                <a:off x="1866" y="2487"/>
                <a:ext cx="424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492" name="Rectangle 387"/>
            <p:cNvSpPr>
              <a:spLocks noChangeArrowheads="1"/>
            </p:cNvSpPr>
            <p:nvPr/>
          </p:nvSpPr>
          <p:spPr bwMode="auto">
            <a:xfrm>
              <a:off x="3163" y="3010"/>
              <a:ext cx="341" cy="86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506" name="Line 83"/>
          <p:cNvSpPr>
            <a:spLocks noChangeShapeType="1"/>
          </p:cNvSpPr>
          <p:nvPr/>
        </p:nvSpPr>
        <p:spPr bwMode="auto">
          <a:xfrm>
            <a:off x="7728268" y="576263"/>
            <a:ext cx="0" cy="5254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507" name="Line 84"/>
          <p:cNvSpPr>
            <a:spLocks noChangeShapeType="1"/>
          </p:cNvSpPr>
          <p:nvPr/>
        </p:nvSpPr>
        <p:spPr bwMode="auto">
          <a:xfrm>
            <a:off x="7871143" y="576263"/>
            <a:ext cx="0" cy="5265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508" name="Group 85"/>
          <p:cNvGrpSpPr/>
          <p:nvPr/>
        </p:nvGrpSpPr>
        <p:grpSpPr bwMode="auto">
          <a:xfrm>
            <a:off x="7726680" y="1754188"/>
            <a:ext cx="144463" cy="2838450"/>
            <a:chOff x="7958" y="4230"/>
            <a:chExt cx="196" cy="3873"/>
          </a:xfrm>
        </p:grpSpPr>
        <p:sp>
          <p:nvSpPr>
            <p:cNvPr id="18509" name="Rectangle 86"/>
            <p:cNvSpPr>
              <a:spLocks noChangeArrowheads="1"/>
            </p:cNvSpPr>
            <p:nvPr/>
          </p:nvSpPr>
          <p:spPr bwMode="auto">
            <a:xfrm>
              <a:off x="7966" y="4278"/>
              <a:ext cx="180" cy="3825"/>
            </a:xfrm>
            <a:prstGeom prst="rect">
              <a:avLst/>
            </a:prstGeom>
            <a:solidFill>
              <a:srgbClr val="FF0000">
                <a:alpha val="4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510" name="Oval 87"/>
            <p:cNvSpPr>
              <a:spLocks noChangeArrowheads="1"/>
            </p:cNvSpPr>
            <p:nvPr/>
          </p:nvSpPr>
          <p:spPr bwMode="auto">
            <a:xfrm>
              <a:off x="7958" y="4230"/>
              <a:ext cx="196" cy="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511" name="Group 88"/>
          <p:cNvGrpSpPr/>
          <p:nvPr/>
        </p:nvGrpSpPr>
        <p:grpSpPr bwMode="auto">
          <a:xfrm>
            <a:off x="7564755" y="733425"/>
            <a:ext cx="490538" cy="3675063"/>
            <a:chOff x="5622" y="3035"/>
            <a:chExt cx="726" cy="4744"/>
          </a:xfrm>
        </p:grpSpPr>
        <p:grpSp>
          <p:nvGrpSpPr>
            <p:cNvPr id="18512" name="Group 89"/>
            <p:cNvGrpSpPr/>
            <p:nvPr/>
          </p:nvGrpSpPr>
          <p:grpSpPr bwMode="auto">
            <a:xfrm>
              <a:off x="5622" y="3035"/>
              <a:ext cx="262" cy="4739"/>
              <a:chOff x="5622" y="5839"/>
              <a:chExt cx="262" cy="4739"/>
            </a:xfrm>
          </p:grpSpPr>
          <p:grpSp>
            <p:nvGrpSpPr>
              <p:cNvPr id="18513" name="xjhzhh5"/>
              <p:cNvGrpSpPr/>
              <p:nvPr/>
            </p:nvGrpSpPr>
            <p:grpSpPr bwMode="auto">
              <a:xfrm rot="-5400000">
                <a:off x="5275" y="9032"/>
                <a:ext cx="950" cy="252"/>
                <a:chOff x="2400" y="2160"/>
                <a:chExt cx="3200" cy="240"/>
              </a:xfrm>
            </p:grpSpPr>
            <p:sp>
              <p:nvSpPr>
                <p:cNvPr id="18514" name="Line 91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15" name="Line 92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16" name="Line 93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17" name="Line 94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18" name="Line 95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19" name="Line 96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0" name="Line 97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1" name="Line 98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2" name="Line 99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3" name="Line 100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4" name="Line 101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5" name="Line 102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6" name="Line 103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7" name="Line 104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8" name="Line 105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29" name="Line 106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0" name="Line 107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1" name="Line 108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2" name="Line 109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3" name="Line 110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4" name="Line 111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35" name="xjhzhh5"/>
              <p:cNvGrpSpPr/>
              <p:nvPr/>
            </p:nvGrpSpPr>
            <p:grpSpPr bwMode="auto">
              <a:xfrm rot="-5400000">
                <a:off x="5279" y="7142"/>
                <a:ext cx="950" cy="252"/>
                <a:chOff x="2400" y="2160"/>
                <a:chExt cx="3200" cy="240"/>
              </a:xfrm>
            </p:grpSpPr>
            <p:sp>
              <p:nvSpPr>
                <p:cNvPr id="18536" name="Line 113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7" name="Line 114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8" name="Line 115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39" name="Line 116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0" name="Line 117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1" name="Line 118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2" name="Line 119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3" name="Line 120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4" name="Line 121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5" name="Line 122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6" name="Line 123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7" name="Line 124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8" name="Line 125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9" name="Line 126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0" name="Line 127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1" name="Line 128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2" name="Line 129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3" name="Line 130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4" name="Line 131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5" name="Line 132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6" name="Line 133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57" name="xjhzhh5"/>
              <p:cNvGrpSpPr/>
              <p:nvPr/>
            </p:nvGrpSpPr>
            <p:grpSpPr bwMode="auto">
              <a:xfrm rot="-5400000">
                <a:off x="5283" y="9977"/>
                <a:ext cx="950" cy="252"/>
                <a:chOff x="2400" y="2160"/>
                <a:chExt cx="3200" cy="240"/>
              </a:xfrm>
            </p:grpSpPr>
            <p:sp>
              <p:nvSpPr>
                <p:cNvPr id="18558" name="Line 135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59" name="Line 136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0" name="Line 137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1" name="Line 138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2" name="Line 139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3" name="Line 140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4" name="Line 141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5" name="Line 142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6" name="Line 143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7" name="Line 144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8" name="Line 145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69" name="Line 146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0" name="Line 147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1" name="Line 148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2" name="Line 149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3" name="Line 150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4" name="Line 151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5" name="Line 152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6" name="Line 153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7" name="Line 154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78" name="Line 155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579" name="xjhzhh5"/>
              <p:cNvGrpSpPr/>
              <p:nvPr/>
            </p:nvGrpSpPr>
            <p:grpSpPr bwMode="auto">
              <a:xfrm rot="-5400000">
                <a:off x="5273" y="8086"/>
                <a:ext cx="950" cy="252"/>
                <a:chOff x="2400" y="2160"/>
                <a:chExt cx="3200" cy="240"/>
              </a:xfrm>
            </p:grpSpPr>
            <p:sp>
              <p:nvSpPr>
                <p:cNvPr id="18580" name="Line 157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1" name="Line 158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2" name="Line 159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3" name="Line 160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4" name="Line 161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5" name="Line 162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6" name="Line 163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7" name="Line 164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8" name="Line 165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89" name="Line 166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0" name="Line 167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1" name="Line 168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2" name="Line 169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3" name="Line 170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4" name="Line 171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5" name="Line 172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6" name="Line 173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7" name="Line 174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8" name="Line 175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99" name="Line 176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0" name="Line 177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601" name="xjhzhh5"/>
              <p:cNvGrpSpPr/>
              <p:nvPr/>
            </p:nvGrpSpPr>
            <p:grpSpPr bwMode="auto">
              <a:xfrm rot="-5400000">
                <a:off x="5283" y="6188"/>
                <a:ext cx="950" cy="252"/>
                <a:chOff x="2400" y="2160"/>
                <a:chExt cx="3200" cy="240"/>
              </a:xfrm>
            </p:grpSpPr>
            <p:sp>
              <p:nvSpPr>
                <p:cNvPr id="18602" name="Line 179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3" name="Line 180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4" name="Line 181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5" name="Line 182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6" name="Line 183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7" name="Line 184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8" name="Line 185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09" name="Line 186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0" name="Line 187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1" name="Line 188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2" name="Line 189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3" name="Line 190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4" name="Line 191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5" name="Line 192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6" name="Line 193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7" name="Line 194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8" name="Line 195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19" name="Line 196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0" name="Line 197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1" name="Line 198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2" name="Line 199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623" name="Group 200"/>
            <p:cNvGrpSpPr/>
            <p:nvPr/>
          </p:nvGrpSpPr>
          <p:grpSpPr bwMode="auto">
            <a:xfrm flipH="1">
              <a:off x="6086" y="3040"/>
              <a:ext cx="262" cy="4739"/>
              <a:chOff x="5622" y="5839"/>
              <a:chExt cx="262" cy="4739"/>
            </a:xfrm>
          </p:grpSpPr>
          <p:grpSp>
            <p:nvGrpSpPr>
              <p:cNvPr id="18624" name="xjhzhh5"/>
              <p:cNvGrpSpPr/>
              <p:nvPr/>
            </p:nvGrpSpPr>
            <p:grpSpPr bwMode="auto">
              <a:xfrm rot="-5400000">
                <a:off x="5275" y="9032"/>
                <a:ext cx="950" cy="252"/>
                <a:chOff x="2400" y="2160"/>
                <a:chExt cx="3200" cy="240"/>
              </a:xfrm>
            </p:grpSpPr>
            <p:sp>
              <p:nvSpPr>
                <p:cNvPr id="18625" name="Line 202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6" name="Line 203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7" name="Line 204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8" name="Line 205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29" name="Line 206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0" name="Line 207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1" name="Line 208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2" name="Line 209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3" name="Line 210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4" name="Line 211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5" name="Line 212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6" name="Line 213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7" name="Line 214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8" name="Line 215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39" name="Line 216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0" name="Line 217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1" name="Line 218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2" name="Line 219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3" name="Line 220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4" name="Line 221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5" name="Line 222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646" name="xjhzhh5"/>
              <p:cNvGrpSpPr/>
              <p:nvPr/>
            </p:nvGrpSpPr>
            <p:grpSpPr bwMode="auto">
              <a:xfrm rot="-5400000">
                <a:off x="5279" y="7142"/>
                <a:ext cx="950" cy="252"/>
                <a:chOff x="2400" y="2160"/>
                <a:chExt cx="3200" cy="240"/>
              </a:xfrm>
            </p:grpSpPr>
            <p:sp>
              <p:nvSpPr>
                <p:cNvPr id="18647" name="Line 224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8" name="Line 225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49" name="Line 226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0" name="Line 227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1" name="Line 228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2" name="Line 229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3" name="Line 230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4" name="Line 231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5" name="Line 232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6" name="Line 233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7" name="Line 234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8" name="Line 235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59" name="Line 236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0" name="Line 237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1" name="Line 238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2" name="Line 239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3" name="Line 240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4" name="Line 241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5" name="Line 242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6" name="Line 243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67" name="Line 244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668" name="xjhzhh5"/>
              <p:cNvGrpSpPr/>
              <p:nvPr/>
            </p:nvGrpSpPr>
            <p:grpSpPr bwMode="auto">
              <a:xfrm rot="-5400000">
                <a:off x="5283" y="9977"/>
                <a:ext cx="950" cy="252"/>
                <a:chOff x="2400" y="2160"/>
                <a:chExt cx="3200" cy="240"/>
              </a:xfrm>
            </p:grpSpPr>
            <p:sp>
              <p:nvSpPr>
                <p:cNvPr id="18669" name="Line 246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0" name="Line 247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1" name="Line 248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2" name="Line 249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3" name="Line 250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4" name="Line 251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5" name="Line 252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6" name="Line 253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7" name="Line 254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8" name="Line 255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79" name="Line 256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0" name="Line 257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1" name="Line 258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2" name="Line 259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3" name="Line 260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4" name="Line 261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5" name="Line 262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6" name="Line 263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7" name="Line 264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8" name="Line 265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89" name="Line 266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690" name="xjhzhh5"/>
              <p:cNvGrpSpPr/>
              <p:nvPr/>
            </p:nvGrpSpPr>
            <p:grpSpPr bwMode="auto">
              <a:xfrm rot="-5400000">
                <a:off x="5273" y="8086"/>
                <a:ext cx="950" cy="252"/>
                <a:chOff x="2400" y="2160"/>
                <a:chExt cx="3200" cy="240"/>
              </a:xfrm>
            </p:grpSpPr>
            <p:sp>
              <p:nvSpPr>
                <p:cNvPr id="18691" name="Line 268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2" name="Line 269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3" name="Line 270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4" name="Line 271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5" name="Line 272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6" name="Line 273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7" name="Line 274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8" name="Line 275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99" name="Line 276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0" name="Line 277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1" name="Line 278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2" name="Line 279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3" name="Line 280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4" name="Line 281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5" name="Line 282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6" name="Line 283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7" name="Line 284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8" name="Line 285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09" name="Line 286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0" name="Line 287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1" name="Line 288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712" name="xjhzhh5"/>
              <p:cNvGrpSpPr/>
              <p:nvPr/>
            </p:nvGrpSpPr>
            <p:grpSpPr bwMode="auto">
              <a:xfrm rot="-5400000">
                <a:off x="5283" y="6188"/>
                <a:ext cx="950" cy="252"/>
                <a:chOff x="2400" y="2160"/>
                <a:chExt cx="3200" cy="240"/>
              </a:xfrm>
            </p:grpSpPr>
            <p:sp>
              <p:nvSpPr>
                <p:cNvPr id="18713" name="Line 290"/>
                <p:cNvSpPr>
                  <a:spLocks noChangeShapeType="1"/>
                </p:cNvSpPr>
                <p:nvPr/>
              </p:nvSpPr>
              <p:spPr bwMode="auto">
                <a:xfrm>
                  <a:off x="24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4" name="Line 291"/>
                <p:cNvSpPr>
                  <a:spLocks noChangeShapeType="1"/>
                </p:cNvSpPr>
                <p:nvPr/>
              </p:nvSpPr>
              <p:spPr bwMode="auto">
                <a:xfrm>
                  <a:off x="25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5" name="Line 292"/>
                <p:cNvSpPr>
                  <a:spLocks noChangeShapeType="1"/>
                </p:cNvSpPr>
                <p:nvPr/>
              </p:nvSpPr>
              <p:spPr bwMode="auto">
                <a:xfrm>
                  <a:off x="27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6" name="Line 293"/>
                <p:cNvSpPr>
                  <a:spLocks noChangeShapeType="1"/>
                </p:cNvSpPr>
                <p:nvPr/>
              </p:nvSpPr>
              <p:spPr bwMode="auto">
                <a:xfrm>
                  <a:off x="28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7" name="Line 294"/>
                <p:cNvSpPr>
                  <a:spLocks noChangeShapeType="1"/>
                </p:cNvSpPr>
                <p:nvPr/>
              </p:nvSpPr>
              <p:spPr bwMode="auto">
                <a:xfrm>
                  <a:off x="30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8" name="Line 295"/>
                <p:cNvSpPr>
                  <a:spLocks noChangeShapeType="1"/>
                </p:cNvSpPr>
                <p:nvPr/>
              </p:nvSpPr>
              <p:spPr bwMode="auto">
                <a:xfrm>
                  <a:off x="32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19" name="Line 296"/>
                <p:cNvSpPr>
                  <a:spLocks noChangeShapeType="1"/>
                </p:cNvSpPr>
                <p:nvPr/>
              </p:nvSpPr>
              <p:spPr bwMode="auto">
                <a:xfrm>
                  <a:off x="33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0" name="Line 297"/>
                <p:cNvSpPr>
                  <a:spLocks noChangeShapeType="1"/>
                </p:cNvSpPr>
                <p:nvPr/>
              </p:nvSpPr>
              <p:spPr bwMode="auto">
                <a:xfrm>
                  <a:off x="35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1" name="Line 298"/>
                <p:cNvSpPr>
                  <a:spLocks noChangeShapeType="1"/>
                </p:cNvSpPr>
                <p:nvPr/>
              </p:nvSpPr>
              <p:spPr bwMode="auto">
                <a:xfrm>
                  <a:off x="36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2" name="Line 299"/>
                <p:cNvSpPr>
                  <a:spLocks noChangeShapeType="1"/>
                </p:cNvSpPr>
                <p:nvPr/>
              </p:nvSpPr>
              <p:spPr bwMode="auto">
                <a:xfrm>
                  <a:off x="38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3" name="Line 300"/>
                <p:cNvSpPr>
                  <a:spLocks noChangeShapeType="1"/>
                </p:cNvSpPr>
                <p:nvPr/>
              </p:nvSpPr>
              <p:spPr bwMode="auto">
                <a:xfrm>
                  <a:off x="40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4" name="Line 301"/>
                <p:cNvSpPr>
                  <a:spLocks noChangeShapeType="1"/>
                </p:cNvSpPr>
                <p:nvPr/>
              </p:nvSpPr>
              <p:spPr bwMode="auto">
                <a:xfrm>
                  <a:off x="41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5" name="Line 302"/>
                <p:cNvSpPr>
                  <a:spLocks noChangeShapeType="1"/>
                </p:cNvSpPr>
                <p:nvPr/>
              </p:nvSpPr>
              <p:spPr bwMode="auto">
                <a:xfrm>
                  <a:off x="43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6" name="Line 303"/>
                <p:cNvSpPr>
                  <a:spLocks noChangeShapeType="1"/>
                </p:cNvSpPr>
                <p:nvPr/>
              </p:nvSpPr>
              <p:spPr bwMode="auto">
                <a:xfrm>
                  <a:off x="44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7" name="Line 304"/>
                <p:cNvSpPr>
                  <a:spLocks noChangeShapeType="1"/>
                </p:cNvSpPr>
                <p:nvPr/>
              </p:nvSpPr>
              <p:spPr bwMode="auto">
                <a:xfrm>
                  <a:off x="46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8" name="Line 305"/>
                <p:cNvSpPr>
                  <a:spLocks noChangeShapeType="1"/>
                </p:cNvSpPr>
                <p:nvPr/>
              </p:nvSpPr>
              <p:spPr bwMode="auto">
                <a:xfrm>
                  <a:off x="4800" y="2220"/>
                  <a:ext cx="0" cy="1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29" name="Line 306"/>
                <p:cNvSpPr>
                  <a:spLocks noChangeShapeType="1"/>
                </p:cNvSpPr>
                <p:nvPr/>
              </p:nvSpPr>
              <p:spPr bwMode="auto">
                <a:xfrm>
                  <a:off x="496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30" name="Line 307"/>
                <p:cNvSpPr>
                  <a:spLocks noChangeShapeType="1"/>
                </p:cNvSpPr>
                <p:nvPr/>
              </p:nvSpPr>
              <p:spPr bwMode="auto">
                <a:xfrm>
                  <a:off x="512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31" name="Line 308"/>
                <p:cNvSpPr>
                  <a:spLocks noChangeShapeType="1"/>
                </p:cNvSpPr>
                <p:nvPr/>
              </p:nvSpPr>
              <p:spPr bwMode="auto">
                <a:xfrm>
                  <a:off x="528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32" name="Line 309"/>
                <p:cNvSpPr>
                  <a:spLocks noChangeShapeType="1"/>
                </p:cNvSpPr>
                <p:nvPr/>
              </p:nvSpPr>
              <p:spPr bwMode="auto">
                <a:xfrm>
                  <a:off x="5440" y="2280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33" name="Line 310"/>
                <p:cNvSpPr>
                  <a:spLocks noChangeShapeType="1"/>
                </p:cNvSpPr>
                <p:nvPr/>
              </p:nvSpPr>
              <p:spPr bwMode="auto">
                <a:xfrm>
                  <a:off x="5600" y="2160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81" grpId="0"/>
      <p:bldP spid="300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50922" y="1237615"/>
            <a:ext cx="40386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摄氏温度的规定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151145" y="1739899"/>
            <a:ext cx="69199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在一标准大气压下冰水混合物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158290" y="2232025"/>
            <a:ext cx="5562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沸水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endParaRPr lang="zh-CN" altLang="en-US" sz="2800" dirty="0">
              <a:solidFill>
                <a:srgbClr val="2DAFDD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50922" y="2809558"/>
            <a:ext cx="25146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摄氏度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50922" y="4067493"/>
            <a:ext cx="6019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Calibri" panose="020F0502020204030204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摄氏温度的读法和写法 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158240" y="3438525"/>
            <a:ext cx="7385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度之间分成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等分，每分为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1℃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158290" y="4730482"/>
            <a:ext cx="669674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如人的体温是“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37℃”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摄氏度”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158290" y="5296500"/>
            <a:ext cx="727280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北京一月份平均气温“－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4.7 ℃”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读作“零下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摄氏度”或“负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摄氏度”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3" grpId="0" autoUpdateAnimBg="0"/>
      <p:bldP spid="615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945" y="842010"/>
            <a:ext cx="5045710" cy="706120"/>
            <a:chOff x="307" y="1326"/>
            <a:chExt cx="7946" cy="1112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317" y="1394"/>
              <a:ext cx="693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正确使用温度计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" y="1326"/>
              <a:ext cx="1112" cy="1112"/>
            </a:xfrm>
            <a:prstGeom prst="rect">
              <a:avLst/>
            </a:prstGeom>
          </p:spPr>
        </p:pic>
      </p:grp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462395" y="2327910"/>
            <a:ext cx="7620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实验用温度计</a:t>
            </a:r>
            <a:endParaRPr lang="zh-CN" altLang="en-US" sz="4000" b="1">
              <a:solidFill>
                <a:srgbClr val="2DAFDD"/>
              </a:solidFill>
              <a:latin typeface="宋体" panose="02010600030101010101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629093" y="3098800"/>
            <a:ext cx="6096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体温计</a:t>
            </a:r>
            <a:endParaRPr lang="zh-CN" altLang="en-US" sz="4000" b="1">
              <a:solidFill>
                <a:srgbClr val="2DAFDD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600768" y="3162300"/>
            <a:ext cx="6858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寒暑表</a:t>
            </a:r>
            <a:endParaRPr lang="zh-CN" altLang="en-US" sz="4000" b="1">
              <a:solidFill>
                <a:srgbClr val="2DAFDD"/>
              </a:solidFill>
              <a:latin typeface="宋体" panose="02010600030101010101" pitchFamily="2" charset="-122"/>
            </a:endParaRPr>
          </a:p>
        </p:txBody>
      </p:sp>
      <p:pic>
        <p:nvPicPr>
          <p:cNvPr id="10245" name="Picture 5" descr="未标题-1 副本2 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3330" y="1953895"/>
            <a:ext cx="462915" cy="482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未标题-2 副本2 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968" y="1878013"/>
            <a:ext cx="106997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未标题-3 副本2 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3000" y="1745615"/>
            <a:ext cx="231775" cy="507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3685" y="1583690"/>
            <a:ext cx="240474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各种温度计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4" grpId="0" autoUpdateAnimBg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6" name="Picture 2" descr="http://img246.ph.126.net/Nwc4W918tpuYEihKXfUqqg==/2229281815549571590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6820" y="724535"/>
            <a:ext cx="6690995" cy="608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01065" y="842010"/>
            <a:ext cx="16751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观察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53085" y="1485583"/>
            <a:ext cx="66611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）下图中温度计的量程是多少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56260" y="1939925"/>
            <a:ext cx="68732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）下图中温度计的分度值是多少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2534" name="Picture 2" descr="http://t1.baidu.com/it/u=2108759134,309841652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059" y="2607960"/>
            <a:ext cx="784225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7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479925" y="3048000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440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2194560" y="2845435"/>
            <a:ext cx="1773555" cy="576580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错误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6261735" y="2846070"/>
            <a:ext cx="1924050" cy="57594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3600" b="1" kern="10">
                <a:ln w="19050">
                  <a:noFill/>
                  <a:round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正确</a:t>
            </a:r>
            <a:endParaRPr lang="zh-CN" altLang="en-US" sz="3600" b="1" kern="10">
              <a:ln w="19050">
                <a:noFill/>
                <a:round/>
              </a:ln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557" name="Group 31"/>
          <p:cNvGrpSpPr/>
          <p:nvPr/>
        </p:nvGrpSpPr>
        <p:grpSpPr bwMode="auto">
          <a:xfrm>
            <a:off x="976313" y="1552575"/>
            <a:ext cx="5627687" cy="4641850"/>
            <a:chOff x="384" y="240"/>
            <a:chExt cx="4934" cy="3840"/>
          </a:xfrm>
        </p:grpSpPr>
        <p:sp>
          <p:nvSpPr>
            <p:cNvPr id="23558" name="Oval 3"/>
            <p:cNvSpPr>
              <a:spLocks noChangeArrowheads="1"/>
            </p:cNvSpPr>
            <p:nvPr/>
          </p:nvSpPr>
          <p:spPr bwMode="auto">
            <a:xfrm>
              <a:off x="2346" y="3002"/>
              <a:ext cx="1196" cy="308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>
              <a:solidFill>
                <a:srgbClr val="FFA7D3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59" name="Line 4"/>
            <p:cNvSpPr>
              <a:spLocks noChangeShapeType="1"/>
            </p:cNvSpPr>
            <p:nvPr/>
          </p:nvSpPr>
          <p:spPr bwMode="auto">
            <a:xfrm>
              <a:off x="2343" y="2813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0" name="Line 5"/>
            <p:cNvSpPr>
              <a:spLocks noChangeShapeType="1"/>
            </p:cNvSpPr>
            <p:nvPr/>
          </p:nvSpPr>
          <p:spPr bwMode="auto">
            <a:xfrm>
              <a:off x="3539" y="2813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1" name="Oval 6"/>
            <p:cNvSpPr>
              <a:spLocks noChangeArrowheads="1"/>
            </p:cNvSpPr>
            <p:nvPr/>
          </p:nvSpPr>
          <p:spPr bwMode="auto">
            <a:xfrm>
              <a:off x="2346" y="3743"/>
              <a:ext cx="1196" cy="308"/>
            </a:xfrm>
            <a:prstGeom prst="ellipse">
              <a:avLst/>
            </a:prstGeom>
            <a:solidFill>
              <a:srgbClr val="FFA7D3"/>
            </a:solidFill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62" name="Oval 7"/>
            <p:cNvSpPr>
              <a:spLocks noChangeArrowheads="1"/>
            </p:cNvSpPr>
            <p:nvPr/>
          </p:nvSpPr>
          <p:spPr bwMode="auto">
            <a:xfrm>
              <a:off x="2347" y="2651"/>
              <a:ext cx="1196" cy="30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63" name="Oval 8"/>
            <p:cNvSpPr>
              <a:spLocks noChangeArrowheads="1"/>
            </p:cNvSpPr>
            <p:nvPr/>
          </p:nvSpPr>
          <p:spPr bwMode="auto">
            <a:xfrm>
              <a:off x="4106" y="2961"/>
              <a:ext cx="1195" cy="308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>
              <a:solidFill>
                <a:srgbClr val="FFA7D3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65" name="Line 12"/>
            <p:cNvSpPr>
              <a:spLocks noChangeShapeType="1"/>
            </p:cNvSpPr>
            <p:nvPr/>
          </p:nvSpPr>
          <p:spPr bwMode="auto">
            <a:xfrm>
              <a:off x="4116" y="2815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6" name="Line 13"/>
            <p:cNvSpPr>
              <a:spLocks noChangeShapeType="1"/>
            </p:cNvSpPr>
            <p:nvPr/>
          </p:nvSpPr>
          <p:spPr bwMode="auto">
            <a:xfrm>
              <a:off x="5311" y="2815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7" name="Oval 14"/>
            <p:cNvSpPr>
              <a:spLocks noChangeArrowheads="1"/>
            </p:cNvSpPr>
            <p:nvPr/>
          </p:nvSpPr>
          <p:spPr bwMode="auto">
            <a:xfrm>
              <a:off x="4123" y="2630"/>
              <a:ext cx="1195" cy="3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68" name="Rectangle 15"/>
            <p:cNvSpPr>
              <a:spLocks noChangeArrowheads="1"/>
            </p:cNvSpPr>
            <p:nvPr/>
          </p:nvSpPr>
          <p:spPr bwMode="auto">
            <a:xfrm>
              <a:off x="4111" y="3125"/>
              <a:ext cx="1196" cy="762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69" name="Oval 16"/>
            <p:cNvSpPr>
              <a:spLocks noChangeArrowheads="1"/>
            </p:cNvSpPr>
            <p:nvPr/>
          </p:nvSpPr>
          <p:spPr bwMode="auto">
            <a:xfrm>
              <a:off x="4106" y="3733"/>
              <a:ext cx="1195" cy="307"/>
            </a:xfrm>
            <a:prstGeom prst="ellipse">
              <a:avLst/>
            </a:prstGeom>
            <a:solidFill>
              <a:srgbClr val="FFA7D3"/>
            </a:solidFill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70" name="Rectangle 17"/>
            <p:cNvSpPr>
              <a:spLocks noChangeArrowheads="1"/>
            </p:cNvSpPr>
            <p:nvPr/>
          </p:nvSpPr>
          <p:spPr bwMode="auto">
            <a:xfrm>
              <a:off x="2330" y="3125"/>
              <a:ext cx="1195" cy="762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aphicFrame>
          <p:nvGraphicFramePr>
            <p:cNvPr id="23571" name="Object 2"/>
            <p:cNvGraphicFramePr>
              <a:graphicFrameLocks noChangeAspect="1"/>
            </p:cNvGraphicFramePr>
            <p:nvPr/>
          </p:nvGraphicFramePr>
          <p:xfrm>
            <a:off x="4589" y="240"/>
            <a:ext cx="187" cy="33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Flash 文档" r:id="rId2" imgW="5934075" imgH="120329325" progId="">
                    <p:embed/>
                  </p:oleObj>
                </mc:Choice>
                <mc:Fallback>
                  <p:oleObj name="Flash 文档" r:id="rId2" imgW="5934075" imgH="120329325" progId="">
                    <p:embed/>
                    <p:pic>
                      <p:nvPicPr>
                        <p:cNvPr id="0" name="Object 2" descr="image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589" y="240"/>
                          <a:ext cx="187" cy="33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2" name="Oval 19"/>
            <p:cNvSpPr>
              <a:spLocks noChangeArrowheads="1"/>
            </p:cNvSpPr>
            <p:nvPr/>
          </p:nvSpPr>
          <p:spPr bwMode="auto">
            <a:xfrm>
              <a:off x="526" y="2642"/>
              <a:ext cx="1195" cy="3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73" name="Oval 20"/>
            <p:cNvSpPr>
              <a:spLocks noChangeArrowheads="1"/>
            </p:cNvSpPr>
            <p:nvPr/>
          </p:nvSpPr>
          <p:spPr bwMode="auto">
            <a:xfrm>
              <a:off x="519" y="3772"/>
              <a:ext cx="1195" cy="308"/>
            </a:xfrm>
            <a:prstGeom prst="ellipse">
              <a:avLst/>
            </a:prstGeom>
            <a:solidFill>
              <a:srgbClr val="FFA7D3"/>
            </a:solidFill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aphicFrame>
          <p:nvGraphicFramePr>
            <p:cNvPr id="23574" name="Object 3"/>
            <p:cNvGraphicFramePr>
              <a:graphicFrameLocks noChangeAspect="1"/>
            </p:cNvGraphicFramePr>
            <p:nvPr/>
          </p:nvGraphicFramePr>
          <p:xfrm>
            <a:off x="1028" y="528"/>
            <a:ext cx="190" cy="3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Flash 文档" r:id="rId4" imgW="5934075" imgH="120329325" progId="">
                    <p:embed/>
                  </p:oleObj>
                </mc:Choice>
                <mc:Fallback>
                  <p:oleObj name="Flash 文档" r:id="rId4" imgW="5934075" imgH="120329325" progId="">
                    <p:embed/>
                    <p:pic>
                      <p:nvPicPr>
                        <p:cNvPr id="0" name="Object 3" descr="image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028" y="528"/>
                          <a:ext cx="190" cy="34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75" name="Oval 22"/>
            <p:cNvSpPr>
              <a:spLocks noChangeArrowheads="1"/>
            </p:cNvSpPr>
            <p:nvPr/>
          </p:nvSpPr>
          <p:spPr bwMode="auto">
            <a:xfrm>
              <a:off x="384" y="3659"/>
              <a:ext cx="500" cy="32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76" name="Oval 23"/>
            <p:cNvSpPr>
              <a:spLocks noChangeArrowheads="1"/>
            </p:cNvSpPr>
            <p:nvPr/>
          </p:nvSpPr>
          <p:spPr bwMode="auto">
            <a:xfrm>
              <a:off x="514" y="2971"/>
              <a:ext cx="1195" cy="308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>
              <a:solidFill>
                <a:srgbClr val="FFA7D3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23577" name="Line 24"/>
            <p:cNvSpPr>
              <a:spLocks noChangeShapeType="1"/>
            </p:cNvSpPr>
            <p:nvPr/>
          </p:nvSpPr>
          <p:spPr bwMode="auto">
            <a:xfrm>
              <a:off x="525" y="2799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8" name="Line 25"/>
            <p:cNvSpPr>
              <a:spLocks noChangeShapeType="1"/>
            </p:cNvSpPr>
            <p:nvPr/>
          </p:nvSpPr>
          <p:spPr bwMode="auto">
            <a:xfrm>
              <a:off x="1720" y="2799"/>
              <a:ext cx="0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9" name="Rectangle 26"/>
            <p:cNvSpPr>
              <a:spLocks noChangeArrowheads="1"/>
            </p:cNvSpPr>
            <p:nvPr/>
          </p:nvSpPr>
          <p:spPr bwMode="auto">
            <a:xfrm>
              <a:off x="520" y="3110"/>
              <a:ext cx="1195" cy="761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aphicFrame>
          <p:nvGraphicFramePr>
            <p:cNvPr id="23580" name="Object 4"/>
            <p:cNvGraphicFramePr>
              <a:graphicFrameLocks noChangeAspect="1"/>
            </p:cNvGraphicFramePr>
            <p:nvPr/>
          </p:nvGraphicFramePr>
          <p:xfrm>
            <a:off x="2287" y="669"/>
            <a:ext cx="1489" cy="31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Flash 文档" r:id="rId5" imgW="48320325" imgH="113890425" progId="">
                    <p:embed/>
                  </p:oleObj>
                </mc:Choice>
                <mc:Fallback>
                  <p:oleObj name="Flash 文档" r:id="rId5" imgW="48320325" imgH="113890425" progId="">
                    <p:embed/>
                    <p:pic>
                      <p:nvPicPr>
                        <p:cNvPr id="0" name="Object 4" descr="image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87" y="669"/>
                          <a:ext cx="1489" cy="315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81" name="Rectangle 28"/>
            <p:cNvSpPr>
              <a:spLocks noChangeArrowheads="1"/>
            </p:cNvSpPr>
            <p:nvPr/>
          </p:nvSpPr>
          <p:spPr bwMode="auto">
            <a:xfrm flipV="1">
              <a:off x="1071" y="3866"/>
              <a:ext cx="123" cy="117"/>
            </a:xfrm>
            <a:prstGeom prst="rect">
              <a:avLst/>
            </a:prstGeom>
            <a:solidFill>
              <a:srgbClr val="FFA7D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sp>
        <p:nvSpPr>
          <p:cNvPr id="1033" name="Rectangle 29"/>
          <p:cNvSpPr>
            <a:spLocks noChangeArrowheads="1"/>
          </p:cNvSpPr>
          <p:nvPr/>
        </p:nvSpPr>
        <p:spPr bwMode="auto">
          <a:xfrm>
            <a:off x="975678" y="714058"/>
            <a:ext cx="37541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2.温度计的使用方法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098233" y="1297623"/>
            <a:ext cx="7010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chemeClr val="tx1"/>
                </a:solidFill>
                <a:latin typeface="Comic Sans MS" panose="030F0702030302020204" pitchFamily="66" charset="0"/>
              </a:rPr>
              <a:t>温度计的玻璃泡不能接触容器底或容器壁</a:t>
            </a:r>
            <a:endParaRPr lang="zh-CN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7380" y="1398905"/>
            <a:ext cx="788924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了解云、雨、露、雾、霜、雪、雹的形成过程，知道物态变化的定义。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2.理解温度的概念。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3.了解生活环境中常见的温度值。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4.会用温度计测量温度。 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502" name="AutoShape 142"/>
          <p:cNvSpPr>
            <a:spLocks noChangeArrowheads="1"/>
          </p:cNvSpPr>
          <p:nvPr/>
        </p:nvSpPr>
        <p:spPr bwMode="auto">
          <a:xfrm>
            <a:off x="6664960" y="3079750"/>
            <a:ext cx="12611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正确！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503" name="AutoShape 143"/>
          <p:cNvSpPr>
            <a:spLocks noChangeArrowheads="1"/>
          </p:cNvSpPr>
          <p:nvPr/>
        </p:nvSpPr>
        <p:spPr bwMode="auto">
          <a:xfrm>
            <a:off x="2458720" y="3100705"/>
            <a:ext cx="1140460" cy="53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 fontAlgn="auto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错误！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4580" name="组合 277"/>
          <p:cNvGrpSpPr/>
          <p:nvPr/>
        </p:nvGrpSpPr>
        <p:grpSpPr bwMode="auto">
          <a:xfrm>
            <a:off x="5614988" y="1770698"/>
            <a:ext cx="1381125" cy="4727575"/>
            <a:chOff x="5629275" y="1293813"/>
            <a:chExt cx="1990725" cy="5333742"/>
          </a:xfrm>
        </p:grpSpPr>
        <p:sp>
          <p:nvSpPr>
            <p:cNvPr id="28674" name="Oval 2"/>
            <p:cNvSpPr>
              <a:spLocks noChangeArrowheads="1"/>
            </p:cNvSpPr>
            <p:nvPr/>
          </p:nvSpPr>
          <p:spPr bwMode="auto">
            <a:xfrm>
              <a:off x="5631562" y="4664566"/>
              <a:ext cx="1981572" cy="605374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>
              <a:solidFill>
                <a:srgbClr val="FF0B85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grpSp>
          <p:nvGrpSpPr>
            <p:cNvPr id="24582" name="Group 8"/>
            <p:cNvGrpSpPr/>
            <p:nvPr/>
          </p:nvGrpSpPr>
          <p:grpSpPr bwMode="auto">
            <a:xfrm>
              <a:off x="6345238" y="1293813"/>
              <a:ext cx="701675" cy="4583112"/>
              <a:chOff x="3108" y="185"/>
              <a:chExt cx="442" cy="2480"/>
            </a:xfrm>
          </p:grpSpPr>
          <p:grpSp>
            <p:nvGrpSpPr>
              <p:cNvPr id="24583" name="Group 9"/>
              <p:cNvGrpSpPr/>
              <p:nvPr/>
            </p:nvGrpSpPr>
            <p:grpSpPr bwMode="auto">
              <a:xfrm>
                <a:off x="3108" y="185"/>
                <a:ext cx="211" cy="2480"/>
                <a:chOff x="2400" y="384"/>
                <a:chExt cx="336" cy="3552"/>
              </a:xfrm>
            </p:grpSpPr>
            <p:sp>
              <p:nvSpPr>
                <p:cNvPr id="28943" name="AutoShape 10"/>
                <p:cNvSpPr>
                  <a:spLocks noChangeArrowheads="1"/>
                </p:cNvSpPr>
                <p:nvPr/>
              </p:nvSpPr>
              <p:spPr bwMode="auto">
                <a:xfrm>
                  <a:off x="2400" y="720"/>
                  <a:ext cx="335" cy="2929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944" name="AutoShape 11"/>
                <p:cNvSpPr>
                  <a:spLocks noChangeArrowheads="1"/>
                </p:cNvSpPr>
                <p:nvPr/>
              </p:nvSpPr>
              <p:spPr bwMode="auto">
                <a:xfrm>
                  <a:off x="2517" y="911"/>
                  <a:ext cx="48" cy="2737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945" name="AutoShape 12"/>
                <p:cNvSpPr>
                  <a:spLocks noChangeArrowheads="1"/>
                </p:cNvSpPr>
                <p:nvPr/>
              </p:nvSpPr>
              <p:spPr bwMode="auto">
                <a:xfrm>
                  <a:off x="2517" y="2493"/>
                  <a:ext cx="48" cy="115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zh-CN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946" name="AutoShape 13"/>
                <p:cNvSpPr>
                  <a:spLocks noChangeArrowheads="1"/>
                </p:cNvSpPr>
                <p:nvPr/>
              </p:nvSpPr>
              <p:spPr bwMode="auto">
                <a:xfrm>
                  <a:off x="2400" y="384"/>
                  <a:ext cx="335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3150 w 21600"/>
                    <a:gd name="T25" fmla="*/ 3150 h 21600"/>
                    <a:gd name="T26" fmla="*/ 18450 w 21600"/>
                    <a:gd name="T27" fmla="*/ 1845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947" name="AutoShape 14"/>
                <p:cNvSpPr>
                  <a:spLocks noChangeArrowheads="1"/>
                </p:cNvSpPr>
                <p:nvPr/>
              </p:nvSpPr>
              <p:spPr bwMode="auto">
                <a:xfrm>
                  <a:off x="2448" y="3600"/>
                  <a:ext cx="191" cy="3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28820" name="Text Box 15"/>
              <p:cNvSpPr txBox="1">
                <a:spLocks noChangeArrowheads="1"/>
              </p:cNvSpPr>
              <p:nvPr/>
            </p:nvSpPr>
            <p:spPr bwMode="auto">
              <a:xfrm>
                <a:off x="3108" y="396"/>
                <a:ext cx="442" cy="3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°c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4590" name="Group 16"/>
              <p:cNvGrpSpPr/>
              <p:nvPr/>
            </p:nvGrpSpPr>
            <p:grpSpPr bwMode="auto">
              <a:xfrm>
                <a:off x="3261" y="698"/>
                <a:ext cx="70" cy="1543"/>
                <a:chOff x="3648" y="1152"/>
                <a:chExt cx="107" cy="2304"/>
              </a:xfrm>
            </p:grpSpPr>
            <p:sp>
              <p:nvSpPr>
                <p:cNvPr id="28927" name="Line 17"/>
                <p:cNvSpPr>
                  <a:spLocks noChangeShapeType="1"/>
                </p:cNvSpPr>
                <p:nvPr/>
              </p:nvSpPr>
              <p:spPr bwMode="auto">
                <a:xfrm>
                  <a:off x="3648" y="1305"/>
                  <a:ext cx="10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8" name="Line 18"/>
                <p:cNvSpPr>
                  <a:spLocks noChangeShapeType="1"/>
                </p:cNvSpPr>
                <p:nvPr/>
              </p:nvSpPr>
              <p:spPr bwMode="auto">
                <a:xfrm>
                  <a:off x="3659" y="1613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9" name="Line 19"/>
                <p:cNvSpPr>
                  <a:spLocks noChangeShapeType="1"/>
                </p:cNvSpPr>
                <p:nvPr/>
              </p:nvSpPr>
              <p:spPr bwMode="auto">
                <a:xfrm>
                  <a:off x="3659" y="1767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0" name="Line 20"/>
                <p:cNvSpPr>
                  <a:spLocks noChangeShapeType="1"/>
                </p:cNvSpPr>
                <p:nvPr/>
              </p:nvSpPr>
              <p:spPr bwMode="auto">
                <a:xfrm>
                  <a:off x="3659" y="1920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1" name="Line 21"/>
                <p:cNvSpPr>
                  <a:spLocks noChangeShapeType="1"/>
                </p:cNvSpPr>
                <p:nvPr/>
              </p:nvSpPr>
              <p:spPr bwMode="auto">
                <a:xfrm>
                  <a:off x="3659" y="2072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2" name="Line 22"/>
                <p:cNvSpPr>
                  <a:spLocks noChangeShapeType="1"/>
                </p:cNvSpPr>
                <p:nvPr/>
              </p:nvSpPr>
              <p:spPr bwMode="auto">
                <a:xfrm>
                  <a:off x="3659" y="2227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3" name="Line 23"/>
                <p:cNvSpPr>
                  <a:spLocks noChangeShapeType="1"/>
                </p:cNvSpPr>
                <p:nvPr/>
              </p:nvSpPr>
              <p:spPr bwMode="auto">
                <a:xfrm>
                  <a:off x="3659" y="2380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4" name="Line 24"/>
                <p:cNvSpPr>
                  <a:spLocks noChangeShapeType="1"/>
                </p:cNvSpPr>
                <p:nvPr/>
              </p:nvSpPr>
              <p:spPr bwMode="auto">
                <a:xfrm>
                  <a:off x="3659" y="2534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5" name="Line 25"/>
                <p:cNvSpPr>
                  <a:spLocks noChangeShapeType="1"/>
                </p:cNvSpPr>
                <p:nvPr/>
              </p:nvSpPr>
              <p:spPr bwMode="auto">
                <a:xfrm>
                  <a:off x="3659" y="2687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6" name="Line 26"/>
                <p:cNvSpPr>
                  <a:spLocks noChangeShapeType="1"/>
                </p:cNvSpPr>
                <p:nvPr/>
              </p:nvSpPr>
              <p:spPr bwMode="auto">
                <a:xfrm>
                  <a:off x="3659" y="1152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7" name="Line 27"/>
                <p:cNvSpPr>
                  <a:spLocks noChangeShapeType="1"/>
                </p:cNvSpPr>
                <p:nvPr/>
              </p:nvSpPr>
              <p:spPr bwMode="auto">
                <a:xfrm>
                  <a:off x="3659" y="2839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8" name="Line 28"/>
                <p:cNvSpPr>
                  <a:spLocks noChangeShapeType="1"/>
                </p:cNvSpPr>
                <p:nvPr/>
              </p:nvSpPr>
              <p:spPr bwMode="auto">
                <a:xfrm>
                  <a:off x="3659" y="1460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39" name="Line 29"/>
                <p:cNvSpPr>
                  <a:spLocks noChangeShapeType="1"/>
                </p:cNvSpPr>
                <p:nvPr/>
              </p:nvSpPr>
              <p:spPr bwMode="auto">
                <a:xfrm>
                  <a:off x="3659" y="2994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40" name="Line 30"/>
                <p:cNvSpPr>
                  <a:spLocks noChangeShapeType="1"/>
                </p:cNvSpPr>
                <p:nvPr/>
              </p:nvSpPr>
              <p:spPr bwMode="auto">
                <a:xfrm>
                  <a:off x="3659" y="3146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41" name="Line 31"/>
                <p:cNvSpPr>
                  <a:spLocks noChangeShapeType="1"/>
                </p:cNvSpPr>
                <p:nvPr/>
              </p:nvSpPr>
              <p:spPr bwMode="auto">
                <a:xfrm>
                  <a:off x="3659" y="3302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42" name="Line 32"/>
                <p:cNvSpPr>
                  <a:spLocks noChangeShapeType="1"/>
                </p:cNvSpPr>
                <p:nvPr/>
              </p:nvSpPr>
              <p:spPr bwMode="auto">
                <a:xfrm>
                  <a:off x="3659" y="3454"/>
                  <a:ext cx="9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07" name="Group 33"/>
              <p:cNvGrpSpPr/>
              <p:nvPr/>
            </p:nvGrpSpPr>
            <p:grpSpPr bwMode="auto">
              <a:xfrm>
                <a:off x="3284" y="698"/>
                <a:ext cx="47" cy="103"/>
                <a:chOff x="3072" y="960"/>
                <a:chExt cx="96" cy="138"/>
              </a:xfrm>
            </p:grpSpPr>
            <p:sp>
              <p:nvSpPr>
                <p:cNvPr id="28921" name="Line 34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2" name="Line 35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3" name="Line 36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4" name="Line 37"/>
                <p:cNvSpPr>
                  <a:spLocks noChangeShapeType="1"/>
                </p:cNvSpPr>
                <p:nvPr/>
              </p:nvSpPr>
              <p:spPr bwMode="auto">
                <a:xfrm>
                  <a:off x="3072" y="104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5" name="Line 38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6" name="Line 39"/>
                <p:cNvSpPr>
                  <a:spLocks noChangeShapeType="1"/>
                </p:cNvSpPr>
                <p:nvPr/>
              </p:nvSpPr>
              <p:spPr bwMode="auto">
                <a:xfrm>
                  <a:off x="3072" y="110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14" name="Group 40"/>
              <p:cNvGrpSpPr/>
              <p:nvPr/>
            </p:nvGrpSpPr>
            <p:grpSpPr bwMode="auto">
              <a:xfrm>
                <a:off x="3284" y="801"/>
                <a:ext cx="47" cy="102"/>
                <a:chOff x="3072" y="960"/>
                <a:chExt cx="96" cy="138"/>
              </a:xfrm>
            </p:grpSpPr>
            <p:sp>
              <p:nvSpPr>
                <p:cNvPr id="28915" name="Line 41"/>
                <p:cNvSpPr>
                  <a:spLocks noChangeShapeType="1"/>
                </p:cNvSpPr>
                <p:nvPr/>
              </p:nvSpPr>
              <p:spPr bwMode="auto">
                <a:xfrm>
                  <a:off x="3072" y="96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6" name="Line 42"/>
                <p:cNvSpPr>
                  <a:spLocks noChangeShapeType="1"/>
                </p:cNvSpPr>
                <p:nvPr/>
              </p:nvSpPr>
              <p:spPr bwMode="auto">
                <a:xfrm>
                  <a:off x="3072" y="98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7" name="Line 43"/>
                <p:cNvSpPr>
                  <a:spLocks noChangeShapeType="1"/>
                </p:cNvSpPr>
                <p:nvPr/>
              </p:nvSpPr>
              <p:spPr bwMode="auto">
                <a:xfrm>
                  <a:off x="3072" y="101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8" name="Line 44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9" name="Line 45"/>
                <p:cNvSpPr>
                  <a:spLocks noChangeShapeType="1"/>
                </p:cNvSpPr>
                <p:nvPr/>
              </p:nvSpPr>
              <p:spPr bwMode="auto">
                <a:xfrm>
                  <a:off x="3072" y="107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20" name="Line 46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21" name="Group 47"/>
              <p:cNvGrpSpPr/>
              <p:nvPr/>
            </p:nvGrpSpPr>
            <p:grpSpPr bwMode="auto">
              <a:xfrm>
                <a:off x="3284" y="903"/>
                <a:ext cx="47" cy="103"/>
                <a:chOff x="3072" y="960"/>
                <a:chExt cx="96" cy="138"/>
              </a:xfrm>
            </p:grpSpPr>
            <p:sp>
              <p:nvSpPr>
                <p:cNvPr id="28909" name="Line 48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0" name="Line 49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1" name="Line 50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2" name="Line 51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3" name="Line 52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14" name="Line 53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28" name="Group 54"/>
              <p:cNvGrpSpPr/>
              <p:nvPr/>
            </p:nvGrpSpPr>
            <p:grpSpPr bwMode="auto">
              <a:xfrm>
                <a:off x="3284" y="1006"/>
                <a:ext cx="47" cy="103"/>
                <a:chOff x="3072" y="960"/>
                <a:chExt cx="96" cy="138"/>
              </a:xfrm>
            </p:grpSpPr>
            <p:sp>
              <p:nvSpPr>
                <p:cNvPr id="28903" name="Line 55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4" name="Line 56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5" name="Line 57"/>
                <p:cNvSpPr>
                  <a:spLocks noChangeShapeType="1"/>
                </p:cNvSpPr>
                <p:nvPr/>
              </p:nvSpPr>
              <p:spPr bwMode="auto">
                <a:xfrm>
                  <a:off x="3072" y="101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6" name="Line 58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7" name="Line 59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8" name="Line 60"/>
                <p:cNvSpPr>
                  <a:spLocks noChangeShapeType="1"/>
                </p:cNvSpPr>
                <p:nvPr/>
              </p:nvSpPr>
              <p:spPr bwMode="auto">
                <a:xfrm>
                  <a:off x="3072" y="109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35" name="Group 61"/>
              <p:cNvGrpSpPr/>
              <p:nvPr/>
            </p:nvGrpSpPr>
            <p:grpSpPr bwMode="auto">
              <a:xfrm>
                <a:off x="3284" y="1110"/>
                <a:ext cx="47" cy="102"/>
                <a:chOff x="3072" y="960"/>
                <a:chExt cx="96" cy="138"/>
              </a:xfrm>
            </p:grpSpPr>
            <p:sp>
              <p:nvSpPr>
                <p:cNvPr id="28897" name="Line 62"/>
                <p:cNvSpPr>
                  <a:spLocks noChangeShapeType="1"/>
                </p:cNvSpPr>
                <p:nvPr/>
              </p:nvSpPr>
              <p:spPr bwMode="auto">
                <a:xfrm>
                  <a:off x="3072" y="95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8" name="Line 63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9" name="Line 64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0" name="Line 65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1" name="Line 66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902" name="Line 67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42" name="Group 68"/>
              <p:cNvGrpSpPr/>
              <p:nvPr/>
            </p:nvGrpSpPr>
            <p:grpSpPr bwMode="auto">
              <a:xfrm>
                <a:off x="3284" y="1212"/>
                <a:ext cx="47" cy="103"/>
                <a:chOff x="3072" y="960"/>
                <a:chExt cx="96" cy="138"/>
              </a:xfrm>
            </p:grpSpPr>
            <p:sp>
              <p:nvSpPr>
                <p:cNvPr id="28891" name="Line 69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2" name="Line 70"/>
                <p:cNvSpPr>
                  <a:spLocks noChangeShapeType="1"/>
                </p:cNvSpPr>
                <p:nvPr/>
              </p:nvSpPr>
              <p:spPr bwMode="auto">
                <a:xfrm>
                  <a:off x="3072" y="98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3" name="Line 71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4" name="Line 72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5" name="Line 73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6" name="Line 74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49" name="Group 75"/>
              <p:cNvGrpSpPr/>
              <p:nvPr/>
            </p:nvGrpSpPr>
            <p:grpSpPr bwMode="auto">
              <a:xfrm>
                <a:off x="3284" y="1316"/>
                <a:ext cx="47" cy="102"/>
                <a:chOff x="3072" y="960"/>
                <a:chExt cx="96" cy="138"/>
              </a:xfrm>
            </p:grpSpPr>
            <p:sp>
              <p:nvSpPr>
                <p:cNvPr id="28885" name="Line 76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6" name="Line 77"/>
                <p:cNvSpPr>
                  <a:spLocks noChangeShapeType="1"/>
                </p:cNvSpPr>
                <p:nvPr/>
              </p:nvSpPr>
              <p:spPr bwMode="auto">
                <a:xfrm>
                  <a:off x="3072" y="98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7" name="Line 78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8" name="Line 79"/>
                <p:cNvSpPr>
                  <a:spLocks noChangeShapeType="1"/>
                </p:cNvSpPr>
                <p:nvPr/>
              </p:nvSpPr>
              <p:spPr bwMode="auto">
                <a:xfrm>
                  <a:off x="3072" y="104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9" name="Line 80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90" name="Line 81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56" name="Group 82"/>
              <p:cNvGrpSpPr/>
              <p:nvPr/>
            </p:nvGrpSpPr>
            <p:grpSpPr bwMode="auto">
              <a:xfrm>
                <a:off x="3284" y="1418"/>
                <a:ext cx="47" cy="103"/>
                <a:chOff x="3072" y="960"/>
                <a:chExt cx="96" cy="138"/>
              </a:xfrm>
            </p:grpSpPr>
            <p:sp>
              <p:nvSpPr>
                <p:cNvPr id="28879" name="Line 83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0" name="Line 84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1" name="Line 85"/>
                <p:cNvSpPr>
                  <a:spLocks noChangeShapeType="1"/>
                </p:cNvSpPr>
                <p:nvPr/>
              </p:nvSpPr>
              <p:spPr bwMode="auto">
                <a:xfrm>
                  <a:off x="3072" y="1016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2" name="Line 86"/>
                <p:cNvSpPr>
                  <a:spLocks noChangeShapeType="1"/>
                </p:cNvSpPr>
                <p:nvPr/>
              </p:nvSpPr>
              <p:spPr bwMode="auto">
                <a:xfrm>
                  <a:off x="3072" y="104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3" name="Line 87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84" name="Line 88"/>
                <p:cNvSpPr>
                  <a:spLocks noChangeShapeType="1"/>
                </p:cNvSpPr>
                <p:nvPr/>
              </p:nvSpPr>
              <p:spPr bwMode="auto">
                <a:xfrm>
                  <a:off x="3072" y="110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63" name="Group 89"/>
              <p:cNvGrpSpPr/>
              <p:nvPr/>
            </p:nvGrpSpPr>
            <p:grpSpPr bwMode="auto">
              <a:xfrm>
                <a:off x="3284" y="1521"/>
                <a:ext cx="47" cy="102"/>
                <a:chOff x="3072" y="960"/>
                <a:chExt cx="96" cy="138"/>
              </a:xfrm>
            </p:grpSpPr>
            <p:sp>
              <p:nvSpPr>
                <p:cNvPr id="28873" name="Line 90"/>
                <p:cNvSpPr>
                  <a:spLocks noChangeShapeType="1"/>
                </p:cNvSpPr>
                <p:nvPr/>
              </p:nvSpPr>
              <p:spPr bwMode="auto">
                <a:xfrm>
                  <a:off x="3072" y="96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4" name="Line 91"/>
                <p:cNvSpPr>
                  <a:spLocks noChangeShapeType="1"/>
                </p:cNvSpPr>
                <p:nvPr/>
              </p:nvSpPr>
              <p:spPr bwMode="auto">
                <a:xfrm>
                  <a:off x="3072" y="98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5" name="Line 92"/>
                <p:cNvSpPr>
                  <a:spLocks noChangeShapeType="1"/>
                </p:cNvSpPr>
                <p:nvPr/>
              </p:nvSpPr>
              <p:spPr bwMode="auto">
                <a:xfrm>
                  <a:off x="3072" y="101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6" name="Line 93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7" name="Line 94"/>
                <p:cNvSpPr>
                  <a:spLocks noChangeShapeType="1"/>
                </p:cNvSpPr>
                <p:nvPr/>
              </p:nvSpPr>
              <p:spPr bwMode="auto">
                <a:xfrm>
                  <a:off x="3072" y="107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8" name="Line 95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70" name="Group 96"/>
              <p:cNvGrpSpPr/>
              <p:nvPr/>
            </p:nvGrpSpPr>
            <p:grpSpPr bwMode="auto">
              <a:xfrm>
                <a:off x="3284" y="1625"/>
                <a:ext cx="47" cy="102"/>
                <a:chOff x="3072" y="960"/>
                <a:chExt cx="96" cy="138"/>
              </a:xfrm>
            </p:grpSpPr>
            <p:sp>
              <p:nvSpPr>
                <p:cNvPr id="28867" name="Line 97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8" name="Line 98"/>
                <p:cNvSpPr>
                  <a:spLocks noChangeShapeType="1"/>
                </p:cNvSpPr>
                <p:nvPr/>
              </p:nvSpPr>
              <p:spPr bwMode="auto">
                <a:xfrm>
                  <a:off x="3072" y="98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9" name="Line 99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0" name="Line 100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1" name="Line 101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72" name="Line 102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77" name="Group 103"/>
              <p:cNvGrpSpPr/>
              <p:nvPr/>
            </p:nvGrpSpPr>
            <p:grpSpPr bwMode="auto">
              <a:xfrm>
                <a:off x="3284" y="1727"/>
                <a:ext cx="47" cy="103"/>
                <a:chOff x="3072" y="960"/>
                <a:chExt cx="96" cy="138"/>
              </a:xfrm>
            </p:grpSpPr>
            <p:sp>
              <p:nvSpPr>
                <p:cNvPr id="28861" name="Line 104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2" name="Line 105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3" name="Line 106"/>
                <p:cNvSpPr>
                  <a:spLocks noChangeShapeType="1"/>
                </p:cNvSpPr>
                <p:nvPr/>
              </p:nvSpPr>
              <p:spPr bwMode="auto">
                <a:xfrm>
                  <a:off x="3072" y="101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4" name="Line 107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5" name="Line 108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6" name="Line 109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84" name="Group 110"/>
              <p:cNvGrpSpPr/>
              <p:nvPr/>
            </p:nvGrpSpPr>
            <p:grpSpPr bwMode="auto">
              <a:xfrm>
                <a:off x="3284" y="1829"/>
                <a:ext cx="47" cy="103"/>
                <a:chOff x="3072" y="960"/>
                <a:chExt cx="96" cy="138"/>
              </a:xfrm>
            </p:grpSpPr>
            <p:sp>
              <p:nvSpPr>
                <p:cNvPr id="28855" name="Line 111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6" name="Line 112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7" name="Line 113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8" name="Line 114"/>
                <p:cNvSpPr>
                  <a:spLocks noChangeShapeType="1"/>
                </p:cNvSpPr>
                <p:nvPr/>
              </p:nvSpPr>
              <p:spPr bwMode="auto">
                <a:xfrm>
                  <a:off x="3072" y="104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9" name="Line 115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60" name="Line 116"/>
                <p:cNvSpPr>
                  <a:spLocks noChangeShapeType="1"/>
                </p:cNvSpPr>
                <p:nvPr/>
              </p:nvSpPr>
              <p:spPr bwMode="auto">
                <a:xfrm>
                  <a:off x="3072" y="1101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91" name="Group 117"/>
              <p:cNvGrpSpPr/>
              <p:nvPr/>
            </p:nvGrpSpPr>
            <p:grpSpPr bwMode="auto">
              <a:xfrm>
                <a:off x="3284" y="1932"/>
                <a:ext cx="47" cy="103"/>
                <a:chOff x="3072" y="960"/>
                <a:chExt cx="96" cy="138"/>
              </a:xfrm>
            </p:grpSpPr>
            <p:sp>
              <p:nvSpPr>
                <p:cNvPr id="28849" name="Line 118"/>
                <p:cNvSpPr>
                  <a:spLocks noChangeShapeType="1"/>
                </p:cNvSpPr>
                <p:nvPr/>
              </p:nvSpPr>
              <p:spPr bwMode="auto">
                <a:xfrm>
                  <a:off x="3072" y="96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0" name="Line 119"/>
                <p:cNvSpPr>
                  <a:spLocks noChangeShapeType="1"/>
                </p:cNvSpPr>
                <p:nvPr/>
              </p:nvSpPr>
              <p:spPr bwMode="auto">
                <a:xfrm>
                  <a:off x="3072" y="98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1" name="Line 120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2" name="Line 121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3" name="Line 122"/>
                <p:cNvSpPr>
                  <a:spLocks noChangeShapeType="1"/>
                </p:cNvSpPr>
                <p:nvPr/>
              </p:nvSpPr>
              <p:spPr bwMode="auto">
                <a:xfrm>
                  <a:off x="3072" y="107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54" name="Line 123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698" name="Group 124"/>
              <p:cNvGrpSpPr/>
              <p:nvPr/>
            </p:nvGrpSpPr>
            <p:grpSpPr bwMode="auto">
              <a:xfrm>
                <a:off x="3284" y="2035"/>
                <a:ext cx="47" cy="103"/>
                <a:chOff x="3072" y="960"/>
                <a:chExt cx="96" cy="138"/>
              </a:xfrm>
            </p:grpSpPr>
            <p:sp>
              <p:nvSpPr>
                <p:cNvPr id="28843" name="Line 125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4" name="Line 126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5" name="Line 127"/>
                <p:cNvSpPr>
                  <a:spLocks noChangeShapeType="1"/>
                </p:cNvSpPr>
                <p:nvPr/>
              </p:nvSpPr>
              <p:spPr bwMode="auto">
                <a:xfrm>
                  <a:off x="3072" y="101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6" name="Line 128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7" name="Line 129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8" name="Line 130"/>
                <p:cNvSpPr>
                  <a:spLocks noChangeShapeType="1"/>
                </p:cNvSpPr>
                <p:nvPr/>
              </p:nvSpPr>
              <p:spPr bwMode="auto">
                <a:xfrm>
                  <a:off x="3072" y="1098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05" name="Group 131"/>
              <p:cNvGrpSpPr/>
              <p:nvPr/>
            </p:nvGrpSpPr>
            <p:grpSpPr bwMode="auto">
              <a:xfrm>
                <a:off x="3284" y="2138"/>
                <a:ext cx="47" cy="103"/>
                <a:chOff x="3072" y="960"/>
                <a:chExt cx="96" cy="138"/>
              </a:xfrm>
            </p:grpSpPr>
            <p:sp>
              <p:nvSpPr>
                <p:cNvPr id="28837" name="Line 132"/>
                <p:cNvSpPr>
                  <a:spLocks noChangeShapeType="1"/>
                </p:cNvSpPr>
                <p:nvPr/>
              </p:nvSpPr>
              <p:spPr bwMode="auto">
                <a:xfrm>
                  <a:off x="3072" y="960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38" name="Line 133"/>
                <p:cNvSpPr>
                  <a:spLocks noChangeShapeType="1"/>
                </p:cNvSpPr>
                <p:nvPr/>
              </p:nvSpPr>
              <p:spPr bwMode="auto">
                <a:xfrm>
                  <a:off x="3072" y="987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39" name="Line 134"/>
                <p:cNvSpPr>
                  <a:spLocks noChangeShapeType="1"/>
                </p:cNvSpPr>
                <p:nvPr/>
              </p:nvSpPr>
              <p:spPr bwMode="auto">
                <a:xfrm>
                  <a:off x="3072" y="1013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0" name="Line 135"/>
                <p:cNvSpPr>
                  <a:spLocks noChangeShapeType="1"/>
                </p:cNvSpPr>
                <p:nvPr/>
              </p:nvSpPr>
              <p:spPr bwMode="auto">
                <a:xfrm>
                  <a:off x="3072" y="1042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1" name="Line 136"/>
                <p:cNvSpPr>
                  <a:spLocks noChangeShapeType="1"/>
                </p:cNvSpPr>
                <p:nvPr/>
              </p:nvSpPr>
              <p:spPr bwMode="auto">
                <a:xfrm>
                  <a:off x="3072" y="1069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42" name="Line 137"/>
                <p:cNvSpPr>
                  <a:spLocks noChangeShapeType="1"/>
                </p:cNvSpPr>
                <p:nvPr/>
              </p:nvSpPr>
              <p:spPr bwMode="auto">
                <a:xfrm>
                  <a:off x="3072" y="1095"/>
                  <a:ext cx="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</p:grpSp>
        <p:sp>
          <p:nvSpPr>
            <p:cNvPr id="28681" name="Line 138"/>
            <p:cNvSpPr>
              <a:spLocks noChangeShapeType="1"/>
            </p:cNvSpPr>
            <p:nvPr/>
          </p:nvSpPr>
          <p:spPr bwMode="auto">
            <a:xfrm>
              <a:off x="5638428" y="4315311"/>
              <a:ext cx="0" cy="20095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8682" name="Line 139"/>
            <p:cNvSpPr>
              <a:spLocks noChangeShapeType="1"/>
            </p:cNvSpPr>
            <p:nvPr/>
          </p:nvSpPr>
          <p:spPr bwMode="auto">
            <a:xfrm>
              <a:off x="7620000" y="4315311"/>
              <a:ext cx="0" cy="20095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8683" name="Oval 140"/>
            <p:cNvSpPr>
              <a:spLocks noChangeArrowheads="1"/>
            </p:cNvSpPr>
            <p:nvPr/>
          </p:nvSpPr>
          <p:spPr bwMode="auto">
            <a:xfrm>
              <a:off x="5629275" y="6022181"/>
              <a:ext cx="1981572" cy="605374"/>
            </a:xfrm>
            <a:prstGeom prst="ellipse">
              <a:avLst/>
            </a:prstGeom>
            <a:solidFill>
              <a:srgbClr val="FFA7D3"/>
            </a:solidFill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684" name="Rectangle 141"/>
            <p:cNvSpPr>
              <a:spLocks noChangeArrowheads="1"/>
            </p:cNvSpPr>
            <p:nvPr/>
          </p:nvSpPr>
          <p:spPr bwMode="auto">
            <a:xfrm>
              <a:off x="5629275" y="5427553"/>
              <a:ext cx="1981572" cy="431642"/>
            </a:xfrm>
            <a:prstGeom prst="rect">
              <a:avLst/>
            </a:prstGeom>
            <a:solidFill>
              <a:srgbClr val="FF99CC">
                <a:alpha val="50195"/>
              </a:srgbClr>
            </a:solidFill>
            <a:ln w="9525">
              <a:noFill/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688" name="Oval 274"/>
            <p:cNvSpPr>
              <a:spLocks noChangeArrowheads="1"/>
            </p:cNvSpPr>
            <p:nvPr/>
          </p:nvSpPr>
          <p:spPr bwMode="auto">
            <a:xfrm>
              <a:off x="5638428" y="4037699"/>
              <a:ext cx="1981572" cy="60537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717" name="组合 276"/>
          <p:cNvGrpSpPr/>
          <p:nvPr/>
        </p:nvGrpSpPr>
        <p:grpSpPr bwMode="auto">
          <a:xfrm>
            <a:off x="1339850" y="1553210"/>
            <a:ext cx="1447800" cy="4870450"/>
            <a:chOff x="990600" y="914400"/>
            <a:chExt cx="1981200" cy="5740142"/>
          </a:xfrm>
        </p:grpSpPr>
        <p:sp>
          <p:nvSpPr>
            <p:cNvPr id="28675" name="Oval 3"/>
            <p:cNvSpPr>
              <a:spLocks noChangeArrowheads="1"/>
            </p:cNvSpPr>
            <p:nvPr/>
          </p:nvSpPr>
          <p:spPr bwMode="auto">
            <a:xfrm>
              <a:off x="990600" y="4704989"/>
              <a:ext cx="1981200" cy="606195"/>
            </a:xfrm>
            <a:prstGeom prst="ellipse">
              <a:avLst/>
            </a:prstGeom>
            <a:solidFill>
              <a:srgbClr val="FFA7D3">
                <a:alpha val="50195"/>
              </a:srgbClr>
            </a:solidFill>
            <a:ln w="9525">
              <a:solidFill>
                <a:srgbClr val="FF0B85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676" name="Line 4"/>
            <p:cNvSpPr>
              <a:spLocks noChangeShapeType="1"/>
            </p:cNvSpPr>
            <p:nvPr/>
          </p:nvSpPr>
          <p:spPr bwMode="auto">
            <a:xfrm>
              <a:off x="990600" y="4342021"/>
              <a:ext cx="0" cy="20094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8677" name="Line 5"/>
            <p:cNvSpPr>
              <a:spLocks noChangeShapeType="1"/>
            </p:cNvSpPr>
            <p:nvPr/>
          </p:nvSpPr>
          <p:spPr bwMode="auto">
            <a:xfrm>
              <a:off x="2971800" y="4342021"/>
              <a:ext cx="0" cy="20094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28678" name="Oval 6"/>
            <p:cNvSpPr>
              <a:spLocks noChangeArrowheads="1"/>
            </p:cNvSpPr>
            <p:nvPr/>
          </p:nvSpPr>
          <p:spPr bwMode="auto">
            <a:xfrm>
              <a:off x="990600" y="4012730"/>
              <a:ext cx="1981200" cy="6043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28679" name="Rectangle 7"/>
            <p:cNvSpPr>
              <a:spLocks noChangeArrowheads="1"/>
            </p:cNvSpPr>
            <p:nvPr/>
          </p:nvSpPr>
          <p:spPr bwMode="auto">
            <a:xfrm>
              <a:off x="990600" y="5516991"/>
              <a:ext cx="1981200" cy="430324"/>
            </a:xfrm>
            <a:prstGeom prst="rect">
              <a:avLst/>
            </a:prstGeom>
            <a:solidFill>
              <a:srgbClr val="FF99CC">
                <a:alpha val="50195"/>
              </a:srgbClr>
            </a:solidFill>
            <a:ln w="9525">
              <a:noFill/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grpSp>
          <p:nvGrpSpPr>
            <p:cNvPr id="24723" name="Group 144"/>
            <p:cNvGrpSpPr/>
            <p:nvPr/>
          </p:nvGrpSpPr>
          <p:grpSpPr bwMode="auto">
            <a:xfrm>
              <a:off x="1752600" y="914400"/>
              <a:ext cx="665163" cy="4583113"/>
              <a:chOff x="3108" y="185"/>
              <a:chExt cx="419" cy="2480"/>
            </a:xfrm>
          </p:grpSpPr>
          <p:grpSp>
            <p:nvGrpSpPr>
              <p:cNvPr id="24724" name="Group 145"/>
              <p:cNvGrpSpPr/>
              <p:nvPr/>
            </p:nvGrpSpPr>
            <p:grpSpPr bwMode="auto">
              <a:xfrm>
                <a:off x="3108" y="185"/>
                <a:ext cx="211" cy="2480"/>
                <a:chOff x="2400" y="384"/>
                <a:chExt cx="336" cy="3552"/>
              </a:xfrm>
            </p:grpSpPr>
            <p:sp>
              <p:nvSpPr>
                <p:cNvPr id="28814" name="AutoShape 146"/>
                <p:cNvSpPr>
                  <a:spLocks noChangeArrowheads="1"/>
                </p:cNvSpPr>
                <p:nvPr/>
              </p:nvSpPr>
              <p:spPr bwMode="auto">
                <a:xfrm>
                  <a:off x="2401" y="720"/>
                  <a:ext cx="336" cy="292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815" name="AutoShape 147"/>
                <p:cNvSpPr>
                  <a:spLocks noChangeArrowheads="1"/>
                </p:cNvSpPr>
                <p:nvPr/>
              </p:nvSpPr>
              <p:spPr bwMode="auto">
                <a:xfrm>
                  <a:off x="2518" y="912"/>
                  <a:ext cx="48" cy="273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816" name="AutoShape 148"/>
                <p:cNvSpPr>
                  <a:spLocks noChangeArrowheads="1"/>
                </p:cNvSpPr>
                <p:nvPr/>
              </p:nvSpPr>
              <p:spPr bwMode="auto">
                <a:xfrm>
                  <a:off x="2518" y="2492"/>
                  <a:ext cx="48" cy="115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zh-CN" altLang="zh-CN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817" name="AutoShape 149"/>
                <p:cNvSpPr>
                  <a:spLocks noChangeArrowheads="1"/>
                </p:cNvSpPr>
                <p:nvPr/>
              </p:nvSpPr>
              <p:spPr bwMode="auto">
                <a:xfrm>
                  <a:off x="2401" y="384"/>
                  <a:ext cx="336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3150 w 21600"/>
                    <a:gd name="T25" fmla="*/ 3150 h 21600"/>
                    <a:gd name="T26" fmla="*/ 18450 w 21600"/>
                    <a:gd name="T27" fmla="*/ 1845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28818" name="AutoShape 150"/>
                <p:cNvSpPr>
                  <a:spLocks noChangeArrowheads="1"/>
                </p:cNvSpPr>
                <p:nvPr/>
              </p:nvSpPr>
              <p:spPr bwMode="auto">
                <a:xfrm>
                  <a:off x="2448" y="3600"/>
                  <a:ext cx="192" cy="3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solidFill>
                      <a:schemeClr val="tx1"/>
                    </a:solidFill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28691" name="Text Box 151"/>
              <p:cNvSpPr txBox="1">
                <a:spLocks noChangeArrowheads="1"/>
              </p:cNvSpPr>
              <p:nvPr/>
            </p:nvSpPr>
            <p:spPr bwMode="auto">
              <a:xfrm>
                <a:off x="3108" y="396"/>
                <a:ext cx="419" cy="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°c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4731" name="Group 152"/>
              <p:cNvGrpSpPr/>
              <p:nvPr/>
            </p:nvGrpSpPr>
            <p:grpSpPr bwMode="auto">
              <a:xfrm>
                <a:off x="3261" y="698"/>
                <a:ext cx="70" cy="1543"/>
                <a:chOff x="3648" y="1152"/>
                <a:chExt cx="107" cy="2304"/>
              </a:xfrm>
            </p:grpSpPr>
            <p:sp>
              <p:nvSpPr>
                <p:cNvPr id="28798" name="Line 153"/>
                <p:cNvSpPr>
                  <a:spLocks noChangeShapeType="1"/>
                </p:cNvSpPr>
                <p:nvPr/>
              </p:nvSpPr>
              <p:spPr bwMode="auto">
                <a:xfrm>
                  <a:off x="3649" y="1305"/>
                  <a:ext cx="107" cy="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9" name="Line 154"/>
                <p:cNvSpPr>
                  <a:spLocks noChangeShapeType="1"/>
                </p:cNvSpPr>
                <p:nvPr/>
              </p:nvSpPr>
              <p:spPr bwMode="auto">
                <a:xfrm>
                  <a:off x="3659" y="1615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0" name="Line 155"/>
                <p:cNvSpPr>
                  <a:spLocks noChangeShapeType="1"/>
                </p:cNvSpPr>
                <p:nvPr/>
              </p:nvSpPr>
              <p:spPr bwMode="auto">
                <a:xfrm>
                  <a:off x="3659" y="1768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1" name="Line 156"/>
                <p:cNvSpPr>
                  <a:spLocks noChangeShapeType="1"/>
                </p:cNvSpPr>
                <p:nvPr/>
              </p:nvSpPr>
              <p:spPr bwMode="auto">
                <a:xfrm>
                  <a:off x="3659" y="1920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2" name="Line 157"/>
                <p:cNvSpPr>
                  <a:spLocks noChangeShapeType="1"/>
                </p:cNvSpPr>
                <p:nvPr/>
              </p:nvSpPr>
              <p:spPr bwMode="auto">
                <a:xfrm>
                  <a:off x="3659" y="2076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3" name="Line 158"/>
                <p:cNvSpPr>
                  <a:spLocks noChangeShapeType="1"/>
                </p:cNvSpPr>
                <p:nvPr/>
              </p:nvSpPr>
              <p:spPr bwMode="auto">
                <a:xfrm>
                  <a:off x="3659" y="2227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4" name="Line 159"/>
                <p:cNvSpPr>
                  <a:spLocks noChangeShapeType="1"/>
                </p:cNvSpPr>
                <p:nvPr/>
              </p:nvSpPr>
              <p:spPr bwMode="auto">
                <a:xfrm>
                  <a:off x="3659" y="2381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5" name="Line 160"/>
                <p:cNvSpPr>
                  <a:spLocks noChangeShapeType="1"/>
                </p:cNvSpPr>
                <p:nvPr/>
              </p:nvSpPr>
              <p:spPr bwMode="auto">
                <a:xfrm>
                  <a:off x="3659" y="2534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6" name="Line 161"/>
                <p:cNvSpPr>
                  <a:spLocks noChangeShapeType="1"/>
                </p:cNvSpPr>
                <p:nvPr/>
              </p:nvSpPr>
              <p:spPr bwMode="auto">
                <a:xfrm>
                  <a:off x="3659" y="2688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7" name="Line 162"/>
                <p:cNvSpPr>
                  <a:spLocks noChangeShapeType="1"/>
                </p:cNvSpPr>
                <p:nvPr/>
              </p:nvSpPr>
              <p:spPr bwMode="auto">
                <a:xfrm>
                  <a:off x="3659" y="1152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8" name="Line 163"/>
                <p:cNvSpPr>
                  <a:spLocks noChangeShapeType="1"/>
                </p:cNvSpPr>
                <p:nvPr/>
              </p:nvSpPr>
              <p:spPr bwMode="auto">
                <a:xfrm>
                  <a:off x="3659" y="2841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09" name="Line 164"/>
                <p:cNvSpPr>
                  <a:spLocks noChangeShapeType="1"/>
                </p:cNvSpPr>
                <p:nvPr/>
              </p:nvSpPr>
              <p:spPr bwMode="auto">
                <a:xfrm>
                  <a:off x="3659" y="1461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10" name="Line 165"/>
                <p:cNvSpPr>
                  <a:spLocks noChangeShapeType="1"/>
                </p:cNvSpPr>
                <p:nvPr/>
              </p:nvSpPr>
              <p:spPr bwMode="auto">
                <a:xfrm>
                  <a:off x="3659" y="2995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11" name="Line 166"/>
                <p:cNvSpPr>
                  <a:spLocks noChangeShapeType="1"/>
                </p:cNvSpPr>
                <p:nvPr/>
              </p:nvSpPr>
              <p:spPr bwMode="auto">
                <a:xfrm>
                  <a:off x="3659" y="3148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12" name="Line 167"/>
                <p:cNvSpPr>
                  <a:spLocks noChangeShapeType="1"/>
                </p:cNvSpPr>
                <p:nvPr/>
              </p:nvSpPr>
              <p:spPr bwMode="auto">
                <a:xfrm>
                  <a:off x="3659" y="3302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813" name="Line 168"/>
                <p:cNvSpPr>
                  <a:spLocks noChangeShapeType="1"/>
                </p:cNvSpPr>
                <p:nvPr/>
              </p:nvSpPr>
              <p:spPr bwMode="auto">
                <a:xfrm>
                  <a:off x="3659" y="3456"/>
                  <a:ext cx="9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48" name="Group 169"/>
              <p:cNvGrpSpPr/>
              <p:nvPr/>
            </p:nvGrpSpPr>
            <p:grpSpPr bwMode="auto">
              <a:xfrm>
                <a:off x="3284" y="698"/>
                <a:ext cx="47" cy="103"/>
                <a:chOff x="3072" y="960"/>
                <a:chExt cx="96" cy="138"/>
              </a:xfrm>
            </p:grpSpPr>
            <p:sp>
              <p:nvSpPr>
                <p:cNvPr id="28792" name="Line 170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3" name="Line 171"/>
                <p:cNvSpPr>
                  <a:spLocks noChangeShapeType="1"/>
                </p:cNvSpPr>
                <p:nvPr/>
              </p:nvSpPr>
              <p:spPr bwMode="auto">
                <a:xfrm>
                  <a:off x="3079" y="989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4" name="Line 172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5" name="Line 173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6" name="Line 174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7" name="Line 175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55" name="Group 176"/>
              <p:cNvGrpSpPr/>
              <p:nvPr/>
            </p:nvGrpSpPr>
            <p:grpSpPr bwMode="auto">
              <a:xfrm>
                <a:off x="3284" y="801"/>
                <a:ext cx="47" cy="102"/>
                <a:chOff x="3072" y="960"/>
                <a:chExt cx="96" cy="138"/>
              </a:xfrm>
            </p:grpSpPr>
            <p:sp>
              <p:nvSpPr>
                <p:cNvPr id="28786" name="Line 177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7" name="Line 178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8" name="Line 179"/>
                <p:cNvSpPr>
                  <a:spLocks noChangeShapeType="1"/>
                </p:cNvSpPr>
                <p:nvPr/>
              </p:nvSpPr>
              <p:spPr bwMode="auto">
                <a:xfrm>
                  <a:off x="3079" y="101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9" name="Line 180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0" name="Line 181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91" name="Line 182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62" name="Group 183"/>
              <p:cNvGrpSpPr/>
              <p:nvPr/>
            </p:nvGrpSpPr>
            <p:grpSpPr bwMode="auto">
              <a:xfrm>
                <a:off x="3284" y="903"/>
                <a:ext cx="47" cy="103"/>
                <a:chOff x="3072" y="960"/>
                <a:chExt cx="96" cy="138"/>
              </a:xfrm>
            </p:grpSpPr>
            <p:sp>
              <p:nvSpPr>
                <p:cNvPr id="28780" name="Line 184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1" name="Line 185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2" name="Line 186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3" name="Line 187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4" name="Line 188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85" name="Line 189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69" name="Group 190"/>
              <p:cNvGrpSpPr/>
              <p:nvPr/>
            </p:nvGrpSpPr>
            <p:grpSpPr bwMode="auto">
              <a:xfrm>
                <a:off x="3284" y="1006"/>
                <a:ext cx="47" cy="103"/>
                <a:chOff x="3072" y="960"/>
                <a:chExt cx="96" cy="138"/>
              </a:xfrm>
            </p:grpSpPr>
            <p:sp>
              <p:nvSpPr>
                <p:cNvPr id="28774" name="Line 191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5" name="Line 192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6" name="Line 193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7" name="Line 194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8" name="Line 195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9" name="Line 196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76" name="Group 197"/>
              <p:cNvGrpSpPr/>
              <p:nvPr/>
            </p:nvGrpSpPr>
            <p:grpSpPr bwMode="auto">
              <a:xfrm>
                <a:off x="3284" y="1110"/>
                <a:ext cx="47" cy="102"/>
                <a:chOff x="3072" y="960"/>
                <a:chExt cx="96" cy="138"/>
              </a:xfrm>
            </p:grpSpPr>
            <p:sp>
              <p:nvSpPr>
                <p:cNvPr id="28768" name="Line 198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9" name="Line 199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0" name="Line 200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1" name="Line 201"/>
                <p:cNvSpPr>
                  <a:spLocks noChangeShapeType="1"/>
                </p:cNvSpPr>
                <p:nvPr/>
              </p:nvSpPr>
              <p:spPr bwMode="auto">
                <a:xfrm>
                  <a:off x="3079" y="1044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2" name="Line 202"/>
                <p:cNvSpPr>
                  <a:spLocks noChangeShapeType="1"/>
                </p:cNvSpPr>
                <p:nvPr/>
              </p:nvSpPr>
              <p:spPr bwMode="auto">
                <a:xfrm>
                  <a:off x="3079" y="1071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73" name="Line 203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83" name="Group 204"/>
              <p:cNvGrpSpPr/>
              <p:nvPr/>
            </p:nvGrpSpPr>
            <p:grpSpPr bwMode="auto">
              <a:xfrm>
                <a:off x="3284" y="1212"/>
                <a:ext cx="47" cy="103"/>
                <a:chOff x="3072" y="960"/>
                <a:chExt cx="96" cy="138"/>
              </a:xfrm>
            </p:grpSpPr>
            <p:sp>
              <p:nvSpPr>
                <p:cNvPr id="28762" name="Line 205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3" name="Line 206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4" name="Line 207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5" name="Line 208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6" name="Line 209"/>
                <p:cNvSpPr>
                  <a:spLocks noChangeShapeType="1"/>
                </p:cNvSpPr>
                <p:nvPr/>
              </p:nvSpPr>
              <p:spPr bwMode="auto">
                <a:xfrm>
                  <a:off x="3079" y="1071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7" name="Line 210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90" name="Group 211"/>
              <p:cNvGrpSpPr/>
              <p:nvPr/>
            </p:nvGrpSpPr>
            <p:grpSpPr bwMode="auto">
              <a:xfrm>
                <a:off x="3284" y="1316"/>
                <a:ext cx="47" cy="102"/>
                <a:chOff x="3072" y="960"/>
                <a:chExt cx="96" cy="138"/>
              </a:xfrm>
            </p:grpSpPr>
            <p:sp>
              <p:nvSpPr>
                <p:cNvPr id="28756" name="Line 212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7" name="Line 213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8" name="Line 214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9" name="Line 215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0" name="Line 216"/>
                <p:cNvSpPr>
                  <a:spLocks noChangeShapeType="1"/>
                </p:cNvSpPr>
                <p:nvPr/>
              </p:nvSpPr>
              <p:spPr bwMode="auto">
                <a:xfrm>
                  <a:off x="3079" y="1071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61" name="Line 217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797" name="Group 218"/>
              <p:cNvGrpSpPr/>
              <p:nvPr/>
            </p:nvGrpSpPr>
            <p:grpSpPr bwMode="auto">
              <a:xfrm>
                <a:off x="3284" y="1418"/>
                <a:ext cx="47" cy="103"/>
                <a:chOff x="3072" y="960"/>
                <a:chExt cx="96" cy="138"/>
              </a:xfrm>
            </p:grpSpPr>
            <p:sp>
              <p:nvSpPr>
                <p:cNvPr id="28750" name="Line 219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1" name="Line 220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2" name="Line 221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3" name="Line 222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4" name="Line 223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55" name="Line 224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04" name="Group 225"/>
              <p:cNvGrpSpPr/>
              <p:nvPr/>
            </p:nvGrpSpPr>
            <p:grpSpPr bwMode="auto">
              <a:xfrm>
                <a:off x="3284" y="1521"/>
                <a:ext cx="47" cy="102"/>
                <a:chOff x="3072" y="960"/>
                <a:chExt cx="96" cy="138"/>
              </a:xfrm>
            </p:grpSpPr>
            <p:sp>
              <p:nvSpPr>
                <p:cNvPr id="28744" name="Line 226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5" name="Line 227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6" name="Line 228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7" name="Line 229"/>
                <p:cNvSpPr>
                  <a:spLocks noChangeShapeType="1"/>
                </p:cNvSpPr>
                <p:nvPr/>
              </p:nvSpPr>
              <p:spPr bwMode="auto">
                <a:xfrm>
                  <a:off x="3079" y="1044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8" name="Line 230"/>
                <p:cNvSpPr>
                  <a:spLocks noChangeShapeType="1"/>
                </p:cNvSpPr>
                <p:nvPr/>
              </p:nvSpPr>
              <p:spPr bwMode="auto">
                <a:xfrm>
                  <a:off x="3079" y="1071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9" name="Line 231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11" name="Group 232"/>
              <p:cNvGrpSpPr/>
              <p:nvPr/>
            </p:nvGrpSpPr>
            <p:grpSpPr bwMode="auto">
              <a:xfrm>
                <a:off x="3284" y="1625"/>
                <a:ext cx="47" cy="102"/>
                <a:chOff x="3072" y="960"/>
                <a:chExt cx="96" cy="138"/>
              </a:xfrm>
            </p:grpSpPr>
            <p:sp>
              <p:nvSpPr>
                <p:cNvPr id="28738" name="Line 233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9" name="Line 234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0" name="Line 235"/>
                <p:cNvSpPr>
                  <a:spLocks noChangeShapeType="1"/>
                </p:cNvSpPr>
                <p:nvPr/>
              </p:nvSpPr>
              <p:spPr bwMode="auto">
                <a:xfrm>
                  <a:off x="3079" y="101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1" name="Line 236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2" name="Line 237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43" name="Line 238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18" name="Group 239"/>
              <p:cNvGrpSpPr/>
              <p:nvPr/>
            </p:nvGrpSpPr>
            <p:grpSpPr bwMode="auto">
              <a:xfrm>
                <a:off x="3284" y="1727"/>
                <a:ext cx="47" cy="103"/>
                <a:chOff x="3072" y="960"/>
                <a:chExt cx="96" cy="138"/>
              </a:xfrm>
            </p:grpSpPr>
            <p:sp>
              <p:nvSpPr>
                <p:cNvPr id="28732" name="Line 240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3" name="Line 241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4" name="Line 242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5" name="Line 243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6" name="Line 244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7" name="Line 245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25" name="Group 246"/>
              <p:cNvGrpSpPr/>
              <p:nvPr/>
            </p:nvGrpSpPr>
            <p:grpSpPr bwMode="auto">
              <a:xfrm>
                <a:off x="3284" y="1829"/>
                <a:ext cx="47" cy="103"/>
                <a:chOff x="3072" y="960"/>
                <a:chExt cx="96" cy="138"/>
              </a:xfrm>
            </p:grpSpPr>
            <p:sp>
              <p:nvSpPr>
                <p:cNvPr id="28726" name="Line 247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7" name="Line 248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8" name="Line 249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9" name="Line 250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0" name="Line 251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31" name="Line 252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32" name="Group 253"/>
              <p:cNvGrpSpPr/>
              <p:nvPr/>
            </p:nvGrpSpPr>
            <p:grpSpPr bwMode="auto">
              <a:xfrm>
                <a:off x="3284" y="1932"/>
                <a:ext cx="47" cy="103"/>
                <a:chOff x="3072" y="960"/>
                <a:chExt cx="96" cy="138"/>
              </a:xfrm>
            </p:grpSpPr>
            <p:sp>
              <p:nvSpPr>
                <p:cNvPr id="28720" name="Line 254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1" name="Line 255"/>
                <p:cNvSpPr>
                  <a:spLocks noChangeShapeType="1"/>
                </p:cNvSpPr>
                <p:nvPr/>
              </p:nvSpPr>
              <p:spPr bwMode="auto">
                <a:xfrm>
                  <a:off x="3079" y="989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2" name="Line 256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3" name="Line 257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4" name="Line 258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25" name="Line 259"/>
                <p:cNvSpPr>
                  <a:spLocks noChangeShapeType="1"/>
                </p:cNvSpPr>
                <p:nvPr/>
              </p:nvSpPr>
              <p:spPr bwMode="auto">
                <a:xfrm>
                  <a:off x="3079" y="110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39" name="Group 260"/>
              <p:cNvGrpSpPr/>
              <p:nvPr/>
            </p:nvGrpSpPr>
            <p:grpSpPr bwMode="auto">
              <a:xfrm>
                <a:off x="3284" y="2035"/>
                <a:ext cx="47" cy="103"/>
                <a:chOff x="3072" y="960"/>
                <a:chExt cx="96" cy="138"/>
              </a:xfrm>
            </p:grpSpPr>
            <p:sp>
              <p:nvSpPr>
                <p:cNvPr id="28714" name="Line 261"/>
                <p:cNvSpPr>
                  <a:spLocks noChangeShapeType="1"/>
                </p:cNvSpPr>
                <p:nvPr/>
              </p:nvSpPr>
              <p:spPr bwMode="auto">
                <a:xfrm>
                  <a:off x="3079" y="96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5" name="Line 262"/>
                <p:cNvSpPr>
                  <a:spLocks noChangeShapeType="1"/>
                </p:cNvSpPr>
                <p:nvPr/>
              </p:nvSpPr>
              <p:spPr bwMode="auto">
                <a:xfrm>
                  <a:off x="3079" y="98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6" name="Line 263"/>
                <p:cNvSpPr>
                  <a:spLocks noChangeShapeType="1"/>
                </p:cNvSpPr>
                <p:nvPr/>
              </p:nvSpPr>
              <p:spPr bwMode="auto">
                <a:xfrm>
                  <a:off x="3079" y="1015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7" name="Line 264"/>
                <p:cNvSpPr>
                  <a:spLocks noChangeShapeType="1"/>
                </p:cNvSpPr>
                <p:nvPr/>
              </p:nvSpPr>
              <p:spPr bwMode="auto">
                <a:xfrm>
                  <a:off x="3079" y="1042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8" name="Line 265"/>
                <p:cNvSpPr>
                  <a:spLocks noChangeShapeType="1"/>
                </p:cNvSpPr>
                <p:nvPr/>
              </p:nvSpPr>
              <p:spPr bwMode="auto">
                <a:xfrm>
                  <a:off x="3079" y="1071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9" name="Line 266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24846" name="Group 267"/>
              <p:cNvGrpSpPr/>
              <p:nvPr/>
            </p:nvGrpSpPr>
            <p:grpSpPr bwMode="auto">
              <a:xfrm>
                <a:off x="3284" y="2138"/>
                <a:ext cx="47" cy="103"/>
                <a:chOff x="3072" y="960"/>
                <a:chExt cx="96" cy="138"/>
              </a:xfrm>
            </p:grpSpPr>
            <p:sp>
              <p:nvSpPr>
                <p:cNvPr id="28708" name="Line 268"/>
                <p:cNvSpPr>
                  <a:spLocks noChangeShapeType="1"/>
                </p:cNvSpPr>
                <p:nvPr/>
              </p:nvSpPr>
              <p:spPr bwMode="auto">
                <a:xfrm>
                  <a:off x="3079" y="96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09" name="Line 269"/>
                <p:cNvSpPr>
                  <a:spLocks noChangeShapeType="1"/>
                </p:cNvSpPr>
                <p:nvPr/>
              </p:nvSpPr>
              <p:spPr bwMode="auto">
                <a:xfrm>
                  <a:off x="3079" y="987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0" name="Line 270"/>
                <p:cNvSpPr>
                  <a:spLocks noChangeShapeType="1"/>
                </p:cNvSpPr>
                <p:nvPr/>
              </p:nvSpPr>
              <p:spPr bwMode="auto">
                <a:xfrm>
                  <a:off x="3079" y="1016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1" name="Line 271"/>
                <p:cNvSpPr>
                  <a:spLocks noChangeShapeType="1"/>
                </p:cNvSpPr>
                <p:nvPr/>
              </p:nvSpPr>
              <p:spPr bwMode="auto">
                <a:xfrm>
                  <a:off x="3079" y="1043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2" name="Line 272"/>
                <p:cNvSpPr>
                  <a:spLocks noChangeShapeType="1"/>
                </p:cNvSpPr>
                <p:nvPr/>
              </p:nvSpPr>
              <p:spPr bwMode="auto">
                <a:xfrm>
                  <a:off x="3079" y="1070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  <p:sp>
              <p:nvSpPr>
                <p:cNvPr id="28713" name="Line 273"/>
                <p:cNvSpPr>
                  <a:spLocks noChangeShapeType="1"/>
                </p:cNvSpPr>
                <p:nvPr/>
              </p:nvSpPr>
              <p:spPr bwMode="auto">
                <a:xfrm>
                  <a:off x="3079" y="1098"/>
                  <a:ext cx="8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 lIns="0" tIns="0" rIns="0" bIns="0">
                  <a:spAutoFit/>
                </a:bodyPr>
                <a:lstStyle/>
                <a:p>
                  <a:pPr>
                    <a:defRPr/>
                  </a:pPr>
                  <a:endParaRPr lang="zh-CN" altLang="en-US" sz="2800" b="1">
                    <a:latin typeface="+mn-ea"/>
                    <a:ea typeface="+mn-ea"/>
                  </a:endParaRPr>
                </a:p>
              </p:txBody>
            </p:sp>
          </p:grpSp>
        </p:grpSp>
        <p:sp>
          <p:nvSpPr>
            <p:cNvPr id="28689" name="Oval 275"/>
            <p:cNvSpPr>
              <a:spLocks noChangeArrowheads="1"/>
            </p:cNvSpPr>
            <p:nvPr/>
          </p:nvSpPr>
          <p:spPr bwMode="auto">
            <a:xfrm>
              <a:off x="990600" y="6048347"/>
              <a:ext cx="1981200" cy="606195"/>
            </a:xfrm>
            <a:prstGeom prst="ellipse">
              <a:avLst/>
            </a:prstGeom>
            <a:solidFill>
              <a:srgbClr val="FFA7D3"/>
            </a:solidFill>
            <a:ln w="9525">
              <a:solidFill>
                <a:schemeClr val="tx1"/>
              </a:solidFill>
              <a:round/>
            </a:ln>
          </p:spPr>
          <p:txBody>
            <a:bodyPr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79" name="TextBox 278"/>
          <p:cNvSpPr txBox="1">
            <a:spLocks noChangeArrowheads="1"/>
          </p:cNvSpPr>
          <p:nvPr/>
        </p:nvSpPr>
        <p:spPr bwMode="auto">
          <a:xfrm>
            <a:off x="812165" y="786765"/>
            <a:ext cx="75196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tx1"/>
                </a:solidFill>
                <a:latin typeface="Comic Sans MS" panose="030F0702030302020204" pitchFamily="66" charset="0"/>
              </a:rPr>
              <a:t>温度计的玻璃泡要全部浸在被测液体中</a:t>
            </a:r>
            <a:endParaRPr lang="zh-CN" altLang="en-US" sz="32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5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2" grpId="0"/>
      <p:bldP spid="15503" grpId="0"/>
      <p:bldP spid="27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Group 2"/>
          <p:cNvGrpSpPr/>
          <p:nvPr/>
        </p:nvGrpSpPr>
        <p:grpSpPr bwMode="auto">
          <a:xfrm>
            <a:off x="8118475" y="3840798"/>
            <a:ext cx="439738" cy="617538"/>
            <a:chOff x="2913" y="2244"/>
            <a:chExt cx="277" cy="389"/>
          </a:xfrm>
        </p:grpSpPr>
        <p:grpSp>
          <p:nvGrpSpPr>
            <p:cNvPr id="26627" name="Group 3"/>
            <p:cNvGrpSpPr/>
            <p:nvPr/>
          </p:nvGrpSpPr>
          <p:grpSpPr bwMode="auto">
            <a:xfrm flipH="1">
              <a:off x="2928" y="2244"/>
              <a:ext cx="240" cy="389"/>
              <a:chOff x="2928" y="2244"/>
              <a:chExt cx="240" cy="389"/>
            </a:xfrm>
          </p:grpSpPr>
          <p:sp>
            <p:nvSpPr>
              <p:cNvPr id="31026" name="Oval 4"/>
              <p:cNvSpPr>
                <a:spLocks noChangeArrowheads="1"/>
              </p:cNvSpPr>
              <p:nvPr/>
            </p:nvSpPr>
            <p:spPr bwMode="auto">
              <a:xfrm flipH="1">
                <a:off x="2928" y="2244"/>
                <a:ext cx="240" cy="38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27" name="Oval 5"/>
              <p:cNvSpPr>
                <a:spLocks noChangeArrowheads="1"/>
              </p:cNvSpPr>
              <p:nvPr/>
            </p:nvSpPr>
            <p:spPr bwMode="auto">
              <a:xfrm flipH="1">
                <a:off x="3024" y="2251"/>
                <a:ext cx="96" cy="38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021" name="Arc 6"/>
            <p:cNvSpPr/>
            <p:nvPr/>
          </p:nvSpPr>
          <p:spPr bwMode="auto">
            <a:xfrm rot="7973509" flipH="1" flipV="1">
              <a:off x="3054" y="2243"/>
              <a:ext cx="0" cy="271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022" name="Line 7"/>
            <p:cNvSpPr>
              <a:spLocks noChangeShapeType="1"/>
            </p:cNvSpPr>
            <p:nvPr/>
          </p:nvSpPr>
          <p:spPr bwMode="auto">
            <a:xfrm>
              <a:off x="2913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1023" name="Line 8"/>
            <p:cNvSpPr>
              <a:spLocks noChangeShapeType="1"/>
            </p:cNvSpPr>
            <p:nvPr/>
          </p:nvSpPr>
          <p:spPr bwMode="auto">
            <a:xfrm>
              <a:off x="2976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1024" name="Line 9"/>
            <p:cNvSpPr>
              <a:spLocks noChangeShapeType="1"/>
            </p:cNvSpPr>
            <p:nvPr/>
          </p:nvSpPr>
          <p:spPr bwMode="auto">
            <a:xfrm>
              <a:off x="3072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1025" name="Line 10"/>
            <p:cNvSpPr>
              <a:spLocks noChangeShapeType="1"/>
            </p:cNvSpPr>
            <p:nvPr/>
          </p:nvSpPr>
          <p:spPr bwMode="auto">
            <a:xfrm>
              <a:off x="3168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30723" name="Line 11"/>
          <p:cNvSpPr>
            <a:spLocks noChangeShapeType="1"/>
          </p:cNvSpPr>
          <p:nvPr/>
        </p:nvSpPr>
        <p:spPr bwMode="auto">
          <a:xfrm>
            <a:off x="4835525" y="4459923"/>
            <a:ext cx="0" cy="4305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24" name="Oval 12"/>
          <p:cNvSpPr>
            <a:spLocks noChangeArrowheads="1"/>
          </p:cNvSpPr>
          <p:nvPr/>
        </p:nvSpPr>
        <p:spPr bwMode="auto">
          <a:xfrm>
            <a:off x="4810125" y="4759100"/>
            <a:ext cx="1981200" cy="60814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A7D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A7D3"/>
                </a:solidFill>
                <a:rou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5645150" y="1353185"/>
            <a:ext cx="723900" cy="4583113"/>
            <a:chOff x="3108" y="185"/>
            <a:chExt cx="456" cy="2480"/>
          </a:xfrm>
        </p:grpSpPr>
        <p:grpSp>
          <p:nvGrpSpPr>
            <p:cNvPr id="26638" name="Group 14"/>
            <p:cNvGrpSpPr/>
            <p:nvPr/>
          </p:nvGrpSpPr>
          <p:grpSpPr bwMode="auto">
            <a:xfrm>
              <a:off x="3108" y="185"/>
              <a:ext cx="211" cy="2480"/>
              <a:chOff x="2400" y="384"/>
              <a:chExt cx="336" cy="3552"/>
            </a:xfrm>
          </p:grpSpPr>
          <p:sp>
            <p:nvSpPr>
              <p:cNvPr id="31015" name="AutoShape 15"/>
              <p:cNvSpPr>
                <a:spLocks noChangeArrowheads="1"/>
              </p:cNvSpPr>
              <p:nvPr/>
            </p:nvSpPr>
            <p:spPr bwMode="auto">
              <a:xfrm>
                <a:off x="2400" y="720"/>
                <a:ext cx="336" cy="292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16" name="AutoShape 16"/>
              <p:cNvSpPr>
                <a:spLocks noChangeArrowheads="1"/>
              </p:cNvSpPr>
              <p:nvPr/>
            </p:nvSpPr>
            <p:spPr bwMode="auto">
              <a:xfrm>
                <a:off x="2518" y="912"/>
                <a:ext cx="48" cy="273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17" name="AutoShape 17"/>
              <p:cNvSpPr>
                <a:spLocks noChangeArrowheads="1"/>
              </p:cNvSpPr>
              <p:nvPr/>
            </p:nvSpPr>
            <p:spPr bwMode="auto">
              <a:xfrm>
                <a:off x="2518" y="2492"/>
                <a:ext cx="48" cy="1153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18" name="AutoShape 18"/>
              <p:cNvSpPr>
                <a:spLocks noChangeArrowheads="1"/>
              </p:cNvSpPr>
              <p:nvPr/>
            </p:nvSpPr>
            <p:spPr bwMode="auto">
              <a:xfrm>
                <a:off x="2400" y="384"/>
                <a:ext cx="336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0 w 21600"/>
                  <a:gd name="T25" fmla="*/ 3150 h 21600"/>
                  <a:gd name="T26" fmla="*/ 18450 w 21600"/>
                  <a:gd name="T27" fmla="*/ 1845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19" name="AutoShape 19"/>
              <p:cNvSpPr>
                <a:spLocks noChangeArrowheads="1"/>
              </p:cNvSpPr>
              <p:nvPr/>
            </p:nvSpPr>
            <p:spPr bwMode="auto">
              <a:xfrm>
                <a:off x="2448" y="3600"/>
                <a:ext cx="193" cy="33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892" name="Text Box 20"/>
            <p:cNvSpPr txBox="1">
              <a:spLocks noChangeArrowheads="1"/>
            </p:cNvSpPr>
            <p:nvPr/>
          </p:nvSpPr>
          <p:spPr bwMode="auto">
            <a:xfrm>
              <a:off x="3108" y="396"/>
              <a:ext cx="456" cy="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°c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645" name="Group 21"/>
            <p:cNvGrpSpPr/>
            <p:nvPr/>
          </p:nvGrpSpPr>
          <p:grpSpPr bwMode="auto">
            <a:xfrm>
              <a:off x="3261" y="698"/>
              <a:ext cx="70" cy="1543"/>
              <a:chOff x="3648" y="1152"/>
              <a:chExt cx="107" cy="2304"/>
            </a:xfrm>
          </p:grpSpPr>
          <p:sp>
            <p:nvSpPr>
              <p:cNvPr id="30999" name="Line 22"/>
              <p:cNvSpPr>
                <a:spLocks noChangeShapeType="1"/>
              </p:cNvSpPr>
              <p:nvPr/>
            </p:nvSpPr>
            <p:spPr bwMode="auto">
              <a:xfrm>
                <a:off x="3648" y="1303"/>
                <a:ext cx="1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0" name="Line 23"/>
              <p:cNvSpPr>
                <a:spLocks noChangeShapeType="1"/>
              </p:cNvSpPr>
              <p:nvPr/>
            </p:nvSpPr>
            <p:spPr bwMode="auto">
              <a:xfrm>
                <a:off x="3659" y="161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1" name="Line 24"/>
              <p:cNvSpPr>
                <a:spLocks noChangeShapeType="1"/>
              </p:cNvSpPr>
              <p:nvPr/>
            </p:nvSpPr>
            <p:spPr bwMode="auto">
              <a:xfrm>
                <a:off x="3659" y="1766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2" name="Line 25"/>
              <p:cNvSpPr>
                <a:spLocks noChangeShapeType="1"/>
              </p:cNvSpPr>
              <p:nvPr/>
            </p:nvSpPr>
            <p:spPr bwMode="auto">
              <a:xfrm>
                <a:off x="3659" y="1920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3" name="Line 26"/>
              <p:cNvSpPr>
                <a:spLocks noChangeShapeType="1"/>
              </p:cNvSpPr>
              <p:nvPr/>
            </p:nvSpPr>
            <p:spPr bwMode="auto">
              <a:xfrm>
                <a:off x="3659" y="2074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4" name="Line 27"/>
              <p:cNvSpPr>
                <a:spLocks noChangeShapeType="1"/>
              </p:cNvSpPr>
              <p:nvPr/>
            </p:nvSpPr>
            <p:spPr bwMode="auto">
              <a:xfrm>
                <a:off x="3659" y="2227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5" name="Line 28"/>
              <p:cNvSpPr>
                <a:spLocks noChangeShapeType="1"/>
              </p:cNvSpPr>
              <p:nvPr/>
            </p:nvSpPr>
            <p:spPr bwMode="auto">
              <a:xfrm>
                <a:off x="3659" y="2381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6" name="Line 29"/>
              <p:cNvSpPr>
                <a:spLocks noChangeShapeType="1"/>
              </p:cNvSpPr>
              <p:nvPr/>
            </p:nvSpPr>
            <p:spPr bwMode="auto">
              <a:xfrm>
                <a:off x="3659" y="2533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7" name="Line 30"/>
              <p:cNvSpPr>
                <a:spLocks noChangeShapeType="1"/>
              </p:cNvSpPr>
              <p:nvPr/>
            </p:nvSpPr>
            <p:spPr bwMode="auto">
              <a:xfrm>
                <a:off x="3659" y="2687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8" name="Line 31"/>
              <p:cNvSpPr>
                <a:spLocks noChangeShapeType="1"/>
              </p:cNvSpPr>
              <p:nvPr/>
            </p:nvSpPr>
            <p:spPr bwMode="auto">
              <a:xfrm>
                <a:off x="3659" y="115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09" name="Line 32"/>
              <p:cNvSpPr>
                <a:spLocks noChangeShapeType="1"/>
              </p:cNvSpPr>
              <p:nvPr/>
            </p:nvSpPr>
            <p:spPr bwMode="auto">
              <a:xfrm>
                <a:off x="3659" y="2841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10" name="Line 33"/>
              <p:cNvSpPr>
                <a:spLocks noChangeShapeType="1"/>
              </p:cNvSpPr>
              <p:nvPr/>
            </p:nvSpPr>
            <p:spPr bwMode="auto">
              <a:xfrm>
                <a:off x="3659" y="1460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11" name="Line 34"/>
              <p:cNvSpPr>
                <a:spLocks noChangeShapeType="1"/>
              </p:cNvSpPr>
              <p:nvPr/>
            </p:nvSpPr>
            <p:spPr bwMode="auto">
              <a:xfrm>
                <a:off x="3659" y="299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12" name="Line 35"/>
              <p:cNvSpPr>
                <a:spLocks noChangeShapeType="1"/>
              </p:cNvSpPr>
              <p:nvPr/>
            </p:nvSpPr>
            <p:spPr bwMode="auto">
              <a:xfrm>
                <a:off x="3659" y="3148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13" name="Line 36"/>
              <p:cNvSpPr>
                <a:spLocks noChangeShapeType="1"/>
              </p:cNvSpPr>
              <p:nvPr/>
            </p:nvSpPr>
            <p:spPr bwMode="auto">
              <a:xfrm>
                <a:off x="3659" y="330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1014" name="Line 37"/>
              <p:cNvSpPr>
                <a:spLocks noChangeShapeType="1"/>
              </p:cNvSpPr>
              <p:nvPr/>
            </p:nvSpPr>
            <p:spPr bwMode="auto">
              <a:xfrm>
                <a:off x="3659" y="3453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62" name="Group 38"/>
            <p:cNvGrpSpPr/>
            <p:nvPr/>
          </p:nvGrpSpPr>
          <p:grpSpPr bwMode="auto">
            <a:xfrm>
              <a:off x="3284" y="698"/>
              <a:ext cx="47" cy="103"/>
              <a:chOff x="3072" y="960"/>
              <a:chExt cx="96" cy="138"/>
            </a:xfrm>
          </p:grpSpPr>
          <p:sp>
            <p:nvSpPr>
              <p:cNvPr id="30993" name="Line 39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4" name="Line 40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5" name="Line 41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6" name="Line 42"/>
              <p:cNvSpPr>
                <a:spLocks noChangeShapeType="1"/>
              </p:cNvSpPr>
              <p:nvPr/>
            </p:nvSpPr>
            <p:spPr bwMode="auto">
              <a:xfrm>
                <a:off x="3072" y="104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7" name="Line 43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8" name="Line 44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69" name="Group 45"/>
            <p:cNvGrpSpPr/>
            <p:nvPr/>
          </p:nvGrpSpPr>
          <p:grpSpPr bwMode="auto">
            <a:xfrm>
              <a:off x="3284" y="801"/>
              <a:ext cx="47" cy="102"/>
              <a:chOff x="3072" y="960"/>
              <a:chExt cx="96" cy="138"/>
            </a:xfrm>
          </p:grpSpPr>
          <p:sp>
            <p:nvSpPr>
              <p:cNvPr id="30987" name="Line 46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8" name="Line 47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9" name="Line 48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0" name="Line 49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1" name="Line 50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92" name="Line 51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76" name="Group 52"/>
            <p:cNvGrpSpPr/>
            <p:nvPr/>
          </p:nvGrpSpPr>
          <p:grpSpPr bwMode="auto">
            <a:xfrm>
              <a:off x="3284" y="903"/>
              <a:ext cx="47" cy="103"/>
              <a:chOff x="3072" y="960"/>
              <a:chExt cx="96" cy="138"/>
            </a:xfrm>
          </p:grpSpPr>
          <p:sp>
            <p:nvSpPr>
              <p:cNvPr id="30981" name="Line 53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2" name="Line 54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3" name="Line 55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4" name="Line 56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5" name="Line 57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6" name="Line 58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83" name="Group 59"/>
            <p:cNvGrpSpPr/>
            <p:nvPr/>
          </p:nvGrpSpPr>
          <p:grpSpPr bwMode="auto">
            <a:xfrm>
              <a:off x="3284" y="1006"/>
              <a:ext cx="47" cy="103"/>
              <a:chOff x="3072" y="960"/>
              <a:chExt cx="96" cy="138"/>
            </a:xfrm>
          </p:grpSpPr>
          <p:sp>
            <p:nvSpPr>
              <p:cNvPr id="30975" name="Line 60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6" name="Line 61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7" name="Line 62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8" name="Line 63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9" name="Line 64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80" name="Line 65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90" name="Group 66"/>
            <p:cNvGrpSpPr/>
            <p:nvPr/>
          </p:nvGrpSpPr>
          <p:grpSpPr bwMode="auto">
            <a:xfrm>
              <a:off x="3284" y="1110"/>
              <a:ext cx="47" cy="102"/>
              <a:chOff x="3072" y="960"/>
              <a:chExt cx="96" cy="138"/>
            </a:xfrm>
          </p:grpSpPr>
          <p:sp>
            <p:nvSpPr>
              <p:cNvPr id="30969" name="Line 67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0" name="Line 68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1" name="Line 69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2" name="Line 70"/>
              <p:cNvSpPr>
                <a:spLocks noChangeShapeType="1"/>
              </p:cNvSpPr>
              <p:nvPr/>
            </p:nvSpPr>
            <p:spPr bwMode="auto">
              <a:xfrm>
                <a:off x="3072" y="104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3" name="Line 71"/>
              <p:cNvSpPr>
                <a:spLocks noChangeShapeType="1"/>
              </p:cNvSpPr>
              <p:nvPr/>
            </p:nvSpPr>
            <p:spPr bwMode="auto">
              <a:xfrm>
                <a:off x="3072" y="107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74" name="Line 72"/>
              <p:cNvSpPr>
                <a:spLocks noChangeShapeType="1"/>
              </p:cNvSpPr>
              <p:nvPr/>
            </p:nvSpPr>
            <p:spPr bwMode="auto">
              <a:xfrm>
                <a:off x="3072" y="110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697" name="Group 73"/>
            <p:cNvGrpSpPr/>
            <p:nvPr/>
          </p:nvGrpSpPr>
          <p:grpSpPr bwMode="auto">
            <a:xfrm>
              <a:off x="3284" y="1212"/>
              <a:ext cx="47" cy="103"/>
              <a:chOff x="3072" y="960"/>
              <a:chExt cx="96" cy="138"/>
            </a:xfrm>
          </p:grpSpPr>
          <p:sp>
            <p:nvSpPr>
              <p:cNvPr id="30963" name="Line 74"/>
              <p:cNvSpPr>
                <a:spLocks noChangeShapeType="1"/>
              </p:cNvSpPr>
              <p:nvPr/>
            </p:nvSpPr>
            <p:spPr bwMode="auto">
              <a:xfrm>
                <a:off x="3072" y="96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4" name="Line 75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5" name="Line 76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6" name="Line 77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7" name="Line 78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8" name="Line 79"/>
              <p:cNvSpPr>
                <a:spLocks noChangeShapeType="1"/>
              </p:cNvSpPr>
              <p:nvPr/>
            </p:nvSpPr>
            <p:spPr bwMode="auto">
              <a:xfrm>
                <a:off x="3072" y="109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04" name="Group 80"/>
            <p:cNvGrpSpPr/>
            <p:nvPr/>
          </p:nvGrpSpPr>
          <p:grpSpPr bwMode="auto">
            <a:xfrm>
              <a:off x="3284" y="1316"/>
              <a:ext cx="47" cy="102"/>
              <a:chOff x="3072" y="960"/>
              <a:chExt cx="96" cy="138"/>
            </a:xfrm>
          </p:grpSpPr>
          <p:sp>
            <p:nvSpPr>
              <p:cNvPr id="30957" name="Line 81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8" name="Line 82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9" name="Line 83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0" name="Line 84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1" name="Line 85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62" name="Line 86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11" name="Group 87"/>
            <p:cNvGrpSpPr/>
            <p:nvPr/>
          </p:nvGrpSpPr>
          <p:grpSpPr bwMode="auto">
            <a:xfrm>
              <a:off x="3284" y="1418"/>
              <a:ext cx="47" cy="103"/>
              <a:chOff x="3072" y="960"/>
              <a:chExt cx="96" cy="138"/>
            </a:xfrm>
          </p:grpSpPr>
          <p:sp>
            <p:nvSpPr>
              <p:cNvPr id="30951" name="Line 88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2" name="Line 89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3" name="Line 90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4" name="Line 91"/>
              <p:cNvSpPr>
                <a:spLocks noChangeShapeType="1"/>
              </p:cNvSpPr>
              <p:nvPr/>
            </p:nvSpPr>
            <p:spPr bwMode="auto">
              <a:xfrm>
                <a:off x="3072" y="104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5" name="Line 92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6" name="Line 93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18" name="Group 94"/>
            <p:cNvGrpSpPr/>
            <p:nvPr/>
          </p:nvGrpSpPr>
          <p:grpSpPr bwMode="auto">
            <a:xfrm>
              <a:off x="3284" y="1521"/>
              <a:ext cx="47" cy="102"/>
              <a:chOff x="3072" y="960"/>
              <a:chExt cx="96" cy="138"/>
            </a:xfrm>
          </p:grpSpPr>
          <p:sp>
            <p:nvSpPr>
              <p:cNvPr id="30945" name="Line 95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6" name="Line 96"/>
              <p:cNvSpPr>
                <a:spLocks noChangeShapeType="1"/>
              </p:cNvSpPr>
              <p:nvPr/>
            </p:nvSpPr>
            <p:spPr bwMode="auto">
              <a:xfrm>
                <a:off x="3072" y="98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7" name="Line 97"/>
              <p:cNvSpPr>
                <a:spLocks noChangeShapeType="1"/>
              </p:cNvSpPr>
              <p:nvPr/>
            </p:nvSpPr>
            <p:spPr bwMode="auto">
              <a:xfrm>
                <a:off x="3072" y="101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8" name="Line 98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9" name="Line 99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50" name="Line 100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25" name="Group 101"/>
            <p:cNvGrpSpPr/>
            <p:nvPr/>
          </p:nvGrpSpPr>
          <p:grpSpPr bwMode="auto">
            <a:xfrm>
              <a:off x="3284" y="1625"/>
              <a:ext cx="47" cy="102"/>
              <a:chOff x="3072" y="960"/>
              <a:chExt cx="96" cy="138"/>
            </a:xfrm>
          </p:grpSpPr>
          <p:sp>
            <p:nvSpPr>
              <p:cNvPr id="30939" name="Line 102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0" name="Line 103"/>
              <p:cNvSpPr>
                <a:spLocks noChangeShapeType="1"/>
              </p:cNvSpPr>
              <p:nvPr/>
            </p:nvSpPr>
            <p:spPr bwMode="auto">
              <a:xfrm>
                <a:off x="3072" y="98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1" name="Line 104"/>
              <p:cNvSpPr>
                <a:spLocks noChangeShapeType="1"/>
              </p:cNvSpPr>
              <p:nvPr/>
            </p:nvSpPr>
            <p:spPr bwMode="auto">
              <a:xfrm>
                <a:off x="3072" y="101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2" name="Line 105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3" name="Line 106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44" name="Line 107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32" name="Group 108"/>
            <p:cNvGrpSpPr/>
            <p:nvPr/>
          </p:nvGrpSpPr>
          <p:grpSpPr bwMode="auto">
            <a:xfrm>
              <a:off x="3284" y="1727"/>
              <a:ext cx="47" cy="103"/>
              <a:chOff x="3072" y="960"/>
              <a:chExt cx="96" cy="138"/>
            </a:xfrm>
          </p:grpSpPr>
          <p:sp>
            <p:nvSpPr>
              <p:cNvPr id="30933" name="Line 109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4" name="Line 110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5" name="Line 111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6" name="Line 112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7" name="Line 113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8" name="Line 114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39" name="Group 115"/>
            <p:cNvGrpSpPr/>
            <p:nvPr/>
          </p:nvGrpSpPr>
          <p:grpSpPr bwMode="auto">
            <a:xfrm>
              <a:off x="3284" y="1829"/>
              <a:ext cx="47" cy="103"/>
              <a:chOff x="3072" y="960"/>
              <a:chExt cx="96" cy="138"/>
            </a:xfrm>
          </p:grpSpPr>
          <p:sp>
            <p:nvSpPr>
              <p:cNvPr id="30927" name="Line 116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8" name="Line 117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9" name="Line 118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0" name="Line 119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1" name="Line 120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32" name="Line 121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46" name="Group 122"/>
            <p:cNvGrpSpPr/>
            <p:nvPr/>
          </p:nvGrpSpPr>
          <p:grpSpPr bwMode="auto">
            <a:xfrm>
              <a:off x="3284" y="1932"/>
              <a:ext cx="47" cy="103"/>
              <a:chOff x="3072" y="960"/>
              <a:chExt cx="96" cy="138"/>
            </a:xfrm>
          </p:grpSpPr>
          <p:sp>
            <p:nvSpPr>
              <p:cNvPr id="30921" name="Line 123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2" name="Line 124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3" name="Line 125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4" name="Line 126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5" name="Line 127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6" name="Line 128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53" name="Group 129"/>
            <p:cNvGrpSpPr/>
            <p:nvPr/>
          </p:nvGrpSpPr>
          <p:grpSpPr bwMode="auto">
            <a:xfrm>
              <a:off x="3284" y="2035"/>
              <a:ext cx="47" cy="103"/>
              <a:chOff x="3072" y="960"/>
              <a:chExt cx="96" cy="138"/>
            </a:xfrm>
          </p:grpSpPr>
          <p:sp>
            <p:nvSpPr>
              <p:cNvPr id="30915" name="Line 130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6" name="Line 131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7" name="Line 132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8" name="Line 133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9" name="Line 134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20" name="Line 135"/>
              <p:cNvSpPr>
                <a:spLocks noChangeShapeType="1"/>
              </p:cNvSpPr>
              <p:nvPr/>
            </p:nvSpPr>
            <p:spPr bwMode="auto">
              <a:xfrm>
                <a:off x="3072" y="110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60" name="Group 136"/>
            <p:cNvGrpSpPr/>
            <p:nvPr/>
          </p:nvGrpSpPr>
          <p:grpSpPr bwMode="auto">
            <a:xfrm>
              <a:off x="3284" y="2138"/>
              <a:ext cx="47" cy="103"/>
              <a:chOff x="3072" y="960"/>
              <a:chExt cx="96" cy="138"/>
            </a:xfrm>
          </p:grpSpPr>
          <p:sp>
            <p:nvSpPr>
              <p:cNvPr id="30909" name="Line 137"/>
              <p:cNvSpPr>
                <a:spLocks noChangeShapeType="1"/>
              </p:cNvSpPr>
              <p:nvPr/>
            </p:nvSpPr>
            <p:spPr bwMode="auto">
              <a:xfrm>
                <a:off x="3072" y="96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0" name="Line 138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1" name="Line 139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2" name="Line 140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3" name="Line 141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914" name="Line 142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0726" name="Line 143"/>
          <p:cNvSpPr>
            <a:spLocks noChangeShapeType="1"/>
          </p:cNvSpPr>
          <p:nvPr/>
        </p:nvSpPr>
        <p:spPr bwMode="auto">
          <a:xfrm>
            <a:off x="6816725" y="4459923"/>
            <a:ext cx="0" cy="4305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27" name="Oval 144"/>
          <p:cNvSpPr>
            <a:spLocks noChangeArrowheads="1"/>
          </p:cNvSpPr>
          <p:nvPr/>
        </p:nvSpPr>
        <p:spPr bwMode="auto">
          <a:xfrm>
            <a:off x="590550" y="4733700"/>
            <a:ext cx="1981200" cy="60814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A7D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A7D3"/>
                </a:solidFill>
                <a:rou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8" name="Line 145"/>
          <p:cNvSpPr>
            <a:spLocks noChangeShapeType="1"/>
          </p:cNvSpPr>
          <p:nvPr/>
        </p:nvSpPr>
        <p:spPr bwMode="auto">
          <a:xfrm>
            <a:off x="4835525" y="6469698"/>
            <a:ext cx="1981200" cy="4305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29" name="Rectangle 146"/>
          <p:cNvSpPr>
            <a:spLocks noChangeArrowheads="1"/>
          </p:cNvSpPr>
          <p:nvPr/>
        </p:nvSpPr>
        <p:spPr bwMode="auto">
          <a:xfrm>
            <a:off x="4835525" y="5551170"/>
            <a:ext cx="19812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555" name="AutoShape 147"/>
          <p:cNvSpPr>
            <a:spLocks noChangeArrowheads="1"/>
          </p:cNvSpPr>
          <p:nvPr/>
        </p:nvSpPr>
        <p:spPr bwMode="auto">
          <a:xfrm>
            <a:off x="7644130" y="3251835"/>
            <a:ext cx="114935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正确！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2" name="Group 148"/>
          <p:cNvGrpSpPr/>
          <p:nvPr/>
        </p:nvGrpSpPr>
        <p:grpSpPr bwMode="auto">
          <a:xfrm>
            <a:off x="1301750" y="1429385"/>
            <a:ext cx="723900" cy="4583113"/>
            <a:chOff x="3108" y="185"/>
            <a:chExt cx="456" cy="2480"/>
          </a:xfrm>
        </p:grpSpPr>
        <p:grpSp>
          <p:nvGrpSpPr>
            <p:cNvPr id="26773" name="Group 149"/>
            <p:cNvGrpSpPr/>
            <p:nvPr/>
          </p:nvGrpSpPr>
          <p:grpSpPr bwMode="auto">
            <a:xfrm>
              <a:off x="3108" y="185"/>
              <a:ext cx="211" cy="2480"/>
              <a:chOff x="2400" y="384"/>
              <a:chExt cx="336" cy="3552"/>
            </a:xfrm>
          </p:grpSpPr>
          <p:sp>
            <p:nvSpPr>
              <p:cNvPr id="30886" name="AutoShape 150"/>
              <p:cNvSpPr>
                <a:spLocks noChangeArrowheads="1"/>
              </p:cNvSpPr>
              <p:nvPr/>
            </p:nvSpPr>
            <p:spPr bwMode="auto">
              <a:xfrm>
                <a:off x="2400" y="720"/>
                <a:ext cx="336" cy="292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87" name="AutoShape 151"/>
              <p:cNvSpPr>
                <a:spLocks noChangeArrowheads="1"/>
              </p:cNvSpPr>
              <p:nvPr/>
            </p:nvSpPr>
            <p:spPr bwMode="auto">
              <a:xfrm>
                <a:off x="2518" y="912"/>
                <a:ext cx="48" cy="2736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88" name="AutoShape 152"/>
              <p:cNvSpPr>
                <a:spLocks noChangeArrowheads="1"/>
              </p:cNvSpPr>
              <p:nvPr/>
            </p:nvSpPr>
            <p:spPr bwMode="auto">
              <a:xfrm>
                <a:off x="2518" y="2492"/>
                <a:ext cx="48" cy="1153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89" name="AutoShape 153"/>
              <p:cNvSpPr>
                <a:spLocks noChangeArrowheads="1"/>
              </p:cNvSpPr>
              <p:nvPr/>
            </p:nvSpPr>
            <p:spPr bwMode="auto">
              <a:xfrm>
                <a:off x="2400" y="384"/>
                <a:ext cx="336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0 w 21600"/>
                  <a:gd name="T25" fmla="*/ 3150 h 21600"/>
                  <a:gd name="T26" fmla="*/ 18450 w 21600"/>
                  <a:gd name="T27" fmla="*/ 18450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90" name="AutoShape 154"/>
              <p:cNvSpPr>
                <a:spLocks noChangeArrowheads="1"/>
              </p:cNvSpPr>
              <p:nvPr/>
            </p:nvSpPr>
            <p:spPr bwMode="auto">
              <a:xfrm>
                <a:off x="2448" y="3600"/>
                <a:ext cx="193" cy="336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763" name="Text Box 155"/>
            <p:cNvSpPr txBox="1">
              <a:spLocks noChangeArrowheads="1"/>
            </p:cNvSpPr>
            <p:nvPr/>
          </p:nvSpPr>
          <p:spPr bwMode="auto">
            <a:xfrm>
              <a:off x="3108" y="396"/>
              <a:ext cx="456" cy="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°c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6780" name="Group 156"/>
            <p:cNvGrpSpPr/>
            <p:nvPr/>
          </p:nvGrpSpPr>
          <p:grpSpPr bwMode="auto">
            <a:xfrm>
              <a:off x="3261" y="698"/>
              <a:ext cx="70" cy="1543"/>
              <a:chOff x="3648" y="1152"/>
              <a:chExt cx="107" cy="2304"/>
            </a:xfrm>
          </p:grpSpPr>
          <p:sp>
            <p:nvSpPr>
              <p:cNvPr id="30870" name="Line 157"/>
              <p:cNvSpPr>
                <a:spLocks noChangeShapeType="1"/>
              </p:cNvSpPr>
              <p:nvPr/>
            </p:nvSpPr>
            <p:spPr bwMode="auto">
              <a:xfrm>
                <a:off x="3648" y="1303"/>
                <a:ext cx="1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1" name="Line 158"/>
              <p:cNvSpPr>
                <a:spLocks noChangeShapeType="1"/>
              </p:cNvSpPr>
              <p:nvPr/>
            </p:nvSpPr>
            <p:spPr bwMode="auto">
              <a:xfrm>
                <a:off x="3659" y="161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2" name="Line 159"/>
              <p:cNvSpPr>
                <a:spLocks noChangeShapeType="1"/>
              </p:cNvSpPr>
              <p:nvPr/>
            </p:nvSpPr>
            <p:spPr bwMode="auto">
              <a:xfrm>
                <a:off x="3659" y="1766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3" name="Line 160"/>
              <p:cNvSpPr>
                <a:spLocks noChangeShapeType="1"/>
              </p:cNvSpPr>
              <p:nvPr/>
            </p:nvSpPr>
            <p:spPr bwMode="auto">
              <a:xfrm>
                <a:off x="3659" y="1920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4" name="Line 161"/>
              <p:cNvSpPr>
                <a:spLocks noChangeShapeType="1"/>
              </p:cNvSpPr>
              <p:nvPr/>
            </p:nvSpPr>
            <p:spPr bwMode="auto">
              <a:xfrm>
                <a:off x="3659" y="2074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5" name="Line 162"/>
              <p:cNvSpPr>
                <a:spLocks noChangeShapeType="1"/>
              </p:cNvSpPr>
              <p:nvPr/>
            </p:nvSpPr>
            <p:spPr bwMode="auto">
              <a:xfrm>
                <a:off x="3659" y="2227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6" name="Line 163"/>
              <p:cNvSpPr>
                <a:spLocks noChangeShapeType="1"/>
              </p:cNvSpPr>
              <p:nvPr/>
            </p:nvSpPr>
            <p:spPr bwMode="auto">
              <a:xfrm>
                <a:off x="3659" y="2381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7" name="Line 164"/>
              <p:cNvSpPr>
                <a:spLocks noChangeShapeType="1"/>
              </p:cNvSpPr>
              <p:nvPr/>
            </p:nvSpPr>
            <p:spPr bwMode="auto">
              <a:xfrm>
                <a:off x="3659" y="2533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8" name="Line 165"/>
              <p:cNvSpPr>
                <a:spLocks noChangeShapeType="1"/>
              </p:cNvSpPr>
              <p:nvPr/>
            </p:nvSpPr>
            <p:spPr bwMode="auto">
              <a:xfrm>
                <a:off x="3659" y="2687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79" name="Line 166"/>
              <p:cNvSpPr>
                <a:spLocks noChangeShapeType="1"/>
              </p:cNvSpPr>
              <p:nvPr/>
            </p:nvSpPr>
            <p:spPr bwMode="auto">
              <a:xfrm>
                <a:off x="3659" y="115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0" name="Line 167"/>
              <p:cNvSpPr>
                <a:spLocks noChangeShapeType="1"/>
              </p:cNvSpPr>
              <p:nvPr/>
            </p:nvSpPr>
            <p:spPr bwMode="auto">
              <a:xfrm>
                <a:off x="3659" y="2841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1" name="Line 168"/>
              <p:cNvSpPr>
                <a:spLocks noChangeShapeType="1"/>
              </p:cNvSpPr>
              <p:nvPr/>
            </p:nvSpPr>
            <p:spPr bwMode="auto">
              <a:xfrm>
                <a:off x="3659" y="1460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2" name="Line 169"/>
              <p:cNvSpPr>
                <a:spLocks noChangeShapeType="1"/>
              </p:cNvSpPr>
              <p:nvPr/>
            </p:nvSpPr>
            <p:spPr bwMode="auto">
              <a:xfrm>
                <a:off x="3659" y="299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3" name="Line 170"/>
              <p:cNvSpPr>
                <a:spLocks noChangeShapeType="1"/>
              </p:cNvSpPr>
              <p:nvPr/>
            </p:nvSpPr>
            <p:spPr bwMode="auto">
              <a:xfrm>
                <a:off x="3659" y="3148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4" name="Line 171"/>
              <p:cNvSpPr>
                <a:spLocks noChangeShapeType="1"/>
              </p:cNvSpPr>
              <p:nvPr/>
            </p:nvSpPr>
            <p:spPr bwMode="auto">
              <a:xfrm>
                <a:off x="3659" y="3302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85" name="Line 172"/>
              <p:cNvSpPr>
                <a:spLocks noChangeShapeType="1"/>
              </p:cNvSpPr>
              <p:nvPr/>
            </p:nvSpPr>
            <p:spPr bwMode="auto">
              <a:xfrm>
                <a:off x="3659" y="3453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797" name="Group 173"/>
            <p:cNvGrpSpPr/>
            <p:nvPr/>
          </p:nvGrpSpPr>
          <p:grpSpPr bwMode="auto">
            <a:xfrm>
              <a:off x="3284" y="698"/>
              <a:ext cx="47" cy="103"/>
              <a:chOff x="3072" y="960"/>
              <a:chExt cx="96" cy="138"/>
            </a:xfrm>
          </p:grpSpPr>
          <p:sp>
            <p:nvSpPr>
              <p:cNvPr id="30864" name="Line 174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5" name="Line 175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6" name="Line 176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7" name="Line 177"/>
              <p:cNvSpPr>
                <a:spLocks noChangeShapeType="1"/>
              </p:cNvSpPr>
              <p:nvPr/>
            </p:nvSpPr>
            <p:spPr bwMode="auto">
              <a:xfrm>
                <a:off x="3072" y="104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8" name="Line 178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9" name="Line 179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04" name="Group 180"/>
            <p:cNvGrpSpPr/>
            <p:nvPr/>
          </p:nvGrpSpPr>
          <p:grpSpPr bwMode="auto">
            <a:xfrm>
              <a:off x="3284" y="801"/>
              <a:ext cx="47" cy="102"/>
              <a:chOff x="3072" y="960"/>
              <a:chExt cx="96" cy="138"/>
            </a:xfrm>
          </p:grpSpPr>
          <p:sp>
            <p:nvSpPr>
              <p:cNvPr id="30858" name="Line 181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9" name="Line 182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0" name="Line 183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1" name="Line 184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2" name="Line 185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63" name="Line 186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11" name="Group 187"/>
            <p:cNvGrpSpPr/>
            <p:nvPr/>
          </p:nvGrpSpPr>
          <p:grpSpPr bwMode="auto">
            <a:xfrm>
              <a:off x="3284" y="903"/>
              <a:ext cx="47" cy="103"/>
              <a:chOff x="3072" y="960"/>
              <a:chExt cx="96" cy="138"/>
            </a:xfrm>
          </p:grpSpPr>
          <p:sp>
            <p:nvSpPr>
              <p:cNvPr id="30852" name="Line 188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3" name="Line 189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4" name="Line 190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5" name="Line 191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6" name="Line 192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7" name="Line 193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18" name="Group 194"/>
            <p:cNvGrpSpPr/>
            <p:nvPr/>
          </p:nvGrpSpPr>
          <p:grpSpPr bwMode="auto">
            <a:xfrm>
              <a:off x="3284" y="1006"/>
              <a:ext cx="47" cy="103"/>
              <a:chOff x="3072" y="960"/>
              <a:chExt cx="96" cy="138"/>
            </a:xfrm>
          </p:grpSpPr>
          <p:sp>
            <p:nvSpPr>
              <p:cNvPr id="30846" name="Line 195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7" name="Line 196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8" name="Line 197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9" name="Line 198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0" name="Line 199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51" name="Line 200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25" name="Group 201"/>
            <p:cNvGrpSpPr/>
            <p:nvPr/>
          </p:nvGrpSpPr>
          <p:grpSpPr bwMode="auto">
            <a:xfrm>
              <a:off x="3284" y="1110"/>
              <a:ext cx="47" cy="102"/>
              <a:chOff x="3072" y="960"/>
              <a:chExt cx="96" cy="138"/>
            </a:xfrm>
          </p:grpSpPr>
          <p:sp>
            <p:nvSpPr>
              <p:cNvPr id="30840" name="Line 202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1" name="Line 203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2" name="Line 204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3" name="Line 205"/>
              <p:cNvSpPr>
                <a:spLocks noChangeShapeType="1"/>
              </p:cNvSpPr>
              <p:nvPr/>
            </p:nvSpPr>
            <p:spPr bwMode="auto">
              <a:xfrm>
                <a:off x="3072" y="104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4" name="Line 206"/>
              <p:cNvSpPr>
                <a:spLocks noChangeShapeType="1"/>
              </p:cNvSpPr>
              <p:nvPr/>
            </p:nvSpPr>
            <p:spPr bwMode="auto">
              <a:xfrm>
                <a:off x="3072" y="107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45" name="Line 207"/>
              <p:cNvSpPr>
                <a:spLocks noChangeShapeType="1"/>
              </p:cNvSpPr>
              <p:nvPr/>
            </p:nvSpPr>
            <p:spPr bwMode="auto">
              <a:xfrm>
                <a:off x="3072" y="110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32" name="Group 208"/>
            <p:cNvGrpSpPr/>
            <p:nvPr/>
          </p:nvGrpSpPr>
          <p:grpSpPr bwMode="auto">
            <a:xfrm>
              <a:off x="3284" y="1212"/>
              <a:ext cx="47" cy="103"/>
              <a:chOff x="3072" y="960"/>
              <a:chExt cx="96" cy="138"/>
            </a:xfrm>
          </p:grpSpPr>
          <p:sp>
            <p:nvSpPr>
              <p:cNvPr id="30834" name="Line 209"/>
              <p:cNvSpPr>
                <a:spLocks noChangeShapeType="1"/>
              </p:cNvSpPr>
              <p:nvPr/>
            </p:nvSpPr>
            <p:spPr bwMode="auto">
              <a:xfrm>
                <a:off x="3072" y="96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5" name="Line 210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6" name="Line 211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7" name="Line 212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8" name="Line 213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9" name="Line 214"/>
              <p:cNvSpPr>
                <a:spLocks noChangeShapeType="1"/>
              </p:cNvSpPr>
              <p:nvPr/>
            </p:nvSpPr>
            <p:spPr bwMode="auto">
              <a:xfrm>
                <a:off x="3072" y="109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39" name="Group 215"/>
            <p:cNvGrpSpPr/>
            <p:nvPr/>
          </p:nvGrpSpPr>
          <p:grpSpPr bwMode="auto">
            <a:xfrm>
              <a:off x="3284" y="1316"/>
              <a:ext cx="47" cy="102"/>
              <a:chOff x="3072" y="960"/>
              <a:chExt cx="96" cy="138"/>
            </a:xfrm>
          </p:grpSpPr>
          <p:sp>
            <p:nvSpPr>
              <p:cNvPr id="30828" name="Line 216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9" name="Line 217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0" name="Line 218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1" name="Line 219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2" name="Line 220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33" name="Line 221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46" name="Group 222"/>
            <p:cNvGrpSpPr/>
            <p:nvPr/>
          </p:nvGrpSpPr>
          <p:grpSpPr bwMode="auto">
            <a:xfrm>
              <a:off x="3284" y="1418"/>
              <a:ext cx="47" cy="103"/>
              <a:chOff x="3072" y="960"/>
              <a:chExt cx="96" cy="138"/>
            </a:xfrm>
          </p:grpSpPr>
          <p:sp>
            <p:nvSpPr>
              <p:cNvPr id="30822" name="Line 223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3" name="Line 224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4" name="Line 225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5" name="Line 226"/>
              <p:cNvSpPr>
                <a:spLocks noChangeShapeType="1"/>
              </p:cNvSpPr>
              <p:nvPr/>
            </p:nvSpPr>
            <p:spPr bwMode="auto">
              <a:xfrm>
                <a:off x="3072" y="104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6" name="Line 227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7" name="Line 228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53" name="Group 229"/>
            <p:cNvGrpSpPr/>
            <p:nvPr/>
          </p:nvGrpSpPr>
          <p:grpSpPr bwMode="auto">
            <a:xfrm>
              <a:off x="3284" y="1521"/>
              <a:ext cx="47" cy="102"/>
              <a:chOff x="3072" y="960"/>
              <a:chExt cx="96" cy="138"/>
            </a:xfrm>
          </p:grpSpPr>
          <p:sp>
            <p:nvSpPr>
              <p:cNvPr id="30816" name="Line 230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7" name="Line 231"/>
              <p:cNvSpPr>
                <a:spLocks noChangeShapeType="1"/>
              </p:cNvSpPr>
              <p:nvPr/>
            </p:nvSpPr>
            <p:spPr bwMode="auto">
              <a:xfrm>
                <a:off x="3072" y="98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8" name="Line 232"/>
              <p:cNvSpPr>
                <a:spLocks noChangeShapeType="1"/>
              </p:cNvSpPr>
              <p:nvPr/>
            </p:nvSpPr>
            <p:spPr bwMode="auto">
              <a:xfrm>
                <a:off x="3072" y="101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9" name="Line 233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0" name="Line 234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21" name="Line 235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60" name="Group 236"/>
            <p:cNvGrpSpPr/>
            <p:nvPr/>
          </p:nvGrpSpPr>
          <p:grpSpPr bwMode="auto">
            <a:xfrm>
              <a:off x="3284" y="1625"/>
              <a:ext cx="47" cy="102"/>
              <a:chOff x="3072" y="960"/>
              <a:chExt cx="96" cy="138"/>
            </a:xfrm>
          </p:grpSpPr>
          <p:sp>
            <p:nvSpPr>
              <p:cNvPr id="30810" name="Line 237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1" name="Line 238"/>
              <p:cNvSpPr>
                <a:spLocks noChangeShapeType="1"/>
              </p:cNvSpPr>
              <p:nvPr/>
            </p:nvSpPr>
            <p:spPr bwMode="auto">
              <a:xfrm>
                <a:off x="3072" y="98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2" name="Line 239"/>
              <p:cNvSpPr>
                <a:spLocks noChangeShapeType="1"/>
              </p:cNvSpPr>
              <p:nvPr/>
            </p:nvSpPr>
            <p:spPr bwMode="auto">
              <a:xfrm>
                <a:off x="3072" y="101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3" name="Line 240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4" name="Line 241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15" name="Line 242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67" name="Group 243"/>
            <p:cNvGrpSpPr/>
            <p:nvPr/>
          </p:nvGrpSpPr>
          <p:grpSpPr bwMode="auto">
            <a:xfrm>
              <a:off x="3284" y="1727"/>
              <a:ext cx="47" cy="103"/>
              <a:chOff x="3072" y="960"/>
              <a:chExt cx="96" cy="138"/>
            </a:xfrm>
          </p:grpSpPr>
          <p:sp>
            <p:nvSpPr>
              <p:cNvPr id="30804" name="Line 244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5" name="Line 245"/>
              <p:cNvSpPr>
                <a:spLocks noChangeShapeType="1"/>
              </p:cNvSpPr>
              <p:nvPr/>
            </p:nvSpPr>
            <p:spPr bwMode="auto">
              <a:xfrm>
                <a:off x="3072" y="98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6" name="Line 246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7" name="Line 247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8" name="Line 248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9" name="Line 249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74" name="Group 250"/>
            <p:cNvGrpSpPr/>
            <p:nvPr/>
          </p:nvGrpSpPr>
          <p:grpSpPr bwMode="auto">
            <a:xfrm>
              <a:off x="3284" y="1829"/>
              <a:ext cx="47" cy="103"/>
              <a:chOff x="3072" y="960"/>
              <a:chExt cx="96" cy="138"/>
            </a:xfrm>
          </p:grpSpPr>
          <p:sp>
            <p:nvSpPr>
              <p:cNvPr id="30798" name="Line 251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9" name="Line 252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0" name="Line 253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1" name="Line 254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2" name="Line 255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803" name="Line 256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81" name="Group 257"/>
            <p:cNvGrpSpPr/>
            <p:nvPr/>
          </p:nvGrpSpPr>
          <p:grpSpPr bwMode="auto">
            <a:xfrm>
              <a:off x="3284" y="1932"/>
              <a:ext cx="47" cy="103"/>
              <a:chOff x="3072" y="960"/>
              <a:chExt cx="96" cy="138"/>
            </a:xfrm>
          </p:grpSpPr>
          <p:sp>
            <p:nvSpPr>
              <p:cNvPr id="30792" name="Line 258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3" name="Line 259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4" name="Line 260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5" name="Line 261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6" name="Line 262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7" name="Line 263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88" name="Group 264"/>
            <p:cNvGrpSpPr/>
            <p:nvPr/>
          </p:nvGrpSpPr>
          <p:grpSpPr bwMode="auto">
            <a:xfrm>
              <a:off x="3284" y="2035"/>
              <a:ext cx="47" cy="103"/>
              <a:chOff x="3072" y="960"/>
              <a:chExt cx="96" cy="138"/>
            </a:xfrm>
          </p:grpSpPr>
          <p:sp>
            <p:nvSpPr>
              <p:cNvPr id="30786" name="Line 265"/>
              <p:cNvSpPr>
                <a:spLocks noChangeShapeType="1"/>
              </p:cNvSpPr>
              <p:nvPr/>
            </p:nvSpPr>
            <p:spPr bwMode="auto">
              <a:xfrm>
                <a:off x="3072" y="96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7" name="Line 266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8" name="Line 267"/>
              <p:cNvSpPr>
                <a:spLocks noChangeShapeType="1"/>
              </p:cNvSpPr>
              <p:nvPr/>
            </p:nvSpPr>
            <p:spPr bwMode="auto">
              <a:xfrm>
                <a:off x="3072" y="101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9" name="Line 268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0" name="Line 269"/>
              <p:cNvSpPr>
                <a:spLocks noChangeShapeType="1"/>
              </p:cNvSpPr>
              <p:nvPr/>
            </p:nvSpPr>
            <p:spPr bwMode="auto">
              <a:xfrm>
                <a:off x="3072" y="107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91" name="Line 270"/>
              <p:cNvSpPr>
                <a:spLocks noChangeShapeType="1"/>
              </p:cNvSpPr>
              <p:nvPr/>
            </p:nvSpPr>
            <p:spPr bwMode="auto">
              <a:xfrm>
                <a:off x="3072" y="110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26895" name="Group 271"/>
            <p:cNvGrpSpPr/>
            <p:nvPr/>
          </p:nvGrpSpPr>
          <p:grpSpPr bwMode="auto">
            <a:xfrm>
              <a:off x="3284" y="2138"/>
              <a:ext cx="47" cy="103"/>
              <a:chOff x="3072" y="960"/>
              <a:chExt cx="96" cy="138"/>
            </a:xfrm>
          </p:grpSpPr>
          <p:sp>
            <p:nvSpPr>
              <p:cNvPr id="30780" name="Line 272"/>
              <p:cNvSpPr>
                <a:spLocks noChangeShapeType="1"/>
              </p:cNvSpPr>
              <p:nvPr/>
            </p:nvSpPr>
            <p:spPr bwMode="auto">
              <a:xfrm>
                <a:off x="3072" y="964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1" name="Line 273"/>
              <p:cNvSpPr>
                <a:spLocks noChangeShapeType="1"/>
              </p:cNvSpPr>
              <p:nvPr/>
            </p:nvSpPr>
            <p:spPr bwMode="auto">
              <a:xfrm>
                <a:off x="3072" y="9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2" name="Line 274"/>
              <p:cNvSpPr>
                <a:spLocks noChangeShapeType="1"/>
              </p:cNvSpPr>
              <p:nvPr/>
            </p:nvSpPr>
            <p:spPr bwMode="auto">
              <a:xfrm>
                <a:off x="3072" y="10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3" name="Line 275"/>
              <p:cNvSpPr>
                <a:spLocks noChangeShapeType="1"/>
              </p:cNvSpPr>
              <p:nvPr/>
            </p:nvSpPr>
            <p:spPr bwMode="auto">
              <a:xfrm>
                <a:off x="3072" y="1042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4" name="Line 276"/>
              <p:cNvSpPr>
                <a:spLocks noChangeShapeType="1"/>
              </p:cNvSpPr>
              <p:nvPr/>
            </p:nvSpPr>
            <p:spPr bwMode="auto">
              <a:xfrm>
                <a:off x="3072" y="1070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  <p:sp>
            <p:nvSpPr>
              <p:cNvPr id="30785" name="Line 277"/>
              <p:cNvSpPr>
                <a:spLocks noChangeShapeType="1"/>
              </p:cNvSpPr>
              <p:nvPr/>
            </p:nvSpPr>
            <p:spPr bwMode="auto">
              <a:xfrm>
                <a:off x="3072" y="109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0732" name="Line 278"/>
          <p:cNvSpPr>
            <a:spLocks noChangeShapeType="1"/>
          </p:cNvSpPr>
          <p:nvPr/>
        </p:nvSpPr>
        <p:spPr bwMode="auto">
          <a:xfrm>
            <a:off x="615950" y="4459923"/>
            <a:ext cx="0" cy="4305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33" name="Line 279"/>
          <p:cNvSpPr>
            <a:spLocks noChangeShapeType="1"/>
          </p:cNvSpPr>
          <p:nvPr/>
        </p:nvSpPr>
        <p:spPr bwMode="auto">
          <a:xfrm>
            <a:off x="2597150" y="4459923"/>
            <a:ext cx="0" cy="4305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34" name="Oval 280"/>
          <p:cNvSpPr>
            <a:spLocks noChangeArrowheads="1"/>
          </p:cNvSpPr>
          <p:nvPr/>
        </p:nvSpPr>
        <p:spPr bwMode="auto">
          <a:xfrm>
            <a:off x="615950" y="4128862"/>
            <a:ext cx="1981200" cy="60814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35" name="Rectangle 281"/>
          <p:cNvSpPr>
            <a:spLocks noChangeArrowheads="1"/>
          </p:cNvSpPr>
          <p:nvPr/>
        </p:nvSpPr>
        <p:spPr bwMode="auto">
          <a:xfrm>
            <a:off x="615950" y="5551170"/>
            <a:ext cx="1981200" cy="43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99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7705" name="Group 282"/>
          <p:cNvGrpSpPr/>
          <p:nvPr/>
        </p:nvGrpSpPr>
        <p:grpSpPr bwMode="auto">
          <a:xfrm rot="-2163772">
            <a:off x="3389313" y="2245360"/>
            <a:ext cx="438150" cy="615950"/>
            <a:chOff x="2913" y="2245"/>
            <a:chExt cx="276" cy="388"/>
          </a:xfrm>
        </p:grpSpPr>
        <p:grpSp>
          <p:nvGrpSpPr>
            <p:cNvPr id="26907" name="Group 283"/>
            <p:cNvGrpSpPr/>
            <p:nvPr/>
          </p:nvGrpSpPr>
          <p:grpSpPr bwMode="auto">
            <a:xfrm flipH="1">
              <a:off x="2928" y="2245"/>
              <a:ext cx="240" cy="388"/>
              <a:chOff x="2928" y="2245"/>
              <a:chExt cx="240" cy="388"/>
            </a:xfrm>
          </p:grpSpPr>
          <p:sp>
            <p:nvSpPr>
              <p:cNvPr id="30760" name="Oval 284"/>
              <p:cNvSpPr>
                <a:spLocks noChangeArrowheads="1"/>
              </p:cNvSpPr>
              <p:nvPr/>
            </p:nvSpPr>
            <p:spPr bwMode="auto">
              <a:xfrm flipH="1">
                <a:off x="2928" y="2236"/>
                <a:ext cx="240" cy="38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61" name="Oval 285"/>
              <p:cNvSpPr>
                <a:spLocks noChangeArrowheads="1"/>
              </p:cNvSpPr>
              <p:nvPr/>
            </p:nvSpPr>
            <p:spPr bwMode="auto">
              <a:xfrm flipH="1">
                <a:off x="3024" y="2242"/>
                <a:ext cx="96" cy="38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755" name="Arc 286"/>
            <p:cNvSpPr/>
            <p:nvPr/>
          </p:nvSpPr>
          <p:spPr bwMode="auto">
            <a:xfrm rot="7973509" flipH="1" flipV="1">
              <a:off x="3054" y="2238"/>
              <a:ext cx="0" cy="271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6" name="Line 287"/>
            <p:cNvSpPr>
              <a:spLocks noChangeShapeType="1"/>
            </p:cNvSpPr>
            <p:nvPr/>
          </p:nvSpPr>
          <p:spPr bwMode="auto">
            <a:xfrm>
              <a:off x="2913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57" name="Line 288"/>
            <p:cNvSpPr>
              <a:spLocks noChangeShapeType="1"/>
            </p:cNvSpPr>
            <p:nvPr/>
          </p:nvSpPr>
          <p:spPr bwMode="auto">
            <a:xfrm>
              <a:off x="2976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58" name="Line 289"/>
            <p:cNvSpPr>
              <a:spLocks noChangeShapeType="1"/>
            </p:cNvSpPr>
            <p:nvPr/>
          </p:nvSpPr>
          <p:spPr bwMode="auto">
            <a:xfrm>
              <a:off x="3072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59" name="Line 290"/>
            <p:cNvSpPr>
              <a:spLocks noChangeShapeType="1"/>
            </p:cNvSpPr>
            <p:nvPr/>
          </p:nvSpPr>
          <p:spPr bwMode="auto">
            <a:xfrm>
              <a:off x="3168" y="2314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17699" name="Line 291"/>
          <p:cNvSpPr>
            <a:spLocks noChangeShapeType="1"/>
          </p:cNvSpPr>
          <p:nvPr/>
        </p:nvSpPr>
        <p:spPr bwMode="auto">
          <a:xfrm rot="19318223" flipH="1">
            <a:off x="1225550" y="3420110"/>
            <a:ext cx="2225675" cy="43053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17707" name="Group 292"/>
          <p:cNvGrpSpPr/>
          <p:nvPr/>
        </p:nvGrpSpPr>
        <p:grpSpPr bwMode="auto">
          <a:xfrm rot="2033260">
            <a:off x="3255963" y="5518785"/>
            <a:ext cx="438150" cy="615950"/>
            <a:chOff x="2913" y="2245"/>
            <a:chExt cx="276" cy="388"/>
          </a:xfrm>
        </p:grpSpPr>
        <p:grpSp>
          <p:nvGrpSpPr>
            <p:cNvPr id="26917" name="Group 293"/>
            <p:cNvGrpSpPr/>
            <p:nvPr/>
          </p:nvGrpSpPr>
          <p:grpSpPr bwMode="auto">
            <a:xfrm flipH="1">
              <a:off x="2928" y="2245"/>
              <a:ext cx="240" cy="388"/>
              <a:chOff x="2928" y="2245"/>
              <a:chExt cx="240" cy="388"/>
            </a:xfrm>
          </p:grpSpPr>
          <p:sp>
            <p:nvSpPr>
              <p:cNvPr id="30752" name="Oval 294"/>
              <p:cNvSpPr>
                <a:spLocks noChangeArrowheads="1"/>
              </p:cNvSpPr>
              <p:nvPr/>
            </p:nvSpPr>
            <p:spPr bwMode="auto">
              <a:xfrm flipH="1">
                <a:off x="2935" y="2244"/>
                <a:ext cx="240" cy="38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53" name="Oval 295"/>
              <p:cNvSpPr>
                <a:spLocks noChangeArrowheads="1"/>
              </p:cNvSpPr>
              <p:nvPr/>
            </p:nvSpPr>
            <p:spPr bwMode="auto">
              <a:xfrm flipH="1">
                <a:off x="3031" y="2250"/>
                <a:ext cx="96" cy="382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747" name="Arc 296"/>
            <p:cNvSpPr/>
            <p:nvPr/>
          </p:nvSpPr>
          <p:spPr bwMode="auto">
            <a:xfrm rot="7973509" flipH="1" flipV="1">
              <a:off x="3049" y="2238"/>
              <a:ext cx="0" cy="271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48" name="Line 297"/>
            <p:cNvSpPr>
              <a:spLocks noChangeShapeType="1"/>
            </p:cNvSpPr>
            <p:nvPr/>
          </p:nvSpPr>
          <p:spPr bwMode="auto">
            <a:xfrm>
              <a:off x="2910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49" name="Line 298"/>
            <p:cNvSpPr>
              <a:spLocks noChangeShapeType="1"/>
            </p:cNvSpPr>
            <p:nvPr/>
          </p:nvSpPr>
          <p:spPr bwMode="auto">
            <a:xfrm>
              <a:off x="2971" y="2316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50" name="Line 299"/>
            <p:cNvSpPr>
              <a:spLocks noChangeShapeType="1"/>
            </p:cNvSpPr>
            <p:nvPr/>
          </p:nvSpPr>
          <p:spPr bwMode="auto">
            <a:xfrm>
              <a:off x="3071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30751" name="Line 300"/>
            <p:cNvSpPr>
              <a:spLocks noChangeShapeType="1"/>
            </p:cNvSpPr>
            <p:nvPr/>
          </p:nvSpPr>
          <p:spPr bwMode="auto">
            <a:xfrm>
              <a:off x="3163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sp>
        <p:nvSpPr>
          <p:cNvPr id="17709" name="Line 301"/>
          <p:cNvSpPr>
            <a:spLocks noChangeShapeType="1"/>
          </p:cNvSpPr>
          <p:nvPr/>
        </p:nvSpPr>
        <p:spPr bwMode="auto">
          <a:xfrm rot="2427150" flipH="1">
            <a:off x="1225550" y="4867910"/>
            <a:ext cx="2225675" cy="43053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7710" name="AutoShape 302"/>
          <p:cNvSpPr>
            <a:spLocks noChangeArrowheads="1"/>
          </p:cNvSpPr>
          <p:nvPr/>
        </p:nvSpPr>
        <p:spPr bwMode="auto">
          <a:xfrm>
            <a:off x="2973070" y="4844415"/>
            <a:ext cx="1381125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错误！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711" name="AutoShape 303"/>
          <p:cNvSpPr>
            <a:spLocks noChangeArrowheads="1"/>
          </p:cNvSpPr>
          <p:nvPr/>
        </p:nvSpPr>
        <p:spPr bwMode="auto">
          <a:xfrm>
            <a:off x="2877820" y="1524635"/>
            <a:ext cx="1381125" cy="50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错误！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42" name="Arc 304"/>
          <p:cNvSpPr/>
          <p:nvPr/>
        </p:nvSpPr>
        <p:spPr bwMode="auto">
          <a:xfrm rot="10798351" flipV="1">
            <a:off x="633413" y="6261577"/>
            <a:ext cx="1963737" cy="430530"/>
          </a:xfrm>
          <a:custGeom>
            <a:avLst/>
            <a:gdLst>
              <a:gd name="T0" fmla="*/ 692254680 w 43200"/>
              <a:gd name="T1" fmla="*/ 17636371 h 43200"/>
              <a:gd name="T2" fmla="*/ 412440806 w 43200"/>
              <a:gd name="T3" fmla="*/ 28172156 h 43200"/>
              <a:gd name="T4" fmla="*/ 2028860331 w 43200"/>
              <a:gd name="T5" fmla="*/ 71204852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7369" y="5349"/>
                </a:moveTo>
                <a:cubicBezTo>
                  <a:pt x="11308" y="1901"/>
                  <a:pt x="16365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6886"/>
                  <a:pt x="1542" y="12301"/>
                  <a:pt x="4390" y="8545"/>
                </a:cubicBezTo>
              </a:path>
              <a:path w="43200" h="43200" stroke="0" extrusionOk="0">
                <a:moveTo>
                  <a:pt x="7369" y="5349"/>
                </a:moveTo>
                <a:cubicBezTo>
                  <a:pt x="11308" y="1901"/>
                  <a:pt x="16365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6886"/>
                  <a:pt x="1542" y="12301"/>
                  <a:pt x="4390" y="8545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A7D3"/>
          </a:solidFill>
          <a:ln w="12700">
            <a:solidFill>
              <a:schemeClr val="tx1"/>
            </a:solidFill>
            <a:round/>
          </a:ln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43" name="Oval 305"/>
          <p:cNvSpPr>
            <a:spLocks noChangeArrowheads="1"/>
          </p:cNvSpPr>
          <p:nvPr/>
        </p:nvSpPr>
        <p:spPr bwMode="auto">
          <a:xfrm>
            <a:off x="4835525" y="6165625"/>
            <a:ext cx="1981200" cy="60814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A7D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44" name="Oval 306"/>
          <p:cNvSpPr>
            <a:spLocks noChangeArrowheads="1"/>
          </p:cNvSpPr>
          <p:nvPr/>
        </p:nvSpPr>
        <p:spPr bwMode="auto">
          <a:xfrm>
            <a:off x="4826000" y="4163787"/>
            <a:ext cx="1981200" cy="60814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715" name="Line 307"/>
          <p:cNvSpPr>
            <a:spLocks noChangeShapeType="1"/>
          </p:cNvSpPr>
          <p:nvPr/>
        </p:nvSpPr>
        <p:spPr bwMode="auto">
          <a:xfrm flipH="1">
            <a:off x="5781675" y="4069398"/>
            <a:ext cx="2225675" cy="43053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77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77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1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7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55" grpId="0"/>
      <p:bldP spid="17710" grpId="0"/>
      <p:bldP spid="177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650" name="Picture 2" descr="http://img246.ph.126.net/Nwc4W918tpuYEihKXfUqqg==/2229281815549571590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54663" y="2489518"/>
            <a:ext cx="2001837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Line 832"/>
          <p:cNvSpPr>
            <a:spLocks noChangeShapeType="1"/>
          </p:cNvSpPr>
          <p:nvPr/>
        </p:nvSpPr>
        <p:spPr bwMode="auto">
          <a:xfrm>
            <a:off x="1976438" y="3613468"/>
            <a:ext cx="4679950" cy="0"/>
          </a:xfrm>
          <a:prstGeom prst="line">
            <a:avLst/>
          </a:prstGeom>
          <a:noFill/>
          <a:ln w="38100">
            <a:solidFill>
              <a:srgbClr val="0066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Line 833"/>
          <p:cNvSpPr>
            <a:spLocks noChangeShapeType="1"/>
          </p:cNvSpPr>
          <p:nvPr/>
        </p:nvSpPr>
        <p:spPr bwMode="auto">
          <a:xfrm flipV="1">
            <a:off x="2840038" y="3613468"/>
            <a:ext cx="3384550" cy="1871662"/>
          </a:xfrm>
          <a:prstGeom prst="line">
            <a:avLst/>
          </a:prstGeom>
          <a:noFill/>
          <a:ln w="38100">
            <a:solidFill>
              <a:srgbClr val="FF33CC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Line 834"/>
          <p:cNvSpPr>
            <a:spLocks noChangeShapeType="1"/>
          </p:cNvSpPr>
          <p:nvPr/>
        </p:nvSpPr>
        <p:spPr bwMode="auto">
          <a:xfrm flipH="1" flipV="1">
            <a:off x="2768600" y="1884680"/>
            <a:ext cx="3455988" cy="1728788"/>
          </a:xfrm>
          <a:prstGeom prst="line">
            <a:avLst/>
          </a:prstGeom>
          <a:noFill/>
          <a:ln w="38100">
            <a:solidFill>
              <a:srgbClr val="FF33CC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4" name="Group 835"/>
          <p:cNvGrpSpPr/>
          <p:nvPr/>
        </p:nvGrpSpPr>
        <p:grpSpPr bwMode="auto">
          <a:xfrm rot="19566740" flipH="1">
            <a:off x="964782" y="5487543"/>
            <a:ext cx="1250950" cy="960438"/>
            <a:chOff x="2910" y="2254"/>
            <a:chExt cx="289" cy="242"/>
          </a:xfrm>
        </p:grpSpPr>
        <p:grpSp>
          <p:nvGrpSpPr>
            <p:cNvPr id="27655" name="Group 836"/>
            <p:cNvGrpSpPr/>
            <p:nvPr/>
          </p:nvGrpSpPr>
          <p:grpSpPr bwMode="auto">
            <a:xfrm flipH="1">
              <a:off x="2928" y="2386"/>
              <a:ext cx="240" cy="110"/>
              <a:chOff x="2928" y="2386"/>
              <a:chExt cx="240" cy="110"/>
            </a:xfrm>
          </p:grpSpPr>
          <p:sp>
            <p:nvSpPr>
              <p:cNvPr id="27656" name="Oval 837"/>
              <p:cNvSpPr>
                <a:spLocks noChangeArrowheads="1"/>
              </p:cNvSpPr>
              <p:nvPr/>
            </p:nvSpPr>
            <p:spPr bwMode="auto">
              <a:xfrm flipH="1">
                <a:off x="2928" y="2386"/>
                <a:ext cx="240" cy="9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57" name="Oval 838"/>
              <p:cNvSpPr>
                <a:spLocks noChangeArrowheads="1"/>
              </p:cNvSpPr>
              <p:nvPr/>
            </p:nvSpPr>
            <p:spPr bwMode="auto">
              <a:xfrm flipH="1">
                <a:off x="3024" y="2387"/>
                <a:ext cx="96" cy="1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58" name="Arc 839"/>
            <p:cNvSpPr/>
            <p:nvPr/>
          </p:nvSpPr>
          <p:spPr bwMode="auto">
            <a:xfrm rot="7973509" flipH="1" flipV="1">
              <a:off x="2934" y="2229"/>
              <a:ext cx="240" cy="289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59" name="Line 840"/>
            <p:cNvSpPr>
              <a:spLocks noChangeShapeType="1"/>
            </p:cNvSpPr>
            <p:nvPr/>
          </p:nvSpPr>
          <p:spPr bwMode="auto">
            <a:xfrm>
              <a:off x="2913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60" name="Line 841"/>
            <p:cNvSpPr>
              <a:spLocks noChangeShapeType="1"/>
            </p:cNvSpPr>
            <p:nvPr/>
          </p:nvSpPr>
          <p:spPr bwMode="auto">
            <a:xfrm>
              <a:off x="2976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61" name="Line 842"/>
            <p:cNvSpPr>
              <a:spLocks noChangeShapeType="1"/>
            </p:cNvSpPr>
            <p:nvPr/>
          </p:nvSpPr>
          <p:spPr bwMode="auto">
            <a:xfrm>
              <a:off x="3072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62" name="Line 843"/>
            <p:cNvSpPr>
              <a:spLocks noChangeShapeType="1"/>
            </p:cNvSpPr>
            <p:nvPr/>
          </p:nvSpPr>
          <p:spPr bwMode="auto">
            <a:xfrm>
              <a:off x="3168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7663" name="Group 844"/>
          <p:cNvGrpSpPr/>
          <p:nvPr/>
        </p:nvGrpSpPr>
        <p:grpSpPr bwMode="auto">
          <a:xfrm rot="2163772" flipH="1">
            <a:off x="1544638" y="732155"/>
            <a:ext cx="1138237" cy="922338"/>
            <a:chOff x="2909" y="2254"/>
            <a:chExt cx="289" cy="242"/>
          </a:xfrm>
        </p:grpSpPr>
        <p:grpSp>
          <p:nvGrpSpPr>
            <p:cNvPr id="27664" name="Group 845"/>
            <p:cNvGrpSpPr/>
            <p:nvPr/>
          </p:nvGrpSpPr>
          <p:grpSpPr bwMode="auto">
            <a:xfrm flipH="1">
              <a:off x="2928" y="2387"/>
              <a:ext cx="240" cy="109"/>
              <a:chOff x="2928" y="2387"/>
              <a:chExt cx="240" cy="109"/>
            </a:xfrm>
          </p:grpSpPr>
          <p:sp>
            <p:nvSpPr>
              <p:cNvPr id="27665" name="Oval 846"/>
              <p:cNvSpPr>
                <a:spLocks noChangeArrowheads="1"/>
              </p:cNvSpPr>
              <p:nvPr/>
            </p:nvSpPr>
            <p:spPr bwMode="auto">
              <a:xfrm flipH="1">
                <a:off x="2928" y="2387"/>
                <a:ext cx="240" cy="9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66" name="Oval 847"/>
              <p:cNvSpPr>
                <a:spLocks noChangeArrowheads="1"/>
              </p:cNvSpPr>
              <p:nvPr/>
            </p:nvSpPr>
            <p:spPr bwMode="auto">
              <a:xfrm flipH="1">
                <a:off x="3024" y="2387"/>
                <a:ext cx="96" cy="1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67" name="Arc 848"/>
            <p:cNvSpPr/>
            <p:nvPr/>
          </p:nvSpPr>
          <p:spPr bwMode="auto">
            <a:xfrm rot="7973509" flipH="1" flipV="1">
              <a:off x="2934" y="2229"/>
              <a:ext cx="240" cy="289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68" name="Line 849"/>
            <p:cNvSpPr>
              <a:spLocks noChangeShapeType="1"/>
            </p:cNvSpPr>
            <p:nvPr/>
          </p:nvSpPr>
          <p:spPr bwMode="auto">
            <a:xfrm>
              <a:off x="2913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69" name="Line 850"/>
            <p:cNvSpPr>
              <a:spLocks noChangeShapeType="1"/>
            </p:cNvSpPr>
            <p:nvPr/>
          </p:nvSpPr>
          <p:spPr bwMode="auto">
            <a:xfrm>
              <a:off x="2976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70" name="Line 851"/>
            <p:cNvSpPr>
              <a:spLocks noChangeShapeType="1"/>
            </p:cNvSpPr>
            <p:nvPr/>
          </p:nvSpPr>
          <p:spPr bwMode="auto">
            <a:xfrm>
              <a:off x="3072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71" name="Line 852"/>
            <p:cNvSpPr>
              <a:spLocks noChangeShapeType="1"/>
            </p:cNvSpPr>
            <p:nvPr/>
          </p:nvSpPr>
          <p:spPr bwMode="auto">
            <a:xfrm>
              <a:off x="3168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7672" name="Group 853"/>
          <p:cNvGrpSpPr/>
          <p:nvPr/>
        </p:nvGrpSpPr>
        <p:grpSpPr bwMode="auto">
          <a:xfrm flipH="1">
            <a:off x="463550" y="3037205"/>
            <a:ext cx="1295400" cy="863600"/>
            <a:chOff x="2909" y="2254"/>
            <a:chExt cx="289" cy="242"/>
          </a:xfrm>
        </p:grpSpPr>
        <p:grpSp>
          <p:nvGrpSpPr>
            <p:cNvPr id="27673" name="Group 854"/>
            <p:cNvGrpSpPr/>
            <p:nvPr/>
          </p:nvGrpSpPr>
          <p:grpSpPr bwMode="auto">
            <a:xfrm flipH="1">
              <a:off x="2928" y="2387"/>
              <a:ext cx="240" cy="109"/>
              <a:chOff x="2928" y="2387"/>
              <a:chExt cx="240" cy="109"/>
            </a:xfrm>
          </p:grpSpPr>
          <p:sp>
            <p:nvSpPr>
              <p:cNvPr id="27674" name="Oval 855"/>
              <p:cNvSpPr>
                <a:spLocks noChangeArrowheads="1"/>
              </p:cNvSpPr>
              <p:nvPr/>
            </p:nvSpPr>
            <p:spPr bwMode="auto">
              <a:xfrm flipH="1">
                <a:off x="2928" y="2387"/>
                <a:ext cx="240" cy="9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75" name="Oval 856"/>
              <p:cNvSpPr>
                <a:spLocks noChangeArrowheads="1"/>
              </p:cNvSpPr>
              <p:nvPr/>
            </p:nvSpPr>
            <p:spPr bwMode="auto">
              <a:xfrm flipH="1">
                <a:off x="3024" y="2387"/>
                <a:ext cx="96" cy="10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76" name="Arc 857"/>
            <p:cNvSpPr/>
            <p:nvPr/>
          </p:nvSpPr>
          <p:spPr bwMode="auto">
            <a:xfrm rot="7973509" flipH="1" flipV="1">
              <a:off x="2934" y="2229"/>
              <a:ext cx="240" cy="289"/>
            </a:xfrm>
            <a:custGeom>
              <a:avLst/>
              <a:gdLst>
                <a:gd name="T0" fmla="*/ 0 w 21600"/>
                <a:gd name="T1" fmla="*/ 0 h 29132"/>
                <a:gd name="T2" fmla="*/ 0 w 21600"/>
                <a:gd name="T3" fmla="*/ 0 h 29132"/>
                <a:gd name="T4" fmla="*/ 0 w 21600"/>
                <a:gd name="T5" fmla="*/ 0 h 29132"/>
                <a:gd name="T6" fmla="*/ 0 60000 65536"/>
                <a:gd name="T7" fmla="*/ 0 60000 65536"/>
                <a:gd name="T8" fmla="*/ 0 60000 65536"/>
                <a:gd name="T9" fmla="*/ 0 w 21600"/>
                <a:gd name="T10" fmla="*/ 0 h 29132"/>
                <a:gd name="T11" fmla="*/ 21600 w 21600"/>
                <a:gd name="T12" fmla="*/ 29132 h 291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9132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</a:path>
                <a:path w="21600" h="29132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4171"/>
                    <a:pt x="21140" y="26722"/>
                    <a:pt x="20244" y="291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7677" name="Line 858"/>
            <p:cNvSpPr>
              <a:spLocks noChangeShapeType="1"/>
            </p:cNvSpPr>
            <p:nvPr/>
          </p:nvSpPr>
          <p:spPr bwMode="auto">
            <a:xfrm>
              <a:off x="2913" y="2338"/>
              <a:ext cx="0" cy="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78" name="Line 859"/>
            <p:cNvSpPr>
              <a:spLocks noChangeShapeType="1"/>
            </p:cNvSpPr>
            <p:nvPr/>
          </p:nvSpPr>
          <p:spPr bwMode="auto">
            <a:xfrm>
              <a:off x="2976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79" name="Line 860"/>
            <p:cNvSpPr>
              <a:spLocks noChangeShapeType="1"/>
            </p:cNvSpPr>
            <p:nvPr/>
          </p:nvSpPr>
          <p:spPr bwMode="auto">
            <a:xfrm>
              <a:off x="3072" y="2291"/>
              <a:ext cx="0" cy="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0" name="Line 861"/>
            <p:cNvSpPr>
              <a:spLocks noChangeShapeType="1"/>
            </p:cNvSpPr>
            <p:nvPr/>
          </p:nvSpPr>
          <p:spPr bwMode="auto">
            <a:xfrm>
              <a:off x="3168" y="2315"/>
              <a:ext cx="0" cy="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9294" name="AutoShape 862"/>
          <p:cNvSpPr>
            <a:spLocks noChangeArrowheads="1"/>
          </p:cNvSpPr>
          <p:nvPr/>
        </p:nvSpPr>
        <p:spPr bwMode="auto">
          <a:xfrm>
            <a:off x="2768600" y="732155"/>
            <a:ext cx="2016125" cy="860425"/>
          </a:xfrm>
          <a:prstGeom prst="cloudCallout">
            <a:avLst>
              <a:gd name="adj1" fmla="val 26694"/>
              <a:gd name="adj2" fmla="val 16531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偏大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295" name="AutoShape 863"/>
          <p:cNvSpPr>
            <a:spLocks noChangeArrowheads="1"/>
          </p:cNvSpPr>
          <p:nvPr/>
        </p:nvSpPr>
        <p:spPr bwMode="auto">
          <a:xfrm>
            <a:off x="2768600" y="5629593"/>
            <a:ext cx="2087563" cy="863600"/>
          </a:xfrm>
          <a:prstGeom prst="cloudCallout">
            <a:avLst>
              <a:gd name="adj1" fmla="val 34486"/>
              <a:gd name="adj2" fmla="val -16893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偏小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296" name="AutoShape 864"/>
          <p:cNvSpPr>
            <a:spLocks noChangeArrowheads="1"/>
          </p:cNvSpPr>
          <p:nvPr/>
        </p:nvSpPr>
        <p:spPr bwMode="auto">
          <a:xfrm>
            <a:off x="1544638" y="2460943"/>
            <a:ext cx="1871662" cy="1008062"/>
          </a:xfrm>
          <a:prstGeom prst="cloudCallout">
            <a:avLst>
              <a:gd name="adj1" fmla="val 43213"/>
              <a:gd name="adj2" fmla="val 611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正确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37" name="TextBox 836"/>
          <p:cNvSpPr txBox="1">
            <a:spLocks noChangeArrowheads="1"/>
          </p:cNvSpPr>
          <p:nvPr/>
        </p:nvSpPr>
        <p:spPr bwMode="auto">
          <a:xfrm>
            <a:off x="5316220" y="1592580"/>
            <a:ext cx="34963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视线要与液面相平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9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9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94" grpId="0"/>
      <p:bldP spid="19295" grpId="0"/>
      <p:bldP spid="19296" grpId="0"/>
      <p:bldP spid="8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36295" y="842010"/>
            <a:ext cx="43821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总结：正确使用方法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64185" y="1800225"/>
            <a:ext cx="819404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）玻璃泡全部浸入被测液体中，不碰容器底、壁。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21970" y="3268980"/>
            <a:ext cx="813625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）玻璃泡全部浸入液体后要稍候，待温度计的示数稳定后再读数。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21970" y="4792980"/>
            <a:ext cx="813562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）读数时玻璃泡要留在被测液体中，视线与温度计中液柱的上表面平。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836295" y="690880"/>
            <a:ext cx="24739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其它温度计：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14325" y="1176655"/>
            <a:ext cx="847280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</a:pPr>
            <a:r>
              <a:rPr lang="en-US" altLang="zh-CN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数字式温度计：根据物质导电性与温度关系制成的。</a:t>
            </a:r>
            <a:endParaRPr lang="zh-CN" altLang="en-US" sz="3200" b="1" dirty="0">
              <a:solidFill>
                <a:srgbClr val="C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314325" y="2155825"/>
            <a:ext cx="43529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</a:pPr>
            <a:r>
              <a:rPr lang="en-US" altLang="zh-CN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用双金属片制成的温度计。</a:t>
            </a:r>
            <a:endParaRPr lang="zh-CN" altLang="en-US" sz="3200" b="1" dirty="0">
              <a:solidFill>
                <a:srgbClr val="C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257175" y="3216910"/>
            <a:ext cx="476758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3.彩色温度表：它是根据高温物体发光的颜色测温度。彩色温度表上一种颜色代表一种温度，将赤热高温的物体的颜色与彩色温度表的颜色对照，就可估测出物体的温度</a:t>
            </a:r>
            <a:r>
              <a:rPr lang="zh-CN" altLang="en-US" sz="3200" b="1" dirty="0">
                <a:solidFill>
                  <a:srgbClr val="C00000"/>
                </a:solidFill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C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3496" name="Picture 8" descr="Snap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98335" y="1771650"/>
            <a:ext cx="1800225" cy="239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7" name="Picture 9" descr="Snap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445" y="4166235"/>
            <a:ext cx="3840480" cy="244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8" name="Picture 10" descr="Snap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7445" y="1771650"/>
            <a:ext cx="2096770" cy="239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ldLvl="0" animBg="1"/>
      <p:bldP spid="63494" grpId="0" bldLvl="0" animBg="1"/>
      <p:bldP spid="6349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9397" name="Picture 5" descr="F:\田雨\8.物理资料\图\7.jp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2425" y="922020"/>
            <a:ext cx="3489325" cy="252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cn_b_1_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260" y="866775"/>
            <a:ext cx="1868170" cy="507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9" name="Picture 7" descr="F:\田雨\8.物理资料\图\8.jpg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1185" y="3571240"/>
            <a:ext cx="2381885" cy="305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41008" y="5942013"/>
            <a:ext cx="26327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A50021"/>
                </a:solidFill>
                <a:ea typeface="黑体" panose="02010609060101010101" charset="-122"/>
              </a:rPr>
              <a:t>热电偶温度计</a:t>
            </a:r>
            <a:endParaRPr lang="zh-CN" altLang="en-US" sz="3200" b="1">
              <a:solidFill>
                <a:srgbClr val="A50021"/>
              </a:solidFill>
              <a:ea typeface="黑体" panose="02010609060101010101" charset="-122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7151688" y="1310958"/>
            <a:ext cx="675005" cy="213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1047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2382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428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A50021"/>
                </a:solidFill>
                <a:ea typeface="黑体" panose="02010609060101010101" charset="-122"/>
              </a:rPr>
              <a:t>红外测温计</a:t>
            </a:r>
            <a:endParaRPr lang="zh-CN" altLang="en-US" sz="3200" b="1">
              <a:solidFill>
                <a:srgbClr val="A5002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 animBg="1"/>
      <p:bldP spid="5940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107" name="Group 3"/>
          <p:cNvGrpSpPr/>
          <p:nvPr/>
        </p:nvGrpSpPr>
        <p:grpSpPr bwMode="auto">
          <a:xfrm>
            <a:off x="436563" y="2825750"/>
            <a:ext cx="8404225" cy="1479550"/>
            <a:chOff x="506" y="1707"/>
            <a:chExt cx="4702" cy="883"/>
          </a:xfrm>
        </p:grpSpPr>
        <p:sp>
          <p:nvSpPr>
            <p:cNvPr id="47108" name="Line 4"/>
            <p:cNvSpPr>
              <a:spLocks noChangeShapeType="1"/>
            </p:cNvSpPr>
            <p:nvPr/>
          </p:nvSpPr>
          <p:spPr bwMode="auto">
            <a:xfrm>
              <a:off x="2548" y="2234"/>
              <a:ext cx="1" cy="356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09" name="Line 5"/>
            <p:cNvSpPr>
              <a:spLocks noChangeShapeType="1"/>
            </p:cNvSpPr>
            <p:nvPr/>
          </p:nvSpPr>
          <p:spPr bwMode="auto">
            <a:xfrm flipV="1">
              <a:off x="506" y="1707"/>
              <a:ext cx="348" cy="342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0" name="Freeform 6"/>
            <p:cNvSpPr/>
            <p:nvPr/>
          </p:nvSpPr>
          <p:spPr bwMode="auto">
            <a:xfrm>
              <a:off x="611" y="2163"/>
              <a:ext cx="4597" cy="3"/>
            </a:xfrm>
            <a:custGeom>
              <a:avLst/>
              <a:gdLst>
                <a:gd name="T0" fmla="*/ 13792 w 13792"/>
                <a:gd name="T1" fmla="*/ 10 h 10"/>
                <a:gd name="T2" fmla="*/ 13792 w 13792"/>
                <a:gd name="T3" fmla="*/ 0 h 10"/>
                <a:gd name="T4" fmla="*/ 10 w 13792"/>
                <a:gd name="T5" fmla="*/ 0 h 10"/>
                <a:gd name="T6" fmla="*/ 0 w 13792"/>
                <a:gd name="T7" fmla="*/ 10 h 10"/>
                <a:gd name="T8" fmla="*/ 13101 w 13792"/>
                <a:gd name="T9" fmla="*/ 10 h 10"/>
                <a:gd name="T10" fmla="*/ 13108 w 13792"/>
                <a:gd name="T11" fmla="*/ 7 h 10"/>
                <a:gd name="T12" fmla="*/ 13118 w 13792"/>
                <a:gd name="T13" fmla="*/ 7 h 10"/>
                <a:gd name="T14" fmla="*/ 13138 w 13792"/>
                <a:gd name="T15" fmla="*/ 10 h 10"/>
                <a:gd name="T16" fmla="*/ 13143 w 13792"/>
                <a:gd name="T17" fmla="*/ 10 h 10"/>
                <a:gd name="T18" fmla="*/ 13147 w 13792"/>
                <a:gd name="T19" fmla="*/ 7 h 10"/>
                <a:gd name="T20" fmla="*/ 13148 w 13792"/>
                <a:gd name="T21" fmla="*/ 10 h 10"/>
                <a:gd name="T22" fmla="*/ 13792 w 13792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92" h="10">
                  <a:moveTo>
                    <a:pt x="13792" y="10"/>
                  </a:moveTo>
                  <a:lnTo>
                    <a:pt x="13792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13101" y="10"/>
                  </a:lnTo>
                  <a:lnTo>
                    <a:pt x="13108" y="7"/>
                  </a:lnTo>
                  <a:lnTo>
                    <a:pt x="13118" y="7"/>
                  </a:lnTo>
                  <a:lnTo>
                    <a:pt x="13138" y="10"/>
                  </a:lnTo>
                  <a:lnTo>
                    <a:pt x="13143" y="10"/>
                  </a:lnTo>
                  <a:lnTo>
                    <a:pt x="13147" y="7"/>
                  </a:lnTo>
                  <a:lnTo>
                    <a:pt x="13148" y="10"/>
                  </a:lnTo>
                  <a:lnTo>
                    <a:pt x="13792" y="1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1" name="Freeform 7"/>
            <p:cNvSpPr/>
            <p:nvPr/>
          </p:nvSpPr>
          <p:spPr bwMode="auto">
            <a:xfrm>
              <a:off x="614" y="2159"/>
              <a:ext cx="4594" cy="4"/>
            </a:xfrm>
            <a:custGeom>
              <a:avLst/>
              <a:gdLst>
                <a:gd name="T0" fmla="*/ 13782 w 13782"/>
                <a:gd name="T1" fmla="*/ 12 h 12"/>
                <a:gd name="T2" fmla="*/ 13782 w 13782"/>
                <a:gd name="T3" fmla="*/ 3 h 12"/>
                <a:gd name="T4" fmla="*/ 13782 w 13782"/>
                <a:gd name="T5" fmla="*/ 0 h 12"/>
                <a:gd name="T6" fmla="*/ 13351 w 13782"/>
                <a:gd name="T7" fmla="*/ 0 h 12"/>
                <a:gd name="T8" fmla="*/ 13346 w 13782"/>
                <a:gd name="T9" fmla="*/ 0 h 12"/>
                <a:gd name="T10" fmla="*/ 11 w 13782"/>
                <a:gd name="T11" fmla="*/ 0 h 12"/>
                <a:gd name="T12" fmla="*/ 0 w 13782"/>
                <a:gd name="T13" fmla="*/ 12 h 12"/>
                <a:gd name="T14" fmla="*/ 13782 w 13782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82" h="12">
                  <a:moveTo>
                    <a:pt x="13782" y="12"/>
                  </a:moveTo>
                  <a:lnTo>
                    <a:pt x="13782" y="3"/>
                  </a:lnTo>
                  <a:lnTo>
                    <a:pt x="13782" y="0"/>
                  </a:lnTo>
                  <a:lnTo>
                    <a:pt x="13351" y="0"/>
                  </a:lnTo>
                  <a:lnTo>
                    <a:pt x="13346" y="0"/>
                  </a:lnTo>
                  <a:lnTo>
                    <a:pt x="11" y="0"/>
                  </a:lnTo>
                  <a:lnTo>
                    <a:pt x="0" y="12"/>
                  </a:lnTo>
                  <a:lnTo>
                    <a:pt x="13782" y="12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2" name="Freeform 8"/>
            <p:cNvSpPr/>
            <p:nvPr/>
          </p:nvSpPr>
          <p:spPr bwMode="auto">
            <a:xfrm>
              <a:off x="5065" y="2155"/>
              <a:ext cx="143" cy="4"/>
            </a:xfrm>
            <a:custGeom>
              <a:avLst/>
              <a:gdLst>
                <a:gd name="T0" fmla="*/ 431 w 431"/>
                <a:gd name="T1" fmla="*/ 11 h 11"/>
                <a:gd name="T2" fmla="*/ 431 w 431"/>
                <a:gd name="T3" fmla="*/ 0 h 11"/>
                <a:gd name="T4" fmla="*/ 65 w 431"/>
                <a:gd name="T5" fmla="*/ 0 h 11"/>
                <a:gd name="T6" fmla="*/ 48 w 431"/>
                <a:gd name="T7" fmla="*/ 3 h 11"/>
                <a:gd name="T8" fmla="*/ 44 w 431"/>
                <a:gd name="T9" fmla="*/ 3 h 11"/>
                <a:gd name="T10" fmla="*/ 41 w 431"/>
                <a:gd name="T11" fmla="*/ 3 h 11"/>
                <a:gd name="T12" fmla="*/ 40 w 431"/>
                <a:gd name="T13" fmla="*/ 3 h 11"/>
                <a:gd name="T14" fmla="*/ 40 w 431"/>
                <a:gd name="T15" fmla="*/ 5 h 11"/>
                <a:gd name="T16" fmla="*/ 33 w 431"/>
                <a:gd name="T17" fmla="*/ 7 h 11"/>
                <a:gd name="T18" fmla="*/ 16 w 431"/>
                <a:gd name="T19" fmla="*/ 8 h 11"/>
                <a:gd name="T20" fmla="*/ 0 w 431"/>
                <a:gd name="T21" fmla="*/ 11 h 11"/>
                <a:gd name="T22" fmla="*/ 431 w 431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1" h="11">
                  <a:moveTo>
                    <a:pt x="431" y="11"/>
                  </a:moveTo>
                  <a:lnTo>
                    <a:pt x="431" y="0"/>
                  </a:lnTo>
                  <a:lnTo>
                    <a:pt x="65" y="0"/>
                  </a:lnTo>
                  <a:lnTo>
                    <a:pt x="48" y="3"/>
                  </a:lnTo>
                  <a:lnTo>
                    <a:pt x="44" y="3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33" y="7"/>
                  </a:lnTo>
                  <a:lnTo>
                    <a:pt x="16" y="8"/>
                  </a:lnTo>
                  <a:lnTo>
                    <a:pt x="0" y="11"/>
                  </a:lnTo>
                  <a:lnTo>
                    <a:pt x="431" y="11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3" name="Freeform 9"/>
            <p:cNvSpPr/>
            <p:nvPr/>
          </p:nvSpPr>
          <p:spPr bwMode="auto">
            <a:xfrm>
              <a:off x="4994" y="2170"/>
              <a:ext cx="214" cy="4"/>
            </a:xfrm>
            <a:custGeom>
              <a:avLst/>
              <a:gdLst>
                <a:gd name="T0" fmla="*/ 642 w 642"/>
                <a:gd name="T1" fmla="*/ 11 h 11"/>
                <a:gd name="T2" fmla="*/ 642 w 642"/>
                <a:gd name="T3" fmla="*/ 0 h 11"/>
                <a:gd name="T4" fmla="*/ 0 w 642"/>
                <a:gd name="T5" fmla="*/ 0 h 11"/>
                <a:gd name="T6" fmla="*/ 2 w 642"/>
                <a:gd name="T7" fmla="*/ 11 h 11"/>
                <a:gd name="T8" fmla="*/ 642 w 64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11">
                  <a:moveTo>
                    <a:pt x="642" y="11"/>
                  </a:moveTo>
                  <a:lnTo>
                    <a:pt x="642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642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4" name="Freeform 10"/>
            <p:cNvSpPr/>
            <p:nvPr/>
          </p:nvSpPr>
          <p:spPr bwMode="auto">
            <a:xfrm>
              <a:off x="4972" y="2174"/>
              <a:ext cx="236" cy="3"/>
            </a:xfrm>
            <a:custGeom>
              <a:avLst/>
              <a:gdLst>
                <a:gd name="T0" fmla="*/ 708 w 708"/>
                <a:gd name="T1" fmla="*/ 10 h 10"/>
                <a:gd name="T2" fmla="*/ 708 w 708"/>
                <a:gd name="T3" fmla="*/ 0 h 10"/>
                <a:gd name="T4" fmla="*/ 68 w 708"/>
                <a:gd name="T5" fmla="*/ 0 h 10"/>
                <a:gd name="T6" fmla="*/ 69 w 708"/>
                <a:gd name="T7" fmla="*/ 7 h 10"/>
                <a:gd name="T8" fmla="*/ 65 w 708"/>
                <a:gd name="T9" fmla="*/ 8 h 10"/>
                <a:gd name="T10" fmla="*/ 62 w 708"/>
                <a:gd name="T11" fmla="*/ 0 h 10"/>
                <a:gd name="T12" fmla="*/ 3 w 708"/>
                <a:gd name="T13" fmla="*/ 0 h 10"/>
                <a:gd name="T14" fmla="*/ 0 w 708"/>
                <a:gd name="T15" fmla="*/ 10 h 10"/>
                <a:gd name="T16" fmla="*/ 708 w 708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10">
                  <a:moveTo>
                    <a:pt x="708" y="10"/>
                  </a:moveTo>
                  <a:lnTo>
                    <a:pt x="708" y="0"/>
                  </a:lnTo>
                  <a:lnTo>
                    <a:pt x="68" y="0"/>
                  </a:lnTo>
                  <a:lnTo>
                    <a:pt x="69" y="7"/>
                  </a:lnTo>
                  <a:lnTo>
                    <a:pt x="65" y="8"/>
                  </a:lnTo>
                  <a:lnTo>
                    <a:pt x="6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708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5" name="Freeform 11"/>
            <p:cNvSpPr/>
            <p:nvPr/>
          </p:nvSpPr>
          <p:spPr bwMode="auto">
            <a:xfrm>
              <a:off x="4971" y="2177"/>
              <a:ext cx="237" cy="4"/>
            </a:xfrm>
            <a:custGeom>
              <a:avLst/>
              <a:gdLst>
                <a:gd name="T0" fmla="*/ 711 w 711"/>
                <a:gd name="T1" fmla="*/ 11 h 11"/>
                <a:gd name="T2" fmla="*/ 711 w 711"/>
                <a:gd name="T3" fmla="*/ 0 h 11"/>
                <a:gd name="T4" fmla="*/ 3 w 711"/>
                <a:gd name="T5" fmla="*/ 0 h 11"/>
                <a:gd name="T6" fmla="*/ 0 w 711"/>
                <a:gd name="T7" fmla="*/ 11 h 11"/>
                <a:gd name="T8" fmla="*/ 711 w 71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11">
                  <a:moveTo>
                    <a:pt x="711" y="11"/>
                  </a:moveTo>
                  <a:lnTo>
                    <a:pt x="711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711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Freeform 12"/>
            <p:cNvSpPr/>
            <p:nvPr/>
          </p:nvSpPr>
          <p:spPr bwMode="auto">
            <a:xfrm>
              <a:off x="4971" y="2188"/>
              <a:ext cx="237" cy="4"/>
            </a:xfrm>
            <a:custGeom>
              <a:avLst/>
              <a:gdLst>
                <a:gd name="T0" fmla="*/ 712 w 712"/>
                <a:gd name="T1" fmla="*/ 12 h 12"/>
                <a:gd name="T2" fmla="*/ 712 w 712"/>
                <a:gd name="T3" fmla="*/ 3 h 12"/>
                <a:gd name="T4" fmla="*/ 712 w 712"/>
                <a:gd name="T5" fmla="*/ 0 h 12"/>
                <a:gd name="T6" fmla="*/ 0 w 712"/>
                <a:gd name="T7" fmla="*/ 0 h 12"/>
                <a:gd name="T8" fmla="*/ 1 w 712"/>
                <a:gd name="T9" fmla="*/ 12 h 12"/>
                <a:gd name="T10" fmla="*/ 712 w 71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2" h="12">
                  <a:moveTo>
                    <a:pt x="712" y="12"/>
                  </a:moveTo>
                  <a:lnTo>
                    <a:pt x="712" y="3"/>
                  </a:lnTo>
                  <a:lnTo>
                    <a:pt x="712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712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Freeform 13"/>
            <p:cNvSpPr/>
            <p:nvPr/>
          </p:nvSpPr>
          <p:spPr bwMode="auto">
            <a:xfrm>
              <a:off x="4971" y="2185"/>
              <a:ext cx="237" cy="3"/>
            </a:xfrm>
            <a:custGeom>
              <a:avLst/>
              <a:gdLst>
                <a:gd name="T0" fmla="*/ 712 w 712"/>
                <a:gd name="T1" fmla="*/ 10 h 10"/>
                <a:gd name="T2" fmla="*/ 712 w 712"/>
                <a:gd name="T3" fmla="*/ 0 h 10"/>
                <a:gd name="T4" fmla="*/ 0 w 712"/>
                <a:gd name="T5" fmla="*/ 0 h 10"/>
                <a:gd name="T6" fmla="*/ 0 w 712"/>
                <a:gd name="T7" fmla="*/ 5 h 10"/>
                <a:gd name="T8" fmla="*/ 0 w 712"/>
                <a:gd name="T9" fmla="*/ 10 h 10"/>
                <a:gd name="T10" fmla="*/ 712 w 71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2" h="10">
                  <a:moveTo>
                    <a:pt x="712" y="10"/>
                  </a:moveTo>
                  <a:lnTo>
                    <a:pt x="712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712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8" name="Freeform 14"/>
            <p:cNvSpPr/>
            <p:nvPr/>
          </p:nvSpPr>
          <p:spPr bwMode="auto">
            <a:xfrm>
              <a:off x="4971" y="2181"/>
              <a:ext cx="237" cy="4"/>
            </a:xfrm>
            <a:custGeom>
              <a:avLst/>
              <a:gdLst>
                <a:gd name="T0" fmla="*/ 712 w 712"/>
                <a:gd name="T1" fmla="*/ 12 h 12"/>
                <a:gd name="T2" fmla="*/ 712 w 712"/>
                <a:gd name="T3" fmla="*/ 0 h 12"/>
                <a:gd name="T4" fmla="*/ 1 w 712"/>
                <a:gd name="T5" fmla="*/ 0 h 12"/>
                <a:gd name="T6" fmla="*/ 0 w 712"/>
                <a:gd name="T7" fmla="*/ 12 h 12"/>
                <a:gd name="T8" fmla="*/ 712 w 7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2" h="12">
                  <a:moveTo>
                    <a:pt x="712" y="12"/>
                  </a:moveTo>
                  <a:lnTo>
                    <a:pt x="712" y="0"/>
                  </a:lnTo>
                  <a:lnTo>
                    <a:pt x="1" y="0"/>
                  </a:lnTo>
                  <a:lnTo>
                    <a:pt x="0" y="12"/>
                  </a:lnTo>
                  <a:lnTo>
                    <a:pt x="712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Freeform 15"/>
            <p:cNvSpPr/>
            <p:nvPr/>
          </p:nvSpPr>
          <p:spPr bwMode="auto">
            <a:xfrm>
              <a:off x="4994" y="2166"/>
              <a:ext cx="214" cy="4"/>
            </a:xfrm>
            <a:custGeom>
              <a:avLst/>
              <a:gdLst>
                <a:gd name="T0" fmla="*/ 644 w 644"/>
                <a:gd name="T1" fmla="*/ 12 h 12"/>
                <a:gd name="T2" fmla="*/ 644 w 644"/>
                <a:gd name="T3" fmla="*/ 0 h 12"/>
                <a:gd name="T4" fmla="*/ 0 w 644"/>
                <a:gd name="T5" fmla="*/ 0 h 12"/>
                <a:gd name="T6" fmla="*/ 2 w 644"/>
                <a:gd name="T7" fmla="*/ 12 h 12"/>
                <a:gd name="T8" fmla="*/ 644 w 64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4" h="12">
                  <a:moveTo>
                    <a:pt x="644" y="12"/>
                  </a:moveTo>
                  <a:lnTo>
                    <a:pt x="644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644" y="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0" name="Freeform 16"/>
            <p:cNvSpPr/>
            <p:nvPr/>
          </p:nvSpPr>
          <p:spPr bwMode="auto">
            <a:xfrm>
              <a:off x="4988" y="2203"/>
              <a:ext cx="218" cy="4"/>
            </a:xfrm>
            <a:custGeom>
              <a:avLst/>
              <a:gdLst>
                <a:gd name="T0" fmla="*/ 647 w 653"/>
                <a:gd name="T1" fmla="*/ 12 h 12"/>
                <a:gd name="T2" fmla="*/ 649 w 653"/>
                <a:gd name="T3" fmla="*/ 6 h 12"/>
                <a:gd name="T4" fmla="*/ 649 w 653"/>
                <a:gd name="T5" fmla="*/ 4 h 12"/>
                <a:gd name="T6" fmla="*/ 649 w 653"/>
                <a:gd name="T7" fmla="*/ 2 h 12"/>
                <a:gd name="T8" fmla="*/ 650 w 653"/>
                <a:gd name="T9" fmla="*/ 2 h 12"/>
                <a:gd name="T10" fmla="*/ 653 w 653"/>
                <a:gd name="T11" fmla="*/ 0 h 12"/>
                <a:gd name="T12" fmla="*/ 11 w 653"/>
                <a:gd name="T13" fmla="*/ 0 h 12"/>
                <a:gd name="T14" fmla="*/ 7 w 653"/>
                <a:gd name="T15" fmla="*/ 7 h 12"/>
                <a:gd name="T16" fmla="*/ 0 w 653"/>
                <a:gd name="T17" fmla="*/ 12 h 12"/>
                <a:gd name="T18" fmla="*/ 647 w 653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12">
                  <a:moveTo>
                    <a:pt x="647" y="12"/>
                  </a:moveTo>
                  <a:lnTo>
                    <a:pt x="649" y="6"/>
                  </a:lnTo>
                  <a:lnTo>
                    <a:pt x="649" y="4"/>
                  </a:lnTo>
                  <a:lnTo>
                    <a:pt x="649" y="2"/>
                  </a:lnTo>
                  <a:lnTo>
                    <a:pt x="650" y="2"/>
                  </a:lnTo>
                  <a:lnTo>
                    <a:pt x="653" y="0"/>
                  </a:lnTo>
                  <a:lnTo>
                    <a:pt x="11" y="0"/>
                  </a:lnTo>
                  <a:lnTo>
                    <a:pt x="7" y="7"/>
                  </a:lnTo>
                  <a:lnTo>
                    <a:pt x="0" y="12"/>
                  </a:lnTo>
                  <a:lnTo>
                    <a:pt x="647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1" name="Freeform 17"/>
            <p:cNvSpPr/>
            <p:nvPr/>
          </p:nvSpPr>
          <p:spPr bwMode="auto">
            <a:xfrm>
              <a:off x="4992" y="2199"/>
              <a:ext cx="215" cy="4"/>
            </a:xfrm>
            <a:custGeom>
              <a:avLst/>
              <a:gdLst>
                <a:gd name="T0" fmla="*/ 642 w 645"/>
                <a:gd name="T1" fmla="*/ 11 h 11"/>
                <a:gd name="T2" fmla="*/ 645 w 645"/>
                <a:gd name="T3" fmla="*/ 0 h 11"/>
                <a:gd name="T4" fmla="*/ 6 w 645"/>
                <a:gd name="T5" fmla="*/ 0 h 11"/>
                <a:gd name="T6" fmla="*/ 0 w 645"/>
                <a:gd name="T7" fmla="*/ 11 h 11"/>
                <a:gd name="T8" fmla="*/ 642 w 6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11">
                  <a:moveTo>
                    <a:pt x="642" y="11"/>
                  </a:moveTo>
                  <a:lnTo>
                    <a:pt x="645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642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2" name="Freeform 18"/>
            <p:cNvSpPr/>
            <p:nvPr/>
          </p:nvSpPr>
          <p:spPr bwMode="auto">
            <a:xfrm>
              <a:off x="4994" y="2196"/>
              <a:ext cx="214" cy="3"/>
            </a:xfrm>
            <a:custGeom>
              <a:avLst/>
              <a:gdLst>
                <a:gd name="T0" fmla="*/ 639 w 642"/>
                <a:gd name="T1" fmla="*/ 11 h 11"/>
                <a:gd name="T2" fmla="*/ 642 w 642"/>
                <a:gd name="T3" fmla="*/ 0 h 11"/>
                <a:gd name="T4" fmla="*/ 0 w 642"/>
                <a:gd name="T5" fmla="*/ 0 h 11"/>
                <a:gd name="T6" fmla="*/ 4 w 642"/>
                <a:gd name="T7" fmla="*/ 3 h 11"/>
                <a:gd name="T8" fmla="*/ 0 w 642"/>
                <a:gd name="T9" fmla="*/ 11 h 11"/>
                <a:gd name="T10" fmla="*/ 639 w 64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2" h="11">
                  <a:moveTo>
                    <a:pt x="639" y="11"/>
                  </a:moveTo>
                  <a:lnTo>
                    <a:pt x="642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639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3" name="Freeform 19"/>
            <p:cNvSpPr/>
            <p:nvPr/>
          </p:nvSpPr>
          <p:spPr bwMode="auto">
            <a:xfrm>
              <a:off x="577" y="2214"/>
              <a:ext cx="4622" cy="4"/>
            </a:xfrm>
            <a:custGeom>
              <a:avLst/>
              <a:gdLst>
                <a:gd name="T0" fmla="*/ 13855 w 13866"/>
                <a:gd name="T1" fmla="*/ 11 h 11"/>
                <a:gd name="T2" fmla="*/ 13857 w 13866"/>
                <a:gd name="T3" fmla="*/ 8 h 11"/>
                <a:gd name="T4" fmla="*/ 13861 w 13866"/>
                <a:gd name="T5" fmla="*/ 3 h 11"/>
                <a:gd name="T6" fmla="*/ 13866 w 13866"/>
                <a:gd name="T7" fmla="*/ 0 h 11"/>
                <a:gd name="T8" fmla="*/ 11121 w 13866"/>
                <a:gd name="T9" fmla="*/ 0 h 11"/>
                <a:gd name="T10" fmla="*/ 11119 w 13866"/>
                <a:gd name="T11" fmla="*/ 1 h 11"/>
                <a:gd name="T12" fmla="*/ 11110 w 13866"/>
                <a:gd name="T13" fmla="*/ 0 h 11"/>
                <a:gd name="T14" fmla="*/ 11028 w 13866"/>
                <a:gd name="T15" fmla="*/ 0 h 11"/>
                <a:gd name="T16" fmla="*/ 11021 w 13866"/>
                <a:gd name="T17" fmla="*/ 0 h 11"/>
                <a:gd name="T18" fmla="*/ 11017 w 13866"/>
                <a:gd name="T19" fmla="*/ 0 h 11"/>
                <a:gd name="T20" fmla="*/ 11015 w 13866"/>
                <a:gd name="T21" fmla="*/ 1 h 11"/>
                <a:gd name="T22" fmla="*/ 11004 w 13866"/>
                <a:gd name="T23" fmla="*/ 0 h 11"/>
                <a:gd name="T24" fmla="*/ 10212 w 13866"/>
                <a:gd name="T25" fmla="*/ 0 h 11"/>
                <a:gd name="T26" fmla="*/ 10207 w 13866"/>
                <a:gd name="T27" fmla="*/ 0 h 11"/>
                <a:gd name="T28" fmla="*/ 10205 w 13866"/>
                <a:gd name="T29" fmla="*/ 0 h 11"/>
                <a:gd name="T30" fmla="*/ 10204 w 13866"/>
                <a:gd name="T31" fmla="*/ 0 h 11"/>
                <a:gd name="T32" fmla="*/ 10204 w 13866"/>
                <a:gd name="T33" fmla="*/ 1 h 11"/>
                <a:gd name="T34" fmla="*/ 10198 w 13866"/>
                <a:gd name="T35" fmla="*/ 0 h 11"/>
                <a:gd name="T36" fmla="*/ 10194 w 13866"/>
                <a:gd name="T37" fmla="*/ 0 h 11"/>
                <a:gd name="T38" fmla="*/ 10100 w 13866"/>
                <a:gd name="T39" fmla="*/ 0 h 11"/>
                <a:gd name="T40" fmla="*/ 10096 w 13866"/>
                <a:gd name="T41" fmla="*/ 1 h 11"/>
                <a:gd name="T42" fmla="*/ 10091 w 13866"/>
                <a:gd name="T43" fmla="*/ 0 h 11"/>
                <a:gd name="T44" fmla="*/ 6516 w 13866"/>
                <a:gd name="T45" fmla="*/ 0 h 11"/>
                <a:gd name="T46" fmla="*/ 6511 w 13866"/>
                <a:gd name="T47" fmla="*/ 0 h 11"/>
                <a:gd name="T48" fmla="*/ 6506 w 13866"/>
                <a:gd name="T49" fmla="*/ 1 h 11"/>
                <a:gd name="T50" fmla="*/ 6505 w 13866"/>
                <a:gd name="T51" fmla="*/ 0 h 11"/>
                <a:gd name="T52" fmla="*/ 6413 w 13866"/>
                <a:gd name="T53" fmla="*/ 0 h 11"/>
                <a:gd name="T54" fmla="*/ 6401 w 13866"/>
                <a:gd name="T55" fmla="*/ 1 h 11"/>
                <a:gd name="T56" fmla="*/ 6396 w 13866"/>
                <a:gd name="T57" fmla="*/ 0 h 11"/>
                <a:gd name="T58" fmla="*/ 5605 w 13866"/>
                <a:gd name="T59" fmla="*/ 0 h 11"/>
                <a:gd name="T60" fmla="*/ 5596 w 13866"/>
                <a:gd name="T61" fmla="*/ 3 h 11"/>
                <a:gd name="T62" fmla="*/ 5589 w 13866"/>
                <a:gd name="T63" fmla="*/ 5 h 11"/>
                <a:gd name="T64" fmla="*/ 5579 w 13866"/>
                <a:gd name="T65" fmla="*/ 3 h 11"/>
                <a:gd name="T66" fmla="*/ 5572 w 13866"/>
                <a:gd name="T67" fmla="*/ 0 h 11"/>
                <a:gd name="T68" fmla="*/ 5520 w 13866"/>
                <a:gd name="T69" fmla="*/ 0 h 11"/>
                <a:gd name="T70" fmla="*/ 5518 w 13866"/>
                <a:gd name="T71" fmla="*/ 3 h 11"/>
                <a:gd name="T72" fmla="*/ 5444 w 13866"/>
                <a:gd name="T73" fmla="*/ 3 h 11"/>
                <a:gd name="T74" fmla="*/ 5444 w 13866"/>
                <a:gd name="T75" fmla="*/ 0 h 11"/>
                <a:gd name="T76" fmla="*/ 1915 w 13866"/>
                <a:gd name="T77" fmla="*/ 0 h 11"/>
                <a:gd name="T78" fmla="*/ 1908 w 13866"/>
                <a:gd name="T79" fmla="*/ 2 h 11"/>
                <a:gd name="T80" fmla="*/ 1901 w 13866"/>
                <a:gd name="T81" fmla="*/ 3 h 11"/>
                <a:gd name="T82" fmla="*/ 1892 w 13866"/>
                <a:gd name="T83" fmla="*/ 2 h 11"/>
                <a:gd name="T84" fmla="*/ 1885 w 13866"/>
                <a:gd name="T85" fmla="*/ 0 h 11"/>
                <a:gd name="T86" fmla="*/ 1833 w 13866"/>
                <a:gd name="T87" fmla="*/ 0 h 11"/>
                <a:gd name="T88" fmla="*/ 1832 w 13866"/>
                <a:gd name="T89" fmla="*/ 2 h 11"/>
                <a:gd name="T90" fmla="*/ 1757 w 13866"/>
                <a:gd name="T91" fmla="*/ 2 h 11"/>
                <a:gd name="T92" fmla="*/ 1757 w 13866"/>
                <a:gd name="T93" fmla="*/ 0 h 11"/>
                <a:gd name="T94" fmla="*/ 0 w 13866"/>
                <a:gd name="T95" fmla="*/ 0 h 11"/>
                <a:gd name="T96" fmla="*/ 10 w 13866"/>
                <a:gd name="T97" fmla="*/ 8 h 11"/>
                <a:gd name="T98" fmla="*/ 12 w 13866"/>
                <a:gd name="T99" fmla="*/ 11 h 11"/>
                <a:gd name="T100" fmla="*/ 13855 w 13866"/>
                <a:gd name="T10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866" h="11">
                  <a:moveTo>
                    <a:pt x="13855" y="11"/>
                  </a:moveTo>
                  <a:lnTo>
                    <a:pt x="13857" y="8"/>
                  </a:lnTo>
                  <a:lnTo>
                    <a:pt x="13861" y="3"/>
                  </a:lnTo>
                  <a:lnTo>
                    <a:pt x="13866" y="0"/>
                  </a:lnTo>
                  <a:lnTo>
                    <a:pt x="11121" y="0"/>
                  </a:lnTo>
                  <a:lnTo>
                    <a:pt x="11119" y="1"/>
                  </a:lnTo>
                  <a:lnTo>
                    <a:pt x="11110" y="0"/>
                  </a:lnTo>
                  <a:lnTo>
                    <a:pt x="11028" y="0"/>
                  </a:lnTo>
                  <a:lnTo>
                    <a:pt x="11021" y="0"/>
                  </a:lnTo>
                  <a:lnTo>
                    <a:pt x="11017" y="0"/>
                  </a:lnTo>
                  <a:lnTo>
                    <a:pt x="11015" y="1"/>
                  </a:lnTo>
                  <a:lnTo>
                    <a:pt x="11004" y="0"/>
                  </a:lnTo>
                  <a:lnTo>
                    <a:pt x="10212" y="0"/>
                  </a:lnTo>
                  <a:lnTo>
                    <a:pt x="10207" y="0"/>
                  </a:lnTo>
                  <a:lnTo>
                    <a:pt x="10205" y="0"/>
                  </a:lnTo>
                  <a:lnTo>
                    <a:pt x="10204" y="0"/>
                  </a:lnTo>
                  <a:lnTo>
                    <a:pt x="10204" y="1"/>
                  </a:lnTo>
                  <a:lnTo>
                    <a:pt x="10198" y="0"/>
                  </a:lnTo>
                  <a:lnTo>
                    <a:pt x="10194" y="0"/>
                  </a:lnTo>
                  <a:lnTo>
                    <a:pt x="10100" y="0"/>
                  </a:lnTo>
                  <a:lnTo>
                    <a:pt x="10096" y="1"/>
                  </a:lnTo>
                  <a:lnTo>
                    <a:pt x="10091" y="0"/>
                  </a:lnTo>
                  <a:lnTo>
                    <a:pt x="6516" y="0"/>
                  </a:lnTo>
                  <a:lnTo>
                    <a:pt x="6511" y="0"/>
                  </a:lnTo>
                  <a:lnTo>
                    <a:pt x="6506" y="1"/>
                  </a:lnTo>
                  <a:lnTo>
                    <a:pt x="6505" y="0"/>
                  </a:lnTo>
                  <a:lnTo>
                    <a:pt x="6413" y="0"/>
                  </a:lnTo>
                  <a:lnTo>
                    <a:pt x="6401" y="1"/>
                  </a:lnTo>
                  <a:lnTo>
                    <a:pt x="6396" y="0"/>
                  </a:lnTo>
                  <a:lnTo>
                    <a:pt x="5605" y="0"/>
                  </a:lnTo>
                  <a:lnTo>
                    <a:pt x="5596" y="3"/>
                  </a:lnTo>
                  <a:lnTo>
                    <a:pt x="5589" y="5"/>
                  </a:lnTo>
                  <a:lnTo>
                    <a:pt x="5579" y="3"/>
                  </a:lnTo>
                  <a:lnTo>
                    <a:pt x="5572" y="0"/>
                  </a:lnTo>
                  <a:lnTo>
                    <a:pt x="5520" y="0"/>
                  </a:lnTo>
                  <a:lnTo>
                    <a:pt x="5518" y="3"/>
                  </a:lnTo>
                  <a:lnTo>
                    <a:pt x="5444" y="3"/>
                  </a:lnTo>
                  <a:lnTo>
                    <a:pt x="5444" y="0"/>
                  </a:lnTo>
                  <a:lnTo>
                    <a:pt x="1915" y="0"/>
                  </a:lnTo>
                  <a:lnTo>
                    <a:pt x="1908" y="2"/>
                  </a:lnTo>
                  <a:lnTo>
                    <a:pt x="1901" y="3"/>
                  </a:lnTo>
                  <a:lnTo>
                    <a:pt x="1892" y="2"/>
                  </a:lnTo>
                  <a:lnTo>
                    <a:pt x="1885" y="0"/>
                  </a:lnTo>
                  <a:lnTo>
                    <a:pt x="1833" y="0"/>
                  </a:lnTo>
                  <a:lnTo>
                    <a:pt x="1832" y="2"/>
                  </a:lnTo>
                  <a:lnTo>
                    <a:pt x="1757" y="2"/>
                  </a:lnTo>
                  <a:lnTo>
                    <a:pt x="1757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2" y="11"/>
                  </a:lnTo>
                  <a:lnTo>
                    <a:pt x="13855" y="11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4" name="Freeform 20"/>
            <p:cNvSpPr/>
            <p:nvPr/>
          </p:nvSpPr>
          <p:spPr bwMode="auto">
            <a:xfrm>
              <a:off x="4284" y="2211"/>
              <a:ext cx="918" cy="3"/>
            </a:xfrm>
            <a:custGeom>
              <a:avLst/>
              <a:gdLst>
                <a:gd name="T0" fmla="*/ 2745 w 2755"/>
                <a:gd name="T1" fmla="*/ 11 h 11"/>
                <a:gd name="T2" fmla="*/ 2749 w 2755"/>
                <a:gd name="T3" fmla="*/ 5 h 11"/>
                <a:gd name="T4" fmla="*/ 2755 w 2755"/>
                <a:gd name="T5" fmla="*/ 0 h 11"/>
                <a:gd name="T6" fmla="*/ 1913 w 2755"/>
                <a:gd name="T7" fmla="*/ 0 h 11"/>
                <a:gd name="T8" fmla="*/ 1912 w 2755"/>
                <a:gd name="T9" fmla="*/ 0 h 11"/>
                <a:gd name="T10" fmla="*/ 1812 w 2755"/>
                <a:gd name="T11" fmla="*/ 0 h 11"/>
                <a:gd name="T12" fmla="*/ 1810 w 2755"/>
                <a:gd name="T13" fmla="*/ 0 h 11"/>
                <a:gd name="T14" fmla="*/ 952 w 2755"/>
                <a:gd name="T15" fmla="*/ 0 h 11"/>
                <a:gd name="T16" fmla="*/ 942 w 2755"/>
                <a:gd name="T17" fmla="*/ 4 h 11"/>
                <a:gd name="T18" fmla="*/ 934 w 2755"/>
                <a:gd name="T19" fmla="*/ 6 h 11"/>
                <a:gd name="T20" fmla="*/ 924 w 2755"/>
                <a:gd name="T21" fmla="*/ 4 h 11"/>
                <a:gd name="T22" fmla="*/ 917 w 2755"/>
                <a:gd name="T23" fmla="*/ 0 h 11"/>
                <a:gd name="T24" fmla="*/ 843 w 2755"/>
                <a:gd name="T25" fmla="*/ 0 h 11"/>
                <a:gd name="T26" fmla="*/ 839 w 2755"/>
                <a:gd name="T27" fmla="*/ 0 h 11"/>
                <a:gd name="T28" fmla="*/ 837 w 2755"/>
                <a:gd name="T29" fmla="*/ 1 h 11"/>
                <a:gd name="T30" fmla="*/ 832 w 2755"/>
                <a:gd name="T31" fmla="*/ 4 h 11"/>
                <a:gd name="T32" fmla="*/ 822 w 2755"/>
                <a:gd name="T33" fmla="*/ 6 h 11"/>
                <a:gd name="T34" fmla="*/ 803 w 2755"/>
                <a:gd name="T35" fmla="*/ 0 h 11"/>
                <a:gd name="T36" fmla="*/ 17 w 2755"/>
                <a:gd name="T37" fmla="*/ 0 h 11"/>
                <a:gd name="T38" fmla="*/ 0 w 2755"/>
                <a:gd name="T39" fmla="*/ 11 h 11"/>
                <a:gd name="T40" fmla="*/ 2745 w 2755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55" h="11">
                  <a:moveTo>
                    <a:pt x="2745" y="11"/>
                  </a:moveTo>
                  <a:lnTo>
                    <a:pt x="2749" y="5"/>
                  </a:lnTo>
                  <a:lnTo>
                    <a:pt x="2755" y="0"/>
                  </a:lnTo>
                  <a:lnTo>
                    <a:pt x="1913" y="0"/>
                  </a:lnTo>
                  <a:lnTo>
                    <a:pt x="1912" y="0"/>
                  </a:lnTo>
                  <a:lnTo>
                    <a:pt x="1812" y="0"/>
                  </a:lnTo>
                  <a:lnTo>
                    <a:pt x="1810" y="0"/>
                  </a:lnTo>
                  <a:lnTo>
                    <a:pt x="952" y="0"/>
                  </a:lnTo>
                  <a:lnTo>
                    <a:pt x="942" y="4"/>
                  </a:lnTo>
                  <a:lnTo>
                    <a:pt x="934" y="6"/>
                  </a:lnTo>
                  <a:lnTo>
                    <a:pt x="924" y="4"/>
                  </a:lnTo>
                  <a:lnTo>
                    <a:pt x="917" y="0"/>
                  </a:lnTo>
                  <a:lnTo>
                    <a:pt x="843" y="0"/>
                  </a:lnTo>
                  <a:lnTo>
                    <a:pt x="839" y="0"/>
                  </a:lnTo>
                  <a:lnTo>
                    <a:pt x="837" y="1"/>
                  </a:lnTo>
                  <a:lnTo>
                    <a:pt x="832" y="4"/>
                  </a:lnTo>
                  <a:lnTo>
                    <a:pt x="822" y="6"/>
                  </a:lnTo>
                  <a:lnTo>
                    <a:pt x="803" y="0"/>
                  </a:lnTo>
                  <a:lnTo>
                    <a:pt x="17" y="0"/>
                  </a:lnTo>
                  <a:lnTo>
                    <a:pt x="0" y="11"/>
                  </a:lnTo>
                  <a:lnTo>
                    <a:pt x="2745" y="11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5" name="Freeform 21"/>
            <p:cNvSpPr/>
            <p:nvPr/>
          </p:nvSpPr>
          <p:spPr bwMode="auto">
            <a:xfrm>
              <a:off x="4921" y="2207"/>
              <a:ext cx="283" cy="4"/>
            </a:xfrm>
            <a:custGeom>
              <a:avLst/>
              <a:gdLst>
                <a:gd name="T0" fmla="*/ 842 w 848"/>
                <a:gd name="T1" fmla="*/ 11 h 11"/>
                <a:gd name="T2" fmla="*/ 848 w 848"/>
                <a:gd name="T3" fmla="*/ 0 h 11"/>
                <a:gd name="T4" fmla="*/ 201 w 848"/>
                <a:gd name="T5" fmla="*/ 0 h 11"/>
                <a:gd name="T6" fmla="*/ 191 w 848"/>
                <a:gd name="T7" fmla="*/ 4 h 11"/>
                <a:gd name="T8" fmla="*/ 187 w 848"/>
                <a:gd name="T9" fmla="*/ 4 h 11"/>
                <a:gd name="T10" fmla="*/ 184 w 848"/>
                <a:gd name="T11" fmla="*/ 4 h 11"/>
                <a:gd name="T12" fmla="*/ 183 w 848"/>
                <a:gd name="T13" fmla="*/ 4 h 11"/>
                <a:gd name="T14" fmla="*/ 183 w 848"/>
                <a:gd name="T15" fmla="*/ 5 h 11"/>
                <a:gd name="T16" fmla="*/ 170 w 848"/>
                <a:gd name="T17" fmla="*/ 4 h 11"/>
                <a:gd name="T18" fmla="*/ 161 w 848"/>
                <a:gd name="T19" fmla="*/ 0 h 11"/>
                <a:gd name="T20" fmla="*/ 23 w 848"/>
                <a:gd name="T21" fmla="*/ 0 h 11"/>
                <a:gd name="T22" fmla="*/ 21 w 848"/>
                <a:gd name="T23" fmla="*/ 0 h 11"/>
                <a:gd name="T24" fmla="*/ 20 w 848"/>
                <a:gd name="T25" fmla="*/ 0 h 11"/>
                <a:gd name="T26" fmla="*/ 20 w 848"/>
                <a:gd name="T27" fmla="*/ 1 h 11"/>
                <a:gd name="T28" fmla="*/ 17 w 848"/>
                <a:gd name="T29" fmla="*/ 4 h 11"/>
                <a:gd name="T30" fmla="*/ 12 w 848"/>
                <a:gd name="T31" fmla="*/ 7 h 11"/>
                <a:gd name="T32" fmla="*/ 5 w 848"/>
                <a:gd name="T33" fmla="*/ 10 h 11"/>
                <a:gd name="T34" fmla="*/ 0 w 848"/>
                <a:gd name="T35" fmla="*/ 11 h 11"/>
                <a:gd name="T36" fmla="*/ 842 w 848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8" h="11">
                  <a:moveTo>
                    <a:pt x="842" y="11"/>
                  </a:moveTo>
                  <a:lnTo>
                    <a:pt x="848" y="0"/>
                  </a:lnTo>
                  <a:lnTo>
                    <a:pt x="201" y="0"/>
                  </a:lnTo>
                  <a:lnTo>
                    <a:pt x="191" y="4"/>
                  </a:lnTo>
                  <a:lnTo>
                    <a:pt x="187" y="4"/>
                  </a:lnTo>
                  <a:lnTo>
                    <a:pt x="184" y="4"/>
                  </a:lnTo>
                  <a:lnTo>
                    <a:pt x="183" y="4"/>
                  </a:lnTo>
                  <a:lnTo>
                    <a:pt x="183" y="5"/>
                  </a:lnTo>
                  <a:lnTo>
                    <a:pt x="170" y="4"/>
                  </a:lnTo>
                  <a:lnTo>
                    <a:pt x="161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17" y="4"/>
                  </a:lnTo>
                  <a:lnTo>
                    <a:pt x="12" y="7"/>
                  </a:lnTo>
                  <a:lnTo>
                    <a:pt x="5" y="10"/>
                  </a:lnTo>
                  <a:lnTo>
                    <a:pt x="0" y="11"/>
                  </a:lnTo>
                  <a:lnTo>
                    <a:pt x="842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6" name="Freeform 22"/>
            <p:cNvSpPr/>
            <p:nvPr/>
          </p:nvSpPr>
          <p:spPr bwMode="auto">
            <a:xfrm>
              <a:off x="586" y="2222"/>
              <a:ext cx="4604" cy="3"/>
            </a:xfrm>
            <a:custGeom>
              <a:avLst/>
              <a:gdLst>
                <a:gd name="T0" fmla="*/ 13794 w 13813"/>
                <a:gd name="T1" fmla="*/ 10 h 10"/>
                <a:gd name="T2" fmla="*/ 13803 w 13813"/>
                <a:gd name="T3" fmla="*/ 5 h 10"/>
                <a:gd name="T4" fmla="*/ 13813 w 13813"/>
                <a:gd name="T5" fmla="*/ 0 h 10"/>
                <a:gd name="T6" fmla="*/ 0 w 13813"/>
                <a:gd name="T7" fmla="*/ 0 h 10"/>
                <a:gd name="T8" fmla="*/ 7 w 13813"/>
                <a:gd name="T9" fmla="*/ 5 h 10"/>
                <a:gd name="T10" fmla="*/ 17 w 13813"/>
                <a:gd name="T11" fmla="*/ 10 h 10"/>
                <a:gd name="T12" fmla="*/ 13794 w 1381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13" h="10">
                  <a:moveTo>
                    <a:pt x="13794" y="10"/>
                  </a:moveTo>
                  <a:lnTo>
                    <a:pt x="13803" y="5"/>
                  </a:lnTo>
                  <a:lnTo>
                    <a:pt x="13813" y="0"/>
                  </a:lnTo>
                  <a:lnTo>
                    <a:pt x="0" y="0"/>
                  </a:lnTo>
                  <a:lnTo>
                    <a:pt x="7" y="5"/>
                  </a:lnTo>
                  <a:lnTo>
                    <a:pt x="17" y="10"/>
                  </a:lnTo>
                  <a:lnTo>
                    <a:pt x="13794" y="1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7" name="Freeform 23"/>
            <p:cNvSpPr/>
            <p:nvPr/>
          </p:nvSpPr>
          <p:spPr bwMode="auto">
            <a:xfrm>
              <a:off x="581" y="2218"/>
              <a:ext cx="4614" cy="4"/>
            </a:xfrm>
            <a:custGeom>
              <a:avLst/>
              <a:gdLst>
                <a:gd name="T0" fmla="*/ 13829 w 13843"/>
                <a:gd name="T1" fmla="*/ 12 h 12"/>
                <a:gd name="T2" fmla="*/ 13843 w 13843"/>
                <a:gd name="T3" fmla="*/ 0 h 12"/>
                <a:gd name="T4" fmla="*/ 0 w 13843"/>
                <a:gd name="T5" fmla="*/ 0 h 12"/>
                <a:gd name="T6" fmla="*/ 16 w 13843"/>
                <a:gd name="T7" fmla="*/ 12 h 12"/>
                <a:gd name="T8" fmla="*/ 13829 w 1384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43" h="12">
                  <a:moveTo>
                    <a:pt x="13829" y="12"/>
                  </a:moveTo>
                  <a:lnTo>
                    <a:pt x="13843" y="0"/>
                  </a:lnTo>
                  <a:lnTo>
                    <a:pt x="0" y="0"/>
                  </a:lnTo>
                  <a:lnTo>
                    <a:pt x="16" y="12"/>
                  </a:lnTo>
                  <a:lnTo>
                    <a:pt x="13829" y="12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8" name="Freeform 24"/>
            <p:cNvSpPr/>
            <p:nvPr/>
          </p:nvSpPr>
          <p:spPr bwMode="auto">
            <a:xfrm>
              <a:off x="4971" y="2192"/>
              <a:ext cx="237" cy="4"/>
            </a:xfrm>
            <a:custGeom>
              <a:avLst/>
              <a:gdLst>
                <a:gd name="T0" fmla="*/ 710 w 711"/>
                <a:gd name="T1" fmla="*/ 11 h 11"/>
                <a:gd name="T2" fmla="*/ 711 w 711"/>
                <a:gd name="T3" fmla="*/ 0 h 11"/>
                <a:gd name="T4" fmla="*/ 0 w 711"/>
                <a:gd name="T5" fmla="*/ 0 h 11"/>
                <a:gd name="T6" fmla="*/ 2 w 711"/>
                <a:gd name="T7" fmla="*/ 11 h 11"/>
                <a:gd name="T8" fmla="*/ 68 w 711"/>
                <a:gd name="T9" fmla="*/ 11 h 11"/>
                <a:gd name="T10" fmla="*/ 710 w 7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1" h="11">
                  <a:moveTo>
                    <a:pt x="710" y="11"/>
                  </a:moveTo>
                  <a:lnTo>
                    <a:pt x="711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68" y="11"/>
                  </a:lnTo>
                  <a:lnTo>
                    <a:pt x="710" y="1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29" name="Freeform 25"/>
            <p:cNvSpPr/>
            <p:nvPr/>
          </p:nvSpPr>
          <p:spPr bwMode="auto">
            <a:xfrm>
              <a:off x="592" y="2225"/>
              <a:ext cx="4592" cy="4"/>
            </a:xfrm>
            <a:custGeom>
              <a:avLst/>
              <a:gdLst>
                <a:gd name="T0" fmla="*/ 13723 w 13777"/>
                <a:gd name="T1" fmla="*/ 12 h 12"/>
                <a:gd name="T2" fmla="*/ 13725 w 13777"/>
                <a:gd name="T3" fmla="*/ 10 h 12"/>
                <a:gd name="T4" fmla="*/ 13729 w 13777"/>
                <a:gd name="T5" fmla="*/ 10 h 12"/>
                <a:gd name="T6" fmla="*/ 13736 w 13777"/>
                <a:gd name="T7" fmla="*/ 10 h 12"/>
                <a:gd name="T8" fmla="*/ 13751 w 13777"/>
                <a:gd name="T9" fmla="*/ 8 h 12"/>
                <a:gd name="T10" fmla="*/ 13763 w 13777"/>
                <a:gd name="T11" fmla="*/ 4 h 12"/>
                <a:gd name="T12" fmla="*/ 13777 w 13777"/>
                <a:gd name="T13" fmla="*/ 0 h 12"/>
                <a:gd name="T14" fmla="*/ 0 w 13777"/>
                <a:gd name="T15" fmla="*/ 0 h 12"/>
                <a:gd name="T16" fmla="*/ 12 w 13777"/>
                <a:gd name="T17" fmla="*/ 4 h 12"/>
                <a:gd name="T18" fmla="*/ 26 w 13777"/>
                <a:gd name="T19" fmla="*/ 8 h 12"/>
                <a:gd name="T20" fmla="*/ 41 w 13777"/>
                <a:gd name="T21" fmla="*/ 10 h 12"/>
                <a:gd name="T22" fmla="*/ 56 w 13777"/>
                <a:gd name="T23" fmla="*/ 12 h 12"/>
                <a:gd name="T24" fmla="*/ 13723 w 13777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77" h="12">
                  <a:moveTo>
                    <a:pt x="13723" y="12"/>
                  </a:moveTo>
                  <a:lnTo>
                    <a:pt x="13725" y="10"/>
                  </a:lnTo>
                  <a:lnTo>
                    <a:pt x="13729" y="10"/>
                  </a:lnTo>
                  <a:lnTo>
                    <a:pt x="13736" y="10"/>
                  </a:lnTo>
                  <a:lnTo>
                    <a:pt x="13751" y="8"/>
                  </a:lnTo>
                  <a:lnTo>
                    <a:pt x="13763" y="4"/>
                  </a:lnTo>
                  <a:lnTo>
                    <a:pt x="13777" y="0"/>
                  </a:lnTo>
                  <a:lnTo>
                    <a:pt x="0" y="0"/>
                  </a:lnTo>
                  <a:lnTo>
                    <a:pt x="12" y="4"/>
                  </a:lnTo>
                  <a:lnTo>
                    <a:pt x="26" y="8"/>
                  </a:lnTo>
                  <a:lnTo>
                    <a:pt x="41" y="10"/>
                  </a:lnTo>
                  <a:lnTo>
                    <a:pt x="56" y="12"/>
                  </a:lnTo>
                  <a:lnTo>
                    <a:pt x="13723" y="1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0" name="Freeform 26"/>
            <p:cNvSpPr/>
            <p:nvPr/>
          </p:nvSpPr>
          <p:spPr bwMode="auto">
            <a:xfrm>
              <a:off x="618" y="2155"/>
              <a:ext cx="4445" cy="4"/>
            </a:xfrm>
            <a:custGeom>
              <a:avLst/>
              <a:gdLst>
                <a:gd name="T0" fmla="*/ 13335 w 13335"/>
                <a:gd name="T1" fmla="*/ 11 h 11"/>
                <a:gd name="T2" fmla="*/ 13277 w 13335"/>
                <a:gd name="T3" fmla="*/ 0 h 11"/>
                <a:gd name="T4" fmla="*/ 9 w 13335"/>
                <a:gd name="T5" fmla="*/ 0 h 11"/>
                <a:gd name="T6" fmla="*/ 0 w 13335"/>
                <a:gd name="T7" fmla="*/ 11 h 11"/>
                <a:gd name="T8" fmla="*/ 13335 w 1333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35" h="11">
                  <a:moveTo>
                    <a:pt x="13335" y="11"/>
                  </a:moveTo>
                  <a:lnTo>
                    <a:pt x="13277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13335" y="11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1" name="Freeform 27"/>
            <p:cNvSpPr/>
            <p:nvPr/>
          </p:nvSpPr>
          <p:spPr bwMode="auto">
            <a:xfrm>
              <a:off x="621" y="2153"/>
              <a:ext cx="4423" cy="2"/>
            </a:xfrm>
            <a:custGeom>
              <a:avLst/>
              <a:gdLst>
                <a:gd name="T0" fmla="*/ 13268 w 13268"/>
                <a:gd name="T1" fmla="*/ 7 h 7"/>
                <a:gd name="T2" fmla="*/ 13241 w 13268"/>
                <a:gd name="T3" fmla="*/ 1 h 7"/>
                <a:gd name="T4" fmla="*/ 2571 w 13268"/>
                <a:gd name="T5" fmla="*/ 0 h 7"/>
                <a:gd name="T6" fmla="*/ 26 w 13268"/>
                <a:gd name="T7" fmla="*/ 0 h 7"/>
                <a:gd name="T8" fmla="*/ 6 w 13268"/>
                <a:gd name="T9" fmla="*/ 0 h 7"/>
                <a:gd name="T10" fmla="*/ 0 w 13268"/>
                <a:gd name="T11" fmla="*/ 7 h 7"/>
                <a:gd name="T12" fmla="*/ 13268 w 1326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68" h="7">
                  <a:moveTo>
                    <a:pt x="13268" y="7"/>
                  </a:moveTo>
                  <a:lnTo>
                    <a:pt x="13241" y="1"/>
                  </a:lnTo>
                  <a:lnTo>
                    <a:pt x="2571" y="0"/>
                  </a:lnTo>
                  <a:lnTo>
                    <a:pt x="26" y="0"/>
                  </a:lnTo>
                  <a:lnTo>
                    <a:pt x="6" y="0"/>
                  </a:lnTo>
                  <a:lnTo>
                    <a:pt x="0" y="7"/>
                  </a:lnTo>
                  <a:lnTo>
                    <a:pt x="1326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2" name="Freeform 28"/>
            <p:cNvSpPr/>
            <p:nvPr/>
          </p:nvSpPr>
          <p:spPr bwMode="auto">
            <a:xfrm>
              <a:off x="4928" y="2170"/>
              <a:ext cx="44" cy="4"/>
            </a:xfrm>
            <a:custGeom>
              <a:avLst/>
              <a:gdLst>
                <a:gd name="T0" fmla="*/ 122 w 131"/>
                <a:gd name="T1" fmla="*/ 11 h 11"/>
                <a:gd name="T2" fmla="*/ 127 w 131"/>
                <a:gd name="T3" fmla="*/ 3 h 11"/>
                <a:gd name="T4" fmla="*/ 131 w 131"/>
                <a:gd name="T5" fmla="*/ 0 h 11"/>
                <a:gd name="T6" fmla="*/ 0 w 131"/>
                <a:gd name="T7" fmla="*/ 0 h 11"/>
                <a:gd name="T8" fmla="*/ 8 w 131"/>
                <a:gd name="T9" fmla="*/ 8 h 11"/>
                <a:gd name="T10" fmla="*/ 11 w 131"/>
                <a:gd name="T11" fmla="*/ 11 h 11"/>
                <a:gd name="T12" fmla="*/ 122 w 13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1">
                  <a:moveTo>
                    <a:pt x="122" y="11"/>
                  </a:moveTo>
                  <a:lnTo>
                    <a:pt x="127" y="3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1" y="11"/>
                  </a:lnTo>
                  <a:lnTo>
                    <a:pt x="122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3" name="Freeform 29"/>
            <p:cNvSpPr/>
            <p:nvPr/>
          </p:nvSpPr>
          <p:spPr bwMode="auto">
            <a:xfrm>
              <a:off x="4932" y="2174"/>
              <a:ext cx="37" cy="3"/>
            </a:xfrm>
            <a:custGeom>
              <a:avLst/>
              <a:gdLst>
                <a:gd name="T0" fmla="*/ 107 w 111"/>
                <a:gd name="T1" fmla="*/ 10 h 10"/>
                <a:gd name="T2" fmla="*/ 111 w 111"/>
                <a:gd name="T3" fmla="*/ 0 h 10"/>
                <a:gd name="T4" fmla="*/ 0 w 111"/>
                <a:gd name="T5" fmla="*/ 0 h 10"/>
                <a:gd name="T6" fmla="*/ 3 w 111"/>
                <a:gd name="T7" fmla="*/ 10 h 10"/>
                <a:gd name="T8" fmla="*/ 107 w 1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">
                  <a:moveTo>
                    <a:pt x="107" y="10"/>
                  </a:moveTo>
                  <a:lnTo>
                    <a:pt x="111" y="0"/>
                  </a:lnTo>
                  <a:lnTo>
                    <a:pt x="0" y="0"/>
                  </a:lnTo>
                  <a:lnTo>
                    <a:pt x="3" y="10"/>
                  </a:lnTo>
                  <a:lnTo>
                    <a:pt x="107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4" name="Freeform 30"/>
            <p:cNvSpPr/>
            <p:nvPr/>
          </p:nvSpPr>
          <p:spPr bwMode="auto">
            <a:xfrm>
              <a:off x="4933" y="2177"/>
              <a:ext cx="35" cy="4"/>
            </a:xfrm>
            <a:custGeom>
              <a:avLst/>
              <a:gdLst>
                <a:gd name="T0" fmla="*/ 100 w 104"/>
                <a:gd name="T1" fmla="*/ 11 h 11"/>
                <a:gd name="T2" fmla="*/ 104 w 104"/>
                <a:gd name="T3" fmla="*/ 0 h 11"/>
                <a:gd name="T4" fmla="*/ 0 w 104"/>
                <a:gd name="T5" fmla="*/ 0 h 11"/>
                <a:gd name="T6" fmla="*/ 4 w 104"/>
                <a:gd name="T7" fmla="*/ 11 h 11"/>
                <a:gd name="T8" fmla="*/ 100 w 10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">
                  <a:moveTo>
                    <a:pt x="100" y="11"/>
                  </a:moveTo>
                  <a:lnTo>
                    <a:pt x="104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5" name="Freeform 31"/>
            <p:cNvSpPr/>
            <p:nvPr/>
          </p:nvSpPr>
          <p:spPr bwMode="auto">
            <a:xfrm>
              <a:off x="4935" y="2185"/>
              <a:ext cx="31" cy="3"/>
            </a:xfrm>
            <a:custGeom>
              <a:avLst/>
              <a:gdLst>
                <a:gd name="T0" fmla="*/ 93 w 93"/>
                <a:gd name="T1" fmla="*/ 10 h 10"/>
                <a:gd name="T2" fmla="*/ 93 w 93"/>
                <a:gd name="T3" fmla="*/ 7 h 10"/>
                <a:gd name="T4" fmla="*/ 93 w 93"/>
                <a:gd name="T5" fmla="*/ 0 h 10"/>
                <a:gd name="T6" fmla="*/ 0 w 93"/>
                <a:gd name="T7" fmla="*/ 0 h 10"/>
                <a:gd name="T8" fmla="*/ 0 w 93"/>
                <a:gd name="T9" fmla="*/ 10 h 10"/>
                <a:gd name="T10" fmla="*/ 93 w 9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">
                  <a:moveTo>
                    <a:pt x="93" y="10"/>
                  </a:moveTo>
                  <a:lnTo>
                    <a:pt x="93" y="7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3" y="1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6" name="Freeform 32"/>
            <p:cNvSpPr/>
            <p:nvPr/>
          </p:nvSpPr>
          <p:spPr bwMode="auto">
            <a:xfrm>
              <a:off x="4935" y="2188"/>
              <a:ext cx="31" cy="4"/>
            </a:xfrm>
            <a:custGeom>
              <a:avLst/>
              <a:gdLst>
                <a:gd name="T0" fmla="*/ 95 w 95"/>
                <a:gd name="T1" fmla="*/ 12 h 12"/>
                <a:gd name="T2" fmla="*/ 93 w 95"/>
                <a:gd name="T3" fmla="*/ 0 h 12"/>
                <a:gd name="T4" fmla="*/ 0 w 95"/>
                <a:gd name="T5" fmla="*/ 0 h 12"/>
                <a:gd name="T6" fmla="*/ 0 w 95"/>
                <a:gd name="T7" fmla="*/ 1 h 12"/>
                <a:gd name="T8" fmla="*/ 0 w 95"/>
                <a:gd name="T9" fmla="*/ 12 h 12"/>
                <a:gd name="T10" fmla="*/ 95 w 95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2">
                  <a:moveTo>
                    <a:pt x="95" y="12"/>
                  </a:moveTo>
                  <a:lnTo>
                    <a:pt x="9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7" name="Freeform 33"/>
            <p:cNvSpPr/>
            <p:nvPr/>
          </p:nvSpPr>
          <p:spPr bwMode="auto">
            <a:xfrm>
              <a:off x="4934" y="2181"/>
              <a:ext cx="32" cy="4"/>
            </a:xfrm>
            <a:custGeom>
              <a:avLst/>
              <a:gdLst>
                <a:gd name="T0" fmla="*/ 94 w 96"/>
                <a:gd name="T1" fmla="*/ 12 h 12"/>
                <a:gd name="T2" fmla="*/ 96 w 96"/>
                <a:gd name="T3" fmla="*/ 0 h 12"/>
                <a:gd name="T4" fmla="*/ 0 w 96"/>
                <a:gd name="T5" fmla="*/ 0 h 12"/>
                <a:gd name="T6" fmla="*/ 1 w 96"/>
                <a:gd name="T7" fmla="*/ 12 h 12"/>
                <a:gd name="T8" fmla="*/ 94 w 9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">
                  <a:moveTo>
                    <a:pt x="94" y="12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94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8" name="Freeform 34"/>
            <p:cNvSpPr/>
            <p:nvPr/>
          </p:nvSpPr>
          <p:spPr bwMode="auto">
            <a:xfrm>
              <a:off x="4976" y="2167"/>
              <a:ext cx="14" cy="3"/>
            </a:xfrm>
            <a:custGeom>
              <a:avLst/>
              <a:gdLst>
                <a:gd name="T0" fmla="*/ 43 w 43"/>
                <a:gd name="T1" fmla="*/ 10 h 10"/>
                <a:gd name="T2" fmla="*/ 42 w 43"/>
                <a:gd name="T3" fmla="*/ 7 h 10"/>
                <a:gd name="T4" fmla="*/ 20 w 43"/>
                <a:gd name="T5" fmla="*/ 0 h 10"/>
                <a:gd name="T6" fmla="*/ 13 w 43"/>
                <a:gd name="T7" fmla="*/ 0 h 10"/>
                <a:gd name="T8" fmla="*/ 8 w 43"/>
                <a:gd name="T9" fmla="*/ 2 h 10"/>
                <a:gd name="T10" fmla="*/ 0 w 43"/>
                <a:gd name="T11" fmla="*/ 10 h 10"/>
                <a:gd name="T12" fmla="*/ 43 w 4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0">
                  <a:moveTo>
                    <a:pt x="43" y="10"/>
                  </a:moveTo>
                  <a:lnTo>
                    <a:pt x="42" y="7"/>
                  </a:lnTo>
                  <a:lnTo>
                    <a:pt x="20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0" y="1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39" name="Freeform 35"/>
            <p:cNvSpPr/>
            <p:nvPr/>
          </p:nvSpPr>
          <p:spPr bwMode="auto">
            <a:xfrm>
              <a:off x="4973" y="2170"/>
              <a:ext cx="20" cy="4"/>
            </a:xfrm>
            <a:custGeom>
              <a:avLst/>
              <a:gdLst>
                <a:gd name="T0" fmla="*/ 59 w 59"/>
                <a:gd name="T1" fmla="*/ 11 h 11"/>
                <a:gd name="T2" fmla="*/ 51 w 59"/>
                <a:gd name="T3" fmla="*/ 0 h 11"/>
                <a:gd name="T4" fmla="*/ 8 w 59"/>
                <a:gd name="T5" fmla="*/ 0 h 11"/>
                <a:gd name="T6" fmla="*/ 2 w 59"/>
                <a:gd name="T7" fmla="*/ 7 h 11"/>
                <a:gd name="T8" fmla="*/ 0 w 59"/>
                <a:gd name="T9" fmla="*/ 11 h 11"/>
                <a:gd name="T10" fmla="*/ 59 w 5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1">
                  <a:moveTo>
                    <a:pt x="59" y="11"/>
                  </a:moveTo>
                  <a:lnTo>
                    <a:pt x="51" y="0"/>
                  </a:lnTo>
                  <a:lnTo>
                    <a:pt x="8" y="0"/>
                  </a:lnTo>
                  <a:lnTo>
                    <a:pt x="2" y="7"/>
                  </a:lnTo>
                  <a:lnTo>
                    <a:pt x="0" y="11"/>
                  </a:lnTo>
                  <a:lnTo>
                    <a:pt x="59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0" name="Freeform 36"/>
            <p:cNvSpPr/>
            <p:nvPr/>
          </p:nvSpPr>
          <p:spPr bwMode="auto">
            <a:xfrm>
              <a:off x="608" y="2166"/>
              <a:ext cx="4370" cy="4"/>
            </a:xfrm>
            <a:custGeom>
              <a:avLst/>
              <a:gdLst>
                <a:gd name="T0" fmla="*/ 13101 w 13111"/>
                <a:gd name="T1" fmla="*/ 3 h 12"/>
                <a:gd name="T2" fmla="*/ 10 w 13111"/>
                <a:gd name="T3" fmla="*/ 0 h 12"/>
                <a:gd name="T4" fmla="*/ 2615 w 13111"/>
                <a:gd name="T5" fmla="*/ 12 h 12"/>
                <a:gd name="T6" fmla="*/ 2623 w 13111"/>
                <a:gd name="T7" fmla="*/ 8 h 12"/>
                <a:gd name="T8" fmla="*/ 2705 w 13111"/>
                <a:gd name="T9" fmla="*/ 12 h 12"/>
                <a:gd name="T10" fmla="*/ 2730 w 13111"/>
                <a:gd name="T11" fmla="*/ 12 h 12"/>
                <a:gd name="T12" fmla="*/ 3583 w 13111"/>
                <a:gd name="T13" fmla="*/ 9 h 12"/>
                <a:gd name="T14" fmla="*/ 4480 w 13111"/>
                <a:gd name="T15" fmla="*/ 12 h 12"/>
                <a:gd name="T16" fmla="*/ 4491 w 13111"/>
                <a:gd name="T17" fmla="*/ 4 h 12"/>
                <a:gd name="T18" fmla="*/ 4568 w 13111"/>
                <a:gd name="T19" fmla="*/ 12 h 12"/>
                <a:gd name="T20" fmla="*/ 4585 w 13111"/>
                <a:gd name="T21" fmla="*/ 6 h 12"/>
                <a:gd name="T22" fmla="*/ 4598 w 13111"/>
                <a:gd name="T23" fmla="*/ 8 h 12"/>
                <a:gd name="T24" fmla="*/ 7266 w 13111"/>
                <a:gd name="T25" fmla="*/ 12 h 12"/>
                <a:gd name="T26" fmla="*/ 7276 w 13111"/>
                <a:gd name="T27" fmla="*/ 9 h 12"/>
                <a:gd name="T28" fmla="*/ 7343 w 13111"/>
                <a:gd name="T29" fmla="*/ 12 h 12"/>
                <a:gd name="T30" fmla="*/ 7368 w 13111"/>
                <a:gd name="T31" fmla="*/ 12 h 12"/>
                <a:gd name="T32" fmla="*/ 8126 w 13111"/>
                <a:gd name="T33" fmla="*/ 10 h 12"/>
                <a:gd name="T34" fmla="*/ 8192 w 13111"/>
                <a:gd name="T35" fmla="*/ 12 h 12"/>
                <a:gd name="T36" fmla="*/ 8258 w 13111"/>
                <a:gd name="T37" fmla="*/ 9 h 12"/>
                <a:gd name="T38" fmla="*/ 8272 w 13111"/>
                <a:gd name="T39" fmla="*/ 12 h 12"/>
                <a:gd name="T40" fmla="*/ 9072 w 13111"/>
                <a:gd name="T41" fmla="*/ 9 h 12"/>
                <a:gd name="T42" fmla="*/ 9090 w 13111"/>
                <a:gd name="T43" fmla="*/ 12 h 12"/>
                <a:gd name="T44" fmla="*/ 9168 w 13111"/>
                <a:gd name="T45" fmla="*/ 9 h 12"/>
                <a:gd name="T46" fmla="*/ 9188 w 13111"/>
                <a:gd name="T47" fmla="*/ 12 h 12"/>
                <a:gd name="T48" fmla="*/ 11856 w 13111"/>
                <a:gd name="T49" fmla="*/ 9 h 12"/>
                <a:gd name="T50" fmla="*/ 11948 w 13111"/>
                <a:gd name="T51" fmla="*/ 12 h 12"/>
                <a:gd name="T52" fmla="*/ 11974 w 13111"/>
                <a:gd name="T53" fmla="*/ 12 h 12"/>
                <a:gd name="T54" fmla="*/ 12739 w 13111"/>
                <a:gd name="T55" fmla="*/ 2 h 12"/>
                <a:gd name="T56" fmla="*/ 12743 w 13111"/>
                <a:gd name="T57" fmla="*/ 12 h 12"/>
                <a:gd name="T58" fmla="*/ 12826 w 13111"/>
                <a:gd name="T59" fmla="*/ 4 h 12"/>
                <a:gd name="T60" fmla="*/ 12849 w 13111"/>
                <a:gd name="T61" fmla="*/ 4 h 12"/>
                <a:gd name="T62" fmla="*/ 12860 w 13111"/>
                <a:gd name="T63" fmla="*/ 12 h 12"/>
                <a:gd name="T64" fmla="*/ 12929 w 13111"/>
                <a:gd name="T65" fmla="*/ 4 h 12"/>
                <a:gd name="T66" fmla="*/ 12951 w 13111"/>
                <a:gd name="T67" fmla="*/ 4 h 12"/>
                <a:gd name="T68" fmla="*/ 12962 w 13111"/>
                <a:gd name="T6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11" h="12">
                  <a:moveTo>
                    <a:pt x="13093" y="12"/>
                  </a:moveTo>
                  <a:lnTo>
                    <a:pt x="13101" y="3"/>
                  </a:lnTo>
                  <a:lnTo>
                    <a:pt x="13111" y="0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2615" y="12"/>
                  </a:lnTo>
                  <a:lnTo>
                    <a:pt x="2619" y="8"/>
                  </a:lnTo>
                  <a:lnTo>
                    <a:pt x="2623" y="8"/>
                  </a:lnTo>
                  <a:lnTo>
                    <a:pt x="2623" y="12"/>
                  </a:lnTo>
                  <a:lnTo>
                    <a:pt x="2705" y="12"/>
                  </a:lnTo>
                  <a:lnTo>
                    <a:pt x="2717" y="9"/>
                  </a:lnTo>
                  <a:lnTo>
                    <a:pt x="2730" y="12"/>
                  </a:lnTo>
                  <a:lnTo>
                    <a:pt x="3569" y="12"/>
                  </a:lnTo>
                  <a:lnTo>
                    <a:pt x="3583" y="9"/>
                  </a:lnTo>
                  <a:lnTo>
                    <a:pt x="3595" y="12"/>
                  </a:lnTo>
                  <a:lnTo>
                    <a:pt x="4480" y="12"/>
                  </a:lnTo>
                  <a:lnTo>
                    <a:pt x="4487" y="4"/>
                  </a:lnTo>
                  <a:lnTo>
                    <a:pt x="4491" y="4"/>
                  </a:lnTo>
                  <a:lnTo>
                    <a:pt x="4491" y="12"/>
                  </a:lnTo>
                  <a:lnTo>
                    <a:pt x="4568" y="12"/>
                  </a:lnTo>
                  <a:lnTo>
                    <a:pt x="4575" y="7"/>
                  </a:lnTo>
                  <a:lnTo>
                    <a:pt x="4585" y="6"/>
                  </a:lnTo>
                  <a:lnTo>
                    <a:pt x="4595" y="7"/>
                  </a:lnTo>
                  <a:lnTo>
                    <a:pt x="4598" y="8"/>
                  </a:lnTo>
                  <a:lnTo>
                    <a:pt x="4603" y="12"/>
                  </a:lnTo>
                  <a:lnTo>
                    <a:pt x="7266" y="12"/>
                  </a:lnTo>
                  <a:lnTo>
                    <a:pt x="7267" y="9"/>
                  </a:lnTo>
                  <a:lnTo>
                    <a:pt x="7276" y="9"/>
                  </a:lnTo>
                  <a:lnTo>
                    <a:pt x="7276" y="12"/>
                  </a:lnTo>
                  <a:lnTo>
                    <a:pt x="7343" y="12"/>
                  </a:lnTo>
                  <a:lnTo>
                    <a:pt x="7355" y="9"/>
                  </a:lnTo>
                  <a:lnTo>
                    <a:pt x="7368" y="12"/>
                  </a:lnTo>
                  <a:lnTo>
                    <a:pt x="8126" y="12"/>
                  </a:lnTo>
                  <a:lnTo>
                    <a:pt x="8126" y="10"/>
                  </a:lnTo>
                  <a:lnTo>
                    <a:pt x="8192" y="10"/>
                  </a:lnTo>
                  <a:lnTo>
                    <a:pt x="8192" y="12"/>
                  </a:lnTo>
                  <a:lnTo>
                    <a:pt x="8246" y="12"/>
                  </a:lnTo>
                  <a:lnTo>
                    <a:pt x="8258" y="9"/>
                  </a:lnTo>
                  <a:lnTo>
                    <a:pt x="8264" y="9"/>
                  </a:lnTo>
                  <a:lnTo>
                    <a:pt x="8272" y="12"/>
                  </a:lnTo>
                  <a:lnTo>
                    <a:pt x="9066" y="12"/>
                  </a:lnTo>
                  <a:lnTo>
                    <a:pt x="9072" y="9"/>
                  </a:lnTo>
                  <a:lnTo>
                    <a:pt x="9082" y="9"/>
                  </a:lnTo>
                  <a:lnTo>
                    <a:pt x="9090" y="12"/>
                  </a:lnTo>
                  <a:lnTo>
                    <a:pt x="9161" y="12"/>
                  </a:lnTo>
                  <a:lnTo>
                    <a:pt x="9168" y="9"/>
                  </a:lnTo>
                  <a:lnTo>
                    <a:pt x="9175" y="9"/>
                  </a:lnTo>
                  <a:lnTo>
                    <a:pt x="9188" y="12"/>
                  </a:lnTo>
                  <a:lnTo>
                    <a:pt x="11841" y="12"/>
                  </a:lnTo>
                  <a:lnTo>
                    <a:pt x="11856" y="9"/>
                  </a:lnTo>
                  <a:lnTo>
                    <a:pt x="11873" y="12"/>
                  </a:lnTo>
                  <a:lnTo>
                    <a:pt x="11948" y="12"/>
                  </a:lnTo>
                  <a:lnTo>
                    <a:pt x="11962" y="9"/>
                  </a:lnTo>
                  <a:lnTo>
                    <a:pt x="11974" y="12"/>
                  </a:lnTo>
                  <a:lnTo>
                    <a:pt x="12731" y="12"/>
                  </a:lnTo>
                  <a:lnTo>
                    <a:pt x="12739" y="2"/>
                  </a:lnTo>
                  <a:lnTo>
                    <a:pt x="12743" y="2"/>
                  </a:lnTo>
                  <a:lnTo>
                    <a:pt x="12743" y="12"/>
                  </a:lnTo>
                  <a:lnTo>
                    <a:pt x="12818" y="12"/>
                  </a:lnTo>
                  <a:lnTo>
                    <a:pt x="12826" y="4"/>
                  </a:lnTo>
                  <a:lnTo>
                    <a:pt x="12838" y="3"/>
                  </a:lnTo>
                  <a:lnTo>
                    <a:pt x="12849" y="4"/>
                  </a:lnTo>
                  <a:lnTo>
                    <a:pt x="12854" y="7"/>
                  </a:lnTo>
                  <a:lnTo>
                    <a:pt x="12860" y="12"/>
                  </a:lnTo>
                  <a:lnTo>
                    <a:pt x="12919" y="12"/>
                  </a:lnTo>
                  <a:lnTo>
                    <a:pt x="12929" y="4"/>
                  </a:lnTo>
                  <a:lnTo>
                    <a:pt x="12940" y="3"/>
                  </a:lnTo>
                  <a:lnTo>
                    <a:pt x="12951" y="4"/>
                  </a:lnTo>
                  <a:lnTo>
                    <a:pt x="12956" y="7"/>
                  </a:lnTo>
                  <a:lnTo>
                    <a:pt x="12962" y="12"/>
                  </a:lnTo>
                  <a:lnTo>
                    <a:pt x="13093" y="12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1" name="Freeform 37"/>
            <p:cNvSpPr/>
            <p:nvPr/>
          </p:nvSpPr>
          <p:spPr bwMode="auto">
            <a:xfrm>
              <a:off x="4894" y="2170"/>
              <a:ext cx="20" cy="4"/>
            </a:xfrm>
            <a:custGeom>
              <a:avLst/>
              <a:gdLst>
                <a:gd name="T0" fmla="*/ 51 w 59"/>
                <a:gd name="T1" fmla="*/ 11 h 11"/>
                <a:gd name="T2" fmla="*/ 51 w 59"/>
                <a:gd name="T3" fmla="*/ 9 h 11"/>
                <a:gd name="T4" fmla="*/ 59 w 59"/>
                <a:gd name="T5" fmla="*/ 0 h 11"/>
                <a:gd name="T6" fmla="*/ 0 w 59"/>
                <a:gd name="T7" fmla="*/ 0 h 11"/>
                <a:gd name="T8" fmla="*/ 7 w 59"/>
                <a:gd name="T9" fmla="*/ 8 h 11"/>
                <a:gd name="T10" fmla="*/ 10 w 59"/>
                <a:gd name="T11" fmla="*/ 11 h 11"/>
                <a:gd name="T12" fmla="*/ 51 w 5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1">
                  <a:moveTo>
                    <a:pt x="51" y="11"/>
                  </a:moveTo>
                  <a:lnTo>
                    <a:pt x="51" y="9"/>
                  </a:lnTo>
                  <a:lnTo>
                    <a:pt x="59" y="0"/>
                  </a:lnTo>
                  <a:lnTo>
                    <a:pt x="0" y="0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2" name="Freeform 38"/>
            <p:cNvSpPr/>
            <p:nvPr/>
          </p:nvSpPr>
          <p:spPr bwMode="auto">
            <a:xfrm>
              <a:off x="4898" y="2174"/>
              <a:ext cx="13" cy="3"/>
            </a:xfrm>
            <a:custGeom>
              <a:avLst/>
              <a:gdLst>
                <a:gd name="T0" fmla="*/ 36 w 41"/>
                <a:gd name="T1" fmla="*/ 10 h 10"/>
                <a:gd name="T2" fmla="*/ 41 w 41"/>
                <a:gd name="T3" fmla="*/ 0 h 10"/>
                <a:gd name="T4" fmla="*/ 0 w 41"/>
                <a:gd name="T5" fmla="*/ 0 h 10"/>
                <a:gd name="T6" fmla="*/ 3 w 41"/>
                <a:gd name="T7" fmla="*/ 10 h 10"/>
                <a:gd name="T8" fmla="*/ 36 w 4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">
                  <a:moveTo>
                    <a:pt x="36" y="10"/>
                  </a:moveTo>
                  <a:lnTo>
                    <a:pt x="41" y="0"/>
                  </a:lnTo>
                  <a:lnTo>
                    <a:pt x="0" y="0"/>
                  </a:lnTo>
                  <a:lnTo>
                    <a:pt x="3" y="10"/>
                  </a:lnTo>
                  <a:lnTo>
                    <a:pt x="36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3" name="Freeform 39"/>
            <p:cNvSpPr/>
            <p:nvPr/>
          </p:nvSpPr>
          <p:spPr bwMode="auto">
            <a:xfrm>
              <a:off x="4899" y="2177"/>
              <a:ext cx="11" cy="4"/>
            </a:xfrm>
            <a:custGeom>
              <a:avLst/>
              <a:gdLst>
                <a:gd name="T0" fmla="*/ 29 w 33"/>
                <a:gd name="T1" fmla="*/ 11 h 11"/>
                <a:gd name="T2" fmla="*/ 33 w 33"/>
                <a:gd name="T3" fmla="*/ 0 h 11"/>
                <a:gd name="T4" fmla="*/ 0 w 33"/>
                <a:gd name="T5" fmla="*/ 0 h 11"/>
                <a:gd name="T6" fmla="*/ 4 w 33"/>
                <a:gd name="T7" fmla="*/ 11 h 11"/>
                <a:gd name="T8" fmla="*/ 29 w 3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">
                  <a:moveTo>
                    <a:pt x="29" y="11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4" name="Freeform 40"/>
            <p:cNvSpPr/>
            <p:nvPr/>
          </p:nvSpPr>
          <p:spPr bwMode="auto">
            <a:xfrm>
              <a:off x="4900" y="2188"/>
              <a:ext cx="8" cy="4"/>
            </a:xfrm>
            <a:custGeom>
              <a:avLst/>
              <a:gdLst>
                <a:gd name="T0" fmla="*/ 21 w 22"/>
                <a:gd name="T1" fmla="*/ 1 h 12"/>
                <a:gd name="T2" fmla="*/ 21 w 22"/>
                <a:gd name="T3" fmla="*/ 0 h 12"/>
                <a:gd name="T4" fmla="*/ 0 w 22"/>
                <a:gd name="T5" fmla="*/ 0 h 12"/>
                <a:gd name="T6" fmla="*/ 0 w 22"/>
                <a:gd name="T7" fmla="*/ 1 h 12"/>
                <a:gd name="T8" fmla="*/ 0 w 22"/>
                <a:gd name="T9" fmla="*/ 12 h 12"/>
                <a:gd name="T10" fmla="*/ 22 w 22"/>
                <a:gd name="T11" fmla="*/ 12 h 12"/>
                <a:gd name="T12" fmla="*/ 21 w 2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21" y="1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2"/>
                  </a:lnTo>
                  <a:lnTo>
                    <a:pt x="22" y="12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5" name="Freeform 41"/>
            <p:cNvSpPr/>
            <p:nvPr/>
          </p:nvSpPr>
          <p:spPr bwMode="auto">
            <a:xfrm>
              <a:off x="4900" y="2185"/>
              <a:ext cx="8" cy="3"/>
            </a:xfrm>
            <a:custGeom>
              <a:avLst/>
              <a:gdLst>
                <a:gd name="T0" fmla="*/ 21 w 22"/>
                <a:gd name="T1" fmla="*/ 10 h 10"/>
                <a:gd name="T2" fmla="*/ 22 w 22"/>
                <a:gd name="T3" fmla="*/ 0 h 10"/>
                <a:gd name="T4" fmla="*/ 0 w 22"/>
                <a:gd name="T5" fmla="*/ 0 h 10"/>
                <a:gd name="T6" fmla="*/ 0 w 22"/>
                <a:gd name="T7" fmla="*/ 10 h 10"/>
                <a:gd name="T8" fmla="*/ 21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6" name="Freeform 42"/>
            <p:cNvSpPr/>
            <p:nvPr/>
          </p:nvSpPr>
          <p:spPr bwMode="auto">
            <a:xfrm>
              <a:off x="4900" y="2181"/>
              <a:ext cx="8" cy="4"/>
            </a:xfrm>
            <a:custGeom>
              <a:avLst/>
              <a:gdLst>
                <a:gd name="T0" fmla="*/ 23 w 25"/>
                <a:gd name="T1" fmla="*/ 12 h 12"/>
                <a:gd name="T2" fmla="*/ 23 w 25"/>
                <a:gd name="T3" fmla="*/ 5 h 12"/>
                <a:gd name="T4" fmla="*/ 25 w 25"/>
                <a:gd name="T5" fmla="*/ 0 h 12"/>
                <a:gd name="T6" fmla="*/ 0 w 25"/>
                <a:gd name="T7" fmla="*/ 0 h 12"/>
                <a:gd name="T8" fmla="*/ 1 w 25"/>
                <a:gd name="T9" fmla="*/ 12 h 12"/>
                <a:gd name="T10" fmla="*/ 23 w 25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2">
                  <a:moveTo>
                    <a:pt x="23" y="12"/>
                  </a:moveTo>
                  <a:lnTo>
                    <a:pt x="23" y="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7" name="Freeform 43"/>
            <p:cNvSpPr/>
            <p:nvPr/>
          </p:nvSpPr>
          <p:spPr bwMode="auto">
            <a:xfrm>
              <a:off x="4929" y="2203"/>
              <a:ext cx="46" cy="4"/>
            </a:xfrm>
            <a:custGeom>
              <a:avLst/>
              <a:gdLst>
                <a:gd name="T0" fmla="*/ 6 w 138"/>
                <a:gd name="T1" fmla="*/ 6 h 12"/>
                <a:gd name="T2" fmla="*/ 0 w 138"/>
                <a:gd name="T3" fmla="*/ 12 h 12"/>
                <a:gd name="T4" fmla="*/ 138 w 138"/>
                <a:gd name="T5" fmla="*/ 12 h 12"/>
                <a:gd name="T6" fmla="*/ 130 w 138"/>
                <a:gd name="T7" fmla="*/ 7 h 12"/>
                <a:gd name="T8" fmla="*/ 124 w 138"/>
                <a:gd name="T9" fmla="*/ 1 h 12"/>
                <a:gd name="T10" fmla="*/ 124 w 138"/>
                <a:gd name="T11" fmla="*/ 0 h 12"/>
                <a:gd name="T12" fmla="*/ 9 w 138"/>
                <a:gd name="T13" fmla="*/ 0 h 12"/>
                <a:gd name="T14" fmla="*/ 6 w 13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12">
                  <a:moveTo>
                    <a:pt x="6" y="6"/>
                  </a:moveTo>
                  <a:lnTo>
                    <a:pt x="0" y="12"/>
                  </a:lnTo>
                  <a:lnTo>
                    <a:pt x="138" y="12"/>
                  </a:lnTo>
                  <a:lnTo>
                    <a:pt x="130" y="7"/>
                  </a:lnTo>
                  <a:lnTo>
                    <a:pt x="124" y="1"/>
                  </a:lnTo>
                  <a:lnTo>
                    <a:pt x="124" y="0"/>
                  </a:lnTo>
                  <a:lnTo>
                    <a:pt x="9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8" name="Freeform 44"/>
            <p:cNvSpPr/>
            <p:nvPr/>
          </p:nvSpPr>
          <p:spPr bwMode="auto">
            <a:xfrm>
              <a:off x="4934" y="2196"/>
              <a:ext cx="34" cy="3"/>
            </a:xfrm>
            <a:custGeom>
              <a:avLst/>
              <a:gdLst>
                <a:gd name="T0" fmla="*/ 2 w 104"/>
                <a:gd name="T1" fmla="*/ 0 h 11"/>
                <a:gd name="T2" fmla="*/ 0 w 104"/>
                <a:gd name="T3" fmla="*/ 11 h 11"/>
                <a:gd name="T4" fmla="*/ 104 w 104"/>
                <a:gd name="T5" fmla="*/ 11 h 11"/>
                <a:gd name="T6" fmla="*/ 100 w 104"/>
                <a:gd name="T7" fmla="*/ 0 h 11"/>
                <a:gd name="T8" fmla="*/ 2 w 10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1">
                  <a:moveTo>
                    <a:pt x="2" y="0"/>
                  </a:moveTo>
                  <a:lnTo>
                    <a:pt x="0" y="11"/>
                  </a:lnTo>
                  <a:lnTo>
                    <a:pt x="104" y="11"/>
                  </a:lnTo>
                  <a:lnTo>
                    <a:pt x="10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49" name="Freeform 45"/>
            <p:cNvSpPr/>
            <p:nvPr/>
          </p:nvSpPr>
          <p:spPr bwMode="auto">
            <a:xfrm>
              <a:off x="4932" y="2199"/>
              <a:ext cx="38" cy="4"/>
            </a:xfrm>
            <a:custGeom>
              <a:avLst/>
              <a:gdLst>
                <a:gd name="T0" fmla="*/ 5 w 115"/>
                <a:gd name="T1" fmla="*/ 0 h 11"/>
                <a:gd name="T2" fmla="*/ 0 w 115"/>
                <a:gd name="T3" fmla="*/ 11 h 11"/>
                <a:gd name="T4" fmla="*/ 115 w 115"/>
                <a:gd name="T5" fmla="*/ 11 h 11"/>
                <a:gd name="T6" fmla="*/ 110 w 115"/>
                <a:gd name="T7" fmla="*/ 5 h 11"/>
                <a:gd name="T8" fmla="*/ 109 w 115"/>
                <a:gd name="T9" fmla="*/ 0 h 11"/>
                <a:gd name="T10" fmla="*/ 5 w 1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11">
                  <a:moveTo>
                    <a:pt x="5" y="0"/>
                  </a:moveTo>
                  <a:lnTo>
                    <a:pt x="0" y="11"/>
                  </a:lnTo>
                  <a:lnTo>
                    <a:pt x="115" y="11"/>
                  </a:lnTo>
                  <a:lnTo>
                    <a:pt x="110" y="5"/>
                  </a:lnTo>
                  <a:lnTo>
                    <a:pt x="10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0" name="Freeform 46"/>
            <p:cNvSpPr/>
            <p:nvPr/>
          </p:nvSpPr>
          <p:spPr bwMode="auto">
            <a:xfrm>
              <a:off x="4888" y="2207"/>
              <a:ext cx="33" cy="4"/>
            </a:xfrm>
            <a:custGeom>
              <a:avLst/>
              <a:gdLst>
                <a:gd name="T0" fmla="*/ 100 w 100"/>
                <a:gd name="T1" fmla="*/ 11 h 11"/>
                <a:gd name="T2" fmla="*/ 93 w 100"/>
                <a:gd name="T3" fmla="*/ 10 h 11"/>
                <a:gd name="T4" fmla="*/ 87 w 100"/>
                <a:gd name="T5" fmla="*/ 7 h 11"/>
                <a:gd name="T6" fmla="*/ 76 w 100"/>
                <a:gd name="T7" fmla="*/ 0 h 11"/>
                <a:gd name="T8" fmla="*/ 23 w 100"/>
                <a:gd name="T9" fmla="*/ 0 h 11"/>
                <a:gd name="T10" fmla="*/ 10 w 100"/>
                <a:gd name="T11" fmla="*/ 7 h 11"/>
                <a:gd name="T12" fmla="*/ 4 w 100"/>
                <a:gd name="T13" fmla="*/ 10 h 11"/>
                <a:gd name="T14" fmla="*/ 0 w 100"/>
                <a:gd name="T15" fmla="*/ 11 h 11"/>
                <a:gd name="T16" fmla="*/ 100 w 10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1">
                  <a:moveTo>
                    <a:pt x="100" y="11"/>
                  </a:moveTo>
                  <a:lnTo>
                    <a:pt x="93" y="10"/>
                  </a:lnTo>
                  <a:lnTo>
                    <a:pt x="87" y="7"/>
                  </a:lnTo>
                  <a:lnTo>
                    <a:pt x="76" y="0"/>
                  </a:lnTo>
                  <a:lnTo>
                    <a:pt x="23" y="0"/>
                  </a:lnTo>
                  <a:lnTo>
                    <a:pt x="10" y="7"/>
                  </a:lnTo>
                  <a:lnTo>
                    <a:pt x="4" y="10"/>
                  </a:lnTo>
                  <a:lnTo>
                    <a:pt x="0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1" name="Freeform 47"/>
            <p:cNvSpPr/>
            <p:nvPr/>
          </p:nvSpPr>
          <p:spPr bwMode="auto">
            <a:xfrm>
              <a:off x="4895" y="2203"/>
              <a:ext cx="18" cy="4"/>
            </a:xfrm>
            <a:custGeom>
              <a:avLst/>
              <a:gdLst>
                <a:gd name="T0" fmla="*/ 53 w 53"/>
                <a:gd name="T1" fmla="*/ 12 h 12"/>
                <a:gd name="T2" fmla="*/ 48 w 53"/>
                <a:gd name="T3" fmla="*/ 6 h 12"/>
                <a:gd name="T4" fmla="*/ 46 w 53"/>
                <a:gd name="T5" fmla="*/ 0 h 12"/>
                <a:gd name="T6" fmla="*/ 7 w 53"/>
                <a:gd name="T7" fmla="*/ 0 h 12"/>
                <a:gd name="T8" fmla="*/ 4 w 53"/>
                <a:gd name="T9" fmla="*/ 6 h 12"/>
                <a:gd name="T10" fmla="*/ 0 w 53"/>
                <a:gd name="T11" fmla="*/ 12 h 12"/>
                <a:gd name="T12" fmla="*/ 53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53" y="12"/>
                  </a:moveTo>
                  <a:lnTo>
                    <a:pt x="48" y="6"/>
                  </a:lnTo>
                  <a:lnTo>
                    <a:pt x="46" y="0"/>
                  </a:lnTo>
                  <a:lnTo>
                    <a:pt x="7" y="0"/>
                  </a:lnTo>
                  <a:lnTo>
                    <a:pt x="4" y="6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2" name="Freeform 48"/>
            <p:cNvSpPr/>
            <p:nvPr/>
          </p:nvSpPr>
          <p:spPr bwMode="auto">
            <a:xfrm>
              <a:off x="4898" y="2199"/>
              <a:ext cx="13" cy="4"/>
            </a:xfrm>
            <a:custGeom>
              <a:avLst/>
              <a:gdLst>
                <a:gd name="T0" fmla="*/ 39 w 39"/>
                <a:gd name="T1" fmla="*/ 11 h 11"/>
                <a:gd name="T2" fmla="*/ 35 w 39"/>
                <a:gd name="T3" fmla="*/ 5 h 11"/>
                <a:gd name="T4" fmla="*/ 34 w 39"/>
                <a:gd name="T5" fmla="*/ 0 h 11"/>
                <a:gd name="T6" fmla="*/ 5 w 39"/>
                <a:gd name="T7" fmla="*/ 0 h 11"/>
                <a:gd name="T8" fmla="*/ 0 w 39"/>
                <a:gd name="T9" fmla="*/ 11 h 11"/>
                <a:gd name="T10" fmla="*/ 39 w 3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">
                  <a:moveTo>
                    <a:pt x="39" y="11"/>
                  </a:moveTo>
                  <a:lnTo>
                    <a:pt x="35" y="5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3" name="Freeform 49"/>
            <p:cNvSpPr/>
            <p:nvPr/>
          </p:nvSpPr>
          <p:spPr bwMode="auto">
            <a:xfrm>
              <a:off x="4899" y="2196"/>
              <a:ext cx="10" cy="3"/>
            </a:xfrm>
            <a:custGeom>
              <a:avLst/>
              <a:gdLst>
                <a:gd name="T0" fmla="*/ 29 w 29"/>
                <a:gd name="T1" fmla="*/ 11 h 11"/>
                <a:gd name="T2" fmla="*/ 27 w 29"/>
                <a:gd name="T3" fmla="*/ 0 h 11"/>
                <a:gd name="T4" fmla="*/ 2 w 29"/>
                <a:gd name="T5" fmla="*/ 0 h 11"/>
                <a:gd name="T6" fmla="*/ 0 w 29"/>
                <a:gd name="T7" fmla="*/ 11 h 11"/>
                <a:gd name="T8" fmla="*/ 29 w 2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29" y="11"/>
                  </a:moveTo>
                  <a:lnTo>
                    <a:pt x="2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4" name="Freeform 50"/>
            <p:cNvSpPr/>
            <p:nvPr/>
          </p:nvSpPr>
          <p:spPr bwMode="auto">
            <a:xfrm>
              <a:off x="4975" y="2203"/>
              <a:ext cx="15" cy="4"/>
            </a:xfrm>
            <a:custGeom>
              <a:avLst/>
              <a:gdLst>
                <a:gd name="T0" fmla="*/ 23 w 46"/>
                <a:gd name="T1" fmla="*/ 11 h 11"/>
                <a:gd name="T2" fmla="*/ 28 w 46"/>
                <a:gd name="T3" fmla="*/ 10 h 11"/>
                <a:gd name="T4" fmla="*/ 30 w 46"/>
                <a:gd name="T5" fmla="*/ 8 h 11"/>
                <a:gd name="T6" fmla="*/ 34 w 46"/>
                <a:gd name="T7" fmla="*/ 8 h 11"/>
                <a:gd name="T8" fmla="*/ 39 w 46"/>
                <a:gd name="T9" fmla="*/ 5 h 11"/>
                <a:gd name="T10" fmla="*/ 41 w 46"/>
                <a:gd name="T11" fmla="*/ 2 h 11"/>
                <a:gd name="T12" fmla="*/ 41 w 46"/>
                <a:gd name="T13" fmla="*/ 1 h 11"/>
                <a:gd name="T14" fmla="*/ 43 w 46"/>
                <a:gd name="T15" fmla="*/ 1 h 11"/>
                <a:gd name="T16" fmla="*/ 45 w 46"/>
                <a:gd name="T17" fmla="*/ 1 h 11"/>
                <a:gd name="T18" fmla="*/ 46 w 46"/>
                <a:gd name="T19" fmla="*/ 0 h 11"/>
                <a:gd name="T20" fmla="*/ 0 w 46"/>
                <a:gd name="T21" fmla="*/ 0 h 11"/>
                <a:gd name="T22" fmla="*/ 9 w 46"/>
                <a:gd name="T23" fmla="*/ 7 h 11"/>
                <a:gd name="T24" fmla="*/ 15 w 46"/>
                <a:gd name="T25" fmla="*/ 10 h 11"/>
                <a:gd name="T26" fmla="*/ 23 w 4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1">
                  <a:moveTo>
                    <a:pt x="23" y="11"/>
                  </a:moveTo>
                  <a:lnTo>
                    <a:pt x="28" y="10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9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6" y="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5" y="10"/>
                  </a:lnTo>
                  <a:lnTo>
                    <a:pt x="23" y="11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5" name="Freeform 51"/>
            <p:cNvSpPr/>
            <p:nvPr/>
          </p:nvSpPr>
          <p:spPr bwMode="auto">
            <a:xfrm>
              <a:off x="4973" y="2199"/>
              <a:ext cx="19" cy="4"/>
            </a:xfrm>
            <a:custGeom>
              <a:avLst/>
              <a:gdLst>
                <a:gd name="T0" fmla="*/ 52 w 58"/>
                <a:gd name="T1" fmla="*/ 11 h 11"/>
                <a:gd name="T2" fmla="*/ 58 w 58"/>
                <a:gd name="T3" fmla="*/ 0 h 11"/>
                <a:gd name="T4" fmla="*/ 0 w 58"/>
                <a:gd name="T5" fmla="*/ 0 h 11"/>
                <a:gd name="T6" fmla="*/ 1 w 58"/>
                <a:gd name="T7" fmla="*/ 5 h 11"/>
                <a:gd name="T8" fmla="*/ 3 w 58"/>
                <a:gd name="T9" fmla="*/ 7 h 11"/>
                <a:gd name="T10" fmla="*/ 6 w 58"/>
                <a:gd name="T11" fmla="*/ 11 h 11"/>
                <a:gd name="T12" fmla="*/ 52 w 5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">
                  <a:moveTo>
                    <a:pt x="52" y="11"/>
                  </a:moveTo>
                  <a:lnTo>
                    <a:pt x="58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7"/>
                  </a:lnTo>
                  <a:lnTo>
                    <a:pt x="6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6" name="Freeform 52"/>
            <p:cNvSpPr/>
            <p:nvPr/>
          </p:nvSpPr>
          <p:spPr bwMode="auto">
            <a:xfrm>
              <a:off x="4972" y="2196"/>
              <a:ext cx="22" cy="3"/>
            </a:xfrm>
            <a:custGeom>
              <a:avLst/>
              <a:gdLst>
                <a:gd name="T0" fmla="*/ 0 w 66"/>
                <a:gd name="T1" fmla="*/ 0 h 11"/>
                <a:gd name="T2" fmla="*/ 3 w 66"/>
                <a:gd name="T3" fmla="*/ 11 h 11"/>
                <a:gd name="T4" fmla="*/ 61 w 66"/>
                <a:gd name="T5" fmla="*/ 11 h 11"/>
                <a:gd name="T6" fmla="*/ 66 w 66"/>
                <a:gd name="T7" fmla="*/ 0 h 11"/>
                <a:gd name="T8" fmla="*/ 0 w 6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1">
                  <a:moveTo>
                    <a:pt x="0" y="0"/>
                  </a:moveTo>
                  <a:lnTo>
                    <a:pt x="3" y="11"/>
                  </a:lnTo>
                  <a:lnTo>
                    <a:pt x="61" y="11"/>
                  </a:lnTo>
                  <a:lnTo>
                    <a:pt x="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7" name="Freeform 53"/>
            <p:cNvSpPr/>
            <p:nvPr/>
          </p:nvSpPr>
          <p:spPr bwMode="auto">
            <a:xfrm>
              <a:off x="4900" y="2192"/>
              <a:ext cx="8" cy="4"/>
            </a:xfrm>
            <a:custGeom>
              <a:avLst/>
              <a:gdLst>
                <a:gd name="T0" fmla="*/ 25 w 25"/>
                <a:gd name="T1" fmla="*/ 11 h 11"/>
                <a:gd name="T2" fmla="*/ 23 w 25"/>
                <a:gd name="T3" fmla="*/ 5 h 11"/>
                <a:gd name="T4" fmla="*/ 23 w 25"/>
                <a:gd name="T5" fmla="*/ 0 h 11"/>
                <a:gd name="T6" fmla="*/ 1 w 25"/>
                <a:gd name="T7" fmla="*/ 0 h 11"/>
                <a:gd name="T8" fmla="*/ 0 w 25"/>
                <a:gd name="T9" fmla="*/ 11 h 11"/>
                <a:gd name="T10" fmla="*/ 25 w 2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1">
                  <a:moveTo>
                    <a:pt x="25" y="11"/>
                  </a:moveTo>
                  <a:lnTo>
                    <a:pt x="23" y="5"/>
                  </a:lnTo>
                  <a:lnTo>
                    <a:pt x="23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5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8" name="Freeform 54"/>
            <p:cNvSpPr/>
            <p:nvPr/>
          </p:nvSpPr>
          <p:spPr bwMode="auto">
            <a:xfrm>
              <a:off x="4934" y="2192"/>
              <a:ext cx="33" cy="4"/>
            </a:xfrm>
            <a:custGeom>
              <a:avLst/>
              <a:gdLst>
                <a:gd name="T0" fmla="*/ 0 w 98"/>
                <a:gd name="T1" fmla="*/ 11 h 11"/>
                <a:gd name="T2" fmla="*/ 98 w 98"/>
                <a:gd name="T3" fmla="*/ 11 h 11"/>
                <a:gd name="T4" fmla="*/ 96 w 98"/>
                <a:gd name="T5" fmla="*/ 5 h 11"/>
                <a:gd name="T6" fmla="*/ 96 w 98"/>
                <a:gd name="T7" fmla="*/ 0 h 11"/>
                <a:gd name="T8" fmla="*/ 1 w 98"/>
                <a:gd name="T9" fmla="*/ 0 h 11"/>
                <a:gd name="T10" fmla="*/ 0 w 9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1">
                  <a:moveTo>
                    <a:pt x="0" y="11"/>
                  </a:moveTo>
                  <a:lnTo>
                    <a:pt x="98" y="11"/>
                  </a:lnTo>
                  <a:lnTo>
                    <a:pt x="96" y="5"/>
                  </a:lnTo>
                  <a:lnTo>
                    <a:pt x="96" y="0"/>
                  </a:lnTo>
                  <a:lnTo>
                    <a:pt x="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59" name="Freeform 55"/>
            <p:cNvSpPr/>
            <p:nvPr/>
          </p:nvSpPr>
          <p:spPr bwMode="auto">
            <a:xfrm>
              <a:off x="4855" y="2188"/>
              <a:ext cx="19" cy="4"/>
            </a:xfrm>
            <a:custGeom>
              <a:avLst/>
              <a:gdLst>
                <a:gd name="T0" fmla="*/ 55 w 55"/>
                <a:gd name="T1" fmla="*/ 12 h 12"/>
                <a:gd name="T2" fmla="*/ 54 w 55"/>
                <a:gd name="T3" fmla="*/ 1 h 12"/>
                <a:gd name="T4" fmla="*/ 54 w 55"/>
                <a:gd name="T5" fmla="*/ 0 h 12"/>
                <a:gd name="T6" fmla="*/ 0 w 55"/>
                <a:gd name="T7" fmla="*/ 0 h 12"/>
                <a:gd name="T8" fmla="*/ 0 w 55"/>
                <a:gd name="T9" fmla="*/ 12 h 12"/>
                <a:gd name="T10" fmla="*/ 55 w 55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12">
                  <a:moveTo>
                    <a:pt x="55" y="12"/>
                  </a:moveTo>
                  <a:lnTo>
                    <a:pt x="54" y="1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0" name="Freeform 56"/>
            <p:cNvSpPr/>
            <p:nvPr/>
          </p:nvSpPr>
          <p:spPr bwMode="auto">
            <a:xfrm>
              <a:off x="4855" y="2185"/>
              <a:ext cx="19" cy="3"/>
            </a:xfrm>
            <a:custGeom>
              <a:avLst/>
              <a:gdLst>
                <a:gd name="T0" fmla="*/ 54 w 55"/>
                <a:gd name="T1" fmla="*/ 10 h 10"/>
                <a:gd name="T2" fmla="*/ 55 w 55"/>
                <a:gd name="T3" fmla="*/ 0 h 10"/>
                <a:gd name="T4" fmla="*/ 0 w 55"/>
                <a:gd name="T5" fmla="*/ 0 h 10"/>
                <a:gd name="T6" fmla="*/ 0 w 55"/>
                <a:gd name="T7" fmla="*/ 10 h 10"/>
                <a:gd name="T8" fmla="*/ 54 w 5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">
                  <a:moveTo>
                    <a:pt x="54" y="10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54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1" name="Freeform 57"/>
            <p:cNvSpPr/>
            <p:nvPr/>
          </p:nvSpPr>
          <p:spPr bwMode="auto">
            <a:xfrm>
              <a:off x="4855" y="2181"/>
              <a:ext cx="19" cy="4"/>
            </a:xfrm>
            <a:custGeom>
              <a:avLst/>
              <a:gdLst>
                <a:gd name="T0" fmla="*/ 55 w 57"/>
                <a:gd name="T1" fmla="*/ 12 h 12"/>
                <a:gd name="T2" fmla="*/ 57 w 57"/>
                <a:gd name="T3" fmla="*/ 0 h 12"/>
                <a:gd name="T4" fmla="*/ 0 w 57"/>
                <a:gd name="T5" fmla="*/ 0 h 12"/>
                <a:gd name="T6" fmla="*/ 0 w 57"/>
                <a:gd name="T7" fmla="*/ 12 h 12"/>
                <a:gd name="T8" fmla="*/ 55 w 57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2">
                  <a:moveTo>
                    <a:pt x="55" y="12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2" name="Freeform 58"/>
            <p:cNvSpPr/>
            <p:nvPr/>
          </p:nvSpPr>
          <p:spPr bwMode="auto">
            <a:xfrm>
              <a:off x="4855" y="2177"/>
              <a:ext cx="20" cy="4"/>
            </a:xfrm>
            <a:custGeom>
              <a:avLst/>
              <a:gdLst>
                <a:gd name="T0" fmla="*/ 57 w 60"/>
                <a:gd name="T1" fmla="*/ 11 h 11"/>
                <a:gd name="T2" fmla="*/ 60 w 60"/>
                <a:gd name="T3" fmla="*/ 0 h 11"/>
                <a:gd name="T4" fmla="*/ 0 w 60"/>
                <a:gd name="T5" fmla="*/ 0 h 11"/>
                <a:gd name="T6" fmla="*/ 0 w 60"/>
                <a:gd name="T7" fmla="*/ 11 h 11"/>
                <a:gd name="T8" fmla="*/ 57 w 6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">
                  <a:moveTo>
                    <a:pt x="57" y="11"/>
                  </a:moveTo>
                  <a:lnTo>
                    <a:pt x="6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3" name="Freeform 59"/>
            <p:cNvSpPr/>
            <p:nvPr/>
          </p:nvSpPr>
          <p:spPr bwMode="auto">
            <a:xfrm>
              <a:off x="4855" y="2174"/>
              <a:ext cx="22" cy="3"/>
            </a:xfrm>
            <a:custGeom>
              <a:avLst/>
              <a:gdLst>
                <a:gd name="T0" fmla="*/ 60 w 65"/>
                <a:gd name="T1" fmla="*/ 10 h 10"/>
                <a:gd name="T2" fmla="*/ 65 w 65"/>
                <a:gd name="T3" fmla="*/ 0 h 10"/>
                <a:gd name="T4" fmla="*/ 0 w 65"/>
                <a:gd name="T5" fmla="*/ 0 h 10"/>
                <a:gd name="T6" fmla="*/ 0 w 65"/>
                <a:gd name="T7" fmla="*/ 10 h 10"/>
                <a:gd name="T8" fmla="*/ 60 w 6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">
                  <a:moveTo>
                    <a:pt x="60" y="10"/>
                  </a:moveTo>
                  <a:lnTo>
                    <a:pt x="65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4" name="Freeform 60"/>
            <p:cNvSpPr/>
            <p:nvPr/>
          </p:nvSpPr>
          <p:spPr bwMode="auto">
            <a:xfrm>
              <a:off x="4855" y="2170"/>
              <a:ext cx="25" cy="4"/>
            </a:xfrm>
            <a:custGeom>
              <a:avLst/>
              <a:gdLst>
                <a:gd name="T0" fmla="*/ 65 w 75"/>
                <a:gd name="T1" fmla="*/ 9 h 11"/>
                <a:gd name="T2" fmla="*/ 69 w 75"/>
                <a:gd name="T3" fmla="*/ 3 h 11"/>
                <a:gd name="T4" fmla="*/ 75 w 75"/>
                <a:gd name="T5" fmla="*/ 0 h 11"/>
                <a:gd name="T6" fmla="*/ 0 w 75"/>
                <a:gd name="T7" fmla="*/ 0 h 11"/>
                <a:gd name="T8" fmla="*/ 0 w 75"/>
                <a:gd name="T9" fmla="*/ 11 h 11"/>
                <a:gd name="T10" fmla="*/ 65 w 75"/>
                <a:gd name="T11" fmla="*/ 11 h 11"/>
                <a:gd name="T12" fmla="*/ 65 w 75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1">
                  <a:moveTo>
                    <a:pt x="65" y="9"/>
                  </a:moveTo>
                  <a:lnTo>
                    <a:pt x="69" y="3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5" y="11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5" name="Freeform 61"/>
            <p:cNvSpPr/>
            <p:nvPr/>
          </p:nvSpPr>
          <p:spPr bwMode="auto">
            <a:xfrm>
              <a:off x="4599" y="2170"/>
              <a:ext cx="252" cy="4"/>
            </a:xfrm>
            <a:custGeom>
              <a:avLst/>
              <a:gdLst>
                <a:gd name="T0" fmla="*/ 755 w 757"/>
                <a:gd name="T1" fmla="*/ 11 h 11"/>
                <a:gd name="T2" fmla="*/ 754 w 757"/>
                <a:gd name="T3" fmla="*/ 8 h 11"/>
                <a:gd name="T4" fmla="*/ 747 w 757"/>
                <a:gd name="T5" fmla="*/ 7 h 11"/>
                <a:gd name="T6" fmla="*/ 734 w 757"/>
                <a:gd name="T7" fmla="*/ 7 h 11"/>
                <a:gd name="T8" fmla="*/ 734 w 757"/>
                <a:gd name="T9" fmla="*/ 2 h 11"/>
                <a:gd name="T10" fmla="*/ 741 w 757"/>
                <a:gd name="T11" fmla="*/ 2 h 11"/>
                <a:gd name="T12" fmla="*/ 757 w 757"/>
                <a:gd name="T13" fmla="*/ 0 h 11"/>
                <a:gd name="T14" fmla="*/ 0 w 757"/>
                <a:gd name="T15" fmla="*/ 0 h 11"/>
                <a:gd name="T16" fmla="*/ 8 w 757"/>
                <a:gd name="T17" fmla="*/ 3 h 11"/>
                <a:gd name="T18" fmla="*/ 16 w 757"/>
                <a:gd name="T19" fmla="*/ 11 h 11"/>
                <a:gd name="T20" fmla="*/ 755 w 757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7" h="11">
                  <a:moveTo>
                    <a:pt x="755" y="11"/>
                  </a:moveTo>
                  <a:lnTo>
                    <a:pt x="754" y="8"/>
                  </a:lnTo>
                  <a:lnTo>
                    <a:pt x="747" y="7"/>
                  </a:lnTo>
                  <a:lnTo>
                    <a:pt x="734" y="7"/>
                  </a:lnTo>
                  <a:lnTo>
                    <a:pt x="734" y="2"/>
                  </a:lnTo>
                  <a:lnTo>
                    <a:pt x="741" y="2"/>
                  </a:lnTo>
                  <a:lnTo>
                    <a:pt x="757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6" y="11"/>
                  </a:lnTo>
                  <a:lnTo>
                    <a:pt x="755" y="11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6" name="Freeform 62"/>
            <p:cNvSpPr/>
            <p:nvPr/>
          </p:nvSpPr>
          <p:spPr bwMode="auto">
            <a:xfrm>
              <a:off x="4604" y="2174"/>
              <a:ext cx="247" cy="3"/>
            </a:xfrm>
            <a:custGeom>
              <a:avLst/>
              <a:gdLst>
                <a:gd name="T0" fmla="*/ 741 w 741"/>
                <a:gd name="T1" fmla="*/ 2 h 10"/>
                <a:gd name="T2" fmla="*/ 739 w 741"/>
                <a:gd name="T3" fmla="*/ 0 h 10"/>
                <a:gd name="T4" fmla="*/ 0 w 741"/>
                <a:gd name="T5" fmla="*/ 0 h 10"/>
                <a:gd name="T6" fmla="*/ 1 w 741"/>
                <a:gd name="T7" fmla="*/ 2 h 10"/>
                <a:gd name="T8" fmla="*/ 6 w 741"/>
                <a:gd name="T9" fmla="*/ 10 h 10"/>
                <a:gd name="T10" fmla="*/ 741 w 741"/>
                <a:gd name="T11" fmla="*/ 10 h 10"/>
                <a:gd name="T12" fmla="*/ 741 w 741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1" h="10">
                  <a:moveTo>
                    <a:pt x="741" y="2"/>
                  </a:moveTo>
                  <a:lnTo>
                    <a:pt x="739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6" y="10"/>
                  </a:lnTo>
                  <a:lnTo>
                    <a:pt x="741" y="10"/>
                  </a:lnTo>
                  <a:lnTo>
                    <a:pt x="741" y="2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7" name="Freeform 63"/>
            <p:cNvSpPr/>
            <p:nvPr/>
          </p:nvSpPr>
          <p:spPr bwMode="auto">
            <a:xfrm>
              <a:off x="4606" y="2177"/>
              <a:ext cx="245" cy="4"/>
            </a:xfrm>
            <a:custGeom>
              <a:avLst/>
              <a:gdLst>
                <a:gd name="T0" fmla="*/ 735 w 735"/>
                <a:gd name="T1" fmla="*/ 11 h 11"/>
                <a:gd name="T2" fmla="*/ 735 w 735"/>
                <a:gd name="T3" fmla="*/ 0 h 11"/>
                <a:gd name="T4" fmla="*/ 0 w 735"/>
                <a:gd name="T5" fmla="*/ 0 h 11"/>
                <a:gd name="T6" fmla="*/ 3 w 735"/>
                <a:gd name="T7" fmla="*/ 11 h 11"/>
                <a:gd name="T8" fmla="*/ 735 w 73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8" name="Freeform 64"/>
            <p:cNvSpPr/>
            <p:nvPr/>
          </p:nvSpPr>
          <p:spPr bwMode="auto">
            <a:xfrm>
              <a:off x="4609" y="2188"/>
              <a:ext cx="242" cy="4"/>
            </a:xfrm>
            <a:custGeom>
              <a:avLst/>
              <a:gdLst>
                <a:gd name="T0" fmla="*/ 728 w 728"/>
                <a:gd name="T1" fmla="*/ 12 h 12"/>
                <a:gd name="T2" fmla="*/ 728 w 728"/>
                <a:gd name="T3" fmla="*/ 0 h 12"/>
                <a:gd name="T4" fmla="*/ 0 w 728"/>
                <a:gd name="T5" fmla="*/ 0 h 12"/>
                <a:gd name="T6" fmla="*/ 0 w 728"/>
                <a:gd name="T7" fmla="*/ 7 h 12"/>
                <a:gd name="T8" fmla="*/ 0 w 728"/>
                <a:gd name="T9" fmla="*/ 12 h 12"/>
                <a:gd name="T10" fmla="*/ 728 w 72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12">
                  <a:moveTo>
                    <a:pt x="728" y="12"/>
                  </a:moveTo>
                  <a:lnTo>
                    <a:pt x="72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28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69" name="Freeform 65"/>
            <p:cNvSpPr/>
            <p:nvPr/>
          </p:nvSpPr>
          <p:spPr bwMode="auto">
            <a:xfrm>
              <a:off x="4608" y="2185"/>
              <a:ext cx="243" cy="3"/>
            </a:xfrm>
            <a:custGeom>
              <a:avLst/>
              <a:gdLst>
                <a:gd name="T0" fmla="*/ 729 w 729"/>
                <a:gd name="T1" fmla="*/ 10 h 10"/>
                <a:gd name="T2" fmla="*/ 729 w 729"/>
                <a:gd name="T3" fmla="*/ 0 h 10"/>
                <a:gd name="T4" fmla="*/ 0 w 729"/>
                <a:gd name="T5" fmla="*/ 0 h 10"/>
                <a:gd name="T6" fmla="*/ 1 w 729"/>
                <a:gd name="T7" fmla="*/ 10 h 10"/>
                <a:gd name="T8" fmla="*/ 729 w 72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10">
                  <a:moveTo>
                    <a:pt x="729" y="10"/>
                  </a:moveTo>
                  <a:lnTo>
                    <a:pt x="729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29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0" name="Freeform 66"/>
            <p:cNvSpPr/>
            <p:nvPr/>
          </p:nvSpPr>
          <p:spPr bwMode="auto">
            <a:xfrm>
              <a:off x="4607" y="2181"/>
              <a:ext cx="244" cy="4"/>
            </a:xfrm>
            <a:custGeom>
              <a:avLst/>
              <a:gdLst>
                <a:gd name="T0" fmla="*/ 732 w 732"/>
                <a:gd name="T1" fmla="*/ 12 h 12"/>
                <a:gd name="T2" fmla="*/ 732 w 732"/>
                <a:gd name="T3" fmla="*/ 0 h 12"/>
                <a:gd name="T4" fmla="*/ 0 w 732"/>
                <a:gd name="T5" fmla="*/ 0 h 12"/>
                <a:gd name="T6" fmla="*/ 2 w 732"/>
                <a:gd name="T7" fmla="*/ 5 h 12"/>
                <a:gd name="T8" fmla="*/ 3 w 732"/>
                <a:gd name="T9" fmla="*/ 12 h 12"/>
                <a:gd name="T10" fmla="*/ 732 w 73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2" h="12">
                  <a:moveTo>
                    <a:pt x="732" y="12"/>
                  </a:moveTo>
                  <a:lnTo>
                    <a:pt x="732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3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1" name="Freeform 67"/>
            <p:cNvSpPr/>
            <p:nvPr/>
          </p:nvSpPr>
          <p:spPr bwMode="auto">
            <a:xfrm>
              <a:off x="4601" y="2207"/>
              <a:ext cx="286" cy="4"/>
            </a:xfrm>
            <a:custGeom>
              <a:avLst/>
              <a:gdLst>
                <a:gd name="T0" fmla="*/ 765 w 858"/>
                <a:gd name="T1" fmla="*/ 0 h 11"/>
                <a:gd name="T2" fmla="*/ 766 w 858"/>
                <a:gd name="T3" fmla="*/ 2 h 11"/>
                <a:gd name="T4" fmla="*/ 778 w 858"/>
                <a:gd name="T5" fmla="*/ 5 h 11"/>
                <a:gd name="T6" fmla="*/ 786 w 858"/>
                <a:gd name="T7" fmla="*/ 5 h 11"/>
                <a:gd name="T8" fmla="*/ 786 w 858"/>
                <a:gd name="T9" fmla="*/ 10 h 11"/>
                <a:gd name="T10" fmla="*/ 728 w 858"/>
                <a:gd name="T11" fmla="*/ 10 h 11"/>
                <a:gd name="T12" fmla="*/ 728 w 858"/>
                <a:gd name="T13" fmla="*/ 5 h 11"/>
                <a:gd name="T14" fmla="*/ 735 w 858"/>
                <a:gd name="T15" fmla="*/ 5 h 11"/>
                <a:gd name="T16" fmla="*/ 747 w 858"/>
                <a:gd name="T17" fmla="*/ 2 h 11"/>
                <a:gd name="T18" fmla="*/ 748 w 858"/>
                <a:gd name="T19" fmla="*/ 0 h 11"/>
                <a:gd name="T20" fmla="*/ 11 w 858"/>
                <a:gd name="T21" fmla="*/ 0 h 11"/>
                <a:gd name="T22" fmla="*/ 5 w 858"/>
                <a:gd name="T23" fmla="*/ 6 h 11"/>
                <a:gd name="T24" fmla="*/ 0 w 858"/>
                <a:gd name="T25" fmla="*/ 11 h 11"/>
                <a:gd name="T26" fmla="*/ 858 w 858"/>
                <a:gd name="T27" fmla="*/ 11 h 11"/>
                <a:gd name="T28" fmla="*/ 851 w 858"/>
                <a:gd name="T29" fmla="*/ 10 h 11"/>
                <a:gd name="T30" fmla="*/ 844 w 858"/>
                <a:gd name="T31" fmla="*/ 7 h 11"/>
                <a:gd name="T32" fmla="*/ 833 w 858"/>
                <a:gd name="T33" fmla="*/ 0 h 11"/>
                <a:gd name="T34" fmla="*/ 765 w 858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8" h="11">
                  <a:moveTo>
                    <a:pt x="765" y="0"/>
                  </a:moveTo>
                  <a:lnTo>
                    <a:pt x="766" y="2"/>
                  </a:lnTo>
                  <a:lnTo>
                    <a:pt x="778" y="5"/>
                  </a:lnTo>
                  <a:lnTo>
                    <a:pt x="786" y="5"/>
                  </a:lnTo>
                  <a:lnTo>
                    <a:pt x="786" y="10"/>
                  </a:lnTo>
                  <a:lnTo>
                    <a:pt x="728" y="10"/>
                  </a:lnTo>
                  <a:lnTo>
                    <a:pt x="728" y="5"/>
                  </a:lnTo>
                  <a:lnTo>
                    <a:pt x="735" y="5"/>
                  </a:lnTo>
                  <a:lnTo>
                    <a:pt x="747" y="2"/>
                  </a:lnTo>
                  <a:lnTo>
                    <a:pt x="748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858" y="11"/>
                  </a:lnTo>
                  <a:lnTo>
                    <a:pt x="851" y="10"/>
                  </a:lnTo>
                  <a:lnTo>
                    <a:pt x="844" y="7"/>
                  </a:lnTo>
                  <a:lnTo>
                    <a:pt x="833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2" name="Freeform 68"/>
            <p:cNvSpPr/>
            <p:nvPr/>
          </p:nvSpPr>
          <p:spPr bwMode="auto">
            <a:xfrm>
              <a:off x="4855" y="2203"/>
              <a:ext cx="24" cy="4"/>
            </a:xfrm>
            <a:custGeom>
              <a:avLst/>
              <a:gdLst>
                <a:gd name="T0" fmla="*/ 0 w 70"/>
                <a:gd name="T1" fmla="*/ 6 h 12"/>
                <a:gd name="T2" fmla="*/ 2 w 70"/>
                <a:gd name="T3" fmla="*/ 12 h 12"/>
                <a:gd name="T4" fmla="*/ 70 w 70"/>
                <a:gd name="T5" fmla="*/ 12 h 12"/>
                <a:gd name="T6" fmla="*/ 65 w 70"/>
                <a:gd name="T7" fmla="*/ 6 h 12"/>
                <a:gd name="T8" fmla="*/ 63 w 70"/>
                <a:gd name="T9" fmla="*/ 0 h 12"/>
                <a:gd name="T10" fmla="*/ 0 w 70"/>
                <a:gd name="T11" fmla="*/ 0 h 12"/>
                <a:gd name="T12" fmla="*/ 0 w 7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0" y="6"/>
                  </a:moveTo>
                  <a:lnTo>
                    <a:pt x="2" y="12"/>
                  </a:lnTo>
                  <a:lnTo>
                    <a:pt x="70" y="12"/>
                  </a:lnTo>
                  <a:lnTo>
                    <a:pt x="65" y="6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3" name="Freeform 69"/>
            <p:cNvSpPr/>
            <p:nvPr/>
          </p:nvSpPr>
          <p:spPr bwMode="auto">
            <a:xfrm>
              <a:off x="4855" y="2199"/>
              <a:ext cx="21" cy="4"/>
            </a:xfrm>
            <a:custGeom>
              <a:avLst/>
              <a:gdLst>
                <a:gd name="T0" fmla="*/ 0 w 63"/>
                <a:gd name="T1" fmla="*/ 0 h 11"/>
                <a:gd name="T2" fmla="*/ 0 w 63"/>
                <a:gd name="T3" fmla="*/ 11 h 11"/>
                <a:gd name="T4" fmla="*/ 63 w 63"/>
                <a:gd name="T5" fmla="*/ 11 h 11"/>
                <a:gd name="T6" fmla="*/ 59 w 63"/>
                <a:gd name="T7" fmla="*/ 5 h 11"/>
                <a:gd name="T8" fmla="*/ 58 w 63"/>
                <a:gd name="T9" fmla="*/ 0 h 11"/>
                <a:gd name="T10" fmla="*/ 0 w 6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">
                  <a:moveTo>
                    <a:pt x="0" y="0"/>
                  </a:moveTo>
                  <a:lnTo>
                    <a:pt x="0" y="11"/>
                  </a:lnTo>
                  <a:lnTo>
                    <a:pt x="63" y="11"/>
                  </a:lnTo>
                  <a:lnTo>
                    <a:pt x="59" y="5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4" name="Freeform 70"/>
            <p:cNvSpPr/>
            <p:nvPr/>
          </p:nvSpPr>
          <p:spPr bwMode="auto">
            <a:xfrm>
              <a:off x="4855" y="2196"/>
              <a:ext cx="20" cy="3"/>
            </a:xfrm>
            <a:custGeom>
              <a:avLst/>
              <a:gdLst>
                <a:gd name="T0" fmla="*/ 0 w 58"/>
                <a:gd name="T1" fmla="*/ 0 h 11"/>
                <a:gd name="T2" fmla="*/ 0 w 58"/>
                <a:gd name="T3" fmla="*/ 11 h 11"/>
                <a:gd name="T4" fmla="*/ 58 w 58"/>
                <a:gd name="T5" fmla="*/ 11 h 11"/>
                <a:gd name="T6" fmla="*/ 57 w 58"/>
                <a:gd name="T7" fmla="*/ 0 h 11"/>
                <a:gd name="T8" fmla="*/ 0 w 5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">
                  <a:moveTo>
                    <a:pt x="0" y="0"/>
                  </a:moveTo>
                  <a:lnTo>
                    <a:pt x="0" y="11"/>
                  </a:lnTo>
                  <a:lnTo>
                    <a:pt x="58" y="11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5" name="Freeform 71"/>
            <p:cNvSpPr/>
            <p:nvPr/>
          </p:nvSpPr>
          <p:spPr bwMode="auto">
            <a:xfrm>
              <a:off x="4605" y="2203"/>
              <a:ext cx="246" cy="4"/>
            </a:xfrm>
            <a:custGeom>
              <a:avLst/>
              <a:gdLst>
                <a:gd name="T0" fmla="*/ 737 w 740"/>
                <a:gd name="T1" fmla="*/ 12 h 12"/>
                <a:gd name="T2" fmla="*/ 740 w 740"/>
                <a:gd name="T3" fmla="*/ 6 h 12"/>
                <a:gd name="T4" fmla="*/ 740 w 740"/>
                <a:gd name="T5" fmla="*/ 0 h 12"/>
                <a:gd name="T6" fmla="*/ 5 w 740"/>
                <a:gd name="T7" fmla="*/ 0 h 12"/>
                <a:gd name="T8" fmla="*/ 0 w 740"/>
                <a:gd name="T9" fmla="*/ 11 h 12"/>
                <a:gd name="T10" fmla="*/ 0 w 740"/>
                <a:gd name="T11" fmla="*/ 12 h 12"/>
                <a:gd name="T12" fmla="*/ 737 w 7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12">
                  <a:moveTo>
                    <a:pt x="737" y="12"/>
                  </a:moveTo>
                  <a:lnTo>
                    <a:pt x="740" y="6"/>
                  </a:lnTo>
                  <a:lnTo>
                    <a:pt x="740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37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6" name="Freeform 72"/>
            <p:cNvSpPr/>
            <p:nvPr/>
          </p:nvSpPr>
          <p:spPr bwMode="auto">
            <a:xfrm>
              <a:off x="4606" y="2199"/>
              <a:ext cx="245" cy="4"/>
            </a:xfrm>
            <a:custGeom>
              <a:avLst/>
              <a:gdLst>
                <a:gd name="T0" fmla="*/ 735 w 735"/>
                <a:gd name="T1" fmla="*/ 11 h 11"/>
                <a:gd name="T2" fmla="*/ 735 w 735"/>
                <a:gd name="T3" fmla="*/ 0 h 11"/>
                <a:gd name="T4" fmla="*/ 3 w 735"/>
                <a:gd name="T5" fmla="*/ 0 h 11"/>
                <a:gd name="T6" fmla="*/ 1 w 735"/>
                <a:gd name="T7" fmla="*/ 5 h 11"/>
                <a:gd name="T8" fmla="*/ 0 w 735"/>
                <a:gd name="T9" fmla="*/ 7 h 11"/>
                <a:gd name="T10" fmla="*/ 0 w 735"/>
                <a:gd name="T11" fmla="*/ 11 h 11"/>
                <a:gd name="T12" fmla="*/ 735 w 73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3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7" name="Freeform 73"/>
            <p:cNvSpPr/>
            <p:nvPr/>
          </p:nvSpPr>
          <p:spPr bwMode="auto">
            <a:xfrm>
              <a:off x="4607" y="2196"/>
              <a:ext cx="244" cy="3"/>
            </a:xfrm>
            <a:custGeom>
              <a:avLst/>
              <a:gdLst>
                <a:gd name="T0" fmla="*/ 732 w 732"/>
                <a:gd name="T1" fmla="*/ 11 h 11"/>
                <a:gd name="T2" fmla="*/ 732 w 732"/>
                <a:gd name="T3" fmla="*/ 0 h 11"/>
                <a:gd name="T4" fmla="*/ 4 w 732"/>
                <a:gd name="T5" fmla="*/ 0 h 11"/>
                <a:gd name="T6" fmla="*/ 2 w 732"/>
                <a:gd name="T7" fmla="*/ 5 h 11"/>
                <a:gd name="T8" fmla="*/ 0 w 732"/>
                <a:gd name="T9" fmla="*/ 7 h 11"/>
                <a:gd name="T10" fmla="*/ 0 w 732"/>
                <a:gd name="T11" fmla="*/ 11 h 11"/>
                <a:gd name="T12" fmla="*/ 732 w 732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11">
                  <a:moveTo>
                    <a:pt x="732" y="11"/>
                  </a:moveTo>
                  <a:lnTo>
                    <a:pt x="732" y="0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32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8" name="Freeform 74"/>
            <p:cNvSpPr/>
            <p:nvPr/>
          </p:nvSpPr>
          <p:spPr bwMode="auto">
            <a:xfrm>
              <a:off x="4855" y="2192"/>
              <a:ext cx="19" cy="4"/>
            </a:xfrm>
            <a:custGeom>
              <a:avLst/>
              <a:gdLst>
                <a:gd name="T0" fmla="*/ 0 w 57"/>
                <a:gd name="T1" fmla="*/ 11 h 11"/>
                <a:gd name="T2" fmla="*/ 57 w 57"/>
                <a:gd name="T3" fmla="*/ 11 h 11"/>
                <a:gd name="T4" fmla="*/ 55 w 57"/>
                <a:gd name="T5" fmla="*/ 0 h 11"/>
                <a:gd name="T6" fmla="*/ 0 w 57"/>
                <a:gd name="T7" fmla="*/ 0 h 11"/>
                <a:gd name="T8" fmla="*/ 0 w 5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">
                  <a:moveTo>
                    <a:pt x="0" y="11"/>
                  </a:moveTo>
                  <a:lnTo>
                    <a:pt x="57" y="11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79" name="Rectangle 75"/>
            <p:cNvSpPr>
              <a:spLocks noChangeArrowheads="1"/>
            </p:cNvSpPr>
            <p:nvPr/>
          </p:nvSpPr>
          <p:spPr bwMode="auto">
            <a:xfrm>
              <a:off x="4609" y="2192"/>
              <a:ext cx="242" cy="4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0" name="Freeform 76"/>
            <p:cNvSpPr/>
            <p:nvPr/>
          </p:nvSpPr>
          <p:spPr bwMode="auto">
            <a:xfrm>
              <a:off x="4572" y="2177"/>
              <a:ext cx="12" cy="4"/>
            </a:xfrm>
            <a:custGeom>
              <a:avLst/>
              <a:gdLst>
                <a:gd name="T0" fmla="*/ 0 w 34"/>
                <a:gd name="T1" fmla="*/ 0 h 11"/>
                <a:gd name="T2" fmla="*/ 4 w 34"/>
                <a:gd name="T3" fmla="*/ 11 h 11"/>
                <a:gd name="T4" fmla="*/ 30 w 34"/>
                <a:gd name="T5" fmla="*/ 11 h 11"/>
                <a:gd name="T6" fmla="*/ 34 w 34"/>
                <a:gd name="T7" fmla="*/ 0 h 11"/>
                <a:gd name="T8" fmla="*/ 0 w 3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">
                  <a:moveTo>
                    <a:pt x="0" y="0"/>
                  </a:moveTo>
                  <a:lnTo>
                    <a:pt x="4" y="11"/>
                  </a:lnTo>
                  <a:lnTo>
                    <a:pt x="30" y="11"/>
                  </a:lnTo>
                  <a:lnTo>
                    <a:pt x="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1" name="Freeform 77"/>
            <p:cNvSpPr/>
            <p:nvPr/>
          </p:nvSpPr>
          <p:spPr bwMode="auto">
            <a:xfrm>
              <a:off x="4574" y="2181"/>
              <a:ext cx="8" cy="4"/>
            </a:xfrm>
            <a:custGeom>
              <a:avLst/>
              <a:gdLst>
                <a:gd name="T0" fmla="*/ 26 w 26"/>
                <a:gd name="T1" fmla="*/ 0 h 12"/>
                <a:gd name="T2" fmla="*/ 0 w 26"/>
                <a:gd name="T3" fmla="*/ 0 h 12"/>
                <a:gd name="T4" fmla="*/ 1 w 26"/>
                <a:gd name="T5" fmla="*/ 12 h 12"/>
                <a:gd name="T6" fmla="*/ 24 w 26"/>
                <a:gd name="T7" fmla="*/ 12 h 12"/>
                <a:gd name="T8" fmla="*/ 24 w 26"/>
                <a:gd name="T9" fmla="*/ 5 h 12"/>
                <a:gd name="T10" fmla="*/ 26 w 2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lnTo>
                    <a:pt x="0" y="0"/>
                  </a:lnTo>
                  <a:lnTo>
                    <a:pt x="1" y="12"/>
                  </a:lnTo>
                  <a:lnTo>
                    <a:pt x="24" y="12"/>
                  </a:lnTo>
                  <a:lnTo>
                    <a:pt x="24" y="5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2" name="Freeform 78"/>
            <p:cNvSpPr/>
            <p:nvPr/>
          </p:nvSpPr>
          <p:spPr bwMode="auto">
            <a:xfrm>
              <a:off x="4565" y="2170"/>
              <a:ext cx="25" cy="4"/>
            </a:xfrm>
            <a:custGeom>
              <a:avLst/>
              <a:gdLst>
                <a:gd name="T0" fmla="*/ 0 w 75"/>
                <a:gd name="T1" fmla="*/ 0 h 11"/>
                <a:gd name="T2" fmla="*/ 8 w 75"/>
                <a:gd name="T3" fmla="*/ 3 h 11"/>
                <a:gd name="T4" fmla="*/ 15 w 75"/>
                <a:gd name="T5" fmla="*/ 11 h 11"/>
                <a:gd name="T6" fmla="*/ 62 w 75"/>
                <a:gd name="T7" fmla="*/ 11 h 11"/>
                <a:gd name="T8" fmla="*/ 75 w 75"/>
                <a:gd name="T9" fmla="*/ 0 h 11"/>
                <a:gd name="T10" fmla="*/ 0 w 7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1">
                  <a:moveTo>
                    <a:pt x="0" y="0"/>
                  </a:moveTo>
                  <a:lnTo>
                    <a:pt x="8" y="3"/>
                  </a:lnTo>
                  <a:lnTo>
                    <a:pt x="15" y="11"/>
                  </a:lnTo>
                  <a:lnTo>
                    <a:pt x="62" y="11"/>
                  </a:lnTo>
                  <a:lnTo>
                    <a:pt x="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3" name="Freeform 79"/>
            <p:cNvSpPr/>
            <p:nvPr/>
          </p:nvSpPr>
          <p:spPr bwMode="auto">
            <a:xfrm>
              <a:off x="4558" y="2192"/>
              <a:ext cx="11" cy="4"/>
            </a:xfrm>
            <a:custGeom>
              <a:avLst/>
              <a:gdLst>
                <a:gd name="T0" fmla="*/ 31 w 31"/>
                <a:gd name="T1" fmla="*/ 0 h 11"/>
                <a:gd name="T2" fmla="*/ 25 w 31"/>
                <a:gd name="T3" fmla="*/ 0 h 11"/>
                <a:gd name="T4" fmla="*/ 20 w 31"/>
                <a:gd name="T5" fmla="*/ 6 h 11"/>
                <a:gd name="T6" fmla="*/ 0 w 31"/>
                <a:gd name="T7" fmla="*/ 11 h 11"/>
                <a:gd name="T8" fmla="*/ 30 w 31"/>
                <a:gd name="T9" fmla="*/ 11 h 11"/>
                <a:gd name="T10" fmla="*/ 31 w 31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1">
                  <a:moveTo>
                    <a:pt x="31" y="0"/>
                  </a:moveTo>
                  <a:lnTo>
                    <a:pt x="25" y="0"/>
                  </a:lnTo>
                  <a:lnTo>
                    <a:pt x="20" y="6"/>
                  </a:lnTo>
                  <a:lnTo>
                    <a:pt x="0" y="11"/>
                  </a:lnTo>
                  <a:lnTo>
                    <a:pt x="30" y="1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4" name="Freeform 80"/>
            <p:cNvSpPr/>
            <p:nvPr/>
          </p:nvSpPr>
          <p:spPr bwMode="auto">
            <a:xfrm>
              <a:off x="4567" y="2189"/>
              <a:ext cx="2" cy="3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9 h 9"/>
                <a:gd name="T4" fmla="*/ 6 w 6"/>
                <a:gd name="T5" fmla="*/ 0 h 9"/>
                <a:gd name="T6" fmla="*/ 0 w 6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lnTo>
                    <a:pt x="6" y="9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5" name="Freeform 81"/>
            <p:cNvSpPr/>
            <p:nvPr/>
          </p:nvSpPr>
          <p:spPr bwMode="auto">
            <a:xfrm>
              <a:off x="4574" y="2192"/>
              <a:ext cx="8" cy="4"/>
            </a:xfrm>
            <a:custGeom>
              <a:avLst/>
              <a:gdLst>
                <a:gd name="T0" fmla="*/ 23 w 24"/>
                <a:gd name="T1" fmla="*/ 0 h 11"/>
                <a:gd name="T2" fmla="*/ 1 w 24"/>
                <a:gd name="T3" fmla="*/ 0 h 11"/>
                <a:gd name="T4" fmla="*/ 0 w 24"/>
                <a:gd name="T5" fmla="*/ 11 h 11"/>
                <a:gd name="T6" fmla="*/ 24 w 24"/>
                <a:gd name="T7" fmla="*/ 11 h 11"/>
                <a:gd name="T8" fmla="*/ 23 w 2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23" y="0"/>
                  </a:moveTo>
                  <a:lnTo>
                    <a:pt x="1" y="0"/>
                  </a:lnTo>
                  <a:lnTo>
                    <a:pt x="0" y="11"/>
                  </a:lnTo>
                  <a:lnTo>
                    <a:pt x="24" y="1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6" name="Freeform 82"/>
            <p:cNvSpPr/>
            <p:nvPr/>
          </p:nvSpPr>
          <p:spPr bwMode="auto">
            <a:xfrm>
              <a:off x="4574" y="2188"/>
              <a:ext cx="7" cy="4"/>
            </a:xfrm>
            <a:custGeom>
              <a:avLst/>
              <a:gdLst>
                <a:gd name="T0" fmla="*/ 0 w 22"/>
                <a:gd name="T1" fmla="*/ 12 h 12"/>
                <a:gd name="T2" fmla="*/ 22 w 22"/>
                <a:gd name="T3" fmla="*/ 12 h 12"/>
                <a:gd name="T4" fmla="*/ 22 w 22"/>
                <a:gd name="T5" fmla="*/ 7 h 12"/>
                <a:gd name="T6" fmla="*/ 22 w 22"/>
                <a:gd name="T7" fmla="*/ 0 h 12"/>
                <a:gd name="T8" fmla="*/ 0 w 22"/>
                <a:gd name="T9" fmla="*/ 0 h 12"/>
                <a:gd name="T10" fmla="*/ 0 w 2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2">
                  <a:moveTo>
                    <a:pt x="0" y="12"/>
                  </a:moveTo>
                  <a:lnTo>
                    <a:pt x="22" y="12"/>
                  </a:lnTo>
                  <a:lnTo>
                    <a:pt x="22" y="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7" name="Freeform 83"/>
            <p:cNvSpPr/>
            <p:nvPr/>
          </p:nvSpPr>
          <p:spPr bwMode="auto">
            <a:xfrm>
              <a:off x="4574" y="2185"/>
              <a:ext cx="8" cy="3"/>
            </a:xfrm>
            <a:custGeom>
              <a:avLst/>
              <a:gdLst>
                <a:gd name="T0" fmla="*/ 0 w 23"/>
                <a:gd name="T1" fmla="*/ 10 h 10"/>
                <a:gd name="T2" fmla="*/ 22 w 23"/>
                <a:gd name="T3" fmla="*/ 10 h 10"/>
                <a:gd name="T4" fmla="*/ 23 w 23"/>
                <a:gd name="T5" fmla="*/ 0 h 10"/>
                <a:gd name="T6" fmla="*/ 0 w 23"/>
                <a:gd name="T7" fmla="*/ 0 h 10"/>
                <a:gd name="T8" fmla="*/ 0 w 2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0" y="10"/>
                  </a:moveTo>
                  <a:lnTo>
                    <a:pt x="22" y="10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8" name="Freeform 84"/>
            <p:cNvSpPr/>
            <p:nvPr/>
          </p:nvSpPr>
          <p:spPr bwMode="auto">
            <a:xfrm>
              <a:off x="4570" y="2174"/>
              <a:ext cx="16" cy="3"/>
            </a:xfrm>
            <a:custGeom>
              <a:avLst/>
              <a:gdLst>
                <a:gd name="T0" fmla="*/ 0 w 47"/>
                <a:gd name="T1" fmla="*/ 0 h 10"/>
                <a:gd name="T2" fmla="*/ 6 w 47"/>
                <a:gd name="T3" fmla="*/ 10 h 10"/>
                <a:gd name="T4" fmla="*/ 40 w 47"/>
                <a:gd name="T5" fmla="*/ 10 h 10"/>
                <a:gd name="T6" fmla="*/ 44 w 47"/>
                <a:gd name="T7" fmla="*/ 3 h 10"/>
                <a:gd name="T8" fmla="*/ 47 w 47"/>
                <a:gd name="T9" fmla="*/ 0 h 10"/>
                <a:gd name="T10" fmla="*/ 0 w 4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0">
                  <a:moveTo>
                    <a:pt x="0" y="0"/>
                  </a:moveTo>
                  <a:lnTo>
                    <a:pt x="6" y="10"/>
                  </a:lnTo>
                  <a:lnTo>
                    <a:pt x="40" y="10"/>
                  </a:lnTo>
                  <a:lnTo>
                    <a:pt x="44" y="3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89" name="Freeform 85"/>
            <p:cNvSpPr/>
            <p:nvPr/>
          </p:nvSpPr>
          <p:spPr bwMode="auto">
            <a:xfrm>
              <a:off x="4565" y="2207"/>
              <a:ext cx="24" cy="4"/>
            </a:xfrm>
            <a:custGeom>
              <a:avLst/>
              <a:gdLst>
                <a:gd name="T0" fmla="*/ 74 w 74"/>
                <a:gd name="T1" fmla="*/ 11 h 11"/>
                <a:gd name="T2" fmla="*/ 67 w 74"/>
                <a:gd name="T3" fmla="*/ 6 h 11"/>
                <a:gd name="T4" fmla="*/ 62 w 74"/>
                <a:gd name="T5" fmla="*/ 0 h 11"/>
                <a:gd name="T6" fmla="*/ 12 w 74"/>
                <a:gd name="T7" fmla="*/ 0 h 11"/>
                <a:gd name="T8" fmla="*/ 8 w 74"/>
                <a:gd name="T9" fmla="*/ 2 h 11"/>
                <a:gd name="T10" fmla="*/ 6 w 74"/>
                <a:gd name="T11" fmla="*/ 6 h 11"/>
                <a:gd name="T12" fmla="*/ 0 w 74"/>
                <a:gd name="T13" fmla="*/ 11 h 11"/>
                <a:gd name="T14" fmla="*/ 74 w 7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1">
                  <a:moveTo>
                    <a:pt x="74" y="11"/>
                  </a:moveTo>
                  <a:lnTo>
                    <a:pt x="67" y="6"/>
                  </a:lnTo>
                  <a:lnTo>
                    <a:pt x="6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0" name="Freeform 86"/>
            <p:cNvSpPr/>
            <p:nvPr/>
          </p:nvSpPr>
          <p:spPr bwMode="auto">
            <a:xfrm>
              <a:off x="4569" y="2203"/>
              <a:ext cx="16" cy="4"/>
            </a:xfrm>
            <a:custGeom>
              <a:avLst/>
              <a:gdLst>
                <a:gd name="T0" fmla="*/ 50 w 50"/>
                <a:gd name="T1" fmla="*/ 12 h 12"/>
                <a:gd name="T2" fmla="*/ 49 w 50"/>
                <a:gd name="T3" fmla="*/ 11 h 12"/>
                <a:gd name="T4" fmla="*/ 44 w 50"/>
                <a:gd name="T5" fmla="*/ 0 h 12"/>
                <a:gd name="T6" fmla="*/ 6 w 50"/>
                <a:gd name="T7" fmla="*/ 0 h 12"/>
                <a:gd name="T8" fmla="*/ 3 w 50"/>
                <a:gd name="T9" fmla="*/ 8 h 12"/>
                <a:gd name="T10" fmla="*/ 0 w 50"/>
                <a:gd name="T11" fmla="*/ 12 h 12"/>
                <a:gd name="T12" fmla="*/ 50 w 5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lnTo>
                    <a:pt x="49" y="11"/>
                  </a:lnTo>
                  <a:lnTo>
                    <a:pt x="44" y="0"/>
                  </a:lnTo>
                  <a:lnTo>
                    <a:pt x="6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1" name="Freeform 87"/>
            <p:cNvSpPr/>
            <p:nvPr/>
          </p:nvSpPr>
          <p:spPr bwMode="auto">
            <a:xfrm>
              <a:off x="4573" y="2196"/>
              <a:ext cx="9" cy="3"/>
            </a:xfrm>
            <a:custGeom>
              <a:avLst/>
              <a:gdLst>
                <a:gd name="T0" fmla="*/ 28 w 28"/>
                <a:gd name="T1" fmla="*/ 11 h 11"/>
                <a:gd name="T2" fmla="*/ 27 w 28"/>
                <a:gd name="T3" fmla="*/ 0 h 11"/>
                <a:gd name="T4" fmla="*/ 3 w 28"/>
                <a:gd name="T5" fmla="*/ 0 h 11"/>
                <a:gd name="T6" fmla="*/ 0 w 28"/>
                <a:gd name="T7" fmla="*/ 11 h 11"/>
                <a:gd name="T8" fmla="*/ 28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8" y="11"/>
                  </a:moveTo>
                  <a:lnTo>
                    <a:pt x="27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2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2" name="Freeform 88"/>
            <p:cNvSpPr/>
            <p:nvPr/>
          </p:nvSpPr>
          <p:spPr bwMode="auto">
            <a:xfrm>
              <a:off x="4571" y="2199"/>
              <a:ext cx="12" cy="4"/>
            </a:xfrm>
            <a:custGeom>
              <a:avLst/>
              <a:gdLst>
                <a:gd name="T0" fmla="*/ 34 w 38"/>
                <a:gd name="T1" fmla="*/ 0 h 11"/>
                <a:gd name="T2" fmla="*/ 6 w 38"/>
                <a:gd name="T3" fmla="*/ 0 h 11"/>
                <a:gd name="T4" fmla="*/ 3 w 38"/>
                <a:gd name="T5" fmla="*/ 5 h 11"/>
                <a:gd name="T6" fmla="*/ 0 w 38"/>
                <a:gd name="T7" fmla="*/ 11 h 11"/>
                <a:gd name="T8" fmla="*/ 38 w 38"/>
                <a:gd name="T9" fmla="*/ 11 h 11"/>
                <a:gd name="T10" fmla="*/ 34 w 3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1">
                  <a:moveTo>
                    <a:pt x="34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11"/>
                  </a:lnTo>
                  <a:lnTo>
                    <a:pt x="38" y="1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3" name="Freeform 89"/>
            <p:cNvSpPr/>
            <p:nvPr/>
          </p:nvSpPr>
          <p:spPr bwMode="auto">
            <a:xfrm>
              <a:off x="4294" y="2203"/>
              <a:ext cx="273" cy="4"/>
            </a:xfrm>
            <a:custGeom>
              <a:avLst/>
              <a:gdLst>
                <a:gd name="T0" fmla="*/ 812 w 818"/>
                <a:gd name="T1" fmla="*/ 12 h 12"/>
                <a:gd name="T2" fmla="*/ 814 w 818"/>
                <a:gd name="T3" fmla="*/ 8 h 12"/>
                <a:gd name="T4" fmla="*/ 818 w 818"/>
                <a:gd name="T5" fmla="*/ 0 h 12"/>
                <a:gd name="T6" fmla="*/ 4 w 818"/>
                <a:gd name="T7" fmla="*/ 0 h 12"/>
                <a:gd name="T8" fmla="*/ 0 w 818"/>
                <a:gd name="T9" fmla="*/ 12 h 12"/>
                <a:gd name="T10" fmla="*/ 765 w 818"/>
                <a:gd name="T11" fmla="*/ 12 h 12"/>
                <a:gd name="T12" fmla="*/ 767 w 818"/>
                <a:gd name="T13" fmla="*/ 6 h 12"/>
                <a:gd name="T14" fmla="*/ 773 w 818"/>
                <a:gd name="T15" fmla="*/ 2 h 12"/>
                <a:gd name="T16" fmla="*/ 777 w 818"/>
                <a:gd name="T17" fmla="*/ 4 h 12"/>
                <a:gd name="T18" fmla="*/ 779 w 818"/>
                <a:gd name="T19" fmla="*/ 7 h 12"/>
                <a:gd name="T20" fmla="*/ 782 w 818"/>
                <a:gd name="T21" fmla="*/ 12 h 12"/>
                <a:gd name="T22" fmla="*/ 812 w 818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8" h="12">
                  <a:moveTo>
                    <a:pt x="812" y="12"/>
                  </a:moveTo>
                  <a:lnTo>
                    <a:pt x="814" y="8"/>
                  </a:lnTo>
                  <a:lnTo>
                    <a:pt x="818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765" y="12"/>
                  </a:lnTo>
                  <a:lnTo>
                    <a:pt x="767" y="6"/>
                  </a:lnTo>
                  <a:lnTo>
                    <a:pt x="773" y="2"/>
                  </a:lnTo>
                  <a:lnTo>
                    <a:pt x="777" y="4"/>
                  </a:lnTo>
                  <a:lnTo>
                    <a:pt x="779" y="7"/>
                  </a:lnTo>
                  <a:lnTo>
                    <a:pt x="782" y="12"/>
                  </a:lnTo>
                  <a:lnTo>
                    <a:pt x="812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4" name="Freeform 90"/>
            <p:cNvSpPr/>
            <p:nvPr/>
          </p:nvSpPr>
          <p:spPr bwMode="auto">
            <a:xfrm>
              <a:off x="4295" y="2199"/>
              <a:ext cx="272" cy="4"/>
            </a:xfrm>
            <a:custGeom>
              <a:avLst/>
              <a:gdLst>
                <a:gd name="T0" fmla="*/ 814 w 816"/>
                <a:gd name="T1" fmla="*/ 11 h 11"/>
                <a:gd name="T2" fmla="*/ 816 w 816"/>
                <a:gd name="T3" fmla="*/ 0 h 11"/>
                <a:gd name="T4" fmla="*/ 3 w 816"/>
                <a:gd name="T5" fmla="*/ 0 h 11"/>
                <a:gd name="T6" fmla="*/ 0 w 816"/>
                <a:gd name="T7" fmla="*/ 11 h 11"/>
                <a:gd name="T8" fmla="*/ 814 w 81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11">
                  <a:moveTo>
                    <a:pt x="814" y="11"/>
                  </a:moveTo>
                  <a:lnTo>
                    <a:pt x="816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1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5" name="Freeform 91"/>
            <p:cNvSpPr/>
            <p:nvPr/>
          </p:nvSpPr>
          <p:spPr bwMode="auto">
            <a:xfrm>
              <a:off x="4296" y="2196"/>
              <a:ext cx="272" cy="3"/>
            </a:xfrm>
            <a:custGeom>
              <a:avLst/>
              <a:gdLst>
                <a:gd name="T0" fmla="*/ 813 w 816"/>
                <a:gd name="T1" fmla="*/ 11 h 11"/>
                <a:gd name="T2" fmla="*/ 816 w 816"/>
                <a:gd name="T3" fmla="*/ 0 h 11"/>
                <a:gd name="T4" fmla="*/ 786 w 816"/>
                <a:gd name="T5" fmla="*/ 0 h 11"/>
                <a:gd name="T6" fmla="*/ 1 w 816"/>
                <a:gd name="T7" fmla="*/ 0 h 11"/>
                <a:gd name="T8" fmla="*/ 0 w 816"/>
                <a:gd name="T9" fmla="*/ 11 h 11"/>
                <a:gd name="T10" fmla="*/ 813 w 81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6" h="11">
                  <a:moveTo>
                    <a:pt x="813" y="11"/>
                  </a:moveTo>
                  <a:lnTo>
                    <a:pt x="816" y="0"/>
                  </a:lnTo>
                  <a:lnTo>
                    <a:pt x="786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813" y="11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6" name="Freeform 92"/>
            <p:cNvSpPr/>
            <p:nvPr/>
          </p:nvSpPr>
          <p:spPr bwMode="auto">
            <a:xfrm>
              <a:off x="3670" y="2170"/>
              <a:ext cx="885" cy="4"/>
            </a:xfrm>
            <a:custGeom>
              <a:avLst/>
              <a:gdLst>
                <a:gd name="T0" fmla="*/ 2639 w 2653"/>
                <a:gd name="T1" fmla="*/ 8 h 11"/>
                <a:gd name="T2" fmla="*/ 2644 w 2653"/>
                <a:gd name="T3" fmla="*/ 2 h 11"/>
                <a:gd name="T4" fmla="*/ 2653 w 2653"/>
                <a:gd name="T5" fmla="*/ 0 h 11"/>
                <a:gd name="T6" fmla="*/ 0 w 2653"/>
                <a:gd name="T7" fmla="*/ 0 h 11"/>
                <a:gd name="T8" fmla="*/ 7 w 2653"/>
                <a:gd name="T9" fmla="*/ 3 h 11"/>
                <a:gd name="T10" fmla="*/ 15 w 2653"/>
                <a:gd name="T11" fmla="*/ 11 h 11"/>
                <a:gd name="T12" fmla="*/ 785 w 2653"/>
                <a:gd name="T13" fmla="*/ 11 h 11"/>
                <a:gd name="T14" fmla="*/ 786 w 2653"/>
                <a:gd name="T15" fmla="*/ 5 h 11"/>
                <a:gd name="T16" fmla="*/ 860 w 2653"/>
                <a:gd name="T17" fmla="*/ 5 h 11"/>
                <a:gd name="T18" fmla="*/ 860 w 2653"/>
                <a:gd name="T19" fmla="*/ 9 h 11"/>
                <a:gd name="T20" fmla="*/ 860 w 2653"/>
                <a:gd name="T21" fmla="*/ 11 h 11"/>
                <a:gd name="T22" fmla="*/ 902 w 2653"/>
                <a:gd name="T23" fmla="*/ 11 h 11"/>
                <a:gd name="T24" fmla="*/ 911 w 2653"/>
                <a:gd name="T25" fmla="*/ 5 h 11"/>
                <a:gd name="T26" fmla="*/ 923 w 2653"/>
                <a:gd name="T27" fmla="*/ 3 h 11"/>
                <a:gd name="T28" fmla="*/ 934 w 2653"/>
                <a:gd name="T29" fmla="*/ 5 h 11"/>
                <a:gd name="T30" fmla="*/ 943 w 2653"/>
                <a:gd name="T31" fmla="*/ 11 h 11"/>
                <a:gd name="T32" fmla="*/ 1708 w 2653"/>
                <a:gd name="T33" fmla="*/ 11 h 11"/>
                <a:gd name="T34" fmla="*/ 1720 w 2653"/>
                <a:gd name="T35" fmla="*/ 5 h 11"/>
                <a:gd name="T36" fmla="*/ 1736 w 2653"/>
                <a:gd name="T37" fmla="*/ 3 h 11"/>
                <a:gd name="T38" fmla="*/ 1750 w 2653"/>
                <a:gd name="T39" fmla="*/ 5 h 11"/>
                <a:gd name="T40" fmla="*/ 1762 w 2653"/>
                <a:gd name="T41" fmla="*/ 11 h 11"/>
                <a:gd name="T42" fmla="*/ 1817 w 2653"/>
                <a:gd name="T43" fmla="*/ 11 h 11"/>
                <a:gd name="T44" fmla="*/ 1827 w 2653"/>
                <a:gd name="T45" fmla="*/ 5 h 11"/>
                <a:gd name="T46" fmla="*/ 1838 w 2653"/>
                <a:gd name="T47" fmla="*/ 3 h 11"/>
                <a:gd name="T48" fmla="*/ 1849 w 2653"/>
                <a:gd name="T49" fmla="*/ 5 h 11"/>
                <a:gd name="T50" fmla="*/ 1860 w 2653"/>
                <a:gd name="T51" fmla="*/ 11 h 11"/>
                <a:gd name="T52" fmla="*/ 2638 w 2653"/>
                <a:gd name="T53" fmla="*/ 11 h 11"/>
                <a:gd name="T54" fmla="*/ 2639 w 2653"/>
                <a:gd name="T5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53" h="11">
                  <a:moveTo>
                    <a:pt x="2639" y="8"/>
                  </a:moveTo>
                  <a:lnTo>
                    <a:pt x="2644" y="2"/>
                  </a:lnTo>
                  <a:lnTo>
                    <a:pt x="2653" y="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5" y="11"/>
                  </a:lnTo>
                  <a:lnTo>
                    <a:pt x="785" y="11"/>
                  </a:lnTo>
                  <a:lnTo>
                    <a:pt x="786" y="5"/>
                  </a:lnTo>
                  <a:lnTo>
                    <a:pt x="860" y="5"/>
                  </a:lnTo>
                  <a:lnTo>
                    <a:pt x="860" y="9"/>
                  </a:lnTo>
                  <a:lnTo>
                    <a:pt x="860" y="11"/>
                  </a:lnTo>
                  <a:lnTo>
                    <a:pt x="902" y="11"/>
                  </a:lnTo>
                  <a:lnTo>
                    <a:pt x="911" y="5"/>
                  </a:lnTo>
                  <a:lnTo>
                    <a:pt x="923" y="3"/>
                  </a:lnTo>
                  <a:lnTo>
                    <a:pt x="934" y="5"/>
                  </a:lnTo>
                  <a:lnTo>
                    <a:pt x="943" y="11"/>
                  </a:lnTo>
                  <a:lnTo>
                    <a:pt x="1708" y="11"/>
                  </a:lnTo>
                  <a:lnTo>
                    <a:pt x="1720" y="5"/>
                  </a:lnTo>
                  <a:lnTo>
                    <a:pt x="1736" y="3"/>
                  </a:lnTo>
                  <a:lnTo>
                    <a:pt x="1750" y="5"/>
                  </a:lnTo>
                  <a:lnTo>
                    <a:pt x="1762" y="11"/>
                  </a:lnTo>
                  <a:lnTo>
                    <a:pt x="1817" y="11"/>
                  </a:lnTo>
                  <a:lnTo>
                    <a:pt x="1827" y="5"/>
                  </a:lnTo>
                  <a:lnTo>
                    <a:pt x="1838" y="3"/>
                  </a:lnTo>
                  <a:lnTo>
                    <a:pt x="1849" y="5"/>
                  </a:lnTo>
                  <a:lnTo>
                    <a:pt x="1860" y="11"/>
                  </a:lnTo>
                  <a:lnTo>
                    <a:pt x="2638" y="11"/>
                  </a:lnTo>
                  <a:lnTo>
                    <a:pt x="2639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7" name="Freeform 93"/>
            <p:cNvSpPr/>
            <p:nvPr/>
          </p:nvSpPr>
          <p:spPr bwMode="auto">
            <a:xfrm>
              <a:off x="4293" y="2177"/>
              <a:ext cx="254" cy="4"/>
            </a:xfrm>
            <a:custGeom>
              <a:avLst/>
              <a:gdLst>
                <a:gd name="T0" fmla="*/ 759 w 762"/>
                <a:gd name="T1" fmla="*/ 11 h 11"/>
                <a:gd name="T2" fmla="*/ 762 w 762"/>
                <a:gd name="T3" fmla="*/ 0 h 11"/>
                <a:gd name="T4" fmla="*/ 0 w 762"/>
                <a:gd name="T5" fmla="*/ 0 h 11"/>
                <a:gd name="T6" fmla="*/ 5 w 762"/>
                <a:gd name="T7" fmla="*/ 11 h 11"/>
                <a:gd name="T8" fmla="*/ 759 w 76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11">
                  <a:moveTo>
                    <a:pt x="759" y="11"/>
                  </a:moveTo>
                  <a:lnTo>
                    <a:pt x="762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59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8" name="Freeform 94"/>
            <p:cNvSpPr/>
            <p:nvPr/>
          </p:nvSpPr>
          <p:spPr bwMode="auto">
            <a:xfrm>
              <a:off x="4290" y="2174"/>
              <a:ext cx="260" cy="3"/>
            </a:xfrm>
            <a:custGeom>
              <a:avLst/>
              <a:gdLst>
                <a:gd name="T0" fmla="*/ 771 w 778"/>
                <a:gd name="T1" fmla="*/ 10 h 10"/>
                <a:gd name="T2" fmla="*/ 778 w 778"/>
                <a:gd name="T3" fmla="*/ 0 h 10"/>
                <a:gd name="T4" fmla="*/ 0 w 778"/>
                <a:gd name="T5" fmla="*/ 0 h 10"/>
                <a:gd name="T6" fmla="*/ 8 w 778"/>
                <a:gd name="T7" fmla="*/ 9 h 10"/>
                <a:gd name="T8" fmla="*/ 9 w 778"/>
                <a:gd name="T9" fmla="*/ 10 h 10"/>
                <a:gd name="T10" fmla="*/ 771 w 77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8" h="10">
                  <a:moveTo>
                    <a:pt x="771" y="10"/>
                  </a:moveTo>
                  <a:lnTo>
                    <a:pt x="778" y="0"/>
                  </a:lnTo>
                  <a:lnTo>
                    <a:pt x="0" y="0"/>
                  </a:lnTo>
                  <a:lnTo>
                    <a:pt x="8" y="9"/>
                  </a:lnTo>
                  <a:lnTo>
                    <a:pt x="9" y="10"/>
                  </a:lnTo>
                  <a:lnTo>
                    <a:pt x="77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99" name="Freeform 95"/>
            <p:cNvSpPr/>
            <p:nvPr/>
          </p:nvSpPr>
          <p:spPr bwMode="auto">
            <a:xfrm>
              <a:off x="4297" y="2188"/>
              <a:ext cx="252" cy="4"/>
            </a:xfrm>
            <a:custGeom>
              <a:avLst/>
              <a:gdLst>
                <a:gd name="T0" fmla="*/ 757 w 757"/>
                <a:gd name="T1" fmla="*/ 12 h 12"/>
                <a:gd name="T2" fmla="*/ 753 w 757"/>
                <a:gd name="T3" fmla="*/ 6 h 12"/>
                <a:gd name="T4" fmla="*/ 752 w 757"/>
                <a:gd name="T5" fmla="*/ 0 h 12"/>
                <a:gd name="T6" fmla="*/ 0 w 757"/>
                <a:gd name="T7" fmla="*/ 0 h 12"/>
                <a:gd name="T8" fmla="*/ 0 w 757"/>
                <a:gd name="T9" fmla="*/ 12 h 12"/>
                <a:gd name="T10" fmla="*/ 757 w 75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12">
                  <a:moveTo>
                    <a:pt x="757" y="12"/>
                  </a:moveTo>
                  <a:lnTo>
                    <a:pt x="753" y="6"/>
                  </a:lnTo>
                  <a:lnTo>
                    <a:pt x="752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57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0" name="Freeform 96"/>
            <p:cNvSpPr/>
            <p:nvPr/>
          </p:nvSpPr>
          <p:spPr bwMode="auto">
            <a:xfrm>
              <a:off x="4297" y="2192"/>
              <a:ext cx="261" cy="4"/>
            </a:xfrm>
            <a:custGeom>
              <a:avLst/>
              <a:gdLst>
                <a:gd name="T0" fmla="*/ 759 w 785"/>
                <a:gd name="T1" fmla="*/ 3 h 11"/>
                <a:gd name="T2" fmla="*/ 757 w 785"/>
                <a:gd name="T3" fmla="*/ 0 h 11"/>
                <a:gd name="T4" fmla="*/ 0 w 785"/>
                <a:gd name="T5" fmla="*/ 0 h 11"/>
                <a:gd name="T6" fmla="*/ 0 w 785"/>
                <a:gd name="T7" fmla="*/ 1 h 11"/>
                <a:gd name="T8" fmla="*/ 0 w 785"/>
                <a:gd name="T9" fmla="*/ 11 h 11"/>
                <a:gd name="T10" fmla="*/ 785 w 785"/>
                <a:gd name="T11" fmla="*/ 11 h 11"/>
                <a:gd name="T12" fmla="*/ 759 w 785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5" h="11">
                  <a:moveTo>
                    <a:pt x="759" y="3"/>
                  </a:moveTo>
                  <a:lnTo>
                    <a:pt x="75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85" y="11"/>
                  </a:lnTo>
                  <a:lnTo>
                    <a:pt x="759" y="3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1" name="Freeform 97"/>
            <p:cNvSpPr/>
            <p:nvPr/>
          </p:nvSpPr>
          <p:spPr bwMode="auto">
            <a:xfrm>
              <a:off x="4296" y="2185"/>
              <a:ext cx="251" cy="3"/>
            </a:xfrm>
            <a:custGeom>
              <a:avLst/>
              <a:gdLst>
                <a:gd name="T0" fmla="*/ 753 w 753"/>
                <a:gd name="T1" fmla="*/ 10 h 10"/>
                <a:gd name="T2" fmla="*/ 750 w 753"/>
                <a:gd name="T3" fmla="*/ 0 h 10"/>
                <a:gd name="T4" fmla="*/ 0 w 753"/>
                <a:gd name="T5" fmla="*/ 0 h 10"/>
                <a:gd name="T6" fmla="*/ 1 w 753"/>
                <a:gd name="T7" fmla="*/ 10 h 10"/>
                <a:gd name="T8" fmla="*/ 753 w 75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3" h="10">
                  <a:moveTo>
                    <a:pt x="753" y="10"/>
                  </a:moveTo>
                  <a:lnTo>
                    <a:pt x="750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53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2" name="Freeform 98"/>
            <p:cNvSpPr/>
            <p:nvPr/>
          </p:nvSpPr>
          <p:spPr bwMode="auto">
            <a:xfrm>
              <a:off x="4295" y="2181"/>
              <a:ext cx="251" cy="4"/>
            </a:xfrm>
            <a:custGeom>
              <a:avLst/>
              <a:gdLst>
                <a:gd name="T0" fmla="*/ 754 w 754"/>
                <a:gd name="T1" fmla="*/ 12 h 12"/>
                <a:gd name="T2" fmla="*/ 754 w 754"/>
                <a:gd name="T3" fmla="*/ 5 h 12"/>
                <a:gd name="T4" fmla="*/ 754 w 754"/>
                <a:gd name="T5" fmla="*/ 0 h 12"/>
                <a:gd name="T6" fmla="*/ 0 w 754"/>
                <a:gd name="T7" fmla="*/ 0 h 12"/>
                <a:gd name="T8" fmla="*/ 1 w 754"/>
                <a:gd name="T9" fmla="*/ 5 h 12"/>
                <a:gd name="T10" fmla="*/ 4 w 754"/>
                <a:gd name="T11" fmla="*/ 12 h 12"/>
                <a:gd name="T12" fmla="*/ 754 w 75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12">
                  <a:moveTo>
                    <a:pt x="754" y="12"/>
                  </a:moveTo>
                  <a:lnTo>
                    <a:pt x="754" y="5"/>
                  </a:lnTo>
                  <a:lnTo>
                    <a:pt x="754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4" y="12"/>
                  </a:lnTo>
                  <a:lnTo>
                    <a:pt x="754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3" name="Freeform 99"/>
            <p:cNvSpPr/>
            <p:nvPr/>
          </p:nvSpPr>
          <p:spPr bwMode="auto">
            <a:xfrm>
              <a:off x="4555" y="2207"/>
              <a:ext cx="10" cy="4"/>
            </a:xfrm>
            <a:custGeom>
              <a:avLst/>
              <a:gdLst>
                <a:gd name="T0" fmla="*/ 0 w 30"/>
                <a:gd name="T1" fmla="*/ 0 h 11"/>
                <a:gd name="T2" fmla="*/ 0 w 30"/>
                <a:gd name="T3" fmla="*/ 2 h 11"/>
                <a:gd name="T4" fmla="*/ 0 w 30"/>
                <a:gd name="T5" fmla="*/ 7 h 11"/>
                <a:gd name="T6" fmla="*/ 2 w 30"/>
                <a:gd name="T7" fmla="*/ 10 h 11"/>
                <a:gd name="T8" fmla="*/ 5 w 30"/>
                <a:gd name="T9" fmla="*/ 10 h 11"/>
                <a:gd name="T10" fmla="*/ 9 w 30"/>
                <a:gd name="T11" fmla="*/ 11 h 11"/>
                <a:gd name="T12" fmla="*/ 14 w 30"/>
                <a:gd name="T13" fmla="*/ 10 h 11"/>
                <a:gd name="T14" fmla="*/ 20 w 30"/>
                <a:gd name="T15" fmla="*/ 7 h 11"/>
                <a:gd name="T16" fmla="*/ 30 w 30"/>
                <a:gd name="T17" fmla="*/ 0 h 11"/>
                <a:gd name="T18" fmla="*/ 0 w 3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1">
                  <a:moveTo>
                    <a:pt x="0" y="0"/>
                  </a:moveTo>
                  <a:lnTo>
                    <a:pt x="0" y="2"/>
                  </a:lnTo>
                  <a:lnTo>
                    <a:pt x="0" y="7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9" y="11"/>
                  </a:lnTo>
                  <a:lnTo>
                    <a:pt x="14" y="10"/>
                  </a:lnTo>
                  <a:lnTo>
                    <a:pt x="20" y="7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4" name="Freeform 100"/>
            <p:cNvSpPr/>
            <p:nvPr/>
          </p:nvSpPr>
          <p:spPr bwMode="auto">
            <a:xfrm>
              <a:off x="4289" y="2207"/>
              <a:ext cx="262" cy="4"/>
            </a:xfrm>
            <a:custGeom>
              <a:avLst/>
              <a:gdLst>
                <a:gd name="T0" fmla="*/ 786 w 786"/>
                <a:gd name="T1" fmla="*/ 11 h 11"/>
                <a:gd name="T2" fmla="*/ 779 w 786"/>
                <a:gd name="T3" fmla="*/ 0 h 11"/>
                <a:gd name="T4" fmla="*/ 14 w 786"/>
                <a:gd name="T5" fmla="*/ 0 h 11"/>
                <a:gd name="T6" fmla="*/ 11 w 786"/>
                <a:gd name="T7" fmla="*/ 5 h 11"/>
                <a:gd name="T8" fmla="*/ 0 w 786"/>
                <a:gd name="T9" fmla="*/ 11 h 11"/>
                <a:gd name="T10" fmla="*/ 786 w 78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6" h="11">
                  <a:moveTo>
                    <a:pt x="786" y="11"/>
                  </a:moveTo>
                  <a:lnTo>
                    <a:pt x="779" y="0"/>
                  </a:lnTo>
                  <a:lnTo>
                    <a:pt x="14" y="0"/>
                  </a:lnTo>
                  <a:lnTo>
                    <a:pt x="11" y="5"/>
                  </a:lnTo>
                  <a:lnTo>
                    <a:pt x="0" y="11"/>
                  </a:lnTo>
                  <a:lnTo>
                    <a:pt x="786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5" name="Freeform 101"/>
            <p:cNvSpPr/>
            <p:nvPr/>
          </p:nvSpPr>
          <p:spPr bwMode="auto">
            <a:xfrm>
              <a:off x="4258" y="2174"/>
              <a:ext cx="18" cy="3"/>
            </a:xfrm>
            <a:custGeom>
              <a:avLst/>
              <a:gdLst>
                <a:gd name="T0" fmla="*/ 47 w 55"/>
                <a:gd name="T1" fmla="*/ 10 h 10"/>
                <a:gd name="T2" fmla="*/ 55 w 55"/>
                <a:gd name="T3" fmla="*/ 0 h 10"/>
                <a:gd name="T4" fmla="*/ 0 w 55"/>
                <a:gd name="T5" fmla="*/ 0 h 10"/>
                <a:gd name="T6" fmla="*/ 1 w 55"/>
                <a:gd name="T7" fmla="*/ 1 h 10"/>
                <a:gd name="T8" fmla="*/ 4 w 55"/>
                <a:gd name="T9" fmla="*/ 4 h 10"/>
                <a:gd name="T10" fmla="*/ 8 w 55"/>
                <a:gd name="T11" fmla="*/ 10 h 10"/>
                <a:gd name="T12" fmla="*/ 47 w 55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0">
                  <a:moveTo>
                    <a:pt x="47" y="10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4" y="4"/>
                  </a:lnTo>
                  <a:lnTo>
                    <a:pt x="8" y="10"/>
                  </a:lnTo>
                  <a:lnTo>
                    <a:pt x="47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6" name="Freeform 102"/>
            <p:cNvSpPr/>
            <p:nvPr/>
          </p:nvSpPr>
          <p:spPr bwMode="auto">
            <a:xfrm>
              <a:off x="4260" y="2177"/>
              <a:ext cx="13" cy="4"/>
            </a:xfrm>
            <a:custGeom>
              <a:avLst/>
              <a:gdLst>
                <a:gd name="T0" fmla="*/ 34 w 39"/>
                <a:gd name="T1" fmla="*/ 11 h 11"/>
                <a:gd name="T2" fmla="*/ 39 w 39"/>
                <a:gd name="T3" fmla="*/ 0 h 11"/>
                <a:gd name="T4" fmla="*/ 0 w 39"/>
                <a:gd name="T5" fmla="*/ 0 h 11"/>
                <a:gd name="T6" fmla="*/ 3 w 39"/>
                <a:gd name="T7" fmla="*/ 11 h 11"/>
                <a:gd name="T8" fmla="*/ 34 w 3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34" y="11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7" name="Freeform 103"/>
            <p:cNvSpPr/>
            <p:nvPr/>
          </p:nvSpPr>
          <p:spPr bwMode="auto">
            <a:xfrm>
              <a:off x="4258" y="2185"/>
              <a:ext cx="12" cy="3"/>
            </a:xfrm>
            <a:custGeom>
              <a:avLst/>
              <a:gdLst>
                <a:gd name="T0" fmla="*/ 7 w 36"/>
                <a:gd name="T1" fmla="*/ 0 h 10"/>
                <a:gd name="T2" fmla="*/ 5 w 36"/>
                <a:gd name="T3" fmla="*/ 7 h 10"/>
                <a:gd name="T4" fmla="*/ 0 w 36"/>
                <a:gd name="T5" fmla="*/ 10 h 10"/>
                <a:gd name="T6" fmla="*/ 35 w 36"/>
                <a:gd name="T7" fmla="*/ 10 h 10"/>
                <a:gd name="T8" fmla="*/ 36 w 36"/>
                <a:gd name="T9" fmla="*/ 0 h 10"/>
                <a:gd name="T10" fmla="*/ 7 w 3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0">
                  <a:moveTo>
                    <a:pt x="7" y="0"/>
                  </a:moveTo>
                  <a:lnTo>
                    <a:pt x="5" y="7"/>
                  </a:lnTo>
                  <a:lnTo>
                    <a:pt x="0" y="10"/>
                  </a:lnTo>
                  <a:lnTo>
                    <a:pt x="35" y="10"/>
                  </a:lnTo>
                  <a:lnTo>
                    <a:pt x="3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8" name="Freeform 104"/>
            <p:cNvSpPr/>
            <p:nvPr/>
          </p:nvSpPr>
          <p:spPr bwMode="auto">
            <a:xfrm>
              <a:off x="4253" y="2188"/>
              <a:ext cx="17" cy="4"/>
            </a:xfrm>
            <a:custGeom>
              <a:avLst/>
              <a:gdLst>
                <a:gd name="T0" fmla="*/ 49 w 50"/>
                <a:gd name="T1" fmla="*/ 12 h 12"/>
                <a:gd name="T2" fmla="*/ 50 w 50"/>
                <a:gd name="T3" fmla="*/ 0 h 12"/>
                <a:gd name="T4" fmla="*/ 15 w 50"/>
                <a:gd name="T5" fmla="*/ 0 h 12"/>
                <a:gd name="T6" fmla="*/ 0 w 50"/>
                <a:gd name="T7" fmla="*/ 10 h 12"/>
                <a:gd name="T8" fmla="*/ 4 w 50"/>
                <a:gd name="T9" fmla="*/ 12 h 12"/>
                <a:gd name="T10" fmla="*/ 49 w 50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2">
                  <a:moveTo>
                    <a:pt x="49" y="12"/>
                  </a:moveTo>
                  <a:lnTo>
                    <a:pt x="50" y="0"/>
                  </a:lnTo>
                  <a:lnTo>
                    <a:pt x="15" y="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09" name="Freeform 105"/>
            <p:cNvSpPr/>
            <p:nvPr/>
          </p:nvSpPr>
          <p:spPr bwMode="auto">
            <a:xfrm>
              <a:off x="4254" y="2192"/>
              <a:ext cx="16" cy="4"/>
            </a:xfrm>
            <a:custGeom>
              <a:avLst/>
              <a:gdLst>
                <a:gd name="T0" fmla="*/ 45 w 46"/>
                <a:gd name="T1" fmla="*/ 1 h 11"/>
                <a:gd name="T2" fmla="*/ 45 w 46"/>
                <a:gd name="T3" fmla="*/ 0 h 11"/>
                <a:gd name="T4" fmla="*/ 0 w 46"/>
                <a:gd name="T5" fmla="*/ 0 h 11"/>
                <a:gd name="T6" fmla="*/ 14 w 46"/>
                <a:gd name="T7" fmla="*/ 11 h 11"/>
                <a:gd name="T8" fmla="*/ 46 w 46"/>
                <a:gd name="T9" fmla="*/ 11 h 11"/>
                <a:gd name="T10" fmla="*/ 45 w 4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">
                  <a:moveTo>
                    <a:pt x="45" y="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4" y="11"/>
                  </a:lnTo>
                  <a:lnTo>
                    <a:pt x="46" y="11"/>
                  </a:lnTo>
                  <a:lnTo>
                    <a:pt x="45" y="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0" name="Freeform 106"/>
            <p:cNvSpPr/>
            <p:nvPr/>
          </p:nvSpPr>
          <p:spPr bwMode="auto">
            <a:xfrm>
              <a:off x="4260" y="2181"/>
              <a:ext cx="12" cy="4"/>
            </a:xfrm>
            <a:custGeom>
              <a:avLst/>
              <a:gdLst>
                <a:gd name="T0" fmla="*/ 0 w 34"/>
                <a:gd name="T1" fmla="*/ 12 h 12"/>
                <a:gd name="T2" fmla="*/ 29 w 34"/>
                <a:gd name="T3" fmla="*/ 12 h 12"/>
                <a:gd name="T4" fmla="*/ 30 w 34"/>
                <a:gd name="T5" fmla="*/ 5 h 12"/>
                <a:gd name="T6" fmla="*/ 34 w 34"/>
                <a:gd name="T7" fmla="*/ 0 h 12"/>
                <a:gd name="T8" fmla="*/ 3 w 34"/>
                <a:gd name="T9" fmla="*/ 0 h 12"/>
                <a:gd name="T10" fmla="*/ 0 w 3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2">
                  <a:moveTo>
                    <a:pt x="0" y="12"/>
                  </a:moveTo>
                  <a:lnTo>
                    <a:pt x="29" y="12"/>
                  </a:lnTo>
                  <a:lnTo>
                    <a:pt x="30" y="5"/>
                  </a:lnTo>
                  <a:lnTo>
                    <a:pt x="34" y="0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1" name="Freeform 107"/>
            <p:cNvSpPr/>
            <p:nvPr/>
          </p:nvSpPr>
          <p:spPr bwMode="auto">
            <a:xfrm>
              <a:off x="3985" y="2174"/>
              <a:ext cx="255" cy="3"/>
            </a:xfrm>
            <a:custGeom>
              <a:avLst/>
              <a:gdLst>
                <a:gd name="T0" fmla="*/ 757 w 765"/>
                <a:gd name="T1" fmla="*/ 10 h 10"/>
                <a:gd name="T2" fmla="*/ 759 w 765"/>
                <a:gd name="T3" fmla="*/ 4 h 10"/>
                <a:gd name="T4" fmla="*/ 764 w 765"/>
                <a:gd name="T5" fmla="*/ 1 h 10"/>
                <a:gd name="T6" fmla="*/ 765 w 765"/>
                <a:gd name="T7" fmla="*/ 0 h 10"/>
                <a:gd name="T8" fmla="*/ 0 w 765"/>
                <a:gd name="T9" fmla="*/ 0 h 10"/>
                <a:gd name="T10" fmla="*/ 4 w 765"/>
                <a:gd name="T11" fmla="*/ 3 h 10"/>
                <a:gd name="T12" fmla="*/ 9 w 765"/>
                <a:gd name="T13" fmla="*/ 9 h 10"/>
                <a:gd name="T14" fmla="*/ 10 w 765"/>
                <a:gd name="T15" fmla="*/ 10 h 10"/>
                <a:gd name="T16" fmla="*/ 757 w 765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10">
                  <a:moveTo>
                    <a:pt x="757" y="10"/>
                  </a:moveTo>
                  <a:lnTo>
                    <a:pt x="759" y="4"/>
                  </a:lnTo>
                  <a:lnTo>
                    <a:pt x="764" y="1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9" y="9"/>
                  </a:lnTo>
                  <a:lnTo>
                    <a:pt x="10" y="10"/>
                  </a:lnTo>
                  <a:lnTo>
                    <a:pt x="757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2" name="Freeform 108"/>
            <p:cNvSpPr/>
            <p:nvPr/>
          </p:nvSpPr>
          <p:spPr bwMode="auto">
            <a:xfrm>
              <a:off x="3991" y="2188"/>
              <a:ext cx="253" cy="4"/>
            </a:xfrm>
            <a:custGeom>
              <a:avLst/>
              <a:gdLst>
                <a:gd name="T0" fmla="*/ 754 w 757"/>
                <a:gd name="T1" fmla="*/ 12 h 12"/>
                <a:gd name="T2" fmla="*/ 757 w 757"/>
                <a:gd name="T3" fmla="*/ 10 h 12"/>
                <a:gd name="T4" fmla="*/ 744 w 757"/>
                <a:gd name="T5" fmla="*/ 0 h 12"/>
                <a:gd name="T6" fmla="*/ 0 w 757"/>
                <a:gd name="T7" fmla="*/ 0 h 12"/>
                <a:gd name="T8" fmla="*/ 0 w 757"/>
                <a:gd name="T9" fmla="*/ 12 h 12"/>
                <a:gd name="T10" fmla="*/ 754 w 75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12">
                  <a:moveTo>
                    <a:pt x="754" y="12"/>
                  </a:moveTo>
                  <a:lnTo>
                    <a:pt x="757" y="10"/>
                  </a:lnTo>
                  <a:lnTo>
                    <a:pt x="74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54" y="1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3" name="Freeform 109"/>
            <p:cNvSpPr/>
            <p:nvPr/>
          </p:nvSpPr>
          <p:spPr bwMode="auto">
            <a:xfrm>
              <a:off x="3991" y="2185"/>
              <a:ext cx="248" cy="3"/>
            </a:xfrm>
            <a:custGeom>
              <a:avLst/>
              <a:gdLst>
                <a:gd name="T0" fmla="*/ 741 w 746"/>
                <a:gd name="T1" fmla="*/ 7 h 10"/>
                <a:gd name="T2" fmla="*/ 739 w 746"/>
                <a:gd name="T3" fmla="*/ 0 h 10"/>
                <a:gd name="T4" fmla="*/ 0 w 746"/>
                <a:gd name="T5" fmla="*/ 0 h 10"/>
                <a:gd name="T6" fmla="*/ 2 w 746"/>
                <a:gd name="T7" fmla="*/ 10 h 10"/>
                <a:gd name="T8" fmla="*/ 746 w 746"/>
                <a:gd name="T9" fmla="*/ 10 h 10"/>
                <a:gd name="T10" fmla="*/ 741 w 746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6" h="10">
                  <a:moveTo>
                    <a:pt x="741" y="7"/>
                  </a:moveTo>
                  <a:lnTo>
                    <a:pt x="739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46" y="10"/>
                  </a:lnTo>
                  <a:lnTo>
                    <a:pt x="741" y="7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4" name="Freeform 110"/>
            <p:cNvSpPr/>
            <p:nvPr/>
          </p:nvSpPr>
          <p:spPr bwMode="auto">
            <a:xfrm>
              <a:off x="3990" y="2181"/>
              <a:ext cx="247" cy="4"/>
            </a:xfrm>
            <a:custGeom>
              <a:avLst/>
              <a:gdLst>
                <a:gd name="T0" fmla="*/ 742 w 742"/>
                <a:gd name="T1" fmla="*/ 12 h 12"/>
                <a:gd name="T2" fmla="*/ 738 w 742"/>
                <a:gd name="T3" fmla="*/ 0 h 12"/>
                <a:gd name="T4" fmla="*/ 0 w 742"/>
                <a:gd name="T5" fmla="*/ 0 h 12"/>
                <a:gd name="T6" fmla="*/ 1 w 742"/>
                <a:gd name="T7" fmla="*/ 5 h 12"/>
                <a:gd name="T8" fmla="*/ 3 w 742"/>
                <a:gd name="T9" fmla="*/ 12 h 12"/>
                <a:gd name="T10" fmla="*/ 742 w 74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2" h="12">
                  <a:moveTo>
                    <a:pt x="742" y="12"/>
                  </a:moveTo>
                  <a:lnTo>
                    <a:pt x="738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12"/>
                  </a:lnTo>
                  <a:lnTo>
                    <a:pt x="742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5" name="Freeform 111"/>
            <p:cNvSpPr/>
            <p:nvPr/>
          </p:nvSpPr>
          <p:spPr bwMode="auto">
            <a:xfrm>
              <a:off x="3988" y="2177"/>
              <a:ext cx="249" cy="4"/>
            </a:xfrm>
            <a:custGeom>
              <a:avLst/>
              <a:gdLst>
                <a:gd name="T0" fmla="*/ 743 w 747"/>
                <a:gd name="T1" fmla="*/ 11 h 11"/>
                <a:gd name="T2" fmla="*/ 747 w 747"/>
                <a:gd name="T3" fmla="*/ 0 h 11"/>
                <a:gd name="T4" fmla="*/ 0 w 747"/>
                <a:gd name="T5" fmla="*/ 0 h 11"/>
                <a:gd name="T6" fmla="*/ 5 w 747"/>
                <a:gd name="T7" fmla="*/ 11 h 11"/>
                <a:gd name="T8" fmla="*/ 743 w 7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7" h="11">
                  <a:moveTo>
                    <a:pt x="743" y="11"/>
                  </a:moveTo>
                  <a:lnTo>
                    <a:pt x="747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43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6" name="Freeform 112"/>
            <p:cNvSpPr/>
            <p:nvPr/>
          </p:nvSpPr>
          <p:spPr bwMode="auto">
            <a:xfrm>
              <a:off x="3991" y="2196"/>
              <a:ext cx="247" cy="3"/>
            </a:xfrm>
            <a:custGeom>
              <a:avLst/>
              <a:gdLst>
                <a:gd name="T0" fmla="*/ 739 w 741"/>
                <a:gd name="T1" fmla="*/ 3 h 11"/>
                <a:gd name="T2" fmla="*/ 741 w 741"/>
                <a:gd name="T3" fmla="*/ 0 h 11"/>
                <a:gd name="T4" fmla="*/ 2 w 741"/>
                <a:gd name="T5" fmla="*/ 0 h 11"/>
                <a:gd name="T6" fmla="*/ 0 w 741"/>
                <a:gd name="T7" fmla="*/ 11 h 11"/>
                <a:gd name="T8" fmla="*/ 735 w 741"/>
                <a:gd name="T9" fmla="*/ 11 h 11"/>
                <a:gd name="T10" fmla="*/ 739 w 741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11">
                  <a:moveTo>
                    <a:pt x="739" y="3"/>
                  </a:moveTo>
                  <a:lnTo>
                    <a:pt x="7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5" y="11"/>
                  </a:lnTo>
                  <a:lnTo>
                    <a:pt x="739" y="3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7" name="Freeform 113"/>
            <p:cNvSpPr/>
            <p:nvPr/>
          </p:nvSpPr>
          <p:spPr bwMode="auto">
            <a:xfrm>
              <a:off x="3981" y="2211"/>
              <a:ext cx="264" cy="3"/>
            </a:xfrm>
            <a:custGeom>
              <a:avLst/>
              <a:gdLst>
                <a:gd name="T0" fmla="*/ 774 w 792"/>
                <a:gd name="T1" fmla="*/ 1 h 11"/>
                <a:gd name="T2" fmla="*/ 773 w 792"/>
                <a:gd name="T3" fmla="*/ 0 h 11"/>
                <a:gd name="T4" fmla="*/ 16 w 792"/>
                <a:gd name="T5" fmla="*/ 0 h 11"/>
                <a:gd name="T6" fmla="*/ 11 w 792"/>
                <a:gd name="T7" fmla="*/ 2 h 11"/>
                <a:gd name="T8" fmla="*/ 9 w 792"/>
                <a:gd name="T9" fmla="*/ 4 h 11"/>
                <a:gd name="T10" fmla="*/ 7 w 792"/>
                <a:gd name="T11" fmla="*/ 6 h 11"/>
                <a:gd name="T12" fmla="*/ 0 w 792"/>
                <a:gd name="T13" fmla="*/ 11 h 11"/>
                <a:gd name="T14" fmla="*/ 792 w 792"/>
                <a:gd name="T15" fmla="*/ 11 h 11"/>
                <a:gd name="T16" fmla="*/ 781 w 792"/>
                <a:gd name="T17" fmla="*/ 7 h 11"/>
                <a:gd name="T18" fmla="*/ 774 w 792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11">
                  <a:moveTo>
                    <a:pt x="774" y="1"/>
                  </a:moveTo>
                  <a:lnTo>
                    <a:pt x="773" y="0"/>
                  </a:lnTo>
                  <a:lnTo>
                    <a:pt x="16" y="0"/>
                  </a:lnTo>
                  <a:lnTo>
                    <a:pt x="11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0" y="11"/>
                  </a:lnTo>
                  <a:lnTo>
                    <a:pt x="792" y="11"/>
                  </a:lnTo>
                  <a:lnTo>
                    <a:pt x="781" y="7"/>
                  </a:lnTo>
                  <a:lnTo>
                    <a:pt x="774" y="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8" name="Freeform 114"/>
            <p:cNvSpPr/>
            <p:nvPr/>
          </p:nvSpPr>
          <p:spPr bwMode="auto">
            <a:xfrm>
              <a:off x="3988" y="2203"/>
              <a:ext cx="247" cy="4"/>
            </a:xfrm>
            <a:custGeom>
              <a:avLst/>
              <a:gdLst>
                <a:gd name="T0" fmla="*/ 740 w 741"/>
                <a:gd name="T1" fmla="*/ 2 h 12"/>
                <a:gd name="T2" fmla="*/ 740 w 741"/>
                <a:gd name="T3" fmla="*/ 0 h 12"/>
                <a:gd name="T4" fmla="*/ 5 w 741"/>
                <a:gd name="T5" fmla="*/ 0 h 12"/>
                <a:gd name="T6" fmla="*/ 0 w 741"/>
                <a:gd name="T7" fmla="*/ 12 h 12"/>
                <a:gd name="T8" fmla="*/ 741 w 741"/>
                <a:gd name="T9" fmla="*/ 12 h 12"/>
                <a:gd name="T10" fmla="*/ 740 w 741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1" h="12">
                  <a:moveTo>
                    <a:pt x="740" y="2"/>
                  </a:moveTo>
                  <a:lnTo>
                    <a:pt x="740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741" y="12"/>
                  </a:lnTo>
                  <a:lnTo>
                    <a:pt x="740" y="2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19" name="Freeform 115"/>
            <p:cNvSpPr/>
            <p:nvPr/>
          </p:nvSpPr>
          <p:spPr bwMode="auto">
            <a:xfrm>
              <a:off x="3990" y="2199"/>
              <a:ext cx="246" cy="4"/>
            </a:xfrm>
            <a:custGeom>
              <a:avLst/>
              <a:gdLst>
                <a:gd name="T0" fmla="*/ 735 w 737"/>
                <a:gd name="T1" fmla="*/ 11 h 11"/>
                <a:gd name="T2" fmla="*/ 737 w 737"/>
                <a:gd name="T3" fmla="*/ 0 h 11"/>
                <a:gd name="T4" fmla="*/ 2 w 737"/>
                <a:gd name="T5" fmla="*/ 0 h 11"/>
                <a:gd name="T6" fmla="*/ 0 w 737"/>
                <a:gd name="T7" fmla="*/ 11 h 11"/>
                <a:gd name="T8" fmla="*/ 735 w 73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7" h="11">
                  <a:moveTo>
                    <a:pt x="735" y="11"/>
                  </a:moveTo>
                  <a:lnTo>
                    <a:pt x="73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0" name="Freeform 116"/>
            <p:cNvSpPr/>
            <p:nvPr/>
          </p:nvSpPr>
          <p:spPr bwMode="auto">
            <a:xfrm>
              <a:off x="3986" y="2207"/>
              <a:ext cx="252" cy="4"/>
            </a:xfrm>
            <a:custGeom>
              <a:avLst/>
              <a:gdLst>
                <a:gd name="T0" fmla="*/ 757 w 757"/>
                <a:gd name="T1" fmla="*/ 11 h 11"/>
                <a:gd name="T2" fmla="*/ 750 w 757"/>
                <a:gd name="T3" fmla="*/ 5 h 11"/>
                <a:gd name="T4" fmla="*/ 748 w 757"/>
                <a:gd name="T5" fmla="*/ 0 h 11"/>
                <a:gd name="T6" fmla="*/ 7 w 757"/>
                <a:gd name="T7" fmla="*/ 0 h 11"/>
                <a:gd name="T8" fmla="*/ 5 w 757"/>
                <a:gd name="T9" fmla="*/ 5 h 11"/>
                <a:gd name="T10" fmla="*/ 0 w 757"/>
                <a:gd name="T11" fmla="*/ 11 h 11"/>
                <a:gd name="T12" fmla="*/ 757 w 75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7" h="11">
                  <a:moveTo>
                    <a:pt x="757" y="11"/>
                  </a:moveTo>
                  <a:lnTo>
                    <a:pt x="750" y="5"/>
                  </a:lnTo>
                  <a:lnTo>
                    <a:pt x="748" y="0"/>
                  </a:lnTo>
                  <a:lnTo>
                    <a:pt x="7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1" name="Freeform 117"/>
            <p:cNvSpPr/>
            <p:nvPr/>
          </p:nvSpPr>
          <p:spPr bwMode="auto">
            <a:xfrm>
              <a:off x="4262" y="2203"/>
              <a:ext cx="10" cy="4"/>
            </a:xfrm>
            <a:custGeom>
              <a:avLst/>
              <a:gdLst>
                <a:gd name="T0" fmla="*/ 32 w 32"/>
                <a:gd name="T1" fmla="*/ 12 h 12"/>
                <a:gd name="T2" fmla="*/ 26 w 32"/>
                <a:gd name="T3" fmla="*/ 0 h 12"/>
                <a:gd name="T4" fmla="*/ 1 w 32"/>
                <a:gd name="T5" fmla="*/ 0 h 12"/>
                <a:gd name="T6" fmla="*/ 1 w 32"/>
                <a:gd name="T7" fmla="*/ 1 h 12"/>
                <a:gd name="T8" fmla="*/ 0 w 32"/>
                <a:gd name="T9" fmla="*/ 6 h 12"/>
                <a:gd name="T10" fmla="*/ 0 w 32"/>
                <a:gd name="T11" fmla="*/ 12 h 12"/>
                <a:gd name="T12" fmla="*/ 32 w 3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2">
                  <a:moveTo>
                    <a:pt x="32" y="12"/>
                  </a:moveTo>
                  <a:lnTo>
                    <a:pt x="26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2" name="Freeform 118"/>
            <p:cNvSpPr/>
            <p:nvPr/>
          </p:nvSpPr>
          <p:spPr bwMode="auto">
            <a:xfrm>
              <a:off x="4259" y="2196"/>
              <a:ext cx="11" cy="3"/>
            </a:xfrm>
            <a:custGeom>
              <a:avLst/>
              <a:gdLst>
                <a:gd name="T0" fmla="*/ 33 w 33"/>
                <a:gd name="T1" fmla="*/ 11 h 11"/>
                <a:gd name="T2" fmla="*/ 32 w 33"/>
                <a:gd name="T3" fmla="*/ 0 h 11"/>
                <a:gd name="T4" fmla="*/ 0 w 33"/>
                <a:gd name="T5" fmla="*/ 0 h 11"/>
                <a:gd name="T6" fmla="*/ 3 w 33"/>
                <a:gd name="T7" fmla="*/ 3 h 11"/>
                <a:gd name="T8" fmla="*/ 5 w 33"/>
                <a:gd name="T9" fmla="*/ 11 h 11"/>
                <a:gd name="T10" fmla="*/ 33 w 3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1">
                  <a:moveTo>
                    <a:pt x="33" y="11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5" y="11"/>
                  </a:lnTo>
                  <a:lnTo>
                    <a:pt x="33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3" name="Freeform 119"/>
            <p:cNvSpPr/>
            <p:nvPr/>
          </p:nvSpPr>
          <p:spPr bwMode="auto">
            <a:xfrm>
              <a:off x="4261" y="2199"/>
              <a:ext cx="9" cy="4"/>
            </a:xfrm>
            <a:custGeom>
              <a:avLst/>
              <a:gdLst>
                <a:gd name="T0" fmla="*/ 29 w 29"/>
                <a:gd name="T1" fmla="*/ 11 h 11"/>
                <a:gd name="T2" fmla="*/ 28 w 29"/>
                <a:gd name="T3" fmla="*/ 0 h 11"/>
                <a:gd name="T4" fmla="*/ 0 w 29"/>
                <a:gd name="T5" fmla="*/ 0 h 11"/>
                <a:gd name="T6" fmla="*/ 4 w 29"/>
                <a:gd name="T7" fmla="*/ 11 h 11"/>
                <a:gd name="T8" fmla="*/ 29 w 2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29" y="11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29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4" name="Freeform 120"/>
            <p:cNvSpPr/>
            <p:nvPr/>
          </p:nvSpPr>
          <p:spPr bwMode="auto">
            <a:xfrm>
              <a:off x="4253" y="2211"/>
              <a:ext cx="27" cy="3"/>
            </a:xfrm>
            <a:custGeom>
              <a:avLst/>
              <a:gdLst>
                <a:gd name="T0" fmla="*/ 18 w 82"/>
                <a:gd name="T1" fmla="*/ 0 h 11"/>
                <a:gd name="T2" fmla="*/ 17 w 82"/>
                <a:gd name="T3" fmla="*/ 0 h 11"/>
                <a:gd name="T4" fmla="*/ 17 w 82"/>
                <a:gd name="T5" fmla="*/ 1 h 11"/>
                <a:gd name="T6" fmla="*/ 7 w 82"/>
                <a:gd name="T7" fmla="*/ 7 h 11"/>
                <a:gd name="T8" fmla="*/ 0 w 82"/>
                <a:gd name="T9" fmla="*/ 11 h 11"/>
                <a:gd name="T10" fmla="*/ 82 w 82"/>
                <a:gd name="T11" fmla="*/ 11 h 11"/>
                <a:gd name="T12" fmla="*/ 73 w 82"/>
                <a:gd name="T13" fmla="*/ 6 h 11"/>
                <a:gd name="T14" fmla="*/ 67 w 82"/>
                <a:gd name="T15" fmla="*/ 0 h 11"/>
                <a:gd name="T16" fmla="*/ 18 w 8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1">
                  <a:moveTo>
                    <a:pt x="18" y="0"/>
                  </a:moveTo>
                  <a:lnTo>
                    <a:pt x="17" y="0"/>
                  </a:lnTo>
                  <a:lnTo>
                    <a:pt x="17" y="1"/>
                  </a:lnTo>
                  <a:lnTo>
                    <a:pt x="7" y="7"/>
                  </a:lnTo>
                  <a:lnTo>
                    <a:pt x="0" y="11"/>
                  </a:lnTo>
                  <a:lnTo>
                    <a:pt x="82" y="11"/>
                  </a:lnTo>
                  <a:lnTo>
                    <a:pt x="73" y="6"/>
                  </a:lnTo>
                  <a:lnTo>
                    <a:pt x="6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5" name="Freeform 121"/>
            <p:cNvSpPr/>
            <p:nvPr/>
          </p:nvSpPr>
          <p:spPr bwMode="auto">
            <a:xfrm>
              <a:off x="4259" y="2207"/>
              <a:ext cx="16" cy="4"/>
            </a:xfrm>
            <a:custGeom>
              <a:avLst/>
              <a:gdLst>
                <a:gd name="T0" fmla="*/ 49 w 49"/>
                <a:gd name="T1" fmla="*/ 11 h 11"/>
                <a:gd name="T2" fmla="*/ 44 w 49"/>
                <a:gd name="T3" fmla="*/ 5 h 11"/>
                <a:gd name="T4" fmla="*/ 41 w 49"/>
                <a:gd name="T5" fmla="*/ 0 h 11"/>
                <a:gd name="T6" fmla="*/ 9 w 49"/>
                <a:gd name="T7" fmla="*/ 0 h 11"/>
                <a:gd name="T8" fmla="*/ 5 w 49"/>
                <a:gd name="T9" fmla="*/ 5 h 11"/>
                <a:gd name="T10" fmla="*/ 0 w 49"/>
                <a:gd name="T11" fmla="*/ 11 h 11"/>
                <a:gd name="T12" fmla="*/ 49 w 4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9" y="11"/>
                  </a:moveTo>
                  <a:lnTo>
                    <a:pt x="44" y="5"/>
                  </a:lnTo>
                  <a:lnTo>
                    <a:pt x="41" y="0"/>
                  </a:lnTo>
                  <a:lnTo>
                    <a:pt x="9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6" name="Freeform 122"/>
            <p:cNvSpPr/>
            <p:nvPr/>
          </p:nvSpPr>
          <p:spPr bwMode="auto">
            <a:xfrm>
              <a:off x="3991" y="2192"/>
              <a:ext cx="252" cy="4"/>
            </a:xfrm>
            <a:custGeom>
              <a:avLst/>
              <a:gdLst>
                <a:gd name="T0" fmla="*/ 739 w 754"/>
                <a:gd name="T1" fmla="*/ 11 h 11"/>
                <a:gd name="T2" fmla="*/ 745 w 754"/>
                <a:gd name="T3" fmla="*/ 5 h 11"/>
                <a:gd name="T4" fmla="*/ 754 w 754"/>
                <a:gd name="T5" fmla="*/ 0 h 11"/>
                <a:gd name="T6" fmla="*/ 0 w 754"/>
                <a:gd name="T7" fmla="*/ 0 h 11"/>
                <a:gd name="T8" fmla="*/ 0 w 754"/>
                <a:gd name="T9" fmla="*/ 1 h 11"/>
                <a:gd name="T10" fmla="*/ 0 w 754"/>
                <a:gd name="T11" fmla="*/ 11 h 11"/>
                <a:gd name="T12" fmla="*/ 739 w 75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4" h="11">
                  <a:moveTo>
                    <a:pt x="739" y="11"/>
                  </a:moveTo>
                  <a:lnTo>
                    <a:pt x="745" y="5"/>
                  </a:lnTo>
                  <a:lnTo>
                    <a:pt x="754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39" y="11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7" name="Freeform 123"/>
            <p:cNvSpPr/>
            <p:nvPr/>
          </p:nvSpPr>
          <p:spPr bwMode="auto">
            <a:xfrm>
              <a:off x="3954" y="2174"/>
              <a:ext cx="17" cy="3"/>
            </a:xfrm>
            <a:custGeom>
              <a:avLst/>
              <a:gdLst>
                <a:gd name="T0" fmla="*/ 40 w 50"/>
                <a:gd name="T1" fmla="*/ 10 h 10"/>
                <a:gd name="T2" fmla="*/ 44 w 50"/>
                <a:gd name="T3" fmla="*/ 3 h 10"/>
                <a:gd name="T4" fmla="*/ 50 w 50"/>
                <a:gd name="T5" fmla="*/ 0 h 10"/>
                <a:gd name="T6" fmla="*/ 8 w 50"/>
                <a:gd name="T7" fmla="*/ 0 h 10"/>
                <a:gd name="T8" fmla="*/ 0 w 50"/>
                <a:gd name="T9" fmla="*/ 10 h 10"/>
                <a:gd name="T10" fmla="*/ 40 w 50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">
                  <a:moveTo>
                    <a:pt x="40" y="10"/>
                  </a:moveTo>
                  <a:lnTo>
                    <a:pt x="44" y="3"/>
                  </a:lnTo>
                  <a:lnTo>
                    <a:pt x="50" y="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40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8" name="Freeform 124"/>
            <p:cNvSpPr/>
            <p:nvPr/>
          </p:nvSpPr>
          <p:spPr bwMode="auto">
            <a:xfrm>
              <a:off x="3949" y="2185"/>
              <a:ext cx="16" cy="3"/>
            </a:xfrm>
            <a:custGeom>
              <a:avLst/>
              <a:gdLst>
                <a:gd name="T0" fmla="*/ 48 w 49"/>
                <a:gd name="T1" fmla="*/ 10 h 10"/>
                <a:gd name="T2" fmla="*/ 49 w 49"/>
                <a:gd name="T3" fmla="*/ 0 h 10"/>
                <a:gd name="T4" fmla="*/ 7 w 49"/>
                <a:gd name="T5" fmla="*/ 0 h 10"/>
                <a:gd name="T6" fmla="*/ 0 w 49"/>
                <a:gd name="T7" fmla="*/ 10 h 10"/>
                <a:gd name="T8" fmla="*/ 48 w 4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">
                  <a:moveTo>
                    <a:pt x="48" y="10"/>
                  </a:moveTo>
                  <a:lnTo>
                    <a:pt x="49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48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29" name="Freeform 125"/>
            <p:cNvSpPr/>
            <p:nvPr/>
          </p:nvSpPr>
          <p:spPr bwMode="auto">
            <a:xfrm>
              <a:off x="3946" y="2192"/>
              <a:ext cx="19" cy="4"/>
            </a:xfrm>
            <a:custGeom>
              <a:avLst/>
              <a:gdLst>
                <a:gd name="T0" fmla="*/ 55 w 57"/>
                <a:gd name="T1" fmla="*/ 1 h 11"/>
                <a:gd name="T2" fmla="*/ 55 w 57"/>
                <a:gd name="T3" fmla="*/ 0 h 11"/>
                <a:gd name="T4" fmla="*/ 3 w 57"/>
                <a:gd name="T5" fmla="*/ 0 h 11"/>
                <a:gd name="T6" fmla="*/ 0 w 57"/>
                <a:gd name="T7" fmla="*/ 11 h 11"/>
                <a:gd name="T8" fmla="*/ 57 w 57"/>
                <a:gd name="T9" fmla="*/ 11 h 11"/>
                <a:gd name="T10" fmla="*/ 55 w 5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1">
                  <a:moveTo>
                    <a:pt x="55" y="1"/>
                  </a:moveTo>
                  <a:lnTo>
                    <a:pt x="55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57" y="11"/>
                  </a:lnTo>
                  <a:lnTo>
                    <a:pt x="55" y="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0" name="Freeform 126"/>
            <p:cNvSpPr/>
            <p:nvPr/>
          </p:nvSpPr>
          <p:spPr bwMode="auto">
            <a:xfrm>
              <a:off x="3947" y="2188"/>
              <a:ext cx="18" cy="4"/>
            </a:xfrm>
            <a:custGeom>
              <a:avLst/>
              <a:gdLst>
                <a:gd name="T0" fmla="*/ 52 w 54"/>
                <a:gd name="T1" fmla="*/ 12 h 12"/>
                <a:gd name="T2" fmla="*/ 54 w 54"/>
                <a:gd name="T3" fmla="*/ 0 h 12"/>
                <a:gd name="T4" fmla="*/ 6 w 54"/>
                <a:gd name="T5" fmla="*/ 0 h 12"/>
                <a:gd name="T6" fmla="*/ 3 w 54"/>
                <a:gd name="T7" fmla="*/ 5 h 12"/>
                <a:gd name="T8" fmla="*/ 0 w 54"/>
                <a:gd name="T9" fmla="*/ 12 h 12"/>
                <a:gd name="T10" fmla="*/ 52 w 5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2">
                  <a:moveTo>
                    <a:pt x="52" y="12"/>
                  </a:moveTo>
                  <a:lnTo>
                    <a:pt x="54" y="0"/>
                  </a:lnTo>
                  <a:lnTo>
                    <a:pt x="6" y="0"/>
                  </a:lnTo>
                  <a:lnTo>
                    <a:pt x="3" y="5"/>
                  </a:lnTo>
                  <a:lnTo>
                    <a:pt x="0" y="12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1" name="Freeform 127"/>
            <p:cNvSpPr/>
            <p:nvPr/>
          </p:nvSpPr>
          <p:spPr bwMode="auto">
            <a:xfrm>
              <a:off x="3952" y="2177"/>
              <a:ext cx="16" cy="4"/>
            </a:xfrm>
            <a:custGeom>
              <a:avLst/>
              <a:gdLst>
                <a:gd name="T0" fmla="*/ 42 w 46"/>
                <a:gd name="T1" fmla="*/ 11 h 11"/>
                <a:gd name="T2" fmla="*/ 46 w 46"/>
                <a:gd name="T3" fmla="*/ 0 h 11"/>
                <a:gd name="T4" fmla="*/ 6 w 46"/>
                <a:gd name="T5" fmla="*/ 0 h 11"/>
                <a:gd name="T6" fmla="*/ 0 w 46"/>
                <a:gd name="T7" fmla="*/ 11 h 11"/>
                <a:gd name="T8" fmla="*/ 42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2" y="11"/>
                  </a:moveTo>
                  <a:lnTo>
                    <a:pt x="46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2" name="Freeform 128"/>
            <p:cNvSpPr/>
            <p:nvPr/>
          </p:nvSpPr>
          <p:spPr bwMode="auto">
            <a:xfrm>
              <a:off x="3951" y="2181"/>
              <a:ext cx="15" cy="4"/>
            </a:xfrm>
            <a:custGeom>
              <a:avLst/>
              <a:gdLst>
                <a:gd name="T0" fmla="*/ 42 w 46"/>
                <a:gd name="T1" fmla="*/ 12 h 12"/>
                <a:gd name="T2" fmla="*/ 46 w 46"/>
                <a:gd name="T3" fmla="*/ 0 h 12"/>
                <a:gd name="T4" fmla="*/ 4 w 46"/>
                <a:gd name="T5" fmla="*/ 0 h 12"/>
                <a:gd name="T6" fmla="*/ 0 w 46"/>
                <a:gd name="T7" fmla="*/ 12 h 12"/>
                <a:gd name="T8" fmla="*/ 42 w 4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42" y="12"/>
                  </a:moveTo>
                  <a:lnTo>
                    <a:pt x="46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3" name="Freeform 129"/>
            <p:cNvSpPr/>
            <p:nvPr/>
          </p:nvSpPr>
          <p:spPr bwMode="auto">
            <a:xfrm>
              <a:off x="3943" y="2211"/>
              <a:ext cx="32" cy="3"/>
            </a:xfrm>
            <a:custGeom>
              <a:avLst/>
              <a:gdLst>
                <a:gd name="T0" fmla="*/ 94 w 94"/>
                <a:gd name="T1" fmla="*/ 11 h 11"/>
                <a:gd name="T2" fmla="*/ 85 w 94"/>
                <a:gd name="T3" fmla="*/ 6 h 11"/>
                <a:gd name="T4" fmla="*/ 78 w 94"/>
                <a:gd name="T5" fmla="*/ 0 h 11"/>
                <a:gd name="T6" fmla="*/ 4 w 94"/>
                <a:gd name="T7" fmla="*/ 0 h 11"/>
                <a:gd name="T8" fmla="*/ 4 w 94"/>
                <a:gd name="T9" fmla="*/ 1 h 11"/>
                <a:gd name="T10" fmla="*/ 2 w 94"/>
                <a:gd name="T11" fmla="*/ 10 h 11"/>
                <a:gd name="T12" fmla="*/ 0 w 94"/>
                <a:gd name="T13" fmla="*/ 11 h 11"/>
                <a:gd name="T14" fmla="*/ 94 w 9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1">
                  <a:moveTo>
                    <a:pt x="94" y="11"/>
                  </a:moveTo>
                  <a:lnTo>
                    <a:pt x="85" y="6"/>
                  </a:lnTo>
                  <a:lnTo>
                    <a:pt x="78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94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4" name="Freeform 130"/>
            <p:cNvSpPr/>
            <p:nvPr/>
          </p:nvSpPr>
          <p:spPr bwMode="auto">
            <a:xfrm>
              <a:off x="3945" y="2207"/>
              <a:ext cx="24" cy="4"/>
            </a:xfrm>
            <a:custGeom>
              <a:avLst/>
              <a:gdLst>
                <a:gd name="T0" fmla="*/ 74 w 74"/>
                <a:gd name="T1" fmla="*/ 11 h 11"/>
                <a:gd name="T2" fmla="*/ 69 w 74"/>
                <a:gd name="T3" fmla="*/ 5 h 11"/>
                <a:gd name="T4" fmla="*/ 67 w 74"/>
                <a:gd name="T5" fmla="*/ 0 h 11"/>
                <a:gd name="T6" fmla="*/ 0 w 74"/>
                <a:gd name="T7" fmla="*/ 0 h 11"/>
                <a:gd name="T8" fmla="*/ 0 w 74"/>
                <a:gd name="T9" fmla="*/ 11 h 11"/>
                <a:gd name="T10" fmla="*/ 74 w 7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1">
                  <a:moveTo>
                    <a:pt x="74" y="11"/>
                  </a:moveTo>
                  <a:lnTo>
                    <a:pt x="69" y="5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5" name="Freeform 131"/>
            <p:cNvSpPr/>
            <p:nvPr/>
          </p:nvSpPr>
          <p:spPr bwMode="auto">
            <a:xfrm>
              <a:off x="3944" y="2203"/>
              <a:ext cx="23" cy="4"/>
            </a:xfrm>
            <a:custGeom>
              <a:avLst/>
              <a:gdLst>
                <a:gd name="T0" fmla="*/ 68 w 68"/>
                <a:gd name="T1" fmla="*/ 12 h 12"/>
                <a:gd name="T2" fmla="*/ 64 w 68"/>
                <a:gd name="T3" fmla="*/ 6 h 12"/>
                <a:gd name="T4" fmla="*/ 63 w 68"/>
                <a:gd name="T5" fmla="*/ 0 h 12"/>
                <a:gd name="T6" fmla="*/ 0 w 68"/>
                <a:gd name="T7" fmla="*/ 0 h 12"/>
                <a:gd name="T8" fmla="*/ 0 w 68"/>
                <a:gd name="T9" fmla="*/ 2 h 12"/>
                <a:gd name="T10" fmla="*/ 1 w 68"/>
                <a:gd name="T11" fmla="*/ 12 h 12"/>
                <a:gd name="T12" fmla="*/ 68 w 6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2">
                  <a:moveTo>
                    <a:pt x="68" y="12"/>
                  </a:moveTo>
                  <a:lnTo>
                    <a:pt x="64" y="6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2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6" name="Freeform 132"/>
            <p:cNvSpPr/>
            <p:nvPr/>
          </p:nvSpPr>
          <p:spPr bwMode="auto">
            <a:xfrm>
              <a:off x="3944" y="2199"/>
              <a:ext cx="21" cy="4"/>
            </a:xfrm>
            <a:custGeom>
              <a:avLst/>
              <a:gdLst>
                <a:gd name="T0" fmla="*/ 63 w 63"/>
                <a:gd name="T1" fmla="*/ 11 h 11"/>
                <a:gd name="T2" fmla="*/ 62 w 63"/>
                <a:gd name="T3" fmla="*/ 0 h 11"/>
                <a:gd name="T4" fmla="*/ 1 w 63"/>
                <a:gd name="T5" fmla="*/ 0 h 11"/>
                <a:gd name="T6" fmla="*/ 0 w 63"/>
                <a:gd name="T7" fmla="*/ 11 h 11"/>
                <a:gd name="T8" fmla="*/ 63 w 6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">
                  <a:moveTo>
                    <a:pt x="63" y="11"/>
                  </a:moveTo>
                  <a:lnTo>
                    <a:pt x="62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63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7" name="Freeform 133"/>
            <p:cNvSpPr/>
            <p:nvPr/>
          </p:nvSpPr>
          <p:spPr bwMode="auto">
            <a:xfrm>
              <a:off x="3945" y="2196"/>
              <a:ext cx="20" cy="3"/>
            </a:xfrm>
            <a:custGeom>
              <a:avLst/>
              <a:gdLst>
                <a:gd name="T0" fmla="*/ 61 w 61"/>
                <a:gd name="T1" fmla="*/ 11 h 11"/>
                <a:gd name="T2" fmla="*/ 60 w 61"/>
                <a:gd name="T3" fmla="*/ 0 h 11"/>
                <a:gd name="T4" fmla="*/ 3 w 61"/>
                <a:gd name="T5" fmla="*/ 0 h 11"/>
                <a:gd name="T6" fmla="*/ 0 w 61"/>
                <a:gd name="T7" fmla="*/ 11 h 11"/>
                <a:gd name="T8" fmla="*/ 61 w 6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">
                  <a:moveTo>
                    <a:pt x="61" y="11"/>
                  </a:moveTo>
                  <a:lnTo>
                    <a:pt x="60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8" name="Freeform 134"/>
            <p:cNvSpPr/>
            <p:nvPr/>
          </p:nvSpPr>
          <p:spPr bwMode="auto">
            <a:xfrm>
              <a:off x="3679" y="2181"/>
              <a:ext cx="271" cy="4"/>
            </a:xfrm>
            <a:custGeom>
              <a:avLst/>
              <a:gdLst>
                <a:gd name="T0" fmla="*/ 762 w 813"/>
                <a:gd name="T1" fmla="*/ 0 h 12"/>
                <a:gd name="T2" fmla="*/ 760 w 813"/>
                <a:gd name="T3" fmla="*/ 4 h 12"/>
                <a:gd name="T4" fmla="*/ 755 w 813"/>
                <a:gd name="T5" fmla="*/ 3 h 12"/>
                <a:gd name="T6" fmla="*/ 756 w 813"/>
                <a:gd name="T7" fmla="*/ 0 h 12"/>
                <a:gd name="T8" fmla="*/ 0 w 813"/>
                <a:gd name="T9" fmla="*/ 0 h 12"/>
                <a:gd name="T10" fmla="*/ 0 w 813"/>
                <a:gd name="T11" fmla="*/ 5 h 12"/>
                <a:gd name="T12" fmla="*/ 1 w 813"/>
                <a:gd name="T13" fmla="*/ 12 h 12"/>
                <a:gd name="T14" fmla="*/ 807 w 813"/>
                <a:gd name="T15" fmla="*/ 12 h 12"/>
                <a:gd name="T16" fmla="*/ 813 w 813"/>
                <a:gd name="T17" fmla="*/ 0 h 12"/>
                <a:gd name="T18" fmla="*/ 762 w 813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12">
                  <a:moveTo>
                    <a:pt x="762" y="0"/>
                  </a:moveTo>
                  <a:lnTo>
                    <a:pt x="760" y="4"/>
                  </a:lnTo>
                  <a:lnTo>
                    <a:pt x="755" y="3"/>
                  </a:lnTo>
                  <a:lnTo>
                    <a:pt x="75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807" y="12"/>
                  </a:lnTo>
                  <a:lnTo>
                    <a:pt x="813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39" name="Freeform 135"/>
            <p:cNvSpPr/>
            <p:nvPr/>
          </p:nvSpPr>
          <p:spPr bwMode="auto">
            <a:xfrm>
              <a:off x="3678" y="2177"/>
              <a:ext cx="253" cy="4"/>
            </a:xfrm>
            <a:custGeom>
              <a:avLst/>
              <a:gdLst>
                <a:gd name="T0" fmla="*/ 760 w 761"/>
                <a:gd name="T1" fmla="*/ 11 h 11"/>
                <a:gd name="T2" fmla="*/ 761 w 761"/>
                <a:gd name="T3" fmla="*/ 0 h 11"/>
                <a:gd name="T4" fmla="*/ 0 w 761"/>
                <a:gd name="T5" fmla="*/ 0 h 11"/>
                <a:gd name="T6" fmla="*/ 4 w 761"/>
                <a:gd name="T7" fmla="*/ 11 h 11"/>
                <a:gd name="T8" fmla="*/ 760 w 76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">
                  <a:moveTo>
                    <a:pt x="760" y="11"/>
                  </a:moveTo>
                  <a:lnTo>
                    <a:pt x="761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60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0" name="Freeform 136"/>
            <p:cNvSpPr/>
            <p:nvPr/>
          </p:nvSpPr>
          <p:spPr bwMode="auto">
            <a:xfrm>
              <a:off x="3675" y="2174"/>
              <a:ext cx="257" cy="3"/>
            </a:xfrm>
            <a:custGeom>
              <a:avLst/>
              <a:gdLst>
                <a:gd name="T0" fmla="*/ 768 w 770"/>
                <a:gd name="T1" fmla="*/ 10 h 10"/>
                <a:gd name="T2" fmla="*/ 770 w 770"/>
                <a:gd name="T3" fmla="*/ 0 h 10"/>
                <a:gd name="T4" fmla="*/ 0 w 770"/>
                <a:gd name="T5" fmla="*/ 0 h 10"/>
                <a:gd name="T6" fmla="*/ 1 w 770"/>
                <a:gd name="T7" fmla="*/ 2 h 10"/>
                <a:gd name="T8" fmla="*/ 7 w 770"/>
                <a:gd name="T9" fmla="*/ 10 h 10"/>
                <a:gd name="T10" fmla="*/ 768 w 770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0" h="10">
                  <a:moveTo>
                    <a:pt x="768" y="10"/>
                  </a:moveTo>
                  <a:lnTo>
                    <a:pt x="77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7" y="10"/>
                  </a:lnTo>
                  <a:lnTo>
                    <a:pt x="768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1" name="Freeform 137"/>
            <p:cNvSpPr/>
            <p:nvPr/>
          </p:nvSpPr>
          <p:spPr bwMode="auto">
            <a:xfrm>
              <a:off x="3935" y="2175"/>
              <a:ext cx="18" cy="2"/>
            </a:xfrm>
            <a:custGeom>
              <a:avLst/>
              <a:gdLst>
                <a:gd name="T0" fmla="*/ 51 w 54"/>
                <a:gd name="T1" fmla="*/ 7 h 7"/>
                <a:gd name="T2" fmla="*/ 54 w 54"/>
                <a:gd name="T3" fmla="*/ 0 h 7"/>
                <a:gd name="T4" fmla="*/ 14 w 54"/>
                <a:gd name="T5" fmla="*/ 0 h 7"/>
                <a:gd name="T6" fmla="*/ 5 w 54"/>
                <a:gd name="T7" fmla="*/ 1 h 7"/>
                <a:gd name="T8" fmla="*/ 0 w 54"/>
                <a:gd name="T9" fmla="*/ 7 h 7"/>
                <a:gd name="T10" fmla="*/ 51 w 5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7">
                  <a:moveTo>
                    <a:pt x="51" y="7"/>
                  </a:moveTo>
                  <a:lnTo>
                    <a:pt x="54" y="0"/>
                  </a:lnTo>
                  <a:lnTo>
                    <a:pt x="14" y="0"/>
                  </a:lnTo>
                  <a:lnTo>
                    <a:pt x="5" y="1"/>
                  </a:lnTo>
                  <a:lnTo>
                    <a:pt x="0" y="7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2" name="Freeform 138"/>
            <p:cNvSpPr/>
            <p:nvPr/>
          </p:nvSpPr>
          <p:spPr bwMode="auto">
            <a:xfrm>
              <a:off x="3933" y="2177"/>
              <a:ext cx="19" cy="4"/>
            </a:xfrm>
            <a:custGeom>
              <a:avLst/>
              <a:gdLst>
                <a:gd name="T0" fmla="*/ 51 w 57"/>
                <a:gd name="T1" fmla="*/ 11 h 11"/>
                <a:gd name="T2" fmla="*/ 57 w 57"/>
                <a:gd name="T3" fmla="*/ 0 h 11"/>
                <a:gd name="T4" fmla="*/ 6 w 57"/>
                <a:gd name="T5" fmla="*/ 0 h 11"/>
                <a:gd name="T6" fmla="*/ 0 w 57"/>
                <a:gd name="T7" fmla="*/ 11 h 11"/>
                <a:gd name="T8" fmla="*/ 51 w 5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">
                  <a:moveTo>
                    <a:pt x="51" y="11"/>
                  </a:moveTo>
                  <a:lnTo>
                    <a:pt x="57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3" name="Freeform 139"/>
            <p:cNvSpPr/>
            <p:nvPr/>
          </p:nvSpPr>
          <p:spPr bwMode="auto">
            <a:xfrm>
              <a:off x="3679" y="2185"/>
              <a:ext cx="269" cy="3"/>
            </a:xfrm>
            <a:custGeom>
              <a:avLst/>
              <a:gdLst>
                <a:gd name="T0" fmla="*/ 801 w 806"/>
                <a:gd name="T1" fmla="*/ 10 h 10"/>
                <a:gd name="T2" fmla="*/ 806 w 806"/>
                <a:gd name="T3" fmla="*/ 0 h 10"/>
                <a:gd name="T4" fmla="*/ 0 w 806"/>
                <a:gd name="T5" fmla="*/ 0 h 10"/>
                <a:gd name="T6" fmla="*/ 1 w 806"/>
                <a:gd name="T7" fmla="*/ 10 h 10"/>
                <a:gd name="T8" fmla="*/ 801 w 80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10">
                  <a:moveTo>
                    <a:pt x="801" y="10"/>
                  </a:moveTo>
                  <a:lnTo>
                    <a:pt x="80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801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4" name="Freeform 140"/>
            <p:cNvSpPr/>
            <p:nvPr/>
          </p:nvSpPr>
          <p:spPr bwMode="auto">
            <a:xfrm>
              <a:off x="3680" y="2188"/>
              <a:ext cx="266" cy="4"/>
            </a:xfrm>
            <a:custGeom>
              <a:avLst/>
              <a:gdLst>
                <a:gd name="T0" fmla="*/ 794 w 800"/>
                <a:gd name="T1" fmla="*/ 12 h 12"/>
                <a:gd name="T2" fmla="*/ 800 w 800"/>
                <a:gd name="T3" fmla="*/ 0 h 12"/>
                <a:gd name="T4" fmla="*/ 0 w 800"/>
                <a:gd name="T5" fmla="*/ 0 h 12"/>
                <a:gd name="T6" fmla="*/ 0 w 800"/>
                <a:gd name="T7" fmla="*/ 7 h 12"/>
                <a:gd name="T8" fmla="*/ 0 w 800"/>
                <a:gd name="T9" fmla="*/ 12 h 12"/>
                <a:gd name="T10" fmla="*/ 794 w 800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0" h="12">
                  <a:moveTo>
                    <a:pt x="794" y="12"/>
                  </a:moveTo>
                  <a:lnTo>
                    <a:pt x="80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94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5" name="Freeform 141"/>
            <p:cNvSpPr/>
            <p:nvPr/>
          </p:nvSpPr>
          <p:spPr bwMode="auto">
            <a:xfrm>
              <a:off x="3676" y="2203"/>
              <a:ext cx="264" cy="4"/>
            </a:xfrm>
            <a:custGeom>
              <a:avLst/>
              <a:gdLst>
                <a:gd name="T0" fmla="*/ 790 w 793"/>
                <a:gd name="T1" fmla="*/ 12 h 12"/>
                <a:gd name="T2" fmla="*/ 793 w 793"/>
                <a:gd name="T3" fmla="*/ 0 h 12"/>
                <a:gd name="T4" fmla="*/ 6 w 793"/>
                <a:gd name="T5" fmla="*/ 0 h 12"/>
                <a:gd name="T6" fmla="*/ 0 w 793"/>
                <a:gd name="T7" fmla="*/ 11 h 12"/>
                <a:gd name="T8" fmla="*/ 0 w 793"/>
                <a:gd name="T9" fmla="*/ 12 h 12"/>
                <a:gd name="T10" fmla="*/ 790 w 793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3" h="12">
                  <a:moveTo>
                    <a:pt x="790" y="12"/>
                  </a:moveTo>
                  <a:lnTo>
                    <a:pt x="793" y="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90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6" name="Freeform 142"/>
            <p:cNvSpPr/>
            <p:nvPr/>
          </p:nvSpPr>
          <p:spPr bwMode="auto">
            <a:xfrm>
              <a:off x="3678" y="2199"/>
              <a:ext cx="262" cy="4"/>
            </a:xfrm>
            <a:custGeom>
              <a:avLst/>
              <a:gdLst>
                <a:gd name="T0" fmla="*/ 787 w 788"/>
                <a:gd name="T1" fmla="*/ 11 h 11"/>
                <a:gd name="T2" fmla="*/ 788 w 788"/>
                <a:gd name="T3" fmla="*/ 0 h 11"/>
                <a:gd name="T4" fmla="*/ 4 w 788"/>
                <a:gd name="T5" fmla="*/ 0 h 11"/>
                <a:gd name="T6" fmla="*/ 1 w 788"/>
                <a:gd name="T7" fmla="*/ 5 h 11"/>
                <a:gd name="T8" fmla="*/ 0 w 788"/>
                <a:gd name="T9" fmla="*/ 7 h 11"/>
                <a:gd name="T10" fmla="*/ 0 w 788"/>
                <a:gd name="T11" fmla="*/ 11 h 11"/>
                <a:gd name="T12" fmla="*/ 787 w 78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8" h="11">
                  <a:moveTo>
                    <a:pt x="787" y="11"/>
                  </a:moveTo>
                  <a:lnTo>
                    <a:pt x="788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87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7" name="Freeform 143"/>
            <p:cNvSpPr/>
            <p:nvPr/>
          </p:nvSpPr>
          <p:spPr bwMode="auto">
            <a:xfrm>
              <a:off x="3679" y="2196"/>
              <a:ext cx="263" cy="3"/>
            </a:xfrm>
            <a:custGeom>
              <a:avLst/>
              <a:gdLst>
                <a:gd name="T0" fmla="*/ 784 w 790"/>
                <a:gd name="T1" fmla="*/ 11 h 11"/>
                <a:gd name="T2" fmla="*/ 784 w 790"/>
                <a:gd name="T3" fmla="*/ 10 h 11"/>
                <a:gd name="T4" fmla="*/ 790 w 790"/>
                <a:gd name="T5" fmla="*/ 0 h 11"/>
                <a:gd name="T6" fmla="*/ 2 w 790"/>
                <a:gd name="T7" fmla="*/ 0 h 11"/>
                <a:gd name="T8" fmla="*/ 0 w 790"/>
                <a:gd name="T9" fmla="*/ 11 h 11"/>
                <a:gd name="T10" fmla="*/ 784 w 79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0" h="11">
                  <a:moveTo>
                    <a:pt x="784" y="11"/>
                  </a:moveTo>
                  <a:lnTo>
                    <a:pt x="784" y="10"/>
                  </a:lnTo>
                  <a:lnTo>
                    <a:pt x="790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4" y="1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8" name="Freeform 144"/>
            <p:cNvSpPr/>
            <p:nvPr/>
          </p:nvSpPr>
          <p:spPr bwMode="auto">
            <a:xfrm>
              <a:off x="2749" y="2211"/>
              <a:ext cx="1191" cy="3"/>
            </a:xfrm>
            <a:custGeom>
              <a:avLst/>
              <a:gdLst>
                <a:gd name="T0" fmla="*/ 3575 w 3575"/>
                <a:gd name="T1" fmla="*/ 11 h 11"/>
                <a:gd name="T2" fmla="*/ 3571 w 3575"/>
                <a:gd name="T3" fmla="*/ 10 h 11"/>
                <a:gd name="T4" fmla="*/ 3570 w 3575"/>
                <a:gd name="T5" fmla="*/ 0 h 11"/>
                <a:gd name="T6" fmla="*/ 2770 w 3575"/>
                <a:gd name="T7" fmla="*/ 0 h 11"/>
                <a:gd name="T8" fmla="*/ 2760 w 3575"/>
                <a:gd name="T9" fmla="*/ 4 h 11"/>
                <a:gd name="T10" fmla="*/ 2752 w 3575"/>
                <a:gd name="T11" fmla="*/ 6 h 11"/>
                <a:gd name="T12" fmla="*/ 2742 w 3575"/>
                <a:gd name="T13" fmla="*/ 4 h 11"/>
                <a:gd name="T14" fmla="*/ 2735 w 3575"/>
                <a:gd name="T15" fmla="*/ 0 h 11"/>
                <a:gd name="T16" fmla="*/ 2671 w 3575"/>
                <a:gd name="T17" fmla="*/ 0 h 11"/>
                <a:gd name="T18" fmla="*/ 2661 w 3575"/>
                <a:gd name="T19" fmla="*/ 4 h 11"/>
                <a:gd name="T20" fmla="*/ 2651 w 3575"/>
                <a:gd name="T21" fmla="*/ 6 h 11"/>
                <a:gd name="T22" fmla="*/ 2639 w 3575"/>
                <a:gd name="T23" fmla="*/ 4 h 11"/>
                <a:gd name="T24" fmla="*/ 2630 w 3575"/>
                <a:gd name="T25" fmla="*/ 0 h 11"/>
                <a:gd name="T26" fmla="*/ 1853 w 3575"/>
                <a:gd name="T27" fmla="*/ 0 h 11"/>
                <a:gd name="T28" fmla="*/ 1844 w 3575"/>
                <a:gd name="T29" fmla="*/ 4 h 11"/>
                <a:gd name="T30" fmla="*/ 1839 w 3575"/>
                <a:gd name="T31" fmla="*/ 5 h 11"/>
                <a:gd name="T32" fmla="*/ 1837 w 3575"/>
                <a:gd name="T33" fmla="*/ 5 h 11"/>
                <a:gd name="T34" fmla="*/ 1835 w 3575"/>
                <a:gd name="T35" fmla="*/ 5 h 11"/>
                <a:gd name="T36" fmla="*/ 1835 w 3575"/>
                <a:gd name="T37" fmla="*/ 6 h 11"/>
                <a:gd name="T38" fmla="*/ 1827 w 3575"/>
                <a:gd name="T39" fmla="*/ 4 h 11"/>
                <a:gd name="T40" fmla="*/ 1820 w 3575"/>
                <a:gd name="T41" fmla="*/ 0 h 11"/>
                <a:gd name="T42" fmla="*/ 1752 w 3575"/>
                <a:gd name="T43" fmla="*/ 0 h 11"/>
                <a:gd name="T44" fmla="*/ 1748 w 3575"/>
                <a:gd name="T45" fmla="*/ 0 h 11"/>
                <a:gd name="T46" fmla="*/ 1746 w 3575"/>
                <a:gd name="T47" fmla="*/ 1 h 11"/>
                <a:gd name="T48" fmla="*/ 1741 w 3575"/>
                <a:gd name="T49" fmla="*/ 4 h 11"/>
                <a:gd name="T50" fmla="*/ 1737 w 3575"/>
                <a:gd name="T51" fmla="*/ 4 h 11"/>
                <a:gd name="T52" fmla="*/ 1735 w 3575"/>
                <a:gd name="T53" fmla="*/ 5 h 11"/>
                <a:gd name="T54" fmla="*/ 1730 w 3575"/>
                <a:gd name="T55" fmla="*/ 6 h 11"/>
                <a:gd name="T56" fmla="*/ 1714 w 3575"/>
                <a:gd name="T57" fmla="*/ 0 h 11"/>
                <a:gd name="T58" fmla="*/ 950 w 3575"/>
                <a:gd name="T59" fmla="*/ 0 h 11"/>
                <a:gd name="T60" fmla="*/ 941 w 3575"/>
                <a:gd name="T61" fmla="*/ 4 h 11"/>
                <a:gd name="T62" fmla="*/ 936 w 3575"/>
                <a:gd name="T63" fmla="*/ 5 h 11"/>
                <a:gd name="T64" fmla="*/ 933 w 3575"/>
                <a:gd name="T65" fmla="*/ 5 h 11"/>
                <a:gd name="T66" fmla="*/ 932 w 3575"/>
                <a:gd name="T67" fmla="*/ 5 h 11"/>
                <a:gd name="T68" fmla="*/ 932 w 3575"/>
                <a:gd name="T69" fmla="*/ 6 h 11"/>
                <a:gd name="T70" fmla="*/ 922 w 3575"/>
                <a:gd name="T71" fmla="*/ 4 h 11"/>
                <a:gd name="T72" fmla="*/ 915 w 3575"/>
                <a:gd name="T73" fmla="*/ 0 h 11"/>
                <a:gd name="T74" fmla="*/ 872 w 3575"/>
                <a:gd name="T75" fmla="*/ 0 h 11"/>
                <a:gd name="T76" fmla="*/ 872 w 3575"/>
                <a:gd name="T77" fmla="*/ 5 h 11"/>
                <a:gd name="T78" fmla="*/ 818 w 3575"/>
                <a:gd name="T79" fmla="*/ 5 h 11"/>
                <a:gd name="T80" fmla="*/ 818 w 3575"/>
                <a:gd name="T81" fmla="*/ 0 h 11"/>
                <a:gd name="T82" fmla="*/ 14 w 3575"/>
                <a:gd name="T83" fmla="*/ 0 h 11"/>
                <a:gd name="T84" fmla="*/ 7 w 3575"/>
                <a:gd name="T85" fmla="*/ 6 h 11"/>
                <a:gd name="T86" fmla="*/ 0 w 3575"/>
                <a:gd name="T87" fmla="*/ 11 h 11"/>
                <a:gd name="T88" fmla="*/ 3575 w 3575"/>
                <a:gd name="T8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75" h="11">
                  <a:moveTo>
                    <a:pt x="3575" y="11"/>
                  </a:moveTo>
                  <a:lnTo>
                    <a:pt x="3571" y="10"/>
                  </a:lnTo>
                  <a:lnTo>
                    <a:pt x="3570" y="0"/>
                  </a:lnTo>
                  <a:lnTo>
                    <a:pt x="2770" y="0"/>
                  </a:lnTo>
                  <a:lnTo>
                    <a:pt x="2760" y="4"/>
                  </a:lnTo>
                  <a:lnTo>
                    <a:pt x="2752" y="6"/>
                  </a:lnTo>
                  <a:lnTo>
                    <a:pt x="2742" y="4"/>
                  </a:lnTo>
                  <a:lnTo>
                    <a:pt x="2735" y="0"/>
                  </a:lnTo>
                  <a:lnTo>
                    <a:pt x="2671" y="0"/>
                  </a:lnTo>
                  <a:lnTo>
                    <a:pt x="2661" y="4"/>
                  </a:lnTo>
                  <a:lnTo>
                    <a:pt x="2651" y="6"/>
                  </a:lnTo>
                  <a:lnTo>
                    <a:pt x="2639" y="4"/>
                  </a:lnTo>
                  <a:lnTo>
                    <a:pt x="2630" y="0"/>
                  </a:lnTo>
                  <a:lnTo>
                    <a:pt x="1853" y="0"/>
                  </a:lnTo>
                  <a:lnTo>
                    <a:pt x="1844" y="4"/>
                  </a:lnTo>
                  <a:lnTo>
                    <a:pt x="1839" y="5"/>
                  </a:lnTo>
                  <a:lnTo>
                    <a:pt x="1837" y="5"/>
                  </a:lnTo>
                  <a:lnTo>
                    <a:pt x="1835" y="5"/>
                  </a:lnTo>
                  <a:lnTo>
                    <a:pt x="1835" y="6"/>
                  </a:lnTo>
                  <a:lnTo>
                    <a:pt x="1827" y="4"/>
                  </a:lnTo>
                  <a:lnTo>
                    <a:pt x="1820" y="0"/>
                  </a:lnTo>
                  <a:lnTo>
                    <a:pt x="1752" y="0"/>
                  </a:lnTo>
                  <a:lnTo>
                    <a:pt x="1748" y="0"/>
                  </a:lnTo>
                  <a:lnTo>
                    <a:pt x="1746" y="1"/>
                  </a:lnTo>
                  <a:lnTo>
                    <a:pt x="1741" y="4"/>
                  </a:lnTo>
                  <a:lnTo>
                    <a:pt x="1737" y="4"/>
                  </a:lnTo>
                  <a:lnTo>
                    <a:pt x="1735" y="5"/>
                  </a:lnTo>
                  <a:lnTo>
                    <a:pt x="1730" y="6"/>
                  </a:lnTo>
                  <a:lnTo>
                    <a:pt x="1714" y="0"/>
                  </a:lnTo>
                  <a:lnTo>
                    <a:pt x="950" y="0"/>
                  </a:lnTo>
                  <a:lnTo>
                    <a:pt x="941" y="4"/>
                  </a:lnTo>
                  <a:lnTo>
                    <a:pt x="936" y="5"/>
                  </a:lnTo>
                  <a:lnTo>
                    <a:pt x="933" y="5"/>
                  </a:lnTo>
                  <a:lnTo>
                    <a:pt x="932" y="5"/>
                  </a:lnTo>
                  <a:lnTo>
                    <a:pt x="932" y="6"/>
                  </a:lnTo>
                  <a:lnTo>
                    <a:pt x="922" y="4"/>
                  </a:lnTo>
                  <a:lnTo>
                    <a:pt x="915" y="0"/>
                  </a:lnTo>
                  <a:lnTo>
                    <a:pt x="872" y="0"/>
                  </a:lnTo>
                  <a:lnTo>
                    <a:pt x="872" y="5"/>
                  </a:lnTo>
                  <a:lnTo>
                    <a:pt x="818" y="5"/>
                  </a:lnTo>
                  <a:lnTo>
                    <a:pt x="818" y="0"/>
                  </a:lnTo>
                  <a:lnTo>
                    <a:pt x="14" y="0"/>
                  </a:lnTo>
                  <a:lnTo>
                    <a:pt x="7" y="6"/>
                  </a:lnTo>
                  <a:lnTo>
                    <a:pt x="0" y="11"/>
                  </a:lnTo>
                  <a:lnTo>
                    <a:pt x="3575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49" name="Freeform 145"/>
            <p:cNvSpPr/>
            <p:nvPr/>
          </p:nvSpPr>
          <p:spPr bwMode="auto">
            <a:xfrm>
              <a:off x="3672" y="2207"/>
              <a:ext cx="267" cy="4"/>
            </a:xfrm>
            <a:custGeom>
              <a:avLst/>
              <a:gdLst>
                <a:gd name="T0" fmla="*/ 800 w 801"/>
                <a:gd name="T1" fmla="*/ 11 h 11"/>
                <a:gd name="T2" fmla="*/ 799 w 801"/>
                <a:gd name="T3" fmla="*/ 10 h 11"/>
                <a:gd name="T4" fmla="*/ 801 w 801"/>
                <a:gd name="T5" fmla="*/ 0 h 11"/>
                <a:gd name="T6" fmla="*/ 11 w 801"/>
                <a:gd name="T7" fmla="*/ 0 h 11"/>
                <a:gd name="T8" fmla="*/ 5 w 801"/>
                <a:gd name="T9" fmla="*/ 6 h 11"/>
                <a:gd name="T10" fmla="*/ 0 w 801"/>
                <a:gd name="T11" fmla="*/ 11 h 11"/>
                <a:gd name="T12" fmla="*/ 800 w 80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1" h="11">
                  <a:moveTo>
                    <a:pt x="800" y="11"/>
                  </a:moveTo>
                  <a:lnTo>
                    <a:pt x="799" y="10"/>
                  </a:lnTo>
                  <a:lnTo>
                    <a:pt x="801" y="0"/>
                  </a:lnTo>
                  <a:lnTo>
                    <a:pt x="11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800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0" name="Freeform 146"/>
            <p:cNvSpPr/>
            <p:nvPr/>
          </p:nvSpPr>
          <p:spPr bwMode="auto">
            <a:xfrm>
              <a:off x="3680" y="2192"/>
              <a:ext cx="264" cy="4"/>
            </a:xfrm>
            <a:custGeom>
              <a:avLst/>
              <a:gdLst>
                <a:gd name="T0" fmla="*/ 788 w 794"/>
                <a:gd name="T1" fmla="*/ 11 h 11"/>
                <a:gd name="T2" fmla="*/ 794 w 794"/>
                <a:gd name="T3" fmla="*/ 0 h 11"/>
                <a:gd name="T4" fmla="*/ 0 w 794"/>
                <a:gd name="T5" fmla="*/ 0 h 11"/>
                <a:gd name="T6" fmla="*/ 0 w 794"/>
                <a:gd name="T7" fmla="*/ 11 h 11"/>
                <a:gd name="T8" fmla="*/ 788 w 79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4" h="11">
                  <a:moveTo>
                    <a:pt x="788" y="11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1" name="Freeform 147"/>
            <p:cNvSpPr/>
            <p:nvPr/>
          </p:nvSpPr>
          <p:spPr bwMode="auto">
            <a:xfrm>
              <a:off x="3623" y="2181"/>
              <a:ext cx="30" cy="4"/>
            </a:xfrm>
            <a:custGeom>
              <a:avLst/>
              <a:gdLst>
                <a:gd name="T0" fmla="*/ 89 w 91"/>
                <a:gd name="T1" fmla="*/ 12 h 12"/>
                <a:gd name="T2" fmla="*/ 89 w 91"/>
                <a:gd name="T3" fmla="*/ 5 h 12"/>
                <a:gd name="T4" fmla="*/ 91 w 91"/>
                <a:gd name="T5" fmla="*/ 0 h 12"/>
                <a:gd name="T6" fmla="*/ 2 w 91"/>
                <a:gd name="T7" fmla="*/ 0 h 12"/>
                <a:gd name="T8" fmla="*/ 0 w 91"/>
                <a:gd name="T9" fmla="*/ 12 h 12"/>
                <a:gd name="T10" fmla="*/ 32 w 91"/>
                <a:gd name="T11" fmla="*/ 12 h 12"/>
                <a:gd name="T12" fmla="*/ 33 w 91"/>
                <a:gd name="T13" fmla="*/ 12 h 12"/>
                <a:gd name="T14" fmla="*/ 89 w 91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12">
                  <a:moveTo>
                    <a:pt x="89" y="12"/>
                  </a:moveTo>
                  <a:lnTo>
                    <a:pt x="89" y="5"/>
                  </a:lnTo>
                  <a:lnTo>
                    <a:pt x="91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32" y="12"/>
                  </a:lnTo>
                  <a:lnTo>
                    <a:pt x="33" y="12"/>
                  </a:lnTo>
                  <a:lnTo>
                    <a:pt x="89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2" name="Freeform 148"/>
            <p:cNvSpPr/>
            <p:nvPr/>
          </p:nvSpPr>
          <p:spPr bwMode="auto">
            <a:xfrm>
              <a:off x="3624" y="2177"/>
              <a:ext cx="31" cy="4"/>
            </a:xfrm>
            <a:custGeom>
              <a:avLst/>
              <a:gdLst>
                <a:gd name="T0" fmla="*/ 89 w 93"/>
                <a:gd name="T1" fmla="*/ 11 h 11"/>
                <a:gd name="T2" fmla="*/ 93 w 93"/>
                <a:gd name="T3" fmla="*/ 0 h 11"/>
                <a:gd name="T4" fmla="*/ 48 w 93"/>
                <a:gd name="T5" fmla="*/ 0 h 11"/>
                <a:gd name="T6" fmla="*/ 3 w 93"/>
                <a:gd name="T7" fmla="*/ 0 h 11"/>
                <a:gd name="T8" fmla="*/ 0 w 93"/>
                <a:gd name="T9" fmla="*/ 11 h 11"/>
                <a:gd name="T10" fmla="*/ 89 w 9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">
                  <a:moveTo>
                    <a:pt x="89" y="11"/>
                  </a:moveTo>
                  <a:lnTo>
                    <a:pt x="93" y="0"/>
                  </a:lnTo>
                  <a:lnTo>
                    <a:pt x="48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9" y="1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3" name="Freeform 149"/>
            <p:cNvSpPr/>
            <p:nvPr/>
          </p:nvSpPr>
          <p:spPr bwMode="auto">
            <a:xfrm>
              <a:off x="3640" y="2174"/>
              <a:ext cx="17" cy="3"/>
            </a:xfrm>
            <a:custGeom>
              <a:avLst/>
              <a:gdLst>
                <a:gd name="T0" fmla="*/ 45 w 52"/>
                <a:gd name="T1" fmla="*/ 10 h 10"/>
                <a:gd name="T2" fmla="*/ 50 w 52"/>
                <a:gd name="T3" fmla="*/ 3 h 10"/>
                <a:gd name="T4" fmla="*/ 52 w 52"/>
                <a:gd name="T5" fmla="*/ 0 h 10"/>
                <a:gd name="T6" fmla="*/ 10 w 52"/>
                <a:gd name="T7" fmla="*/ 0 h 10"/>
                <a:gd name="T8" fmla="*/ 10 w 52"/>
                <a:gd name="T9" fmla="*/ 1 h 10"/>
                <a:gd name="T10" fmla="*/ 9 w 52"/>
                <a:gd name="T11" fmla="*/ 9 h 10"/>
                <a:gd name="T12" fmla="*/ 0 w 52"/>
                <a:gd name="T13" fmla="*/ 10 h 10"/>
                <a:gd name="T14" fmla="*/ 45 w 5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">
                  <a:moveTo>
                    <a:pt x="45" y="10"/>
                  </a:moveTo>
                  <a:lnTo>
                    <a:pt x="50" y="3"/>
                  </a:lnTo>
                  <a:lnTo>
                    <a:pt x="52" y="0"/>
                  </a:lnTo>
                  <a:lnTo>
                    <a:pt x="10" y="0"/>
                  </a:lnTo>
                  <a:lnTo>
                    <a:pt x="10" y="1"/>
                  </a:lnTo>
                  <a:lnTo>
                    <a:pt x="9" y="9"/>
                  </a:lnTo>
                  <a:lnTo>
                    <a:pt x="0" y="10"/>
                  </a:lnTo>
                  <a:lnTo>
                    <a:pt x="45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4" name="Freeform 150"/>
            <p:cNvSpPr/>
            <p:nvPr/>
          </p:nvSpPr>
          <p:spPr bwMode="auto">
            <a:xfrm>
              <a:off x="3638" y="2170"/>
              <a:ext cx="23" cy="4"/>
            </a:xfrm>
            <a:custGeom>
              <a:avLst/>
              <a:gdLst>
                <a:gd name="T0" fmla="*/ 58 w 71"/>
                <a:gd name="T1" fmla="*/ 11 h 11"/>
                <a:gd name="T2" fmla="*/ 71 w 71"/>
                <a:gd name="T3" fmla="*/ 0 h 11"/>
                <a:gd name="T4" fmla="*/ 0 w 71"/>
                <a:gd name="T5" fmla="*/ 0 h 11"/>
                <a:gd name="T6" fmla="*/ 10 w 71"/>
                <a:gd name="T7" fmla="*/ 2 h 11"/>
                <a:gd name="T8" fmla="*/ 16 w 71"/>
                <a:gd name="T9" fmla="*/ 11 h 11"/>
                <a:gd name="T10" fmla="*/ 58 w 7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1">
                  <a:moveTo>
                    <a:pt x="58" y="11"/>
                  </a:moveTo>
                  <a:lnTo>
                    <a:pt x="71" y="0"/>
                  </a:lnTo>
                  <a:lnTo>
                    <a:pt x="0" y="0"/>
                  </a:lnTo>
                  <a:lnTo>
                    <a:pt x="10" y="2"/>
                  </a:lnTo>
                  <a:lnTo>
                    <a:pt x="16" y="11"/>
                  </a:lnTo>
                  <a:lnTo>
                    <a:pt x="58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5" name="Freeform 151"/>
            <p:cNvSpPr/>
            <p:nvPr/>
          </p:nvSpPr>
          <p:spPr bwMode="auto">
            <a:xfrm>
              <a:off x="3370" y="2174"/>
              <a:ext cx="254" cy="3"/>
            </a:xfrm>
            <a:custGeom>
              <a:avLst/>
              <a:gdLst>
                <a:gd name="T0" fmla="*/ 757 w 761"/>
                <a:gd name="T1" fmla="*/ 3 h 10"/>
                <a:gd name="T2" fmla="*/ 761 w 761"/>
                <a:gd name="T3" fmla="*/ 0 h 10"/>
                <a:gd name="T4" fmla="*/ 0 w 761"/>
                <a:gd name="T5" fmla="*/ 0 h 10"/>
                <a:gd name="T6" fmla="*/ 2 w 761"/>
                <a:gd name="T7" fmla="*/ 2 h 10"/>
                <a:gd name="T8" fmla="*/ 6 w 761"/>
                <a:gd name="T9" fmla="*/ 10 h 10"/>
                <a:gd name="T10" fmla="*/ 753 w 761"/>
                <a:gd name="T11" fmla="*/ 10 h 10"/>
                <a:gd name="T12" fmla="*/ 757 w 761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1" h="10">
                  <a:moveTo>
                    <a:pt x="757" y="3"/>
                  </a:moveTo>
                  <a:lnTo>
                    <a:pt x="761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6" y="10"/>
                  </a:lnTo>
                  <a:lnTo>
                    <a:pt x="753" y="10"/>
                  </a:lnTo>
                  <a:lnTo>
                    <a:pt x="757" y="3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6" name="Freeform 152"/>
            <p:cNvSpPr/>
            <p:nvPr/>
          </p:nvSpPr>
          <p:spPr bwMode="auto">
            <a:xfrm>
              <a:off x="3365" y="2170"/>
              <a:ext cx="265" cy="4"/>
            </a:xfrm>
            <a:custGeom>
              <a:avLst/>
              <a:gdLst>
                <a:gd name="T0" fmla="*/ 776 w 794"/>
                <a:gd name="T1" fmla="*/ 11 h 11"/>
                <a:gd name="T2" fmla="*/ 794 w 794"/>
                <a:gd name="T3" fmla="*/ 0 h 11"/>
                <a:gd name="T4" fmla="*/ 0 w 794"/>
                <a:gd name="T5" fmla="*/ 0 h 11"/>
                <a:gd name="T6" fmla="*/ 7 w 794"/>
                <a:gd name="T7" fmla="*/ 3 h 11"/>
                <a:gd name="T8" fmla="*/ 15 w 794"/>
                <a:gd name="T9" fmla="*/ 11 h 11"/>
                <a:gd name="T10" fmla="*/ 776 w 79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4" h="11">
                  <a:moveTo>
                    <a:pt x="776" y="11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5" y="11"/>
                  </a:lnTo>
                  <a:lnTo>
                    <a:pt x="776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7" name="Freeform 153"/>
            <p:cNvSpPr/>
            <p:nvPr/>
          </p:nvSpPr>
          <p:spPr bwMode="auto">
            <a:xfrm>
              <a:off x="3625" y="2174"/>
              <a:ext cx="15" cy="3"/>
            </a:xfrm>
            <a:custGeom>
              <a:avLst/>
              <a:gdLst>
                <a:gd name="T0" fmla="*/ 8 w 45"/>
                <a:gd name="T1" fmla="*/ 0 h 10"/>
                <a:gd name="T2" fmla="*/ 5 w 45"/>
                <a:gd name="T3" fmla="*/ 2 h 10"/>
                <a:gd name="T4" fmla="*/ 2 w 45"/>
                <a:gd name="T5" fmla="*/ 4 h 10"/>
                <a:gd name="T6" fmla="*/ 0 w 45"/>
                <a:gd name="T7" fmla="*/ 10 h 10"/>
                <a:gd name="T8" fmla="*/ 45 w 45"/>
                <a:gd name="T9" fmla="*/ 10 h 10"/>
                <a:gd name="T10" fmla="*/ 40 w 45"/>
                <a:gd name="T11" fmla="*/ 9 h 10"/>
                <a:gd name="T12" fmla="*/ 38 w 45"/>
                <a:gd name="T13" fmla="*/ 3 h 10"/>
                <a:gd name="T14" fmla="*/ 38 w 45"/>
                <a:gd name="T15" fmla="*/ 0 h 10"/>
                <a:gd name="T16" fmla="*/ 8 w 4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">
                  <a:moveTo>
                    <a:pt x="8" y="0"/>
                  </a:moveTo>
                  <a:lnTo>
                    <a:pt x="5" y="2"/>
                  </a:lnTo>
                  <a:lnTo>
                    <a:pt x="2" y="4"/>
                  </a:lnTo>
                  <a:lnTo>
                    <a:pt x="0" y="10"/>
                  </a:lnTo>
                  <a:lnTo>
                    <a:pt x="45" y="10"/>
                  </a:lnTo>
                  <a:lnTo>
                    <a:pt x="40" y="9"/>
                  </a:lnTo>
                  <a:lnTo>
                    <a:pt x="38" y="3"/>
                  </a:lnTo>
                  <a:lnTo>
                    <a:pt x="3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8" name="Freeform 154"/>
            <p:cNvSpPr/>
            <p:nvPr/>
          </p:nvSpPr>
          <p:spPr bwMode="auto">
            <a:xfrm>
              <a:off x="3374" y="2188"/>
              <a:ext cx="244" cy="4"/>
            </a:xfrm>
            <a:custGeom>
              <a:avLst/>
              <a:gdLst>
                <a:gd name="T0" fmla="*/ 732 w 733"/>
                <a:gd name="T1" fmla="*/ 12 h 12"/>
                <a:gd name="T2" fmla="*/ 733 w 733"/>
                <a:gd name="T3" fmla="*/ 0 h 12"/>
                <a:gd name="T4" fmla="*/ 0 w 733"/>
                <a:gd name="T5" fmla="*/ 0 h 12"/>
                <a:gd name="T6" fmla="*/ 0 w 733"/>
                <a:gd name="T7" fmla="*/ 7 h 12"/>
                <a:gd name="T8" fmla="*/ 0 w 733"/>
                <a:gd name="T9" fmla="*/ 12 h 12"/>
                <a:gd name="T10" fmla="*/ 732 w 733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3" h="12">
                  <a:moveTo>
                    <a:pt x="732" y="12"/>
                  </a:moveTo>
                  <a:lnTo>
                    <a:pt x="733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59" name="Freeform 155"/>
            <p:cNvSpPr/>
            <p:nvPr/>
          </p:nvSpPr>
          <p:spPr bwMode="auto">
            <a:xfrm>
              <a:off x="3374" y="2192"/>
              <a:ext cx="244" cy="4"/>
            </a:xfrm>
            <a:custGeom>
              <a:avLst/>
              <a:gdLst>
                <a:gd name="T0" fmla="*/ 732 w 733"/>
                <a:gd name="T1" fmla="*/ 1 h 11"/>
                <a:gd name="T2" fmla="*/ 732 w 733"/>
                <a:gd name="T3" fmla="*/ 0 h 11"/>
                <a:gd name="T4" fmla="*/ 0 w 733"/>
                <a:gd name="T5" fmla="*/ 0 h 11"/>
                <a:gd name="T6" fmla="*/ 0 w 733"/>
                <a:gd name="T7" fmla="*/ 11 h 11"/>
                <a:gd name="T8" fmla="*/ 733 w 733"/>
                <a:gd name="T9" fmla="*/ 11 h 11"/>
                <a:gd name="T10" fmla="*/ 732 w 733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3" h="11">
                  <a:moveTo>
                    <a:pt x="732" y="1"/>
                  </a:moveTo>
                  <a:lnTo>
                    <a:pt x="73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33" y="11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0" name="Freeform 156"/>
            <p:cNvSpPr/>
            <p:nvPr/>
          </p:nvSpPr>
          <p:spPr bwMode="auto">
            <a:xfrm>
              <a:off x="3374" y="2185"/>
              <a:ext cx="245" cy="3"/>
            </a:xfrm>
            <a:custGeom>
              <a:avLst/>
              <a:gdLst>
                <a:gd name="T0" fmla="*/ 734 w 736"/>
                <a:gd name="T1" fmla="*/ 10 h 10"/>
                <a:gd name="T2" fmla="*/ 736 w 736"/>
                <a:gd name="T3" fmla="*/ 0 h 10"/>
                <a:gd name="T4" fmla="*/ 0 w 736"/>
                <a:gd name="T5" fmla="*/ 0 h 10"/>
                <a:gd name="T6" fmla="*/ 1 w 736"/>
                <a:gd name="T7" fmla="*/ 10 h 10"/>
                <a:gd name="T8" fmla="*/ 734 w 73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6" h="10">
                  <a:moveTo>
                    <a:pt x="734" y="10"/>
                  </a:moveTo>
                  <a:lnTo>
                    <a:pt x="73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34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1" name="Freeform 157"/>
            <p:cNvSpPr/>
            <p:nvPr/>
          </p:nvSpPr>
          <p:spPr bwMode="auto">
            <a:xfrm>
              <a:off x="3623" y="2188"/>
              <a:ext cx="2" cy="3"/>
            </a:xfrm>
            <a:custGeom>
              <a:avLst/>
              <a:gdLst>
                <a:gd name="T0" fmla="*/ 8 w 8"/>
                <a:gd name="T1" fmla="*/ 0 h 10"/>
                <a:gd name="T2" fmla="*/ 0 w 8"/>
                <a:gd name="T3" fmla="*/ 0 h 10"/>
                <a:gd name="T4" fmla="*/ 0 w 8"/>
                <a:gd name="T5" fmla="*/ 10 h 10"/>
                <a:gd name="T6" fmla="*/ 3 w 8"/>
                <a:gd name="T7" fmla="*/ 4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3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2" name="Freeform 158"/>
            <p:cNvSpPr/>
            <p:nvPr/>
          </p:nvSpPr>
          <p:spPr bwMode="auto">
            <a:xfrm>
              <a:off x="3623" y="2185"/>
              <a:ext cx="11" cy="3"/>
            </a:xfrm>
            <a:custGeom>
              <a:avLst/>
              <a:gdLst>
                <a:gd name="T0" fmla="*/ 0 w 33"/>
                <a:gd name="T1" fmla="*/ 10 h 10"/>
                <a:gd name="T2" fmla="*/ 8 w 33"/>
                <a:gd name="T3" fmla="*/ 10 h 10"/>
                <a:gd name="T4" fmla="*/ 15 w 33"/>
                <a:gd name="T5" fmla="*/ 5 h 10"/>
                <a:gd name="T6" fmla="*/ 33 w 33"/>
                <a:gd name="T7" fmla="*/ 0 h 10"/>
                <a:gd name="T8" fmla="*/ 1 w 33"/>
                <a:gd name="T9" fmla="*/ 0 h 10"/>
                <a:gd name="T10" fmla="*/ 0 w 3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0" y="10"/>
                  </a:moveTo>
                  <a:lnTo>
                    <a:pt x="8" y="10"/>
                  </a:lnTo>
                  <a:lnTo>
                    <a:pt x="15" y="5"/>
                  </a:lnTo>
                  <a:lnTo>
                    <a:pt x="33" y="0"/>
                  </a:lnTo>
                  <a:lnTo>
                    <a:pt x="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3" name="Freeform 159"/>
            <p:cNvSpPr/>
            <p:nvPr/>
          </p:nvSpPr>
          <p:spPr bwMode="auto">
            <a:xfrm>
              <a:off x="3373" y="2181"/>
              <a:ext cx="247" cy="4"/>
            </a:xfrm>
            <a:custGeom>
              <a:avLst/>
              <a:gdLst>
                <a:gd name="T0" fmla="*/ 737 w 740"/>
                <a:gd name="T1" fmla="*/ 12 h 12"/>
                <a:gd name="T2" fmla="*/ 737 w 740"/>
                <a:gd name="T3" fmla="*/ 5 h 12"/>
                <a:gd name="T4" fmla="*/ 740 w 740"/>
                <a:gd name="T5" fmla="*/ 0 h 12"/>
                <a:gd name="T6" fmla="*/ 0 w 740"/>
                <a:gd name="T7" fmla="*/ 0 h 12"/>
                <a:gd name="T8" fmla="*/ 0 w 740"/>
                <a:gd name="T9" fmla="*/ 5 h 12"/>
                <a:gd name="T10" fmla="*/ 1 w 740"/>
                <a:gd name="T11" fmla="*/ 12 h 12"/>
                <a:gd name="T12" fmla="*/ 737 w 7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12">
                  <a:moveTo>
                    <a:pt x="737" y="12"/>
                  </a:moveTo>
                  <a:lnTo>
                    <a:pt x="737" y="5"/>
                  </a:lnTo>
                  <a:lnTo>
                    <a:pt x="74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37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4" name="Freeform 160"/>
            <p:cNvSpPr/>
            <p:nvPr/>
          </p:nvSpPr>
          <p:spPr bwMode="auto">
            <a:xfrm>
              <a:off x="3372" y="2177"/>
              <a:ext cx="249" cy="4"/>
            </a:xfrm>
            <a:custGeom>
              <a:avLst/>
              <a:gdLst>
                <a:gd name="T0" fmla="*/ 744 w 747"/>
                <a:gd name="T1" fmla="*/ 11 h 11"/>
                <a:gd name="T2" fmla="*/ 747 w 747"/>
                <a:gd name="T3" fmla="*/ 0 h 11"/>
                <a:gd name="T4" fmla="*/ 0 w 747"/>
                <a:gd name="T5" fmla="*/ 0 h 11"/>
                <a:gd name="T6" fmla="*/ 4 w 747"/>
                <a:gd name="T7" fmla="*/ 11 h 11"/>
                <a:gd name="T8" fmla="*/ 744 w 7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7" h="11">
                  <a:moveTo>
                    <a:pt x="744" y="11"/>
                  </a:moveTo>
                  <a:lnTo>
                    <a:pt x="747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44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5" name="Freeform 161"/>
            <p:cNvSpPr/>
            <p:nvPr/>
          </p:nvSpPr>
          <p:spPr bwMode="auto">
            <a:xfrm>
              <a:off x="3627" y="2171"/>
              <a:ext cx="11" cy="3"/>
            </a:xfrm>
            <a:custGeom>
              <a:avLst/>
              <a:gdLst>
                <a:gd name="T0" fmla="*/ 29 w 31"/>
                <a:gd name="T1" fmla="*/ 1 h 9"/>
                <a:gd name="T2" fmla="*/ 20 w 31"/>
                <a:gd name="T3" fmla="*/ 0 h 9"/>
                <a:gd name="T4" fmla="*/ 8 w 31"/>
                <a:gd name="T5" fmla="*/ 1 h 9"/>
                <a:gd name="T6" fmla="*/ 0 w 31"/>
                <a:gd name="T7" fmla="*/ 9 h 9"/>
                <a:gd name="T8" fmla="*/ 30 w 31"/>
                <a:gd name="T9" fmla="*/ 9 h 9"/>
                <a:gd name="T10" fmla="*/ 31 w 31"/>
                <a:gd name="T11" fmla="*/ 6 h 9"/>
                <a:gd name="T12" fmla="*/ 29 w 3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">
                  <a:moveTo>
                    <a:pt x="29" y="1"/>
                  </a:moveTo>
                  <a:lnTo>
                    <a:pt x="20" y="0"/>
                  </a:lnTo>
                  <a:lnTo>
                    <a:pt x="8" y="1"/>
                  </a:lnTo>
                  <a:lnTo>
                    <a:pt x="0" y="9"/>
                  </a:lnTo>
                  <a:lnTo>
                    <a:pt x="30" y="9"/>
                  </a:lnTo>
                  <a:lnTo>
                    <a:pt x="31" y="6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6" name="Freeform 162"/>
            <p:cNvSpPr/>
            <p:nvPr/>
          </p:nvSpPr>
          <p:spPr bwMode="auto">
            <a:xfrm>
              <a:off x="3644" y="2192"/>
              <a:ext cx="9" cy="4"/>
            </a:xfrm>
            <a:custGeom>
              <a:avLst/>
              <a:gdLst>
                <a:gd name="T0" fmla="*/ 26 w 27"/>
                <a:gd name="T1" fmla="*/ 0 h 11"/>
                <a:gd name="T2" fmla="*/ 0 w 27"/>
                <a:gd name="T3" fmla="*/ 0 h 11"/>
                <a:gd name="T4" fmla="*/ 4 w 27"/>
                <a:gd name="T5" fmla="*/ 11 h 11"/>
                <a:gd name="T6" fmla="*/ 27 w 27"/>
                <a:gd name="T7" fmla="*/ 11 h 11"/>
                <a:gd name="T8" fmla="*/ 26 w 2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26" y="0"/>
                  </a:moveTo>
                  <a:lnTo>
                    <a:pt x="0" y="0"/>
                  </a:lnTo>
                  <a:lnTo>
                    <a:pt x="4" y="11"/>
                  </a:lnTo>
                  <a:lnTo>
                    <a:pt x="27" y="1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7" name="Freeform 163"/>
            <p:cNvSpPr/>
            <p:nvPr/>
          </p:nvSpPr>
          <p:spPr bwMode="auto">
            <a:xfrm>
              <a:off x="3643" y="2188"/>
              <a:ext cx="9" cy="4"/>
            </a:xfrm>
            <a:custGeom>
              <a:avLst/>
              <a:gdLst>
                <a:gd name="T0" fmla="*/ 3 w 29"/>
                <a:gd name="T1" fmla="*/ 12 h 12"/>
                <a:gd name="T2" fmla="*/ 29 w 29"/>
                <a:gd name="T3" fmla="*/ 12 h 12"/>
                <a:gd name="T4" fmla="*/ 29 w 29"/>
                <a:gd name="T5" fmla="*/ 7 h 12"/>
                <a:gd name="T6" fmla="*/ 29 w 29"/>
                <a:gd name="T7" fmla="*/ 0 h 12"/>
                <a:gd name="T8" fmla="*/ 0 w 29"/>
                <a:gd name="T9" fmla="*/ 0 h 12"/>
                <a:gd name="T10" fmla="*/ 0 w 29"/>
                <a:gd name="T11" fmla="*/ 1 h 12"/>
                <a:gd name="T12" fmla="*/ 3 w 2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3" y="12"/>
                  </a:moveTo>
                  <a:lnTo>
                    <a:pt x="29" y="12"/>
                  </a:lnTo>
                  <a:lnTo>
                    <a:pt x="29" y="7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8" name="Freeform 164"/>
            <p:cNvSpPr/>
            <p:nvPr/>
          </p:nvSpPr>
          <p:spPr bwMode="auto">
            <a:xfrm>
              <a:off x="3634" y="2185"/>
              <a:ext cx="19" cy="3"/>
            </a:xfrm>
            <a:custGeom>
              <a:avLst/>
              <a:gdLst>
                <a:gd name="T0" fmla="*/ 26 w 56"/>
                <a:gd name="T1" fmla="*/ 10 h 10"/>
                <a:gd name="T2" fmla="*/ 55 w 56"/>
                <a:gd name="T3" fmla="*/ 10 h 10"/>
                <a:gd name="T4" fmla="*/ 56 w 56"/>
                <a:gd name="T5" fmla="*/ 0 h 10"/>
                <a:gd name="T6" fmla="*/ 0 w 56"/>
                <a:gd name="T7" fmla="*/ 0 h 10"/>
                <a:gd name="T8" fmla="*/ 6 w 56"/>
                <a:gd name="T9" fmla="*/ 0 h 10"/>
                <a:gd name="T10" fmla="*/ 13 w 56"/>
                <a:gd name="T11" fmla="*/ 3 h 10"/>
                <a:gd name="T12" fmla="*/ 20 w 56"/>
                <a:gd name="T13" fmla="*/ 5 h 10"/>
                <a:gd name="T14" fmla="*/ 26 w 56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">
                  <a:moveTo>
                    <a:pt x="26" y="10"/>
                  </a:moveTo>
                  <a:lnTo>
                    <a:pt x="55" y="1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3"/>
                  </a:lnTo>
                  <a:lnTo>
                    <a:pt x="20" y="5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69" name="Freeform 165"/>
            <p:cNvSpPr/>
            <p:nvPr/>
          </p:nvSpPr>
          <p:spPr bwMode="auto">
            <a:xfrm>
              <a:off x="3639" y="2207"/>
              <a:ext cx="21" cy="4"/>
            </a:xfrm>
            <a:custGeom>
              <a:avLst/>
              <a:gdLst>
                <a:gd name="T0" fmla="*/ 8 w 64"/>
                <a:gd name="T1" fmla="*/ 5 h 11"/>
                <a:gd name="T2" fmla="*/ 0 w 64"/>
                <a:gd name="T3" fmla="*/ 11 h 11"/>
                <a:gd name="T4" fmla="*/ 64 w 64"/>
                <a:gd name="T5" fmla="*/ 11 h 11"/>
                <a:gd name="T6" fmla="*/ 58 w 64"/>
                <a:gd name="T7" fmla="*/ 6 h 11"/>
                <a:gd name="T8" fmla="*/ 53 w 64"/>
                <a:gd name="T9" fmla="*/ 0 h 11"/>
                <a:gd name="T10" fmla="*/ 13 w 64"/>
                <a:gd name="T11" fmla="*/ 0 h 11"/>
                <a:gd name="T12" fmla="*/ 8 w 6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1">
                  <a:moveTo>
                    <a:pt x="8" y="5"/>
                  </a:moveTo>
                  <a:lnTo>
                    <a:pt x="0" y="11"/>
                  </a:lnTo>
                  <a:lnTo>
                    <a:pt x="64" y="11"/>
                  </a:lnTo>
                  <a:lnTo>
                    <a:pt x="58" y="6"/>
                  </a:lnTo>
                  <a:lnTo>
                    <a:pt x="53" y="0"/>
                  </a:lnTo>
                  <a:lnTo>
                    <a:pt x="13" y="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0" name="Freeform 166"/>
            <p:cNvSpPr/>
            <p:nvPr/>
          </p:nvSpPr>
          <p:spPr bwMode="auto">
            <a:xfrm>
              <a:off x="3643" y="2203"/>
              <a:ext cx="14" cy="4"/>
            </a:xfrm>
            <a:custGeom>
              <a:avLst/>
              <a:gdLst>
                <a:gd name="T0" fmla="*/ 5 w 40"/>
                <a:gd name="T1" fmla="*/ 0 h 12"/>
                <a:gd name="T2" fmla="*/ 0 w 40"/>
                <a:gd name="T3" fmla="*/ 12 h 12"/>
                <a:gd name="T4" fmla="*/ 40 w 40"/>
                <a:gd name="T5" fmla="*/ 12 h 12"/>
                <a:gd name="T6" fmla="*/ 39 w 40"/>
                <a:gd name="T7" fmla="*/ 11 h 12"/>
                <a:gd name="T8" fmla="*/ 33 w 40"/>
                <a:gd name="T9" fmla="*/ 0 h 12"/>
                <a:gd name="T10" fmla="*/ 5 w 4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2">
                  <a:moveTo>
                    <a:pt x="5" y="0"/>
                  </a:moveTo>
                  <a:lnTo>
                    <a:pt x="0" y="12"/>
                  </a:lnTo>
                  <a:lnTo>
                    <a:pt x="40" y="12"/>
                  </a:lnTo>
                  <a:lnTo>
                    <a:pt x="39" y="11"/>
                  </a:lnTo>
                  <a:lnTo>
                    <a:pt x="3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1" name="Freeform 167"/>
            <p:cNvSpPr/>
            <p:nvPr/>
          </p:nvSpPr>
          <p:spPr bwMode="auto">
            <a:xfrm>
              <a:off x="3645" y="2199"/>
              <a:ext cx="9" cy="4"/>
            </a:xfrm>
            <a:custGeom>
              <a:avLst/>
              <a:gdLst>
                <a:gd name="T0" fmla="*/ 1 w 28"/>
                <a:gd name="T1" fmla="*/ 0 h 11"/>
                <a:gd name="T2" fmla="*/ 0 w 28"/>
                <a:gd name="T3" fmla="*/ 5 h 11"/>
                <a:gd name="T4" fmla="*/ 0 w 28"/>
                <a:gd name="T5" fmla="*/ 11 h 11"/>
                <a:gd name="T6" fmla="*/ 28 w 28"/>
                <a:gd name="T7" fmla="*/ 11 h 11"/>
                <a:gd name="T8" fmla="*/ 24 w 28"/>
                <a:gd name="T9" fmla="*/ 0 h 11"/>
                <a:gd name="T10" fmla="*/ 1 w 2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1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28" y="11"/>
                  </a:lnTo>
                  <a:lnTo>
                    <a:pt x="2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2" name="Freeform 168"/>
            <p:cNvSpPr/>
            <p:nvPr/>
          </p:nvSpPr>
          <p:spPr bwMode="auto">
            <a:xfrm>
              <a:off x="3645" y="2196"/>
              <a:ext cx="8" cy="3"/>
            </a:xfrm>
            <a:custGeom>
              <a:avLst/>
              <a:gdLst>
                <a:gd name="T0" fmla="*/ 0 w 24"/>
                <a:gd name="T1" fmla="*/ 0 h 11"/>
                <a:gd name="T2" fmla="*/ 1 w 24"/>
                <a:gd name="T3" fmla="*/ 6 h 11"/>
                <a:gd name="T4" fmla="*/ 1 w 24"/>
                <a:gd name="T5" fmla="*/ 11 h 11"/>
                <a:gd name="T6" fmla="*/ 24 w 24"/>
                <a:gd name="T7" fmla="*/ 11 h 11"/>
                <a:gd name="T8" fmla="*/ 23 w 24"/>
                <a:gd name="T9" fmla="*/ 0 h 11"/>
                <a:gd name="T10" fmla="*/ 0 w 2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">
                  <a:moveTo>
                    <a:pt x="0" y="0"/>
                  </a:moveTo>
                  <a:lnTo>
                    <a:pt x="1" y="6"/>
                  </a:lnTo>
                  <a:lnTo>
                    <a:pt x="1" y="11"/>
                  </a:lnTo>
                  <a:lnTo>
                    <a:pt x="24" y="11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3" name="Freeform 169"/>
            <p:cNvSpPr/>
            <p:nvPr/>
          </p:nvSpPr>
          <p:spPr bwMode="auto">
            <a:xfrm>
              <a:off x="3366" y="2207"/>
              <a:ext cx="259" cy="4"/>
            </a:xfrm>
            <a:custGeom>
              <a:avLst/>
              <a:gdLst>
                <a:gd name="T0" fmla="*/ 777 w 777"/>
                <a:gd name="T1" fmla="*/ 11 h 11"/>
                <a:gd name="T2" fmla="*/ 766 w 777"/>
                <a:gd name="T3" fmla="*/ 1 h 11"/>
                <a:gd name="T4" fmla="*/ 766 w 777"/>
                <a:gd name="T5" fmla="*/ 0 h 11"/>
                <a:gd name="T6" fmla="*/ 13 w 777"/>
                <a:gd name="T7" fmla="*/ 0 h 11"/>
                <a:gd name="T8" fmla="*/ 5 w 777"/>
                <a:gd name="T9" fmla="*/ 6 h 11"/>
                <a:gd name="T10" fmla="*/ 0 w 777"/>
                <a:gd name="T11" fmla="*/ 11 h 11"/>
                <a:gd name="T12" fmla="*/ 777 w 77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11">
                  <a:moveTo>
                    <a:pt x="777" y="11"/>
                  </a:moveTo>
                  <a:lnTo>
                    <a:pt x="766" y="1"/>
                  </a:lnTo>
                  <a:lnTo>
                    <a:pt x="766" y="0"/>
                  </a:lnTo>
                  <a:lnTo>
                    <a:pt x="13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77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4" name="Freeform 170"/>
            <p:cNvSpPr/>
            <p:nvPr/>
          </p:nvSpPr>
          <p:spPr bwMode="auto">
            <a:xfrm>
              <a:off x="3371" y="2203"/>
              <a:ext cx="251" cy="4"/>
            </a:xfrm>
            <a:custGeom>
              <a:avLst/>
              <a:gdLst>
                <a:gd name="T0" fmla="*/ 753 w 753"/>
                <a:gd name="T1" fmla="*/ 12 h 12"/>
                <a:gd name="T2" fmla="*/ 749 w 753"/>
                <a:gd name="T3" fmla="*/ 6 h 12"/>
                <a:gd name="T4" fmla="*/ 748 w 753"/>
                <a:gd name="T5" fmla="*/ 0 h 12"/>
                <a:gd name="T6" fmla="*/ 4 w 753"/>
                <a:gd name="T7" fmla="*/ 0 h 12"/>
                <a:gd name="T8" fmla="*/ 0 w 753"/>
                <a:gd name="T9" fmla="*/ 11 h 12"/>
                <a:gd name="T10" fmla="*/ 0 w 753"/>
                <a:gd name="T11" fmla="*/ 12 h 12"/>
                <a:gd name="T12" fmla="*/ 753 w 7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3" h="12">
                  <a:moveTo>
                    <a:pt x="753" y="12"/>
                  </a:moveTo>
                  <a:lnTo>
                    <a:pt x="749" y="6"/>
                  </a:lnTo>
                  <a:lnTo>
                    <a:pt x="748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53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5" name="Freeform 171"/>
            <p:cNvSpPr/>
            <p:nvPr/>
          </p:nvSpPr>
          <p:spPr bwMode="auto">
            <a:xfrm>
              <a:off x="3372" y="2199"/>
              <a:ext cx="248" cy="4"/>
            </a:xfrm>
            <a:custGeom>
              <a:avLst/>
              <a:gdLst>
                <a:gd name="T0" fmla="*/ 744 w 744"/>
                <a:gd name="T1" fmla="*/ 11 h 11"/>
                <a:gd name="T2" fmla="*/ 741 w 744"/>
                <a:gd name="T3" fmla="*/ 5 h 11"/>
                <a:gd name="T4" fmla="*/ 741 w 744"/>
                <a:gd name="T5" fmla="*/ 0 h 11"/>
                <a:gd name="T6" fmla="*/ 4 w 744"/>
                <a:gd name="T7" fmla="*/ 0 h 11"/>
                <a:gd name="T8" fmla="*/ 2 w 744"/>
                <a:gd name="T9" fmla="*/ 5 h 11"/>
                <a:gd name="T10" fmla="*/ 0 w 744"/>
                <a:gd name="T11" fmla="*/ 7 h 11"/>
                <a:gd name="T12" fmla="*/ 0 w 744"/>
                <a:gd name="T13" fmla="*/ 11 h 11"/>
                <a:gd name="T14" fmla="*/ 744 w 74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4" h="11">
                  <a:moveTo>
                    <a:pt x="744" y="11"/>
                  </a:moveTo>
                  <a:lnTo>
                    <a:pt x="741" y="5"/>
                  </a:lnTo>
                  <a:lnTo>
                    <a:pt x="741" y="0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4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6" name="Freeform 172"/>
            <p:cNvSpPr/>
            <p:nvPr/>
          </p:nvSpPr>
          <p:spPr bwMode="auto">
            <a:xfrm>
              <a:off x="3373" y="2196"/>
              <a:ext cx="246" cy="3"/>
            </a:xfrm>
            <a:custGeom>
              <a:avLst/>
              <a:gdLst>
                <a:gd name="T0" fmla="*/ 737 w 737"/>
                <a:gd name="T1" fmla="*/ 11 h 11"/>
                <a:gd name="T2" fmla="*/ 735 w 737"/>
                <a:gd name="T3" fmla="*/ 5 h 11"/>
                <a:gd name="T4" fmla="*/ 735 w 737"/>
                <a:gd name="T5" fmla="*/ 0 h 11"/>
                <a:gd name="T6" fmla="*/ 2 w 737"/>
                <a:gd name="T7" fmla="*/ 0 h 11"/>
                <a:gd name="T8" fmla="*/ 0 w 737"/>
                <a:gd name="T9" fmla="*/ 11 h 11"/>
                <a:gd name="T10" fmla="*/ 737 w 73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7" h="11">
                  <a:moveTo>
                    <a:pt x="737" y="11"/>
                  </a:moveTo>
                  <a:lnTo>
                    <a:pt x="735" y="5"/>
                  </a:lnTo>
                  <a:lnTo>
                    <a:pt x="735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3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7" name="Freeform 173"/>
            <p:cNvSpPr/>
            <p:nvPr/>
          </p:nvSpPr>
          <p:spPr bwMode="auto">
            <a:xfrm>
              <a:off x="3318" y="2174"/>
              <a:ext cx="34" cy="3"/>
            </a:xfrm>
            <a:custGeom>
              <a:avLst/>
              <a:gdLst>
                <a:gd name="T0" fmla="*/ 97 w 100"/>
                <a:gd name="T1" fmla="*/ 3 h 10"/>
                <a:gd name="T2" fmla="*/ 100 w 100"/>
                <a:gd name="T3" fmla="*/ 0 h 10"/>
                <a:gd name="T4" fmla="*/ 0 w 100"/>
                <a:gd name="T5" fmla="*/ 0 h 10"/>
                <a:gd name="T6" fmla="*/ 0 w 100"/>
                <a:gd name="T7" fmla="*/ 10 h 10"/>
                <a:gd name="T8" fmla="*/ 94 w 100"/>
                <a:gd name="T9" fmla="*/ 10 h 10"/>
                <a:gd name="T10" fmla="*/ 97 w 100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">
                  <a:moveTo>
                    <a:pt x="97" y="3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10"/>
                  </a:lnTo>
                  <a:lnTo>
                    <a:pt x="97" y="3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8" name="Freeform 174"/>
            <p:cNvSpPr/>
            <p:nvPr/>
          </p:nvSpPr>
          <p:spPr bwMode="auto">
            <a:xfrm>
              <a:off x="3318" y="2170"/>
              <a:ext cx="38" cy="4"/>
            </a:xfrm>
            <a:custGeom>
              <a:avLst/>
              <a:gdLst>
                <a:gd name="T0" fmla="*/ 100 w 114"/>
                <a:gd name="T1" fmla="*/ 11 h 11"/>
                <a:gd name="T2" fmla="*/ 106 w 114"/>
                <a:gd name="T3" fmla="*/ 3 h 11"/>
                <a:gd name="T4" fmla="*/ 114 w 114"/>
                <a:gd name="T5" fmla="*/ 0 h 11"/>
                <a:gd name="T6" fmla="*/ 60 w 114"/>
                <a:gd name="T7" fmla="*/ 0 h 11"/>
                <a:gd name="T8" fmla="*/ 57 w 114"/>
                <a:gd name="T9" fmla="*/ 8 h 11"/>
                <a:gd name="T10" fmla="*/ 0 w 114"/>
                <a:gd name="T11" fmla="*/ 8 h 11"/>
                <a:gd name="T12" fmla="*/ 0 w 114"/>
                <a:gd name="T13" fmla="*/ 11 h 11"/>
                <a:gd name="T14" fmla="*/ 100 w 11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11">
                  <a:moveTo>
                    <a:pt x="100" y="11"/>
                  </a:moveTo>
                  <a:lnTo>
                    <a:pt x="106" y="3"/>
                  </a:lnTo>
                  <a:lnTo>
                    <a:pt x="114" y="0"/>
                  </a:lnTo>
                  <a:lnTo>
                    <a:pt x="60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00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79" name="Freeform 175"/>
            <p:cNvSpPr/>
            <p:nvPr/>
          </p:nvSpPr>
          <p:spPr bwMode="auto">
            <a:xfrm>
              <a:off x="3337" y="2203"/>
              <a:ext cx="14" cy="4"/>
            </a:xfrm>
            <a:custGeom>
              <a:avLst/>
              <a:gdLst>
                <a:gd name="T0" fmla="*/ 42 w 42"/>
                <a:gd name="T1" fmla="*/ 12 h 12"/>
                <a:gd name="T2" fmla="*/ 41 w 42"/>
                <a:gd name="T3" fmla="*/ 11 h 12"/>
                <a:gd name="T4" fmla="*/ 36 w 42"/>
                <a:gd name="T5" fmla="*/ 0 h 12"/>
                <a:gd name="T6" fmla="*/ 5 w 42"/>
                <a:gd name="T7" fmla="*/ 0 h 12"/>
                <a:gd name="T8" fmla="*/ 0 w 42"/>
                <a:gd name="T9" fmla="*/ 12 h 12"/>
                <a:gd name="T10" fmla="*/ 42 w 4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">
                  <a:moveTo>
                    <a:pt x="42" y="12"/>
                  </a:moveTo>
                  <a:lnTo>
                    <a:pt x="41" y="11"/>
                  </a:lnTo>
                  <a:lnTo>
                    <a:pt x="36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0" name="Freeform 176"/>
            <p:cNvSpPr/>
            <p:nvPr/>
          </p:nvSpPr>
          <p:spPr bwMode="auto">
            <a:xfrm>
              <a:off x="3333" y="2207"/>
              <a:ext cx="22" cy="4"/>
            </a:xfrm>
            <a:custGeom>
              <a:avLst/>
              <a:gdLst>
                <a:gd name="T0" fmla="*/ 68 w 68"/>
                <a:gd name="T1" fmla="*/ 11 h 11"/>
                <a:gd name="T2" fmla="*/ 60 w 68"/>
                <a:gd name="T3" fmla="*/ 6 h 11"/>
                <a:gd name="T4" fmla="*/ 55 w 68"/>
                <a:gd name="T5" fmla="*/ 0 h 11"/>
                <a:gd name="T6" fmla="*/ 13 w 68"/>
                <a:gd name="T7" fmla="*/ 0 h 11"/>
                <a:gd name="T8" fmla="*/ 9 w 68"/>
                <a:gd name="T9" fmla="*/ 4 h 11"/>
                <a:gd name="T10" fmla="*/ 5 w 68"/>
                <a:gd name="T11" fmla="*/ 7 h 11"/>
                <a:gd name="T12" fmla="*/ 0 w 68"/>
                <a:gd name="T13" fmla="*/ 11 h 11"/>
                <a:gd name="T14" fmla="*/ 68 w 6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1">
                  <a:moveTo>
                    <a:pt x="68" y="11"/>
                  </a:moveTo>
                  <a:lnTo>
                    <a:pt x="60" y="6"/>
                  </a:lnTo>
                  <a:lnTo>
                    <a:pt x="55" y="0"/>
                  </a:lnTo>
                  <a:lnTo>
                    <a:pt x="13" y="0"/>
                  </a:lnTo>
                  <a:lnTo>
                    <a:pt x="9" y="4"/>
                  </a:lnTo>
                  <a:lnTo>
                    <a:pt x="5" y="7"/>
                  </a:lnTo>
                  <a:lnTo>
                    <a:pt x="0" y="11"/>
                  </a:lnTo>
                  <a:lnTo>
                    <a:pt x="68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1" name="Freeform 177"/>
            <p:cNvSpPr/>
            <p:nvPr/>
          </p:nvSpPr>
          <p:spPr bwMode="auto">
            <a:xfrm>
              <a:off x="3318" y="2177"/>
              <a:ext cx="32" cy="4"/>
            </a:xfrm>
            <a:custGeom>
              <a:avLst/>
              <a:gdLst>
                <a:gd name="T0" fmla="*/ 2 w 96"/>
                <a:gd name="T1" fmla="*/ 0 h 11"/>
                <a:gd name="T2" fmla="*/ 0 w 96"/>
                <a:gd name="T3" fmla="*/ 11 h 11"/>
                <a:gd name="T4" fmla="*/ 92 w 96"/>
                <a:gd name="T5" fmla="*/ 11 h 11"/>
                <a:gd name="T6" fmla="*/ 96 w 96"/>
                <a:gd name="T7" fmla="*/ 0 h 11"/>
                <a:gd name="T8" fmla="*/ 2 w 9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">
                  <a:moveTo>
                    <a:pt x="2" y="0"/>
                  </a:moveTo>
                  <a:lnTo>
                    <a:pt x="0" y="11"/>
                  </a:lnTo>
                  <a:lnTo>
                    <a:pt x="92" y="11"/>
                  </a:lnTo>
                  <a:lnTo>
                    <a:pt x="9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2" name="Freeform 178"/>
            <p:cNvSpPr/>
            <p:nvPr/>
          </p:nvSpPr>
          <p:spPr bwMode="auto">
            <a:xfrm>
              <a:off x="3071" y="2177"/>
              <a:ext cx="245" cy="4"/>
            </a:xfrm>
            <a:custGeom>
              <a:avLst/>
              <a:gdLst>
                <a:gd name="T0" fmla="*/ 735 w 735"/>
                <a:gd name="T1" fmla="*/ 11 h 11"/>
                <a:gd name="T2" fmla="*/ 735 w 735"/>
                <a:gd name="T3" fmla="*/ 0 h 11"/>
                <a:gd name="T4" fmla="*/ 0 w 735"/>
                <a:gd name="T5" fmla="*/ 0 h 11"/>
                <a:gd name="T6" fmla="*/ 4 w 735"/>
                <a:gd name="T7" fmla="*/ 11 h 11"/>
                <a:gd name="T8" fmla="*/ 735 w 73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11">
                  <a:moveTo>
                    <a:pt x="735" y="11"/>
                  </a:moveTo>
                  <a:lnTo>
                    <a:pt x="73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35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3" name="Freeform 179"/>
            <p:cNvSpPr/>
            <p:nvPr/>
          </p:nvSpPr>
          <p:spPr bwMode="auto">
            <a:xfrm>
              <a:off x="3069" y="2174"/>
              <a:ext cx="247" cy="3"/>
            </a:xfrm>
            <a:custGeom>
              <a:avLst/>
              <a:gdLst>
                <a:gd name="T0" fmla="*/ 742 w 743"/>
                <a:gd name="T1" fmla="*/ 10 h 10"/>
                <a:gd name="T2" fmla="*/ 743 w 743"/>
                <a:gd name="T3" fmla="*/ 0 h 10"/>
                <a:gd name="T4" fmla="*/ 0 w 743"/>
                <a:gd name="T5" fmla="*/ 0 h 10"/>
                <a:gd name="T6" fmla="*/ 2 w 743"/>
                <a:gd name="T7" fmla="*/ 2 h 10"/>
                <a:gd name="T8" fmla="*/ 7 w 743"/>
                <a:gd name="T9" fmla="*/ 10 h 10"/>
                <a:gd name="T10" fmla="*/ 742 w 74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3" h="10">
                  <a:moveTo>
                    <a:pt x="742" y="10"/>
                  </a:moveTo>
                  <a:lnTo>
                    <a:pt x="743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10"/>
                  </a:lnTo>
                  <a:lnTo>
                    <a:pt x="742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4" name="Freeform 180"/>
            <p:cNvSpPr/>
            <p:nvPr/>
          </p:nvSpPr>
          <p:spPr bwMode="auto">
            <a:xfrm>
              <a:off x="3064" y="2170"/>
              <a:ext cx="252" cy="4"/>
            </a:xfrm>
            <a:custGeom>
              <a:avLst/>
              <a:gdLst>
                <a:gd name="T0" fmla="*/ 758 w 758"/>
                <a:gd name="T1" fmla="*/ 11 h 11"/>
                <a:gd name="T2" fmla="*/ 758 w 758"/>
                <a:gd name="T3" fmla="*/ 0 h 11"/>
                <a:gd name="T4" fmla="*/ 0 w 758"/>
                <a:gd name="T5" fmla="*/ 0 h 11"/>
                <a:gd name="T6" fmla="*/ 8 w 758"/>
                <a:gd name="T7" fmla="*/ 3 h 11"/>
                <a:gd name="T8" fmla="*/ 15 w 758"/>
                <a:gd name="T9" fmla="*/ 11 h 11"/>
                <a:gd name="T10" fmla="*/ 758 w 75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8" h="11">
                  <a:moveTo>
                    <a:pt x="758" y="11"/>
                  </a:moveTo>
                  <a:lnTo>
                    <a:pt x="758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5" y="11"/>
                  </a:lnTo>
                  <a:lnTo>
                    <a:pt x="758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5" name="Freeform 181"/>
            <p:cNvSpPr/>
            <p:nvPr/>
          </p:nvSpPr>
          <p:spPr bwMode="auto">
            <a:xfrm>
              <a:off x="3317" y="2188"/>
              <a:ext cx="2" cy="1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4 h 4"/>
                <a:gd name="T4" fmla="*/ 6 w 6"/>
                <a:gd name="T5" fmla="*/ 0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6" name="Freeform 182"/>
            <p:cNvSpPr/>
            <p:nvPr/>
          </p:nvSpPr>
          <p:spPr bwMode="auto">
            <a:xfrm>
              <a:off x="3073" y="2185"/>
              <a:ext cx="243" cy="3"/>
            </a:xfrm>
            <a:custGeom>
              <a:avLst/>
              <a:gdLst>
                <a:gd name="T0" fmla="*/ 729 w 729"/>
                <a:gd name="T1" fmla="*/ 10 h 10"/>
                <a:gd name="T2" fmla="*/ 729 w 729"/>
                <a:gd name="T3" fmla="*/ 0 h 10"/>
                <a:gd name="T4" fmla="*/ 0 w 729"/>
                <a:gd name="T5" fmla="*/ 0 h 10"/>
                <a:gd name="T6" fmla="*/ 1 w 729"/>
                <a:gd name="T7" fmla="*/ 10 h 10"/>
                <a:gd name="T8" fmla="*/ 729 w 72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9" h="10">
                  <a:moveTo>
                    <a:pt x="729" y="10"/>
                  </a:moveTo>
                  <a:lnTo>
                    <a:pt x="729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29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7" name="Freeform 183"/>
            <p:cNvSpPr/>
            <p:nvPr/>
          </p:nvSpPr>
          <p:spPr bwMode="auto">
            <a:xfrm>
              <a:off x="3073" y="2188"/>
              <a:ext cx="243" cy="4"/>
            </a:xfrm>
            <a:custGeom>
              <a:avLst/>
              <a:gdLst>
                <a:gd name="T0" fmla="*/ 727 w 728"/>
                <a:gd name="T1" fmla="*/ 12 h 12"/>
                <a:gd name="T2" fmla="*/ 728 w 728"/>
                <a:gd name="T3" fmla="*/ 0 h 12"/>
                <a:gd name="T4" fmla="*/ 0 w 728"/>
                <a:gd name="T5" fmla="*/ 0 h 12"/>
                <a:gd name="T6" fmla="*/ 0 w 728"/>
                <a:gd name="T7" fmla="*/ 7 h 12"/>
                <a:gd name="T8" fmla="*/ 0 w 728"/>
                <a:gd name="T9" fmla="*/ 12 h 12"/>
                <a:gd name="T10" fmla="*/ 727 w 72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12">
                  <a:moveTo>
                    <a:pt x="727" y="12"/>
                  </a:moveTo>
                  <a:lnTo>
                    <a:pt x="72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27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8" name="Freeform 184"/>
            <p:cNvSpPr/>
            <p:nvPr/>
          </p:nvSpPr>
          <p:spPr bwMode="auto">
            <a:xfrm>
              <a:off x="3073" y="2192"/>
              <a:ext cx="261" cy="4"/>
            </a:xfrm>
            <a:custGeom>
              <a:avLst/>
              <a:gdLst>
                <a:gd name="T0" fmla="*/ 733 w 784"/>
                <a:gd name="T1" fmla="*/ 0 h 11"/>
                <a:gd name="T2" fmla="*/ 727 w 784"/>
                <a:gd name="T3" fmla="*/ 0 h 11"/>
                <a:gd name="T4" fmla="*/ 0 w 784"/>
                <a:gd name="T5" fmla="*/ 0 h 11"/>
                <a:gd name="T6" fmla="*/ 0 w 784"/>
                <a:gd name="T7" fmla="*/ 11 h 11"/>
                <a:gd name="T8" fmla="*/ 784 w 784"/>
                <a:gd name="T9" fmla="*/ 11 h 11"/>
                <a:gd name="T10" fmla="*/ 781 w 784"/>
                <a:gd name="T11" fmla="*/ 0 h 11"/>
                <a:gd name="T12" fmla="*/ 733 w 78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4" h="11">
                  <a:moveTo>
                    <a:pt x="733" y="0"/>
                  </a:moveTo>
                  <a:lnTo>
                    <a:pt x="72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4" y="11"/>
                  </a:lnTo>
                  <a:lnTo>
                    <a:pt x="781" y="0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89" name="Freeform 185"/>
            <p:cNvSpPr/>
            <p:nvPr/>
          </p:nvSpPr>
          <p:spPr bwMode="auto">
            <a:xfrm>
              <a:off x="3317" y="2185"/>
              <a:ext cx="8" cy="3"/>
            </a:xfrm>
            <a:custGeom>
              <a:avLst/>
              <a:gdLst>
                <a:gd name="T0" fmla="*/ 6 w 23"/>
                <a:gd name="T1" fmla="*/ 10 h 10"/>
                <a:gd name="T2" fmla="*/ 16 w 23"/>
                <a:gd name="T3" fmla="*/ 2 h 10"/>
                <a:gd name="T4" fmla="*/ 23 w 23"/>
                <a:gd name="T5" fmla="*/ 0 h 10"/>
                <a:gd name="T6" fmla="*/ 1 w 23"/>
                <a:gd name="T7" fmla="*/ 0 h 10"/>
                <a:gd name="T8" fmla="*/ 0 w 23"/>
                <a:gd name="T9" fmla="*/ 10 h 10"/>
                <a:gd name="T10" fmla="*/ 6 w 2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6" y="10"/>
                  </a:moveTo>
                  <a:lnTo>
                    <a:pt x="16" y="2"/>
                  </a:lnTo>
                  <a:lnTo>
                    <a:pt x="23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0" name="Freeform 186"/>
            <p:cNvSpPr/>
            <p:nvPr/>
          </p:nvSpPr>
          <p:spPr bwMode="auto">
            <a:xfrm>
              <a:off x="3318" y="2181"/>
              <a:ext cx="30" cy="4"/>
            </a:xfrm>
            <a:custGeom>
              <a:avLst/>
              <a:gdLst>
                <a:gd name="T0" fmla="*/ 0 w 92"/>
                <a:gd name="T1" fmla="*/ 12 h 12"/>
                <a:gd name="T2" fmla="*/ 22 w 92"/>
                <a:gd name="T3" fmla="*/ 12 h 12"/>
                <a:gd name="T4" fmla="*/ 30 w 92"/>
                <a:gd name="T5" fmla="*/ 11 h 12"/>
                <a:gd name="T6" fmla="*/ 40 w 92"/>
                <a:gd name="T7" fmla="*/ 12 h 12"/>
                <a:gd name="T8" fmla="*/ 88 w 92"/>
                <a:gd name="T9" fmla="*/ 12 h 12"/>
                <a:gd name="T10" fmla="*/ 88 w 92"/>
                <a:gd name="T11" fmla="*/ 5 h 12"/>
                <a:gd name="T12" fmla="*/ 92 w 92"/>
                <a:gd name="T13" fmla="*/ 0 h 12"/>
                <a:gd name="T14" fmla="*/ 0 w 92"/>
                <a:gd name="T15" fmla="*/ 0 h 12"/>
                <a:gd name="T16" fmla="*/ 0 w 9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2">
                  <a:moveTo>
                    <a:pt x="0" y="12"/>
                  </a:moveTo>
                  <a:lnTo>
                    <a:pt x="22" y="12"/>
                  </a:lnTo>
                  <a:lnTo>
                    <a:pt x="30" y="11"/>
                  </a:lnTo>
                  <a:lnTo>
                    <a:pt x="40" y="12"/>
                  </a:lnTo>
                  <a:lnTo>
                    <a:pt x="88" y="12"/>
                  </a:lnTo>
                  <a:lnTo>
                    <a:pt x="88" y="5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1" name="Freeform 187"/>
            <p:cNvSpPr/>
            <p:nvPr/>
          </p:nvSpPr>
          <p:spPr bwMode="auto">
            <a:xfrm>
              <a:off x="3322" y="2187"/>
              <a:ext cx="9" cy="1"/>
            </a:xfrm>
            <a:custGeom>
              <a:avLst/>
              <a:gdLst>
                <a:gd name="T0" fmla="*/ 16 w 28"/>
                <a:gd name="T1" fmla="*/ 0 h 3"/>
                <a:gd name="T2" fmla="*/ 0 w 28"/>
                <a:gd name="T3" fmla="*/ 3 h 3"/>
                <a:gd name="T4" fmla="*/ 28 w 28"/>
                <a:gd name="T5" fmla="*/ 3 h 3"/>
                <a:gd name="T6" fmla="*/ 22 w 28"/>
                <a:gd name="T7" fmla="*/ 0 h 3"/>
                <a:gd name="T8" fmla="*/ 16 w 2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">
                  <a:moveTo>
                    <a:pt x="16" y="0"/>
                  </a:moveTo>
                  <a:lnTo>
                    <a:pt x="0" y="3"/>
                  </a:lnTo>
                  <a:lnTo>
                    <a:pt x="28" y="3"/>
                  </a:lnTo>
                  <a:lnTo>
                    <a:pt x="2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2" name="Freeform 188"/>
            <p:cNvSpPr/>
            <p:nvPr/>
          </p:nvSpPr>
          <p:spPr bwMode="auto">
            <a:xfrm>
              <a:off x="3072" y="2181"/>
              <a:ext cx="244" cy="4"/>
            </a:xfrm>
            <a:custGeom>
              <a:avLst/>
              <a:gdLst>
                <a:gd name="T0" fmla="*/ 730 w 731"/>
                <a:gd name="T1" fmla="*/ 12 h 12"/>
                <a:gd name="T2" fmla="*/ 731 w 731"/>
                <a:gd name="T3" fmla="*/ 0 h 12"/>
                <a:gd name="T4" fmla="*/ 0 w 731"/>
                <a:gd name="T5" fmla="*/ 0 h 12"/>
                <a:gd name="T6" fmla="*/ 0 w 731"/>
                <a:gd name="T7" fmla="*/ 5 h 12"/>
                <a:gd name="T8" fmla="*/ 1 w 731"/>
                <a:gd name="T9" fmla="*/ 12 h 12"/>
                <a:gd name="T10" fmla="*/ 730 w 731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1" h="12">
                  <a:moveTo>
                    <a:pt x="730" y="12"/>
                  </a:moveTo>
                  <a:lnTo>
                    <a:pt x="73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30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3" name="Freeform 189"/>
            <p:cNvSpPr/>
            <p:nvPr/>
          </p:nvSpPr>
          <p:spPr bwMode="auto">
            <a:xfrm>
              <a:off x="3317" y="2188"/>
              <a:ext cx="16" cy="4"/>
            </a:xfrm>
            <a:custGeom>
              <a:avLst/>
              <a:gdLst>
                <a:gd name="T0" fmla="*/ 13 w 48"/>
                <a:gd name="T1" fmla="*/ 0 h 12"/>
                <a:gd name="T2" fmla="*/ 0 w 48"/>
                <a:gd name="T3" fmla="*/ 12 h 12"/>
                <a:gd name="T4" fmla="*/ 48 w 48"/>
                <a:gd name="T5" fmla="*/ 12 h 12"/>
                <a:gd name="T6" fmla="*/ 46 w 48"/>
                <a:gd name="T7" fmla="*/ 5 h 12"/>
                <a:gd name="T8" fmla="*/ 41 w 48"/>
                <a:gd name="T9" fmla="*/ 0 h 12"/>
                <a:gd name="T10" fmla="*/ 13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13" y="0"/>
                  </a:moveTo>
                  <a:lnTo>
                    <a:pt x="0" y="12"/>
                  </a:lnTo>
                  <a:lnTo>
                    <a:pt x="48" y="12"/>
                  </a:lnTo>
                  <a:lnTo>
                    <a:pt x="46" y="5"/>
                  </a:lnTo>
                  <a:lnTo>
                    <a:pt x="4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4" name="Freeform 190"/>
            <p:cNvSpPr/>
            <p:nvPr/>
          </p:nvSpPr>
          <p:spPr bwMode="auto">
            <a:xfrm>
              <a:off x="3336" y="2188"/>
              <a:ext cx="11" cy="4"/>
            </a:xfrm>
            <a:custGeom>
              <a:avLst/>
              <a:gdLst>
                <a:gd name="T0" fmla="*/ 0 w 31"/>
                <a:gd name="T1" fmla="*/ 0 h 12"/>
                <a:gd name="T2" fmla="*/ 2 w 31"/>
                <a:gd name="T3" fmla="*/ 5 h 12"/>
                <a:gd name="T4" fmla="*/ 6 w 31"/>
                <a:gd name="T5" fmla="*/ 12 h 12"/>
                <a:gd name="T6" fmla="*/ 31 w 31"/>
                <a:gd name="T7" fmla="*/ 12 h 12"/>
                <a:gd name="T8" fmla="*/ 31 w 31"/>
                <a:gd name="T9" fmla="*/ 7 h 12"/>
                <a:gd name="T10" fmla="*/ 31 w 31"/>
                <a:gd name="T11" fmla="*/ 0 h 12"/>
                <a:gd name="T12" fmla="*/ 0 w 3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0" y="0"/>
                  </a:moveTo>
                  <a:lnTo>
                    <a:pt x="2" y="5"/>
                  </a:lnTo>
                  <a:lnTo>
                    <a:pt x="6" y="12"/>
                  </a:lnTo>
                  <a:lnTo>
                    <a:pt x="31" y="12"/>
                  </a:lnTo>
                  <a:lnTo>
                    <a:pt x="31" y="7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5" name="Freeform 191"/>
            <p:cNvSpPr/>
            <p:nvPr/>
          </p:nvSpPr>
          <p:spPr bwMode="auto">
            <a:xfrm>
              <a:off x="3331" y="2185"/>
              <a:ext cx="16" cy="3"/>
            </a:xfrm>
            <a:custGeom>
              <a:avLst/>
              <a:gdLst>
                <a:gd name="T0" fmla="*/ 0 w 48"/>
                <a:gd name="T1" fmla="*/ 0 h 10"/>
                <a:gd name="T2" fmla="*/ 8 w 48"/>
                <a:gd name="T3" fmla="*/ 4 h 10"/>
                <a:gd name="T4" fmla="*/ 16 w 48"/>
                <a:gd name="T5" fmla="*/ 10 h 10"/>
                <a:gd name="T6" fmla="*/ 47 w 48"/>
                <a:gd name="T7" fmla="*/ 10 h 10"/>
                <a:gd name="T8" fmla="*/ 48 w 48"/>
                <a:gd name="T9" fmla="*/ 0 h 10"/>
                <a:gd name="T10" fmla="*/ 0 w 4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">
                  <a:moveTo>
                    <a:pt x="0" y="0"/>
                  </a:moveTo>
                  <a:lnTo>
                    <a:pt x="8" y="4"/>
                  </a:lnTo>
                  <a:lnTo>
                    <a:pt x="16" y="10"/>
                  </a:lnTo>
                  <a:lnTo>
                    <a:pt x="47" y="10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6" name="Freeform 192"/>
            <p:cNvSpPr/>
            <p:nvPr/>
          </p:nvSpPr>
          <p:spPr bwMode="auto">
            <a:xfrm>
              <a:off x="3338" y="2192"/>
              <a:ext cx="9" cy="4"/>
            </a:xfrm>
            <a:custGeom>
              <a:avLst/>
              <a:gdLst>
                <a:gd name="T0" fmla="*/ 25 w 26"/>
                <a:gd name="T1" fmla="*/ 0 h 11"/>
                <a:gd name="T2" fmla="*/ 0 w 26"/>
                <a:gd name="T3" fmla="*/ 0 h 11"/>
                <a:gd name="T4" fmla="*/ 2 w 26"/>
                <a:gd name="T5" fmla="*/ 11 h 11"/>
                <a:gd name="T6" fmla="*/ 26 w 26"/>
                <a:gd name="T7" fmla="*/ 11 h 11"/>
                <a:gd name="T8" fmla="*/ 25 w 2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25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26" y="1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7" name="Freeform 193"/>
            <p:cNvSpPr/>
            <p:nvPr/>
          </p:nvSpPr>
          <p:spPr bwMode="auto">
            <a:xfrm>
              <a:off x="3339" y="2199"/>
              <a:ext cx="10" cy="4"/>
            </a:xfrm>
            <a:custGeom>
              <a:avLst/>
              <a:gdLst>
                <a:gd name="T0" fmla="*/ 31 w 31"/>
                <a:gd name="T1" fmla="*/ 11 h 11"/>
                <a:gd name="T2" fmla="*/ 28 w 31"/>
                <a:gd name="T3" fmla="*/ 0 h 11"/>
                <a:gd name="T4" fmla="*/ 1 w 31"/>
                <a:gd name="T5" fmla="*/ 0 h 11"/>
                <a:gd name="T6" fmla="*/ 0 w 31"/>
                <a:gd name="T7" fmla="*/ 5 h 11"/>
                <a:gd name="T8" fmla="*/ 0 w 31"/>
                <a:gd name="T9" fmla="*/ 11 h 11"/>
                <a:gd name="T10" fmla="*/ 31 w 3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1">
                  <a:moveTo>
                    <a:pt x="31" y="11"/>
                  </a:moveTo>
                  <a:lnTo>
                    <a:pt x="28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31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8" name="Freeform 194"/>
            <p:cNvSpPr/>
            <p:nvPr/>
          </p:nvSpPr>
          <p:spPr bwMode="auto">
            <a:xfrm>
              <a:off x="3339" y="2196"/>
              <a:ext cx="9" cy="3"/>
            </a:xfrm>
            <a:custGeom>
              <a:avLst/>
              <a:gdLst>
                <a:gd name="T0" fmla="*/ 0 w 27"/>
                <a:gd name="T1" fmla="*/ 11 h 11"/>
                <a:gd name="T2" fmla="*/ 27 w 27"/>
                <a:gd name="T3" fmla="*/ 11 h 11"/>
                <a:gd name="T4" fmla="*/ 24 w 27"/>
                <a:gd name="T5" fmla="*/ 5 h 11"/>
                <a:gd name="T6" fmla="*/ 24 w 27"/>
                <a:gd name="T7" fmla="*/ 0 h 11"/>
                <a:gd name="T8" fmla="*/ 0 w 27"/>
                <a:gd name="T9" fmla="*/ 0 h 11"/>
                <a:gd name="T10" fmla="*/ 0 w 27"/>
                <a:gd name="T11" fmla="*/ 6 h 11"/>
                <a:gd name="T12" fmla="*/ 0 w 2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">
                  <a:moveTo>
                    <a:pt x="0" y="11"/>
                  </a:moveTo>
                  <a:lnTo>
                    <a:pt x="27" y="11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299" name="Freeform 195"/>
            <p:cNvSpPr/>
            <p:nvPr/>
          </p:nvSpPr>
          <p:spPr bwMode="auto">
            <a:xfrm>
              <a:off x="3072" y="2196"/>
              <a:ext cx="263" cy="3"/>
            </a:xfrm>
            <a:custGeom>
              <a:avLst/>
              <a:gdLst>
                <a:gd name="T0" fmla="*/ 787 w 787"/>
                <a:gd name="T1" fmla="*/ 11 h 11"/>
                <a:gd name="T2" fmla="*/ 787 w 787"/>
                <a:gd name="T3" fmla="*/ 9 h 11"/>
                <a:gd name="T4" fmla="*/ 786 w 787"/>
                <a:gd name="T5" fmla="*/ 0 h 11"/>
                <a:gd name="T6" fmla="*/ 2 w 787"/>
                <a:gd name="T7" fmla="*/ 0 h 11"/>
                <a:gd name="T8" fmla="*/ 0 w 787"/>
                <a:gd name="T9" fmla="*/ 11 h 11"/>
                <a:gd name="T10" fmla="*/ 787 w 78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7" h="11">
                  <a:moveTo>
                    <a:pt x="787" y="11"/>
                  </a:moveTo>
                  <a:lnTo>
                    <a:pt x="787" y="9"/>
                  </a:lnTo>
                  <a:lnTo>
                    <a:pt x="786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7" y="1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0" name="Freeform 196"/>
            <p:cNvSpPr/>
            <p:nvPr/>
          </p:nvSpPr>
          <p:spPr bwMode="auto">
            <a:xfrm>
              <a:off x="3318" y="2207"/>
              <a:ext cx="15" cy="4"/>
            </a:xfrm>
            <a:custGeom>
              <a:avLst/>
              <a:gdLst>
                <a:gd name="T0" fmla="*/ 42 w 43"/>
                <a:gd name="T1" fmla="*/ 1 h 11"/>
                <a:gd name="T2" fmla="*/ 43 w 43"/>
                <a:gd name="T3" fmla="*/ 0 h 11"/>
                <a:gd name="T4" fmla="*/ 0 w 43"/>
                <a:gd name="T5" fmla="*/ 0 h 11"/>
                <a:gd name="T6" fmla="*/ 6 w 43"/>
                <a:gd name="T7" fmla="*/ 7 h 11"/>
                <a:gd name="T8" fmla="*/ 23 w 43"/>
                <a:gd name="T9" fmla="*/ 11 h 11"/>
                <a:gd name="T10" fmla="*/ 28 w 43"/>
                <a:gd name="T11" fmla="*/ 10 h 11"/>
                <a:gd name="T12" fmla="*/ 33 w 43"/>
                <a:gd name="T13" fmla="*/ 9 h 11"/>
                <a:gd name="T14" fmla="*/ 34 w 43"/>
                <a:gd name="T15" fmla="*/ 6 h 11"/>
                <a:gd name="T16" fmla="*/ 37 w 43"/>
                <a:gd name="T17" fmla="*/ 5 h 11"/>
                <a:gd name="T18" fmla="*/ 42 w 43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1">
                  <a:moveTo>
                    <a:pt x="42" y="1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6" y="7"/>
                  </a:lnTo>
                  <a:lnTo>
                    <a:pt x="23" y="11"/>
                  </a:lnTo>
                  <a:lnTo>
                    <a:pt x="28" y="10"/>
                  </a:lnTo>
                  <a:lnTo>
                    <a:pt x="33" y="9"/>
                  </a:lnTo>
                  <a:lnTo>
                    <a:pt x="34" y="6"/>
                  </a:lnTo>
                  <a:lnTo>
                    <a:pt x="37" y="5"/>
                  </a:lnTo>
                  <a:lnTo>
                    <a:pt x="42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1" name="Freeform 197"/>
            <p:cNvSpPr/>
            <p:nvPr/>
          </p:nvSpPr>
          <p:spPr bwMode="auto">
            <a:xfrm>
              <a:off x="3318" y="2203"/>
              <a:ext cx="16" cy="4"/>
            </a:xfrm>
            <a:custGeom>
              <a:avLst/>
              <a:gdLst>
                <a:gd name="T0" fmla="*/ 45 w 48"/>
                <a:gd name="T1" fmla="*/ 12 h 12"/>
                <a:gd name="T2" fmla="*/ 48 w 48"/>
                <a:gd name="T3" fmla="*/ 0 h 12"/>
                <a:gd name="T4" fmla="*/ 6 w 48"/>
                <a:gd name="T5" fmla="*/ 0 h 12"/>
                <a:gd name="T6" fmla="*/ 4 w 48"/>
                <a:gd name="T7" fmla="*/ 6 h 12"/>
                <a:gd name="T8" fmla="*/ 0 w 48"/>
                <a:gd name="T9" fmla="*/ 11 h 12"/>
                <a:gd name="T10" fmla="*/ 2 w 48"/>
                <a:gd name="T11" fmla="*/ 12 h 12"/>
                <a:gd name="T12" fmla="*/ 45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5" y="12"/>
                  </a:moveTo>
                  <a:lnTo>
                    <a:pt x="48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0" y="11"/>
                  </a:lnTo>
                  <a:lnTo>
                    <a:pt x="2" y="12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2" name="Freeform 198"/>
            <p:cNvSpPr/>
            <p:nvPr/>
          </p:nvSpPr>
          <p:spPr bwMode="auto">
            <a:xfrm>
              <a:off x="3071" y="2199"/>
              <a:ext cx="264" cy="4"/>
            </a:xfrm>
            <a:custGeom>
              <a:avLst/>
              <a:gdLst>
                <a:gd name="T0" fmla="*/ 788 w 791"/>
                <a:gd name="T1" fmla="*/ 11 h 11"/>
                <a:gd name="T2" fmla="*/ 791 w 791"/>
                <a:gd name="T3" fmla="*/ 0 h 11"/>
                <a:gd name="T4" fmla="*/ 4 w 791"/>
                <a:gd name="T5" fmla="*/ 0 h 11"/>
                <a:gd name="T6" fmla="*/ 1 w 791"/>
                <a:gd name="T7" fmla="*/ 5 h 11"/>
                <a:gd name="T8" fmla="*/ 0 w 791"/>
                <a:gd name="T9" fmla="*/ 7 h 11"/>
                <a:gd name="T10" fmla="*/ 0 w 791"/>
                <a:gd name="T11" fmla="*/ 11 h 11"/>
                <a:gd name="T12" fmla="*/ 728 w 791"/>
                <a:gd name="T13" fmla="*/ 11 h 11"/>
                <a:gd name="T14" fmla="*/ 730 w 791"/>
                <a:gd name="T15" fmla="*/ 5 h 11"/>
                <a:gd name="T16" fmla="*/ 733 w 791"/>
                <a:gd name="T17" fmla="*/ 1 h 11"/>
                <a:gd name="T18" fmla="*/ 738 w 791"/>
                <a:gd name="T19" fmla="*/ 1 h 11"/>
                <a:gd name="T20" fmla="*/ 745 w 791"/>
                <a:gd name="T21" fmla="*/ 4 h 11"/>
                <a:gd name="T22" fmla="*/ 746 w 791"/>
                <a:gd name="T23" fmla="*/ 9 h 11"/>
                <a:gd name="T24" fmla="*/ 746 w 791"/>
                <a:gd name="T25" fmla="*/ 11 h 11"/>
                <a:gd name="T26" fmla="*/ 788 w 791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1" h="11">
                  <a:moveTo>
                    <a:pt x="788" y="11"/>
                  </a:moveTo>
                  <a:lnTo>
                    <a:pt x="791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28" y="11"/>
                  </a:lnTo>
                  <a:lnTo>
                    <a:pt x="730" y="5"/>
                  </a:lnTo>
                  <a:lnTo>
                    <a:pt x="733" y="1"/>
                  </a:lnTo>
                  <a:lnTo>
                    <a:pt x="738" y="1"/>
                  </a:lnTo>
                  <a:lnTo>
                    <a:pt x="745" y="4"/>
                  </a:lnTo>
                  <a:lnTo>
                    <a:pt x="746" y="9"/>
                  </a:lnTo>
                  <a:lnTo>
                    <a:pt x="746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3" name="Freeform 199"/>
            <p:cNvSpPr/>
            <p:nvPr/>
          </p:nvSpPr>
          <p:spPr bwMode="auto">
            <a:xfrm>
              <a:off x="3069" y="2203"/>
              <a:ext cx="245" cy="4"/>
            </a:xfrm>
            <a:custGeom>
              <a:avLst/>
              <a:gdLst>
                <a:gd name="T0" fmla="*/ 734 w 734"/>
                <a:gd name="T1" fmla="*/ 12 h 12"/>
                <a:gd name="T2" fmla="*/ 732 w 734"/>
                <a:gd name="T3" fmla="*/ 6 h 12"/>
                <a:gd name="T4" fmla="*/ 732 w 734"/>
                <a:gd name="T5" fmla="*/ 1 h 12"/>
                <a:gd name="T6" fmla="*/ 733 w 734"/>
                <a:gd name="T7" fmla="*/ 0 h 12"/>
                <a:gd name="T8" fmla="*/ 5 w 734"/>
                <a:gd name="T9" fmla="*/ 0 h 12"/>
                <a:gd name="T10" fmla="*/ 0 w 734"/>
                <a:gd name="T11" fmla="*/ 11 h 12"/>
                <a:gd name="T12" fmla="*/ 0 w 734"/>
                <a:gd name="T13" fmla="*/ 12 h 12"/>
                <a:gd name="T14" fmla="*/ 734 w 7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4" h="12">
                  <a:moveTo>
                    <a:pt x="734" y="12"/>
                  </a:moveTo>
                  <a:lnTo>
                    <a:pt x="732" y="6"/>
                  </a:lnTo>
                  <a:lnTo>
                    <a:pt x="732" y="1"/>
                  </a:lnTo>
                  <a:lnTo>
                    <a:pt x="733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734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4" name="Freeform 200"/>
            <p:cNvSpPr/>
            <p:nvPr/>
          </p:nvSpPr>
          <p:spPr bwMode="auto">
            <a:xfrm>
              <a:off x="3065" y="2207"/>
              <a:ext cx="255" cy="4"/>
            </a:xfrm>
            <a:custGeom>
              <a:avLst/>
              <a:gdLst>
                <a:gd name="T0" fmla="*/ 764 w 764"/>
                <a:gd name="T1" fmla="*/ 11 h 11"/>
                <a:gd name="T2" fmla="*/ 755 w 764"/>
                <a:gd name="T3" fmla="*/ 9 h 11"/>
                <a:gd name="T4" fmla="*/ 749 w 764"/>
                <a:gd name="T5" fmla="*/ 4 h 11"/>
                <a:gd name="T6" fmla="*/ 746 w 764"/>
                <a:gd name="T7" fmla="*/ 0 h 11"/>
                <a:gd name="T8" fmla="*/ 12 w 764"/>
                <a:gd name="T9" fmla="*/ 0 h 11"/>
                <a:gd name="T10" fmla="*/ 5 w 764"/>
                <a:gd name="T11" fmla="*/ 6 h 11"/>
                <a:gd name="T12" fmla="*/ 0 w 764"/>
                <a:gd name="T13" fmla="*/ 11 h 11"/>
                <a:gd name="T14" fmla="*/ 764 w 764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4" h="11">
                  <a:moveTo>
                    <a:pt x="764" y="11"/>
                  </a:moveTo>
                  <a:lnTo>
                    <a:pt x="755" y="9"/>
                  </a:lnTo>
                  <a:lnTo>
                    <a:pt x="749" y="4"/>
                  </a:lnTo>
                  <a:lnTo>
                    <a:pt x="746" y="0"/>
                  </a:lnTo>
                  <a:lnTo>
                    <a:pt x="12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64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5" name="Freeform 201"/>
            <p:cNvSpPr/>
            <p:nvPr/>
          </p:nvSpPr>
          <p:spPr bwMode="auto">
            <a:xfrm>
              <a:off x="3033" y="2174"/>
              <a:ext cx="18" cy="3"/>
            </a:xfrm>
            <a:custGeom>
              <a:avLst/>
              <a:gdLst>
                <a:gd name="T0" fmla="*/ 46 w 53"/>
                <a:gd name="T1" fmla="*/ 10 h 10"/>
                <a:gd name="T2" fmla="*/ 50 w 53"/>
                <a:gd name="T3" fmla="*/ 3 h 10"/>
                <a:gd name="T4" fmla="*/ 53 w 53"/>
                <a:gd name="T5" fmla="*/ 0 h 10"/>
                <a:gd name="T6" fmla="*/ 0 w 53"/>
                <a:gd name="T7" fmla="*/ 0 h 10"/>
                <a:gd name="T8" fmla="*/ 0 w 53"/>
                <a:gd name="T9" fmla="*/ 10 h 10"/>
                <a:gd name="T10" fmla="*/ 46 w 5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0">
                  <a:moveTo>
                    <a:pt x="46" y="10"/>
                  </a:moveTo>
                  <a:lnTo>
                    <a:pt x="50" y="3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6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6" name="Freeform 202"/>
            <p:cNvSpPr/>
            <p:nvPr/>
          </p:nvSpPr>
          <p:spPr bwMode="auto">
            <a:xfrm>
              <a:off x="3033" y="2170"/>
              <a:ext cx="22" cy="4"/>
            </a:xfrm>
            <a:custGeom>
              <a:avLst/>
              <a:gdLst>
                <a:gd name="T0" fmla="*/ 53 w 67"/>
                <a:gd name="T1" fmla="*/ 11 h 11"/>
                <a:gd name="T2" fmla="*/ 59 w 67"/>
                <a:gd name="T3" fmla="*/ 3 h 11"/>
                <a:gd name="T4" fmla="*/ 67 w 67"/>
                <a:gd name="T5" fmla="*/ 0 h 11"/>
                <a:gd name="T6" fmla="*/ 0 w 67"/>
                <a:gd name="T7" fmla="*/ 0 h 11"/>
                <a:gd name="T8" fmla="*/ 0 w 67"/>
                <a:gd name="T9" fmla="*/ 11 h 11"/>
                <a:gd name="T10" fmla="*/ 53 w 6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1">
                  <a:moveTo>
                    <a:pt x="53" y="11"/>
                  </a:moveTo>
                  <a:lnTo>
                    <a:pt x="59" y="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07" name="Freeform 203"/>
            <p:cNvSpPr/>
            <p:nvPr/>
          </p:nvSpPr>
          <p:spPr bwMode="auto">
            <a:xfrm>
              <a:off x="2759" y="2188"/>
              <a:ext cx="258" cy="4"/>
            </a:xfrm>
            <a:custGeom>
              <a:avLst/>
              <a:gdLst>
                <a:gd name="T0" fmla="*/ 767 w 774"/>
                <a:gd name="T1" fmla="*/ 12 h 12"/>
                <a:gd name="T2" fmla="*/ 774 w 774"/>
                <a:gd name="T3" fmla="*/ 0 h 12"/>
                <a:gd name="T4" fmla="*/ 0 w 774"/>
                <a:gd name="T5" fmla="*/ 0 h 12"/>
                <a:gd name="T6" fmla="*/ 0 w 774"/>
                <a:gd name="T7" fmla="*/ 12 h 12"/>
                <a:gd name="T8" fmla="*/ 767 w 77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12">
                  <a:moveTo>
                    <a:pt x="767" y="12"/>
                  </a:moveTo>
                  <a:lnTo>
                    <a:pt x="774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67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308" name="Group 204"/>
          <p:cNvGrpSpPr/>
          <p:nvPr/>
        </p:nvGrpSpPr>
        <p:grpSpPr bwMode="auto">
          <a:xfrm>
            <a:off x="550863" y="3403600"/>
            <a:ext cx="7910512" cy="271463"/>
            <a:chOff x="570" y="2052"/>
            <a:chExt cx="4425" cy="162"/>
          </a:xfrm>
        </p:grpSpPr>
        <p:sp>
          <p:nvSpPr>
            <p:cNvPr id="47309" name="Freeform 205"/>
            <p:cNvSpPr/>
            <p:nvPr/>
          </p:nvSpPr>
          <p:spPr bwMode="auto">
            <a:xfrm>
              <a:off x="2759" y="2185"/>
              <a:ext cx="260" cy="3"/>
            </a:xfrm>
            <a:custGeom>
              <a:avLst/>
              <a:gdLst>
                <a:gd name="T0" fmla="*/ 775 w 782"/>
                <a:gd name="T1" fmla="*/ 10 h 10"/>
                <a:gd name="T2" fmla="*/ 782 w 782"/>
                <a:gd name="T3" fmla="*/ 0 h 10"/>
                <a:gd name="T4" fmla="*/ 0 w 782"/>
                <a:gd name="T5" fmla="*/ 0 h 10"/>
                <a:gd name="T6" fmla="*/ 1 w 782"/>
                <a:gd name="T7" fmla="*/ 10 h 10"/>
                <a:gd name="T8" fmla="*/ 775 w 78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10">
                  <a:moveTo>
                    <a:pt x="775" y="10"/>
                  </a:moveTo>
                  <a:lnTo>
                    <a:pt x="782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75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0" name="Freeform 206"/>
            <p:cNvSpPr/>
            <p:nvPr/>
          </p:nvSpPr>
          <p:spPr bwMode="auto">
            <a:xfrm>
              <a:off x="2758" y="2181"/>
              <a:ext cx="264" cy="4"/>
            </a:xfrm>
            <a:custGeom>
              <a:avLst/>
              <a:gdLst>
                <a:gd name="T0" fmla="*/ 785 w 793"/>
                <a:gd name="T1" fmla="*/ 12 h 12"/>
                <a:gd name="T2" fmla="*/ 793 w 793"/>
                <a:gd name="T3" fmla="*/ 0 h 12"/>
                <a:gd name="T4" fmla="*/ 0 w 793"/>
                <a:gd name="T5" fmla="*/ 0 h 12"/>
                <a:gd name="T6" fmla="*/ 1 w 793"/>
                <a:gd name="T7" fmla="*/ 5 h 12"/>
                <a:gd name="T8" fmla="*/ 3 w 793"/>
                <a:gd name="T9" fmla="*/ 12 h 12"/>
                <a:gd name="T10" fmla="*/ 785 w 793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3" h="12">
                  <a:moveTo>
                    <a:pt x="785" y="12"/>
                  </a:moveTo>
                  <a:lnTo>
                    <a:pt x="793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12"/>
                  </a:lnTo>
                  <a:lnTo>
                    <a:pt x="785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1" name="Freeform 207"/>
            <p:cNvSpPr/>
            <p:nvPr/>
          </p:nvSpPr>
          <p:spPr bwMode="auto">
            <a:xfrm>
              <a:off x="2756" y="2177"/>
              <a:ext cx="268" cy="4"/>
            </a:xfrm>
            <a:custGeom>
              <a:avLst/>
              <a:gdLst>
                <a:gd name="T0" fmla="*/ 798 w 805"/>
                <a:gd name="T1" fmla="*/ 11 h 11"/>
                <a:gd name="T2" fmla="*/ 805 w 805"/>
                <a:gd name="T3" fmla="*/ 0 h 11"/>
                <a:gd name="T4" fmla="*/ 0 w 805"/>
                <a:gd name="T5" fmla="*/ 0 h 11"/>
                <a:gd name="T6" fmla="*/ 5 w 805"/>
                <a:gd name="T7" fmla="*/ 11 h 11"/>
                <a:gd name="T8" fmla="*/ 798 w 80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5" h="11">
                  <a:moveTo>
                    <a:pt x="798" y="11"/>
                  </a:moveTo>
                  <a:lnTo>
                    <a:pt x="805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798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2" name="Freeform 208"/>
            <p:cNvSpPr/>
            <p:nvPr/>
          </p:nvSpPr>
          <p:spPr bwMode="auto">
            <a:xfrm>
              <a:off x="2142" y="2170"/>
              <a:ext cx="888" cy="4"/>
            </a:xfrm>
            <a:custGeom>
              <a:avLst/>
              <a:gdLst>
                <a:gd name="T0" fmla="*/ 2655 w 2663"/>
                <a:gd name="T1" fmla="*/ 11 h 11"/>
                <a:gd name="T2" fmla="*/ 2663 w 2663"/>
                <a:gd name="T3" fmla="*/ 0 h 11"/>
                <a:gd name="T4" fmla="*/ 0 w 2663"/>
                <a:gd name="T5" fmla="*/ 0 h 11"/>
                <a:gd name="T6" fmla="*/ 12 w 2663"/>
                <a:gd name="T7" fmla="*/ 11 h 11"/>
                <a:gd name="T8" fmla="*/ 770 w 2663"/>
                <a:gd name="T9" fmla="*/ 11 h 11"/>
                <a:gd name="T10" fmla="*/ 788 w 2663"/>
                <a:gd name="T11" fmla="*/ 7 h 11"/>
                <a:gd name="T12" fmla="*/ 799 w 2663"/>
                <a:gd name="T13" fmla="*/ 7 h 11"/>
                <a:gd name="T14" fmla="*/ 810 w 2663"/>
                <a:gd name="T15" fmla="*/ 11 h 11"/>
                <a:gd name="T16" fmla="*/ 877 w 2663"/>
                <a:gd name="T17" fmla="*/ 11 h 11"/>
                <a:gd name="T18" fmla="*/ 893 w 2663"/>
                <a:gd name="T19" fmla="*/ 7 h 11"/>
                <a:gd name="T20" fmla="*/ 900 w 2663"/>
                <a:gd name="T21" fmla="*/ 7 h 11"/>
                <a:gd name="T22" fmla="*/ 908 w 2663"/>
                <a:gd name="T23" fmla="*/ 11 h 11"/>
                <a:gd name="T24" fmla="*/ 1679 w 2663"/>
                <a:gd name="T25" fmla="*/ 11 h 11"/>
                <a:gd name="T26" fmla="*/ 1681 w 2663"/>
                <a:gd name="T27" fmla="*/ 9 h 11"/>
                <a:gd name="T28" fmla="*/ 1706 w 2663"/>
                <a:gd name="T29" fmla="*/ 3 h 11"/>
                <a:gd name="T30" fmla="*/ 1719 w 2663"/>
                <a:gd name="T31" fmla="*/ 5 h 11"/>
                <a:gd name="T32" fmla="*/ 1730 w 2663"/>
                <a:gd name="T33" fmla="*/ 11 h 11"/>
                <a:gd name="T34" fmla="*/ 1790 w 2663"/>
                <a:gd name="T35" fmla="*/ 11 h 11"/>
                <a:gd name="T36" fmla="*/ 1799 w 2663"/>
                <a:gd name="T37" fmla="*/ 5 h 11"/>
                <a:gd name="T38" fmla="*/ 1810 w 2663"/>
                <a:gd name="T39" fmla="*/ 3 h 11"/>
                <a:gd name="T40" fmla="*/ 1821 w 2663"/>
                <a:gd name="T41" fmla="*/ 5 h 11"/>
                <a:gd name="T42" fmla="*/ 1832 w 2663"/>
                <a:gd name="T43" fmla="*/ 11 h 11"/>
                <a:gd name="T44" fmla="*/ 2655 w 2663"/>
                <a:gd name="T4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63" h="11">
                  <a:moveTo>
                    <a:pt x="2655" y="11"/>
                  </a:moveTo>
                  <a:lnTo>
                    <a:pt x="2663" y="0"/>
                  </a:lnTo>
                  <a:lnTo>
                    <a:pt x="0" y="0"/>
                  </a:lnTo>
                  <a:lnTo>
                    <a:pt x="12" y="11"/>
                  </a:lnTo>
                  <a:lnTo>
                    <a:pt x="770" y="11"/>
                  </a:lnTo>
                  <a:lnTo>
                    <a:pt x="788" y="7"/>
                  </a:lnTo>
                  <a:lnTo>
                    <a:pt x="799" y="7"/>
                  </a:lnTo>
                  <a:lnTo>
                    <a:pt x="810" y="11"/>
                  </a:lnTo>
                  <a:lnTo>
                    <a:pt x="877" y="11"/>
                  </a:lnTo>
                  <a:lnTo>
                    <a:pt x="893" y="7"/>
                  </a:lnTo>
                  <a:lnTo>
                    <a:pt x="900" y="7"/>
                  </a:lnTo>
                  <a:lnTo>
                    <a:pt x="908" y="11"/>
                  </a:lnTo>
                  <a:lnTo>
                    <a:pt x="1679" y="11"/>
                  </a:lnTo>
                  <a:lnTo>
                    <a:pt x="1681" y="9"/>
                  </a:lnTo>
                  <a:lnTo>
                    <a:pt x="1706" y="3"/>
                  </a:lnTo>
                  <a:lnTo>
                    <a:pt x="1719" y="5"/>
                  </a:lnTo>
                  <a:lnTo>
                    <a:pt x="1730" y="11"/>
                  </a:lnTo>
                  <a:lnTo>
                    <a:pt x="1790" y="11"/>
                  </a:lnTo>
                  <a:lnTo>
                    <a:pt x="1799" y="5"/>
                  </a:lnTo>
                  <a:lnTo>
                    <a:pt x="1810" y="3"/>
                  </a:lnTo>
                  <a:lnTo>
                    <a:pt x="1821" y="5"/>
                  </a:lnTo>
                  <a:lnTo>
                    <a:pt x="1832" y="11"/>
                  </a:lnTo>
                  <a:lnTo>
                    <a:pt x="2655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3" name="Freeform 209"/>
            <p:cNvSpPr/>
            <p:nvPr/>
          </p:nvSpPr>
          <p:spPr bwMode="auto">
            <a:xfrm>
              <a:off x="3033" y="2177"/>
              <a:ext cx="15" cy="4"/>
            </a:xfrm>
            <a:custGeom>
              <a:avLst/>
              <a:gdLst>
                <a:gd name="T0" fmla="*/ 0 w 46"/>
                <a:gd name="T1" fmla="*/ 0 h 11"/>
                <a:gd name="T2" fmla="*/ 0 w 46"/>
                <a:gd name="T3" fmla="*/ 11 h 11"/>
                <a:gd name="T4" fmla="*/ 42 w 46"/>
                <a:gd name="T5" fmla="*/ 11 h 11"/>
                <a:gd name="T6" fmla="*/ 46 w 46"/>
                <a:gd name="T7" fmla="*/ 0 h 11"/>
                <a:gd name="T8" fmla="*/ 0 w 4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0" y="0"/>
                  </a:moveTo>
                  <a:lnTo>
                    <a:pt x="0" y="11"/>
                  </a:lnTo>
                  <a:lnTo>
                    <a:pt x="42" y="11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4" name="Freeform 210"/>
            <p:cNvSpPr/>
            <p:nvPr/>
          </p:nvSpPr>
          <p:spPr bwMode="auto">
            <a:xfrm>
              <a:off x="3033" y="2188"/>
              <a:ext cx="13" cy="4"/>
            </a:xfrm>
            <a:custGeom>
              <a:avLst/>
              <a:gdLst>
                <a:gd name="T0" fmla="*/ 0 w 38"/>
                <a:gd name="T1" fmla="*/ 0 h 12"/>
                <a:gd name="T2" fmla="*/ 0 w 38"/>
                <a:gd name="T3" fmla="*/ 12 h 12"/>
                <a:gd name="T4" fmla="*/ 38 w 38"/>
                <a:gd name="T5" fmla="*/ 12 h 12"/>
                <a:gd name="T6" fmla="*/ 38 w 38"/>
                <a:gd name="T7" fmla="*/ 7 h 12"/>
                <a:gd name="T8" fmla="*/ 38 w 38"/>
                <a:gd name="T9" fmla="*/ 0 h 12"/>
                <a:gd name="T10" fmla="*/ 0 w 3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">
                  <a:moveTo>
                    <a:pt x="0" y="0"/>
                  </a:moveTo>
                  <a:lnTo>
                    <a:pt x="0" y="12"/>
                  </a:lnTo>
                  <a:lnTo>
                    <a:pt x="38" y="12"/>
                  </a:lnTo>
                  <a:lnTo>
                    <a:pt x="38" y="7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5" name="Freeform 211"/>
            <p:cNvSpPr/>
            <p:nvPr/>
          </p:nvSpPr>
          <p:spPr bwMode="auto">
            <a:xfrm>
              <a:off x="3033" y="2185"/>
              <a:ext cx="13" cy="3"/>
            </a:xfrm>
            <a:custGeom>
              <a:avLst/>
              <a:gdLst>
                <a:gd name="T0" fmla="*/ 0 w 39"/>
                <a:gd name="T1" fmla="*/ 0 h 10"/>
                <a:gd name="T2" fmla="*/ 0 w 39"/>
                <a:gd name="T3" fmla="*/ 10 h 10"/>
                <a:gd name="T4" fmla="*/ 38 w 39"/>
                <a:gd name="T5" fmla="*/ 10 h 10"/>
                <a:gd name="T6" fmla="*/ 39 w 39"/>
                <a:gd name="T7" fmla="*/ 0 h 10"/>
                <a:gd name="T8" fmla="*/ 0 w 3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0">
                  <a:moveTo>
                    <a:pt x="0" y="0"/>
                  </a:moveTo>
                  <a:lnTo>
                    <a:pt x="0" y="10"/>
                  </a:lnTo>
                  <a:lnTo>
                    <a:pt x="38" y="10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6" name="Freeform 212"/>
            <p:cNvSpPr/>
            <p:nvPr/>
          </p:nvSpPr>
          <p:spPr bwMode="auto">
            <a:xfrm>
              <a:off x="3033" y="2192"/>
              <a:ext cx="13" cy="4"/>
            </a:xfrm>
            <a:custGeom>
              <a:avLst/>
              <a:gdLst>
                <a:gd name="T0" fmla="*/ 38 w 39"/>
                <a:gd name="T1" fmla="*/ 0 h 11"/>
                <a:gd name="T2" fmla="*/ 0 w 39"/>
                <a:gd name="T3" fmla="*/ 0 h 11"/>
                <a:gd name="T4" fmla="*/ 0 w 39"/>
                <a:gd name="T5" fmla="*/ 11 h 11"/>
                <a:gd name="T6" fmla="*/ 39 w 39"/>
                <a:gd name="T7" fmla="*/ 11 h 11"/>
                <a:gd name="T8" fmla="*/ 38 w 3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38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39" y="1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7" name="Freeform 213"/>
            <p:cNvSpPr/>
            <p:nvPr/>
          </p:nvSpPr>
          <p:spPr bwMode="auto">
            <a:xfrm>
              <a:off x="3033" y="2181"/>
              <a:ext cx="14" cy="4"/>
            </a:xfrm>
            <a:custGeom>
              <a:avLst/>
              <a:gdLst>
                <a:gd name="T0" fmla="*/ 0 w 42"/>
                <a:gd name="T1" fmla="*/ 12 h 12"/>
                <a:gd name="T2" fmla="*/ 39 w 42"/>
                <a:gd name="T3" fmla="*/ 12 h 12"/>
                <a:gd name="T4" fmla="*/ 39 w 42"/>
                <a:gd name="T5" fmla="*/ 5 h 12"/>
                <a:gd name="T6" fmla="*/ 42 w 42"/>
                <a:gd name="T7" fmla="*/ 0 h 12"/>
                <a:gd name="T8" fmla="*/ 0 w 42"/>
                <a:gd name="T9" fmla="*/ 0 h 12"/>
                <a:gd name="T10" fmla="*/ 0 w 4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">
                  <a:moveTo>
                    <a:pt x="0" y="12"/>
                  </a:moveTo>
                  <a:lnTo>
                    <a:pt x="39" y="12"/>
                  </a:lnTo>
                  <a:lnTo>
                    <a:pt x="39" y="5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8" name="Freeform 214"/>
            <p:cNvSpPr/>
            <p:nvPr/>
          </p:nvSpPr>
          <p:spPr bwMode="auto">
            <a:xfrm>
              <a:off x="2753" y="2174"/>
              <a:ext cx="274" cy="3"/>
            </a:xfrm>
            <a:custGeom>
              <a:avLst/>
              <a:gdLst>
                <a:gd name="T0" fmla="*/ 815 w 823"/>
                <a:gd name="T1" fmla="*/ 10 h 10"/>
                <a:gd name="T2" fmla="*/ 823 w 823"/>
                <a:gd name="T3" fmla="*/ 0 h 10"/>
                <a:gd name="T4" fmla="*/ 0 w 823"/>
                <a:gd name="T5" fmla="*/ 0 h 10"/>
                <a:gd name="T6" fmla="*/ 4 w 823"/>
                <a:gd name="T7" fmla="*/ 3 h 10"/>
                <a:gd name="T8" fmla="*/ 9 w 823"/>
                <a:gd name="T9" fmla="*/ 9 h 10"/>
                <a:gd name="T10" fmla="*/ 10 w 823"/>
                <a:gd name="T11" fmla="*/ 10 h 10"/>
                <a:gd name="T12" fmla="*/ 815 w 82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">
                  <a:moveTo>
                    <a:pt x="815" y="10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9" y="9"/>
                  </a:lnTo>
                  <a:lnTo>
                    <a:pt x="10" y="10"/>
                  </a:lnTo>
                  <a:lnTo>
                    <a:pt x="815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19" name="Freeform 215"/>
            <p:cNvSpPr/>
            <p:nvPr/>
          </p:nvSpPr>
          <p:spPr bwMode="auto">
            <a:xfrm>
              <a:off x="3033" y="2196"/>
              <a:ext cx="13" cy="3"/>
            </a:xfrm>
            <a:custGeom>
              <a:avLst/>
              <a:gdLst>
                <a:gd name="T0" fmla="*/ 40 w 40"/>
                <a:gd name="T1" fmla="*/ 11 h 11"/>
                <a:gd name="T2" fmla="*/ 39 w 40"/>
                <a:gd name="T3" fmla="*/ 0 h 11"/>
                <a:gd name="T4" fmla="*/ 0 w 40"/>
                <a:gd name="T5" fmla="*/ 0 h 11"/>
                <a:gd name="T6" fmla="*/ 0 w 40"/>
                <a:gd name="T7" fmla="*/ 6 h 11"/>
                <a:gd name="T8" fmla="*/ 21 w 40"/>
                <a:gd name="T9" fmla="*/ 6 h 11"/>
                <a:gd name="T10" fmla="*/ 21 w 40"/>
                <a:gd name="T11" fmla="*/ 10 h 11"/>
                <a:gd name="T12" fmla="*/ 0 w 40"/>
                <a:gd name="T13" fmla="*/ 10 h 11"/>
                <a:gd name="T14" fmla="*/ 0 w 40"/>
                <a:gd name="T15" fmla="*/ 11 h 11"/>
                <a:gd name="T16" fmla="*/ 40 w 4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1">
                  <a:moveTo>
                    <a:pt x="40" y="11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0" name="Freeform 216"/>
            <p:cNvSpPr/>
            <p:nvPr/>
          </p:nvSpPr>
          <p:spPr bwMode="auto">
            <a:xfrm>
              <a:off x="2759" y="2196"/>
              <a:ext cx="270" cy="3"/>
            </a:xfrm>
            <a:custGeom>
              <a:avLst/>
              <a:gdLst>
                <a:gd name="T0" fmla="*/ 810 w 810"/>
                <a:gd name="T1" fmla="*/ 11 h 11"/>
                <a:gd name="T2" fmla="*/ 810 w 810"/>
                <a:gd name="T3" fmla="*/ 10 h 11"/>
                <a:gd name="T4" fmla="*/ 757 w 810"/>
                <a:gd name="T5" fmla="*/ 10 h 11"/>
                <a:gd name="T6" fmla="*/ 757 w 810"/>
                <a:gd name="T7" fmla="*/ 6 h 11"/>
                <a:gd name="T8" fmla="*/ 760 w 810"/>
                <a:gd name="T9" fmla="*/ 0 h 11"/>
                <a:gd name="T10" fmla="*/ 1 w 810"/>
                <a:gd name="T11" fmla="*/ 0 h 11"/>
                <a:gd name="T12" fmla="*/ 0 w 810"/>
                <a:gd name="T13" fmla="*/ 11 h 11"/>
                <a:gd name="T14" fmla="*/ 810 w 81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0" h="11">
                  <a:moveTo>
                    <a:pt x="810" y="11"/>
                  </a:moveTo>
                  <a:lnTo>
                    <a:pt x="810" y="10"/>
                  </a:lnTo>
                  <a:lnTo>
                    <a:pt x="757" y="10"/>
                  </a:lnTo>
                  <a:lnTo>
                    <a:pt x="757" y="6"/>
                  </a:lnTo>
                  <a:lnTo>
                    <a:pt x="760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810" y="1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1" name="Freeform 217"/>
            <p:cNvSpPr/>
            <p:nvPr/>
          </p:nvSpPr>
          <p:spPr bwMode="auto">
            <a:xfrm>
              <a:off x="2756" y="2203"/>
              <a:ext cx="273" cy="4"/>
            </a:xfrm>
            <a:custGeom>
              <a:avLst/>
              <a:gdLst>
                <a:gd name="T0" fmla="*/ 817 w 817"/>
                <a:gd name="T1" fmla="*/ 12 h 12"/>
                <a:gd name="T2" fmla="*/ 817 w 817"/>
                <a:gd name="T3" fmla="*/ 0 h 12"/>
                <a:gd name="T4" fmla="*/ 5 w 817"/>
                <a:gd name="T5" fmla="*/ 0 h 12"/>
                <a:gd name="T6" fmla="*/ 0 w 817"/>
                <a:gd name="T7" fmla="*/ 12 h 12"/>
                <a:gd name="T8" fmla="*/ 817 w 817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7" h="12">
                  <a:moveTo>
                    <a:pt x="817" y="12"/>
                  </a:moveTo>
                  <a:lnTo>
                    <a:pt x="817" y="0"/>
                  </a:lnTo>
                  <a:lnTo>
                    <a:pt x="5" y="0"/>
                  </a:lnTo>
                  <a:lnTo>
                    <a:pt x="0" y="12"/>
                  </a:lnTo>
                  <a:lnTo>
                    <a:pt x="817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2" name="Freeform 218"/>
            <p:cNvSpPr/>
            <p:nvPr/>
          </p:nvSpPr>
          <p:spPr bwMode="auto">
            <a:xfrm>
              <a:off x="2753" y="2207"/>
              <a:ext cx="276" cy="4"/>
            </a:xfrm>
            <a:custGeom>
              <a:avLst/>
              <a:gdLst>
                <a:gd name="T0" fmla="*/ 826 w 826"/>
                <a:gd name="T1" fmla="*/ 1 h 11"/>
                <a:gd name="T2" fmla="*/ 826 w 826"/>
                <a:gd name="T3" fmla="*/ 0 h 11"/>
                <a:gd name="T4" fmla="*/ 9 w 826"/>
                <a:gd name="T5" fmla="*/ 0 h 11"/>
                <a:gd name="T6" fmla="*/ 7 w 826"/>
                <a:gd name="T7" fmla="*/ 5 h 11"/>
                <a:gd name="T8" fmla="*/ 3 w 826"/>
                <a:gd name="T9" fmla="*/ 7 h 11"/>
                <a:gd name="T10" fmla="*/ 0 w 826"/>
                <a:gd name="T11" fmla="*/ 11 h 11"/>
                <a:gd name="T12" fmla="*/ 804 w 826"/>
                <a:gd name="T13" fmla="*/ 11 h 11"/>
                <a:gd name="T14" fmla="*/ 804 w 826"/>
                <a:gd name="T15" fmla="*/ 10 h 11"/>
                <a:gd name="T16" fmla="*/ 813 w 826"/>
                <a:gd name="T17" fmla="*/ 10 h 11"/>
                <a:gd name="T18" fmla="*/ 823 w 826"/>
                <a:gd name="T19" fmla="*/ 7 h 11"/>
                <a:gd name="T20" fmla="*/ 826 w 826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6" h="11">
                  <a:moveTo>
                    <a:pt x="826" y="1"/>
                  </a:moveTo>
                  <a:lnTo>
                    <a:pt x="826" y="0"/>
                  </a:lnTo>
                  <a:lnTo>
                    <a:pt x="9" y="0"/>
                  </a:lnTo>
                  <a:lnTo>
                    <a:pt x="7" y="5"/>
                  </a:lnTo>
                  <a:lnTo>
                    <a:pt x="3" y="7"/>
                  </a:lnTo>
                  <a:lnTo>
                    <a:pt x="0" y="11"/>
                  </a:lnTo>
                  <a:lnTo>
                    <a:pt x="804" y="11"/>
                  </a:lnTo>
                  <a:lnTo>
                    <a:pt x="804" y="10"/>
                  </a:lnTo>
                  <a:lnTo>
                    <a:pt x="813" y="10"/>
                  </a:lnTo>
                  <a:lnTo>
                    <a:pt x="823" y="7"/>
                  </a:lnTo>
                  <a:lnTo>
                    <a:pt x="826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3" name="Freeform 219"/>
            <p:cNvSpPr/>
            <p:nvPr/>
          </p:nvSpPr>
          <p:spPr bwMode="auto">
            <a:xfrm>
              <a:off x="3033" y="2207"/>
              <a:ext cx="21" cy="4"/>
            </a:xfrm>
            <a:custGeom>
              <a:avLst/>
              <a:gdLst>
                <a:gd name="T0" fmla="*/ 0 w 62"/>
                <a:gd name="T1" fmla="*/ 0 h 11"/>
                <a:gd name="T2" fmla="*/ 0 w 62"/>
                <a:gd name="T3" fmla="*/ 1 h 11"/>
                <a:gd name="T4" fmla="*/ 3 w 62"/>
                <a:gd name="T5" fmla="*/ 7 h 11"/>
                <a:gd name="T6" fmla="*/ 11 w 62"/>
                <a:gd name="T7" fmla="*/ 10 h 11"/>
                <a:gd name="T8" fmla="*/ 19 w 62"/>
                <a:gd name="T9" fmla="*/ 10 h 11"/>
                <a:gd name="T10" fmla="*/ 19 w 62"/>
                <a:gd name="T11" fmla="*/ 11 h 11"/>
                <a:gd name="T12" fmla="*/ 62 w 62"/>
                <a:gd name="T13" fmla="*/ 11 h 11"/>
                <a:gd name="T14" fmla="*/ 56 w 62"/>
                <a:gd name="T15" fmla="*/ 6 h 11"/>
                <a:gd name="T16" fmla="*/ 51 w 62"/>
                <a:gd name="T17" fmla="*/ 0 h 11"/>
                <a:gd name="T18" fmla="*/ 0 w 6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11">
                  <a:moveTo>
                    <a:pt x="0" y="0"/>
                  </a:moveTo>
                  <a:lnTo>
                    <a:pt x="0" y="1"/>
                  </a:lnTo>
                  <a:lnTo>
                    <a:pt x="3" y="7"/>
                  </a:lnTo>
                  <a:lnTo>
                    <a:pt x="11" y="10"/>
                  </a:lnTo>
                  <a:lnTo>
                    <a:pt x="19" y="10"/>
                  </a:lnTo>
                  <a:lnTo>
                    <a:pt x="19" y="11"/>
                  </a:lnTo>
                  <a:lnTo>
                    <a:pt x="62" y="11"/>
                  </a:lnTo>
                  <a:lnTo>
                    <a:pt x="56" y="6"/>
                  </a:lnTo>
                  <a:lnTo>
                    <a:pt x="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4" name="Freeform 220"/>
            <p:cNvSpPr/>
            <p:nvPr/>
          </p:nvSpPr>
          <p:spPr bwMode="auto">
            <a:xfrm>
              <a:off x="3033" y="2203"/>
              <a:ext cx="17" cy="4"/>
            </a:xfrm>
            <a:custGeom>
              <a:avLst/>
              <a:gdLst>
                <a:gd name="T0" fmla="*/ 0 w 51"/>
                <a:gd name="T1" fmla="*/ 0 h 12"/>
                <a:gd name="T2" fmla="*/ 0 w 51"/>
                <a:gd name="T3" fmla="*/ 12 h 12"/>
                <a:gd name="T4" fmla="*/ 51 w 51"/>
                <a:gd name="T5" fmla="*/ 12 h 12"/>
                <a:gd name="T6" fmla="*/ 50 w 51"/>
                <a:gd name="T7" fmla="*/ 11 h 12"/>
                <a:gd name="T8" fmla="*/ 45 w 51"/>
                <a:gd name="T9" fmla="*/ 0 h 12"/>
                <a:gd name="T10" fmla="*/ 0 w 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2">
                  <a:moveTo>
                    <a:pt x="0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0" y="11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5" name="Freeform 221"/>
            <p:cNvSpPr/>
            <p:nvPr/>
          </p:nvSpPr>
          <p:spPr bwMode="auto">
            <a:xfrm>
              <a:off x="3033" y="2199"/>
              <a:ext cx="15" cy="4"/>
            </a:xfrm>
            <a:custGeom>
              <a:avLst/>
              <a:gdLst>
                <a:gd name="T0" fmla="*/ 0 w 45"/>
                <a:gd name="T1" fmla="*/ 0 h 11"/>
                <a:gd name="T2" fmla="*/ 0 w 45"/>
                <a:gd name="T3" fmla="*/ 11 h 11"/>
                <a:gd name="T4" fmla="*/ 45 w 45"/>
                <a:gd name="T5" fmla="*/ 11 h 11"/>
                <a:gd name="T6" fmla="*/ 42 w 45"/>
                <a:gd name="T7" fmla="*/ 5 h 11"/>
                <a:gd name="T8" fmla="*/ 40 w 45"/>
                <a:gd name="T9" fmla="*/ 0 h 11"/>
                <a:gd name="T10" fmla="*/ 0 w 4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">
                  <a:moveTo>
                    <a:pt x="0" y="0"/>
                  </a:moveTo>
                  <a:lnTo>
                    <a:pt x="0" y="11"/>
                  </a:lnTo>
                  <a:lnTo>
                    <a:pt x="45" y="11"/>
                  </a:lnTo>
                  <a:lnTo>
                    <a:pt x="42" y="5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6" name="Freeform 222"/>
            <p:cNvSpPr/>
            <p:nvPr/>
          </p:nvSpPr>
          <p:spPr bwMode="auto">
            <a:xfrm>
              <a:off x="2758" y="2199"/>
              <a:ext cx="271" cy="4"/>
            </a:xfrm>
            <a:custGeom>
              <a:avLst/>
              <a:gdLst>
                <a:gd name="T0" fmla="*/ 812 w 812"/>
                <a:gd name="T1" fmla="*/ 11 h 11"/>
                <a:gd name="T2" fmla="*/ 812 w 812"/>
                <a:gd name="T3" fmla="*/ 0 h 11"/>
                <a:gd name="T4" fmla="*/ 2 w 812"/>
                <a:gd name="T5" fmla="*/ 0 h 11"/>
                <a:gd name="T6" fmla="*/ 0 w 812"/>
                <a:gd name="T7" fmla="*/ 11 h 11"/>
                <a:gd name="T8" fmla="*/ 812 w 8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11">
                  <a:moveTo>
                    <a:pt x="812" y="11"/>
                  </a:moveTo>
                  <a:lnTo>
                    <a:pt x="812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812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7" name="Freeform 223"/>
            <p:cNvSpPr/>
            <p:nvPr/>
          </p:nvSpPr>
          <p:spPr bwMode="auto">
            <a:xfrm>
              <a:off x="2759" y="2192"/>
              <a:ext cx="256" cy="4"/>
            </a:xfrm>
            <a:custGeom>
              <a:avLst/>
              <a:gdLst>
                <a:gd name="T0" fmla="*/ 759 w 767"/>
                <a:gd name="T1" fmla="*/ 11 h 11"/>
                <a:gd name="T2" fmla="*/ 767 w 767"/>
                <a:gd name="T3" fmla="*/ 0 h 11"/>
                <a:gd name="T4" fmla="*/ 0 w 767"/>
                <a:gd name="T5" fmla="*/ 0 h 11"/>
                <a:gd name="T6" fmla="*/ 0 w 767"/>
                <a:gd name="T7" fmla="*/ 1 h 11"/>
                <a:gd name="T8" fmla="*/ 0 w 767"/>
                <a:gd name="T9" fmla="*/ 11 h 11"/>
                <a:gd name="T10" fmla="*/ 759 w 76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7" h="11">
                  <a:moveTo>
                    <a:pt x="759" y="11"/>
                  </a:moveTo>
                  <a:lnTo>
                    <a:pt x="76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1"/>
                  </a:lnTo>
                  <a:lnTo>
                    <a:pt x="759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8" name="Freeform 224"/>
            <p:cNvSpPr/>
            <p:nvPr/>
          </p:nvSpPr>
          <p:spPr bwMode="auto">
            <a:xfrm>
              <a:off x="2719" y="2174"/>
              <a:ext cx="20" cy="3"/>
            </a:xfrm>
            <a:custGeom>
              <a:avLst/>
              <a:gdLst>
                <a:gd name="T0" fmla="*/ 0 w 60"/>
                <a:gd name="T1" fmla="*/ 0 h 10"/>
                <a:gd name="T2" fmla="*/ 2 w 60"/>
                <a:gd name="T3" fmla="*/ 1 h 10"/>
                <a:gd name="T4" fmla="*/ 5 w 60"/>
                <a:gd name="T5" fmla="*/ 4 h 10"/>
                <a:gd name="T6" fmla="*/ 9 w 60"/>
                <a:gd name="T7" fmla="*/ 10 h 10"/>
                <a:gd name="T8" fmla="*/ 51 w 60"/>
                <a:gd name="T9" fmla="*/ 10 h 10"/>
                <a:gd name="T10" fmla="*/ 60 w 60"/>
                <a:gd name="T11" fmla="*/ 0 h 10"/>
                <a:gd name="T12" fmla="*/ 0 w 6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">
                  <a:moveTo>
                    <a:pt x="0" y="0"/>
                  </a:moveTo>
                  <a:lnTo>
                    <a:pt x="2" y="1"/>
                  </a:lnTo>
                  <a:lnTo>
                    <a:pt x="5" y="4"/>
                  </a:lnTo>
                  <a:lnTo>
                    <a:pt x="9" y="10"/>
                  </a:lnTo>
                  <a:lnTo>
                    <a:pt x="51" y="10"/>
                  </a:lnTo>
                  <a:lnTo>
                    <a:pt x="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29" name="Freeform 225"/>
            <p:cNvSpPr/>
            <p:nvPr/>
          </p:nvSpPr>
          <p:spPr bwMode="auto">
            <a:xfrm>
              <a:off x="2703" y="2174"/>
              <a:ext cx="14" cy="3"/>
            </a:xfrm>
            <a:custGeom>
              <a:avLst/>
              <a:gdLst>
                <a:gd name="T0" fmla="*/ 37 w 40"/>
                <a:gd name="T1" fmla="*/ 4 h 10"/>
                <a:gd name="T2" fmla="*/ 32 w 40"/>
                <a:gd name="T3" fmla="*/ 0 h 10"/>
                <a:gd name="T4" fmla="*/ 6 w 40"/>
                <a:gd name="T5" fmla="*/ 0 h 10"/>
                <a:gd name="T6" fmla="*/ 0 w 40"/>
                <a:gd name="T7" fmla="*/ 8 h 10"/>
                <a:gd name="T8" fmla="*/ 2 w 40"/>
                <a:gd name="T9" fmla="*/ 10 h 10"/>
                <a:gd name="T10" fmla="*/ 40 w 40"/>
                <a:gd name="T11" fmla="*/ 10 h 10"/>
                <a:gd name="T12" fmla="*/ 38 w 40"/>
                <a:gd name="T13" fmla="*/ 7 h 10"/>
                <a:gd name="T14" fmla="*/ 37 w 40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37" y="4"/>
                  </a:moveTo>
                  <a:lnTo>
                    <a:pt x="32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0" y="10"/>
                  </a:lnTo>
                  <a:lnTo>
                    <a:pt x="38" y="7"/>
                  </a:lnTo>
                  <a:lnTo>
                    <a:pt x="37" y="4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0" name="Freeform 226"/>
            <p:cNvSpPr/>
            <p:nvPr/>
          </p:nvSpPr>
          <p:spPr bwMode="auto">
            <a:xfrm>
              <a:off x="2722" y="2177"/>
              <a:ext cx="14" cy="4"/>
            </a:xfrm>
            <a:custGeom>
              <a:avLst/>
              <a:gdLst>
                <a:gd name="T0" fmla="*/ 2 w 42"/>
                <a:gd name="T1" fmla="*/ 10 h 11"/>
                <a:gd name="T2" fmla="*/ 2 w 42"/>
                <a:gd name="T3" fmla="*/ 11 h 11"/>
                <a:gd name="T4" fmla="*/ 37 w 42"/>
                <a:gd name="T5" fmla="*/ 11 h 11"/>
                <a:gd name="T6" fmla="*/ 42 w 42"/>
                <a:gd name="T7" fmla="*/ 0 h 11"/>
                <a:gd name="T8" fmla="*/ 0 w 42"/>
                <a:gd name="T9" fmla="*/ 0 h 11"/>
                <a:gd name="T10" fmla="*/ 2 w 42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2" y="10"/>
                  </a:moveTo>
                  <a:lnTo>
                    <a:pt x="2" y="11"/>
                  </a:lnTo>
                  <a:lnTo>
                    <a:pt x="37" y="11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1" name="Freeform 227"/>
            <p:cNvSpPr/>
            <p:nvPr/>
          </p:nvSpPr>
          <p:spPr bwMode="auto">
            <a:xfrm>
              <a:off x="2451" y="2181"/>
              <a:ext cx="267" cy="4"/>
            </a:xfrm>
            <a:custGeom>
              <a:avLst/>
              <a:gdLst>
                <a:gd name="T0" fmla="*/ 802 w 802"/>
                <a:gd name="T1" fmla="*/ 2 h 12"/>
                <a:gd name="T2" fmla="*/ 802 w 802"/>
                <a:gd name="T3" fmla="*/ 0 h 12"/>
                <a:gd name="T4" fmla="*/ 762 w 802"/>
                <a:gd name="T5" fmla="*/ 0 h 12"/>
                <a:gd name="T6" fmla="*/ 761 w 802"/>
                <a:gd name="T7" fmla="*/ 4 h 12"/>
                <a:gd name="T8" fmla="*/ 753 w 802"/>
                <a:gd name="T9" fmla="*/ 8 h 12"/>
                <a:gd name="T10" fmla="*/ 747 w 802"/>
                <a:gd name="T11" fmla="*/ 4 h 12"/>
                <a:gd name="T12" fmla="*/ 746 w 802"/>
                <a:gd name="T13" fmla="*/ 0 h 12"/>
                <a:gd name="T14" fmla="*/ 0 w 802"/>
                <a:gd name="T15" fmla="*/ 0 h 12"/>
                <a:gd name="T16" fmla="*/ 2 w 802"/>
                <a:gd name="T17" fmla="*/ 5 h 12"/>
                <a:gd name="T18" fmla="*/ 4 w 802"/>
                <a:gd name="T19" fmla="*/ 12 h 12"/>
                <a:gd name="T20" fmla="*/ 799 w 802"/>
                <a:gd name="T21" fmla="*/ 12 h 12"/>
                <a:gd name="T22" fmla="*/ 799 w 802"/>
                <a:gd name="T23" fmla="*/ 9 h 12"/>
                <a:gd name="T24" fmla="*/ 801 w 802"/>
                <a:gd name="T25" fmla="*/ 6 h 12"/>
                <a:gd name="T26" fmla="*/ 802 w 802"/>
                <a:gd name="T2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2" h="12">
                  <a:moveTo>
                    <a:pt x="802" y="2"/>
                  </a:moveTo>
                  <a:lnTo>
                    <a:pt x="802" y="0"/>
                  </a:lnTo>
                  <a:lnTo>
                    <a:pt x="762" y="0"/>
                  </a:lnTo>
                  <a:lnTo>
                    <a:pt x="761" y="4"/>
                  </a:lnTo>
                  <a:lnTo>
                    <a:pt x="753" y="8"/>
                  </a:lnTo>
                  <a:lnTo>
                    <a:pt x="747" y="4"/>
                  </a:lnTo>
                  <a:lnTo>
                    <a:pt x="746" y="0"/>
                  </a:lnTo>
                  <a:lnTo>
                    <a:pt x="0" y="0"/>
                  </a:lnTo>
                  <a:lnTo>
                    <a:pt x="2" y="5"/>
                  </a:lnTo>
                  <a:lnTo>
                    <a:pt x="4" y="12"/>
                  </a:lnTo>
                  <a:lnTo>
                    <a:pt x="799" y="12"/>
                  </a:lnTo>
                  <a:lnTo>
                    <a:pt x="799" y="9"/>
                  </a:lnTo>
                  <a:lnTo>
                    <a:pt x="801" y="6"/>
                  </a:lnTo>
                  <a:lnTo>
                    <a:pt x="802" y="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2" name="Freeform 228"/>
            <p:cNvSpPr/>
            <p:nvPr/>
          </p:nvSpPr>
          <p:spPr bwMode="auto">
            <a:xfrm>
              <a:off x="2704" y="2177"/>
              <a:ext cx="14" cy="4"/>
            </a:xfrm>
            <a:custGeom>
              <a:avLst/>
              <a:gdLst>
                <a:gd name="T0" fmla="*/ 42 w 42"/>
                <a:gd name="T1" fmla="*/ 11 h 11"/>
                <a:gd name="T2" fmla="*/ 41 w 42"/>
                <a:gd name="T3" fmla="*/ 5 h 11"/>
                <a:gd name="T4" fmla="*/ 38 w 42"/>
                <a:gd name="T5" fmla="*/ 0 h 11"/>
                <a:gd name="T6" fmla="*/ 0 w 42"/>
                <a:gd name="T7" fmla="*/ 0 h 11"/>
                <a:gd name="T8" fmla="*/ 2 w 42"/>
                <a:gd name="T9" fmla="*/ 9 h 11"/>
                <a:gd name="T10" fmla="*/ 2 w 42"/>
                <a:gd name="T11" fmla="*/ 11 h 11"/>
                <a:gd name="T12" fmla="*/ 42 w 42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42" y="11"/>
                  </a:moveTo>
                  <a:lnTo>
                    <a:pt x="41" y="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3" name="Freeform 229"/>
            <p:cNvSpPr/>
            <p:nvPr/>
          </p:nvSpPr>
          <p:spPr bwMode="auto">
            <a:xfrm>
              <a:off x="2705" y="2173"/>
              <a:ext cx="9" cy="1"/>
            </a:xfrm>
            <a:custGeom>
              <a:avLst/>
              <a:gdLst>
                <a:gd name="T0" fmla="*/ 12 w 26"/>
                <a:gd name="T1" fmla="*/ 0 h 3"/>
                <a:gd name="T2" fmla="*/ 0 w 26"/>
                <a:gd name="T3" fmla="*/ 3 h 3"/>
                <a:gd name="T4" fmla="*/ 26 w 26"/>
                <a:gd name="T5" fmla="*/ 3 h 3"/>
                <a:gd name="T6" fmla="*/ 20 w 26"/>
                <a:gd name="T7" fmla="*/ 0 h 3"/>
                <a:gd name="T8" fmla="*/ 12 w 2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">
                  <a:moveTo>
                    <a:pt x="12" y="0"/>
                  </a:moveTo>
                  <a:lnTo>
                    <a:pt x="0" y="3"/>
                  </a:lnTo>
                  <a:lnTo>
                    <a:pt x="26" y="3"/>
                  </a:lnTo>
                  <a:lnTo>
                    <a:pt x="2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4" name="Freeform 230"/>
            <p:cNvSpPr/>
            <p:nvPr/>
          </p:nvSpPr>
          <p:spPr bwMode="auto">
            <a:xfrm>
              <a:off x="2453" y="2188"/>
              <a:ext cx="262" cy="4"/>
            </a:xfrm>
            <a:custGeom>
              <a:avLst/>
              <a:gdLst>
                <a:gd name="T0" fmla="*/ 764 w 787"/>
                <a:gd name="T1" fmla="*/ 12 h 12"/>
                <a:gd name="T2" fmla="*/ 764 w 787"/>
                <a:gd name="T3" fmla="*/ 7 h 12"/>
                <a:gd name="T4" fmla="*/ 787 w 787"/>
                <a:gd name="T5" fmla="*/ 0 h 12"/>
                <a:gd name="T6" fmla="*/ 0 w 787"/>
                <a:gd name="T7" fmla="*/ 0 h 12"/>
                <a:gd name="T8" fmla="*/ 0 w 787"/>
                <a:gd name="T9" fmla="*/ 12 h 12"/>
                <a:gd name="T10" fmla="*/ 764 w 78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7" h="12">
                  <a:moveTo>
                    <a:pt x="764" y="12"/>
                  </a:moveTo>
                  <a:lnTo>
                    <a:pt x="764" y="7"/>
                  </a:lnTo>
                  <a:lnTo>
                    <a:pt x="78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764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5" name="Freeform 231"/>
            <p:cNvSpPr/>
            <p:nvPr/>
          </p:nvSpPr>
          <p:spPr bwMode="auto">
            <a:xfrm>
              <a:off x="2714" y="2188"/>
              <a:ext cx="18" cy="4"/>
            </a:xfrm>
            <a:custGeom>
              <a:avLst/>
              <a:gdLst>
                <a:gd name="T0" fmla="*/ 0 w 55"/>
                <a:gd name="T1" fmla="*/ 9 h 12"/>
                <a:gd name="T2" fmla="*/ 6 w 55"/>
                <a:gd name="T3" fmla="*/ 12 h 12"/>
                <a:gd name="T4" fmla="*/ 53 w 55"/>
                <a:gd name="T5" fmla="*/ 12 h 12"/>
                <a:gd name="T6" fmla="*/ 53 w 55"/>
                <a:gd name="T7" fmla="*/ 5 h 12"/>
                <a:gd name="T8" fmla="*/ 55 w 55"/>
                <a:gd name="T9" fmla="*/ 0 h 12"/>
                <a:gd name="T10" fmla="*/ 13 w 55"/>
                <a:gd name="T11" fmla="*/ 0 h 12"/>
                <a:gd name="T12" fmla="*/ 0 w 55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2">
                  <a:moveTo>
                    <a:pt x="0" y="9"/>
                  </a:moveTo>
                  <a:lnTo>
                    <a:pt x="6" y="12"/>
                  </a:lnTo>
                  <a:lnTo>
                    <a:pt x="53" y="12"/>
                  </a:lnTo>
                  <a:lnTo>
                    <a:pt x="53" y="5"/>
                  </a:lnTo>
                  <a:lnTo>
                    <a:pt x="55" y="0"/>
                  </a:lnTo>
                  <a:lnTo>
                    <a:pt x="1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6" name="Freeform 232"/>
            <p:cNvSpPr/>
            <p:nvPr/>
          </p:nvSpPr>
          <p:spPr bwMode="auto">
            <a:xfrm>
              <a:off x="2718" y="2185"/>
              <a:ext cx="15" cy="3"/>
            </a:xfrm>
            <a:custGeom>
              <a:avLst/>
              <a:gdLst>
                <a:gd name="T0" fmla="*/ 6 w 44"/>
                <a:gd name="T1" fmla="*/ 7 h 10"/>
                <a:gd name="T2" fmla="*/ 0 w 44"/>
                <a:gd name="T3" fmla="*/ 10 h 10"/>
                <a:gd name="T4" fmla="*/ 42 w 44"/>
                <a:gd name="T5" fmla="*/ 10 h 10"/>
                <a:gd name="T6" fmla="*/ 44 w 44"/>
                <a:gd name="T7" fmla="*/ 0 h 10"/>
                <a:gd name="T8" fmla="*/ 10 w 44"/>
                <a:gd name="T9" fmla="*/ 0 h 10"/>
                <a:gd name="T10" fmla="*/ 7 w 44"/>
                <a:gd name="T11" fmla="*/ 3 h 10"/>
                <a:gd name="T12" fmla="*/ 6 w 44"/>
                <a:gd name="T13" fmla="*/ 3 h 10"/>
                <a:gd name="T14" fmla="*/ 6 w 44"/>
                <a:gd name="T15" fmla="*/ 4 h 10"/>
                <a:gd name="T16" fmla="*/ 6 w 44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">
                  <a:moveTo>
                    <a:pt x="6" y="7"/>
                  </a:moveTo>
                  <a:lnTo>
                    <a:pt x="0" y="10"/>
                  </a:lnTo>
                  <a:lnTo>
                    <a:pt x="42" y="10"/>
                  </a:lnTo>
                  <a:lnTo>
                    <a:pt x="44" y="0"/>
                  </a:lnTo>
                  <a:lnTo>
                    <a:pt x="10" y="0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7" name="Freeform 233"/>
            <p:cNvSpPr/>
            <p:nvPr/>
          </p:nvSpPr>
          <p:spPr bwMode="auto">
            <a:xfrm>
              <a:off x="2452" y="2185"/>
              <a:ext cx="265" cy="3"/>
            </a:xfrm>
            <a:custGeom>
              <a:avLst/>
              <a:gdLst>
                <a:gd name="T0" fmla="*/ 789 w 795"/>
                <a:gd name="T1" fmla="*/ 10 h 10"/>
                <a:gd name="T2" fmla="*/ 792 w 795"/>
                <a:gd name="T3" fmla="*/ 5 h 10"/>
                <a:gd name="T4" fmla="*/ 795 w 795"/>
                <a:gd name="T5" fmla="*/ 0 h 10"/>
                <a:gd name="T6" fmla="*/ 0 w 795"/>
                <a:gd name="T7" fmla="*/ 0 h 10"/>
                <a:gd name="T8" fmla="*/ 2 w 795"/>
                <a:gd name="T9" fmla="*/ 10 h 10"/>
                <a:gd name="T10" fmla="*/ 789 w 795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">
                  <a:moveTo>
                    <a:pt x="789" y="10"/>
                  </a:moveTo>
                  <a:lnTo>
                    <a:pt x="792" y="5"/>
                  </a:lnTo>
                  <a:lnTo>
                    <a:pt x="795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89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8" name="Freeform 234"/>
            <p:cNvSpPr/>
            <p:nvPr/>
          </p:nvSpPr>
          <p:spPr bwMode="auto">
            <a:xfrm>
              <a:off x="2722" y="2181"/>
              <a:ext cx="12" cy="4"/>
            </a:xfrm>
            <a:custGeom>
              <a:avLst/>
              <a:gdLst>
                <a:gd name="T0" fmla="*/ 2 w 37"/>
                <a:gd name="T1" fmla="*/ 0 h 12"/>
                <a:gd name="T2" fmla="*/ 1 w 37"/>
                <a:gd name="T3" fmla="*/ 3 h 12"/>
                <a:gd name="T4" fmla="*/ 1 w 37"/>
                <a:gd name="T5" fmla="*/ 6 h 12"/>
                <a:gd name="T6" fmla="*/ 0 w 37"/>
                <a:gd name="T7" fmla="*/ 9 h 12"/>
                <a:gd name="T8" fmla="*/ 0 w 37"/>
                <a:gd name="T9" fmla="*/ 12 h 12"/>
                <a:gd name="T10" fmla="*/ 34 w 37"/>
                <a:gd name="T11" fmla="*/ 12 h 12"/>
                <a:gd name="T12" fmla="*/ 37 w 37"/>
                <a:gd name="T13" fmla="*/ 0 h 12"/>
                <a:gd name="T14" fmla="*/ 2 w 37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">
                  <a:moveTo>
                    <a:pt x="2" y="0"/>
                  </a:moveTo>
                  <a:lnTo>
                    <a:pt x="1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34" y="12"/>
                  </a:lnTo>
                  <a:lnTo>
                    <a:pt x="37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39" name="Freeform 235"/>
            <p:cNvSpPr/>
            <p:nvPr/>
          </p:nvSpPr>
          <p:spPr bwMode="auto">
            <a:xfrm>
              <a:off x="2453" y="2192"/>
              <a:ext cx="265" cy="4"/>
            </a:xfrm>
            <a:custGeom>
              <a:avLst/>
              <a:gdLst>
                <a:gd name="T0" fmla="*/ 792 w 796"/>
                <a:gd name="T1" fmla="*/ 9 h 11"/>
                <a:gd name="T2" fmla="*/ 787 w 796"/>
                <a:gd name="T3" fmla="*/ 4 h 11"/>
                <a:gd name="T4" fmla="*/ 781 w 796"/>
                <a:gd name="T5" fmla="*/ 1 h 11"/>
                <a:gd name="T6" fmla="*/ 764 w 796"/>
                <a:gd name="T7" fmla="*/ 0 h 11"/>
                <a:gd name="T8" fmla="*/ 0 w 796"/>
                <a:gd name="T9" fmla="*/ 0 h 11"/>
                <a:gd name="T10" fmla="*/ 0 w 796"/>
                <a:gd name="T11" fmla="*/ 5 h 11"/>
                <a:gd name="T12" fmla="*/ 0 w 796"/>
                <a:gd name="T13" fmla="*/ 11 h 11"/>
                <a:gd name="T14" fmla="*/ 796 w 796"/>
                <a:gd name="T15" fmla="*/ 11 h 11"/>
                <a:gd name="T16" fmla="*/ 792 w 796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11">
                  <a:moveTo>
                    <a:pt x="792" y="9"/>
                  </a:moveTo>
                  <a:lnTo>
                    <a:pt x="787" y="4"/>
                  </a:lnTo>
                  <a:lnTo>
                    <a:pt x="781" y="1"/>
                  </a:lnTo>
                  <a:lnTo>
                    <a:pt x="76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96" y="11"/>
                  </a:lnTo>
                  <a:lnTo>
                    <a:pt x="792" y="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0" name="Freeform 236"/>
            <p:cNvSpPr/>
            <p:nvPr/>
          </p:nvSpPr>
          <p:spPr bwMode="auto">
            <a:xfrm>
              <a:off x="2716" y="2192"/>
              <a:ext cx="16" cy="4"/>
            </a:xfrm>
            <a:custGeom>
              <a:avLst/>
              <a:gdLst>
                <a:gd name="T0" fmla="*/ 47 w 49"/>
                <a:gd name="T1" fmla="*/ 1 h 11"/>
                <a:gd name="T2" fmla="*/ 47 w 49"/>
                <a:gd name="T3" fmla="*/ 0 h 11"/>
                <a:gd name="T4" fmla="*/ 0 w 49"/>
                <a:gd name="T5" fmla="*/ 0 h 11"/>
                <a:gd name="T6" fmla="*/ 17 w 49"/>
                <a:gd name="T7" fmla="*/ 11 h 11"/>
                <a:gd name="T8" fmla="*/ 49 w 49"/>
                <a:gd name="T9" fmla="*/ 11 h 11"/>
                <a:gd name="T10" fmla="*/ 47 w 49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1">
                  <a:moveTo>
                    <a:pt x="47" y="1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49" y="11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1" name="Freeform 237"/>
            <p:cNvSpPr/>
            <p:nvPr/>
          </p:nvSpPr>
          <p:spPr bwMode="auto">
            <a:xfrm>
              <a:off x="2449" y="2177"/>
              <a:ext cx="250" cy="4"/>
            </a:xfrm>
            <a:custGeom>
              <a:avLst/>
              <a:gdLst>
                <a:gd name="T0" fmla="*/ 752 w 752"/>
                <a:gd name="T1" fmla="*/ 11 h 11"/>
                <a:gd name="T2" fmla="*/ 751 w 752"/>
                <a:gd name="T3" fmla="*/ 7 h 11"/>
                <a:gd name="T4" fmla="*/ 752 w 752"/>
                <a:gd name="T5" fmla="*/ 0 h 11"/>
                <a:gd name="T6" fmla="*/ 0 w 752"/>
                <a:gd name="T7" fmla="*/ 0 h 11"/>
                <a:gd name="T8" fmla="*/ 2 w 752"/>
                <a:gd name="T9" fmla="*/ 3 h 11"/>
                <a:gd name="T10" fmla="*/ 6 w 752"/>
                <a:gd name="T11" fmla="*/ 11 h 11"/>
                <a:gd name="T12" fmla="*/ 752 w 752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11">
                  <a:moveTo>
                    <a:pt x="752" y="11"/>
                  </a:moveTo>
                  <a:lnTo>
                    <a:pt x="751" y="7"/>
                  </a:lnTo>
                  <a:lnTo>
                    <a:pt x="75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6" y="11"/>
                  </a:lnTo>
                  <a:lnTo>
                    <a:pt x="752" y="1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2" name="Freeform 238"/>
            <p:cNvSpPr/>
            <p:nvPr/>
          </p:nvSpPr>
          <p:spPr bwMode="auto">
            <a:xfrm>
              <a:off x="2449" y="2207"/>
              <a:ext cx="252" cy="4"/>
            </a:xfrm>
            <a:custGeom>
              <a:avLst/>
              <a:gdLst>
                <a:gd name="T0" fmla="*/ 757 w 757"/>
                <a:gd name="T1" fmla="*/ 11 h 11"/>
                <a:gd name="T2" fmla="*/ 750 w 757"/>
                <a:gd name="T3" fmla="*/ 0 h 11"/>
                <a:gd name="T4" fmla="*/ 6 w 757"/>
                <a:gd name="T5" fmla="*/ 0 h 11"/>
                <a:gd name="T6" fmla="*/ 2 w 757"/>
                <a:gd name="T7" fmla="*/ 9 h 11"/>
                <a:gd name="T8" fmla="*/ 0 w 757"/>
                <a:gd name="T9" fmla="*/ 11 h 11"/>
                <a:gd name="T10" fmla="*/ 757 w 75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11">
                  <a:moveTo>
                    <a:pt x="757" y="11"/>
                  </a:moveTo>
                  <a:lnTo>
                    <a:pt x="750" y="0"/>
                  </a:lnTo>
                  <a:lnTo>
                    <a:pt x="6" y="0"/>
                  </a:lnTo>
                  <a:lnTo>
                    <a:pt x="2" y="9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3" name="Freeform 239"/>
            <p:cNvSpPr/>
            <p:nvPr/>
          </p:nvSpPr>
          <p:spPr bwMode="auto">
            <a:xfrm>
              <a:off x="2451" y="2203"/>
              <a:ext cx="250" cy="4"/>
            </a:xfrm>
            <a:custGeom>
              <a:avLst/>
              <a:gdLst>
                <a:gd name="T0" fmla="*/ 744 w 750"/>
                <a:gd name="T1" fmla="*/ 12 h 12"/>
                <a:gd name="T2" fmla="*/ 743 w 750"/>
                <a:gd name="T3" fmla="*/ 11 h 12"/>
                <a:gd name="T4" fmla="*/ 746 w 750"/>
                <a:gd name="T5" fmla="*/ 1 h 12"/>
                <a:gd name="T6" fmla="*/ 750 w 750"/>
                <a:gd name="T7" fmla="*/ 0 h 12"/>
                <a:gd name="T8" fmla="*/ 4 w 750"/>
                <a:gd name="T9" fmla="*/ 0 h 12"/>
                <a:gd name="T10" fmla="*/ 0 w 750"/>
                <a:gd name="T11" fmla="*/ 12 h 12"/>
                <a:gd name="T12" fmla="*/ 744 w 75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12">
                  <a:moveTo>
                    <a:pt x="744" y="12"/>
                  </a:moveTo>
                  <a:lnTo>
                    <a:pt x="743" y="11"/>
                  </a:lnTo>
                  <a:lnTo>
                    <a:pt x="746" y="1"/>
                  </a:lnTo>
                  <a:lnTo>
                    <a:pt x="750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744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4" name="Freeform 240"/>
            <p:cNvSpPr/>
            <p:nvPr/>
          </p:nvSpPr>
          <p:spPr bwMode="auto">
            <a:xfrm>
              <a:off x="2722" y="2196"/>
              <a:ext cx="11" cy="3"/>
            </a:xfrm>
            <a:custGeom>
              <a:avLst/>
              <a:gdLst>
                <a:gd name="T0" fmla="*/ 34 w 34"/>
                <a:gd name="T1" fmla="*/ 11 h 11"/>
                <a:gd name="T2" fmla="*/ 32 w 34"/>
                <a:gd name="T3" fmla="*/ 0 h 11"/>
                <a:gd name="T4" fmla="*/ 0 w 34"/>
                <a:gd name="T5" fmla="*/ 0 h 11"/>
                <a:gd name="T6" fmla="*/ 1 w 34"/>
                <a:gd name="T7" fmla="*/ 1 h 11"/>
                <a:gd name="T8" fmla="*/ 6 w 34"/>
                <a:gd name="T9" fmla="*/ 11 h 11"/>
                <a:gd name="T10" fmla="*/ 34 w 3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1">
                  <a:moveTo>
                    <a:pt x="34" y="11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5" name="Freeform 241"/>
            <p:cNvSpPr/>
            <p:nvPr/>
          </p:nvSpPr>
          <p:spPr bwMode="auto">
            <a:xfrm>
              <a:off x="2724" y="2199"/>
              <a:ext cx="9" cy="4"/>
            </a:xfrm>
            <a:custGeom>
              <a:avLst/>
              <a:gdLst>
                <a:gd name="T0" fmla="*/ 0 w 29"/>
                <a:gd name="T1" fmla="*/ 0 h 11"/>
                <a:gd name="T2" fmla="*/ 1 w 29"/>
                <a:gd name="T3" fmla="*/ 10 h 11"/>
                <a:gd name="T4" fmla="*/ 1 w 29"/>
                <a:gd name="T5" fmla="*/ 11 h 11"/>
                <a:gd name="T6" fmla="*/ 29 w 29"/>
                <a:gd name="T7" fmla="*/ 11 h 11"/>
                <a:gd name="T8" fmla="*/ 28 w 29"/>
                <a:gd name="T9" fmla="*/ 0 h 11"/>
                <a:gd name="T10" fmla="*/ 0 w 2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1">
                  <a:moveTo>
                    <a:pt x="0" y="0"/>
                  </a:moveTo>
                  <a:lnTo>
                    <a:pt x="1" y="10"/>
                  </a:lnTo>
                  <a:lnTo>
                    <a:pt x="1" y="11"/>
                  </a:lnTo>
                  <a:lnTo>
                    <a:pt x="29" y="11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6" name="Freeform 242"/>
            <p:cNvSpPr/>
            <p:nvPr/>
          </p:nvSpPr>
          <p:spPr bwMode="auto">
            <a:xfrm>
              <a:off x="2723" y="2203"/>
              <a:ext cx="12" cy="4"/>
            </a:xfrm>
            <a:custGeom>
              <a:avLst/>
              <a:gdLst>
                <a:gd name="T0" fmla="*/ 30 w 35"/>
                <a:gd name="T1" fmla="*/ 0 h 12"/>
                <a:gd name="T2" fmla="*/ 2 w 35"/>
                <a:gd name="T3" fmla="*/ 0 h 12"/>
                <a:gd name="T4" fmla="*/ 1 w 35"/>
                <a:gd name="T5" fmla="*/ 2 h 12"/>
                <a:gd name="T6" fmla="*/ 1 w 35"/>
                <a:gd name="T7" fmla="*/ 6 h 12"/>
                <a:gd name="T8" fmla="*/ 0 w 35"/>
                <a:gd name="T9" fmla="*/ 8 h 12"/>
                <a:gd name="T10" fmla="*/ 0 w 35"/>
                <a:gd name="T11" fmla="*/ 12 h 12"/>
                <a:gd name="T12" fmla="*/ 35 w 35"/>
                <a:gd name="T13" fmla="*/ 12 h 12"/>
                <a:gd name="T14" fmla="*/ 31 w 35"/>
                <a:gd name="T15" fmla="*/ 6 h 12"/>
                <a:gd name="T16" fmla="*/ 30 w 35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2">
                  <a:moveTo>
                    <a:pt x="30" y="0"/>
                  </a:moveTo>
                  <a:lnTo>
                    <a:pt x="2" y="0"/>
                  </a:lnTo>
                  <a:lnTo>
                    <a:pt x="1" y="2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7" name="Freeform 243"/>
            <p:cNvSpPr/>
            <p:nvPr/>
          </p:nvSpPr>
          <p:spPr bwMode="auto">
            <a:xfrm>
              <a:off x="2720" y="2207"/>
              <a:ext cx="19" cy="4"/>
            </a:xfrm>
            <a:custGeom>
              <a:avLst/>
              <a:gdLst>
                <a:gd name="T0" fmla="*/ 56 w 56"/>
                <a:gd name="T1" fmla="*/ 11 h 11"/>
                <a:gd name="T2" fmla="*/ 46 w 56"/>
                <a:gd name="T3" fmla="*/ 5 h 11"/>
                <a:gd name="T4" fmla="*/ 44 w 56"/>
                <a:gd name="T5" fmla="*/ 0 h 11"/>
                <a:gd name="T6" fmla="*/ 9 w 56"/>
                <a:gd name="T7" fmla="*/ 0 h 11"/>
                <a:gd name="T8" fmla="*/ 5 w 56"/>
                <a:gd name="T9" fmla="*/ 5 h 11"/>
                <a:gd name="T10" fmla="*/ 0 w 56"/>
                <a:gd name="T11" fmla="*/ 11 h 11"/>
                <a:gd name="T12" fmla="*/ 56 w 5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1">
                  <a:moveTo>
                    <a:pt x="56" y="11"/>
                  </a:moveTo>
                  <a:lnTo>
                    <a:pt x="46" y="5"/>
                  </a:lnTo>
                  <a:lnTo>
                    <a:pt x="44" y="0"/>
                  </a:lnTo>
                  <a:lnTo>
                    <a:pt x="9" y="0"/>
                  </a:lnTo>
                  <a:lnTo>
                    <a:pt x="5" y="5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8" name="Freeform 244"/>
            <p:cNvSpPr/>
            <p:nvPr/>
          </p:nvSpPr>
          <p:spPr bwMode="auto">
            <a:xfrm>
              <a:off x="2703" y="2203"/>
              <a:ext cx="17" cy="4"/>
            </a:xfrm>
            <a:custGeom>
              <a:avLst/>
              <a:gdLst>
                <a:gd name="T0" fmla="*/ 49 w 50"/>
                <a:gd name="T1" fmla="*/ 12 h 12"/>
                <a:gd name="T2" fmla="*/ 49 w 50"/>
                <a:gd name="T3" fmla="*/ 6 h 12"/>
                <a:gd name="T4" fmla="*/ 49 w 50"/>
                <a:gd name="T5" fmla="*/ 2 h 12"/>
                <a:gd name="T6" fmla="*/ 50 w 50"/>
                <a:gd name="T7" fmla="*/ 0 h 12"/>
                <a:gd name="T8" fmla="*/ 0 w 50"/>
                <a:gd name="T9" fmla="*/ 0 h 12"/>
                <a:gd name="T10" fmla="*/ 3 w 50"/>
                <a:gd name="T11" fmla="*/ 1 h 12"/>
                <a:gd name="T12" fmla="*/ 5 w 50"/>
                <a:gd name="T13" fmla="*/ 8 h 12"/>
                <a:gd name="T14" fmla="*/ 5 w 50"/>
                <a:gd name="T15" fmla="*/ 12 h 12"/>
                <a:gd name="T16" fmla="*/ 49 w 5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12">
                  <a:moveTo>
                    <a:pt x="49" y="12"/>
                  </a:moveTo>
                  <a:lnTo>
                    <a:pt x="49" y="6"/>
                  </a:lnTo>
                  <a:lnTo>
                    <a:pt x="49" y="2"/>
                  </a:lnTo>
                  <a:lnTo>
                    <a:pt x="50" y="0"/>
                  </a:lnTo>
                  <a:lnTo>
                    <a:pt x="0" y="0"/>
                  </a:lnTo>
                  <a:lnTo>
                    <a:pt x="3" y="1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49" name="Freeform 245"/>
            <p:cNvSpPr/>
            <p:nvPr/>
          </p:nvSpPr>
          <p:spPr bwMode="auto">
            <a:xfrm>
              <a:off x="2452" y="2199"/>
              <a:ext cx="268" cy="4"/>
            </a:xfrm>
            <a:custGeom>
              <a:avLst/>
              <a:gdLst>
                <a:gd name="T0" fmla="*/ 803 w 803"/>
                <a:gd name="T1" fmla="*/ 11 h 11"/>
                <a:gd name="T2" fmla="*/ 803 w 803"/>
                <a:gd name="T3" fmla="*/ 9 h 11"/>
                <a:gd name="T4" fmla="*/ 802 w 803"/>
                <a:gd name="T5" fmla="*/ 0 h 11"/>
                <a:gd name="T6" fmla="*/ 2 w 803"/>
                <a:gd name="T7" fmla="*/ 0 h 11"/>
                <a:gd name="T8" fmla="*/ 0 w 803"/>
                <a:gd name="T9" fmla="*/ 11 h 11"/>
                <a:gd name="T10" fmla="*/ 746 w 803"/>
                <a:gd name="T11" fmla="*/ 11 h 11"/>
                <a:gd name="T12" fmla="*/ 748 w 803"/>
                <a:gd name="T13" fmla="*/ 10 h 11"/>
                <a:gd name="T14" fmla="*/ 753 w 803"/>
                <a:gd name="T15" fmla="*/ 11 h 11"/>
                <a:gd name="T16" fmla="*/ 803 w 80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3" h="11">
                  <a:moveTo>
                    <a:pt x="803" y="11"/>
                  </a:moveTo>
                  <a:lnTo>
                    <a:pt x="803" y="9"/>
                  </a:lnTo>
                  <a:lnTo>
                    <a:pt x="802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46" y="11"/>
                  </a:lnTo>
                  <a:lnTo>
                    <a:pt x="748" y="10"/>
                  </a:lnTo>
                  <a:lnTo>
                    <a:pt x="753" y="11"/>
                  </a:lnTo>
                  <a:lnTo>
                    <a:pt x="803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0" name="Freeform 246"/>
            <p:cNvSpPr/>
            <p:nvPr/>
          </p:nvSpPr>
          <p:spPr bwMode="auto">
            <a:xfrm>
              <a:off x="2453" y="2196"/>
              <a:ext cx="266" cy="3"/>
            </a:xfrm>
            <a:custGeom>
              <a:avLst/>
              <a:gdLst>
                <a:gd name="T0" fmla="*/ 800 w 800"/>
                <a:gd name="T1" fmla="*/ 11 h 11"/>
                <a:gd name="T2" fmla="*/ 797 w 800"/>
                <a:gd name="T3" fmla="*/ 4 h 11"/>
                <a:gd name="T4" fmla="*/ 796 w 800"/>
                <a:gd name="T5" fmla="*/ 0 h 11"/>
                <a:gd name="T6" fmla="*/ 0 w 800"/>
                <a:gd name="T7" fmla="*/ 0 h 11"/>
                <a:gd name="T8" fmla="*/ 0 w 800"/>
                <a:gd name="T9" fmla="*/ 11 h 11"/>
                <a:gd name="T10" fmla="*/ 800 w 80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0" h="11">
                  <a:moveTo>
                    <a:pt x="800" y="11"/>
                  </a:moveTo>
                  <a:lnTo>
                    <a:pt x="797" y="4"/>
                  </a:lnTo>
                  <a:lnTo>
                    <a:pt x="796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800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1" name="Freeform 247"/>
            <p:cNvSpPr/>
            <p:nvPr/>
          </p:nvSpPr>
          <p:spPr bwMode="auto">
            <a:xfrm>
              <a:off x="2703" y="2207"/>
              <a:ext cx="16" cy="4"/>
            </a:xfrm>
            <a:custGeom>
              <a:avLst/>
              <a:gdLst>
                <a:gd name="T0" fmla="*/ 4 w 48"/>
                <a:gd name="T1" fmla="*/ 0 h 11"/>
                <a:gd name="T2" fmla="*/ 3 w 48"/>
                <a:gd name="T3" fmla="*/ 2 h 11"/>
                <a:gd name="T4" fmla="*/ 0 w 48"/>
                <a:gd name="T5" fmla="*/ 7 h 11"/>
                <a:gd name="T6" fmla="*/ 4 w 48"/>
                <a:gd name="T7" fmla="*/ 11 h 11"/>
                <a:gd name="T8" fmla="*/ 37 w 48"/>
                <a:gd name="T9" fmla="*/ 11 h 11"/>
                <a:gd name="T10" fmla="*/ 40 w 48"/>
                <a:gd name="T11" fmla="*/ 10 h 11"/>
                <a:gd name="T12" fmla="*/ 44 w 48"/>
                <a:gd name="T13" fmla="*/ 5 h 11"/>
                <a:gd name="T14" fmla="*/ 48 w 48"/>
                <a:gd name="T15" fmla="*/ 0 h 11"/>
                <a:gd name="T16" fmla="*/ 4 w 48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">
                  <a:moveTo>
                    <a:pt x="4" y="0"/>
                  </a:moveTo>
                  <a:lnTo>
                    <a:pt x="3" y="2"/>
                  </a:lnTo>
                  <a:lnTo>
                    <a:pt x="0" y="7"/>
                  </a:lnTo>
                  <a:lnTo>
                    <a:pt x="4" y="11"/>
                  </a:lnTo>
                  <a:lnTo>
                    <a:pt x="37" y="11"/>
                  </a:lnTo>
                  <a:lnTo>
                    <a:pt x="40" y="10"/>
                  </a:lnTo>
                  <a:lnTo>
                    <a:pt x="44" y="5"/>
                  </a:lnTo>
                  <a:lnTo>
                    <a:pt x="48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2" name="Freeform 248"/>
            <p:cNvSpPr/>
            <p:nvPr/>
          </p:nvSpPr>
          <p:spPr bwMode="auto">
            <a:xfrm>
              <a:off x="2445" y="2211"/>
              <a:ext cx="264" cy="3"/>
            </a:xfrm>
            <a:custGeom>
              <a:avLst/>
              <a:gdLst>
                <a:gd name="T0" fmla="*/ 791 w 791"/>
                <a:gd name="T1" fmla="*/ 11 h 11"/>
                <a:gd name="T2" fmla="*/ 770 w 791"/>
                <a:gd name="T3" fmla="*/ 5 h 11"/>
                <a:gd name="T4" fmla="*/ 768 w 791"/>
                <a:gd name="T5" fmla="*/ 0 h 11"/>
                <a:gd name="T6" fmla="*/ 11 w 791"/>
                <a:gd name="T7" fmla="*/ 0 h 11"/>
                <a:gd name="T8" fmla="*/ 8 w 791"/>
                <a:gd name="T9" fmla="*/ 2 h 11"/>
                <a:gd name="T10" fmla="*/ 5 w 791"/>
                <a:gd name="T11" fmla="*/ 6 h 11"/>
                <a:gd name="T12" fmla="*/ 0 w 791"/>
                <a:gd name="T13" fmla="*/ 11 h 11"/>
                <a:gd name="T14" fmla="*/ 791 w 791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1" h="11">
                  <a:moveTo>
                    <a:pt x="791" y="11"/>
                  </a:moveTo>
                  <a:lnTo>
                    <a:pt x="770" y="5"/>
                  </a:lnTo>
                  <a:lnTo>
                    <a:pt x="768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6"/>
                  </a:lnTo>
                  <a:lnTo>
                    <a:pt x="0" y="11"/>
                  </a:lnTo>
                  <a:lnTo>
                    <a:pt x="791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3" name="Freeform 249"/>
            <p:cNvSpPr/>
            <p:nvPr/>
          </p:nvSpPr>
          <p:spPr bwMode="auto">
            <a:xfrm>
              <a:off x="2705" y="2211"/>
              <a:ext cx="11" cy="2"/>
            </a:xfrm>
            <a:custGeom>
              <a:avLst/>
              <a:gdLst>
                <a:gd name="T0" fmla="*/ 0 w 33"/>
                <a:gd name="T1" fmla="*/ 0 h 7"/>
                <a:gd name="T2" fmla="*/ 2 w 33"/>
                <a:gd name="T3" fmla="*/ 2 h 7"/>
                <a:gd name="T4" fmla="*/ 14 w 33"/>
                <a:gd name="T5" fmla="*/ 7 h 7"/>
                <a:gd name="T6" fmla="*/ 33 w 33"/>
                <a:gd name="T7" fmla="*/ 0 h 7"/>
                <a:gd name="T8" fmla="*/ 0 w 3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">
                  <a:moveTo>
                    <a:pt x="0" y="0"/>
                  </a:moveTo>
                  <a:lnTo>
                    <a:pt x="2" y="2"/>
                  </a:lnTo>
                  <a:lnTo>
                    <a:pt x="14" y="7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4" name="Freeform 250"/>
            <p:cNvSpPr/>
            <p:nvPr/>
          </p:nvSpPr>
          <p:spPr bwMode="auto">
            <a:xfrm>
              <a:off x="2714" y="2211"/>
              <a:ext cx="31" cy="3"/>
            </a:xfrm>
            <a:custGeom>
              <a:avLst/>
              <a:gdLst>
                <a:gd name="T0" fmla="*/ 18 w 92"/>
                <a:gd name="T1" fmla="*/ 0 h 11"/>
                <a:gd name="T2" fmla="*/ 13 w 92"/>
                <a:gd name="T3" fmla="*/ 2 h 11"/>
                <a:gd name="T4" fmla="*/ 11 w 92"/>
                <a:gd name="T5" fmla="*/ 4 h 11"/>
                <a:gd name="T6" fmla="*/ 10 w 92"/>
                <a:gd name="T7" fmla="*/ 6 h 11"/>
                <a:gd name="T8" fmla="*/ 5 w 92"/>
                <a:gd name="T9" fmla="*/ 8 h 11"/>
                <a:gd name="T10" fmla="*/ 0 w 92"/>
                <a:gd name="T11" fmla="*/ 11 h 11"/>
                <a:gd name="T12" fmla="*/ 92 w 92"/>
                <a:gd name="T13" fmla="*/ 11 h 11"/>
                <a:gd name="T14" fmla="*/ 74 w 92"/>
                <a:gd name="T15" fmla="*/ 0 h 11"/>
                <a:gd name="T16" fmla="*/ 18 w 9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1">
                  <a:moveTo>
                    <a:pt x="18" y="0"/>
                  </a:moveTo>
                  <a:lnTo>
                    <a:pt x="13" y="2"/>
                  </a:lnTo>
                  <a:lnTo>
                    <a:pt x="11" y="4"/>
                  </a:lnTo>
                  <a:lnTo>
                    <a:pt x="10" y="6"/>
                  </a:lnTo>
                  <a:lnTo>
                    <a:pt x="5" y="8"/>
                  </a:lnTo>
                  <a:lnTo>
                    <a:pt x="0" y="11"/>
                  </a:lnTo>
                  <a:lnTo>
                    <a:pt x="92" y="11"/>
                  </a:lnTo>
                  <a:lnTo>
                    <a:pt x="74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5" name="Freeform 251"/>
            <p:cNvSpPr/>
            <p:nvPr/>
          </p:nvSpPr>
          <p:spPr bwMode="auto">
            <a:xfrm>
              <a:off x="2445" y="2174"/>
              <a:ext cx="257" cy="3"/>
            </a:xfrm>
            <a:custGeom>
              <a:avLst/>
              <a:gdLst>
                <a:gd name="T0" fmla="*/ 764 w 771"/>
                <a:gd name="T1" fmla="*/ 10 h 10"/>
                <a:gd name="T2" fmla="*/ 765 w 771"/>
                <a:gd name="T3" fmla="*/ 4 h 10"/>
                <a:gd name="T4" fmla="*/ 771 w 771"/>
                <a:gd name="T5" fmla="*/ 0 h 10"/>
                <a:gd name="T6" fmla="*/ 0 w 771"/>
                <a:gd name="T7" fmla="*/ 0 h 10"/>
                <a:gd name="T8" fmla="*/ 12 w 771"/>
                <a:gd name="T9" fmla="*/ 10 h 10"/>
                <a:gd name="T10" fmla="*/ 764 w 771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0">
                  <a:moveTo>
                    <a:pt x="764" y="10"/>
                  </a:moveTo>
                  <a:lnTo>
                    <a:pt x="765" y="4"/>
                  </a:lnTo>
                  <a:lnTo>
                    <a:pt x="771" y="0"/>
                  </a:lnTo>
                  <a:lnTo>
                    <a:pt x="0" y="0"/>
                  </a:lnTo>
                  <a:lnTo>
                    <a:pt x="12" y="10"/>
                  </a:lnTo>
                  <a:lnTo>
                    <a:pt x="764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6" name="Freeform 252"/>
            <p:cNvSpPr/>
            <p:nvPr/>
          </p:nvSpPr>
          <p:spPr bwMode="auto">
            <a:xfrm>
              <a:off x="2397" y="2177"/>
              <a:ext cx="16" cy="4"/>
            </a:xfrm>
            <a:custGeom>
              <a:avLst/>
              <a:gdLst>
                <a:gd name="T0" fmla="*/ 49 w 49"/>
                <a:gd name="T1" fmla="*/ 11 h 11"/>
                <a:gd name="T2" fmla="*/ 45 w 49"/>
                <a:gd name="T3" fmla="*/ 0 h 11"/>
                <a:gd name="T4" fmla="*/ 4 w 49"/>
                <a:gd name="T5" fmla="*/ 0 h 11"/>
                <a:gd name="T6" fmla="*/ 0 w 49"/>
                <a:gd name="T7" fmla="*/ 8 h 11"/>
                <a:gd name="T8" fmla="*/ 1 w 49"/>
                <a:gd name="T9" fmla="*/ 11 h 11"/>
                <a:gd name="T10" fmla="*/ 49 w 4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1">
                  <a:moveTo>
                    <a:pt x="49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8"/>
                  </a:lnTo>
                  <a:lnTo>
                    <a:pt x="1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7" name="Freeform 253"/>
            <p:cNvSpPr/>
            <p:nvPr/>
          </p:nvSpPr>
          <p:spPr bwMode="auto">
            <a:xfrm>
              <a:off x="2416" y="2177"/>
              <a:ext cx="14" cy="4"/>
            </a:xfrm>
            <a:custGeom>
              <a:avLst/>
              <a:gdLst>
                <a:gd name="T0" fmla="*/ 0 w 43"/>
                <a:gd name="T1" fmla="*/ 0 h 11"/>
                <a:gd name="T2" fmla="*/ 5 w 43"/>
                <a:gd name="T3" fmla="*/ 11 h 11"/>
                <a:gd name="T4" fmla="*/ 37 w 43"/>
                <a:gd name="T5" fmla="*/ 11 h 11"/>
                <a:gd name="T6" fmla="*/ 40 w 43"/>
                <a:gd name="T7" fmla="*/ 4 h 11"/>
                <a:gd name="T8" fmla="*/ 43 w 43"/>
                <a:gd name="T9" fmla="*/ 0 h 11"/>
                <a:gd name="T10" fmla="*/ 0 w 4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">
                  <a:moveTo>
                    <a:pt x="0" y="0"/>
                  </a:moveTo>
                  <a:lnTo>
                    <a:pt x="5" y="11"/>
                  </a:lnTo>
                  <a:lnTo>
                    <a:pt x="37" y="11"/>
                  </a:lnTo>
                  <a:lnTo>
                    <a:pt x="40" y="4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8" name="Freeform 254"/>
            <p:cNvSpPr/>
            <p:nvPr/>
          </p:nvSpPr>
          <p:spPr bwMode="auto">
            <a:xfrm>
              <a:off x="2412" y="2174"/>
              <a:ext cx="22" cy="3"/>
            </a:xfrm>
            <a:custGeom>
              <a:avLst/>
              <a:gdLst>
                <a:gd name="T0" fmla="*/ 7 w 67"/>
                <a:gd name="T1" fmla="*/ 4 h 10"/>
                <a:gd name="T2" fmla="*/ 12 w 67"/>
                <a:gd name="T3" fmla="*/ 10 h 10"/>
                <a:gd name="T4" fmla="*/ 55 w 67"/>
                <a:gd name="T5" fmla="*/ 10 h 10"/>
                <a:gd name="T6" fmla="*/ 67 w 67"/>
                <a:gd name="T7" fmla="*/ 0 h 10"/>
                <a:gd name="T8" fmla="*/ 0 w 67"/>
                <a:gd name="T9" fmla="*/ 0 h 10"/>
                <a:gd name="T10" fmla="*/ 7 w 67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7" y="4"/>
                  </a:moveTo>
                  <a:lnTo>
                    <a:pt x="12" y="10"/>
                  </a:lnTo>
                  <a:lnTo>
                    <a:pt x="55" y="10"/>
                  </a:lnTo>
                  <a:lnTo>
                    <a:pt x="67" y="0"/>
                  </a:lnTo>
                  <a:lnTo>
                    <a:pt x="0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59" name="Freeform 255"/>
            <p:cNvSpPr/>
            <p:nvPr/>
          </p:nvSpPr>
          <p:spPr bwMode="auto">
            <a:xfrm>
              <a:off x="2398" y="2174"/>
              <a:ext cx="14" cy="3"/>
            </a:xfrm>
            <a:custGeom>
              <a:avLst/>
              <a:gdLst>
                <a:gd name="T0" fmla="*/ 41 w 41"/>
                <a:gd name="T1" fmla="*/ 9 h 9"/>
                <a:gd name="T2" fmla="*/ 39 w 41"/>
                <a:gd name="T3" fmla="*/ 7 h 9"/>
                <a:gd name="T4" fmla="*/ 30 w 41"/>
                <a:gd name="T5" fmla="*/ 1 h 9"/>
                <a:gd name="T6" fmla="*/ 19 w 41"/>
                <a:gd name="T7" fmla="*/ 0 h 9"/>
                <a:gd name="T8" fmla="*/ 2 w 41"/>
                <a:gd name="T9" fmla="*/ 3 h 9"/>
                <a:gd name="T10" fmla="*/ 0 w 41"/>
                <a:gd name="T11" fmla="*/ 9 h 9"/>
                <a:gd name="T12" fmla="*/ 41 w 4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">
                  <a:moveTo>
                    <a:pt x="41" y="9"/>
                  </a:moveTo>
                  <a:lnTo>
                    <a:pt x="39" y="7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2" y="3"/>
                  </a:lnTo>
                  <a:lnTo>
                    <a:pt x="0" y="9"/>
                  </a:lnTo>
                  <a:lnTo>
                    <a:pt x="41" y="9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0" name="Freeform 256"/>
            <p:cNvSpPr/>
            <p:nvPr/>
          </p:nvSpPr>
          <p:spPr bwMode="auto">
            <a:xfrm>
              <a:off x="2417" y="2181"/>
              <a:ext cx="11" cy="4"/>
            </a:xfrm>
            <a:custGeom>
              <a:avLst/>
              <a:gdLst>
                <a:gd name="T0" fmla="*/ 1 w 33"/>
                <a:gd name="T1" fmla="*/ 5 h 12"/>
                <a:gd name="T2" fmla="*/ 0 w 33"/>
                <a:gd name="T3" fmla="*/ 12 h 12"/>
                <a:gd name="T4" fmla="*/ 29 w 33"/>
                <a:gd name="T5" fmla="*/ 12 h 12"/>
                <a:gd name="T6" fmla="*/ 33 w 33"/>
                <a:gd name="T7" fmla="*/ 0 h 12"/>
                <a:gd name="T8" fmla="*/ 1 w 33"/>
                <a:gd name="T9" fmla="*/ 0 h 12"/>
                <a:gd name="T10" fmla="*/ 1 w 33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2">
                  <a:moveTo>
                    <a:pt x="1" y="5"/>
                  </a:moveTo>
                  <a:lnTo>
                    <a:pt x="0" y="12"/>
                  </a:lnTo>
                  <a:lnTo>
                    <a:pt x="29" y="12"/>
                  </a:lnTo>
                  <a:lnTo>
                    <a:pt x="33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1" name="Freeform 257"/>
            <p:cNvSpPr/>
            <p:nvPr/>
          </p:nvSpPr>
          <p:spPr bwMode="auto">
            <a:xfrm>
              <a:off x="2416" y="2185"/>
              <a:ext cx="11" cy="3"/>
            </a:xfrm>
            <a:custGeom>
              <a:avLst/>
              <a:gdLst>
                <a:gd name="T0" fmla="*/ 4 w 33"/>
                <a:gd name="T1" fmla="*/ 0 h 10"/>
                <a:gd name="T2" fmla="*/ 0 w 33"/>
                <a:gd name="T3" fmla="*/ 10 h 10"/>
                <a:gd name="T4" fmla="*/ 31 w 33"/>
                <a:gd name="T5" fmla="*/ 10 h 10"/>
                <a:gd name="T6" fmla="*/ 33 w 33"/>
                <a:gd name="T7" fmla="*/ 0 h 10"/>
                <a:gd name="T8" fmla="*/ 4 w 3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">
                  <a:moveTo>
                    <a:pt x="4" y="0"/>
                  </a:moveTo>
                  <a:lnTo>
                    <a:pt x="0" y="10"/>
                  </a:lnTo>
                  <a:lnTo>
                    <a:pt x="31" y="10"/>
                  </a:lnTo>
                  <a:lnTo>
                    <a:pt x="3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2" name="Freeform 258"/>
            <p:cNvSpPr/>
            <p:nvPr/>
          </p:nvSpPr>
          <p:spPr bwMode="auto">
            <a:xfrm>
              <a:off x="2413" y="2188"/>
              <a:ext cx="13" cy="4"/>
            </a:xfrm>
            <a:custGeom>
              <a:avLst/>
              <a:gdLst>
                <a:gd name="T0" fmla="*/ 8 w 39"/>
                <a:gd name="T1" fmla="*/ 0 h 12"/>
                <a:gd name="T2" fmla="*/ 7 w 39"/>
                <a:gd name="T3" fmla="*/ 1 h 12"/>
                <a:gd name="T4" fmla="*/ 0 w 39"/>
                <a:gd name="T5" fmla="*/ 12 h 12"/>
                <a:gd name="T6" fmla="*/ 37 w 39"/>
                <a:gd name="T7" fmla="*/ 12 h 12"/>
                <a:gd name="T8" fmla="*/ 39 w 39"/>
                <a:gd name="T9" fmla="*/ 0 h 12"/>
                <a:gd name="T10" fmla="*/ 8 w 3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2">
                  <a:moveTo>
                    <a:pt x="8" y="0"/>
                  </a:moveTo>
                  <a:lnTo>
                    <a:pt x="7" y="1"/>
                  </a:lnTo>
                  <a:lnTo>
                    <a:pt x="0" y="12"/>
                  </a:lnTo>
                  <a:lnTo>
                    <a:pt x="37" y="12"/>
                  </a:lnTo>
                  <a:lnTo>
                    <a:pt x="3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3" name="Freeform 259"/>
            <p:cNvSpPr/>
            <p:nvPr/>
          </p:nvSpPr>
          <p:spPr bwMode="auto">
            <a:xfrm>
              <a:off x="2397" y="2181"/>
              <a:ext cx="16" cy="4"/>
            </a:xfrm>
            <a:custGeom>
              <a:avLst/>
              <a:gdLst>
                <a:gd name="T0" fmla="*/ 46 w 48"/>
                <a:gd name="T1" fmla="*/ 12 h 12"/>
                <a:gd name="T2" fmla="*/ 48 w 48"/>
                <a:gd name="T3" fmla="*/ 8 h 12"/>
                <a:gd name="T4" fmla="*/ 48 w 48"/>
                <a:gd name="T5" fmla="*/ 0 h 12"/>
                <a:gd name="T6" fmla="*/ 0 w 48"/>
                <a:gd name="T7" fmla="*/ 0 h 12"/>
                <a:gd name="T8" fmla="*/ 4 w 48"/>
                <a:gd name="T9" fmla="*/ 11 h 12"/>
                <a:gd name="T10" fmla="*/ 4 w 48"/>
                <a:gd name="T11" fmla="*/ 12 h 12"/>
                <a:gd name="T12" fmla="*/ 46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6" y="12"/>
                  </a:moveTo>
                  <a:lnTo>
                    <a:pt x="48" y="8"/>
                  </a:lnTo>
                  <a:lnTo>
                    <a:pt x="48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4" name="Freeform 260"/>
            <p:cNvSpPr/>
            <p:nvPr/>
          </p:nvSpPr>
          <p:spPr bwMode="auto">
            <a:xfrm>
              <a:off x="2150" y="2185"/>
              <a:ext cx="262" cy="3"/>
            </a:xfrm>
            <a:custGeom>
              <a:avLst/>
              <a:gdLst>
                <a:gd name="T0" fmla="*/ 786 w 788"/>
                <a:gd name="T1" fmla="*/ 10 h 10"/>
                <a:gd name="T2" fmla="*/ 788 w 788"/>
                <a:gd name="T3" fmla="*/ 0 h 10"/>
                <a:gd name="T4" fmla="*/ 746 w 788"/>
                <a:gd name="T5" fmla="*/ 0 h 10"/>
                <a:gd name="T6" fmla="*/ 745 w 788"/>
                <a:gd name="T7" fmla="*/ 4 h 10"/>
                <a:gd name="T8" fmla="*/ 739 w 788"/>
                <a:gd name="T9" fmla="*/ 5 h 10"/>
                <a:gd name="T10" fmla="*/ 730 w 788"/>
                <a:gd name="T11" fmla="*/ 3 h 10"/>
                <a:gd name="T12" fmla="*/ 730 w 788"/>
                <a:gd name="T13" fmla="*/ 0 h 10"/>
                <a:gd name="T14" fmla="*/ 0 w 788"/>
                <a:gd name="T15" fmla="*/ 0 h 10"/>
                <a:gd name="T16" fmla="*/ 0 w 788"/>
                <a:gd name="T17" fmla="*/ 10 h 10"/>
                <a:gd name="T18" fmla="*/ 786 w 78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8" h="10">
                  <a:moveTo>
                    <a:pt x="786" y="10"/>
                  </a:moveTo>
                  <a:lnTo>
                    <a:pt x="788" y="0"/>
                  </a:lnTo>
                  <a:lnTo>
                    <a:pt x="746" y="0"/>
                  </a:lnTo>
                  <a:lnTo>
                    <a:pt x="745" y="4"/>
                  </a:lnTo>
                  <a:lnTo>
                    <a:pt x="739" y="5"/>
                  </a:lnTo>
                  <a:lnTo>
                    <a:pt x="730" y="3"/>
                  </a:lnTo>
                  <a:lnTo>
                    <a:pt x="73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86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5" name="Freeform 261"/>
            <p:cNvSpPr/>
            <p:nvPr/>
          </p:nvSpPr>
          <p:spPr bwMode="auto">
            <a:xfrm>
              <a:off x="2410" y="2192"/>
              <a:ext cx="16" cy="4"/>
            </a:xfrm>
            <a:custGeom>
              <a:avLst/>
              <a:gdLst>
                <a:gd name="T0" fmla="*/ 10 w 47"/>
                <a:gd name="T1" fmla="*/ 0 h 11"/>
                <a:gd name="T2" fmla="*/ 4 w 47"/>
                <a:gd name="T3" fmla="*/ 8 h 11"/>
                <a:gd name="T4" fmla="*/ 0 w 47"/>
                <a:gd name="T5" fmla="*/ 11 h 11"/>
                <a:gd name="T6" fmla="*/ 47 w 47"/>
                <a:gd name="T7" fmla="*/ 11 h 11"/>
                <a:gd name="T8" fmla="*/ 47 w 47"/>
                <a:gd name="T9" fmla="*/ 5 h 11"/>
                <a:gd name="T10" fmla="*/ 47 w 47"/>
                <a:gd name="T11" fmla="*/ 0 h 11"/>
                <a:gd name="T12" fmla="*/ 10 w 4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">
                  <a:moveTo>
                    <a:pt x="10" y="0"/>
                  </a:moveTo>
                  <a:lnTo>
                    <a:pt x="4" y="8"/>
                  </a:lnTo>
                  <a:lnTo>
                    <a:pt x="0" y="11"/>
                  </a:lnTo>
                  <a:lnTo>
                    <a:pt x="47" y="11"/>
                  </a:lnTo>
                  <a:lnTo>
                    <a:pt x="47" y="5"/>
                  </a:lnTo>
                  <a:lnTo>
                    <a:pt x="4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6" name="Freeform 262"/>
            <p:cNvSpPr/>
            <p:nvPr/>
          </p:nvSpPr>
          <p:spPr bwMode="auto">
            <a:xfrm>
              <a:off x="2150" y="2188"/>
              <a:ext cx="262" cy="4"/>
            </a:xfrm>
            <a:custGeom>
              <a:avLst/>
              <a:gdLst>
                <a:gd name="T0" fmla="*/ 784 w 786"/>
                <a:gd name="T1" fmla="*/ 7 h 12"/>
                <a:gd name="T2" fmla="*/ 786 w 786"/>
                <a:gd name="T3" fmla="*/ 0 h 12"/>
                <a:gd name="T4" fmla="*/ 0 w 786"/>
                <a:gd name="T5" fmla="*/ 0 h 12"/>
                <a:gd name="T6" fmla="*/ 0 w 786"/>
                <a:gd name="T7" fmla="*/ 4 h 12"/>
                <a:gd name="T8" fmla="*/ 0 w 786"/>
                <a:gd name="T9" fmla="*/ 12 h 12"/>
                <a:gd name="T10" fmla="*/ 779 w 786"/>
                <a:gd name="T11" fmla="*/ 12 h 12"/>
                <a:gd name="T12" fmla="*/ 784 w 786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6" h="12">
                  <a:moveTo>
                    <a:pt x="784" y="7"/>
                  </a:moveTo>
                  <a:lnTo>
                    <a:pt x="786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2"/>
                  </a:lnTo>
                  <a:lnTo>
                    <a:pt x="779" y="12"/>
                  </a:lnTo>
                  <a:lnTo>
                    <a:pt x="784" y="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7" name="Freeform 263"/>
            <p:cNvSpPr/>
            <p:nvPr/>
          </p:nvSpPr>
          <p:spPr bwMode="auto">
            <a:xfrm>
              <a:off x="2417" y="2211"/>
              <a:ext cx="17" cy="3"/>
            </a:xfrm>
            <a:custGeom>
              <a:avLst/>
              <a:gdLst>
                <a:gd name="T0" fmla="*/ 52 w 52"/>
                <a:gd name="T1" fmla="*/ 11 h 11"/>
                <a:gd name="T2" fmla="*/ 46 w 52"/>
                <a:gd name="T3" fmla="*/ 6 h 11"/>
                <a:gd name="T4" fmla="*/ 41 w 52"/>
                <a:gd name="T5" fmla="*/ 0 h 11"/>
                <a:gd name="T6" fmla="*/ 2 w 52"/>
                <a:gd name="T7" fmla="*/ 0 h 11"/>
                <a:gd name="T8" fmla="*/ 0 w 52"/>
                <a:gd name="T9" fmla="*/ 11 h 11"/>
                <a:gd name="T10" fmla="*/ 52 w 5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">
                  <a:moveTo>
                    <a:pt x="52" y="11"/>
                  </a:moveTo>
                  <a:lnTo>
                    <a:pt x="46" y="6"/>
                  </a:lnTo>
                  <a:lnTo>
                    <a:pt x="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8" name="Freeform 264"/>
            <p:cNvSpPr/>
            <p:nvPr/>
          </p:nvSpPr>
          <p:spPr bwMode="auto">
            <a:xfrm>
              <a:off x="2417" y="2207"/>
              <a:ext cx="13" cy="4"/>
            </a:xfrm>
            <a:custGeom>
              <a:avLst/>
              <a:gdLst>
                <a:gd name="T0" fmla="*/ 39 w 39"/>
                <a:gd name="T1" fmla="*/ 11 h 11"/>
                <a:gd name="T2" fmla="*/ 36 w 39"/>
                <a:gd name="T3" fmla="*/ 9 h 11"/>
                <a:gd name="T4" fmla="*/ 31 w 39"/>
                <a:gd name="T5" fmla="*/ 0 h 11"/>
                <a:gd name="T6" fmla="*/ 1 w 39"/>
                <a:gd name="T7" fmla="*/ 0 h 11"/>
                <a:gd name="T8" fmla="*/ 0 w 39"/>
                <a:gd name="T9" fmla="*/ 11 h 11"/>
                <a:gd name="T10" fmla="*/ 39 w 3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">
                  <a:moveTo>
                    <a:pt x="39" y="11"/>
                  </a:moveTo>
                  <a:lnTo>
                    <a:pt x="36" y="9"/>
                  </a:lnTo>
                  <a:lnTo>
                    <a:pt x="3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69" name="Freeform 265"/>
            <p:cNvSpPr/>
            <p:nvPr/>
          </p:nvSpPr>
          <p:spPr bwMode="auto">
            <a:xfrm>
              <a:off x="2399" y="2203"/>
              <a:ext cx="29" cy="4"/>
            </a:xfrm>
            <a:custGeom>
              <a:avLst/>
              <a:gdLst>
                <a:gd name="T0" fmla="*/ 87 w 87"/>
                <a:gd name="T1" fmla="*/ 12 h 12"/>
                <a:gd name="T2" fmla="*/ 84 w 87"/>
                <a:gd name="T3" fmla="*/ 0 h 12"/>
                <a:gd name="T4" fmla="*/ 10 w 87"/>
                <a:gd name="T5" fmla="*/ 0 h 12"/>
                <a:gd name="T6" fmla="*/ 3 w 87"/>
                <a:gd name="T7" fmla="*/ 8 h 12"/>
                <a:gd name="T8" fmla="*/ 0 w 87"/>
                <a:gd name="T9" fmla="*/ 12 h 12"/>
                <a:gd name="T10" fmla="*/ 50 w 87"/>
                <a:gd name="T11" fmla="*/ 12 h 12"/>
                <a:gd name="T12" fmla="*/ 52 w 87"/>
                <a:gd name="T13" fmla="*/ 6 h 12"/>
                <a:gd name="T14" fmla="*/ 58 w 87"/>
                <a:gd name="T15" fmla="*/ 6 h 12"/>
                <a:gd name="T16" fmla="*/ 57 w 87"/>
                <a:gd name="T17" fmla="*/ 12 h 12"/>
                <a:gd name="T18" fmla="*/ 87 w 87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2">
                  <a:moveTo>
                    <a:pt x="87" y="12"/>
                  </a:moveTo>
                  <a:lnTo>
                    <a:pt x="84" y="0"/>
                  </a:lnTo>
                  <a:lnTo>
                    <a:pt x="10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50" y="12"/>
                  </a:lnTo>
                  <a:lnTo>
                    <a:pt x="52" y="6"/>
                  </a:lnTo>
                  <a:lnTo>
                    <a:pt x="58" y="6"/>
                  </a:lnTo>
                  <a:lnTo>
                    <a:pt x="57" y="12"/>
                  </a:lnTo>
                  <a:lnTo>
                    <a:pt x="87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0" name="Freeform 266"/>
            <p:cNvSpPr/>
            <p:nvPr/>
          </p:nvSpPr>
          <p:spPr bwMode="auto">
            <a:xfrm>
              <a:off x="2402" y="2199"/>
              <a:ext cx="25" cy="4"/>
            </a:xfrm>
            <a:custGeom>
              <a:avLst/>
              <a:gdLst>
                <a:gd name="T0" fmla="*/ 74 w 74"/>
                <a:gd name="T1" fmla="*/ 11 h 11"/>
                <a:gd name="T2" fmla="*/ 73 w 74"/>
                <a:gd name="T3" fmla="*/ 0 h 11"/>
                <a:gd name="T4" fmla="*/ 13 w 74"/>
                <a:gd name="T5" fmla="*/ 0 h 11"/>
                <a:gd name="T6" fmla="*/ 0 w 74"/>
                <a:gd name="T7" fmla="*/ 11 h 11"/>
                <a:gd name="T8" fmla="*/ 74 w 7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1">
                  <a:moveTo>
                    <a:pt x="74" y="11"/>
                  </a:moveTo>
                  <a:lnTo>
                    <a:pt x="73" y="0"/>
                  </a:lnTo>
                  <a:lnTo>
                    <a:pt x="13" y="0"/>
                  </a:lnTo>
                  <a:lnTo>
                    <a:pt x="0" y="11"/>
                  </a:lnTo>
                  <a:lnTo>
                    <a:pt x="7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1" name="Freeform 267"/>
            <p:cNvSpPr/>
            <p:nvPr/>
          </p:nvSpPr>
          <p:spPr bwMode="auto">
            <a:xfrm>
              <a:off x="2406" y="2196"/>
              <a:ext cx="20" cy="3"/>
            </a:xfrm>
            <a:custGeom>
              <a:avLst/>
              <a:gdLst>
                <a:gd name="T0" fmla="*/ 60 w 60"/>
                <a:gd name="T1" fmla="*/ 11 h 11"/>
                <a:gd name="T2" fmla="*/ 58 w 60"/>
                <a:gd name="T3" fmla="*/ 0 h 11"/>
                <a:gd name="T4" fmla="*/ 11 w 60"/>
                <a:gd name="T5" fmla="*/ 0 h 11"/>
                <a:gd name="T6" fmla="*/ 0 w 60"/>
                <a:gd name="T7" fmla="*/ 11 h 11"/>
                <a:gd name="T8" fmla="*/ 60 w 6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">
                  <a:moveTo>
                    <a:pt x="60" y="11"/>
                  </a:moveTo>
                  <a:lnTo>
                    <a:pt x="58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60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2" name="Freeform 268"/>
            <p:cNvSpPr/>
            <p:nvPr/>
          </p:nvSpPr>
          <p:spPr bwMode="auto">
            <a:xfrm>
              <a:off x="2148" y="2199"/>
              <a:ext cx="255" cy="4"/>
            </a:xfrm>
            <a:custGeom>
              <a:avLst/>
              <a:gdLst>
                <a:gd name="T0" fmla="*/ 754 w 765"/>
                <a:gd name="T1" fmla="*/ 11 h 11"/>
                <a:gd name="T2" fmla="*/ 765 w 765"/>
                <a:gd name="T3" fmla="*/ 0 h 11"/>
                <a:gd name="T4" fmla="*/ 4 w 765"/>
                <a:gd name="T5" fmla="*/ 0 h 11"/>
                <a:gd name="T6" fmla="*/ 0 w 765"/>
                <a:gd name="T7" fmla="*/ 11 h 11"/>
                <a:gd name="T8" fmla="*/ 754 w 76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11">
                  <a:moveTo>
                    <a:pt x="754" y="11"/>
                  </a:moveTo>
                  <a:lnTo>
                    <a:pt x="76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75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3" name="Freeform 269"/>
            <p:cNvSpPr/>
            <p:nvPr/>
          </p:nvSpPr>
          <p:spPr bwMode="auto">
            <a:xfrm>
              <a:off x="2149" y="2196"/>
              <a:ext cx="257" cy="3"/>
            </a:xfrm>
            <a:custGeom>
              <a:avLst/>
              <a:gdLst>
                <a:gd name="T0" fmla="*/ 761 w 770"/>
                <a:gd name="T1" fmla="*/ 11 h 11"/>
                <a:gd name="T2" fmla="*/ 770 w 770"/>
                <a:gd name="T3" fmla="*/ 0 h 11"/>
                <a:gd name="T4" fmla="*/ 1 w 770"/>
                <a:gd name="T5" fmla="*/ 0 h 11"/>
                <a:gd name="T6" fmla="*/ 0 w 770"/>
                <a:gd name="T7" fmla="*/ 11 h 11"/>
                <a:gd name="T8" fmla="*/ 761 w 77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11">
                  <a:moveTo>
                    <a:pt x="761" y="11"/>
                  </a:moveTo>
                  <a:lnTo>
                    <a:pt x="770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76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4" name="Freeform 270"/>
            <p:cNvSpPr/>
            <p:nvPr/>
          </p:nvSpPr>
          <p:spPr bwMode="auto">
            <a:xfrm>
              <a:off x="2396" y="2207"/>
              <a:ext cx="19" cy="4"/>
            </a:xfrm>
            <a:custGeom>
              <a:avLst/>
              <a:gdLst>
                <a:gd name="T0" fmla="*/ 53 w 59"/>
                <a:gd name="T1" fmla="*/ 11 h 11"/>
                <a:gd name="T2" fmla="*/ 55 w 59"/>
                <a:gd name="T3" fmla="*/ 9 h 11"/>
                <a:gd name="T4" fmla="*/ 59 w 59"/>
                <a:gd name="T5" fmla="*/ 0 h 11"/>
                <a:gd name="T6" fmla="*/ 9 w 59"/>
                <a:gd name="T7" fmla="*/ 0 h 11"/>
                <a:gd name="T8" fmla="*/ 0 w 59"/>
                <a:gd name="T9" fmla="*/ 11 h 11"/>
                <a:gd name="T10" fmla="*/ 53 w 5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1">
                  <a:moveTo>
                    <a:pt x="53" y="11"/>
                  </a:moveTo>
                  <a:lnTo>
                    <a:pt x="55" y="9"/>
                  </a:lnTo>
                  <a:lnTo>
                    <a:pt x="59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5" name="Freeform 271"/>
            <p:cNvSpPr/>
            <p:nvPr/>
          </p:nvSpPr>
          <p:spPr bwMode="auto">
            <a:xfrm>
              <a:off x="2394" y="2211"/>
              <a:ext cx="19" cy="1"/>
            </a:xfrm>
            <a:custGeom>
              <a:avLst/>
              <a:gdLst>
                <a:gd name="T0" fmla="*/ 48 w 57"/>
                <a:gd name="T1" fmla="*/ 2 h 2"/>
                <a:gd name="T2" fmla="*/ 48 w 57"/>
                <a:gd name="T3" fmla="*/ 1 h 2"/>
                <a:gd name="T4" fmla="*/ 50 w 57"/>
                <a:gd name="T5" fmla="*/ 1 h 2"/>
                <a:gd name="T6" fmla="*/ 52 w 57"/>
                <a:gd name="T7" fmla="*/ 1 h 2"/>
                <a:gd name="T8" fmla="*/ 57 w 57"/>
                <a:gd name="T9" fmla="*/ 0 h 2"/>
                <a:gd name="T10" fmla="*/ 4 w 57"/>
                <a:gd name="T11" fmla="*/ 0 h 2"/>
                <a:gd name="T12" fmla="*/ 0 w 57"/>
                <a:gd name="T13" fmla="*/ 2 h 2"/>
                <a:gd name="T14" fmla="*/ 48 w 57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2">
                  <a:moveTo>
                    <a:pt x="48" y="2"/>
                  </a:moveTo>
                  <a:lnTo>
                    <a:pt x="48" y="1"/>
                  </a:lnTo>
                  <a:lnTo>
                    <a:pt x="50" y="1"/>
                  </a:lnTo>
                  <a:lnTo>
                    <a:pt x="52" y="1"/>
                  </a:lnTo>
                  <a:lnTo>
                    <a:pt x="5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48" y="2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6" name="Freeform 272"/>
            <p:cNvSpPr/>
            <p:nvPr/>
          </p:nvSpPr>
          <p:spPr bwMode="auto">
            <a:xfrm>
              <a:off x="2149" y="2192"/>
              <a:ext cx="260" cy="4"/>
            </a:xfrm>
            <a:custGeom>
              <a:avLst/>
              <a:gdLst>
                <a:gd name="T0" fmla="*/ 769 w 780"/>
                <a:gd name="T1" fmla="*/ 11 h 11"/>
                <a:gd name="T2" fmla="*/ 780 w 780"/>
                <a:gd name="T3" fmla="*/ 0 h 11"/>
                <a:gd name="T4" fmla="*/ 1 w 780"/>
                <a:gd name="T5" fmla="*/ 0 h 11"/>
                <a:gd name="T6" fmla="*/ 0 w 780"/>
                <a:gd name="T7" fmla="*/ 5 h 11"/>
                <a:gd name="T8" fmla="*/ 0 w 780"/>
                <a:gd name="T9" fmla="*/ 11 h 11"/>
                <a:gd name="T10" fmla="*/ 769 w 78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0" h="11">
                  <a:moveTo>
                    <a:pt x="769" y="11"/>
                  </a:moveTo>
                  <a:lnTo>
                    <a:pt x="780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69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7" name="Freeform 273"/>
            <p:cNvSpPr/>
            <p:nvPr/>
          </p:nvSpPr>
          <p:spPr bwMode="auto">
            <a:xfrm>
              <a:off x="2148" y="2177"/>
              <a:ext cx="246" cy="4"/>
            </a:xfrm>
            <a:custGeom>
              <a:avLst/>
              <a:gdLst>
                <a:gd name="T0" fmla="*/ 734 w 738"/>
                <a:gd name="T1" fmla="*/ 11 h 11"/>
                <a:gd name="T2" fmla="*/ 738 w 738"/>
                <a:gd name="T3" fmla="*/ 0 h 11"/>
                <a:gd name="T4" fmla="*/ 0 w 738"/>
                <a:gd name="T5" fmla="*/ 0 h 11"/>
                <a:gd name="T6" fmla="*/ 3 w 738"/>
                <a:gd name="T7" fmla="*/ 11 h 11"/>
                <a:gd name="T8" fmla="*/ 734 w 73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8" h="11">
                  <a:moveTo>
                    <a:pt x="734" y="11"/>
                  </a:moveTo>
                  <a:lnTo>
                    <a:pt x="738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734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8" name="Freeform 274"/>
            <p:cNvSpPr/>
            <p:nvPr/>
          </p:nvSpPr>
          <p:spPr bwMode="auto">
            <a:xfrm>
              <a:off x="2146" y="2174"/>
              <a:ext cx="253" cy="3"/>
            </a:xfrm>
            <a:custGeom>
              <a:avLst/>
              <a:gdLst>
                <a:gd name="T0" fmla="*/ 744 w 758"/>
                <a:gd name="T1" fmla="*/ 10 h 10"/>
                <a:gd name="T2" fmla="*/ 751 w 758"/>
                <a:gd name="T3" fmla="*/ 3 h 10"/>
                <a:gd name="T4" fmla="*/ 758 w 758"/>
                <a:gd name="T5" fmla="*/ 0 h 10"/>
                <a:gd name="T6" fmla="*/ 0 w 758"/>
                <a:gd name="T7" fmla="*/ 0 h 10"/>
                <a:gd name="T8" fmla="*/ 6 w 758"/>
                <a:gd name="T9" fmla="*/ 10 h 10"/>
                <a:gd name="T10" fmla="*/ 744 w 75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8" h="10">
                  <a:moveTo>
                    <a:pt x="744" y="10"/>
                  </a:moveTo>
                  <a:lnTo>
                    <a:pt x="751" y="3"/>
                  </a:lnTo>
                  <a:lnTo>
                    <a:pt x="758" y="0"/>
                  </a:lnTo>
                  <a:lnTo>
                    <a:pt x="0" y="0"/>
                  </a:lnTo>
                  <a:lnTo>
                    <a:pt x="6" y="10"/>
                  </a:lnTo>
                  <a:lnTo>
                    <a:pt x="744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79" name="Freeform 275"/>
            <p:cNvSpPr/>
            <p:nvPr/>
          </p:nvSpPr>
          <p:spPr bwMode="auto">
            <a:xfrm>
              <a:off x="2149" y="2181"/>
              <a:ext cx="244" cy="4"/>
            </a:xfrm>
            <a:custGeom>
              <a:avLst/>
              <a:gdLst>
                <a:gd name="T0" fmla="*/ 732 w 732"/>
                <a:gd name="T1" fmla="*/ 12 h 12"/>
                <a:gd name="T2" fmla="*/ 730 w 732"/>
                <a:gd name="T3" fmla="*/ 8 h 12"/>
                <a:gd name="T4" fmla="*/ 731 w 732"/>
                <a:gd name="T5" fmla="*/ 0 h 12"/>
                <a:gd name="T6" fmla="*/ 0 w 732"/>
                <a:gd name="T7" fmla="*/ 0 h 12"/>
                <a:gd name="T8" fmla="*/ 2 w 732"/>
                <a:gd name="T9" fmla="*/ 12 h 12"/>
                <a:gd name="T10" fmla="*/ 732 w 732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2" h="12">
                  <a:moveTo>
                    <a:pt x="732" y="12"/>
                  </a:moveTo>
                  <a:lnTo>
                    <a:pt x="730" y="8"/>
                  </a:lnTo>
                  <a:lnTo>
                    <a:pt x="731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732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0" name="Freeform 276"/>
            <p:cNvSpPr/>
            <p:nvPr/>
          </p:nvSpPr>
          <p:spPr bwMode="auto">
            <a:xfrm>
              <a:off x="1215" y="2211"/>
              <a:ext cx="1178" cy="3"/>
            </a:xfrm>
            <a:custGeom>
              <a:avLst/>
              <a:gdLst>
                <a:gd name="T0" fmla="*/ 3529 w 3533"/>
                <a:gd name="T1" fmla="*/ 11 h 11"/>
                <a:gd name="T2" fmla="*/ 3529 w 3533"/>
                <a:gd name="T3" fmla="*/ 5 h 11"/>
                <a:gd name="T4" fmla="*/ 3533 w 3533"/>
                <a:gd name="T5" fmla="*/ 0 h 11"/>
                <a:gd name="T6" fmla="*/ 2776 w 3533"/>
                <a:gd name="T7" fmla="*/ 0 h 11"/>
                <a:gd name="T8" fmla="*/ 2763 w 3533"/>
                <a:gd name="T9" fmla="*/ 2 h 11"/>
                <a:gd name="T10" fmla="*/ 2751 w 3533"/>
                <a:gd name="T11" fmla="*/ 0 h 11"/>
                <a:gd name="T12" fmla="*/ 2692 w 3533"/>
                <a:gd name="T13" fmla="*/ 0 h 11"/>
                <a:gd name="T14" fmla="*/ 2692 w 3533"/>
                <a:gd name="T15" fmla="*/ 1 h 11"/>
                <a:gd name="T16" fmla="*/ 2632 w 3533"/>
                <a:gd name="T17" fmla="*/ 1 h 11"/>
                <a:gd name="T18" fmla="*/ 2632 w 3533"/>
                <a:gd name="T19" fmla="*/ 0 h 11"/>
                <a:gd name="T20" fmla="*/ 1778 w 3533"/>
                <a:gd name="T21" fmla="*/ 0 h 11"/>
                <a:gd name="T22" fmla="*/ 1768 w 3533"/>
                <a:gd name="T23" fmla="*/ 4 h 11"/>
                <a:gd name="T24" fmla="*/ 1761 w 3533"/>
                <a:gd name="T25" fmla="*/ 6 h 11"/>
                <a:gd name="T26" fmla="*/ 1751 w 3533"/>
                <a:gd name="T27" fmla="*/ 4 h 11"/>
                <a:gd name="T28" fmla="*/ 1744 w 3533"/>
                <a:gd name="T29" fmla="*/ 0 h 11"/>
                <a:gd name="T30" fmla="*/ 913 w 3533"/>
                <a:gd name="T31" fmla="*/ 0 h 11"/>
                <a:gd name="T32" fmla="*/ 904 w 3533"/>
                <a:gd name="T33" fmla="*/ 4 h 11"/>
                <a:gd name="T34" fmla="*/ 899 w 3533"/>
                <a:gd name="T35" fmla="*/ 5 h 11"/>
                <a:gd name="T36" fmla="*/ 896 w 3533"/>
                <a:gd name="T37" fmla="*/ 5 h 11"/>
                <a:gd name="T38" fmla="*/ 895 w 3533"/>
                <a:gd name="T39" fmla="*/ 5 h 11"/>
                <a:gd name="T40" fmla="*/ 895 w 3533"/>
                <a:gd name="T41" fmla="*/ 6 h 11"/>
                <a:gd name="T42" fmla="*/ 885 w 3533"/>
                <a:gd name="T43" fmla="*/ 4 h 11"/>
                <a:gd name="T44" fmla="*/ 878 w 3533"/>
                <a:gd name="T45" fmla="*/ 0 h 11"/>
                <a:gd name="T46" fmla="*/ 824 w 3533"/>
                <a:gd name="T47" fmla="*/ 0 h 11"/>
                <a:gd name="T48" fmla="*/ 824 w 3533"/>
                <a:gd name="T49" fmla="*/ 5 h 11"/>
                <a:gd name="T50" fmla="*/ 764 w 3533"/>
                <a:gd name="T51" fmla="*/ 5 h 11"/>
                <a:gd name="T52" fmla="*/ 764 w 3533"/>
                <a:gd name="T53" fmla="*/ 0 h 11"/>
                <a:gd name="T54" fmla="*/ 12 w 3533"/>
                <a:gd name="T55" fmla="*/ 0 h 11"/>
                <a:gd name="T56" fmla="*/ 9 w 3533"/>
                <a:gd name="T57" fmla="*/ 2 h 11"/>
                <a:gd name="T58" fmla="*/ 6 w 3533"/>
                <a:gd name="T59" fmla="*/ 6 h 11"/>
                <a:gd name="T60" fmla="*/ 0 w 3533"/>
                <a:gd name="T61" fmla="*/ 11 h 11"/>
                <a:gd name="T62" fmla="*/ 3529 w 3533"/>
                <a:gd name="T6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3" h="11">
                  <a:moveTo>
                    <a:pt x="3529" y="11"/>
                  </a:moveTo>
                  <a:lnTo>
                    <a:pt x="3529" y="5"/>
                  </a:lnTo>
                  <a:lnTo>
                    <a:pt x="3533" y="0"/>
                  </a:lnTo>
                  <a:lnTo>
                    <a:pt x="2776" y="0"/>
                  </a:lnTo>
                  <a:lnTo>
                    <a:pt x="2763" y="2"/>
                  </a:lnTo>
                  <a:lnTo>
                    <a:pt x="2751" y="0"/>
                  </a:lnTo>
                  <a:lnTo>
                    <a:pt x="2692" y="0"/>
                  </a:lnTo>
                  <a:lnTo>
                    <a:pt x="2692" y="1"/>
                  </a:lnTo>
                  <a:lnTo>
                    <a:pt x="2632" y="1"/>
                  </a:lnTo>
                  <a:lnTo>
                    <a:pt x="2632" y="0"/>
                  </a:lnTo>
                  <a:lnTo>
                    <a:pt x="1778" y="0"/>
                  </a:lnTo>
                  <a:lnTo>
                    <a:pt x="1768" y="4"/>
                  </a:lnTo>
                  <a:lnTo>
                    <a:pt x="1761" y="6"/>
                  </a:lnTo>
                  <a:lnTo>
                    <a:pt x="1751" y="4"/>
                  </a:lnTo>
                  <a:lnTo>
                    <a:pt x="1744" y="0"/>
                  </a:lnTo>
                  <a:lnTo>
                    <a:pt x="913" y="0"/>
                  </a:lnTo>
                  <a:lnTo>
                    <a:pt x="904" y="4"/>
                  </a:lnTo>
                  <a:lnTo>
                    <a:pt x="899" y="5"/>
                  </a:lnTo>
                  <a:lnTo>
                    <a:pt x="896" y="5"/>
                  </a:lnTo>
                  <a:lnTo>
                    <a:pt x="895" y="5"/>
                  </a:lnTo>
                  <a:lnTo>
                    <a:pt x="895" y="6"/>
                  </a:lnTo>
                  <a:lnTo>
                    <a:pt x="885" y="4"/>
                  </a:lnTo>
                  <a:lnTo>
                    <a:pt x="878" y="0"/>
                  </a:lnTo>
                  <a:lnTo>
                    <a:pt x="824" y="0"/>
                  </a:lnTo>
                  <a:lnTo>
                    <a:pt x="824" y="5"/>
                  </a:lnTo>
                  <a:lnTo>
                    <a:pt x="764" y="5"/>
                  </a:lnTo>
                  <a:lnTo>
                    <a:pt x="76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6" y="6"/>
                  </a:lnTo>
                  <a:lnTo>
                    <a:pt x="0" y="11"/>
                  </a:lnTo>
                  <a:lnTo>
                    <a:pt x="3529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1" name="Freeform 277"/>
            <p:cNvSpPr/>
            <p:nvPr/>
          </p:nvSpPr>
          <p:spPr bwMode="auto">
            <a:xfrm>
              <a:off x="2140" y="2207"/>
              <a:ext cx="256" cy="4"/>
            </a:xfrm>
            <a:custGeom>
              <a:avLst/>
              <a:gdLst>
                <a:gd name="T0" fmla="*/ 757 w 766"/>
                <a:gd name="T1" fmla="*/ 11 h 11"/>
                <a:gd name="T2" fmla="*/ 766 w 766"/>
                <a:gd name="T3" fmla="*/ 0 h 11"/>
                <a:gd name="T4" fmla="*/ 14 w 766"/>
                <a:gd name="T5" fmla="*/ 0 h 11"/>
                <a:gd name="T6" fmla="*/ 6 w 766"/>
                <a:gd name="T7" fmla="*/ 6 h 11"/>
                <a:gd name="T8" fmla="*/ 0 w 766"/>
                <a:gd name="T9" fmla="*/ 11 h 11"/>
                <a:gd name="T10" fmla="*/ 757 w 76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6" h="11">
                  <a:moveTo>
                    <a:pt x="757" y="11"/>
                  </a:moveTo>
                  <a:lnTo>
                    <a:pt x="766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0" y="11"/>
                  </a:lnTo>
                  <a:lnTo>
                    <a:pt x="757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2" name="Freeform 278"/>
            <p:cNvSpPr/>
            <p:nvPr/>
          </p:nvSpPr>
          <p:spPr bwMode="auto">
            <a:xfrm>
              <a:off x="2145" y="2203"/>
              <a:ext cx="254" cy="4"/>
            </a:xfrm>
            <a:custGeom>
              <a:avLst/>
              <a:gdLst>
                <a:gd name="T0" fmla="*/ 752 w 762"/>
                <a:gd name="T1" fmla="*/ 12 h 12"/>
                <a:gd name="T2" fmla="*/ 753 w 762"/>
                <a:gd name="T3" fmla="*/ 11 h 12"/>
                <a:gd name="T4" fmla="*/ 762 w 762"/>
                <a:gd name="T5" fmla="*/ 0 h 12"/>
                <a:gd name="T6" fmla="*/ 8 w 762"/>
                <a:gd name="T7" fmla="*/ 0 h 12"/>
                <a:gd name="T8" fmla="*/ 3 w 762"/>
                <a:gd name="T9" fmla="*/ 8 h 12"/>
                <a:gd name="T10" fmla="*/ 0 w 762"/>
                <a:gd name="T11" fmla="*/ 12 h 12"/>
                <a:gd name="T12" fmla="*/ 752 w 76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12">
                  <a:moveTo>
                    <a:pt x="752" y="12"/>
                  </a:moveTo>
                  <a:lnTo>
                    <a:pt x="753" y="11"/>
                  </a:lnTo>
                  <a:lnTo>
                    <a:pt x="762" y="0"/>
                  </a:lnTo>
                  <a:lnTo>
                    <a:pt x="8" y="0"/>
                  </a:lnTo>
                  <a:lnTo>
                    <a:pt x="3" y="8"/>
                  </a:lnTo>
                  <a:lnTo>
                    <a:pt x="0" y="12"/>
                  </a:lnTo>
                  <a:lnTo>
                    <a:pt x="752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3" name="Freeform 279"/>
            <p:cNvSpPr/>
            <p:nvPr/>
          </p:nvSpPr>
          <p:spPr bwMode="auto">
            <a:xfrm>
              <a:off x="2105" y="2170"/>
              <a:ext cx="25" cy="4"/>
            </a:xfrm>
            <a:custGeom>
              <a:avLst/>
              <a:gdLst>
                <a:gd name="T0" fmla="*/ 0 w 77"/>
                <a:gd name="T1" fmla="*/ 0 h 11"/>
                <a:gd name="T2" fmla="*/ 0 w 77"/>
                <a:gd name="T3" fmla="*/ 11 h 11"/>
                <a:gd name="T4" fmla="*/ 66 w 77"/>
                <a:gd name="T5" fmla="*/ 11 h 11"/>
                <a:gd name="T6" fmla="*/ 77 w 77"/>
                <a:gd name="T7" fmla="*/ 0 h 11"/>
                <a:gd name="T8" fmla="*/ 0 w 7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">
                  <a:moveTo>
                    <a:pt x="0" y="0"/>
                  </a:moveTo>
                  <a:lnTo>
                    <a:pt x="0" y="11"/>
                  </a:lnTo>
                  <a:lnTo>
                    <a:pt x="66" y="11"/>
                  </a:lnTo>
                  <a:lnTo>
                    <a:pt x="7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4" name="Freeform 280"/>
            <p:cNvSpPr/>
            <p:nvPr/>
          </p:nvSpPr>
          <p:spPr bwMode="auto">
            <a:xfrm>
              <a:off x="1806" y="2170"/>
              <a:ext cx="295" cy="4"/>
            </a:xfrm>
            <a:custGeom>
              <a:avLst/>
              <a:gdLst>
                <a:gd name="T0" fmla="*/ 880 w 885"/>
                <a:gd name="T1" fmla="*/ 11 h 11"/>
                <a:gd name="T2" fmla="*/ 874 w 885"/>
                <a:gd name="T3" fmla="*/ 9 h 11"/>
                <a:gd name="T4" fmla="*/ 859 w 885"/>
                <a:gd name="T5" fmla="*/ 9 h 11"/>
                <a:gd name="T6" fmla="*/ 859 w 885"/>
                <a:gd name="T7" fmla="*/ 5 h 11"/>
                <a:gd name="T8" fmla="*/ 868 w 885"/>
                <a:gd name="T9" fmla="*/ 5 h 11"/>
                <a:gd name="T10" fmla="*/ 882 w 885"/>
                <a:gd name="T11" fmla="*/ 2 h 11"/>
                <a:gd name="T12" fmla="*/ 885 w 885"/>
                <a:gd name="T13" fmla="*/ 0 h 11"/>
                <a:gd name="T14" fmla="*/ 0 w 885"/>
                <a:gd name="T15" fmla="*/ 0 h 11"/>
                <a:gd name="T16" fmla="*/ 8 w 885"/>
                <a:gd name="T17" fmla="*/ 3 h 11"/>
                <a:gd name="T18" fmla="*/ 16 w 885"/>
                <a:gd name="T19" fmla="*/ 11 h 11"/>
                <a:gd name="T20" fmla="*/ 880 w 885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5" h="11">
                  <a:moveTo>
                    <a:pt x="880" y="11"/>
                  </a:moveTo>
                  <a:lnTo>
                    <a:pt x="874" y="9"/>
                  </a:lnTo>
                  <a:lnTo>
                    <a:pt x="859" y="9"/>
                  </a:lnTo>
                  <a:lnTo>
                    <a:pt x="859" y="5"/>
                  </a:lnTo>
                  <a:lnTo>
                    <a:pt x="868" y="5"/>
                  </a:lnTo>
                  <a:lnTo>
                    <a:pt x="882" y="2"/>
                  </a:lnTo>
                  <a:lnTo>
                    <a:pt x="885" y="0"/>
                  </a:lnTo>
                  <a:lnTo>
                    <a:pt x="0" y="0"/>
                  </a:lnTo>
                  <a:lnTo>
                    <a:pt x="8" y="3"/>
                  </a:lnTo>
                  <a:lnTo>
                    <a:pt x="16" y="11"/>
                  </a:lnTo>
                  <a:lnTo>
                    <a:pt x="880" y="11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5" name="Freeform 281"/>
            <p:cNvSpPr/>
            <p:nvPr/>
          </p:nvSpPr>
          <p:spPr bwMode="auto">
            <a:xfrm>
              <a:off x="1811" y="2174"/>
              <a:ext cx="289" cy="3"/>
            </a:xfrm>
            <a:custGeom>
              <a:avLst/>
              <a:gdLst>
                <a:gd name="T0" fmla="*/ 866 w 866"/>
                <a:gd name="T1" fmla="*/ 4 h 10"/>
                <a:gd name="T2" fmla="*/ 864 w 866"/>
                <a:gd name="T3" fmla="*/ 0 h 10"/>
                <a:gd name="T4" fmla="*/ 0 w 866"/>
                <a:gd name="T5" fmla="*/ 0 h 10"/>
                <a:gd name="T6" fmla="*/ 1 w 866"/>
                <a:gd name="T7" fmla="*/ 2 h 10"/>
                <a:gd name="T8" fmla="*/ 6 w 866"/>
                <a:gd name="T9" fmla="*/ 10 h 10"/>
                <a:gd name="T10" fmla="*/ 866 w 866"/>
                <a:gd name="T11" fmla="*/ 10 h 10"/>
                <a:gd name="T12" fmla="*/ 866 w 86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6" h="10">
                  <a:moveTo>
                    <a:pt x="866" y="4"/>
                  </a:moveTo>
                  <a:lnTo>
                    <a:pt x="864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6" y="10"/>
                  </a:lnTo>
                  <a:lnTo>
                    <a:pt x="866" y="10"/>
                  </a:lnTo>
                  <a:lnTo>
                    <a:pt x="866" y="4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6" name="Freeform 282"/>
            <p:cNvSpPr/>
            <p:nvPr/>
          </p:nvSpPr>
          <p:spPr bwMode="auto">
            <a:xfrm>
              <a:off x="1813" y="2177"/>
              <a:ext cx="287" cy="4"/>
            </a:xfrm>
            <a:custGeom>
              <a:avLst/>
              <a:gdLst>
                <a:gd name="T0" fmla="*/ 860 w 860"/>
                <a:gd name="T1" fmla="*/ 11 h 11"/>
                <a:gd name="T2" fmla="*/ 860 w 860"/>
                <a:gd name="T3" fmla="*/ 0 h 11"/>
                <a:gd name="T4" fmla="*/ 0 w 860"/>
                <a:gd name="T5" fmla="*/ 0 h 11"/>
                <a:gd name="T6" fmla="*/ 3 w 860"/>
                <a:gd name="T7" fmla="*/ 11 h 11"/>
                <a:gd name="T8" fmla="*/ 860 w 86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0" h="11">
                  <a:moveTo>
                    <a:pt x="860" y="11"/>
                  </a:moveTo>
                  <a:lnTo>
                    <a:pt x="86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860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7" name="Freeform 283"/>
            <p:cNvSpPr/>
            <p:nvPr/>
          </p:nvSpPr>
          <p:spPr bwMode="auto">
            <a:xfrm>
              <a:off x="2105" y="2177"/>
              <a:ext cx="20" cy="4"/>
            </a:xfrm>
            <a:custGeom>
              <a:avLst/>
              <a:gdLst>
                <a:gd name="T0" fmla="*/ 0 w 61"/>
                <a:gd name="T1" fmla="*/ 0 h 11"/>
                <a:gd name="T2" fmla="*/ 0 w 61"/>
                <a:gd name="T3" fmla="*/ 11 h 11"/>
                <a:gd name="T4" fmla="*/ 57 w 61"/>
                <a:gd name="T5" fmla="*/ 11 h 11"/>
                <a:gd name="T6" fmla="*/ 61 w 61"/>
                <a:gd name="T7" fmla="*/ 0 h 11"/>
                <a:gd name="T8" fmla="*/ 0 w 6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">
                  <a:moveTo>
                    <a:pt x="0" y="0"/>
                  </a:moveTo>
                  <a:lnTo>
                    <a:pt x="0" y="11"/>
                  </a:lnTo>
                  <a:lnTo>
                    <a:pt x="57" y="1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8" name="Freeform 284"/>
            <p:cNvSpPr/>
            <p:nvPr/>
          </p:nvSpPr>
          <p:spPr bwMode="auto">
            <a:xfrm>
              <a:off x="2105" y="2174"/>
              <a:ext cx="22" cy="3"/>
            </a:xfrm>
            <a:custGeom>
              <a:avLst/>
              <a:gdLst>
                <a:gd name="T0" fmla="*/ 0 w 66"/>
                <a:gd name="T1" fmla="*/ 0 h 10"/>
                <a:gd name="T2" fmla="*/ 0 w 66"/>
                <a:gd name="T3" fmla="*/ 10 h 10"/>
                <a:gd name="T4" fmla="*/ 61 w 66"/>
                <a:gd name="T5" fmla="*/ 10 h 10"/>
                <a:gd name="T6" fmla="*/ 65 w 66"/>
                <a:gd name="T7" fmla="*/ 1 h 10"/>
                <a:gd name="T8" fmla="*/ 66 w 66"/>
                <a:gd name="T9" fmla="*/ 0 h 10"/>
                <a:gd name="T10" fmla="*/ 0 w 6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0">
                  <a:moveTo>
                    <a:pt x="0" y="0"/>
                  </a:moveTo>
                  <a:lnTo>
                    <a:pt x="0" y="10"/>
                  </a:lnTo>
                  <a:lnTo>
                    <a:pt x="61" y="10"/>
                  </a:lnTo>
                  <a:lnTo>
                    <a:pt x="65" y="1"/>
                  </a:lnTo>
                  <a:lnTo>
                    <a:pt x="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89" name="Freeform 285"/>
            <p:cNvSpPr/>
            <p:nvPr/>
          </p:nvSpPr>
          <p:spPr bwMode="auto">
            <a:xfrm>
              <a:off x="1815" y="2188"/>
              <a:ext cx="285" cy="4"/>
            </a:xfrm>
            <a:custGeom>
              <a:avLst/>
              <a:gdLst>
                <a:gd name="T0" fmla="*/ 854 w 854"/>
                <a:gd name="T1" fmla="*/ 12 h 12"/>
                <a:gd name="T2" fmla="*/ 854 w 854"/>
                <a:gd name="T3" fmla="*/ 0 h 12"/>
                <a:gd name="T4" fmla="*/ 0 w 854"/>
                <a:gd name="T5" fmla="*/ 0 h 12"/>
                <a:gd name="T6" fmla="*/ 0 w 854"/>
                <a:gd name="T7" fmla="*/ 7 h 12"/>
                <a:gd name="T8" fmla="*/ 0 w 854"/>
                <a:gd name="T9" fmla="*/ 12 h 12"/>
                <a:gd name="T10" fmla="*/ 854 w 85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4" h="12">
                  <a:moveTo>
                    <a:pt x="854" y="12"/>
                  </a:moveTo>
                  <a:lnTo>
                    <a:pt x="85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854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0" name="Freeform 286"/>
            <p:cNvSpPr/>
            <p:nvPr/>
          </p:nvSpPr>
          <p:spPr bwMode="auto">
            <a:xfrm>
              <a:off x="2105" y="2188"/>
              <a:ext cx="17" cy="4"/>
            </a:xfrm>
            <a:custGeom>
              <a:avLst/>
              <a:gdLst>
                <a:gd name="T0" fmla="*/ 0 w 53"/>
                <a:gd name="T1" fmla="*/ 0 h 12"/>
                <a:gd name="T2" fmla="*/ 0 w 53"/>
                <a:gd name="T3" fmla="*/ 12 h 12"/>
                <a:gd name="T4" fmla="*/ 53 w 53"/>
                <a:gd name="T5" fmla="*/ 12 h 12"/>
                <a:gd name="T6" fmla="*/ 53 w 53"/>
                <a:gd name="T7" fmla="*/ 4 h 12"/>
                <a:gd name="T8" fmla="*/ 53 w 53"/>
                <a:gd name="T9" fmla="*/ 0 h 12"/>
                <a:gd name="T10" fmla="*/ 0 w 53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2">
                  <a:moveTo>
                    <a:pt x="0" y="0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3" y="4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1" name="Freeform 287"/>
            <p:cNvSpPr/>
            <p:nvPr/>
          </p:nvSpPr>
          <p:spPr bwMode="auto">
            <a:xfrm>
              <a:off x="2105" y="2185"/>
              <a:ext cx="18" cy="3"/>
            </a:xfrm>
            <a:custGeom>
              <a:avLst/>
              <a:gdLst>
                <a:gd name="T0" fmla="*/ 0 w 54"/>
                <a:gd name="T1" fmla="*/ 0 h 10"/>
                <a:gd name="T2" fmla="*/ 0 w 54"/>
                <a:gd name="T3" fmla="*/ 10 h 10"/>
                <a:gd name="T4" fmla="*/ 53 w 54"/>
                <a:gd name="T5" fmla="*/ 10 h 10"/>
                <a:gd name="T6" fmla="*/ 54 w 54"/>
                <a:gd name="T7" fmla="*/ 0 h 10"/>
                <a:gd name="T8" fmla="*/ 0 w 5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">
                  <a:moveTo>
                    <a:pt x="0" y="0"/>
                  </a:moveTo>
                  <a:lnTo>
                    <a:pt x="0" y="10"/>
                  </a:lnTo>
                  <a:lnTo>
                    <a:pt x="53" y="10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2" name="Freeform 288"/>
            <p:cNvSpPr/>
            <p:nvPr/>
          </p:nvSpPr>
          <p:spPr bwMode="auto">
            <a:xfrm>
              <a:off x="1815" y="2185"/>
              <a:ext cx="285" cy="3"/>
            </a:xfrm>
            <a:custGeom>
              <a:avLst/>
              <a:gdLst>
                <a:gd name="T0" fmla="*/ 856 w 856"/>
                <a:gd name="T1" fmla="*/ 10 h 10"/>
                <a:gd name="T2" fmla="*/ 856 w 856"/>
                <a:gd name="T3" fmla="*/ 0 h 10"/>
                <a:gd name="T4" fmla="*/ 0 w 856"/>
                <a:gd name="T5" fmla="*/ 0 h 10"/>
                <a:gd name="T6" fmla="*/ 2 w 856"/>
                <a:gd name="T7" fmla="*/ 10 h 10"/>
                <a:gd name="T8" fmla="*/ 856 w 85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6" h="10">
                  <a:moveTo>
                    <a:pt x="856" y="10"/>
                  </a:moveTo>
                  <a:lnTo>
                    <a:pt x="856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856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3" name="Freeform 289"/>
            <p:cNvSpPr/>
            <p:nvPr/>
          </p:nvSpPr>
          <p:spPr bwMode="auto">
            <a:xfrm>
              <a:off x="1814" y="2181"/>
              <a:ext cx="286" cy="4"/>
            </a:xfrm>
            <a:custGeom>
              <a:avLst/>
              <a:gdLst>
                <a:gd name="T0" fmla="*/ 857 w 857"/>
                <a:gd name="T1" fmla="*/ 12 h 12"/>
                <a:gd name="T2" fmla="*/ 857 w 857"/>
                <a:gd name="T3" fmla="*/ 0 h 12"/>
                <a:gd name="T4" fmla="*/ 0 w 857"/>
                <a:gd name="T5" fmla="*/ 0 h 12"/>
                <a:gd name="T6" fmla="*/ 0 w 857"/>
                <a:gd name="T7" fmla="*/ 5 h 12"/>
                <a:gd name="T8" fmla="*/ 1 w 857"/>
                <a:gd name="T9" fmla="*/ 12 h 12"/>
                <a:gd name="T10" fmla="*/ 857 w 85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7" h="12">
                  <a:moveTo>
                    <a:pt x="857" y="12"/>
                  </a:moveTo>
                  <a:lnTo>
                    <a:pt x="857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857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4" name="Freeform 290"/>
            <p:cNvSpPr/>
            <p:nvPr/>
          </p:nvSpPr>
          <p:spPr bwMode="auto">
            <a:xfrm>
              <a:off x="2105" y="2181"/>
              <a:ext cx="19" cy="4"/>
            </a:xfrm>
            <a:custGeom>
              <a:avLst/>
              <a:gdLst>
                <a:gd name="T0" fmla="*/ 0 w 57"/>
                <a:gd name="T1" fmla="*/ 0 h 12"/>
                <a:gd name="T2" fmla="*/ 0 w 57"/>
                <a:gd name="T3" fmla="*/ 12 h 12"/>
                <a:gd name="T4" fmla="*/ 54 w 57"/>
                <a:gd name="T5" fmla="*/ 12 h 12"/>
                <a:gd name="T6" fmla="*/ 54 w 57"/>
                <a:gd name="T7" fmla="*/ 5 h 12"/>
                <a:gd name="T8" fmla="*/ 57 w 57"/>
                <a:gd name="T9" fmla="*/ 0 h 12"/>
                <a:gd name="T10" fmla="*/ 0 w 5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2">
                  <a:moveTo>
                    <a:pt x="0" y="0"/>
                  </a:moveTo>
                  <a:lnTo>
                    <a:pt x="0" y="12"/>
                  </a:lnTo>
                  <a:lnTo>
                    <a:pt x="54" y="12"/>
                  </a:lnTo>
                  <a:lnTo>
                    <a:pt x="54" y="5"/>
                  </a:lnTo>
                  <a:lnTo>
                    <a:pt x="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5" name="Freeform 291"/>
            <p:cNvSpPr/>
            <p:nvPr/>
          </p:nvSpPr>
          <p:spPr bwMode="auto">
            <a:xfrm>
              <a:off x="2105" y="2192"/>
              <a:ext cx="18" cy="4"/>
            </a:xfrm>
            <a:custGeom>
              <a:avLst/>
              <a:gdLst>
                <a:gd name="T0" fmla="*/ 53 w 54"/>
                <a:gd name="T1" fmla="*/ 0 h 11"/>
                <a:gd name="T2" fmla="*/ 0 w 54"/>
                <a:gd name="T3" fmla="*/ 0 h 11"/>
                <a:gd name="T4" fmla="*/ 0 w 54"/>
                <a:gd name="T5" fmla="*/ 11 h 11"/>
                <a:gd name="T6" fmla="*/ 54 w 54"/>
                <a:gd name="T7" fmla="*/ 11 h 11"/>
                <a:gd name="T8" fmla="*/ 53 w 5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">
                  <a:moveTo>
                    <a:pt x="53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4" y="1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6" name="Freeform 292"/>
            <p:cNvSpPr/>
            <p:nvPr/>
          </p:nvSpPr>
          <p:spPr bwMode="auto">
            <a:xfrm>
              <a:off x="1808" y="2207"/>
              <a:ext cx="292" cy="4"/>
            </a:xfrm>
            <a:custGeom>
              <a:avLst/>
              <a:gdLst>
                <a:gd name="T0" fmla="*/ 854 w 876"/>
                <a:gd name="T1" fmla="*/ 11 h 11"/>
                <a:gd name="T2" fmla="*/ 854 w 876"/>
                <a:gd name="T3" fmla="*/ 7 h 11"/>
                <a:gd name="T4" fmla="*/ 863 w 876"/>
                <a:gd name="T5" fmla="*/ 7 h 11"/>
                <a:gd name="T6" fmla="*/ 874 w 876"/>
                <a:gd name="T7" fmla="*/ 5 h 11"/>
                <a:gd name="T8" fmla="*/ 876 w 876"/>
                <a:gd name="T9" fmla="*/ 0 h 11"/>
                <a:gd name="T10" fmla="*/ 12 w 876"/>
                <a:gd name="T11" fmla="*/ 0 h 11"/>
                <a:gd name="T12" fmla="*/ 4 w 876"/>
                <a:gd name="T13" fmla="*/ 6 h 11"/>
                <a:gd name="T14" fmla="*/ 0 w 876"/>
                <a:gd name="T15" fmla="*/ 11 h 11"/>
                <a:gd name="T16" fmla="*/ 854 w 87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6" h="11">
                  <a:moveTo>
                    <a:pt x="854" y="11"/>
                  </a:moveTo>
                  <a:lnTo>
                    <a:pt x="854" y="7"/>
                  </a:lnTo>
                  <a:lnTo>
                    <a:pt x="863" y="7"/>
                  </a:lnTo>
                  <a:lnTo>
                    <a:pt x="874" y="5"/>
                  </a:lnTo>
                  <a:lnTo>
                    <a:pt x="876" y="0"/>
                  </a:lnTo>
                  <a:lnTo>
                    <a:pt x="12" y="0"/>
                  </a:lnTo>
                  <a:lnTo>
                    <a:pt x="4" y="6"/>
                  </a:lnTo>
                  <a:lnTo>
                    <a:pt x="0" y="11"/>
                  </a:lnTo>
                  <a:lnTo>
                    <a:pt x="854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7" name="Freeform 293"/>
            <p:cNvSpPr/>
            <p:nvPr/>
          </p:nvSpPr>
          <p:spPr bwMode="auto">
            <a:xfrm>
              <a:off x="2105" y="2207"/>
              <a:ext cx="27" cy="4"/>
            </a:xfrm>
            <a:custGeom>
              <a:avLst/>
              <a:gdLst>
                <a:gd name="T0" fmla="*/ 80 w 80"/>
                <a:gd name="T1" fmla="*/ 11 h 11"/>
                <a:gd name="T2" fmla="*/ 72 w 80"/>
                <a:gd name="T3" fmla="*/ 6 h 11"/>
                <a:gd name="T4" fmla="*/ 65 w 80"/>
                <a:gd name="T5" fmla="*/ 0 h 11"/>
                <a:gd name="T6" fmla="*/ 0 w 80"/>
                <a:gd name="T7" fmla="*/ 0 h 11"/>
                <a:gd name="T8" fmla="*/ 1 w 80"/>
                <a:gd name="T9" fmla="*/ 5 h 11"/>
                <a:gd name="T10" fmla="*/ 13 w 80"/>
                <a:gd name="T11" fmla="*/ 7 h 11"/>
                <a:gd name="T12" fmla="*/ 21 w 80"/>
                <a:gd name="T13" fmla="*/ 7 h 11"/>
                <a:gd name="T14" fmla="*/ 21 w 80"/>
                <a:gd name="T15" fmla="*/ 11 h 11"/>
                <a:gd name="T16" fmla="*/ 80 w 8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">
                  <a:moveTo>
                    <a:pt x="80" y="11"/>
                  </a:moveTo>
                  <a:lnTo>
                    <a:pt x="72" y="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13" y="7"/>
                  </a:lnTo>
                  <a:lnTo>
                    <a:pt x="21" y="7"/>
                  </a:lnTo>
                  <a:lnTo>
                    <a:pt x="21" y="11"/>
                  </a:lnTo>
                  <a:lnTo>
                    <a:pt x="80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8" name="Freeform 294"/>
            <p:cNvSpPr/>
            <p:nvPr/>
          </p:nvSpPr>
          <p:spPr bwMode="auto">
            <a:xfrm>
              <a:off x="2105" y="2203"/>
              <a:ext cx="22" cy="4"/>
            </a:xfrm>
            <a:custGeom>
              <a:avLst/>
              <a:gdLst>
                <a:gd name="T0" fmla="*/ 67 w 67"/>
                <a:gd name="T1" fmla="*/ 12 h 12"/>
                <a:gd name="T2" fmla="*/ 65 w 67"/>
                <a:gd name="T3" fmla="*/ 8 h 12"/>
                <a:gd name="T4" fmla="*/ 61 w 67"/>
                <a:gd name="T5" fmla="*/ 0 h 12"/>
                <a:gd name="T6" fmla="*/ 0 w 67"/>
                <a:gd name="T7" fmla="*/ 0 h 12"/>
                <a:gd name="T8" fmla="*/ 0 w 67"/>
                <a:gd name="T9" fmla="*/ 8 h 12"/>
                <a:gd name="T10" fmla="*/ 2 w 67"/>
                <a:gd name="T11" fmla="*/ 12 h 12"/>
                <a:gd name="T12" fmla="*/ 67 w 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67" y="12"/>
                  </a:moveTo>
                  <a:lnTo>
                    <a:pt x="65" y="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7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399" name="Freeform 295"/>
            <p:cNvSpPr/>
            <p:nvPr/>
          </p:nvSpPr>
          <p:spPr bwMode="auto">
            <a:xfrm>
              <a:off x="2105" y="2199"/>
              <a:ext cx="20" cy="4"/>
            </a:xfrm>
            <a:custGeom>
              <a:avLst/>
              <a:gdLst>
                <a:gd name="T0" fmla="*/ 61 w 61"/>
                <a:gd name="T1" fmla="*/ 11 h 11"/>
                <a:gd name="T2" fmla="*/ 57 w 61"/>
                <a:gd name="T3" fmla="*/ 0 h 11"/>
                <a:gd name="T4" fmla="*/ 0 w 61"/>
                <a:gd name="T5" fmla="*/ 0 h 11"/>
                <a:gd name="T6" fmla="*/ 0 w 61"/>
                <a:gd name="T7" fmla="*/ 11 h 11"/>
                <a:gd name="T8" fmla="*/ 61 w 6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">
                  <a:moveTo>
                    <a:pt x="61" y="11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0" name="Freeform 296"/>
            <p:cNvSpPr/>
            <p:nvPr/>
          </p:nvSpPr>
          <p:spPr bwMode="auto">
            <a:xfrm>
              <a:off x="2105" y="2196"/>
              <a:ext cx="19" cy="3"/>
            </a:xfrm>
            <a:custGeom>
              <a:avLst/>
              <a:gdLst>
                <a:gd name="T0" fmla="*/ 57 w 57"/>
                <a:gd name="T1" fmla="*/ 11 h 11"/>
                <a:gd name="T2" fmla="*/ 54 w 57"/>
                <a:gd name="T3" fmla="*/ 0 h 11"/>
                <a:gd name="T4" fmla="*/ 0 w 57"/>
                <a:gd name="T5" fmla="*/ 0 h 11"/>
                <a:gd name="T6" fmla="*/ 0 w 57"/>
                <a:gd name="T7" fmla="*/ 11 h 11"/>
                <a:gd name="T8" fmla="*/ 57 w 5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">
                  <a:moveTo>
                    <a:pt x="57" y="11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1" name="Freeform 297"/>
            <p:cNvSpPr/>
            <p:nvPr/>
          </p:nvSpPr>
          <p:spPr bwMode="auto">
            <a:xfrm>
              <a:off x="1814" y="2196"/>
              <a:ext cx="286" cy="3"/>
            </a:xfrm>
            <a:custGeom>
              <a:avLst/>
              <a:gdLst>
                <a:gd name="T0" fmla="*/ 857 w 857"/>
                <a:gd name="T1" fmla="*/ 11 h 11"/>
                <a:gd name="T2" fmla="*/ 857 w 857"/>
                <a:gd name="T3" fmla="*/ 0 h 11"/>
                <a:gd name="T4" fmla="*/ 3 w 857"/>
                <a:gd name="T5" fmla="*/ 0 h 11"/>
                <a:gd name="T6" fmla="*/ 0 w 857"/>
                <a:gd name="T7" fmla="*/ 11 h 11"/>
                <a:gd name="T8" fmla="*/ 857 w 85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11">
                  <a:moveTo>
                    <a:pt x="857" y="11"/>
                  </a:moveTo>
                  <a:lnTo>
                    <a:pt x="857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85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2" name="Freeform 298"/>
            <p:cNvSpPr/>
            <p:nvPr/>
          </p:nvSpPr>
          <p:spPr bwMode="auto">
            <a:xfrm>
              <a:off x="1812" y="2203"/>
              <a:ext cx="288" cy="4"/>
            </a:xfrm>
            <a:custGeom>
              <a:avLst/>
              <a:gdLst>
                <a:gd name="T0" fmla="*/ 864 w 865"/>
                <a:gd name="T1" fmla="*/ 12 h 12"/>
                <a:gd name="T2" fmla="*/ 865 w 865"/>
                <a:gd name="T3" fmla="*/ 8 h 12"/>
                <a:gd name="T4" fmla="*/ 865 w 865"/>
                <a:gd name="T5" fmla="*/ 0 h 12"/>
                <a:gd name="T6" fmla="*/ 5 w 865"/>
                <a:gd name="T7" fmla="*/ 0 h 12"/>
                <a:gd name="T8" fmla="*/ 0 w 865"/>
                <a:gd name="T9" fmla="*/ 11 h 12"/>
                <a:gd name="T10" fmla="*/ 0 w 865"/>
                <a:gd name="T11" fmla="*/ 12 h 12"/>
                <a:gd name="T12" fmla="*/ 864 w 86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5" h="12">
                  <a:moveTo>
                    <a:pt x="864" y="12"/>
                  </a:moveTo>
                  <a:lnTo>
                    <a:pt x="865" y="8"/>
                  </a:lnTo>
                  <a:lnTo>
                    <a:pt x="865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864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3" name="Freeform 299"/>
            <p:cNvSpPr/>
            <p:nvPr/>
          </p:nvSpPr>
          <p:spPr bwMode="auto">
            <a:xfrm>
              <a:off x="1813" y="2199"/>
              <a:ext cx="287" cy="4"/>
            </a:xfrm>
            <a:custGeom>
              <a:avLst/>
              <a:gdLst>
                <a:gd name="T0" fmla="*/ 860 w 860"/>
                <a:gd name="T1" fmla="*/ 11 h 11"/>
                <a:gd name="T2" fmla="*/ 860 w 860"/>
                <a:gd name="T3" fmla="*/ 0 h 11"/>
                <a:gd name="T4" fmla="*/ 3 w 860"/>
                <a:gd name="T5" fmla="*/ 0 h 11"/>
                <a:gd name="T6" fmla="*/ 1 w 860"/>
                <a:gd name="T7" fmla="*/ 5 h 11"/>
                <a:gd name="T8" fmla="*/ 0 w 860"/>
                <a:gd name="T9" fmla="*/ 7 h 11"/>
                <a:gd name="T10" fmla="*/ 0 w 860"/>
                <a:gd name="T11" fmla="*/ 11 h 11"/>
                <a:gd name="T12" fmla="*/ 860 w 86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" h="11">
                  <a:moveTo>
                    <a:pt x="860" y="11"/>
                  </a:moveTo>
                  <a:lnTo>
                    <a:pt x="860" y="0"/>
                  </a:lnTo>
                  <a:lnTo>
                    <a:pt x="3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860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4" name="Rectangle 300"/>
            <p:cNvSpPr>
              <a:spLocks noChangeArrowheads="1"/>
            </p:cNvSpPr>
            <p:nvPr/>
          </p:nvSpPr>
          <p:spPr bwMode="auto">
            <a:xfrm>
              <a:off x="1815" y="2192"/>
              <a:ext cx="285" cy="4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5" name="Freeform 301"/>
            <p:cNvSpPr/>
            <p:nvPr/>
          </p:nvSpPr>
          <p:spPr bwMode="auto">
            <a:xfrm>
              <a:off x="1527" y="2188"/>
              <a:ext cx="261" cy="4"/>
            </a:xfrm>
            <a:custGeom>
              <a:avLst/>
              <a:gdLst>
                <a:gd name="T0" fmla="*/ 784 w 784"/>
                <a:gd name="T1" fmla="*/ 12 h 12"/>
                <a:gd name="T2" fmla="*/ 784 w 784"/>
                <a:gd name="T3" fmla="*/ 7 h 12"/>
                <a:gd name="T4" fmla="*/ 784 w 784"/>
                <a:gd name="T5" fmla="*/ 0 h 12"/>
                <a:gd name="T6" fmla="*/ 0 w 784"/>
                <a:gd name="T7" fmla="*/ 0 h 12"/>
                <a:gd name="T8" fmla="*/ 0 w 784"/>
                <a:gd name="T9" fmla="*/ 7 h 12"/>
                <a:gd name="T10" fmla="*/ 0 w 784"/>
                <a:gd name="T11" fmla="*/ 12 h 12"/>
                <a:gd name="T12" fmla="*/ 784 w 78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4" h="12">
                  <a:moveTo>
                    <a:pt x="784" y="12"/>
                  </a:moveTo>
                  <a:lnTo>
                    <a:pt x="784" y="7"/>
                  </a:lnTo>
                  <a:lnTo>
                    <a:pt x="78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12"/>
                  </a:lnTo>
                  <a:lnTo>
                    <a:pt x="784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6" name="Freeform 302"/>
            <p:cNvSpPr/>
            <p:nvPr/>
          </p:nvSpPr>
          <p:spPr bwMode="auto">
            <a:xfrm>
              <a:off x="1527" y="2185"/>
              <a:ext cx="262" cy="3"/>
            </a:xfrm>
            <a:custGeom>
              <a:avLst/>
              <a:gdLst>
                <a:gd name="T0" fmla="*/ 785 w 786"/>
                <a:gd name="T1" fmla="*/ 10 h 10"/>
                <a:gd name="T2" fmla="*/ 786 w 786"/>
                <a:gd name="T3" fmla="*/ 0 h 10"/>
                <a:gd name="T4" fmla="*/ 0 w 786"/>
                <a:gd name="T5" fmla="*/ 0 h 10"/>
                <a:gd name="T6" fmla="*/ 1 w 786"/>
                <a:gd name="T7" fmla="*/ 10 h 10"/>
                <a:gd name="T8" fmla="*/ 785 w 78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6" h="10">
                  <a:moveTo>
                    <a:pt x="785" y="10"/>
                  </a:moveTo>
                  <a:lnTo>
                    <a:pt x="786" y="0"/>
                  </a:lnTo>
                  <a:lnTo>
                    <a:pt x="0" y="0"/>
                  </a:lnTo>
                  <a:lnTo>
                    <a:pt x="1" y="10"/>
                  </a:lnTo>
                  <a:lnTo>
                    <a:pt x="785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7" name="Freeform 303"/>
            <p:cNvSpPr/>
            <p:nvPr/>
          </p:nvSpPr>
          <p:spPr bwMode="auto">
            <a:xfrm>
              <a:off x="1526" y="2181"/>
              <a:ext cx="263" cy="4"/>
            </a:xfrm>
            <a:custGeom>
              <a:avLst/>
              <a:gdLst>
                <a:gd name="T0" fmla="*/ 787 w 789"/>
                <a:gd name="T1" fmla="*/ 12 h 12"/>
                <a:gd name="T2" fmla="*/ 787 w 789"/>
                <a:gd name="T3" fmla="*/ 5 h 12"/>
                <a:gd name="T4" fmla="*/ 789 w 789"/>
                <a:gd name="T5" fmla="*/ 0 h 12"/>
                <a:gd name="T6" fmla="*/ 0 w 789"/>
                <a:gd name="T7" fmla="*/ 0 h 12"/>
                <a:gd name="T8" fmla="*/ 0 w 789"/>
                <a:gd name="T9" fmla="*/ 5 h 12"/>
                <a:gd name="T10" fmla="*/ 1 w 789"/>
                <a:gd name="T11" fmla="*/ 12 h 12"/>
                <a:gd name="T12" fmla="*/ 787 w 78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12">
                  <a:moveTo>
                    <a:pt x="787" y="12"/>
                  </a:moveTo>
                  <a:lnTo>
                    <a:pt x="787" y="5"/>
                  </a:lnTo>
                  <a:lnTo>
                    <a:pt x="789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12"/>
                  </a:lnTo>
                  <a:lnTo>
                    <a:pt x="787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8" name="Freeform 304"/>
            <p:cNvSpPr/>
            <p:nvPr/>
          </p:nvSpPr>
          <p:spPr bwMode="auto">
            <a:xfrm>
              <a:off x="1525" y="2177"/>
              <a:ext cx="266" cy="4"/>
            </a:xfrm>
            <a:custGeom>
              <a:avLst/>
              <a:gdLst>
                <a:gd name="T0" fmla="*/ 793 w 797"/>
                <a:gd name="T1" fmla="*/ 11 h 11"/>
                <a:gd name="T2" fmla="*/ 797 w 797"/>
                <a:gd name="T3" fmla="*/ 0 h 11"/>
                <a:gd name="T4" fmla="*/ 0 w 797"/>
                <a:gd name="T5" fmla="*/ 0 h 11"/>
                <a:gd name="T6" fmla="*/ 4 w 797"/>
                <a:gd name="T7" fmla="*/ 11 h 11"/>
                <a:gd name="T8" fmla="*/ 793 w 79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7" h="11">
                  <a:moveTo>
                    <a:pt x="793" y="11"/>
                  </a:moveTo>
                  <a:lnTo>
                    <a:pt x="797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793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09" name="Freeform 305"/>
            <p:cNvSpPr/>
            <p:nvPr/>
          </p:nvSpPr>
          <p:spPr bwMode="auto">
            <a:xfrm>
              <a:off x="1523" y="2174"/>
              <a:ext cx="270" cy="3"/>
            </a:xfrm>
            <a:custGeom>
              <a:avLst/>
              <a:gdLst>
                <a:gd name="T0" fmla="*/ 804 w 810"/>
                <a:gd name="T1" fmla="*/ 10 h 10"/>
                <a:gd name="T2" fmla="*/ 807 w 810"/>
                <a:gd name="T3" fmla="*/ 3 h 10"/>
                <a:gd name="T4" fmla="*/ 810 w 810"/>
                <a:gd name="T5" fmla="*/ 0 h 10"/>
                <a:gd name="T6" fmla="*/ 0 w 810"/>
                <a:gd name="T7" fmla="*/ 0 h 10"/>
                <a:gd name="T8" fmla="*/ 2 w 810"/>
                <a:gd name="T9" fmla="*/ 2 h 10"/>
                <a:gd name="T10" fmla="*/ 7 w 810"/>
                <a:gd name="T11" fmla="*/ 10 h 10"/>
                <a:gd name="T12" fmla="*/ 804 w 8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0" h="10">
                  <a:moveTo>
                    <a:pt x="804" y="10"/>
                  </a:moveTo>
                  <a:lnTo>
                    <a:pt x="807" y="3"/>
                  </a:lnTo>
                  <a:lnTo>
                    <a:pt x="81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10"/>
                  </a:lnTo>
                  <a:lnTo>
                    <a:pt x="804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0" name="Freeform 306"/>
            <p:cNvSpPr/>
            <p:nvPr/>
          </p:nvSpPr>
          <p:spPr bwMode="auto">
            <a:xfrm>
              <a:off x="1523" y="2203"/>
              <a:ext cx="269" cy="4"/>
            </a:xfrm>
            <a:custGeom>
              <a:avLst/>
              <a:gdLst>
                <a:gd name="T0" fmla="*/ 807 w 807"/>
                <a:gd name="T1" fmla="*/ 12 h 12"/>
                <a:gd name="T2" fmla="*/ 805 w 807"/>
                <a:gd name="T3" fmla="*/ 11 h 12"/>
                <a:gd name="T4" fmla="*/ 801 w 807"/>
                <a:gd name="T5" fmla="*/ 0 h 12"/>
                <a:gd name="T6" fmla="*/ 5 w 807"/>
                <a:gd name="T7" fmla="*/ 0 h 12"/>
                <a:gd name="T8" fmla="*/ 0 w 807"/>
                <a:gd name="T9" fmla="*/ 11 h 12"/>
                <a:gd name="T10" fmla="*/ 0 w 807"/>
                <a:gd name="T11" fmla="*/ 12 h 12"/>
                <a:gd name="T12" fmla="*/ 807 w 80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7" h="12">
                  <a:moveTo>
                    <a:pt x="807" y="12"/>
                  </a:moveTo>
                  <a:lnTo>
                    <a:pt x="805" y="11"/>
                  </a:lnTo>
                  <a:lnTo>
                    <a:pt x="801" y="0"/>
                  </a:lnTo>
                  <a:lnTo>
                    <a:pt x="5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807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1" name="Freeform 307"/>
            <p:cNvSpPr/>
            <p:nvPr/>
          </p:nvSpPr>
          <p:spPr bwMode="auto">
            <a:xfrm>
              <a:off x="1525" y="2199"/>
              <a:ext cx="265" cy="4"/>
            </a:xfrm>
            <a:custGeom>
              <a:avLst/>
              <a:gdLst>
                <a:gd name="T0" fmla="*/ 796 w 796"/>
                <a:gd name="T1" fmla="*/ 11 h 11"/>
                <a:gd name="T2" fmla="*/ 792 w 796"/>
                <a:gd name="T3" fmla="*/ 0 h 11"/>
                <a:gd name="T4" fmla="*/ 4 w 796"/>
                <a:gd name="T5" fmla="*/ 0 h 11"/>
                <a:gd name="T6" fmla="*/ 1 w 796"/>
                <a:gd name="T7" fmla="*/ 5 h 11"/>
                <a:gd name="T8" fmla="*/ 0 w 796"/>
                <a:gd name="T9" fmla="*/ 7 h 11"/>
                <a:gd name="T10" fmla="*/ 0 w 796"/>
                <a:gd name="T11" fmla="*/ 11 h 11"/>
                <a:gd name="T12" fmla="*/ 796 w 79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6" h="11">
                  <a:moveTo>
                    <a:pt x="796" y="11"/>
                  </a:moveTo>
                  <a:lnTo>
                    <a:pt x="792" y="0"/>
                  </a:lnTo>
                  <a:lnTo>
                    <a:pt x="4" y="0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11"/>
                  </a:lnTo>
                  <a:lnTo>
                    <a:pt x="796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2" name="Freeform 308"/>
            <p:cNvSpPr/>
            <p:nvPr/>
          </p:nvSpPr>
          <p:spPr bwMode="auto">
            <a:xfrm>
              <a:off x="1526" y="2196"/>
              <a:ext cx="263" cy="3"/>
            </a:xfrm>
            <a:custGeom>
              <a:avLst/>
              <a:gdLst>
                <a:gd name="T0" fmla="*/ 788 w 788"/>
                <a:gd name="T1" fmla="*/ 11 h 11"/>
                <a:gd name="T2" fmla="*/ 787 w 788"/>
                <a:gd name="T3" fmla="*/ 0 h 11"/>
                <a:gd name="T4" fmla="*/ 2 w 788"/>
                <a:gd name="T5" fmla="*/ 0 h 11"/>
                <a:gd name="T6" fmla="*/ 0 w 788"/>
                <a:gd name="T7" fmla="*/ 11 h 11"/>
                <a:gd name="T8" fmla="*/ 788 w 78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11">
                  <a:moveTo>
                    <a:pt x="788" y="11"/>
                  </a:moveTo>
                  <a:lnTo>
                    <a:pt x="787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78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3" name="Freeform 309"/>
            <p:cNvSpPr/>
            <p:nvPr/>
          </p:nvSpPr>
          <p:spPr bwMode="auto">
            <a:xfrm>
              <a:off x="1527" y="2192"/>
              <a:ext cx="262" cy="4"/>
            </a:xfrm>
            <a:custGeom>
              <a:avLst/>
              <a:gdLst>
                <a:gd name="T0" fmla="*/ 785 w 785"/>
                <a:gd name="T1" fmla="*/ 11 h 11"/>
                <a:gd name="T2" fmla="*/ 784 w 785"/>
                <a:gd name="T3" fmla="*/ 0 h 11"/>
                <a:gd name="T4" fmla="*/ 0 w 785"/>
                <a:gd name="T5" fmla="*/ 0 h 11"/>
                <a:gd name="T6" fmla="*/ 0 w 785"/>
                <a:gd name="T7" fmla="*/ 11 h 11"/>
                <a:gd name="T8" fmla="*/ 785 w 78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11">
                  <a:moveTo>
                    <a:pt x="785" y="11"/>
                  </a:moveTo>
                  <a:lnTo>
                    <a:pt x="784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785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4" name="Freeform 310"/>
            <p:cNvSpPr/>
            <p:nvPr/>
          </p:nvSpPr>
          <p:spPr bwMode="auto">
            <a:xfrm>
              <a:off x="1482" y="2188"/>
              <a:ext cx="18" cy="4"/>
            </a:xfrm>
            <a:custGeom>
              <a:avLst/>
              <a:gdLst>
                <a:gd name="T0" fmla="*/ 53 w 53"/>
                <a:gd name="T1" fmla="*/ 12 h 12"/>
                <a:gd name="T2" fmla="*/ 53 w 53"/>
                <a:gd name="T3" fmla="*/ 7 h 12"/>
                <a:gd name="T4" fmla="*/ 53 w 53"/>
                <a:gd name="T5" fmla="*/ 0 h 12"/>
                <a:gd name="T6" fmla="*/ 0 w 53"/>
                <a:gd name="T7" fmla="*/ 0 h 12"/>
                <a:gd name="T8" fmla="*/ 0 w 53"/>
                <a:gd name="T9" fmla="*/ 12 h 12"/>
                <a:gd name="T10" fmla="*/ 53 w 53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2">
                  <a:moveTo>
                    <a:pt x="53" y="12"/>
                  </a:moveTo>
                  <a:lnTo>
                    <a:pt x="53" y="7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5" name="Freeform 311"/>
            <p:cNvSpPr/>
            <p:nvPr/>
          </p:nvSpPr>
          <p:spPr bwMode="auto">
            <a:xfrm>
              <a:off x="1482" y="2185"/>
              <a:ext cx="18" cy="3"/>
            </a:xfrm>
            <a:custGeom>
              <a:avLst/>
              <a:gdLst>
                <a:gd name="T0" fmla="*/ 53 w 54"/>
                <a:gd name="T1" fmla="*/ 10 h 10"/>
                <a:gd name="T2" fmla="*/ 54 w 54"/>
                <a:gd name="T3" fmla="*/ 0 h 10"/>
                <a:gd name="T4" fmla="*/ 0 w 54"/>
                <a:gd name="T5" fmla="*/ 0 h 10"/>
                <a:gd name="T6" fmla="*/ 0 w 54"/>
                <a:gd name="T7" fmla="*/ 10 h 10"/>
                <a:gd name="T8" fmla="*/ 53 w 5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">
                  <a:moveTo>
                    <a:pt x="53" y="10"/>
                  </a:moveTo>
                  <a:lnTo>
                    <a:pt x="5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6" name="Freeform 312"/>
            <p:cNvSpPr/>
            <p:nvPr/>
          </p:nvSpPr>
          <p:spPr bwMode="auto">
            <a:xfrm>
              <a:off x="1482" y="2181"/>
              <a:ext cx="19" cy="4"/>
            </a:xfrm>
            <a:custGeom>
              <a:avLst/>
              <a:gdLst>
                <a:gd name="T0" fmla="*/ 54 w 57"/>
                <a:gd name="T1" fmla="*/ 12 h 12"/>
                <a:gd name="T2" fmla="*/ 54 w 57"/>
                <a:gd name="T3" fmla="*/ 5 h 12"/>
                <a:gd name="T4" fmla="*/ 57 w 57"/>
                <a:gd name="T5" fmla="*/ 0 h 12"/>
                <a:gd name="T6" fmla="*/ 0 w 57"/>
                <a:gd name="T7" fmla="*/ 0 h 12"/>
                <a:gd name="T8" fmla="*/ 0 w 57"/>
                <a:gd name="T9" fmla="*/ 12 h 12"/>
                <a:gd name="T10" fmla="*/ 54 w 5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2">
                  <a:moveTo>
                    <a:pt x="54" y="12"/>
                  </a:moveTo>
                  <a:lnTo>
                    <a:pt x="54" y="5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7" name="Freeform 313"/>
            <p:cNvSpPr/>
            <p:nvPr/>
          </p:nvSpPr>
          <p:spPr bwMode="auto">
            <a:xfrm>
              <a:off x="1482" y="2177"/>
              <a:ext cx="20" cy="4"/>
            </a:xfrm>
            <a:custGeom>
              <a:avLst/>
              <a:gdLst>
                <a:gd name="T0" fmla="*/ 57 w 61"/>
                <a:gd name="T1" fmla="*/ 11 h 11"/>
                <a:gd name="T2" fmla="*/ 61 w 61"/>
                <a:gd name="T3" fmla="*/ 0 h 11"/>
                <a:gd name="T4" fmla="*/ 0 w 61"/>
                <a:gd name="T5" fmla="*/ 0 h 11"/>
                <a:gd name="T6" fmla="*/ 0 w 61"/>
                <a:gd name="T7" fmla="*/ 11 h 11"/>
                <a:gd name="T8" fmla="*/ 57 w 6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">
                  <a:moveTo>
                    <a:pt x="57" y="11"/>
                  </a:moveTo>
                  <a:lnTo>
                    <a:pt x="6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8" name="Freeform 314"/>
            <p:cNvSpPr/>
            <p:nvPr/>
          </p:nvSpPr>
          <p:spPr bwMode="auto">
            <a:xfrm>
              <a:off x="1482" y="2174"/>
              <a:ext cx="22" cy="3"/>
            </a:xfrm>
            <a:custGeom>
              <a:avLst/>
              <a:gdLst>
                <a:gd name="T0" fmla="*/ 61 w 67"/>
                <a:gd name="T1" fmla="*/ 10 h 10"/>
                <a:gd name="T2" fmla="*/ 65 w 67"/>
                <a:gd name="T3" fmla="*/ 3 h 10"/>
                <a:gd name="T4" fmla="*/ 67 w 67"/>
                <a:gd name="T5" fmla="*/ 0 h 10"/>
                <a:gd name="T6" fmla="*/ 0 w 67"/>
                <a:gd name="T7" fmla="*/ 0 h 10"/>
                <a:gd name="T8" fmla="*/ 0 w 67"/>
                <a:gd name="T9" fmla="*/ 10 h 10"/>
                <a:gd name="T10" fmla="*/ 61 w 6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61" y="10"/>
                  </a:moveTo>
                  <a:lnTo>
                    <a:pt x="65" y="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6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19" name="Freeform 315"/>
            <p:cNvSpPr/>
            <p:nvPr/>
          </p:nvSpPr>
          <p:spPr bwMode="auto">
            <a:xfrm>
              <a:off x="1482" y="2170"/>
              <a:ext cx="27" cy="4"/>
            </a:xfrm>
            <a:custGeom>
              <a:avLst/>
              <a:gdLst>
                <a:gd name="T0" fmla="*/ 67 w 82"/>
                <a:gd name="T1" fmla="*/ 11 h 11"/>
                <a:gd name="T2" fmla="*/ 73 w 82"/>
                <a:gd name="T3" fmla="*/ 3 h 11"/>
                <a:gd name="T4" fmla="*/ 82 w 82"/>
                <a:gd name="T5" fmla="*/ 0 h 11"/>
                <a:gd name="T6" fmla="*/ 0 w 82"/>
                <a:gd name="T7" fmla="*/ 0 h 11"/>
                <a:gd name="T8" fmla="*/ 0 w 82"/>
                <a:gd name="T9" fmla="*/ 11 h 11"/>
                <a:gd name="T10" fmla="*/ 67 w 8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1">
                  <a:moveTo>
                    <a:pt x="67" y="11"/>
                  </a:moveTo>
                  <a:lnTo>
                    <a:pt x="73" y="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67" y="1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0" name="Freeform 316"/>
            <p:cNvSpPr/>
            <p:nvPr/>
          </p:nvSpPr>
          <p:spPr bwMode="auto">
            <a:xfrm>
              <a:off x="1518" y="2170"/>
              <a:ext cx="279" cy="4"/>
            </a:xfrm>
            <a:custGeom>
              <a:avLst/>
              <a:gdLst>
                <a:gd name="T0" fmla="*/ 0 w 839"/>
                <a:gd name="T1" fmla="*/ 0 h 11"/>
                <a:gd name="T2" fmla="*/ 8 w 839"/>
                <a:gd name="T3" fmla="*/ 3 h 11"/>
                <a:gd name="T4" fmla="*/ 15 w 839"/>
                <a:gd name="T5" fmla="*/ 11 h 11"/>
                <a:gd name="T6" fmla="*/ 825 w 839"/>
                <a:gd name="T7" fmla="*/ 11 h 11"/>
                <a:gd name="T8" fmla="*/ 839 w 839"/>
                <a:gd name="T9" fmla="*/ 0 h 11"/>
                <a:gd name="T10" fmla="*/ 0 w 839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9" h="11">
                  <a:moveTo>
                    <a:pt x="0" y="0"/>
                  </a:moveTo>
                  <a:lnTo>
                    <a:pt x="8" y="3"/>
                  </a:lnTo>
                  <a:lnTo>
                    <a:pt x="15" y="11"/>
                  </a:lnTo>
                  <a:lnTo>
                    <a:pt x="825" y="11"/>
                  </a:lnTo>
                  <a:lnTo>
                    <a:pt x="8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1" name="Freeform 317"/>
            <p:cNvSpPr/>
            <p:nvPr/>
          </p:nvSpPr>
          <p:spPr bwMode="auto">
            <a:xfrm>
              <a:off x="604" y="2170"/>
              <a:ext cx="875" cy="4"/>
            </a:xfrm>
            <a:custGeom>
              <a:avLst/>
              <a:gdLst>
                <a:gd name="T0" fmla="*/ 2620 w 2626"/>
                <a:gd name="T1" fmla="*/ 5 h 11"/>
                <a:gd name="T2" fmla="*/ 2626 w 2626"/>
                <a:gd name="T3" fmla="*/ 0 h 11"/>
                <a:gd name="T4" fmla="*/ 11 w 2626"/>
                <a:gd name="T5" fmla="*/ 0 h 11"/>
                <a:gd name="T6" fmla="*/ 0 w 2626"/>
                <a:gd name="T7" fmla="*/ 11 h 11"/>
                <a:gd name="T8" fmla="*/ 1694 w 2626"/>
                <a:gd name="T9" fmla="*/ 11 h 11"/>
                <a:gd name="T10" fmla="*/ 1704 w 2626"/>
                <a:gd name="T11" fmla="*/ 7 h 11"/>
                <a:gd name="T12" fmla="*/ 1715 w 2626"/>
                <a:gd name="T13" fmla="*/ 6 h 11"/>
                <a:gd name="T14" fmla="*/ 1728 w 2626"/>
                <a:gd name="T15" fmla="*/ 7 h 11"/>
                <a:gd name="T16" fmla="*/ 1739 w 2626"/>
                <a:gd name="T17" fmla="*/ 11 h 11"/>
                <a:gd name="T18" fmla="*/ 1802 w 2626"/>
                <a:gd name="T19" fmla="*/ 11 h 11"/>
                <a:gd name="T20" fmla="*/ 1809 w 2626"/>
                <a:gd name="T21" fmla="*/ 7 h 11"/>
                <a:gd name="T22" fmla="*/ 1819 w 2626"/>
                <a:gd name="T23" fmla="*/ 6 h 11"/>
                <a:gd name="T24" fmla="*/ 1827 w 2626"/>
                <a:gd name="T25" fmla="*/ 7 h 11"/>
                <a:gd name="T26" fmla="*/ 1837 w 2626"/>
                <a:gd name="T27" fmla="*/ 11 h 11"/>
                <a:gd name="T28" fmla="*/ 2597 w 2626"/>
                <a:gd name="T29" fmla="*/ 11 h 11"/>
                <a:gd name="T30" fmla="*/ 2597 w 2626"/>
                <a:gd name="T31" fmla="*/ 7 h 11"/>
                <a:gd name="T32" fmla="*/ 2606 w 2626"/>
                <a:gd name="T33" fmla="*/ 7 h 11"/>
                <a:gd name="T34" fmla="*/ 2620 w 2626"/>
                <a:gd name="T3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26" h="11">
                  <a:moveTo>
                    <a:pt x="2620" y="5"/>
                  </a:moveTo>
                  <a:lnTo>
                    <a:pt x="2626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1694" y="11"/>
                  </a:lnTo>
                  <a:lnTo>
                    <a:pt x="1704" y="7"/>
                  </a:lnTo>
                  <a:lnTo>
                    <a:pt x="1715" y="6"/>
                  </a:lnTo>
                  <a:lnTo>
                    <a:pt x="1728" y="7"/>
                  </a:lnTo>
                  <a:lnTo>
                    <a:pt x="1739" y="11"/>
                  </a:lnTo>
                  <a:lnTo>
                    <a:pt x="1802" y="11"/>
                  </a:lnTo>
                  <a:lnTo>
                    <a:pt x="1809" y="7"/>
                  </a:lnTo>
                  <a:lnTo>
                    <a:pt x="1819" y="6"/>
                  </a:lnTo>
                  <a:lnTo>
                    <a:pt x="1827" y="7"/>
                  </a:lnTo>
                  <a:lnTo>
                    <a:pt x="1837" y="11"/>
                  </a:lnTo>
                  <a:lnTo>
                    <a:pt x="2597" y="11"/>
                  </a:lnTo>
                  <a:lnTo>
                    <a:pt x="2597" y="7"/>
                  </a:lnTo>
                  <a:lnTo>
                    <a:pt x="2606" y="7"/>
                  </a:lnTo>
                  <a:lnTo>
                    <a:pt x="2620" y="5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2" name="Freeform 318"/>
            <p:cNvSpPr/>
            <p:nvPr/>
          </p:nvSpPr>
          <p:spPr bwMode="auto">
            <a:xfrm>
              <a:off x="1216" y="2174"/>
              <a:ext cx="261" cy="3"/>
            </a:xfrm>
            <a:custGeom>
              <a:avLst/>
              <a:gdLst>
                <a:gd name="T0" fmla="*/ 781 w 783"/>
                <a:gd name="T1" fmla="*/ 2 h 10"/>
                <a:gd name="T2" fmla="*/ 775 w 783"/>
                <a:gd name="T3" fmla="*/ 1 h 10"/>
                <a:gd name="T4" fmla="*/ 760 w 783"/>
                <a:gd name="T5" fmla="*/ 1 h 10"/>
                <a:gd name="T6" fmla="*/ 760 w 783"/>
                <a:gd name="T7" fmla="*/ 0 h 10"/>
                <a:gd name="T8" fmla="*/ 0 w 783"/>
                <a:gd name="T9" fmla="*/ 0 h 10"/>
                <a:gd name="T10" fmla="*/ 5 w 783"/>
                <a:gd name="T11" fmla="*/ 3 h 10"/>
                <a:gd name="T12" fmla="*/ 11 w 783"/>
                <a:gd name="T13" fmla="*/ 10 h 10"/>
                <a:gd name="T14" fmla="*/ 783 w 783"/>
                <a:gd name="T15" fmla="*/ 10 h 10"/>
                <a:gd name="T16" fmla="*/ 783 w 783"/>
                <a:gd name="T17" fmla="*/ 8 h 10"/>
                <a:gd name="T18" fmla="*/ 781 w 78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3" h="10">
                  <a:moveTo>
                    <a:pt x="781" y="2"/>
                  </a:moveTo>
                  <a:lnTo>
                    <a:pt x="775" y="1"/>
                  </a:lnTo>
                  <a:lnTo>
                    <a:pt x="760" y="1"/>
                  </a:lnTo>
                  <a:lnTo>
                    <a:pt x="760" y="0"/>
                  </a:lnTo>
                  <a:lnTo>
                    <a:pt x="0" y="0"/>
                  </a:lnTo>
                  <a:lnTo>
                    <a:pt x="5" y="3"/>
                  </a:lnTo>
                  <a:lnTo>
                    <a:pt x="11" y="10"/>
                  </a:lnTo>
                  <a:lnTo>
                    <a:pt x="783" y="10"/>
                  </a:lnTo>
                  <a:lnTo>
                    <a:pt x="783" y="8"/>
                  </a:lnTo>
                  <a:lnTo>
                    <a:pt x="781" y="2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3" name="Freeform 319"/>
            <p:cNvSpPr/>
            <p:nvPr/>
          </p:nvSpPr>
          <p:spPr bwMode="auto">
            <a:xfrm>
              <a:off x="1220" y="2177"/>
              <a:ext cx="257" cy="4"/>
            </a:xfrm>
            <a:custGeom>
              <a:avLst/>
              <a:gdLst>
                <a:gd name="T0" fmla="*/ 772 w 772"/>
                <a:gd name="T1" fmla="*/ 11 h 11"/>
                <a:gd name="T2" fmla="*/ 772 w 772"/>
                <a:gd name="T3" fmla="*/ 0 h 11"/>
                <a:gd name="T4" fmla="*/ 0 w 772"/>
                <a:gd name="T5" fmla="*/ 0 h 11"/>
                <a:gd name="T6" fmla="*/ 0 w 772"/>
                <a:gd name="T7" fmla="*/ 2 h 11"/>
                <a:gd name="T8" fmla="*/ 6 w 772"/>
                <a:gd name="T9" fmla="*/ 11 h 11"/>
                <a:gd name="T10" fmla="*/ 772 w 77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2" h="11">
                  <a:moveTo>
                    <a:pt x="772" y="11"/>
                  </a:moveTo>
                  <a:lnTo>
                    <a:pt x="77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11"/>
                  </a:lnTo>
                  <a:lnTo>
                    <a:pt x="772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4" name="Rectangle 320"/>
            <p:cNvSpPr>
              <a:spLocks noChangeArrowheads="1"/>
            </p:cNvSpPr>
            <p:nvPr/>
          </p:nvSpPr>
          <p:spPr bwMode="auto">
            <a:xfrm>
              <a:off x="1224" y="2188"/>
              <a:ext cx="253" cy="4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5" name="Freeform 321"/>
            <p:cNvSpPr/>
            <p:nvPr/>
          </p:nvSpPr>
          <p:spPr bwMode="auto">
            <a:xfrm>
              <a:off x="1223" y="2185"/>
              <a:ext cx="254" cy="3"/>
            </a:xfrm>
            <a:custGeom>
              <a:avLst/>
              <a:gdLst>
                <a:gd name="T0" fmla="*/ 762 w 762"/>
                <a:gd name="T1" fmla="*/ 10 h 10"/>
                <a:gd name="T2" fmla="*/ 762 w 762"/>
                <a:gd name="T3" fmla="*/ 0 h 10"/>
                <a:gd name="T4" fmla="*/ 0 w 762"/>
                <a:gd name="T5" fmla="*/ 0 h 10"/>
                <a:gd name="T6" fmla="*/ 2 w 762"/>
                <a:gd name="T7" fmla="*/ 10 h 10"/>
                <a:gd name="T8" fmla="*/ 762 w 76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10">
                  <a:moveTo>
                    <a:pt x="762" y="10"/>
                  </a:moveTo>
                  <a:lnTo>
                    <a:pt x="762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762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6" name="Freeform 322"/>
            <p:cNvSpPr/>
            <p:nvPr/>
          </p:nvSpPr>
          <p:spPr bwMode="auto">
            <a:xfrm>
              <a:off x="1222" y="2181"/>
              <a:ext cx="255" cy="4"/>
            </a:xfrm>
            <a:custGeom>
              <a:avLst/>
              <a:gdLst>
                <a:gd name="T0" fmla="*/ 766 w 766"/>
                <a:gd name="T1" fmla="*/ 12 h 12"/>
                <a:gd name="T2" fmla="*/ 766 w 766"/>
                <a:gd name="T3" fmla="*/ 0 h 12"/>
                <a:gd name="T4" fmla="*/ 0 w 766"/>
                <a:gd name="T5" fmla="*/ 0 h 12"/>
                <a:gd name="T6" fmla="*/ 4 w 766"/>
                <a:gd name="T7" fmla="*/ 12 h 12"/>
                <a:gd name="T8" fmla="*/ 766 w 76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6" h="12">
                  <a:moveTo>
                    <a:pt x="766" y="12"/>
                  </a:moveTo>
                  <a:lnTo>
                    <a:pt x="766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766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7" name="Freeform 323"/>
            <p:cNvSpPr/>
            <p:nvPr/>
          </p:nvSpPr>
          <p:spPr bwMode="auto">
            <a:xfrm>
              <a:off x="1482" y="2203"/>
              <a:ext cx="22" cy="4"/>
            </a:xfrm>
            <a:custGeom>
              <a:avLst/>
              <a:gdLst>
                <a:gd name="T0" fmla="*/ 0 w 66"/>
                <a:gd name="T1" fmla="*/ 11 h 12"/>
                <a:gd name="T2" fmla="*/ 1 w 66"/>
                <a:gd name="T3" fmla="*/ 12 h 12"/>
                <a:gd name="T4" fmla="*/ 66 w 66"/>
                <a:gd name="T5" fmla="*/ 12 h 12"/>
                <a:gd name="T6" fmla="*/ 65 w 66"/>
                <a:gd name="T7" fmla="*/ 11 h 12"/>
                <a:gd name="T8" fmla="*/ 60 w 66"/>
                <a:gd name="T9" fmla="*/ 0 h 12"/>
                <a:gd name="T10" fmla="*/ 0 w 66"/>
                <a:gd name="T11" fmla="*/ 0 h 12"/>
                <a:gd name="T12" fmla="*/ 0 w 66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2">
                  <a:moveTo>
                    <a:pt x="0" y="11"/>
                  </a:moveTo>
                  <a:lnTo>
                    <a:pt x="1" y="12"/>
                  </a:lnTo>
                  <a:lnTo>
                    <a:pt x="66" y="12"/>
                  </a:lnTo>
                  <a:lnTo>
                    <a:pt x="65" y="11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8" name="Freeform 324"/>
            <p:cNvSpPr/>
            <p:nvPr/>
          </p:nvSpPr>
          <p:spPr bwMode="auto">
            <a:xfrm>
              <a:off x="1482" y="2199"/>
              <a:ext cx="20" cy="4"/>
            </a:xfrm>
            <a:custGeom>
              <a:avLst/>
              <a:gdLst>
                <a:gd name="T0" fmla="*/ 0 w 60"/>
                <a:gd name="T1" fmla="*/ 0 h 11"/>
                <a:gd name="T2" fmla="*/ 0 w 60"/>
                <a:gd name="T3" fmla="*/ 11 h 11"/>
                <a:gd name="T4" fmla="*/ 60 w 60"/>
                <a:gd name="T5" fmla="*/ 11 h 11"/>
                <a:gd name="T6" fmla="*/ 57 w 60"/>
                <a:gd name="T7" fmla="*/ 5 h 11"/>
                <a:gd name="T8" fmla="*/ 55 w 60"/>
                <a:gd name="T9" fmla="*/ 0 h 11"/>
                <a:gd name="T10" fmla="*/ 0 w 6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1">
                  <a:moveTo>
                    <a:pt x="0" y="0"/>
                  </a:moveTo>
                  <a:lnTo>
                    <a:pt x="0" y="11"/>
                  </a:lnTo>
                  <a:lnTo>
                    <a:pt x="60" y="11"/>
                  </a:lnTo>
                  <a:lnTo>
                    <a:pt x="57" y="5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29" name="Freeform 325"/>
            <p:cNvSpPr/>
            <p:nvPr/>
          </p:nvSpPr>
          <p:spPr bwMode="auto">
            <a:xfrm>
              <a:off x="1482" y="2196"/>
              <a:ext cx="18" cy="3"/>
            </a:xfrm>
            <a:custGeom>
              <a:avLst/>
              <a:gdLst>
                <a:gd name="T0" fmla="*/ 0 w 55"/>
                <a:gd name="T1" fmla="*/ 0 h 11"/>
                <a:gd name="T2" fmla="*/ 0 w 55"/>
                <a:gd name="T3" fmla="*/ 11 h 11"/>
                <a:gd name="T4" fmla="*/ 55 w 55"/>
                <a:gd name="T5" fmla="*/ 11 h 11"/>
                <a:gd name="T6" fmla="*/ 54 w 55"/>
                <a:gd name="T7" fmla="*/ 0 h 11"/>
                <a:gd name="T8" fmla="*/ 0 w 5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">
                  <a:moveTo>
                    <a:pt x="0" y="0"/>
                  </a:moveTo>
                  <a:lnTo>
                    <a:pt x="0" y="11"/>
                  </a:lnTo>
                  <a:lnTo>
                    <a:pt x="55" y="11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0" name="Freeform 326"/>
            <p:cNvSpPr/>
            <p:nvPr/>
          </p:nvSpPr>
          <p:spPr bwMode="auto">
            <a:xfrm>
              <a:off x="1222" y="2203"/>
              <a:ext cx="255" cy="4"/>
            </a:xfrm>
            <a:custGeom>
              <a:avLst/>
              <a:gdLst>
                <a:gd name="T0" fmla="*/ 767 w 767"/>
                <a:gd name="T1" fmla="*/ 12 h 12"/>
                <a:gd name="T2" fmla="*/ 767 w 767"/>
                <a:gd name="T3" fmla="*/ 11 h 12"/>
                <a:gd name="T4" fmla="*/ 767 w 767"/>
                <a:gd name="T5" fmla="*/ 0 h 12"/>
                <a:gd name="T6" fmla="*/ 5 w 767"/>
                <a:gd name="T7" fmla="*/ 0 h 12"/>
                <a:gd name="T8" fmla="*/ 1 w 767"/>
                <a:gd name="T9" fmla="*/ 6 h 12"/>
                <a:gd name="T10" fmla="*/ 0 w 767"/>
                <a:gd name="T11" fmla="*/ 12 h 12"/>
                <a:gd name="T12" fmla="*/ 767 w 76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7" h="12">
                  <a:moveTo>
                    <a:pt x="767" y="12"/>
                  </a:moveTo>
                  <a:lnTo>
                    <a:pt x="767" y="11"/>
                  </a:lnTo>
                  <a:lnTo>
                    <a:pt x="767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12"/>
                  </a:lnTo>
                  <a:lnTo>
                    <a:pt x="767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1" name="Freeform 327"/>
            <p:cNvSpPr/>
            <p:nvPr/>
          </p:nvSpPr>
          <p:spPr bwMode="auto">
            <a:xfrm>
              <a:off x="1223" y="2199"/>
              <a:ext cx="254" cy="4"/>
            </a:xfrm>
            <a:custGeom>
              <a:avLst/>
              <a:gdLst>
                <a:gd name="T0" fmla="*/ 762 w 762"/>
                <a:gd name="T1" fmla="*/ 11 h 11"/>
                <a:gd name="T2" fmla="*/ 762 w 762"/>
                <a:gd name="T3" fmla="*/ 0 h 11"/>
                <a:gd name="T4" fmla="*/ 1 w 762"/>
                <a:gd name="T5" fmla="*/ 0 h 11"/>
                <a:gd name="T6" fmla="*/ 0 w 762"/>
                <a:gd name="T7" fmla="*/ 11 h 11"/>
                <a:gd name="T8" fmla="*/ 762 w 76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11">
                  <a:moveTo>
                    <a:pt x="762" y="11"/>
                  </a:moveTo>
                  <a:lnTo>
                    <a:pt x="762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762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2" name="Freeform 328"/>
            <p:cNvSpPr/>
            <p:nvPr/>
          </p:nvSpPr>
          <p:spPr bwMode="auto">
            <a:xfrm>
              <a:off x="1224" y="2196"/>
              <a:ext cx="253" cy="3"/>
            </a:xfrm>
            <a:custGeom>
              <a:avLst/>
              <a:gdLst>
                <a:gd name="T0" fmla="*/ 761 w 761"/>
                <a:gd name="T1" fmla="*/ 11 h 11"/>
                <a:gd name="T2" fmla="*/ 761 w 761"/>
                <a:gd name="T3" fmla="*/ 0 h 11"/>
                <a:gd name="T4" fmla="*/ 1 w 761"/>
                <a:gd name="T5" fmla="*/ 0 h 11"/>
                <a:gd name="T6" fmla="*/ 0 w 761"/>
                <a:gd name="T7" fmla="*/ 5 h 11"/>
                <a:gd name="T8" fmla="*/ 0 w 761"/>
                <a:gd name="T9" fmla="*/ 11 h 11"/>
                <a:gd name="T10" fmla="*/ 761 w 76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11">
                  <a:moveTo>
                    <a:pt x="761" y="11"/>
                  </a:moveTo>
                  <a:lnTo>
                    <a:pt x="76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76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3" name="Freeform 329"/>
            <p:cNvSpPr/>
            <p:nvPr/>
          </p:nvSpPr>
          <p:spPr bwMode="auto">
            <a:xfrm>
              <a:off x="1219" y="2207"/>
              <a:ext cx="258" cy="4"/>
            </a:xfrm>
            <a:custGeom>
              <a:avLst/>
              <a:gdLst>
                <a:gd name="T0" fmla="*/ 752 w 775"/>
                <a:gd name="T1" fmla="*/ 11 h 11"/>
                <a:gd name="T2" fmla="*/ 752 w 775"/>
                <a:gd name="T3" fmla="*/ 10 h 11"/>
                <a:gd name="T4" fmla="*/ 761 w 775"/>
                <a:gd name="T5" fmla="*/ 10 h 11"/>
                <a:gd name="T6" fmla="*/ 772 w 775"/>
                <a:gd name="T7" fmla="*/ 7 h 11"/>
                <a:gd name="T8" fmla="*/ 775 w 775"/>
                <a:gd name="T9" fmla="*/ 0 h 11"/>
                <a:gd name="T10" fmla="*/ 8 w 775"/>
                <a:gd name="T11" fmla="*/ 0 h 11"/>
                <a:gd name="T12" fmla="*/ 3 w 775"/>
                <a:gd name="T13" fmla="*/ 7 h 11"/>
                <a:gd name="T14" fmla="*/ 0 w 775"/>
                <a:gd name="T15" fmla="*/ 11 h 11"/>
                <a:gd name="T16" fmla="*/ 752 w 775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5" h="11">
                  <a:moveTo>
                    <a:pt x="752" y="11"/>
                  </a:moveTo>
                  <a:lnTo>
                    <a:pt x="752" y="10"/>
                  </a:lnTo>
                  <a:lnTo>
                    <a:pt x="761" y="10"/>
                  </a:lnTo>
                  <a:lnTo>
                    <a:pt x="772" y="7"/>
                  </a:lnTo>
                  <a:lnTo>
                    <a:pt x="775" y="0"/>
                  </a:lnTo>
                  <a:lnTo>
                    <a:pt x="8" y="0"/>
                  </a:lnTo>
                  <a:lnTo>
                    <a:pt x="3" y="7"/>
                  </a:lnTo>
                  <a:lnTo>
                    <a:pt x="0" y="11"/>
                  </a:lnTo>
                  <a:lnTo>
                    <a:pt x="752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4" name="Freeform 330"/>
            <p:cNvSpPr/>
            <p:nvPr/>
          </p:nvSpPr>
          <p:spPr bwMode="auto">
            <a:xfrm>
              <a:off x="1482" y="2207"/>
              <a:ext cx="26" cy="4"/>
            </a:xfrm>
            <a:custGeom>
              <a:avLst/>
              <a:gdLst>
                <a:gd name="T0" fmla="*/ 22 w 76"/>
                <a:gd name="T1" fmla="*/ 10 h 11"/>
                <a:gd name="T2" fmla="*/ 22 w 76"/>
                <a:gd name="T3" fmla="*/ 11 h 11"/>
                <a:gd name="T4" fmla="*/ 76 w 76"/>
                <a:gd name="T5" fmla="*/ 11 h 11"/>
                <a:gd name="T6" fmla="*/ 70 w 76"/>
                <a:gd name="T7" fmla="*/ 6 h 11"/>
                <a:gd name="T8" fmla="*/ 65 w 76"/>
                <a:gd name="T9" fmla="*/ 0 h 11"/>
                <a:gd name="T10" fmla="*/ 0 w 76"/>
                <a:gd name="T11" fmla="*/ 0 h 11"/>
                <a:gd name="T12" fmla="*/ 2 w 76"/>
                <a:gd name="T13" fmla="*/ 7 h 11"/>
                <a:gd name="T14" fmla="*/ 14 w 76"/>
                <a:gd name="T15" fmla="*/ 10 h 11"/>
                <a:gd name="T16" fmla="*/ 22 w 76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1">
                  <a:moveTo>
                    <a:pt x="22" y="10"/>
                  </a:moveTo>
                  <a:lnTo>
                    <a:pt x="22" y="11"/>
                  </a:lnTo>
                  <a:lnTo>
                    <a:pt x="76" y="11"/>
                  </a:lnTo>
                  <a:lnTo>
                    <a:pt x="70" y="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14" y="10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5" name="Freeform 331"/>
            <p:cNvSpPr/>
            <p:nvPr/>
          </p:nvSpPr>
          <p:spPr bwMode="auto">
            <a:xfrm>
              <a:off x="1519" y="2207"/>
              <a:ext cx="277" cy="4"/>
            </a:xfrm>
            <a:custGeom>
              <a:avLst/>
              <a:gdLst>
                <a:gd name="T0" fmla="*/ 12 w 831"/>
                <a:gd name="T1" fmla="*/ 0 h 11"/>
                <a:gd name="T2" fmla="*/ 5 w 831"/>
                <a:gd name="T3" fmla="*/ 6 h 11"/>
                <a:gd name="T4" fmla="*/ 0 w 831"/>
                <a:gd name="T5" fmla="*/ 11 h 11"/>
                <a:gd name="T6" fmla="*/ 831 w 831"/>
                <a:gd name="T7" fmla="*/ 11 h 11"/>
                <a:gd name="T8" fmla="*/ 823 w 831"/>
                <a:gd name="T9" fmla="*/ 6 h 11"/>
                <a:gd name="T10" fmla="*/ 819 w 831"/>
                <a:gd name="T11" fmla="*/ 0 h 11"/>
                <a:gd name="T12" fmla="*/ 12 w 83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1" h="11">
                  <a:moveTo>
                    <a:pt x="12" y="0"/>
                  </a:moveTo>
                  <a:lnTo>
                    <a:pt x="5" y="6"/>
                  </a:lnTo>
                  <a:lnTo>
                    <a:pt x="0" y="11"/>
                  </a:lnTo>
                  <a:lnTo>
                    <a:pt x="831" y="11"/>
                  </a:lnTo>
                  <a:lnTo>
                    <a:pt x="823" y="6"/>
                  </a:lnTo>
                  <a:lnTo>
                    <a:pt x="819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6" name="Freeform 332"/>
            <p:cNvSpPr/>
            <p:nvPr/>
          </p:nvSpPr>
          <p:spPr bwMode="auto">
            <a:xfrm>
              <a:off x="1482" y="2192"/>
              <a:ext cx="18" cy="4"/>
            </a:xfrm>
            <a:custGeom>
              <a:avLst/>
              <a:gdLst>
                <a:gd name="T0" fmla="*/ 0 w 54"/>
                <a:gd name="T1" fmla="*/ 11 h 11"/>
                <a:gd name="T2" fmla="*/ 54 w 54"/>
                <a:gd name="T3" fmla="*/ 11 h 11"/>
                <a:gd name="T4" fmla="*/ 53 w 54"/>
                <a:gd name="T5" fmla="*/ 0 h 11"/>
                <a:gd name="T6" fmla="*/ 0 w 54"/>
                <a:gd name="T7" fmla="*/ 0 h 11"/>
                <a:gd name="T8" fmla="*/ 0 w 5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">
                  <a:moveTo>
                    <a:pt x="0" y="11"/>
                  </a:moveTo>
                  <a:lnTo>
                    <a:pt x="54" y="11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7" name="Freeform 333"/>
            <p:cNvSpPr/>
            <p:nvPr/>
          </p:nvSpPr>
          <p:spPr bwMode="auto">
            <a:xfrm>
              <a:off x="1224" y="2192"/>
              <a:ext cx="253" cy="4"/>
            </a:xfrm>
            <a:custGeom>
              <a:avLst/>
              <a:gdLst>
                <a:gd name="T0" fmla="*/ 760 w 760"/>
                <a:gd name="T1" fmla="*/ 11 h 11"/>
                <a:gd name="T2" fmla="*/ 760 w 760"/>
                <a:gd name="T3" fmla="*/ 0 h 11"/>
                <a:gd name="T4" fmla="*/ 0 w 760"/>
                <a:gd name="T5" fmla="*/ 0 h 11"/>
                <a:gd name="T6" fmla="*/ 0 w 760"/>
                <a:gd name="T7" fmla="*/ 4 h 11"/>
                <a:gd name="T8" fmla="*/ 0 w 760"/>
                <a:gd name="T9" fmla="*/ 11 h 11"/>
                <a:gd name="T10" fmla="*/ 760 w 76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0" h="11">
                  <a:moveTo>
                    <a:pt x="760" y="11"/>
                  </a:moveTo>
                  <a:lnTo>
                    <a:pt x="76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760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8" name="Freeform 334"/>
            <p:cNvSpPr/>
            <p:nvPr/>
          </p:nvSpPr>
          <p:spPr bwMode="auto">
            <a:xfrm>
              <a:off x="1184" y="2174"/>
              <a:ext cx="21" cy="3"/>
            </a:xfrm>
            <a:custGeom>
              <a:avLst/>
              <a:gdLst>
                <a:gd name="T0" fmla="*/ 53 w 63"/>
                <a:gd name="T1" fmla="*/ 10 h 10"/>
                <a:gd name="T2" fmla="*/ 57 w 63"/>
                <a:gd name="T3" fmla="*/ 3 h 10"/>
                <a:gd name="T4" fmla="*/ 63 w 63"/>
                <a:gd name="T5" fmla="*/ 0 h 10"/>
                <a:gd name="T6" fmla="*/ 0 w 63"/>
                <a:gd name="T7" fmla="*/ 0 h 10"/>
                <a:gd name="T8" fmla="*/ 5 w 63"/>
                <a:gd name="T9" fmla="*/ 3 h 10"/>
                <a:gd name="T10" fmla="*/ 11 w 63"/>
                <a:gd name="T11" fmla="*/ 10 h 10"/>
                <a:gd name="T12" fmla="*/ 53 w 6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0">
                  <a:moveTo>
                    <a:pt x="53" y="10"/>
                  </a:moveTo>
                  <a:lnTo>
                    <a:pt x="57" y="3"/>
                  </a:lnTo>
                  <a:lnTo>
                    <a:pt x="63" y="0"/>
                  </a:lnTo>
                  <a:lnTo>
                    <a:pt x="0" y="0"/>
                  </a:lnTo>
                  <a:lnTo>
                    <a:pt x="5" y="3"/>
                  </a:lnTo>
                  <a:lnTo>
                    <a:pt x="11" y="10"/>
                  </a:lnTo>
                  <a:lnTo>
                    <a:pt x="53" y="1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39" name="Freeform 335"/>
            <p:cNvSpPr/>
            <p:nvPr/>
          </p:nvSpPr>
          <p:spPr bwMode="auto">
            <a:xfrm>
              <a:off x="1187" y="2177"/>
              <a:ext cx="14" cy="4"/>
            </a:xfrm>
            <a:custGeom>
              <a:avLst/>
              <a:gdLst>
                <a:gd name="T0" fmla="*/ 39 w 42"/>
                <a:gd name="T1" fmla="*/ 3 h 11"/>
                <a:gd name="T2" fmla="*/ 42 w 42"/>
                <a:gd name="T3" fmla="*/ 0 h 11"/>
                <a:gd name="T4" fmla="*/ 0 w 42"/>
                <a:gd name="T5" fmla="*/ 0 h 11"/>
                <a:gd name="T6" fmla="*/ 3 w 42"/>
                <a:gd name="T7" fmla="*/ 11 h 11"/>
                <a:gd name="T8" fmla="*/ 35 w 42"/>
                <a:gd name="T9" fmla="*/ 11 h 11"/>
                <a:gd name="T10" fmla="*/ 39 w 4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39" y="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35" y="11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0" name="Freeform 336"/>
            <p:cNvSpPr/>
            <p:nvPr/>
          </p:nvSpPr>
          <p:spPr bwMode="auto">
            <a:xfrm>
              <a:off x="1184" y="2188"/>
              <a:ext cx="13" cy="4"/>
            </a:xfrm>
            <a:custGeom>
              <a:avLst/>
              <a:gdLst>
                <a:gd name="T0" fmla="*/ 39 w 40"/>
                <a:gd name="T1" fmla="*/ 12 h 12"/>
                <a:gd name="T2" fmla="*/ 40 w 40"/>
                <a:gd name="T3" fmla="*/ 0 h 12"/>
                <a:gd name="T4" fmla="*/ 10 w 40"/>
                <a:gd name="T5" fmla="*/ 0 h 12"/>
                <a:gd name="T6" fmla="*/ 0 w 40"/>
                <a:gd name="T7" fmla="*/ 12 h 12"/>
                <a:gd name="T8" fmla="*/ 39 w 4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39" y="12"/>
                  </a:moveTo>
                  <a:lnTo>
                    <a:pt x="40" y="0"/>
                  </a:lnTo>
                  <a:lnTo>
                    <a:pt x="10" y="0"/>
                  </a:lnTo>
                  <a:lnTo>
                    <a:pt x="0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1" name="Freeform 337"/>
            <p:cNvSpPr/>
            <p:nvPr/>
          </p:nvSpPr>
          <p:spPr bwMode="auto">
            <a:xfrm>
              <a:off x="1180" y="2192"/>
              <a:ext cx="17" cy="4"/>
            </a:xfrm>
            <a:custGeom>
              <a:avLst/>
              <a:gdLst>
                <a:gd name="T0" fmla="*/ 49 w 49"/>
                <a:gd name="T1" fmla="*/ 4 h 11"/>
                <a:gd name="T2" fmla="*/ 49 w 49"/>
                <a:gd name="T3" fmla="*/ 0 h 11"/>
                <a:gd name="T4" fmla="*/ 10 w 49"/>
                <a:gd name="T5" fmla="*/ 0 h 11"/>
                <a:gd name="T6" fmla="*/ 5 w 49"/>
                <a:gd name="T7" fmla="*/ 6 h 11"/>
                <a:gd name="T8" fmla="*/ 0 w 49"/>
                <a:gd name="T9" fmla="*/ 11 h 11"/>
                <a:gd name="T10" fmla="*/ 49 w 49"/>
                <a:gd name="T11" fmla="*/ 11 h 11"/>
                <a:gd name="T12" fmla="*/ 49 w 49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1">
                  <a:moveTo>
                    <a:pt x="49" y="4"/>
                  </a:moveTo>
                  <a:lnTo>
                    <a:pt x="49" y="0"/>
                  </a:lnTo>
                  <a:lnTo>
                    <a:pt x="10" y="0"/>
                  </a:lnTo>
                  <a:lnTo>
                    <a:pt x="5" y="6"/>
                  </a:lnTo>
                  <a:lnTo>
                    <a:pt x="0" y="11"/>
                  </a:lnTo>
                  <a:lnTo>
                    <a:pt x="49" y="11"/>
                  </a:lnTo>
                  <a:lnTo>
                    <a:pt x="49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2" name="Freeform 338"/>
            <p:cNvSpPr/>
            <p:nvPr/>
          </p:nvSpPr>
          <p:spPr bwMode="auto">
            <a:xfrm>
              <a:off x="1187" y="2185"/>
              <a:ext cx="11" cy="3"/>
            </a:xfrm>
            <a:custGeom>
              <a:avLst/>
              <a:gdLst>
                <a:gd name="T0" fmla="*/ 30 w 32"/>
                <a:gd name="T1" fmla="*/ 10 h 10"/>
                <a:gd name="T2" fmla="*/ 32 w 32"/>
                <a:gd name="T3" fmla="*/ 0 h 10"/>
                <a:gd name="T4" fmla="*/ 3 w 32"/>
                <a:gd name="T5" fmla="*/ 0 h 10"/>
                <a:gd name="T6" fmla="*/ 0 w 32"/>
                <a:gd name="T7" fmla="*/ 10 h 10"/>
                <a:gd name="T8" fmla="*/ 30 w 3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">
                  <a:moveTo>
                    <a:pt x="30" y="10"/>
                  </a:moveTo>
                  <a:lnTo>
                    <a:pt x="3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3" name="Freeform 339"/>
            <p:cNvSpPr/>
            <p:nvPr/>
          </p:nvSpPr>
          <p:spPr bwMode="auto">
            <a:xfrm>
              <a:off x="1188" y="2181"/>
              <a:ext cx="11" cy="4"/>
            </a:xfrm>
            <a:custGeom>
              <a:avLst/>
              <a:gdLst>
                <a:gd name="T0" fmla="*/ 1 w 33"/>
                <a:gd name="T1" fmla="*/ 4 h 12"/>
                <a:gd name="T2" fmla="*/ 0 w 33"/>
                <a:gd name="T3" fmla="*/ 12 h 12"/>
                <a:gd name="T4" fmla="*/ 29 w 33"/>
                <a:gd name="T5" fmla="*/ 12 h 12"/>
                <a:gd name="T6" fmla="*/ 33 w 33"/>
                <a:gd name="T7" fmla="*/ 0 h 12"/>
                <a:gd name="T8" fmla="*/ 1 w 33"/>
                <a:gd name="T9" fmla="*/ 0 h 12"/>
                <a:gd name="T10" fmla="*/ 1 w 33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2">
                  <a:moveTo>
                    <a:pt x="1" y="4"/>
                  </a:moveTo>
                  <a:lnTo>
                    <a:pt x="0" y="12"/>
                  </a:lnTo>
                  <a:lnTo>
                    <a:pt x="29" y="12"/>
                  </a:lnTo>
                  <a:lnTo>
                    <a:pt x="33" y="0"/>
                  </a:ln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4" name="Freeform 340"/>
            <p:cNvSpPr/>
            <p:nvPr/>
          </p:nvSpPr>
          <p:spPr bwMode="auto">
            <a:xfrm>
              <a:off x="1177" y="2196"/>
              <a:ext cx="20" cy="3"/>
            </a:xfrm>
            <a:custGeom>
              <a:avLst/>
              <a:gdLst>
                <a:gd name="T0" fmla="*/ 61 w 61"/>
                <a:gd name="T1" fmla="*/ 11 h 11"/>
                <a:gd name="T2" fmla="*/ 60 w 61"/>
                <a:gd name="T3" fmla="*/ 0 h 11"/>
                <a:gd name="T4" fmla="*/ 11 w 61"/>
                <a:gd name="T5" fmla="*/ 0 h 11"/>
                <a:gd name="T6" fmla="*/ 0 w 61"/>
                <a:gd name="T7" fmla="*/ 11 h 11"/>
                <a:gd name="T8" fmla="*/ 61 w 6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">
                  <a:moveTo>
                    <a:pt x="61" y="11"/>
                  </a:moveTo>
                  <a:lnTo>
                    <a:pt x="60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6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5" name="Freeform 341"/>
            <p:cNvSpPr/>
            <p:nvPr/>
          </p:nvSpPr>
          <p:spPr bwMode="auto">
            <a:xfrm>
              <a:off x="1173" y="2199"/>
              <a:ext cx="25" cy="4"/>
            </a:xfrm>
            <a:custGeom>
              <a:avLst/>
              <a:gdLst>
                <a:gd name="T0" fmla="*/ 75 w 75"/>
                <a:gd name="T1" fmla="*/ 11 h 11"/>
                <a:gd name="T2" fmla="*/ 73 w 75"/>
                <a:gd name="T3" fmla="*/ 5 h 11"/>
                <a:gd name="T4" fmla="*/ 73 w 75"/>
                <a:gd name="T5" fmla="*/ 0 h 11"/>
                <a:gd name="T6" fmla="*/ 12 w 75"/>
                <a:gd name="T7" fmla="*/ 0 h 11"/>
                <a:gd name="T8" fmla="*/ 0 w 75"/>
                <a:gd name="T9" fmla="*/ 11 h 11"/>
                <a:gd name="T10" fmla="*/ 75 w 7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1">
                  <a:moveTo>
                    <a:pt x="75" y="11"/>
                  </a:moveTo>
                  <a:lnTo>
                    <a:pt x="73" y="5"/>
                  </a:lnTo>
                  <a:lnTo>
                    <a:pt x="73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6" name="Freeform 342"/>
            <p:cNvSpPr/>
            <p:nvPr/>
          </p:nvSpPr>
          <p:spPr bwMode="auto">
            <a:xfrm>
              <a:off x="1169" y="2203"/>
              <a:ext cx="30" cy="4"/>
            </a:xfrm>
            <a:custGeom>
              <a:avLst/>
              <a:gdLst>
                <a:gd name="T0" fmla="*/ 60 w 90"/>
                <a:gd name="T1" fmla="*/ 4 h 12"/>
                <a:gd name="T2" fmla="*/ 58 w 90"/>
                <a:gd name="T3" fmla="*/ 12 h 12"/>
                <a:gd name="T4" fmla="*/ 90 w 90"/>
                <a:gd name="T5" fmla="*/ 12 h 12"/>
                <a:gd name="T6" fmla="*/ 86 w 90"/>
                <a:gd name="T7" fmla="*/ 0 h 12"/>
                <a:gd name="T8" fmla="*/ 11 w 90"/>
                <a:gd name="T9" fmla="*/ 0 h 12"/>
                <a:gd name="T10" fmla="*/ 4 w 90"/>
                <a:gd name="T11" fmla="*/ 7 h 12"/>
                <a:gd name="T12" fmla="*/ 0 w 90"/>
                <a:gd name="T13" fmla="*/ 12 h 12"/>
                <a:gd name="T14" fmla="*/ 54 w 90"/>
                <a:gd name="T15" fmla="*/ 12 h 12"/>
                <a:gd name="T16" fmla="*/ 54 w 90"/>
                <a:gd name="T17" fmla="*/ 7 h 12"/>
                <a:gd name="T18" fmla="*/ 54 w 90"/>
                <a:gd name="T19" fmla="*/ 5 h 12"/>
                <a:gd name="T20" fmla="*/ 54 w 90"/>
                <a:gd name="T21" fmla="*/ 4 h 12"/>
                <a:gd name="T22" fmla="*/ 55 w 90"/>
                <a:gd name="T23" fmla="*/ 4 h 12"/>
                <a:gd name="T24" fmla="*/ 60 w 90"/>
                <a:gd name="T2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2">
                  <a:moveTo>
                    <a:pt x="60" y="4"/>
                  </a:moveTo>
                  <a:lnTo>
                    <a:pt x="58" y="12"/>
                  </a:lnTo>
                  <a:lnTo>
                    <a:pt x="90" y="12"/>
                  </a:lnTo>
                  <a:lnTo>
                    <a:pt x="86" y="0"/>
                  </a:lnTo>
                  <a:lnTo>
                    <a:pt x="11" y="0"/>
                  </a:lnTo>
                  <a:lnTo>
                    <a:pt x="4" y="7"/>
                  </a:lnTo>
                  <a:lnTo>
                    <a:pt x="0" y="12"/>
                  </a:lnTo>
                  <a:lnTo>
                    <a:pt x="54" y="12"/>
                  </a:lnTo>
                  <a:lnTo>
                    <a:pt x="54" y="7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5" y="4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7" name="Freeform 343"/>
            <p:cNvSpPr/>
            <p:nvPr/>
          </p:nvSpPr>
          <p:spPr bwMode="auto">
            <a:xfrm>
              <a:off x="1188" y="2211"/>
              <a:ext cx="17" cy="3"/>
            </a:xfrm>
            <a:custGeom>
              <a:avLst/>
              <a:gdLst>
                <a:gd name="T0" fmla="*/ 52 w 52"/>
                <a:gd name="T1" fmla="*/ 11 h 11"/>
                <a:gd name="T2" fmla="*/ 46 w 52"/>
                <a:gd name="T3" fmla="*/ 6 h 11"/>
                <a:gd name="T4" fmla="*/ 41 w 52"/>
                <a:gd name="T5" fmla="*/ 0 h 11"/>
                <a:gd name="T6" fmla="*/ 1 w 52"/>
                <a:gd name="T7" fmla="*/ 0 h 11"/>
                <a:gd name="T8" fmla="*/ 0 w 52"/>
                <a:gd name="T9" fmla="*/ 11 h 11"/>
                <a:gd name="T10" fmla="*/ 52 w 5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">
                  <a:moveTo>
                    <a:pt x="52" y="11"/>
                  </a:moveTo>
                  <a:lnTo>
                    <a:pt x="46" y="6"/>
                  </a:lnTo>
                  <a:lnTo>
                    <a:pt x="4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8" name="Freeform 344"/>
            <p:cNvSpPr/>
            <p:nvPr/>
          </p:nvSpPr>
          <p:spPr bwMode="auto">
            <a:xfrm>
              <a:off x="1188" y="2207"/>
              <a:ext cx="13" cy="4"/>
            </a:xfrm>
            <a:custGeom>
              <a:avLst/>
              <a:gdLst>
                <a:gd name="T0" fmla="*/ 40 w 40"/>
                <a:gd name="T1" fmla="*/ 11 h 11"/>
                <a:gd name="T2" fmla="*/ 38 w 40"/>
                <a:gd name="T3" fmla="*/ 9 h 11"/>
                <a:gd name="T4" fmla="*/ 37 w 40"/>
                <a:gd name="T5" fmla="*/ 7 h 11"/>
                <a:gd name="T6" fmla="*/ 33 w 40"/>
                <a:gd name="T7" fmla="*/ 0 h 11"/>
                <a:gd name="T8" fmla="*/ 1 w 40"/>
                <a:gd name="T9" fmla="*/ 0 h 11"/>
                <a:gd name="T10" fmla="*/ 0 w 40"/>
                <a:gd name="T11" fmla="*/ 11 h 11"/>
                <a:gd name="T12" fmla="*/ 40 w 4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40" y="11"/>
                  </a:moveTo>
                  <a:lnTo>
                    <a:pt x="38" y="9"/>
                  </a:lnTo>
                  <a:lnTo>
                    <a:pt x="37" y="7"/>
                  </a:lnTo>
                  <a:lnTo>
                    <a:pt x="33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40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49" name="Freeform 345"/>
            <p:cNvSpPr/>
            <p:nvPr/>
          </p:nvSpPr>
          <p:spPr bwMode="auto">
            <a:xfrm>
              <a:off x="593" y="2181"/>
              <a:ext cx="571" cy="4"/>
            </a:xfrm>
            <a:custGeom>
              <a:avLst/>
              <a:gdLst>
                <a:gd name="T0" fmla="*/ 1714 w 1714"/>
                <a:gd name="T1" fmla="*/ 12 h 12"/>
                <a:gd name="T2" fmla="*/ 1711 w 1714"/>
                <a:gd name="T3" fmla="*/ 5 h 12"/>
                <a:gd name="T4" fmla="*/ 1711 w 1714"/>
                <a:gd name="T5" fmla="*/ 0 h 12"/>
                <a:gd name="T6" fmla="*/ 13 w 1714"/>
                <a:gd name="T7" fmla="*/ 0 h 12"/>
                <a:gd name="T8" fmla="*/ 0 w 1714"/>
                <a:gd name="T9" fmla="*/ 12 h 12"/>
                <a:gd name="T10" fmla="*/ 1714 w 171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4" h="12">
                  <a:moveTo>
                    <a:pt x="1714" y="12"/>
                  </a:moveTo>
                  <a:lnTo>
                    <a:pt x="1711" y="5"/>
                  </a:lnTo>
                  <a:lnTo>
                    <a:pt x="1711" y="0"/>
                  </a:lnTo>
                  <a:lnTo>
                    <a:pt x="13" y="0"/>
                  </a:lnTo>
                  <a:lnTo>
                    <a:pt x="0" y="12"/>
                  </a:lnTo>
                  <a:lnTo>
                    <a:pt x="1714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0" name="Freeform 346"/>
            <p:cNvSpPr/>
            <p:nvPr/>
          </p:nvSpPr>
          <p:spPr bwMode="auto">
            <a:xfrm>
              <a:off x="589" y="2185"/>
              <a:ext cx="594" cy="3"/>
            </a:xfrm>
            <a:custGeom>
              <a:avLst/>
              <a:gdLst>
                <a:gd name="T0" fmla="*/ 1726 w 1784"/>
                <a:gd name="T1" fmla="*/ 2 h 10"/>
                <a:gd name="T2" fmla="*/ 1726 w 1784"/>
                <a:gd name="T3" fmla="*/ 0 h 10"/>
                <a:gd name="T4" fmla="*/ 12 w 1784"/>
                <a:gd name="T5" fmla="*/ 0 h 10"/>
                <a:gd name="T6" fmla="*/ 0 w 1784"/>
                <a:gd name="T7" fmla="*/ 10 h 10"/>
                <a:gd name="T8" fmla="*/ 1780 w 1784"/>
                <a:gd name="T9" fmla="*/ 10 h 10"/>
                <a:gd name="T10" fmla="*/ 1784 w 1784"/>
                <a:gd name="T11" fmla="*/ 0 h 10"/>
                <a:gd name="T12" fmla="*/ 1741 w 1784"/>
                <a:gd name="T13" fmla="*/ 0 h 10"/>
                <a:gd name="T14" fmla="*/ 1740 w 1784"/>
                <a:gd name="T15" fmla="*/ 3 h 10"/>
                <a:gd name="T16" fmla="*/ 1734 w 1784"/>
                <a:gd name="T17" fmla="*/ 4 h 10"/>
                <a:gd name="T18" fmla="*/ 1726 w 1784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4" h="10">
                  <a:moveTo>
                    <a:pt x="1726" y="2"/>
                  </a:moveTo>
                  <a:lnTo>
                    <a:pt x="1726" y="0"/>
                  </a:lnTo>
                  <a:lnTo>
                    <a:pt x="12" y="0"/>
                  </a:lnTo>
                  <a:lnTo>
                    <a:pt x="0" y="10"/>
                  </a:lnTo>
                  <a:lnTo>
                    <a:pt x="1780" y="10"/>
                  </a:lnTo>
                  <a:lnTo>
                    <a:pt x="1784" y="0"/>
                  </a:lnTo>
                  <a:lnTo>
                    <a:pt x="1741" y="0"/>
                  </a:lnTo>
                  <a:lnTo>
                    <a:pt x="1740" y="3"/>
                  </a:lnTo>
                  <a:lnTo>
                    <a:pt x="1734" y="4"/>
                  </a:lnTo>
                  <a:lnTo>
                    <a:pt x="1726" y="2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1" name="Freeform 347"/>
            <p:cNvSpPr/>
            <p:nvPr/>
          </p:nvSpPr>
          <p:spPr bwMode="auto">
            <a:xfrm>
              <a:off x="597" y="2177"/>
              <a:ext cx="568" cy="4"/>
            </a:xfrm>
            <a:custGeom>
              <a:avLst/>
              <a:gdLst>
                <a:gd name="T0" fmla="*/ 1698 w 1703"/>
                <a:gd name="T1" fmla="*/ 11 h 11"/>
                <a:gd name="T2" fmla="*/ 1703 w 1703"/>
                <a:gd name="T3" fmla="*/ 0 h 11"/>
                <a:gd name="T4" fmla="*/ 13 w 1703"/>
                <a:gd name="T5" fmla="*/ 0 h 11"/>
                <a:gd name="T6" fmla="*/ 7 w 1703"/>
                <a:gd name="T7" fmla="*/ 5 h 11"/>
                <a:gd name="T8" fmla="*/ 0 w 1703"/>
                <a:gd name="T9" fmla="*/ 11 h 11"/>
                <a:gd name="T10" fmla="*/ 1698 w 170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3" h="11">
                  <a:moveTo>
                    <a:pt x="1698" y="11"/>
                  </a:moveTo>
                  <a:lnTo>
                    <a:pt x="1703" y="0"/>
                  </a:lnTo>
                  <a:lnTo>
                    <a:pt x="13" y="0"/>
                  </a:lnTo>
                  <a:lnTo>
                    <a:pt x="7" y="5"/>
                  </a:lnTo>
                  <a:lnTo>
                    <a:pt x="0" y="11"/>
                  </a:lnTo>
                  <a:lnTo>
                    <a:pt x="1698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2" name="Freeform 348"/>
            <p:cNvSpPr/>
            <p:nvPr/>
          </p:nvSpPr>
          <p:spPr bwMode="auto">
            <a:xfrm>
              <a:off x="1167" y="2177"/>
              <a:ext cx="17" cy="4"/>
            </a:xfrm>
            <a:custGeom>
              <a:avLst/>
              <a:gdLst>
                <a:gd name="T0" fmla="*/ 49 w 49"/>
                <a:gd name="T1" fmla="*/ 11 h 11"/>
                <a:gd name="T2" fmla="*/ 45 w 49"/>
                <a:gd name="T3" fmla="*/ 0 h 11"/>
                <a:gd name="T4" fmla="*/ 4 w 49"/>
                <a:gd name="T5" fmla="*/ 0 h 11"/>
                <a:gd name="T6" fmla="*/ 0 w 49"/>
                <a:gd name="T7" fmla="*/ 7 h 11"/>
                <a:gd name="T8" fmla="*/ 3 w 49"/>
                <a:gd name="T9" fmla="*/ 11 h 11"/>
                <a:gd name="T10" fmla="*/ 49 w 49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1">
                  <a:moveTo>
                    <a:pt x="49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3" name="Freeform 349"/>
            <p:cNvSpPr/>
            <p:nvPr/>
          </p:nvSpPr>
          <p:spPr bwMode="auto">
            <a:xfrm>
              <a:off x="1169" y="2174"/>
              <a:ext cx="13" cy="3"/>
            </a:xfrm>
            <a:custGeom>
              <a:avLst/>
              <a:gdLst>
                <a:gd name="T0" fmla="*/ 41 w 41"/>
                <a:gd name="T1" fmla="*/ 10 h 10"/>
                <a:gd name="T2" fmla="*/ 39 w 41"/>
                <a:gd name="T3" fmla="*/ 7 h 10"/>
                <a:gd name="T4" fmla="*/ 30 w 41"/>
                <a:gd name="T5" fmla="*/ 1 h 10"/>
                <a:gd name="T6" fmla="*/ 19 w 41"/>
                <a:gd name="T7" fmla="*/ 0 h 10"/>
                <a:gd name="T8" fmla="*/ 3 w 41"/>
                <a:gd name="T9" fmla="*/ 3 h 10"/>
                <a:gd name="T10" fmla="*/ 0 w 41"/>
                <a:gd name="T11" fmla="*/ 10 h 10"/>
                <a:gd name="T12" fmla="*/ 41 w 4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41" y="10"/>
                  </a:moveTo>
                  <a:lnTo>
                    <a:pt x="39" y="7"/>
                  </a:lnTo>
                  <a:lnTo>
                    <a:pt x="30" y="1"/>
                  </a:lnTo>
                  <a:lnTo>
                    <a:pt x="19" y="0"/>
                  </a:lnTo>
                  <a:lnTo>
                    <a:pt x="3" y="3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4" name="Freeform 350"/>
            <p:cNvSpPr/>
            <p:nvPr/>
          </p:nvSpPr>
          <p:spPr bwMode="auto">
            <a:xfrm>
              <a:off x="601" y="2174"/>
              <a:ext cx="568" cy="3"/>
            </a:xfrm>
            <a:custGeom>
              <a:avLst/>
              <a:gdLst>
                <a:gd name="T0" fmla="*/ 1697 w 1702"/>
                <a:gd name="T1" fmla="*/ 2 h 10"/>
                <a:gd name="T2" fmla="*/ 1702 w 1702"/>
                <a:gd name="T3" fmla="*/ 0 h 10"/>
                <a:gd name="T4" fmla="*/ 8 w 1702"/>
                <a:gd name="T5" fmla="*/ 0 h 10"/>
                <a:gd name="T6" fmla="*/ 0 w 1702"/>
                <a:gd name="T7" fmla="*/ 10 h 10"/>
                <a:gd name="T8" fmla="*/ 1690 w 1702"/>
                <a:gd name="T9" fmla="*/ 10 h 10"/>
                <a:gd name="T10" fmla="*/ 1692 w 1702"/>
                <a:gd name="T11" fmla="*/ 4 h 10"/>
                <a:gd name="T12" fmla="*/ 1697 w 1702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2" h="10">
                  <a:moveTo>
                    <a:pt x="1697" y="2"/>
                  </a:moveTo>
                  <a:lnTo>
                    <a:pt x="1702" y="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1690" y="10"/>
                  </a:lnTo>
                  <a:lnTo>
                    <a:pt x="1692" y="4"/>
                  </a:lnTo>
                  <a:lnTo>
                    <a:pt x="1697" y="2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5" name="Freeform 351"/>
            <p:cNvSpPr/>
            <p:nvPr/>
          </p:nvSpPr>
          <p:spPr bwMode="auto">
            <a:xfrm>
              <a:off x="1168" y="2181"/>
              <a:ext cx="16" cy="4"/>
            </a:xfrm>
            <a:custGeom>
              <a:avLst/>
              <a:gdLst>
                <a:gd name="T0" fmla="*/ 2 w 46"/>
                <a:gd name="T1" fmla="*/ 10 h 12"/>
                <a:gd name="T2" fmla="*/ 2 w 46"/>
                <a:gd name="T3" fmla="*/ 12 h 12"/>
                <a:gd name="T4" fmla="*/ 45 w 46"/>
                <a:gd name="T5" fmla="*/ 12 h 12"/>
                <a:gd name="T6" fmla="*/ 46 w 46"/>
                <a:gd name="T7" fmla="*/ 5 h 12"/>
                <a:gd name="T8" fmla="*/ 46 w 46"/>
                <a:gd name="T9" fmla="*/ 0 h 12"/>
                <a:gd name="T10" fmla="*/ 0 w 46"/>
                <a:gd name="T11" fmla="*/ 0 h 12"/>
                <a:gd name="T12" fmla="*/ 2 w 46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2" y="10"/>
                  </a:moveTo>
                  <a:lnTo>
                    <a:pt x="2" y="12"/>
                  </a:lnTo>
                  <a:lnTo>
                    <a:pt x="45" y="12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0" y="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6" name="Freeform 352"/>
            <p:cNvSpPr/>
            <p:nvPr/>
          </p:nvSpPr>
          <p:spPr bwMode="auto">
            <a:xfrm>
              <a:off x="584" y="2188"/>
              <a:ext cx="598" cy="4"/>
            </a:xfrm>
            <a:custGeom>
              <a:avLst/>
              <a:gdLst>
                <a:gd name="T0" fmla="*/ 1788 w 1794"/>
                <a:gd name="T1" fmla="*/ 12 h 12"/>
                <a:gd name="T2" fmla="*/ 1793 w 1794"/>
                <a:gd name="T3" fmla="*/ 5 h 12"/>
                <a:gd name="T4" fmla="*/ 1794 w 1794"/>
                <a:gd name="T5" fmla="*/ 0 h 12"/>
                <a:gd name="T6" fmla="*/ 14 w 1794"/>
                <a:gd name="T7" fmla="*/ 0 h 12"/>
                <a:gd name="T8" fmla="*/ 0 w 1794"/>
                <a:gd name="T9" fmla="*/ 12 h 12"/>
                <a:gd name="T10" fmla="*/ 1788 w 1794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4" h="12">
                  <a:moveTo>
                    <a:pt x="1788" y="12"/>
                  </a:moveTo>
                  <a:lnTo>
                    <a:pt x="1793" y="5"/>
                  </a:lnTo>
                  <a:lnTo>
                    <a:pt x="1794" y="0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1788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7" name="Freeform 353"/>
            <p:cNvSpPr/>
            <p:nvPr/>
          </p:nvSpPr>
          <p:spPr bwMode="auto">
            <a:xfrm>
              <a:off x="572" y="2199"/>
              <a:ext cx="601" cy="4"/>
            </a:xfrm>
            <a:custGeom>
              <a:avLst/>
              <a:gdLst>
                <a:gd name="T0" fmla="*/ 1793 w 1803"/>
                <a:gd name="T1" fmla="*/ 11 h 11"/>
                <a:gd name="T2" fmla="*/ 1803 w 1803"/>
                <a:gd name="T3" fmla="*/ 0 h 11"/>
                <a:gd name="T4" fmla="*/ 12 w 1803"/>
                <a:gd name="T5" fmla="*/ 0 h 11"/>
                <a:gd name="T6" fmla="*/ 0 w 1803"/>
                <a:gd name="T7" fmla="*/ 11 h 11"/>
                <a:gd name="T8" fmla="*/ 1793 w 180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3" h="11">
                  <a:moveTo>
                    <a:pt x="1793" y="11"/>
                  </a:moveTo>
                  <a:lnTo>
                    <a:pt x="1803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93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8" name="Freeform 354"/>
            <p:cNvSpPr/>
            <p:nvPr/>
          </p:nvSpPr>
          <p:spPr bwMode="auto">
            <a:xfrm>
              <a:off x="570" y="2203"/>
              <a:ext cx="600" cy="4"/>
            </a:xfrm>
            <a:custGeom>
              <a:avLst/>
              <a:gdLst>
                <a:gd name="T0" fmla="*/ 1789 w 1798"/>
                <a:gd name="T1" fmla="*/ 10 h 12"/>
                <a:gd name="T2" fmla="*/ 1798 w 1798"/>
                <a:gd name="T3" fmla="*/ 0 h 12"/>
                <a:gd name="T4" fmla="*/ 5 w 1798"/>
                <a:gd name="T5" fmla="*/ 0 h 12"/>
                <a:gd name="T6" fmla="*/ 0 w 1798"/>
                <a:gd name="T7" fmla="*/ 2 h 12"/>
                <a:gd name="T8" fmla="*/ 6 w 1798"/>
                <a:gd name="T9" fmla="*/ 12 h 12"/>
                <a:gd name="T10" fmla="*/ 1788 w 1798"/>
                <a:gd name="T11" fmla="*/ 12 h 12"/>
                <a:gd name="T12" fmla="*/ 1789 w 1798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8" h="12">
                  <a:moveTo>
                    <a:pt x="1789" y="10"/>
                  </a:moveTo>
                  <a:lnTo>
                    <a:pt x="1798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6" y="12"/>
                  </a:lnTo>
                  <a:lnTo>
                    <a:pt x="1788" y="12"/>
                  </a:lnTo>
                  <a:lnTo>
                    <a:pt x="1789" y="1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59" name="Freeform 355"/>
            <p:cNvSpPr/>
            <p:nvPr/>
          </p:nvSpPr>
          <p:spPr bwMode="auto">
            <a:xfrm>
              <a:off x="576" y="2196"/>
              <a:ext cx="600" cy="3"/>
            </a:xfrm>
            <a:custGeom>
              <a:avLst/>
              <a:gdLst>
                <a:gd name="T0" fmla="*/ 1791 w 1800"/>
                <a:gd name="T1" fmla="*/ 11 h 11"/>
                <a:gd name="T2" fmla="*/ 1800 w 1800"/>
                <a:gd name="T3" fmla="*/ 0 h 11"/>
                <a:gd name="T4" fmla="*/ 12 w 1800"/>
                <a:gd name="T5" fmla="*/ 0 h 11"/>
                <a:gd name="T6" fmla="*/ 0 w 1800"/>
                <a:gd name="T7" fmla="*/ 11 h 11"/>
                <a:gd name="T8" fmla="*/ 1791 w 180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0" h="11">
                  <a:moveTo>
                    <a:pt x="1791" y="11"/>
                  </a:moveTo>
                  <a:lnTo>
                    <a:pt x="1800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9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0" name="Freeform 356"/>
            <p:cNvSpPr/>
            <p:nvPr/>
          </p:nvSpPr>
          <p:spPr bwMode="auto">
            <a:xfrm>
              <a:off x="1166" y="2207"/>
              <a:ext cx="21" cy="4"/>
            </a:xfrm>
            <a:custGeom>
              <a:avLst/>
              <a:gdLst>
                <a:gd name="T0" fmla="*/ 53 w 63"/>
                <a:gd name="T1" fmla="*/ 11 h 11"/>
                <a:gd name="T2" fmla="*/ 54 w 63"/>
                <a:gd name="T3" fmla="*/ 9 h 11"/>
                <a:gd name="T4" fmla="*/ 57 w 63"/>
                <a:gd name="T5" fmla="*/ 7 h 11"/>
                <a:gd name="T6" fmla="*/ 63 w 63"/>
                <a:gd name="T7" fmla="*/ 0 h 11"/>
                <a:gd name="T8" fmla="*/ 9 w 63"/>
                <a:gd name="T9" fmla="*/ 0 h 11"/>
                <a:gd name="T10" fmla="*/ 0 w 63"/>
                <a:gd name="T11" fmla="*/ 11 h 11"/>
                <a:gd name="T12" fmla="*/ 53 w 6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1">
                  <a:moveTo>
                    <a:pt x="53" y="11"/>
                  </a:moveTo>
                  <a:lnTo>
                    <a:pt x="54" y="9"/>
                  </a:lnTo>
                  <a:lnTo>
                    <a:pt x="57" y="7"/>
                  </a:lnTo>
                  <a:lnTo>
                    <a:pt x="63" y="0"/>
                  </a:lnTo>
                  <a:lnTo>
                    <a:pt x="9" y="0"/>
                  </a:lnTo>
                  <a:lnTo>
                    <a:pt x="0" y="11"/>
                  </a:lnTo>
                  <a:lnTo>
                    <a:pt x="53" y="1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1" name="Freeform 357"/>
            <p:cNvSpPr/>
            <p:nvPr/>
          </p:nvSpPr>
          <p:spPr bwMode="auto">
            <a:xfrm>
              <a:off x="1165" y="2211"/>
              <a:ext cx="19" cy="1"/>
            </a:xfrm>
            <a:custGeom>
              <a:avLst/>
              <a:gdLst>
                <a:gd name="T0" fmla="*/ 48 w 55"/>
                <a:gd name="T1" fmla="*/ 1 h 1"/>
                <a:gd name="T2" fmla="*/ 55 w 55"/>
                <a:gd name="T3" fmla="*/ 0 h 1"/>
                <a:gd name="T4" fmla="*/ 2 w 55"/>
                <a:gd name="T5" fmla="*/ 0 h 1"/>
                <a:gd name="T6" fmla="*/ 0 w 55"/>
                <a:gd name="T7" fmla="*/ 1 h 1"/>
                <a:gd name="T8" fmla="*/ 48 w 5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">
                  <a:moveTo>
                    <a:pt x="48" y="1"/>
                  </a:moveTo>
                  <a:lnTo>
                    <a:pt x="55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48" y="1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2" name="Freeform 358"/>
            <p:cNvSpPr/>
            <p:nvPr/>
          </p:nvSpPr>
          <p:spPr bwMode="auto">
            <a:xfrm>
              <a:off x="574" y="2211"/>
              <a:ext cx="589" cy="3"/>
            </a:xfrm>
            <a:custGeom>
              <a:avLst/>
              <a:gdLst>
                <a:gd name="T0" fmla="*/ 1764 w 1766"/>
                <a:gd name="T1" fmla="*/ 11 h 11"/>
                <a:gd name="T2" fmla="*/ 1764 w 1766"/>
                <a:gd name="T3" fmla="*/ 2 h 11"/>
                <a:gd name="T4" fmla="*/ 1766 w 1766"/>
                <a:gd name="T5" fmla="*/ 0 h 11"/>
                <a:gd name="T6" fmla="*/ 0 w 1766"/>
                <a:gd name="T7" fmla="*/ 0 h 11"/>
                <a:gd name="T8" fmla="*/ 7 w 1766"/>
                <a:gd name="T9" fmla="*/ 11 h 11"/>
                <a:gd name="T10" fmla="*/ 1764 w 176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6" h="11">
                  <a:moveTo>
                    <a:pt x="1764" y="11"/>
                  </a:moveTo>
                  <a:lnTo>
                    <a:pt x="1764" y="2"/>
                  </a:lnTo>
                  <a:lnTo>
                    <a:pt x="1766" y="0"/>
                  </a:lnTo>
                  <a:lnTo>
                    <a:pt x="0" y="0"/>
                  </a:lnTo>
                  <a:lnTo>
                    <a:pt x="7" y="11"/>
                  </a:lnTo>
                  <a:lnTo>
                    <a:pt x="1764" y="11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3" name="Freeform 359"/>
            <p:cNvSpPr/>
            <p:nvPr/>
          </p:nvSpPr>
          <p:spPr bwMode="auto">
            <a:xfrm>
              <a:off x="572" y="2207"/>
              <a:ext cx="594" cy="4"/>
            </a:xfrm>
            <a:custGeom>
              <a:avLst/>
              <a:gdLst>
                <a:gd name="T0" fmla="*/ 1772 w 1782"/>
                <a:gd name="T1" fmla="*/ 11 h 11"/>
                <a:gd name="T2" fmla="*/ 1782 w 1782"/>
                <a:gd name="T3" fmla="*/ 0 h 11"/>
                <a:gd name="T4" fmla="*/ 0 w 1782"/>
                <a:gd name="T5" fmla="*/ 0 h 11"/>
                <a:gd name="T6" fmla="*/ 6 w 1782"/>
                <a:gd name="T7" fmla="*/ 11 h 11"/>
                <a:gd name="T8" fmla="*/ 1772 w 178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2" h="11">
                  <a:moveTo>
                    <a:pt x="1772" y="11"/>
                  </a:moveTo>
                  <a:lnTo>
                    <a:pt x="1782" y="0"/>
                  </a:lnTo>
                  <a:lnTo>
                    <a:pt x="0" y="0"/>
                  </a:lnTo>
                  <a:lnTo>
                    <a:pt x="6" y="11"/>
                  </a:lnTo>
                  <a:lnTo>
                    <a:pt x="1772" y="1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4" name="Freeform 360"/>
            <p:cNvSpPr/>
            <p:nvPr/>
          </p:nvSpPr>
          <p:spPr bwMode="auto">
            <a:xfrm>
              <a:off x="580" y="2192"/>
              <a:ext cx="600" cy="4"/>
            </a:xfrm>
            <a:custGeom>
              <a:avLst/>
              <a:gdLst>
                <a:gd name="T0" fmla="*/ 1788 w 1800"/>
                <a:gd name="T1" fmla="*/ 11 h 11"/>
                <a:gd name="T2" fmla="*/ 1800 w 1800"/>
                <a:gd name="T3" fmla="*/ 0 h 11"/>
                <a:gd name="T4" fmla="*/ 12 w 1800"/>
                <a:gd name="T5" fmla="*/ 0 h 11"/>
                <a:gd name="T6" fmla="*/ 0 w 1800"/>
                <a:gd name="T7" fmla="*/ 11 h 11"/>
                <a:gd name="T8" fmla="*/ 1788 w 180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0" h="11">
                  <a:moveTo>
                    <a:pt x="1788" y="11"/>
                  </a:moveTo>
                  <a:lnTo>
                    <a:pt x="1800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1788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5" name="Freeform 361"/>
            <p:cNvSpPr/>
            <p:nvPr/>
          </p:nvSpPr>
          <p:spPr bwMode="auto">
            <a:xfrm>
              <a:off x="3345" y="2052"/>
              <a:ext cx="1" cy="17"/>
            </a:xfrm>
            <a:custGeom>
              <a:avLst/>
              <a:gdLst>
                <a:gd name="T0" fmla="*/ 1 w 3"/>
                <a:gd name="T1" fmla="*/ 51 h 51"/>
                <a:gd name="T2" fmla="*/ 3 w 3"/>
                <a:gd name="T3" fmla="*/ 0 h 51"/>
                <a:gd name="T4" fmla="*/ 0 w 3"/>
                <a:gd name="T5" fmla="*/ 2 h 51"/>
                <a:gd name="T6" fmla="*/ 1 w 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1">
                  <a:moveTo>
                    <a:pt x="1" y="51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6" name="Freeform 362"/>
            <p:cNvSpPr/>
            <p:nvPr/>
          </p:nvSpPr>
          <p:spPr bwMode="auto">
            <a:xfrm>
              <a:off x="3652" y="2052"/>
              <a:ext cx="1" cy="17"/>
            </a:xfrm>
            <a:custGeom>
              <a:avLst/>
              <a:gdLst>
                <a:gd name="T0" fmla="*/ 1 w 2"/>
                <a:gd name="T1" fmla="*/ 51 h 51"/>
                <a:gd name="T2" fmla="*/ 2 w 2"/>
                <a:gd name="T3" fmla="*/ 0 h 51"/>
                <a:gd name="T4" fmla="*/ 0 w 2"/>
                <a:gd name="T5" fmla="*/ 2 h 51"/>
                <a:gd name="T6" fmla="*/ 1 w 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1">
                  <a:moveTo>
                    <a:pt x="1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7" name="Freeform 363"/>
            <p:cNvSpPr/>
            <p:nvPr/>
          </p:nvSpPr>
          <p:spPr bwMode="auto">
            <a:xfrm>
              <a:off x="3962" y="2052"/>
              <a:ext cx="1" cy="9"/>
            </a:xfrm>
            <a:custGeom>
              <a:avLst/>
              <a:gdLst>
                <a:gd name="T0" fmla="*/ 1 w 1"/>
                <a:gd name="T1" fmla="*/ 26 h 26"/>
                <a:gd name="T2" fmla="*/ 1 w 1"/>
                <a:gd name="T3" fmla="*/ 0 h 26"/>
                <a:gd name="T4" fmla="*/ 0 w 1"/>
                <a:gd name="T5" fmla="*/ 0 h 26"/>
                <a:gd name="T6" fmla="*/ 1 w 1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6">
                  <a:moveTo>
                    <a:pt x="1" y="26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8" name="Freeform 364"/>
            <p:cNvSpPr/>
            <p:nvPr/>
          </p:nvSpPr>
          <p:spPr bwMode="auto">
            <a:xfrm>
              <a:off x="3962" y="2052"/>
              <a:ext cx="1" cy="17"/>
            </a:xfrm>
            <a:custGeom>
              <a:avLst/>
              <a:gdLst>
                <a:gd name="T0" fmla="*/ 0 w 2"/>
                <a:gd name="T1" fmla="*/ 51 h 51"/>
                <a:gd name="T2" fmla="*/ 2 w 2"/>
                <a:gd name="T3" fmla="*/ 0 h 51"/>
                <a:gd name="T4" fmla="*/ 0 w 2"/>
                <a:gd name="T5" fmla="*/ 2 h 51"/>
                <a:gd name="T6" fmla="*/ 0 w 2"/>
                <a:gd name="T7" fmla="*/ 28 h 51"/>
                <a:gd name="T8" fmla="*/ 0 w 2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1">
                  <a:moveTo>
                    <a:pt x="0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8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69" name="Freeform 365"/>
            <p:cNvSpPr/>
            <p:nvPr/>
          </p:nvSpPr>
          <p:spPr bwMode="auto">
            <a:xfrm>
              <a:off x="4966" y="2165"/>
              <a:ext cx="29" cy="44"/>
            </a:xfrm>
            <a:custGeom>
              <a:avLst/>
              <a:gdLst>
                <a:gd name="T0" fmla="*/ 89 w 89"/>
                <a:gd name="T1" fmla="*/ 95 h 131"/>
                <a:gd name="T2" fmla="*/ 85 w 89"/>
                <a:gd name="T3" fmla="*/ 92 h 131"/>
                <a:gd name="T4" fmla="*/ 73 w 89"/>
                <a:gd name="T5" fmla="*/ 115 h 131"/>
                <a:gd name="T6" fmla="*/ 71 w 89"/>
                <a:gd name="T7" fmla="*/ 115 h 131"/>
                <a:gd name="T8" fmla="*/ 69 w 89"/>
                <a:gd name="T9" fmla="*/ 115 h 131"/>
                <a:gd name="T10" fmla="*/ 69 w 89"/>
                <a:gd name="T11" fmla="*/ 116 h 131"/>
                <a:gd name="T12" fmla="*/ 67 w 89"/>
                <a:gd name="T13" fmla="*/ 119 h 131"/>
                <a:gd name="T14" fmla="*/ 62 w 89"/>
                <a:gd name="T15" fmla="*/ 122 h 131"/>
                <a:gd name="T16" fmla="*/ 58 w 89"/>
                <a:gd name="T17" fmla="*/ 122 h 131"/>
                <a:gd name="T18" fmla="*/ 56 w 89"/>
                <a:gd name="T19" fmla="*/ 124 h 131"/>
                <a:gd name="T20" fmla="*/ 51 w 89"/>
                <a:gd name="T21" fmla="*/ 125 h 131"/>
                <a:gd name="T22" fmla="*/ 42 w 89"/>
                <a:gd name="T23" fmla="*/ 124 h 131"/>
                <a:gd name="T24" fmla="*/ 34 w 89"/>
                <a:gd name="T25" fmla="*/ 120 h 131"/>
                <a:gd name="T26" fmla="*/ 27 w 89"/>
                <a:gd name="T27" fmla="*/ 114 h 131"/>
                <a:gd name="T28" fmla="*/ 23 w 89"/>
                <a:gd name="T29" fmla="*/ 108 h 131"/>
                <a:gd name="T30" fmla="*/ 17 w 89"/>
                <a:gd name="T31" fmla="*/ 89 h 131"/>
                <a:gd name="T32" fmla="*/ 16 w 89"/>
                <a:gd name="T33" fmla="*/ 64 h 131"/>
                <a:gd name="T34" fmla="*/ 17 w 89"/>
                <a:gd name="T35" fmla="*/ 40 h 131"/>
                <a:gd name="T36" fmla="*/ 25 w 89"/>
                <a:gd name="T37" fmla="*/ 22 h 131"/>
                <a:gd name="T38" fmla="*/ 35 w 89"/>
                <a:gd name="T39" fmla="*/ 9 h 131"/>
                <a:gd name="T40" fmla="*/ 51 w 89"/>
                <a:gd name="T41" fmla="*/ 5 h 131"/>
                <a:gd name="T42" fmla="*/ 73 w 89"/>
                <a:gd name="T43" fmla="*/ 12 h 131"/>
                <a:gd name="T44" fmla="*/ 85 w 89"/>
                <a:gd name="T45" fmla="*/ 34 h 131"/>
                <a:gd name="T46" fmla="*/ 89 w 89"/>
                <a:gd name="T47" fmla="*/ 33 h 131"/>
                <a:gd name="T48" fmla="*/ 83 w 89"/>
                <a:gd name="T49" fmla="*/ 0 h 131"/>
                <a:gd name="T50" fmla="*/ 79 w 89"/>
                <a:gd name="T51" fmla="*/ 3 h 131"/>
                <a:gd name="T52" fmla="*/ 74 w 89"/>
                <a:gd name="T53" fmla="*/ 3 h 131"/>
                <a:gd name="T54" fmla="*/ 54 w 89"/>
                <a:gd name="T55" fmla="*/ 0 h 131"/>
                <a:gd name="T56" fmla="*/ 42 w 89"/>
                <a:gd name="T57" fmla="*/ 0 h 131"/>
                <a:gd name="T58" fmla="*/ 32 w 89"/>
                <a:gd name="T59" fmla="*/ 4 h 131"/>
                <a:gd name="T60" fmla="*/ 22 w 89"/>
                <a:gd name="T61" fmla="*/ 10 h 131"/>
                <a:gd name="T62" fmla="*/ 15 w 89"/>
                <a:gd name="T63" fmla="*/ 18 h 131"/>
                <a:gd name="T64" fmla="*/ 4 w 89"/>
                <a:gd name="T65" fmla="*/ 39 h 131"/>
                <a:gd name="T66" fmla="*/ 0 w 89"/>
                <a:gd name="T67" fmla="*/ 51 h 131"/>
                <a:gd name="T68" fmla="*/ 0 w 89"/>
                <a:gd name="T69" fmla="*/ 66 h 131"/>
                <a:gd name="T70" fmla="*/ 0 w 89"/>
                <a:gd name="T71" fmla="*/ 81 h 131"/>
                <a:gd name="T72" fmla="*/ 3 w 89"/>
                <a:gd name="T73" fmla="*/ 95 h 131"/>
                <a:gd name="T74" fmla="*/ 6 w 89"/>
                <a:gd name="T75" fmla="*/ 105 h 131"/>
                <a:gd name="T76" fmla="*/ 14 w 89"/>
                <a:gd name="T77" fmla="*/ 115 h 131"/>
                <a:gd name="T78" fmla="*/ 21 w 89"/>
                <a:gd name="T79" fmla="*/ 121 h 131"/>
                <a:gd name="T80" fmla="*/ 29 w 89"/>
                <a:gd name="T81" fmla="*/ 126 h 131"/>
                <a:gd name="T82" fmla="*/ 39 w 89"/>
                <a:gd name="T83" fmla="*/ 130 h 131"/>
                <a:gd name="T84" fmla="*/ 50 w 89"/>
                <a:gd name="T85" fmla="*/ 131 h 131"/>
                <a:gd name="T86" fmla="*/ 62 w 89"/>
                <a:gd name="T87" fmla="*/ 128 h 131"/>
                <a:gd name="T88" fmla="*/ 65 w 89"/>
                <a:gd name="T89" fmla="*/ 126 h 131"/>
                <a:gd name="T90" fmla="*/ 65 w 89"/>
                <a:gd name="T91" fmla="*/ 125 h 131"/>
                <a:gd name="T92" fmla="*/ 66 w 89"/>
                <a:gd name="T93" fmla="*/ 125 h 131"/>
                <a:gd name="T94" fmla="*/ 68 w 89"/>
                <a:gd name="T95" fmla="*/ 125 h 131"/>
                <a:gd name="T96" fmla="*/ 75 w 89"/>
                <a:gd name="T97" fmla="*/ 121 h 131"/>
                <a:gd name="T98" fmla="*/ 89 w 89"/>
                <a:gd name="T99" fmla="*/ 9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" h="131">
                  <a:moveTo>
                    <a:pt x="89" y="95"/>
                  </a:moveTo>
                  <a:lnTo>
                    <a:pt x="85" y="92"/>
                  </a:lnTo>
                  <a:lnTo>
                    <a:pt x="73" y="115"/>
                  </a:lnTo>
                  <a:lnTo>
                    <a:pt x="71" y="115"/>
                  </a:lnTo>
                  <a:lnTo>
                    <a:pt x="69" y="115"/>
                  </a:lnTo>
                  <a:lnTo>
                    <a:pt x="69" y="116"/>
                  </a:lnTo>
                  <a:lnTo>
                    <a:pt x="67" y="119"/>
                  </a:lnTo>
                  <a:lnTo>
                    <a:pt x="62" y="122"/>
                  </a:lnTo>
                  <a:lnTo>
                    <a:pt x="58" y="122"/>
                  </a:lnTo>
                  <a:lnTo>
                    <a:pt x="56" y="124"/>
                  </a:lnTo>
                  <a:lnTo>
                    <a:pt x="51" y="125"/>
                  </a:lnTo>
                  <a:lnTo>
                    <a:pt x="42" y="124"/>
                  </a:lnTo>
                  <a:lnTo>
                    <a:pt x="34" y="120"/>
                  </a:lnTo>
                  <a:lnTo>
                    <a:pt x="27" y="114"/>
                  </a:lnTo>
                  <a:lnTo>
                    <a:pt x="23" y="108"/>
                  </a:lnTo>
                  <a:lnTo>
                    <a:pt x="17" y="89"/>
                  </a:lnTo>
                  <a:lnTo>
                    <a:pt x="16" y="64"/>
                  </a:lnTo>
                  <a:lnTo>
                    <a:pt x="17" y="40"/>
                  </a:lnTo>
                  <a:lnTo>
                    <a:pt x="25" y="22"/>
                  </a:lnTo>
                  <a:lnTo>
                    <a:pt x="35" y="9"/>
                  </a:lnTo>
                  <a:lnTo>
                    <a:pt x="51" y="5"/>
                  </a:lnTo>
                  <a:lnTo>
                    <a:pt x="73" y="12"/>
                  </a:lnTo>
                  <a:lnTo>
                    <a:pt x="85" y="34"/>
                  </a:lnTo>
                  <a:lnTo>
                    <a:pt x="89" y="33"/>
                  </a:lnTo>
                  <a:lnTo>
                    <a:pt x="83" y="0"/>
                  </a:lnTo>
                  <a:lnTo>
                    <a:pt x="79" y="3"/>
                  </a:lnTo>
                  <a:lnTo>
                    <a:pt x="74" y="3"/>
                  </a:lnTo>
                  <a:lnTo>
                    <a:pt x="54" y="0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22" y="10"/>
                  </a:lnTo>
                  <a:lnTo>
                    <a:pt x="15" y="18"/>
                  </a:lnTo>
                  <a:lnTo>
                    <a:pt x="4" y="39"/>
                  </a:lnTo>
                  <a:lnTo>
                    <a:pt x="0" y="51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3" y="95"/>
                  </a:lnTo>
                  <a:lnTo>
                    <a:pt x="6" y="105"/>
                  </a:lnTo>
                  <a:lnTo>
                    <a:pt x="14" y="115"/>
                  </a:lnTo>
                  <a:lnTo>
                    <a:pt x="21" y="121"/>
                  </a:lnTo>
                  <a:lnTo>
                    <a:pt x="29" y="126"/>
                  </a:lnTo>
                  <a:lnTo>
                    <a:pt x="39" y="130"/>
                  </a:lnTo>
                  <a:lnTo>
                    <a:pt x="50" y="131"/>
                  </a:lnTo>
                  <a:lnTo>
                    <a:pt x="62" y="128"/>
                  </a:lnTo>
                  <a:lnTo>
                    <a:pt x="65" y="126"/>
                  </a:lnTo>
                  <a:lnTo>
                    <a:pt x="65" y="125"/>
                  </a:lnTo>
                  <a:lnTo>
                    <a:pt x="66" y="125"/>
                  </a:lnTo>
                  <a:lnTo>
                    <a:pt x="68" y="125"/>
                  </a:lnTo>
                  <a:lnTo>
                    <a:pt x="75" y="121"/>
                  </a:lnTo>
                  <a:lnTo>
                    <a:pt x="89" y="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0" name="Freeform 366"/>
            <p:cNvSpPr>
              <a:spLocks noEditPoints="1"/>
            </p:cNvSpPr>
            <p:nvPr/>
          </p:nvSpPr>
          <p:spPr bwMode="auto">
            <a:xfrm>
              <a:off x="4907" y="2167"/>
              <a:ext cx="28" cy="44"/>
            </a:xfrm>
            <a:custGeom>
              <a:avLst/>
              <a:gdLst>
                <a:gd name="T0" fmla="*/ 6 w 82"/>
                <a:gd name="T1" fmla="*/ 27 h 131"/>
                <a:gd name="T2" fmla="*/ 0 w 82"/>
                <a:gd name="T3" fmla="*/ 50 h 131"/>
                <a:gd name="T4" fmla="*/ 0 w 82"/>
                <a:gd name="T5" fmla="*/ 79 h 131"/>
                <a:gd name="T6" fmla="*/ 6 w 82"/>
                <a:gd name="T7" fmla="*/ 103 h 131"/>
                <a:gd name="T8" fmla="*/ 17 w 82"/>
                <a:gd name="T9" fmla="*/ 120 h 131"/>
                <a:gd name="T10" fmla="*/ 31 w 82"/>
                <a:gd name="T11" fmla="*/ 130 h 131"/>
                <a:gd name="T12" fmla="*/ 48 w 82"/>
                <a:gd name="T13" fmla="*/ 130 h 131"/>
                <a:gd name="T14" fmla="*/ 57 w 82"/>
                <a:gd name="T15" fmla="*/ 126 h 131"/>
                <a:gd name="T16" fmla="*/ 71 w 82"/>
                <a:gd name="T17" fmla="*/ 114 h 131"/>
                <a:gd name="T18" fmla="*/ 72 w 82"/>
                <a:gd name="T19" fmla="*/ 108 h 131"/>
                <a:gd name="T20" fmla="*/ 75 w 82"/>
                <a:gd name="T21" fmla="*/ 99 h 131"/>
                <a:gd name="T22" fmla="*/ 79 w 82"/>
                <a:gd name="T23" fmla="*/ 92 h 131"/>
                <a:gd name="T24" fmla="*/ 82 w 82"/>
                <a:gd name="T25" fmla="*/ 64 h 131"/>
                <a:gd name="T26" fmla="*/ 79 w 82"/>
                <a:gd name="T27" fmla="*/ 37 h 131"/>
                <a:gd name="T28" fmla="*/ 71 w 82"/>
                <a:gd name="T29" fmla="*/ 17 h 131"/>
                <a:gd name="T30" fmla="*/ 57 w 82"/>
                <a:gd name="T31" fmla="*/ 4 h 131"/>
                <a:gd name="T32" fmla="*/ 41 w 82"/>
                <a:gd name="T33" fmla="*/ 0 h 131"/>
                <a:gd name="T34" fmla="*/ 24 w 82"/>
                <a:gd name="T35" fmla="*/ 4 h 131"/>
                <a:gd name="T36" fmla="*/ 12 w 82"/>
                <a:gd name="T37" fmla="*/ 18 h 131"/>
                <a:gd name="T38" fmla="*/ 16 w 82"/>
                <a:gd name="T39" fmla="*/ 40 h 131"/>
                <a:gd name="T40" fmla="*/ 25 w 82"/>
                <a:gd name="T41" fmla="*/ 14 h 131"/>
                <a:gd name="T42" fmla="*/ 41 w 82"/>
                <a:gd name="T43" fmla="*/ 6 h 131"/>
                <a:gd name="T44" fmla="*/ 52 w 82"/>
                <a:gd name="T45" fmla="*/ 10 h 131"/>
                <a:gd name="T46" fmla="*/ 60 w 82"/>
                <a:gd name="T47" fmla="*/ 22 h 131"/>
                <a:gd name="T48" fmla="*/ 60 w 82"/>
                <a:gd name="T49" fmla="*/ 109 h 131"/>
                <a:gd name="T50" fmla="*/ 52 w 82"/>
                <a:gd name="T51" fmla="*/ 120 h 131"/>
                <a:gd name="T52" fmla="*/ 48 w 82"/>
                <a:gd name="T53" fmla="*/ 120 h 131"/>
                <a:gd name="T54" fmla="*/ 46 w 82"/>
                <a:gd name="T55" fmla="*/ 124 h 131"/>
                <a:gd name="T56" fmla="*/ 35 w 82"/>
                <a:gd name="T57" fmla="*/ 124 h 131"/>
                <a:gd name="T58" fmla="*/ 25 w 82"/>
                <a:gd name="T59" fmla="*/ 115 h 131"/>
                <a:gd name="T60" fmla="*/ 18 w 82"/>
                <a:gd name="T61" fmla="*/ 101 h 131"/>
                <a:gd name="T62" fmla="*/ 14 w 82"/>
                <a:gd name="T63" fmla="*/ 7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131">
                  <a:moveTo>
                    <a:pt x="12" y="18"/>
                  </a:move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4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4"/>
                  </a:lnTo>
                  <a:lnTo>
                    <a:pt x="71" y="110"/>
                  </a:lnTo>
                  <a:lnTo>
                    <a:pt x="72" y="108"/>
                  </a:lnTo>
                  <a:lnTo>
                    <a:pt x="75" y="103"/>
                  </a:lnTo>
                  <a:lnTo>
                    <a:pt x="75" y="99"/>
                  </a:lnTo>
                  <a:lnTo>
                    <a:pt x="76" y="97"/>
                  </a:lnTo>
                  <a:lnTo>
                    <a:pt x="79" y="92"/>
                  </a:lnTo>
                  <a:lnTo>
                    <a:pt x="81" y="79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6"/>
                  </a:lnTo>
                  <a:lnTo>
                    <a:pt x="71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2" y="18"/>
                  </a:lnTo>
                  <a:close/>
                  <a:moveTo>
                    <a:pt x="14" y="64"/>
                  </a:moveTo>
                  <a:lnTo>
                    <a:pt x="16" y="40"/>
                  </a:lnTo>
                  <a:lnTo>
                    <a:pt x="22" y="22"/>
                  </a:lnTo>
                  <a:lnTo>
                    <a:pt x="25" y="14"/>
                  </a:lnTo>
                  <a:lnTo>
                    <a:pt x="30" y="10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2" y="10"/>
                  </a:lnTo>
                  <a:lnTo>
                    <a:pt x="56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9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8" y="101"/>
                  </a:lnTo>
                  <a:lnTo>
                    <a:pt x="16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1" name="Freeform 367"/>
            <p:cNvSpPr/>
            <p:nvPr/>
          </p:nvSpPr>
          <p:spPr bwMode="auto">
            <a:xfrm>
              <a:off x="4914" y="2174"/>
              <a:ext cx="14" cy="3"/>
            </a:xfrm>
            <a:custGeom>
              <a:avLst/>
              <a:gdLst>
                <a:gd name="T0" fmla="*/ 43 w 43"/>
                <a:gd name="T1" fmla="*/ 10 h 10"/>
                <a:gd name="T2" fmla="*/ 41 w 43"/>
                <a:gd name="T3" fmla="*/ 2 h 10"/>
                <a:gd name="T4" fmla="*/ 40 w 43"/>
                <a:gd name="T5" fmla="*/ 0 h 10"/>
                <a:gd name="T6" fmla="*/ 4 w 43"/>
                <a:gd name="T7" fmla="*/ 0 h 10"/>
                <a:gd name="T8" fmla="*/ 3 w 43"/>
                <a:gd name="T9" fmla="*/ 2 h 10"/>
                <a:gd name="T10" fmla="*/ 0 w 43"/>
                <a:gd name="T11" fmla="*/ 10 h 10"/>
                <a:gd name="T12" fmla="*/ 43 w 4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0">
                  <a:moveTo>
                    <a:pt x="43" y="10"/>
                  </a:moveTo>
                  <a:lnTo>
                    <a:pt x="41" y="2"/>
                  </a:lnTo>
                  <a:lnTo>
                    <a:pt x="40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1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2" name="Freeform 368"/>
            <p:cNvSpPr/>
            <p:nvPr/>
          </p:nvSpPr>
          <p:spPr bwMode="auto">
            <a:xfrm>
              <a:off x="4919" y="2169"/>
              <a:ext cx="5" cy="1"/>
            </a:xfrm>
            <a:custGeom>
              <a:avLst/>
              <a:gdLst>
                <a:gd name="T0" fmla="*/ 17 w 17"/>
                <a:gd name="T1" fmla="*/ 3 h 3"/>
                <a:gd name="T2" fmla="*/ 7 w 17"/>
                <a:gd name="T3" fmla="*/ 0 h 3"/>
                <a:gd name="T4" fmla="*/ 2 w 17"/>
                <a:gd name="T5" fmla="*/ 0 h 3"/>
                <a:gd name="T6" fmla="*/ 0 w 17"/>
                <a:gd name="T7" fmla="*/ 3 h 3"/>
                <a:gd name="T8" fmla="*/ 17 w 1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3" name="Freeform 369"/>
            <p:cNvSpPr/>
            <p:nvPr/>
          </p:nvSpPr>
          <p:spPr bwMode="auto">
            <a:xfrm>
              <a:off x="4915" y="2170"/>
              <a:ext cx="12" cy="4"/>
            </a:xfrm>
            <a:custGeom>
              <a:avLst/>
              <a:gdLst>
                <a:gd name="T0" fmla="*/ 28 w 36"/>
                <a:gd name="T1" fmla="*/ 0 h 11"/>
                <a:gd name="T2" fmla="*/ 11 w 36"/>
                <a:gd name="T3" fmla="*/ 0 h 11"/>
                <a:gd name="T4" fmla="*/ 0 w 36"/>
                <a:gd name="T5" fmla="*/ 11 h 11"/>
                <a:gd name="T6" fmla="*/ 36 w 36"/>
                <a:gd name="T7" fmla="*/ 11 h 11"/>
                <a:gd name="T8" fmla="*/ 31 w 36"/>
                <a:gd name="T9" fmla="*/ 3 h 11"/>
                <a:gd name="T10" fmla="*/ 28 w 3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1">
                  <a:moveTo>
                    <a:pt x="28" y="0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36" y="11"/>
                  </a:lnTo>
                  <a:lnTo>
                    <a:pt x="31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4" name="Freeform 370"/>
            <p:cNvSpPr/>
            <p:nvPr/>
          </p:nvSpPr>
          <p:spPr bwMode="auto">
            <a:xfrm>
              <a:off x="4913" y="2177"/>
              <a:ext cx="16" cy="4"/>
            </a:xfrm>
            <a:custGeom>
              <a:avLst/>
              <a:gdLst>
                <a:gd name="T0" fmla="*/ 2 w 47"/>
                <a:gd name="T1" fmla="*/ 0 h 11"/>
                <a:gd name="T2" fmla="*/ 0 w 47"/>
                <a:gd name="T3" fmla="*/ 11 h 11"/>
                <a:gd name="T4" fmla="*/ 47 w 47"/>
                <a:gd name="T5" fmla="*/ 11 h 11"/>
                <a:gd name="T6" fmla="*/ 45 w 47"/>
                <a:gd name="T7" fmla="*/ 0 h 11"/>
                <a:gd name="T8" fmla="*/ 2 w 4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">
                  <a:moveTo>
                    <a:pt x="2" y="0"/>
                  </a:moveTo>
                  <a:lnTo>
                    <a:pt x="0" y="11"/>
                  </a:lnTo>
                  <a:lnTo>
                    <a:pt x="47" y="11"/>
                  </a:lnTo>
                  <a:lnTo>
                    <a:pt x="4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5" name="Freeform 371"/>
            <p:cNvSpPr/>
            <p:nvPr/>
          </p:nvSpPr>
          <p:spPr bwMode="auto">
            <a:xfrm>
              <a:off x="4912" y="2188"/>
              <a:ext cx="17" cy="4"/>
            </a:xfrm>
            <a:custGeom>
              <a:avLst/>
              <a:gdLst>
                <a:gd name="T0" fmla="*/ 0 w 52"/>
                <a:gd name="T1" fmla="*/ 1 h 12"/>
                <a:gd name="T2" fmla="*/ 0 w 52"/>
                <a:gd name="T3" fmla="*/ 12 h 12"/>
                <a:gd name="T4" fmla="*/ 51 w 52"/>
                <a:gd name="T5" fmla="*/ 12 h 12"/>
                <a:gd name="T6" fmla="*/ 52 w 52"/>
                <a:gd name="T7" fmla="*/ 1 h 12"/>
                <a:gd name="T8" fmla="*/ 52 w 52"/>
                <a:gd name="T9" fmla="*/ 0 h 12"/>
                <a:gd name="T10" fmla="*/ 0 w 52"/>
                <a:gd name="T11" fmla="*/ 0 h 12"/>
                <a:gd name="T12" fmla="*/ 0 w 5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1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6" name="Freeform 372"/>
            <p:cNvSpPr/>
            <p:nvPr/>
          </p:nvSpPr>
          <p:spPr bwMode="auto">
            <a:xfrm>
              <a:off x="4912" y="2185"/>
              <a:ext cx="17" cy="3"/>
            </a:xfrm>
            <a:custGeom>
              <a:avLst/>
              <a:gdLst>
                <a:gd name="T0" fmla="*/ 2 w 52"/>
                <a:gd name="T1" fmla="*/ 0 h 10"/>
                <a:gd name="T2" fmla="*/ 0 w 52"/>
                <a:gd name="T3" fmla="*/ 10 h 10"/>
                <a:gd name="T4" fmla="*/ 52 w 52"/>
                <a:gd name="T5" fmla="*/ 10 h 10"/>
                <a:gd name="T6" fmla="*/ 51 w 52"/>
                <a:gd name="T7" fmla="*/ 0 h 10"/>
                <a:gd name="T8" fmla="*/ 2 w 5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">
                  <a:moveTo>
                    <a:pt x="2" y="0"/>
                  </a:moveTo>
                  <a:lnTo>
                    <a:pt x="0" y="10"/>
                  </a:lnTo>
                  <a:lnTo>
                    <a:pt x="52" y="10"/>
                  </a:lnTo>
                  <a:lnTo>
                    <a:pt x="5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7" name="Freeform 373"/>
            <p:cNvSpPr/>
            <p:nvPr/>
          </p:nvSpPr>
          <p:spPr bwMode="auto">
            <a:xfrm>
              <a:off x="4913" y="2181"/>
              <a:ext cx="16" cy="4"/>
            </a:xfrm>
            <a:custGeom>
              <a:avLst/>
              <a:gdLst>
                <a:gd name="T0" fmla="*/ 1 w 49"/>
                <a:gd name="T1" fmla="*/ 0 h 12"/>
                <a:gd name="T2" fmla="*/ 0 w 49"/>
                <a:gd name="T3" fmla="*/ 12 h 12"/>
                <a:gd name="T4" fmla="*/ 49 w 49"/>
                <a:gd name="T5" fmla="*/ 12 h 12"/>
                <a:gd name="T6" fmla="*/ 48 w 49"/>
                <a:gd name="T7" fmla="*/ 0 h 12"/>
                <a:gd name="T8" fmla="*/ 1 w 4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2">
                  <a:moveTo>
                    <a:pt x="1" y="0"/>
                  </a:moveTo>
                  <a:lnTo>
                    <a:pt x="0" y="12"/>
                  </a:lnTo>
                  <a:lnTo>
                    <a:pt x="49" y="12"/>
                  </a:lnTo>
                  <a:lnTo>
                    <a:pt x="4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8" name="Freeform 374"/>
            <p:cNvSpPr/>
            <p:nvPr/>
          </p:nvSpPr>
          <p:spPr bwMode="auto">
            <a:xfrm>
              <a:off x="4912" y="2192"/>
              <a:ext cx="17" cy="4"/>
            </a:xfrm>
            <a:custGeom>
              <a:avLst/>
              <a:gdLst>
                <a:gd name="T0" fmla="*/ 51 w 51"/>
                <a:gd name="T1" fmla="*/ 0 h 11"/>
                <a:gd name="T2" fmla="*/ 0 w 51"/>
                <a:gd name="T3" fmla="*/ 0 h 11"/>
                <a:gd name="T4" fmla="*/ 2 w 51"/>
                <a:gd name="T5" fmla="*/ 11 h 11"/>
                <a:gd name="T6" fmla="*/ 50 w 51"/>
                <a:gd name="T7" fmla="*/ 11 h 11"/>
                <a:gd name="T8" fmla="*/ 51 w 5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50" y="1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79" name="Freeform 375"/>
            <p:cNvSpPr/>
            <p:nvPr/>
          </p:nvSpPr>
          <p:spPr bwMode="auto">
            <a:xfrm>
              <a:off x="4915" y="2203"/>
              <a:ext cx="12" cy="4"/>
            </a:xfrm>
            <a:custGeom>
              <a:avLst/>
              <a:gdLst>
                <a:gd name="T0" fmla="*/ 32 w 38"/>
                <a:gd name="T1" fmla="*/ 12 h 12"/>
                <a:gd name="T2" fmla="*/ 35 w 38"/>
                <a:gd name="T3" fmla="*/ 7 h 12"/>
                <a:gd name="T4" fmla="*/ 38 w 38"/>
                <a:gd name="T5" fmla="*/ 1 h 12"/>
                <a:gd name="T6" fmla="*/ 38 w 38"/>
                <a:gd name="T7" fmla="*/ 0 h 12"/>
                <a:gd name="T8" fmla="*/ 0 w 38"/>
                <a:gd name="T9" fmla="*/ 0 h 12"/>
                <a:gd name="T10" fmla="*/ 0 w 38"/>
                <a:gd name="T11" fmla="*/ 1 h 12"/>
                <a:gd name="T12" fmla="*/ 1 w 38"/>
                <a:gd name="T13" fmla="*/ 4 h 12"/>
                <a:gd name="T14" fmla="*/ 3 w 38"/>
                <a:gd name="T15" fmla="*/ 7 h 12"/>
                <a:gd name="T16" fmla="*/ 8 w 38"/>
                <a:gd name="T17" fmla="*/ 12 h 12"/>
                <a:gd name="T18" fmla="*/ 32 w 38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2">
                  <a:moveTo>
                    <a:pt x="32" y="12"/>
                  </a:moveTo>
                  <a:lnTo>
                    <a:pt x="35" y="7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4"/>
                  </a:lnTo>
                  <a:lnTo>
                    <a:pt x="3" y="7"/>
                  </a:lnTo>
                  <a:lnTo>
                    <a:pt x="8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0" name="Freeform 376"/>
            <p:cNvSpPr/>
            <p:nvPr/>
          </p:nvSpPr>
          <p:spPr bwMode="auto">
            <a:xfrm>
              <a:off x="4913" y="2199"/>
              <a:ext cx="15" cy="4"/>
            </a:xfrm>
            <a:custGeom>
              <a:avLst/>
              <a:gdLst>
                <a:gd name="T0" fmla="*/ 42 w 45"/>
                <a:gd name="T1" fmla="*/ 11 h 11"/>
                <a:gd name="T2" fmla="*/ 45 w 45"/>
                <a:gd name="T3" fmla="*/ 0 h 11"/>
                <a:gd name="T4" fmla="*/ 0 w 45"/>
                <a:gd name="T5" fmla="*/ 0 h 11"/>
                <a:gd name="T6" fmla="*/ 4 w 45"/>
                <a:gd name="T7" fmla="*/ 11 h 11"/>
                <a:gd name="T8" fmla="*/ 42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2" y="1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2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1" name="Freeform 377"/>
            <p:cNvSpPr/>
            <p:nvPr/>
          </p:nvSpPr>
          <p:spPr bwMode="auto">
            <a:xfrm>
              <a:off x="4913" y="2196"/>
              <a:ext cx="16" cy="3"/>
            </a:xfrm>
            <a:custGeom>
              <a:avLst/>
              <a:gdLst>
                <a:gd name="T0" fmla="*/ 0 w 48"/>
                <a:gd name="T1" fmla="*/ 0 h 11"/>
                <a:gd name="T2" fmla="*/ 2 w 48"/>
                <a:gd name="T3" fmla="*/ 11 h 11"/>
                <a:gd name="T4" fmla="*/ 47 w 48"/>
                <a:gd name="T5" fmla="*/ 11 h 11"/>
                <a:gd name="T6" fmla="*/ 48 w 48"/>
                <a:gd name="T7" fmla="*/ 0 h 11"/>
                <a:gd name="T8" fmla="*/ 0 w 4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0" y="0"/>
                  </a:moveTo>
                  <a:lnTo>
                    <a:pt x="2" y="11"/>
                  </a:lnTo>
                  <a:lnTo>
                    <a:pt x="47" y="1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2" name="Freeform 378"/>
            <p:cNvSpPr/>
            <p:nvPr/>
          </p:nvSpPr>
          <p:spPr bwMode="auto">
            <a:xfrm>
              <a:off x="4917" y="2207"/>
              <a:ext cx="8" cy="2"/>
            </a:xfrm>
            <a:custGeom>
              <a:avLst/>
              <a:gdLst>
                <a:gd name="T0" fmla="*/ 24 w 24"/>
                <a:gd name="T1" fmla="*/ 0 h 5"/>
                <a:gd name="T2" fmla="*/ 0 w 24"/>
                <a:gd name="T3" fmla="*/ 0 h 5"/>
                <a:gd name="T4" fmla="*/ 5 w 24"/>
                <a:gd name="T5" fmla="*/ 4 h 5"/>
                <a:gd name="T6" fmla="*/ 11 w 24"/>
                <a:gd name="T7" fmla="*/ 5 h 5"/>
                <a:gd name="T8" fmla="*/ 13 w 24"/>
                <a:gd name="T9" fmla="*/ 4 h 5"/>
                <a:gd name="T10" fmla="*/ 17 w 24"/>
                <a:gd name="T11" fmla="*/ 4 h 5"/>
                <a:gd name="T12" fmla="*/ 24 w 2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">
                  <a:moveTo>
                    <a:pt x="24" y="0"/>
                  </a:moveTo>
                  <a:lnTo>
                    <a:pt x="0" y="0"/>
                  </a:lnTo>
                  <a:lnTo>
                    <a:pt x="5" y="4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3" name="Freeform 379"/>
            <p:cNvSpPr>
              <a:spLocks noEditPoints="1"/>
            </p:cNvSpPr>
            <p:nvPr/>
          </p:nvSpPr>
          <p:spPr bwMode="auto">
            <a:xfrm>
              <a:off x="4873" y="2167"/>
              <a:ext cx="27" cy="44"/>
            </a:xfrm>
            <a:custGeom>
              <a:avLst/>
              <a:gdLst>
                <a:gd name="T0" fmla="*/ 5 w 81"/>
                <a:gd name="T1" fmla="*/ 27 h 131"/>
                <a:gd name="T2" fmla="*/ 0 w 81"/>
                <a:gd name="T3" fmla="*/ 50 h 131"/>
                <a:gd name="T4" fmla="*/ 0 w 81"/>
                <a:gd name="T5" fmla="*/ 79 h 131"/>
                <a:gd name="T6" fmla="*/ 5 w 81"/>
                <a:gd name="T7" fmla="*/ 103 h 131"/>
                <a:gd name="T8" fmla="*/ 17 w 81"/>
                <a:gd name="T9" fmla="*/ 120 h 131"/>
                <a:gd name="T10" fmla="*/ 32 w 81"/>
                <a:gd name="T11" fmla="*/ 130 h 131"/>
                <a:gd name="T12" fmla="*/ 49 w 81"/>
                <a:gd name="T13" fmla="*/ 130 h 131"/>
                <a:gd name="T14" fmla="*/ 57 w 81"/>
                <a:gd name="T15" fmla="*/ 126 h 131"/>
                <a:gd name="T16" fmla="*/ 63 w 81"/>
                <a:gd name="T17" fmla="*/ 120 h 131"/>
                <a:gd name="T18" fmla="*/ 70 w 81"/>
                <a:gd name="T19" fmla="*/ 110 h 131"/>
                <a:gd name="T20" fmla="*/ 74 w 81"/>
                <a:gd name="T21" fmla="*/ 103 h 131"/>
                <a:gd name="T22" fmla="*/ 75 w 81"/>
                <a:gd name="T23" fmla="*/ 97 h 131"/>
                <a:gd name="T24" fmla="*/ 80 w 81"/>
                <a:gd name="T25" fmla="*/ 79 h 131"/>
                <a:gd name="T26" fmla="*/ 80 w 81"/>
                <a:gd name="T27" fmla="*/ 49 h 131"/>
                <a:gd name="T28" fmla="*/ 74 w 81"/>
                <a:gd name="T29" fmla="*/ 26 h 131"/>
                <a:gd name="T30" fmla="*/ 63 w 81"/>
                <a:gd name="T31" fmla="*/ 9 h 131"/>
                <a:gd name="T32" fmla="*/ 49 w 81"/>
                <a:gd name="T33" fmla="*/ 0 h 131"/>
                <a:gd name="T34" fmla="*/ 32 w 81"/>
                <a:gd name="T35" fmla="*/ 0 h 131"/>
                <a:gd name="T36" fmla="*/ 17 w 81"/>
                <a:gd name="T37" fmla="*/ 10 h 131"/>
                <a:gd name="T38" fmla="*/ 13 w 81"/>
                <a:gd name="T39" fmla="*/ 64 h 131"/>
                <a:gd name="T40" fmla="*/ 17 w 81"/>
                <a:gd name="T41" fmla="*/ 29 h 131"/>
                <a:gd name="T42" fmla="*/ 26 w 81"/>
                <a:gd name="T43" fmla="*/ 14 h 131"/>
                <a:gd name="T44" fmla="*/ 41 w 81"/>
                <a:gd name="T45" fmla="*/ 6 h 131"/>
                <a:gd name="T46" fmla="*/ 51 w 81"/>
                <a:gd name="T47" fmla="*/ 10 h 131"/>
                <a:gd name="T48" fmla="*/ 59 w 81"/>
                <a:gd name="T49" fmla="*/ 22 h 131"/>
                <a:gd name="T50" fmla="*/ 59 w 81"/>
                <a:gd name="T51" fmla="*/ 109 h 131"/>
                <a:gd name="T52" fmla="*/ 51 w 81"/>
                <a:gd name="T53" fmla="*/ 120 h 131"/>
                <a:gd name="T54" fmla="*/ 41 w 81"/>
                <a:gd name="T55" fmla="*/ 125 h 131"/>
                <a:gd name="T56" fmla="*/ 30 w 81"/>
                <a:gd name="T57" fmla="*/ 120 h 131"/>
                <a:gd name="T58" fmla="*/ 22 w 81"/>
                <a:gd name="T59" fmla="*/ 109 h 131"/>
                <a:gd name="T60" fmla="*/ 15 w 81"/>
                <a:gd name="T61" fmla="*/ 90 h 131"/>
                <a:gd name="T62" fmla="*/ 13 w 81"/>
                <a:gd name="T63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131">
                  <a:moveTo>
                    <a:pt x="11" y="18"/>
                  </a:moveTo>
                  <a:lnTo>
                    <a:pt x="5" y="27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4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1" y="131"/>
                  </a:ln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2"/>
                  </a:lnTo>
                  <a:lnTo>
                    <a:pt x="63" y="120"/>
                  </a:lnTo>
                  <a:lnTo>
                    <a:pt x="70" y="114"/>
                  </a:lnTo>
                  <a:lnTo>
                    <a:pt x="70" y="110"/>
                  </a:lnTo>
                  <a:lnTo>
                    <a:pt x="72" y="108"/>
                  </a:lnTo>
                  <a:lnTo>
                    <a:pt x="74" y="103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8" y="92"/>
                  </a:lnTo>
                  <a:lnTo>
                    <a:pt x="80" y="79"/>
                  </a:lnTo>
                  <a:lnTo>
                    <a:pt x="81" y="64"/>
                  </a:lnTo>
                  <a:lnTo>
                    <a:pt x="80" y="49"/>
                  </a:lnTo>
                  <a:lnTo>
                    <a:pt x="78" y="37"/>
                  </a:lnTo>
                  <a:lnTo>
                    <a:pt x="74" y="26"/>
                  </a:lnTo>
                  <a:lnTo>
                    <a:pt x="70" y="17"/>
                  </a:lnTo>
                  <a:lnTo>
                    <a:pt x="63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1" y="18"/>
                  </a:lnTo>
                  <a:close/>
                  <a:moveTo>
                    <a:pt x="13" y="64"/>
                  </a:moveTo>
                  <a:lnTo>
                    <a:pt x="15" y="40"/>
                  </a:lnTo>
                  <a:lnTo>
                    <a:pt x="17" y="29"/>
                  </a:lnTo>
                  <a:lnTo>
                    <a:pt x="22" y="22"/>
                  </a:lnTo>
                  <a:lnTo>
                    <a:pt x="26" y="14"/>
                  </a:lnTo>
                  <a:lnTo>
                    <a:pt x="30" y="10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1" y="10"/>
                  </a:lnTo>
                  <a:lnTo>
                    <a:pt x="55" y="14"/>
                  </a:lnTo>
                  <a:lnTo>
                    <a:pt x="59" y="22"/>
                  </a:lnTo>
                  <a:lnTo>
                    <a:pt x="67" y="64"/>
                  </a:lnTo>
                  <a:lnTo>
                    <a:pt x="59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7" y="101"/>
                  </a:lnTo>
                  <a:lnTo>
                    <a:pt x="15" y="90"/>
                  </a:lnTo>
                  <a:lnTo>
                    <a:pt x="13" y="78"/>
                  </a:lnTo>
                  <a:lnTo>
                    <a:pt x="13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4" name="Freeform 380"/>
            <p:cNvSpPr/>
            <p:nvPr/>
          </p:nvSpPr>
          <p:spPr bwMode="auto">
            <a:xfrm>
              <a:off x="4881" y="2170"/>
              <a:ext cx="12" cy="4"/>
            </a:xfrm>
            <a:custGeom>
              <a:avLst/>
              <a:gdLst>
                <a:gd name="T0" fmla="*/ 10 w 35"/>
                <a:gd name="T1" fmla="*/ 0 h 11"/>
                <a:gd name="T2" fmla="*/ 4 w 35"/>
                <a:gd name="T3" fmla="*/ 3 h 11"/>
                <a:gd name="T4" fmla="*/ 0 w 35"/>
                <a:gd name="T5" fmla="*/ 11 h 11"/>
                <a:gd name="T6" fmla="*/ 35 w 35"/>
                <a:gd name="T7" fmla="*/ 11 h 11"/>
                <a:gd name="T8" fmla="*/ 30 w 35"/>
                <a:gd name="T9" fmla="*/ 3 h 11"/>
                <a:gd name="T10" fmla="*/ 27 w 35"/>
                <a:gd name="T11" fmla="*/ 0 h 11"/>
                <a:gd name="T12" fmla="*/ 10 w 3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1">
                  <a:moveTo>
                    <a:pt x="10" y="0"/>
                  </a:moveTo>
                  <a:lnTo>
                    <a:pt x="4" y="3"/>
                  </a:lnTo>
                  <a:lnTo>
                    <a:pt x="0" y="11"/>
                  </a:lnTo>
                  <a:lnTo>
                    <a:pt x="35" y="11"/>
                  </a:lnTo>
                  <a:lnTo>
                    <a:pt x="30" y="3"/>
                  </a:lnTo>
                  <a:lnTo>
                    <a:pt x="2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5" name="Freeform 381"/>
            <p:cNvSpPr/>
            <p:nvPr/>
          </p:nvSpPr>
          <p:spPr bwMode="auto">
            <a:xfrm>
              <a:off x="4880" y="2174"/>
              <a:ext cx="14" cy="3"/>
            </a:xfrm>
            <a:custGeom>
              <a:avLst/>
              <a:gdLst>
                <a:gd name="T0" fmla="*/ 3 w 42"/>
                <a:gd name="T1" fmla="*/ 0 h 10"/>
                <a:gd name="T2" fmla="*/ 2 w 42"/>
                <a:gd name="T3" fmla="*/ 2 h 10"/>
                <a:gd name="T4" fmla="*/ 0 w 42"/>
                <a:gd name="T5" fmla="*/ 10 h 10"/>
                <a:gd name="T6" fmla="*/ 42 w 42"/>
                <a:gd name="T7" fmla="*/ 10 h 10"/>
                <a:gd name="T8" fmla="*/ 39 w 42"/>
                <a:gd name="T9" fmla="*/ 2 h 10"/>
                <a:gd name="T10" fmla="*/ 38 w 42"/>
                <a:gd name="T11" fmla="*/ 0 h 10"/>
                <a:gd name="T12" fmla="*/ 3 w 4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0">
                  <a:moveTo>
                    <a:pt x="3" y="0"/>
                  </a:moveTo>
                  <a:lnTo>
                    <a:pt x="2" y="2"/>
                  </a:lnTo>
                  <a:lnTo>
                    <a:pt x="0" y="10"/>
                  </a:lnTo>
                  <a:lnTo>
                    <a:pt x="42" y="10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6" name="Freeform 382"/>
            <p:cNvSpPr/>
            <p:nvPr/>
          </p:nvSpPr>
          <p:spPr bwMode="auto">
            <a:xfrm>
              <a:off x="4879" y="2177"/>
              <a:ext cx="16" cy="4"/>
            </a:xfrm>
            <a:custGeom>
              <a:avLst/>
              <a:gdLst>
                <a:gd name="T0" fmla="*/ 4 w 48"/>
                <a:gd name="T1" fmla="*/ 0 h 11"/>
                <a:gd name="T2" fmla="*/ 0 w 48"/>
                <a:gd name="T3" fmla="*/ 11 h 11"/>
                <a:gd name="T4" fmla="*/ 48 w 48"/>
                <a:gd name="T5" fmla="*/ 11 h 11"/>
                <a:gd name="T6" fmla="*/ 46 w 48"/>
                <a:gd name="T7" fmla="*/ 0 h 11"/>
                <a:gd name="T8" fmla="*/ 4 w 4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4" y="0"/>
                  </a:moveTo>
                  <a:lnTo>
                    <a:pt x="0" y="11"/>
                  </a:lnTo>
                  <a:lnTo>
                    <a:pt x="48" y="11"/>
                  </a:lnTo>
                  <a:lnTo>
                    <a:pt x="4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7" name="Freeform 383"/>
            <p:cNvSpPr/>
            <p:nvPr/>
          </p:nvSpPr>
          <p:spPr bwMode="auto">
            <a:xfrm>
              <a:off x="4878" y="2188"/>
              <a:ext cx="18" cy="4"/>
            </a:xfrm>
            <a:custGeom>
              <a:avLst/>
              <a:gdLst>
                <a:gd name="T0" fmla="*/ 0 w 54"/>
                <a:gd name="T1" fmla="*/ 1 h 12"/>
                <a:gd name="T2" fmla="*/ 0 w 54"/>
                <a:gd name="T3" fmla="*/ 12 h 12"/>
                <a:gd name="T4" fmla="*/ 53 w 54"/>
                <a:gd name="T5" fmla="*/ 12 h 12"/>
                <a:gd name="T6" fmla="*/ 54 w 54"/>
                <a:gd name="T7" fmla="*/ 1 h 12"/>
                <a:gd name="T8" fmla="*/ 54 w 54"/>
                <a:gd name="T9" fmla="*/ 0 h 12"/>
                <a:gd name="T10" fmla="*/ 0 w 54"/>
                <a:gd name="T11" fmla="*/ 0 h 12"/>
                <a:gd name="T12" fmla="*/ 0 w 54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">
                  <a:moveTo>
                    <a:pt x="0" y="1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4" y="1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8" name="Freeform 384"/>
            <p:cNvSpPr/>
            <p:nvPr/>
          </p:nvSpPr>
          <p:spPr bwMode="auto">
            <a:xfrm>
              <a:off x="4878" y="2185"/>
              <a:ext cx="18" cy="3"/>
            </a:xfrm>
            <a:custGeom>
              <a:avLst/>
              <a:gdLst>
                <a:gd name="T0" fmla="*/ 2 w 54"/>
                <a:gd name="T1" fmla="*/ 0 h 10"/>
                <a:gd name="T2" fmla="*/ 0 w 54"/>
                <a:gd name="T3" fmla="*/ 10 h 10"/>
                <a:gd name="T4" fmla="*/ 54 w 54"/>
                <a:gd name="T5" fmla="*/ 10 h 10"/>
                <a:gd name="T6" fmla="*/ 53 w 54"/>
                <a:gd name="T7" fmla="*/ 0 h 10"/>
                <a:gd name="T8" fmla="*/ 2 w 5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0">
                  <a:moveTo>
                    <a:pt x="2" y="0"/>
                  </a:moveTo>
                  <a:lnTo>
                    <a:pt x="0" y="10"/>
                  </a:lnTo>
                  <a:lnTo>
                    <a:pt x="54" y="10"/>
                  </a:lnTo>
                  <a:lnTo>
                    <a:pt x="5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89" name="Freeform 385"/>
            <p:cNvSpPr/>
            <p:nvPr/>
          </p:nvSpPr>
          <p:spPr bwMode="auto">
            <a:xfrm>
              <a:off x="4878" y="2181"/>
              <a:ext cx="17" cy="4"/>
            </a:xfrm>
            <a:custGeom>
              <a:avLst/>
              <a:gdLst>
                <a:gd name="T0" fmla="*/ 1 w 51"/>
                <a:gd name="T1" fmla="*/ 0 h 12"/>
                <a:gd name="T2" fmla="*/ 0 w 51"/>
                <a:gd name="T3" fmla="*/ 12 h 12"/>
                <a:gd name="T4" fmla="*/ 51 w 51"/>
                <a:gd name="T5" fmla="*/ 12 h 12"/>
                <a:gd name="T6" fmla="*/ 49 w 51"/>
                <a:gd name="T7" fmla="*/ 0 h 12"/>
                <a:gd name="T8" fmla="*/ 1 w 5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">
                  <a:moveTo>
                    <a:pt x="1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0" name="Freeform 386"/>
            <p:cNvSpPr/>
            <p:nvPr/>
          </p:nvSpPr>
          <p:spPr bwMode="auto">
            <a:xfrm>
              <a:off x="4884" y="2169"/>
              <a:ext cx="6" cy="1"/>
            </a:xfrm>
            <a:custGeom>
              <a:avLst/>
              <a:gdLst>
                <a:gd name="T0" fmla="*/ 17 w 17"/>
                <a:gd name="T1" fmla="*/ 3 h 3"/>
                <a:gd name="T2" fmla="*/ 12 w 17"/>
                <a:gd name="T3" fmla="*/ 0 h 3"/>
                <a:gd name="T4" fmla="*/ 8 w 17"/>
                <a:gd name="T5" fmla="*/ 0 h 3"/>
                <a:gd name="T6" fmla="*/ 2 w 17"/>
                <a:gd name="T7" fmla="*/ 0 h 3"/>
                <a:gd name="T8" fmla="*/ 0 w 17"/>
                <a:gd name="T9" fmla="*/ 3 h 3"/>
                <a:gd name="T10" fmla="*/ 17 w 1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1" name="Freeform 387"/>
            <p:cNvSpPr/>
            <p:nvPr/>
          </p:nvSpPr>
          <p:spPr bwMode="auto">
            <a:xfrm>
              <a:off x="4878" y="2192"/>
              <a:ext cx="17" cy="4"/>
            </a:xfrm>
            <a:custGeom>
              <a:avLst/>
              <a:gdLst>
                <a:gd name="T0" fmla="*/ 53 w 53"/>
                <a:gd name="T1" fmla="*/ 0 h 11"/>
                <a:gd name="T2" fmla="*/ 0 w 53"/>
                <a:gd name="T3" fmla="*/ 0 h 11"/>
                <a:gd name="T4" fmla="*/ 2 w 53"/>
                <a:gd name="T5" fmla="*/ 11 h 11"/>
                <a:gd name="T6" fmla="*/ 51 w 53"/>
                <a:gd name="T7" fmla="*/ 11 h 11"/>
                <a:gd name="T8" fmla="*/ 53 w 5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1">
                  <a:moveTo>
                    <a:pt x="53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51" y="1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2" name="Freeform 388"/>
            <p:cNvSpPr/>
            <p:nvPr/>
          </p:nvSpPr>
          <p:spPr bwMode="auto">
            <a:xfrm>
              <a:off x="4878" y="2196"/>
              <a:ext cx="17" cy="3"/>
            </a:xfrm>
            <a:custGeom>
              <a:avLst/>
              <a:gdLst>
                <a:gd name="T0" fmla="*/ 48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3 w 49"/>
                <a:gd name="T7" fmla="*/ 11 h 11"/>
                <a:gd name="T8" fmla="*/ 48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3" name="Freeform 389"/>
            <p:cNvSpPr/>
            <p:nvPr/>
          </p:nvSpPr>
          <p:spPr bwMode="auto">
            <a:xfrm>
              <a:off x="4881" y="2203"/>
              <a:ext cx="12" cy="4"/>
            </a:xfrm>
            <a:custGeom>
              <a:avLst/>
              <a:gdLst>
                <a:gd name="T0" fmla="*/ 37 w 37"/>
                <a:gd name="T1" fmla="*/ 1 h 12"/>
                <a:gd name="T2" fmla="*/ 37 w 37"/>
                <a:gd name="T3" fmla="*/ 0 h 12"/>
                <a:gd name="T4" fmla="*/ 0 w 37"/>
                <a:gd name="T5" fmla="*/ 0 h 12"/>
                <a:gd name="T6" fmla="*/ 0 w 37"/>
                <a:gd name="T7" fmla="*/ 1 h 12"/>
                <a:gd name="T8" fmla="*/ 2 w 37"/>
                <a:gd name="T9" fmla="*/ 7 h 12"/>
                <a:gd name="T10" fmla="*/ 7 w 37"/>
                <a:gd name="T11" fmla="*/ 12 h 12"/>
                <a:gd name="T12" fmla="*/ 31 w 37"/>
                <a:gd name="T13" fmla="*/ 12 h 12"/>
                <a:gd name="T14" fmla="*/ 34 w 37"/>
                <a:gd name="T15" fmla="*/ 7 h 12"/>
                <a:gd name="T16" fmla="*/ 37 w 3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2">
                  <a:moveTo>
                    <a:pt x="37" y="1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7"/>
                  </a:lnTo>
                  <a:lnTo>
                    <a:pt x="7" y="12"/>
                  </a:lnTo>
                  <a:lnTo>
                    <a:pt x="31" y="12"/>
                  </a:lnTo>
                  <a:lnTo>
                    <a:pt x="34" y="7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4" name="Freeform 390"/>
            <p:cNvSpPr/>
            <p:nvPr/>
          </p:nvSpPr>
          <p:spPr bwMode="auto">
            <a:xfrm>
              <a:off x="4879" y="2199"/>
              <a:ext cx="15" cy="4"/>
            </a:xfrm>
            <a:custGeom>
              <a:avLst/>
              <a:gdLst>
                <a:gd name="T0" fmla="*/ 41 w 45"/>
                <a:gd name="T1" fmla="*/ 11 h 11"/>
                <a:gd name="T2" fmla="*/ 45 w 45"/>
                <a:gd name="T3" fmla="*/ 0 h 11"/>
                <a:gd name="T4" fmla="*/ 0 w 45"/>
                <a:gd name="T5" fmla="*/ 0 h 11"/>
                <a:gd name="T6" fmla="*/ 4 w 45"/>
                <a:gd name="T7" fmla="*/ 11 h 11"/>
                <a:gd name="T8" fmla="*/ 41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1" y="1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1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5" name="Freeform 391"/>
            <p:cNvSpPr/>
            <p:nvPr/>
          </p:nvSpPr>
          <p:spPr bwMode="auto">
            <a:xfrm>
              <a:off x="4883" y="2207"/>
              <a:ext cx="8" cy="2"/>
            </a:xfrm>
            <a:custGeom>
              <a:avLst/>
              <a:gdLst>
                <a:gd name="T0" fmla="*/ 12 w 24"/>
                <a:gd name="T1" fmla="*/ 5 h 5"/>
                <a:gd name="T2" fmla="*/ 17 w 24"/>
                <a:gd name="T3" fmla="*/ 4 h 5"/>
                <a:gd name="T4" fmla="*/ 24 w 24"/>
                <a:gd name="T5" fmla="*/ 0 h 5"/>
                <a:gd name="T6" fmla="*/ 0 w 24"/>
                <a:gd name="T7" fmla="*/ 0 h 5"/>
                <a:gd name="T8" fmla="*/ 5 w 24"/>
                <a:gd name="T9" fmla="*/ 4 h 5"/>
                <a:gd name="T10" fmla="*/ 12 w 2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">
                  <a:moveTo>
                    <a:pt x="12" y="5"/>
                  </a:moveTo>
                  <a:lnTo>
                    <a:pt x="17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6" name="Freeform 392"/>
            <p:cNvSpPr/>
            <p:nvPr/>
          </p:nvSpPr>
          <p:spPr bwMode="auto">
            <a:xfrm>
              <a:off x="4844" y="2167"/>
              <a:ext cx="19" cy="43"/>
            </a:xfrm>
            <a:custGeom>
              <a:avLst/>
              <a:gdLst>
                <a:gd name="T0" fmla="*/ 20 w 58"/>
                <a:gd name="T1" fmla="*/ 18 h 131"/>
                <a:gd name="T2" fmla="*/ 23 w 58"/>
                <a:gd name="T3" fmla="*/ 23 h 131"/>
                <a:gd name="T4" fmla="*/ 23 w 58"/>
                <a:gd name="T5" fmla="*/ 115 h 131"/>
                <a:gd name="T6" fmla="*/ 19 w 58"/>
                <a:gd name="T7" fmla="*/ 123 h 131"/>
                <a:gd name="T8" fmla="*/ 7 w 58"/>
                <a:gd name="T9" fmla="*/ 126 h 131"/>
                <a:gd name="T10" fmla="*/ 0 w 58"/>
                <a:gd name="T11" fmla="*/ 126 h 131"/>
                <a:gd name="T12" fmla="*/ 0 w 58"/>
                <a:gd name="T13" fmla="*/ 131 h 131"/>
                <a:gd name="T14" fmla="*/ 58 w 58"/>
                <a:gd name="T15" fmla="*/ 131 h 131"/>
                <a:gd name="T16" fmla="*/ 58 w 58"/>
                <a:gd name="T17" fmla="*/ 126 h 131"/>
                <a:gd name="T18" fmla="*/ 50 w 58"/>
                <a:gd name="T19" fmla="*/ 126 h 131"/>
                <a:gd name="T20" fmla="*/ 38 w 58"/>
                <a:gd name="T21" fmla="*/ 123 h 131"/>
                <a:gd name="T22" fmla="*/ 35 w 58"/>
                <a:gd name="T23" fmla="*/ 115 h 131"/>
                <a:gd name="T24" fmla="*/ 35 w 58"/>
                <a:gd name="T25" fmla="*/ 0 h 131"/>
                <a:gd name="T26" fmla="*/ 31 w 58"/>
                <a:gd name="T27" fmla="*/ 0 h 131"/>
                <a:gd name="T28" fmla="*/ 23 w 58"/>
                <a:gd name="T29" fmla="*/ 10 h 131"/>
                <a:gd name="T30" fmla="*/ 7 w 58"/>
                <a:gd name="T31" fmla="*/ 12 h 131"/>
                <a:gd name="T32" fmla="*/ 0 w 58"/>
                <a:gd name="T33" fmla="*/ 12 h 131"/>
                <a:gd name="T34" fmla="*/ 0 w 58"/>
                <a:gd name="T35" fmla="*/ 17 h 131"/>
                <a:gd name="T36" fmla="*/ 13 w 58"/>
                <a:gd name="T37" fmla="*/ 17 h 131"/>
                <a:gd name="T38" fmla="*/ 20 w 58"/>
                <a:gd name="T3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131">
                  <a:moveTo>
                    <a:pt x="20" y="18"/>
                  </a:moveTo>
                  <a:lnTo>
                    <a:pt x="23" y="23"/>
                  </a:lnTo>
                  <a:lnTo>
                    <a:pt x="23" y="115"/>
                  </a:lnTo>
                  <a:lnTo>
                    <a:pt x="19" y="123"/>
                  </a:lnTo>
                  <a:lnTo>
                    <a:pt x="7" y="126"/>
                  </a:lnTo>
                  <a:lnTo>
                    <a:pt x="0" y="126"/>
                  </a:lnTo>
                  <a:lnTo>
                    <a:pt x="0" y="131"/>
                  </a:lnTo>
                  <a:lnTo>
                    <a:pt x="58" y="131"/>
                  </a:lnTo>
                  <a:lnTo>
                    <a:pt x="58" y="126"/>
                  </a:lnTo>
                  <a:lnTo>
                    <a:pt x="50" y="126"/>
                  </a:lnTo>
                  <a:lnTo>
                    <a:pt x="38" y="123"/>
                  </a:lnTo>
                  <a:lnTo>
                    <a:pt x="35" y="115"/>
                  </a:lnTo>
                  <a:lnTo>
                    <a:pt x="35" y="0"/>
                  </a:lnTo>
                  <a:lnTo>
                    <a:pt x="31" y="0"/>
                  </a:lnTo>
                  <a:lnTo>
                    <a:pt x="23" y="10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13" y="17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7" name="Freeform 393"/>
            <p:cNvSpPr>
              <a:spLocks noEditPoints="1"/>
            </p:cNvSpPr>
            <p:nvPr/>
          </p:nvSpPr>
          <p:spPr bwMode="auto">
            <a:xfrm>
              <a:off x="4581" y="2169"/>
              <a:ext cx="28" cy="44"/>
            </a:xfrm>
            <a:custGeom>
              <a:avLst/>
              <a:gdLst>
                <a:gd name="T0" fmla="*/ 82 w 82"/>
                <a:gd name="T1" fmla="*/ 64 h 131"/>
                <a:gd name="T2" fmla="*/ 81 w 82"/>
                <a:gd name="T3" fmla="*/ 49 h 131"/>
                <a:gd name="T4" fmla="*/ 78 w 82"/>
                <a:gd name="T5" fmla="*/ 37 h 131"/>
                <a:gd name="T6" fmla="*/ 75 w 82"/>
                <a:gd name="T7" fmla="*/ 24 h 131"/>
                <a:gd name="T8" fmla="*/ 70 w 82"/>
                <a:gd name="T9" fmla="*/ 16 h 131"/>
                <a:gd name="T10" fmla="*/ 63 w 82"/>
                <a:gd name="T11" fmla="*/ 8 h 131"/>
                <a:gd name="T12" fmla="*/ 57 w 82"/>
                <a:gd name="T13" fmla="*/ 4 h 131"/>
                <a:gd name="T14" fmla="*/ 48 w 82"/>
                <a:gd name="T15" fmla="*/ 0 h 131"/>
                <a:gd name="T16" fmla="*/ 41 w 82"/>
                <a:gd name="T17" fmla="*/ 0 h 131"/>
                <a:gd name="T18" fmla="*/ 31 w 82"/>
                <a:gd name="T19" fmla="*/ 0 h 131"/>
                <a:gd name="T20" fmla="*/ 24 w 82"/>
                <a:gd name="T21" fmla="*/ 4 h 131"/>
                <a:gd name="T22" fmla="*/ 11 w 82"/>
                <a:gd name="T23" fmla="*/ 17 h 131"/>
                <a:gd name="T24" fmla="*/ 4 w 82"/>
                <a:gd name="T25" fmla="*/ 26 h 131"/>
                <a:gd name="T26" fmla="*/ 2 w 82"/>
                <a:gd name="T27" fmla="*/ 38 h 131"/>
                <a:gd name="T28" fmla="*/ 0 w 82"/>
                <a:gd name="T29" fmla="*/ 50 h 131"/>
                <a:gd name="T30" fmla="*/ 0 w 82"/>
                <a:gd name="T31" fmla="*/ 64 h 131"/>
                <a:gd name="T32" fmla="*/ 0 w 82"/>
                <a:gd name="T33" fmla="*/ 79 h 131"/>
                <a:gd name="T34" fmla="*/ 2 w 82"/>
                <a:gd name="T35" fmla="*/ 92 h 131"/>
                <a:gd name="T36" fmla="*/ 4 w 82"/>
                <a:gd name="T37" fmla="*/ 103 h 131"/>
                <a:gd name="T38" fmla="*/ 11 w 82"/>
                <a:gd name="T39" fmla="*/ 113 h 131"/>
                <a:gd name="T40" fmla="*/ 17 w 82"/>
                <a:gd name="T41" fmla="*/ 120 h 131"/>
                <a:gd name="T42" fmla="*/ 24 w 82"/>
                <a:gd name="T43" fmla="*/ 126 h 131"/>
                <a:gd name="T44" fmla="*/ 31 w 82"/>
                <a:gd name="T45" fmla="*/ 130 h 131"/>
                <a:gd name="T46" fmla="*/ 41 w 82"/>
                <a:gd name="T47" fmla="*/ 131 h 131"/>
                <a:gd name="T48" fmla="*/ 48 w 82"/>
                <a:gd name="T49" fmla="*/ 130 h 131"/>
                <a:gd name="T50" fmla="*/ 52 w 82"/>
                <a:gd name="T51" fmla="*/ 127 h 131"/>
                <a:gd name="T52" fmla="*/ 57 w 82"/>
                <a:gd name="T53" fmla="*/ 126 h 131"/>
                <a:gd name="T54" fmla="*/ 59 w 82"/>
                <a:gd name="T55" fmla="*/ 123 h 131"/>
                <a:gd name="T56" fmla="*/ 63 w 82"/>
                <a:gd name="T57" fmla="*/ 120 h 131"/>
                <a:gd name="T58" fmla="*/ 70 w 82"/>
                <a:gd name="T59" fmla="*/ 113 h 131"/>
                <a:gd name="T60" fmla="*/ 75 w 82"/>
                <a:gd name="T61" fmla="*/ 102 h 131"/>
                <a:gd name="T62" fmla="*/ 75 w 82"/>
                <a:gd name="T63" fmla="*/ 98 h 131"/>
                <a:gd name="T64" fmla="*/ 76 w 82"/>
                <a:gd name="T65" fmla="*/ 96 h 131"/>
                <a:gd name="T66" fmla="*/ 78 w 82"/>
                <a:gd name="T67" fmla="*/ 91 h 131"/>
                <a:gd name="T68" fmla="*/ 81 w 82"/>
                <a:gd name="T69" fmla="*/ 78 h 131"/>
                <a:gd name="T70" fmla="*/ 81 w 82"/>
                <a:gd name="T71" fmla="*/ 70 h 131"/>
                <a:gd name="T72" fmla="*/ 81 w 82"/>
                <a:gd name="T73" fmla="*/ 67 h 131"/>
                <a:gd name="T74" fmla="*/ 82 w 82"/>
                <a:gd name="T75" fmla="*/ 64 h 131"/>
                <a:gd name="T76" fmla="*/ 14 w 82"/>
                <a:gd name="T77" fmla="*/ 64 h 131"/>
                <a:gd name="T78" fmla="*/ 15 w 82"/>
                <a:gd name="T79" fmla="*/ 39 h 131"/>
                <a:gd name="T80" fmla="*/ 21 w 82"/>
                <a:gd name="T81" fmla="*/ 22 h 131"/>
                <a:gd name="T82" fmla="*/ 30 w 82"/>
                <a:gd name="T83" fmla="*/ 9 h 131"/>
                <a:gd name="T84" fmla="*/ 41 w 82"/>
                <a:gd name="T85" fmla="*/ 5 h 131"/>
                <a:gd name="T86" fmla="*/ 46 w 82"/>
                <a:gd name="T87" fmla="*/ 5 h 131"/>
                <a:gd name="T88" fmla="*/ 52 w 82"/>
                <a:gd name="T89" fmla="*/ 9 h 131"/>
                <a:gd name="T90" fmla="*/ 55 w 82"/>
                <a:gd name="T91" fmla="*/ 14 h 131"/>
                <a:gd name="T92" fmla="*/ 60 w 82"/>
                <a:gd name="T93" fmla="*/ 22 h 131"/>
                <a:gd name="T94" fmla="*/ 66 w 82"/>
                <a:gd name="T95" fmla="*/ 64 h 131"/>
                <a:gd name="T96" fmla="*/ 60 w 82"/>
                <a:gd name="T97" fmla="*/ 109 h 131"/>
                <a:gd name="T98" fmla="*/ 55 w 82"/>
                <a:gd name="T99" fmla="*/ 115 h 131"/>
                <a:gd name="T100" fmla="*/ 50 w 82"/>
                <a:gd name="T101" fmla="*/ 120 h 131"/>
                <a:gd name="T102" fmla="*/ 46 w 82"/>
                <a:gd name="T103" fmla="*/ 123 h 131"/>
                <a:gd name="T104" fmla="*/ 41 w 82"/>
                <a:gd name="T105" fmla="*/ 124 h 131"/>
                <a:gd name="T106" fmla="*/ 35 w 82"/>
                <a:gd name="T107" fmla="*/ 123 h 131"/>
                <a:gd name="T108" fmla="*/ 30 w 82"/>
                <a:gd name="T109" fmla="*/ 120 h 131"/>
                <a:gd name="T110" fmla="*/ 25 w 82"/>
                <a:gd name="T111" fmla="*/ 115 h 131"/>
                <a:gd name="T112" fmla="*/ 21 w 82"/>
                <a:gd name="T113" fmla="*/ 109 h 131"/>
                <a:gd name="T114" fmla="*/ 15 w 82"/>
                <a:gd name="T115" fmla="*/ 90 h 131"/>
                <a:gd name="T116" fmla="*/ 14 w 82"/>
                <a:gd name="T117" fmla="*/ 78 h 131"/>
                <a:gd name="T118" fmla="*/ 14 w 82"/>
                <a:gd name="T119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8" y="37"/>
                  </a:lnTo>
                  <a:lnTo>
                    <a:pt x="75" y="24"/>
                  </a:lnTo>
                  <a:lnTo>
                    <a:pt x="70" y="16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1" y="17"/>
                  </a:lnTo>
                  <a:lnTo>
                    <a:pt x="4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4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3"/>
                  </a:lnTo>
                  <a:lnTo>
                    <a:pt x="63" y="120"/>
                  </a:lnTo>
                  <a:lnTo>
                    <a:pt x="70" y="113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14" y="64"/>
                  </a:moveTo>
                  <a:lnTo>
                    <a:pt x="15" y="39"/>
                  </a:lnTo>
                  <a:lnTo>
                    <a:pt x="21" y="22"/>
                  </a:ln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8" name="Freeform 394"/>
            <p:cNvSpPr/>
            <p:nvPr/>
          </p:nvSpPr>
          <p:spPr bwMode="auto">
            <a:xfrm>
              <a:off x="4587" y="2177"/>
              <a:ext cx="15" cy="4"/>
            </a:xfrm>
            <a:custGeom>
              <a:avLst/>
              <a:gdLst>
                <a:gd name="T0" fmla="*/ 46 w 46"/>
                <a:gd name="T1" fmla="*/ 11 h 11"/>
                <a:gd name="T2" fmla="*/ 44 w 46"/>
                <a:gd name="T3" fmla="*/ 0 h 11"/>
                <a:gd name="T4" fmla="*/ 3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499" name="Freeform 395"/>
            <p:cNvSpPr/>
            <p:nvPr/>
          </p:nvSpPr>
          <p:spPr bwMode="auto">
            <a:xfrm>
              <a:off x="4588" y="2174"/>
              <a:ext cx="14" cy="3"/>
            </a:xfrm>
            <a:custGeom>
              <a:avLst/>
              <a:gdLst>
                <a:gd name="T0" fmla="*/ 41 w 41"/>
                <a:gd name="T1" fmla="*/ 10 h 10"/>
                <a:gd name="T2" fmla="*/ 40 w 41"/>
                <a:gd name="T3" fmla="*/ 8 h 10"/>
                <a:gd name="T4" fmla="*/ 35 w 41"/>
                <a:gd name="T5" fmla="*/ 0 h 10"/>
                <a:gd name="T6" fmla="*/ 6 w 41"/>
                <a:gd name="T7" fmla="*/ 0 h 10"/>
                <a:gd name="T8" fmla="*/ 1 w 41"/>
                <a:gd name="T9" fmla="*/ 8 h 10"/>
                <a:gd name="T10" fmla="*/ 0 w 41"/>
                <a:gd name="T11" fmla="*/ 10 h 10"/>
                <a:gd name="T12" fmla="*/ 41 w 4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5" y="0"/>
                  </a:lnTo>
                  <a:lnTo>
                    <a:pt x="6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0" name="Freeform 396"/>
            <p:cNvSpPr/>
            <p:nvPr/>
          </p:nvSpPr>
          <p:spPr bwMode="auto">
            <a:xfrm>
              <a:off x="4590" y="2171"/>
              <a:ext cx="10" cy="3"/>
            </a:xfrm>
            <a:custGeom>
              <a:avLst/>
              <a:gdLst>
                <a:gd name="T0" fmla="*/ 29 w 29"/>
                <a:gd name="T1" fmla="*/ 9 h 9"/>
                <a:gd name="T2" fmla="*/ 22 w 29"/>
                <a:gd name="T3" fmla="*/ 1 h 9"/>
                <a:gd name="T4" fmla="*/ 15 w 29"/>
                <a:gd name="T5" fmla="*/ 0 h 9"/>
                <a:gd name="T6" fmla="*/ 6 w 29"/>
                <a:gd name="T7" fmla="*/ 1 h 9"/>
                <a:gd name="T8" fmla="*/ 0 w 29"/>
                <a:gd name="T9" fmla="*/ 9 h 9"/>
                <a:gd name="T10" fmla="*/ 29 w 2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5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1" name="Freeform 397"/>
            <p:cNvSpPr/>
            <p:nvPr/>
          </p:nvSpPr>
          <p:spPr bwMode="auto">
            <a:xfrm>
              <a:off x="4586" y="2188"/>
              <a:ext cx="17" cy="4"/>
            </a:xfrm>
            <a:custGeom>
              <a:avLst/>
              <a:gdLst>
                <a:gd name="T0" fmla="*/ 0 w 52"/>
                <a:gd name="T1" fmla="*/ 7 h 12"/>
                <a:gd name="T2" fmla="*/ 0 w 52"/>
                <a:gd name="T3" fmla="*/ 12 h 12"/>
                <a:gd name="T4" fmla="*/ 52 w 52"/>
                <a:gd name="T5" fmla="*/ 12 h 12"/>
                <a:gd name="T6" fmla="*/ 52 w 52"/>
                <a:gd name="T7" fmla="*/ 7 h 12"/>
                <a:gd name="T8" fmla="*/ 51 w 52"/>
                <a:gd name="T9" fmla="*/ 0 h 12"/>
                <a:gd name="T10" fmla="*/ 0 w 52"/>
                <a:gd name="T11" fmla="*/ 0 h 12"/>
                <a:gd name="T12" fmla="*/ 0 w 52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2" name="Freeform 398"/>
            <p:cNvSpPr/>
            <p:nvPr/>
          </p:nvSpPr>
          <p:spPr bwMode="auto">
            <a:xfrm>
              <a:off x="4586" y="2185"/>
              <a:ext cx="17" cy="3"/>
            </a:xfrm>
            <a:custGeom>
              <a:avLst/>
              <a:gdLst>
                <a:gd name="T0" fmla="*/ 1 w 51"/>
                <a:gd name="T1" fmla="*/ 0 h 10"/>
                <a:gd name="T2" fmla="*/ 0 w 51"/>
                <a:gd name="T3" fmla="*/ 10 h 10"/>
                <a:gd name="T4" fmla="*/ 51 w 51"/>
                <a:gd name="T5" fmla="*/ 10 h 10"/>
                <a:gd name="T6" fmla="*/ 50 w 51"/>
                <a:gd name="T7" fmla="*/ 0 h 10"/>
                <a:gd name="T8" fmla="*/ 1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3" name="Freeform 399"/>
            <p:cNvSpPr/>
            <p:nvPr/>
          </p:nvSpPr>
          <p:spPr bwMode="auto">
            <a:xfrm>
              <a:off x="4586" y="2192"/>
              <a:ext cx="17" cy="4"/>
            </a:xfrm>
            <a:custGeom>
              <a:avLst/>
              <a:gdLst>
                <a:gd name="T0" fmla="*/ 52 w 52"/>
                <a:gd name="T1" fmla="*/ 0 h 11"/>
                <a:gd name="T2" fmla="*/ 0 w 52"/>
                <a:gd name="T3" fmla="*/ 0 h 11"/>
                <a:gd name="T4" fmla="*/ 1 w 52"/>
                <a:gd name="T5" fmla="*/ 11 h 11"/>
                <a:gd name="T6" fmla="*/ 50 w 52"/>
                <a:gd name="T7" fmla="*/ 11 h 11"/>
                <a:gd name="T8" fmla="*/ 52 w 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4" name="Freeform 400"/>
            <p:cNvSpPr/>
            <p:nvPr/>
          </p:nvSpPr>
          <p:spPr bwMode="auto">
            <a:xfrm>
              <a:off x="4586" y="2181"/>
              <a:ext cx="17" cy="4"/>
            </a:xfrm>
            <a:custGeom>
              <a:avLst/>
              <a:gdLst>
                <a:gd name="T0" fmla="*/ 0 w 49"/>
                <a:gd name="T1" fmla="*/ 12 h 12"/>
                <a:gd name="T2" fmla="*/ 49 w 49"/>
                <a:gd name="T3" fmla="*/ 12 h 12"/>
                <a:gd name="T4" fmla="*/ 48 w 49"/>
                <a:gd name="T5" fmla="*/ 0 h 12"/>
                <a:gd name="T6" fmla="*/ 2 w 49"/>
                <a:gd name="T7" fmla="*/ 0 h 12"/>
                <a:gd name="T8" fmla="*/ 0 w 4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2">
                  <a:moveTo>
                    <a:pt x="0" y="12"/>
                  </a:moveTo>
                  <a:lnTo>
                    <a:pt x="49" y="12"/>
                  </a:ln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5" name="Freeform 401"/>
            <p:cNvSpPr/>
            <p:nvPr/>
          </p:nvSpPr>
          <p:spPr bwMode="auto">
            <a:xfrm>
              <a:off x="4588" y="2203"/>
              <a:ext cx="14" cy="4"/>
            </a:xfrm>
            <a:custGeom>
              <a:avLst/>
              <a:gdLst>
                <a:gd name="T0" fmla="*/ 38 w 42"/>
                <a:gd name="T1" fmla="*/ 12 h 12"/>
                <a:gd name="T2" fmla="*/ 41 w 42"/>
                <a:gd name="T3" fmla="*/ 7 h 12"/>
                <a:gd name="T4" fmla="*/ 42 w 42"/>
                <a:gd name="T5" fmla="*/ 0 h 12"/>
                <a:gd name="T6" fmla="*/ 0 w 42"/>
                <a:gd name="T7" fmla="*/ 0 h 12"/>
                <a:gd name="T8" fmla="*/ 2 w 42"/>
                <a:gd name="T9" fmla="*/ 7 h 12"/>
                <a:gd name="T10" fmla="*/ 6 w 42"/>
                <a:gd name="T11" fmla="*/ 12 h 12"/>
                <a:gd name="T12" fmla="*/ 38 w 4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2">
                  <a:moveTo>
                    <a:pt x="38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6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6" name="Freeform 402"/>
            <p:cNvSpPr/>
            <p:nvPr/>
          </p:nvSpPr>
          <p:spPr bwMode="auto">
            <a:xfrm>
              <a:off x="4587" y="2199"/>
              <a:ext cx="15" cy="4"/>
            </a:xfrm>
            <a:custGeom>
              <a:avLst/>
              <a:gdLst>
                <a:gd name="T0" fmla="*/ 44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0 w 46"/>
                <a:gd name="T7" fmla="*/ 5 h 11"/>
                <a:gd name="T8" fmla="*/ 2 w 46"/>
                <a:gd name="T9" fmla="*/ 11 h 11"/>
                <a:gd name="T10" fmla="*/ 44 w 4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7" name="Freeform 403"/>
            <p:cNvSpPr/>
            <p:nvPr/>
          </p:nvSpPr>
          <p:spPr bwMode="auto">
            <a:xfrm>
              <a:off x="4586" y="2196"/>
              <a:ext cx="17" cy="3"/>
            </a:xfrm>
            <a:custGeom>
              <a:avLst/>
              <a:gdLst>
                <a:gd name="T0" fmla="*/ 48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2 w 49"/>
                <a:gd name="T7" fmla="*/ 11 h 11"/>
                <a:gd name="T8" fmla="*/ 48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08" name="Freeform 404"/>
            <p:cNvSpPr/>
            <p:nvPr/>
          </p:nvSpPr>
          <p:spPr bwMode="auto">
            <a:xfrm>
              <a:off x="4590" y="2207"/>
              <a:ext cx="10" cy="3"/>
            </a:xfrm>
            <a:custGeom>
              <a:avLst/>
              <a:gdLst>
                <a:gd name="T0" fmla="*/ 32 w 32"/>
                <a:gd name="T1" fmla="*/ 0 h 10"/>
                <a:gd name="T2" fmla="*/ 0 w 32"/>
                <a:gd name="T3" fmla="*/ 0 h 10"/>
                <a:gd name="T4" fmla="*/ 6 w 32"/>
                <a:gd name="T5" fmla="*/ 7 h 10"/>
                <a:gd name="T6" fmla="*/ 16 w 32"/>
                <a:gd name="T7" fmla="*/ 10 h 10"/>
                <a:gd name="T8" fmla="*/ 23 w 32"/>
                <a:gd name="T9" fmla="*/ 7 h 10"/>
                <a:gd name="T10" fmla="*/ 24 w 32"/>
                <a:gd name="T11" fmla="*/ 5 h 10"/>
                <a:gd name="T12" fmla="*/ 27 w 32"/>
                <a:gd name="T13" fmla="*/ 4 h 10"/>
                <a:gd name="T14" fmla="*/ 32 w 3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0">
                  <a:moveTo>
                    <a:pt x="32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7" y="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509" name="Group 405"/>
          <p:cNvGrpSpPr/>
          <p:nvPr/>
        </p:nvGrpSpPr>
        <p:grpSpPr bwMode="auto">
          <a:xfrm>
            <a:off x="104775" y="3400425"/>
            <a:ext cx="8986838" cy="277813"/>
            <a:chOff x="321" y="2050"/>
            <a:chExt cx="5027" cy="166"/>
          </a:xfrm>
        </p:grpSpPr>
        <p:sp>
          <p:nvSpPr>
            <p:cNvPr id="47510" name="Freeform 406"/>
            <p:cNvSpPr>
              <a:spLocks noEditPoints="1"/>
            </p:cNvSpPr>
            <p:nvPr/>
          </p:nvSpPr>
          <p:spPr bwMode="auto">
            <a:xfrm>
              <a:off x="4546" y="2169"/>
              <a:ext cx="28" cy="44"/>
            </a:xfrm>
            <a:custGeom>
              <a:avLst/>
              <a:gdLst>
                <a:gd name="T0" fmla="*/ 67 w 83"/>
                <a:gd name="T1" fmla="*/ 60 h 131"/>
                <a:gd name="T2" fmla="*/ 63 w 83"/>
                <a:gd name="T3" fmla="*/ 78 h 131"/>
                <a:gd name="T4" fmla="*/ 63 w 83"/>
                <a:gd name="T5" fmla="*/ 89 h 131"/>
                <a:gd name="T6" fmla="*/ 60 w 83"/>
                <a:gd name="T7" fmla="*/ 96 h 131"/>
                <a:gd name="T8" fmla="*/ 57 w 83"/>
                <a:gd name="T9" fmla="*/ 110 h 131"/>
                <a:gd name="T10" fmla="*/ 51 w 83"/>
                <a:gd name="T11" fmla="*/ 116 h 131"/>
                <a:gd name="T12" fmla="*/ 39 w 83"/>
                <a:gd name="T13" fmla="*/ 124 h 131"/>
                <a:gd name="T14" fmla="*/ 30 w 83"/>
                <a:gd name="T15" fmla="*/ 124 h 131"/>
                <a:gd name="T16" fmla="*/ 25 w 83"/>
                <a:gd name="T17" fmla="*/ 121 h 131"/>
                <a:gd name="T18" fmla="*/ 22 w 83"/>
                <a:gd name="T19" fmla="*/ 109 h 131"/>
                <a:gd name="T20" fmla="*/ 16 w 83"/>
                <a:gd name="T21" fmla="*/ 104 h 131"/>
                <a:gd name="T22" fmla="*/ 8 w 83"/>
                <a:gd name="T23" fmla="*/ 114 h 131"/>
                <a:gd name="T24" fmla="*/ 34 w 83"/>
                <a:gd name="T25" fmla="*/ 131 h 131"/>
                <a:gd name="T26" fmla="*/ 54 w 83"/>
                <a:gd name="T27" fmla="*/ 125 h 131"/>
                <a:gd name="T28" fmla="*/ 57 w 83"/>
                <a:gd name="T29" fmla="*/ 121 h 131"/>
                <a:gd name="T30" fmla="*/ 70 w 83"/>
                <a:gd name="T31" fmla="*/ 110 h 131"/>
                <a:gd name="T32" fmla="*/ 79 w 83"/>
                <a:gd name="T33" fmla="*/ 86 h 131"/>
                <a:gd name="T34" fmla="*/ 83 w 83"/>
                <a:gd name="T35" fmla="*/ 57 h 131"/>
                <a:gd name="T36" fmla="*/ 79 w 83"/>
                <a:gd name="T37" fmla="*/ 32 h 131"/>
                <a:gd name="T38" fmla="*/ 72 w 83"/>
                <a:gd name="T39" fmla="*/ 14 h 131"/>
                <a:gd name="T40" fmla="*/ 57 w 83"/>
                <a:gd name="T41" fmla="*/ 3 h 131"/>
                <a:gd name="T42" fmla="*/ 40 w 83"/>
                <a:gd name="T43" fmla="*/ 0 h 131"/>
                <a:gd name="T44" fmla="*/ 23 w 83"/>
                <a:gd name="T45" fmla="*/ 3 h 131"/>
                <a:gd name="T46" fmla="*/ 11 w 83"/>
                <a:gd name="T47" fmla="*/ 11 h 131"/>
                <a:gd name="T48" fmla="*/ 0 w 83"/>
                <a:gd name="T49" fmla="*/ 40 h 131"/>
                <a:gd name="T50" fmla="*/ 3 w 83"/>
                <a:gd name="T51" fmla="*/ 58 h 131"/>
                <a:gd name="T52" fmla="*/ 10 w 83"/>
                <a:gd name="T53" fmla="*/ 72 h 131"/>
                <a:gd name="T54" fmla="*/ 56 w 83"/>
                <a:gd name="T55" fmla="*/ 75 h 131"/>
                <a:gd name="T56" fmla="*/ 67 w 83"/>
                <a:gd name="T57" fmla="*/ 45 h 131"/>
                <a:gd name="T58" fmla="*/ 57 w 83"/>
                <a:gd name="T59" fmla="*/ 64 h 131"/>
                <a:gd name="T60" fmla="*/ 56 w 83"/>
                <a:gd name="T61" fmla="*/ 66 h 131"/>
                <a:gd name="T62" fmla="*/ 49 w 83"/>
                <a:gd name="T63" fmla="*/ 72 h 131"/>
                <a:gd name="T64" fmla="*/ 43 w 83"/>
                <a:gd name="T65" fmla="*/ 73 h 131"/>
                <a:gd name="T66" fmla="*/ 27 w 83"/>
                <a:gd name="T67" fmla="*/ 72 h 131"/>
                <a:gd name="T68" fmla="*/ 17 w 83"/>
                <a:gd name="T69" fmla="*/ 60 h 131"/>
                <a:gd name="T70" fmla="*/ 15 w 83"/>
                <a:gd name="T71" fmla="*/ 40 h 131"/>
                <a:gd name="T72" fmla="*/ 21 w 83"/>
                <a:gd name="T73" fmla="*/ 14 h 131"/>
                <a:gd name="T74" fmla="*/ 28 w 83"/>
                <a:gd name="T75" fmla="*/ 6 h 131"/>
                <a:gd name="T76" fmla="*/ 46 w 83"/>
                <a:gd name="T77" fmla="*/ 5 h 131"/>
                <a:gd name="T78" fmla="*/ 56 w 83"/>
                <a:gd name="T79" fmla="*/ 1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" h="131">
                  <a:moveTo>
                    <a:pt x="56" y="75"/>
                  </a:moveTo>
                  <a:lnTo>
                    <a:pt x="67" y="60"/>
                  </a:lnTo>
                  <a:lnTo>
                    <a:pt x="65" y="75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9"/>
                  </a:lnTo>
                  <a:lnTo>
                    <a:pt x="61" y="93"/>
                  </a:lnTo>
                  <a:lnTo>
                    <a:pt x="60" y="96"/>
                  </a:lnTo>
                  <a:lnTo>
                    <a:pt x="60" y="100"/>
                  </a:lnTo>
                  <a:lnTo>
                    <a:pt x="57" y="110"/>
                  </a:lnTo>
                  <a:lnTo>
                    <a:pt x="54" y="113"/>
                  </a:lnTo>
                  <a:lnTo>
                    <a:pt x="51" y="116"/>
                  </a:lnTo>
                  <a:lnTo>
                    <a:pt x="46" y="121"/>
                  </a:lnTo>
                  <a:lnTo>
                    <a:pt x="39" y="124"/>
                  </a:lnTo>
                  <a:lnTo>
                    <a:pt x="34" y="125"/>
                  </a:lnTo>
                  <a:lnTo>
                    <a:pt x="30" y="124"/>
                  </a:lnTo>
                  <a:lnTo>
                    <a:pt x="27" y="124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22" y="109"/>
                  </a:lnTo>
                  <a:lnTo>
                    <a:pt x="20" y="106"/>
                  </a:lnTo>
                  <a:lnTo>
                    <a:pt x="16" y="104"/>
                  </a:lnTo>
                  <a:lnTo>
                    <a:pt x="10" y="108"/>
                  </a:lnTo>
                  <a:lnTo>
                    <a:pt x="8" y="114"/>
                  </a:lnTo>
                  <a:lnTo>
                    <a:pt x="15" y="125"/>
                  </a:lnTo>
                  <a:lnTo>
                    <a:pt x="34" y="131"/>
                  </a:lnTo>
                  <a:lnTo>
                    <a:pt x="44" y="129"/>
                  </a:lnTo>
                  <a:lnTo>
                    <a:pt x="54" y="125"/>
                  </a:lnTo>
                  <a:lnTo>
                    <a:pt x="55" y="123"/>
                  </a:lnTo>
                  <a:lnTo>
                    <a:pt x="57" y="121"/>
                  </a:lnTo>
                  <a:lnTo>
                    <a:pt x="62" y="119"/>
                  </a:lnTo>
                  <a:lnTo>
                    <a:pt x="70" y="110"/>
                  </a:lnTo>
                  <a:lnTo>
                    <a:pt x="74" y="98"/>
                  </a:lnTo>
                  <a:lnTo>
                    <a:pt x="79" y="86"/>
                  </a:lnTo>
                  <a:lnTo>
                    <a:pt x="82" y="72"/>
                  </a:lnTo>
                  <a:lnTo>
                    <a:pt x="83" y="57"/>
                  </a:lnTo>
                  <a:lnTo>
                    <a:pt x="82" y="43"/>
                  </a:lnTo>
                  <a:lnTo>
                    <a:pt x="79" y="32"/>
                  </a:lnTo>
                  <a:lnTo>
                    <a:pt x="76" y="21"/>
                  </a:lnTo>
                  <a:lnTo>
                    <a:pt x="72" y="14"/>
                  </a:lnTo>
                  <a:lnTo>
                    <a:pt x="65" y="6"/>
                  </a:lnTo>
                  <a:lnTo>
                    <a:pt x="57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31" y="0"/>
                  </a:lnTo>
                  <a:lnTo>
                    <a:pt x="23" y="3"/>
                  </a:lnTo>
                  <a:lnTo>
                    <a:pt x="16" y="5"/>
                  </a:lnTo>
                  <a:lnTo>
                    <a:pt x="11" y="11"/>
                  </a:lnTo>
                  <a:lnTo>
                    <a:pt x="3" y="24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3" y="58"/>
                  </a:lnTo>
                  <a:lnTo>
                    <a:pt x="5" y="66"/>
                  </a:lnTo>
                  <a:lnTo>
                    <a:pt x="10" y="72"/>
                  </a:lnTo>
                  <a:lnTo>
                    <a:pt x="36" y="80"/>
                  </a:lnTo>
                  <a:lnTo>
                    <a:pt x="56" y="75"/>
                  </a:lnTo>
                  <a:close/>
                  <a:moveTo>
                    <a:pt x="61" y="15"/>
                  </a:moveTo>
                  <a:lnTo>
                    <a:pt x="67" y="45"/>
                  </a:lnTo>
                  <a:lnTo>
                    <a:pt x="60" y="64"/>
                  </a:lnTo>
                  <a:lnTo>
                    <a:pt x="57" y="64"/>
                  </a:lnTo>
                  <a:lnTo>
                    <a:pt x="56" y="64"/>
                  </a:lnTo>
                  <a:lnTo>
                    <a:pt x="56" y="66"/>
                  </a:lnTo>
                  <a:lnTo>
                    <a:pt x="54" y="68"/>
                  </a:lnTo>
                  <a:lnTo>
                    <a:pt x="49" y="72"/>
                  </a:lnTo>
                  <a:lnTo>
                    <a:pt x="45" y="72"/>
                  </a:lnTo>
                  <a:lnTo>
                    <a:pt x="43" y="73"/>
                  </a:lnTo>
                  <a:lnTo>
                    <a:pt x="38" y="74"/>
                  </a:lnTo>
                  <a:lnTo>
                    <a:pt x="27" y="72"/>
                  </a:lnTo>
                  <a:lnTo>
                    <a:pt x="21" y="66"/>
                  </a:lnTo>
                  <a:lnTo>
                    <a:pt x="17" y="60"/>
                  </a:lnTo>
                  <a:lnTo>
                    <a:pt x="16" y="55"/>
                  </a:lnTo>
                  <a:lnTo>
                    <a:pt x="15" y="40"/>
                  </a:lnTo>
                  <a:lnTo>
                    <a:pt x="16" y="24"/>
                  </a:lnTo>
                  <a:lnTo>
                    <a:pt x="21" y="14"/>
                  </a:lnTo>
                  <a:lnTo>
                    <a:pt x="23" y="9"/>
                  </a:lnTo>
                  <a:lnTo>
                    <a:pt x="28" y="6"/>
                  </a:lnTo>
                  <a:lnTo>
                    <a:pt x="40" y="5"/>
                  </a:lnTo>
                  <a:lnTo>
                    <a:pt x="46" y="5"/>
                  </a:lnTo>
                  <a:lnTo>
                    <a:pt x="53" y="8"/>
                  </a:lnTo>
                  <a:lnTo>
                    <a:pt x="56" y="10"/>
                  </a:lnTo>
                  <a:lnTo>
                    <a:pt x="6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1" name="Freeform 407"/>
            <p:cNvSpPr/>
            <p:nvPr/>
          </p:nvSpPr>
          <p:spPr bwMode="auto">
            <a:xfrm>
              <a:off x="4552" y="2174"/>
              <a:ext cx="15" cy="3"/>
            </a:xfrm>
            <a:custGeom>
              <a:avLst/>
              <a:gdLst>
                <a:gd name="T0" fmla="*/ 44 w 46"/>
                <a:gd name="T1" fmla="*/ 1 h 10"/>
                <a:gd name="T2" fmla="*/ 44 w 46"/>
                <a:gd name="T3" fmla="*/ 0 h 10"/>
                <a:gd name="T4" fmla="*/ 4 w 46"/>
                <a:gd name="T5" fmla="*/ 0 h 10"/>
                <a:gd name="T6" fmla="*/ 0 w 46"/>
                <a:gd name="T7" fmla="*/ 10 h 10"/>
                <a:gd name="T8" fmla="*/ 46 w 46"/>
                <a:gd name="T9" fmla="*/ 10 h 10"/>
                <a:gd name="T10" fmla="*/ 44 w 46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0">
                  <a:moveTo>
                    <a:pt x="44" y="1"/>
                  </a:moveTo>
                  <a:lnTo>
                    <a:pt x="44" y="0"/>
                  </a:lnTo>
                  <a:lnTo>
                    <a:pt x="4" y="0"/>
                  </a:lnTo>
                  <a:lnTo>
                    <a:pt x="0" y="10"/>
                  </a:lnTo>
                  <a:lnTo>
                    <a:pt x="46" y="10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2" name="Freeform 408"/>
            <p:cNvSpPr/>
            <p:nvPr/>
          </p:nvSpPr>
          <p:spPr bwMode="auto">
            <a:xfrm>
              <a:off x="4551" y="2177"/>
              <a:ext cx="17" cy="4"/>
            </a:xfrm>
            <a:custGeom>
              <a:avLst/>
              <a:gdLst>
                <a:gd name="T0" fmla="*/ 51 w 51"/>
                <a:gd name="T1" fmla="*/ 11 h 11"/>
                <a:gd name="T2" fmla="*/ 48 w 51"/>
                <a:gd name="T3" fmla="*/ 0 h 11"/>
                <a:gd name="T4" fmla="*/ 2 w 51"/>
                <a:gd name="T5" fmla="*/ 0 h 11"/>
                <a:gd name="T6" fmla="*/ 0 w 51"/>
                <a:gd name="T7" fmla="*/ 11 h 11"/>
                <a:gd name="T8" fmla="*/ 51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11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3" name="Freeform 409"/>
            <p:cNvSpPr/>
            <p:nvPr/>
          </p:nvSpPr>
          <p:spPr bwMode="auto">
            <a:xfrm>
              <a:off x="4552" y="2188"/>
              <a:ext cx="15" cy="4"/>
            </a:xfrm>
            <a:custGeom>
              <a:avLst/>
              <a:gdLst>
                <a:gd name="T0" fmla="*/ 38 w 45"/>
                <a:gd name="T1" fmla="*/ 12 h 12"/>
                <a:gd name="T2" fmla="*/ 43 w 45"/>
                <a:gd name="T3" fmla="*/ 7 h 12"/>
                <a:gd name="T4" fmla="*/ 45 w 45"/>
                <a:gd name="T5" fmla="*/ 0 h 12"/>
                <a:gd name="T6" fmla="*/ 0 w 45"/>
                <a:gd name="T7" fmla="*/ 0 h 12"/>
                <a:gd name="T8" fmla="*/ 4 w 45"/>
                <a:gd name="T9" fmla="*/ 9 h 12"/>
                <a:gd name="T10" fmla="*/ 8 w 45"/>
                <a:gd name="T11" fmla="*/ 12 h 12"/>
                <a:gd name="T12" fmla="*/ 38 w 45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">
                  <a:moveTo>
                    <a:pt x="38" y="12"/>
                  </a:moveTo>
                  <a:lnTo>
                    <a:pt x="43" y="7"/>
                  </a:lnTo>
                  <a:lnTo>
                    <a:pt x="45" y="0"/>
                  </a:lnTo>
                  <a:lnTo>
                    <a:pt x="0" y="0"/>
                  </a:lnTo>
                  <a:lnTo>
                    <a:pt x="4" y="9"/>
                  </a:lnTo>
                  <a:lnTo>
                    <a:pt x="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4" name="Freeform 410"/>
            <p:cNvSpPr/>
            <p:nvPr/>
          </p:nvSpPr>
          <p:spPr bwMode="auto">
            <a:xfrm>
              <a:off x="4551" y="2185"/>
              <a:ext cx="17" cy="3"/>
            </a:xfrm>
            <a:custGeom>
              <a:avLst/>
              <a:gdLst>
                <a:gd name="T0" fmla="*/ 47 w 51"/>
                <a:gd name="T1" fmla="*/ 10 h 10"/>
                <a:gd name="T2" fmla="*/ 51 w 51"/>
                <a:gd name="T3" fmla="*/ 0 h 10"/>
                <a:gd name="T4" fmla="*/ 0 w 51"/>
                <a:gd name="T5" fmla="*/ 0 h 10"/>
                <a:gd name="T6" fmla="*/ 2 w 51"/>
                <a:gd name="T7" fmla="*/ 10 h 10"/>
                <a:gd name="T8" fmla="*/ 47 w 5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47" y="10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7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5" name="Freeform 411"/>
            <p:cNvSpPr/>
            <p:nvPr/>
          </p:nvSpPr>
          <p:spPr bwMode="auto">
            <a:xfrm>
              <a:off x="4551" y="2181"/>
              <a:ext cx="18" cy="4"/>
            </a:xfrm>
            <a:custGeom>
              <a:avLst/>
              <a:gdLst>
                <a:gd name="T0" fmla="*/ 51 w 52"/>
                <a:gd name="T1" fmla="*/ 12 h 12"/>
                <a:gd name="T2" fmla="*/ 52 w 52"/>
                <a:gd name="T3" fmla="*/ 10 h 12"/>
                <a:gd name="T4" fmla="*/ 51 w 52"/>
                <a:gd name="T5" fmla="*/ 0 h 12"/>
                <a:gd name="T6" fmla="*/ 0 w 52"/>
                <a:gd name="T7" fmla="*/ 0 h 12"/>
                <a:gd name="T8" fmla="*/ 0 w 52"/>
                <a:gd name="T9" fmla="*/ 5 h 12"/>
                <a:gd name="T10" fmla="*/ 0 w 52"/>
                <a:gd name="T11" fmla="*/ 12 h 12"/>
                <a:gd name="T12" fmla="*/ 51 w 5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51" y="12"/>
                  </a:moveTo>
                  <a:lnTo>
                    <a:pt x="52" y="10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51" y="12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6" name="Freeform 412"/>
            <p:cNvSpPr/>
            <p:nvPr/>
          </p:nvSpPr>
          <p:spPr bwMode="auto">
            <a:xfrm>
              <a:off x="4553" y="2171"/>
              <a:ext cx="14" cy="3"/>
            </a:xfrm>
            <a:custGeom>
              <a:avLst/>
              <a:gdLst>
                <a:gd name="T0" fmla="*/ 19 w 40"/>
                <a:gd name="T1" fmla="*/ 0 h 9"/>
                <a:gd name="T2" fmla="*/ 7 w 40"/>
                <a:gd name="T3" fmla="*/ 1 h 9"/>
                <a:gd name="T4" fmla="*/ 2 w 40"/>
                <a:gd name="T5" fmla="*/ 4 h 9"/>
                <a:gd name="T6" fmla="*/ 0 w 40"/>
                <a:gd name="T7" fmla="*/ 9 h 9"/>
                <a:gd name="T8" fmla="*/ 40 w 40"/>
                <a:gd name="T9" fmla="*/ 9 h 9"/>
                <a:gd name="T10" fmla="*/ 35 w 40"/>
                <a:gd name="T11" fmla="*/ 4 h 9"/>
                <a:gd name="T12" fmla="*/ 30 w 40"/>
                <a:gd name="T13" fmla="*/ 1 h 9"/>
                <a:gd name="T14" fmla="*/ 19 w 40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19" y="0"/>
                  </a:moveTo>
                  <a:lnTo>
                    <a:pt x="7" y="1"/>
                  </a:lnTo>
                  <a:lnTo>
                    <a:pt x="2" y="4"/>
                  </a:lnTo>
                  <a:lnTo>
                    <a:pt x="0" y="9"/>
                  </a:lnTo>
                  <a:lnTo>
                    <a:pt x="40" y="9"/>
                  </a:lnTo>
                  <a:lnTo>
                    <a:pt x="35" y="4"/>
                  </a:lnTo>
                  <a:lnTo>
                    <a:pt x="30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7" name="Freeform 413"/>
            <p:cNvSpPr/>
            <p:nvPr/>
          </p:nvSpPr>
          <p:spPr bwMode="auto">
            <a:xfrm>
              <a:off x="4555" y="2192"/>
              <a:ext cx="10" cy="2"/>
            </a:xfrm>
            <a:custGeom>
              <a:avLst/>
              <a:gdLst>
                <a:gd name="T0" fmla="*/ 0 w 30"/>
                <a:gd name="T1" fmla="*/ 0 h 5"/>
                <a:gd name="T2" fmla="*/ 5 w 30"/>
                <a:gd name="T3" fmla="*/ 4 h 5"/>
                <a:gd name="T4" fmla="*/ 13 w 30"/>
                <a:gd name="T5" fmla="*/ 5 h 5"/>
                <a:gd name="T6" fmla="*/ 20 w 30"/>
                <a:gd name="T7" fmla="*/ 4 h 5"/>
                <a:gd name="T8" fmla="*/ 30 w 30"/>
                <a:gd name="T9" fmla="*/ 0 h 5"/>
                <a:gd name="T10" fmla="*/ 0 w 3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lnTo>
                    <a:pt x="5" y="4"/>
                  </a:lnTo>
                  <a:lnTo>
                    <a:pt x="13" y="5"/>
                  </a:lnTo>
                  <a:lnTo>
                    <a:pt x="20" y="4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8" name="Freeform 414"/>
            <p:cNvSpPr>
              <a:spLocks noEditPoints="1"/>
            </p:cNvSpPr>
            <p:nvPr/>
          </p:nvSpPr>
          <p:spPr bwMode="auto">
            <a:xfrm>
              <a:off x="4269" y="2171"/>
              <a:ext cx="28" cy="44"/>
            </a:xfrm>
            <a:custGeom>
              <a:avLst/>
              <a:gdLst>
                <a:gd name="T0" fmla="*/ 12 w 82"/>
                <a:gd name="T1" fmla="*/ 18 h 131"/>
                <a:gd name="T2" fmla="*/ 6 w 82"/>
                <a:gd name="T3" fmla="*/ 27 h 131"/>
                <a:gd name="T4" fmla="*/ 2 w 82"/>
                <a:gd name="T5" fmla="*/ 38 h 131"/>
                <a:gd name="T6" fmla="*/ 0 w 82"/>
                <a:gd name="T7" fmla="*/ 50 h 131"/>
                <a:gd name="T8" fmla="*/ 0 w 82"/>
                <a:gd name="T9" fmla="*/ 64 h 131"/>
                <a:gd name="T10" fmla="*/ 0 w 82"/>
                <a:gd name="T11" fmla="*/ 79 h 131"/>
                <a:gd name="T12" fmla="*/ 2 w 82"/>
                <a:gd name="T13" fmla="*/ 92 h 131"/>
                <a:gd name="T14" fmla="*/ 6 w 82"/>
                <a:gd name="T15" fmla="*/ 103 h 131"/>
                <a:gd name="T16" fmla="*/ 12 w 82"/>
                <a:gd name="T17" fmla="*/ 113 h 131"/>
                <a:gd name="T18" fmla="*/ 17 w 82"/>
                <a:gd name="T19" fmla="*/ 120 h 131"/>
                <a:gd name="T20" fmla="*/ 24 w 82"/>
                <a:gd name="T21" fmla="*/ 126 h 131"/>
                <a:gd name="T22" fmla="*/ 31 w 82"/>
                <a:gd name="T23" fmla="*/ 130 h 131"/>
                <a:gd name="T24" fmla="*/ 41 w 82"/>
                <a:gd name="T25" fmla="*/ 131 h 131"/>
                <a:gd name="T26" fmla="*/ 71 w 82"/>
                <a:gd name="T27" fmla="*/ 113 h 131"/>
                <a:gd name="T28" fmla="*/ 71 w 82"/>
                <a:gd name="T29" fmla="*/ 109 h 131"/>
                <a:gd name="T30" fmla="*/ 72 w 82"/>
                <a:gd name="T31" fmla="*/ 107 h 131"/>
                <a:gd name="T32" fmla="*/ 75 w 82"/>
                <a:gd name="T33" fmla="*/ 102 h 131"/>
                <a:gd name="T34" fmla="*/ 75 w 82"/>
                <a:gd name="T35" fmla="*/ 98 h 131"/>
                <a:gd name="T36" fmla="*/ 76 w 82"/>
                <a:gd name="T37" fmla="*/ 96 h 131"/>
                <a:gd name="T38" fmla="*/ 78 w 82"/>
                <a:gd name="T39" fmla="*/ 91 h 131"/>
                <a:gd name="T40" fmla="*/ 81 w 82"/>
                <a:gd name="T41" fmla="*/ 78 h 131"/>
                <a:gd name="T42" fmla="*/ 81 w 82"/>
                <a:gd name="T43" fmla="*/ 71 h 131"/>
                <a:gd name="T44" fmla="*/ 81 w 82"/>
                <a:gd name="T45" fmla="*/ 67 h 131"/>
                <a:gd name="T46" fmla="*/ 82 w 82"/>
                <a:gd name="T47" fmla="*/ 64 h 131"/>
                <a:gd name="T48" fmla="*/ 81 w 82"/>
                <a:gd name="T49" fmla="*/ 49 h 131"/>
                <a:gd name="T50" fmla="*/ 78 w 82"/>
                <a:gd name="T51" fmla="*/ 37 h 131"/>
                <a:gd name="T52" fmla="*/ 75 w 82"/>
                <a:gd name="T53" fmla="*/ 26 h 131"/>
                <a:gd name="T54" fmla="*/ 71 w 82"/>
                <a:gd name="T55" fmla="*/ 17 h 131"/>
                <a:gd name="T56" fmla="*/ 64 w 82"/>
                <a:gd name="T57" fmla="*/ 9 h 131"/>
                <a:gd name="T58" fmla="*/ 57 w 82"/>
                <a:gd name="T59" fmla="*/ 4 h 131"/>
                <a:gd name="T60" fmla="*/ 48 w 82"/>
                <a:gd name="T61" fmla="*/ 0 h 131"/>
                <a:gd name="T62" fmla="*/ 41 w 82"/>
                <a:gd name="T63" fmla="*/ 0 h 131"/>
                <a:gd name="T64" fmla="*/ 31 w 82"/>
                <a:gd name="T65" fmla="*/ 0 h 131"/>
                <a:gd name="T66" fmla="*/ 24 w 82"/>
                <a:gd name="T67" fmla="*/ 4 h 131"/>
                <a:gd name="T68" fmla="*/ 17 w 82"/>
                <a:gd name="T69" fmla="*/ 10 h 131"/>
                <a:gd name="T70" fmla="*/ 12 w 82"/>
                <a:gd name="T71" fmla="*/ 18 h 131"/>
                <a:gd name="T72" fmla="*/ 14 w 82"/>
                <a:gd name="T73" fmla="*/ 64 h 131"/>
                <a:gd name="T74" fmla="*/ 15 w 82"/>
                <a:gd name="T75" fmla="*/ 40 h 131"/>
                <a:gd name="T76" fmla="*/ 22 w 82"/>
                <a:gd name="T77" fmla="*/ 22 h 131"/>
                <a:gd name="T78" fmla="*/ 30 w 82"/>
                <a:gd name="T79" fmla="*/ 9 h 131"/>
                <a:gd name="T80" fmla="*/ 41 w 82"/>
                <a:gd name="T81" fmla="*/ 5 h 131"/>
                <a:gd name="T82" fmla="*/ 46 w 82"/>
                <a:gd name="T83" fmla="*/ 5 h 131"/>
                <a:gd name="T84" fmla="*/ 52 w 82"/>
                <a:gd name="T85" fmla="*/ 9 h 131"/>
                <a:gd name="T86" fmla="*/ 55 w 82"/>
                <a:gd name="T87" fmla="*/ 14 h 131"/>
                <a:gd name="T88" fmla="*/ 60 w 82"/>
                <a:gd name="T89" fmla="*/ 22 h 131"/>
                <a:gd name="T90" fmla="*/ 66 w 82"/>
                <a:gd name="T91" fmla="*/ 64 h 131"/>
                <a:gd name="T92" fmla="*/ 60 w 82"/>
                <a:gd name="T93" fmla="*/ 109 h 131"/>
                <a:gd name="T94" fmla="*/ 55 w 82"/>
                <a:gd name="T95" fmla="*/ 115 h 131"/>
                <a:gd name="T96" fmla="*/ 52 w 82"/>
                <a:gd name="T97" fmla="*/ 120 h 131"/>
                <a:gd name="T98" fmla="*/ 49 w 82"/>
                <a:gd name="T99" fmla="*/ 120 h 131"/>
                <a:gd name="T100" fmla="*/ 48 w 82"/>
                <a:gd name="T101" fmla="*/ 120 h 131"/>
                <a:gd name="T102" fmla="*/ 48 w 82"/>
                <a:gd name="T103" fmla="*/ 121 h 131"/>
                <a:gd name="T104" fmla="*/ 46 w 82"/>
                <a:gd name="T105" fmla="*/ 124 h 131"/>
                <a:gd name="T106" fmla="*/ 41 w 82"/>
                <a:gd name="T107" fmla="*/ 125 h 131"/>
                <a:gd name="T108" fmla="*/ 35 w 82"/>
                <a:gd name="T109" fmla="*/ 124 h 131"/>
                <a:gd name="T110" fmla="*/ 30 w 82"/>
                <a:gd name="T111" fmla="*/ 120 h 131"/>
                <a:gd name="T112" fmla="*/ 25 w 82"/>
                <a:gd name="T113" fmla="*/ 115 h 131"/>
                <a:gd name="T114" fmla="*/ 22 w 82"/>
                <a:gd name="T115" fmla="*/ 109 h 131"/>
                <a:gd name="T116" fmla="*/ 15 w 82"/>
                <a:gd name="T117" fmla="*/ 90 h 131"/>
                <a:gd name="T118" fmla="*/ 14 w 82"/>
                <a:gd name="T119" fmla="*/ 78 h 131"/>
                <a:gd name="T120" fmla="*/ 14 w 82"/>
                <a:gd name="T121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" h="131">
                  <a:moveTo>
                    <a:pt x="12" y="18"/>
                  </a:move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1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8" y="37"/>
                  </a:lnTo>
                  <a:lnTo>
                    <a:pt x="75" y="26"/>
                  </a:lnTo>
                  <a:lnTo>
                    <a:pt x="71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2" y="18"/>
                  </a:lnTo>
                  <a:close/>
                  <a:moveTo>
                    <a:pt x="14" y="64"/>
                  </a:moveTo>
                  <a:lnTo>
                    <a:pt x="15" y="40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2" y="120"/>
                  </a:lnTo>
                  <a:lnTo>
                    <a:pt x="49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19" name="Freeform 415"/>
            <p:cNvSpPr/>
            <p:nvPr/>
          </p:nvSpPr>
          <p:spPr bwMode="auto">
            <a:xfrm>
              <a:off x="4276" y="2177"/>
              <a:ext cx="14" cy="4"/>
            </a:xfrm>
            <a:custGeom>
              <a:avLst/>
              <a:gdLst>
                <a:gd name="T0" fmla="*/ 5 w 43"/>
                <a:gd name="T1" fmla="*/ 0 h 11"/>
                <a:gd name="T2" fmla="*/ 3 w 43"/>
                <a:gd name="T3" fmla="*/ 4 h 11"/>
                <a:gd name="T4" fmla="*/ 0 w 43"/>
                <a:gd name="T5" fmla="*/ 11 h 11"/>
                <a:gd name="T6" fmla="*/ 43 w 43"/>
                <a:gd name="T7" fmla="*/ 11 h 11"/>
                <a:gd name="T8" fmla="*/ 41 w 43"/>
                <a:gd name="T9" fmla="*/ 4 h 11"/>
                <a:gd name="T10" fmla="*/ 40 w 43"/>
                <a:gd name="T11" fmla="*/ 0 h 11"/>
                <a:gd name="T12" fmla="*/ 5 w 4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">
                  <a:moveTo>
                    <a:pt x="5" y="0"/>
                  </a:moveTo>
                  <a:lnTo>
                    <a:pt x="3" y="4"/>
                  </a:lnTo>
                  <a:lnTo>
                    <a:pt x="0" y="11"/>
                  </a:lnTo>
                  <a:lnTo>
                    <a:pt x="43" y="11"/>
                  </a:lnTo>
                  <a:lnTo>
                    <a:pt x="41" y="4"/>
                  </a:lnTo>
                  <a:lnTo>
                    <a:pt x="4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0" name="Freeform 416"/>
            <p:cNvSpPr/>
            <p:nvPr/>
          </p:nvSpPr>
          <p:spPr bwMode="auto">
            <a:xfrm>
              <a:off x="4274" y="2192"/>
              <a:ext cx="17" cy="4"/>
            </a:xfrm>
            <a:custGeom>
              <a:avLst/>
              <a:gdLst>
                <a:gd name="T0" fmla="*/ 0 w 52"/>
                <a:gd name="T1" fmla="*/ 0 h 11"/>
                <a:gd name="T2" fmla="*/ 0 w 52"/>
                <a:gd name="T3" fmla="*/ 1 h 11"/>
                <a:gd name="T4" fmla="*/ 0 w 52"/>
                <a:gd name="T5" fmla="*/ 11 h 11"/>
                <a:gd name="T6" fmla="*/ 51 w 52"/>
                <a:gd name="T7" fmla="*/ 11 h 11"/>
                <a:gd name="T8" fmla="*/ 52 w 52"/>
                <a:gd name="T9" fmla="*/ 1 h 11"/>
                <a:gd name="T10" fmla="*/ 52 w 52"/>
                <a:gd name="T11" fmla="*/ 0 h 11"/>
                <a:gd name="T12" fmla="*/ 0 w 5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1">
                  <a:moveTo>
                    <a:pt x="0" y="0"/>
                  </a:moveTo>
                  <a:lnTo>
                    <a:pt x="0" y="1"/>
                  </a:lnTo>
                  <a:lnTo>
                    <a:pt x="0" y="11"/>
                  </a:lnTo>
                  <a:lnTo>
                    <a:pt x="51" y="1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1" name="Freeform 417"/>
            <p:cNvSpPr/>
            <p:nvPr/>
          </p:nvSpPr>
          <p:spPr bwMode="auto">
            <a:xfrm>
              <a:off x="4274" y="2188"/>
              <a:ext cx="17" cy="4"/>
            </a:xfrm>
            <a:custGeom>
              <a:avLst/>
              <a:gdLst>
                <a:gd name="T0" fmla="*/ 1 w 52"/>
                <a:gd name="T1" fmla="*/ 0 h 12"/>
                <a:gd name="T2" fmla="*/ 0 w 52"/>
                <a:gd name="T3" fmla="*/ 12 h 12"/>
                <a:gd name="T4" fmla="*/ 52 w 52"/>
                <a:gd name="T5" fmla="*/ 12 h 12"/>
                <a:gd name="T6" fmla="*/ 51 w 52"/>
                <a:gd name="T7" fmla="*/ 0 h 12"/>
                <a:gd name="T8" fmla="*/ 1 w 5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">
                  <a:moveTo>
                    <a:pt x="1" y="0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2" name="Freeform 418"/>
            <p:cNvSpPr/>
            <p:nvPr/>
          </p:nvSpPr>
          <p:spPr bwMode="auto">
            <a:xfrm>
              <a:off x="4274" y="2185"/>
              <a:ext cx="17" cy="3"/>
            </a:xfrm>
            <a:custGeom>
              <a:avLst/>
              <a:gdLst>
                <a:gd name="T0" fmla="*/ 2 w 50"/>
                <a:gd name="T1" fmla="*/ 0 h 10"/>
                <a:gd name="T2" fmla="*/ 0 w 50"/>
                <a:gd name="T3" fmla="*/ 10 h 10"/>
                <a:gd name="T4" fmla="*/ 50 w 50"/>
                <a:gd name="T5" fmla="*/ 10 h 10"/>
                <a:gd name="T6" fmla="*/ 49 w 50"/>
                <a:gd name="T7" fmla="*/ 0 h 10"/>
                <a:gd name="T8" fmla="*/ 2 w 5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">
                  <a:moveTo>
                    <a:pt x="2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49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3" name="Freeform 419"/>
            <p:cNvSpPr/>
            <p:nvPr/>
          </p:nvSpPr>
          <p:spPr bwMode="auto">
            <a:xfrm>
              <a:off x="4275" y="2181"/>
              <a:ext cx="16" cy="4"/>
            </a:xfrm>
            <a:custGeom>
              <a:avLst/>
              <a:gdLst>
                <a:gd name="T0" fmla="*/ 2 w 47"/>
                <a:gd name="T1" fmla="*/ 0 h 12"/>
                <a:gd name="T2" fmla="*/ 0 w 47"/>
                <a:gd name="T3" fmla="*/ 5 h 12"/>
                <a:gd name="T4" fmla="*/ 0 w 47"/>
                <a:gd name="T5" fmla="*/ 12 h 12"/>
                <a:gd name="T6" fmla="*/ 47 w 47"/>
                <a:gd name="T7" fmla="*/ 12 h 12"/>
                <a:gd name="T8" fmla="*/ 45 w 47"/>
                <a:gd name="T9" fmla="*/ 0 h 12"/>
                <a:gd name="T10" fmla="*/ 2 w 4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">
                  <a:moveTo>
                    <a:pt x="2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47" y="12"/>
                  </a:lnTo>
                  <a:lnTo>
                    <a:pt x="4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4" name="Freeform 420"/>
            <p:cNvSpPr/>
            <p:nvPr/>
          </p:nvSpPr>
          <p:spPr bwMode="auto">
            <a:xfrm>
              <a:off x="4281" y="2173"/>
              <a:ext cx="5" cy="1"/>
            </a:xfrm>
            <a:custGeom>
              <a:avLst/>
              <a:gdLst>
                <a:gd name="T0" fmla="*/ 17 w 17"/>
                <a:gd name="T1" fmla="*/ 3 h 3"/>
                <a:gd name="T2" fmla="*/ 7 w 17"/>
                <a:gd name="T3" fmla="*/ 0 h 3"/>
                <a:gd name="T4" fmla="*/ 2 w 17"/>
                <a:gd name="T5" fmla="*/ 0 h 3"/>
                <a:gd name="T6" fmla="*/ 0 w 17"/>
                <a:gd name="T7" fmla="*/ 3 h 3"/>
                <a:gd name="T8" fmla="*/ 17 w 1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5" name="Freeform 421"/>
            <p:cNvSpPr/>
            <p:nvPr/>
          </p:nvSpPr>
          <p:spPr bwMode="auto">
            <a:xfrm>
              <a:off x="4277" y="2174"/>
              <a:ext cx="12" cy="3"/>
            </a:xfrm>
            <a:custGeom>
              <a:avLst/>
              <a:gdLst>
                <a:gd name="T0" fmla="*/ 27 w 35"/>
                <a:gd name="T1" fmla="*/ 0 h 10"/>
                <a:gd name="T2" fmla="*/ 10 w 35"/>
                <a:gd name="T3" fmla="*/ 0 h 10"/>
                <a:gd name="T4" fmla="*/ 5 w 35"/>
                <a:gd name="T5" fmla="*/ 3 h 10"/>
                <a:gd name="T6" fmla="*/ 0 w 35"/>
                <a:gd name="T7" fmla="*/ 10 h 10"/>
                <a:gd name="T8" fmla="*/ 35 w 35"/>
                <a:gd name="T9" fmla="*/ 10 h 10"/>
                <a:gd name="T10" fmla="*/ 30 w 35"/>
                <a:gd name="T11" fmla="*/ 3 h 10"/>
                <a:gd name="T12" fmla="*/ 27 w 3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27" y="0"/>
                  </a:moveTo>
                  <a:lnTo>
                    <a:pt x="10" y="0"/>
                  </a:lnTo>
                  <a:lnTo>
                    <a:pt x="5" y="3"/>
                  </a:lnTo>
                  <a:lnTo>
                    <a:pt x="0" y="10"/>
                  </a:lnTo>
                  <a:lnTo>
                    <a:pt x="35" y="10"/>
                  </a:lnTo>
                  <a:lnTo>
                    <a:pt x="30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6" name="Freeform 422"/>
            <p:cNvSpPr/>
            <p:nvPr/>
          </p:nvSpPr>
          <p:spPr bwMode="auto">
            <a:xfrm>
              <a:off x="4274" y="2196"/>
              <a:ext cx="17" cy="3"/>
            </a:xfrm>
            <a:custGeom>
              <a:avLst/>
              <a:gdLst>
                <a:gd name="T0" fmla="*/ 50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1 w 51"/>
                <a:gd name="T7" fmla="*/ 11 h 11"/>
                <a:gd name="T8" fmla="*/ 50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0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7" name="Freeform 423"/>
            <p:cNvSpPr/>
            <p:nvPr/>
          </p:nvSpPr>
          <p:spPr bwMode="auto">
            <a:xfrm>
              <a:off x="4277" y="2207"/>
              <a:ext cx="12" cy="4"/>
            </a:xfrm>
            <a:custGeom>
              <a:avLst/>
              <a:gdLst>
                <a:gd name="T0" fmla="*/ 38 w 38"/>
                <a:gd name="T1" fmla="*/ 1 h 11"/>
                <a:gd name="T2" fmla="*/ 38 w 38"/>
                <a:gd name="T3" fmla="*/ 0 h 11"/>
                <a:gd name="T4" fmla="*/ 0 w 38"/>
                <a:gd name="T5" fmla="*/ 0 h 11"/>
                <a:gd name="T6" fmla="*/ 0 w 38"/>
                <a:gd name="T7" fmla="*/ 1 h 11"/>
                <a:gd name="T8" fmla="*/ 8 w 38"/>
                <a:gd name="T9" fmla="*/ 11 h 11"/>
                <a:gd name="T10" fmla="*/ 32 w 38"/>
                <a:gd name="T11" fmla="*/ 11 h 11"/>
                <a:gd name="T12" fmla="*/ 38 w 38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">
                  <a:moveTo>
                    <a:pt x="38" y="1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11"/>
                  </a:lnTo>
                  <a:lnTo>
                    <a:pt x="32" y="11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8" name="Freeform 424"/>
            <p:cNvSpPr/>
            <p:nvPr/>
          </p:nvSpPr>
          <p:spPr bwMode="auto">
            <a:xfrm>
              <a:off x="4275" y="2203"/>
              <a:ext cx="15" cy="4"/>
            </a:xfrm>
            <a:custGeom>
              <a:avLst/>
              <a:gdLst>
                <a:gd name="T0" fmla="*/ 42 w 45"/>
                <a:gd name="T1" fmla="*/ 12 h 12"/>
                <a:gd name="T2" fmla="*/ 45 w 45"/>
                <a:gd name="T3" fmla="*/ 0 h 12"/>
                <a:gd name="T4" fmla="*/ 0 w 45"/>
                <a:gd name="T5" fmla="*/ 0 h 12"/>
                <a:gd name="T6" fmla="*/ 4 w 45"/>
                <a:gd name="T7" fmla="*/ 12 h 12"/>
                <a:gd name="T8" fmla="*/ 42 w 4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">
                  <a:moveTo>
                    <a:pt x="42" y="12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4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29" name="Freeform 425"/>
            <p:cNvSpPr/>
            <p:nvPr/>
          </p:nvSpPr>
          <p:spPr bwMode="auto">
            <a:xfrm>
              <a:off x="4279" y="2211"/>
              <a:ext cx="8" cy="2"/>
            </a:xfrm>
            <a:custGeom>
              <a:avLst/>
              <a:gdLst>
                <a:gd name="T0" fmla="*/ 11 w 24"/>
                <a:gd name="T1" fmla="*/ 6 h 6"/>
                <a:gd name="T2" fmla="*/ 17 w 24"/>
                <a:gd name="T3" fmla="*/ 4 h 6"/>
                <a:gd name="T4" fmla="*/ 24 w 24"/>
                <a:gd name="T5" fmla="*/ 0 h 6"/>
                <a:gd name="T6" fmla="*/ 0 w 24"/>
                <a:gd name="T7" fmla="*/ 0 h 6"/>
                <a:gd name="T8" fmla="*/ 5 w 24"/>
                <a:gd name="T9" fmla="*/ 4 h 6"/>
                <a:gd name="T10" fmla="*/ 11 w 2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">
                  <a:moveTo>
                    <a:pt x="11" y="6"/>
                  </a:moveTo>
                  <a:lnTo>
                    <a:pt x="17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0" name="Freeform 426"/>
            <p:cNvSpPr/>
            <p:nvPr/>
          </p:nvSpPr>
          <p:spPr bwMode="auto">
            <a:xfrm>
              <a:off x="4274" y="2199"/>
              <a:ext cx="17" cy="4"/>
            </a:xfrm>
            <a:custGeom>
              <a:avLst/>
              <a:gdLst>
                <a:gd name="T0" fmla="*/ 48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3 w 49"/>
                <a:gd name="T7" fmla="*/ 11 h 11"/>
                <a:gd name="T8" fmla="*/ 48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1" name="Freeform 427"/>
            <p:cNvSpPr>
              <a:spLocks noEditPoints="1"/>
            </p:cNvSpPr>
            <p:nvPr/>
          </p:nvSpPr>
          <p:spPr bwMode="auto">
            <a:xfrm>
              <a:off x="4235" y="2171"/>
              <a:ext cx="27" cy="44"/>
            </a:xfrm>
            <a:custGeom>
              <a:avLst/>
              <a:gdLst>
                <a:gd name="T0" fmla="*/ 79 w 81"/>
                <a:gd name="T1" fmla="*/ 29 h 131"/>
                <a:gd name="T2" fmla="*/ 69 w 81"/>
                <a:gd name="T3" fmla="*/ 9 h 131"/>
                <a:gd name="T4" fmla="*/ 56 w 81"/>
                <a:gd name="T5" fmla="*/ 2 h 131"/>
                <a:gd name="T6" fmla="*/ 25 w 81"/>
                <a:gd name="T7" fmla="*/ 2 h 131"/>
                <a:gd name="T8" fmla="*/ 13 w 81"/>
                <a:gd name="T9" fmla="*/ 9 h 131"/>
                <a:gd name="T10" fmla="*/ 2 w 81"/>
                <a:gd name="T11" fmla="*/ 29 h 131"/>
                <a:gd name="T12" fmla="*/ 26 w 81"/>
                <a:gd name="T13" fmla="*/ 61 h 131"/>
                <a:gd name="T14" fmla="*/ 6 w 81"/>
                <a:gd name="T15" fmla="*/ 77 h 131"/>
                <a:gd name="T16" fmla="*/ 0 w 81"/>
                <a:gd name="T17" fmla="*/ 98 h 131"/>
                <a:gd name="T18" fmla="*/ 2 w 81"/>
                <a:gd name="T19" fmla="*/ 109 h 131"/>
                <a:gd name="T20" fmla="*/ 11 w 81"/>
                <a:gd name="T21" fmla="*/ 120 h 131"/>
                <a:gd name="T22" fmla="*/ 31 w 81"/>
                <a:gd name="T23" fmla="*/ 130 h 131"/>
                <a:gd name="T24" fmla="*/ 47 w 81"/>
                <a:gd name="T25" fmla="*/ 130 h 131"/>
                <a:gd name="T26" fmla="*/ 63 w 81"/>
                <a:gd name="T27" fmla="*/ 124 h 131"/>
                <a:gd name="T28" fmla="*/ 70 w 81"/>
                <a:gd name="T29" fmla="*/ 118 h 131"/>
                <a:gd name="T30" fmla="*/ 71 w 81"/>
                <a:gd name="T31" fmla="*/ 117 h 131"/>
                <a:gd name="T32" fmla="*/ 77 w 81"/>
                <a:gd name="T33" fmla="*/ 109 h 131"/>
                <a:gd name="T34" fmla="*/ 80 w 81"/>
                <a:gd name="T35" fmla="*/ 100 h 131"/>
                <a:gd name="T36" fmla="*/ 75 w 81"/>
                <a:gd name="T37" fmla="*/ 77 h 131"/>
                <a:gd name="T38" fmla="*/ 74 w 81"/>
                <a:gd name="T39" fmla="*/ 48 h 131"/>
                <a:gd name="T40" fmla="*/ 69 w 81"/>
                <a:gd name="T41" fmla="*/ 31 h 131"/>
                <a:gd name="T42" fmla="*/ 49 w 81"/>
                <a:gd name="T43" fmla="*/ 58 h 131"/>
                <a:gd name="T44" fmla="*/ 18 w 81"/>
                <a:gd name="T45" fmla="*/ 39 h 131"/>
                <a:gd name="T46" fmla="*/ 13 w 81"/>
                <a:gd name="T47" fmla="*/ 28 h 131"/>
                <a:gd name="T48" fmla="*/ 20 w 81"/>
                <a:gd name="T49" fmla="*/ 11 h 131"/>
                <a:gd name="T50" fmla="*/ 28 w 81"/>
                <a:gd name="T51" fmla="*/ 6 h 131"/>
                <a:gd name="T52" fmla="*/ 53 w 81"/>
                <a:gd name="T53" fmla="*/ 6 h 131"/>
                <a:gd name="T54" fmla="*/ 69 w 81"/>
                <a:gd name="T55" fmla="*/ 98 h 131"/>
                <a:gd name="T56" fmla="*/ 57 w 81"/>
                <a:gd name="T57" fmla="*/ 120 h 131"/>
                <a:gd name="T58" fmla="*/ 48 w 81"/>
                <a:gd name="T59" fmla="*/ 124 h 131"/>
                <a:gd name="T60" fmla="*/ 42 w 81"/>
                <a:gd name="T61" fmla="*/ 125 h 131"/>
                <a:gd name="T62" fmla="*/ 18 w 81"/>
                <a:gd name="T63" fmla="*/ 118 h 131"/>
                <a:gd name="T64" fmla="*/ 11 w 81"/>
                <a:gd name="T65" fmla="*/ 98 h 131"/>
                <a:gd name="T66" fmla="*/ 22 w 81"/>
                <a:gd name="T67" fmla="*/ 69 h 131"/>
                <a:gd name="T68" fmla="*/ 47 w 81"/>
                <a:gd name="T69" fmla="*/ 72 h 131"/>
                <a:gd name="T70" fmla="*/ 69 w 81"/>
                <a:gd name="T71" fmla="*/ 9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31">
                  <a:moveTo>
                    <a:pt x="74" y="48"/>
                  </a:moveTo>
                  <a:lnTo>
                    <a:pt x="79" y="29"/>
                  </a:lnTo>
                  <a:lnTo>
                    <a:pt x="76" y="18"/>
                  </a:lnTo>
                  <a:lnTo>
                    <a:pt x="69" y="9"/>
                  </a:lnTo>
                  <a:lnTo>
                    <a:pt x="62" y="4"/>
                  </a:lnTo>
                  <a:lnTo>
                    <a:pt x="56" y="2"/>
                  </a:lnTo>
                  <a:lnTo>
                    <a:pt x="42" y="0"/>
                  </a:lnTo>
                  <a:lnTo>
                    <a:pt x="25" y="2"/>
                  </a:lnTo>
                  <a:lnTo>
                    <a:pt x="18" y="4"/>
                  </a:lnTo>
                  <a:lnTo>
                    <a:pt x="13" y="9"/>
                  </a:lnTo>
                  <a:lnTo>
                    <a:pt x="5" y="18"/>
                  </a:lnTo>
                  <a:lnTo>
                    <a:pt x="2" y="29"/>
                  </a:lnTo>
                  <a:lnTo>
                    <a:pt x="8" y="48"/>
                  </a:lnTo>
                  <a:lnTo>
                    <a:pt x="26" y="61"/>
                  </a:lnTo>
                  <a:lnTo>
                    <a:pt x="14" y="68"/>
                  </a:lnTo>
                  <a:lnTo>
                    <a:pt x="6" y="77"/>
                  </a:lnTo>
                  <a:lnTo>
                    <a:pt x="1" y="86"/>
                  </a:lnTo>
                  <a:lnTo>
                    <a:pt x="0" y="98"/>
                  </a:lnTo>
                  <a:lnTo>
                    <a:pt x="0" y="103"/>
                  </a:lnTo>
                  <a:lnTo>
                    <a:pt x="2" y="109"/>
                  </a:lnTo>
                  <a:lnTo>
                    <a:pt x="5" y="114"/>
                  </a:lnTo>
                  <a:lnTo>
                    <a:pt x="11" y="120"/>
                  </a:lnTo>
                  <a:lnTo>
                    <a:pt x="24" y="127"/>
                  </a:lnTo>
                  <a:lnTo>
                    <a:pt x="31" y="130"/>
                  </a:lnTo>
                  <a:lnTo>
                    <a:pt x="40" y="131"/>
                  </a:lnTo>
                  <a:lnTo>
                    <a:pt x="47" y="130"/>
                  </a:lnTo>
                  <a:lnTo>
                    <a:pt x="56" y="127"/>
                  </a:lnTo>
                  <a:lnTo>
                    <a:pt x="63" y="124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7"/>
                  </a:lnTo>
                  <a:lnTo>
                    <a:pt x="71" y="117"/>
                  </a:lnTo>
                  <a:lnTo>
                    <a:pt x="74" y="114"/>
                  </a:lnTo>
                  <a:lnTo>
                    <a:pt x="77" y="109"/>
                  </a:lnTo>
                  <a:lnTo>
                    <a:pt x="80" y="103"/>
                  </a:lnTo>
                  <a:lnTo>
                    <a:pt x="80" y="100"/>
                  </a:lnTo>
                  <a:lnTo>
                    <a:pt x="81" y="97"/>
                  </a:lnTo>
                  <a:lnTo>
                    <a:pt x="75" y="77"/>
                  </a:lnTo>
                  <a:lnTo>
                    <a:pt x="54" y="61"/>
                  </a:lnTo>
                  <a:lnTo>
                    <a:pt x="74" y="48"/>
                  </a:lnTo>
                  <a:close/>
                  <a:moveTo>
                    <a:pt x="62" y="12"/>
                  </a:moveTo>
                  <a:lnTo>
                    <a:pt x="69" y="31"/>
                  </a:lnTo>
                  <a:lnTo>
                    <a:pt x="64" y="46"/>
                  </a:lnTo>
                  <a:lnTo>
                    <a:pt x="49" y="58"/>
                  </a:lnTo>
                  <a:lnTo>
                    <a:pt x="23" y="44"/>
                  </a:lnTo>
                  <a:lnTo>
                    <a:pt x="18" y="39"/>
                  </a:lnTo>
                  <a:lnTo>
                    <a:pt x="16" y="35"/>
                  </a:lnTo>
                  <a:lnTo>
                    <a:pt x="13" y="28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3" y="8"/>
                  </a:lnTo>
                  <a:lnTo>
                    <a:pt x="28" y="6"/>
                  </a:lnTo>
                  <a:lnTo>
                    <a:pt x="42" y="5"/>
                  </a:lnTo>
                  <a:lnTo>
                    <a:pt x="53" y="6"/>
                  </a:lnTo>
                  <a:lnTo>
                    <a:pt x="62" y="12"/>
                  </a:lnTo>
                  <a:close/>
                  <a:moveTo>
                    <a:pt x="69" y="98"/>
                  </a:moveTo>
                  <a:lnTo>
                    <a:pt x="62" y="118"/>
                  </a:lnTo>
                  <a:lnTo>
                    <a:pt x="57" y="120"/>
                  </a:lnTo>
                  <a:lnTo>
                    <a:pt x="52" y="124"/>
                  </a:lnTo>
                  <a:lnTo>
                    <a:pt x="48" y="124"/>
                  </a:lnTo>
                  <a:lnTo>
                    <a:pt x="46" y="125"/>
                  </a:lnTo>
                  <a:lnTo>
                    <a:pt x="42" y="125"/>
                  </a:lnTo>
                  <a:lnTo>
                    <a:pt x="40" y="126"/>
                  </a:lnTo>
                  <a:lnTo>
                    <a:pt x="18" y="118"/>
                  </a:lnTo>
                  <a:lnTo>
                    <a:pt x="12" y="109"/>
                  </a:lnTo>
                  <a:lnTo>
                    <a:pt x="11" y="98"/>
                  </a:lnTo>
                  <a:lnTo>
                    <a:pt x="16" y="78"/>
                  </a:lnTo>
                  <a:lnTo>
                    <a:pt x="22" y="69"/>
                  </a:lnTo>
                  <a:lnTo>
                    <a:pt x="30" y="64"/>
                  </a:lnTo>
                  <a:lnTo>
                    <a:pt x="47" y="72"/>
                  </a:lnTo>
                  <a:lnTo>
                    <a:pt x="59" y="81"/>
                  </a:lnTo>
                  <a:lnTo>
                    <a:pt x="69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2" name="Freeform 428"/>
            <p:cNvSpPr/>
            <p:nvPr/>
          </p:nvSpPr>
          <p:spPr bwMode="auto">
            <a:xfrm>
              <a:off x="4239" y="2177"/>
              <a:ext cx="19" cy="4"/>
            </a:xfrm>
            <a:custGeom>
              <a:avLst/>
              <a:gdLst>
                <a:gd name="T0" fmla="*/ 56 w 56"/>
                <a:gd name="T1" fmla="*/ 11 h 11"/>
                <a:gd name="T2" fmla="*/ 52 w 56"/>
                <a:gd name="T3" fmla="*/ 0 h 11"/>
                <a:gd name="T4" fmla="*/ 3 w 56"/>
                <a:gd name="T5" fmla="*/ 0 h 11"/>
                <a:gd name="T6" fmla="*/ 0 w 56"/>
                <a:gd name="T7" fmla="*/ 10 h 11"/>
                <a:gd name="T8" fmla="*/ 0 w 56"/>
                <a:gd name="T9" fmla="*/ 11 h 11"/>
                <a:gd name="T10" fmla="*/ 56 w 5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1">
                  <a:moveTo>
                    <a:pt x="56" y="11"/>
                  </a:moveTo>
                  <a:lnTo>
                    <a:pt x="52" y="0"/>
                  </a:lnTo>
                  <a:lnTo>
                    <a:pt x="3" y="0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3" name="Freeform 429"/>
            <p:cNvSpPr/>
            <p:nvPr/>
          </p:nvSpPr>
          <p:spPr bwMode="auto">
            <a:xfrm>
              <a:off x="4239" y="2181"/>
              <a:ext cx="19" cy="4"/>
            </a:xfrm>
            <a:custGeom>
              <a:avLst/>
              <a:gdLst>
                <a:gd name="T0" fmla="*/ 56 w 56"/>
                <a:gd name="T1" fmla="*/ 2 h 12"/>
                <a:gd name="T2" fmla="*/ 56 w 56"/>
                <a:gd name="T3" fmla="*/ 0 h 12"/>
                <a:gd name="T4" fmla="*/ 0 w 56"/>
                <a:gd name="T5" fmla="*/ 0 h 12"/>
                <a:gd name="T6" fmla="*/ 1 w 56"/>
                <a:gd name="T7" fmla="*/ 6 h 12"/>
                <a:gd name="T8" fmla="*/ 7 w 56"/>
                <a:gd name="T9" fmla="*/ 12 h 12"/>
                <a:gd name="T10" fmla="*/ 53 w 56"/>
                <a:gd name="T11" fmla="*/ 12 h 12"/>
                <a:gd name="T12" fmla="*/ 56 w 56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">
                  <a:moveTo>
                    <a:pt x="56" y="2"/>
                  </a:moveTo>
                  <a:lnTo>
                    <a:pt x="56" y="0"/>
                  </a:lnTo>
                  <a:lnTo>
                    <a:pt x="0" y="0"/>
                  </a:lnTo>
                  <a:lnTo>
                    <a:pt x="1" y="6"/>
                  </a:lnTo>
                  <a:lnTo>
                    <a:pt x="7" y="12"/>
                  </a:lnTo>
                  <a:lnTo>
                    <a:pt x="53" y="1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4" name="Freeform 430"/>
            <p:cNvSpPr/>
            <p:nvPr/>
          </p:nvSpPr>
          <p:spPr bwMode="auto">
            <a:xfrm>
              <a:off x="4240" y="2174"/>
              <a:ext cx="17" cy="3"/>
            </a:xfrm>
            <a:custGeom>
              <a:avLst/>
              <a:gdLst>
                <a:gd name="T0" fmla="*/ 49 w 49"/>
                <a:gd name="T1" fmla="*/ 10 h 10"/>
                <a:gd name="T2" fmla="*/ 46 w 49"/>
                <a:gd name="T3" fmla="*/ 4 h 10"/>
                <a:gd name="T4" fmla="*/ 42 w 49"/>
                <a:gd name="T5" fmla="*/ 1 h 10"/>
                <a:gd name="T6" fmla="*/ 40 w 49"/>
                <a:gd name="T7" fmla="*/ 0 h 10"/>
                <a:gd name="T8" fmla="*/ 10 w 49"/>
                <a:gd name="T9" fmla="*/ 0 h 10"/>
                <a:gd name="T10" fmla="*/ 4 w 49"/>
                <a:gd name="T11" fmla="*/ 3 h 10"/>
                <a:gd name="T12" fmla="*/ 0 w 49"/>
                <a:gd name="T13" fmla="*/ 10 h 10"/>
                <a:gd name="T14" fmla="*/ 49 w 4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0">
                  <a:moveTo>
                    <a:pt x="49" y="10"/>
                  </a:moveTo>
                  <a:lnTo>
                    <a:pt x="46" y="4"/>
                  </a:lnTo>
                  <a:lnTo>
                    <a:pt x="42" y="1"/>
                  </a:lnTo>
                  <a:lnTo>
                    <a:pt x="40" y="0"/>
                  </a:lnTo>
                  <a:lnTo>
                    <a:pt x="10" y="0"/>
                  </a:lnTo>
                  <a:lnTo>
                    <a:pt x="4" y="3"/>
                  </a:lnTo>
                  <a:lnTo>
                    <a:pt x="0" y="10"/>
                  </a:lnTo>
                  <a:lnTo>
                    <a:pt x="49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5" name="Freeform 431"/>
            <p:cNvSpPr/>
            <p:nvPr/>
          </p:nvSpPr>
          <p:spPr bwMode="auto">
            <a:xfrm>
              <a:off x="4244" y="2173"/>
              <a:ext cx="10" cy="1"/>
            </a:xfrm>
            <a:custGeom>
              <a:avLst/>
              <a:gdLst>
                <a:gd name="T0" fmla="*/ 30 w 30"/>
                <a:gd name="T1" fmla="*/ 3 h 3"/>
                <a:gd name="T2" fmla="*/ 22 w 30"/>
                <a:gd name="T3" fmla="*/ 0 h 3"/>
                <a:gd name="T4" fmla="*/ 16 w 30"/>
                <a:gd name="T5" fmla="*/ 0 h 3"/>
                <a:gd name="T6" fmla="*/ 7 w 30"/>
                <a:gd name="T7" fmla="*/ 0 h 3"/>
                <a:gd name="T8" fmla="*/ 0 w 30"/>
                <a:gd name="T9" fmla="*/ 3 h 3"/>
                <a:gd name="T10" fmla="*/ 30 w 30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">
                  <a:moveTo>
                    <a:pt x="30" y="3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7" y="0"/>
                  </a:lnTo>
                  <a:lnTo>
                    <a:pt x="0" y="3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6" name="Freeform 432"/>
            <p:cNvSpPr/>
            <p:nvPr/>
          </p:nvSpPr>
          <p:spPr bwMode="auto">
            <a:xfrm>
              <a:off x="4242" y="2185"/>
              <a:ext cx="15" cy="3"/>
            </a:xfrm>
            <a:custGeom>
              <a:avLst/>
              <a:gdLst>
                <a:gd name="T0" fmla="*/ 0 w 46"/>
                <a:gd name="T1" fmla="*/ 0 h 10"/>
                <a:gd name="T2" fmla="*/ 3 w 46"/>
                <a:gd name="T3" fmla="*/ 3 h 10"/>
                <a:gd name="T4" fmla="*/ 17 w 46"/>
                <a:gd name="T5" fmla="*/ 10 h 10"/>
                <a:gd name="T6" fmla="*/ 37 w 46"/>
                <a:gd name="T7" fmla="*/ 10 h 10"/>
                <a:gd name="T8" fmla="*/ 44 w 46"/>
                <a:gd name="T9" fmla="*/ 5 h 10"/>
                <a:gd name="T10" fmla="*/ 46 w 46"/>
                <a:gd name="T11" fmla="*/ 0 h 10"/>
                <a:gd name="T12" fmla="*/ 0 w 4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0">
                  <a:moveTo>
                    <a:pt x="0" y="0"/>
                  </a:moveTo>
                  <a:lnTo>
                    <a:pt x="3" y="3"/>
                  </a:lnTo>
                  <a:lnTo>
                    <a:pt x="17" y="10"/>
                  </a:lnTo>
                  <a:lnTo>
                    <a:pt x="37" y="10"/>
                  </a:lnTo>
                  <a:lnTo>
                    <a:pt x="44" y="5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7" name="Freeform 433"/>
            <p:cNvSpPr/>
            <p:nvPr/>
          </p:nvSpPr>
          <p:spPr bwMode="auto">
            <a:xfrm>
              <a:off x="4247" y="2188"/>
              <a:ext cx="7" cy="2"/>
            </a:xfrm>
            <a:custGeom>
              <a:avLst/>
              <a:gdLst>
                <a:gd name="T0" fmla="*/ 20 w 20"/>
                <a:gd name="T1" fmla="*/ 0 h 7"/>
                <a:gd name="T2" fmla="*/ 0 w 20"/>
                <a:gd name="T3" fmla="*/ 0 h 7"/>
                <a:gd name="T4" fmla="*/ 12 w 20"/>
                <a:gd name="T5" fmla="*/ 7 h 7"/>
                <a:gd name="T6" fmla="*/ 20 w 2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20" y="0"/>
                  </a:moveTo>
                  <a:lnTo>
                    <a:pt x="0" y="0"/>
                  </a:lnTo>
                  <a:lnTo>
                    <a:pt x="12" y="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8" name="Freeform 434"/>
            <p:cNvSpPr/>
            <p:nvPr/>
          </p:nvSpPr>
          <p:spPr bwMode="auto">
            <a:xfrm>
              <a:off x="4239" y="2203"/>
              <a:ext cx="19" cy="4"/>
            </a:xfrm>
            <a:custGeom>
              <a:avLst/>
              <a:gdLst>
                <a:gd name="T0" fmla="*/ 55 w 58"/>
                <a:gd name="T1" fmla="*/ 12 h 12"/>
                <a:gd name="T2" fmla="*/ 58 w 58"/>
                <a:gd name="T3" fmla="*/ 2 h 12"/>
                <a:gd name="T4" fmla="*/ 57 w 58"/>
                <a:gd name="T5" fmla="*/ 0 h 12"/>
                <a:gd name="T6" fmla="*/ 1 w 58"/>
                <a:gd name="T7" fmla="*/ 0 h 12"/>
                <a:gd name="T8" fmla="*/ 0 w 58"/>
                <a:gd name="T9" fmla="*/ 2 h 12"/>
                <a:gd name="T10" fmla="*/ 1 w 58"/>
                <a:gd name="T11" fmla="*/ 12 h 12"/>
                <a:gd name="T12" fmla="*/ 55 w 5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2">
                  <a:moveTo>
                    <a:pt x="55" y="12"/>
                  </a:moveTo>
                  <a:lnTo>
                    <a:pt x="58" y="2"/>
                  </a:lnTo>
                  <a:lnTo>
                    <a:pt x="57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12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39" name="Freeform 435"/>
            <p:cNvSpPr/>
            <p:nvPr/>
          </p:nvSpPr>
          <p:spPr bwMode="auto">
            <a:xfrm>
              <a:off x="4239" y="2199"/>
              <a:ext cx="19" cy="4"/>
            </a:xfrm>
            <a:custGeom>
              <a:avLst/>
              <a:gdLst>
                <a:gd name="T0" fmla="*/ 56 w 56"/>
                <a:gd name="T1" fmla="*/ 11 h 11"/>
                <a:gd name="T2" fmla="*/ 50 w 56"/>
                <a:gd name="T3" fmla="*/ 0 h 11"/>
                <a:gd name="T4" fmla="*/ 2 w 56"/>
                <a:gd name="T5" fmla="*/ 0 h 11"/>
                <a:gd name="T6" fmla="*/ 0 w 56"/>
                <a:gd name="T7" fmla="*/ 11 h 11"/>
                <a:gd name="T8" fmla="*/ 56 w 5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1">
                  <a:moveTo>
                    <a:pt x="56" y="11"/>
                  </a:moveTo>
                  <a:lnTo>
                    <a:pt x="50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56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0" name="Freeform 436"/>
            <p:cNvSpPr/>
            <p:nvPr/>
          </p:nvSpPr>
          <p:spPr bwMode="auto">
            <a:xfrm>
              <a:off x="4240" y="2196"/>
              <a:ext cx="16" cy="3"/>
            </a:xfrm>
            <a:custGeom>
              <a:avLst/>
              <a:gdLst>
                <a:gd name="T0" fmla="*/ 48 w 48"/>
                <a:gd name="T1" fmla="*/ 11 h 11"/>
                <a:gd name="T2" fmla="*/ 45 w 48"/>
                <a:gd name="T3" fmla="*/ 7 h 11"/>
                <a:gd name="T4" fmla="*/ 40 w 48"/>
                <a:gd name="T5" fmla="*/ 3 h 11"/>
                <a:gd name="T6" fmla="*/ 37 w 48"/>
                <a:gd name="T7" fmla="*/ 0 h 11"/>
                <a:gd name="T8" fmla="*/ 4 w 48"/>
                <a:gd name="T9" fmla="*/ 0 h 11"/>
                <a:gd name="T10" fmla="*/ 2 w 48"/>
                <a:gd name="T11" fmla="*/ 4 h 11"/>
                <a:gd name="T12" fmla="*/ 0 w 48"/>
                <a:gd name="T13" fmla="*/ 11 h 11"/>
                <a:gd name="T14" fmla="*/ 48 w 4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">
                  <a:moveTo>
                    <a:pt x="48" y="11"/>
                  </a:moveTo>
                  <a:lnTo>
                    <a:pt x="45" y="7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1" name="Freeform 437"/>
            <p:cNvSpPr/>
            <p:nvPr/>
          </p:nvSpPr>
          <p:spPr bwMode="auto">
            <a:xfrm>
              <a:off x="4239" y="2207"/>
              <a:ext cx="18" cy="4"/>
            </a:xfrm>
            <a:custGeom>
              <a:avLst/>
              <a:gdLst>
                <a:gd name="T0" fmla="*/ 6 w 54"/>
                <a:gd name="T1" fmla="*/ 10 h 11"/>
                <a:gd name="T2" fmla="*/ 11 w 54"/>
                <a:gd name="T3" fmla="*/ 11 h 11"/>
                <a:gd name="T4" fmla="*/ 48 w 54"/>
                <a:gd name="T5" fmla="*/ 11 h 11"/>
                <a:gd name="T6" fmla="*/ 48 w 54"/>
                <a:gd name="T7" fmla="*/ 10 h 11"/>
                <a:gd name="T8" fmla="*/ 50 w 54"/>
                <a:gd name="T9" fmla="*/ 10 h 11"/>
                <a:gd name="T10" fmla="*/ 54 w 54"/>
                <a:gd name="T11" fmla="*/ 0 h 11"/>
                <a:gd name="T12" fmla="*/ 0 w 54"/>
                <a:gd name="T13" fmla="*/ 0 h 11"/>
                <a:gd name="T14" fmla="*/ 6 w 54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1">
                  <a:moveTo>
                    <a:pt x="6" y="10"/>
                  </a:moveTo>
                  <a:lnTo>
                    <a:pt x="11" y="11"/>
                  </a:lnTo>
                  <a:lnTo>
                    <a:pt x="48" y="11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2" name="Freeform 438"/>
            <p:cNvSpPr/>
            <p:nvPr/>
          </p:nvSpPr>
          <p:spPr bwMode="auto">
            <a:xfrm>
              <a:off x="4243" y="2211"/>
              <a:ext cx="12" cy="2"/>
            </a:xfrm>
            <a:custGeom>
              <a:avLst/>
              <a:gdLst>
                <a:gd name="T0" fmla="*/ 17 w 37"/>
                <a:gd name="T1" fmla="*/ 7 h 7"/>
                <a:gd name="T2" fmla="*/ 19 w 37"/>
                <a:gd name="T3" fmla="*/ 6 h 7"/>
                <a:gd name="T4" fmla="*/ 23 w 37"/>
                <a:gd name="T5" fmla="*/ 6 h 7"/>
                <a:gd name="T6" fmla="*/ 25 w 37"/>
                <a:gd name="T7" fmla="*/ 5 h 7"/>
                <a:gd name="T8" fmla="*/ 29 w 37"/>
                <a:gd name="T9" fmla="*/ 5 h 7"/>
                <a:gd name="T10" fmla="*/ 33 w 37"/>
                <a:gd name="T11" fmla="*/ 2 h 7"/>
                <a:gd name="T12" fmla="*/ 37 w 37"/>
                <a:gd name="T13" fmla="*/ 0 h 7"/>
                <a:gd name="T14" fmla="*/ 0 w 37"/>
                <a:gd name="T15" fmla="*/ 0 h 7"/>
                <a:gd name="T16" fmla="*/ 17 w 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">
                  <a:moveTo>
                    <a:pt x="17" y="7"/>
                  </a:moveTo>
                  <a:lnTo>
                    <a:pt x="19" y="6"/>
                  </a:lnTo>
                  <a:lnTo>
                    <a:pt x="23" y="6"/>
                  </a:lnTo>
                  <a:lnTo>
                    <a:pt x="25" y="5"/>
                  </a:lnTo>
                  <a:lnTo>
                    <a:pt x="29" y="5"/>
                  </a:lnTo>
                  <a:lnTo>
                    <a:pt x="33" y="2"/>
                  </a:lnTo>
                  <a:lnTo>
                    <a:pt x="37" y="0"/>
                  </a:lnTo>
                  <a:lnTo>
                    <a:pt x="0" y="0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3" name="Freeform 439"/>
            <p:cNvSpPr/>
            <p:nvPr/>
          </p:nvSpPr>
          <p:spPr bwMode="auto">
            <a:xfrm>
              <a:off x="4241" y="2192"/>
              <a:ext cx="11" cy="4"/>
            </a:xfrm>
            <a:custGeom>
              <a:avLst/>
              <a:gdLst>
                <a:gd name="T0" fmla="*/ 0 w 33"/>
                <a:gd name="T1" fmla="*/ 10 h 10"/>
                <a:gd name="T2" fmla="*/ 33 w 33"/>
                <a:gd name="T3" fmla="*/ 10 h 10"/>
                <a:gd name="T4" fmla="*/ 23 w 33"/>
                <a:gd name="T5" fmla="*/ 5 h 10"/>
                <a:gd name="T6" fmla="*/ 12 w 33"/>
                <a:gd name="T7" fmla="*/ 0 h 10"/>
                <a:gd name="T8" fmla="*/ 0 w 3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">
                  <a:moveTo>
                    <a:pt x="0" y="10"/>
                  </a:moveTo>
                  <a:lnTo>
                    <a:pt x="33" y="10"/>
                  </a:lnTo>
                  <a:lnTo>
                    <a:pt x="23" y="5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4" name="Freeform 440"/>
            <p:cNvSpPr/>
            <p:nvPr/>
          </p:nvSpPr>
          <p:spPr bwMode="auto">
            <a:xfrm>
              <a:off x="3931" y="2172"/>
              <a:ext cx="26" cy="43"/>
            </a:xfrm>
            <a:custGeom>
              <a:avLst/>
              <a:gdLst>
                <a:gd name="T0" fmla="*/ 79 w 79"/>
                <a:gd name="T1" fmla="*/ 4 h 129"/>
                <a:gd name="T2" fmla="*/ 79 w 79"/>
                <a:gd name="T3" fmla="*/ 0 h 129"/>
                <a:gd name="T4" fmla="*/ 5 w 79"/>
                <a:gd name="T5" fmla="*/ 0 h 129"/>
                <a:gd name="T6" fmla="*/ 0 w 79"/>
                <a:gd name="T7" fmla="*/ 30 h 129"/>
                <a:gd name="T8" fmla="*/ 5 w 79"/>
                <a:gd name="T9" fmla="*/ 31 h 129"/>
                <a:gd name="T10" fmla="*/ 13 w 79"/>
                <a:gd name="T11" fmla="*/ 16 h 129"/>
                <a:gd name="T12" fmla="*/ 18 w 79"/>
                <a:gd name="T13" fmla="*/ 10 h 129"/>
                <a:gd name="T14" fmla="*/ 27 w 79"/>
                <a:gd name="T15" fmla="*/ 9 h 129"/>
                <a:gd name="T16" fmla="*/ 67 w 79"/>
                <a:gd name="T17" fmla="*/ 9 h 129"/>
                <a:gd name="T18" fmla="*/ 29 w 79"/>
                <a:gd name="T19" fmla="*/ 82 h 129"/>
                <a:gd name="T20" fmla="*/ 23 w 79"/>
                <a:gd name="T21" fmla="*/ 116 h 129"/>
                <a:gd name="T22" fmla="*/ 25 w 79"/>
                <a:gd name="T23" fmla="*/ 127 h 129"/>
                <a:gd name="T24" fmla="*/ 34 w 79"/>
                <a:gd name="T25" fmla="*/ 129 h 129"/>
                <a:gd name="T26" fmla="*/ 40 w 79"/>
                <a:gd name="T27" fmla="*/ 127 h 129"/>
                <a:gd name="T28" fmla="*/ 42 w 79"/>
                <a:gd name="T29" fmla="*/ 118 h 129"/>
                <a:gd name="T30" fmla="*/ 41 w 79"/>
                <a:gd name="T31" fmla="*/ 96 h 129"/>
                <a:gd name="T32" fmla="*/ 41 w 79"/>
                <a:gd name="T33" fmla="*/ 87 h 129"/>
                <a:gd name="T34" fmla="*/ 44 w 79"/>
                <a:gd name="T35" fmla="*/ 77 h 129"/>
                <a:gd name="T36" fmla="*/ 46 w 79"/>
                <a:gd name="T37" fmla="*/ 65 h 129"/>
                <a:gd name="T38" fmla="*/ 51 w 79"/>
                <a:gd name="T39" fmla="*/ 54 h 129"/>
                <a:gd name="T40" fmla="*/ 79 w 79"/>
                <a:gd name="T41" fmla="*/ 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9">
                  <a:moveTo>
                    <a:pt x="79" y="4"/>
                  </a:moveTo>
                  <a:lnTo>
                    <a:pt x="79" y="0"/>
                  </a:lnTo>
                  <a:lnTo>
                    <a:pt x="5" y="0"/>
                  </a:lnTo>
                  <a:lnTo>
                    <a:pt x="0" y="30"/>
                  </a:lnTo>
                  <a:lnTo>
                    <a:pt x="5" y="31"/>
                  </a:lnTo>
                  <a:lnTo>
                    <a:pt x="13" y="16"/>
                  </a:lnTo>
                  <a:lnTo>
                    <a:pt x="18" y="10"/>
                  </a:lnTo>
                  <a:lnTo>
                    <a:pt x="27" y="9"/>
                  </a:lnTo>
                  <a:lnTo>
                    <a:pt x="67" y="9"/>
                  </a:lnTo>
                  <a:lnTo>
                    <a:pt x="29" y="82"/>
                  </a:lnTo>
                  <a:lnTo>
                    <a:pt x="23" y="116"/>
                  </a:lnTo>
                  <a:lnTo>
                    <a:pt x="25" y="127"/>
                  </a:lnTo>
                  <a:lnTo>
                    <a:pt x="34" y="129"/>
                  </a:lnTo>
                  <a:lnTo>
                    <a:pt x="40" y="127"/>
                  </a:lnTo>
                  <a:lnTo>
                    <a:pt x="42" y="118"/>
                  </a:lnTo>
                  <a:lnTo>
                    <a:pt x="41" y="96"/>
                  </a:lnTo>
                  <a:lnTo>
                    <a:pt x="41" y="87"/>
                  </a:lnTo>
                  <a:lnTo>
                    <a:pt x="44" y="77"/>
                  </a:lnTo>
                  <a:lnTo>
                    <a:pt x="46" y="65"/>
                  </a:lnTo>
                  <a:lnTo>
                    <a:pt x="51" y="54"/>
                  </a:lnTo>
                  <a:lnTo>
                    <a:pt x="79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5" name="Freeform 441"/>
            <p:cNvSpPr>
              <a:spLocks noEditPoints="1"/>
            </p:cNvSpPr>
            <p:nvPr/>
          </p:nvSpPr>
          <p:spPr bwMode="auto">
            <a:xfrm>
              <a:off x="3964" y="2171"/>
              <a:ext cx="27" cy="44"/>
            </a:xfrm>
            <a:custGeom>
              <a:avLst/>
              <a:gdLst>
                <a:gd name="T0" fmla="*/ 5 w 82"/>
                <a:gd name="T1" fmla="*/ 27 h 131"/>
                <a:gd name="T2" fmla="*/ 0 w 82"/>
                <a:gd name="T3" fmla="*/ 50 h 131"/>
                <a:gd name="T4" fmla="*/ 0 w 82"/>
                <a:gd name="T5" fmla="*/ 79 h 131"/>
                <a:gd name="T6" fmla="*/ 5 w 82"/>
                <a:gd name="T7" fmla="*/ 103 h 131"/>
                <a:gd name="T8" fmla="*/ 17 w 82"/>
                <a:gd name="T9" fmla="*/ 120 h 131"/>
                <a:gd name="T10" fmla="*/ 32 w 82"/>
                <a:gd name="T11" fmla="*/ 130 h 131"/>
                <a:gd name="T12" fmla="*/ 49 w 82"/>
                <a:gd name="T13" fmla="*/ 130 h 131"/>
                <a:gd name="T14" fmla="*/ 57 w 82"/>
                <a:gd name="T15" fmla="*/ 126 h 131"/>
                <a:gd name="T16" fmla="*/ 63 w 82"/>
                <a:gd name="T17" fmla="*/ 120 h 131"/>
                <a:gd name="T18" fmla="*/ 71 w 82"/>
                <a:gd name="T19" fmla="*/ 109 h 131"/>
                <a:gd name="T20" fmla="*/ 74 w 82"/>
                <a:gd name="T21" fmla="*/ 102 h 131"/>
                <a:gd name="T22" fmla="*/ 76 w 82"/>
                <a:gd name="T23" fmla="*/ 96 h 131"/>
                <a:gd name="T24" fmla="*/ 80 w 82"/>
                <a:gd name="T25" fmla="*/ 78 h 131"/>
                <a:gd name="T26" fmla="*/ 80 w 82"/>
                <a:gd name="T27" fmla="*/ 67 h 131"/>
                <a:gd name="T28" fmla="*/ 80 w 82"/>
                <a:gd name="T29" fmla="*/ 49 h 131"/>
                <a:gd name="T30" fmla="*/ 74 w 82"/>
                <a:gd name="T31" fmla="*/ 26 h 131"/>
                <a:gd name="T32" fmla="*/ 63 w 82"/>
                <a:gd name="T33" fmla="*/ 9 h 131"/>
                <a:gd name="T34" fmla="*/ 49 w 82"/>
                <a:gd name="T35" fmla="*/ 0 h 131"/>
                <a:gd name="T36" fmla="*/ 32 w 82"/>
                <a:gd name="T37" fmla="*/ 0 h 131"/>
                <a:gd name="T38" fmla="*/ 17 w 82"/>
                <a:gd name="T39" fmla="*/ 10 h 131"/>
                <a:gd name="T40" fmla="*/ 14 w 82"/>
                <a:gd name="T41" fmla="*/ 64 h 131"/>
                <a:gd name="T42" fmla="*/ 17 w 82"/>
                <a:gd name="T43" fmla="*/ 29 h 131"/>
                <a:gd name="T44" fmla="*/ 31 w 82"/>
                <a:gd name="T45" fmla="*/ 9 h 131"/>
                <a:gd name="T46" fmla="*/ 46 w 82"/>
                <a:gd name="T47" fmla="*/ 5 h 131"/>
                <a:gd name="T48" fmla="*/ 55 w 82"/>
                <a:gd name="T49" fmla="*/ 14 h 131"/>
                <a:gd name="T50" fmla="*/ 67 w 82"/>
                <a:gd name="T51" fmla="*/ 64 h 131"/>
                <a:gd name="T52" fmla="*/ 55 w 82"/>
                <a:gd name="T53" fmla="*/ 115 h 131"/>
                <a:gd name="T54" fmla="*/ 46 w 82"/>
                <a:gd name="T55" fmla="*/ 124 h 131"/>
                <a:gd name="T56" fmla="*/ 36 w 82"/>
                <a:gd name="T57" fmla="*/ 124 h 131"/>
                <a:gd name="T58" fmla="*/ 26 w 82"/>
                <a:gd name="T59" fmla="*/ 115 h 131"/>
                <a:gd name="T60" fmla="*/ 17 w 82"/>
                <a:gd name="T61" fmla="*/ 100 h 131"/>
                <a:gd name="T62" fmla="*/ 14 w 82"/>
                <a:gd name="T63" fmla="*/ 7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131">
                  <a:moveTo>
                    <a:pt x="11" y="18"/>
                  </a:moveTo>
                  <a:lnTo>
                    <a:pt x="5" y="27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5" y="126"/>
                  </a:lnTo>
                  <a:lnTo>
                    <a:pt x="32" y="130"/>
                  </a:lnTo>
                  <a:lnTo>
                    <a:pt x="42" y="131"/>
                  </a:lnTo>
                  <a:lnTo>
                    <a:pt x="49" y="130"/>
                  </a:lnTo>
                  <a:lnTo>
                    <a:pt x="53" y="127"/>
                  </a:lnTo>
                  <a:lnTo>
                    <a:pt x="57" y="126"/>
                  </a:lnTo>
                  <a:lnTo>
                    <a:pt x="60" y="123"/>
                  </a:lnTo>
                  <a:lnTo>
                    <a:pt x="63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7"/>
                  </a:lnTo>
                  <a:lnTo>
                    <a:pt x="74" y="102"/>
                  </a:lnTo>
                  <a:lnTo>
                    <a:pt x="74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0" y="78"/>
                  </a:lnTo>
                  <a:lnTo>
                    <a:pt x="80" y="71"/>
                  </a:lnTo>
                  <a:lnTo>
                    <a:pt x="80" y="67"/>
                  </a:lnTo>
                  <a:lnTo>
                    <a:pt x="82" y="64"/>
                  </a:lnTo>
                  <a:lnTo>
                    <a:pt x="80" y="49"/>
                  </a:lnTo>
                  <a:lnTo>
                    <a:pt x="78" y="37"/>
                  </a:lnTo>
                  <a:lnTo>
                    <a:pt x="74" y="26"/>
                  </a:lnTo>
                  <a:lnTo>
                    <a:pt x="71" y="17"/>
                  </a:lnTo>
                  <a:lnTo>
                    <a:pt x="63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5" y="4"/>
                  </a:lnTo>
                  <a:lnTo>
                    <a:pt x="17" y="10"/>
                  </a:lnTo>
                  <a:lnTo>
                    <a:pt x="11" y="18"/>
                  </a:lnTo>
                  <a:close/>
                  <a:moveTo>
                    <a:pt x="14" y="64"/>
                  </a:moveTo>
                  <a:lnTo>
                    <a:pt x="15" y="40"/>
                  </a:lnTo>
                  <a:lnTo>
                    <a:pt x="17" y="29"/>
                  </a:lnTo>
                  <a:lnTo>
                    <a:pt x="22" y="22"/>
                  </a:lnTo>
                  <a:lnTo>
                    <a:pt x="31" y="9"/>
                  </a:lnTo>
                  <a:lnTo>
                    <a:pt x="42" y="5"/>
                  </a:lnTo>
                  <a:lnTo>
                    <a:pt x="46" y="5"/>
                  </a:lnTo>
                  <a:lnTo>
                    <a:pt x="51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7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4"/>
                  </a:lnTo>
                  <a:lnTo>
                    <a:pt x="42" y="125"/>
                  </a:lnTo>
                  <a:lnTo>
                    <a:pt x="36" y="124"/>
                  </a:lnTo>
                  <a:lnTo>
                    <a:pt x="31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7" y="100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6" name="Freeform 442"/>
            <p:cNvSpPr/>
            <p:nvPr/>
          </p:nvSpPr>
          <p:spPr bwMode="auto">
            <a:xfrm>
              <a:off x="3972" y="2174"/>
              <a:ext cx="12" cy="3"/>
            </a:xfrm>
            <a:custGeom>
              <a:avLst/>
              <a:gdLst>
                <a:gd name="T0" fmla="*/ 8 w 34"/>
                <a:gd name="T1" fmla="*/ 0 h 10"/>
                <a:gd name="T2" fmla="*/ 3 w 34"/>
                <a:gd name="T3" fmla="*/ 3 h 10"/>
                <a:gd name="T4" fmla="*/ 0 w 34"/>
                <a:gd name="T5" fmla="*/ 10 h 10"/>
                <a:gd name="T6" fmla="*/ 34 w 34"/>
                <a:gd name="T7" fmla="*/ 10 h 10"/>
                <a:gd name="T8" fmla="*/ 29 w 34"/>
                <a:gd name="T9" fmla="*/ 3 h 10"/>
                <a:gd name="T10" fmla="*/ 25 w 34"/>
                <a:gd name="T11" fmla="*/ 0 h 10"/>
                <a:gd name="T12" fmla="*/ 8 w 3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">
                  <a:moveTo>
                    <a:pt x="8" y="0"/>
                  </a:moveTo>
                  <a:lnTo>
                    <a:pt x="3" y="3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29" y="3"/>
                  </a:lnTo>
                  <a:lnTo>
                    <a:pt x="2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7" name="Freeform 443"/>
            <p:cNvSpPr/>
            <p:nvPr/>
          </p:nvSpPr>
          <p:spPr bwMode="auto">
            <a:xfrm>
              <a:off x="3971" y="2177"/>
              <a:ext cx="13" cy="4"/>
            </a:xfrm>
            <a:custGeom>
              <a:avLst/>
              <a:gdLst>
                <a:gd name="T0" fmla="*/ 5 w 41"/>
                <a:gd name="T1" fmla="*/ 0 h 11"/>
                <a:gd name="T2" fmla="*/ 2 w 41"/>
                <a:gd name="T3" fmla="*/ 4 h 11"/>
                <a:gd name="T4" fmla="*/ 0 w 41"/>
                <a:gd name="T5" fmla="*/ 11 h 11"/>
                <a:gd name="T6" fmla="*/ 41 w 41"/>
                <a:gd name="T7" fmla="*/ 11 h 11"/>
                <a:gd name="T8" fmla="*/ 40 w 41"/>
                <a:gd name="T9" fmla="*/ 4 h 11"/>
                <a:gd name="T10" fmla="*/ 39 w 41"/>
                <a:gd name="T11" fmla="*/ 0 h 11"/>
                <a:gd name="T12" fmla="*/ 5 w 4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">
                  <a:moveTo>
                    <a:pt x="5" y="0"/>
                  </a:moveTo>
                  <a:lnTo>
                    <a:pt x="2" y="4"/>
                  </a:lnTo>
                  <a:lnTo>
                    <a:pt x="0" y="11"/>
                  </a:lnTo>
                  <a:lnTo>
                    <a:pt x="41" y="11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8" name="Freeform 444"/>
            <p:cNvSpPr/>
            <p:nvPr/>
          </p:nvSpPr>
          <p:spPr bwMode="auto">
            <a:xfrm>
              <a:off x="3969" y="2192"/>
              <a:ext cx="17" cy="4"/>
            </a:xfrm>
            <a:custGeom>
              <a:avLst/>
              <a:gdLst>
                <a:gd name="T0" fmla="*/ 0 w 53"/>
                <a:gd name="T1" fmla="*/ 0 h 11"/>
                <a:gd name="T2" fmla="*/ 0 w 53"/>
                <a:gd name="T3" fmla="*/ 1 h 11"/>
                <a:gd name="T4" fmla="*/ 0 w 53"/>
                <a:gd name="T5" fmla="*/ 11 h 11"/>
                <a:gd name="T6" fmla="*/ 52 w 53"/>
                <a:gd name="T7" fmla="*/ 11 h 11"/>
                <a:gd name="T8" fmla="*/ 53 w 53"/>
                <a:gd name="T9" fmla="*/ 1 h 11"/>
                <a:gd name="T10" fmla="*/ 53 w 53"/>
                <a:gd name="T11" fmla="*/ 0 h 11"/>
                <a:gd name="T12" fmla="*/ 0 w 5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1">
                  <a:moveTo>
                    <a:pt x="0" y="0"/>
                  </a:moveTo>
                  <a:lnTo>
                    <a:pt x="0" y="1"/>
                  </a:lnTo>
                  <a:lnTo>
                    <a:pt x="0" y="11"/>
                  </a:lnTo>
                  <a:lnTo>
                    <a:pt x="52" y="1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49" name="Freeform 445"/>
            <p:cNvSpPr/>
            <p:nvPr/>
          </p:nvSpPr>
          <p:spPr bwMode="auto">
            <a:xfrm>
              <a:off x="3969" y="2188"/>
              <a:ext cx="17" cy="4"/>
            </a:xfrm>
            <a:custGeom>
              <a:avLst/>
              <a:gdLst>
                <a:gd name="T0" fmla="*/ 1 w 53"/>
                <a:gd name="T1" fmla="*/ 0 h 12"/>
                <a:gd name="T2" fmla="*/ 0 w 53"/>
                <a:gd name="T3" fmla="*/ 12 h 12"/>
                <a:gd name="T4" fmla="*/ 53 w 53"/>
                <a:gd name="T5" fmla="*/ 12 h 12"/>
                <a:gd name="T6" fmla="*/ 52 w 53"/>
                <a:gd name="T7" fmla="*/ 0 h 12"/>
                <a:gd name="T8" fmla="*/ 1 w 5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2">
                  <a:moveTo>
                    <a:pt x="1" y="0"/>
                  </a:moveTo>
                  <a:lnTo>
                    <a:pt x="0" y="12"/>
                  </a:lnTo>
                  <a:lnTo>
                    <a:pt x="53" y="12"/>
                  </a:lnTo>
                  <a:lnTo>
                    <a:pt x="5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0" name="Freeform 446"/>
            <p:cNvSpPr/>
            <p:nvPr/>
          </p:nvSpPr>
          <p:spPr bwMode="auto">
            <a:xfrm>
              <a:off x="3969" y="2185"/>
              <a:ext cx="17" cy="3"/>
            </a:xfrm>
            <a:custGeom>
              <a:avLst/>
              <a:gdLst>
                <a:gd name="T0" fmla="*/ 1 w 51"/>
                <a:gd name="T1" fmla="*/ 0 h 10"/>
                <a:gd name="T2" fmla="*/ 0 w 51"/>
                <a:gd name="T3" fmla="*/ 10 h 10"/>
                <a:gd name="T4" fmla="*/ 51 w 51"/>
                <a:gd name="T5" fmla="*/ 10 h 10"/>
                <a:gd name="T6" fmla="*/ 50 w 51"/>
                <a:gd name="T7" fmla="*/ 0 h 10"/>
                <a:gd name="T8" fmla="*/ 1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1" name="Freeform 447"/>
            <p:cNvSpPr/>
            <p:nvPr/>
          </p:nvSpPr>
          <p:spPr bwMode="auto">
            <a:xfrm>
              <a:off x="3969" y="2181"/>
              <a:ext cx="17" cy="4"/>
            </a:xfrm>
            <a:custGeom>
              <a:avLst/>
              <a:gdLst>
                <a:gd name="T0" fmla="*/ 4 w 49"/>
                <a:gd name="T1" fmla="*/ 0 h 12"/>
                <a:gd name="T2" fmla="*/ 0 w 49"/>
                <a:gd name="T3" fmla="*/ 5 h 12"/>
                <a:gd name="T4" fmla="*/ 0 w 49"/>
                <a:gd name="T5" fmla="*/ 12 h 12"/>
                <a:gd name="T6" fmla="*/ 49 w 49"/>
                <a:gd name="T7" fmla="*/ 12 h 12"/>
                <a:gd name="T8" fmla="*/ 45 w 49"/>
                <a:gd name="T9" fmla="*/ 0 h 12"/>
                <a:gd name="T10" fmla="*/ 4 w 4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2">
                  <a:moveTo>
                    <a:pt x="4" y="0"/>
                  </a:moveTo>
                  <a:lnTo>
                    <a:pt x="0" y="5"/>
                  </a:lnTo>
                  <a:lnTo>
                    <a:pt x="0" y="12"/>
                  </a:lnTo>
                  <a:lnTo>
                    <a:pt x="49" y="12"/>
                  </a:lnTo>
                  <a:lnTo>
                    <a:pt x="45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2" name="Freeform 448"/>
            <p:cNvSpPr/>
            <p:nvPr/>
          </p:nvSpPr>
          <p:spPr bwMode="auto">
            <a:xfrm>
              <a:off x="3975" y="2173"/>
              <a:ext cx="6" cy="1"/>
            </a:xfrm>
            <a:custGeom>
              <a:avLst/>
              <a:gdLst>
                <a:gd name="T0" fmla="*/ 17 w 17"/>
                <a:gd name="T1" fmla="*/ 3 h 3"/>
                <a:gd name="T2" fmla="*/ 12 w 17"/>
                <a:gd name="T3" fmla="*/ 0 h 3"/>
                <a:gd name="T4" fmla="*/ 9 w 17"/>
                <a:gd name="T5" fmla="*/ 0 h 3"/>
                <a:gd name="T6" fmla="*/ 3 w 17"/>
                <a:gd name="T7" fmla="*/ 0 h 3"/>
                <a:gd name="T8" fmla="*/ 0 w 17"/>
                <a:gd name="T9" fmla="*/ 3 h 3"/>
                <a:gd name="T10" fmla="*/ 17 w 1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3" name="Freeform 449"/>
            <p:cNvSpPr/>
            <p:nvPr/>
          </p:nvSpPr>
          <p:spPr bwMode="auto">
            <a:xfrm>
              <a:off x="3969" y="2196"/>
              <a:ext cx="17" cy="3"/>
            </a:xfrm>
            <a:custGeom>
              <a:avLst/>
              <a:gdLst>
                <a:gd name="T0" fmla="*/ 51 w 52"/>
                <a:gd name="T1" fmla="*/ 11 h 11"/>
                <a:gd name="T2" fmla="*/ 52 w 52"/>
                <a:gd name="T3" fmla="*/ 0 h 11"/>
                <a:gd name="T4" fmla="*/ 0 w 52"/>
                <a:gd name="T5" fmla="*/ 0 h 11"/>
                <a:gd name="T6" fmla="*/ 1 w 52"/>
                <a:gd name="T7" fmla="*/ 11 h 11"/>
                <a:gd name="T8" fmla="*/ 51 w 5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51" y="11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4" name="Freeform 450"/>
            <p:cNvSpPr/>
            <p:nvPr/>
          </p:nvSpPr>
          <p:spPr bwMode="auto">
            <a:xfrm>
              <a:off x="3969" y="2199"/>
              <a:ext cx="17" cy="4"/>
            </a:xfrm>
            <a:custGeom>
              <a:avLst/>
              <a:gdLst>
                <a:gd name="T0" fmla="*/ 47 w 50"/>
                <a:gd name="T1" fmla="*/ 11 h 11"/>
                <a:gd name="T2" fmla="*/ 50 w 50"/>
                <a:gd name="T3" fmla="*/ 0 h 11"/>
                <a:gd name="T4" fmla="*/ 0 w 50"/>
                <a:gd name="T5" fmla="*/ 0 h 11"/>
                <a:gd name="T6" fmla="*/ 2 w 50"/>
                <a:gd name="T7" fmla="*/ 11 h 11"/>
                <a:gd name="T8" fmla="*/ 47 w 5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47" y="11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5" name="Freeform 451"/>
            <p:cNvSpPr/>
            <p:nvPr/>
          </p:nvSpPr>
          <p:spPr bwMode="auto">
            <a:xfrm>
              <a:off x="3971" y="2207"/>
              <a:ext cx="13" cy="4"/>
            </a:xfrm>
            <a:custGeom>
              <a:avLst/>
              <a:gdLst>
                <a:gd name="T0" fmla="*/ 38 w 38"/>
                <a:gd name="T1" fmla="*/ 1 h 11"/>
                <a:gd name="T2" fmla="*/ 38 w 38"/>
                <a:gd name="T3" fmla="*/ 0 h 11"/>
                <a:gd name="T4" fmla="*/ 0 w 38"/>
                <a:gd name="T5" fmla="*/ 0 h 11"/>
                <a:gd name="T6" fmla="*/ 0 w 38"/>
                <a:gd name="T7" fmla="*/ 1 h 11"/>
                <a:gd name="T8" fmla="*/ 8 w 38"/>
                <a:gd name="T9" fmla="*/ 11 h 11"/>
                <a:gd name="T10" fmla="*/ 32 w 38"/>
                <a:gd name="T11" fmla="*/ 11 h 11"/>
                <a:gd name="T12" fmla="*/ 38 w 38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">
                  <a:moveTo>
                    <a:pt x="38" y="1"/>
                  </a:moveTo>
                  <a:lnTo>
                    <a:pt x="3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11"/>
                  </a:lnTo>
                  <a:lnTo>
                    <a:pt x="32" y="11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6" name="Freeform 452"/>
            <p:cNvSpPr/>
            <p:nvPr/>
          </p:nvSpPr>
          <p:spPr bwMode="auto">
            <a:xfrm>
              <a:off x="3970" y="2203"/>
              <a:ext cx="15" cy="4"/>
            </a:xfrm>
            <a:custGeom>
              <a:avLst/>
              <a:gdLst>
                <a:gd name="T0" fmla="*/ 43 w 45"/>
                <a:gd name="T1" fmla="*/ 12 h 12"/>
                <a:gd name="T2" fmla="*/ 45 w 45"/>
                <a:gd name="T3" fmla="*/ 0 h 12"/>
                <a:gd name="T4" fmla="*/ 0 w 45"/>
                <a:gd name="T5" fmla="*/ 0 h 12"/>
                <a:gd name="T6" fmla="*/ 5 w 45"/>
                <a:gd name="T7" fmla="*/ 12 h 12"/>
                <a:gd name="T8" fmla="*/ 43 w 4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">
                  <a:moveTo>
                    <a:pt x="43" y="12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5" y="12"/>
                  </a:lnTo>
                  <a:lnTo>
                    <a:pt x="43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7" name="Freeform 453"/>
            <p:cNvSpPr/>
            <p:nvPr/>
          </p:nvSpPr>
          <p:spPr bwMode="auto">
            <a:xfrm>
              <a:off x="3974" y="2211"/>
              <a:ext cx="8" cy="2"/>
            </a:xfrm>
            <a:custGeom>
              <a:avLst/>
              <a:gdLst>
                <a:gd name="T0" fmla="*/ 12 w 24"/>
                <a:gd name="T1" fmla="*/ 6 h 6"/>
                <a:gd name="T2" fmla="*/ 16 w 24"/>
                <a:gd name="T3" fmla="*/ 4 h 6"/>
                <a:gd name="T4" fmla="*/ 24 w 24"/>
                <a:gd name="T5" fmla="*/ 0 h 6"/>
                <a:gd name="T6" fmla="*/ 0 w 24"/>
                <a:gd name="T7" fmla="*/ 0 h 6"/>
                <a:gd name="T8" fmla="*/ 4 w 24"/>
                <a:gd name="T9" fmla="*/ 4 h 6"/>
                <a:gd name="T10" fmla="*/ 12 w 2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">
                  <a:moveTo>
                    <a:pt x="12" y="6"/>
                  </a:moveTo>
                  <a:lnTo>
                    <a:pt x="16" y="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8" name="Freeform 454"/>
            <p:cNvSpPr>
              <a:spLocks noEditPoints="1"/>
            </p:cNvSpPr>
            <p:nvPr/>
          </p:nvSpPr>
          <p:spPr bwMode="auto">
            <a:xfrm>
              <a:off x="3652" y="2169"/>
              <a:ext cx="28" cy="44"/>
            </a:xfrm>
            <a:custGeom>
              <a:avLst/>
              <a:gdLst>
                <a:gd name="T0" fmla="*/ 82 w 82"/>
                <a:gd name="T1" fmla="*/ 64 h 131"/>
                <a:gd name="T2" fmla="*/ 81 w 82"/>
                <a:gd name="T3" fmla="*/ 49 h 131"/>
                <a:gd name="T4" fmla="*/ 78 w 82"/>
                <a:gd name="T5" fmla="*/ 37 h 131"/>
                <a:gd name="T6" fmla="*/ 75 w 82"/>
                <a:gd name="T7" fmla="*/ 24 h 131"/>
                <a:gd name="T8" fmla="*/ 70 w 82"/>
                <a:gd name="T9" fmla="*/ 16 h 131"/>
                <a:gd name="T10" fmla="*/ 63 w 82"/>
                <a:gd name="T11" fmla="*/ 8 h 131"/>
                <a:gd name="T12" fmla="*/ 57 w 82"/>
                <a:gd name="T13" fmla="*/ 4 h 131"/>
                <a:gd name="T14" fmla="*/ 48 w 82"/>
                <a:gd name="T15" fmla="*/ 0 h 131"/>
                <a:gd name="T16" fmla="*/ 41 w 82"/>
                <a:gd name="T17" fmla="*/ 0 h 131"/>
                <a:gd name="T18" fmla="*/ 31 w 82"/>
                <a:gd name="T19" fmla="*/ 0 h 131"/>
                <a:gd name="T20" fmla="*/ 24 w 82"/>
                <a:gd name="T21" fmla="*/ 4 h 131"/>
                <a:gd name="T22" fmla="*/ 17 w 82"/>
                <a:gd name="T23" fmla="*/ 9 h 131"/>
                <a:gd name="T24" fmla="*/ 12 w 82"/>
                <a:gd name="T25" fmla="*/ 17 h 131"/>
                <a:gd name="T26" fmla="*/ 6 w 82"/>
                <a:gd name="T27" fmla="*/ 26 h 131"/>
                <a:gd name="T28" fmla="*/ 2 w 82"/>
                <a:gd name="T29" fmla="*/ 38 h 131"/>
                <a:gd name="T30" fmla="*/ 0 w 82"/>
                <a:gd name="T31" fmla="*/ 50 h 131"/>
                <a:gd name="T32" fmla="*/ 0 w 82"/>
                <a:gd name="T33" fmla="*/ 64 h 131"/>
                <a:gd name="T34" fmla="*/ 0 w 82"/>
                <a:gd name="T35" fmla="*/ 79 h 131"/>
                <a:gd name="T36" fmla="*/ 2 w 82"/>
                <a:gd name="T37" fmla="*/ 92 h 131"/>
                <a:gd name="T38" fmla="*/ 6 w 82"/>
                <a:gd name="T39" fmla="*/ 103 h 131"/>
                <a:gd name="T40" fmla="*/ 12 w 82"/>
                <a:gd name="T41" fmla="*/ 113 h 131"/>
                <a:gd name="T42" fmla="*/ 17 w 82"/>
                <a:gd name="T43" fmla="*/ 120 h 131"/>
                <a:gd name="T44" fmla="*/ 24 w 82"/>
                <a:gd name="T45" fmla="*/ 126 h 131"/>
                <a:gd name="T46" fmla="*/ 31 w 82"/>
                <a:gd name="T47" fmla="*/ 130 h 131"/>
                <a:gd name="T48" fmla="*/ 41 w 82"/>
                <a:gd name="T49" fmla="*/ 131 h 131"/>
                <a:gd name="T50" fmla="*/ 48 w 82"/>
                <a:gd name="T51" fmla="*/ 130 h 131"/>
                <a:gd name="T52" fmla="*/ 52 w 82"/>
                <a:gd name="T53" fmla="*/ 127 h 131"/>
                <a:gd name="T54" fmla="*/ 57 w 82"/>
                <a:gd name="T55" fmla="*/ 126 h 131"/>
                <a:gd name="T56" fmla="*/ 59 w 82"/>
                <a:gd name="T57" fmla="*/ 123 h 131"/>
                <a:gd name="T58" fmla="*/ 63 w 82"/>
                <a:gd name="T59" fmla="*/ 120 h 131"/>
                <a:gd name="T60" fmla="*/ 70 w 82"/>
                <a:gd name="T61" fmla="*/ 113 h 131"/>
                <a:gd name="T62" fmla="*/ 75 w 82"/>
                <a:gd name="T63" fmla="*/ 102 h 131"/>
                <a:gd name="T64" fmla="*/ 75 w 82"/>
                <a:gd name="T65" fmla="*/ 98 h 131"/>
                <a:gd name="T66" fmla="*/ 76 w 82"/>
                <a:gd name="T67" fmla="*/ 96 h 131"/>
                <a:gd name="T68" fmla="*/ 78 w 82"/>
                <a:gd name="T69" fmla="*/ 91 h 131"/>
                <a:gd name="T70" fmla="*/ 81 w 82"/>
                <a:gd name="T71" fmla="*/ 78 h 131"/>
                <a:gd name="T72" fmla="*/ 81 w 82"/>
                <a:gd name="T73" fmla="*/ 70 h 131"/>
                <a:gd name="T74" fmla="*/ 81 w 82"/>
                <a:gd name="T75" fmla="*/ 67 h 131"/>
                <a:gd name="T76" fmla="*/ 82 w 82"/>
                <a:gd name="T77" fmla="*/ 64 h 131"/>
                <a:gd name="T78" fmla="*/ 21 w 82"/>
                <a:gd name="T79" fmla="*/ 22 h 131"/>
                <a:gd name="T80" fmla="*/ 30 w 82"/>
                <a:gd name="T81" fmla="*/ 9 h 131"/>
                <a:gd name="T82" fmla="*/ 41 w 82"/>
                <a:gd name="T83" fmla="*/ 5 h 131"/>
                <a:gd name="T84" fmla="*/ 46 w 82"/>
                <a:gd name="T85" fmla="*/ 5 h 131"/>
                <a:gd name="T86" fmla="*/ 52 w 82"/>
                <a:gd name="T87" fmla="*/ 9 h 131"/>
                <a:gd name="T88" fmla="*/ 55 w 82"/>
                <a:gd name="T89" fmla="*/ 14 h 131"/>
                <a:gd name="T90" fmla="*/ 60 w 82"/>
                <a:gd name="T91" fmla="*/ 22 h 131"/>
                <a:gd name="T92" fmla="*/ 66 w 82"/>
                <a:gd name="T93" fmla="*/ 64 h 131"/>
                <a:gd name="T94" fmla="*/ 60 w 82"/>
                <a:gd name="T95" fmla="*/ 109 h 131"/>
                <a:gd name="T96" fmla="*/ 55 w 82"/>
                <a:gd name="T97" fmla="*/ 115 h 131"/>
                <a:gd name="T98" fmla="*/ 50 w 82"/>
                <a:gd name="T99" fmla="*/ 120 h 131"/>
                <a:gd name="T100" fmla="*/ 46 w 82"/>
                <a:gd name="T101" fmla="*/ 123 h 131"/>
                <a:gd name="T102" fmla="*/ 41 w 82"/>
                <a:gd name="T103" fmla="*/ 124 h 131"/>
                <a:gd name="T104" fmla="*/ 35 w 82"/>
                <a:gd name="T105" fmla="*/ 123 h 131"/>
                <a:gd name="T106" fmla="*/ 30 w 82"/>
                <a:gd name="T107" fmla="*/ 120 h 131"/>
                <a:gd name="T108" fmla="*/ 25 w 82"/>
                <a:gd name="T109" fmla="*/ 115 h 131"/>
                <a:gd name="T110" fmla="*/ 21 w 82"/>
                <a:gd name="T111" fmla="*/ 109 h 131"/>
                <a:gd name="T112" fmla="*/ 15 w 82"/>
                <a:gd name="T113" fmla="*/ 90 h 131"/>
                <a:gd name="T114" fmla="*/ 14 w 82"/>
                <a:gd name="T115" fmla="*/ 78 h 131"/>
                <a:gd name="T116" fmla="*/ 14 w 82"/>
                <a:gd name="T117" fmla="*/ 64 h 131"/>
                <a:gd name="T118" fmla="*/ 15 w 82"/>
                <a:gd name="T119" fmla="*/ 39 h 131"/>
                <a:gd name="T120" fmla="*/ 21 w 82"/>
                <a:gd name="T121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8" y="37"/>
                  </a:lnTo>
                  <a:lnTo>
                    <a:pt x="75" y="24"/>
                  </a:lnTo>
                  <a:lnTo>
                    <a:pt x="70" y="16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3"/>
                  </a:lnTo>
                  <a:lnTo>
                    <a:pt x="63" y="120"/>
                  </a:lnTo>
                  <a:lnTo>
                    <a:pt x="70" y="113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8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1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5" y="14"/>
                  </a:lnTo>
                  <a:lnTo>
                    <a:pt x="60" y="22"/>
                  </a:lnTo>
                  <a:lnTo>
                    <a:pt x="66" y="64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5" y="90"/>
                  </a:lnTo>
                  <a:lnTo>
                    <a:pt x="14" y="78"/>
                  </a:lnTo>
                  <a:lnTo>
                    <a:pt x="14" y="64"/>
                  </a:lnTo>
                  <a:lnTo>
                    <a:pt x="15" y="39"/>
                  </a:lnTo>
                  <a:lnTo>
                    <a:pt x="21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59" name="Freeform 455"/>
            <p:cNvSpPr/>
            <p:nvPr/>
          </p:nvSpPr>
          <p:spPr bwMode="auto">
            <a:xfrm>
              <a:off x="3658" y="2177"/>
              <a:ext cx="15" cy="4"/>
            </a:xfrm>
            <a:custGeom>
              <a:avLst/>
              <a:gdLst>
                <a:gd name="T0" fmla="*/ 46 w 46"/>
                <a:gd name="T1" fmla="*/ 11 h 11"/>
                <a:gd name="T2" fmla="*/ 44 w 46"/>
                <a:gd name="T3" fmla="*/ 0 h 11"/>
                <a:gd name="T4" fmla="*/ 3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0" name="Freeform 456"/>
            <p:cNvSpPr/>
            <p:nvPr/>
          </p:nvSpPr>
          <p:spPr bwMode="auto">
            <a:xfrm>
              <a:off x="3659" y="2174"/>
              <a:ext cx="14" cy="3"/>
            </a:xfrm>
            <a:custGeom>
              <a:avLst/>
              <a:gdLst>
                <a:gd name="T0" fmla="*/ 40 w 41"/>
                <a:gd name="T1" fmla="*/ 8 h 10"/>
                <a:gd name="T2" fmla="*/ 37 w 41"/>
                <a:gd name="T3" fmla="*/ 0 h 10"/>
                <a:gd name="T4" fmla="*/ 6 w 41"/>
                <a:gd name="T5" fmla="*/ 0 h 10"/>
                <a:gd name="T6" fmla="*/ 1 w 41"/>
                <a:gd name="T7" fmla="*/ 8 h 10"/>
                <a:gd name="T8" fmla="*/ 0 w 41"/>
                <a:gd name="T9" fmla="*/ 10 h 10"/>
                <a:gd name="T10" fmla="*/ 41 w 41"/>
                <a:gd name="T11" fmla="*/ 10 h 10"/>
                <a:gd name="T12" fmla="*/ 40 w 41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40" y="8"/>
                  </a:moveTo>
                  <a:lnTo>
                    <a:pt x="37" y="0"/>
                  </a:lnTo>
                  <a:lnTo>
                    <a:pt x="6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1" name="Freeform 457"/>
            <p:cNvSpPr/>
            <p:nvPr/>
          </p:nvSpPr>
          <p:spPr bwMode="auto">
            <a:xfrm>
              <a:off x="3661" y="2171"/>
              <a:ext cx="10" cy="3"/>
            </a:xfrm>
            <a:custGeom>
              <a:avLst/>
              <a:gdLst>
                <a:gd name="T0" fmla="*/ 31 w 31"/>
                <a:gd name="T1" fmla="*/ 9 h 9"/>
                <a:gd name="T2" fmla="*/ 26 w 31"/>
                <a:gd name="T3" fmla="*/ 4 h 9"/>
                <a:gd name="T4" fmla="*/ 22 w 31"/>
                <a:gd name="T5" fmla="*/ 1 h 9"/>
                <a:gd name="T6" fmla="*/ 15 w 31"/>
                <a:gd name="T7" fmla="*/ 0 h 9"/>
                <a:gd name="T8" fmla="*/ 6 w 31"/>
                <a:gd name="T9" fmla="*/ 1 h 9"/>
                <a:gd name="T10" fmla="*/ 0 w 31"/>
                <a:gd name="T11" fmla="*/ 9 h 9"/>
                <a:gd name="T12" fmla="*/ 31 w 3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">
                  <a:moveTo>
                    <a:pt x="31" y="9"/>
                  </a:move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31" y="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2" name="Freeform 458"/>
            <p:cNvSpPr/>
            <p:nvPr/>
          </p:nvSpPr>
          <p:spPr bwMode="auto">
            <a:xfrm>
              <a:off x="3657" y="2188"/>
              <a:ext cx="17" cy="4"/>
            </a:xfrm>
            <a:custGeom>
              <a:avLst/>
              <a:gdLst>
                <a:gd name="T0" fmla="*/ 0 w 52"/>
                <a:gd name="T1" fmla="*/ 7 h 12"/>
                <a:gd name="T2" fmla="*/ 0 w 52"/>
                <a:gd name="T3" fmla="*/ 12 h 12"/>
                <a:gd name="T4" fmla="*/ 52 w 52"/>
                <a:gd name="T5" fmla="*/ 12 h 12"/>
                <a:gd name="T6" fmla="*/ 52 w 52"/>
                <a:gd name="T7" fmla="*/ 7 h 12"/>
                <a:gd name="T8" fmla="*/ 51 w 52"/>
                <a:gd name="T9" fmla="*/ 0 h 12"/>
                <a:gd name="T10" fmla="*/ 0 w 52"/>
                <a:gd name="T11" fmla="*/ 0 h 12"/>
                <a:gd name="T12" fmla="*/ 0 w 52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3" name="Freeform 459"/>
            <p:cNvSpPr/>
            <p:nvPr/>
          </p:nvSpPr>
          <p:spPr bwMode="auto">
            <a:xfrm>
              <a:off x="3657" y="2185"/>
              <a:ext cx="17" cy="3"/>
            </a:xfrm>
            <a:custGeom>
              <a:avLst/>
              <a:gdLst>
                <a:gd name="T0" fmla="*/ 1 w 51"/>
                <a:gd name="T1" fmla="*/ 0 h 10"/>
                <a:gd name="T2" fmla="*/ 0 w 51"/>
                <a:gd name="T3" fmla="*/ 10 h 10"/>
                <a:gd name="T4" fmla="*/ 51 w 51"/>
                <a:gd name="T5" fmla="*/ 10 h 10"/>
                <a:gd name="T6" fmla="*/ 50 w 51"/>
                <a:gd name="T7" fmla="*/ 0 h 10"/>
                <a:gd name="T8" fmla="*/ 1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5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4" name="Freeform 460"/>
            <p:cNvSpPr/>
            <p:nvPr/>
          </p:nvSpPr>
          <p:spPr bwMode="auto">
            <a:xfrm>
              <a:off x="3657" y="2181"/>
              <a:ext cx="17" cy="4"/>
            </a:xfrm>
            <a:custGeom>
              <a:avLst/>
              <a:gdLst>
                <a:gd name="T0" fmla="*/ 0 w 49"/>
                <a:gd name="T1" fmla="*/ 12 h 12"/>
                <a:gd name="T2" fmla="*/ 49 w 49"/>
                <a:gd name="T3" fmla="*/ 12 h 12"/>
                <a:gd name="T4" fmla="*/ 48 w 49"/>
                <a:gd name="T5" fmla="*/ 0 h 12"/>
                <a:gd name="T6" fmla="*/ 2 w 49"/>
                <a:gd name="T7" fmla="*/ 0 h 12"/>
                <a:gd name="T8" fmla="*/ 0 w 4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2">
                  <a:moveTo>
                    <a:pt x="0" y="12"/>
                  </a:moveTo>
                  <a:lnTo>
                    <a:pt x="49" y="12"/>
                  </a:ln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5" name="Freeform 461"/>
            <p:cNvSpPr/>
            <p:nvPr/>
          </p:nvSpPr>
          <p:spPr bwMode="auto">
            <a:xfrm>
              <a:off x="3657" y="2192"/>
              <a:ext cx="17" cy="4"/>
            </a:xfrm>
            <a:custGeom>
              <a:avLst/>
              <a:gdLst>
                <a:gd name="T0" fmla="*/ 52 w 52"/>
                <a:gd name="T1" fmla="*/ 0 h 11"/>
                <a:gd name="T2" fmla="*/ 0 w 52"/>
                <a:gd name="T3" fmla="*/ 0 h 11"/>
                <a:gd name="T4" fmla="*/ 1 w 52"/>
                <a:gd name="T5" fmla="*/ 11 h 11"/>
                <a:gd name="T6" fmla="*/ 50 w 52"/>
                <a:gd name="T7" fmla="*/ 11 h 11"/>
                <a:gd name="T8" fmla="*/ 52 w 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6" name="Freeform 462"/>
            <p:cNvSpPr/>
            <p:nvPr/>
          </p:nvSpPr>
          <p:spPr bwMode="auto">
            <a:xfrm>
              <a:off x="3659" y="2203"/>
              <a:ext cx="14" cy="4"/>
            </a:xfrm>
            <a:custGeom>
              <a:avLst/>
              <a:gdLst>
                <a:gd name="T0" fmla="*/ 39 w 42"/>
                <a:gd name="T1" fmla="*/ 12 h 12"/>
                <a:gd name="T2" fmla="*/ 41 w 42"/>
                <a:gd name="T3" fmla="*/ 7 h 12"/>
                <a:gd name="T4" fmla="*/ 42 w 42"/>
                <a:gd name="T5" fmla="*/ 0 h 12"/>
                <a:gd name="T6" fmla="*/ 0 w 42"/>
                <a:gd name="T7" fmla="*/ 0 h 12"/>
                <a:gd name="T8" fmla="*/ 2 w 42"/>
                <a:gd name="T9" fmla="*/ 7 h 12"/>
                <a:gd name="T10" fmla="*/ 6 w 42"/>
                <a:gd name="T11" fmla="*/ 12 h 12"/>
                <a:gd name="T12" fmla="*/ 39 w 4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2">
                  <a:moveTo>
                    <a:pt x="39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6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7" name="Freeform 463"/>
            <p:cNvSpPr/>
            <p:nvPr/>
          </p:nvSpPr>
          <p:spPr bwMode="auto">
            <a:xfrm>
              <a:off x="3658" y="2199"/>
              <a:ext cx="15" cy="4"/>
            </a:xfrm>
            <a:custGeom>
              <a:avLst/>
              <a:gdLst>
                <a:gd name="T0" fmla="*/ 44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0 w 46"/>
                <a:gd name="T7" fmla="*/ 5 h 11"/>
                <a:gd name="T8" fmla="*/ 2 w 46"/>
                <a:gd name="T9" fmla="*/ 11 h 11"/>
                <a:gd name="T10" fmla="*/ 44 w 4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8" name="Freeform 464"/>
            <p:cNvSpPr/>
            <p:nvPr/>
          </p:nvSpPr>
          <p:spPr bwMode="auto">
            <a:xfrm>
              <a:off x="3657" y="2196"/>
              <a:ext cx="17" cy="3"/>
            </a:xfrm>
            <a:custGeom>
              <a:avLst/>
              <a:gdLst>
                <a:gd name="T0" fmla="*/ 48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2 w 49"/>
                <a:gd name="T7" fmla="*/ 11 h 11"/>
                <a:gd name="T8" fmla="*/ 48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69" name="Freeform 465"/>
            <p:cNvSpPr/>
            <p:nvPr/>
          </p:nvSpPr>
          <p:spPr bwMode="auto">
            <a:xfrm>
              <a:off x="3661" y="2207"/>
              <a:ext cx="11" cy="3"/>
            </a:xfrm>
            <a:custGeom>
              <a:avLst/>
              <a:gdLst>
                <a:gd name="T0" fmla="*/ 33 w 33"/>
                <a:gd name="T1" fmla="*/ 0 h 10"/>
                <a:gd name="T2" fmla="*/ 0 w 33"/>
                <a:gd name="T3" fmla="*/ 0 h 10"/>
                <a:gd name="T4" fmla="*/ 7 w 33"/>
                <a:gd name="T5" fmla="*/ 7 h 10"/>
                <a:gd name="T6" fmla="*/ 16 w 33"/>
                <a:gd name="T7" fmla="*/ 10 h 10"/>
                <a:gd name="T8" fmla="*/ 23 w 33"/>
                <a:gd name="T9" fmla="*/ 7 h 10"/>
                <a:gd name="T10" fmla="*/ 33 w 3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33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0" name="Freeform 466"/>
            <p:cNvSpPr>
              <a:spLocks noEditPoints="1"/>
            </p:cNvSpPr>
            <p:nvPr/>
          </p:nvSpPr>
          <p:spPr bwMode="auto">
            <a:xfrm>
              <a:off x="3618" y="2169"/>
              <a:ext cx="27" cy="44"/>
            </a:xfrm>
            <a:custGeom>
              <a:avLst/>
              <a:gdLst>
                <a:gd name="T0" fmla="*/ 6 w 82"/>
                <a:gd name="T1" fmla="*/ 26 h 131"/>
                <a:gd name="T2" fmla="*/ 0 w 82"/>
                <a:gd name="T3" fmla="*/ 52 h 131"/>
                <a:gd name="T4" fmla="*/ 0 w 82"/>
                <a:gd name="T5" fmla="*/ 84 h 131"/>
                <a:gd name="T6" fmla="*/ 5 w 82"/>
                <a:gd name="T7" fmla="*/ 106 h 131"/>
                <a:gd name="T8" fmla="*/ 15 w 82"/>
                <a:gd name="T9" fmla="*/ 121 h 131"/>
                <a:gd name="T10" fmla="*/ 32 w 82"/>
                <a:gd name="T11" fmla="*/ 130 h 131"/>
                <a:gd name="T12" fmla="*/ 51 w 82"/>
                <a:gd name="T13" fmla="*/ 130 h 131"/>
                <a:gd name="T14" fmla="*/ 60 w 82"/>
                <a:gd name="T15" fmla="*/ 125 h 131"/>
                <a:gd name="T16" fmla="*/ 61 w 82"/>
                <a:gd name="T17" fmla="*/ 124 h 131"/>
                <a:gd name="T18" fmla="*/ 71 w 82"/>
                <a:gd name="T19" fmla="*/ 119 h 131"/>
                <a:gd name="T20" fmla="*/ 71 w 82"/>
                <a:gd name="T21" fmla="*/ 115 h 131"/>
                <a:gd name="T22" fmla="*/ 75 w 82"/>
                <a:gd name="T23" fmla="*/ 113 h 131"/>
                <a:gd name="T24" fmla="*/ 81 w 82"/>
                <a:gd name="T25" fmla="*/ 96 h 131"/>
                <a:gd name="T26" fmla="*/ 74 w 82"/>
                <a:gd name="T27" fmla="*/ 58 h 131"/>
                <a:gd name="T28" fmla="*/ 61 w 82"/>
                <a:gd name="T29" fmla="*/ 50 h 131"/>
                <a:gd name="T30" fmla="*/ 47 w 82"/>
                <a:gd name="T31" fmla="*/ 47 h 131"/>
                <a:gd name="T32" fmla="*/ 20 w 82"/>
                <a:gd name="T33" fmla="*/ 58 h 131"/>
                <a:gd name="T34" fmla="*/ 14 w 82"/>
                <a:gd name="T35" fmla="*/ 49 h 131"/>
                <a:gd name="T36" fmla="*/ 19 w 82"/>
                <a:gd name="T37" fmla="*/ 23 h 131"/>
                <a:gd name="T38" fmla="*/ 29 w 82"/>
                <a:gd name="T39" fmla="*/ 10 h 131"/>
                <a:gd name="T40" fmla="*/ 48 w 82"/>
                <a:gd name="T41" fmla="*/ 5 h 131"/>
                <a:gd name="T42" fmla="*/ 59 w 82"/>
                <a:gd name="T43" fmla="*/ 11 h 131"/>
                <a:gd name="T44" fmla="*/ 58 w 82"/>
                <a:gd name="T45" fmla="*/ 17 h 131"/>
                <a:gd name="T46" fmla="*/ 65 w 82"/>
                <a:gd name="T47" fmla="*/ 24 h 131"/>
                <a:gd name="T48" fmla="*/ 75 w 82"/>
                <a:gd name="T49" fmla="*/ 15 h 131"/>
                <a:gd name="T50" fmla="*/ 51 w 82"/>
                <a:gd name="T51" fmla="*/ 0 h 131"/>
                <a:gd name="T52" fmla="*/ 29 w 82"/>
                <a:gd name="T53" fmla="*/ 4 h 131"/>
                <a:gd name="T54" fmla="*/ 14 w 82"/>
                <a:gd name="T55" fmla="*/ 78 h 131"/>
                <a:gd name="T56" fmla="*/ 29 w 82"/>
                <a:gd name="T57" fmla="*/ 60 h 131"/>
                <a:gd name="T58" fmla="*/ 53 w 82"/>
                <a:gd name="T59" fmla="*/ 56 h 131"/>
                <a:gd name="T60" fmla="*/ 69 w 82"/>
                <a:gd name="T61" fmla="*/ 86 h 131"/>
                <a:gd name="T62" fmla="*/ 57 w 82"/>
                <a:gd name="T63" fmla="*/ 119 h 131"/>
                <a:gd name="T64" fmla="*/ 53 w 82"/>
                <a:gd name="T65" fmla="*/ 123 h 131"/>
                <a:gd name="T66" fmla="*/ 43 w 82"/>
                <a:gd name="T67" fmla="*/ 125 h 131"/>
                <a:gd name="T68" fmla="*/ 18 w 82"/>
                <a:gd name="T69" fmla="*/ 104 h 131"/>
                <a:gd name="T70" fmla="*/ 14 w 82"/>
                <a:gd name="T71" fmla="*/ 7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" h="131">
                  <a:moveTo>
                    <a:pt x="13" y="17"/>
                  </a:moveTo>
                  <a:lnTo>
                    <a:pt x="6" y="26"/>
                  </a:lnTo>
                  <a:lnTo>
                    <a:pt x="2" y="39"/>
                  </a:lnTo>
                  <a:lnTo>
                    <a:pt x="0" y="52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2" y="96"/>
                  </a:lnTo>
                  <a:lnTo>
                    <a:pt x="5" y="106"/>
                  </a:lnTo>
                  <a:lnTo>
                    <a:pt x="11" y="115"/>
                  </a:lnTo>
                  <a:lnTo>
                    <a:pt x="15" y="121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3" y="131"/>
                  </a:lnTo>
                  <a:lnTo>
                    <a:pt x="51" y="130"/>
                  </a:lnTo>
                  <a:lnTo>
                    <a:pt x="58" y="127"/>
                  </a:lnTo>
                  <a:lnTo>
                    <a:pt x="60" y="125"/>
                  </a:lnTo>
                  <a:lnTo>
                    <a:pt x="60" y="124"/>
                  </a:lnTo>
                  <a:lnTo>
                    <a:pt x="61" y="124"/>
                  </a:lnTo>
                  <a:lnTo>
                    <a:pt x="64" y="124"/>
                  </a:lnTo>
                  <a:lnTo>
                    <a:pt x="71" y="119"/>
                  </a:lnTo>
                  <a:lnTo>
                    <a:pt x="71" y="116"/>
                  </a:lnTo>
                  <a:lnTo>
                    <a:pt x="71" y="115"/>
                  </a:lnTo>
                  <a:lnTo>
                    <a:pt x="72" y="115"/>
                  </a:lnTo>
                  <a:lnTo>
                    <a:pt x="75" y="113"/>
                  </a:lnTo>
                  <a:lnTo>
                    <a:pt x="78" y="106"/>
                  </a:lnTo>
                  <a:lnTo>
                    <a:pt x="81" y="96"/>
                  </a:lnTo>
                  <a:lnTo>
                    <a:pt x="82" y="86"/>
                  </a:lnTo>
                  <a:lnTo>
                    <a:pt x="74" y="58"/>
                  </a:lnTo>
                  <a:lnTo>
                    <a:pt x="68" y="52"/>
                  </a:lnTo>
                  <a:lnTo>
                    <a:pt x="61" y="50"/>
                  </a:lnTo>
                  <a:lnTo>
                    <a:pt x="54" y="47"/>
                  </a:lnTo>
                  <a:lnTo>
                    <a:pt x="47" y="47"/>
                  </a:lnTo>
                  <a:lnTo>
                    <a:pt x="29" y="52"/>
                  </a:lnTo>
                  <a:lnTo>
                    <a:pt x="20" y="58"/>
                  </a:lnTo>
                  <a:lnTo>
                    <a:pt x="14" y="67"/>
                  </a:lnTo>
                  <a:lnTo>
                    <a:pt x="14" y="49"/>
                  </a:lnTo>
                  <a:lnTo>
                    <a:pt x="17" y="34"/>
                  </a:lnTo>
                  <a:lnTo>
                    <a:pt x="19" y="23"/>
                  </a:lnTo>
                  <a:lnTo>
                    <a:pt x="25" y="16"/>
                  </a:lnTo>
                  <a:lnTo>
                    <a:pt x="29" y="10"/>
                  </a:lnTo>
                  <a:lnTo>
                    <a:pt x="35" y="8"/>
                  </a:lnTo>
                  <a:lnTo>
                    <a:pt x="48" y="5"/>
                  </a:lnTo>
                  <a:lnTo>
                    <a:pt x="57" y="6"/>
                  </a:lnTo>
                  <a:lnTo>
                    <a:pt x="59" y="11"/>
                  </a:lnTo>
                  <a:lnTo>
                    <a:pt x="58" y="14"/>
                  </a:lnTo>
                  <a:lnTo>
                    <a:pt x="58" y="17"/>
                  </a:lnTo>
                  <a:lnTo>
                    <a:pt x="60" y="23"/>
                  </a:lnTo>
                  <a:lnTo>
                    <a:pt x="65" y="24"/>
                  </a:lnTo>
                  <a:lnTo>
                    <a:pt x="74" y="23"/>
                  </a:lnTo>
                  <a:lnTo>
                    <a:pt x="75" y="15"/>
                  </a:lnTo>
                  <a:lnTo>
                    <a:pt x="69" y="5"/>
                  </a:lnTo>
                  <a:lnTo>
                    <a:pt x="51" y="0"/>
                  </a:lnTo>
                  <a:lnTo>
                    <a:pt x="38" y="0"/>
                  </a:lnTo>
                  <a:lnTo>
                    <a:pt x="29" y="4"/>
                  </a:lnTo>
                  <a:lnTo>
                    <a:pt x="13" y="17"/>
                  </a:lnTo>
                  <a:close/>
                  <a:moveTo>
                    <a:pt x="14" y="78"/>
                  </a:moveTo>
                  <a:lnTo>
                    <a:pt x="20" y="66"/>
                  </a:lnTo>
                  <a:lnTo>
                    <a:pt x="29" y="60"/>
                  </a:lnTo>
                  <a:lnTo>
                    <a:pt x="45" y="55"/>
                  </a:lnTo>
                  <a:lnTo>
                    <a:pt x="53" y="56"/>
                  </a:lnTo>
                  <a:lnTo>
                    <a:pt x="61" y="62"/>
                  </a:lnTo>
                  <a:lnTo>
                    <a:pt x="69" y="86"/>
                  </a:lnTo>
                  <a:lnTo>
                    <a:pt x="61" y="116"/>
                  </a:lnTo>
                  <a:lnTo>
                    <a:pt x="57" y="119"/>
                  </a:lnTo>
                  <a:lnTo>
                    <a:pt x="54" y="120"/>
                  </a:lnTo>
                  <a:lnTo>
                    <a:pt x="53" y="123"/>
                  </a:lnTo>
                  <a:lnTo>
                    <a:pt x="48" y="124"/>
                  </a:lnTo>
                  <a:lnTo>
                    <a:pt x="43" y="125"/>
                  </a:lnTo>
                  <a:lnTo>
                    <a:pt x="23" y="113"/>
                  </a:lnTo>
                  <a:lnTo>
                    <a:pt x="18" y="104"/>
                  </a:lnTo>
                  <a:lnTo>
                    <a:pt x="15" y="97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1" name="Freeform 467"/>
            <p:cNvSpPr/>
            <p:nvPr/>
          </p:nvSpPr>
          <p:spPr bwMode="auto">
            <a:xfrm>
              <a:off x="3623" y="2192"/>
              <a:ext cx="17" cy="4"/>
            </a:xfrm>
            <a:custGeom>
              <a:avLst/>
              <a:gdLst>
                <a:gd name="T0" fmla="*/ 5 w 52"/>
                <a:gd name="T1" fmla="*/ 0 h 11"/>
                <a:gd name="T2" fmla="*/ 0 w 52"/>
                <a:gd name="T3" fmla="*/ 9 h 11"/>
                <a:gd name="T4" fmla="*/ 0 w 52"/>
                <a:gd name="T5" fmla="*/ 11 h 11"/>
                <a:gd name="T6" fmla="*/ 52 w 52"/>
                <a:gd name="T7" fmla="*/ 11 h 11"/>
                <a:gd name="T8" fmla="*/ 50 w 52"/>
                <a:gd name="T9" fmla="*/ 0 h 11"/>
                <a:gd name="T10" fmla="*/ 5 w 5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">
                  <a:moveTo>
                    <a:pt x="5" y="0"/>
                  </a:moveTo>
                  <a:lnTo>
                    <a:pt x="0" y="9"/>
                  </a:lnTo>
                  <a:lnTo>
                    <a:pt x="0" y="11"/>
                  </a:lnTo>
                  <a:lnTo>
                    <a:pt x="52" y="11"/>
                  </a:lnTo>
                  <a:lnTo>
                    <a:pt x="5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2" name="Freeform 468"/>
            <p:cNvSpPr/>
            <p:nvPr/>
          </p:nvSpPr>
          <p:spPr bwMode="auto">
            <a:xfrm>
              <a:off x="3624" y="2188"/>
              <a:ext cx="15" cy="4"/>
            </a:xfrm>
            <a:custGeom>
              <a:avLst/>
              <a:gdLst>
                <a:gd name="T0" fmla="*/ 10 w 45"/>
                <a:gd name="T1" fmla="*/ 3 h 12"/>
                <a:gd name="T2" fmla="*/ 4 w 45"/>
                <a:gd name="T3" fmla="*/ 6 h 12"/>
                <a:gd name="T4" fmla="*/ 0 w 45"/>
                <a:gd name="T5" fmla="*/ 12 h 12"/>
                <a:gd name="T6" fmla="*/ 45 w 45"/>
                <a:gd name="T7" fmla="*/ 12 h 12"/>
                <a:gd name="T8" fmla="*/ 42 w 45"/>
                <a:gd name="T9" fmla="*/ 5 h 12"/>
                <a:gd name="T10" fmla="*/ 39 w 45"/>
                <a:gd name="T11" fmla="*/ 1 h 12"/>
                <a:gd name="T12" fmla="*/ 36 w 45"/>
                <a:gd name="T13" fmla="*/ 0 h 12"/>
                <a:gd name="T14" fmla="*/ 18 w 45"/>
                <a:gd name="T15" fmla="*/ 0 h 12"/>
                <a:gd name="T16" fmla="*/ 10 w 45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2">
                  <a:moveTo>
                    <a:pt x="10" y="3"/>
                  </a:moveTo>
                  <a:lnTo>
                    <a:pt x="4" y="6"/>
                  </a:lnTo>
                  <a:lnTo>
                    <a:pt x="0" y="12"/>
                  </a:lnTo>
                  <a:lnTo>
                    <a:pt x="45" y="12"/>
                  </a:lnTo>
                  <a:lnTo>
                    <a:pt x="42" y="5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3" name="Freeform 469"/>
            <p:cNvSpPr/>
            <p:nvPr/>
          </p:nvSpPr>
          <p:spPr bwMode="auto">
            <a:xfrm>
              <a:off x="3630" y="2187"/>
              <a:ext cx="6" cy="1"/>
            </a:xfrm>
            <a:custGeom>
              <a:avLst/>
              <a:gdLst>
                <a:gd name="T0" fmla="*/ 18 w 18"/>
                <a:gd name="T1" fmla="*/ 2 h 2"/>
                <a:gd name="T2" fmla="*/ 14 w 18"/>
                <a:gd name="T3" fmla="*/ 0 h 2"/>
                <a:gd name="T4" fmla="*/ 8 w 18"/>
                <a:gd name="T5" fmla="*/ 0 h 2"/>
                <a:gd name="T6" fmla="*/ 0 w 18"/>
                <a:gd name="T7" fmla="*/ 2 h 2"/>
                <a:gd name="T8" fmla="*/ 18 w 1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">
                  <a:moveTo>
                    <a:pt x="18" y="2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4" name="Freeform 470"/>
            <p:cNvSpPr/>
            <p:nvPr/>
          </p:nvSpPr>
          <p:spPr bwMode="auto">
            <a:xfrm>
              <a:off x="3623" y="2196"/>
              <a:ext cx="18" cy="3"/>
            </a:xfrm>
            <a:custGeom>
              <a:avLst/>
              <a:gdLst>
                <a:gd name="T0" fmla="*/ 52 w 55"/>
                <a:gd name="T1" fmla="*/ 11 h 11"/>
                <a:gd name="T2" fmla="*/ 55 w 55"/>
                <a:gd name="T3" fmla="*/ 6 h 11"/>
                <a:gd name="T4" fmla="*/ 52 w 55"/>
                <a:gd name="T5" fmla="*/ 0 h 11"/>
                <a:gd name="T6" fmla="*/ 0 w 55"/>
                <a:gd name="T7" fmla="*/ 0 h 11"/>
                <a:gd name="T8" fmla="*/ 1 w 55"/>
                <a:gd name="T9" fmla="*/ 11 h 11"/>
                <a:gd name="T10" fmla="*/ 52 w 5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11">
                  <a:moveTo>
                    <a:pt x="52" y="11"/>
                  </a:moveTo>
                  <a:lnTo>
                    <a:pt x="55" y="6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2" y="11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5" name="Freeform 471"/>
            <p:cNvSpPr/>
            <p:nvPr/>
          </p:nvSpPr>
          <p:spPr bwMode="auto">
            <a:xfrm>
              <a:off x="3624" y="2203"/>
              <a:ext cx="15" cy="4"/>
            </a:xfrm>
            <a:custGeom>
              <a:avLst/>
              <a:gdLst>
                <a:gd name="T0" fmla="*/ 45 w 46"/>
                <a:gd name="T1" fmla="*/ 12 h 12"/>
                <a:gd name="T2" fmla="*/ 46 w 46"/>
                <a:gd name="T3" fmla="*/ 0 h 12"/>
                <a:gd name="T4" fmla="*/ 0 w 46"/>
                <a:gd name="T5" fmla="*/ 0 h 12"/>
                <a:gd name="T6" fmla="*/ 5 w 46"/>
                <a:gd name="T7" fmla="*/ 11 h 12"/>
                <a:gd name="T8" fmla="*/ 8 w 46"/>
                <a:gd name="T9" fmla="*/ 12 h 12"/>
                <a:gd name="T10" fmla="*/ 45 w 4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45" y="12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5" y="11"/>
                  </a:lnTo>
                  <a:lnTo>
                    <a:pt x="8" y="12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6" name="Freeform 472"/>
            <p:cNvSpPr/>
            <p:nvPr/>
          </p:nvSpPr>
          <p:spPr bwMode="auto">
            <a:xfrm>
              <a:off x="3627" y="2207"/>
              <a:ext cx="12" cy="4"/>
            </a:xfrm>
            <a:custGeom>
              <a:avLst/>
              <a:gdLst>
                <a:gd name="T0" fmla="*/ 35 w 37"/>
                <a:gd name="T1" fmla="*/ 2 h 11"/>
                <a:gd name="T2" fmla="*/ 37 w 37"/>
                <a:gd name="T3" fmla="*/ 0 h 11"/>
                <a:gd name="T4" fmla="*/ 0 w 37"/>
                <a:gd name="T5" fmla="*/ 0 h 11"/>
                <a:gd name="T6" fmla="*/ 17 w 37"/>
                <a:gd name="T7" fmla="*/ 11 h 11"/>
                <a:gd name="T8" fmla="*/ 22 w 37"/>
                <a:gd name="T9" fmla="*/ 10 h 11"/>
                <a:gd name="T10" fmla="*/ 27 w 37"/>
                <a:gd name="T11" fmla="*/ 9 h 11"/>
                <a:gd name="T12" fmla="*/ 28 w 37"/>
                <a:gd name="T13" fmla="*/ 6 h 11"/>
                <a:gd name="T14" fmla="*/ 31 w 37"/>
                <a:gd name="T15" fmla="*/ 5 h 11"/>
                <a:gd name="T16" fmla="*/ 35 w 37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1">
                  <a:moveTo>
                    <a:pt x="35" y="2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17" y="11"/>
                  </a:lnTo>
                  <a:lnTo>
                    <a:pt x="22" y="10"/>
                  </a:lnTo>
                  <a:lnTo>
                    <a:pt x="27" y="9"/>
                  </a:lnTo>
                  <a:lnTo>
                    <a:pt x="28" y="6"/>
                  </a:lnTo>
                  <a:lnTo>
                    <a:pt x="31" y="5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7" name="Freeform 473"/>
            <p:cNvSpPr/>
            <p:nvPr/>
          </p:nvSpPr>
          <p:spPr bwMode="auto">
            <a:xfrm>
              <a:off x="3623" y="2199"/>
              <a:ext cx="17" cy="4"/>
            </a:xfrm>
            <a:custGeom>
              <a:avLst/>
              <a:gdLst>
                <a:gd name="T0" fmla="*/ 49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0 w 51"/>
                <a:gd name="T7" fmla="*/ 5 h 11"/>
                <a:gd name="T8" fmla="*/ 3 w 51"/>
                <a:gd name="T9" fmla="*/ 11 h 11"/>
                <a:gd name="T10" fmla="*/ 49 w 5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1">
                  <a:moveTo>
                    <a:pt x="49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8" name="Freeform 474"/>
            <p:cNvSpPr>
              <a:spLocks noEditPoints="1"/>
            </p:cNvSpPr>
            <p:nvPr/>
          </p:nvSpPr>
          <p:spPr bwMode="auto">
            <a:xfrm>
              <a:off x="3347" y="2169"/>
              <a:ext cx="27" cy="44"/>
            </a:xfrm>
            <a:custGeom>
              <a:avLst/>
              <a:gdLst>
                <a:gd name="T0" fmla="*/ 82 w 82"/>
                <a:gd name="T1" fmla="*/ 64 h 131"/>
                <a:gd name="T2" fmla="*/ 81 w 82"/>
                <a:gd name="T3" fmla="*/ 49 h 131"/>
                <a:gd name="T4" fmla="*/ 79 w 82"/>
                <a:gd name="T5" fmla="*/ 37 h 131"/>
                <a:gd name="T6" fmla="*/ 75 w 82"/>
                <a:gd name="T7" fmla="*/ 24 h 131"/>
                <a:gd name="T8" fmla="*/ 72 w 82"/>
                <a:gd name="T9" fmla="*/ 16 h 131"/>
                <a:gd name="T10" fmla="*/ 64 w 82"/>
                <a:gd name="T11" fmla="*/ 8 h 131"/>
                <a:gd name="T12" fmla="*/ 57 w 82"/>
                <a:gd name="T13" fmla="*/ 4 h 131"/>
                <a:gd name="T14" fmla="*/ 49 w 82"/>
                <a:gd name="T15" fmla="*/ 0 h 131"/>
                <a:gd name="T16" fmla="*/ 41 w 82"/>
                <a:gd name="T17" fmla="*/ 0 h 131"/>
                <a:gd name="T18" fmla="*/ 32 w 82"/>
                <a:gd name="T19" fmla="*/ 0 h 131"/>
                <a:gd name="T20" fmla="*/ 24 w 82"/>
                <a:gd name="T21" fmla="*/ 4 h 131"/>
                <a:gd name="T22" fmla="*/ 17 w 82"/>
                <a:gd name="T23" fmla="*/ 9 h 131"/>
                <a:gd name="T24" fmla="*/ 12 w 82"/>
                <a:gd name="T25" fmla="*/ 17 h 131"/>
                <a:gd name="T26" fmla="*/ 6 w 82"/>
                <a:gd name="T27" fmla="*/ 26 h 131"/>
                <a:gd name="T28" fmla="*/ 3 w 82"/>
                <a:gd name="T29" fmla="*/ 38 h 131"/>
                <a:gd name="T30" fmla="*/ 0 w 82"/>
                <a:gd name="T31" fmla="*/ 50 h 131"/>
                <a:gd name="T32" fmla="*/ 0 w 82"/>
                <a:gd name="T33" fmla="*/ 64 h 131"/>
                <a:gd name="T34" fmla="*/ 0 w 82"/>
                <a:gd name="T35" fmla="*/ 79 h 131"/>
                <a:gd name="T36" fmla="*/ 3 w 82"/>
                <a:gd name="T37" fmla="*/ 92 h 131"/>
                <a:gd name="T38" fmla="*/ 6 w 82"/>
                <a:gd name="T39" fmla="*/ 103 h 131"/>
                <a:gd name="T40" fmla="*/ 12 w 82"/>
                <a:gd name="T41" fmla="*/ 113 h 131"/>
                <a:gd name="T42" fmla="*/ 17 w 82"/>
                <a:gd name="T43" fmla="*/ 120 h 131"/>
                <a:gd name="T44" fmla="*/ 24 w 82"/>
                <a:gd name="T45" fmla="*/ 126 h 131"/>
                <a:gd name="T46" fmla="*/ 32 w 82"/>
                <a:gd name="T47" fmla="*/ 130 h 131"/>
                <a:gd name="T48" fmla="*/ 41 w 82"/>
                <a:gd name="T49" fmla="*/ 131 h 131"/>
                <a:gd name="T50" fmla="*/ 49 w 82"/>
                <a:gd name="T51" fmla="*/ 130 h 131"/>
                <a:gd name="T52" fmla="*/ 52 w 82"/>
                <a:gd name="T53" fmla="*/ 127 h 131"/>
                <a:gd name="T54" fmla="*/ 57 w 82"/>
                <a:gd name="T55" fmla="*/ 126 h 131"/>
                <a:gd name="T56" fmla="*/ 64 w 82"/>
                <a:gd name="T57" fmla="*/ 120 h 131"/>
                <a:gd name="T58" fmla="*/ 72 w 82"/>
                <a:gd name="T59" fmla="*/ 113 h 131"/>
                <a:gd name="T60" fmla="*/ 72 w 82"/>
                <a:gd name="T61" fmla="*/ 109 h 131"/>
                <a:gd name="T62" fmla="*/ 73 w 82"/>
                <a:gd name="T63" fmla="*/ 107 h 131"/>
                <a:gd name="T64" fmla="*/ 75 w 82"/>
                <a:gd name="T65" fmla="*/ 102 h 131"/>
                <a:gd name="T66" fmla="*/ 75 w 82"/>
                <a:gd name="T67" fmla="*/ 98 h 131"/>
                <a:gd name="T68" fmla="*/ 76 w 82"/>
                <a:gd name="T69" fmla="*/ 96 h 131"/>
                <a:gd name="T70" fmla="*/ 79 w 82"/>
                <a:gd name="T71" fmla="*/ 91 h 131"/>
                <a:gd name="T72" fmla="*/ 81 w 82"/>
                <a:gd name="T73" fmla="*/ 78 h 131"/>
                <a:gd name="T74" fmla="*/ 81 w 82"/>
                <a:gd name="T75" fmla="*/ 70 h 131"/>
                <a:gd name="T76" fmla="*/ 81 w 82"/>
                <a:gd name="T77" fmla="*/ 67 h 131"/>
                <a:gd name="T78" fmla="*/ 82 w 82"/>
                <a:gd name="T79" fmla="*/ 64 h 131"/>
                <a:gd name="T80" fmla="*/ 22 w 82"/>
                <a:gd name="T81" fmla="*/ 22 h 131"/>
                <a:gd name="T82" fmla="*/ 30 w 82"/>
                <a:gd name="T83" fmla="*/ 9 h 131"/>
                <a:gd name="T84" fmla="*/ 41 w 82"/>
                <a:gd name="T85" fmla="*/ 5 h 131"/>
                <a:gd name="T86" fmla="*/ 46 w 82"/>
                <a:gd name="T87" fmla="*/ 5 h 131"/>
                <a:gd name="T88" fmla="*/ 52 w 82"/>
                <a:gd name="T89" fmla="*/ 9 h 131"/>
                <a:gd name="T90" fmla="*/ 56 w 82"/>
                <a:gd name="T91" fmla="*/ 14 h 131"/>
                <a:gd name="T92" fmla="*/ 61 w 82"/>
                <a:gd name="T93" fmla="*/ 22 h 131"/>
                <a:gd name="T94" fmla="*/ 67 w 82"/>
                <a:gd name="T95" fmla="*/ 64 h 131"/>
                <a:gd name="T96" fmla="*/ 61 w 82"/>
                <a:gd name="T97" fmla="*/ 109 h 131"/>
                <a:gd name="T98" fmla="*/ 56 w 82"/>
                <a:gd name="T99" fmla="*/ 115 h 131"/>
                <a:gd name="T100" fmla="*/ 52 w 82"/>
                <a:gd name="T101" fmla="*/ 120 h 131"/>
                <a:gd name="T102" fmla="*/ 46 w 82"/>
                <a:gd name="T103" fmla="*/ 123 h 131"/>
                <a:gd name="T104" fmla="*/ 41 w 82"/>
                <a:gd name="T105" fmla="*/ 124 h 131"/>
                <a:gd name="T106" fmla="*/ 35 w 82"/>
                <a:gd name="T107" fmla="*/ 123 h 131"/>
                <a:gd name="T108" fmla="*/ 30 w 82"/>
                <a:gd name="T109" fmla="*/ 120 h 131"/>
                <a:gd name="T110" fmla="*/ 26 w 82"/>
                <a:gd name="T111" fmla="*/ 115 h 131"/>
                <a:gd name="T112" fmla="*/ 22 w 82"/>
                <a:gd name="T113" fmla="*/ 109 h 131"/>
                <a:gd name="T114" fmla="*/ 16 w 82"/>
                <a:gd name="T115" fmla="*/ 90 h 131"/>
                <a:gd name="T116" fmla="*/ 15 w 82"/>
                <a:gd name="T117" fmla="*/ 78 h 131"/>
                <a:gd name="T118" fmla="*/ 15 w 82"/>
                <a:gd name="T119" fmla="*/ 64 h 131"/>
                <a:gd name="T120" fmla="*/ 16 w 82"/>
                <a:gd name="T121" fmla="*/ 39 h 131"/>
                <a:gd name="T122" fmla="*/ 22 w 82"/>
                <a:gd name="T123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2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3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2" y="130"/>
                  </a:lnTo>
                  <a:lnTo>
                    <a:pt x="41" y="131"/>
                  </a:ln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2" y="113"/>
                  </a:lnTo>
                  <a:lnTo>
                    <a:pt x="72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2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7" y="64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6" y="90"/>
                  </a:lnTo>
                  <a:lnTo>
                    <a:pt x="15" y="78"/>
                  </a:lnTo>
                  <a:lnTo>
                    <a:pt x="15" y="64"/>
                  </a:lnTo>
                  <a:lnTo>
                    <a:pt x="16" y="39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79" name="Freeform 475"/>
            <p:cNvSpPr/>
            <p:nvPr/>
          </p:nvSpPr>
          <p:spPr bwMode="auto">
            <a:xfrm>
              <a:off x="3352" y="2177"/>
              <a:ext cx="16" cy="4"/>
            </a:xfrm>
            <a:custGeom>
              <a:avLst/>
              <a:gdLst>
                <a:gd name="T0" fmla="*/ 46 w 46"/>
                <a:gd name="T1" fmla="*/ 11 h 11"/>
                <a:gd name="T2" fmla="*/ 45 w 46"/>
                <a:gd name="T3" fmla="*/ 0 h 11"/>
                <a:gd name="T4" fmla="*/ 4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0" name="Freeform 476"/>
            <p:cNvSpPr/>
            <p:nvPr/>
          </p:nvSpPr>
          <p:spPr bwMode="auto">
            <a:xfrm>
              <a:off x="3354" y="2174"/>
              <a:ext cx="13" cy="3"/>
            </a:xfrm>
            <a:custGeom>
              <a:avLst/>
              <a:gdLst>
                <a:gd name="T0" fmla="*/ 41 w 41"/>
                <a:gd name="T1" fmla="*/ 10 h 10"/>
                <a:gd name="T2" fmla="*/ 40 w 41"/>
                <a:gd name="T3" fmla="*/ 8 h 10"/>
                <a:gd name="T4" fmla="*/ 36 w 41"/>
                <a:gd name="T5" fmla="*/ 0 h 10"/>
                <a:gd name="T6" fmla="*/ 7 w 41"/>
                <a:gd name="T7" fmla="*/ 0 h 10"/>
                <a:gd name="T8" fmla="*/ 1 w 41"/>
                <a:gd name="T9" fmla="*/ 8 h 10"/>
                <a:gd name="T10" fmla="*/ 0 w 41"/>
                <a:gd name="T11" fmla="*/ 10 h 10"/>
                <a:gd name="T12" fmla="*/ 41 w 4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6" y="0"/>
                  </a:lnTo>
                  <a:lnTo>
                    <a:pt x="7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1" name="Freeform 477"/>
            <p:cNvSpPr/>
            <p:nvPr/>
          </p:nvSpPr>
          <p:spPr bwMode="auto">
            <a:xfrm>
              <a:off x="3356" y="2171"/>
              <a:ext cx="10" cy="3"/>
            </a:xfrm>
            <a:custGeom>
              <a:avLst/>
              <a:gdLst>
                <a:gd name="T0" fmla="*/ 13 w 29"/>
                <a:gd name="T1" fmla="*/ 0 h 9"/>
                <a:gd name="T2" fmla="*/ 5 w 29"/>
                <a:gd name="T3" fmla="*/ 1 h 9"/>
                <a:gd name="T4" fmla="*/ 0 w 29"/>
                <a:gd name="T5" fmla="*/ 9 h 9"/>
                <a:gd name="T6" fmla="*/ 29 w 29"/>
                <a:gd name="T7" fmla="*/ 9 h 9"/>
                <a:gd name="T8" fmla="*/ 22 w 29"/>
                <a:gd name="T9" fmla="*/ 1 h 9"/>
                <a:gd name="T10" fmla="*/ 13 w 2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13" y="0"/>
                  </a:move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2" name="Freeform 478"/>
            <p:cNvSpPr/>
            <p:nvPr/>
          </p:nvSpPr>
          <p:spPr bwMode="auto">
            <a:xfrm>
              <a:off x="3352" y="2188"/>
              <a:ext cx="17" cy="4"/>
            </a:xfrm>
            <a:custGeom>
              <a:avLst/>
              <a:gdLst>
                <a:gd name="T0" fmla="*/ 0 w 52"/>
                <a:gd name="T1" fmla="*/ 7 h 12"/>
                <a:gd name="T2" fmla="*/ 0 w 52"/>
                <a:gd name="T3" fmla="*/ 12 h 12"/>
                <a:gd name="T4" fmla="*/ 52 w 52"/>
                <a:gd name="T5" fmla="*/ 12 h 12"/>
                <a:gd name="T6" fmla="*/ 52 w 52"/>
                <a:gd name="T7" fmla="*/ 7 h 12"/>
                <a:gd name="T8" fmla="*/ 51 w 52"/>
                <a:gd name="T9" fmla="*/ 0 h 12"/>
                <a:gd name="T10" fmla="*/ 0 w 52"/>
                <a:gd name="T11" fmla="*/ 0 h 12"/>
                <a:gd name="T12" fmla="*/ 0 w 52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1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3" name="Freeform 479"/>
            <p:cNvSpPr/>
            <p:nvPr/>
          </p:nvSpPr>
          <p:spPr bwMode="auto">
            <a:xfrm>
              <a:off x="3352" y="2185"/>
              <a:ext cx="17" cy="3"/>
            </a:xfrm>
            <a:custGeom>
              <a:avLst/>
              <a:gdLst>
                <a:gd name="T0" fmla="*/ 1 w 51"/>
                <a:gd name="T1" fmla="*/ 0 h 10"/>
                <a:gd name="T2" fmla="*/ 0 w 51"/>
                <a:gd name="T3" fmla="*/ 10 h 10"/>
                <a:gd name="T4" fmla="*/ 51 w 51"/>
                <a:gd name="T5" fmla="*/ 10 h 10"/>
                <a:gd name="T6" fmla="*/ 49 w 51"/>
                <a:gd name="T7" fmla="*/ 0 h 10"/>
                <a:gd name="T8" fmla="*/ 1 w 5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1" y="0"/>
                  </a:moveTo>
                  <a:lnTo>
                    <a:pt x="0" y="10"/>
                  </a:lnTo>
                  <a:lnTo>
                    <a:pt x="51" y="10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4" name="Freeform 480"/>
            <p:cNvSpPr/>
            <p:nvPr/>
          </p:nvSpPr>
          <p:spPr bwMode="auto">
            <a:xfrm>
              <a:off x="3352" y="2192"/>
              <a:ext cx="17" cy="4"/>
            </a:xfrm>
            <a:custGeom>
              <a:avLst/>
              <a:gdLst>
                <a:gd name="T0" fmla="*/ 52 w 52"/>
                <a:gd name="T1" fmla="*/ 0 h 11"/>
                <a:gd name="T2" fmla="*/ 0 w 52"/>
                <a:gd name="T3" fmla="*/ 0 h 11"/>
                <a:gd name="T4" fmla="*/ 1 w 52"/>
                <a:gd name="T5" fmla="*/ 11 h 11"/>
                <a:gd name="T6" fmla="*/ 49 w 52"/>
                <a:gd name="T7" fmla="*/ 11 h 11"/>
                <a:gd name="T8" fmla="*/ 52 w 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49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5" name="Freeform 481"/>
            <p:cNvSpPr/>
            <p:nvPr/>
          </p:nvSpPr>
          <p:spPr bwMode="auto">
            <a:xfrm>
              <a:off x="3352" y="2181"/>
              <a:ext cx="16" cy="4"/>
            </a:xfrm>
            <a:custGeom>
              <a:avLst/>
              <a:gdLst>
                <a:gd name="T0" fmla="*/ 0 w 48"/>
                <a:gd name="T1" fmla="*/ 12 h 12"/>
                <a:gd name="T2" fmla="*/ 48 w 48"/>
                <a:gd name="T3" fmla="*/ 12 h 12"/>
                <a:gd name="T4" fmla="*/ 47 w 48"/>
                <a:gd name="T5" fmla="*/ 0 h 12"/>
                <a:gd name="T6" fmla="*/ 1 w 48"/>
                <a:gd name="T7" fmla="*/ 0 h 12"/>
                <a:gd name="T8" fmla="*/ 0 w 4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">
                  <a:moveTo>
                    <a:pt x="0" y="12"/>
                  </a:move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6" name="Freeform 482"/>
            <p:cNvSpPr/>
            <p:nvPr/>
          </p:nvSpPr>
          <p:spPr bwMode="auto">
            <a:xfrm>
              <a:off x="3353" y="2203"/>
              <a:ext cx="14" cy="4"/>
            </a:xfrm>
            <a:custGeom>
              <a:avLst/>
              <a:gdLst>
                <a:gd name="T0" fmla="*/ 38 w 42"/>
                <a:gd name="T1" fmla="*/ 12 h 12"/>
                <a:gd name="T2" fmla="*/ 41 w 42"/>
                <a:gd name="T3" fmla="*/ 7 h 12"/>
                <a:gd name="T4" fmla="*/ 42 w 42"/>
                <a:gd name="T5" fmla="*/ 0 h 12"/>
                <a:gd name="T6" fmla="*/ 0 w 42"/>
                <a:gd name="T7" fmla="*/ 0 h 12"/>
                <a:gd name="T8" fmla="*/ 2 w 42"/>
                <a:gd name="T9" fmla="*/ 7 h 12"/>
                <a:gd name="T10" fmla="*/ 7 w 42"/>
                <a:gd name="T11" fmla="*/ 12 h 12"/>
                <a:gd name="T12" fmla="*/ 38 w 4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2">
                  <a:moveTo>
                    <a:pt x="38" y="12"/>
                  </a:moveTo>
                  <a:lnTo>
                    <a:pt x="41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7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7" name="Freeform 483"/>
            <p:cNvSpPr/>
            <p:nvPr/>
          </p:nvSpPr>
          <p:spPr bwMode="auto">
            <a:xfrm>
              <a:off x="3352" y="2199"/>
              <a:ext cx="16" cy="4"/>
            </a:xfrm>
            <a:custGeom>
              <a:avLst/>
              <a:gdLst>
                <a:gd name="T0" fmla="*/ 45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0 w 46"/>
                <a:gd name="T7" fmla="*/ 5 h 11"/>
                <a:gd name="T8" fmla="*/ 3 w 46"/>
                <a:gd name="T9" fmla="*/ 11 h 11"/>
                <a:gd name="T10" fmla="*/ 45 w 4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">
                  <a:moveTo>
                    <a:pt x="45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11"/>
                  </a:lnTo>
                  <a:lnTo>
                    <a:pt x="45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8" name="Freeform 484"/>
            <p:cNvSpPr/>
            <p:nvPr/>
          </p:nvSpPr>
          <p:spPr bwMode="auto">
            <a:xfrm>
              <a:off x="3352" y="2196"/>
              <a:ext cx="16" cy="3"/>
            </a:xfrm>
            <a:custGeom>
              <a:avLst/>
              <a:gdLst>
                <a:gd name="T0" fmla="*/ 47 w 48"/>
                <a:gd name="T1" fmla="*/ 11 h 11"/>
                <a:gd name="T2" fmla="*/ 48 w 48"/>
                <a:gd name="T3" fmla="*/ 0 h 11"/>
                <a:gd name="T4" fmla="*/ 0 w 48"/>
                <a:gd name="T5" fmla="*/ 0 h 11"/>
                <a:gd name="T6" fmla="*/ 1 w 48"/>
                <a:gd name="T7" fmla="*/ 11 h 11"/>
                <a:gd name="T8" fmla="*/ 47 w 4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89" name="Freeform 485"/>
            <p:cNvSpPr/>
            <p:nvPr/>
          </p:nvSpPr>
          <p:spPr bwMode="auto">
            <a:xfrm>
              <a:off x="3356" y="2207"/>
              <a:ext cx="10" cy="3"/>
            </a:xfrm>
            <a:custGeom>
              <a:avLst/>
              <a:gdLst>
                <a:gd name="T0" fmla="*/ 31 w 31"/>
                <a:gd name="T1" fmla="*/ 0 h 10"/>
                <a:gd name="T2" fmla="*/ 0 w 31"/>
                <a:gd name="T3" fmla="*/ 0 h 10"/>
                <a:gd name="T4" fmla="*/ 6 w 31"/>
                <a:gd name="T5" fmla="*/ 7 h 10"/>
                <a:gd name="T6" fmla="*/ 14 w 31"/>
                <a:gd name="T7" fmla="*/ 10 h 10"/>
                <a:gd name="T8" fmla="*/ 14 w 31"/>
                <a:gd name="T9" fmla="*/ 9 h 10"/>
                <a:gd name="T10" fmla="*/ 16 w 31"/>
                <a:gd name="T11" fmla="*/ 9 h 10"/>
                <a:gd name="T12" fmla="*/ 18 w 31"/>
                <a:gd name="T13" fmla="*/ 9 h 10"/>
                <a:gd name="T14" fmla="*/ 23 w 31"/>
                <a:gd name="T15" fmla="*/ 7 h 10"/>
                <a:gd name="T16" fmla="*/ 24 w 31"/>
                <a:gd name="T17" fmla="*/ 5 h 10"/>
                <a:gd name="T18" fmla="*/ 26 w 31"/>
                <a:gd name="T19" fmla="*/ 4 h 10"/>
                <a:gd name="T20" fmla="*/ 31 w 31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0">
                  <a:moveTo>
                    <a:pt x="31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6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0" name="Freeform 486"/>
            <p:cNvSpPr/>
            <p:nvPr/>
          </p:nvSpPr>
          <p:spPr bwMode="auto">
            <a:xfrm>
              <a:off x="3313" y="2169"/>
              <a:ext cx="26" cy="44"/>
            </a:xfrm>
            <a:custGeom>
              <a:avLst/>
              <a:gdLst>
                <a:gd name="T0" fmla="*/ 9 w 77"/>
                <a:gd name="T1" fmla="*/ 0 h 130"/>
                <a:gd name="T2" fmla="*/ 6 w 77"/>
                <a:gd name="T3" fmla="*/ 68 h 130"/>
                <a:gd name="T4" fmla="*/ 12 w 77"/>
                <a:gd name="T5" fmla="*/ 68 h 130"/>
                <a:gd name="T6" fmla="*/ 25 w 77"/>
                <a:gd name="T7" fmla="*/ 56 h 130"/>
                <a:gd name="T8" fmla="*/ 41 w 77"/>
                <a:gd name="T9" fmla="*/ 53 h 130"/>
                <a:gd name="T10" fmla="*/ 49 w 77"/>
                <a:gd name="T11" fmla="*/ 54 h 130"/>
                <a:gd name="T12" fmla="*/ 53 w 77"/>
                <a:gd name="T13" fmla="*/ 56 h 130"/>
                <a:gd name="T14" fmla="*/ 58 w 77"/>
                <a:gd name="T15" fmla="*/ 61 h 130"/>
                <a:gd name="T16" fmla="*/ 64 w 77"/>
                <a:gd name="T17" fmla="*/ 88 h 130"/>
                <a:gd name="T18" fmla="*/ 57 w 77"/>
                <a:gd name="T19" fmla="*/ 114 h 130"/>
                <a:gd name="T20" fmla="*/ 52 w 77"/>
                <a:gd name="T21" fmla="*/ 118 h 130"/>
                <a:gd name="T22" fmla="*/ 49 w 77"/>
                <a:gd name="T23" fmla="*/ 119 h 130"/>
                <a:gd name="T24" fmla="*/ 48 w 77"/>
                <a:gd name="T25" fmla="*/ 122 h 130"/>
                <a:gd name="T26" fmla="*/ 43 w 77"/>
                <a:gd name="T27" fmla="*/ 123 h 130"/>
                <a:gd name="T28" fmla="*/ 38 w 77"/>
                <a:gd name="T29" fmla="*/ 124 h 130"/>
                <a:gd name="T30" fmla="*/ 21 w 77"/>
                <a:gd name="T31" fmla="*/ 120 h 130"/>
                <a:gd name="T32" fmla="*/ 13 w 77"/>
                <a:gd name="T33" fmla="*/ 112 h 130"/>
                <a:gd name="T34" fmla="*/ 17 w 77"/>
                <a:gd name="T35" fmla="*/ 107 h 130"/>
                <a:gd name="T36" fmla="*/ 19 w 77"/>
                <a:gd name="T37" fmla="*/ 99 h 130"/>
                <a:gd name="T38" fmla="*/ 18 w 77"/>
                <a:gd name="T39" fmla="*/ 94 h 130"/>
                <a:gd name="T40" fmla="*/ 11 w 77"/>
                <a:gd name="T41" fmla="*/ 91 h 130"/>
                <a:gd name="T42" fmla="*/ 6 w 77"/>
                <a:gd name="T43" fmla="*/ 91 h 130"/>
                <a:gd name="T44" fmla="*/ 3 w 77"/>
                <a:gd name="T45" fmla="*/ 95 h 130"/>
                <a:gd name="T46" fmla="*/ 0 w 77"/>
                <a:gd name="T47" fmla="*/ 102 h 130"/>
                <a:gd name="T48" fmla="*/ 0 w 77"/>
                <a:gd name="T49" fmla="*/ 107 h 130"/>
                <a:gd name="T50" fmla="*/ 2 w 77"/>
                <a:gd name="T51" fmla="*/ 113 h 130"/>
                <a:gd name="T52" fmla="*/ 5 w 77"/>
                <a:gd name="T53" fmla="*/ 117 h 130"/>
                <a:gd name="T54" fmla="*/ 11 w 77"/>
                <a:gd name="T55" fmla="*/ 122 h 130"/>
                <a:gd name="T56" fmla="*/ 36 w 77"/>
                <a:gd name="T57" fmla="*/ 130 h 130"/>
                <a:gd name="T58" fmla="*/ 36 w 77"/>
                <a:gd name="T59" fmla="*/ 129 h 130"/>
                <a:gd name="T60" fmla="*/ 37 w 77"/>
                <a:gd name="T61" fmla="*/ 129 h 130"/>
                <a:gd name="T62" fmla="*/ 40 w 77"/>
                <a:gd name="T63" fmla="*/ 129 h 130"/>
                <a:gd name="T64" fmla="*/ 44 w 77"/>
                <a:gd name="T65" fmla="*/ 129 h 130"/>
                <a:gd name="T66" fmla="*/ 53 w 77"/>
                <a:gd name="T67" fmla="*/ 126 h 130"/>
                <a:gd name="T68" fmla="*/ 60 w 77"/>
                <a:gd name="T69" fmla="*/ 122 h 130"/>
                <a:gd name="T70" fmla="*/ 67 w 77"/>
                <a:gd name="T71" fmla="*/ 117 h 130"/>
                <a:gd name="T72" fmla="*/ 71 w 77"/>
                <a:gd name="T73" fmla="*/ 109 h 130"/>
                <a:gd name="T74" fmla="*/ 75 w 77"/>
                <a:gd name="T75" fmla="*/ 102 h 130"/>
                <a:gd name="T76" fmla="*/ 75 w 77"/>
                <a:gd name="T77" fmla="*/ 97 h 130"/>
                <a:gd name="T78" fmla="*/ 75 w 77"/>
                <a:gd name="T79" fmla="*/ 95 h 130"/>
                <a:gd name="T80" fmla="*/ 75 w 77"/>
                <a:gd name="T81" fmla="*/ 94 h 130"/>
                <a:gd name="T82" fmla="*/ 76 w 77"/>
                <a:gd name="T83" fmla="*/ 94 h 130"/>
                <a:gd name="T84" fmla="*/ 76 w 77"/>
                <a:gd name="T85" fmla="*/ 89 h 130"/>
                <a:gd name="T86" fmla="*/ 76 w 77"/>
                <a:gd name="T87" fmla="*/ 86 h 130"/>
                <a:gd name="T88" fmla="*/ 76 w 77"/>
                <a:gd name="T89" fmla="*/ 85 h 130"/>
                <a:gd name="T90" fmla="*/ 77 w 77"/>
                <a:gd name="T91" fmla="*/ 85 h 130"/>
                <a:gd name="T92" fmla="*/ 76 w 77"/>
                <a:gd name="T93" fmla="*/ 76 h 130"/>
                <a:gd name="T94" fmla="*/ 75 w 77"/>
                <a:gd name="T95" fmla="*/ 68 h 130"/>
                <a:gd name="T96" fmla="*/ 71 w 77"/>
                <a:gd name="T97" fmla="*/ 61 h 130"/>
                <a:gd name="T98" fmla="*/ 69 w 77"/>
                <a:gd name="T99" fmla="*/ 56 h 130"/>
                <a:gd name="T100" fmla="*/ 57 w 77"/>
                <a:gd name="T101" fmla="*/ 48 h 130"/>
                <a:gd name="T102" fmla="*/ 49 w 77"/>
                <a:gd name="T103" fmla="*/ 45 h 130"/>
                <a:gd name="T104" fmla="*/ 43 w 77"/>
                <a:gd name="T105" fmla="*/ 45 h 130"/>
                <a:gd name="T106" fmla="*/ 28 w 77"/>
                <a:gd name="T107" fmla="*/ 48 h 130"/>
                <a:gd name="T108" fmla="*/ 12 w 77"/>
                <a:gd name="T109" fmla="*/ 60 h 130"/>
                <a:gd name="T110" fmla="*/ 15 w 77"/>
                <a:gd name="T111" fmla="*/ 10 h 130"/>
                <a:gd name="T112" fmla="*/ 72 w 77"/>
                <a:gd name="T113" fmla="*/ 10 h 130"/>
                <a:gd name="T114" fmla="*/ 75 w 77"/>
                <a:gd name="T115" fmla="*/ 0 h 130"/>
                <a:gd name="T116" fmla="*/ 9 w 77"/>
                <a:gd name="T1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130">
                  <a:moveTo>
                    <a:pt x="9" y="0"/>
                  </a:moveTo>
                  <a:lnTo>
                    <a:pt x="6" y="68"/>
                  </a:lnTo>
                  <a:lnTo>
                    <a:pt x="12" y="68"/>
                  </a:lnTo>
                  <a:lnTo>
                    <a:pt x="25" y="56"/>
                  </a:lnTo>
                  <a:lnTo>
                    <a:pt x="41" y="53"/>
                  </a:lnTo>
                  <a:lnTo>
                    <a:pt x="49" y="54"/>
                  </a:lnTo>
                  <a:lnTo>
                    <a:pt x="53" y="56"/>
                  </a:lnTo>
                  <a:lnTo>
                    <a:pt x="58" y="61"/>
                  </a:lnTo>
                  <a:lnTo>
                    <a:pt x="64" y="88"/>
                  </a:lnTo>
                  <a:lnTo>
                    <a:pt x="57" y="114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8" y="122"/>
                  </a:lnTo>
                  <a:lnTo>
                    <a:pt x="43" y="123"/>
                  </a:lnTo>
                  <a:lnTo>
                    <a:pt x="38" y="124"/>
                  </a:lnTo>
                  <a:lnTo>
                    <a:pt x="21" y="120"/>
                  </a:lnTo>
                  <a:lnTo>
                    <a:pt x="13" y="112"/>
                  </a:lnTo>
                  <a:lnTo>
                    <a:pt x="17" y="107"/>
                  </a:lnTo>
                  <a:lnTo>
                    <a:pt x="19" y="99"/>
                  </a:lnTo>
                  <a:lnTo>
                    <a:pt x="18" y="94"/>
                  </a:lnTo>
                  <a:lnTo>
                    <a:pt x="11" y="91"/>
                  </a:lnTo>
                  <a:lnTo>
                    <a:pt x="6" y="91"/>
                  </a:lnTo>
                  <a:lnTo>
                    <a:pt x="3" y="95"/>
                  </a:lnTo>
                  <a:lnTo>
                    <a:pt x="0" y="102"/>
                  </a:lnTo>
                  <a:lnTo>
                    <a:pt x="0" y="107"/>
                  </a:lnTo>
                  <a:lnTo>
                    <a:pt x="2" y="113"/>
                  </a:lnTo>
                  <a:lnTo>
                    <a:pt x="5" y="117"/>
                  </a:lnTo>
                  <a:lnTo>
                    <a:pt x="11" y="122"/>
                  </a:lnTo>
                  <a:lnTo>
                    <a:pt x="36" y="130"/>
                  </a:lnTo>
                  <a:lnTo>
                    <a:pt x="36" y="129"/>
                  </a:lnTo>
                  <a:lnTo>
                    <a:pt x="37" y="129"/>
                  </a:lnTo>
                  <a:lnTo>
                    <a:pt x="40" y="129"/>
                  </a:lnTo>
                  <a:lnTo>
                    <a:pt x="44" y="129"/>
                  </a:lnTo>
                  <a:lnTo>
                    <a:pt x="53" y="126"/>
                  </a:lnTo>
                  <a:lnTo>
                    <a:pt x="60" y="122"/>
                  </a:lnTo>
                  <a:lnTo>
                    <a:pt x="67" y="117"/>
                  </a:lnTo>
                  <a:lnTo>
                    <a:pt x="71" y="109"/>
                  </a:lnTo>
                  <a:lnTo>
                    <a:pt x="75" y="102"/>
                  </a:lnTo>
                  <a:lnTo>
                    <a:pt x="75" y="97"/>
                  </a:lnTo>
                  <a:lnTo>
                    <a:pt x="75" y="95"/>
                  </a:lnTo>
                  <a:lnTo>
                    <a:pt x="75" y="94"/>
                  </a:lnTo>
                  <a:lnTo>
                    <a:pt x="76" y="94"/>
                  </a:lnTo>
                  <a:lnTo>
                    <a:pt x="76" y="89"/>
                  </a:lnTo>
                  <a:lnTo>
                    <a:pt x="76" y="86"/>
                  </a:lnTo>
                  <a:lnTo>
                    <a:pt x="76" y="85"/>
                  </a:lnTo>
                  <a:lnTo>
                    <a:pt x="77" y="85"/>
                  </a:lnTo>
                  <a:lnTo>
                    <a:pt x="76" y="76"/>
                  </a:lnTo>
                  <a:lnTo>
                    <a:pt x="75" y="68"/>
                  </a:lnTo>
                  <a:lnTo>
                    <a:pt x="71" y="61"/>
                  </a:lnTo>
                  <a:lnTo>
                    <a:pt x="69" y="56"/>
                  </a:lnTo>
                  <a:lnTo>
                    <a:pt x="57" y="48"/>
                  </a:lnTo>
                  <a:lnTo>
                    <a:pt x="49" y="45"/>
                  </a:lnTo>
                  <a:lnTo>
                    <a:pt x="43" y="45"/>
                  </a:lnTo>
                  <a:lnTo>
                    <a:pt x="28" y="48"/>
                  </a:lnTo>
                  <a:lnTo>
                    <a:pt x="12" y="60"/>
                  </a:lnTo>
                  <a:lnTo>
                    <a:pt x="15" y="10"/>
                  </a:lnTo>
                  <a:lnTo>
                    <a:pt x="72" y="10"/>
                  </a:lnTo>
                  <a:lnTo>
                    <a:pt x="7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1" name="Freeform 487"/>
            <p:cNvSpPr>
              <a:spLocks noEditPoints="1"/>
            </p:cNvSpPr>
            <p:nvPr/>
          </p:nvSpPr>
          <p:spPr bwMode="auto">
            <a:xfrm>
              <a:off x="3046" y="2169"/>
              <a:ext cx="27" cy="44"/>
            </a:xfrm>
            <a:custGeom>
              <a:avLst/>
              <a:gdLst>
                <a:gd name="T0" fmla="*/ 82 w 82"/>
                <a:gd name="T1" fmla="*/ 64 h 131"/>
                <a:gd name="T2" fmla="*/ 81 w 82"/>
                <a:gd name="T3" fmla="*/ 49 h 131"/>
                <a:gd name="T4" fmla="*/ 79 w 82"/>
                <a:gd name="T5" fmla="*/ 37 h 131"/>
                <a:gd name="T6" fmla="*/ 75 w 82"/>
                <a:gd name="T7" fmla="*/ 24 h 131"/>
                <a:gd name="T8" fmla="*/ 71 w 82"/>
                <a:gd name="T9" fmla="*/ 16 h 131"/>
                <a:gd name="T10" fmla="*/ 64 w 82"/>
                <a:gd name="T11" fmla="*/ 8 h 131"/>
                <a:gd name="T12" fmla="*/ 57 w 82"/>
                <a:gd name="T13" fmla="*/ 4 h 131"/>
                <a:gd name="T14" fmla="*/ 48 w 82"/>
                <a:gd name="T15" fmla="*/ 0 h 131"/>
                <a:gd name="T16" fmla="*/ 41 w 82"/>
                <a:gd name="T17" fmla="*/ 0 h 131"/>
                <a:gd name="T18" fmla="*/ 31 w 82"/>
                <a:gd name="T19" fmla="*/ 0 h 131"/>
                <a:gd name="T20" fmla="*/ 24 w 82"/>
                <a:gd name="T21" fmla="*/ 4 h 131"/>
                <a:gd name="T22" fmla="*/ 17 w 82"/>
                <a:gd name="T23" fmla="*/ 9 h 131"/>
                <a:gd name="T24" fmla="*/ 12 w 82"/>
                <a:gd name="T25" fmla="*/ 17 h 131"/>
                <a:gd name="T26" fmla="*/ 6 w 82"/>
                <a:gd name="T27" fmla="*/ 26 h 131"/>
                <a:gd name="T28" fmla="*/ 2 w 82"/>
                <a:gd name="T29" fmla="*/ 38 h 131"/>
                <a:gd name="T30" fmla="*/ 0 w 82"/>
                <a:gd name="T31" fmla="*/ 50 h 131"/>
                <a:gd name="T32" fmla="*/ 0 w 82"/>
                <a:gd name="T33" fmla="*/ 64 h 131"/>
                <a:gd name="T34" fmla="*/ 0 w 82"/>
                <a:gd name="T35" fmla="*/ 79 h 131"/>
                <a:gd name="T36" fmla="*/ 2 w 82"/>
                <a:gd name="T37" fmla="*/ 92 h 131"/>
                <a:gd name="T38" fmla="*/ 6 w 82"/>
                <a:gd name="T39" fmla="*/ 103 h 131"/>
                <a:gd name="T40" fmla="*/ 12 w 82"/>
                <a:gd name="T41" fmla="*/ 113 h 131"/>
                <a:gd name="T42" fmla="*/ 17 w 82"/>
                <a:gd name="T43" fmla="*/ 120 h 131"/>
                <a:gd name="T44" fmla="*/ 24 w 82"/>
                <a:gd name="T45" fmla="*/ 126 h 131"/>
                <a:gd name="T46" fmla="*/ 31 w 82"/>
                <a:gd name="T47" fmla="*/ 130 h 131"/>
                <a:gd name="T48" fmla="*/ 41 w 82"/>
                <a:gd name="T49" fmla="*/ 131 h 131"/>
                <a:gd name="T50" fmla="*/ 48 w 82"/>
                <a:gd name="T51" fmla="*/ 130 h 131"/>
                <a:gd name="T52" fmla="*/ 52 w 82"/>
                <a:gd name="T53" fmla="*/ 127 h 131"/>
                <a:gd name="T54" fmla="*/ 57 w 82"/>
                <a:gd name="T55" fmla="*/ 126 h 131"/>
                <a:gd name="T56" fmla="*/ 64 w 82"/>
                <a:gd name="T57" fmla="*/ 120 h 131"/>
                <a:gd name="T58" fmla="*/ 71 w 82"/>
                <a:gd name="T59" fmla="*/ 113 h 131"/>
                <a:gd name="T60" fmla="*/ 71 w 82"/>
                <a:gd name="T61" fmla="*/ 109 h 131"/>
                <a:gd name="T62" fmla="*/ 73 w 82"/>
                <a:gd name="T63" fmla="*/ 107 h 131"/>
                <a:gd name="T64" fmla="*/ 75 w 82"/>
                <a:gd name="T65" fmla="*/ 102 h 131"/>
                <a:gd name="T66" fmla="*/ 75 w 82"/>
                <a:gd name="T67" fmla="*/ 98 h 131"/>
                <a:gd name="T68" fmla="*/ 76 w 82"/>
                <a:gd name="T69" fmla="*/ 96 h 131"/>
                <a:gd name="T70" fmla="*/ 79 w 82"/>
                <a:gd name="T71" fmla="*/ 91 h 131"/>
                <a:gd name="T72" fmla="*/ 81 w 82"/>
                <a:gd name="T73" fmla="*/ 78 h 131"/>
                <a:gd name="T74" fmla="*/ 81 w 82"/>
                <a:gd name="T75" fmla="*/ 70 h 131"/>
                <a:gd name="T76" fmla="*/ 81 w 82"/>
                <a:gd name="T77" fmla="*/ 67 h 131"/>
                <a:gd name="T78" fmla="*/ 82 w 82"/>
                <a:gd name="T79" fmla="*/ 64 h 131"/>
                <a:gd name="T80" fmla="*/ 22 w 82"/>
                <a:gd name="T81" fmla="*/ 22 h 131"/>
                <a:gd name="T82" fmla="*/ 30 w 82"/>
                <a:gd name="T83" fmla="*/ 9 h 131"/>
                <a:gd name="T84" fmla="*/ 41 w 82"/>
                <a:gd name="T85" fmla="*/ 5 h 131"/>
                <a:gd name="T86" fmla="*/ 46 w 82"/>
                <a:gd name="T87" fmla="*/ 5 h 131"/>
                <a:gd name="T88" fmla="*/ 52 w 82"/>
                <a:gd name="T89" fmla="*/ 9 h 131"/>
                <a:gd name="T90" fmla="*/ 56 w 82"/>
                <a:gd name="T91" fmla="*/ 14 h 131"/>
                <a:gd name="T92" fmla="*/ 61 w 82"/>
                <a:gd name="T93" fmla="*/ 22 h 131"/>
                <a:gd name="T94" fmla="*/ 67 w 82"/>
                <a:gd name="T95" fmla="*/ 64 h 131"/>
                <a:gd name="T96" fmla="*/ 61 w 82"/>
                <a:gd name="T97" fmla="*/ 109 h 131"/>
                <a:gd name="T98" fmla="*/ 56 w 82"/>
                <a:gd name="T99" fmla="*/ 115 h 131"/>
                <a:gd name="T100" fmla="*/ 52 w 82"/>
                <a:gd name="T101" fmla="*/ 120 h 131"/>
                <a:gd name="T102" fmla="*/ 46 w 82"/>
                <a:gd name="T103" fmla="*/ 123 h 131"/>
                <a:gd name="T104" fmla="*/ 41 w 82"/>
                <a:gd name="T105" fmla="*/ 124 h 131"/>
                <a:gd name="T106" fmla="*/ 35 w 82"/>
                <a:gd name="T107" fmla="*/ 123 h 131"/>
                <a:gd name="T108" fmla="*/ 30 w 82"/>
                <a:gd name="T109" fmla="*/ 120 h 131"/>
                <a:gd name="T110" fmla="*/ 25 w 82"/>
                <a:gd name="T111" fmla="*/ 115 h 131"/>
                <a:gd name="T112" fmla="*/ 22 w 82"/>
                <a:gd name="T113" fmla="*/ 109 h 131"/>
                <a:gd name="T114" fmla="*/ 16 w 82"/>
                <a:gd name="T115" fmla="*/ 90 h 131"/>
                <a:gd name="T116" fmla="*/ 15 w 82"/>
                <a:gd name="T117" fmla="*/ 78 h 131"/>
                <a:gd name="T118" fmla="*/ 15 w 82"/>
                <a:gd name="T119" fmla="*/ 64 h 131"/>
                <a:gd name="T120" fmla="*/ 16 w 82"/>
                <a:gd name="T121" fmla="*/ 39 h 131"/>
                <a:gd name="T122" fmla="*/ 22 w 82"/>
                <a:gd name="T123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" h="131">
                  <a:moveTo>
                    <a:pt x="82" y="64"/>
                  </a:move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1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close/>
                  <a:moveTo>
                    <a:pt x="22" y="22"/>
                  </a:moveTo>
                  <a:lnTo>
                    <a:pt x="30" y="9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7" y="64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6" y="90"/>
                  </a:lnTo>
                  <a:lnTo>
                    <a:pt x="15" y="78"/>
                  </a:lnTo>
                  <a:lnTo>
                    <a:pt x="15" y="64"/>
                  </a:lnTo>
                  <a:lnTo>
                    <a:pt x="16" y="39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2" name="Freeform 488"/>
            <p:cNvSpPr/>
            <p:nvPr/>
          </p:nvSpPr>
          <p:spPr bwMode="auto">
            <a:xfrm>
              <a:off x="3051" y="2177"/>
              <a:ext cx="16" cy="4"/>
            </a:xfrm>
            <a:custGeom>
              <a:avLst/>
              <a:gdLst>
                <a:gd name="T0" fmla="*/ 46 w 46"/>
                <a:gd name="T1" fmla="*/ 11 h 11"/>
                <a:gd name="T2" fmla="*/ 45 w 46"/>
                <a:gd name="T3" fmla="*/ 0 h 11"/>
                <a:gd name="T4" fmla="*/ 4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5" y="0"/>
                  </a:lnTo>
                  <a:lnTo>
                    <a:pt x="4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3" name="Freeform 489"/>
            <p:cNvSpPr/>
            <p:nvPr/>
          </p:nvSpPr>
          <p:spPr bwMode="auto">
            <a:xfrm>
              <a:off x="3053" y="2174"/>
              <a:ext cx="13" cy="3"/>
            </a:xfrm>
            <a:custGeom>
              <a:avLst/>
              <a:gdLst>
                <a:gd name="T0" fmla="*/ 41 w 41"/>
                <a:gd name="T1" fmla="*/ 10 h 10"/>
                <a:gd name="T2" fmla="*/ 40 w 41"/>
                <a:gd name="T3" fmla="*/ 8 h 10"/>
                <a:gd name="T4" fmla="*/ 36 w 41"/>
                <a:gd name="T5" fmla="*/ 0 h 10"/>
                <a:gd name="T6" fmla="*/ 7 w 41"/>
                <a:gd name="T7" fmla="*/ 0 h 10"/>
                <a:gd name="T8" fmla="*/ 1 w 41"/>
                <a:gd name="T9" fmla="*/ 8 h 10"/>
                <a:gd name="T10" fmla="*/ 0 w 41"/>
                <a:gd name="T11" fmla="*/ 10 h 10"/>
                <a:gd name="T12" fmla="*/ 41 w 4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41" y="10"/>
                  </a:moveTo>
                  <a:lnTo>
                    <a:pt x="40" y="8"/>
                  </a:lnTo>
                  <a:lnTo>
                    <a:pt x="36" y="0"/>
                  </a:lnTo>
                  <a:lnTo>
                    <a:pt x="7" y="0"/>
                  </a:lnTo>
                  <a:lnTo>
                    <a:pt x="1" y="8"/>
                  </a:lnTo>
                  <a:lnTo>
                    <a:pt x="0" y="10"/>
                  </a:lnTo>
                  <a:lnTo>
                    <a:pt x="41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4" name="Freeform 490"/>
            <p:cNvSpPr/>
            <p:nvPr/>
          </p:nvSpPr>
          <p:spPr bwMode="auto">
            <a:xfrm>
              <a:off x="3055" y="2171"/>
              <a:ext cx="10" cy="3"/>
            </a:xfrm>
            <a:custGeom>
              <a:avLst/>
              <a:gdLst>
                <a:gd name="T0" fmla="*/ 29 w 29"/>
                <a:gd name="T1" fmla="*/ 9 h 9"/>
                <a:gd name="T2" fmla="*/ 22 w 29"/>
                <a:gd name="T3" fmla="*/ 1 h 9"/>
                <a:gd name="T4" fmla="*/ 13 w 29"/>
                <a:gd name="T5" fmla="*/ 0 h 9"/>
                <a:gd name="T6" fmla="*/ 5 w 29"/>
                <a:gd name="T7" fmla="*/ 1 h 9"/>
                <a:gd name="T8" fmla="*/ 0 w 29"/>
                <a:gd name="T9" fmla="*/ 9 h 9"/>
                <a:gd name="T10" fmla="*/ 29 w 2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3" y="0"/>
                  </a:ln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5" name="Freeform 491"/>
            <p:cNvSpPr/>
            <p:nvPr/>
          </p:nvSpPr>
          <p:spPr bwMode="auto">
            <a:xfrm>
              <a:off x="3051" y="2188"/>
              <a:ext cx="17" cy="4"/>
            </a:xfrm>
            <a:custGeom>
              <a:avLst/>
              <a:gdLst>
                <a:gd name="T0" fmla="*/ 0 w 52"/>
                <a:gd name="T1" fmla="*/ 7 h 12"/>
                <a:gd name="T2" fmla="*/ 0 w 52"/>
                <a:gd name="T3" fmla="*/ 12 h 12"/>
                <a:gd name="T4" fmla="*/ 52 w 52"/>
                <a:gd name="T5" fmla="*/ 12 h 12"/>
                <a:gd name="T6" fmla="*/ 52 w 52"/>
                <a:gd name="T7" fmla="*/ 7 h 12"/>
                <a:gd name="T8" fmla="*/ 50 w 52"/>
                <a:gd name="T9" fmla="*/ 0 h 12"/>
                <a:gd name="T10" fmla="*/ 0 w 52"/>
                <a:gd name="T11" fmla="*/ 0 h 12"/>
                <a:gd name="T12" fmla="*/ 0 w 52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7"/>
                  </a:moveTo>
                  <a:lnTo>
                    <a:pt x="0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6" name="Freeform 492"/>
            <p:cNvSpPr/>
            <p:nvPr/>
          </p:nvSpPr>
          <p:spPr bwMode="auto">
            <a:xfrm>
              <a:off x="3051" y="2185"/>
              <a:ext cx="16" cy="3"/>
            </a:xfrm>
            <a:custGeom>
              <a:avLst/>
              <a:gdLst>
                <a:gd name="T0" fmla="*/ 1 w 50"/>
                <a:gd name="T1" fmla="*/ 0 h 10"/>
                <a:gd name="T2" fmla="*/ 0 w 50"/>
                <a:gd name="T3" fmla="*/ 10 h 10"/>
                <a:gd name="T4" fmla="*/ 50 w 50"/>
                <a:gd name="T5" fmla="*/ 10 h 10"/>
                <a:gd name="T6" fmla="*/ 49 w 50"/>
                <a:gd name="T7" fmla="*/ 0 h 10"/>
                <a:gd name="T8" fmla="*/ 1 w 5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">
                  <a:moveTo>
                    <a:pt x="1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49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7" name="Freeform 493"/>
            <p:cNvSpPr/>
            <p:nvPr/>
          </p:nvSpPr>
          <p:spPr bwMode="auto">
            <a:xfrm>
              <a:off x="3051" y="2192"/>
              <a:ext cx="17" cy="4"/>
            </a:xfrm>
            <a:custGeom>
              <a:avLst/>
              <a:gdLst>
                <a:gd name="T0" fmla="*/ 52 w 52"/>
                <a:gd name="T1" fmla="*/ 0 h 11"/>
                <a:gd name="T2" fmla="*/ 0 w 52"/>
                <a:gd name="T3" fmla="*/ 0 h 11"/>
                <a:gd name="T4" fmla="*/ 1 w 52"/>
                <a:gd name="T5" fmla="*/ 11 h 11"/>
                <a:gd name="T6" fmla="*/ 49 w 52"/>
                <a:gd name="T7" fmla="*/ 11 h 11"/>
                <a:gd name="T8" fmla="*/ 52 w 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52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49" y="1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8" name="Freeform 494"/>
            <p:cNvSpPr/>
            <p:nvPr/>
          </p:nvSpPr>
          <p:spPr bwMode="auto">
            <a:xfrm>
              <a:off x="3051" y="2181"/>
              <a:ext cx="16" cy="4"/>
            </a:xfrm>
            <a:custGeom>
              <a:avLst/>
              <a:gdLst>
                <a:gd name="T0" fmla="*/ 0 w 48"/>
                <a:gd name="T1" fmla="*/ 12 h 12"/>
                <a:gd name="T2" fmla="*/ 48 w 48"/>
                <a:gd name="T3" fmla="*/ 12 h 12"/>
                <a:gd name="T4" fmla="*/ 47 w 48"/>
                <a:gd name="T5" fmla="*/ 0 h 12"/>
                <a:gd name="T6" fmla="*/ 1 w 48"/>
                <a:gd name="T7" fmla="*/ 0 h 12"/>
                <a:gd name="T8" fmla="*/ 0 w 4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">
                  <a:moveTo>
                    <a:pt x="0" y="12"/>
                  </a:move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599" name="Freeform 495"/>
            <p:cNvSpPr/>
            <p:nvPr/>
          </p:nvSpPr>
          <p:spPr bwMode="auto">
            <a:xfrm>
              <a:off x="3052" y="2203"/>
              <a:ext cx="14" cy="4"/>
            </a:xfrm>
            <a:custGeom>
              <a:avLst/>
              <a:gdLst>
                <a:gd name="T0" fmla="*/ 39 w 43"/>
                <a:gd name="T1" fmla="*/ 12 h 12"/>
                <a:gd name="T2" fmla="*/ 42 w 43"/>
                <a:gd name="T3" fmla="*/ 7 h 12"/>
                <a:gd name="T4" fmla="*/ 43 w 43"/>
                <a:gd name="T5" fmla="*/ 0 h 12"/>
                <a:gd name="T6" fmla="*/ 0 w 43"/>
                <a:gd name="T7" fmla="*/ 0 h 12"/>
                <a:gd name="T8" fmla="*/ 3 w 43"/>
                <a:gd name="T9" fmla="*/ 7 h 12"/>
                <a:gd name="T10" fmla="*/ 6 w 43"/>
                <a:gd name="T11" fmla="*/ 12 h 12"/>
                <a:gd name="T12" fmla="*/ 39 w 4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2">
                  <a:moveTo>
                    <a:pt x="39" y="12"/>
                  </a:moveTo>
                  <a:lnTo>
                    <a:pt x="42" y="7"/>
                  </a:lnTo>
                  <a:lnTo>
                    <a:pt x="43" y="0"/>
                  </a:lnTo>
                  <a:lnTo>
                    <a:pt x="0" y="0"/>
                  </a:lnTo>
                  <a:lnTo>
                    <a:pt x="3" y="7"/>
                  </a:lnTo>
                  <a:lnTo>
                    <a:pt x="6" y="12"/>
                  </a:lnTo>
                  <a:lnTo>
                    <a:pt x="39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0" name="Freeform 496"/>
            <p:cNvSpPr/>
            <p:nvPr/>
          </p:nvSpPr>
          <p:spPr bwMode="auto">
            <a:xfrm>
              <a:off x="3051" y="2199"/>
              <a:ext cx="16" cy="4"/>
            </a:xfrm>
            <a:custGeom>
              <a:avLst/>
              <a:gdLst>
                <a:gd name="T0" fmla="*/ 45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0 w 46"/>
                <a:gd name="T7" fmla="*/ 5 h 11"/>
                <a:gd name="T8" fmla="*/ 2 w 46"/>
                <a:gd name="T9" fmla="*/ 11 h 11"/>
                <a:gd name="T10" fmla="*/ 45 w 46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">
                  <a:moveTo>
                    <a:pt x="45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45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1" name="Freeform 497"/>
            <p:cNvSpPr/>
            <p:nvPr/>
          </p:nvSpPr>
          <p:spPr bwMode="auto">
            <a:xfrm>
              <a:off x="3051" y="2196"/>
              <a:ext cx="16" cy="3"/>
            </a:xfrm>
            <a:custGeom>
              <a:avLst/>
              <a:gdLst>
                <a:gd name="T0" fmla="*/ 47 w 48"/>
                <a:gd name="T1" fmla="*/ 11 h 11"/>
                <a:gd name="T2" fmla="*/ 48 w 48"/>
                <a:gd name="T3" fmla="*/ 0 h 11"/>
                <a:gd name="T4" fmla="*/ 0 w 48"/>
                <a:gd name="T5" fmla="*/ 0 h 11"/>
                <a:gd name="T6" fmla="*/ 1 w 48"/>
                <a:gd name="T7" fmla="*/ 11 h 11"/>
                <a:gd name="T8" fmla="*/ 47 w 4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2" name="Freeform 498"/>
            <p:cNvSpPr/>
            <p:nvPr/>
          </p:nvSpPr>
          <p:spPr bwMode="auto">
            <a:xfrm>
              <a:off x="3054" y="2207"/>
              <a:ext cx="11" cy="3"/>
            </a:xfrm>
            <a:custGeom>
              <a:avLst/>
              <a:gdLst>
                <a:gd name="T0" fmla="*/ 33 w 33"/>
                <a:gd name="T1" fmla="*/ 0 h 10"/>
                <a:gd name="T2" fmla="*/ 0 w 33"/>
                <a:gd name="T3" fmla="*/ 0 h 10"/>
                <a:gd name="T4" fmla="*/ 8 w 33"/>
                <a:gd name="T5" fmla="*/ 7 h 10"/>
                <a:gd name="T6" fmla="*/ 16 w 33"/>
                <a:gd name="T7" fmla="*/ 10 h 10"/>
                <a:gd name="T8" fmla="*/ 16 w 33"/>
                <a:gd name="T9" fmla="*/ 9 h 10"/>
                <a:gd name="T10" fmla="*/ 17 w 33"/>
                <a:gd name="T11" fmla="*/ 9 h 10"/>
                <a:gd name="T12" fmla="*/ 20 w 33"/>
                <a:gd name="T13" fmla="*/ 9 h 10"/>
                <a:gd name="T14" fmla="*/ 25 w 33"/>
                <a:gd name="T15" fmla="*/ 7 h 10"/>
                <a:gd name="T16" fmla="*/ 26 w 33"/>
                <a:gd name="T17" fmla="*/ 5 h 10"/>
                <a:gd name="T18" fmla="*/ 28 w 33"/>
                <a:gd name="T19" fmla="*/ 4 h 10"/>
                <a:gd name="T20" fmla="*/ 33 w 3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10">
                  <a:moveTo>
                    <a:pt x="33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16" y="10"/>
                  </a:lnTo>
                  <a:lnTo>
                    <a:pt x="16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3" name="Freeform 499"/>
            <p:cNvSpPr>
              <a:spLocks noEditPoints="1"/>
            </p:cNvSpPr>
            <p:nvPr/>
          </p:nvSpPr>
          <p:spPr bwMode="auto">
            <a:xfrm>
              <a:off x="3011" y="2169"/>
              <a:ext cx="29" cy="43"/>
            </a:xfrm>
            <a:custGeom>
              <a:avLst/>
              <a:gdLst>
                <a:gd name="T0" fmla="*/ 66 w 87"/>
                <a:gd name="T1" fmla="*/ 0 h 130"/>
                <a:gd name="T2" fmla="*/ 57 w 87"/>
                <a:gd name="T3" fmla="*/ 0 h 130"/>
                <a:gd name="T4" fmla="*/ 0 w 87"/>
                <a:gd name="T5" fmla="*/ 86 h 130"/>
                <a:gd name="T6" fmla="*/ 0 w 87"/>
                <a:gd name="T7" fmla="*/ 90 h 130"/>
                <a:gd name="T8" fmla="*/ 53 w 87"/>
                <a:gd name="T9" fmla="*/ 90 h 130"/>
                <a:gd name="T10" fmla="*/ 53 w 87"/>
                <a:gd name="T11" fmla="*/ 115 h 130"/>
                <a:gd name="T12" fmla="*/ 50 w 87"/>
                <a:gd name="T13" fmla="*/ 121 h 130"/>
                <a:gd name="T14" fmla="*/ 40 w 87"/>
                <a:gd name="T15" fmla="*/ 124 h 130"/>
                <a:gd name="T16" fmla="*/ 31 w 87"/>
                <a:gd name="T17" fmla="*/ 124 h 130"/>
                <a:gd name="T18" fmla="*/ 31 w 87"/>
                <a:gd name="T19" fmla="*/ 130 h 130"/>
                <a:gd name="T20" fmla="*/ 85 w 87"/>
                <a:gd name="T21" fmla="*/ 130 h 130"/>
                <a:gd name="T22" fmla="*/ 85 w 87"/>
                <a:gd name="T23" fmla="*/ 124 h 130"/>
                <a:gd name="T24" fmla="*/ 77 w 87"/>
                <a:gd name="T25" fmla="*/ 124 h 130"/>
                <a:gd name="T26" fmla="*/ 69 w 87"/>
                <a:gd name="T27" fmla="*/ 121 h 130"/>
                <a:gd name="T28" fmla="*/ 66 w 87"/>
                <a:gd name="T29" fmla="*/ 115 h 130"/>
                <a:gd name="T30" fmla="*/ 66 w 87"/>
                <a:gd name="T31" fmla="*/ 90 h 130"/>
                <a:gd name="T32" fmla="*/ 87 w 87"/>
                <a:gd name="T33" fmla="*/ 90 h 130"/>
                <a:gd name="T34" fmla="*/ 87 w 87"/>
                <a:gd name="T35" fmla="*/ 86 h 130"/>
                <a:gd name="T36" fmla="*/ 66 w 87"/>
                <a:gd name="T37" fmla="*/ 86 h 130"/>
                <a:gd name="T38" fmla="*/ 66 w 87"/>
                <a:gd name="T39" fmla="*/ 0 h 130"/>
                <a:gd name="T40" fmla="*/ 52 w 87"/>
                <a:gd name="T41" fmla="*/ 17 h 130"/>
                <a:gd name="T42" fmla="*/ 53 w 87"/>
                <a:gd name="T43" fmla="*/ 17 h 130"/>
                <a:gd name="T44" fmla="*/ 53 w 87"/>
                <a:gd name="T45" fmla="*/ 86 h 130"/>
                <a:gd name="T46" fmla="*/ 6 w 87"/>
                <a:gd name="T47" fmla="*/ 86 h 130"/>
                <a:gd name="T48" fmla="*/ 52 w 87"/>
                <a:gd name="T49" fmla="*/ 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130">
                  <a:moveTo>
                    <a:pt x="66" y="0"/>
                  </a:moveTo>
                  <a:lnTo>
                    <a:pt x="57" y="0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53" y="90"/>
                  </a:lnTo>
                  <a:lnTo>
                    <a:pt x="53" y="115"/>
                  </a:lnTo>
                  <a:lnTo>
                    <a:pt x="50" y="121"/>
                  </a:lnTo>
                  <a:lnTo>
                    <a:pt x="40" y="124"/>
                  </a:lnTo>
                  <a:lnTo>
                    <a:pt x="31" y="124"/>
                  </a:lnTo>
                  <a:lnTo>
                    <a:pt x="31" y="130"/>
                  </a:lnTo>
                  <a:lnTo>
                    <a:pt x="85" y="130"/>
                  </a:lnTo>
                  <a:lnTo>
                    <a:pt x="85" y="124"/>
                  </a:lnTo>
                  <a:lnTo>
                    <a:pt x="77" y="124"/>
                  </a:lnTo>
                  <a:lnTo>
                    <a:pt x="69" y="121"/>
                  </a:lnTo>
                  <a:lnTo>
                    <a:pt x="66" y="115"/>
                  </a:lnTo>
                  <a:lnTo>
                    <a:pt x="66" y="90"/>
                  </a:lnTo>
                  <a:lnTo>
                    <a:pt x="87" y="90"/>
                  </a:lnTo>
                  <a:lnTo>
                    <a:pt x="87" y="86"/>
                  </a:lnTo>
                  <a:lnTo>
                    <a:pt x="66" y="86"/>
                  </a:lnTo>
                  <a:lnTo>
                    <a:pt x="66" y="0"/>
                  </a:lnTo>
                  <a:close/>
                  <a:moveTo>
                    <a:pt x="52" y="17"/>
                  </a:moveTo>
                  <a:lnTo>
                    <a:pt x="53" y="17"/>
                  </a:lnTo>
                  <a:lnTo>
                    <a:pt x="53" y="86"/>
                  </a:lnTo>
                  <a:lnTo>
                    <a:pt x="6" y="86"/>
                  </a:lnTo>
                  <a:lnTo>
                    <a:pt x="52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4" name="Freeform 500"/>
            <p:cNvSpPr/>
            <p:nvPr/>
          </p:nvSpPr>
          <p:spPr bwMode="auto">
            <a:xfrm>
              <a:off x="3017" y="2188"/>
              <a:ext cx="12" cy="4"/>
            </a:xfrm>
            <a:custGeom>
              <a:avLst/>
              <a:gdLst>
                <a:gd name="T0" fmla="*/ 8 w 36"/>
                <a:gd name="T1" fmla="*/ 0 h 12"/>
                <a:gd name="T2" fmla="*/ 0 w 36"/>
                <a:gd name="T3" fmla="*/ 12 h 12"/>
                <a:gd name="T4" fmla="*/ 36 w 36"/>
                <a:gd name="T5" fmla="*/ 12 h 12"/>
                <a:gd name="T6" fmla="*/ 36 w 36"/>
                <a:gd name="T7" fmla="*/ 0 h 12"/>
                <a:gd name="T8" fmla="*/ 8 w 3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8" y="0"/>
                  </a:moveTo>
                  <a:lnTo>
                    <a:pt x="0" y="12"/>
                  </a:lnTo>
                  <a:lnTo>
                    <a:pt x="36" y="12"/>
                  </a:lnTo>
                  <a:lnTo>
                    <a:pt x="3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5" name="Freeform 501"/>
            <p:cNvSpPr/>
            <p:nvPr/>
          </p:nvSpPr>
          <p:spPr bwMode="auto">
            <a:xfrm>
              <a:off x="3019" y="2185"/>
              <a:ext cx="10" cy="3"/>
            </a:xfrm>
            <a:custGeom>
              <a:avLst/>
              <a:gdLst>
                <a:gd name="T0" fmla="*/ 8 w 28"/>
                <a:gd name="T1" fmla="*/ 0 h 10"/>
                <a:gd name="T2" fmla="*/ 0 w 28"/>
                <a:gd name="T3" fmla="*/ 10 h 10"/>
                <a:gd name="T4" fmla="*/ 28 w 28"/>
                <a:gd name="T5" fmla="*/ 10 h 10"/>
                <a:gd name="T6" fmla="*/ 28 w 28"/>
                <a:gd name="T7" fmla="*/ 0 h 10"/>
                <a:gd name="T8" fmla="*/ 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8" y="0"/>
                  </a:move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6" name="Freeform 502"/>
            <p:cNvSpPr/>
            <p:nvPr/>
          </p:nvSpPr>
          <p:spPr bwMode="auto">
            <a:xfrm>
              <a:off x="3022" y="2181"/>
              <a:ext cx="7" cy="4"/>
            </a:xfrm>
            <a:custGeom>
              <a:avLst/>
              <a:gdLst>
                <a:gd name="T0" fmla="*/ 7 w 20"/>
                <a:gd name="T1" fmla="*/ 0 h 12"/>
                <a:gd name="T2" fmla="*/ 0 w 20"/>
                <a:gd name="T3" fmla="*/ 12 h 12"/>
                <a:gd name="T4" fmla="*/ 20 w 20"/>
                <a:gd name="T5" fmla="*/ 12 h 12"/>
                <a:gd name="T6" fmla="*/ 20 w 20"/>
                <a:gd name="T7" fmla="*/ 0 h 12"/>
                <a:gd name="T8" fmla="*/ 7 w 2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2">
                  <a:moveTo>
                    <a:pt x="7" y="0"/>
                  </a:moveTo>
                  <a:lnTo>
                    <a:pt x="0" y="12"/>
                  </a:lnTo>
                  <a:lnTo>
                    <a:pt x="20" y="12"/>
                  </a:lnTo>
                  <a:lnTo>
                    <a:pt x="20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7" name="Freeform 503"/>
            <p:cNvSpPr/>
            <p:nvPr/>
          </p:nvSpPr>
          <p:spPr bwMode="auto">
            <a:xfrm>
              <a:off x="3027" y="2175"/>
              <a:ext cx="2" cy="2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0 h 7"/>
                <a:gd name="T4" fmla="*/ 4 w 5"/>
                <a:gd name="T5" fmla="*/ 0 h 7"/>
                <a:gd name="T6" fmla="*/ 0 w 5"/>
                <a:gd name="T7" fmla="*/ 7 h 7"/>
                <a:gd name="T8" fmla="*/ 5 w 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8" name="Freeform 504"/>
            <p:cNvSpPr/>
            <p:nvPr/>
          </p:nvSpPr>
          <p:spPr bwMode="auto">
            <a:xfrm>
              <a:off x="3024" y="2177"/>
              <a:ext cx="5" cy="4"/>
            </a:xfrm>
            <a:custGeom>
              <a:avLst/>
              <a:gdLst>
                <a:gd name="T0" fmla="*/ 13 w 13"/>
                <a:gd name="T1" fmla="*/ 0 h 11"/>
                <a:gd name="T2" fmla="*/ 8 w 13"/>
                <a:gd name="T3" fmla="*/ 0 h 11"/>
                <a:gd name="T4" fmla="*/ 0 w 13"/>
                <a:gd name="T5" fmla="*/ 11 h 11"/>
                <a:gd name="T6" fmla="*/ 13 w 13"/>
                <a:gd name="T7" fmla="*/ 11 h 11"/>
                <a:gd name="T8" fmla="*/ 13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lnTo>
                    <a:pt x="8" y="0"/>
                  </a:lnTo>
                  <a:lnTo>
                    <a:pt x="0" y="11"/>
                  </a:lnTo>
                  <a:lnTo>
                    <a:pt x="13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09" name="Freeform 505"/>
            <p:cNvSpPr/>
            <p:nvPr/>
          </p:nvSpPr>
          <p:spPr bwMode="auto">
            <a:xfrm>
              <a:off x="3014" y="2192"/>
              <a:ext cx="15" cy="4"/>
            </a:xfrm>
            <a:custGeom>
              <a:avLst/>
              <a:gdLst>
                <a:gd name="T0" fmla="*/ 43 w 43"/>
                <a:gd name="T1" fmla="*/ 0 h 11"/>
                <a:gd name="T2" fmla="*/ 7 w 43"/>
                <a:gd name="T3" fmla="*/ 0 h 11"/>
                <a:gd name="T4" fmla="*/ 0 w 43"/>
                <a:gd name="T5" fmla="*/ 11 h 11"/>
                <a:gd name="T6" fmla="*/ 43 w 43"/>
                <a:gd name="T7" fmla="*/ 11 h 11"/>
                <a:gd name="T8" fmla="*/ 43 w 4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43" y="0"/>
                  </a:moveTo>
                  <a:lnTo>
                    <a:pt x="7" y="0"/>
                  </a:lnTo>
                  <a:lnTo>
                    <a:pt x="0" y="11"/>
                  </a:lnTo>
                  <a:lnTo>
                    <a:pt x="43" y="1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0" name="Freeform 506"/>
            <p:cNvSpPr/>
            <p:nvPr/>
          </p:nvSpPr>
          <p:spPr bwMode="auto">
            <a:xfrm>
              <a:off x="3013" y="2196"/>
              <a:ext cx="16" cy="2"/>
            </a:xfrm>
            <a:custGeom>
              <a:avLst/>
              <a:gdLst>
                <a:gd name="T0" fmla="*/ 47 w 47"/>
                <a:gd name="T1" fmla="*/ 0 h 6"/>
                <a:gd name="T2" fmla="*/ 4 w 47"/>
                <a:gd name="T3" fmla="*/ 0 h 6"/>
                <a:gd name="T4" fmla="*/ 0 w 47"/>
                <a:gd name="T5" fmla="*/ 6 h 6"/>
                <a:gd name="T6" fmla="*/ 47 w 47"/>
                <a:gd name="T7" fmla="*/ 6 h 6"/>
                <a:gd name="T8" fmla="*/ 47 w 4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">
                  <a:moveTo>
                    <a:pt x="47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47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1" name="Freeform 507"/>
            <p:cNvSpPr/>
            <p:nvPr/>
          </p:nvSpPr>
          <p:spPr bwMode="auto">
            <a:xfrm>
              <a:off x="1808" y="2052"/>
              <a:ext cx="2" cy="22"/>
            </a:xfrm>
            <a:custGeom>
              <a:avLst/>
              <a:gdLst>
                <a:gd name="T0" fmla="*/ 5 w 5"/>
                <a:gd name="T1" fmla="*/ 68 h 68"/>
                <a:gd name="T2" fmla="*/ 5 w 5"/>
                <a:gd name="T3" fmla="*/ 2 h 68"/>
                <a:gd name="T4" fmla="*/ 0 w 5"/>
                <a:gd name="T5" fmla="*/ 0 h 68"/>
                <a:gd name="T6" fmla="*/ 5 w 5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8">
                  <a:moveTo>
                    <a:pt x="5" y="68"/>
                  </a:moveTo>
                  <a:lnTo>
                    <a:pt x="5" y="2"/>
                  </a:lnTo>
                  <a:lnTo>
                    <a:pt x="0" y="0"/>
                  </a:lnTo>
                  <a:lnTo>
                    <a:pt x="5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2" name="Freeform 508"/>
            <p:cNvSpPr/>
            <p:nvPr/>
          </p:nvSpPr>
          <p:spPr bwMode="auto">
            <a:xfrm>
              <a:off x="2115" y="2052"/>
              <a:ext cx="1" cy="17"/>
            </a:xfrm>
            <a:custGeom>
              <a:avLst/>
              <a:gdLst>
                <a:gd name="T0" fmla="*/ 1 w 2"/>
                <a:gd name="T1" fmla="*/ 51 h 51"/>
                <a:gd name="T2" fmla="*/ 2 w 2"/>
                <a:gd name="T3" fmla="*/ 0 h 51"/>
                <a:gd name="T4" fmla="*/ 0 w 2"/>
                <a:gd name="T5" fmla="*/ 2 h 51"/>
                <a:gd name="T6" fmla="*/ 1 w 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1">
                  <a:moveTo>
                    <a:pt x="1" y="51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3" name="Freeform 509"/>
            <p:cNvSpPr/>
            <p:nvPr/>
          </p:nvSpPr>
          <p:spPr bwMode="auto">
            <a:xfrm>
              <a:off x="2423" y="2050"/>
              <a:ext cx="2" cy="23"/>
            </a:xfrm>
            <a:custGeom>
              <a:avLst/>
              <a:gdLst>
                <a:gd name="T0" fmla="*/ 5 w 5"/>
                <a:gd name="T1" fmla="*/ 4 h 69"/>
                <a:gd name="T2" fmla="*/ 0 w 5"/>
                <a:gd name="T3" fmla="*/ 0 h 69"/>
                <a:gd name="T4" fmla="*/ 1 w 5"/>
                <a:gd name="T5" fmla="*/ 69 h 69"/>
                <a:gd name="T6" fmla="*/ 5 w 5"/>
                <a:gd name="T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9">
                  <a:moveTo>
                    <a:pt x="5" y="4"/>
                  </a:moveTo>
                  <a:lnTo>
                    <a:pt x="0" y="0"/>
                  </a:lnTo>
                  <a:lnTo>
                    <a:pt x="1" y="69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4" name="Freeform 510"/>
            <p:cNvSpPr/>
            <p:nvPr/>
          </p:nvSpPr>
          <p:spPr bwMode="auto">
            <a:xfrm>
              <a:off x="2730" y="2050"/>
              <a:ext cx="1" cy="18"/>
            </a:xfrm>
            <a:custGeom>
              <a:avLst/>
              <a:gdLst>
                <a:gd name="T0" fmla="*/ 2 w 2"/>
                <a:gd name="T1" fmla="*/ 0 h 54"/>
                <a:gd name="T2" fmla="*/ 0 w 2"/>
                <a:gd name="T3" fmla="*/ 4 h 54"/>
                <a:gd name="T4" fmla="*/ 2 w 2"/>
                <a:gd name="T5" fmla="*/ 54 h 54"/>
                <a:gd name="T6" fmla="*/ 2 w 2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4">
                  <a:moveTo>
                    <a:pt x="2" y="0"/>
                  </a:moveTo>
                  <a:lnTo>
                    <a:pt x="0" y="4"/>
                  </a:lnTo>
                  <a:lnTo>
                    <a:pt x="2" y="5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5" name="Freeform 511"/>
            <p:cNvSpPr>
              <a:spLocks noEditPoints="1"/>
            </p:cNvSpPr>
            <p:nvPr/>
          </p:nvSpPr>
          <p:spPr bwMode="auto">
            <a:xfrm>
              <a:off x="2732" y="2171"/>
              <a:ext cx="27" cy="44"/>
            </a:xfrm>
            <a:custGeom>
              <a:avLst/>
              <a:gdLst>
                <a:gd name="T0" fmla="*/ 49 w 82"/>
                <a:gd name="T1" fmla="*/ 130 h 131"/>
                <a:gd name="T2" fmla="*/ 57 w 82"/>
                <a:gd name="T3" fmla="*/ 126 h 131"/>
                <a:gd name="T4" fmla="*/ 72 w 82"/>
                <a:gd name="T5" fmla="*/ 113 h 131"/>
                <a:gd name="T6" fmla="*/ 73 w 82"/>
                <a:gd name="T7" fmla="*/ 107 h 131"/>
                <a:gd name="T8" fmla="*/ 75 w 82"/>
                <a:gd name="T9" fmla="*/ 98 h 131"/>
                <a:gd name="T10" fmla="*/ 79 w 82"/>
                <a:gd name="T11" fmla="*/ 91 h 131"/>
                <a:gd name="T12" fmla="*/ 81 w 82"/>
                <a:gd name="T13" fmla="*/ 71 h 131"/>
                <a:gd name="T14" fmla="*/ 82 w 82"/>
                <a:gd name="T15" fmla="*/ 64 h 131"/>
                <a:gd name="T16" fmla="*/ 79 w 82"/>
                <a:gd name="T17" fmla="*/ 37 h 131"/>
                <a:gd name="T18" fmla="*/ 72 w 82"/>
                <a:gd name="T19" fmla="*/ 17 h 131"/>
                <a:gd name="T20" fmla="*/ 57 w 82"/>
                <a:gd name="T21" fmla="*/ 4 h 131"/>
                <a:gd name="T22" fmla="*/ 41 w 82"/>
                <a:gd name="T23" fmla="*/ 0 h 131"/>
                <a:gd name="T24" fmla="*/ 18 w 82"/>
                <a:gd name="T25" fmla="*/ 10 h 131"/>
                <a:gd name="T26" fmla="*/ 6 w 82"/>
                <a:gd name="T27" fmla="*/ 27 h 131"/>
                <a:gd name="T28" fmla="*/ 0 w 82"/>
                <a:gd name="T29" fmla="*/ 50 h 131"/>
                <a:gd name="T30" fmla="*/ 0 w 82"/>
                <a:gd name="T31" fmla="*/ 79 h 131"/>
                <a:gd name="T32" fmla="*/ 6 w 82"/>
                <a:gd name="T33" fmla="*/ 103 h 131"/>
                <a:gd name="T34" fmla="*/ 41 w 82"/>
                <a:gd name="T35" fmla="*/ 131 h 131"/>
                <a:gd name="T36" fmla="*/ 46 w 82"/>
                <a:gd name="T37" fmla="*/ 5 h 131"/>
                <a:gd name="T38" fmla="*/ 56 w 82"/>
                <a:gd name="T39" fmla="*/ 14 h 131"/>
                <a:gd name="T40" fmla="*/ 63 w 82"/>
                <a:gd name="T41" fmla="*/ 29 h 131"/>
                <a:gd name="T42" fmla="*/ 67 w 82"/>
                <a:gd name="T43" fmla="*/ 51 h 131"/>
                <a:gd name="T44" fmla="*/ 67 w 82"/>
                <a:gd name="T45" fmla="*/ 67 h 131"/>
                <a:gd name="T46" fmla="*/ 67 w 82"/>
                <a:gd name="T47" fmla="*/ 78 h 131"/>
                <a:gd name="T48" fmla="*/ 63 w 82"/>
                <a:gd name="T49" fmla="*/ 100 h 131"/>
                <a:gd name="T50" fmla="*/ 56 w 82"/>
                <a:gd name="T51" fmla="*/ 115 h 131"/>
                <a:gd name="T52" fmla="*/ 50 w 82"/>
                <a:gd name="T53" fmla="*/ 120 h 131"/>
                <a:gd name="T54" fmla="*/ 49 w 82"/>
                <a:gd name="T55" fmla="*/ 121 h 131"/>
                <a:gd name="T56" fmla="*/ 41 w 82"/>
                <a:gd name="T57" fmla="*/ 125 h 131"/>
                <a:gd name="T58" fmla="*/ 30 w 82"/>
                <a:gd name="T59" fmla="*/ 120 h 131"/>
                <a:gd name="T60" fmla="*/ 22 w 82"/>
                <a:gd name="T61" fmla="*/ 109 h 131"/>
                <a:gd name="T62" fmla="*/ 22 w 82"/>
                <a:gd name="T63" fmla="*/ 22 h 131"/>
                <a:gd name="T64" fmla="*/ 41 w 82"/>
                <a:gd name="T65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31">
                  <a:moveTo>
                    <a:pt x="41" y="131"/>
                  </a:moveTo>
                  <a:lnTo>
                    <a:pt x="49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2" y="113"/>
                  </a:lnTo>
                  <a:lnTo>
                    <a:pt x="72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1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6"/>
                  </a:lnTo>
                  <a:lnTo>
                    <a:pt x="72" y="17"/>
                  </a:lnTo>
                  <a:lnTo>
                    <a:pt x="64" y="9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6" y="4"/>
                  </a:lnTo>
                  <a:lnTo>
                    <a:pt x="18" y="10"/>
                  </a:lnTo>
                  <a:lnTo>
                    <a:pt x="12" y="18"/>
                  </a:lnTo>
                  <a:lnTo>
                    <a:pt x="6" y="27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41" y="131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1" y="22"/>
                  </a:lnTo>
                  <a:lnTo>
                    <a:pt x="63" y="29"/>
                  </a:lnTo>
                  <a:lnTo>
                    <a:pt x="65" y="40"/>
                  </a:lnTo>
                  <a:lnTo>
                    <a:pt x="67" y="51"/>
                  </a:lnTo>
                  <a:lnTo>
                    <a:pt x="68" y="64"/>
                  </a:lnTo>
                  <a:lnTo>
                    <a:pt x="67" y="67"/>
                  </a:lnTo>
                  <a:lnTo>
                    <a:pt x="67" y="71"/>
                  </a:lnTo>
                  <a:lnTo>
                    <a:pt x="67" y="78"/>
                  </a:lnTo>
                  <a:lnTo>
                    <a:pt x="65" y="90"/>
                  </a:lnTo>
                  <a:lnTo>
                    <a:pt x="63" y="100"/>
                  </a:lnTo>
                  <a:lnTo>
                    <a:pt x="61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50" y="120"/>
                  </a:lnTo>
                  <a:lnTo>
                    <a:pt x="49" y="120"/>
                  </a:lnTo>
                  <a:lnTo>
                    <a:pt x="49" y="121"/>
                  </a:lnTo>
                  <a:lnTo>
                    <a:pt x="46" y="124"/>
                  </a:lnTo>
                  <a:lnTo>
                    <a:pt x="41" y="125"/>
                  </a:lnTo>
                  <a:lnTo>
                    <a:pt x="35" y="124"/>
                  </a:lnTo>
                  <a:lnTo>
                    <a:pt x="30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5" y="64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6" name="Freeform 512"/>
            <p:cNvSpPr/>
            <p:nvPr/>
          </p:nvSpPr>
          <p:spPr bwMode="auto">
            <a:xfrm>
              <a:off x="2743" y="2173"/>
              <a:ext cx="6" cy="1"/>
            </a:xfrm>
            <a:custGeom>
              <a:avLst/>
              <a:gdLst>
                <a:gd name="T0" fmla="*/ 17 w 17"/>
                <a:gd name="T1" fmla="*/ 3 h 3"/>
                <a:gd name="T2" fmla="*/ 12 w 17"/>
                <a:gd name="T3" fmla="*/ 0 h 3"/>
                <a:gd name="T4" fmla="*/ 7 w 17"/>
                <a:gd name="T5" fmla="*/ 0 h 3"/>
                <a:gd name="T6" fmla="*/ 2 w 17"/>
                <a:gd name="T7" fmla="*/ 0 h 3"/>
                <a:gd name="T8" fmla="*/ 0 w 17"/>
                <a:gd name="T9" fmla="*/ 3 h 3"/>
                <a:gd name="T10" fmla="*/ 17 w 1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">
                  <a:moveTo>
                    <a:pt x="17" y="3"/>
                  </a:moveTo>
                  <a:lnTo>
                    <a:pt x="12" y="0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7" name="Freeform 513"/>
            <p:cNvSpPr/>
            <p:nvPr/>
          </p:nvSpPr>
          <p:spPr bwMode="auto">
            <a:xfrm>
              <a:off x="2739" y="2177"/>
              <a:ext cx="14" cy="4"/>
            </a:xfrm>
            <a:custGeom>
              <a:avLst/>
              <a:gdLst>
                <a:gd name="T0" fmla="*/ 40 w 42"/>
                <a:gd name="T1" fmla="*/ 4 h 11"/>
                <a:gd name="T2" fmla="*/ 38 w 42"/>
                <a:gd name="T3" fmla="*/ 0 h 11"/>
                <a:gd name="T4" fmla="*/ 5 w 42"/>
                <a:gd name="T5" fmla="*/ 0 h 11"/>
                <a:gd name="T6" fmla="*/ 1 w 42"/>
                <a:gd name="T7" fmla="*/ 4 h 11"/>
                <a:gd name="T8" fmla="*/ 0 w 42"/>
                <a:gd name="T9" fmla="*/ 11 h 11"/>
                <a:gd name="T10" fmla="*/ 42 w 42"/>
                <a:gd name="T11" fmla="*/ 11 h 11"/>
                <a:gd name="T12" fmla="*/ 40 w 42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40" y="4"/>
                  </a:moveTo>
                  <a:lnTo>
                    <a:pt x="38" y="0"/>
                  </a:lnTo>
                  <a:lnTo>
                    <a:pt x="5" y="0"/>
                  </a:lnTo>
                  <a:lnTo>
                    <a:pt x="1" y="4"/>
                  </a:lnTo>
                  <a:lnTo>
                    <a:pt x="0" y="11"/>
                  </a:lnTo>
                  <a:lnTo>
                    <a:pt x="42" y="11"/>
                  </a:lnTo>
                  <a:lnTo>
                    <a:pt x="40" y="4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8" name="Freeform 514"/>
            <p:cNvSpPr/>
            <p:nvPr/>
          </p:nvSpPr>
          <p:spPr bwMode="auto">
            <a:xfrm>
              <a:off x="2740" y="2174"/>
              <a:ext cx="11" cy="3"/>
            </a:xfrm>
            <a:custGeom>
              <a:avLst/>
              <a:gdLst>
                <a:gd name="T0" fmla="*/ 33 w 33"/>
                <a:gd name="T1" fmla="*/ 10 h 10"/>
                <a:gd name="T2" fmla="*/ 29 w 33"/>
                <a:gd name="T3" fmla="*/ 3 h 10"/>
                <a:gd name="T4" fmla="*/ 25 w 33"/>
                <a:gd name="T5" fmla="*/ 0 h 10"/>
                <a:gd name="T6" fmla="*/ 8 w 33"/>
                <a:gd name="T7" fmla="*/ 0 h 10"/>
                <a:gd name="T8" fmla="*/ 3 w 33"/>
                <a:gd name="T9" fmla="*/ 3 h 10"/>
                <a:gd name="T10" fmla="*/ 0 w 33"/>
                <a:gd name="T11" fmla="*/ 10 h 10"/>
                <a:gd name="T12" fmla="*/ 33 w 33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0">
                  <a:moveTo>
                    <a:pt x="33" y="10"/>
                  </a:moveTo>
                  <a:lnTo>
                    <a:pt x="29" y="3"/>
                  </a:lnTo>
                  <a:lnTo>
                    <a:pt x="25" y="0"/>
                  </a:lnTo>
                  <a:lnTo>
                    <a:pt x="8" y="0"/>
                  </a:lnTo>
                  <a:lnTo>
                    <a:pt x="3" y="3"/>
                  </a:lnTo>
                  <a:lnTo>
                    <a:pt x="0" y="1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19" name="Freeform 515"/>
            <p:cNvSpPr/>
            <p:nvPr/>
          </p:nvSpPr>
          <p:spPr bwMode="auto">
            <a:xfrm>
              <a:off x="2737" y="2188"/>
              <a:ext cx="17" cy="4"/>
            </a:xfrm>
            <a:custGeom>
              <a:avLst/>
              <a:gdLst>
                <a:gd name="T0" fmla="*/ 53 w 53"/>
                <a:gd name="T1" fmla="*/ 12 h 12"/>
                <a:gd name="T2" fmla="*/ 53 w 53"/>
                <a:gd name="T3" fmla="*/ 0 h 12"/>
                <a:gd name="T4" fmla="*/ 2 w 53"/>
                <a:gd name="T5" fmla="*/ 0 h 12"/>
                <a:gd name="T6" fmla="*/ 0 w 53"/>
                <a:gd name="T7" fmla="*/ 12 h 12"/>
                <a:gd name="T8" fmla="*/ 53 w 5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2">
                  <a:moveTo>
                    <a:pt x="53" y="12"/>
                  </a:moveTo>
                  <a:lnTo>
                    <a:pt x="53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0" name="Freeform 516"/>
            <p:cNvSpPr/>
            <p:nvPr/>
          </p:nvSpPr>
          <p:spPr bwMode="auto">
            <a:xfrm>
              <a:off x="2737" y="2192"/>
              <a:ext cx="17" cy="4"/>
            </a:xfrm>
            <a:custGeom>
              <a:avLst/>
              <a:gdLst>
                <a:gd name="T0" fmla="*/ 53 w 53"/>
                <a:gd name="T1" fmla="*/ 1 h 11"/>
                <a:gd name="T2" fmla="*/ 53 w 53"/>
                <a:gd name="T3" fmla="*/ 0 h 11"/>
                <a:gd name="T4" fmla="*/ 0 w 53"/>
                <a:gd name="T5" fmla="*/ 0 h 11"/>
                <a:gd name="T6" fmla="*/ 0 w 53"/>
                <a:gd name="T7" fmla="*/ 1 h 11"/>
                <a:gd name="T8" fmla="*/ 2 w 53"/>
                <a:gd name="T9" fmla="*/ 11 h 11"/>
                <a:gd name="T10" fmla="*/ 53 w 53"/>
                <a:gd name="T11" fmla="*/ 11 h 11"/>
                <a:gd name="T12" fmla="*/ 53 w 53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1">
                  <a:moveTo>
                    <a:pt x="53" y="1"/>
                  </a:moveTo>
                  <a:lnTo>
                    <a:pt x="5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1"/>
                  </a:lnTo>
                  <a:lnTo>
                    <a:pt x="53" y="11"/>
                  </a:lnTo>
                  <a:lnTo>
                    <a:pt x="53" y="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1" name="Freeform 517"/>
            <p:cNvSpPr/>
            <p:nvPr/>
          </p:nvSpPr>
          <p:spPr bwMode="auto">
            <a:xfrm>
              <a:off x="2737" y="2185"/>
              <a:ext cx="17" cy="3"/>
            </a:xfrm>
            <a:custGeom>
              <a:avLst/>
              <a:gdLst>
                <a:gd name="T0" fmla="*/ 51 w 51"/>
                <a:gd name="T1" fmla="*/ 10 h 10"/>
                <a:gd name="T2" fmla="*/ 48 w 51"/>
                <a:gd name="T3" fmla="*/ 0 h 10"/>
                <a:gd name="T4" fmla="*/ 2 w 51"/>
                <a:gd name="T5" fmla="*/ 0 h 10"/>
                <a:gd name="T6" fmla="*/ 0 w 51"/>
                <a:gd name="T7" fmla="*/ 10 h 10"/>
                <a:gd name="T8" fmla="*/ 51 w 5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51" y="10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2" name="Freeform 518"/>
            <p:cNvSpPr/>
            <p:nvPr/>
          </p:nvSpPr>
          <p:spPr bwMode="auto">
            <a:xfrm>
              <a:off x="2738" y="2181"/>
              <a:ext cx="15" cy="4"/>
            </a:xfrm>
            <a:custGeom>
              <a:avLst/>
              <a:gdLst>
                <a:gd name="T0" fmla="*/ 46 w 46"/>
                <a:gd name="T1" fmla="*/ 12 h 12"/>
                <a:gd name="T2" fmla="*/ 44 w 46"/>
                <a:gd name="T3" fmla="*/ 0 h 12"/>
                <a:gd name="T4" fmla="*/ 2 w 46"/>
                <a:gd name="T5" fmla="*/ 0 h 12"/>
                <a:gd name="T6" fmla="*/ 0 w 46"/>
                <a:gd name="T7" fmla="*/ 12 h 12"/>
                <a:gd name="T8" fmla="*/ 46 w 4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46" y="12"/>
                  </a:moveTo>
                  <a:lnTo>
                    <a:pt x="44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3" name="Freeform 519"/>
            <p:cNvSpPr/>
            <p:nvPr/>
          </p:nvSpPr>
          <p:spPr bwMode="auto">
            <a:xfrm>
              <a:off x="2739" y="2203"/>
              <a:ext cx="14" cy="4"/>
            </a:xfrm>
            <a:custGeom>
              <a:avLst/>
              <a:gdLst>
                <a:gd name="T0" fmla="*/ 41 w 43"/>
                <a:gd name="T1" fmla="*/ 12 h 12"/>
                <a:gd name="T2" fmla="*/ 43 w 43"/>
                <a:gd name="T3" fmla="*/ 0 h 12"/>
                <a:gd name="T4" fmla="*/ 0 w 43"/>
                <a:gd name="T5" fmla="*/ 0 h 12"/>
                <a:gd name="T6" fmla="*/ 1 w 43"/>
                <a:gd name="T7" fmla="*/ 12 h 12"/>
                <a:gd name="T8" fmla="*/ 41 w 4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1" y="12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41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4" name="Freeform 520"/>
            <p:cNvSpPr/>
            <p:nvPr/>
          </p:nvSpPr>
          <p:spPr bwMode="auto">
            <a:xfrm>
              <a:off x="2739" y="2207"/>
              <a:ext cx="13" cy="4"/>
            </a:xfrm>
            <a:custGeom>
              <a:avLst/>
              <a:gdLst>
                <a:gd name="T0" fmla="*/ 39 w 40"/>
                <a:gd name="T1" fmla="*/ 1 h 11"/>
                <a:gd name="T2" fmla="*/ 40 w 40"/>
                <a:gd name="T3" fmla="*/ 0 h 11"/>
                <a:gd name="T4" fmla="*/ 0 w 40"/>
                <a:gd name="T5" fmla="*/ 0 h 11"/>
                <a:gd name="T6" fmla="*/ 0 w 40"/>
                <a:gd name="T7" fmla="*/ 1 h 11"/>
                <a:gd name="T8" fmla="*/ 4 w 40"/>
                <a:gd name="T9" fmla="*/ 6 h 11"/>
                <a:gd name="T10" fmla="*/ 8 w 40"/>
                <a:gd name="T11" fmla="*/ 11 h 11"/>
                <a:gd name="T12" fmla="*/ 33 w 40"/>
                <a:gd name="T13" fmla="*/ 11 h 11"/>
                <a:gd name="T14" fmla="*/ 39 w 40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1">
                  <a:moveTo>
                    <a:pt x="39" y="1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6"/>
                  </a:lnTo>
                  <a:lnTo>
                    <a:pt x="8" y="11"/>
                  </a:lnTo>
                  <a:lnTo>
                    <a:pt x="33" y="11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5" name="Freeform 521"/>
            <p:cNvSpPr/>
            <p:nvPr/>
          </p:nvSpPr>
          <p:spPr bwMode="auto">
            <a:xfrm>
              <a:off x="2738" y="2199"/>
              <a:ext cx="16" cy="4"/>
            </a:xfrm>
            <a:custGeom>
              <a:avLst/>
              <a:gdLst>
                <a:gd name="T0" fmla="*/ 46 w 50"/>
                <a:gd name="T1" fmla="*/ 11 h 11"/>
                <a:gd name="T2" fmla="*/ 50 w 50"/>
                <a:gd name="T3" fmla="*/ 0 h 11"/>
                <a:gd name="T4" fmla="*/ 0 w 50"/>
                <a:gd name="T5" fmla="*/ 0 h 11"/>
                <a:gd name="T6" fmla="*/ 3 w 50"/>
                <a:gd name="T7" fmla="*/ 11 h 11"/>
                <a:gd name="T8" fmla="*/ 46 w 5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46" y="11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6" name="Freeform 522"/>
            <p:cNvSpPr/>
            <p:nvPr/>
          </p:nvSpPr>
          <p:spPr bwMode="auto">
            <a:xfrm>
              <a:off x="2737" y="2196"/>
              <a:ext cx="17" cy="3"/>
            </a:xfrm>
            <a:custGeom>
              <a:avLst/>
              <a:gdLst>
                <a:gd name="T0" fmla="*/ 51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1 w 51"/>
                <a:gd name="T7" fmla="*/ 11 h 11"/>
                <a:gd name="T8" fmla="*/ 51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7" name="Freeform 523"/>
            <p:cNvSpPr/>
            <p:nvPr/>
          </p:nvSpPr>
          <p:spPr bwMode="auto">
            <a:xfrm>
              <a:off x="2742" y="2211"/>
              <a:ext cx="8" cy="2"/>
            </a:xfrm>
            <a:custGeom>
              <a:avLst/>
              <a:gdLst>
                <a:gd name="T0" fmla="*/ 11 w 25"/>
                <a:gd name="T1" fmla="*/ 6 h 6"/>
                <a:gd name="T2" fmla="*/ 14 w 25"/>
                <a:gd name="T3" fmla="*/ 5 h 6"/>
                <a:gd name="T4" fmla="*/ 14 w 25"/>
                <a:gd name="T5" fmla="*/ 4 h 6"/>
                <a:gd name="T6" fmla="*/ 15 w 25"/>
                <a:gd name="T7" fmla="*/ 4 h 6"/>
                <a:gd name="T8" fmla="*/ 17 w 25"/>
                <a:gd name="T9" fmla="*/ 4 h 6"/>
                <a:gd name="T10" fmla="*/ 25 w 25"/>
                <a:gd name="T11" fmla="*/ 0 h 6"/>
                <a:gd name="T12" fmla="*/ 0 w 25"/>
                <a:gd name="T13" fmla="*/ 0 h 6"/>
                <a:gd name="T14" fmla="*/ 5 w 25"/>
                <a:gd name="T15" fmla="*/ 4 h 6"/>
                <a:gd name="T16" fmla="*/ 11 w 2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11" y="6"/>
                  </a:moveTo>
                  <a:lnTo>
                    <a:pt x="14" y="5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25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8" name="Freeform 524"/>
            <p:cNvSpPr/>
            <p:nvPr/>
          </p:nvSpPr>
          <p:spPr bwMode="auto">
            <a:xfrm>
              <a:off x="2698" y="2171"/>
              <a:ext cx="26" cy="44"/>
            </a:xfrm>
            <a:custGeom>
              <a:avLst/>
              <a:gdLst>
                <a:gd name="T0" fmla="*/ 70 w 77"/>
                <a:gd name="T1" fmla="*/ 18 h 131"/>
                <a:gd name="T2" fmla="*/ 56 w 77"/>
                <a:gd name="T3" fmla="*/ 4 h 131"/>
                <a:gd name="T4" fmla="*/ 37 w 77"/>
                <a:gd name="T5" fmla="*/ 0 h 131"/>
                <a:gd name="T6" fmla="*/ 4 w 77"/>
                <a:gd name="T7" fmla="*/ 15 h 131"/>
                <a:gd name="T8" fmla="*/ 4 w 77"/>
                <a:gd name="T9" fmla="*/ 33 h 131"/>
                <a:gd name="T10" fmla="*/ 18 w 77"/>
                <a:gd name="T11" fmla="*/ 33 h 131"/>
                <a:gd name="T12" fmla="*/ 15 w 77"/>
                <a:gd name="T13" fmla="*/ 16 h 131"/>
                <a:gd name="T14" fmla="*/ 33 w 77"/>
                <a:gd name="T15" fmla="*/ 5 h 131"/>
                <a:gd name="T16" fmla="*/ 52 w 77"/>
                <a:gd name="T17" fmla="*/ 12 h 131"/>
                <a:gd name="T18" fmla="*/ 59 w 77"/>
                <a:gd name="T19" fmla="*/ 31 h 131"/>
                <a:gd name="T20" fmla="*/ 56 w 77"/>
                <a:gd name="T21" fmla="*/ 38 h 131"/>
                <a:gd name="T22" fmla="*/ 53 w 77"/>
                <a:gd name="T23" fmla="*/ 46 h 131"/>
                <a:gd name="T24" fmla="*/ 27 w 77"/>
                <a:gd name="T25" fmla="*/ 58 h 131"/>
                <a:gd name="T26" fmla="*/ 44 w 77"/>
                <a:gd name="T27" fmla="*/ 64 h 131"/>
                <a:gd name="T28" fmla="*/ 55 w 77"/>
                <a:gd name="T29" fmla="*/ 72 h 131"/>
                <a:gd name="T30" fmla="*/ 64 w 77"/>
                <a:gd name="T31" fmla="*/ 94 h 131"/>
                <a:gd name="T32" fmla="*/ 63 w 77"/>
                <a:gd name="T33" fmla="*/ 100 h 131"/>
                <a:gd name="T34" fmla="*/ 58 w 77"/>
                <a:gd name="T35" fmla="*/ 112 h 131"/>
                <a:gd name="T36" fmla="*/ 33 w 77"/>
                <a:gd name="T37" fmla="*/ 126 h 131"/>
                <a:gd name="T38" fmla="*/ 15 w 77"/>
                <a:gd name="T39" fmla="*/ 115 h 131"/>
                <a:gd name="T40" fmla="*/ 19 w 77"/>
                <a:gd name="T41" fmla="*/ 104 h 131"/>
                <a:gd name="T42" fmla="*/ 9 w 77"/>
                <a:gd name="T43" fmla="*/ 95 h 131"/>
                <a:gd name="T44" fmla="*/ 0 w 77"/>
                <a:gd name="T45" fmla="*/ 107 h 131"/>
                <a:gd name="T46" fmla="*/ 36 w 77"/>
                <a:gd name="T47" fmla="*/ 131 h 131"/>
                <a:gd name="T48" fmla="*/ 37 w 77"/>
                <a:gd name="T49" fmla="*/ 130 h 131"/>
                <a:gd name="T50" fmla="*/ 44 w 77"/>
                <a:gd name="T51" fmla="*/ 130 h 131"/>
                <a:gd name="T52" fmla="*/ 55 w 77"/>
                <a:gd name="T53" fmla="*/ 125 h 131"/>
                <a:gd name="T54" fmla="*/ 56 w 77"/>
                <a:gd name="T55" fmla="*/ 124 h 131"/>
                <a:gd name="T56" fmla="*/ 66 w 77"/>
                <a:gd name="T57" fmla="*/ 119 h 131"/>
                <a:gd name="T58" fmla="*/ 66 w 77"/>
                <a:gd name="T59" fmla="*/ 115 h 131"/>
                <a:gd name="T60" fmla="*/ 70 w 77"/>
                <a:gd name="T61" fmla="*/ 113 h 131"/>
                <a:gd name="T62" fmla="*/ 76 w 77"/>
                <a:gd name="T63" fmla="*/ 101 h 131"/>
                <a:gd name="T64" fmla="*/ 77 w 77"/>
                <a:gd name="T65" fmla="*/ 95 h 131"/>
                <a:gd name="T66" fmla="*/ 71 w 77"/>
                <a:gd name="T67" fmla="*/ 75 h 131"/>
                <a:gd name="T68" fmla="*/ 66 w 77"/>
                <a:gd name="T69" fmla="*/ 48 h 131"/>
                <a:gd name="T70" fmla="*/ 70 w 77"/>
                <a:gd name="T71" fmla="*/ 39 h 131"/>
                <a:gd name="T72" fmla="*/ 71 w 77"/>
                <a:gd name="T73" fmla="*/ 3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131">
                  <a:moveTo>
                    <a:pt x="72" y="28"/>
                  </a:moveTo>
                  <a:lnTo>
                    <a:pt x="70" y="18"/>
                  </a:lnTo>
                  <a:lnTo>
                    <a:pt x="63" y="9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37" y="0"/>
                  </a:lnTo>
                  <a:lnTo>
                    <a:pt x="12" y="6"/>
                  </a:lnTo>
                  <a:lnTo>
                    <a:pt x="4" y="15"/>
                  </a:lnTo>
                  <a:lnTo>
                    <a:pt x="2" y="25"/>
                  </a:lnTo>
                  <a:lnTo>
                    <a:pt x="4" y="33"/>
                  </a:lnTo>
                  <a:lnTo>
                    <a:pt x="10" y="37"/>
                  </a:lnTo>
                  <a:lnTo>
                    <a:pt x="18" y="33"/>
                  </a:lnTo>
                  <a:lnTo>
                    <a:pt x="19" y="27"/>
                  </a:lnTo>
                  <a:lnTo>
                    <a:pt x="15" y="16"/>
                  </a:lnTo>
                  <a:lnTo>
                    <a:pt x="21" y="8"/>
                  </a:lnTo>
                  <a:lnTo>
                    <a:pt x="33" y="5"/>
                  </a:lnTo>
                  <a:lnTo>
                    <a:pt x="44" y="6"/>
                  </a:lnTo>
                  <a:lnTo>
                    <a:pt x="52" y="12"/>
                  </a:lnTo>
                  <a:lnTo>
                    <a:pt x="56" y="21"/>
                  </a:lnTo>
                  <a:lnTo>
                    <a:pt x="59" y="31"/>
                  </a:lnTo>
                  <a:lnTo>
                    <a:pt x="58" y="35"/>
                  </a:lnTo>
                  <a:lnTo>
                    <a:pt x="56" y="38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1"/>
                  </a:lnTo>
                  <a:lnTo>
                    <a:pt x="27" y="58"/>
                  </a:lnTo>
                  <a:lnTo>
                    <a:pt x="27" y="63"/>
                  </a:lnTo>
                  <a:lnTo>
                    <a:pt x="44" y="64"/>
                  </a:lnTo>
                  <a:lnTo>
                    <a:pt x="50" y="67"/>
                  </a:lnTo>
                  <a:lnTo>
                    <a:pt x="55" y="72"/>
                  </a:lnTo>
                  <a:lnTo>
                    <a:pt x="61" y="80"/>
                  </a:lnTo>
                  <a:lnTo>
                    <a:pt x="64" y="94"/>
                  </a:lnTo>
                  <a:lnTo>
                    <a:pt x="63" y="96"/>
                  </a:lnTo>
                  <a:lnTo>
                    <a:pt x="63" y="100"/>
                  </a:lnTo>
                  <a:lnTo>
                    <a:pt x="61" y="107"/>
                  </a:lnTo>
                  <a:lnTo>
                    <a:pt x="58" y="112"/>
                  </a:lnTo>
                  <a:lnTo>
                    <a:pt x="55" y="118"/>
                  </a:lnTo>
                  <a:lnTo>
                    <a:pt x="33" y="126"/>
                  </a:lnTo>
                  <a:lnTo>
                    <a:pt x="21" y="121"/>
                  </a:lnTo>
                  <a:lnTo>
                    <a:pt x="15" y="115"/>
                  </a:lnTo>
                  <a:lnTo>
                    <a:pt x="18" y="110"/>
                  </a:lnTo>
                  <a:lnTo>
                    <a:pt x="19" y="104"/>
                  </a:lnTo>
                  <a:lnTo>
                    <a:pt x="17" y="97"/>
                  </a:lnTo>
                  <a:lnTo>
                    <a:pt x="9" y="95"/>
                  </a:lnTo>
                  <a:lnTo>
                    <a:pt x="3" y="97"/>
                  </a:lnTo>
                  <a:lnTo>
                    <a:pt x="0" y="107"/>
                  </a:lnTo>
                  <a:lnTo>
                    <a:pt x="10" y="124"/>
                  </a:lnTo>
                  <a:lnTo>
                    <a:pt x="36" y="131"/>
                  </a:lnTo>
                  <a:lnTo>
                    <a:pt x="36" y="130"/>
                  </a:lnTo>
                  <a:lnTo>
                    <a:pt x="37" y="130"/>
                  </a:lnTo>
                  <a:lnTo>
                    <a:pt x="40" y="130"/>
                  </a:lnTo>
                  <a:lnTo>
                    <a:pt x="44" y="130"/>
                  </a:lnTo>
                  <a:lnTo>
                    <a:pt x="53" y="127"/>
                  </a:lnTo>
                  <a:lnTo>
                    <a:pt x="55" y="125"/>
                  </a:lnTo>
                  <a:lnTo>
                    <a:pt x="55" y="124"/>
                  </a:lnTo>
                  <a:lnTo>
                    <a:pt x="56" y="124"/>
                  </a:lnTo>
                  <a:lnTo>
                    <a:pt x="59" y="124"/>
                  </a:lnTo>
                  <a:lnTo>
                    <a:pt x="66" y="119"/>
                  </a:lnTo>
                  <a:lnTo>
                    <a:pt x="66" y="117"/>
                  </a:lnTo>
                  <a:lnTo>
                    <a:pt x="66" y="115"/>
                  </a:lnTo>
                  <a:lnTo>
                    <a:pt x="67" y="115"/>
                  </a:lnTo>
                  <a:lnTo>
                    <a:pt x="70" y="113"/>
                  </a:lnTo>
                  <a:lnTo>
                    <a:pt x="73" y="108"/>
                  </a:lnTo>
                  <a:lnTo>
                    <a:pt x="76" y="101"/>
                  </a:lnTo>
                  <a:lnTo>
                    <a:pt x="76" y="97"/>
                  </a:lnTo>
                  <a:lnTo>
                    <a:pt x="77" y="95"/>
                  </a:lnTo>
                  <a:lnTo>
                    <a:pt x="75" y="85"/>
                  </a:lnTo>
                  <a:lnTo>
                    <a:pt x="71" y="75"/>
                  </a:lnTo>
                  <a:lnTo>
                    <a:pt x="47" y="60"/>
                  </a:lnTo>
                  <a:lnTo>
                    <a:pt x="66" y="48"/>
                  </a:lnTo>
                  <a:lnTo>
                    <a:pt x="67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1" y="33"/>
                  </a:lnTo>
                  <a:lnTo>
                    <a:pt x="72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29" name="Freeform 525"/>
            <p:cNvSpPr>
              <a:spLocks noEditPoints="1"/>
            </p:cNvSpPr>
            <p:nvPr/>
          </p:nvSpPr>
          <p:spPr bwMode="auto">
            <a:xfrm>
              <a:off x="2426" y="2172"/>
              <a:ext cx="27" cy="44"/>
            </a:xfrm>
            <a:custGeom>
              <a:avLst/>
              <a:gdLst>
                <a:gd name="T0" fmla="*/ 80 w 81"/>
                <a:gd name="T1" fmla="*/ 48 h 131"/>
                <a:gd name="T2" fmla="*/ 74 w 81"/>
                <a:gd name="T3" fmla="*/ 25 h 131"/>
                <a:gd name="T4" fmla="*/ 63 w 81"/>
                <a:gd name="T5" fmla="*/ 8 h 131"/>
                <a:gd name="T6" fmla="*/ 49 w 81"/>
                <a:gd name="T7" fmla="*/ 0 h 131"/>
                <a:gd name="T8" fmla="*/ 32 w 81"/>
                <a:gd name="T9" fmla="*/ 0 h 131"/>
                <a:gd name="T10" fmla="*/ 17 w 81"/>
                <a:gd name="T11" fmla="*/ 10 h 131"/>
                <a:gd name="T12" fmla="*/ 5 w 81"/>
                <a:gd name="T13" fmla="*/ 27 h 131"/>
                <a:gd name="T14" fmla="*/ 0 w 81"/>
                <a:gd name="T15" fmla="*/ 50 h 131"/>
                <a:gd name="T16" fmla="*/ 0 w 81"/>
                <a:gd name="T17" fmla="*/ 79 h 131"/>
                <a:gd name="T18" fmla="*/ 5 w 81"/>
                <a:gd name="T19" fmla="*/ 103 h 131"/>
                <a:gd name="T20" fmla="*/ 17 w 81"/>
                <a:gd name="T21" fmla="*/ 120 h 131"/>
                <a:gd name="T22" fmla="*/ 32 w 81"/>
                <a:gd name="T23" fmla="*/ 129 h 131"/>
                <a:gd name="T24" fmla="*/ 49 w 81"/>
                <a:gd name="T25" fmla="*/ 129 h 131"/>
                <a:gd name="T26" fmla="*/ 57 w 81"/>
                <a:gd name="T27" fmla="*/ 126 h 131"/>
                <a:gd name="T28" fmla="*/ 63 w 81"/>
                <a:gd name="T29" fmla="*/ 120 h 131"/>
                <a:gd name="T30" fmla="*/ 71 w 81"/>
                <a:gd name="T31" fmla="*/ 109 h 131"/>
                <a:gd name="T32" fmla="*/ 74 w 81"/>
                <a:gd name="T33" fmla="*/ 102 h 131"/>
                <a:gd name="T34" fmla="*/ 75 w 81"/>
                <a:gd name="T35" fmla="*/ 96 h 131"/>
                <a:gd name="T36" fmla="*/ 80 w 81"/>
                <a:gd name="T37" fmla="*/ 77 h 131"/>
                <a:gd name="T38" fmla="*/ 80 w 81"/>
                <a:gd name="T39" fmla="*/ 67 h 131"/>
                <a:gd name="T40" fmla="*/ 60 w 81"/>
                <a:gd name="T41" fmla="*/ 22 h 131"/>
                <a:gd name="T42" fmla="*/ 65 w 81"/>
                <a:gd name="T43" fmla="*/ 40 h 131"/>
                <a:gd name="T44" fmla="*/ 67 w 81"/>
                <a:gd name="T45" fmla="*/ 64 h 131"/>
                <a:gd name="T46" fmla="*/ 66 w 81"/>
                <a:gd name="T47" fmla="*/ 70 h 131"/>
                <a:gd name="T48" fmla="*/ 65 w 81"/>
                <a:gd name="T49" fmla="*/ 90 h 131"/>
                <a:gd name="T50" fmla="*/ 60 w 81"/>
                <a:gd name="T51" fmla="*/ 109 h 131"/>
                <a:gd name="T52" fmla="*/ 51 w 81"/>
                <a:gd name="T53" fmla="*/ 120 h 131"/>
                <a:gd name="T54" fmla="*/ 42 w 81"/>
                <a:gd name="T55" fmla="*/ 125 h 131"/>
                <a:gd name="T56" fmla="*/ 31 w 81"/>
                <a:gd name="T57" fmla="*/ 120 h 131"/>
                <a:gd name="T58" fmla="*/ 22 w 81"/>
                <a:gd name="T59" fmla="*/ 109 h 131"/>
                <a:gd name="T60" fmla="*/ 22 w 81"/>
                <a:gd name="T61" fmla="*/ 22 h 131"/>
                <a:gd name="T62" fmla="*/ 42 w 81"/>
                <a:gd name="T63" fmla="*/ 5 h 131"/>
                <a:gd name="T64" fmla="*/ 51 w 81"/>
                <a:gd name="T65" fmla="*/ 8 h 131"/>
                <a:gd name="T66" fmla="*/ 60 w 81"/>
                <a:gd name="T67" fmla="*/ 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131">
                  <a:moveTo>
                    <a:pt x="81" y="64"/>
                  </a:moveTo>
                  <a:lnTo>
                    <a:pt x="80" y="48"/>
                  </a:lnTo>
                  <a:lnTo>
                    <a:pt x="78" y="36"/>
                  </a:lnTo>
                  <a:lnTo>
                    <a:pt x="74" y="25"/>
                  </a:lnTo>
                  <a:lnTo>
                    <a:pt x="71" y="17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9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5" y="4"/>
                  </a:lnTo>
                  <a:lnTo>
                    <a:pt x="17" y="10"/>
                  </a:lnTo>
                  <a:lnTo>
                    <a:pt x="11" y="18"/>
                  </a:lnTo>
                  <a:lnTo>
                    <a:pt x="5" y="27"/>
                  </a:lnTo>
                  <a:lnTo>
                    <a:pt x="3" y="37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3" y="92"/>
                  </a:lnTo>
                  <a:lnTo>
                    <a:pt x="5" y="103"/>
                  </a:lnTo>
                  <a:lnTo>
                    <a:pt x="11" y="113"/>
                  </a:lnTo>
                  <a:lnTo>
                    <a:pt x="17" y="120"/>
                  </a:lnTo>
                  <a:lnTo>
                    <a:pt x="25" y="126"/>
                  </a:lnTo>
                  <a:lnTo>
                    <a:pt x="32" y="129"/>
                  </a:lnTo>
                  <a:lnTo>
                    <a:pt x="42" y="131"/>
                  </a:lnTo>
                  <a:lnTo>
                    <a:pt x="49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0" y="122"/>
                  </a:lnTo>
                  <a:lnTo>
                    <a:pt x="63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2" y="106"/>
                  </a:lnTo>
                  <a:lnTo>
                    <a:pt x="74" y="102"/>
                  </a:lnTo>
                  <a:lnTo>
                    <a:pt x="74" y="98"/>
                  </a:lnTo>
                  <a:lnTo>
                    <a:pt x="75" y="96"/>
                  </a:lnTo>
                  <a:lnTo>
                    <a:pt x="78" y="91"/>
                  </a:lnTo>
                  <a:lnTo>
                    <a:pt x="80" y="77"/>
                  </a:lnTo>
                  <a:lnTo>
                    <a:pt x="80" y="70"/>
                  </a:lnTo>
                  <a:lnTo>
                    <a:pt x="80" y="67"/>
                  </a:lnTo>
                  <a:lnTo>
                    <a:pt x="81" y="64"/>
                  </a:lnTo>
                  <a:close/>
                  <a:moveTo>
                    <a:pt x="60" y="22"/>
                  </a:moveTo>
                  <a:lnTo>
                    <a:pt x="62" y="29"/>
                  </a:lnTo>
                  <a:lnTo>
                    <a:pt x="65" y="40"/>
                  </a:lnTo>
                  <a:lnTo>
                    <a:pt x="66" y="51"/>
                  </a:lnTo>
                  <a:lnTo>
                    <a:pt x="67" y="64"/>
                  </a:lnTo>
                  <a:lnTo>
                    <a:pt x="66" y="67"/>
                  </a:lnTo>
                  <a:lnTo>
                    <a:pt x="66" y="70"/>
                  </a:lnTo>
                  <a:lnTo>
                    <a:pt x="66" y="77"/>
                  </a:lnTo>
                  <a:lnTo>
                    <a:pt x="65" y="90"/>
                  </a:lnTo>
                  <a:lnTo>
                    <a:pt x="62" y="99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3"/>
                  </a:lnTo>
                  <a:lnTo>
                    <a:pt x="42" y="125"/>
                  </a:lnTo>
                  <a:lnTo>
                    <a:pt x="35" y="123"/>
                  </a:lnTo>
                  <a:lnTo>
                    <a:pt x="31" y="120"/>
                  </a:lnTo>
                  <a:lnTo>
                    <a:pt x="26" y="115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2"/>
                  </a:lnTo>
                  <a:lnTo>
                    <a:pt x="31" y="8"/>
                  </a:lnTo>
                  <a:lnTo>
                    <a:pt x="42" y="5"/>
                  </a:lnTo>
                  <a:lnTo>
                    <a:pt x="46" y="5"/>
                  </a:lnTo>
                  <a:lnTo>
                    <a:pt x="51" y="8"/>
                  </a:lnTo>
                  <a:lnTo>
                    <a:pt x="55" y="13"/>
                  </a:lnTo>
                  <a:lnTo>
                    <a:pt x="6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0" name="Freeform 526"/>
            <p:cNvSpPr/>
            <p:nvPr/>
          </p:nvSpPr>
          <p:spPr bwMode="auto">
            <a:xfrm>
              <a:off x="2433" y="2177"/>
              <a:ext cx="13" cy="4"/>
            </a:xfrm>
            <a:custGeom>
              <a:avLst/>
              <a:gdLst>
                <a:gd name="T0" fmla="*/ 39 w 39"/>
                <a:gd name="T1" fmla="*/ 11 h 11"/>
                <a:gd name="T2" fmla="*/ 38 w 39"/>
                <a:gd name="T3" fmla="*/ 8 h 11"/>
                <a:gd name="T4" fmla="*/ 34 w 39"/>
                <a:gd name="T5" fmla="*/ 0 h 11"/>
                <a:gd name="T6" fmla="*/ 5 w 39"/>
                <a:gd name="T7" fmla="*/ 0 h 11"/>
                <a:gd name="T8" fmla="*/ 0 w 39"/>
                <a:gd name="T9" fmla="*/ 8 h 11"/>
                <a:gd name="T10" fmla="*/ 0 w 39"/>
                <a:gd name="T11" fmla="*/ 11 h 11"/>
                <a:gd name="T12" fmla="*/ 39 w 3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1">
                  <a:moveTo>
                    <a:pt x="39" y="11"/>
                  </a:moveTo>
                  <a:lnTo>
                    <a:pt x="38" y="8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1" name="Freeform 527"/>
            <p:cNvSpPr/>
            <p:nvPr/>
          </p:nvSpPr>
          <p:spPr bwMode="auto">
            <a:xfrm>
              <a:off x="2431" y="2188"/>
              <a:ext cx="17" cy="4"/>
            </a:xfrm>
            <a:custGeom>
              <a:avLst/>
              <a:gdLst>
                <a:gd name="T0" fmla="*/ 52 w 52"/>
                <a:gd name="T1" fmla="*/ 12 h 12"/>
                <a:gd name="T2" fmla="*/ 52 w 52"/>
                <a:gd name="T3" fmla="*/ 0 h 12"/>
                <a:gd name="T4" fmla="*/ 4 w 52"/>
                <a:gd name="T5" fmla="*/ 0 h 12"/>
                <a:gd name="T6" fmla="*/ 0 w 52"/>
                <a:gd name="T7" fmla="*/ 12 h 12"/>
                <a:gd name="T8" fmla="*/ 52 w 5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">
                  <a:moveTo>
                    <a:pt x="52" y="12"/>
                  </a:moveTo>
                  <a:lnTo>
                    <a:pt x="52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2" name="Freeform 528"/>
            <p:cNvSpPr/>
            <p:nvPr/>
          </p:nvSpPr>
          <p:spPr bwMode="auto">
            <a:xfrm>
              <a:off x="2430" y="2192"/>
              <a:ext cx="18" cy="4"/>
            </a:xfrm>
            <a:custGeom>
              <a:avLst/>
              <a:gdLst>
                <a:gd name="T0" fmla="*/ 53 w 53"/>
                <a:gd name="T1" fmla="*/ 5 h 11"/>
                <a:gd name="T2" fmla="*/ 53 w 53"/>
                <a:gd name="T3" fmla="*/ 0 h 11"/>
                <a:gd name="T4" fmla="*/ 1 w 53"/>
                <a:gd name="T5" fmla="*/ 0 h 11"/>
                <a:gd name="T6" fmla="*/ 0 w 53"/>
                <a:gd name="T7" fmla="*/ 5 h 11"/>
                <a:gd name="T8" fmla="*/ 1 w 53"/>
                <a:gd name="T9" fmla="*/ 11 h 11"/>
                <a:gd name="T10" fmla="*/ 53 w 53"/>
                <a:gd name="T11" fmla="*/ 11 h 11"/>
                <a:gd name="T12" fmla="*/ 53 w 53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1">
                  <a:moveTo>
                    <a:pt x="53" y="5"/>
                  </a:moveTo>
                  <a:lnTo>
                    <a:pt x="5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1" y="11"/>
                  </a:lnTo>
                  <a:lnTo>
                    <a:pt x="53" y="11"/>
                  </a:lnTo>
                  <a:lnTo>
                    <a:pt x="53" y="5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3" name="Freeform 529"/>
            <p:cNvSpPr/>
            <p:nvPr/>
          </p:nvSpPr>
          <p:spPr bwMode="auto">
            <a:xfrm>
              <a:off x="2432" y="2185"/>
              <a:ext cx="16" cy="3"/>
            </a:xfrm>
            <a:custGeom>
              <a:avLst/>
              <a:gdLst>
                <a:gd name="T0" fmla="*/ 48 w 48"/>
                <a:gd name="T1" fmla="*/ 10 h 10"/>
                <a:gd name="T2" fmla="*/ 47 w 48"/>
                <a:gd name="T3" fmla="*/ 0 h 10"/>
                <a:gd name="T4" fmla="*/ 1 w 48"/>
                <a:gd name="T5" fmla="*/ 0 h 10"/>
                <a:gd name="T6" fmla="*/ 0 w 48"/>
                <a:gd name="T7" fmla="*/ 10 h 10"/>
                <a:gd name="T8" fmla="*/ 48 w 4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">
                  <a:moveTo>
                    <a:pt x="48" y="10"/>
                  </a:moveTo>
                  <a:lnTo>
                    <a:pt x="47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8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4" name="Freeform 530"/>
            <p:cNvSpPr/>
            <p:nvPr/>
          </p:nvSpPr>
          <p:spPr bwMode="auto">
            <a:xfrm>
              <a:off x="2432" y="2181"/>
              <a:ext cx="16" cy="4"/>
            </a:xfrm>
            <a:custGeom>
              <a:avLst/>
              <a:gdLst>
                <a:gd name="T0" fmla="*/ 46 w 46"/>
                <a:gd name="T1" fmla="*/ 12 h 12"/>
                <a:gd name="T2" fmla="*/ 41 w 46"/>
                <a:gd name="T3" fmla="*/ 0 h 12"/>
                <a:gd name="T4" fmla="*/ 2 w 46"/>
                <a:gd name="T5" fmla="*/ 0 h 12"/>
                <a:gd name="T6" fmla="*/ 0 w 46"/>
                <a:gd name="T7" fmla="*/ 12 h 12"/>
                <a:gd name="T8" fmla="*/ 46 w 4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46" y="12"/>
                  </a:moveTo>
                  <a:lnTo>
                    <a:pt x="41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46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5" name="Freeform 531"/>
            <p:cNvSpPr/>
            <p:nvPr/>
          </p:nvSpPr>
          <p:spPr bwMode="auto">
            <a:xfrm>
              <a:off x="2435" y="2174"/>
              <a:ext cx="9" cy="3"/>
            </a:xfrm>
            <a:custGeom>
              <a:avLst/>
              <a:gdLst>
                <a:gd name="T0" fmla="*/ 15 w 29"/>
                <a:gd name="T1" fmla="*/ 0 h 9"/>
                <a:gd name="T2" fmla="*/ 6 w 29"/>
                <a:gd name="T3" fmla="*/ 2 h 9"/>
                <a:gd name="T4" fmla="*/ 0 w 29"/>
                <a:gd name="T5" fmla="*/ 9 h 9"/>
                <a:gd name="T6" fmla="*/ 29 w 29"/>
                <a:gd name="T7" fmla="*/ 9 h 9"/>
                <a:gd name="T8" fmla="*/ 22 w 29"/>
                <a:gd name="T9" fmla="*/ 2 h 9"/>
                <a:gd name="T10" fmla="*/ 15 w 2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15" y="0"/>
                  </a:moveTo>
                  <a:lnTo>
                    <a:pt x="6" y="2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6" name="Freeform 532"/>
            <p:cNvSpPr/>
            <p:nvPr/>
          </p:nvSpPr>
          <p:spPr bwMode="auto">
            <a:xfrm>
              <a:off x="2432" y="2203"/>
              <a:ext cx="16" cy="4"/>
            </a:xfrm>
            <a:custGeom>
              <a:avLst/>
              <a:gdLst>
                <a:gd name="T0" fmla="*/ 0 w 46"/>
                <a:gd name="T1" fmla="*/ 0 h 12"/>
                <a:gd name="T2" fmla="*/ 2 w 46"/>
                <a:gd name="T3" fmla="*/ 12 h 12"/>
                <a:gd name="T4" fmla="*/ 43 w 46"/>
                <a:gd name="T5" fmla="*/ 12 h 12"/>
                <a:gd name="T6" fmla="*/ 46 w 46"/>
                <a:gd name="T7" fmla="*/ 0 h 12"/>
                <a:gd name="T8" fmla="*/ 0 w 4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0" y="0"/>
                  </a:moveTo>
                  <a:lnTo>
                    <a:pt x="2" y="12"/>
                  </a:lnTo>
                  <a:lnTo>
                    <a:pt x="43" y="12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7" name="Freeform 533"/>
            <p:cNvSpPr/>
            <p:nvPr/>
          </p:nvSpPr>
          <p:spPr bwMode="auto">
            <a:xfrm>
              <a:off x="2432" y="2199"/>
              <a:ext cx="16" cy="4"/>
            </a:xfrm>
            <a:custGeom>
              <a:avLst/>
              <a:gdLst>
                <a:gd name="T0" fmla="*/ 0 w 48"/>
                <a:gd name="T1" fmla="*/ 0 h 11"/>
                <a:gd name="T2" fmla="*/ 1 w 48"/>
                <a:gd name="T3" fmla="*/ 11 h 11"/>
                <a:gd name="T4" fmla="*/ 47 w 48"/>
                <a:gd name="T5" fmla="*/ 11 h 11"/>
                <a:gd name="T6" fmla="*/ 48 w 48"/>
                <a:gd name="T7" fmla="*/ 0 h 11"/>
                <a:gd name="T8" fmla="*/ 0 w 4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0" y="0"/>
                  </a:moveTo>
                  <a:lnTo>
                    <a:pt x="1" y="11"/>
                  </a:lnTo>
                  <a:lnTo>
                    <a:pt x="47" y="11"/>
                  </a:lnTo>
                  <a:lnTo>
                    <a:pt x="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8" name="Freeform 534"/>
            <p:cNvSpPr/>
            <p:nvPr/>
          </p:nvSpPr>
          <p:spPr bwMode="auto">
            <a:xfrm>
              <a:off x="2434" y="2211"/>
              <a:ext cx="10" cy="3"/>
            </a:xfrm>
            <a:custGeom>
              <a:avLst/>
              <a:gdLst>
                <a:gd name="T0" fmla="*/ 0 w 30"/>
                <a:gd name="T1" fmla="*/ 0 h 10"/>
                <a:gd name="T2" fmla="*/ 6 w 30"/>
                <a:gd name="T3" fmla="*/ 7 h 10"/>
                <a:gd name="T4" fmla="*/ 16 w 30"/>
                <a:gd name="T5" fmla="*/ 10 h 10"/>
                <a:gd name="T6" fmla="*/ 23 w 30"/>
                <a:gd name="T7" fmla="*/ 7 h 10"/>
                <a:gd name="T8" fmla="*/ 30 w 30"/>
                <a:gd name="T9" fmla="*/ 0 h 10"/>
                <a:gd name="T10" fmla="*/ 0 w 3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39" name="Freeform 535"/>
            <p:cNvSpPr/>
            <p:nvPr/>
          </p:nvSpPr>
          <p:spPr bwMode="auto">
            <a:xfrm>
              <a:off x="2433" y="2207"/>
              <a:ext cx="14" cy="4"/>
            </a:xfrm>
            <a:custGeom>
              <a:avLst/>
              <a:gdLst>
                <a:gd name="T0" fmla="*/ 0 w 41"/>
                <a:gd name="T1" fmla="*/ 5 h 11"/>
                <a:gd name="T2" fmla="*/ 4 w 41"/>
                <a:gd name="T3" fmla="*/ 11 h 11"/>
                <a:gd name="T4" fmla="*/ 34 w 41"/>
                <a:gd name="T5" fmla="*/ 11 h 11"/>
                <a:gd name="T6" fmla="*/ 34 w 41"/>
                <a:gd name="T7" fmla="*/ 9 h 11"/>
                <a:gd name="T8" fmla="*/ 34 w 41"/>
                <a:gd name="T9" fmla="*/ 7 h 11"/>
                <a:gd name="T10" fmla="*/ 35 w 41"/>
                <a:gd name="T11" fmla="*/ 7 h 11"/>
                <a:gd name="T12" fmla="*/ 38 w 41"/>
                <a:gd name="T13" fmla="*/ 5 h 11"/>
                <a:gd name="T14" fmla="*/ 41 w 41"/>
                <a:gd name="T15" fmla="*/ 0 h 11"/>
                <a:gd name="T16" fmla="*/ 0 w 41"/>
                <a:gd name="T17" fmla="*/ 0 h 11"/>
                <a:gd name="T18" fmla="*/ 0 w 41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1">
                  <a:moveTo>
                    <a:pt x="0" y="5"/>
                  </a:moveTo>
                  <a:lnTo>
                    <a:pt x="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7"/>
                  </a:lnTo>
                  <a:lnTo>
                    <a:pt x="35" y="7"/>
                  </a:lnTo>
                  <a:lnTo>
                    <a:pt x="38" y="5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0" name="Freeform 536"/>
            <p:cNvSpPr/>
            <p:nvPr/>
          </p:nvSpPr>
          <p:spPr bwMode="auto">
            <a:xfrm>
              <a:off x="2431" y="2196"/>
              <a:ext cx="17" cy="3"/>
            </a:xfrm>
            <a:custGeom>
              <a:avLst/>
              <a:gdLst>
                <a:gd name="T0" fmla="*/ 0 w 52"/>
                <a:gd name="T1" fmla="*/ 0 h 11"/>
                <a:gd name="T2" fmla="*/ 4 w 52"/>
                <a:gd name="T3" fmla="*/ 11 h 11"/>
                <a:gd name="T4" fmla="*/ 52 w 52"/>
                <a:gd name="T5" fmla="*/ 11 h 11"/>
                <a:gd name="T6" fmla="*/ 52 w 52"/>
                <a:gd name="T7" fmla="*/ 0 h 11"/>
                <a:gd name="T8" fmla="*/ 0 w 5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0" y="0"/>
                  </a:moveTo>
                  <a:lnTo>
                    <a:pt x="4" y="11"/>
                  </a:lnTo>
                  <a:lnTo>
                    <a:pt x="52" y="11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1" name="Freeform 537"/>
            <p:cNvSpPr/>
            <p:nvPr/>
          </p:nvSpPr>
          <p:spPr bwMode="auto">
            <a:xfrm>
              <a:off x="2391" y="2172"/>
              <a:ext cx="27" cy="43"/>
            </a:xfrm>
            <a:custGeom>
              <a:avLst/>
              <a:gdLst>
                <a:gd name="T0" fmla="*/ 79 w 80"/>
                <a:gd name="T1" fmla="*/ 30 h 129"/>
                <a:gd name="T2" fmla="*/ 77 w 80"/>
                <a:gd name="T3" fmla="*/ 18 h 129"/>
                <a:gd name="T4" fmla="*/ 69 w 80"/>
                <a:gd name="T5" fmla="*/ 8 h 129"/>
                <a:gd name="T6" fmla="*/ 63 w 80"/>
                <a:gd name="T7" fmla="*/ 4 h 129"/>
                <a:gd name="T8" fmla="*/ 57 w 80"/>
                <a:gd name="T9" fmla="*/ 1 h 129"/>
                <a:gd name="T10" fmla="*/ 40 w 80"/>
                <a:gd name="T11" fmla="*/ 0 h 129"/>
                <a:gd name="T12" fmla="*/ 27 w 80"/>
                <a:gd name="T13" fmla="*/ 1 h 129"/>
                <a:gd name="T14" fmla="*/ 15 w 80"/>
                <a:gd name="T15" fmla="*/ 7 h 129"/>
                <a:gd name="T16" fmla="*/ 9 w 80"/>
                <a:gd name="T17" fmla="*/ 11 h 129"/>
                <a:gd name="T18" fmla="*/ 5 w 80"/>
                <a:gd name="T19" fmla="*/ 17 h 129"/>
                <a:gd name="T20" fmla="*/ 3 w 80"/>
                <a:gd name="T21" fmla="*/ 33 h 129"/>
                <a:gd name="T22" fmla="*/ 5 w 80"/>
                <a:gd name="T23" fmla="*/ 40 h 129"/>
                <a:gd name="T24" fmla="*/ 14 w 80"/>
                <a:gd name="T25" fmla="*/ 42 h 129"/>
                <a:gd name="T26" fmla="*/ 20 w 80"/>
                <a:gd name="T27" fmla="*/ 41 h 129"/>
                <a:gd name="T28" fmla="*/ 21 w 80"/>
                <a:gd name="T29" fmla="*/ 36 h 129"/>
                <a:gd name="T30" fmla="*/ 16 w 80"/>
                <a:gd name="T31" fmla="*/ 22 h 129"/>
                <a:gd name="T32" fmla="*/ 22 w 80"/>
                <a:gd name="T33" fmla="*/ 8 h 129"/>
                <a:gd name="T34" fmla="*/ 39 w 80"/>
                <a:gd name="T35" fmla="*/ 5 h 129"/>
                <a:gd name="T36" fmla="*/ 50 w 80"/>
                <a:gd name="T37" fmla="*/ 6 h 129"/>
                <a:gd name="T38" fmla="*/ 59 w 80"/>
                <a:gd name="T39" fmla="*/ 12 h 129"/>
                <a:gd name="T40" fmla="*/ 62 w 80"/>
                <a:gd name="T41" fmla="*/ 21 h 129"/>
                <a:gd name="T42" fmla="*/ 63 w 80"/>
                <a:gd name="T43" fmla="*/ 25 h 129"/>
                <a:gd name="T44" fmla="*/ 65 w 80"/>
                <a:gd name="T45" fmla="*/ 33 h 129"/>
                <a:gd name="T46" fmla="*/ 59 w 80"/>
                <a:gd name="T47" fmla="*/ 54 h 129"/>
                <a:gd name="T48" fmla="*/ 14 w 80"/>
                <a:gd name="T49" fmla="*/ 103 h 129"/>
                <a:gd name="T50" fmla="*/ 0 w 80"/>
                <a:gd name="T51" fmla="*/ 120 h 129"/>
                <a:gd name="T52" fmla="*/ 0 w 80"/>
                <a:gd name="T53" fmla="*/ 129 h 129"/>
                <a:gd name="T54" fmla="*/ 74 w 80"/>
                <a:gd name="T55" fmla="*/ 129 h 129"/>
                <a:gd name="T56" fmla="*/ 80 w 80"/>
                <a:gd name="T57" fmla="*/ 98 h 129"/>
                <a:gd name="T58" fmla="*/ 74 w 80"/>
                <a:gd name="T59" fmla="*/ 98 h 129"/>
                <a:gd name="T60" fmla="*/ 68 w 80"/>
                <a:gd name="T61" fmla="*/ 113 h 129"/>
                <a:gd name="T62" fmla="*/ 63 w 80"/>
                <a:gd name="T63" fmla="*/ 116 h 129"/>
                <a:gd name="T64" fmla="*/ 60 w 80"/>
                <a:gd name="T65" fmla="*/ 116 h 129"/>
                <a:gd name="T66" fmla="*/ 57 w 80"/>
                <a:gd name="T67" fmla="*/ 117 h 129"/>
                <a:gd name="T68" fmla="*/ 9 w 80"/>
                <a:gd name="T69" fmla="*/ 117 h 129"/>
                <a:gd name="T70" fmla="*/ 25 w 80"/>
                <a:gd name="T71" fmla="*/ 100 h 129"/>
                <a:gd name="T72" fmla="*/ 60 w 80"/>
                <a:gd name="T73" fmla="*/ 67 h 129"/>
                <a:gd name="T74" fmla="*/ 73 w 80"/>
                <a:gd name="T75" fmla="*/ 48 h 129"/>
                <a:gd name="T76" fmla="*/ 79 w 80"/>
                <a:gd name="T77" fmla="*/ 3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129">
                  <a:moveTo>
                    <a:pt x="79" y="30"/>
                  </a:moveTo>
                  <a:lnTo>
                    <a:pt x="77" y="18"/>
                  </a:lnTo>
                  <a:lnTo>
                    <a:pt x="69" y="8"/>
                  </a:lnTo>
                  <a:lnTo>
                    <a:pt x="63" y="4"/>
                  </a:lnTo>
                  <a:lnTo>
                    <a:pt x="57" y="1"/>
                  </a:lnTo>
                  <a:lnTo>
                    <a:pt x="40" y="0"/>
                  </a:lnTo>
                  <a:lnTo>
                    <a:pt x="27" y="1"/>
                  </a:lnTo>
                  <a:lnTo>
                    <a:pt x="15" y="7"/>
                  </a:lnTo>
                  <a:lnTo>
                    <a:pt x="9" y="11"/>
                  </a:lnTo>
                  <a:lnTo>
                    <a:pt x="5" y="17"/>
                  </a:lnTo>
                  <a:lnTo>
                    <a:pt x="3" y="33"/>
                  </a:lnTo>
                  <a:lnTo>
                    <a:pt x="5" y="40"/>
                  </a:lnTo>
                  <a:lnTo>
                    <a:pt x="14" y="42"/>
                  </a:lnTo>
                  <a:lnTo>
                    <a:pt x="20" y="41"/>
                  </a:lnTo>
                  <a:lnTo>
                    <a:pt x="21" y="36"/>
                  </a:lnTo>
                  <a:lnTo>
                    <a:pt x="16" y="22"/>
                  </a:lnTo>
                  <a:lnTo>
                    <a:pt x="22" y="8"/>
                  </a:lnTo>
                  <a:lnTo>
                    <a:pt x="39" y="5"/>
                  </a:lnTo>
                  <a:lnTo>
                    <a:pt x="50" y="6"/>
                  </a:lnTo>
                  <a:lnTo>
                    <a:pt x="59" y="12"/>
                  </a:lnTo>
                  <a:lnTo>
                    <a:pt x="62" y="21"/>
                  </a:lnTo>
                  <a:lnTo>
                    <a:pt x="63" y="25"/>
                  </a:lnTo>
                  <a:lnTo>
                    <a:pt x="65" y="33"/>
                  </a:lnTo>
                  <a:lnTo>
                    <a:pt x="59" y="54"/>
                  </a:lnTo>
                  <a:lnTo>
                    <a:pt x="14" y="103"/>
                  </a:lnTo>
                  <a:lnTo>
                    <a:pt x="0" y="120"/>
                  </a:lnTo>
                  <a:lnTo>
                    <a:pt x="0" y="129"/>
                  </a:lnTo>
                  <a:lnTo>
                    <a:pt x="74" y="129"/>
                  </a:lnTo>
                  <a:lnTo>
                    <a:pt x="80" y="98"/>
                  </a:lnTo>
                  <a:lnTo>
                    <a:pt x="74" y="98"/>
                  </a:lnTo>
                  <a:lnTo>
                    <a:pt x="68" y="113"/>
                  </a:lnTo>
                  <a:lnTo>
                    <a:pt x="63" y="116"/>
                  </a:lnTo>
                  <a:lnTo>
                    <a:pt x="60" y="116"/>
                  </a:lnTo>
                  <a:lnTo>
                    <a:pt x="57" y="117"/>
                  </a:lnTo>
                  <a:lnTo>
                    <a:pt x="9" y="117"/>
                  </a:lnTo>
                  <a:lnTo>
                    <a:pt x="25" y="100"/>
                  </a:lnTo>
                  <a:lnTo>
                    <a:pt x="60" y="67"/>
                  </a:lnTo>
                  <a:lnTo>
                    <a:pt x="73" y="48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2" name="Freeform 538"/>
            <p:cNvSpPr>
              <a:spLocks noEditPoints="1"/>
            </p:cNvSpPr>
            <p:nvPr/>
          </p:nvSpPr>
          <p:spPr bwMode="auto">
            <a:xfrm>
              <a:off x="2122" y="2168"/>
              <a:ext cx="28" cy="43"/>
            </a:xfrm>
            <a:custGeom>
              <a:avLst/>
              <a:gdLst>
                <a:gd name="T0" fmla="*/ 71 w 82"/>
                <a:gd name="T1" fmla="*/ 110 h 130"/>
                <a:gd name="T2" fmla="*/ 75 w 82"/>
                <a:gd name="T3" fmla="*/ 103 h 130"/>
                <a:gd name="T4" fmla="*/ 76 w 82"/>
                <a:gd name="T5" fmla="*/ 96 h 130"/>
                <a:gd name="T6" fmla="*/ 81 w 82"/>
                <a:gd name="T7" fmla="*/ 78 h 130"/>
                <a:gd name="T8" fmla="*/ 81 w 82"/>
                <a:gd name="T9" fmla="*/ 48 h 130"/>
                <a:gd name="T10" fmla="*/ 75 w 82"/>
                <a:gd name="T11" fmla="*/ 25 h 130"/>
                <a:gd name="T12" fmla="*/ 64 w 82"/>
                <a:gd name="T13" fmla="*/ 8 h 130"/>
                <a:gd name="T14" fmla="*/ 48 w 82"/>
                <a:gd name="T15" fmla="*/ 0 h 130"/>
                <a:gd name="T16" fmla="*/ 31 w 82"/>
                <a:gd name="T17" fmla="*/ 0 h 130"/>
                <a:gd name="T18" fmla="*/ 17 w 82"/>
                <a:gd name="T19" fmla="*/ 9 h 130"/>
                <a:gd name="T20" fmla="*/ 6 w 82"/>
                <a:gd name="T21" fmla="*/ 26 h 130"/>
                <a:gd name="T22" fmla="*/ 0 w 82"/>
                <a:gd name="T23" fmla="*/ 49 h 130"/>
                <a:gd name="T24" fmla="*/ 0 w 82"/>
                <a:gd name="T25" fmla="*/ 78 h 130"/>
                <a:gd name="T26" fmla="*/ 6 w 82"/>
                <a:gd name="T27" fmla="*/ 103 h 130"/>
                <a:gd name="T28" fmla="*/ 17 w 82"/>
                <a:gd name="T29" fmla="*/ 119 h 130"/>
                <a:gd name="T30" fmla="*/ 31 w 82"/>
                <a:gd name="T31" fmla="*/ 129 h 130"/>
                <a:gd name="T32" fmla="*/ 48 w 82"/>
                <a:gd name="T33" fmla="*/ 129 h 130"/>
                <a:gd name="T34" fmla="*/ 57 w 82"/>
                <a:gd name="T35" fmla="*/ 126 h 130"/>
                <a:gd name="T36" fmla="*/ 71 w 82"/>
                <a:gd name="T37" fmla="*/ 113 h 130"/>
                <a:gd name="T38" fmla="*/ 62 w 82"/>
                <a:gd name="T39" fmla="*/ 29 h 130"/>
                <a:gd name="T40" fmla="*/ 65 w 82"/>
                <a:gd name="T41" fmla="*/ 50 h 130"/>
                <a:gd name="T42" fmla="*/ 65 w 82"/>
                <a:gd name="T43" fmla="*/ 66 h 130"/>
                <a:gd name="T44" fmla="*/ 65 w 82"/>
                <a:gd name="T45" fmla="*/ 77 h 130"/>
                <a:gd name="T46" fmla="*/ 62 w 82"/>
                <a:gd name="T47" fmla="*/ 100 h 130"/>
                <a:gd name="T48" fmla="*/ 60 w 82"/>
                <a:gd name="T49" fmla="*/ 101 h 130"/>
                <a:gd name="T50" fmla="*/ 60 w 82"/>
                <a:gd name="T51" fmla="*/ 109 h 130"/>
                <a:gd name="T52" fmla="*/ 52 w 82"/>
                <a:gd name="T53" fmla="*/ 119 h 130"/>
                <a:gd name="T54" fmla="*/ 48 w 82"/>
                <a:gd name="T55" fmla="*/ 119 h 130"/>
                <a:gd name="T56" fmla="*/ 46 w 82"/>
                <a:gd name="T57" fmla="*/ 123 h 130"/>
                <a:gd name="T58" fmla="*/ 22 w 82"/>
                <a:gd name="T59" fmla="*/ 109 h 130"/>
                <a:gd name="T60" fmla="*/ 22 w 82"/>
                <a:gd name="T61" fmla="*/ 21 h 130"/>
                <a:gd name="T62" fmla="*/ 30 w 82"/>
                <a:gd name="T63" fmla="*/ 9 h 130"/>
                <a:gd name="T64" fmla="*/ 46 w 82"/>
                <a:gd name="T65" fmla="*/ 6 h 130"/>
                <a:gd name="T66" fmla="*/ 56 w 82"/>
                <a:gd name="T67" fmla="*/ 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130">
                  <a:moveTo>
                    <a:pt x="71" y="113"/>
                  </a:moveTo>
                  <a:lnTo>
                    <a:pt x="71" y="110"/>
                  </a:lnTo>
                  <a:lnTo>
                    <a:pt x="73" y="107"/>
                  </a:lnTo>
                  <a:lnTo>
                    <a:pt x="75" y="103"/>
                  </a:lnTo>
                  <a:lnTo>
                    <a:pt x="75" y="99"/>
                  </a:lnTo>
                  <a:lnTo>
                    <a:pt x="76" y="96"/>
                  </a:lnTo>
                  <a:lnTo>
                    <a:pt x="79" y="92"/>
                  </a:lnTo>
                  <a:lnTo>
                    <a:pt x="81" y="78"/>
                  </a:lnTo>
                  <a:lnTo>
                    <a:pt x="82" y="64"/>
                  </a:lnTo>
                  <a:lnTo>
                    <a:pt x="81" y="48"/>
                  </a:lnTo>
                  <a:lnTo>
                    <a:pt x="79" y="36"/>
                  </a:lnTo>
                  <a:lnTo>
                    <a:pt x="75" y="25"/>
                  </a:lnTo>
                  <a:lnTo>
                    <a:pt x="71" y="17"/>
                  </a:lnTo>
                  <a:lnTo>
                    <a:pt x="64" y="8"/>
                  </a:lnTo>
                  <a:lnTo>
                    <a:pt x="57" y="3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7" y="9"/>
                  </a:lnTo>
                  <a:lnTo>
                    <a:pt x="12" y="18"/>
                  </a:lnTo>
                  <a:lnTo>
                    <a:pt x="6" y="26"/>
                  </a:lnTo>
                  <a:lnTo>
                    <a:pt x="2" y="37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19"/>
                  </a:lnTo>
                  <a:lnTo>
                    <a:pt x="24" y="126"/>
                  </a:lnTo>
                  <a:lnTo>
                    <a:pt x="31" y="129"/>
                  </a:lnTo>
                  <a:lnTo>
                    <a:pt x="41" y="130"/>
                  </a:lnTo>
                  <a:lnTo>
                    <a:pt x="48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19"/>
                  </a:lnTo>
                  <a:lnTo>
                    <a:pt x="71" y="113"/>
                  </a:lnTo>
                  <a:close/>
                  <a:moveTo>
                    <a:pt x="60" y="21"/>
                  </a:moveTo>
                  <a:lnTo>
                    <a:pt x="62" y="29"/>
                  </a:lnTo>
                  <a:lnTo>
                    <a:pt x="64" y="40"/>
                  </a:lnTo>
                  <a:lnTo>
                    <a:pt x="65" y="50"/>
                  </a:lnTo>
                  <a:lnTo>
                    <a:pt x="67" y="64"/>
                  </a:lnTo>
                  <a:lnTo>
                    <a:pt x="65" y="66"/>
                  </a:lnTo>
                  <a:lnTo>
                    <a:pt x="65" y="70"/>
                  </a:lnTo>
                  <a:lnTo>
                    <a:pt x="65" y="77"/>
                  </a:lnTo>
                  <a:lnTo>
                    <a:pt x="64" y="89"/>
                  </a:lnTo>
                  <a:lnTo>
                    <a:pt x="62" y="100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60" y="104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19"/>
                  </a:lnTo>
                  <a:lnTo>
                    <a:pt x="50" y="119"/>
                  </a:lnTo>
                  <a:lnTo>
                    <a:pt x="48" y="119"/>
                  </a:lnTo>
                  <a:lnTo>
                    <a:pt x="48" y="121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1"/>
                  </a:lnTo>
                  <a:lnTo>
                    <a:pt x="25" y="13"/>
                  </a:lnTo>
                  <a:lnTo>
                    <a:pt x="30" y="9"/>
                  </a:lnTo>
                  <a:lnTo>
                    <a:pt x="41" y="6"/>
                  </a:lnTo>
                  <a:lnTo>
                    <a:pt x="46" y="6"/>
                  </a:lnTo>
                  <a:lnTo>
                    <a:pt x="52" y="9"/>
                  </a:lnTo>
                  <a:lnTo>
                    <a:pt x="56" y="13"/>
                  </a:lnTo>
                  <a:lnTo>
                    <a:pt x="6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3" name="Freeform 539"/>
            <p:cNvSpPr/>
            <p:nvPr/>
          </p:nvSpPr>
          <p:spPr bwMode="auto">
            <a:xfrm>
              <a:off x="2130" y="2174"/>
              <a:ext cx="13" cy="3"/>
            </a:xfrm>
            <a:custGeom>
              <a:avLst/>
              <a:gdLst>
                <a:gd name="T0" fmla="*/ 38 w 41"/>
                <a:gd name="T1" fmla="*/ 4 h 10"/>
                <a:gd name="T2" fmla="*/ 36 w 41"/>
                <a:gd name="T3" fmla="*/ 0 h 10"/>
                <a:gd name="T4" fmla="*/ 2 w 41"/>
                <a:gd name="T5" fmla="*/ 0 h 10"/>
                <a:gd name="T6" fmla="*/ 0 w 41"/>
                <a:gd name="T7" fmla="*/ 4 h 10"/>
                <a:gd name="T8" fmla="*/ 0 w 41"/>
                <a:gd name="T9" fmla="*/ 10 h 10"/>
                <a:gd name="T10" fmla="*/ 41 w 41"/>
                <a:gd name="T11" fmla="*/ 10 h 10"/>
                <a:gd name="T12" fmla="*/ 38 w 4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38" y="4"/>
                  </a:moveTo>
                  <a:lnTo>
                    <a:pt x="3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41" y="10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4" name="Freeform 540"/>
            <p:cNvSpPr/>
            <p:nvPr/>
          </p:nvSpPr>
          <p:spPr bwMode="auto">
            <a:xfrm>
              <a:off x="2129" y="2177"/>
              <a:ext cx="15" cy="4"/>
            </a:xfrm>
            <a:custGeom>
              <a:avLst/>
              <a:gdLst>
                <a:gd name="T0" fmla="*/ 46 w 46"/>
                <a:gd name="T1" fmla="*/ 11 h 11"/>
                <a:gd name="T2" fmla="*/ 44 w 46"/>
                <a:gd name="T3" fmla="*/ 0 h 11"/>
                <a:gd name="T4" fmla="*/ 3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4" y="0"/>
                  </a:lnTo>
                  <a:lnTo>
                    <a:pt x="3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5" name="Freeform 541"/>
            <p:cNvSpPr/>
            <p:nvPr/>
          </p:nvSpPr>
          <p:spPr bwMode="auto">
            <a:xfrm>
              <a:off x="2127" y="2188"/>
              <a:ext cx="18" cy="4"/>
            </a:xfrm>
            <a:custGeom>
              <a:avLst/>
              <a:gdLst>
                <a:gd name="T0" fmla="*/ 53 w 53"/>
                <a:gd name="T1" fmla="*/ 12 h 12"/>
                <a:gd name="T2" fmla="*/ 53 w 53"/>
                <a:gd name="T3" fmla="*/ 4 h 12"/>
                <a:gd name="T4" fmla="*/ 53 w 53"/>
                <a:gd name="T5" fmla="*/ 0 h 12"/>
                <a:gd name="T6" fmla="*/ 2 w 53"/>
                <a:gd name="T7" fmla="*/ 0 h 12"/>
                <a:gd name="T8" fmla="*/ 0 w 53"/>
                <a:gd name="T9" fmla="*/ 4 h 12"/>
                <a:gd name="T10" fmla="*/ 2 w 53"/>
                <a:gd name="T11" fmla="*/ 12 h 12"/>
                <a:gd name="T12" fmla="*/ 53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53" y="12"/>
                  </a:moveTo>
                  <a:lnTo>
                    <a:pt x="53" y="4"/>
                  </a:lnTo>
                  <a:lnTo>
                    <a:pt x="53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6" name="Freeform 542"/>
            <p:cNvSpPr/>
            <p:nvPr/>
          </p:nvSpPr>
          <p:spPr bwMode="auto">
            <a:xfrm>
              <a:off x="2128" y="2185"/>
              <a:ext cx="17" cy="3"/>
            </a:xfrm>
            <a:custGeom>
              <a:avLst/>
              <a:gdLst>
                <a:gd name="T0" fmla="*/ 51 w 51"/>
                <a:gd name="T1" fmla="*/ 10 h 10"/>
                <a:gd name="T2" fmla="*/ 51 w 51"/>
                <a:gd name="T3" fmla="*/ 0 h 10"/>
                <a:gd name="T4" fmla="*/ 1 w 51"/>
                <a:gd name="T5" fmla="*/ 0 h 10"/>
                <a:gd name="T6" fmla="*/ 0 w 51"/>
                <a:gd name="T7" fmla="*/ 10 h 10"/>
                <a:gd name="T8" fmla="*/ 51 w 5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0">
                  <a:moveTo>
                    <a:pt x="51" y="10"/>
                  </a:moveTo>
                  <a:lnTo>
                    <a:pt x="51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51" y="1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7" name="Freeform 543"/>
            <p:cNvSpPr/>
            <p:nvPr/>
          </p:nvSpPr>
          <p:spPr bwMode="auto">
            <a:xfrm>
              <a:off x="2128" y="2181"/>
              <a:ext cx="17" cy="4"/>
            </a:xfrm>
            <a:custGeom>
              <a:avLst/>
              <a:gdLst>
                <a:gd name="T0" fmla="*/ 50 w 50"/>
                <a:gd name="T1" fmla="*/ 12 h 12"/>
                <a:gd name="T2" fmla="*/ 48 w 50"/>
                <a:gd name="T3" fmla="*/ 0 h 12"/>
                <a:gd name="T4" fmla="*/ 2 w 50"/>
                <a:gd name="T5" fmla="*/ 0 h 12"/>
                <a:gd name="T6" fmla="*/ 0 w 50"/>
                <a:gd name="T7" fmla="*/ 12 h 12"/>
                <a:gd name="T8" fmla="*/ 50 w 5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lnTo>
                    <a:pt x="48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50" y="1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8" name="Freeform 544"/>
            <p:cNvSpPr/>
            <p:nvPr/>
          </p:nvSpPr>
          <p:spPr bwMode="auto">
            <a:xfrm>
              <a:off x="2130" y="2203"/>
              <a:ext cx="13" cy="4"/>
            </a:xfrm>
            <a:custGeom>
              <a:avLst/>
              <a:gdLst>
                <a:gd name="T0" fmla="*/ 34 w 40"/>
                <a:gd name="T1" fmla="*/ 12 h 12"/>
                <a:gd name="T2" fmla="*/ 36 w 40"/>
                <a:gd name="T3" fmla="*/ 8 h 12"/>
                <a:gd name="T4" fmla="*/ 38 w 40"/>
                <a:gd name="T5" fmla="*/ 4 h 12"/>
                <a:gd name="T6" fmla="*/ 38 w 40"/>
                <a:gd name="T7" fmla="*/ 1 h 12"/>
                <a:gd name="T8" fmla="*/ 38 w 40"/>
                <a:gd name="T9" fmla="*/ 0 h 12"/>
                <a:gd name="T10" fmla="*/ 40 w 40"/>
                <a:gd name="T11" fmla="*/ 0 h 12"/>
                <a:gd name="T12" fmla="*/ 0 w 40"/>
                <a:gd name="T13" fmla="*/ 0 h 12"/>
                <a:gd name="T14" fmla="*/ 0 w 40"/>
                <a:gd name="T15" fmla="*/ 4 h 12"/>
                <a:gd name="T16" fmla="*/ 11 w 40"/>
                <a:gd name="T17" fmla="*/ 12 h 12"/>
                <a:gd name="T18" fmla="*/ 34 w 40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2">
                  <a:moveTo>
                    <a:pt x="34" y="12"/>
                  </a:moveTo>
                  <a:lnTo>
                    <a:pt x="36" y="8"/>
                  </a:lnTo>
                  <a:lnTo>
                    <a:pt x="38" y="4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1" y="12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49" name="Freeform 545"/>
            <p:cNvSpPr/>
            <p:nvPr/>
          </p:nvSpPr>
          <p:spPr bwMode="auto">
            <a:xfrm>
              <a:off x="2129" y="2199"/>
              <a:ext cx="15" cy="4"/>
            </a:xfrm>
            <a:custGeom>
              <a:avLst/>
              <a:gdLst>
                <a:gd name="T0" fmla="*/ 43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3 w 46"/>
                <a:gd name="T7" fmla="*/ 11 h 11"/>
                <a:gd name="T8" fmla="*/ 43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3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43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0" name="Freeform 546"/>
            <p:cNvSpPr/>
            <p:nvPr/>
          </p:nvSpPr>
          <p:spPr bwMode="auto">
            <a:xfrm>
              <a:off x="2128" y="2196"/>
              <a:ext cx="17" cy="3"/>
            </a:xfrm>
            <a:custGeom>
              <a:avLst/>
              <a:gdLst>
                <a:gd name="T0" fmla="*/ 47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1 w 49"/>
                <a:gd name="T7" fmla="*/ 11 h 11"/>
                <a:gd name="T8" fmla="*/ 47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7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1" name="Freeform 547"/>
            <p:cNvSpPr/>
            <p:nvPr/>
          </p:nvSpPr>
          <p:spPr bwMode="auto">
            <a:xfrm>
              <a:off x="2128" y="2192"/>
              <a:ext cx="17" cy="4"/>
            </a:xfrm>
            <a:custGeom>
              <a:avLst/>
              <a:gdLst>
                <a:gd name="T0" fmla="*/ 51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2 w 51"/>
                <a:gd name="T7" fmla="*/ 11 h 11"/>
                <a:gd name="T8" fmla="*/ 51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2" name="Freeform 548"/>
            <p:cNvSpPr/>
            <p:nvPr/>
          </p:nvSpPr>
          <p:spPr bwMode="auto">
            <a:xfrm>
              <a:off x="2130" y="2170"/>
              <a:ext cx="12" cy="4"/>
            </a:xfrm>
            <a:custGeom>
              <a:avLst/>
              <a:gdLst>
                <a:gd name="T0" fmla="*/ 17 w 34"/>
                <a:gd name="T1" fmla="*/ 0 h 11"/>
                <a:gd name="T2" fmla="*/ 7 w 34"/>
                <a:gd name="T3" fmla="*/ 2 h 11"/>
                <a:gd name="T4" fmla="*/ 0 w 34"/>
                <a:gd name="T5" fmla="*/ 11 h 11"/>
                <a:gd name="T6" fmla="*/ 34 w 34"/>
                <a:gd name="T7" fmla="*/ 11 h 11"/>
                <a:gd name="T8" fmla="*/ 29 w 34"/>
                <a:gd name="T9" fmla="*/ 5 h 11"/>
                <a:gd name="T10" fmla="*/ 26 w 34"/>
                <a:gd name="T11" fmla="*/ 2 h 11"/>
                <a:gd name="T12" fmla="*/ 21 w 34"/>
                <a:gd name="T13" fmla="*/ 0 h 11"/>
                <a:gd name="T14" fmla="*/ 17 w 3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1">
                  <a:moveTo>
                    <a:pt x="17" y="0"/>
                  </a:moveTo>
                  <a:lnTo>
                    <a:pt x="7" y="2"/>
                  </a:lnTo>
                  <a:lnTo>
                    <a:pt x="0" y="11"/>
                  </a:lnTo>
                  <a:lnTo>
                    <a:pt x="34" y="11"/>
                  </a:lnTo>
                  <a:lnTo>
                    <a:pt x="29" y="5"/>
                  </a:lnTo>
                  <a:lnTo>
                    <a:pt x="26" y="2"/>
                  </a:lnTo>
                  <a:lnTo>
                    <a:pt x="2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3" name="Freeform 549"/>
            <p:cNvSpPr/>
            <p:nvPr/>
          </p:nvSpPr>
          <p:spPr bwMode="auto">
            <a:xfrm>
              <a:off x="2133" y="2207"/>
              <a:ext cx="8" cy="2"/>
            </a:xfrm>
            <a:custGeom>
              <a:avLst/>
              <a:gdLst>
                <a:gd name="T0" fmla="*/ 0 w 23"/>
                <a:gd name="T1" fmla="*/ 0 h 7"/>
                <a:gd name="T2" fmla="*/ 8 w 23"/>
                <a:gd name="T3" fmla="*/ 7 h 7"/>
                <a:gd name="T4" fmla="*/ 15 w 23"/>
                <a:gd name="T5" fmla="*/ 5 h 7"/>
                <a:gd name="T6" fmla="*/ 23 w 23"/>
                <a:gd name="T7" fmla="*/ 0 h 7"/>
                <a:gd name="T8" fmla="*/ 0 w 2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8" y="7"/>
                  </a:lnTo>
                  <a:lnTo>
                    <a:pt x="15" y="5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4" name="Freeform 550"/>
            <p:cNvSpPr/>
            <p:nvPr/>
          </p:nvSpPr>
          <p:spPr bwMode="auto">
            <a:xfrm>
              <a:off x="2092" y="2167"/>
              <a:ext cx="20" cy="44"/>
            </a:xfrm>
            <a:custGeom>
              <a:avLst/>
              <a:gdLst>
                <a:gd name="T0" fmla="*/ 21 w 60"/>
                <a:gd name="T1" fmla="*/ 19 h 131"/>
                <a:gd name="T2" fmla="*/ 23 w 60"/>
                <a:gd name="T3" fmla="*/ 23 h 131"/>
                <a:gd name="T4" fmla="*/ 23 w 60"/>
                <a:gd name="T5" fmla="*/ 115 h 131"/>
                <a:gd name="T6" fmla="*/ 20 w 60"/>
                <a:gd name="T7" fmla="*/ 124 h 131"/>
                <a:gd name="T8" fmla="*/ 9 w 60"/>
                <a:gd name="T9" fmla="*/ 126 h 131"/>
                <a:gd name="T10" fmla="*/ 0 w 60"/>
                <a:gd name="T11" fmla="*/ 126 h 131"/>
                <a:gd name="T12" fmla="*/ 0 w 60"/>
                <a:gd name="T13" fmla="*/ 131 h 131"/>
                <a:gd name="T14" fmla="*/ 60 w 60"/>
                <a:gd name="T15" fmla="*/ 131 h 131"/>
                <a:gd name="T16" fmla="*/ 60 w 60"/>
                <a:gd name="T17" fmla="*/ 126 h 131"/>
                <a:gd name="T18" fmla="*/ 52 w 60"/>
                <a:gd name="T19" fmla="*/ 126 h 131"/>
                <a:gd name="T20" fmla="*/ 40 w 60"/>
                <a:gd name="T21" fmla="*/ 124 h 131"/>
                <a:gd name="T22" fmla="*/ 37 w 60"/>
                <a:gd name="T23" fmla="*/ 115 h 131"/>
                <a:gd name="T24" fmla="*/ 37 w 60"/>
                <a:gd name="T25" fmla="*/ 0 h 131"/>
                <a:gd name="T26" fmla="*/ 33 w 60"/>
                <a:gd name="T27" fmla="*/ 0 h 131"/>
                <a:gd name="T28" fmla="*/ 23 w 60"/>
                <a:gd name="T29" fmla="*/ 10 h 131"/>
                <a:gd name="T30" fmla="*/ 9 w 60"/>
                <a:gd name="T31" fmla="*/ 13 h 131"/>
                <a:gd name="T32" fmla="*/ 0 w 60"/>
                <a:gd name="T33" fmla="*/ 13 h 131"/>
                <a:gd name="T34" fmla="*/ 0 w 60"/>
                <a:gd name="T35" fmla="*/ 17 h 131"/>
                <a:gd name="T36" fmla="*/ 15 w 60"/>
                <a:gd name="T37" fmla="*/ 17 h 131"/>
                <a:gd name="T38" fmla="*/ 21 w 60"/>
                <a:gd name="T3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131">
                  <a:moveTo>
                    <a:pt x="21" y="19"/>
                  </a:moveTo>
                  <a:lnTo>
                    <a:pt x="23" y="23"/>
                  </a:lnTo>
                  <a:lnTo>
                    <a:pt x="23" y="115"/>
                  </a:lnTo>
                  <a:lnTo>
                    <a:pt x="20" y="124"/>
                  </a:lnTo>
                  <a:lnTo>
                    <a:pt x="9" y="126"/>
                  </a:lnTo>
                  <a:lnTo>
                    <a:pt x="0" y="126"/>
                  </a:lnTo>
                  <a:lnTo>
                    <a:pt x="0" y="131"/>
                  </a:lnTo>
                  <a:lnTo>
                    <a:pt x="60" y="131"/>
                  </a:lnTo>
                  <a:lnTo>
                    <a:pt x="60" y="126"/>
                  </a:lnTo>
                  <a:lnTo>
                    <a:pt x="52" y="126"/>
                  </a:lnTo>
                  <a:lnTo>
                    <a:pt x="40" y="124"/>
                  </a:lnTo>
                  <a:lnTo>
                    <a:pt x="37" y="115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23" y="10"/>
                  </a:lnTo>
                  <a:lnTo>
                    <a:pt x="9" y="13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5" y="17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5" name="Freeform 551"/>
            <p:cNvSpPr>
              <a:spLocks noEditPoints="1"/>
            </p:cNvSpPr>
            <p:nvPr/>
          </p:nvSpPr>
          <p:spPr bwMode="auto">
            <a:xfrm>
              <a:off x="1788" y="2169"/>
              <a:ext cx="27" cy="44"/>
            </a:xfrm>
            <a:custGeom>
              <a:avLst/>
              <a:gdLst>
                <a:gd name="T0" fmla="*/ 79 w 81"/>
                <a:gd name="T1" fmla="*/ 49 h 131"/>
                <a:gd name="T2" fmla="*/ 73 w 81"/>
                <a:gd name="T3" fmla="*/ 24 h 131"/>
                <a:gd name="T4" fmla="*/ 62 w 81"/>
                <a:gd name="T5" fmla="*/ 8 h 131"/>
                <a:gd name="T6" fmla="*/ 48 w 81"/>
                <a:gd name="T7" fmla="*/ 0 h 131"/>
                <a:gd name="T8" fmla="*/ 31 w 81"/>
                <a:gd name="T9" fmla="*/ 0 h 131"/>
                <a:gd name="T10" fmla="*/ 10 w 81"/>
                <a:gd name="T11" fmla="*/ 17 h 131"/>
                <a:gd name="T12" fmla="*/ 2 w 81"/>
                <a:gd name="T13" fmla="*/ 38 h 131"/>
                <a:gd name="T14" fmla="*/ 0 w 81"/>
                <a:gd name="T15" fmla="*/ 64 h 131"/>
                <a:gd name="T16" fmla="*/ 2 w 81"/>
                <a:gd name="T17" fmla="*/ 92 h 131"/>
                <a:gd name="T18" fmla="*/ 10 w 81"/>
                <a:gd name="T19" fmla="*/ 113 h 131"/>
                <a:gd name="T20" fmla="*/ 24 w 81"/>
                <a:gd name="T21" fmla="*/ 126 h 131"/>
                <a:gd name="T22" fmla="*/ 41 w 81"/>
                <a:gd name="T23" fmla="*/ 131 h 131"/>
                <a:gd name="T24" fmla="*/ 52 w 81"/>
                <a:gd name="T25" fmla="*/ 127 h 131"/>
                <a:gd name="T26" fmla="*/ 59 w 81"/>
                <a:gd name="T27" fmla="*/ 123 h 131"/>
                <a:gd name="T28" fmla="*/ 70 w 81"/>
                <a:gd name="T29" fmla="*/ 113 h 131"/>
                <a:gd name="T30" fmla="*/ 71 w 81"/>
                <a:gd name="T31" fmla="*/ 107 h 131"/>
                <a:gd name="T32" fmla="*/ 73 w 81"/>
                <a:gd name="T33" fmla="*/ 98 h 131"/>
                <a:gd name="T34" fmla="*/ 77 w 81"/>
                <a:gd name="T35" fmla="*/ 91 h 131"/>
                <a:gd name="T36" fmla="*/ 79 w 81"/>
                <a:gd name="T37" fmla="*/ 70 h 131"/>
                <a:gd name="T38" fmla="*/ 81 w 81"/>
                <a:gd name="T39" fmla="*/ 64 h 131"/>
                <a:gd name="T40" fmla="*/ 46 w 81"/>
                <a:gd name="T41" fmla="*/ 5 h 131"/>
                <a:gd name="T42" fmla="*/ 54 w 81"/>
                <a:gd name="T43" fmla="*/ 14 h 131"/>
                <a:gd name="T44" fmla="*/ 61 w 81"/>
                <a:gd name="T45" fmla="*/ 29 h 131"/>
                <a:gd name="T46" fmla="*/ 65 w 81"/>
                <a:gd name="T47" fmla="*/ 50 h 131"/>
                <a:gd name="T48" fmla="*/ 65 w 81"/>
                <a:gd name="T49" fmla="*/ 67 h 131"/>
                <a:gd name="T50" fmla="*/ 65 w 81"/>
                <a:gd name="T51" fmla="*/ 78 h 131"/>
                <a:gd name="T52" fmla="*/ 61 w 81"/>
                <a:gd name="T53" fmla="*/ 100 h 131"/>
                <a:gd name="T54" fmla="*/ 54 w 81"/>
                <a:gd name="T55" fmla="*/ 115 h 131"/>
                <a:gd name="T56" fmla="*/ 46 w 81"/>
                <a:gd name="T57" fmla="*/ 123 h 131"/>
                <a:gd name="T58" fmla="*/ 35 w 81"/>
                <a:gd name="T59" fmla="*/ 123 h 131"/>
                <a:gd name="T60" fmla="*/ 25 w 81"/>
                <a:gd name="T61" fmla="*/ 115 h 131"/>
                <a:gd name="T62" fmla="*/ 13 w 81"/>
                <a:gd name="T63" fmla="*/ 64 h 131"/>
                <a:gd name="T64" fmla="*/ 30 w 81"/>
                <a:gd name="T65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" h="131">
                  <a:moveTo>
                    <a:pt x="81" y="64"/>
                  </a:moveTo>
                  <a:lnTo>
                    <a:pt x="79" y="49"/>
                  </a:lnTo>
                  <a:lnTo>
                    <a:pt x="77" y="37"/>
                  </a:lnTo>
                  <a:lnTo>
                    <a:pt x="73" y="24"/>
                  </a:lnTo>
                  <a:lnTo>
                    <a:pt x="70" y="16"/>
                  </a:lnTo>
                  <a:lnTo>
                    <a:pt x="62" y="8"/>
                  </a:lnTo>
                  <a:lnTo>
                    <a:pt x="56" y="4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4"/>
                  </a:lnTo>
                  <a:lnTo>
                    <a:pt x="10" y="17"/>
                  </a:lnTo>
                  <a:lnTo>
                    <a:pt x="4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4" y="103"/>
                  </a:lnTo>
                  <a:lnTo>
                    <a:pt x="10" y="113"/>
                  </a:lnTo>
                  <a:lnTo>
                    <a:pt x="16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6" y="126"/>
                  </a:lnTo>
                  <a:lnTo>
                    <a:pt x="59" y="123"/>
                  </a:lnTo>
                  <a:lnTo>
                    <a:pt x="62" y="120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3" y="98"/>
                  </a:lnTo>
                  <a:lnTo>
                    <a:pt x="75" y="96"/>
                  </a:lnTo>
                  <a:lnTo>
                    <a:pt x="77" y="91"/>
                  </a:lnTo>
                  <a:lnTo>
                    <a:pt x="79" y="78"/>
                  </a:lnTo>
                  <a:lnTo>
                    <a:pt x="79" y="70"/>
                  </a:lnTo>
                  <a:lnTo>
                    <a:pt x="79" y="67"/>
                  </a:lnTo>
                  <a:lnTo>
                    <a:pt x="81" y="64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0" y="9"/>
                  </a:lnTo>
                  <a:lnTo>
                    <a:pt x="54" y="14"/>
                  </a:lnTo>
                  <a:lnTo>
                    <a:pt x="59" y="22"/>
                  </a:lnTo>
                  <a:lnTo>
                    <a:pt x="61" y="29"/>
                  </a:lnTo>
                  <a:lnTo>
                    <a:pt x="64" y="39"/>
                  </a:lnTo>
                  <a:lnTo>
                    <a:pt x="65" y="50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70"/>
                  </a:lnTo>
                  <a:lnTo>
                    <a:pt x="65" y="78"/>
                  </a:lnTo>
                  <a:lnTo>
                    <a:pt x="64" y="90"/>
                  </a:lnTo>
                  <a:lnTo>
                    <a:pt x="61" y="100"/>
                  </a:lnTo>
                  <a:lnTo>
                    <a:pt x="59" y="109"/>
                  </a:lnTo>
                  <a:lnTo>
                    <a:pt x="54" y="115"/>
                  </a:lnTo>
                  <a:lnTo>
                    <a:pt x="50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3" y="64"/>
                  </a:lnTo>
                  <a:lnTo>
                    <a:pt x="21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6" name="Freeform 552"/>
            <p:cNvSpPr/>
            <p:nvPr/>
          </p:nvSpPr>
          <p:spPr bwMode="auto">
            <a:xfrm>
              <a:off x="1795" y="2177"/>
              <a:ext cx="15" cy="4"/>
            </a:xfrm>
            <a:custGeom>
              <a:avLst/>
              <a:gdLst>
                <a:gd name="T0" fmla="*/ 46 w 46"/>
                <a:gd name="T1" fmla="*/ 11 h 11"/>
                <a:gd name="T2" fmla="*/ 41 w 46"/>
                <a:gd name="T3" fmla="*/ 0 h 11"/>
                <a:gd name="T4" fmla="*/ 2 w 46"/>
                <a:gd name="T5" fmla="*/ 0 h 11"/>
                <a:gd name="T6" fmla="*/ 0 w 46"/>
                <a:gd name="T7" fmla="*/ 11 h 11"/>
                <a:gd name="T8" fmla="*/ 46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6" y="11"/>
                  </a:moveTo>
                  <a:lnTo>
                    <a:pt x="41" y="0"/>
                  </a:lnTo>
                  <a:lnTo>
                    <a:pt x="2" y="0"/>
                  </a:lnTo>
                  <a:lnTo>
                    <a:pt x="0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7" name="Freeform 553"/>
            <p:cNvSpPr/>
            <p:nvPr/>
          </p:nvSpPr>
          <p:spPr bwMode="auto">
            <a:xfrm>
              <a:off x="1795" y="2174"/>
              <a:ext cx="13" cy="3"/>
            </a:xfrm>
            <a:custGeom>
              <a:avLst/>
              <a:gdLst>
                <a:gd name="T0" fmla="*/ 39 w 39"/>
                <a:gd name="T1" fmla="*/ 10 h 10"/>
                <a:gd name="T2" fmla="*/ 38 w 39"/>
                <a:gd name="T3" fmla="*/ 8 h 10"/>
                <a:gd name="T4" fmla="*/ 34 w 39"/>
                <a:gd name="T5" fmla="*/ 0 h 10"/>
                <a:gd name="T6" fmla="*/ 5 w 39"/>
                <a:gd name="T7" fmla="*/ 0 h 10"/>
                <a:gd name="T8" fmla="*/ 0 w 39"/>
                <a:gd name="T9" fmla="*/ 8 h 10"/>
                <a:gd name="T10" fmla="*/ 0 w 39"/>
                <a:gd name="T11" fmla="*/ 10 h 10"/>
                <a:gd name="T12" fmla="*/ 39 w 3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0">
                  <a:moveTo>
                    <a:pt x="39" y="10"/>
                  </a:moveTo>
                  <a:lnTo>
                    <a:pt x="38" y="8"/>
                  </a:lnTo>
                  <a:lnTo>
                    <a:pt x="34" y="0"/>
                  </a:lnTo>
                  <a:lnTo>
                    <a:pt x="5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9" y="1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8" name="Freeform 554"/>
            <p:cNvSpPr/>
            <p:nvPr/>
          </p:nvSpPr>
          <p:spPr bwMode="auto">
            <a:xfrm>
              <a:off x="1797" y="2171"/>
              <a:ext cx="10" cy="3"/>
            </a:xfrm>
            <a:custGeom>
              <a:avLst/>
              <a:gdLst>
                <a:gd name="T0" fmla="*/ 15 w 29"/>
                <a:gd name="T1" fmla="*/ 0 h 9"/>
                <a:gd name="T2" fmla="*/ 6 w 29"/>
                <a:gd name="T3" fmla="*/ 1 h 9"/>
                <a:gd name="T4" fmla="*/ 0 w 29"/>
                <a:gd name="T5" fmla="*/ 9 h 9"/>
                <a:gd name="T6" fmla="*/ 29 w 29"/>
                <a:gd name="T7" fmla="*/ 9 h 9"/>
                <a:gd name="T8" fmla="*/ 22 w 29"/>
                <a:gd name="T9" fmla="*/ 1 h 9"/>
                <a:gd name="T10" fmla="*/ 15 w 2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15" y="0"/>
                  </a:moveTo>
                  <a:lnTo>
                    <a:pt x="6" y="1"/>
                  </a:lnTo>
                  <a:lnTo>
                    <a:pt x="0" y="9"/>
                  </a:lnTo>
                  <a:lnTo>
                    <a:pt x="29" y="9"/>
                  </a:lnTo>
                  <a:lnTo>
                    <a:pt x="22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59" name="Freeform 555"/>
            <p:cNvSpPr/>
            <p:nvPr/>
          </p:nvSpPr>
          <p:spPr bwMode="auto">
            <a:xfrm>
              <a:off x="1793" y="2185"/>
              <a:ext cx="17" cy="3"/>
            </a:xfrm>
            <a:custGeom>
              <a:avLst/>
              <a:gdLst>
                <a:gd name="T0" fmla="*/ 2 w 52"/>
                <a:gd name="T1" fmla="*/ 0 h 10"/>
                <a:gd name="T2" fmla="*/ 0 w 52"/>
                <a:gd name="T3" fmla="*/ 10 h 10"/>
                <a:gd name="T4" fmla="*/ 52 w 52"/>
                <a:gd name="T5" fmla="*/ 10 h 10"/>
                <a:gd name="T6" fmla="*/ 52 w 52"/>
                <a:gd name="T7" fmla="*/ 0 h 10"/>
                <a:gd name="T8" fmla="*/ 2 w 5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0">
                  <a:moveTo>
                    <a:pt x="2" y="0"/>
                  </a:moveTo>
                  <a:lnTo>
                    <a:pt x="0" y="10"/>
                  </a:lnTo>
                  <a:lnTo>
                    <a:pt x="52" y="10"/>
                  </a:lnTo>
                  <a:lnTo>
                    <a:pt x="5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0" name="Freeform 556"/>
            <p:cNvSpPr/>
            <p:nvPr/>
          </p:nvSpPr>
          <p:spPr bwMode="auto">
            <a:xfrm>
              <a:off x="1793" y="2188"/>
              <a:ext cx="17" cy="4"/>
            </a:xfrm>
            <a:custGeom>
              <a:avLst/>
              <a:gdLst>
                <a:gd name="T0" fmla="*/ 53 w 53"/>
                <a:gd name="T1" fmla="*/ 12 h 12"/>
                <a:gd name="T2" fmla="*/ 53 w 53"/>
                <a:gd name="T3" fmla="*/ 7 h 12"/>
                <a:gd name="T4" fmla="*/ 53 w 53"/>
                <a:gd name="T5" fmla="*/ 0 h 12"/>
                <a:gd name="T6" fmla="*/ 1 w 53"/>
                <a:gd name="T7" fmla="*/ 0 h 12"/>
                <a:gd name="T8" fmla="*/ 0 w 53"/>
                <a:gd name="T9" fmla="*/ 7 h 12"/>
                <a:gd name="T10" fmla="*/ 1 w 53"/>
                <a:gd name="T11" fmla="*/ 12 h 12"/>
                <a:gd name="T12" fmla="*/ 53 w 5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2">
                  <a:moveTo>
                    <a:pt x="53" y="12"/>
                  </a:moveTo>
                  <a:lnTo>
                    <a:pt x="53" y="7"/>
                  </a:lnTo>
                  <a:lnTo>
                    <a:pt x="53" y="0"/>
                  </a:lnTo>
                  <a:lnTo>
                    <a:pt x="1" y="0"/>
                  </a:lnTo>
                  <a:lnTo>
                    <a:pt x="0" y="7"/>
                  </a:lnTo>
                  <a:lnTo>
                    <a:pt x="1" y="12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1" name="Freeform 557"/>
            <p:cNvSpPr/>
            <p:nvPr/>
          </p:nvSpPr>
          <p:spPr bwMode="auto">
            <a:xfrm>
              <a:off x="1794" y="2181"/>
              <a:ext cx="16" cy="4"/>
            </a:xfrm>
            <a:custGeom>
              <a:avLst/>
              <a:gdLst>
                <a:gd name="T0" fmla="*/ 0 w 50"/>
                <a:gd name="T1" fmla="*/ 12 h 12"/>
                <a:gd name="T2" fmla="*/ 50 w 50"/>
                <a:gd name="T3" fmla="*/ 12 h 12"/>
                <a:gd name="T4" fmla="*/ 49 w 50"/>
                <a:gd name="T5" fmla="*/ 0 h 12"/>
                <a:gd name="T6" fmla="*/ 3 w 50"/>
                <a:gd name="T7" fmla="*/ 0 h 12"/>
                <a:gd name="T8" fmla="*/ 0 w 5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12"/>
                  </a:moveTo>
                  <a:lnTo>
                    <a:pt x="50" y="12"/>
                  </a:lnTo>
                  <a:lnTo>
                    <a:pt x="49" y="0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2" name="Freeform 558"/>
            <p:cNvSpPr/>
            <p:nvPr/>
          </p:nvSpPr>
          <p:spPr bwMode="auto">
            <a:xfrm>
              <a:off x="1795" y="2203"/>
              <a:ext cx="14" cy="4"/>
            </a:xfrm>
            <a:custGeom>
              <a:avLst/>
              <a:gdLst>
                <a:gd name="T0" fmla="*/ 36 w 42"/>
                <a:gd name="T1" fmla="*/ 12 h 12"/>
                <a:gd name="T2" fmla="*/ 39 w 42"/>
                <a:gd name="T3" fmla="*/ 7 h 12"/>
                <a:gd name="T4" fmla="*/ 42 w 42"/>
                <a:gd name="T5" fmla="*/ 0 h 12"/>
                <a:gd name="T6" fmla="*/ 0 w 42"/>
                <a:gd name="T7" fmla="*/ 0 h 12"/>
                <a:gd name="T8" fmla="*/ 1 w 42"/>
                <a:gd name="T9" fmla="*/ 7 h 12"/>
                <a:gd name="T10" fmla="*/ 5 w 42"/>
                <a:gd name="T11" fmla="*/ 12 h 12"/>
                <a:gd name="T12" fmla="*/ 36 w 4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2">
                  <a:moveTo>
                    <a:pt x="36" y="12"/>
                  </a:moveTo>
                  <a:lnTo>
                    <a:pt x="39" y="7"/>
                  </a:lnTo>
                  <a:lnTo>
                    <a:pt x="42" y="0"/>
                  </a:lnTo>
                  <a:lnTo>
                    <a:pt x="0" y="0"/>
                  </a:lnTo>
                  <a:lnTo>
                    <a:pt x="1" y="7"/>
                  </a:lnTo>
                  <a:lnTo>
                    <a:pt x="5" y="12"/>
                  </a:lnTo>
                  <a:lnTo>
                    <a:pt x="36" y="12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3" name="Freeform 559"/>
            <p:cNvSpPr/>
            <p:nvPr/>
          </p:nvSpPr>
          <p:spPr bwMode="auto">
            <a:xfrm>
              <a:off x="1795" y="2199"/>
              <a:ext cx="15" cy="4"/>
            </a:xfrm>
            <a:custGeom>
              <a:avLst/>
              <a:gdLst>
                <a:gd name="T0" fmla="*/ 43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1 w 46"/>
                <a:gd name="T7" fmla="*/ 11 h 11"/>
                <a:gd name="T8" fmla="*/ 43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3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3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4" name="Freeform 560"/>
            <p:cNvSpPr/>
            <p:nvPr/>
          </p:nvSpPr>
          <p:spPr bwMode="auto">
            <a:xfrm>
              <a:off x="1793" y="2196"/>
              <a:ext cx="17" cy="3"/>
            </a:xfrm>
            <a:custGeom>
              <a:avLst/>
              <a:gdLst>
                <a:gd name="T0" fmla="*/ 50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4 w 51"/>
                <a:gd name="T7" fmla="*/ 11 h 11"/>
                <a:gd name="T8" fmla="*/ 50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0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5" name="Freeform 561"/>
            <p:cNvSpPr/>
            <p:nvPr/>
          </p:nvSpPr>
          <p:spPr bwMode="auto">
            <a:xfrm>
              <a:off x="1797" y="2207"/>
              <a:ext cx="10" cy="3"/>
            </a:xfrm>
            <a:custGeom>
              <a:avLst/>
              <a:gdLst>
                <a:gd name="T0" fmla="*/ 31 w 31"/>
                <a:gd name="T1" fmla="*/ 0 h 10"/>
                <a:gd name="T2" fmla="*/ 0 w 31"/>
                <a:gd name="T3" fmla="*/ 0 h 10"/>
                <a:gd name="T4" fmla="*/ 6 w 31"/>
                <a:gd name="T5" fmla="*/ 7 h 10"/>
                <a:gd name="T6" fmla="*/ 16 w 31"/>
                <a:gd name="T7" fmla="*/ 10 h 10"/>
                <a:gd name="T8" fmla="*/ 23 w 31"/>
                <a:gd name="T9" fmla="*/ 7 h 10"/>
                <a:gd name="T10" fmla="*/ 24 w 31"/>
                <a:gd name="T11" fmla="*/ 5 h 10"/>
                <a:gd name="T12" fmla="*/ 27 w 31"/>
                <a:gd name="T13" fmla="*/ 4 h 10"/>
                <a:gd name="T14" fmla="*/ 31 w 3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0">
                  <a:moveTo>
                    <a:pt x="31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6" y="10"/>
                  </a:lnTo>
                  <a:lnTo>
                    <a:pt x="23" y="7"/>
                  </a:lnTo>
                  <a:lnTo>
                    <a:pt x="24" y="5"/>
                  </a:lnTo>
                  <a:lnTo>
                    <a:pt x="27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6" name="Freeform 562"/>
            <p:cNvSpPr/>
            <p:nvPr/>
          </p:nvSpPr>
          <p:spPr bwMode="auto">
            <a:xfrm>
              <a:off x="1793" y="2192"/>
              <a:ext cx="17" cy="4"/>
            </a:xfrm>
            <a:custGeom>
              <a:avLst/>
              <a:gdLst>
                <a:gd name="T0" fmla="*/ 1 w 52"/>
                <a:gd name="T1" fmla="*/ 11 h 11"/>
                <a:gd name="T2" fmla="*/ 52 w 52"/>
                <a:gd name="T3" fmla="*/ 11 h 11"/>
                <a:gd name="T4" fmla="*/ 52 w 52"/>
                <a:gd name="T5" fmla="*/ 0 h 11"/>
                <a:gd name="T6" fmla="*/ 0 w 52"/>
                <a:gd name="T7" fmla="*/ 0 h 11"/>
                <a:gd name="T8" fmla="*/ 1 w 5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">
                  <a:moveTo>
                    <a:pt x="1" y="11"/>
                  </a:moveTo>
                  <a:lnTo>
                    <a:pt x="52" y="1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7" name="Freeform 563"/>
            <p:cNvSpPr>
              <a:spLocks noEditPoints="1"/>
            </p:cNvSpPr>
            <p:nvPr/>
          </p:nvSpPr>
          <p:spPr bwMode="auto">
            <a:xfrm>
              <a:off x="1500" y="2169"/>
              <a:ext cx="27" cy="44"/>
            </a:xfrm>
            <a:custGeom>
              <a:avLst/>
              <a:gdLst>
                <a:gd name="T0" fmla="*/ 31 w 82"/>
                <a:gd name="T1" fmla="*/ 0 h 131"/>
                <a:gd name="T2" fmla="*/ 17 w 82"/>
                <a:gd name="T3" fmla="*/ 9 h 131"/>
                <a:gd name="T4" fmla="*/ 6 w 82"/>
                <a:gd name="T5" fmla="*/ 26 h 131"/>
                <a:gd name="T6" fmla="*/ 0 w 82"/>
                <a:gd name="T7" fmla="*/ 50 h 131"/>
                <a:gd name="T8" fmla="*/ 0 w 82"/>
                <a:gd name="T9" fmla="*/ 79 h 131"/>
                <a:gd name="T10" fmla="*/ 6 w 82"/>
                <a:gd name="T11" fmla="*/ 103 h 131"/>
                <a:gd name="T12" fmla="*/ 17 w 82"/>
                <a:gd name="T13" fmla="*/ 120 h 131"/>
                <a:gd name="T14" fmla="*/ 31 w 82"/>
                <a:gd name="T15" fmla="*/ 130 h 131"/>
                <a:gd name="T16" fmla="*/ 48 w 82"/>
                <a:gd name="T17" fmla="*/ 130 h 131"/>
                <a:gd name="T18" fmla="*/ 57 w 82"/>
                <a:gd name="T19" fmla="*/ 126 h 131"/>
                <a:gd name="T20" fmla="*/ 71 w 82"/>
                <a:gd name="T21" fmla="*/ 113 h 131"/>
                <a:gd name="T22" fmla="*/ 73 w 82"/>
                <a:gd name="T23" fmla="*/ 107 h 131"/>
                <a:gd name="T24" fmla="*/ 75 w 82"/>
                <a:gd name="T25" fmla="*/ 98 h 131"/>
                <a:gd name="T26" fmla="*/ 79 w 82"/>
                <a:gd name="T27" fmla="*/ 91 h 131"/>
                <a:gd name="T28" fmla="*/ 81 w 82"/>
                <a:gd name="T29" fmla="*/ 70 h 131"/>
                <a:gd name="T30" fmla="*/ 82 w 82"/>
                <a:gd name="T31" fmla="*/ 64 h 131"/>
                <a:gd name="T32" fmla="*/ 79 w 82"/>
                <a:gd name="T33" fmla="*/ 37 h 131"/>
                <a:gd name="T34" fmla="*/ 71 w 82"/>
                <a:gd name="T35" fmla="*/ 16 h 131"/>
                <a:gd name="T36" fmla="*/ 57 w 82"/>
                <a:gd name="T37" fmla="*/ 4 h 131"/>
                <a:gd name="T38" fmla="*/ 41 w 82"/>
                <a:gd name="T39" fmla="*/ 0 h 131"/>
                <a:gd name="T40" fmla="*/ 46 w 82"/>
                <a:gd name="T41" fmla="*/ 5 h 131"/>
                <a:gd name="T42" fmla="*/ 56 w 82"/>
                <a:gd name="T43" fmla="*/ 14 h 131"/>
                <a:gd name="T44" fmla="*/ 62 w 82"/>
                <a:gd name="T45" fmla="*/ 29 h 131"/>
                <a:gd name="T46" fmla="*/ 65 w 82"/>
                <a:gd name="T47" fmla="*/ 50 h 131"/>
                <a:gd name="T48" fmla="*/ 65 w 82"/>
                <a:gd name="T49" fmla="*/ 67 h 131"/>
                <a:gd name="T50" fmla="*/ 65 w 82"/>
                <a:gd name="T51" fmla="*/ 78 h 131"/>
                <a:gd name="T52" fmla="*/ 62 w 82"/>
                <a:gd name="T53" fmla="*/ 100 h 131"/>
                <a:gd name="T54" fmla="*/ 56 w 82"/>
                <a:gd name="T55" fmla="*/ 115 h 131"/>
                <a:gd name="T56" fmla="*/ 46 w 82"/>
                <a:gd name="T57" fmla="*/ 123 h 131"/>
                <a:gd name="T58" fmla="*/ 35 w 82"/>
                <a:gd name="T59" fmla="*/ 123 h 131"/>
                <a:gd name="T60" fmla="*/ 25 w 82"/>
                <a:gd name="T61" fmla="*/ 115 h 131"/>
                <a:gd name="T62" fmla="*/ 14 w 82"/>
                <a:gd name="T63" fmla="*/ 64 h 131"/>
                <a:gd name="T64" fmla="*/ 30 w 82"/>
                <a:gd name="T65" fmla="*/ 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31">
                  <a:moveTo>
                    <a:pt x="41" y="0"/>
                  </a:moveTo>
                  <a:lnTo>
                    <a:pt x="31" y="0"/>
                  </a:lnTo>
                  <a:lnTo>
                    <a:pt x="24" y="4"/>
                  </a:lnTo>
                  <a:lnTo>
                    <a:pt x="17" y="9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2" y="38"/>
                  </a:lnTo>
                  <a:lnTo>
                    <a:pt x="0" y="50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2" y="92"/>
                  </a:lnTo>
                  <a:lnTo>
                    <a:pt x="6" y="103"/>
                  </a:lnTo>
                  <a:lnTo>
                    <a:pt x="12" y="113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30"/>
                  </a:lnTo>
                  <a:lnTo>
                    <a:pt x="41" y="131"/>
                  </a:lnTo>
                  <a:lnTo>
                    <a:pt x="48" y="130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64" y="120"/>
                  </a:lnTo>
                  <a:lnTo>
                    <a:pt x="71" y="113"/>
                  </a:lnTo>
                  <a:lnTo>
                    <a:pt x="71" y="109"/>
                  </a:lnTo>
                  <a:lnTo>
                    <a:pt x="73" y="107"/>
                  </a:lnTo>
                  <a:lnTo>
                    <a:pt x="75" y="102"/>
                  </a:lnTo>
                  <a:lnTo>
                    <a:pt x="75" y="98"/>
                  </a:lnTo>
                  <a:lnTo>
                    <a:pt x="76" y="96"/>
                  </a:lnTo>
                  <a:lnTo>
                    <a:pt x="79" y="91"/>
                  </a:lnTo>
                  <a:lnTo>
                    <a:pt x="81" y="78"/>
                  </a:lnTo>
                  <a:lnTo>
                    <a:pt x="81" y="70"/>
                  </a:lnTo>
                  <a:lnTo>
                    <a:pt x="81" y="67"/>
                  </a:lnTo>
                  <a:lnTo>
                    <a:pt x="82" y="64"/>
                  </a:lnTo>
                  <a:lnTo>
                    <a:pt x="81" y="49"/>
                  </a:lnTo>
                  <a:lnTo>
                    <a:pt x="79" y="37"/>
                  </a:lnTo>
                  <a:lnTo>
                    <a:pt x="75" y="24"/>
                  </a:lnTo>
                  <a:lnTo>
                    <a:pt x="71" y="16"/>
                  </a:lnTo>
                  <a:lnTo>
                    <a:pt x="64" y="8"/>
                  </a:lnTo>
                  <a:lnTo>
                    <a:pt x="57" y="4"/>
                  </a:lnTo>
                  <a:lnTo>
                    <a:pt x="48" y="0"/>
                  </a:lnTo>
                  <a:lnTo>
                    <a:pt x="41" y="0"/>
                  </a:lnTo>
                  <a:close/>
                  <a:moveTo>
                    <a:pt x="41" y="5"/>
                  </a:moveTo>
                  <a:lnTo>
                    <a:pt x="46" y="5"/>
                  </a:lnTo>
                  <a:lnTo>
                    <a:pt x="52" y="9"/>
                  </a:lnTo>
                  <a:lnTo>
                    <a:pt x="56" y="14"/>
                  </a:lnTo>
                  <a:lnTo>
                    <a:pt x="60" y="22"/>
                  </a:lnTo>
                  <a:lnTo>
                    <a:pt x="62" y="29"/>
                  </a:lnTo>
                  <a:lnTo>
                    <a:pt x="64" y="39"/>
                  </a:lnTo>
                  <a:lnTo>
                    <a:pt x="65" y="50"/>
                  </a:lnTo>
                  <a:lnTo>
                    <a:pt x="66" y="64"/>
                  </a:lnTo>
                  <a:lnTo>
                    <a:pt x="65" y="67"/>
                  </a:lnTo>
                  <a:lnTo>
                    <a:pt x="65" y="70"/>
                  </a:lnTo>
                  <a:lnTo>
                    <a:pt x="65" y="78"/>
                  </a:lnTo>
                  <a:lnTo>
                    <a:pt x="64" y="90"/>
                  </a:lnTo>
                  <a:lnTo>
                    <a:pt x="62" y="100"/>
                  </a:lnTo>
                  <a:lnTo>
                    <a:pt x="60" y="109"/>
                  </a:lnTo>
                  <a:lnTo>
                    <a:pt x="56" y="115"/>
                  </a:lnTo>
                  <a:lnTo>
                    <a:pt x="52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2" y="109"/>
                  </a:lnTo>
                  <a:lnTo>
                    <a:pt x="14" y="64"/>
                  </a:lnTo>
                  <a:lnTo>
                    <a:pt x="22" y="22"/>
                  </a:lnTo>
                  <a:lnTo>
                    <a:pt x="30" y="9"/>
                  </a:lnTo>
                  <a:lnTo>
                    <a:pt x="41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8" name="Freeform 564"/>
            <p:cNvSpPr/>
            <p:nvPr/>
          </p:nvSpPr>
          <p:spPr bwMode="auto">
            <a:xfrm>
              <a:off x="1507" y="2174"/>
              <a:ext cx="13" cy="3"/>
            </a:xfrm>
            <a:custGeom>
              <a:avLst/>
              <a:gdLst>
                <a:gd name="T0" fmla="*/ 6 w 40"/>
                <a:gd name="T1" fmla="*/ 0 h 10"/>
                <a:gd name="T2" fmla="*/ 0 w 40"/>
                <a:gd name="T3" fmla="*/ 8 h 10"/>
                <a:gd name="T4" fmla="*/ 0 w 40"/>
                <a:gd name="T5" fmla="*/ 10 h 10"/>
                <a:gd name="T6" fmla="*/ 40 w 40"/>
                <a:gd name="T7" fmla="*/ 10 h 10"/>
                <a:gd name="T8" fmla="*/ 38 w 40"/>
                <a:gd name="T9" fmla="*/ 8 h 10"/>
                <a:gd name="T10" fmla="*/ 35 w 40"/>
                <a:gd name="T11" fmla="*/ 0 h 10"/>
                <a:gd name="T12" fmla="*/ 6 w 4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">
                  <a:moveTo>
                    <a:pt x="6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40" y="10"/>
                  </a:lnTo>
                  <a:lnTo>
                    <a:pt x="38" y="8"/>
                  </a:lnTo>
                  <a:lnTo>
                    <a:pt x="3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69" name="Freeform 565"/>
            <p:cNvSpPr/>
            <p:nvPr/>
          </p:nvSpPr>
          <p:spPr bwMode="auto">
            <a:xfrm>
              <a:off x="1506" y="2177"/>
              <a:ext cx="15" cy="4"/>
            </a:xfrm>
            <a:custGeom>
              <a:avLst/>
              <a:gdLst>
                <a:gd name="T0" fmla="*/ 3 w 46"/>
                <a:gd name="T1" fmla="*/ 0 h 11"/>
                <a:gd name="T2" fmla="*/ 0 w 46"/>
                <a:gd name="T3" fmla="*/ 11 h 11"/>
                <a:gd name="T4" fmla="*/ 46 w 46"/>
                <a:gd name="T5" fmla="*/ 11 h 11"/>
                <a:gd name="T6" fmla="*/ 43 w 46"/>
                <a:gd name="T7" fmla="*/ 0 h 11"/>
                <a:gd name="T8" fmla="*/ 3 w 4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3" y="0"/>
                  </a:moveTo>
                  <a:lnTo>
                    <a:pt x="0" y="11"/>
                  </a:lnTo>
                  <a:lnTo>
                    <a:pt x="46" y="11"/>
                  </a:lnTo>
                  <a:lnTo>
                    <a:pt x="4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0" name="Freeform 566"/>
            <p:cNvSpPr/>
            <p:nvPr/>
          </p:nvSpPr>
          <p:spPr bwMode="auto">
            <a:xfrm>
              <a:off x="1504" y="2188"/>
              <a:ext cx="18" cy="4"/>
            </a:xfrm>
            <a:custGeom>
              <a:avLst/>
              <a:gdLst>
                <a:gd name="T0" fmla="*/ 0 w 52"/>
                <a:gd name="T1" fmla="*/ 7 h 12"/>
                <a:gd name="T2" fmla="*/ 2 w 52"/>
                <a:gd name="T3" fmla="*/ 12 h 12"/>
                <a:gd name="T4" fmla="*/ 52 w 52"/>
                <a:gd name="T5" fmla="*/ 12 h 12"/>
                <a:gd name="T6" fmla="*/ 52 w 52"/>
                <a:gd name="T7" fmla="*/ 7 h 12"/>
                <a:gd name="T8" fmla="*/ 52 w 52"/>
                <a:gd name="T9" fmla="*/ 0 h 12"/>
                <a:gd name="T10" fmla="*/ 2 w 52"/>
                <a:gd name="T11" fmla="*/ 0 h 12"/>
                <a:gd name="T12" fmla="*/ 0 w 52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2">
                  <a:moveTo>
                    <a:pt x="0" y="7"/>
                  </a:moveTo>
                  <a:lnTo>
                    <a:pt x="2" y="12"/>
                  </a:lnTo>
                  <a:lnTo>
                    <a:pt x="52" y="12"/>
                  </a:lnTo>
                  <a:lnTo>
                    <a:pt x="52" y="7"/>
                  </a:lnTo>
                  <a:lnTo>
                    <a:pt x="52" y="0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1" name="Freeform 567"/>
            <p:cNvSpPr/>
            <p:nvPr/>
          </p:nvSpPr>
          <p:spPr bwMode="auto">
            <a:xfrm>
              <a:off x="1505" y="2185"/>
              <a:ext cx="17" cy="3"/>
            </a:xfrm>
            <a:custGeom>
              <a:avLst/>
              <a:gdLst>
                <a:gd name="T0" fmla="*/ 2 w 50"/>
                <a:gd name="T1" fmla="*/ 0 h 10"/>
                <a:gd name="T2" fmla="*/ 0 w 50"/>
                <a:gd name="T3" fmla="*/ 10 h 10"/>
                <a:gd name="T4" fmla="*/ 50 w 50"/>
                <a:gd name="T5" fmla="*/ 10 h 10"/>
                <a:gd name="T6" fmla="*/ 50 w 50"/>
                <a:gd name="T7" fmla="*/ 0 h 10"/>
                <a:gd name="T8" fmla="*/ 2 w 5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">
                  <a:moveTo>
                    <a:pt x="2" y="0"/>
                  </a:moveTo>
                  <a:lnTo>
                    <a:pt x="0" y="10"/>
                  </a:lnTo>
                  <a:lnTo>
                    <a:pt x="50" y="10"/>
                  </a:lnTo>
                  <a:lnTo>
                    <a:pt x="5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2" name="Freeform 568"/>
            <p:cNvSpPr/>
            <p:nvPr/>
          </p:nvSpPr>
          <p:spPr bwMode="auto">
            <a:xfrm>
              <a:off x="1506" y="2181"/>
              <a:ext cx="16" cy="4"/>
            </a:xfrm>
            <a:custGeom>
              <a:avLst/>
              <a:gdLst>
                <a:gd name="T0" fmla="*/ 1 w 48"/>
                <a:gd name="T1" fmla="*/ 0 h 12"/>
                <a:gd name="T2" fmla="*/ 0 w 48"/>
                <a:gd name="T3" fmla="*/ 12 h 12"/>
                <a:gd name="T4" fmla="*/ 48 w 48"/>
                <a:gd name="T5" fmla="*/ 12 h 12"/>
                <a:gd name="T6" fmla="*/ 47 w 48"/>
                <a:gd name="T7" fmla="*/ 0 h 12"/>
                <a:gd name="T8" fmla="*/ 1 w 4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">
                  <a:moveTo>
                    <a:pt x="1" y="0"/>
                  </a:moveTo>
                  <a:lnTo>
                    <a:pt x="0" y="12"/>
                  </a:lnTo>
                  <a:lnTo>
                    <a:pt x="48" y="12"/>
                  </a:lnTo>
                  <a:lnTo>
                    <a:pt x="4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3" name="Freeform 569"/>
            <p:cNvSpPr/>
            <p:nvPr/>
          </p:nvSpPr>
          <p:spPr bwMode="auto">
            <a:xfrm>
              <a:off x="1509" y="2171"/>
              <a:ext cx="10" cy="3"/>
            </a:xfrm>
            <a:custGeom>
              <a:avLst/>
              <a:gdLst>
                <a:gd name="T0" fmla="*/ 29 w 29"/>
                <a:gd name="T1" fmla="*/ 9 h 9"/>
                <a:gd name="T2" fmla="*/ 22 w 29"/>
                <a:gd name="T3" fmla="*/ 1 h 9"/>
                <a:gd name="T4" fmla="*/ 13 w 29"/>
                <a:gd name="T5" fmla="*/ 0 h 9"/>
                <a:gd name="T6" fmla="*/ 5 w 29"/>
                <a:gd name="T7" fmla="*/ 1 h 9"/>
                <a:gd name="T8" fmla="*/ 0 w 29"/>
                <a:gd name="T9" fmla="*/ 9 h 9"/>
                <a:gd name="T10" fmla="*/ 29 w 29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9">
                  <a:moveTo>
                    <a:pt x="29" y="9"/>
                  </a:moveTo>
                  <a:lnTo>
                    <a:pt x="22" y="1"/>
                  </a:lnTo>
                  <a:lnTo>
                    <a:pt x="13" y="0"/>
                  </a:lnTo>
                  <a:lnTo>
                    <a:pt x="5" y="1"/>
                  </a:lnTo>
                  <a:lnTo>
                    <a:pt x="0" y="9"/>
                  </a:lnTo>
                  <a:lnTo>
                    <a:pt x="29" y="9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4" name="Freeform 570"/>
            <p:cNvSpPr/>
            <p:nvPr/>
          </p:nvSpPr>
          <p:spPr bwMode="auto">
            <a:xfrm>
              <a:off x="1505" y="2192"/>
              <a:ext cx="17" cy="4"/>
            </a:xfrm>
            <a:custGeom>
              <a:avLst/>
              <a:gdLst>
                <a:gd name="T0" fmla="*/ 50 w 50"/>
                <a:gd name="T1" fmla="*/ 0 h 11"/>
                <a:gd name="T2" fmla="*/ 0 w 50"/>
                <a:gd name="T3" fmla="*/ 0 h 11"/>
                <a:gd name="T4" fmla="*/ 1 w 50"/>
                <a:gd name="T5" fmla="*/ 11 h 11"/>
                <a:gd name="T6" fmla="*/ 50 w 50"/>
                <a:gd name="T7" fmla="*/ 11 h 11"/>
                <a:gd name="T8" fmla="*/ 5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50" y="0"/>
                  </a:moveTo>
                  <a:lnTo>
                    <a:pt x="0" y="0"/>
                  </a:lnTo>
                  <a:lnTo>
                    <a:pt x="1" y="11"/>
                  </a:lnTo>
                  <a:lnTo>
                    <a:pt x="50" y="1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5" name="Freeform 571"/>
            <p:cNvSpPr/>
            <p:nvPr/>
          </p:nvSpPr>
          <p:spPr bwMode="auto">
            <a:xfrm>
              <a:off x="1505" y="2196"/>
              <a:ext cx="17" cy="3"/>
            </a:xfrm>
            <a:custGeom>
              <a:avLst/>
              <a:gdLst>
                <a:gd name="T0" fmla="*/ 48 w 49"/>
                <a:gd name="T1" fmla="*/ 11 h 11"/>
                <a:gd name="T2" fmla="*/ 49 w 49"/>
                <a:gd name="T3" fmla="*/ 0 h 11"/>
                <a:gd name="T4" fmla="*/ 0 w 49"/>
                <a:gd name="T5" fmla="*/ 0 h 11"/>
                <a:gd name="T6" fmla="*/ 2 w 49"/>
                <a:gd name="T7" fmla="*/ 11 h 11"/>
                <a:gd name="T8" fmla="*/ 48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48" y="11"/>
                  </a:moveTo>
                  <a:lnTo>
                    <a:pt x="49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6" name="Freeform 572"/>
            <p:cNvSpPr/>
            <p:nvPr/>
          </p:nvSpPr>
          <p:spPr bwMode="auto">
            <a:xfrm>
              <a:off x="1506" y="2203"/>
              <a:ext cx="15" cy="4"/>
            </a:xfrm>
            <a:custGeom>
              <a:avLst/>
              <a:gdLst>
                <a:gd name="T0" fmla="*/ 40 w 43"/>
                <a:gd name="T1" fmla="*/ 7 h 12"/>
                <a:gd name="T2" fmla="*/ 43 w 43"/>
                <a:gd name="T3" fmla="*/ 0 h 12"/>
                <a:gd name="T4" fmla="*/ 0 w 43"/>
                <a:gd name="T5" fmla="*/ 0 h 12"/>
                <a:gd name="T6" fmla="*/ 2 w 43"/>
                <a:gd name="T7" fmla="*/ 7 h 12"/>
                <a:gd name="T8" fmla="*/ 5 w 43"/>
                <a:gd name="T9" fmla="*/ 12 h 12"/>
                <a:gd name="T10" fmla="*/ 38 w 43"/>
                <a:gd name="T11" fmla="*/ 12 h 12"/>
                <a:gd name="T12" fmla="*/ 40 w 43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2">
                  <a:moveTo>
                    <a:pt x="40" y="7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5" y="12"/>
                  </a:lnTo>
                  <a:lnTo>
                    <a:pt x="38" y="12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7" name="Freeform 573"/>
            <p:cNvSpPr/>
            <p:nvPr/>
          </p:nvSpPr>
          <p:spPr bwMode="auto">
            <a:xfrm>
              <a:off x="1506" y="2199"/>
              <a:ext cx="15" cy="4"/>
            </a:xfrm>
            <a:custGeom>
              <a:avLst/>
              <a:gdLst>
                <a:gd name="T0" fmla="*/ 44 w 46"/>
                <a:gd name="T1" fmla="*/ 11 h 11"/>
                <a:gd name="T2" fmla="*/ 46 w 46"/>
                <a:gd name="T3" fmla="*/ 0 h 11"/>
                <a:gd name="T4" fmla="*/ 0 w 46"/>
                <a:gd name="T5" fmla="*/ 0 h 11"/>
                <a:gd name="T6" fmla="*/ 1 w 46"/>
                <a:gd name="T7" fmla="*/ 11 h 11"/>
                <a:gd name="T8" fmla="*/ 44 w 4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44" y="11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8" name="Freeform 574"/>
            <p:cNvSpPr/>
            <p:nvPr/>
          </p:nvSpPr>
          <p:spPr bwMode="auto">
            <a:xfrm>
              <a:off x="1508" y="2207"/>
              <a:ext cx="11" cy="3"/>
            </a:xfrm>
            <a:custGeom>
              <a:avLst/>
              <a:gdLst>
                <a:gd name="T0" fmla="*/ 16 w 33"/>
                <a:gd name="T1" fmla="*/ 10 h 10"/>
                <a:gd name="T2" fmla="*/ 16 w 33"/>
                <a:gd name="T3" fmla="*/ 9 h 10"/>
                <a:gd name="T4" fmla="*/ 17 w 33"/>
                <a:gd name="T5" fmla="*/ 9 h 10"/>
                <a:gd name="T6" fmla="*/ 20 w 33"/>
                <a:gd name="T7" fmla="*/ 9 h 10"/>
                <a:gd name="T8" fmla="*/ 25 w 33"/>
                <a:gd name="T9" fmla="*/ 7 h 10"/>
                <a:gd name="T10" fmla="*/ 26 w 33"/>
                <a:gd name="T11" fmla="*/ 5 h 10"/>
                <a:gd name="T12" fmla="*/ 28 w 33"/>
                <a:gd name="T13" fmla="*/ 4 h 10"/>
                <a:gd name="T14" fmla="*/ 33 w 33"/>
                <a:gd name="T15" fmla="*/ 0 h 10"/>
                <a:gd name="T16" fmla="*/ 0 w 33"/>
                <a:gd name="T17" fmla="*/ 0 h 10"/>
                <a:gd name="T18" fmla="*/ 8 w 33"/>
                <a:gd name="T19" fmla="*/ 7 h 10"/>
                <a:gd name="T20" fmla="*/ 16 w 33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10">
                  <a:moveTo>
                    <a:pt x="16" y="10"/>
                  </a:moveTo>
                  <a:lnTo>
                    <a:pt x="16" y="9"/>
                  </a:lnTo>
                  <a:lnTo>
                    <a:pt x="17" y="9"/>
                  </a:lnTo>
                  <a:lnTo>
                    <a:pt x="20" y="9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3" y="0"/>
                  </a:lnTo>
                  <a:lnTo>
                    <a:pt x="0" y="0"/>
                  </a:lnTo>
                  <a:lnTo>
                    <a:pt x="8" y="7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79" name="Freeform 575"/>
            <p:cNvSpPr/>
            <p:nvPr/>
          </p:nvSpPr>
          <p:spPr bwMode="auto">
            <a:xfrm>
              <a:off x="1470" y="2169"/>
              <a:ext cx="20" cy="43"/>
            </a:xfrm>
            <a:custGeom>
              <a:avLst/>
              <a:gdLst>
                <a:gd name="T0" fmla="*/ 37 w 60"/>
                <a:gd name="T1" fmla="*/ 0 h 131"/>
                <a:gd name="T2" fmla="*/ 33 w 60"/>
                <a:gd name="T3" fmla="*/ 0 h 131"/>
                <a:gd name="T4" fmla="*/ 23 w 60"/>
                <a:gd name="T5" fmla="*/ 9 h 131"/>
                <a:gd name="T6" fmla="*/ 9 w 60"/>
                <a:gd name="T7" fmla="*/ 11 h 131"/>
                <a:gd name="T8" fmla="*/ 0 w 60"/>
                <a:gd name="T9" fmla="*/ 11 h 131"/>
                <a:gd name="T10" fmla="*/ 0 w 60"/>
                <a:gd name="T11" fmla="*/ 16 h 131"/>
                <a:gd name="T12" fmla="*/ 15 w 60"/>
                <a:gd name="T13" fmla="*/ 16 h 131"/>
                <a:gd name="T14" fmla="*/ 21 w 60"/>
                <a:gd name="T15" fmla="*/ 17 h 131"/>
                <a:gd name="T16" fmla="*/ 23 w 60"/>
                <a:gd name="T17" fmla="*/ 23 h 131"/>
                <a:gd name="T18" fmla="*/ 23 w 60"/>
                <a:gd name="T19" fmla="*/ 114 h 131"/>
                <a:gd name="T20" fmla="*/ 20 w 60"/>
                <a:gd name="T21" fmla="*/ 122 h 131"/>
                <a:gd name="T22" fmla="*/ 9 w 60"/>
                <a:gd name="T23" fmla="*/ 125 h 131"/>
                <a:gd name="T24" fmla="*/ 0 w 60"/>
                <a:gd name="T25" fmla="*/ 125 h 131"/>
                <a:gd name="T26" fmla="*/ 0 w 60"/>
                <a:gd name="T27" fmla="*/ 131 h 131"/>
                <a:gd name="T28" fmla="*/ 60 w 60"/>
                <a:gd name="T29" fmla="*/ 131 h 131"/>
                <a:gd name="T30" fmla="*/ 60 w 60"/>
                <a:gd name="T31" fmla="*/ 125 h 131"/>
                <a:gd name="T32" fmla="*/ 52 w 60"/>
                <a:gd name="T33" fmla="*/ 125 h 131"/>
                <a:gd name="T34" fmla="*/ 40 w 60"/>
                <a:gd name="T35" fmla="*/ 122 h 131"/>
                <a:gd name="T36" fmla="*/ 37 w 60"/>
                <a:gd name="T37" fmla="*/ 114 h 131"/>
                <a:gd name="T38" fmla="*/ 37 w 60"/>
                <a:gd name="T3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131">
                  <a:moveTo>
                    <a:pt x="37" y="0"/>
                  </a:moveTo>
                  <a:lnTo>
                    <a:pt x="33" y="0"/>
                  </a:lnTo>
                  <a:lnTo>
                    <a:pt x="2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15" y="16"/>
                  </a:lnTo>
                  <a:lnTo>
                    <a:pt x="21" y="17"/>
                  </a:lnTo>
                  <a:lnTo>
                    <a:pt x="23" y="23"/>
                  </a:lnTo>
                  <a:lnTo>
                    <a:pt x="23" y="114"/>
                  </a:lnTo>
                  <a:lnTo>
                    <a:pt x="20" y="122"/>
                  </a:lnTo>
                  <a:lnTo>
                    <a:pt x="9" y="125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60" y="131"/>
                  </a:lnTo>
                  <a:lnTo>
                    <a:pt x="60" y="125"/>
                  </a:lnTo>
                  <a:lnTo>
                    <a:pt x="52" y="125"/>
                  </a:lnTo>
                  <a:lnTo>
                    <a:pt x="40" y="122"/>
                  </a:lnTo>
                  <a:lnTo>
                    <a:pt x="37" y="11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0" name="Freeform 576"/>
            <p:cNvSpPr>
              <a:spLocks noEditPoints="1"/>
            </p:cNvSpPr>
            <p:nvPr/>
          </p:nvSpPr>
          <p:spPr bwMode="auto">
            <a:xfrm>
              <a:off x="1197" y="2172"/>
              <a:ext cx="27" cy="43"/>
            </a:xfrm>
            <a:custGeom>
              <a:avLst/>
              <a:gdLst>
                <a:gd name="T0" fmla="*/ 5 w 82"/>
                <a:gd name="T1" fmla="*/ 26 h 130"/>
                <a:gd name="T2" fmla="*/ 0 w 82"/>
                <a:gd name="T3" fmla="*/ 49 h 130"/>
                <a:gd name="T4" fmla="*/ 0 w 82"/>
                <a:gd name="T5" fmla="*/ 78 h 130"/>
                <a:gd name="T6" fmla="*/ 5 w 82"/>
                <a:gd name="T7" fmla="*/ 103 h 130"/>
                <a:gd name="T8" fmla="*/ 17 w 82"/>
                <a:gd name="T9" fmla="*/ 120 h 130"/>
                <a:gd name="T10" fmla="*/ 31 w 82"/>
                <a:gd name="T11" fmla="*/ 129 h 130"/>
                <a:gd name="T12" fmla="*/ 48 w 82"/>
                <a:gd name="T13" fmla="*/ 129 h 130"/>
                <a:gd name="T14" fmla="*/ 57 w 82"/>
                <a:gd name="T15" fmla="*/ 126 h 130"/>
                <a:gd name="T16" fmla="*/ 63 w 82"/>
                <a:gd name="T17" fmla="*/ 120 h 130"/>
                <a:gd name="T18" fmla="*/ 75 w 82"/>
                <a:gd name="T19" fmla="*/ 101 h 130"/>
                <a:gd name="T20" fmla="*/ 76 w 82"/>
                <a:gd name="T21" fmla="*/ 95 h 130"/>
                <a:gd name="T22" fmla="*/ 81 w 82"/>
                <a:gd name="T23" fmla="*/ 77 h 130"/>
                <a:gd name="T24" fmla="*/ 81 w 82"/>
                <a:gd name="T25" fmla="*/ 66 h 130"/>
                <a:gd name="T26" fmla="*/ 81 w 82"/>
                <a:gd name="T27" fmla="*/ 48 h 130"/>
                <a:gd name="T28" fmla="*/ 75 w 82"/>
                <a:gd name="T29" fmla="*/ 25 h 130"/>
                <a:gd name="T30" fmla="*/ 63 w 82"/>
                <a:gd name="T31" fmla="*/ 8 h 130"/>
                <a:gd name="T32" fmla="*/ 48 w 82"/>
                <a:gd name="T33" fmla="*/ 0 h 130"/>
                <a:gd name="T34" fmla="*/ 31 w 82"/>
                <a:gd name="T35" fmla="*/ 0 h 130"/>
                <a:gd name="T36" fmla="*/ 17 w 82"/>
                <a:gd name="T37" fmla="*/ 9 h 130"/>
                <a:gd name="T38" fmla="*/ 14 w 82"/>
                <a:gd name="T39" fmla="*/ 64 h 130"/>
                <a:gd name="T40" fmla="*/ 30 w 82"/>
                <a:gd name="T41" fmla="*/ 8 h 130"/>
                <a:gd name="T42" fmla="*/ 46 w 82"/>
                <a:gd name="T43" fmla="*/ 5 h 130"/>
                <a:gd name="T44" fmla="*/ 55 w 82"/>
                <a:gd name="T45" fmla="*/ 13 h 130"/>
                <a:gd name="T46" fmla="*/ 61 w 82"/>
                <a:gd name="T47" fmla="*/ 29 h 130"/>
                <a:gd name="T48" fmla="*/ 65 w 82"/>
                <a:gd name="T49" fmla="*/ 51 h 130"/>
                <a:gd name="T50" fmla="*/ 65 w 82"/>
                <a:gd name="T51" fmla="*/ 66 h 130"/>
                <a:gd name="T52" fmla="*/ 65 w 82"/>
                <a:gd name="T53" fmla="*/ 77 h 130"/>
                <a:gd name="T54" fmla="*/ 61 w 82"/>
                <a:gd name="T55" fmla="*/ 99 h 130"/>
                <a:gd name="T56" fmla="*/ 55 w 82"/>
                <a:gd name="T57" fmla="*/ 115 h 130"/>
                <a:gd name="T58" fmla="*/ 46 w 82"/>
                <a:gd name="T59" fmla="*/ 123 h 130"/>
                <a:gd name="T60" fmla="*/ 35 w 82"/>
                <a:gd name="T61" fmla="*/ 123 h 130"/>
                <a:gd name="T62" fmla="*/ 25 w 82"/>
                <a:gd name="T63" fmla="*/ 115 h 130"/>
                <a:gd name="T64" fmla="*/ 14 w 82"/>
                <a:gd name="T65" fmla="*/ 6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30">
                  <a:moveTo>
                    <a:pt x="11" y="18"/>
                  </a:moveTo>
                  <a:lnTo>
                    <a:pt x="5" y="26"/>
                  </a:lnTo>
                  <a:lnTo>
                    <a:pt x="2" y="37"/>
                  </a:lnTo>
                  <a:lnTo>
                    <a:pt x="0" y="49"/>
                  </a:lnTo>
                  <a:lnTo>
                    <a:pt x="0" y="64"/>
                  </a:lnTo>
                  <a:lnTo>
                    <a:pt x="0" y="78"/>
                  </a:lnTo>
                  <a:lnTo>
                    <a:pt x="2" y="92"/>
                  </a:lnTo>
                  <a:lnTo>
                    <a:pt x="5" y="103"/>
                  </a:lnTo>
                  <a:lnTo>
                    <a:pt x="11" y="112"/>
                  </a:lnTo>
                  <a:lnTo>
                    <a:pt x="17" y="120"/>
                  </a:lnTo>
                  <a:lnTo>
                    <a:pt x="24" y="126"/>
                  </a:lnTo>
                  <a:lnTo>
                    <a:pt x="31" y="129"/>
                  </a:lnTo>
                  <a:lnTo>
                    <a:pt x="41" y="130"/>
                  </a:lnTo>
                  <a:lnTo>
                    <a:pt x="48" y="129"/>
                  </a:lnTo>
                  <a:lnTo>
                    <a:pt x="52" y="127"/>
                  </a:lnTo>
                  <a:lnTo>
                    <a:pt x="57" y="126"/>
                  </a:lnTo>
                  <a:lnTo>
                    <a:pt x="59" y="122"/>
                  </a:lnTo>
                  <a:lnTo>
                    <a:pt x="63" y="120"/>
                  </a:lnTo>
                  <a:lnTo>
                    <a:pt x="70" y="112"/>
                  </a:lnTo>
                  <a:lnTo>
                    <a:pt x="75" y="101"/>
                  </a:lnTo>
                  <a:lnTo>
                    <a:pt x="75" y="98"/>
                  </a:lnTo>
                  <a:lnTo>
                    <a:pt x="76" y="95"/>
                  </a:lnTo>
                  <a:lnTo>
                    <a:pt x="78" y="91"/>
                  </a:lnTo>
                  <a:lnTo>
                    <a:pt x="81" y="77"/>
                  </a:lnTo>
                  <a:lnTo>
                    <a:pt x="81" y="70"/>
                  </a:lnTo>
                  <a:lnTo>
                    <a:pt x="81" y="66"/>
                  </a:lnTo>
                  <a:lnTo>
                    <a:pt x="82" y="64"/>
                  </a:lnTo>
                  <a:lnTo>
                    <a:pt x="81" y="48"/>
                  </a:lnTo>
                  <a:lnTo>
                    <a:pt x="78" y="36"/>
                  </a:lnTo>
                  <a:lnTo>
                    <a:pt x="75" y="25"/>
                  </a:lnTo>
                  <a:lnTo>
                    <a:pt x="70" y="17"/>
                  </a:lnTo>
                  <a:lnTo>
                    <a:pt x="63" y="8"/>
                  </a:lnTo>
                  <a:lnTo>
                    <a:pt x="57" y="3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7" y="9"/>
                  </a:lnTo>
                  <a:lnTo>
                    <a:pt x="11" y="18"/>
                  </a:lnTo>
                  <a:close/>
                  <a:moveTo>
                    <a:pt x="14" y="64"/>
                  </a:moveTo>
                  <a:lnTo>
                    <a:pt x="21" y="22"/>
                  </a:lnTo>
                  <a:lnTo>
                    <a:pt x="30" y="8"/>
                  </a:lnTo>
                  <a:lnTo>
                    <a:pt x="41" y="5"/>
                  </a:lnTo>
                  <a:lnTo>
                    <a:pt x="46" y="5"/>
                  </a:lnTo>
                  <a:lnTo>
                    <a:pt x="52" y="8"/>
                  </a:lnTo>
                  <a:lnTo>
                    <a:pt x="55" y="13"/>
                  </a:lnTo>
                  <a:lnTo>
                    <a:pt x="60" y="22"/>
                  </a:lnTo>
                  <a:lnTo>
                    <a:pt x="61" y="29"/>
                  </a:lnTo>
                  <a:lnTo>
                    <a:pt x="64" y="40"/>
                  </a:lnTo>
                  <a:lnTo>
                    <a:pt x="65" y="51"/>
                  </a:lnTo>
                  <a:lnTo>
                    <a:pt x="66" y="64"/>
                  </a:lnTo>
                  <a:lnTo>
                    <a:pt x="65" y="66"/>
                  </a:lnTo>
                  <a:lnTo>
                    <a:pt x="65" y="70"/>
                  </a:lnTo>
                  <a:lnTo>
                    <a:pt x="65" y="77"/>
                  </a:lnTo>
                  <a:lnTo>
                    <a:pt x="64" y="89"/>
                  </a:lnTo>
                  <a:lnTo>
                    <a:pt x="61" y="99"/>
                  </a:lnTo>
                  <a:lnTo>
                    <a:pt x="60" y="109"/>
                  </a:lnTo>
                  <a:lnTo>
                    <a:pt x="55" y="115"/>
                  </a:lnTo>
                  <a:lnTo>
                    <a:pt x="51" y="120"/>
                  </a:lnTo>
                  <a:lnTo>
                    <a:pt x="46" y="123"/>
                  </a:lnTo>
                  <a:lnTo>
                    <a:pt x="41" y="124"/>
                  </a:lnTo>
                  <a:lnTo>
                    <a:pt x="35" y="123"/>
                  </a:lnTo>
                  <a:lnTo>
                    <a:pt x="30" y="120"/>
                  </a:lnTo>
                  <a:lnTo>
                    <a:pt x="25" y="115"/>
                  </a:lnTo>
                  <a:lnTo>
                    <a:pt x="21" y="109"/>
                  </a:lnTo>
                  <a:lnTo>
                    <a:pt x="14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1" name="Freeform 577"/>
            <p:cNvSpPr/>
            <p:nvPr/>
          </p:nvSpPr>
          <p:spPr bwMode="auto">
            <a:xfrm>
              <a:off x="1204" y="2177"/>
              <a:ext cx="14" cy="4"/>
            </a:xfrm>
            <a:custGeom>
              <a:avLst/>
              <a:gdLst>
                <a:gd name="T0" fmla="*/ 4 w 42"/>
                <a:gd name="T1" fmla="*/ 0 h 11"/>
                <a:gd name="T2" fmla="*/ 0 w 42"/>
                <a:gd name="T3" fmla="*/ 7 h 11"/>
                <a:gd name="T4" fmla="*/ 0 w 42"/>
                <a:gd name="T5" fmla="*/ 11 h 11"/>
                <a:gd name="T6" fmla="*/ 42 w 42"/>
                <a:gd name="T7" fmla="*/ 11 h 11"/>
                <a:gd name="T8" fmla="*/ 39 w 42"/>
                <a:gd name="T9" fmla="*/ 7 h 11"/>
                <a:gd name="T10" fmla="*/ 37 w 42"/>
                <a:gd name="T11" fmla="*/ 0 h 11"/>
                <a:gd name="T12" fmla="*/ 4 w 4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4" y="0"/>
                  </a:moveTo>
                  <a:lnTo>
                    <a:pt x="0" y="7"/>
                  </a:lnTo>
                  <a:lnTo>
                    <a:pt x="0" y="11"/>
                  </a:lnTo>
                  <a:lnTo>
                    <a:pt x="42" y="11"/>
                  </a:lnTo>
                  <a:lnTo>
                    <a:pt x="39" y="7"/>
                  </a:lnTo>
                  <a:lnTo>
                    <a:pt x="37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2" name="Freeform 578"/>
            <p:cNvSpPr/>
            <p:nvPr/>
          </p:nvSpPr>
          <p:spPr bwMode="auto">
            <a:xfrm>
              <a:off x="1201" y="2192"/>
              <a:ext cx="18" cy="4"/>
            </a:xfrm>
            <a:custGeom>
              <a:avLst/>
              <a:gdLst>
                <a:gd name="T0" fmla="*/ 1 w 52"/>
                <a:gd name="T1" fmla="*/ 0 h 11"/>
                <a:gd name="T2" fmla="*/ 0 w 52"/>
                <a:gd name="T3" fmla="*/ 4 h 11"/>
                <a:gd name="T4" fmla="*/ 1 w 52"/>
                <a:gd name="T5" fmla="*/ 11 h 11"/>
                <a:gd name="T6" fmla="*/ 52 w 52"/>
                <a:gd name="T7" fmla="*/ 11 h 11"/>
                <a:gd name="T8" fmla="*/ 52 w 52"/>
                <a:gd name="T9" fmla="*/ 4 h 11"/>
                <a:gd name="T10" fmla="*/ 52 w 52"/>
                <a:gd name="T11" fmla="*/ 0 h 11"/>
                <a:gd name="T12" fmla="*/ 1 w 5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1">
                  <a:moveTo>
                    <a:pt x="1" y="0"/>
                  </a:moveTo>
                  <a:lnTo>
                    <a:pt x="0" y="4"/>
                  </a:lnTo>
                  <a:lnTo>
                    <a:pt x="1" y="11"/>
                  </a:lnTo>
                  <a:lnTo>
                    <a:pt x="52" y="11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3" name="Freeform 579"/>
            <p:cNvSpPr/>
            <p:nvPr/>
          </p:nvSpPr>
          <p:spPr bwMode="auto">
            <a:xfrm>
              <a:off x="1202" y="2188"/>
              <a:ext cx="17" cy="4"/>
            </a:xfrm>
            <a:custGeom>
              <a:avLst/>
              <a:gdLst>
                <a:gd name="T0" fmla="*/ 3 w 51"/>
                <a:gd name="T1" fmla="*/ 0 h 12"/>
                <a:gd name="T2" fmla="*/ 0 w 51"/>
                <a:gd name="T3" fmla="*/ 12 h 12"/>
                <a:gd name="T4" fmla="*/ 51 w 51"/>
                <a:gd name="T5" fmla="*/ 12 h 12"/>
                <a:gd name="T6" fmla="*/ 51 w 51"/>
                <a:gd name="T7" fmla="*/ 0 h 12"/>
                <a:gd name="T8" fmla="*/ 3 w 5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">
                  <a:moveTo>
                    <a:pt x="3" y="0"/>
                  </a:moveTo>
                  <a:lnTo>
                    <a:pt x="0" y="12"/>
                  </a:lnTo>
                  <a:lnTo>
                    <a:pt x="51" y="12"/>
                  </a:lnTo>
                  <a:lnTo>
                    <a:pt x="5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4" name="Freeform 580"/>
            <p:cNvSpPr/>
            <p:nvPr/>
          </p:nvSpPr>
          <p:spPr bwMode="auto">
            <a:xfrm>
              <a:off x="1203" y="2185"/>
              <a:ext cx="16" cy="3"/>
            </a:xfrm>
            <a:custGeom>
              <a:avLst/>
              <a:gdLst>
                <a:gd name="T0" fmla="*/ 1 w 48"/>
                <a:gd name="T1" fmla="*/ 0 h 10"/>
                <a:gd name="T2" fmla="*/ 0 w 48"/>
                <a:gd name="T3" fmla="*/ 10 h 10"/>
                <a:gd name="T4" fmla="*/ 48 w 48"/>
                <a:gd name="T5" fmla="*/ 10 h 10"/>
                <a:gd name="T6" fmla="*/ 47 w 48"/>
                <a:gd name="T7" fmla="*/ 0 h 10"/>
                <a:gd name="T8" fmla="*/ 1 w 4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">
                  <a:moveTo>
                    <a:pt x="1" y="0"/>
                  </a:moveTo>
                  <a:lnTo>
                    <a:pt x="0" y="10"/>
                  </a:lnTo>
                  <a:lnTo>
                    <a:pt x="48" y="10"/>
                  </a:lnTo>
                  <a:lnTo>
                    <a:pt x="47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5" name="Freeform 581"/>
            <p:cNvSpPr/>
            <p:nvPr/>
          </p:nvSpPr>
          <p:spPr bwMode="auto">
            <a:xfrm>
              <a:off x="1203" y="2181"/>
              <a:ext cx="15" cy="4"/>
            </a:xfrm>
            <a:custGeom>
              <a:avLst/>
              <a:gdLst>
                <a:gd name="T0" fmla="*/ 2 w 46"/>
                <a:gd name="T1" fmla="*/ 0 h 12"/>
                <a:gd name="T2" fmla="*/ 0 w 46"/>
                <a:gd name="T3" fmla="*/ 12 h 12"/>
                <a:gd name="T4" fmla="*/ 46 w 46"/>
                <a:gd name="T5" fmla="*/ 12 h 12"/>
                <a:gd name="T6" fmla="*/ 44 w 46"/>
                <a:gd name="T7" fmla="*/ 0 h 12"/>
                <a:gd name="T8" fmla="*/ 2 w 4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" y="0"/>
                  </a:moveTo>
                  <a:lnTo>
                    <a:pt x="0" y="12"/>
                  </a:lnTo>
                  <a:lnTo>
                    <a:pt x="46" y="12"/>
                  </a:lnTo>
                  <a:lnTo>
                    <a:pt x="4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6" name="Freeform 582"/>
            <p:cNvSpPr/>
            <p:nvPr/>
          </p:nvSpPr>
          <p:spPr bwMode="auto">
            <a:xfrm>
              <a:off x="1205" y="2174"/>
              <a:ext cx="11" cy="3"/>
            </a:xfrm>
            <a:custGeom>
              <a:avLst/>
              <a:gdLst>
                <a:gd name="T0" fmla="*/ 33 w 33"/>
                <a:gd name="T1" fmla="*/ 10 h 10"/>
                <a:gd name="T2" fmla="*/ 28 w 33"/>
                <a:gd name="T3" fmla="*/ 4 h 10"/>
                <a:gd name="T4" fmla="*/ 24 w 33"/>
                <a:gd name="T5" fmla="*/ 2 h 10"/>
                <a:gd name="T6" fmla="*/ 19 w 33"/>
                <a:gd name="T7" fmla="*/ 0 h 10"/>
                <a:gd name="T8" fmla="*/ 16 w 33"/>
                <a:gd name="T9" fmla="*/ 0 h 10"/>
                <a:gd name="T10" fmla="*/ 6 w 33"/>
                <a:gd name="T11" fmla="*/ 2 h 10"/>
                <a:gd name="T12" fmla="*/ 0 w 33"/>
                <a:gd name="T13" fmla="*/ 10 h 10"/>
                <a:gd name="T14" fmla="*/ 33 w 33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0">
                  <a:moveTo>
                    <a:pt x="33" y="10"/>
                  </a:moveTo>
                  <a:lnTo>
                    <a:pt x="28" y="4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6" y="2"/>
                  </a:lnTo>
                  <a:lnTo>
                    <a:pt x="0" y="10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7" name="Freeform 583"/>
            <p:cNvSpPr/>
            <p:nvPr/>
          </p:nvSpPr>
          <p:spPr bwMode="auto">
            <a:xfrm>
              <a:off x="1202" y="2196"/>
              <a:ext cx="17" cy="3"/>
            </a:xfrm>
            <a:custGeom>
              <a:avLst/>
              <a:gdLst>
                <a:gd name="T0" fmla="*/ 51 w 51"/>
                <a:gd name="T1" fmla="*/ 11 h 11"/>
                <a:gd name="T2" fmla="*/ 51 w 51"/>
                <a:gd name="T3" fmla="*/ 0 h 11"/>
                <a:gd name="T4" fmla="*/ 0 w 51"/>
                <a:gd name="T5" fmla="*/ 0 h 11"/>
                <a:gd name="T6" fmla="*/ 3 w 51"/>
                <a:gd name="T7" fmla="*/ 11 h 11"/>
                <a:gd name="T8" fmla="*/ 51 w 51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51" y="11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1" y="1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8" name="Freeform 584"/>
            <p:cNvSpPr/>
            <p:nvPr/>
          </p:nvSpPr>
          <p:spPr bwMode="auto">
            <a:xfrm>
              <a:off x="1203" y="2199"/>
              <a:ext cx="16" cy="4"/>
            </a:xfrm>
            <a:custGeom>
              <a:avLst/>
              <a:gdLst>
                <a:gd name="T0" fmla="*/ 47 w 48"/>
                <a:gd name="T1" fmla="*/ 11 h 11"/>
                <a:gd name="T2" fmla="*/ 48 w 48"/>
                <a:gd name="T3" fmla="*/ 0 h 11"/>
                <a:gd name="T4" fmla="*/ 0 w 48"/>
                <a:gd name="T5" fmla="*/ 0 h 11"/>
                <a:gd name="T6" fmla="*/ 1 w 48"/>
                <a:gd name="T7" fmla="*/ 11 h 11"/>
                <a:gd name="T8" fmla="*/ 47 w 4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47" y="11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1" y="11"/>
                  </a:lnTo>
                  <a:lnTo>
                    <a:pt x="47" y="1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89" name="Freeform 585"/>
            <p:cNvSpPr/>
            <p:nvPr/>
          </p:nvSpPr>
          <p:spPr bwMode="auto">
            <a:xfrm>
              <a:off x="1204" y="2207"/>
              <a:ext cx="13" cy="4"/>
            </a:xfrm>
            <a:custGeom>
              <a:avLst/>
              <a:gdLst>
                <a:gd name="T0" fmla="*/ 39 w 40"/>
                <a:gd name="T1" fmla="*/ 4 h 11"/>
                <a:gd name="T2" fmla="*/ 39 w 40"/>
                <a:gd name="T3" fmla="*/ 1 h 11"/>
                <a:gd name="T4" fmla="*/ 39 w 40"/>
                <a:gd name="T5" fmla="*/ 0 h 11"/>
                <a:gd name="T6" fmla="*/ 40 w 40"/>
                <a:gd name="T7" fmla="*/ 0 h 11"/>
                <a:gd name="T8" fmla="*/ 0 w 40"/>
                <a:gd name="T9" fmla="*/ 0 h 11"/>
                <a:gd name="T10" fmla="*/ 0 w 40"/>
                <a:gd name="T11" fmla="*/ 4 h 11"/>
                <a:gd name="T12" fmla="*/ 5 w 40"/>
                <a:gd name="T13" fmla="*/ 11 h 11"/>
                <a:gd name="T14" fmla="*/ 33 w 40"/>
                <a:gd name="T15" fmla="*/ 11 h 11"/>
                <a:gd name="T16" fmla="*/ 36 w 40"/>
                <a:gd name="T17" fmla="*/ 7 h 11"/>
                <a:gd name="T18" fmla="*/ 37 w 40"/>
                <a:gd name="T19" fmla="*/ 5 h 11"/>
                <a:gd name="T20" fmla="*/ 39 w 40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1">
                  <a:moveTo>
                    <a:pt x="39" y="4"/>
                  </a:move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5" y="11"/>
                  </a:lnTo>
                  <a:lnTo>
                    <a:pt x="33" y="11"/>
                  </a:lnTo>
                  <a:lnTo>
                    <a:pt x="36" y="7"/>
                  </a:lnTo>
                  <a:lnTo>
                    <a:pt x="37" y="5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0" name="Freeform 586"/>
            <p:cNvSpPr/>
            <p:nvPr/>
          </p:nvSpPr>
          <p:spPr bwMode="auto">
            <a:xfrm>
              <a:off x="1203" y="2203"/>
              <a:ext cx="15" cy="4"/>
            </a:xfrm>
            <a:custGeom>
              <a:avLst/>
              <a:gdLst>
                <a:gd name="T0" fmla="*/ 42 w 46"/>
                <a:gd name="T1" fmla="*/ 12 h 12"/>
                <a:gd name="T2" fmla="*/ 46 w 46"/>
                <a:gd name="T3" fmla="*/ 0 h 12"/>
                <a:gd name="T4" fmla="*/ 0 w 46"/>
                <a:gd name="T5" fmla="*/ 0 h 12"/>
                <a:gd name="T6" fmla="*/ 2 w 46"/>
                <a:gd name="T7" fmla="*/ 12 h 12"/>
                <a:gd name="T8" fmla="*/ 42 w 4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42" y="12"/>
                  </a:moveTo>
                  <a:lnTo>
                    <a:pt x="46" y="0"/>
                  </a:lnTo>
                  <a:lnTo>
                    <a:pt x="0" y="0"/>
                  </a:lnTo>
                  <a:lnTo>
                    <a:pt x="2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1" name="Freeform 587"/>
            <p:cNvSpPr/>
            <p:nvPr/>
          </p:nvSpPr>
          <p:spPr bwMode="auto">
            <a:xfrm>
              <a:off x="1205" y="2211"/>
              <a:ext cx="10" cy="2"/>
            </a:xfrm>
            <a:custGeom>
              <a:avLst/>
              <a:gdLst>
                <a:gd name="T0" fmla="*/ 15 w 28"/>
                <a:gd name="T1" fmla="*/ 8 h 8"/>
                <a:gd name="T2" fmla="*/ 17 w 28"/>
                <a:gd name="T3" fmla="*/ 7 h 8"/>
                <a:gd name="T4" fmla="*/ 17 w 28"/>
                <a:gd name="T5" fmla="*/ 6 h 8"/>
                <a:gd name="T6" fmla="*/ 18 w 28"/>
                <a:gd name="T7" fmla="*/ 6 h 8"/>
                <a:gd name="T8" fmla="*/ 21 w 28"/>
                <a:gd name="T9" fmla="*/ 6 h 8"/>
                <a:gd name="T10" fmla="*/ 28 w 28"/>
                <a:gd name="T11" fmla="*/ 0 h 8"/>
                <a:gd name="T12" fmla="*/ 0 w 28"/>
                <a:gd name="T13" fmla="*/ 0 h 8"/>
                <a:gd name="T14" fmla="*/ 6 w 28"/>
                <a:gd name="T15" fmla="*/ 6 h 8"/>
                <a:gd name="T16" fmla="*/ 15 w 28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">
                  <a:moveTo>
                    <a:pt x="15" y="8"/>
                  </a:moveTo>
                  <a:lnTo>
                    <a:pt x="17" y="7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21" y="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2" name="Freeform 588"/>
            <p:cNvSpPr/>
            <p:nvPr/>
          </p:nvSpPr>
          <p:spPr bwMode="auto">
            <a:xfrm>
              <a:off x="1162" y="2172"/>
              <a:ext cx="27" cy="43"/>
            </a:xfrm>
            <a:custGeom>
              <a:avLst/>
              <a:gdLst>
                <a:gd name="T0" fmla="*/ 2 w 80"/>
                <a:gd name="T1" fmla="*/ 31 h 129"/>
                <a:gd name="T2" fmla="*/ 5 w 80"/>
                <a:gd name="T3" fmla="*/ 40 h 129"/>
                <a:gd name="T4" fmla="*/ 13 w 80"/>
                <a:gd name="T5" fmla="*/ 42 h 129"/>
                <a:gd name="T6" fmla="*/ 19 w 80"/>
                <a:gd name="T7" fmla="*/ 41 h 129"/>
                <a:gd name="T8" fmla="*/ 20 w 80"/>
                <a:gd name="T9" fmla="*/ 36 h 129"/>
                <a:gd name="T10" fmla="*/ 15 w 80"/>
                <a:gd name="T11" fmla="*/ 22 h 129"/>
                <a:gd name="T12" fmla="*/ 22 w 80"/>
                <a:gd name="T13" fmla="*/ 8 h 129"/>
                <a:gd name="T14" fmla="*/ 38 w 80"/>
                <a:gd name="T15" fmla="*/ 5 h 129"/>
                <a:gd name="T16" fmla="*/ 49 w 80"/>
                <a:gd name="T17" fmla="*/ 6 h 129"/>
                <a:gd name="T18" fmla="*/ 58 w 80"/>
                <a:gd name="T19" fmla="*/ 12 h 129"/>
                <a:gd name="T20" fmla="*/ 61 w 80"/>
                <a:gd name="T21" fmla="*/ 20 h 129"/>
                <a:gd name="T22" fmla="*/ 64 w 80"/>
                <a:gd name="T23" fmla="*/ 31 h 129"/>
                <a:gd name="T24" fmla="*/ 58 w 80"/>
                <a:gd name="T25" fmla="*/ 53 h 129"/>
                <a:gd name="T26" fmla="*/ 13 w 80"/>
                <a:gd name="T27" fmla="*/ 103 h 129"/>
                <a:gd name="T28" fmla="*/ 0 w 80"/>
                <a:gd name="T29" fmla="*/ 118 h 129"/>
                <a:gd name="T30" fmla="*/ 0 w 80"/>
                <a:gd name="T31" fmla="*/ 129 h 129"/>
                <a:gd name="T32" fmla="*/ 75 w 80"/>
                <a:gd name="T33" fmla="*/ 129 h 129"/>
                <a:gd name="T34" fmla="*/ 80 w 80"/>
                <a:gd name="T35" fmla="*/ 97 h 129"/>
                <a:gd name="T36" fmla="*/ 75 w 80"/>
                <a:gd name="T37" fmla="*/ 97 h 129"/>
                <a:gd name="T38" fmla="*/ 72 w 80"/>
                <a:gd name="T39" fmla="*/ 100 h 129"/>
                <a:gd name="T40" fmla="*/ 71 w 80"/>
                <a:gd name="T41" fmla="*/ 105 h 129"/>
                <a:gd name="T42" fmla="*/ 69 w 80"/>
                <a:gd name="T43" fmla="*/ 109 h 129"/>
                <a:gd name="T44" fmla="*/ 68 w 80"/>
                <a:gd name="T45" fmla="*/ 109 h 129"/>
                <a:gd name="T46" fmla="*/ 68 w 80"/>
                <a:gd name="T47" fmla="*/ 110 h 129"/>
                <a:gd name="T48" fmla="*/ 68 w 80"/>
                <a:gd name="T49" fmla="*/ 112 h 129"/>
                <a:gd name="T50" fmla="*/ 63 w 80"/>
                <a:gd name="T51" fmla="*/ 116 h 129"/>
                <a:gd name="T52" fmla="*/ 59 w 80"/>
                <a:gd name="T53" fmla="*/ 116 h 129"/>
                <a:gd name="T54" fmla="*/ 57 w 80"/>
                <a:gd name="T55" fmla="*/ 117 h 129"/>
                <a:gd name="T56" fmla="*/ 9 w 80"/>
                <a:gd name="T57" fmla="*/ 117 h 129"/>
                <a:gd name="T58" fmla="*/ 24 w 80"/>
                <a:gd name="T59" fmla="*/ 100 h 129"/>
                <a:gd name="T60" fmla="*/ 59 w 80"/>
                <a:gd name="T61" fmla="*/ 66 h 129"/>
                <a:gd name="T62" fmla="*/ 74 w 80"/>
                <a:gd name="T63" fmla="*/ 48 h 129"/>
                <a:gd name="T64" fmla="*/ 78 w 80"/>
                <a:gd name="T65" fmla="*/ 30 h 129"/>
                <a:gd name="T66" fmla="*/ 76 w 80"/>
                <a:gd name="T67" fmla="*/ 18 h 129"/>
                <a:gd name="T68" fmla="*/ 69 w 80"/>
                <a:gd name="T69" fmla="*/ 8 h 129"/>
                <a:gd name="T70" fmla="*/ 63 w 80"/>
                <a:gd name="T71" fmla="*/ 3 h 129"/>
                <a:gd name="T72" fmla="*/ 57 w 80"/>
                <a:gd name="T73" fmla="*/ 1 h 129"/>
                <a:gd name="T74" fmla="*/ 40 w 80"/>
                <a:gd name="T75" fmla="*/ 0 h 129"/>
                <a:gd name="T76" fmla="*/ 26 w 80"/>
                <a:gd name="T77" fmla="*/ 1 h 129"/>
                <a:gd name="T78" fmla="*/ 14 w 80"/>
                <a:gd name="T79" fmla="*/ 7 h 129"/>
                <a:gd name="T80" fmla="*/ 8 w 80"/>
                <a:gd name="T81" fmla="*/ 11 h 129"/>
                <a:gd name="T82" fmla="*/ 5 w 80"/>
                <a:gd name="T83" fmla="*/ 17 h 129"/>
                <a:gd name="T84" fmla="*/ 2 w 80"/>
                <a:gd name="T85" fmla="*/ 23 h 129"/>
                <a:gd name="T86" fmla="*/ 2 w 80"/>
                <a:gd name="T87" fmla="*/ 3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129">
                  <a:moveTo>
                    <a:pt x="2" y="31"/>
                  </a:moveTo>
                  <a:lnTo>
                    <a:pt x="5" y="40"/>
                  </a:lnTo>
                  <a:lnTo>
                    <a:pt x="13" y="42"/>
                  </a:lnTo>
                  <a:lnTo>
                    <a:pt x="19" y="41"/>
                  </a:lnTo>
                  <a:lnTo>
                    <a:pt x="20" y="36"/>
                  </a:lnTo>
                  <a:lnTo>
                    <a:pt x="15" y="22"/>
                  </a:lnTo>
                  <a:lnTo>
                    <a:pt x="22" y="8"/>
                  </a:lnTo>
                  <a:lnTo>
                    <a:pt x="38" y="5"/>
                  </a:lnTo>
                  <a:lnTo>
                    <a:pt x="49" y="6"/>
                  </a:lnTo>
                  <a:lnTo>
                    <a:pt x="58" y="12"/>
                  </a:lnTo>
                  <a:lnTo>
                    <a:pt x="61" y="20"/>
                  </a:lnTo>
                  <a:lnTo>
                    <a:pt x="64" y="31"/>
                  </a:lnTo>
                  <a:lnTo>
                    <a:pt x="58" y="53"/>
                  </a:lnTo>
                  <a:lnTo>
                    <a:pt x="13" y="103"/>
                  </a:lnTo>
                  <a:lnTo>
                    <a:pt x="0" y="118"/>
                  </a:lnTo>
                  <a:lnTo>
                    <a:pt x="0" y="129"/>
                  </a:lnTo>
                  <a:lnTo>
                    <a:pt x="75" y="129"/>
                  </a:lnTo>
                  <a:lnTo>
                    <a:pt x="80" y="97"/>
                  </a:lnTo>
                  <a:lnTo>
                    <a:pt x="75" y="97"/>
                  </a:lnTo>
                  <a:lnTo>
                    <a:pt x="72" y="100"/>
                  </a:lnTo>
                  <a:lnTo>
                    <a:pt x="71" y="105"/>
                  </a:lnTo>
                  <a:lnTo>
                    <a:pt x="69" y="109"/>
                  </a:lnTo>
                  <a:lnTo>
                    <a:pt x="68" y="109"/>
                  </a:lnTo>
                  <a:lnTo>
                    <a:pt x="68" y="110"/>
                  </a:lnTo>
                  <a:lnTo>
                    <a:pt x="68" y="112"/>
                  </a:lnTo>
                  <a:lnTo>
                    <a:pt x="63" y="116"/>
                  </a:lnTo>
                  <a:lnTo>
                    <a:pt x="59" y="116"/>
                  </a:lnTo>
                  <a:lnTo>
                    <a:pt x="57" y="117"/>
                  </a:lnTo>
                  <a:lnTo>
                    <a:pt x="9" y="117"/>
                  </a:lnTo>
                  <a:lnTo>
                    <a:pt x="24" y="100"/>
                  </a:lnTo>
                  <a:lnTo>
                    <a:pt x="59" y="66"/>
                  </a:lnTo>
                  <a:lnTo>
                    <a:pt x="74" y="48"/>
                  </a:lnTo>
                  <a:lnTo>
                    <a:pt x="78" y="30"/>
                  </a:lnTo>
                  <a:lnTo>
                    <a:pt x="76" y="18"/>
                  </a:lnTo>
                  <a:lnTo>
                    <a:pt x="69" y="8"/>
                  </a:lnTo>
                  <a:lnTo>
                    <a:pt x="63" y="3"/>
                  </a:lnTo>
                  <a:lnTo>
                    <a:pt x="57" y="1"/>
                  </a:lnTo>
                  <a:lnTo>
                    <a:pt x="40" y="0"/>
                  </a:lnTo>
                  <a:lnTo>
                    <a:pt x="26" y="1"/>
                  </a:lnTo>
                  <a:lnTo>
                    <a:pt x="14" y="7"/>
                  </a:lnTo>
                  <a:lnTo>
                    <a:pt x="8" y="11"/>
                  </a:lnTo>
                  <a:lnTo>
                    <a:pt x="5" y="17"/>
                  </a:lnTo>
                  <a:lnTo>
                    <a:pt x="2" y="23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3" name="Freeform 589"/>
            <p:cNvSpPr>
              <a:spLocks noEditPoints="1"/>
            </p:cNvSpPr>
            <p:nvPr/>
          </p:nvSpPr>
          <p:spPr bwMode="auto">
            <a:xfrm>
              <a:off x="5208" y="2065"/>
              <a:ext cx="140" cy="136"/>
            </a:xfrm>
            <a:custGeom>
              <a:avLst/>
              <a:gdLst>
                <a:gd name="T0" fmla="*/ 31 w 420"/>
                <a:gd name="T1" fmla="*/ 72 h 408"/>
                <a:gd name="T2" fmla="*/ 8 w 420"/>
                <a:gd name="T3" fmla="*/ 104 h 408"/>
                <a:gd name="T4" fmla="*/ 0 w 420"/>
                <a:gd name="T5" fmla="*/ 285 h 408"/>
                <a:gd name="T6" fmla="*/ 19 w 420"/>
                <a:gd name="T7" fmla="*/ 317 h 408"/>
                <a:gd name="T8" fmla="*/ 47 w 420"/>
                <a:gd name="T9" fmla="*/ 347 h 408"/>
                <a:gd name="T10" fmla="*/ 80 w 420"/>
                <a:gd name="T11" fmla="*/ 373 h 408"/>
                <a:gd name="T12" fmla="*/ 117 w 420"/>
                <a:gd name="T13" fmla="*/ 392 h 408"/>
                <a:gd name="T14" fmla="*/ 157 w 420"/>
                <a:gd name="T15" fmla="*/ 403 h 408"/>
                <a:gd name="T16" fmla="*/ 202 w 420"/>
                <a:gd name="T17" fmla="*/ 408 h 408"/>
                <a:gd name="T18" fmla="*/ 223 w 420"/>
                <a:gd name="T19" fmla="*/ 406 h 408"/>
                <a:gd name="T20" fmla="*/ 264 w 420"/>
                <a:gd name="T21" fmla="*/ 398 h 408"/>
                <a:gd name="T22" fmla="*/ 285 w 420"/>
                <a:gd name="T23" fmla="*/ 392 h 408"/>
                <a:gd name="T24" fmla="*/ 303 w 420"/>
                <a:gd name="T25" fmla="*/ 383 h 408"/>
                <a:gd name="T26" fmla="*/ 306 w 420"/>
                <a:gd name="T27" fmla="*/ 380 h 408"/>
                <a:gd name="T28" fmla="*/ 321 w 420"/>
                <a:gd name="T29" fmla="*/ 373 h 408"/>
                <a:gd name="T30" fmla="*/ 346 w 420"/>
                <a:gd name="T31" fmla="*/ 353 h 408"/>
                <a:gd name="T32" fmla="*/ 358 w 420"/>
                <a:gd name="T33" fmla="*/ 342 h 408"/>
                <a:gd name="T34" fmla="*/ 362 w 420"/>
                <a:gd name="T35" fmla="*/ 339 h 408"/>
                <a:gd name="T36" fmla="*/ 372 w 420"/>
                <a:gd name="T37" fmla="*/ 327 h 408"/>
                <a:gd name="T38" fmla="*/ 375 w 420"/>
                <a:gd name="T39" fmla="*/ 323 h 408"/>
                <a:gd name="T40" fmla="*/ 393 w 420"/>
                <a:gd name="T41" fmla="*/ 299 h 408"/>
                <a:gd name="T42" fmla="*/ 409 w 420"/>
                <a:gd name="T43" fmla="*/ 262 h 408"/>
                <a:gd name="T44" fmla="*/ 413 w 420"/>
                <a:gd name="T45" fmla="*/ 248 h 408"/>
                <a:gd name="T46" fmla="*/ 415 w 420"/>
                <a:gd name="T47" fmla="*/ 238 h 408"/>
                <a:gd name="T48" fmla="*/ 419 w 420"/>
                <a:gd name="T49" fmla="*/ 224 h 408"/>
                <a:gd name="T50" fmla="*/ 419 w 420"/>
                <a:gd name="T51" fmla="*/ 182 h 408"/>
                <a:gd name="T52" fmla="*/ 409 w 420"/>
                <a:gd name="T53" fmla="*/ 144 h 408"/>
                <a:gd name="T54" fmla="*/ 393 w 420"/>
                <a:gd name="T55" fmla="*/ 107 h 408"/>
                <a:gd name="T56" fmla="*/ 369 w 420"/>
                <a:gd name="T57" fmla="*/ 74 h 408"/>
                <a:gd name="T58" fmla="*/ 338 w 420"/>
                <a:gd name="T59" fmla="*/ 43 h 408"/>
                <a:gd name="T60" fmla="*/ 303 w 420"/>
                <a:gd name="T61" fmla="*/ 21 h 408"/>
                <a:gd name="T62" fmla="*/ 264 w 420"/>
                <a:gd name="T63" fmla="*/ 7 h 408"/>
                <a:gd name="T64" fmla="*/ 223 w 420"/>
                <a:gd name="T65" fmla="*/ 0 h 408"/>
                <a:gd name="T66" fmla="*/ 157 w 420"/>
                <a:gd name="T67" fmla="*/ 3 h 408"/>
                <a:gd name="T68" fmla="*/ 80 w 420"/>
                <a:gd name="T69" fmla="*/ 32 h 408"/>
                <a:gd name="T70" fmla="*/ 47 w 420"/>
                <a:gd name="T71" fmla="*/ 59 h 408"/>
                <a:gd name="T72" fmla="*/ 63 w 420"/>
                <a:gd name="T73" fmla="*/ 179 h 408"/>
                <a:gd name="T74" fmla="*/ 84 w 420"/>
                <a:gd name="T75" fmla="*/ 133 h 408"/>
                <a:gd name="T76" fmla="*/ 123 w 420"/>
                <a:gd name="T77" fmla="*/ 95 h 408"/>
                <a:gd name="T78" fmla="*/ 174 w 420"/>
                <a:gd name="T79" fmla="*/ 76 h 408"/>
                <a:gd name="T80" fmla="*/ 217 w 420"/>
                <a:gd name="T81" fmla="*/ 74 h 408"/>
                <a:gd name="T82" fmla="*/ 243 w 420"/>
                <a:gd name="T83" fmla="*/ 78 h 408"/>
                <a:gd name="T84" fmla="*/ 268 w 420"/>
                <a:gd name="T85" fmla="*/ 88 h 408"/>
                <a:gd name="T86" fmla="*/ 291 w 420"/>
                <a:gd name="T87" fmla="*/ 103 h 408"/>
                <a:gd name="T88" fmla="*/ 320 w 420"/>
                <a:gd name="T89" fmla="*/ 133 h 408"/>
                <a:gd name="T90" fmla="*/ 341 w 420"/>
                <a:gd name="T91" fmla="*/ 179 h 408"/>
                <a:gd name="T92" fmla="*/ 345 w 420"/>
                <a:gd name="T93" fmla="*/ 207 h 408"/>
                <a:gd name="T94" fmla="*/ 341 w 420"/>
                <a:gd name="T95" fmla="*/ 232 h 408"/>
                <a:gd name="T96" fmla="*/ 320 w 420"/>
                <a:gd name="T97" fmla="*/ 278 h 408"/>
                <a:gd name="T98" fmla="*/ 291 w 420"/>
                <a:gd name="T99" fmla="*/ 308 h 408"/>
                <a:gd name="T100" fmla="*/ 287 w 420"/>
                <a:gd name="T101" fmla="*/ 308 h 408"/>
                <a:gd name="T102" fmla="*/ 285 w 420"/>
                <a:gd name="T103" fmla="*/ 312 h 408"/>
                <a:gd name="T104" fmla="*/ 268 w 420"/>
                <a:gd name="T105" fmla="*/ 323 h 408"/>
                <a:gd name="T106" fmla="*/ 257 w 420"/>
                <a:gd name="T107" fmla="*/ 329 h 408"/>
                <a:gd name="T108" fmla="*/ 243 w 420"/>
                <a:gd name="T109" fmla="*/ 333 h 408"/>
                <a:gd name="T110" fmla="*/ 217 w 420"/>
                <a:gd name="T111" fmla="*/ 339 h 408"/>
                <a:gd name="T112" fmla="*/ 206 w 420"/>
                <a:gd name="T113" fmla="*/ 339 h 408"/>
                <a:gd name="T114" fmla="*/ 189 w 420"/>
                <a:gd name="T115" fmla="*/ 339 h 408"/>
                <a:gd name="T116" fmla="*/ 149 w 420"/>
                <a:gd name="T117" fmla="*/ 329 h 408"/>
                <a:gd name="T118" fmla="*/ 103 w 420"/>
                <a:gd name="T119" fmla="*/ 300 h 408"/>
                <a:gd name="T120" fmla="*/ 70 w 420"/>
                <a:gd name="T121" fmla="*/ 256 h 408"/>
                <a:gd name="T122" fmla="*/ 61 w 420"/>
                <a:gd name="T123" fmla="*/ 2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0" h="408">
                  <a:moveTo>
                    <a:pt x="47" y="59"/>
                  </a:moveTo>
                  <a:lnTo>
                    <a:pt x="31" y="72"/>
                  </a:lnTo>
                  <a:lnTo>
                    <a:pt x="19" y="88"/>
                  </a:lnTo>
                  <a:lnTo>
                    <a:pt x="8" y="104"/>
                  </a:lnTo>
                  <a:lnTo>
                    <a:pt x="0" y="122"/>
                  </a:lnTo>
                  <a:lnTo>
                    <a:pt x="0" y="285"/>
                  </a:lnTo>
                  <a:lnTo>
                    <a:pt x="8" y="301"/>
                  </a:lnTo>
                  <a:lnTo>
                    <a:pt x="19" y="317"/>
                  </a:lnTo>
                  <a:lnTo>
                    <a:pt x="31" y="331"/>
                  </a:lnTo>
                  <a:lnTo>
                    <a:pt x="47" y="347"/>
                  </a:lnTo>
                  <a:lnTo>
                    <a:pt x="63" y="360"/>
                  </a:lnTo>
                  <a:lnTo>
                    <a:pt x="80" y="373"/>
                  </a:lnTo>
                  <a:lnTo>
                    <a:pt x="98" y="383"/>
                  </a:lnTo>
                  <a:lnTo>
                    <a:pt x="117" y="392"/>
                  </a:lnTo>
                  <a:lnTo>
                    <a:pt x="137" y="398"/>
                  </a:lnTo>
                  <a:lnTo>
                    <a:pt x="157" y="403"/>
                  </a:lnTo>
                  <a:lnTo>
                    <a:pt x="179" y="406"/>
                  </a:lnTo>
                  <a:lnTo>
                    <a:pt x="202" y="408"/>
                  </a:lnTo>
                  <a:lnTo>
                    <a:pt x="212" y="406"/>
                  </a:lnTo>
                  <a:lnTo>
                    <a:pt x="223" y="406"/>
                  </a:lnTo>
                  <a:lnTo>
                    <a:pt x="245" y="403"/>
                  </a:lnTo>
                  <a:lnTo>
                    <a:pt x="264" y="398"/>
                  </a:lnTo>
                  <a:lnTo>
                    <a:pt x="274" y="394"/>
                  </a:lnTo>
                  <a:lnTo>
                    <a:pt x="285" y="392"/>
                  </a:lnTo>
                  <a:lnTo>
                    <a:pt x="293" y="387"/>
                  </a:lnTo>
                  <a:lnTo>
                    <a:pt x="303" y="383"/>
                  </a:lnTo>
                  <a:lnTo>
                    <a:pt x="304" y="381"/>
                  </a:lnTo>
                  <a:lnTo>
                    <a:pt x="306" y="380"/>
                  </a:lnTo>
                  <a:lnTo>
                    <a:pt x="311" y="377"/>
                  </a:lnTo>
                  <a:lnTo>
                    <a:pt x="321" y="373"/>
                  </a:lnTo>
                  <a:lnTo>
                    <a:pt x="338" y="360"/>
                  </a:lnTo>
                  <a:lnTo>
                    <a:pt x="346" y="353"/>
                  </a:lnTo>
                  <a:lnTo>
                    <a:pt x="356" y="347"/>
                  </a:lnTo>
                  <a:lnTo>
                    <a:pt x="358" y="342"/>
                  </a:lnTo>
                  <a:lnTo>
                    <a:pt x="360" y="340"/>
                  </a:lnTo>
                  <a:lnTo>
                    <a:pt x="362" y="339"/>
                  </a:lnTo>
                  <a:lnTo>
                    <a:pt x="369" y="331"/>
                  </a:lnTo>
                  <a:lnTo>
                    <a:pt x="372" y="327"/>
                  </a:lnTo>
                  <a:lnTo>
                    <a:pt x="373" y="324"/>
                  </a:lnTo>
                  <a:lnTo>
                    <a:pt x="375" y="323"/>
                  </a:lnTo>
                  <a:lnTo>
                    <a:pt x="383" y="316"/>
                  </a:lnTo>
                  <a:lnTo>
                    <a:pt x="393" y="299"/>
                  </a:lnTo>
                  <a:lnTo>
                    <a:pt x="403" y="282"/>
                  </a:lnTo>
                  <a:lnTo>
                    <a:pt x="409" y="262"/>
                  </a:lnTo>
                  <a:lnTo>
                    <a:pt x="412" y="253"/>
                  </a:lnTo>
                  <a:lnTo>
                    <a:pt x="413" y="248"/>
                  </a:lnTo>
                  <a:lnTo>
                    <a:pt x="415" y="244"/>
                  </a:lnTo>
                  <a:lnTo>
                    <a:pt x="415" y="238"/>
                  </a:lnTo>
                  <a:lnTo>
                    <a:pt x="416" y="233"/>
                  </a:lnTo>
                  <a:lnTo>
                    <a:pt x="419" y="224"/>
                  </a:lnTo>
                  <a:lnTo>
                    <a:pt x="420" y="204"/>
                  </a:lnTo>
                  <a:lnTo>
                    <a:pt x="419" y="182"/>
                  </a:lnTo>
                  <a:lnTo>
                    <a:pt x="415" y="163"/>
                  </a:lnTo>
                  <a:lnTo>
                    <a:pt x="409" y="144"/>
                  </a:lnTo>
                  <a:lnTo>
                    <a:pt x="403" y="126"/>
                  </a:lnTo>
                  <a:lnTo>
                    <a:pt x="393" y="107"/>
                  </a:lnTo>
                  <a:lnTo>
                    <a:pt x="383" y="90"/>
                  </a:lnTo>
                  <a:lnTo>
                    <a:pt x="369" y="74"/>
                  </a:lnTo>
                  <a:lnTo>
                    <a:pt x="356" y="59"/>
                  </a:lnTo>
                  <a:lnTo>
                    <a:pt x="338" y="43"/>
                  </a:lnTo>
                  <a:lnTo>
                    <a:pt x="321" y="32"/>
                  </a:lnTo>
                  <a:lnTo>
                    <a:pt x="303" y="21"/>
                  </a:lnTo>
                  <a:lnTo>
                    <a:pt x="285" y="14"/>
                  </a:lnTo>
                  <a:lnTo>
                    <a:pt x="264" y="7"/>
                  </a:lnTo>
                  <a:lnTo>
                    <a:pt x="245" y="3"/>
                  </a:lnTo>
                  <a:lnTo>
                    <a:pt x="223" y="0"/>
                  </a:lnTo>
                  <a:lnTo>
                    <a:pt x="202" y="0"/>
                  </a:lnTo>
                  <a:lnTo>
                    <a:pt x="157" y="3"/>
                  </a:lnTo>
                  <a:lnTo>
                    <a:pt x="117" y="14"/>
                  </a:lnTo>
                  <a:lnTo>
                    <a:pt x="80" y="32"/>
                  </a:lnTo>
                  <a:lnTo>
                    <a:pt x="63" y="43"/>
                  </a:lnTo>
                  <a:lnTo>
                    <a:pt x="47" y="59"/>
                  </a:lnTo>
                  <a:close/>
                  <a:moveTo>
                    <a:pt x="61" y="207"/>
                  </a:moveTo>
                  <a:lnTo>
                    <a:pt x="63" y="179"/>
                  </a:lnTo>
                  <a:lnTo>
                    <a:pt x="70" y="156"/>
                  </a:lnTo>
                  <a:lnTo>
                    <a:pt x="84" y="133"/>
                  </a:lnTo>
                  <a:lnTo>
                    <a:pt x="103" y="113"/>
                  </a:lnTo>
                  <a:lnTo>
                    <a:pt x="123" y="95"/>
                  </a:lnTo>
                  <a:lnTo>
                    <a:pt x="149" y="83"/>
                  </a:lnTo>
                  <a:lnTo>
                    <a:pt x="174" y="76"/>
                  </a:lnTo>
                  <a:lnTo>
                    <a:pt x="203" y="74"/>
                  </a:lnTo>
                  <a:lnTo>
                    <a:pt x="217" y="74"/>
                  </a:lnTo>
                  <a:lnTo>
                    <a:pt x="231" y="76"/>
                  </a:lnTo>
                  <a:lnTo>
                    <a:pt x="243" y="78"/>
                  </a:lnTo>
                  <a:lnTo>
                    <a:pt x="257" y="83"/>
                  </a:lnTo>
                  <a:lnTo>
                    <a:pt x="268" y="88"/>
                  </a:lnTo>
                  <a:lnTo>
                    <a:pt x="280" y="95"/>
                  </a:lnTo>
                  <a:lnTo>
                    <a:pt x="291" y="103"/>
                  </a:lnTo>
                  <a:lnTo>
                    <a:pt x="303" y="113"/>
                  </a:lnTo>
                  <a:lnTo>
                    <a:pt x="320" y="133"/>
                  </a:lnTo>
                  <a:lnTo>
                    <a:pt x="334" y="156"/>
                  </a:lnTo>
                  <a:lnTo>
                    <a:pt x="341" y="179"/>
                  </a:lnTo>
                  <a:lnTo>
                    <a:pt x="344" y="192"/>
                  </a:lnTo>
                  <a:lnTo>
                    <a:pt x="345" y="207"/>
                  </a:lnTo>
                  <a:lnTo>
                    <a:pt x="344" y="219"/>
                  </a:lnTo>
                  <a:lnTo>
                    <a:pt x="341" y="232"/>
                  </a:lnTo>
                  <a:lnTo>
                    <a:pt x="334" y="256"/>
                  </a:lnTo>
                  <a:lnTo>
                    <a:pt x="320" y="278"/>
                  </a:lnTo>
                  <a:lnTo>
                    <a:pt x="303" y="300"/>
                  </a:lnTo>
                  <a:lnTo>
                    <a:pt x="291" y="308"/>
                  </a:lnTo>
                  <a:lnTo>
                    <a:pt x="288" y="308"/>
                  </a:lnTo>
                  <a:lnTo>
                    <a:pt x="287" y="308"/>
                  </a:lnTo>
                  <a:lnTo>
                    <a:pt x="287" y="310"/>
                  </a:lnTo>
                  <a:lnTo>
                    <a:pt x="285" y="312"/>
                  </a:lnTo>
                  <a:lnTo>
                    <a:pt x="280" y="317"/>
                  </a:lnTo>
                  <a:lnTo>
                    <a:pt x="268" y="323"/>
                  </a:lnTo>
                  <a:lnTo>
                    <a:pt x="262" y="325"/>
                  </a:lnTo>
                  <a:lnTo>
                    <a:pt x="257" y="329"/>
                  </a:lnTo>
                  <a:lnTo>
                    <a:pt x="249" y="330"/>
                  </a:lnTo>
                  <a:lnTo>
                    <a:pt x="243" y="333"/>
                  </a:lnTo>
                  <a:lnTo>
                    <a:pt x="231" y="336"/>
                  </a:lnTo>
                  <a:lnTo>
                    <a:pt x="217" y="339"/>
                  </a:lnTo>
                  <a:lnTo>
                    <a:pt x="209" y="339"/>
                  </a:lnTo>
                  <a:lnTo>
                    <a:pt x="206" y="339"/>
                  </a:lnTo>
                  <a:lnTo>
                    <a:pt x="203" y="340"/>
                  </a:lnTo>
                  <a:lnTo>
                    <a:pt x="189" y="339"/>
                  </a:lnTo>
                  <a:lnTo>
                    <a:pt x="174" y="336"/>
                  </a:lnTo>
                  <a:lnTo>
                    <a:pt x="149" y="329"/>
                  </a:lnTo>
                  <a:lnTo>
                    <a:pt x="123" y="317"/>
                  </a:lnTo>
                  <a:lnTo>
                    <a:pt x="103" y="300"/>
                  </a:lnTo>
                  <a:lnTo>
                    <a:pt x="84" y="278"/>
                  </a:lnTo>
                  <a:lnTo>
                    <a:pt x="70" y="256"/>
                  </a:lnTo>
                  <a:lnTo>
                    <a:pt x="63" y="232"/>
                  </a:lnTo>
                  <a:lnTo>
                    <a:pt x="61" y="219"/>
                  </a:lnTo>
                  <a:lnTo>
                    <a:pt x="61" y="207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4" name="Freeform 590"/>
            <p:cNvSpPr/>
            <p:nvPr/>
          </p:nvSpPr>
          <p:spPr bwMode="auto">
            <a:xfrm>
              <a:off x="321" y="2182"/>
              <a:ext cx="7" cy="2"/>
            </a:xfrm>
            <a:custGeom>
              <a:avLst/>
              <a:gdLst>
                <a:gd name="T0" fmla="*/ 15 w 22"/>
                <a:gd name="T1" fmla="*/ 1 h 7"/>
                <a:gd name="T2" fmla="*/ 0 w 22"/>
                <a:gd name="T3" fmla="*/ 0 h 7"/>
                <a:gd name="T4" fmla="*/ 22 w 22"/>
                <a:gd name="T5" fmla="*/ 7 h 7"/>
                <a:gd name="T6" fmla="*/ 15 w 22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7">
                  <a:moveTo>
                    <a:pt x="15" y="1"/>
                  </a:moveTo>
                  <a:lnTo>
                    <a:pt x="0" y="0"/>
                  </a:lnTo>
                  <a:lnTo>
                    <a:pt x="22" y="7"/>
                  </a:lnTo>
                  <a:lnTo>
                    <a:pt x="15" y="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5" name="Freeform 591"/>
            <p:cNvSpPr/>
            <p:nvPr/>
          </p:nvSpPr>
          <p:spPr bwMode="auto">
            <a:xfrm>
              <a:off x="3652" y="2052"/>
              <a:ext cx="1" cy="17"/>
            </a:xfrm>
            <a:custGeom>
              <a:avLst/>
              <a:gdLst>
                <a:gd name="T0" fmla="*/ 0 w 2"/>
                <a:gd name="T1" fmla="*/ 2 h 51"/>
                <a:gd name="T2" fmla="*/ 2 w 2"/>
                <a:gd name="T3" fmla="*/ 0 h 51"/>
                <a:gd name="T4" fmla="*/ 1 w 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1">
                  <a:moveTo>
                    <a:pt x="0" y="2"/>
                  </a:moveTo>
                  <a:lnTo>
                    <a:pt x="2" y="0"/>
                  </a:lnTo>
                  <a:lnTo>
                    <a:pt x="1" y="5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6" name="Freeform 592"/>
            <p:cNvSpPr/>
            <p:nvPr/>
          </p:nvSpPr>
          <p:spPr bwMode="auto">
            <a:xfrm>
              <a:off x="2730" y="2050"/>
              <a:ext cx="1" cy="18"/>
            </a:xfrm>
            <a:custGeom>
              <a:avLst/>
              <a:gdLst>
                <a:gd name="T0" fmla="*/ 0 w 2"/>
                <a:gd name="T1" fmla="*/ 4 h 54"/>
                <a:gd name="T2" fmla="*/ 2 w 2"/>
                <a:gd name="T3" fmla="*/ 0 h 54"/>
                <a:gd name="T4" fmla="*/ 2 w 2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4">
                  <a:moveTo>
                    <a:pt x="0" y="4"/>
                  </a:moveTo>
                  <a:lnTo>
                    <a:pt x="2" y="0"/>
                  </a:lnTo>
                  <a:lnTo>
                    <a:pt x="2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7" name="Line 593"/>
            <p:cNvSpPr>
              <a:spLocks noChangeShapeType="1"/>
            </p:cNvSpPr>
            <p:nvPr/>
          </p:nvSpPr>
          <p:spPr bwMode="auto">
            <a:xfrm flipV="1">
              <a:off x="3962" y="2052"/>
              <a:ext cx="1" cy="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8" name="Line 594"/>
            <p:cNvSpPr>
              <a:spLocks noChangeShapeType="1"/>
            </p:cNvSpPr>
            <p:nvPr/>
          </p:nvSpPr>
          <p:spPr bwMode="auto">
            <a:xfrm>
              <a:off x="1347" y="2109"/>
              <a:ext cx="1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699" name="Freeform 595"/>
            <p:cNvSpPr/>
            <p:nvPr/>
          </p:nvSpPr>
          <p:spPr bwMode="auto">
            <a:xfrm>
              <a:off x="3962" y="2052"/>
              <a:ext cx="1" cy="17"/>
            </a:xfrm>
            <a:custGeom>
              <a:avLst/>
              <a:gdLst>
                <a:gd name="T0" fmla="*/ 0 w 2"/>
                <a:gd name="T1" fmla="*/ 51 h 51"/>
                <a:gd name="T2" fmla="*/ 2 w 2"/>
                <a:gd name="T3" fmla="*/ 0 h 51"/>
                <a:gd name="T4" fmla="*/ 0 w 2"/>
                <a:gd name="T5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1">
                  <a:moveTo>
                    <a:pt x="0" y="51"/>
                  </a:move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0" name="Line 596"/>
            <p:cNvSpPr>
              <a:spLocks noChangeShapeType="1"/>
            </p:cNvSpPr>
            <p:nvPr/>
          </p:nvSpPr>
          <p:spPr bwMode="auto">
            <a:xfrm flipH="1">
              <a:off x="3962" y="2052"/>
              <a:ext cx="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1" name="Freeform 597"/>
            <p:cNvSpPr/>
            <p:nvPr/>
          </p:nvSpPr>
          <p:spPr bwMode="auto">
            <a:xfrm>
              <a:off x="2423" y="2050"/>
              <a:ext cx="2" cy="23"/>
            </a:xfrm>
            <a:custGeom>
              <a:avLst/>
              <a:gdLst>
                <a:gd name="T0" fmla="*/ 5 w 5"/>
                <a:gd name="T1" fmla="*/ 4 h 69"/>
                <a:gd name="T2" fmla="*/ 0 w 5"/>
                <a:gd name="T3" fmla="*/ 0 h 69"/>
                <a:gd name="T4" fmla="*/ 1 w 5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9">
                  <a:moveTo>
                    <a:pt x="5" y="4"/>
                  </a:moveTo>
                  <a:lnTo>
                    <a:pt x="0" y="0"/>
                  </a:lnTo>
                  <a:lnTo>
                    <a:pt x="1" y="6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2" name="Line 598"/>
            <p:cNvSpPr>
              <a:spLocks noChangeShapeType="1"/>
            </p:cNvSpPr>
            <p:nvPr/>
          </p:nvSpPr>
          <p:spPr bwMode="auto">
            <a:xfrm>
              <a:off x="1653" y="2064"/>
              <a:ext cx="1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3" name="Freeform 599"/>
            <p:cNvSpPr/>
            <p:nvPr/>
          </p:nvSpPr>
          <p:spPr bwMode="auto">
            <a:xfrm>
              <a:off x="2115" y="2052"/>
              <a:ext cx="1" cy="17"/>
            </a:xfrm>
            <a:custGeom>
              <a:avLst/>
              <a:gdLst>
                <a:gd name="T0" fmla="*/ 0 w 2"/>
                <a:gd name="T1" fmla="*/ 2 h 51"/>
                <a:gd name="T2" fmla="*/ 2 w 2"/>
                <a:gd name="T3" fmla="*/ 0 h 51"/>
                <a:gd name="T4" fmla="*/ 1 w 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1">
                  <a:moveTo>
                    <a:pt x="0" y="2"/>
                  </a:moveTo>
                  <a:lnTo>
                    <a:pt x="2" y="0"/>
                  </a:lnTo>
                  <a:lnTo>
                    <a:pt x="1" y="5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4" name="Line 600"/>
            <p:cNvSpPr>
              <a:spLocks noChangeShapeType="1"/>
            </p:cNvSpPr>
            <p:nvPr/>
          </p:nvSpPr>
          <p:spPr bwMode="auto">
            <a:xfrm>
              <a:off x="1653" y="2108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5" name="Line 601"/>
            <p:cNvSpPr>
              <a:spLocks noChangeShapeType="1"/>
            </p:cNvSpPr>
            <p:nvPr/>
          </p:nvSpPr>
          <p:spPr bwMode="auto">
            <a:xfrm>
              <a:off x="2883" y="2110"/>
              <a:ext cx="1" cy="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6" name="Line 602"/>
            <p:cNvSpPr>
              <a:spLocks noChangeShapeType="1"/>
            </p:cNvSpPr>
            <p:nvPr/>
          </p:nvSpPr>
          <p:spPr bwMode="auto">
            <a:xfrm flipH="1">
              <a:off x="4270" y="2051"/>
              <a:ext cx="1" cy="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7" name="Line 603"/>
            <p:cNvSpPr>
              <a:spLocks noChangeShapeType="1"/>
            </p:cNvSpPr>
            <p:nvPr/>
          </p:nvSpPr>
          <p:spPr bwMode="auto">
            <a:xfrm>
              <a:off x="3193" y="2108"/>
              <a:ext cx="1" cy="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8" name="Line 604"/>
            <p:cNvSpPr>
              <a:spLocks noChangeShapeType="1"/>
            </p:cNvSpPr>
            <p:nvPr/>
          </p:nvSpPr>
          <p:spPr bwMode="auto">
            <a:xfrm flipH="1">
              <a:off x="2267" y="2067"/>
              <a:ext cx="1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709" name="Line 605"/>
            <p:cNvSpPr>
              <a:spLocks noChangeShapeType="1"/>
            </p:cNvSpPr>
            <p:nvPr/>
          </p:nvSpPr>
          <p:spPr bwMode="auto">
            <a:xfrm flipV="1">
              <a:off x="4883" y="2050"/>
              <a:ext cx="1" cy="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710" name="Freeform 606"/>
          <p:cNvSpPr/>
          <p:nvPr/>
        </p:nvSpPr>
        <p:spPr bwMode="auto">
          <a:xfrm>
            <a:off x="2763838" y="3403600"/>
            <a:ext cx="3175" cy="36513"/>
          </a:xfrm>
          <a:custGeom>
            <a:avLst/>
            <a:gdLst>
              <a:gd name="T0" fmla="*/ 5 w 5"/>
              <a:gd name="T1" fmla="*/ 2 h 68"/>
              <a:gd name="T2" fmla="*/ 0 w 5"/>
              <a:gd name="T3" fmla="*/ 0 h 68"/>
              <a:gd name="T4" fmla="*/ 5 w 5"/>
              <a:gd name="T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8">
                <a:moveTo>
                  <a:pt x="5" y="2"/>
                </a:moveTo>
                <a:lnTo>
                  <a:pt x="0" y="0"/>
                </a:lnTo>
                <a:lnTo>
                  <a:pt x="5" y="68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1" name="Freeform 607"/>
          <p:cNvSpPr/>
          <p:nvPr/>
        </p:nvSpPr>
        <p:spPr bwMode="auto">
          <a:xfrm>
            <a:off x="5510213" y="3403600"/>
            <a:ext cx="3175" cy="28575"/>
          </a:xfrm>
          <a:custGeom>
            <a:avLst/>
            <a:gdLst>
              <a:gd name="T0" fmla="*/ 0 w 3"/>
              <a:gd name="T1" fmla="*/ 2 h 51"/>
              <a:gd name="T2" fmla="*/ 3 w 3"/>
              <a:gd name="T3" fmla="*/ 0 h 51"/>
              <a:gd name="T4" fmla="*/ 1 w 3"/>
              <a:gd name="T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1">
                <a:moveTo>
                  <a:pt x="0" y="2"/>
                </a:moveTo>
                <a:lnTo>
                  <a:pt x="3" y="0"/>
                </a:lnTo>
                <a:lnTo>
                  <a:pt x="1" y="51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2" name="Freeform 608"/>
          <p:cNvSpPr/>
          <p:nvPr/>
        </p:nvSpPr>
        <p:spPr bwMode="auto">
          <a:xfrm>
            <a:off x="657225" y="3495675"/>
            <a:ext cx="8005763" cy="87313"/>
          </a:xfrm>
          <a:custGeom>
            <a:avLst/>
            <a:gdLst>
              <a:gd name="T0" fmla="*/ 0 w 13436"/>
              <a:gd name="T1" fmla="*/ 137 h 155"/>
              <a:gd name="T2" fmla="*/ 2545 w 13436"/>
              <a:gd name="T3" fmla="*/ 137 h 155"/>
              <a:gd name="T4" fmla="*/ 13215 w 13436"/>
              <a:gd name="T5" fmla="*/ 138 h 155"/>
              <a:gd name="T6" fmla="*/ 13300 w 13436"/>
              <a:gd name="T7" fmla="*/ 155 h 155"/>
              <a:gd name="T8" fmla="*/ 13312 w 13436"/>
              <a:gd name="T9" fmla="*/ 154 h 155"/>
              <a:gd name="T10" fmla="*/ 13315 w 13436"/>
              <a:gd name="T11" fmla="*/ 152 h 155"/>
              <a:gd name="T12" fmla="*/ 13318 w 13436"/>
              <a:gd name="T13" fmla="*/ 152 h 155"/>
              <a:gd name="T14" fmla="*/ 13326 w 13436"/>
              <a:gd name="T15" fmla="*/ 152 h 155"/>
              <a:gd name="T16" fmla="*/ 13350 w 13436"/>
              <a:gd name="T17" fmla="*/ 149 h 155"/>
              <a:gd name="T18" fmla="*/ 13361 w 13436"/>
              <a:gd name="T19" fmla="*/ 144 h 155"/>
              <a:gd name="T20" fmla="*/ 13373 w 13436"/>
              <a:gd name="T21" fmla="*/ 140 h 155"/>
              <a:gd name="T22" fmla="*/ 13395 w 13436"/>
              <a:gd name="T23" fmla="*/ 132 h 155"/>
              <a:gd name="T24" fmla="*/ 13403 w 13436"/>
              <a:gd name="T25" fmla="*/ 124 h 155"/>
              <a:gd name="T26" fmla="*/ 13404 w 13436"/>
              <a:gd name="T27" fmla="*/ 122 h 155"/>
              <a:gd name="T28" fmla="*/ 13407 w 13436"/>
              <a:gd name="T29" fmla="*/ 121 h 155"/>
              <a:gd name="T30" fmla="*/ 13412 w 13436"/>
              <a:gd name="T31" fmla="*/ 118 h 155"/>
              <a:gd name="T32" fmla="*/ 13419 w 13436"/>
              <a:gd name="T33" fmla="*/ 111 h 155"/>
              <a:gd name="T34" fmla="*/ 13425 w 13436"/>
              <a:gd name="T35" fmla="*/ 106 h 155"/>
              <a:gd name="T36" fmla="*/ 13432 w 13436"/>
              <a:gd name="T37" fmla="*/ 92 h 155"/>
              <a:gd name="T38" fmla="*/ 13435 w 13436"/>
              <a:gd name="T39" fmla="*/ 85 h 155"/>
              <a:gd name="T40" fmla="*/ 13436 w 13436"/>
              <a:gd name="T41" fmla="*/ 77 h 155"/>
              <a:gd name="T42" fmla="*/ 13435 w 13436"/>
              <a:gd name="T43" fmla="*/ 68 h 155"/>
              <a:gd name="T44" fmla="*/ 13432 w 13436"/>
              <a:gd name="T45" fmla="*/ 60 h 155"/>
              <a:gd name="T46" fmla="*/ 13425 w 13436"/>
              <a:gd name="T47" fmla="*/ 46 h 155"/>
              <a:gd name="T48" fmla="*/ 13419 w 13436"/>
              <a:gd name="T49" fmla="*/ 39 h 155"/>
              <a:gd name="T50" fmla="*/ 13412 w 13436"/>
              <a:gd name="T51" fmla="*/ 32 h 155"/>
              <a:gd name="T52" fmla="*/ 13395 w 13436"/>
              <a:gd name="T53" fmla="*/ 22 h 155"/>
              <a:gd name="T54" fmla="*/ 13373 w 13436"/>
              <a:gd name="T55" fmla="*/ 11 h 155"/>
              <a:gd name="T56" fmla="*/ 13350 w 13436"/>
              <a:gd name="T57" fmla="*/ 5 h 155"/>
              <a:gd name="T58" fmla="*/ 13326 w 13436"/>
              <a:gd name="T59" fmla="*/ 1 h 155"/>
              <a:gd name="T60" fmla="*/ 13300 w 13436"/>
              <a:gd name="T61" fmla="*/ 0 h 155"/>
              <a:gd name="T62" fmla="*/ 13219 w 13436"/>
              <a:gd name="T63" fmla="*/ 14 h 155"/>
              <a:gd name="T64" fmla="*/ 13211 w 13436"/>
              <a:gd name="T65" fmla="*/ 18 h 155"/>
              <a:gd name="T66" fmla="*/ 7690 w 13436"/>
              <a:gd name="T67" fmla="*/ 18 h 155"/>
              <a:gd name="T68" fmla="*/ 6761 w 13436"/>
              <a:gd name="T69" fmla="*/ 18 h 155"/>
              <a:gd name="T70" fmla="*/ 3071 w 13436"/>
              <a:gd name="T71" fmla="*/ 18 h 155"/>
              <a:gd name="T72" fmla="*/ 2151 w 13436"/>
              <a:gd name="T73" fmla="*/ 18 h 155"/>
              <a:gd name="T74" fmla="*/ 0 w 13436"/>
              <a:gd name="T75" fmla="*/ 1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436" h="155">
                <a:moveTo>
                  <a:pt x="0" y="137"/>
                </a:moveTo>
                <a:lnTo>
                  <a:pt x="2545" y="137"/>
                </a:lnTo>
                <a:lnTo>
                  <a:pt x="13215" y="138"/>
                </a:lnTo>
                <a:lnTo>
                  <a:pt x="13300" y="155"/>
                </a:lnTo>
                <a:lnTo>
                  <a:pt x="13312" y="154"/>
                </a:lnTo>
                <a:lnTo>
                  <a:pt x="13315" y="152"/>
                </a:lnTo>
                <a:lnTo>
                  <a:pt x="13318" y="152"/>
                </a:lnTo>
                <a:lnTo>
                  <a:pt x="13326" y="152"/>
                </a:lnTo>
                <a:lnTo>
                  <a:pt x="13350" y="149"/>
                </a:lnTo>
                <a:lnTo>
                  <a:pt x="13361" y="144"/>
                </a:lnTo>
                <a:lnTo>
                  <a:pt x="13373" y="140"/>
                </a:lnTo>
                <a:lnTo>
                  <a:pt x="13395" y="132"/>
                </a:lnTo>
                <a:lnTo>
                  <a:pt x="13403" y="124"/>
                </a:lnTo>
                <a:lnTo>
                  <a:pt x="13404" y="122"/>
                </a:lnTo>
                <a:lnTo>
                  <a:pt x="13407" y="121"/>
                </a:lnTo>
                <a:lnTo>
                  <a:pt x="13412" y="118"/>
                </a:lnTo>
                <a:lnTo>
                  <a:pt x="13419" y="111"/>
                </a:lnTo>
                <a:lnTo>
                  <a:pt x="13425" y="106"/>
                </a:lnTo>
                <a:lnTo>
                  <a:pt x="13432" y="92"/>
                </a:lnTo>
                <a:lnTo>
                  <a:pt x="13435" y="85"/>
                </a:lnTo>
                <a:lnTo>
                  <a:pt x="13436" y="77"/>
                </a:lnTo>
                <a:lnTo>
                  <a:pt x="13435" y="68"/>
                </a:lnTo>
                <a:lnTo>
                  <a:pt x="13432" y="60"/>
                </a:lnTo>
                <a:lnTo>
                  <a:pt x="13425" y="46"/>
                </a:lnTo>
                <a:lnTo>
                  <a:pt x="13419" y="39"/>
                </a:lnTo>
                <a:lnTo>
                  <a:pt x="13412" y="32"/>
                </a:lnTo>
                <a:lnTo>
                  <a:pt x="13395" y="22"/>
                </a:lnTo>
                <a:lnTo>
                  <a:pt x="13373" y="11"/>
                </a:lnTo>
                <a:lnTo>
                  <a:pt x="13350" y="5"/>
                </a:lnTo>
                <a:lnTo>
                  <a:pt x="13326" y="1"/>
                </a:lnTo>
                <a:lnTo>
                  <a:pt x="13300" y="0"/>
                </a:lnTo>
                <a:lnTo>
                  <a:pt x="13219" y="14"/>
                </a:lnTo>
                <a:lnTo>
                  <a:pt x="13211" y="18"/>
                </a:lnTo>
                <a:lnTo>
                  <a:pt x="7690" y="18"/>
                </a:lnTo>
                <a:lnTo>
                  <a:pt x="6761" y="18"/>
                </a:lnTo>
                <a:lnTo>
                  <a:pt x="3071" y="18"/>
                </a:lnTo>
                <a:lnTo>
                  <a:pt x="2151" y="18"/>
                </a:lnTo>
                <a:lnTo>
                  <a:pt x="0" y="18"/>
                </a:lnTo>
              </a:path>
            </a:pathLst>
          </a:custGeom>
          <a:noFill/>
          <a:ln w="0">
            <a:solidFill>
              <a:srgbClr val="999999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3" name="Line 609"/>
          <p:cNvSpPr>
            <a:spLocks noChangeShapeType="1"/>
          </p:cNvSpPr>
          <p:nvPr/>
        </p:nvSpPr>
        <p:spPr bwMode="auto">
          <a:xfrm>
            <a:off x="616743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4" name="Line 610"/>
          <p:cNvSpPr>
            <a:spLocks noChangeShapeType="1"/>
          </p:cNvSpPr>
          <p:nvPr/>
        </p:nvSpPr>
        <p:spPr bwMode="auto">
          <a:xfrm>
            <a:off x="54102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5" name="Line 611"/>
          <p:cNvSpPr>
            <a:spLocks noChangeShapeType="1"/>
          </p:cNvSpPr>
          <p:nvPr/>
        </p:nvSpPr>
        <p:spPr bwMode="auto">
          <a:xfrm>
            <a:off x="556418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6" name="Line 612"/>
          <p:cNvSpPr>
            <a:spLocks noChangeShapeType="1"/>
          </p:cNvSpPr>
          <p:nvPr/>
        </p:nvSpPr>
        <p:spPr bwMode="auto">
          <a:xfrm>
            <a:off x="53498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7" name="Line 613"/>
          <p:cNvSpPr>
            <a:spLocks noChangeShapeType="1"/>
          </p:cNvSpPr>
          <p:nvPr/>
        </p:nvSpPr>
        <p:spPr bwMode="auto">
          <a:xfrm>
            <a:off x="56165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8" name="Line 614"/>
          <p:cNvSpPr>
            <a:spLocks noChangeShapeType="1"/>
          </p:cNvSpPr>
          <p:nvPr/>
        </p:nvSpPr>
        <p:spPr bwMode="auto">
          <a:xfrm>
            <a:off x="5732463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19" name="Line 615"/>
          <p:cNvSpPr>
            <a:spLocks noChangeShapeType="1"/>
          </p:cNvSpPr>
          <p:nvPr/>
        </p:nvSpPr>
        <p:spPr bwMode="auto">
          <a:xfrm>
            <a:off x="567848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0" name="Line 616"/>
          <p:cNvSpPr>
            <a:spLocks noChangeShapeType="1"/>
          </p:cNvSpPr>
          <p:nvPr/>
        </p:nvSpPr>
        <p:spPr bwMode="auto">
          <a:xfrm>
            <a:off x="52959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1" name="Line 617"/>
          <p:cNvSpPr>
            <a:spLocks noChangeShapeType="1"/>
          </p:cNvSpPr>
          <p:nvPr/>
        </p:nvSpPr>
        <p:spPr bwMode="auto">
          <a:xfrm>
            <a:off x="5070475" y="3417888"/>
            <a:ext cx="3175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2" name="Line 618"/>
          <p:cNvSpPr>
            <a:spLocks noChangeShapeType="1"/>
          </p:cNvSpPr>
          <p:nvPr/>
        </p:nvSpPr>
        <p:spPr bwMode="auto">
          <a:xfrm>
            <a:off x="5184775" y="3417888"/>
            <a:ext cx="3175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3" name="Line 619"/>
          <p:cNvSpPr>
            <a:spLocks noChangeShapeType="1"/>
          </p:cNvSpPr>
          <p:nvPr/>
        </p:nvSpPr>
        <p:spPr bwMode="auto">
          <a:xfrm>
            <a:off x="5842000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4" name="Line 620"/>
          <p:cNvSpPr>
            <a:spLocks noChangeShapeType="1"/>
          </p:cNvSpPr>
          <p:nvPr/>
        </p:nvSpPr>
        <p:spPr bwMode="auto">
          <a:xfrm>
            <a:off x="513238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5" name="Line 621"/>
          <p:cNvSpPr>
            <a:spLocks noChangeShapeType="1"/>
          </p:cNvSpPr>
          <p:nvPr/>
        </p:nvSpPr>
        <p:spPr bwMode="auto">
          <a:xfrm>
            <a:off x="501808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6" name="Line 622"/>
          <p:cNvSpPr>
            <a:spLocks noChangeShapeType="1"/>
          </p:cNvSpPr>
          <p:nvPr/>
        </p:nvSpPr>
        <p:spPr bwMode="auto">
          <a:xfrm>
            <a:off x="60102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7" name="Line 623"/>
          <p:cNvSpPr>
            <a:spLocks noChangeShapeType="1"/>
          </p:cNvSpPr>
          <p:nvPr/>
        </p:nvSpPr>
        <p:spPr bwMode="auto">
          <a:xfrm>
            <a:off x="6113463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8" name="Line 624"/>
          <p:cNvSpPr>
            <a:spLocks noChangeShapeType="1"/>
          </p:cNvSpPr>
          <p:nvPr/>
        </p:nvSpPr>
        <p:spPr bwMode="auto">
          <a:xfrm>
            <a:off x="6281738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29" name="Line 625"/>
          <p:cNvSpPr>
            <a:spLocks noChangeShapeType="1"/>
          </p:cNvSpPr>
          <p:nvPr/>
        </p:nvSpPr>
        <p:spPr bwMode="auto">
          <a:xfrm>
            <a:off x="5464175" y="3417888"/>
            <a:ext cx="1588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0" name="Line 626"/>
          <p:cNvSpPr>
            <a:spLocks noChangeShapeType="1"/>
          </p:cNvSpPr>
          <p:nvPr/>
        </p:nvSpPr>
        <p:spPr bwMode="auto">
          <a:xfrm>
            <a:off x="639286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1" name="Line 627"/>
          <p:cNvSpPr>
            <a:spLocks noChangeShapeType="1"/>
          </p:cNvSpPr>
          <p:nvPr/>
        </p:nvSpPr>
        <p:spPr bwMode="auto">
          <a:xfrm>
            <a:off x="6445250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2" name="Line 628"/>
          <p:cNvSpPr>
            <a:spLocks noChangeShapeType="1"/>
          </p:cNvSpPr>
          <p:nvPr/>
        </p:nvSpPr>
        <p:spPr bwMode="auto">
          <a:xfrm>
            <a:off x="4910138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3" name="Line 629"/>
          <p:cNvSpPr>
            <a:spLocks noChangeShapeType="1"/>
          </p:cNvSpPr>
          <p:nvPr/>
        </p:nvSpPr>
        <p:spPr bwMode="auto">
          <a:xfrm>
            <a:off x="6227763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4" name="Line 630"/>
          <p:cNvSpPr>
            <a:spLocks noChangeShapeType="1"/>
          </p:cNvSpPr>
          <p:nvPr/>
        </p:nvSpPr>
        <p:spPr bwMode="auto">
          <a:xfrm>
            <a:off x="650716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5" name="Line 631"/>
          <p:cNvSpPr>
            <a:spLocks noChangeShapeType="1"/>
          </p:cNvSpPr>
          <p:nvPr/>
        </p:nvSpPr>
        <p:spPr bwMode="auto">
          <a:xfrm>
            <a:off x="6559550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6" name="Line 632"/>
          <p:cNvSpPr>
            <a:spLocks noChangeShapeType="1"/>
          </p:cNvSpPr>
          <p:nvPr/>
        </p:nvSpPr>
        <p:spPr bwMode="auto">
          <a:xfrm>
            <a:off x="4856163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7" name="Line 633"/>
          <p:cNvSpPr>
            <a:spLocks noChangeShapeType="1"/>
          </p:cNvSpPr>
          <p:nvPr/>
        </p:nvSpPr>
        <p:spPr bwMode="auto">
          <a:xfrm>
            <a:off x="474345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8" name="Line 634"/>
          <p:cNvSpPr>
            <a:spLocks noChangeShapeType="1"/>
          </p:cNvSpPr>
          <p:nvPr/>
        </p:nvSpPr>
        <p:spPr bwMode="auto">
          <a:xfrm>
            <a:off x="479742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39" name="Line 635"/>
          <p:cNvSpPr>
            <a:spLocks noChangeShapeType="1"/>
          </p:cNvSpPr>
          <p:nvPr/>
        </p:nvSpPr>
        <p:spPr bwMode="auto">
          <a:xfrm>
            <a:off x="4632325" y="3417888"/>
            <a:ext cx="3175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0" name="Line 636"/>
          <p:cNvSpPr>
            <a:spLocks noChangeShapeType="1"/>
          </p:cNvSpPr>
          <p:nvPr/>
        </p:nvSpPr>
        <p:spPr bwMode="auto">
          <a:xfrm>
            <a:off x="67214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1" name="Line 637"/>
          <p:cNvSpPr>
            <a:spLocks noChangeShapeType="1"/>
          </p:cNvSpPr>
          <p:nvPr/>
        </p:nvSpPr>
        <p:spPr bwMode="auto">
          <a:xfrm>
            <a:off x="66675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2" name="Line 638"/>
          <p:cNvSpPr>
            <a:spLocks noChangeShapeType="1"/>
          </p:cNvSpPr>
          <p:nvPr/>
        </p:nvSpPr>
        <p:spPr bwMode="auto">
          <a:xfrm>
            <a:off x="6946900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3" name="Line 639"/>
          <p:cNvSpPr>
            <a:spLocks noChangeShapeType="1"/>
          </p:cNvSpPr>
          <p:nvPr/>
        </p:nvSpPr>
        <p:spPr bwMode="auto">
          <a:xfrm>
            <a:off x="6999288" y="3421063"/>
            <a:ext cx="3175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4" name="Line 640"/>
          <p:cNvSpPr>
            <a:spLocks noChangeShapeType="1"/>
          </p:cNvSpPr>
          <p:nvPr/>
        </p:nvSpPr>
        <p:spPr bwMode="auto">
          <a:xfrm>
            <a:off x="7061200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5" name="Line 641"/>
          <p:cNvSpPr>
            <a:spLocks noChangeShapeType="1"/>
          </p:cNvSpPr>
          <p:nvPr/>
        </p:nvSpPr>
        <p:spPr bwMode="auto">
          <a:xfrm>
            <a:off x="67818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6" name="Line 642"/>
          <p:cNvSpPr>
            <a:spLocks noChangeShapeType="1"/>
          </p:cNvSpPr>
          <p:nvPr/>
        </p:nvSpPr>
        <p:spPr bwMode="auto">
          <a:xfrm>
            <a:off x="589756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7" name="Line 643"/>
          <p:cNvSpPr>
            <a:spLocks noChangeShapeType="1"/>
          </p:cNvSpPr>
          <p:nvPr/>
        </p:nvSpPr>
        <p:spPr bwMode="auto">
          <a:xfrm>
            <a:off x="6835775" y="3417888"/>
            <a:ext cx="1588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8" name="Line 644"/>
          <p:cNvSpPr>
            <a:spLocks noChangeShapeType="1"/>
          </p:cNvSpPr>
          <p:nvPr/>
        </p:nvSpPr>
        <p:spPr bwMode="auto">
          <a:xfrm>
            <a:off x="5957888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49" name="Line 645"/>
          <p:cNvSpPr>
            <a:spLocks noChangeShapeType="1"/>
          </p:cNvSpPr>
          <p:nvPr/>
        </p:nvSpPr>
        <p:spPr bwMode="auto">
          <a:xfrm>
            <a:off x="8208963" y="3416300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0" name="Line 646"/>
          <p:cNvSpPr>
            <a:spLocks noChangeShapeType="1"/>
          </p:cNvSpPr>
          <p:nvPr/>
        </p:nvSpPr>
        <p:spPr bwMode="auto">
          <a:xfrm>
            <a:off x="721677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1" name="Line 647"/>
          <p:cNvSpPr>
            <a:spLocks noChangeShapeType="1"/>
          </p:cNvSpPr>
          <p:nvPr/>
        </p:nvSpPr>
        <p:spPr bwMode="auto">
          <a:xfrm>
            <a:off x="71151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2" name="Line 648"/>
          <p:cNvSpPr>
            <a:spLocks noChangeShapeType="1"/>
          </p:cNvSpPr>
          <p:nvPr/>
        </p:nvSpPr>
        <p:spPr bwMode="auto">
          <a:xfrm>
            <a:off x="733107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3" name="Line 649"/>
          <p:cNvSpPr>
            <a:spLocks noChangeShapeType="1"/>
          </p:cNvSpPr>
          <p:nvPr/>
        </p:nvSpPr>
        <p:spPr bwMode="auto">
          <a:xfrm>
            <a:off x="7269163" y="3417888"/>
            <a:ext cx="3175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4" name="Line 650"/>
          <p:cNvSpPr>
            <a:spLocks noChangeShapeType="1"/>
          </p:cNvSpPr>
          <p:nvPr/>
        </p:nvSpPr>
        <p:spPr bwMode="auto">
          <a:xfrm>
            <a:off x="73850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5" name="Line 651"/>
          <p:cNvSpPr>
            <a:spLocks noChangeShapeType="1"/>
          </p:cNvSpPr>
          <p:nvPr/>
        </p:nvSpPr>
        <p:spPr bwMode="auto">
          <a:xfrm>
            <a:off x="7608888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6" name="Line 652"/>
          <p:cNvSpPr>
            <a:spLocks noChangeShapeType="1"/>
          </p:cNvSpPr>
          <p:nvPr/>
        </p:nvSpPr>
        <p:spPr bwMode="auto">
          <a:xfrm>
            <a:off x="7662863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7" name="Line 653"/>
          <p:cNvSpPr>
            <a:spLocks noChangeShapeType="1"/>
          </p:cNvSpPr>
          <p:nvPr/>
        </p:nvSpPr>
        <p:spPr bwMode="auto">
          <a:xfrm>
            <a:off x="7548563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8" name="Line 654"/>
          <p:cNvSpPr>
            <a:spLocks noChangeShapeType="1"/>
          </p:cNvSpPr>
          <p:nvPr/>
        </p:nvSpPr>
        <p:spPr bwMode="auto">
          <a:xfrm>
            <a:off x="259873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59" name="Line 655"/>
          <p:cNvSpPr>
            <a:spLocks noChangeShapeType="1"/>
          </p:cNvSpPr>
          <p:nvPr/>
        </p:nvSpPr>
        <p:spPr bwMode="auto">
          <a:xfrm>
            <a:off x="7494588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0" name="Line 656"/>
          <p:cNvSpPr>
            <a:spLocks noChangeShapeType="1"/>
          </p:cNvSpPr>
          <p:nvPr/>
        </p:nvSpPr>
        <p:spPr bwMode="auto">
          <a:xfrm>
            <a:off x="7761288" y="3416300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1" name="Line 657"/>
          <p:cNvSpPr>
            <a:spLocks noChangeShapeType="1"/>
          </p:cNvSpPr>
          <p:nvPr/>
        </p:nvSpPr>
        <p:spPr bwMode="auto">
          <a:xfrm>
            <a:off x="287178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2" name="Line 658"/>
          <p:cNvSpPr>
            <a:spLocks noChangeShapeType="1"/>
          </p:cNvSpPr>
          <p:nvPr/>
        </p:nvSpPr>
        <p:spPr bwMode="auto">
          <a:xfrm>
            <a:off x="7815263" y="3416300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3" name="Line 659"/>
          <p:cNvSpPr>
            <a:spLocks noChangeShapeType="1"/>
          </p:cNvSpPr>
          <p:nvPr/>
        </p:nvSpPr>
        <p:spPr bwMode="auto">
          <a:xfrm>
            <a:off x="2817813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4" name="Line 660"/>
          <p:cNvSpPr>
            <a:spLocks noChangeShapeType="1"/>
          </p:cNvSpPr>
          <p:nvPr/>
        </p:nvSpPr>
        <p:spPr bwMode="auto">
          <a:xfrm>
            <a:off x="7875588" y="3416300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5" name="Line 661"/>
          <p:cNvSpPr>
            <a:spLocks noChangeShapeType="1"/>
          </p:cNvSpPr>
          <p:nvPr/>
        </p:nvSpPr>
        <p:spPr bwMode="auto">
          <a:xfrm>
            <a:off x="7929563" y="3414713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6" name="Line 662"/>
          <p:cNvSpPr>
            <a:spLocks noChangeShapeType="1"/>
          </p:cNvSpPr>
          <p:nvPr/>
        </p:nvSpPr>
        <p:spPr bwMode="auto">
          <a:xfrm>
            <a:off x="8093075" y="3417888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7" name="Line 663"/>
          <p:cNvSpPr>
            <a:spLocks noChangeShapeType="1"/>
          </p:cNvSpPr>
          <p:nvPr/>
        </p:nvSpPr>
        <p:spPr bwMode="auto">
          <a:xfrm>
            <a:off x="451643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8" name="Line 664"/>
          <p:cNvSpPr>
            <a:spLocks noChangeShapeType="1"/>
          </p:cNvSpPr>
          <p:nvPr/>
        </p:nvSpPr>
        <p:spPr bwMode="auto">
          <a:xfrm>
            <a:off x="4365625" y="3417888"/>
            <a:ext cx="1588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69" name="Line 665"/>
          <p:cNvSpPr>
            <a:spLocks noChangeShapeType="1"/>
          </p:cNvSpPr>
          <p:nvPr/>
        </p:nvSpPr>
        <p:spPr bwMode="auto">
          <a:xfrm>
            <a:off x="8154988" y="3417888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0" name="Line 666"/>
          <p:cNvSpPr>
            <a:spLocks noChangeShapeType="1"/>
          </p:cNvSpPr>
          <p:nvPr/>
        </p:nvSpPr>
        <p:spPr bwMode="auto">
          <a:xfrm>
            <a:off x="408622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1" name="Line 667"/>
          <p:cNvSpPr>
            <a:spLocks noChangeShapeType="1"/>
          </p:cNvSpPr>
          <p:nvPr/>
        </p:nvSpPr>
        <p:spPr bwMode="auto">
          <a:xfrm>
            <a:off x="8040688" y="3417888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2" name="Line 668"/>
          <p:cNvSpPr>
            <a:spLocks noChangeShapeType="1"/>
          </p:cNvSpPr>
          <p:nvPr/>
        </p:nvSpPr>
        <p:spPr bwMode="auto">
          <a:xfrm>
            <a:off x="457993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3" name="Line 669"/>
          <p:cNvSpPr>
            <a:spLocks noChangeShapeType="1"/>
          </p:cNvSpPr>
          <p:nvPr/>
        </p:nvSpPr>
        <p:spPr bwMode="auto">
          <a:xfrm>
            <a:off x="4249738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4" name="Line 670"/>
          <p:cNvSpPr>
            <a:spLocks noChangeShapeType="1"/>
          </p:cNvSpPr>
          <p:nvPr/>
        </p:nvSpPr>
        <p:spPr bwMode="auto">
          <a:xfrm>
            <a:off x="419735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5" name="Line 671"/>
          <p:cNvSpPr>
            <a:spLocks noChangeShapeType="1"/>
          </p:cNvSpPr>
          <p:nvPr/>
        </p:nvSpPr>
        <p:spPr bwMode="auto">
          <a:xfrm>
            <a:off x="4465638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6" name="Line 672"/>
          <p:cNvSpPr>
            <a:spLocks noChangeShapeType="1"/>
          </p:cNvSpPr>
          <p:nvPr/>
        </p:nvSpPr>
        <p:spPr bwMode="auto">
          <a:xfrm>
            <a:off x="431165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7" name="Line 673"/>
          <p:cNvSpPr>
            <a:spLocks noChangeShapeType="1"/>
          </p:cNvSpPr>
          <p:nvPr/>
        </p:nvSpPr>
        <p:spPr bwMode="auto">
          <a:xfrm>
            <a:off x="171767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8" name="Line 674"/>
          <p:cNvSpPr>
            <a:spLocks noChangeShapeType="1"/>
          </p:cNvSpPr>
          <p:nvPr/>
        </p:nvSpPr>
        <p:spPr bwMode="auto">
          <a:xfrm>
            <a:off x="17716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79" name="Line 675"/>
          <p:cNvSpPr>
            <a:spLocks noChangeShapeType="1"/>
          </p:cNvSpPr>
          <p:nvPr/>
        </p:nvSpPr>
        <p:spPr bwMode="auto">
          <a:xfrm>
            <a:off x="183197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0" name="Line 676"/>
          <p:cNvSpPr>
            <a:spLocks noChangeShapeType="1"/>
          </p:cNvSpPr>
          <p:nvPr/>
        </p:nvSpPr>
        <p:spPr bwMode="auto">
          <a:xfrm>
            <a:off x="2049463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1" name="Line 677"/>
          <p:cNvSpPr>
            <a:spLocks noChangeShapeType="1"/>
          </p:cNvSpPr>
          <p:nvPr/>
        </p:nvSpPr>
        <p:spPr bwMode="auto">
          <a:xfrm>
            <a:off x="2111375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2" name="Line 678"/>
          <p:cNvSpPr>
            <a:spLocks noChangeShapeType="1"/>
          </p:cNvSpPr>
          <p:nvPr/>
        </p:nvSpPr>
        <p:spPr bwMode="auto">
          <a:xfrm>
            <a:off x="1995488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3" name="Line 679"/>
          <p:cNvSpPr>
            <a:spLocks noChangeShapeType="1"/>
          </p:cNvSpPr>
          <p:nvPr/>
        </p:nvSpPr>
        <p:spPr bwMode="auto">
          <a:xfrm>
            <a:off x="18859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4" name="Line 680"/>
          <p:cNvSpPr>
            <a:spLocks noChangeShapeType="1"/>
          </p:cNvSpPr>
          <p:nvPr/>
        </p:nvSpPr>
        <p:spPr bwMode="auto">
          <a:xfrm>
            <a:off x="29337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5" name="Line 681"/>
          <p:cNvSpPr>
            <a:spLocks noChangeShapeType="1"/>
          </p:cNvSpPr>
          <p:nvPr/>
        </p:nvSpPr>
        <p:spPr bwMode="auto">
          <a:xfrm>
            <a:off x="39179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6" name="Line 682"/>
          <p:cNvSpPr>
            <a:spLocks noChangeShapeType="1"/>
          </p:cNvSpPr>
          <p:nvPr/>
        </p:nvSpPr>
        <p:spPr bwMode="auto">
          <a:xfrm>
            <a:off x="2263775" y="3417888"/>
            <a:ext cx="3175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7" name="Line 683"/>
          <p:cNvSpPr>
            <a:spLocks noChangeShapeType="1"/>
          </p:cNvSpPr>
          <p:nvPr/>
        </p:nvSpPr>
        <p:spPr bwMode="auto">
          <a:xfrm>
            <a:off x="2317750" y="3417888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8" name="Line 684"/>
          <p:cNvSpPr>
            <a:spLocks noChangeShapeType="1"/>
          </p:cNvSpPr>
          <p:nvPr/>
        </p:nvSpPr>
        <p:spPr bwMode="auto">
          <a:xfrm>
            <a:off x="2163763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89" name="Line 685"/>
          <p:cNvSpPr>
            <a:spLocks noChangeShapeType="1"/>
          </p:cNvSpPr>
          <p:nvPr/>
        </p:nvSpPr>
        <p:spPr bwMode="auto">
          <a:xfrm>
            <a:off x="2381250" y="3417888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0" name="Line 686"/>
          <p:cNvSpPr>
            <a:spLocks noChangeShapeType="1"/>
          </p:cNvSpPr>
          <p:nvPr/>
        </p:nvSpPr>
        <p:spPr bwMode="auto">
          <a:xfrm>
            <a:off x="3810000" y="3419475"/>
            <a:ext cx="3175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1" name="Line 687"/>
          <p:cNvSpPr>
            <a:spLocks noChangeShapeType="1"/>
          </p:cNvSpPr>
          <p:nvPr/>
        </p:nvSpPr>
        <p:spPr bwMode="auto">
          <a:xfrm>
            <a:off x="375761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2" name="Line 688"/>
          <p:cNvSpPr>
            <a:spLocks noChangeShapeType="1"/>
          </p:cNvSpPr>
          <p:nvPr/>
        </p:nvSpPr>
        <p:spPr bwMode="auto">
          <a:xfrm>
            <a:off x="3698875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3" name="Line 689"/>
          <p:cNvSpPr>
            <a:spLocks noChangeShapeType="1"/>
          </p:cNvSpPr>
          <p:nvPr/>
        </p:nvSpPr>
        <p:spPr bwMode="auto">
          <a:xfrm>
            <a:off x="3533775" y="3417888"/>
            <a:ext cx="1588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4" name="Line 690"/>
          <p:cNvSpPr>
            <a:spLocks noChangeShapeType="1"/>
          </p:cNvSpPr>
          <p:nvPr/>
        </p:nvSpPr>
        <p:spPr bwMode="auto">
          <a:xfrm>
            <a:off x="3644900" y="3421063"/>
            <a:ext cx="1588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5" name="Line 691"/>
          <p:cNvSpPr>
            <a:spLocks noChangeShapeType="1"/>
          </p:cNvSpPr>
          <p:nvPr/>
        </p:nvSpPr>
        <p:spPr bwMode="auto">
          <a:xfrm>
            <a:off x="2544763" y="3417888"/>
            <a:ext cx="1587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6" name="Line 692"/>
          <p:cNvSpPr>
            <a:spLocks noChangeShapeType="1"/>
          </p:cNvSpPr>
          <p:nvPr/>
        </p:nvSpPr>
        <p:spPr bwMode="auto">
          <a:xfrm>
            <a:off x="2433638" y="3416300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7" name="Line 693"/>
          <p:cNvSpPr>
            <a:spLocks noChangeShapeType="1"/>
          </p:cNvSpPr>
          <p:nvPr/>
        </p:nvSpPr>
        <p:spPr bwMode="auto">
          <a:xfrm>
            <a:off x="265747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8" name="Line 694"/>
          <p:cNvSpPr>
            <a:spLocks noChangeShapeType="1"/>
          </p:cNvSpPr>
          <p:nvPr/>
        </p:nvSpPr>
        <p:spPr bwMode="auto">
          <a:xfrm>
            <a:off x="3971925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799" name="Line 695"/>
          <p:cNvSpPr>
            <a:spLocks noChangeShapeType="1"/>
          </p:cNvSpPr>
          <p:nvPr/>
        </p:nvSpPr>
        <p:spPr bwMode="auto">
          <a:xfrm>
            <a:off x="27114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0" name="Line 696"/>
          <p:cNvSpPr>
            <a:spLocks noChangeShapeType="1"/>
          </p:cNvSpPr>
          <p:nvPr/>
        </p:nvSpPr>
        <p:spPr bwMode="auto">
          <a:xfrm>
            <a:off x="4032250" y="3417888"/>
            <a:ext cx="1588" cy="80962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1" name="Line 697"/>
          <p:cNvSpPr>
            <a:spLocks noChangeShapeType="1"/>
          </p:cNvSpPr>
          <p:nvPr/>
        </p:nvSpPr>
        <p:spPr bwMode="auto">
          <a:xfrm>
            <a:off x="321151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2" name="Line 698"/>
          <p:cNvSpPr>
            <a:spLocks noChangeShapeType="1"/>
          </p:cNvSpPr>
          <p:nvPr/>
        </p:nvSpPr>
        <p:spPr bwMode="auto">
          <a:xfrm>
            <a:off x="341788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3" name="Line 699"/>
          <p:cNvSpPr>
            <a:spLocks noChangeShapeType="1"/>
          </p:cNvSpPr>
          <p:nvPr/>
        </p:nvSpPr>
        <p:spPr bwMode="auto">
          <a:xfrm>
            <a:off x="3097213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4" name="Line 700"/>
          <p:cNvSpPr>
            <a:spLocks noChangeShapeType="1"/>
          </p:cNvSpPr>
          <p:nvPr/>
        </p:nvSpPr>
        <p:spPr bwMode="auto">
          <a:xfrm>
            <a:off x="2986088" y="3417888"/>
            <a:ext cx="1587" cy="825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5" name="Line 701"/>
          <p:cNvSpPr>
            <a:spLocks noChangeShapeType="1"/>
          </p:cNvSpPr>
          <p:nvPr/>
        </p:nvSpPr>
        <p:spPr bwMode="auto">
          <a:xfrm>
            <a:off x="34798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6" name="Line 702"/>
          <p:cNvSpPr>
            <a:spLocks noChangeShapeType="1"/>
          </p:cNvSpPr>
          <p:nvPr/>
        </p:nvSpPr>
        <p:spPr bwMode="auto">
          <a:xfrm>
            <a:off x="3265488" y="3419475"/>
            <a:ext cx="1587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7" name="Line 703"/>
          <p:cNvSpPr>
            <a:spLocks noChangeShapeType="1"/>
          </p:cNvSpPr>
          <p:nvPr/>
        </p:nvSpPr>
        <p:spPr bwMode="auto">
          <a:xfrm>
            <a:off x="3365500" y="3419475"/>
            <a:ext cx="1588" cy="809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8" name="Line 704"/>
          <p:cNvSpPr>
            <a:spLocks noChangeShapeType="1"/>
          </p:cNvSpPr>
          <p:nvPr/>
        </p:nvSpPr>
        <p:spPr bwMode="auto">
          <a:xfrm>
            <a:off x="3151188" y="3421063"/>
            <a:ext cx="1587" cy="793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09" name="Line 705"/>
          <p:cNvSpPr>
            <a:spLocks noChangeShapeType="1"/>
          </p:cNvSpPr>
          <p:nvPr/>
        </p:nvSpPr>
        <p:spPr bwMode="auto">
          <a:xfrm flipV="1">
            <a:off x="1663700" y="3403600"/>
            <a:ext cx="1588" cy="968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0" name="Line 706"/>
          <p:cNvSpPr>
            <a:spLocks noChangeShapeType="1"/>
          </p:cNvSpPr>
          <p:nvPr/>
        </p:nvSpPr>
        <p:spPr bwMode="auto">
          <a:xfrm flipH="1">
            <a:off x="7161213" y="3424238"/>
            <a:ext cx="3175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1" name="Freeform 707"/>
          <p:cNvSpPr/>
          <p:nvPr/>
        </p:nvSpPr>
        <p:spPr bwMode="auto">
          <a:xfrm>
            <a:off x="6059488" y="3403600"/>
            <a:ext cx="1587" cy="98425"/>
          </a:xfrm>
          <a:custGeom>
            <a:avLst/>
            <a:gdLst>
              <a:gd name="T0" fmla="*/ 0 w 1"/>
              <a:gd name="T1" fmla="*/ 175 h 175"/>
              <a:gd name="T2" fmla="*/ 1 w 1"/>
              <a:gd name="T3" fmla="*/ 49 h 175"/>
              <a:gd name="T4" fmla="*/ 0 w 1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2" name="Line 708"/>
          <p:cNvSpPr>
            <a:spLocks noChangeShapeType="1"/>
          </p:cNvSpPr>
          <p:nvPr/>
        </p:nvSpPr>
        <p:spPr bwMode="auto">
          <a:xfrm>
            <a:off x="7437438" y="3411538"/>
            <a:ext cx="1587" cy="87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3" name="Line 709"/>
          <p:cNvSpPr>
            <a:spLocks noChangeShapeType="1"/>
          </p:cNvSpPr>
          <p:nvPr/>
        </p:nvSpPr>
        <p:spPr bwMode="auto">
          <a:xfrm flipH="1" flipV="1">
            <a:off x="2212975" y="3400425"/>
            <a:ext cx="1588" cy="98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4" name="Freeform 710"/>
          <p:cNvSpPr/>
          <p:nvPr/>
        </p:nvSpPr>
        <p:spPr bwMode="auto">
          <a:xfrm>
            <a:off x="8840788" y="3424238"/>
            <a:ext cx="250825" cy="228600"/>
          </a:xfrm>
          <a:custGeom>
            <a:avLst/>
            <a:gdLst>
              <a:gd name="T0" fmla="*/ 8 w 420"/>
              <a:gd name="T1" fmla="*/ 301 h 408"/>
              <a:gd name="T2" fmla="*/ 31 w 420"/>
              <a:gd name="T3" fmla="*/ 331 h 408"/>
              <a:gd name="T4" fmla="*/ 63 w 420"/>
              <a:gd name="T5" fmla="*/ 360 h 408"/>
              <a:gd name="T6" fmla="*/ 98 w 420"/>
              <a:gd name="T7" fmla="*/ 383 h 408"/>
              <a:gd name="T8" fmla="*/ 137 w 420"/>
              <a:gd name="T9" fmla="*/ 398 h 408"/>
              <a:gd name="T10" fmla="*/ 179 w 420"/>
              <a:gd name="T11" fmla="*/ 406 h 408"/>
              <a:gd name="T12" fmla="*/ 212 w 420"/>
              <a:gd name="T13" fmla="*/ 406 h 408"/>
              <a:gd name="T14" fmla="*/ 245 w 420"/>
              <a:gd name="T15" fmla="*/ 403 h 408"/>
              <a:gd name="T16" fmla="*/ 274 w 420"/>
              <a:gd name="T17" fmla="*/ 394 h 408"/>
              <a:gd name="T18" fmla="*/ 293 w 420"/>
              <a:gd name="T19" fmla="*/ 387 h 408"/>
              <a:gd name="T20" fmla="*/ 304 w 420"/>
              <a:gd name="T21" fmla="*/ 381 h 408"/>
              <a:gd name="T22" fmla="*/ 311 w 420"/>
              <a:gd name="T23" fmla="*/ 377 h 408"/>
              <a:gd name="T24" fmla="*/ 338 w 420"/>
              <a:gd name="T25" fmla="*/ 360 h 408"/>
              <a:gd name="T26" fmla="*/ 356 w 420"/>
              <a:gd name="T27" fmla="*/ 347 h 408"/>
              <a:gd name="T28" fmla="*/ 360 w 420"/>
              <a:gd name="T29" fmla="*/ 340 h 408"/>
              <a:gd name="T30" fmla="*/ 369 w 420"/>
              <a:gd name="T31" fmla="*/ 331 h 408"/>
              <a:gd name="T32" fmla="*/ 373 w 420"/>
              <a:gd name="T33" fmla="*/ 324 h 408"/>
              <a:gd name="T34" fmla="*/ 383 w 420"/>
              <a:gd name="T35" fmla="*/ 316 h 408"/>
              <a:gd name="T36" fmla="*/ 403 w 420"/>
              <a:gd name="T37" fmla="*/ 282 h 408"/>
              <a:gd name="T38" fmla="*/ 412 w 420"/>
              <a:gd name="T39" fmla="*/ 253 h 408"/>
              <a:gd name="T40" fmla="*/ 415 w 420"/>
              <a:gd name="T41" fmla="*/ 244 h 408"/>
              <a:gd name="T42" fmla="*/ 416 w 420"/>
              <a:gd name="T43" fmla="*/ 233 h 408"/>
              <a:gd name="T44" fmla="*/ 420 w 420"/>
              <a:gd name="T45" fmla="*/ 204 h 408"/>
              <a:gd name="T46" fmla="*/ 415 w 420"/>
              <a:gd name="T47" fmla="*/ 163 h 408"/>
              <a:gd name="T48" fmla="*/ 403 w 420"/>
              <a:gd name="T49" fmla="*/ 126 h 408"/>
              <a:gd name="T50" fmla="*/ 383 w 420"/>
              <a:gd name="T51" fmla="*/ 90 h 408"/>
              <a:gd name="T52" fmla="*/ 356 w 420"/>
              <a:gd name="T53" fmla="*/ 59 h 408"/>
              <a:gd name="T54" fmla="*/ 321 w 420"/>
              <a:gd name="T55" fmla="*/ 32 h 408"/>
              <a:gd name="T56" fmla="*/ 285 w 420"/>
              <a:gd name="T57" fmla="*/ 14 h 408"/>
              <a:gd name="T58" fmla="*/ 245 w 420"/>
              <a:gd name="T59" fmla="*/ 3 h 408"/>
              <a:gd name="T60" fmla="*/ 202 w 420"/>
              <a:gd name="T61" fmla="*/ 0 h 408"/>
              <a:gd name="T62" fmla="*/ 117 w 420"/>
              <a:gd name="T63" fmla="*/ 14 h 408"/>
              <a:gd name="T64" fmla="*/ 63 w 420"/>
              <a:gd name="T65" fmla="*/ 43 h 408"/>
              <a:gd name="T66" fmla="*/ 31 w 420"/>
              <a:gd name="T67" fmla="*/ 72 h 408"/>
              <a:gd name="T68" fmla="*/ 8 w 420"/>
              <a:gd name="T69" fmla="*/ 10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0" h="408">
                <a:moveTo>
                  <a:pt x="0" y="285"/>
                </a:moveTo>
                <a:lnTo>
                  <a:pt x="8" y="301"/>
                </a:lnTo>
                <a:lnTo>
                  <a:pt x="19" y="317"/>
                </a:lnTo>
                <a:lnTo>
                  <a:pt x="31" y="331"/>
                </a:lnTo>
                <a:lnTo>
                  <a:pt x="47" y="347"/>
                </a:lnTo>
                <a:lnTo>
                  <a:pt x="63" y="360"/>
                </a:lnTo>
                <a:lnTo>
                  <a:pt x="80" y="373"/>
                </a:lnTo>
                <a:lnTo>
                  <a:pt x="98" y="383"/>
                </a:lnTo>
                <a:lnTo>
                  <a:pt x="117" y="392"/>
                </a:lnTo>
                <a:lnTo>
                  <a:pt x="137" y="398"/>
                </a:lnTo>
                <a:lnTo>
                  <a:pt x="157" y="403"/>
                </a:lnTo>
                <a:lnTo>
                  <a:pt x="179" y="406"/>
                </a:lnTo>
                <a:lnTo>
                  <a:pt x="202" y="408"/>
                </a:lnTo>
                <a:lnTo>
                  <a:pt x="212" y="406"/>
                </a:lnTo>
                <a:lnTo>
                  <a:pt x="223" y="406"/>
                </a:lnTo>
                <a:lnTo>
                  <a:pt x="245" y="403"/>
                </a:lnTo>
                <a:lnTo>
                  <a:pt x="264" y="398"/>
                </a:lnTo>
                <a:lnTo>
                  <a:pt x="274" y="394"/>
                </a:lnTo>
                <a:lnTo>
                  <a:pt x="285" y="392"/>
                </a:lnTo>
                <a:lnTo>
                  <a:pt x="293" y="387"/>
                </a:lnTo>
                <a:lnTo>
                  <a:pt x="303" y="383"/>
                </a:lnTo>
                <a:lnTo>
                  <a:pt x="304" y="381"/>
                </a:lnTo>
                <a:lnTo>
                  <a:pt x="306" y="380"/>
                </a:lnTo>
                <a:lnTo>
                  <a:pt x="311" y="377"/>
                </a:lnTo>
                <a:lnTo>
                  <a:pt x="321" y="373"/>
                </a:lnTo>
                <a:lnTo>
                  <a:pt x="338" y="360"/>
                </a:lnTo>
                <a:lnTo>
                  <a:pt x="346" y="353"/>
                </a:lnTo>
                <a:lnTo>
                  <a:pt x="356" y="347"/>
                </a:lnTo>
                <a:lnTo>
                  <a:pt x="358" y="342"/>
                </a:lnTo>
                <a:lnTo>
                  <a:pt x="360" y="340"/>
                </a:lnTo>
                <a:lnTo>
                  <a:pt x="362" y="339"/>
                </a:lnTo>
                <a:lnTo>
                  <a:pt x="369" y="331"/>
                </a:lnTo>
                <a:lnTo>
                  <a:pt x="372" y="327"/>
                </a:lnTo>
                <a:lnTo>
                  <a:pt x="373" y="324"/>
                </a:lnTo>
                <a:lnTo>
                  <a:pt x="375" y="323"/>
                </a:lnTo>
                <a:lnTo>
                  <a:pt x="383" y="316"/>
                </a:lnTo>
                <a:lnTo>
                  <a:pt x="393" y="299"/>
                </a:lnTo>
                <a:lnTo>
                  <a:pt x="403" y="282"/>
                </a:lnTo>
                <a:lnTo>
                  <a:pt x="409" y="262"/>
                </a:lnTo>
                <a:lnTo>
                  <a:pt x="412" y="253"/>
                </a:lnTo>
                <a:lnTo>
                  <a:pt x="413" y="248"/>
                </a:lnTo>
                <a:lnTo>
                  <a:pt x="415" y="244"/>
                </a:lnTo>
                <a:lnTo>
                  <a:pt x="415" y="238"/>
                </a:lnTo>
                <a:lnTo>
                  <a:pt x="416" y="233"/>
                </a:lnTo>
                <a:lnTo>
                  <a:pt x="419" y="224"/>
                </a:lnTo>
                <a:lnTo>
                  <a:pt x="420" y="204"/>
                </a:lnTo>
                <a:lnTo>
                  <a:pt x="419" y="182"/>
                </a:lnTo>
                <a:lnTo>
                  <a:pt x="415" y="163"/>
                </a:lnTo>
                <a:lnTo>
                  <a:pt x="409" y="144"/>
                </a:lnTo>
                <a:lnTo>
                  <a:pt x="403" y="126"/>
                </a:lnTo>
                <a:lnTo>
                  <a:pt x="393" y="107"/>
                </a:lnTo>
                <a:lnTo>
                  <a:pt x="383" y="90"/>
                </a:lnTo>
                <a:lnTo>
                  <a:pt x="369" y="74"/>
                </a:lnTo>
                <a:lnTo>
                  <a:pt x="356" y="59"/>
                </a:lnTo>
                <a:lnTo>
                  <a:pt x="338" y="43"/>
                </a:lnTo>
                <a:lnTo>
                  <a:pt x="321" y="32"/>
                </a:lnTo>
                <a:lnTo>
                  <a:pt x="303" y="21"/>
                </a:lnTo>
                <a:lnTo>
                  <a:pt x="285" y="14"/>
                </a:lnTo>
                <a:lnTo>
                  <a:pt x="264" y="7"/>
                </a:lnTo>
                <a:lnTo>
                  <a:pt x="245" y="3"/>
                </a:lnTo>
                <a:lnTo>
                  <a:pt x="223" y="0"/>
                </a:lnTo>
                <a:lnTo>
                  <a:pt x="202" y="0"/>
                </a:lnTo>
                <a:lnTo>
                  <a:pt x="157" y="3"/>
                </a:lnTo>
                <a:lnTo>
                  <a:pt x="117" y="14"/>
                </a:lnTo>
                <a:lnTo>
                  <a:pt x="80" y="32"/>
                </a:lnTo>
                <a:lnTo>
                  <a:pt x="63" y="43"/>
                </a:lnTo>
                <a:lnTo>
                  <a:pt x="47" y="59"/>
                </a:lnTo>
                <a:lnTo>
                  <a:pt x="31" y="72"/>
                </a:lnTo>
                <a:lnTo>
                  <a:pt x="19" y="88"/>
                </a:lnTo>
                <a:lnTo>
                  <a:pt x="8" y="104"/>
                </a:lnTo>
                <a:lnTo>
                  <a:pt x="0" y="122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5" name="Line 711"/>
          <p:cNvSpPr>
            <a:spLocks noChangeShapeType="1"/>
          </p:cNvSpPr>
          <p:nvPr/>
        </p:nvSpPr>
        <p:spPr bwMode="auto">
          <a:xfrm>
            <a:off x="3586163" y="3414713"/>
            <a:ext cx="1587" cy="142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6" name="Line 712"/>
          <p:cNvSpPr>
            <a:spLocks noChangeShapeType="1"/>
          </p:cNvSpPr>
          <p:nvPr/>
        </p:nvSpPr>
        <p:spPr bwMode="auto">
          <a:xfrm>
            <a:off x="5238750" y="3409950"/>
            <a:ext cx="1588" cy="87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7" name="Line 713"/>
          <p:cNvSpPr>
            <a:spLocks noChangeShapeType="1"/>
          </p:cNvSpPr>
          <p:nvPr/>
        </p:nvSpPr>
        <p:spPr bwMode="auto">
          <a:xfrm>
            <a:off x="2486025" y="3409950"/>
            <a:ext cx="1588" cy="12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8" name="Line 714"/>
          <p:cNvSpPr>
            <a:spLocks noChangeShapeType="1"/>
          </p:cNvSpPr>
          <p:nvPr/>
        </p:nvSpPr>
        <p:spPr bwMode="auto">
          <a:xfrm>
            <a:off x="2486025" y="3495675"/>
            <a:ext cx="1588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19" name="Line 715"/>
          <p:cNvSpPr>
            <a:spLocks noChangeShapeType="1"/>
          </p:cNvSpPr>
          <p:nvPr/>
        </p:nvSpPr>
        <p:spPr bwMode="auto">
          <a:xfrm>
            <a:off x="6335713" y="3414713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0" name="Line 716"/>
          <p:cNvSpPr>
            <a:spLocks noChangeShapeType="1"/>
          </p:cNvSpPr>
          <p:nvPr/>
        </p:nvSpPr>
        <p:spPr bwMode="auto">
          <a:xfrm>
            <a:off x="1938338" y="3411538"/>
            <a:ext cx="3175" cy="87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1" name="Freeform 717"/>
          <p:cNvSpPr/>
          <p:nvPr/>
        </p:nvSpPr>
        <p:spPr bwMode="auto">
          <a:xfrm>
            <a:off x="6613525" y="3403600"/>
            <a:ext cx="1588" cy="98425"/>
          </a:xfrm>
          <a:custGeom>
            <a:avLst/>
            <a:gdLst>
              <a:gd name="T0" fmla="*/ 0 w 1"/>
              <a:gd name="T1" fmla="*/ 0 h 175"/>
              <a:gd name="T2" fmla="*/ 1 w 1"/>
              <a:gd name="T3" fmla="*/ 26 h 175"/>
              <a:gd name="T4" fmla="*/ 1 w 1"/>
              <a:gd name="T5" fmla="*/ 49 h 175"/>
              <a:gd name="T6" fmla="*/ 0 w 1"/>
              <a:gd name="T7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75">
                <a:moveTo>
                  <a:pt x="0" y="0"/>
                </a:moveTo>
                <a:lnTo>
                  <a:pt x="1" y="26"/>
                </a:lnTo>
                <a:lnTo>
                  <a:pt x="1" y="49"/>
                </a:lnTo>
                <a:lnTo>
                  <a:pt x="0" y="175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2" name="Freeform 718"/>
          <p:cNvSpPr/>
          <p:nvPr/>
        </p:nvSpPr>
        <p:spPr bwMode="auto">
          <a:xfrm>
            <a:off x="3311525" y="3403600"/>
            <a:ext cx="1588" cy="98425"/>
          </a:xfrm>
          <a:custGeom>
            <a:avLst/>
            <a:gdLst>
              <a:gd name="T0" fmla="*/ 0 w 1"/>
              <a:gd name="T1" fmla="*/ 175 h 175"/>
              <a:gd name="T2" fmla="*/ 1 w 1"/>
              <a:gd name="T3" fmla="*/ 49 h 175"/>
              <a:gd name="T4" fmla="*/ 0 w 1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3" name="Freeform 719"/>
          <p:cNvSpPr/>
          <p:nvPr/>
        </p:nvSpPr>
        <p:spPr bwMode="auto">
          <a:xfrm>
            <a:off x="3862388" y="3403600"/>
            <a:ext cx="3175" cy="96838"/>
          </a:xfrm>
          <a:custGeom>
            <a:avLst/>
            <a:gdLst>
              <a:gd name="T0" fmla="*/ 5 w 5"/>
              <a:gd name="T1" fmla="*/ 0 h 174"/>
              <a:gd name="T2" fmla="*/ 1 w 5"/>
              <a:gd name="T3" fmla="*/ 65 h 174"/>
              <a:gd name="T4" fmla="*/ 0 w 5"/>
              <a:gd name="T5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74">
                <a:moveTo>
                  <a:pt x="5" y="0"/>
                </a:moveTo>
                <a:lnTo>
                  <a:pt x="1" y="65"/>
                </a:lnTo>
                <a:lnTo>
                  <a:pt x="0" y="17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4" name="Line 720"/>
          <p:cNvSpPr>
            <a:spLocks noChangeShapeType="1"/>
          </p:cNvSpPr>
          <p:nvPr/>
        </p:nvSpPr>
        <p:spPr bwMode="auto">
          <a:xfrm flipV="1">
            <a:off x="4962525" y="3403600"/>
            <a:ext cx="1588" cy="968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5" name="Freeform 721"/>
          <p:cNvSpPr/>
          <p:nvPr/>
        </p:nvSpPr>
        <p:spPr bwMode="auto">
          <a:xfrm>
            <a:off x="5510213" y="3403600"/>
            <a:ext cx="3175" cy="98425"/>
          </a:xfrm>
          <a:custGeom>
            <a:avLst/>
            <a:gdLst>
              <a:gd name="T0" fmla="*/ 0 w 1"/>
              <a:gd name="T1" fmla="*/ 175 h 175"/>
              <a:gd name="T2" fmla="*/ 1 w 1"/>
              <a:gd name="T3" fmla="*/ 49 h 175"/>
              <a:gd name="T4" fmla="*/ 0 w 1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75">
                <a:moveTo>
                  <a:pt x="0" y="175"/>
                </a:moveTo>
                <a:lnTo>
                  <a:pt x="1" y="49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6" name="Line 722"/>
          <p:cNvSpPr>
            <a:spLocks noChangeShapeType="1"/>
          </p:cNvSpPr>
          <p:nvPr/>
        </p:nvSpPr>
        <p:spPr bwMode="auto">
          <a:xfrm flipH="1">
            <a:off x="3038475" y="3414713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7" name="Line 723"/>
          <p:cNvSpPr>
            <a:spLocks noChangeShapeType="1"/>
          </p:cNvSpPr>
          <p:nvPr/>
        </p:nvSpPr>
        <p:spPr bwMode="auto">
          <a:xfrm flipH="1">
            <a:off x="4138613" y="3411538"/>
            <a:ext cx="1587" cy="8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8" name="Freeform 724"/>
          <p:cNvSpPr/>
          <p:nvPr/>
        </p:nvSpPr>
        <p:spPr bwMode="auto">
          <a:xfrm>
            <a:off x="8878888" y="3465513"/>
            <a:ext cx="168275" cy="149225"/>
          </a:xfrm>
          <a:custGeom>
            <a:avLst/>
            <a:gdLst>
              <a:gd name="T0" fmla="*/ 0 w 284"/>
              <a:gd name="T1" fmla="*/ 133 h 266"/>
              <a:gd name="T2" fmla="*/ 0 w 284"/>
              <a:gd name="T3" fmla="*/ 145 h 266"/>
              <a:gd name="T4" fmla="*/ 2 w 284"/>
              <a:gd name="T5" fmla="*/ 158 h 266"/>
              <a:gd name="T6" fmla="*/ 9 w 284"/>
              <a:gd name="T7" fmla="*/ 182 h 266"/>
              <a:gd name="T8" fmla="*/ 23 w 284"/>
              <a:gd name="T9" fmla="*/ 204 h 266"/>
              <a:gd name="T10" fmla="*/ 42 w 284"/>
              <a:gd name="T11" fmla="*/ 226 h 266"/>
              <a:gd name="T12" fmla="*/ 62 w 284"/>
              <a:gd name="T13" fmla="*/ 243 h 266"/>
              <a:gd name="T14" fmla="*/ 88 w 284"/>
              <a:gd name="T15" fmla="*/ 255 h 266"/>
              <a:gd name="T16" fmla="*/ 113 w 284"/>
              <a:gd name="T17" fmla="*/ 262 h 266"/>
              <a:gd name="T18" fmla="*/ 128 w 284"/>
              <a:gd name="T19" fmla="*/ 265 h 266"/>
              <a:gd name="T20" fmla="*/ 142 w 284"/>
              <a:gd name="T21" fmla="*/ 266 h 266"/>
              <a:gd name="T22" fmla="*/ 145 w 284"/>
              <a:gd name="T23" fmla="*/ 265 h 266"/>
              <a:gd name="T24" fmla="*/ 148 w 284"/>
              <a:gd name="T25" fmla="*/ 265 h 266"/>
              <a:gd name="T26" fmla="*/ 156 w 284"/>
              <a:gd name="T27" fmla="*/ 265 h 266"/>
              <a:gd name="T28" fmla="*/ 170 w 284"/>
              <a:gd name="T29" fmla="*/ 262 h 266"/>
              <a:gd name="T30" fmla="*/ 182 w 284"/>
              <a:gd name="T31" fmla="*/ 259 h 266"/>
              <a:gd name="T32" fmla="*/ 188 w 284"/>
              <a:gd name="T33" fmla="*/ 256 h 266"/>
              <a:gd name="T34" fmla="*/ 196 w 284"/>
              <a:gd name="T35" fmla="*/ 255 h 266"/>
              <a:gd name="T36" fmla="*/ 201 w 284"/>
              <a:gd name="T37" fmla="*/ 251 h 266"/>
              <a:gd name="T38" fmla="*/ 207 w 284"/>
              <a:gd name="T39" fmla="*/ 249 h 266"/>
              <a:gd name="T40" fmla="*/ 219 w 284"/>
              <a:gd name="T41" fmla="*/ 243 h 266"/>
              <a:gd name="T42" fmla="*/ 224 w 284"/>
              <a:gd name="T43" fmla="*/ 238 h 266"/>
              <a:gd name="T44" fmla="*/ 226 w 284"/>
              <a:gd name="T45" fmla="*/ 236 h 266"/>
              <a:gd name="T46" fmla="*/ 226 w 284"/>
              <a:gd name="T47" fmla="*/ 234 h 266"/>
              <a:gd name="T48" fmla="*/ 227 w 284"/>
              <a:gd name="T49" fmla="*/ 234 h 266"/>
              <a:gd name="T50" fmla="*/ 230 w 284"/>
              <a:gd name="T51" fmla="*/ 234 h 266"/>
              <a:gd name="T52" fmla="*/ 242 w 284"/>
              <a:gd name="T53" fmla="*/ 226 h 266"/>
              <a:gd name="T54" fmla="*/ 259 w 284"/>
              <a:gd name="T55" fmla="*/ 204 h 266"/>
              <a:gd name="T56" fmla="*/ 273 w 284"/>
              <a:gd name="T57" fmla="*/ 182 h 266"/>
              <a:gd name="T58" fmla="*/ 280 w 284"/>
              <a:gd name="T59" fmla="*/ 158 h 266"/>
              <a:gd name="T60" fmla="*/ 283 w 284"/>
              <a:gd name="T61" fmla="*/ 145 h 266"/>
              <a:gd name="T62" fmla="*/ 284 w 284"/>
              <a:gd name="T63" fmla="*/ 133 h 266"/>
              <a:gd name="T64" fmla="*/ 283 w 284"/>
              <a:gd name="T65" fmla="*/ 118 h 266"/>
              <a:gd name="T66" fmla="*/ 280 w 284"/>
              <a:gd name="T67" fmla="*/ 105 h 266"/>
              <a:gd name="T68" fmla="*/ 273 w 284"/>
              <a:gd name="T69" fmla="*/ 82 h 266"/>
              <a:gd name="T70" fmla="*/ 259 w 284"/>
              <a:gd name="T71" fmla="*/ 59 h 266"/>
              <a:gd name="T72" fmla="*/ 242 w 284"/>
              <a:gd name="T73" fmla="*/ 39 h 266"/>
              <a:gd name="T74" fmla="*/ 230 w 284"/>
              <a:gd name="T75" fmla="*/ 29 h 266"/>
              <a:gd name="T76" fmla="*/ 219 w 284"/>
              <a:gd name="T77" fmla="*/ 21 h 266"/>
              <a:gd name="T78" fmla="*/ 207 w 284"/>
              <a:gd name="T79" fmla="*/ 14 h 266"/>
              <a:gd name="T80" fmla="*/ 196 w 284"/>
              <a:gd name="T81" fmla="*/ 9 h 266"/>
              <a:gd name="T82" fmla="*/ 182 w 284"/>
              <a:gd name="T83" fmla="*/ 4 h 266"/>
              <a:gd name="T84" fmla="*/ 170 w 284"/>
              <a:gd name="T85" fmla="*/ 2 h 266"/>
              <a:gd name="T86" fmla="*/ 156 w 284"/>
              <a:gd name="T87" fmla="*/ 0 h 266"/>
              <a:gd name="T88" fmla="*/ 142 w 284"/>
              <a:gd name="T89" fmla="*/ 0 h 266"/>
              <a:gd name="T90" fmla="*/ 113 w 284"/>
              <a:gd name="T91" fmla="*/ 2 h 266"/>
              <a:gd name="T92" fmla="*/ 88 w 284"/>
              <a:gd name="T93" fmla="*/ 9 h 266"/>
              <a:gd name="T94" fmla="*/ 62 w 284"/>
              <a:gd name="T95" fmla="*/ 21 h 266"/>
              <a:gd name="T96" fmla="*/ 42 w 284"/>
              <a:gd name="T97" fmla="*/ 39 h 266"/>
              <a:gd name="T98" fmla="*/ 23 w 284"/>
              <a:gd name="T99" fmla="*/ 59 h 266"/>
              <a:gd name="T100" fmla="*/ 9 w 284"/>
              <a:gd name="T101" fmla="*/ 82 h 266"/>
              <a:gd name="T102" fmla="*/ 2 w 284"/>
              <a:gd name="T103" fmla="*/ 105 h 266"/>
              <a:gd name="T104" fmla="*/ 0 w 284"/>
              <a:gd name="T105" fmla="*/ 13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4" h="266">
                <a:moveTo>
                  <a:pt x="0" y="133"/>
                </a:moveTo>
                <a:lnTo>
                  <a:pt x="0" y="145"/>
                </a:lnTo>
                <a:lnTo>
                  <a:pt x="2" y="158"/>
                </a:lnTo>
                <a:lnTo>
                  <a:pt x="9" y="182"/>
                </a:lnTo>
                <a:lnTo>
                  <a:pt x="23" y="204"/>
                </a:lnTo>
                <a:lnTo>
                  <a:pt x="42" y="226"/>
                </a:lnTo>
                <a:lnTo>
                  <a:pt x="62" y="243"/>
                </a:lnTo>
                <a:lnTo>
                  <a:pt x="88" y="255"/>
                </a:lnTo>
                <a:lnTo>
                  <a:pt x="113" y="262"/>
                </a:lnTo>
                <a:lnTo>
                  <a:pt x="128" y="265"/>
                </a:lnTo>
                <a:lnTo>
                  <a:pt x="142" y="266"/>
                </a:lnTo>
                <a:lnTo>
                  <a:pt x="145" y="265"/>
                </a:lnTo>
                <a:lnTo>
                  <a:pt x="148" y="265"/>
                </a:lnTo>
                <a:lnTo>
                  <a:pt x="156" y="265"/>
                </a:lnTo>
                <a:lnTo>
                  <a:pt x="170" y="262"/>
                </a:lnTo>
                <a:lnTo>
                  <a:pt x="182" y="259"/>
                </a:lnTo>
                <a:lnTo>
                  <a:pt x="188" y="256"/>
                </a:lnTo>
                <a:lnTo>
                  <a:pt x="196" y="255"/>
                </a:lnTo>
                <a:lnTo>
                  <a:pt x="201" y="251"/>
                </a:lnTo>
                <a:lnTo>
                  <a:pt x="207" y="249"/>
                </a:lnTo>
                <a:lnTo>
                  <a:pt x="219" y="243"/>
                </a:lnTo>
                <a:lnTo>
                  <a:pt x="224" y="238"/>
                </a:lnTo>
                <a:lnTo>
                  <a:pt x="226" y="236"/>
                </a:lnTo>
                <a:lnTo>
                  <a:pt x="226" y="234"/>
                </a:lnTo>
                <a:lnTo>
                  <a:pt x="227" y="234"/>
                </a:lnTo>
                <a:lnTo>
                  <a:pt x="230" y="234"/>
                </a:lnTo>
                <a:lnTo>
                  <a:pt x="242" y="226"/>
                </a:lnTo>
                <a:lnTo>
                  <a:pt x="259" y="204"/>
                </a:lnTo>
                <a:lnTo>
                  <a:pt x="273" y="182"/>
                </a:lnTo>
                <a:lnTo>
                  <a:pt x="280" y="158"/>
                </a:lnTo>
                <a:lnTo>
                  <a:pt x="283" y="145"/>
                </a:lnTo>
                <a:lnTo>
                  <a:pt x="284" y="133"/>
                </a:lnTo>
                <a:lnTo>
                  <a:pt x="283" y="118"/>
                </a:lnTo>
                <a:lnTo>
                  <a:pt x="280" y="105"/>
                </a:lnTo>
                <a:lnTo>
                  <a:pt x="273" y="82"/>
                </a:lnTo>
                <a:lnTo>
                  <a:pt x="259" y="59"/>
                </a:lnTo>
                <a:lnTo>
                  <a:pt x="242" y="39"/>
                </a:lnTo>
                <a:lnTo>
                  <a:pt x="230" y="29"/>
                </a:lnTo>
                <a:lnTo>
                  <a:pt x="219" y="21"/>
                </a:lnTo>
                <a:lnTo>
                  <a:pt x="207" y="14"/>
                </a:lnTo>
                <a:lnTo>
                  <a:pt x="196" y="9"/>
                </a:lnTo>
                <a:lnTo>
                  <a:pt x="182" y="4"/>
                </a:lnTo>
                <a:lnTo>
                  <a:pt x="170" y="2"/>
                </a:lnTo>
                <a:lnTo>
                  <a:pt x="156" y="0"/>
                </a:lnTo>
                <a:lnTo>
                  <a:pt x="142" y="0"/>
                </a:lnTo>
                <a:lnTo>
                  <a:pt x="113" y="2"/>
                </a:lnTo>
                <a:lnTo>
                  <a:pt x="88" y="9"/>
                </a:lnTo>
                <a:lnTo>
                  <a:pt x="62" y="21"/>
                </a:lnTo>
                <a:lnTo>
                  <a:pt x="42" y="39"/>
                </a:lnTo>
                <a:lnTo>
                  <a:pt x="23" y="59"/>
                </a:lnTo>
                <a:lnTo>
                  <a:pt x="9" y="82"/>
                </a:lnTo>
                <a:lnTo>
                  <a:pt x="2" y="105"/>
                </a:lnTo>
                <a:lnTo>
                  <a:pt x="0" y="133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29" name="Line 725"/>
          <p:cNvSpPr>
            <a:spLocks noChangeShapeType="1"/>
          </p:cNvSpPr>
          <p:nvPr/>
        </p:nvSpPr>
        <p:spPr bwMode="auto">
          <a:xfrm flipV="1">
            <a:off x="8255000" y="3398838"/>
            <a:ext cx="1588" cy="96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0" name="Line 726"/>
          <p:cNvSpPr>
            <a:spLocks noChangeShapeType="1"/>
          </p:cNvSpPr>
          <p:nvPr/>
        </p:nvSpPr>
        <p:spPr bwMode="auto">
          <a:xfrm flipV="1">
            <a:off x="7712075" y="3400425"/>
            <a:ext cx="1588" cy="98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1" name="Line 727"/>
          <p:cNvSpPr>
            <a:spLocks noChangeShapeType="1"/>
          </p:cNvSpPr>
          <p:nvPr/>
        </p:nvSpPr>
        <p:spPr bwMode="auto">
          <a:xfrm>
            <a:off x="6888163" y="3411538"/>
            <a:ext cx="1587" cy="87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2" name="Freeform 728"/>
          <p:cNvSpPr/>
          <p:nvPr/>
        </p:nvSpPr>
        <p:spPr bwMode="auto">
          <a:xfrm>
            <a:off x="4411663" y="3403600"/>
            <a:ext cx="1587" cy="96838"/>
          </a:xfrm>
          <a:custGeom>
            <a:avLst/>
            <a:gdLst>
              <a:gd name="T0" fmla="*/ 2 w 2"/>
              <a:gd name="T1" fmla="*/ 174 h 174"/>
              <a:gd name="T2" fmla="*/ 2 w 2"/>
              <a:gd name="T3" fmla="*/ 50 h 174"/>
              <a:gd name="T4" fmla="*/ 0 w 2"/>
              <a:gd name="T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74">
                <a:moveTo>
                  <a:pt x="2" y="174"/>
                </a:moveTo>
                <a:lnTo>
                  <a:pt x="2" y="5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3" name="Line 729"/>
          <p:cNvSpPr>
            <a:spLocks noChangeShapeType="1"/>
          </p:cNvSpPr>
          <p:nvPr/>
        </p:nvSpPr>
        <p:spPr bwMode="auto">
          <a:xfrm>
            <a:off x="4684713" y="3411538"/>
            <a:ext cx="1587" cy="8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4" name="Line 730"/>
          <p:cNvSpPr>
            <a:spLocks noChangeShapeType="1"/>
          </p:cNvSpPr>
          <p:nvPr/>
        </p:nvSpPr>
        <p:spPr bwMode="auto">
          <a:xfrm>
            <a:off x="5784850" y="3414713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5" name="Line 731"/>
          <p:cNvSpPr>
            <a:spLocks noChangeShapeType="1"/>
          </p:cNvSpPr>
          <p:nvPr/>
        </p:nvSpPr>
        <p:spPr bwMode="auto">
          <a:xfrm>
            <a:off x="7983538" y="340995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6" name="Freeform 732"/>
          <p:cNvSpPr/>
          <p:nvPr/>
        </p:nvSpPr>
        <p:spPr bwMode="auto">
          <a:xfrm>
            <a:off x="2767013" y="3403600"/>
            <a:ext cx="1587" cy="98425"/>
          </a:xfrm>
          <a:custGeom>
            <a:avLst/>
            <a:gdLst>
              <a:gd name="T0" fmla="*/ 175 h 175"/>
              <a:gd name="T1" fmla="*/ 66 h 175"/>
              <a:gd name="T2" fmla="*/ 0 h 17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75">
                <a:moveTo>
                  <a:pt x="0" y="175"/>
                </a:moveTo>
                <a:lnTo>
                  <a:pt x="0" y="66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7" name="Freeform 733"/>
          <p:cNvSpPr/>
          <p:nvPr/>
        </p:nvSpPr>
        <p:spPr bwMode="auto">
          <a:xfrm>
            <a:off x="549275" y="3387725"/>
            <a:ext cx="8291513" cy="312738"/>
          </a:xfrm>
          <a:custGeom>
            <a:avLst/>
            <a:gdLst>
              <a:gd name="T0" fmla="*/ 0 w 13916"/>
              <a:gd name="T1" fmla="*/ 78 h 558"/>
              <a:gd name="T2" fmla="*/ 13 w 13916"/>
              <a:gd name="T3" fmla="*/ 55 h 558"/>
              <a:gd name="T4" fmla="*/ 31 w 13916"/>
              <a:gd name="T5" fmla="*/ 35 h 558"/>
              <a:gd name="T6" fmla="*/ 50 w 13916"/>
              <a:gd name="T7" fmla="*/ 18 h 558"/>
              <a:gd name="T8" fmla="*/ 72 w 13916"/>
              <a:gd name="T9" fmla="*/ 8 h 558"/>
              <a:gd name="T10" fmla="*/ 95 w 13916"/>
              <a:gd name="T11" fmla="*/ 1 h 558"/>
              <a:gd name="T12" fmla="*/ 122 w 13916"/>
              <a:gd name="T13" fmla="*/ 0 h 558"/>
              <a:gd name="T14" fmla="*/ 13789 w 13916"/>
              <a:gd name="T15" fmla="*/ 0 h 558"/>
              <a:gd name="T16" fmla="*/ 13813 w 13916"/>
              <a:gd name="T17" fmla="*/ 1 h 558"/>
              <a:gd name="T18" fmla="*/ 13824 w 13916"/>
              <a:gd name="T19" fmla="*/ 3 h 558"/>
              <a:gd name="T20" fmla="*/ 13836 w 13916"/>
              <a:gd name="T21" fmla="*/ 8 h 558"/>
              <a:gd name="T22" fmla="*/ 13858 w 13916"/>
              <a:gd name="T23" fmla="*/ 18 h 558"/>
              <a:gd name="T24" fmla="*/ 13868 w 13916"/>
              <a:gd name="T25" fmla="*/ 25 h 558"/>
              <a:gd name="T26" fmla="*/ 13878 w 13916"/>
              <a:gd name="T27" fmla="*/ 35 h 558"/>
              <a:gd name="T28" fmla="*/ 13894 w 13916"/>
              <a:gd name="T29" fmla="*/ 53 h 558"/>
              <a:gd name="T30" fmla="*/ 13906 w 13916"/>
              <a:gd name="T31" fmla="*/ 73 h 558"/>
              <a:gd name="T32" fmla="*/ 13914 w 13916"/>
              <a:gd name="T33" fmla="*/ 95 h 558"/>
              <a:gd name="T34" fmla="*/ 13916 w 13916"/>
              <a:gd name="T35" fmla="*/ 119 h 558"/>
              <a:gd name="T36" fmla="*/ 13916 w 13916"/>
              <a:gd name="T37" fmla="*/ 186 h 558"/>
              <a:gd name="T38" fmla="*/ 13916 w 13916"/>
              <a:gd name="T39" fmla="*/ 349 h 558"/>
              <a:gd name="T40" fmla="*/ 13916 w 13916"/>
              <a:gd name="T41" fmla="*/ 437 h 558"/>
              <a:gd name="T42" fmla="*/ 13915 w 13916"/>
              <a:gd name="T43" fmla="*/ 441 h 558"/>
              <a:gd name="T44" fmla="*/ 13915 w 13916"/>
              <a:gd name="T45" fmla="*/ 447 h 558"/>
              <a:gd name="T46" fmla="*/ 13914 w 13916"/>
              <a:gd name="T47" fmla="*/ 460 h 558"/>
              <a:gd name="T48" fmla="*/ 13906 w 13916"/>
              <a:gd name="T49" fmla="*/ 481 h 558"/>
              <a:gd name="T50" fmla="*/ 13900 w 13916"/>
              <a:gd name="T51" fmla="*/ 491 h 558"/>
              <a:gd name="T52" fmla="*/ 13897 w 13916"/>
              <a:gd name="T53" fmla="*/ 496 h 558"/>
              <a:gd name="T54" fmla="*/ 13894 w 13916"/>
              <a:gd name="T55" fmla="*/ 502 h 558"/>
              <a:gd name="T56" fmla="*/ 13878 w 13916"/>
              <a:gd name="T57" fmla="*/ 521 h 558"/>
              <a:gd name="T58" fmla="*/ 13868 w 13916"/>
              <a:gd name="T59" fmla="*/ 529 h 558"/>
              <a:gd name="T60" fmla="*/ 13858 w 13916"/>
              <a:gd name="T61" fmla="*/ 536 h 558"/>
              <a:gd name="T62" fmla="*/ 13836 w 13916"/>
              <a:gd name="T63" fmla="*/ 548 h 558"/>
              <a:gd name="T64" fmla="*/ 13824 w 13916"/>
              <a:gd name="T65" fmla="*/ 552 h 558"/>
              <a:gd name="T66" fmla="*/ 13820 w 13916"/>
              <a:gd name="T67" fmla="*/ 552 h 558"/>
              <a:gd name="T68" fmla="*/ 13818 w 13916"/>
              <a:gd name="T69" fmla="*/ 553 h 558"/>
              <a:gd name="T70" fmla="*/ 13813 w 13916"/>
              <a:gd name="T71" fmla="*/ 555 h 558"/>
              <a:gd name="T72" fmla="*/ 13789 w 13916"/>
              <a:gd name="T73" fmla="*/ 558 h 558"/>
              <a:gd name="T74" fmla="*/ 122 w 13916"/>
              <a:gd name="T75" fmla="*/ 558 h 558"/>
              <a:gd name="T76" fmla="*/ 95 w 13916"/>
              <a:gd name="T77" fmla="*/ 555 h 558"/>
              <a:gd name="T78" fmla="*/ 72 w 13916"/>
              <a:gd name="T79" fmla="*/ 548 h 558"/>
              <a:gd name="T80" fmla="*/ 50 w 13916"/>
              <a:gd name="T81" fmla="*/ 536 h 558"/>
              <a:gd name="T82" fmla="*/ 31 w 13916"/>
              <a:gd name="T83" fmla="*/ 521 h 558"/>
              <a:gd name="T84" fmla="*/ 14 w 13916"/>
              <a:gd name="T85" fmla="*/ 502 h 558"/>
              <a:gd name="T86" fmla="*/ 7 w 13916"/>
              <a:gd name="T87" fmla="*/ 491 h 558"/>
              <a:gd name="T88" fmla="*/ 2 w 13916"/>
              <a:gd name="T89" fmla="*/ 481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916" h="558">
                <a:moveTo>
                  <a:pt x="0" y="78"/>
                </a:moveTo>
                <a:lnTo>
                  <a:pt x="13" y="55"/>
                </a:lnTo>
                <a:lnTo>
                  <a:pt x="31" y="35"/>
                </a:lnTo>
                <a:lnTo>
                  <a:pt x="50" y="18"/>
                </a:lnTo>
                <a:lnTo>
                  <a:pt x="72" y="8"/>
                </a:lnTo>
                <a:lnTo>
                  <a:pt x="95" y="1"/>
                </a:lnTo>
                <a:lnTo>
                  <a:pt x="122" y="0"/>
                </a:lnTo>
                <a:lnTo>
                  <a:pt x="13789" y="0"/>
                </a:lnTo>
                <a:lnTo>
                  <a:pt x="13813" y="1"/>
                </a:lnTo>
                <a:lnTo>
                  <a:pt x="13824" y="3"/>
                </a:lnTo>
                <a:lnTo>
                  <a:pt x="13836" y="8"/>
                </a:lnTo>
                <a:lnTo>
                  <a:pt x="13858" y="18"/>
                </a:lnTo>
                <a:lnTo>
                  <a:pt x="13868" y="25"/>
                </a:lnTo>
                <a:lnTo>
                  <a:pt x="13878" y="35"/>
                </a:lnTo>
                <a:lnTo>
                  <a:pt x="13894" y="53"/>
                </a:lnTo>
                <a:lnTo>
                  <a:pt x="13906" y="73"/>
                </a:lnTo>
                <a:lnTo>
                  <a:pt x="13914" y="95"/>
                </a:lnTo>
                <a:lnTo>
                  <a:pt x="13916" y="119"/>
                </a:lnTo>
                <a:lnTo>
                  <a:pt x="13916" y="186"/>
                </a:lnTo>
                <a:lnTo>
                  <a:pt x="13916" y="349"/>
                </a:lnTo>
                <a:lnTo>
                  <a:pt x="13916" y="437"/>
                </a:lnTo>
                <a:lnTo>
                  <a:pt x="13915" y="441"/>
                </a:lnTo>
                <a:lnTo>
                  <a:pt x="13915" y="447"/>
                </a:lnTo>
                <a:lnTo>
                  <a:pt x="13914" y="460"/>
                </a:lnTo>
                <a:lnTo>
                  <a:pt x="13906" y="481"/>
                </a:lnTo>
                <a:lnTo>
                  <a:pt x="13900" y="491"/>
                </a:lnTo>
                <a:lnTo>
                  <a:pt x="13897" y="496"/>
                </a:lnTo>
                <a:lnTo>
                  <a:pt x="13894" y="502"/>
                </a:lnTo>
                <a:lnTo>
                  <a:pt x="13878" y="521"/>
                </a:lnTo>
                <a:lnTo>
                  <a:pt x="13868" y="529"/>
                </a:lnTo>
                <a:lnTo>
                  <a:pt x="13858" y="536"/>
                </a:lnTo>
                <a:lnTo>
                  <a:pt x="13836" y="548"/>
                </a:lnTo>
                <a:lnTo>
                  <a:pt x="13824" y="552"/>
                </a:lnTo>
                <a:lnTo>
                  <a:pt x="13820" y="552"/>
                </a:lnTo>
                <a:lnTo>
                  <a:pt x="13818" y="553"/>
                </a:lnTo>
                <a:lnTo>
                  <a:pt x="13813" y="555"/>
                </a:lnTo>
                <a:lnTo>
                  <a:pt x="13789" y="558"/>
                </a:lnTo>
                <a:lnTo>
                  <a:pt x="122" y="558"/>
                </a:lnTo>
                <a:lnTo>
                  <a:pt x="95" y="555"/>
                </a:lnTo>
                <a:lnTo>
                  <a:pt x="72" y="548"/>
                </a:lnTo>
                <a:lnTo>
                  <a:pt x="50" y="536"/>
                </a:lnTo>
                <a:lnTo>
                  <a:pt x="31" y="521"/>
                </a:lnTo>
                <a:lnTo>
                  <a:pt x="14" y="502"/>
                </a:lnTo>
                <a:lnTo>
                  <a:pt x="7" y="491"/>
                </a:lnTo>
                <a:lnTo>
                  <a:pt x="2" y="481"/>
                </a:lnTo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8" name="Freeform 734"/>
          <p:cNvSpPr/>
          <p:nvPr/>
        </p:nvSpPr>
        <p:spPr bwMode="auto">
          <a:xfrm>
            <a:off x="92075" y="3424238"/>
            <a:ext cx="552450" cy="244475"/>
          </a:xfrm>
          <a:custGeom>
            <a:avLst/>
            <a:gdLst>
              <a:gd name="T0" fmla="*/ 926 w 926"/>
              <a:gd name="T1" fmla="*/ 264 h 437"/>
              <a:gd name="T2" fmla="*/ 855 w 926"/>
              <a:gd name="T3" fmla="*/ 342 h 437"/>
              <a:gd name="T4" fmla="*/ 768 w 926"/>
              <a:gd name="T5" fmla="*/ 417 h 437"/>
              <a:gd name="T6" fmla="*/ 752 w 926"/>
              <a:gd name="T7" fmla="*/ 426 h 437"/>
              <a:gd name="T8" fmla="*/ 739 w 926"/>
              <a:gd name="T9" fmla="*/ 432 h 437"/>
              <a:gd name="T10" fmla="*/ 725 w 926"/>
              <a:gd name="T11" fmla="*/ 436 h 437"/>
              <a:gd name="T12" fmla="*/ 713 w 926"/>
              <a:gd name="T13" fmla="*/ 437 h 437"/>
              <a:gd name="T14" fmla="*/ 366 w 926"/>
              <a:gd name="T15" fmla="*/ 411 h 437"/>
              <a:gd name="T16" fmla="*/ 120 w 926"/>
              <a:gd name="T17" fmla="*/ 381 h 437"/>
              <a:gd name="T18" fmla="*/ 49 w 926"/>
              <a:gd name="T19" fmla="*/ 358 h 437"/>
              <a:gd name="T20" fmla="*/ 30 w 926"/>
              <a:gd name="T21" fmla="*/ 342 h 437"/>
              <a:gd name="T22" fmla="*/ 17 w 926"/>
              <a:gd name="T23" fmla="*/ 325 h 437"/>
              <a:gd name="T24" fmla="*/ 6 w 926"/>
              <a:gd name="T25" fmla="*/ 305 h 437"/>
              <a:gd name="T26" fmla="*/ 3 w 926"/>
              <a:gd name="T27" fmla="*/ 293 h 437"/>
              <a:gd name="T28" fmla="*/ 1 w 926"/>
              <a:gd name="T29" fmla="*/ 282 h 437"/>
              <a:gd name="T30" fmla="*/ 1 w 926"/>
              <a:gd name="T31" fmla="*/ 180 h 437"/>
              <a:gd name="T32" fmla="*/ 0 w 926"/>
              <a:gd name="T33" fmla="*/ 149 h 437"/>
              <a:gd name="T34" fmla="*/ 1 w 926"/>
              <a:gd name="T35" fmla="*/ 135 h 437"/>
              <a:gd name="T36" fmla="*/ 5 w 926"/>
              <a:gd name="T37" fmla="*/ 124 h 437"/>
              <a:gd name="T38" fmla="*/ 12 w 926"/>
              <a:gd name="T39" fmla="*/ 104 h 437"/>
              <a:gd name="T40" fmla="*/ 18 w 926"/>
              <a:gd name="T41" fmla="*/ 95 h 437"/>
              <a:gd name="T42" fmla="*/ 27 w 926"/>
              <a:gd name="T43" fmla="*/ 89 h 437"/>
              <a:gd name="T44" fmla="*/ 40 w 926"/>
              <a:gd name="T45" fmla="*/ 77 h 437"/>
              <a:gd name="T46" fmla="*/ 57 w 926"/>
              <a:gd name="T47" fmla="*/ 69 h 437"/>
              <a:gd name="T48" fmla="*/ 75 w 926"/>
              <a:gd name="T49" fmla="*/ 63 h 437"/>
              <a:gd name="T50" fmla="*/ 97 w 926"/>
              <a:gd name="T51" fmla="*/ 60 h 437"/>
              <a:gd name="T52" fmla="*/ 713 w 926"/>
              <a:gd name="T53" fmla="*/ 0 h 437"/>
              <a:gd name="T54" fmla="*/ 739 w 926"/>
              <a:gd name="T55" fmla="*/ 3 h 437"/>
              <a:gd name="T56" fmla="*/ 766 w 926"/>
              <a:gd name="T57" fmla="*/ 14 h 437"/>
              <a:gd name="T58" fmla="*/ 782 w 926"/>
              <a:gd name="T59" fmla="*/ 23 h 437"/>
              <a:gd name="T60" fmla="*/ 800 w 926"/>
              <a:gd name="T61" fmla="*/ 35 h 437"/>
              <a:gd name="T62" fmla="*/ 819 w 926"/>
              <a:gd name="T63" fmla="*/ 48 h 437"/>
              <a:gd name="T64" fmla="*/ 838 w 926"/>
              <a:gd name="T65" fmla="*/ 66 h 437"/>
              <a:gd name="T66" fmla="*/ 919 w 926"/>
              <a:gd name="T67" fmla="*/ 153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6" h="437">
                <a:moveTo>
                  <a:pt x="926" y="264"/>
                </a:moveTo>
                <a:lnTo>
                  <a:pt x="855" y="342"/>
                </a:lnTo>
                <a:lnTo>
                  <a:pt x="768" y="417"/>
                </a:lnTo>
                <a:lnTo>
                  <a:pt x="752" y="426"/>
                </a:lnTo>
                <a:lnTo>
                  <a:pt x="739" y="432"/>
                </a:lnTo>
                <a:lnTo>
                  <a:pt x="725" y="436"/>
                </a:lnTo>
                <a:lnTo>
                  <a:pt x="713" y="437"/>
                </a:lnTo>
                <a:lnTo>
                  <a:pt x="366" y="411"/>
                </a:lnTo>
                <a:lnTo>
                  <a:pt x="120" y="381"/>
                </a:lnTo>
                <a:lnTo>
                  <a:pt x="49" y="358"/>
                </a:lnTo>
                <a:lnTo>
                  <a:pt x="30" y="342"/>
                </a:lnTo>
                <a:lnTo>
                  <a:pt x="17" y="325"/>
                </a:lnTo>
                <a:lnTo>
                  <a:pt x="6" y="305"/>
                </a:lnTo>
                <a:lnTo>
                  <a:pt x="3" y="293"/>
                </a:lnTo>
                <a:lnTo>
                  <a:pt x="1" y="282"/>
                </a:lnTo>
                <a:lnTo>
                  <a:pt x="1" y="180"/>
                </a:lnTo>
                <a:lnTo>
                  <a:pt x="0" y="149"/>
                </a:lnTo>
                <a:lnTo>
                  <a:pt x="1" y="135"/>
                </a:lnTo>
                <a:lnTo>
                  <a:pt x="5" y="124"/>
                </a:lnTo>
                <a:lnTo>
                  <a:pt x="12" y="104"/>
                </a:lnTo>
                <a:lnTo>
                  <a:pt x="18" y="95"/>
                </a:lnTo>
                <a:lnTo>
                  <a:pt x="27" y="89"/>
                </a:lnTo>
                <a:lnTo>
                  <a:pt x="40" y="77"/>
                </a:lnTo>
                <a:lnTo>
                  <a:pt x="57" y="69"/>
                </a:lnTo>
                <a:lnTo>
                  <a:pt x="75" y="63"/>
                </a:lnTo>
                <a:lnTo>
                  <a:pt x="97" y="60"/>
                </a:lnTo>
                <a:lnTo>
                  <a:pt x="713" y="0"/>
                </a:lnTo>
                <a:lnTo>
                  <a:pt x="739" y="3"/>
                </a:lnTo>
                <a:lnTo>
                  <a:pt x="766" y="14"/>
                </a:lnTo>
                <a:lnTo>
                  <a:pt x="782" y="23"/>
                </a:lnTo>
                <a:lnTo>
                  <a:pt x="800" y="35"/>
                </a:lnTo>
                <a:lnTo>
                  <a:pt x="819" y="48"/>
                </a:lnTo>
                <a:lnTo>
                  <a:pt x="838" y="66"/>
                </a:lnTo>
                <a:lnTo>
                  <a:pt x="919" y="153"/>
                </a:lnTo>
              </a:path>
            </a:pathLst>
          </a:custGeom>
          <a:noFill/>
          <a:ln w="12700">
            <a:solidFill>
              <a:srgbClr val="FF99CC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39" name="Freeform 735"/>
          <p:cNvSpPr/>
          <p:nvPr/>
        </p:nvSpPr>
        <p:spPr bwMode="auto">
          <a:xfrm>
            <a:off x="103188" y="3478213"/>
            <a:ext cx="509587" cy="3175"/>
          </a:xfrm>
          <a:custGeom>
            <a:avLst/>
            <a:gdLst>
              <a:gd name="T0" fmla="*/ 3 w 855"/>
              <a:gd name="T1" fmla="*/ 0 h 6"/>
              <a:gd name="T2" fmla="*/ 0 w 855"/>
              <a:gd name="T3" fmla="*/ 6 h 6"/>
              <a:gd name="T4" fmla="*/ 855 w 855"/>
              <a:gd name="T5" fmla="*/ 6 h 6"/>
              <a:gd name="T6" fmla="*/ 850 w 855"/>
              <a:gd name="T7" fmla="*/ 0 h 6"/>
              <a:gd name="T8" fmla="*/ 3 w 85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6">
                <a:moveTo>
                  <a:pt x="3" y="0"/>
                </a:moveTo>
                <a:lnTo>
                  <a:pt x="0" y="6"/>
                </a:lnTo>
                <a:lnTo>
                  <a:pt x="855" y="6"/>
                </a:lnTo>
                <a:lnTo>
                  <a:pt x="850" y="0"/>
                </a:lnTo>
                <a:lnTo>
                  <a:pt x="3" y="0"/>
                </a:lnTo>
                <a:close/>
              </a:path>
            </a:pathLst>
          </a:custGeom>
          <a:solidFill>
            <a:srgbClr val="EF1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0" name="Freeform 736"/>
          <p:cNvSpPr/>
          <p:nvPr/>
        </p:nvSpPr>
        <p:spPr bwMode="auto">
          <a:xfrm>
            <a:off x="100013" y="3481388"/>
            <a:ext cx="515937" cy="3175"/>
          </a:xfrm>
          <a:custGeom>
            <a:avLst/>
            <a:gdLst>
              <a:gd name="T0" fmla="*/ 4 w 865"/>
              <a:gd name="T1" fmla="*/ 0 h 6"/>
              <a:gd name="T2" fmla="*/ 0 w 865"/>
              <a:gd name="T3" fmla="*/ 6 h 6"/>
              <a:gd name="T4" fmla="*/ 865 w 865"/>
              <a:gd name="T5" fmla="*/ 6 h 6"/>
              <a:gd name="T6" fmla="*/ 859 w 865"/>
              <a:gd name="T7" fmla="*/ 0 h 6"/>
              <a:gd name="T8" fmla="*/ 4 w 86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5" h="6">
                <a:moveTo>
                  <a:pt x="4" y="0"/>
                </a:moveTo>
                <a:lnTo>
                  <a:pt x="0" y="6"/>
                </a:lnTo>
                <a:lnTo>
                  <a:pt x="865" y="6"/>
                </a:lnTo>
                <a:lnTo>
                  <a:pt x="859" y="0"/>
                </a:lnTo>
                <a:lnTo>
                  <a:pt x="4" y="0"/>
                </a:lnTo>
                <a:close/>
              </a:path>
            </a:pathLst>
          </a:custGeom>
          <a:solidFill>
            <a:srgbClr val="EE2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1" name="Freeform 737"/>
          <p:cNvSpPr/>
          <p:nvPr/>
        </p:nvSpPr>
        <p:spPr bwMode="auto">
          <a:xfrm>
            <a:off x="95250" y="3490913"/>
            <a:ext cx="528638" cy="3175"/>
          </a:xfrm>
          <a:custGeom>
            <a:avLst/>
            <a:gdLst>
              <a:gd name="T0" fmla="*/ 3 w 884"/>
              <a:gd name="T1" fmla="*/ 0 h 6"/>
              <a:gd name="T2" fmla="*/ 0 w 884"/>
              <a:gd name="T3" fmla="*/ 6 h 6"/>
              <a:gd name="T4" fmla="*/ 884 w 884"/>
              <a:gd name="T5" fmla="*/ 6 h 6"/>
              <a:gd name="T6" fmla="*/ 879 w 884"/>
              <a:gd name="T7" fmla="*/ 0 h 6"/>
              <a:gd name="T8" fmla="*/ 3 w 88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6">
                <a:moveTo>
                  <a:pt x="3" y="0"/>
                </a:moveTo>
                <a:lnTo>
                  <a:pt x="0" y="6"/>
                </a:lnTo>
                <a:lnTo>
                  <a:pt x="884" y="6"/>
                </a:lnTo>
                <a:lnTo>
                  <a:pt x="879" y="0"/>
                </a:lnTo>
                <a:lnTo>
                  <a:pt x="3" y="0"/>
                </a:lnTo>
                <a:close/>
              </a:path>
            </a:pathLst>
          </a:custGeom>
          <a:solidFill>
            <a:srgbClr val="EC2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2" name="Freeform 738"/>
          <p:cNvSpPr/>
          <p:nvPr/>
        </p:nvSpPr>
        <p:spPr bwMode="auto">
          <a:xfrm>
            <a:off x="95250" y="3494088"/>
            <a:ext cx="531813" cy="3175"/>
          </a:xfrm>
          <a:custGeom>
            <a:avLst/>
            <a:gdLst>
              <a:gd name="T0" fmla="*/ 1 w 891"/>
              <a:gd name="T1" fmla="*/ 0 h 6"/>
              <a:gd name="T2" fmla="*/ 0 w 891"/>
              <a:gd name="T3" fmla="*/ 6 h 6"/>
              <a:gd name="T4" fmla="*/ 891 w 891"/>
              <a:gd name="T5" fmla="*/ 6 h 6"/>
              <a:gd name="T6" fmla="*/ 885 w 891"/>
              <a:gd name="T7" fmla="*/ 0 h 6"/>
              <a:gd name="T8" fmla="*/ 1 w 89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1" h="6">
                <a:moveTo>
                  <a:pt x="1" y="0"/>
                </a:moveTo>
                <a:lnTo>
                  <a:pt x="0" y="6"/>
                </a:lnTo>
                <a:lnTo>
                  <a:pt x="891" y="6"/>
                </a:lnTo>
                <a:lnTo>
                  <a:pt x="885" y="0"/>
                </a:lnTo>
                <a:lnTo>
                  <a:pt x="1" y="0"/>
                </a:lnTo>
                <a:close/>
              </a:path>
            </a:pathLst>
          </a:custGeom>
          <a:solidFill>
            <a:srgbClr val="EB2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3" name="Freeform 739"/>
          <p:cNvSpPr/>
          <p:nvPr/>
        </p:nvSpPr>
        <p:spPr bwMode="auto">
          <a:xfrm>
            <a:off x="93663" y="3503613"/>
            <a:ext cx="544512" cy="3175"/>
          </a:xfrm>
          <a:custGeom>
            <a:avLst/>
            <a:gdLst>
              <a:gd name="T0" fmla="*/ 2 w 913"/>
              <a:gd name="T1" fmla="*/ 0 h 6"/>
              <a:gd name="T2" fmla="*/ 0 w 913"/>
              <a:gd name="T3" fmla="*/ 6 h 6"/>
              <a:gd name="T4" fmla="*/ 913 w 913"/>
              <a:gd name="T5" fmla="*/ 6 h 6"/>
              <a:gd name="T6" fmla="*/ 908 w 913"/>
              <a:gd name="T7" fmla="*/ 0 h 6"/>
              <a:gd name="T8" fmla="*/ 2 w 91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3" h="6">
                <a:moveTo>
                  <a:pt x="2" y="0"/>
                </a:moveTo>
                <a:lnTo>
                  <a:pt x="0" y="6"/>
                </a:lnTo>
                <a:lnTo>
                  <a:pt x="913" y="6"/>
                </a:lnTo>
                <a:lnTo>
                  <a:pt x="908" y="0"/>
                </a:lnTo>
                <a:lnTo>
                  <a:pt x="2" y="0"/>
                </a:lnTo>
                <a:close/>
              </a:path>
            </a:pathLst>
          </a:custGeom>
          <a:solidFill>
            <a:srgbClr val="E82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4" name="Freeform 740"/>
          <p:cNvSpPr/>
          <p:nvPr/>
        </p:nvSpPr>
        <p:spPr bwMode="auto">
          <a:xfrm>
            <a:off x="93663" y="3500438"/>
            <a:ext cx="539750" cy="3175"/>
          </a:xfrm>
          <a:custGeom>
            <a:avLst/>
            <a:gdLst>
              <a:gd name="T0" fmla="*/ 1 w 906"/>
              <a:gd name="T1" fmla="*/ 0 h 7"/>
              <a:gd name="T2" fmla="*/ 0 w 906"/>
              <a:gd name="T3" fmla="*/ 7 h 7"/>
              <a:gd name="T4" fmla="*/ 906 w 906"/>
              <a:gd name="T5" fmla="*/ 7 h 7"/>
              <a:gd name="T6" fmla="*/ 900 w 906"/>
              <a:gd name="T7" fmla="*/ 0 h 7"/>
              <a:gd name="T8" fmla="*/ 1 w 90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7">
                <a:moveTo>
                  <a:pt x="1" y="0"/>
                </a:moveTo>
                <a:lnTo>
                  <a:pt x="0" y="7"/>
                </a:lnTo>
                <a:lnTo>
                  <a:pt x="906" y="7"/>
                </a:lnTo>
                <a:lnTo>
                  <a:pt x="900" y="0"/>
                </a:lnTo>
                <a:lnTo>
                  <a:pt x="1" y="0"/>
                </a:lnTo>
                <a:close/>
              </a:path>
            </a:pathLst>
          </a:custGeom>
          <a:solidFill>
            <a:srgbClr val="E92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5" name="Freeform 741"/>
          <p:cNvSpPr/>
          <p:nvPr/>
        </p:nvSpPr>
        <p:spPr bwMode="auto">
          <a:xfrm>
            <a:off x="95250" y="3497263"/>
            <a:ext cx="534988" cy="3175"/>
          </a:xfrm>
          <a:custGeom>
            <a:avLst/>
            <a:gdLst>
              <a:gd name="T0" fmla="*/ 1 w 899"/>
              <a:gd name="T1" fmla="*/ 0 h 7"/>
              <a:gd name="T2" fmla="*/ 0 w 899"/>
              <a:gd name="T3" fmla="*/ 7 h 7"/>
              <a:gd name="T4" fmla="*/ 899 w 899"/>
              <a:gd name="T5" fmla="*/ 7 h 7"/>
              <a:gd name="T6" fmla="*/ 892 w 899"/>
              <a:gd name="T7" fmla="*/ 0 h 7"/>
              <a:gd name="T8" fmla="*/ 1 w 899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9" h="7">
                <a:moveTo>
                  <a:pt x="1" y="0"/>
                </a:moveTo>
                <a:lnTo>
                  <a:pt x="0" y="7"/>
                </a:lnTo>
                <a:lnTo>
                  <a:pt x="899" y="7"/>
                </a:lnTo>
                <a:lnTo>
                  <a:pt x="892" y="0"/>
                </a:lnTo>
                <a:lnTo>
                  <a:pt x="1" y="0"/>
                </a:lnTo>
                <a:close/>
              </a:path>
            </a:pathLst>
          </a:custGeom>
          <a:solidFill>
            <a:srgbClr val="EA2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6" name="Freeform 742"/>
          <p:cNvSpPr/>
          <p:nvPr/>
        </p:nvSpPr>
        <p:spPr bwMode="auto">
          <a:xfrm>
            <a:off x="98425" y="3484563"/>
            <a:ext cx="520700" cy="6350"/>
          </a:xfrm>
          <a:custGeom>
            <a:avLst/>
            <a:gdLst>
              <a:gd name="T0" fmla="*/ 3 w 876"/>
              <a:gd name="T1" fmla="*/ 0 h 8"/>
              <a:gd name="T2" fmla="*/ 0 w 876"/>
              <a:gd name="T3" fmla="*/ 8 h 8"/>
              <a:gd name="T4" fmla="*/ 876 w 876"/>
              <a:gd name="T5" fmla="*/ 8 h 8"/>
              <a:gd name="T6" fmla="*/ 868 w 876"/>
              <a:gd name="T7" fmla="*/ 0 h 8"/>
              <a:gd name="T8" fmla="*/ 3 w 876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6" h="8">
                <a:moveTo>
                  <a:pt x="3" y="0"/>
                </a:moveTo>
                <a:lnTo>
                  <a:pt x="0" y="8"/>
                </a:lnTo>
                <a:lnTo>
                  <a:pt x="876" y="8"/>
                </a:lnTo>
                <a:lnTo>
                  <a:pt x="868" y="0"/>
                </a:lnTo>
                <a:lnTo>
                  <a:pt x="3" y="0"/>
                </a:lnTo>
                <a:close/>
              </a:path>
            </a:pathLst>
          </a:custGeom>
          <a:solidFill>
            <a:srgbClr val="ED2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7" name="Freeform 743"/>
          <p:cNvSpPr/>
          <p:nvPr/>
        </p:nvSpPr>
        <p:spPr bwMode="auto">
          <a:xfrm>
            <a:off x="93663" y="3516313"/>
            <a:ext cx="2093912" cy="3175"/>
          </a:xfrm>
          <a:custGeom>
            <a:avLst/>
            <a:gdLst>
              <a:gd name="T0" fmla="*/ 0 w 3514"/>
              <a:gd name="T1" fmla="*/ 0 h 6"/>
              <a:gd name="T2" fmla="*/ 0 w 3514"/>
              <a:gd name="T3" fmla="*/ 6 h 6"/>
              <a:gd name="T4" fmla="*/ 3514 w 3514"/>
              <a:gd name="T5" fmla="*/ 6 h 6"/>
              <a:gd name="T6" fmla="*/ 3502 w 3514"/>
              <a:gd name="T7" fmla="*/ 1 h 6"/>
              <a:gd name="T8" fmla="*/ 3488 w 3514"/>
              <a:gd name="T9" fmla="*/ 0 h 6"/>
              <a:gd name="T10" fmla="*/ 918 w 3514"/>
              <a:gd name="T11" fmla="*/ 0 h 6"/>
              <a:gd name="T12" fmla="*/ 0 w 351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14" h="6">
                <a:moveTo>
                  <a:pt x="0" y="0"/>
                </a:moveTo>
                <a:lnTo>
                  <a:pt x="0" y="6"/>
                </a:lnTo>
                <a:lnTo>
                  <a:pt x="3514" y="6"/>
                </a:lnTo>
                <a:lnTo>
                  <a:pt x="3502" y="1"/>
                </a:lnTo>
                <a:lnTo>
                  <a:pt x="3488" y="0"/>
                </a:lnTo>
                <a:lnTo>
                  <a:pt x="918" y="0"/>
                </a:lnTo>
                <a:lnTo>
                  <a:pt x="0" y="0"/>
                </a:lnTo>
                <a:close/>
              </a:path>
            </a:pathLst>
          </a:custGeom>
          <a:solidFill>
            <a:srgbClr val="E43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8" name="Rectangle 744"/>
          <p:cNvSpPr>
            <a:spLocks noChangeArrowheads="1"/>
          </p:cNvSpPr>
          <p:nvPr/>
        </p:nvSpPr>
        <p:spPr bwMode="auto">
          <a:xfrm>
            <a:off x="93663" y="3509963"/>
            <a:ext cx="547687" cy="6350"/>
          </a:xfrm>
          <a:prstGeom prst="rect">
            <a:avLst/>
          </a:prstGeom>
          <a:solidFill>
            <a:srgbClr val="E63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49" name="Freeform 745"/>
          <p:cNvSpPr/>
          <p:nvPr/>
        </p:nvSpPr>
        <p:spPr bwMode="auto">
          <a:xfrm>
            <a:off x="93663" y="3529013"/>
            <a:ext cx="2108200" cy="3175"/>
          </a:xfrm>
          <a:custGeom>
            <a:avLst/>
            <a:gdLst>
              <a:gd name="T0" fmla="*/ 0 w 3539"/>
              <a:gd name="T1" fmla="*/ 0 h 6"/>
              <a:gd name="T2" fmla="*/ 0 w 3539"/>
              <a:gd name="T3" fmla="*/ 6 h 6"/>
              <a:gd name="T4" fmla="*/ 3539 w 3539"/>
              <a:gd name="T5" fmla="*/ 6 h 6"/>
              <a:gd name="T6" fmla="*/ 3534 w 3539"/>
              <a:gd name="T7" fmla="*/ 0 h 6"/>
              <a:gd name="T8" fmla="*/ 0 w 3539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9" h="6">
                <a:moveTo>
                  <a:pt x="0" y="0"/>
                </a:moveTo>
                <a:lnTo>
                  <a:pt x="0" y="6"/>
                </a:lnTo>
                <a:lnTo>
                  <a:pt x="3539" y="6"/>
                </a:lnTo>
                <a:lnTo>
                  <a:pt x="3534" y="0"/>
                </a:lnTo>
                <a:lnTo>
                  <a:pt x="0" y="0"/>
                </a:lnTo>
                <a:close/>
              </a:path>
            </a:pathLst>
          </a:custGeom>
          <a:solidFill>
            <a:srgbClr val="E03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0" name="Freeform 746"/>
          <p:cNvSpPr/>
          <p:nvPr/>
        </p:nvSpPr>
        <p:spPr bwMode="auto">
          <a:xfrm>
            <a:off x="93663" y="3525838"/>
            <a:ext cx="2106612" cy="3175"/>
          </a:xfrm>
          <a:custGeom>
            <a:avLst/>
            <a:gdLst>
              <a:gd name="T0" fmla="*/ 0 w 3534"/>
              <a:gd name="T1" fmla="*/ 0 h 6"/>
              <a:gd name="T2" fmla="*/ 0 w 3534"/>
              <a:gd name="T3" fmla="*/ 6 h 6"/>
              <a:gd name="T4" fmla="*/ 3534 w 3534"/>
              <a:gd name="T5" fmla="*/ 6 h 6"/>
              <a:gd name="T6" fmla="*/ 3529 w 3534"/>
              <a:gd name="T7" fmla="*/ 0 h 6"/>
              <a:gd name="T8" fmla="*/ 0 w 353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4" h="6">
                <a:moveTo>
                  <a:pt x="0" y="0"/>
                </a:moveTo>
                <a:lnTo>
                  <a:pt x="0" y="6"/>
                </a:lnTo>
                <a:lnTo>
                  <a:pt x="3534" y="6"/>
                </a:lnTo>
                <a:lnTo>
                  <a:pt x="3529" y="0"/>
                </a:lnTo>
                <a:lnTo>
                  <a:pt x="0" y="0"/>
                </a:lnTo>
                <a:close/>
              </a:path>
            </a:pathLst>
          </a:custGeom>
          <a:solidFill>
            <a:srgbClr val="E13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1" name="Freeform 747"/>
          <p:cNvSpPr/>
          <p:nvPr/>
        </p:nvSpPr>
        <p:spPr bwMode="auto">
          <a:xfrm>
            <a:off x="93663" y="3522663"/>
            <a:ext cx="2103437" cy="3175"/>
          </a:xfrm>
          <a:custGeom>
            <a:avLst/>
            <a:gdLst>
              <a:gd name="T0" fmla="*/ 0 w 3529"/>
              <a:gd name="T1" fmla="*/ 6 h 7"/>
              <a:gd name="T2" fmla="*/ 0 w 3529"/>
              <a:gd name="T3" fmla="*/ 7 h 7"/>
              <a:gd name="T4" fmla="*/ 3529 w 3529"/>
              <a:gd name="T5" fmla="*/ 7 h 7"/>
              <a:gd name="T6" fmla="*/ 3527 w 3529"/>
              <a:gd name="T7" fmla="*/ 4 h 7"/>
              <a:gd name="T8" fmla="*/ 3526 w 3529"/>
              <a:gd name="T9" fmla="*/ 2 h 7"/>
              <a:gd name="T10" fmla="*/ 3523 w 3529"/>
              <a:gd name="T11" fmla="*/ 0 h 7"/>
              <a:gd name="T12" fmla="*/ 0 w 3529"/>
              <a:gd name="T13" fmla="*/ 0 h 7"/>
              <a:gd name="T14" fmla="*/ 0 w 3529"/>
              <a:gd name="T1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29" h="7">
                <a:moveTo>
                  <a:pt x="0" y="6"/>
                </a:moveTo>
                <a:lnTo>
                  <a:pt x="0" y="7"/>
                </a:lnTo>
                <a:lnTo>
                  <a:pt x="3529" y="7"/>
                </a:lnTo>
                <a:lnTo>
                  <a:pt x="3527" y="4"/>
                </a:lnTo>
                <a:lnTo>
                  <a:pt x="3526" y="2"/>
                </a:lnTo>
                <a:lnTo>
                  <a:pt x="3523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E13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2" name="Freeform 748"/>
          <p:cNvSpPr/>
          <p:nvPr/>
        </p:nvSpPr>
        <p:spPr bwMode="auto">
          <a:xfrm>
            <a:off x="93663" y="3519488"/>
            <a:ext cx="2098675" cy="3175"/>
          </a:xfrm>
          <a:custGeom>
            <a:avLst/>
            <a:gdLst>
              <a:gd name="T0" fmla="*/ 0 w 3523"/>
              <a:gd name="T1" fmla="*/ 0 h 6"/>
              <a:gd name="T2" fmla="*/ 0 w 3523"/>
              <a:gd name="T3" fmla="*/ 6 h 6"/>
              <a:gd name="T4" fmla="*/ 3523 w 3523"/>
              <a:gd name="T5" fmla="*/ 6 h 6"/>
              <a:gd name="T6" fmla="*/ 3514 w 3523"/>
              <a:gd name="T7" fmla="*/ 0 h 6"/>
              <a:gd name="T8" fmla="*/ 0 w 352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23" h="6">
                <a:moveTo>
                  <a:pt x="0" y="0"/>
                </a:moveTo>
                <a:lnTo>
                  <a:pt x="0" y="6"/>
                </a:lnTo>
                <a:lnTo>
                  <a:pt x="3523" y="6"/>
                </a:lnTo>
                <a:lnTo>
                  <a:pt x="3514" y="0"/>
                </a:lnTo>
                <a:lnTo>
                  <a:pt x="0" y="0"/>
                </a:lnTo>
                <a:close/>
              </a:path>
            </a:pathLst>
          </a:custGeom>
          <a:solidFill>
            <a:srgbClr val="E33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3" name="Freeform 749"/>
          <p:cNvSpPr/>
          <p:nvPr/>
        </p:nvSpPr>
        <p:spPr bwMode="auto">
          <a:xfrm>
            <a:off x="93663" y="3535363"/>
            <a:ext cx="2111375" cy="4762"/>
          </a:xfrm>
          <a:custGeom>
            <a:avLst/>
            <a:gdLst>
              <a:gd name="T0" fmla="*/ 0 w 3543"/>
              <a:gd name="T1" fmla="*/ 0 h 8"/>
              <a:gd name="T2" fmla="*/ 0 w 3543"/>
              <a:gd name="T3" fmla="*/ 8 h 8"/>
              <a:gd name="T4" fmla="*/ 3543 w 3543"/>
              <a:gd name="T5" fmla="*/ 8 h 8"/>
              <a:gd name="T6" fmla="*/ 3542 w 3543"/>
              <a:gd name="T7" fmla="*/ 0 h 8"/>
              <a:gd name="T8" fmla="*/ 0 w 354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43" h="8">
                <a:moveTo>
                  <a:pt x="0" y="0"/>
                </a:moveTo>
                <a:lnTo>
                  <a:pt x="0" y="8"/>
                </a:lnTo>
                <a:lnTo>
                  <a:pt x="3543" y="8"/>
                </a:lnTo>
                <a:lnTo>
                  <a:pt x="3542" y="0"/>
                </a:lnTo>
                <a:lnTo>
                  <a:pt x="0" y="0"/>
                </a:lnTo>
                <a:close/>
              </a:path>
            </a:pathLst>
          </a:custGeom>
          <a:solidFill>
            <a:srgbClr val="DE4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4" name="Rectangle 750"/>
          <p:cNvSpPr>
            <a:spLocks noChangeArrowheads="1"/>
          </p:cNvSpPr>
          <p:nvPr/>
        </p:nvSpPr>
        <p:spPr bwMode="auto">
          <a:xfrm>
            <a:off x="93663" y="3540125"/>
            <a:ext cx="2111375" cy="3175"/>
          </a:xfrm>
          <a:prstGeom prst="rect">
            <a:avLst/>
          </a:prstGeom>
          <a:solidFill>
            <a:srgbClr val="DD4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5" name="Freeform 751"/>
          <p:cNvSpPr/>
          <p:nvPr/>
        </p:nvSpPr>
        <p:spPr bwMode="auto">
          <a:xfrm>
            <a:off x="93663" y="3551238"/>
            <a:ext cx="2109787" cy="3175"/>
          </a:xfrm>
          <a:custGeom>
            <a:avLst/>
            <a:gdLst>
              <a:gd name="T0" fmla="*/ 0 w 3542"/>
              <a:gd name="T1" fmla="*/ 0 h 6"/>
              <a:gd name="T2" fmla="*/ 0 w 3542"/>
              <a:gd name="T3" fmla="*/ 6 h 6"/>
              <a:gd name="T4" fmla="*/ 3539 w 3542"/>
              <a:gd name="T5" fmla="*/ 6 h 6"/>
              <a:gd name="T6" fmla="*/ 3542 w 3542"/>
              <a:gd name="T7" fmla="*/ 0 h 6"/>
              <a:gd name="T8" fmla="*/ 0 w 354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42" h="6">
                <a:moveTo>
                  <a:pt x="0" y="0"/>
                </a:moveTo>
                <a:lnTo>
                  <a:pt x="0" y="6"/>
                </a:lnTo>
                <a:lnTo>
                  <a:pt x="3539" y="6"/>
                </a:lnTo>
                <a:lnTo>
                  <a:pt x="3542" y="0"/>
                </a:lnTo>
                <a:lnTo>
                  <a:pt x="0" y="0"/>
                </a:lnTo>
                <a:close/>
              </a:path>
            </a:pathLst>
          </a:custGeom>
          <a:solidFill>
            <a:srgbClr val="DA4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6" name="Freeform 752"/>
          <p:cNvSpPr/>
          <p:nvPr/>
        </p:nvSpPr>
        <p:spPr bwMode="auto">
          <a:xfrm>
            <a:off x="93663" y="3548063"/>
            <a:ext cx="2111375" cy="3175"/>
          </a:xfrm>
          <a:custGeom>
            <a:avLst/>
            <a:gdLst>
              <a:gd name="T0" fmla="*/ 0 w 3543"/>
              <a:gd name="T1" fmla="*/ 0 h 7"/>
              <a:gd name="T2" fmla="*/ 0 w 3543"/>
              <a:gd name="T3" fmla="*/ 7 h 7"/>
              <a:gd name="T4" fmla="*/ 3542 w 3543"/>
              <a:gd name="T5" fmla="*/ 7 h 7"/>
              <a:gd name="T6" fmla="*/ 3542 w 3543"/>
              <a:gd name="T7" fmla="*/ 3 h 7"/>
              <a:gd name="T8" fmla="*/ 3542 w 3543"/>
              <a:gd name="T9" fmla="*/ 1 h 7"/>
              <a:gd name="T10" fmla="*/ 3542 w 3543"/>
              <a:gd name="T11" fmla="*/ 0 h 7"/>
              <a:gd name="T12" fmla="*/ 3543 w 3543"/>
              <a:gd name="T13" fmla="*/ 0 h 7"/>
              <a:gd name="T14" fmla="*/ 0 w 3543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43" h="7">
                <a:moveTo>
                  <a:pt x="0" y="0"/>
                </a:moveTo>
                <a:lnTo>
                  <a:pt x="0" y="7"/>
                </a:lnTo>
                <a:lnTo>
                  <a:pt x="3542" y="7"/>
                </a:lnTo>
                <a:lnTo>
                  <a:pt x="3542" y="3"/>
                </a:lnTo>
                <a:lnTo>
                  <a:pt x="3542" y="1"/>
                </a:lnTo>
                <a:lnTo>
                  <a:pt x="3542" y="0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DB4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7" name="Freeform 753"/>
          <p:cNvSpPr/>
          <p:nvPr/>
        </p:nvSpPr>
        <p:spPr bwMode="auto">
          <a:xfrm>
            <a:off x="93663" y="3543300"/>
            <a:ext cx="2111375" cy="4763"/>
          </a:xfrm>
          <a:custGeom>
            <a:avLst/>
            <a:gdLst>
              <a:gd name="T0" fmla="*/ 0 w 3543"/>
              <a:gd name="T1" fmla="*/ 0 h 6"/>
              <a:gd name="T2" fmla="*/ 0 w 3543"/>
              <a:gd name="T3" fmla="*/ 6 h 6"/>
              <a:gd name="T4" fmla="*/ 3543 w 3543"/>
              <a:gd name="T5" fmla="*/ 6 h 6"/>
              <a:gd name="T6" fmla="*/ 3543 w 3543"/>
              <a:gd name="T7" fmla="*/ 1 h 6"/>
              <a:gd name="T8" fmla="*/ 3543 w 3543"/>
              <a:gd name="T9" fmla="*/ 0 h 6"/>
              <a:gd name="T10" fmla="*/ 0 w 354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43" h="6">
                <a:moveTo>
                  <a:pt x="0" y="0"/>
                </a:moveTo>
                <a:lnTo>
                  <a:pt x="0" y="6"/>
                </a:lnTo>
                <a:lnTo>
                  <a:pt x="3543" y="6"/>
                </a:lnTo>
                <a:lnTo>
                  <a:pt x="3543" y="1"/>
                </a:lnTo>
                <a:lnTo>
                  <a:pt x="3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DC4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8" name="Freeform 754"/>
          <p:cNvSpPr/>
          <p:nvPr/>
        </p:nvSpPr>
        <p:spPr bwMode="auto">
          <a:xfrm>
            <a:off x="93663" y="3532188"/>
            <a:ext cx="2109787" cy="3175"/>
          </a:xfrm>
          <a:custGeom>
            <a:avLst/>
            <a:gdLst>
              <a:gd name="T0" fmla="*/ 0 w 3542"/>
              <a:gd name="T1" fmla="*/ 0 h 6"/>
              <a:gd name="T2" fmla="*/ 0 w 3542"/>
              <a:gd name="T3" fmla="*/ 6 h 6"/>
              <a:gd name="T4" fmla="*/ 3542 w 3542"/>
              <a:gd name="T5" fmla="*/ 6 h 6"/>
              <a:gd name="T6" fmla="*/ 3539 w 3542"/>
              <a:gd name="T7" fmla="*/ 0 h 6"/>
              <a:gd name="T8" fmla="*/ 0 w 354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42" h="6">
                <a:moveTo>
                  <a:pt x="0" y="0"/>
                </a:moveTo>
                <a:lnTo>
                  <a:pt x="0" y="6"/>
                </a:lnTo>
                <a:lnTo>
                  <a:pt x="3542" y="6"/>
                </a:lnTo>
                <a:lnTo>
                  <a:pt x="3539" y="0"/>
                </a:lnTo>
                <a:lnTo>
                  <a:pt x="0" y="0"/>
                </a:lnTo>
                <a:close/>
              </a:path>
            </a:pathLst>
          </a:custGeom>
          <a:solidFill>
            <a:srgbClr val="DF3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59" name="Freeform 755"/>
          <p:cNvSpPr/>
          <p:nvPr/>
        </p:nvSpPr>
        <p:spPr bwMode="auto">
          <a:xfrm>
            <a:off x="93663" y="3506788"/>
            <a:ext cx="547687" cy="3175"/>
          </a:xfrm>
          <a:custGeom>
            <a:avLst/>
            <a:gdLst>
              <a:gd name="T0" fmla="*/ 0 w 918"/>
              <a:gd name="T1" fmla="*/ 0 h 6"/>
              <a:gd name="T2" fmla="*/ 0 w 918"/>
              <a:gd name="T3" fmla="*/ 6 h 6"/>
              <a:gd name="T4" fmla="*/ 918 w 918"/>
              <a:gd name="T5" fmla="*/ 6 h 6"/>
              <a:gd name="T6" fmla="*/ 918 w 918"/>
              <a:gd name="T7" fmla="*/ 4 h 6"/>
              <a:gd name="T8" fmla="*/ 913 w 918"/>
              <a:gd name="T9" fmla="*/ 0 h 6"/>
              <a:gd name="T10" fmla="*/ 0 w 918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8" h="6">
                <a:moveTo>
                  <a:pt x="0" y="0"/>
                </a:moveTo>
                <a:lnTo>
                  <a:pt x="0" y="6"/>
                </a:lnTo>
                <a:lnTo>
                  <a:pt x="918" y="6"/>
                </a:lnTo>
                <a:lnTo>
                  <a:pt x="918" y="4"/>
                </a:lnTo>
                <a:lnTo>
                  <a:pt x="913" y="0"/>
                </a:lnTo>
                <a:lnTo>
                  <a:pt x="0" y="0"/>
                </a:lnTo>
                <a:close/>
              </a:path>
            </a:pathLst>
          </a:custGeom>
          <a:solidFill>
            <a:srgbClr val="E72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0" name="Freeform 756"/>
          <p:cNvSpPr/>
          <p:nvPr/>
        </p:nvSpPr>
        <p:spPr bwMode="auto">
          <a:xfrm>
            <a:off x="107950" y="3470275"/>
            <a:ext cx="496888" cy="3175"/>
          </a:xfrm>
          <a:custGeom>
            <a:avLst/>
            <a:gdLst>
              <a:gd name="T0" fmla="*/ 7 w 833"/>
              <a:gd name="T1" fmla="*/ 0 h 6"/>
              <a:gd name="T2" fmla="*/ 0 w 833"/>
              <a:gd name="T3" fmla="*/ 6 h 6"/>
              <a:gd name="T4" fmla="*/ 833 w 833"/>
              <a:gd name="T5" fmla="*/ 6 h 6"/>
              <a:gd name="T6" fmla="*/ 825 w 833"/>
              <a:gd name="T7" fmla="*/ 0 h 6"/>
              <a:gd name="T8" fmla="*/ 7 w 83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3" h="6">
                <a:moveTo>
                  <a:pt x="7" y="0"/>
                </a:moveTo>
                <a:lnTo>
                  <a:pt x="0" y="6"/>
                </a:lnTo>
                <a:lnTo>
                  <a:pt x="833" y="6"/>
                </a:lnTo>
                <a:lnTo>
                  <a:pt x="825" y="0"/>
                </a:lnTo>
                <a:lnTo>
                  <a:pt x="7" y="0"/>
                </a:lnTo>
                <a:close/>
              </a:path>
            </a:pathLst>
          </a:custGeom>
          <a:solidFill>
            <a:srgbClr val="F11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1" name="Freeform 757"/>
          <p:cNvSpPr/>
          <p:nvPr/>
        </p:nvSpPr>
        <p:spPr bwMode="auto">
          <a:xfrm>
            <a:off x="114300" y="3467100"/>
            <a:ext cx="485775" cy="3175"/>
          </a:xfrm>
          <a:custGeom>
            <a:avLst/>
            <a:gdLst>
              <a:gd name="T0" fmla="*/ 8 w 818"/>
              <a:gd name="T1" fmla="*/ 0 h 6"/>
              <a:gd name="T2" fmla="*/ 0 w 818"/>
              <a:gd name="T3" fmla="*/ 6 h 6"/>
              <a:gd name="T4" fmla="*/ 818 w 818"/>
              <a:gd name="T5" fmla="*/ 6 h 6"/>
              <a:gd name="T6" fmla="*/ 814 w 818"/>
              <a:gd name="T7" fmla="*/ 0 h 6"/>
              <a:gd name="T8" fmla="*/ 8 w 8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8" h="6">
                <a:moveTo>
                  <a:pt x="8" y="0"/>
                </a:moveTo>
                <a:lnTo>
                  <a:pt x="0" y="6"/>
                </a:lnTo>
                <a:lnTo>
                  <a:pt x="818" y="6"/>
                </a:lnTo>
                <a:lnTo>
                  <a:pt x="814" y="0"/>
                </a:lnTo>
                <a:lnTo>
                  <a:pt x="8" y="0"/>
                </a:lnTo>
                <a:close/>
              </a:path>
            </a:pathLst>
          </a:custGeom>
          <a:solidFill>
            <a:srgbClr val="F31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2" name="Freeform 758"/>
          <p:cNvSpPr/>
          <p:nvPr/>
        </p:nvSpPr>
        <p:spPr bwMode="auto">
          <a:xfrm>
            <a:off x="117475" y="3463925"/>
            <a:ext cx="481013" cy="3175"/>
          </a:xfrm>
          <a:custGeom>
            <a:avLst/>
            <a:gdLst>
              <a:gd name="T0" fmla="*/ 13 w 806"/>
              <a:gd name="T1" fmla="*/ 0 h 6"/>
              <a:gd name="T2" fmla="*/ 0 w 806"/>
              <a:gd name="T3" fmla="*/ 6 h 6"/>
              <a:gd name="T4" fmla="*/ 806 w 806"/>
              <a:gd name="T5" fmla="*/ 6 h 6"/>
              <a:gd name="T6" fmla="*/ 800 w 806"/>
              <a:gd name="T7" fmla="*/ 0 h 6"/>
              <a:gd name="T8" fmla="*/ 13 w 806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" h="6">
                <a:moveTo>
                  <a:pt x="13" y="0"/>
                </a:moveTo>
                <a:lnTo>
                  <a:pt x="0" y="6"/>
                </a:lnTo>
                <a:lnTo>
                  <a:pt x="806" y="6"/>
                </a:lnTo>
                <a:lnTo>
                  <a:pt x="800" y="0"/>
                </a:lnTo>
                <a:lnTo>
                  <a:pt x="13" y="0"/>
                </a:lnTo>
                <a:close/>
              </a:path>
            </a:pathLst>
          </a:custGeom>
          <a:solidFill>
            <a:srgbClr val="F41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3" name="Freeform 759"/>
          <p:cNvSpPr/>
          <p:nvPr/>
        </p:nvSpPr>
        <p:spPr bwMode="auto">
          <a:xfrm>
            <a:off x="127000" y="3460750"/>
            <a:ext cx="468313" cy="3175"/>
          </a:xfrm>
          <a:custGeom>
            <a:avLst/>
            <a:gdLst>
              <a:gd name="T0" fmla="*/ 18 w 787"/>
              <a:gd name="T1" fmla="*/ 0 h 7"/>
              <a:gd name="T2" fmla="*/ 0 w 787"/>
              <a:gd name="T3" fmla="*/ 7 h 7"/>
              <a:gd name="T4" fmla="*/ 787 w 787"/>
              <a:gd name="T5" fmla="*/ 7 h 7"/>
              <a:gd name="T6" fmla="*/ 783 w 787"/>
              <a:gd name="T7" fmla="*/ 2 h 7"/>
              <a:gd name="T8" fmla="*/ 780 w 787"/>
              <a:gd name="T9" fmla="*/ 0 h 7"/>
              <a:gd name="T10" fmla="*/ 18 w 787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7" h="7">
                <a:moveTo>
                  <a:pt x="18" y="0"/>
                </a:moveTo>
                <a:lnTo>
                  <a:pt x="0" y="7"/>
                </a:lnTo>
                <a:lnTo>
                  <a:pt x="787" y="7"/>
                </a:lnTo>
                <a:lnTo>
                  <a:pt x="783" y="2"/>
                </a:lnTo>
                <a:lnTo>
                  <a:pt x="780" y="0"/>
                </a:lnTo>
                <a:lnTo>
                  <a:pt x="18" y="0"/>
                </a:lnTo>
                <a:close/>
              </a:path>
            </a:pathLst>
          </a:custGeom>
          <a:solidFill>
            <a:srgbClr val="F51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4" name="Freeform 760"/>
          <p:cNvSpPr/>
          <p:nvPr/>
        </p:nvSpPr>
        <p:spPr bwMode="auto">
          <a:xfrm>
            <a:off x="136525" y="3457575"/>
            <a:ext cx="454025" cy="3175"/>
          </a:xfrm>
          <a:custGeom>
            <a:avLst/>
            <a:gdLst>
              <a:gd name="T0" fmla="*/ 24 w 762"/>
              <a:gd name="T1" fmla="*/ 2 h 6"/>
              <a:gd name="T2" fmla="*/ 0 w 762"/>
              <a:gd name="T3" fmla="*/ 6 h 6"/>
              <a:gd name="T4" fmla="*/ 762 w 762"/>
              <a:gd name="T5" fmla="*/ 6 h 6"/>
              <a:gd name="T6" fmla="*/ 755 w 762"/>
              <a:gd name="T7" fmla="*/ 0 h 6"/>
              <a:gd name="T8" fmla="*/ 51 w 762"/>
              <a:gd name="T9" fmla="*/ 0 h 6"/>
              <a:gd name="T10" fmla="*/ 24 w 762"/>
              <a:gd name="T11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2" h="6">
                <a:moveTo>
                  <a:pt x="24" y="2"/>
                </a:moveTo>
                <a:lnTo>
                  <a:pt x="0" y="6"/>
                </a:lnTo>
                <a:lnTo>
                  <a:pt x="762" y="6"/>
                </a:lnTo>
                <a:lnTo>
                  <a:pt x="755" y="0"/>
                </a:lnTo>
                <a:lnTo>
                  <a:pt x="51" y="0"/>
                </a:lnTo>
                <a:lnTo>
                  <a:pt x="24" y="2"/>
                </a:lnTo>
                <a:close/>
              </a:path>
            </a:pathLst>
          </a:custGeom>
          <a:solidFill>
            <a:srgbClr val="F61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5" name="Freeform 761"/>
          <p:cNvSpPr/>
          <p:nvPr/>
        </p:nvSpPr>
        <p:spPr bwMode="auto">
          <a:xfrm>
            <a:off x="166688" y="3452813"/>
            <a:ext cx="419100" cy="4762"/>
          </a:xfrm>
          <a:custGeom>
            <a:avLst/>
            <a:gdLst>
              <a:gd name="T0" fmla="*/ 65 w 704"/>
              <a:gd name="T1" fmla="*/ 0 h 6"/>
              <a:gd name="T2" fmla="*/ 0 w 704"/>
              <a:gd name="T3" fmla="*/ 6 h 6"/>
              <a:gd name="T4" fmla="*/ 704 w 704"/>
              <a:gd name="T5" fmla="*/ 6 h 6"/>
              <a:gd name="T6" fmla="*/ 697 w 704"/>
              <a:gd name="T7" fmla="*/ 0 h 6"/>
              <a:gd name="T8" fmla="*/ 65 w 70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4" h="6">
                <a:moveTo>
                  <a:pt x="65" y="0"/>
                </a:moveTo>
                <a:lnTo>
                  <a:pt x="0" y="6"/>
                </a:lnTo>
                <a:lnTo>
                  <a:pt x="704" y="6"/>
                </a:lnTo>
                <a:lnTo>
                  <a:pt x="697" y="0"/>
                </a:lnTo>
                <a:lnTo>
                  <a:pt x="65" y="0"/>
                </a:lnTo>
                <a:close/>
              </a:path>
            </a:pathLst>
          </a:custGeom>
          <a:solidFill>
            <a:srgbClr val="F70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6" name="Freeform 762"/>
          <p:cNvSpPr/>
          <p:nvPr/>
        </p:nvSpPr>
        <p:spPr bwMode="auto">
          <a:xfrm>
            <a:off x="204788" y="3448050"/>
            <a:ext cx="377825" cy="4763"/>
          </a:xfrm>
          <a:custGeom>
            <a:avLst/>
            <a:gdLst>
              <a:gd name="T0" fmla="*/ 65 w 632"/>
              <a:gd name="T1" fmla="*/ 0 h 8"/>
              <a:gd name="T2" fmla="*/ 0 w 632"/>
              <a:gd name="T3" fmla="*/ 8 h 8"/>
              <a:gd name="T4" fmla="*/ 632 w 632"/>
              <a:gd name="T5" fmla="*/ 8 h 8"/>
              <a:gd name="T6" fmla="*/ 625 w 632"/>
              <a:gd name="T7" fmla="*/ 0 h 8"/>
              <a:gd name="T8" fmla="*/ 65 w 632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2" h="8">
                <a:moveTo>
                  <a:pt x="65" y="0"/>
                </a:moveTo>
                <a:lnTo>
                  <a:pt x="0" y="8"/>
                </a:lnTo>
                <a:lnTo>
                  <a:pt x="632" y="8"/>
                </a:lnTo>
                <a:lnTo>
                  <a:pt x="625" y="0"/>
                </a:lnTo>
                <a:lnTo>
                  <a:pt x="65" y="0"/>
                </a:lnTo>
                <a:close/>
              </a:path>
            </a:pathLst>
          </a:custGeom>
          <a:solidFill>
            <a:srgbClr val="F80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7" name="Freeform 763"/>
          <p:cNvSpPr/>
          <p:nvPr/>
        </p:nvSpPr>
        <p:spPr bwMode="auto">
          <a:xfrm>
            <a:off x="104775" y="3473450"/>
            <a:ext cx="504825" cy="4763"/>
          </a:xfrm>
          <a:custGeom>
            <a:avLst/>
            <a:gdLst>
              <a:gd name="T0" fmla="*/ 8 w 847"/>
              <a:gd name="T1" fmla="*/ 0 h 8"/>
              <a:gd name="T2" fmla="*/ 0 w 847"/>
              <a:gd name="T3" fmla="*/ 8 h 8"/>
              <a:gd name="T4" fmla="*/ 847 w 847"/>
              <a:gd name="T5" fmla="*/ 8 h 8"/>
              <a:gd name="T6" fmla="*/ 841 w 847"/>
              <a:gd name="T7" fmla="*/ 0 h 8"/>
              <a:gd name="T8" fmla="*/ 8 w 847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7" h="8">
                <a:moveTo>
                  <a:pt x="8" y="0"/>
                </a:moveTo>
                <a:lnTo>
                  <a:pt x="0" y="8"/>
                </a:lnTo>
                <a:lnTo>
                  <a:pt x="847" y="8"/>
                </a:lnTo>
                <a:lnTo>
                  <a:pt x="841" y="0"/>
                </a:lnTo>
                <a:lnTo>
                  <a:pt x="8" y="0"/>
                </a:lnTo>
                <a:close/>
              </a:path>
            </a:pathLst>
          </a:custGeom>
          <a:solidFill>
            <a:srgbClr val="F01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8" name="Freeform 764"/>
          <p:cNvSpPr/>
          <p:nvPr/>
        </p:nvSpPr>
        <p:spPr bwMode="auto">
          <a:xfrm>
            <a:off x="284163" y="3441700"/>
            <a:ext cx="287337" cy="3175"/>
          </a:xfrm>
          <a:custGeom>
            <a:avLst/>
            <a:gdLst>
              <a:gd name="T0" fmla="*/ 65 w 483"/>
              <a:gd name="T1" fmla="*/ 0 h 6"/>
              <a:gd name="T2" fmla="*/ 0 w 483"/>
              <a:gd name="T3" fmla="*/ 6 h 6"/>
              <a:gd name="T4" fmla="*/ 483 w 483"/>
              <a:gd name="T5" fmla="*/ 6 h 6"/>
              <a:gd name="T6" fmla="*/ 476 w 483"/>
              <a:gd name="T7" fmla="*/ 0 h 6"/>
              <a:gd name="T8" fmla="*/ 65 w 48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3" h="6">
                <a:moveTo>
                  <a:pt x="65" y="0"/>
                </a:moveTo>
                <a:lnTo>
                  <a:pt x="0" y="6"/>
                </a:lnTo>
                <a:lnTo>
                  <a:pt x="483" y="6"/>
                </a:lnTo>
                <a:lnTo>
                  <a:pt x="476" y="0"/>
                </a:lnTo>
                <a:lnTo>
                  <a:pt x="65" y="0"/>
                </a:lnTo>
                <a:close/>
              </a:path>
            </a:pathLst>
          </a:custGeom>
          <a:solidFill>
            <a:srgbClr val="FA0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69" name="Freeform 765"/>
          <p:cNvSpPr/>
          <p:nvPr/>
        </p:nvSpPr>
        <p:spPr bwMode="auto">
          <a:xfrm>
            <a:off x="361950" y="3435350"/>
            <a:ext cx="198438" cy="3175"/>
          </a:xfrm>
          <a:custGeom>
            <a:avLst/>
            <a:gdLst>
              <a:gd name="T0" fmla="*/ 65 w 334"/>
              <a:gd name="T1" fmla="*/ 0 h 7"/>
              <a:gd name="T2" fmla="*/ 0 w 334"/>
              <a:gd name="T3" fmla="*/ 7 h 7"/>
              <a:gd name="T4" fmla="*/ 334 w 334"/>
              <a:gd name="T5" fmla="*/ 7 h 7"/>
              <a:gd name="T6" fmla="*/ 324 w 334"/>
              <a:gd name="T7" fmla="*/ 0 h 7"/>
              <a:gd name="T8" fmla="*/ 65 w 33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" h="7">
                <a:moveTo>
                  <a:pt x="65" y="0"/>
                </a:moveTo>
                <a:lnTo>
                  <a:pt x="0" y="7"/>
                </a:lnTo>
                <a:lnTo>
                  <a:pt x="334" y="7"/>
                </a:lnTo>
                <a:lnTo>
                  <a:pt x="324" y="0"/>
                </a:lnTo>
                <a:lnTo>
                  <a:pt x="65" y="0"/>
                </a:lnTo>
                <a:close/>
              </a:path>
            </a:pathLst>
          </a:custGeom>
          <a:solidFill>
            <a:srgbClr val="FC0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0" name="Freeform 766"/>
          <p:cNvSpPr/>
          <p:nvPr/>
        </p:nvSpPr>
        <p:spPr bwMode="auto">
          <a:xfrm>
            <a:off x="322263" y="3438525"/>
            <a:ext cx="246062" cy="3175"/>
          </a:xfrm>
          <a:custGeom>
            <a:avLst/>
            <a:gdLst>
              <a:gd name="T0" fmla="*/ 66 w 411"/>
              <a:gd name="T1" fmla="*/ 0 h 6"/>
              <a:gd name="T2" fmla="*/ 0 w 411"/>
              <a:gd name="T3" fmla="*/ 6 h 6"/>
              <a:gd name="T4" fmla="*/ 411 w 411"/>
              <a:gd name="T5" fmla="*/ 6 h 6"/>
              <a:gd name="T6" fmla="*/ 400 w 411"/>
              <a:gd name="T7" fmla="*/ 0 h 6"/>
              <a:gd name="T8" fmla="*/ 66 w 41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6">
                <a:moveTo>
                  <a:pt x="66" y="0"/>
                </a:moveTo>
                <a:lnTo>
                  <a:pt x="0" y="6"/>
                </a:lnTo>
                <a:lnTo>
                  <a:pt x="411" y="6"/>
                </a:lnTo>
                <a:lnTo>
                  <a:pt x="400" y="0"/>
                </a:lnTo>
                <a:lnTo>
                  <a:pt x="66" y="0"/>
                </a:lnTo>
                <a:close/>
              </a:path>
            </a:pathLst>
          </a:custGeom>
          <a:solidFill>
            <a:srgbClr val="FB0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1" name="Freeform 767"/>
          <p:cNvSpPr/>
          <p:nvPr/>
        </p:nvSpPr>
        <p:spPr bwMode="auto">
          <a:xfrm>
            <a:off x="401638" y="3424238"/>
            <a:ext cx="153987" cy="11112"/>
          </a:xfrm>
          <a:custGeom>
            <a:avLst/>
            <a:gdLst>
              <a:gd name="T0" fmla="*/ 259 w 259"/>
              <a:gd name="T1" fmla="*/ 19 h 19"/>
              <a:gd name="T2" fmla="*/ 249 w 259"/>
              <a:gd name="T3" fmla="*/ 14 h 19"/>
              <a:gd name="T4" fmla="*/ 222 w 259"/>
              <a:gd name="T5" fmla="*/ 3 h 19"/>
              <a:gd name="T6" fmla="*/ 196 w 259"/>
              <a:gd name="T7" fmla="*/ 0 h 19"/>
              <a:gd name="T8" fmla="*/ 0 w 259"/>
              <a:gd name="T9" fmla="*/ 19 h 19"/>
              <a:gd name="T10" fmla="*/ 259 w 259"/>
              <a:gd name="T11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9">
                <a:moveTo>
                  <a:pt x="259" y="19"/>
                </a:moveTo>
                <a:lnTo>
                  <a:pt x="249" y="14"/>
                </a:lnTo>
                <a:lnTo>
                  <a:pt x="222" y="3"/>
                </a:lnTo>
                <a:lnTo>
                  <a:pt x="196" y="0"/>
                </a:lnTo>
                <a:lnTo>
                  <a:pt x="0" y="19"/>
                </a:lnTo>
                <a:lnTo>
                  <a:pt x="259" y="19"/>
                </a:lnTo>
                <a:close/>
              </a:path>
            </a:pathLst>
          </a:custGeom>
          <a:solidFill>
            <a:srgbClr val="FD0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2" name="Freeform 768"/>
          <p:cNvSpPr/>
          <p:nvPr/>
        </p:nvSpPr>
        <p:spPr bwMode="auto">
          <a:xfrm>
            <a:off x="244475" y="3444875"/>
            <a:ext cx="333375" cy="3175"/>
          </a:xfrm>
          <a:custGeom>
            <a:avLst/>
            <a:gdLst>
              <a:gd name="T0" fmla="*/ 560 w 560"/>
              <a:gd name="T1" fmla="*/ 6 h 6"/>
              <a:gd name="T2" fmla="*/ 550 w 560"/>
              <a:gd name="T3" fmla="*/ 0 h 6"/>
              <a:gd name="T4" fmla="*/ 67 w 560"/>
              <a:gd name="T5" fmla="*/ 0 h 6"/>
              <a:gd name="T6" fmla="*/ 0 w 560"/>
              <a:gd name="T7" fmla="*/ 6 h 6"/>
              <a:gd name="T8" fmla="*/ 560 w 56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0" h="6">
                <a:moveTo>
                  <a:pt x="560" y="6"/>
                </a:moveTo>
                <a:lnTo>
                  <a:pt x="550" y="0"/>
                </a:lnTo>
                <a:lnTo>
                  <a:pt x="67" y="0"/>
                </a:lnTo>
                <a:lnTo>
                  <a:pt x="0" y="6"/>
                </a:lnTo>
                <a:lnTo>
                  <a:pt x="560" y="6"/>
                </a:lnTo>
                <a:close/>
              </a:path>
            </a:pathLst>
          </a:custGeom>
          <a:solidFill>
            <a:srgbClr val="F90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3" name="Freeform 769"/>
          <p:cNvSpPr/>
          <p:nvPr/>
        </p:nvSpPr>
        <p:spPr bwMode="auto">
          <a:xfrm>
            <a:off x="93663" y="3554413"/>
            <a:ext cx="2108200" cy="3175"/>
          </a:xfrm>
          <a:custGeom>
            <a:avLst/>
            <a:gdLst>
              <a:gd name="T0" fmla="*/ 3539 w 3539"/>
              <a:gd name="T1" fmla="*/ 0 h 6"/>
              <a:gd name="T2" fmla="*/ 0 w 3539"/>
              <a:gd name="T3" fmla="*/ 0 h 6"/>
              <a:gd name="T4" fmla="*/ 0 w 3539"/>
              <a:gd name="T5" fmla="*/ 6 h 6"/>
              <a:gd name="T6" fmla="*/ 3534 w 3539"/>
              <a:gd name="T7" fmla="*/ 6 h 6"/>
              <a:gd name="T8" fmla="*/ 3539 w 3539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9" h="6">
                <a:moveTo>
                  <a:pt x="3539" y="0"/>
                </a:moveTo>
                <a:lnTo>
                  <a:pt x="0" y="0"/>
                </a:lnTo>
                <a:lnTo>
                  <a:pt x="0" y="6"/>
                </a:lnTo>
                <a:lnTo>
                  <a:pt x="3534" y="6"/>
                </a:lnTo>
                <a:lnTo>
                  <a:pt x="3539" y="0"/>
                </a:lnTo>
                <a:close/>
              </a:path>
            </a:pathLst>
          </a:custGeom>
          <a:solidFill>
            <a:srgbClr val="D94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4" name="Freeform 770"/>
          <p:cNvSpPr/>
          <p:nvPr/>
        </p:nvSpPr>
        <p:spPr bwMode="auto">
          <a:xfrm>
            <a:off x="93663" y="3557588"/>
            <a:ext cx="2106612" cy="3175"/>
          </a:xfrm>
          <a:custGeom>
            <a:avLst/>
            <a:gdLst>
              <a:gd name="T0" fmla="*/ 3529 w 3534"/>
              <a:gd name="T1" fmla="*/ 7 h 7"/>
              <a:gd name="T2" fmla="*/ 3534 w 3534"/>
              <a:gd name="T3" fmla="*/ 0 h 7"/>
              <a:gd name="T4" fmla="*/ 0 w 3534"/>
              <a:gd name="T5" fmla="*/ 0 h 7"/>
              <a:gd name="T6" fmla="*/ 0 w 3534"/>
              <a:gd name="T7" fmla="*/ 7 h 7"/>
              <a:gd name="T8" fmla="*/ 3529 w 3534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4" h="7">
                <a:moveTo>
                  <a:pt x="3529" y="7"/>
                </a:moveTo>
                <a:lnTo>
                  <a:pt x="3534" y="0"/>
                </a:lnTo>
                <a:lnTo>
                  <a:pt x="0" y="0"/>
                </a:lnTo>
                <a:lnTo>
                  <a:pt x="0" y="7"/>
                </a:lnTo>
                <a:lnTo>
                  <a:pt x="3529" y="7"/>
                </a:lnTo>
                <a:close/>
              </a:path>
            </a:pathLst>
          </a:custGeom>
          <a:solidFill>
            <a:srgbClr val="D74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5" name="Freeform 771"/>
          <p:cNvSpPr/>
          <p:nvPr/>
        </p:nvSpPr>
        <p:spPr bwMode="auto">
          <a:xfrm>
            <a:off x="93663" y="3560763"/>
            <a:ext cx="2103437" cy="3175"/>
          </a:xfrm>
          <a:custGeom>
            <a:avLst/>
            <a:gdLst>
              <a:gd name="T0" fmla="*/ 3523 w 3529"/>
              <a:gd name="T1" fmla="*/ 6 h 6"/>
              <a:gd name="T2" fmla="*/ 3526 w 3529"/>
              <a:gd name="T3" fmla="*/ 4 h 6"/>
              <a:gd name="T4" fmla="*/ 3527 w 3529"/>
              <a:gd name="T5" fmla="*/ 2 h 6"/>
              <a:gd name="T6" fmla="*/ 3529 w 3529"/>
              <a:gd name="T7" fmla="*/ 0 h 6"/>
              <a:gd name="T8" fmla="*/ 0 w 3529"/>
              <a:gd name="T9" fmla="*/ 0 h 6"/>
              <a:gd name="T10" fmla="*/ 0 w 3529"/>
              <a:gd name="T11" fmla="*/ 6 h 6"/>
              <a:gd name="T12" fmla="*/ 3523 w 352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9" h="6">
                <a:moveTo>
                  <a:pt x="3523" y="6"/>
                </a:moveTo>
                <a:lnTo>
                  <a:pt x="3526" y="4"/>
                </a:lnTo>
                <a:lnTo>
                  <a:pt x="3527" y="2"/>
                </a:lnTo>
                <a:lnTo>
                  <a:pt x="3529" y="0"/>
                </a:lnTo>
                <a:lnTo>
                  <a:pt x="0" y="0"/>
                </a:lnTo>
                <a:lnTo>
                  <a:pt x="0" y="6"/>
                </a:lnTo>
                <a:lnTo>
                  <a:pt x="3523" y="6"/>
                </a:lnTo>
                <a:close/>
              </a:path>
            </a:pathLst>
          </a:custGeom>
          <a:solidFill>
            <a:srgbClr val="D6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6" name="Freeform 772"/>
          <p:cNvSpPr/>
          <p:nvPr/>
        </p:nvSpPr>
        <p:spPr bwMode="auto">
          <a:xfrm>
            <a:off x="93663" y="3568700"/>
            <a:ext cx="2093912" cy="3175"/>
          </a:xfrm>
          <a:custGeom>
            <a:avLst/>
            <a:gdLst>
              <a:gd name="T0" fmla="*/ 3490 w 3513"/>
              <a:gd name="T1" fmla="*/ 6 h 6"/>
              <a:gd name="T2" fmla="*/ 3502 w 3513"/>
              <a:gd name="T3" fmla="*/ 3 h 6"/>
              <a:gd name="T4" fmla="*/ 3506 w 3513"/>
              <a:gd name="T5" fmla="*/ 1 h 6"/>
              <a:gd name="T6" fmla="*/ 3509 w 3513"/>
              <a:gd name="T7" fmla="*/ 0 h 6"/>
              <a:gd name="T8" fmla="*/ 3513 w 3513"/>
              <a:gd name="T9" fmla="*/ 0 h 6"/>
              <a:gd name="T10" fmla="*/ 0 w 3513"/>
              <a:gd name="T11" fmla="*/ 0 h 6"/>
              <a:gd name="T12" fmla="*/ 0 w 3513"/>
              <a:gd name="T13" fmla="*/ 6 h 6"/>
              <a:gd name="T14" fmla="*/ 925 w 3513"/>
              <a:gd name="T15" fmla="*/ 6 h 6"/>
              <a:gd name="T16" fmla="*/ 3490 w 3513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3" h="6">
                <a:moveTo>
                  <a:pt x="3490" y="6"/>
                </a:moveTo>
                <a:lnTo>
                  <a:pt x="3502" y="3"/>
                </a:lnTo>
                <a:lnTo>
                  <a:pt x="3506" y="1"/>
                </a:lnTo>
                <a:lnTo>
                  <a:pt x="3509" y="0"/>
                </a:lnTo>
                <a:lnTo>
                  <a:pt x="3513" y="0"/>
                </a:lnTo>
                <a:lnTo>
                  <a:pt x="0" y="0"/>
                </a:lnTo>
                <a:lnTo>
                  <a:pt x="0" y="6"/>
                </a:lnTo>
                <a:lnTo>
                  <a:pt x="925" y="6"/>
                </a:lnTo>
                <a:lnTo>
                  <a:pt x="3490" y="6"/>
                </a:lnTo>
                <a:close/>
              </a:path>
            </a:pathLst>
          </a:custGeom>
          <a:solidFill>
            <a:srgbClr val="D45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7" name="Freeform 773"/>
          <p:cNvSpPr/>
          <p:nvPr/>
        </p:nvSpPr>
        <p:spPr bwMode="auto">
          <a:xfrm>
            <a:off x="93663" y="3563938"/>
            <a:ext cx="2098675" cy="4762"/>
          </a:xfrm>
          <a:custGeom>
            <a:avLst/>
            <a:gdLst>
              <a:gd name="T0" fmla="*/ 3513 w 3523"/>
              <a:gd name="T1" fmla="*/ 7 h 7"/>
              <a:gd name="T2" fmla="*/ 3517 w 3523"/>
              <a:gd name="T3" fmla="*/ 3 h 7"/>
              <a:gd name="T4" fmla="*/ 3523 w 3523"/>
              <a:gd name="T5" fmla="*/ 0 h 7"/>
              <a:gd name="T6" fmla="*/ 0 w 3523"/>
              <a:gd name="T7" fmla="*/ 0 h 7"/>
              <a:gd name="T8" fmla="*/ 0 w 3523"/>
              <a:gd name="T9" fmla="*/ 7 h 7"/>
              <a:gd name="T10" fmla="*/ 3513 w 3523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23" h="7">
                <a:moveTo>
                  <a:pt x="3513" y="7"/>
                </a:moveTo>
                <a:lnTo>
                  <a:pt x="3517" y="3"/>
                </a:lnTo>
                <a:lnTo>
                  <a:pt x="3523" y="0"/>
                </a:lnTo>
                <a:lnTo>
                  <a:pt x="0" y="0"/>
                </a:lnTo>
                <a:lnTo>
                  <a:pt x="0" y="7"/>
                </a:lnTo>
                <a:lnTo>
                  <a:pt x="3513" y="7"/>
                </a:lnTo>
                <a:close/>
              </a:path>
            </a:pathLst>
          </a:custGeom>
          <a:solidFill>
            <a:srgbClr val="D55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8" name="Freeform 774"/>
          <p:cNvSpPr/>
          <p:nvPr/>
        </p:nvSpPr>
        <p:spPr bwMode="auto">
          <a:xfrm>
            <a:off x="93663" y="3586163"/>
            <a:ext cx="536575" cy="3175"/>
          </a:xfrm>
          <a:custGeom>
            <a:avLst/>
            <a:gdLst>
              <a:gd name="T0" fmla="*/ 894 w 900"/>
              <a:gd name="T1" fmla="*/ 6 h 6"/>
              <a:gd name="T2" fmla="*/ 900 w 900"/>
              <a:gd name="T3" fmla="*/ 0 h 6"/>
              <a:gd name="T4" fmla="*/ 0 w 900"/>
              <a:gd name="T5" fmla="*/ 0 h 6"/>
              <a:gd name="T6" fmla="*/ 2 w 900"/>
              <a:gd name="T7" fmla="*/ 6 h 6"/>
              <a:gd name="T8" fmla="*/ 894 w 900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0" h="6">
                <a:moveTo>
                  <a:pt x="894" y="6"/>
                </a:moveTo>
                <a:lnTo>
                  <a:pt x="900" y="0"/>
                </a:lnTo>
                <a:lnTo>
                  <a:pt x="0" y="0"/>
                </a:lnTo>
                <a:lnTo>
                  <a:pt x="2" y="6"/>
                </a:lnTo>
                <a:lnTo>
                  <a:pt x="894" y="6"/>
                </a:lnTo>
                <a:close/>
              </a:path>
            </a:pathLst>
          </a:custGeom>
          <a:solidFill>
            <a:srgbClr val="CF5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79" name="Freeform 775"/>
          <p:cNvSpPr/>
          <p:nvPr/>
        </p:nvSpPr>
        <p:spPr bwMode="auto">
          <a:xfrm>
            <a:off x="93663" y="3582988"/>
            <a:ext cx="539750" cy="3175"/>
          </a:xfrm>
          <a:custGeom>
            <a:avLst/>
            <a:gdLst>
              <a:gd name="T0" fmla="*/ 902 w 908"/>
              <a:gd name="T1" fmla="*/ 7 h 7"/>
              <a:gd name="T2" fmla="*/ 908 w 908"/>
              <a:gd name="T3" fmla="*/ 0 h 7"/>
              <a:gd name="T4" fmla="*/ 0 w 908"/>
              <a:gd name="T5" fmla="*/ 0 h 7"/>
              <a:gd name="T6" fmla="*/ 2 w 908"/>
              <a:gd name="T7" fmla="*/ 7 h 7"/>
              <a:gd name="T8" fmla="*/ 902 w 908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8" h="7">
                <a:moveTo>
                  <a:pt x="902" y="7"/>
                </a:moveTo>
                <a:lnTo>
                  <a:pt x="908" y="0"/>
                </a:lnTo>
                <a:lnTo>
                  <a:pt x="0" y="0"/>
                </a:lnTo>
                <a:lnTo>
                  <a:pt x="2" y="7"/>
                </a:lnTo>
                <a:lnTo>
                  <a:pt x="902" y="7"/>
                </a:lnTo>
                <a:close/>
              </a:path>
            </a:pathLst>
          </a:custGeom>
          <a:solidFill>
            <a:srgbClr val="D05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0" name="Freeform 776"/>
          <p:cNvSpPr/>
          <p:nvPr/>
        </p:nvSpPr>
        <p:spPr bwMode="auto">
          <a:xfrm>
            <a:off x="93663" y="3579813"/>
            <a:ext cx="544512" cy="3175"/>
          </a:xfrm>
          <a:custGeom>
            <a:avLst/>
            <a:gdLst>
              <a:gd name="T0" fmla="*/ 908 w 913"/>
              <a:gd name="T1" fmla="*/ 6 h 6"/>
              <a:gd name="T2" fmla="*/ 913 w 913"/>
              <a:gd name="T3" fmla="*/ 0 h 6"/>
              <a:gd name="T4" fmla="*/ 0 w 913"/>
              <a:gd name="T5" fmla="*/ 0 h 6"/>
              <a:gd name="T6" fmla="*/ 0 w 913"/>
              <a:gd name="T7" fmla="*/ 5 h 6"/>
              <a:gd name="T8" fmla="*/ 0 w 913"/>
              <a:gd name="T9" fmla="*/ 6 h 6"/>
              <a:gd name="T10" fmla="*/ 908 w 913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6">
                <a:moveTo>
                  <a:pt x="908" y="6"/>
                </a:moveTo>
                <a:lnTo>
                  <a:pt x="913" y="0"/>
                </a:lnTo>
                <a:lnTo>
                  <a:pt x="0" y="0"/>
                </a:lnTo>
                <a:lnTo>
                  <a:pt x="0" y="5"/>
                </a:lnTo>
                <a:lnTo>
                  <a:pt x="0" y="6"/>
                </a:lnTo>
                <a:lnTo>
                  <a:pt x="908" y="6"/>
                </a:lnTo>
                <a:close/>
              </a:path>
            </a:pathLst>
          </a:custGeom>
          <a:solidFill>
            <a:srgbClr val="D15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1" name="Freeform 777"/>
          <p:cNvSpPr/>
          <p:nvPr/>
        </p:nvSpPr>
        <p:spPr bwMode="auto">
          <a:xfrm>
            <a:off x="93663" y="3576638"/>
            <a:ext cx="547687" cy="3175"/>
          </a:xfrm>
          <a:custGeom>
            <a:avLst/>
            <a:gdLst>
              <a:gd name="T0" fmla="*/ 913 w 919"/>
              <a:gd name="T1" fmla="*/ 6 h 6"/>
              <a:gd name="T2" fmla="*/ 919 w 919"/>
              <a:gd name="T3" fmla="*/ 0 h 6"/>
              <a:gd name="T4" fmla="*/ 0 w 919"/>
              <a:gd name="T5" fmla="*/ 0 h 6"/>
              <a:gd name="T6" fmla="*/ 0 w 919"/>
              <a:gd name="T7" fmla="*/ 6 h 6"/>
              <a:gd name="T8" fmla="*/ 913 w 919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9" h="6">
                <a:moveTo>
                  <a:pt x="913" y="6"/>
                </a:moveTo>
                <a:lnTo>
                  <a:pt x="919" y="0"/>
                </a:lnTo>
                <a:lnTo>
                  <a:pt x="0" y="0"/>
                </a:lnTo>
                <a:lnTo>
                  <a:pt x="0" y="6"/>
                </a:lnTo>
                <a:lnTo>
                  <a:pt x="913" y="6"/>
                </a:lnTo>
                <a:close/>
              </a:path>
            </a:pathLst>
          </a:custGeom>
          <a:solidFill>
            <a:srgbClr val="D25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2" name="Freeform 778"/>
          <p:cNvSpPr/>
          <p:nvPr/>
        </p:nvSpPr>
        <p:spPr bwMode="auto">
          <a:xfrm>
            <a:off x="93663" y="3571875"/>
            <a:ext cx="550862" cy="4763"/>
          </a:xfrm>
          <a:custGeom>
            <a:avLst/>
            <a:gdLst>
              <a:gd name="T0" fmla="*/ 919 w 925"/>
              <a:gd name="T1" fmla="*/ 7 h 7"/>
              <a:gd name="T2" fmla="*/ 925 w 925"/>
              <a:gd name="T3" fmla="*/ 0 h 7"/>
              <a:gd name="T4" fmla="*/ 0 w 925"/>
              <a:gd name="T5" fmla="*/ 0 h 7"/>
              <a:gd name="T6" fmla="*/ 0 w 925"/>
              <a:gd name="T7" fmla="*/ 7 h 7"/>
              <a:gd name="T8" fmla="*/ 919 w 925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5" h="7">
                <a:moveTo>
                  <a:pt x="919" y="7"/>
                </a:moveTo>
                <a:lnTo>
                  <a:pt x="925" y="0"/>
                </a:lnTo>
                <a:lnTo>
                  <a:pt x="0" y="0"/>
                </a:lnTo>
                <a:lnTo>
                  <a:pt x="0" y="7"/>
                </a:lnTo>
                <a:lnTo>
                  <a:pt x="919" y="7"/>
                </a:lnTo>
                <a:close/>
              </a:path>
            </a:pathLst>
          </a:custGeom>
          <a:solidFill>
            <a:srgbClr val="D3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3" name="Freeform 779"/>
          <p:cNvSpPr/>
          <p:nvPr/>
        </p:nvSpPr>
        <p:spPr bwMode="auto">
          <a:xfrm>
            <a:off x="95250" y="3589338"/>
            <a:ext cx="531813" cy="3175"/>
          </a:xfrm>
          <a:custGeom>
            <a:avLst/>
            <a:gdLst>
              <a:gd name="T0" fmla="*/ 886 w 892"/>
              <a:gd name="T1" fmla="*/ 6 h 6"/>
              <a:gd name="T2" fmla="*/ 892 w 892"/>
              <a:gd name="T3" fmla="*/ 0 h 6"/>
              <a:gd name="T4" fmla="*/ 0 w 892"/>
              <a:gd name="T5" fmla="*/ 0 h 6"/>
              <a:gd name="T6" fmla="*/ 1 w 892"/>
              <a:gd name="T7" fmla="*/ 6 h 6"/>
              <a:gd name="T8" fmla="*/ 886 w 89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6">
                <a:moveTo>
                  <a:pt x="886" y="6"/>
                </a:moveTo>
                <a:lnTo>
                  <a:pt x="892" y="0"/>
                </a:lnTo>
                <a:lnTo>
                  <a:pt x="0" y="0"/>
                </a:lnTo>
                <a:lnTo>
                  <a:pt x="1" y="6"/>
                </a:lnTo>
                <a:lnTo>
                  <a:pt x="886" y="6"/>
                </a:lnTo>
                <a:close/>
              </a:path>
            </a:pathLst>
          </a:custGeom>
          <a:solidFill>
            <a:srgbClr val="CE6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4" name="Freeform 780"/>
          <p:cNvSpPr/>
          <p:nvPr/>
        </p:nvSpPr>
        <p:spPr bwMode="auto">
          <a:xfrm>
            <a:off x="95250" y="3592513"/>
            <a:ext cx="528638" cy="3175"/>
          </a:xfrm>
          <a:custGeom>
            <a:avLst/>
            <a:gdLst>
              <a:gd name="T0" fmla="*/ 880 w 885"/>
              <a:gd name="T1" fmla="*/ 6 h 6"/>
              <a:gd name="T2" fmla="*/ 885 w 885"/>
              <a:gd name="T3" fmla="*/ 0 h 6"/>
              <a:gd name="T4" fmla="*/ 0 w 885"/>
              <a:gd name="T5" fmla="*/ 0 h 6"/>
              <a:gd name="T6" fmla="*/ 3 w 885"/>
              <a:gd name="T7" fmla="*/ 6 h 6"/>
              <a:gd name="T8" fmla="*/ 880 w 885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5" h="6">
                <a:moveTo>
                  <a:pt x="880" y="6"/>
                </a:moveTo>
                <a:lnTo>
                  <a:pt x="885" y="0"/>
                </a:lnTo>
                <a:lnTo>
                  <a:pt x="0" y="0"/>
                </a:lnTo>
                <a:lnTo>
                  <a:pt x="3" y="6"/>
                </a:lnTo>
                <a:lnTo>
                  <a:pt x="880" y="6"/>
                </a:lnTo>
                <a:close/>
              </a:path>
            </a:pathLst>
          </a:custGeom>
          <a:solidFill>
            <a:srgbClr val="CD6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5" name="Freeform 781"/>
          <p:cNvSpPr/>
          <p:nvPr/>
        </p:nvSpPr>
        <p:spPr bwMode="auto">
          <a:xfrm>
            <a:off x="152400" y="3632200"/>
            <a:ext cx="428625" cy="6350"/>
          </a:xfrm>
          <a:custGeom>
            <a:avLst/>
            <a:gdLst>
              <a:gd name="T0" fmla="*/ 710 w 718"/>
              <a:gd name="T1" fmla="*/ 7 h 7"/>
              <a:gd name="T2" fmla="*/ 718 w 718"/>
              <a:gd name="T3" fmla="*/ 0 h 7"/>
              <a:gd name="T4" fmla="*/ 0 w 718"/>
              <a:gd name="T5" fmla="*/ 0 h 7"/>
              <a:gd name="T6" fmla="*/ 19 w 718"/>
              <a:gd name="T7" fmla="*/ 7 h 7"/>
              <a:gd name="T8" fmla="*/ 710 w 718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8" h="7">
                <a:moveTo>
                  <a:pt x="710" y="7"/>
                </a:moveTo>
                <a:lnTo>
                  <a:pt x="718" y="0"/>
                </a:lnTo>
                <a:lnTo>
                  <a:pt x="0" y="0"/>
                </a:lnTo>
                <a:lnTo>
                  <a:pt x="19" y="7"/>
                </a:lnTo>
                <a:lnTo>
                  <a:pt x="710" y="7"/>
                </a:lnTo>
                <a:close/>
              </a:path>
            </a:pathLst>
          </a:custGeom>
          <a:solidFill>
            <a:srgbClr val="CC4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6" name="Freeform 782"/>
          <p:cNvSpPr/>
          <p:nvPr/>
        </p:nvSpPr>
        <p:spPr bwMode="auto">
          <a:xfrm>
            <a:off x="141288" y="3629025"/>
            <a:ext cx="444500" cy="3175"/>
          </a:xfrm>
          <a:custGeom>
            <a:avLst/>
            <a:gdLst>
              <a:gd name="T0" fmla="*/ 739 w 746"/>
              <a:gd name="T1" fmla="*/ 6 h 6"/>
              <a:gd name="T2" fmla="*/ 746 w 746"/>
              <a:gd name="T3" fmla="*/ 0 h 6"/>
              <a:gd name="T4" fmla="*/ 0 w 746"/>
              <a:gd name="T5" fmla="*/ 0 h 6"/>
              <a:gd name="T6" fmla="*/ 21 w 746"/>
              <a:gd name="T7" fmla="*/ 6 h 6"/>
              <a:gd name="T8" fmla="*/ 739 w 74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">
                <a:moveTo>
                  <a:pt x="739" y="6"/>
                </a:moveTo>
                <a:lnTo>
                  <a:pt x="746" y="0"/>
                </a:lnTo>
                <a:lnTo>
                  <a:pt x="0" y="0"/>
                </a:lnTo>
                <a:lnTo>
                  <a:pt x="21" y="6"/>
                </a:lnTo>
                <a:lnTo>
                  <a:pt x="739" y="6"/>
                </a:lnTo>
                <a:close/>
              </a:path>
            </a:pathLst>
          </a:custGeom>
          <a:solidFill>
            <a:srgbClr val="CC4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7" name="Freeform 783"/>
          <p:cNvSpPr/>
          <p:nvPr/>
        </p:nvSpPr>
        <p:spPr bwMode="auto">
          <a:xfrm>
            <a:off x="130175" y="3625850"/>
            <a:ext cx="458788" cy="3175"/>
          </a:xfrm>
          <a:custGeom>
            <a:avLst/>
            <a:gdLst>
              <a:gd name="T0" fmla="*/ 765 w 772"/>
              <a:gd name="T1" fmla="*/ 6 h 6"/>
              <a:gd name="T2" fmla="*/ 772 w 772"/>
              <a:gd name="T3" fmla="*/ 0 h 6"/>
              <a:gd name="T4" fmla="*/ 0 w 772"/>
              <a:gd name="T5" fmla="*/ 0 h 6"/>
              <a:gd name="T6" fmla="*/ 19 w 772"/>
              <a:gd name="T7" fmla="*/ 6 h 6"/>
              <a:gd name="T8" fmla="*/ 765 w 77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2" h="6">
                <a:moveTo>
                  <a:pt x="765" y="6"/>
                </a:moveTo>
                <a:lnTo>
                  <a:pt x="772" y="0"/>
                </a:lnTo>
                <a:lnTo>
                  <a:pt x="0" y="0"/>
                </a:lnTo>
                <a:lnTo>
                  <a:pt x="19" y="6"/>
                </a:lnTo>
                <a:lnTo>
                  <a:pt x="765" y="6"/>
                </a:lnTo>
                <a:close/>
              </a:path>
            </a:pathLst>
          </a:custGeom>
          <a:solidFill>
            <a:srgbClr val="CC4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8" name="Freeform 784"/>
          <p:cNvSpPr/>
          <p:nvPr/>
        </p:nvSpPr>
        <p:spPr bwMode="auto">
          <a:xfrm>
            <a:off x="119063" y="3622675"/>
            <a:ext cx="476250" cy="3175"/>
          </a:xfrm>
          <a:custGeom>
            <a:avLst/>
            <a:gdLst>
              <a:gd name="T0" fmla="*/ 788 w 797"/>
              <a:gd name="T1" fmla="*/ 6 h 6"/>
              <a:gd name="T2" fmla="*/ 797 w 797"/>
              <a:gd name="T3" fmla="*/ 0 h 6"/>
              <a:gd name="T4" fmla="*/ 0 w 797"/>
              <a:gd name="T5" fmla="*/ 0 h 6"/>
              <a:gd name="T6" fmla="*/ 4 w 797"/>
              <a:gd name="T7" fmla="*/ 2 h 6"/>
              <a:gd name="T8" fmla="*/ 16 w 797"/>
              <a:gd name="T9" fmla="*/ 6 h 6"/>
              <a:gd name="T10" fmla="*/ 788 w 797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7" h="6">
                <a:moveTo>
                  <a:pt x="788" y="6"/>
                </a:moveTo>
                <a:lnTo>
                  <a:pt x="797" y="0"/>
                </a:lnTo>
                <a:lnTo>
                  <a:pt x="0" y="0"/>
                </a:lnTo>
                <a:lnTo>
                  <a:pt x="4" y="2"/>
                </a:lnTo>
                <a:lnTo>
                  <a:pt x="16" y="6"/>
                </a:lnTo>
                <a:lnTo>
                  <a:pt x="788" y="6"/>
                </a:lnTo>
                <a:close/>
              </a:path>
            </a:pathLst>
          </a:custGeom>
          <a:solidFill>
            <a:srgbClr val="CC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89" name="Freeform 785"/>
          <p:cNvSpPr/>
          <p:nvPr/>
        </p:nvSpPr>
        <p:spPr bwMode="auto">
          <a:xfrm>
            <a:off x="114300" y="3619500"/>
            <a:ext cx="484188" cy="3175"/>
          </a:xfrm>
          <a:custGeom>
            <a:avLst/>
            <a:gdLst>
              <a:gd name="T0" fmla="*/ 806 w 812"/>
              <a:gd name="T1" fmla="*/ 8 h 8"/>
              <a:gd name="T2" fmla="*/ 812 w 812"/>
              <a:gd name="T3" fmla="*/ 0 h 8"/>
              <a:gd name="T4" fmla="*/ 0 w 812"/>
              <a:gd name="T5" fmla="*/ 0 h 8"/>
              <a:gd name="T6" fmla="*/ 9 w 812"/>
              <a:gd name="T7" fmla="*/ 8 h 8"/>
              <a:gd name="T8" fmla="*/ 806 w 81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2" h="8">
                <a:moveTo>
                  <a:pt x="806" y="8"/>
                </a:moveTo>
                <a:lnTo>
                  <a:pt x="812" y="0"/>
                </a:lnTo>
                <a:lnTo>
                  <a:pt x="0" y="0"/>
                </a:lnTo>
                <a:lnTo>
                  <a:pt x="9" y="8"/>
                </a:lnTo>
                <a:lnTo>
                  <a:pt x="806" y="8"/>
                </a:lnTo>
                <a:close/>
              </a:path>
            </a:pathLst>
          </a:custGeom>
          <a:solidFill>
            <a:srgbClr val="CC5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0" name="Freeform 786"/>
          <p:cNvSpPr/>
          <p:nvPr/>
        </p:nvSpPr>
        <p:spPr bwMode="auto">
          <a:xfrm>
            <a:off x="109538" y="3616325"/>
            <a:ext cx="492125" cy="3175"/>
          </a:xfrm>
          <a:custGeom>
            <a:avLst/>
            <a:gdLst>
              <a:gd name="T0" fmla="*/ 818 w 825"/>
              <a:gd name="T1" fmla="*/ 6 h 6"/>
              <a:gd name="T2" fmla="*/ 825 w 825"/>
              <a:gd name="T3" fmla="*/ 0 h 6"/>
              <a:gd name="T4" fmla="*/ 0 w 825"/>
              <a:gd name="T5" fmla="*/ 0 h 6"/>
              <a:gd name="T6" fmla="*/ 6 w 825"/>
              <a:gd name="T7" fmla="*/ 6 h 6"/>
              <a:gd name="T8" fmla="*/ 818 w 825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5" h="6">
                <a:moveTo>
                  <a:pt x="818" y="6"/>
                </a:moveTo>
                <a:lnTo>
                  <a:pt x="825" y="0"/>
                </a:lnTo>
                <a:lnTo>
                  <a:pt x="0" y="0"/>
                </a:lnTo>
                <a:lnTo>
                  <a:pt x="6" y="6"/>
                </a:lnTo>
                <a:lnTo>
                  <a:pt x="818" y="6"/>
                </a:lnTo>
                <a:close/>
              </a:path>
            </a:pathLst>
          </a:custGeom>
          <a:solidFill>
            <a:srgbClr val="CC5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1" name="Freeform 787"/>
          <p:cNvSpPr/>
          <p:nvPr/>
        </p:nvSpPr>
        <p:spPr bwMode="auto">
          <a:xfrm>
            <a:off x="104775" y="3608388"/>
            <a:ext cx="504825" cy="4762"/>
          </a:xfrm>
          <a:custGeom>
            <a:avLst/>
            <a:gdLst>
              <a:gd name="T0" fmla="*/ 843 w 848"/>
              <a:gd name="T1" fmla="*/ 7 h 7"/>
              <a:gd name="T2" fmla="*/ 848 w 848"/>
              <a:gd name="T3" fmla="*/ 0 h 7"/>
              <a:gd name="T4" fmla="*/ 0 w 848"/>
              <a:gd name="T5" fmla="*/ 0 h 7"/>
              <a:gd name="T6" fmla="*/ 2 w 848"/>
              <a:gd name="T7" fmla="*/ 4 h 7"/>
              <a:gd name="T8" fmla="*/ 5 w 848"/>
              <a:gd name="T9" fmla="*/ 7 h 7"/>
              <a:gd name="T10" fmla="*/ 843 w 848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8" h="7">
                <a:moveTo>
                  <a:pt x="843" y="7"/>
                </a:moveTo>
                <a:lnTo>
                  <a:pt x="848" y="0"/>
                </a:lnTo>
                <a:lnTo>
                  <a:pt x="0" y="0"/>
                </a:lnTo>
                <a:lnTo>
                  <a:pt x="2" y="4"/>
                </a:lnTo>
                <a:lnTo>
                  <a:pt x="5" y="7"/>
                </a:lnTo>
                <a:lnTo>
                  <a:pt x="843" y="7"/>
                </a:lnTo>
                <a:close/>
              </a:path>
            </a:pathLst>
          </a:custGeom>
          <a:solidFill>
            <a:srgbClr val="CC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2" name="Freeform 788"/>
          <p:cNvSpPr/>
          <p:nvPr/>
        </p:nvSpPr>
        <p:spPr bwMode="auto">
          <a:xfrm>
            <a:off x="106363" y="3613150"/>
            <a:ext cx="500062" cy="3175"/>
          </a:xfrm>
          <a:custGeom>
            <a:avLst/>
            <a:gdLst>
              <a:gd name="T0" fmla="*/ 831 w 838"/>
              <a:gd name="T1" fmla="*/ 6 h 6"/>
              <a:gd name="T2" fmla="*/ 838 w 838"/>
              <a:gd name="T3" fmla="*/ 0 h 6"/>
              <a:gd name="T4" fmla="*/ 0 w 838"/>
              <a:gd name="T5" fmla="*/ 0 h 6"/>
              <a:gd name="T6" fmla="*/ 6 w 838"/>
              <a:gd name="T7" fmla="*/ 6 h 6"/>
              <a:gd name="T8" fmla="*/ 831 w 838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8" h="6">
                <a:moveTo>
                  <a:pt x="831" y="6"/>
                </a:moveTo>
                <a:lnTo>
                  <a:pt x="838" y="0"/>
                </a:lnTo>
                <a:lnTo>
                  <a:pt x="0" y="0"/>
                </a:lnTo>
                <a:lnTo>
                  <a:pt x="6" y="6"/>
                </a:lnTo>
                <a:lnTo>
                  <a:pt x="831" y="6"/>
                </a:lnTo>
                <a:close/>
              </a:path>
            </a:pathLst>
          </a:custGeom>
          <a:solidFill>
            <a:srgbClr val="CC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3" name="Freeform 789"/>
          <p:cNvSpPr/>
          <p:nvPr/>
        </p:nvSpPr>
        <p:spPr bwMode="auto">
          <a:xfrm>
            <a:off x="103188" y="3603625"/>
            <a:ext cx="509587" cy="4763"/>
          </a:xfrm>
          <a:custGeom>
            <a:avLst/>
            <a:gdLst>
              <a:gd name="T0" fmla="*/ 851 w 857"/>
              <a:gd name="T1" fmla="*/ 6 h 6"/>
              <a:gd name="T2" fmla="*/ 857 w 857"/>
              <a:gd name="T3" fmla="*/ 0 h 6"/>
              <a:gd name="T4" fmla="*/ 0 w 857"/>
              <a:gd name="T5" fmla="*/ 0 h 6"/>
              <a:gd name="T6" fmla="*/ 3 w 857"/>
              <a:gd name="T7" fmla="*/ 6 h 6"/>
              <a:gd name="T8" fmla="*/ 851 w 857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">
                <a:moveTo>
                  <a:pt x="851" y="6"/>
                </a:moveTo>
                <a:lnTo>
                  <a:pt x="857" y="0"/>
                </a:lnTo>
                <a:lnTo>
                  <a:pt x="0" y="0"/>
                </a:lnTo>
                <a:lnTo>
                  <a:pt x="3" y="6"/>
                </a:lnTo>
                <a:lnTo>
                  <a:pt x="851" y="6"/>
                </a:lnTo>
                <a:close/>
              </a:path>
            </a:pathLst>
          </a:custGeom>
          <a:solidFill>
            <a:srgbClr val="CC5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4" name="Freeform 790"/>
          <p:cNvSpPr/>
          <p:nvPr/>
        </p:nvSpPr>
        <p:spPr bwMode="auto">
          <a:xfrm>
            <a:off x="98425" y="3595688"/>
            <a:ext cx="522288" cy="7937"/>
          </a:xfrm>
          <a:custGeom>
            <a:avLst/>
            <a:gdLst>
              <a:gd name="T0" fmla="*/ 864 w 877"/>
              <a:gd name="T1" fmla="*/ 15 h 15"/>
              <a:gd name="T2" fmla="*/ 877 w 877"/>
              <a:gd name="T3" fmla="*/ 0 h 15"/>
              <a:gd name="T4" fmla="*/ 0 w 877"/>
              <a:gd name="T5" fmla="*/ 0 h 15"/>
              <a:gd name="T6" fmla="*/ 2 w 877"/>
              <a:gd name="T7" fmla="*/ 8 h 15"/>
              <a:gd name="T8" fmla="*/ 7 w 877"/>
              <a:gd name="T9" fmla="*/ 15 h 15"/>
              <a:gd name="T10" fmla="*/ 864 w 877"/>
              <a:gd name="T1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7" h="15">
                <a:moveTo>
                  <a:pt x="864" y="15"/>
                </a:moveTo>
                <a:lnTo>
                  <a:pt x="877" y="0"/>
                </a:lnTo>
                <a:lnTo>
                  <a:pt x="0" y="0"/>
                </a:lnTo>
                <a:lnTo>
                  <a:pt x="2" y="8"/>
                </a:lnTo>
                <a:lnTo>
                  <a:pt x="7" y="15"/>
                </a:lnTo>
                <a:lnTo>
                  <a:pt x="864" y="15"/>
                </a:lnTo>
                <a:close/>
              </a:path>
            </a:pathLst>
          </a:custGeom>
          <a:solidFill>
            <a:srgbClr val="CC6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5" name="Freeform 791"/>
          <p:cNvSpPr/>
          <p:nvPr/>
        </p:nvSpPr>
        <p:spPr bwMode="auto">
          <a:xfrm>
            <a:off x="320675" y="3654425"/>
            <a:ext cx="234950" cy="3175"/>
          </a:xfrm>
          <a:custGeom>
            <a:avLst/>
            <a:gdLst>
              <a:gd name="T0" fmla="*/ 382 w 391"/>
              <a:gd name="T1" fmla="*/ 6 h 6"/>
              <a:gd name="T2" fmla="*/ 384 w 391"/>
              <a:gd name="T3" fmla="*/ 4 h 6"/>
              <a:gd name="T4" fmla="*/ 391 w 391"/>
              <a:gd name="T5" fmla="*/ 0 h 6"/>
              <a:gd name="T6" fmla="*/ 0 w 391"/>
              <a:gd name="T7" fmla="*/ 0 h 6"/>
              <a:gd name="T8" fmla="*/ 87 w 391"/>
              <a:gd name="T9" fmla="*/ 6 h 6"/>
              <a:gd name="T10" fmla="*/ 382 w 391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" h="6">
                <a:moveTo>
                  <a:pt x="382" y="6"/>
                </a:moveTo>
                <a:lnTo>
                  <a:pt x="384" y="4"/>
                </a:lnTo>
                <a:lnTo>
                  <a:pt x="391" y="0"/>
                </a:lnTo>
                <a:lnTo>
                  <a:pt x="0" y="0"/>
                </a:lnTo>
                <a:lnTo>
                  <a:pt x="87" y="6"/>
                </a:lnTo>
                <a:lnTo>
                  <a:pt x="382" y="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6" name="Freeform 792"/>
          <p:cNvSpPr/>
          <p:nvPr/>
        </p:nvSpPr>
        <p:spPr bwMode="auto">
          <a:xfrm>
            <a:off x="373063" y="3657600"/>
            <a:ext cx="176212" cy="11113"/>
          </a:xfrm>
          <a:custGeom>
            <a:avLst/>
            <a:gdLst>
              <a:gd name="T0" fmla="*/ 242 w 295"/>
              <a:gd name="T1" fmla="*/ 18 h 18"/>
              <a:gd name="T2" fmla="*/ 253 w 295"/>
              <a:gd name="T3" fmla="*/ 17 h 18"/>
              <a:gd name="T4" fmla="*/ 266 w 295"/>
              <a:gd name="T5" fmla="*/ 13 h 18"/>
              <a:gd name="T6" fmla="*/ 280 w 295"/>
              <a:gd name="T7" fmla="*/ 7 h 18"/>
              <a:gd name="T8" fmla="*/ 295 w 295"/>
              <a:gd name="T9" fmla="*/ 0 h 18"/>
              <a:gd name="T10" fmla="*/ 0 w 295"/>
              <a:gd name="T11" fmla="*/ 0 h 18"/>
              <a:gd name="T12" fmla="*/ 242 w 295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5" h="18">
                <a:moveTo>
                  <a:pt x="242" y="18"/>
                </a:moveTo>
                <a:lnTo>
                  <a:pt x="253" y="17"/>
                </a:lnTo>
                <a:lnTo>
                  <a:pt x="266" y="13"/>
                </a:lnTo>
                <a:lnTo>
                  <a:pt x="280" y="7"/>
                </a:lnTo>
                <a:lnTo>
                  <a:pt x="295" y="0"/>
                </a:lnTo>
                <a:lnTo>
                  <a:pt x="0" y="0"/>
                </a:lnTo>
                <a:lnTo>
                  <a:pt x="242" y="18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7" name="Freeform 793"/>
          <p:cNvSpPr/>
          <p:nvPr/>
        </p:nvSpPr>
        <p:spPr bwMode="auto">
          <a:xfrm>
            <a:off x="193675" y="3641725"/>
            <a:ext cx="377825" cy="3175"/>
          </a:xfrm>
          <a:custGeom>
            <a:avLst/>
            <a:gdLst>
              <a:gd name="T0" fmla="*/ 626 w 633"/>
              <a:gd name="T1" fmla="*/ 6 h 6"/>
              <a:gd name="T2" fmla="*/ 633 w 633"/>
              <a:gd name="T3" fmla="*/ 0 h 6"/>
              <a:gd name="T4" fmla="*/ 0 w 633"/>
              <a:gd name="T5" fmla="*/ 0 h 6"/>
              <a:gd name="T6" fmla="*/ 52 w 633"/>
              <a:gd name="T7" fmla="*/ 6 h 6"/>
              <a:gd name="T8" fmla="*/ 626 w 633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6">
                <a:moveTo>
                  <a:pt x="626" y="6"/>
                </a:moveTo>
                <a:lnTo>
                  <a:pt x="633" y="0"/>
                </a:lnTo>
                <a:lnTo>
                  <a:pt x="0" y="0"/>
                </a:lnTo>
                <a:lnTo>
                  <a:pt x="52" y="6"/>
                </a:lnTo>
                <a:lnTo>
                  <a:pt x="626" y="6"/>
                </a:lnTo>
                <a:close/>
              </a:path>
            </a:pathLst>
          </a:custGeom>
          <a:solidFill>
            <a:srgbClr val="CC4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8" name="Freeform 794"/>
          <p:cNvSpPr/>
          <p:nvPr/>
        </p:nvSpPr>
        <p:spPr bwMode="auto">
          <a:xfrm>
            <a:off x="227013" y="3644900"/>
            <a:ext cx="341312" cy="3175"/>
          </a:xfrm>
          <a:custGeom>
            <a:avLst/>
            <a:gdLst>
              <a:gd name="T0" fmla="*/ 565 w 574"/>
              <a:gd name="T1" fmla="*/ 7 h 7"/>
              <a:gd name="T2" fmla="*/ 574 w 574"/>
              <a:gd name="T3" fmla="*/ 0 h 7"/>
              <a:gd name="T4" fmla="*/ 0 w 574"/>
              <a:gd name="T5" fmla="*/ 0 h 7"/>
              <a:gd name="T6" fmla="*/ 51 w 574"/>
              <a:gd name="T7" fmla="*/ 7 h 7"/>
              <a:gd name="T8" fmla="*/ 565 w 574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">
                <a:moveTo>
                  <a:pt x="565" y="7"/>
                </a:moveTo>
                <a:lnTo>
                  <a:pt x="574" y="0"/>
                </a:lnTo>
                <a:lnTo>
                  <a:pt x="0" y="0"/>
                </a:lnTo>
                <a:lnTo>
                  <a:pt x="51" y="7"/>
                </a:lnTo>
                <a:lnTo>
                  <a:pt x="565" y="7"/>
                </a:lnTo>
                <a:close/>
              </a:path>
            </a:pathLst>
          </a:custGeom>
          <a:solidFill>
            <a:srgbClr val="CC3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899" name="Freeform 795"/>
          <p:cNvSpPr/>
          <p:nvPr/>
        </p:nvSpPr>
        <p:spPr bwMode="auto">
          <a:xfrm>
            <a:off x="257175" y="3648075"/>
            <a:ext cx="304800" cy="3175"/>
          </a:xfrm>
          <a:custGeom>
            <a:avLst/>
            <a:gdLst>
              <a:gd name="T0" fmla="*/ 508 w 514"/>
              <a:gd name="T1" fmla="*/ 6 h 6"/>
              <a:gd name="T2" fmla="*/ 514 w 514"/>
              <a:gd name="T3" fmla="*/ 0 h 6"/>
              <a:gd name="T4" fmla="*/ 0 w 514"/>
              <a:gd name="T5" fmla="*/ 0 h 6"/>
              <a:gd name="T6" fmla="*/ 51 w 514"/>
              <a:gd name="T7" fmla="*/ 6 h 6"/>
              <a:gd name="T8" fmla="*/ 508 w 514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4" h="6">
                <a:moveTo>
                  <a:pt x="508" y="6"/>
                </a:moveTo>
                <a:lnTo>
                  <a:pt x="514" y="0"/>
                </a:lnTo>
                <a:lnTo>
                  <a:pt x="0" y="0"/>
                </a:lnTo>
                <a:lnTo>
                  <a:pt x="51" y="6"/>
                </a:lnTo>
                <a:lnTo>
                  <a:pt x="508" y="6"/>
                </a:lnTo>
                <a:close/>
              </a:path>
            </a:pathLst>
          </a:custGeom>
          <a:solidFill>
            <a:srgbClr val="CC3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900" name="Freeform 796"/>
          <p:cNvSpPr/>
          <p:nvPr/>
        </p:nvSpPr>
        <p:spPr bwMode="auto">
          <a:xfrm>
            <a:off x="287338" y="3651250"/>
            <a:ext cx="271462" cy="3175"/>
          </a:xfrm>
          <a:custGeom>
            <a:avLst/>
            <a:gdLst>
              <a:gd name="T0" fmla="*/ 450 w 457"/>
              <a:gd name="T1" fmla="*/ 7 h 7"/>
              <a:gd name="T2" fmla="*/ 457 w 457"/>
              <a:gd name="T3" fmla="*/ 0 h 7"/>
              <a:gd name="T4" fmla="*/ 0 w 457"/>
              <a:gd name="T5" fmla="*/ 0 h 7"/>
              <a:gd name="T6" fmla="*/ 41 w 457"/>
              <a:gd name="T7" fmla="*/ 5 h 7"/>
              <a:gd name="T8" fmla="*/ 59 w 457"/>
              <a:gd name="T9" fmla="*/ 7 h 7"/>
              <a:gd name="T10" fmla="*/ 450 w 457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7" h="7">
                <a:moveTo>
                  <a:pt x="450" y="7"/>
                </a:moveTo>
                <a:lnTo>
                  <a:pt x="457" y="0"/>
                </a:lnTo>
                <a:lnTo>
                  <a:pt x="0" y="0"/>
                </a:lnTo>
                <a:lnTo>
                  <a:pt x="41" y="5"/>
                </a:lnTo>
                <a:lnTo>
                  <a:pt x="59" y="7"/>
                </a:lnTo>
                <a:lnTo>
                  <a:pt x="450" y="7"/>
                </a:lnTo>
                <a:close/>
              </a:path>
            </a:pathLst>
          </a:custGeom>
          <a:solidFill>
            <a:srgbClr val="CC3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901" name="Freeform 797"/>
          <p:cNvSpPr/>
          <p:nvPr/>
        </p:nvSpPr>
        <p:spPr bwMode="auto">
          <a:xfrm>
            <a:off x="163513" y="3638550"/>
            <a:ext cx="412750" cy="3175"/>
          </a:xfrm>
          <a:custGeom>
            <a:avLst/>
            <a:gdLst>
              <a:gd name="T0" fmla="*/ 684 w 691"/>
              <a:gd name="T1" fmla="*/ 6 h 6"/>
              <a:gd name="T2" fmla="*/ 691 w 691"/>
              <a:gd name="T3" fmla="*/ 0 h 6"/>
              <a:gd name="T4" fmla="*/ 0 w 691"/>
              <a:gd name="T5" fmla="*/ 0 h 6"/>
              <a:gd name="T6" fmla="*/ 51 w 691"/>
              <a:gd name="T7" fmla="*/ 6 h 6"/>
              <a:gd name="T8" fmla="*/ 684 w 691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1" h="6">
                <a:moveTo>
                  <a:pt x="684" y="6"/>
                </a:moveTo>
                <a:lnTo>
                  <a:pt x="691" y="0"/>
                </a:lnTo>
                <a:lnTo>
                  <a:pt x="0" y="0"/>
                </a:lnTo>
                <a:lnTo>
                  <a:pt x="51" y="6"/>
                </a:lnTo>
                <a:lnTo>
                  <a:pt x="684" y="6"/>
                </a:lnTo>
                <a:close/>
              </a:path>
            </a:pathLst>
          </a:custGeom>
          <a:solidFill>
            <a:srgbClr val="CC4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902" name="Rectangle 798"/>
          <p:cNvSpPr>
            <a:spLocks noChangeArrowheads="1"/>
          </p:cNvSpPr>
          <p:nvPr/>
        </p:nvSpPr>
        <p:spPr bwMode="auto">
          <a:xfrm>
            <a:off x="2347595" y="841693"/>
            <a:ext cx="4594860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fontAlgn="auto"/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实验用温度计的结构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903" name="Rectangle 799"/>
          <p:cNvSpPr>
            <a:spLocks noChangeArrowheads="1"/>
          </p:cNvSpPr>
          <p:nvPr/>
        </p:nvSpPr>
        <p:spPr bwMode="auto">
          <a:xfrm>
            <a:off x="3016250" y="4271963"/>
            <a:ext cx="183642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玻璃外壳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04" name="Rectangle 800"/>
          <p:cNvSpPr>
            <a:spLocks noChangeArrowheads="1"/>
          </p:cNvSpPr>
          <p:nvPr/>
        </p:nvSpPr>
        <p:spPr bwMode="auto">
          <a:xfrm>
            <a:off x="5678805" y="2352358"/>
            <a:ext cx="1377315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毛细管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05" name="Rectangle 801"/>
          <p:cNvSpPr>
            <a:spLocks noChangeArrowheads="1"/>
          </p:cNvSpPr>
          <p:nvPr/>
        </p:nvSpPr>
        <p:spPr bwMode="auto">
          <a:xfrm>
            <a:off x="688975" y="2352675"/>
            <a:ext cx="1377315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玻璃泡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06" name="Rectangle 802"/>
          <p:cNvSpPr>
            <a:spLocks noChangeArrowheads="1"/>
          </p:cNvSpPr>
          <p:nvPr/>
        </p:nvSpPr>
        <p:spPr bwMode="auto">
          <a:xfrm>
            <a:off x="6307138" y="4260850"/>
            <a:ext cx="918210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刻度</a:t>
            </a:r>
            <a:endParaRPr lang="zh-CN" altLang="en-US" sz="36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907" name="Line 803"/>
          <p:cNvSpPr>
            <a:spLocks noChangeShapeType="1"/>
          </p:cNvSpPr>
          <p:nvPr/>
        </p:nvSpPr>
        <p:spPr bwMode="auto">
          <a:xfrm flipH="1" flipV="1">
            <a:off x="6877050" y="2781300"/>
            <a:ext cx="720725" cy="7207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908" name="Line 804"/>
          <p:cNvSpPr>
            <a:spLocks noChangeShapeType="1"/>
          </p:cNvSpPr>
          <p:nvPr/>
        </p:nvSpPr>
        <p:spPr bwMode="auto">
          <a:xfrm>
            <a:off x="5724525" y="3500438"/>
            <a:ext cx="865188" cy="8651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03" grpId="0"/>
      <p:bldP spid="47904" grpId="0"/>
      <p:bldP spid="47905" grpId="0"/>
      <p:bldP spid="479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945" y="842010"/>
            <a:ext cx="3195320" cy="706120"/>
            <a:chOff x="307" y="1326"/>
            <a:chExt cx="5032" cy="1112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317" y="1394"/>
              <a:ext cx="402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五、体温计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" y="1326"/>
              <a:ext cx="1112" cy="1112"/>
            </a:xfrm>
            <a:prstGeom prst="rect">
              <a:avLst/>
            </a:prstGeom>
          </p:spPr>
        </p:pic>
      </p:grp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232535" y="1481455"/>
            <a:ext cx="27673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医用的温度计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245235" y="2155825"/>
            <a:ext cx="15767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特点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245235" y="2841625"/>
            <a:ext cx="53416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⑴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测温范围小　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35℃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42℃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232535" y="3630309"/>
            <a:ext cx="54324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⑵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精确度高　每小格为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0.1℃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216660" y="4490720"/>
            <a:ext cx="678688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⑶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使用前应握紧体温计玻管段用力下甩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9703" name="Group 2"/>
          <p:cNvGrpSpPr/>
          <p:nvPr/>
        </p:nvGrpSpPr>
        <p:grpSpPr bwMode="auto">
          <a:xfrm>
            <a:off x="8133080" y="1075690"/>
            <a:ext cx="507365" cy="5016500"/>
            <a:chOff x="1969" y="735"/>
            <a:chExt cx="122" cy="2659"/>
          </a:xfrm>
        </p:grpSpPr>
        <p:sp>
          <p:nvSpPr>
            <p:cNvPr id="33803" name="Freeform 3"/>
            <p:cNvSpPr/>
            <p:nvPr/>
          </p:nvSpPr>
          <p:spPr bwMode="auto">
            <a:xfrm>
              <a:off x="2058" y="748"/>
              <a:ext cx="2" cy="2104"/>
            </a:xfrm>
            <a:custGeom>
              <a:avLst/>
              <a:gdLst>
                <a:gd name="T0" fmla="*/ 1 w 6"/>
                <a:gd name="T1" fmla="*/ 1 h 6311"/>
                <a:gd name="T2" fmla="*/ 0 w 6"/>
                <a:gd name="T3" fmla="*/ 0 h 6311"/>
                <a:gd name="T4" fmla="*/ 0 w 6"/>
                <a:gd name="T5" fmla="*/ 701 h 6311"/>
                <a:gd name="T6" fmla="*/ 1 w 6"/>
                <a:gd name="T7" fmla="*/ 701 h 6311"/>
                <a:gd name="T8" fmla="*/ 1 w 6"/>
                <a:gd name="T9" fmla="*/ 1 h 63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311"/>
                <a:gd name="T17" fmla="*/ 6 w 6"/>
                <a:gd name="T18" fmla="*/ 6311 h 63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311">
                  <a:moveTo>
                    <a:pt x="6" y="5"/>
                  </a:moveTo>
                  <a:lnTo>
                    <a:pt x="0" y="0"/>
                  </a:lnTo>
                  <a:lnTo>
                    <a:pt x="0" y="6304"/>
                  </a:lnTo>
                  <a:lnTo>
                    <a:pt x="6" y="6311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4" name="Freeform 4"/>
            <p:cNvSpPr/>
            <p:nvPr/>
          </p:nvSpPr>
          <p:spPr bwMode="auto">
            <a:xfrm>
              <a:off x="2060" y="750"/>
              <a:ext cx="1" cy="2104"/>
            </a:xfrm>
            <a:custGeom>
              <a:avLst/>
              <a:gdLst>
                <a:gd name="T0" fmla="*/ 0 w 5"/>
                <a:gd name="T1" fmla="*/ 1 h 6312"/>
                <a:gd name="T2" fmla="*/ 0 w 5"/>
                <a:gd name="T3" fmla="*/ 0 h 6312"/>
                <a:gd name="T4" fmla="*/ 0 w 5"/>
                <a:gd name="T5" fmla="*/ 701 h 6312"/>
                <a:gd name="T6" fmla="*/ 0 w 5"/>
                <a:gd name="T7" fmla="*/ 701 h 6312"/>
                <a:gd name="T8" fmla="*/ 0 w 5"/>
                <a:gd name="T9" fmla="*/ 1 h 6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312"/>
                <a:gd name="T17" fmla="*/ 5 w 5"/>
                <a:gd name="T18" fmla="*/ 6312 h 63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312">
                  <a:moveTo>
                    <a:pt x="5" y="7"/>
                  </a:moveTo>
                  <a:lnTo>
                    <a:pt x="0" y="0"/>
                  </a:lnTo>
                  <a:lnTo>
                    <a:pt x="0" y="6306"/>
                  </a:lnTo>
                  <a:lnTo>
                    <a:pt x="5" y="6312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5" name="Freeform 5"/>
            <p:cNvSpPr/>
            <p:nvPr/>
          </p:nvSpPr>
          <p:spPr bwMode="auto">
            <a:xfrm>
              <a:off x="2061" y="752"/>
              <a:ext cx="2" cy="2104"/>
            </a:xfrm>
            <a:custGeom>
              <a:avLst/>
              <a:gdLst>
                <a:gd name="T0" fmla="*/ 1 w 5"/>
                <a:gd name="T1" fmla="*/ 1 h 6311"/>
                <a:gd name="T2" fmla="*/ 0 w 5"/>
                <a:gd name="T3" fmla="*/ 0 h 6311"/>
                <a:gd name="T4" fmla="*/ 0 w 5"/>
                <a:gd name="T5" fmla="*/ 0 h 6311"/>
                <a:gd name="T6" fmla="*/ 0 w 5"/>
                <a:gd name="T7" fmla="*/ 701 h 6311"/>
                <a:gd name="T8" fmla="*/ 1 w 5"/>
                <a:gd name="T9" fmla="*/ 701 h 6311"/>
                <a:gd name="T10" fmla="*/ 1 w 5"/>
                <a:gd name="T11" fmla="*/ 1 h 63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6311"/>
                <a:gd name="T20" fmla="*/ 5 w 5"/>
                <a:gd name="T21" fmla="*/ 6311 h 63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6311">
                  <a:moveTo>
                    <a:pt x="5" y="8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6305"/>
                  </a:lnTo>
                  <a:lnTo>
                    <a:pt x="5" y="6311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6" name="Freeform 6"/>
            <p:cNvSpPr/>
            <p:nvPr/>
          </p:nvSpPr>
          <p:spPr bwMode="auto">
            <a:xfrm>
              <a:off x="2067" y="760"/>
              <a:ext cx="2" cy="2103"/>
            </a:xfrm>
            <a:custGeom>
              <a:avLst/>
              <a:gdLst>
                <a:gd name="T0" fmla="*/ 1 w 6"/>
                <a:gd name="T1" fmla="*/ 1 h 6309"/>
                <a:gd name="T2" fmla="*/ 0 w 6"/>
                <a:gd name="T3" fmla="*/ 0 h 6309"/>
                <a:gd name="T4" fmla="*/ 0 w 6"/>
                <a:gd name="T5" fmla="*/ 700 h 6309"/>
                <a:gd name="T6" fmla="*/ 1 w 6"/>
                <a:gd name="T7" fmla="*/ 701 h 6309"/>
                <a:gd name="T8" fmla="*/ 1 w 6"/>
                <a:gd name="T9" fmla="*/ 1 h 6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309"/>
                <a:gd name="T17" fmla="*/ 6 w 6"/>
                <a:gd name="T18" fmla="*/ 6309 h 63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309">
                  <a:moveTo>
                    <a:pt x="6" y="10"/>
                  </a:moveTo>
                  <a:lnTo>
                    <a:pt x="0" y="0"/>
                  </a:lnTo>
                  <a:lnTo>
                    <a:pt x="0" y="6301"/>
                  </a:lnTo>
                  <a:lnTo>
                    <a:pt x="6" y="6309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7" name="Freeform 7"/>
            <p:cNvSpPr/>
            <p:nvPr/>
          </p:nvSpPr>
          <p:spPr bwMode="auto">
            <a:xfrm>
              <a:off x="2069" y="764"/>
              <a:ext cx="22" cy="2228"/>
            </a:xfrm>
            <a:custGeom>
              <a:avLst/>
              <a:gdLst>
                <a:gd name="T0" fmla="*/ 2 w 66"/>
                <a:gd name="T1" fmla="*/ 3 h 6686"/>
                <a:gd name="T2" fmla="*/ 1 w 66"/>
                <a:gd name="T3" fmla="*/ 1 h 6686"/>
                <a:gd name="T4" fmla="*/ 0 w 66"/>
                <a:gd name="T5" fmla="*/ 0 h 6686"/>
                <a:gd name="T6" fmla="*/ 0 w 66"/>
                <a:gd name="T7" fmla="*/ 699 h 6686"/>
                <a:gd name="T8" fmla="*/ 1 w 66"/>
                <a:gd name="T9" fmla="*/ 701 h 6686"/>
                <a:gd name="T10" fmla="*/ 0 w 66"/>
                <a:gd name="T11" fmla="*/ 699 h 6686"/>
                <a:gd name="T12" fmla="*/ 0 w 66"/>
                <a:gd name="T13" fmla="*/ 704 h 6686"/>
                <a:gd name="T14" fmla="*/ 2 w 66"/>
                <a:gd name="T15" fmla="*/ 702 h 6686"/>
                <a:gd name="T16" fmla="*/ 0 w 66"/>
                <a:gd name="T17" fmla="*/ 704 h 6686"/>
                <a:gd name="T18" fmla="*/ 0 w 66"/>
                <a:gd name="T19" fmla="*/ 742 h 6686"/>
                <a:gd name="T20" fmla="*/ 2 w 66"/>
                <a:gd name="T21" fmla="*/ 739 h 6686"/>
                <a:gd name="T22" fmla="*/ 2 w 66"/>
                <a:gd name="T23" fmla="*/ 737 h 6686"/>
                <a:gd name="T24" fmla="*/ 3 w 66"/>
                <a:gd name="T25" fmla="*/ 736 h 6686"/>
                <a:gd name="T26" fmla="*/ 3 w 66"/>
                <a:gd name="T27" fmla="*/ 734 h 6686"/>
                <a:gd name="T28" fmla="*/ 4 w 66"/>
                <a:gd name="T29" fmla="*/ 733 h 6686"/>
                <a:gd name="T30" fmla="*/ 4 w 66"/>
                <a:gd name="T31" fmla="*/ 732 h 6686"/>
                <a:gd name="T32" fmla="*/ 5 w 66"/>
                <a:gd name="T33" fmla="*/ 729 h 6686"/>
                <a:gd name="T34" fmla="*/ 6 w 66"/>
                <a:gd name="T35" fmla="*/ 727 h 6686"/>
                <a:gd name="T36" fmla="*/ 6 w 66"/>
                <a:gd name="T37" fmla="*/ 725 h 6686"/>
                <a:gd name="T38" fmla="*/ 6 w 66"/>
                <a:gd name="T39" fmla="*/ 722 h 6686"/>
                <a:gd name="T40" fmla="*/ 7 w 66"/>
                <a:gd name="T41" fmla="*/ 720 h 6686"/>
                <a:gd name="T42" fmla="*/ 7 w 66"/>
                <a:gd name="T43" fmla="*/ 717 h 6686"/>
                <a:gd name="T44" fmla="*/ 7 w 66"/>
                <a:gd name="T45" fmla="*/ 715 h 6686"/>
                <a:gd name="T46" fmla="*/ 7 w 66"/>
                <a:gd name="T47" fmla="*/ 714 h 6686"/>
                <a:gd name="T48" fmla="*/ 7 w 66"/>
                <a:gd name="T49" fmla="*/ 713 h 6686"/>
                <a:gd name="T50" fmla="*/ 7 w 66"/>
                <a:gd name="T51" fmla="*/ 713 h 6686"/>
                <a:gd name="T52" fmla="*/ 7 w 66"/>
                <a:gd name="T53" fmla="*/ 712 h 6686"/>
                <a:gd name="T54" fmla="*/ 7 w 66"/>
                <a:gd name="T55" fmla="*/ 711 h 6686"/>
                <a:gd name="T56" fmla="*/ 7 w 66"/>
                <a:gd name="T57" fmla="*/ 710 h 6686"/>
                <a:gd name="T58" fmla="*/ 7 w 66"/>
                <a:gd name="T59" fmla="*/ 710 h 6686"/>
                <a:gd name="T60" fmla="*/ 7 w 66"/>
                <a:gd name="T61" fmla="*/ 710 h 6686"/>
                <a:gd name="T62" fmla="*/ 7 w 66"/>
                <a:gd name="T63" fmla="*/ 32 h 6686"/>
                <a:gd name="T64" fmla="*/ 7 w 66"/>
                <a:gd name="T65" fmla="*/ 28 h 6686"/>
                <a:gd name="T66" fmla="*/ 7 w 66"/>
                <a:gd name="T67" fmla="*/ 24 h 6686"/>
                <a:gd name="T68" fmla="*/ 6 w 66"/>
                <a:gd name="T69" fmla="*/ 20 h 6686"/>
                <a:gd name="T70" fmla="*/ 6 w 66"/>
                <a:gd name="T71" fmla="*/ 16 h 6686"/>
                <a:gd name="T72" fmla="*/ 5 w 66"/>
                <a:gd name="T73" fmla="*/ 13 h 6686"/>
                <a:gd name="T74" fmla="*/ 4 w 66"/>
                <a:gd name="T75" fmla="*/ 9 h 6686"/>
                <a:gd name="T76" fmla="*/ 3 w 66"/>
                <a:gd name="T77" fmla="*/ 6 h 6686"/>
                <a:gd name="T78" fmla="*/ 2 w 66"/>
                <a:gd name="T79" fmla="*/ 3 h 66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6"/>
                <a:gd name="T121" fmla="*/ 0 h 6686"/>
                <a:gd name="T122" fmla="*/ 66 w 66"/>
                <a:gd name="T123" fmla="*/ 6686 h 66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6" h="6686">
                  <a:moveTo>
                    <a:pt x="14" y="26"/>
                  </a:moveTo>
                  <a:lnTo>
                    <a:pt x="6" y="11"/>
                  </a:lnTo>
                  <a:lnTo>
                    <a:pt x="0" y="0"/>
                  </a:lnTo>
                  <a:lnTo>
                    <a:pt x="0" y="6299"/>
                  </a:lnTo>
                  <a:lnTo>
                    <a:pt x="13" y="6318"/>
                  </a:lnTo>
                  <a:lnTo>
                    <a:pt x="0" y="6299"/>
                  </a:lnTo>
                  <a:lnTo>
                    <a:pt x="0" y="6337"/>
                  </a:lnTo>
                  <a:lnTo>
                    <a:pt x="21" y="6323"/>
                  </a:lnTo>
                  <a:lnTo>
                    <a:pt x="0" y="6337"/>
                  </a:lnTo>
                  <a:lnTo>
                    <a:pt x="0" y="6686"/>
                  </a:lnTo>
                  <a:lnTo>
                    <a:pt x="14" y="6659"/>
                  </a:lnTo>
                  <a:lnTo>
                    <a:pt x="22" y="6636"/>
                  </a:lnTo>
                  <a:lnTo>
                    <a:pt x="26" y="6625"/>
                  </a:lnTo>
                  <a:lnTo>
                    <a:pt x="31" y="6615"/>
                  </a:lnTo>
                  <a:lnTo>
                    <a:pt x="34" y="6603"/>
                  </a:lnTo>
                  <a:lnTo>
                    <a:pt x="38" y="6592"/>
                  </a:lnTo>
                  <a:lnTo>
                    <a:pt x="46" y="6570"/>
                  </a:lnTo>
                  <a:lnTo>
                    <a:pt x="50" y="6548"/>
                  </a:lnTo>
                  <a:lnTo>
                    <a:pt x="54" y="6528"/>
                  </a:lnTo>
                  <a:lnTo>
                    <a:pt x="57" y="6506"/>
                  </a:lnTo>
                  <a:lnTo>
                    <a:pt x="61" y="6485"/>
                  </a:lnTo>
                  <a:lnTo>
                    <a:pt x="62" y="6462"/>
                  </a:lnTo>
                  <a:lnTo>
                    <a:pt x="64" y="6440"/>
                  </a:lnTo>
                  <a:lnTo>
                    <a:pt x="64" y="6428"/>
                  </a:lnTo>
                  <a:lnTo>
                    <a:pt x="64" y="6422"/>
                  </a:lnTo>
                  <a:lnTo>
                    <a:pt x="64" y="6419"/>
                  </a:lnTo>
                  <a:lnTo>
                    <a:pt x="65" y="6417"/>
                  </a:lnTo>
                  <a:lnTo>
                    <a:pt x="65" y="6405"/>
                  </a:lnTo>
                  <a:lnTo>
                    <a:pt x="65" y="6399"/>
                  </a:lnTo>
                  <a:lnTo>
                    <a:pt x="65" y="6396"/>
                  </a:lnTo>
                  <a:lnTo>
                    <a:pt x="66" y="6394"/>
                  </a:lnTo>
                  <a:lnTo>
                    <a:pt x="66" y="290"/>
                  </a:lnTo>
                  <a:lnTo>
                    <a:pt x="65" y="251"/>
                  </a:lnTo>
                  <a:lnTo>
                    <a:pt x="62" y="214"/>
                  </a:lnTo>
                  <a:lnTo>
                    <a:pt x="58" y="179"/>
                  </a:lnTo>
                  <a:lnTo>
                    <a:pt x="53" y="146"/>
                  </a:lnTo>
                  <a:lnTo>
                    <a:pt x="45" y="113"/>
                  </a:lnTo>
                  <a:lnTo>
                    <a:pt x="35" y="83"/>
                  </a:lnTo>
                  <a:lnTo>
                    <a:pt x="25" y="53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8" name="Freeform 8"/>
            <p:cNvSpPr/>
            <p:nvPr/>
          </p:nvSpPr>
          <p:spPr bwMode="auto">
            <a:xfrm>
              <a:off x="2065" y="757"/>
              <a:ext cx="2" cy="2104"/>
            </a:xfrm>
            <a:custGeom>
              <a:avLst/>
              <a:gdLst>
                <a:gd name="T0" fmla="*/ 1 w 6"/>
                <a:gd name="T1" fmla="*/ 1 h 6310"/>
                <a:gd name="T2" fmla="*/ 0 w 6"/>
                <a:gd name="T3" fmla="*/ 0 h 6310"/>
                <a:gd name="T4" fmla="*/ 0 w 6"/>
                <a:gd name="T5" fmla="*/ 701 h 6310"/>
                <a:gd name="T6" fmla="*/ 1 w 6"/>
                <a:gd name="T7" fmla="*/ 702 h 6310"/>
                <a:gd name="T8" fmla="*/ 1 w 6"/>
                <a:gd name="T9" fmla="*/ 1 h 6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310"/>
                <a:gd name="T17" fmla="*/ 6 w 6"/>
                <a:gd name="T18" fmla="*/ 6310 h 63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310">
                  <a:moveTo>
                    <a:pt x="6" y="9"/>
                  </a:moveTo>
                  <a:lnTo>
                    <a:pt x="0" y="0"/>
                  </a:lnTo>
                  <a:lnTo>
                    <a:pt x="0" y="6302"/>
                  </a:lnTo>
                  <a:lnTo>
                    <a:pt x="6" y="631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09" name="Freeform 9"/>
            <p:cNvSpPr/>
            <p:nvPr/>
          </p:nvSpPr>
          <p:spPr bwMode="auto">
            <a:xfrm>
              <a:off x="2063" y="755"/>
              <a:ext cx="2" cy="2103"/>
            </a:xfrm>
            <a:custGeom>
              <a:avLst/>
              <a:gdLst>
                <a:gd name="T0" fmla="*/ 1 w 5"/>
                <a:gd name="T1" fmla="*/ 1 h 6310"/>
                <a:gd name="T2" fmla="*/ 0 w 5"/>
                <a:gd name="T3" fmla="*/ 0 h 6310"/>
                <a:gd name="T4" fmla="*/ 0 w 5"/>
                <a:gd name="T5" fmla="*/ 700 h 6310"/>
                <a:gd name="T6" fmla="*/ 1 w 5"/>
                <a:gd name="T7" fmla="*/ 701 h 6310"/>
                <a:gd name="T8" fmla="*/ 1 w 5"/>
                <a:gd name="T9" fmla="*/ 1 h 6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310"/>
                <a:gd name="T17" fmla="*/ 5 w 5"/>
                <a:gd name="T18" fmla="*/ 6310 h 63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310">
                  <a:moveTo>
                    <a:pt x="5" y="8"/>
                  </a:moveTo>
                  <a:lnTo>
                    <a:pt x="0" y="0"/>
                  </a:lnTo>
                  <a:lnTo>
                    <a:pt x="0" y="6303"/>
                  </a:lnTo>
                  <a:lnTo>
                    <a:pt x="5" y="6310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0" name="Freeform 10"/>
            <p:cNvSpPr/>
            <p:nvPr/>
          </p:nvSpPr>
          <p:spPr bwMode="auto">
            <a:xfrm>
              <a:off x="2067" y="2861"/>
              <a:ext cx="2" cy="17"/>
            </a:xfrm>
            <a:custGeom>
              <a:avLst/>
              <a:gdLst>
                <a:gd name="T0" fmla="*/ 1 w 6"/>
                <a:gd name="T1" fmla="*/ 1 h 51"/>
                <a:gd name="T2" fmla="*/ 0 w 6"/>
                <a:gd name="T3" fmla="*/ 0 h 51"/>
                <a:gd name="T4" fmla="*/ 0 w 6"/>
                <a:gd name="T5" fmla="*/ 6 h 51"/>
                <a:gd name="T6" fmla="*/ 1 w 6"/>
                <a:gd name="T7" fmla="*/ 5 h 51"/>
                <a:gd name="T8" fmla="*/ 1 w 6"/>
                <a:gd name="T9" fmla="*/ 1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51"/>
                <a:gd name="T17" fmla="*/ 6 w 6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51">
                  <a:moveTo>
                    <a:pt x="6" y="8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" y="46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1" name="Freeform 11"/>
            <p:cNvSpPr/>
            <p:nvPr/>
          </p:nvSpPr>
          <p:spPr bwMode="auto">
            <a:xfrm>
              <a:off x="2065" y="2858"/>
              <a:ext cx="2" cy="21"/>
            </a:xfrm>
            <a:custGeom>
              <a:avLst/>
              <a:gdLst>
                <a:gd name="T0" fmla="*/ 1 w 6"/>
                <a:gd name="T1" fmla="*/ 1 h 62"/>
                <a:gd name="T2" fmla="*/ 0 w 6"/>
                <a:gd name="T3" fmla="*/ 0 h 62"/>
                <a:gd name="T4" fmla="*/ 0 w 6"/>
                <a:gd name="T5" fmla="*/ 7 h 62"/>
                <a:gd name="T6" fmla="*/ 1 w 6"/>
                <a:gd name="T7" fmla="*/ 7 h 62"/>
                <a:gd name="T8" fmla="*/ 1 w 6"/>
                <a:gd name="T9" fmla="*/ 1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2"/>
                <a:gd name="T17" fmla="*/ 6 w 6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2">
                  <a:moveTo>
                    <a:pt x="6" y="8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6" y="59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2" name="Freeform 12"/>
            <p:cNvSpPr/>
            <p:nvPr/>
          </p:nvSpPr>
          <p:spPr bwMode="auto">
            <a:xfrm>
              <a:off x="2063" y="2856"/>
              <a:ext cx="2" cy="24"/>
            </a:xfrm>
            <a:custGeom>
              <a:avLst/>
              <a:gdLst>
                <a:gd name="T0" fmla="*/ 1 w 5"/>
                <a:gd name="T1" fmla="*/ 1 h 72"/>
                <a:gd name="T2" fmla="*/ 0 w 5"/>
                <a:gd name="T3" fmla="*/ 0 h 72"/>
                <a:gd name="T4" fmla="*/ 0 w 5"/>
                <a:gd name="T5" fmla="*/ 8 h 72"/>
                <a:gd name="T6" fmla="*/ 1 w 5"/>
                <a:gd name="T7" fmla="*/ 8 h 72"/>
                <a:gd name="T8" fmla="*/ 1 w 5"/>
                <a:gd name="T9" fmla="*/ 1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72"/>
                <a:gd name="T17" fmla="*/ 5 w 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72">
                  <a:moveTo>
                    <a:pt x="5" y="7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5" y="6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3" name="Freeform 13"/>
            <p:cNvSpPr/>
            <p:nvPr/>
          </p:nvSpPr>
          <p:spPr bwMode="auto">
            <a:xfrm>
              <a:off x="2061" y="2854"/>
              <a:ext cx="2" cy="27"/>
            </a:xfrm>
            <a:custGeom>
              <a:avLst/>
              <a:gdLst>
                <a:gd name="T0" fmla="*/ 1 w 5"/>
                <a:gd name="T1" fmla="*/ 1 h 83"/>
                <a:gd name="T2" fmla="*/ 0 w 5"/>
                <a:gd name="T3" fmla="*/ 0 h 83"/>
                <a:gd name="T4" fmla="*/ 0 w 5"/>
                <a:gd name="T5" fmla="*/ 9 h 83"/>
                <a:gd name="T6" fmla="*/ 1 w 5"/>
                <a:gd name="T7" fmla="*/ 8 h 83"/>
                <a:gd name="T8" fmla="*/ 1 w 5"/>
                <a:gd name="T9" fmla="*/ 1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83"/>
                <a:gd name="T17" fmla="*/ 5 w 5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83">
                  <a:moveTo>
                    <a:pt x="5" y="6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5" y="78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4" name="Freeform 14"/>
            <p:cNvSpPr/>
            <p:nvPr/>
          </p:nvSpPr>
          <p:spPr bwMode="auto">
            <a:xfrm>
              <a:off x="2060" y="2852"/>
              <a:ext cx="1" cy="30"/>
            </a:xfrm>
            <a:custGeom>
              <a:avLst/>
              <a:gdLst>
                <a:gd name="T0" fmla="*/ 0 w 5"/>
                <a:gd name="T1" fmla="*/ 1 h 92"/>
                <a:gd name="T2" fmla="*/ 0 w 5"/>
                <a:gd name="T3" fmla="*/ 0 h 92"/>
                <a:gd name="T4" fmla="*/ 0 w 5"/>
                <a:gd name="T5" fmla="*/ 10 h 92"/>
                <a:gd name="T6" fmla="*/ 0 w 5"/>
                <a:gd name="T7" fmla="*/ 9 h 92"/>
                <a:gd name="T8" fmla="*/ 0 w 5"/>
                <a:gd name="T9" fmla="*/ 1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92"/>
                <a:gd name="T17" fmla="*/ 5 w 5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92">
                  <a:moveTo>
                    <a:pt x="5" y="6"/>
                  </a:moveTo>
                  <a:lnTo>
                    <a:pt x="0" y="0"/>
                  </a:lnTo>
                  <a:lnTo>
                    <a:pt x="0" y="92"/>
                  </a:lnTo>
                  <a:lnTo>
                    <a:pt x="5" y="89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5" name="Freeform 15"/>
            <p:cNvSpPr/>
            <p:nvPr/>
          </p:nvSpPr>
          <p:spPr bwMode="auto">
            <a:xfrm>
              <a:off x="2058" y="2849"/>
              <a:ext cx="2" cy="35"/>
            </a:xfrm>
            <a:custGeom>
              <a:avLst/>
              <a:gdLst>
                <a:gd name="T0" fmla="*/ 1 w 6"/>
                <a:gd name="T1" fmla="*/ 1 h 103"/>
                <a:gd name="T2" fmla="*/ 0 w 6"/>
                <a:gd name="T3" fmla="*/ 0 h 103"/>
                <a:gd name="T4" fmla="*/ 0 w 6"/>
                <a:gd name="T5" fmla="*/ 12 h 103"/>
                <a:gd name="T6" fmla="*/ 1 w 6"/>
                <a:gd name="T7" fmla="*/ 12 h 103"/>
                <a:gd name="T8" fmla="*/ 1 w 6"/>
                <a:gd name="T9" fmla="*/ 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03"/>
                <a:gd name="T17" fmla="*/ 6 w 6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03">
                  <a:moveTo>
                    <a:pt x="6" y="7"/>
                  </a:moveTo>
                  <a:lnTo>
                    <a:pt x="0" y="0"/>
                  </a:lnTo>
                  <a:lnTo>
                    <a:pt x="0" y="103"/>
                  </a:lnTo>
                  <a:lnTo>
                    <a:pt x="6" y="99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6" name="Freeform 16"/>
            <p:cNvSpPr/>
            <p:nvPr/>
          </p:nvSpPr>
          <p:spPr bwMode="auto">
            <a:xfrm>
              <a:off x="2058" y="2882"/>
              <a:ext cx="2" cy="121"/>
            </a:xfrm>
            <a:custGeom>
              <a:avLst/>
              <a:gdLst>
                <a:gd name="T0" fmla="*/ 1 w 6"/>
                <a:gd name="T1" fmla="*/ 0 h 362"/>
                <a:gd name="T2" fmla="*/ 0 w 6"/>
                <a:gd name="T3" fmla="*/ 0 h 362"/>
                <a:gd name="T4" fmla="*/ 0 w 6"/>
                <a:gd name="T5" fmla="*/ 39 h 362"/>
                <a:gd name="T6" fmla="*/ 1 w 6"/>
                <a:gd name="T7" fmla="*/ 40 h 362"/>
                <a:gd name="T8" fmla="*/ 1 w 6"/>
                <a:gd name="T9" fmla="*/ 0 h 3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62"/>
                <a:gd name="T17" fmla="*/ 6 w 6"/>
                <a:gd name="T18" fmla="*/ 362 h 3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62">
                  <a:moveTo>
                    <a:pt x="6" y="0"/>
                  </a:moveTo>
                  <a:lnTo>
                    <a:pt x="0" y="4"/>
                  </a:lnTo>
                  <a:lnTo>
                    <a:pt x="0" y="352"/>
                  </a:lnTo>
                  <a:lnTo>
                    <a:pt x="6" y="36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7D7D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7" name="Freeform 17"/>
            <p:cNvSpPr/>
            <p:nvPr/>
          </p:nvSpPr>
          <p:spPr bwMode="auto">
            <a:xfrm>
              <a:off x="2060" y="2881"/>
              <a:ext cx="1" cy="123"/>
            </a:xfrm>
            <a:custGeom>
              <a:avLst/>
              <a:gdLst>
                <a:gd name="T0" fmla="*/ 0 w 5"/>
                <a:gd name="T1" fmla="*/ 0 h 369"/>
                <a:gd name="T2" fmla="*/ 0 w 5"/>
                <a:gd name="T3" fmla="*/ 0 h 369"/>
                <a:gd name="T4" fmla="*/ 0 w 5"/>
                <a:gd name="T5" fmla="*/ 41 h 369"/>
                <a:gd name="T6" fmla="*/ 0 w 5"/>
                <a:gd name="T7" fmla="*/ 41 h 369"/>
                <a:gd name="T8" fmla="*/ 0 w 5"/>
                <a:gd name="T9" fmla="*/ 41 h 369"/>
                <a:gd name="T10" fmla="*/ 0 w 5"/>
                <a:gd name="T11" fmla="*/ 0 h 3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69"/>
                <a:gd name="T20" fmla="*/ 5 w 5"/>
                <a:gd name="T21" fmla="*/ 369 h 3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69">
                  <a:moveTo>
                    <a:pt x="5" y="0"/>
                  </a:moveTo>
                  <a:lnTo>
                    <a:pt x="0" y="3"/>
                  </a:lnTo>
                  <a:lnTo>
                    <a:pt x="0" y="365"/>
                  </a:lnTo>
                  <a:lnTo>
                    <a:pt x="2" y="369"/>
                  </a:lnTo>
                  <a:lnTo>
                    <a:pt x="5" y="36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8" name="Freeform 18"/>
            <p:cNvSpPr/>
            <p:nvPr/>
          </p:nvSpPr>
          <p:spPr bwMode="auto">
            <a:xfrm>
              <a:off x="2061" y="2880"/>
              <a:ext cx="2" cy="123"/>
            </a:xfrm>
            <a:custGeom>
              <a:avLst/>
              <a:gdLst>
                <a:gd name="T0" fmla="*/ 1 w 5"/>
                <a:gd name="T1" fmla="*/ 0 h 370"/>
                <a:gd name="T2" fmla="*/ 0 w 5"/>
                <a:gd name="T3" fmla="*/ 1 h 370"/>
                <a:gd name="T4" fmla="*/ 0 w 5"/>
                <a:gd name="T5" fmla="*/ 41 h 370"/>
                <a:gd name="T6" fmla="*/ 1 w 5"/>
                <a:gd name="T7" fmla="*/ 40 h 370"/>
                <a:gd name="T8" fmla="*/ 1 w 5"/>
                <a:gd name="T9" fmla="*/ 0 h 3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70"/>
                <a:gd name="T17" fmla="*/ 5 w 5"/>
                <a:gd name="T18" fmla="*/ 370 h 3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70">
                  <a:moveTo>
                    <a:pt x="5" y="0"/>
                  </a:moveTo>
                  <a:lnTo>
                    <a:pt x="0" y="5"/>
                  </a:lnTo>
                  <a:lnTo>
                    <a:pt x="0" y="370"/>
                  </a:lnTo>
                  <a:lnTo>
                    <a:pt x="5" y="36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3D3D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19" name="Freeform 19"/>
            <p:cNvSpPr/>
            <p:nvPr/>
          </p:nvSpPr>
          <p:spPr bwMode="auto">
            <a:xfrm>
              <a:off x="2063" y="2879"/>
              <a:ext cx="2" cy="122"/>
            </a:xfrm>
            <a:custGeom>
              <a:avLst/>
              <a:gdLst>
                <a:gd name="T0" fmla="*/ 1 w 5"/>
                <a:gd name="T1" fmla="*/ 0 h 367"/>
                <a:gd name="T2" fmla="*/ 0 w 5"/>
                <a:gd name="T3" fmla="*/ 0 h 367"/>
                <a:gd name="T4" fmla="*/ 0 w 5"/>
                <a:gd name="T5" fmla="*/ 41 h 367"/>
                <a:gd name="T6" fmla="*/ 0 w 5"/>
                <a:gd name="T7" fmla="*/ 40 h 367"/>
                <a:gd name="T8" fmla="*/ 1 w 5"/>
                <a:gd name="T9" fmla="*/ 40 h 367"/>
                <a:gd name="T10" fmla="*/ 1 w 5"/>
                <a:gd name="T11" fmla="*/ 0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67"/>
                <a:gd name="T20" fmla="*/ 5 w 5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67">
                  <a:moveTo>
                    <a:pt x="5" y="0"/>
                  </a:moveTo>
                  <a:lnTo>
                    <a:pt x="0" y="3"/>
                  </a:lnTo>
                  <a:lnTo>
                    <a:pt x="0" y="367"/>
                  </a:lnTo>
                  <a:lnTo>
                    <a:pt x="2" y="362"/>
                  </a:lnTo>
                  <a:lnTo>
                    <a:pt x="5" y="35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1D1D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0" name="Freeform 20"/>
            <p:cNvSpPr/>
            <p:nvPr/>
          </p:nvSpPr>
          <p:spPr bwMode="auto">
            <a:xfrm>
              <a:off x="2065" y="2878"/>
              <a:ext cx="2" cy="120"/>
            </a:xfrm>
            <a:custGeom>
              <a:avLst/>
              <a:gdLst>
                <a:gd name="T0" fmla="*/ 1 w 6"/>
                <a:gd name="T1" fmla="*/ 0 h 362"/>
                <a:gd name="T2" fmla="*/ 0 w 6"/>
                <a:gd name="T3" fmla="*/ 0 h 362"/>
                <a:gd name="T4" fmla="*/ 0 w 6"/>
                <a:gd name="T5" fmla="*/ 40 h 362"/>
                <a:gd name="T6" fmla="*/ 1 w 6"/>
                <a:gd name="T7" fmla="*/ 39 h 362"/>
                <a:gd name="T8" fmla="*/ 1 w 6"/>
                <a:gd name="T9" fmla="*/ 0 h 3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62"/>
                <a:gd name="T17" fmla="*/ 6 w 6"/>
                <a:gd name="T18" fmla="*/ 362 h 3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62">
                  <a:moveTo>
                    <a:pt x="6" y="0"/>
                  </a:moveTo>
                  <a:lnTo>
                    <a:pt x="0" y="3"/>
                  </a:lnTo>
                  <a:lnTo>
                    <a:pt x="0" y="362"/>
                  </a:lnTo>
                  <a:lnTo>
                    <a:pt x="6" y="35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1" name="Freeform 21"/>
            <p:cNvSpPr/>
            <p:nvPr/>
          </p:nvSpPr>
          <p:spPr bwMode="auto">
            <a:xfrm>
              <a:off x="2067" y="2876"/>
              <a:ext cx="2" cy="119"/>
            </a:xfrm>
            <a:custGeom>
              <a:avLst/>
              <a:gdLst>
                <a:gd name="T0" fmla="*/ 1 w 6"/>
                <a:gd name="T1" fmla="*/ 0 h 358"/>
                <a:gd name="T2" fmla="*/ 0 w 6"/>
                <a:gd name="T3" fmla="*/ 1 h 358"/>
                <a:gd name="T4" fmla="*/ 0 w 6"/>
                <a:gd name="T5" fmla="*/ 40 h 358"/>
                <a:gd name="T6" fmla="*/ 1 w 6"/>
                <a:gd name="T7" fmla="*/ 39 h 358"/>
                <a:gd name="T8" fmla="*/ 1 w 6"/>
                <a:gd name="T9" fmla="*/ 0 h 3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58"/>
                <a:gd name="T17" fmla="*/ 6 w 6"/>
                <a:gd name="T18" fmla="*/ 358 h 3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58">
                  <a:moveTo>
                    <a:pt x="6" y="0"/>
                  </a:moveTo>
                  <a:lnTo>
                    <a:pt x="0" y="5"/>
                  </a:lnTo>
                  <a:lnTo>
                    <a:pt x="0" y="358"/>
                  </a:lnTo>
                  <a:lnTo>
                    <a:pt x="6" y="3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DCDC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2" name="Freeform 22"/>
            <p:cNvSpPr/>
            <p:nvPr/>
          </p:nvSpPr>
          <p:spPr bwMode="auto">
            <a:xfrm>
              <a:off x="2056" y="2848"/>
              <a:ext cx="2" cy="37"/>
            </a:xfrm>
            <a:custGeom>
              <a:avLst/>
              <a:gdLst>
                <a:gd name="T0" fmla="*/ 1 w 5"/>
                <a:gd name="T1" fmla="*/ 12 h 110"/>
                <a:gd name="T2" fmla="*/ 1 w 5"/>
                <a:gd name="T3" fmla="*/ 0 h 110"/>
                <a:gd name="T4" fmla="*/ 0 w 5"/>
                <a:gd name="T5" fmla="*/ 0 h 110"/>
                <a:gd name="T6" fmla="*/ 0 w 5"/>
                <a:gd name="T7" fmla="*/ 12 h 110"/>
                <a:gd name="T8" fmla="*/ 0 w 5"/>
                <a:gd name="T9" fmla="*/ 12 h 110"/>
                <a:gd name="T10" fmla="*/ 1 w 5"/>
                <a:gd name="T11" fmla="*/ 12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10"/>
                <a:gd name="T20" fmla="*/ 5 w 5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10">
                  <a:moveTo>
                    <a:pt x="5" y="107"/>
                  </a:moveTo>
                  <a:lnTo>
                    <a:pt x="5" y="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1" y="109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3" name="Freeform 23"/>
            <p:cNvSpPr/>
            <p:nvPr/>
          </p:nvSpPr>
          <p:spPr bwMode="auto">
            <a:xfrm>
              <a:off x="2056" y="2884"/>
              <a:ext cx="2" cy="115"/>
            </a:xfrm>
            <a:custGeom>
              <a:avLst/>
              <a:gdLst>
                <a:gd name="T0" fmla="*/ 1 w 5"/>
                <a:gd name="T1" fmla="*/ 39 h 348"/>
                <a:gd name="T2" fmla="*/ 1 w 5"/>
                <a:gd name="T3" fmla="*/ 0 h 348"/>
                <a:gd name="T4" fmla="*/ 0 w 5"/>
                <a:gd name="T5" fmla="*/ 0 h 348"/>
                <a:gd name="T6" fmla="*/ 0 w 5"/>
                <a:gd name="T7" fmla="*/ 0 h 348"/>
                <a:gd name="T8" fmla="*/ 0 w 5"/>
                <a:gd name="T9" fmla="*/ 38 h 348"/>
                <a:gd name="T10" fmla="*/ 1 w 5"/>
                <a:gd name="T11" fmla="*/ 39 h 3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48"/>
                <a:gd name="T20" fmla="*/ 5 w 5"/>
                <a:gd name="T21" fmla="*/ 348 h 3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48">
                  <a:moveTo>
                    <a:pt x="5" y="348"/>
                  </a:move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340"/>
                  </a:lnTo>
                  <a:lnTo>
                    <a:pt x="5" y="348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4" name="Freeform 24"/>
            <p:cNvSpPr/>
            <p:nvPr/>
          </p:nvSpPr>
          <p:spPr bwMode="auto">
            <a:xfrm>
              <a:off x="2056" y="746"/>
              <a:ext cx="2" cy="2104"/>
            </a:xfrm>
            <a:custGeom>
              <a:avLst/>
              <a:gdLst>
                <a:gd name="T0" fmla="*/ 1 w 5"/>
                <a:gd name="T1" fmla="*/ 701 h 6310"/>
                <a:gd name="T2" fmla="*/ 1 w 5"/>
                <a:gd name="T3" fmla="*/ 1 h 6310"/>
                <a:gd name="T4" fmla="*/ 0 w 5"/>
                <a:gd name="T5" fmla="*/ 0 h 6310"/>
                <a:gd name="T6" fmla="*/ 0 w 5"/>
                <a:gd name="T7" fmla="*/ 0 h 6310"/>
                <a:gd name="T8" fmla="*/ 0 w 5"/>
                <a:gd name="T9" fmla="*/ 701 h 6310"/>
                <a:gd name="T10" fmla="*/ 1 w 5"/>
                <a:gd name="T11" fmla="*/ 701 h 63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6310"/>
                <a:gd name="T20" fmla="*/ 5 w 5"/>
                <a:gd name="T21" fmla="*/ 6310 h 63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6310">
                  <a:moveTo>
                    <a:pt x="5" y="6310"/>
                  </a:move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306"/>
                  </a:lnTo>
                  <a:lnTo>
                    <a:pt x="5" y="631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5" name="Freeform 25"/>
            <p:cNvSpPr/>
            <p:nvPr/>
          </p:nvSpPr>
          <p:spPr bwMode="auto">
            <a:xfrm>
              <a:off x="2041" y="737"/>
              <a:ext cx="2" cy="120"/>
            </a:xfrm>
            <a:custGeom>
              <a:avLst/>
              <a:gdLst>
                <a:gd name="T0" fmla="*/ 1 w 5"/>
                <a:gd name="T1" fmla="*/ 0 h 360"/>
                <a:gd name="T2" fmla="*/ 0 w 5"/>
                <a:gd name="T3" fmla="*/ 0 h 360"/>
                <a:gd name="T4" fmla="*/ 0 w 5"/>
                <a:gd name="T5" fmla="*/ 39 h 360"/>
                <a:gd name="T6" fmla="*/ 0 w 5"/>
                <a:gd name="T7" fmla="*/ 39 h 360"/>
                <a:gd name="T8" fmla="*/ 1 w 5"/>
                <a:gd name="T9" fmla="*/ 40 h 360"/>
                <a:gd name="T10" fmla="*/ 1 w 5"/>
                <a:gd name="T11" fmla="*/ 0 h 3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60"/>
                <a:gd name="T20" fmla="*/ 5 w 5"/>
                <a:gd name="T21" fmla="*/ 360 h 3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60">
                  <a:moveTo>
                    <a:pt x="5" y="2"/>
                  </a:moveTo>
                  <a:lnTo>
                    <a:pt x="0" y="0"/>
                  </a:lnTo>
                  <a:lnTo>
                    <a:pt x="0" y="347"/>
                  </a:lnTo>
                  <a:lnTo>
                    <a:pt x="3" y="354"/>
                  </a:lnTo>
                  <a:lnTo>
                    <a:pt x="5" y="36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6" name="Freeform 26"/>
            <p:cNvSpPr/>
            <p:nvPr/>
          </p:nvSpPr>
          <p:spPr bwMode="auto">
            <a:xfrm>
              <a:off x="2034" y="735"/>
              <a:ext cx="1" cy="111"/>
            </a:xfrm>
            <a:custGeom>
              <a:avLst/>
              <a:gdLst>
                <a:gd name="T0" fmla="*/ 0 w 5"/>
                <a:gd name="T1" fmla="*/ 0 h 331"/>
                <a:gd name="T2" fmla="*/ 0 w 5"/>
                <a:gd name="T3" fmla="*/ 0 h 331"/>
                <a:gd name="T4" fmla="*/ 0 w 5"/>
                <a:gd name="T5" fmla="*/ 37 h 331"/>
                <a:gd name="T6" fmla="*/ 0 w 5"/>
                <a:gd name="T7" fmla="*/ 37 h 331"/>
                <a:gd name="T8" fmla="*/ 0 w 5"/>
                <a:gd name="T9" fmla="*/ 37 h 331"/>
                <a:gd name="T10" fmla="*/ 0 w 5"/>
                <a:gd name="T11" fmla="*/ 0 h 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31"/>
                <a:gd name="T20" fmla="*/ 5 w 5"/>
                <a:gd name="T21" fmla="*/ 331 h 3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31">
                  <a:moveTo>
                    <a:pt x="5" y="1"/>
                  </a:moveTo>
                  <a:lnTo>
                    <a:pt x="0" y="0"/>
                  </a:lnTo>
                  <a:lnTo>
                    <a:pt x="0" y="329"/>
                  </a:lnTo>
                  <a:lnTo>
                    <a:pt x="2" y="329"/>
                  </a:lnTo>
                  <a:lnTo>
                    <a:pt x="5" y="33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7" name="Freeform 27"/>
            <p:cNvSpPr/>
            <p:nvPr/>
          </p:nvSpPr>
          <p:spPr bwMode="auto">
            <a:xfrm>
              <a:off x="2035" y="736"/>
              <a:ext cx="2" cy="112"/>
            </a:xfrm>
            <a:custGeom>
              <a:avLst/>
              <a:gdLst>
                <a:gd name="T0" fmla="*/ 1 w 6"/>
                <a:gd name="T1" fmla="*/ 0 h 336"/>
                <a:gd name="T2" fmla="*/ 0 w 6"/>
                <a:gd name="T3" fmla="*/ 0 h 336"/>
                <a:gd name="T4" fmla="*/ 0 w 6"/>
                <a:gd name="T5" fmla="*/ 37 h 336"/>
                <a:gd name="T6" fmla="*/ 1 w 6"/>
                <a:gd name="T7" fmla="*/ 37 h 336"/>
                <a:gd name="T8" fmla="*/ 1 w 6"/>
                <a:gd name="T9" fmla="*/ 0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36"/>
                <a:gd name="T17" fmla="*/ 6 w 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36">
                  <a:moveTo>
                    <a:pt x="6" y="2"/>
                  </a:moveTo>
                  <a:lnTo>
                    <a:pt x="0" y="0"/>
                  </a:lnTo>
                  <a:lnTo>
                    <a:pt x="0" y="330"/>
                  </a:lnTo>
                  <a:lnTo>
                    <a:pt x="6" y="33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8" name="Freeform 28"/>
            <p:cNvSpPr/>
            <p:nvPr/>
          </p:nvSpPr>
          <p:spPr bwMode="auto">
            <a:xfrm>
              <a:off x="2037" y="736"/>
              <a:ext cx="2" cy="113"/>
            </a:xfrm>
            <a:custGeom>
              <a:avLst/>
              <a:gdLst>
                <a:gd name="T0" fmla="*/ 1 w 5"/>
                <a:gd name="T1" fmla="*/ 0 h 339"/>
                <a:gd name="T2" fmla="*/ 0 w 5"/>
                <a:gd name="T3" fmla="*/ 0 h 339"/>
                <a:gd name="T4" fmla="*/ 0 w 5"/>
                <a:gd name="T5" fmla="*/ 37 h 339"/>
                <a:gd name="T6" fmla="*/ 1 w 5"/>
                <a:gd name="T7" fmla="*/ 38 h 339"/>
                <a:gd name="T8" fmla="*/ 1 w 5"/>
                <a:gd name="T9" fmla="*/ 0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39"/>
                <a:gd name="T17" fmla="*/ 5 w 5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39">
                  <a:moveTo>
                    <a:pt x="5" y="1"/>
                  </a:moveTo>
                  <a:lnTo>
                    <a:pt x="0" y="0"/>
                  </a:lnTo>
                  <a:lnTo>
                    <a:pt x="0" y="334"/>
                  </a:lnTo>
                  <a:lnTo>
                    <a:pt x="5" y="339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BEBEB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29" name="Freeform 29"/>
            <p:cNvSpPr/>
            <p:nvPr/>
          </p:nvSpPr>
          <p:spPr bwMode="auto">
            <a:xfrm>
              <a:off x="2039" y="737"/>
              <a:ext cx="2" cy="115"/>
            </a:xfrm>
            <a:custGeom>
              <a:avLst/>
              <a:gdLst>
                <a:gd name="T0" fmla="*/ 1 w 6"/>
                <a:gd name="T1" fmla="*/ 0 h 348"/>
                <a:gd name="T2" fmla="*/ 0 w 6"/>
                <a:gd name="T3" fmla="*/ 0 h 348"/>
                <a:gd name="T4" fmla="*/ 0 w 6"/>
                <a:gd name="T5" fmla="*/ 38 h 348"/>
                <a:gd name="T6" fmla="*/ 1 w 6"/>
                <a:gd name="T7" fmla="*/ 39 h 348"/>
                <a:gd name="T8" fmla="*/ 1 w 6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48"/>
                <a:gd name="T17" fmla="*/ 6 w 6"/>
                <a:gd name="T18" fmla="*/ 348 h 3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48">
                  <a:moveTo>
                    <a:pt x="6" y="1"/>
                  </a:moveTo>
                  <a:lnTo>
                    <a:pt x="0" y="0"/>
                  </a:lnTo>
                  <a:lnTo>
                    <a:pt x="0" y="338"/>
                  </a:lnTo>
                  <a:lnTo>
                    <a:pt x="6" y="348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0" name="Freeform 30"/>
            <p:cNvSpPr/>
            <p:nvPr/>
          </p:nvSpPr>
          <p:spPr bwMode="auto">
            <a:xfrm>
              <a:off x="2054" y="744"/>
              <a:ext cx="2" cy="2104"/>
            </a:xfrm>
            <a:custGeom>
              <a:avLst/>
              <a:gdLst>
                <a:gd name="T0" fmla="*/ 1 w 6"/>
                <a:gd name="T1" fmla="*/ 1 h 6311"/>
                <a:gd name="T2" fmla="*/ 0 w 6"/>
                <a:gd name="T3" fmla="*/ 0 h 6311"/>
                <a:gd name="T4" fmla="*/ 0 w 6"/>
                <a:gd name="T5" fmla="*/ 701 h 6311"/>
                <a:gd name="T6" fmla="*/ 1 w 6"/>
                <a:gd name="T7" fmla="*/ 701 h 6311"/>
                <a:gd name="T8" fmla="*/ 1 w 6"/>
                <a:gd name="T9" fmla="*/ 1 h 63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6311"/>
                <a:gd name="T17" fmla="*/ 6 w 6"/>
                <a:gd name="T18" fmla="*/ 6311 h 63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6311">
                  <a:moveTo>
                    <a:pt x="6" y="5"/>
                  </a:moveTo>
                  <a:lnTo>
                    <a:pt x="0" y="0"/>
                  </a:lnTo>
                  <a:lnTo>
                    <a:pt x="0" y="6305"/>
                  </a:lnTo>
                  <a:lnTo>
                    <a:pt x="6" y="6311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1" name="Freeform 31"/>
            <p:cNvSpPr/>
            <p:nvPr/>
          </p:nvSpPr>
          <p:spPr bwMode="auto">
            <a:xfrm>
              <a:off x="2052" y="743"/>
              <a:ext cx="2" cy="2103"/>
            </a:xfrm>
            <a:custGeom>
              <a:avLst/>
              <a:gdLst>
                <a:gd name="T0" fmla="*/ 1 w 6"/>
                <a:gd name="T1" fmla="*/ 0 h 6309"/>
                <a:gd name="T2" fmla="*/ 0 w 6"/>
                <a:gd name="T3" fmla="*/ 0 h 6309"/>
                <a:gd name="T4" fmla="*/ 0 w 6"/>
                <a:gd name="T5" fmla="*/ 700 h 6309"/>
                <a:gd name="T6" fmla="*/ 0 w 6"/>
                <a:gd name="T7" fmla="*/ 701 h 6309"/>
                <a:gd name="T8" fmla="*/ 0 w 6"/>
                <a:gd name="T9" fmla="*/ 701 h 6309"/>
                <a:gd name="T10" fmla="*/ 1 w 6"/>
                <a:gd name="T11" fmla="*/ 701 h 6309"/>
                <a:gd name="T12" fmla="*/ 1 w 6"/>
                <a:gd name="T13" fmla="*/ 701 h 6309"/>
                <a:gd name="T14" fmla="*/ 1 w 6"/>
                <a:gd name="T15" fmla="*/ 0 h 630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309"/>
                <a:gd name="T26" fmla="*/ 6 w 6"/>
                <a:gd name="T27" fmla="*/ 6309 h 630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309">
                  <a:moveTo>
                    <a:pt x="6" y="4"/>
                  </a:moveTo>
                  <a:lnTo>
                    <a:pt x="0" y="0"/>
                  </a:lnTo>
                  <a:lnTo>
                    <a:pt x="0" y="6303"/>
                  </a:lnTo>
                  <a:lnTo>
                    <a:pt x="2" y="6305"/>
                  </a:lnTo>
                  <a:lnTo>
                    <a:pt x="3" y="6306"/>
                  </a:lnTo>
                  <a:lnTo>
                    <a:pt x="5" y="6308"/>
                  </a:lnTo>
                  <a:lnTo>
                    <a:pt x="6" y="6309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2" name="Freeform 32"/>
            <p:cNvSpPr/>
            <p:nvPr/>
          </p:nvSpPr>
          <p:spPr bwMode="auto">
            <a:xfrm>
              <a:off x="2050" y="741"/>
              <a:ext cx="2" cy="2103"/>
            </a:xfrm>
            <a:custGeom>
              <a:avLst/>
              <a:gdLst>
                <a:gd name="T0" fmla="*/ 1 w 6"/>
                <a:gd name="T1" fmla="*/ 1 h 6308"/>
                <a:gd name="T2" fmla="*/ 0 w 6"/>
                <a:gd name="T3" fmla="*/ 0 h 6308"/>
                <a:gd name="T4" fmla="*/ 0 w 6"/>
                <a:gd name="T5" fmla="*/ 0 h 6308"/>
                <a:gd name="T6" fmla="*/ 0 w 6"/>
                <a:gd name="T7" fmla="*/ 0 h 6308"/>
                <a:gd name="T8" fmla="*/ 0 w 6"/>
                <a:gd name="T9" fmla="*/ 701 h 6308"/>
                <a:gd name="T10" fmla="*/ 0 w 6"/>
                <a:gd name="T11" fmla="*/ 701 h 6308"/>
                <a:gd name="T12" fmla="*/ 1 w 6"/>
                <a:gd name="T13" fmla="*/ 701 h 6308"/>
                <a:gd name="T14" fmla="*/ 1 w 6"/>
                <a:gd name="T15" fmla="*/ 1 h 6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308"/>
                <a:gd name="T26" fmla="*/ 6 w 6"/>
                <a:gd name="T27" fmla="*/ 6308 h 6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308">
                  <a:moveTo>
                    <a:pt x="6" y="5"/>
                  </a:move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304"/>
                  </a:lnTo>
                  <a:lnTo>
                    <a:pt x="2" y="6306"/>
                  </a:lnTo>
                  <a:lnTo>
                    <a:pt x="6" y="6308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3" name="Freeform 33"/>
            <p:cNvSpPr/>
            <p:nvPr/>
          </p:nvSpPr>
          <p:spPr bwMode="auto">
            <a:xfrm>
              <a:off x="2048" y="740"/>
              <a:ext cx="2" cy="2103"/>
            </a:xfrm>
            <a:custGeom>
              <a:avLst/>
              <a:gdLst>
                <a:gd name="T0" fmla="*/ 1 w 5"/>
                <a:gd name="T1" fmla="*/ 0 h 6307"/>
                <a:gd name="T2" fmla="*/ 0 w 5"/>
                <a:gd name="T3" fmla="*/ 0 h 6307"/>
                <a:gd name="T4" fmla="*/ 0 w 5"/>
                <a:gd name="T5" fmla="*/ 701 h 6307"/>
                <a:gd name="T6" fmla="*/ 1 w 5"/>
                <a:gd name="T7" fmla="*/ 701 h 6307"/>
                <a:gd name="T8" fmla="*/ 1 w 5"/>
                <a:gd name="T9" fmla="*/ 0 h 63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307"/>
                <a:gd name="T17" fmla="*/ 5 w 5"/>
                <a:gd name="T18" fmla="*/ 6307 h 63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307">
                  <a:moveTo>
                    <a:pt x="5" y="3"/>
                  </a:moveTo>
                  <a:lnTo>
                    <a:pt x="0" y="0"/>
                  </a:lnTo>
                  <a:lnTo>
                    <a:pt x="0" y="6302"/>
                  </a:lnTo>
                  <a:lnTo>
                    <a:pt x="5" y="6307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4" name="Freeform 34"/>
            <p:cNvSpPr/>
            <p:nvPr/>
          </p:nvSpPr>
          <p:spPr bwMode="auto">
            <a:xfrm>
              <a:off x="2047" y="739"/>
              <a:ext cx="1" cy="2102"/>
            </a:xfrm>
            <a:custGeom>
              <a:avLst/>
              <a:gdLst>
                <a:gd name="T0" fmla="*/ 0 w 5"/>
                <a:gd name="T1" fmla="*/ 0 h 6305"/>
                <a:gd name="T2" fmla="*/ 0 w 5"/>
                <a:gd name="T3" fmla="*/ 0 h 6305"/>
                <a:gd name="T4" fmla="*/ 0 w 5"/>
                <a:gd name="T5" fmla="*/ 700 h 6305"/>
                <a:gd name="T6" fmla="*/ 0 w 5"/>
                <a:gd name="T7" fmla="*/ 701 h 6305"/>
                <a:gd name="T8" fmla="*/ 0 w 5"/>
                <a:gd name="T9" fmla="*/ 0 h 63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305"/>
                <a:gd name="T17" fmla="*/ 5 w 5"/>
                <a:gd name="T18" fmla="*/ 6305 h 63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305">
                  <a:moveTo>
                    <a:pt x="5" y="3"/>
                  </a:moveTo>
                  <a:lnTo>
                    <a:pt x="0" y="0"/>
                  </a:lnTo>
                  <a:lnTo>
                    <a:pt x="0" y="6301"/>
                  </a:lnTo>
                  <a:lnTo>
                    <a:pt x="5" y="630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5" name="Freeform 35"/>
            <p:cNvSpPr/>
            <p:nvPr/>
          </p:nvSpPr>
          <p:spPr bwMode="auto">
            <a:xfrm>
              <a:off x="2045" y="738"/>
              <a:ext cx="2" cy="2102"/>
            </a:xfrm>
            <a:custGeom>
              <a:avLst/>
              <a:gdLst>
                <a:gd name="T0" fmla="*/ 1 w 6"/>
                <a:gd name="T1" fmla="*/ 0 h 6304"/>
                <a:gd name="T2" fmla="*/ 0 w 6"/>
                <a:gd name="T3" fmla="*/ 0 h 6304"/>
                <a:gd name="T4" fmla="*/ 0 w 6"/>
                <a:gd name="T5" fmla="*/ 42 h 6304"/>
                <a:gd name="T6" fmla="*/ 0 w 6"/>
                <a:gd name="T7" fmla="*/ 43 h 6304"/>
                <a:gd name="T8" fmla="*/ 0 w 6"/>
                <a:gd name="T9" fmla="*/ 44 h 6304"/>
                <a:gd name="T10" fmla="*/ 1 w 6"/>
                <a:gd name="T11" fmla="*/ 47 h 6304"/>
                <a:gd name="T12" fmla="*/ 0 w 6"/>
                <a:gd name="T13" fmla="*/ 49 h 6304"/>
                <a:gd name="T14" fmla="*/ 0 w 6"/>
                <a:gd name="T15" fmla="*/ 49 h 6304"/>
                <a:gd name="T16" fmla="*/ 0 w 6"/>
                <a:gd name="T17" fmla="*/ 50 h 6304"/>
                <a:gd name="T18" fmla="*/ 0 w 6"/>
                <a:gd name="T19" fmla="*/ 51 h 6304"/>
                <a:gd name="T20" fmla="*/ 0 w 6"/>
                <a:gd name="T21" fmla="*/ 53 h 6304"/>
                <a:gd name="T22" fmla="*/ 0 w 6"/>
                <a:gd name="T23" fmla="*/ 700 h 6304"/>
                <a:gd name="T24" fmla="*/ 1 w 6"/>
                <a:gd name="T25" fmla="*/ 701 h 6304"/>
                <a:gd name="T26" fmla="*/ 1 w 6"/>
                <a:gd name="T27" fmla="*/ 0 h 63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6304"/>
                <a:gd name="T44" fmla="*/ 6 w 6"/>
                <a:gd name="T45" fmla="*/ 6304 h 63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6304">
                  <a:moveTo>
                    <a:pt x="6" y="3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1" y="385"/>
                  </a:lnTo>
                  <a:lnTo>
                    <a:pt x="3" y="397"/>
                  </a:lnTo>
                  <a:lnTo>
                    <a:pt x="5" y="425"/>
                  </a:lnTo>
                  <a:lnTo>
                    <a:pt x="4" y="437"/>
                  </a:lnTo>
                  <a:lnTo>
                    <a:pt x="3" y="443"/>
                  </a:lnTo>
                  <a:lnTo>
                    <a:pt x="3" y="450"/>
                  </a:lnTo>
                  <a:lnTo>
                    <a:pt x="1" y="461"/>
                  </a:lnTo>
                  <a:lnTo>
                    <a:pt x="0" y="473"/>
                  </a:lnTo>
                  <a:lnTo>
                    <a:pt x="0" y="6299"/>
                  </a:lnTo>
                  <a:lnTo>
                    <a:pt x="6" y="6304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6" name="Freeform 36"/>
            <p:cNvSpPr/>
            <p:nvPr/>
          </p:nvSpPr>
          <p:spPr bwMode="auto">
            <a:xfrm>
              <a:off x="2043" y="738"/>
              <a:ext cx="2" cy="125"/>
            </a:xfrm>
            <a:custGeom>
              <a:avLst/>
              <a:gdLst>
                <a:gd name="T0" fmla="*/ 1 w 6"/>
                <a:gd name="T1" fmla="*/ 0 h 377"/>
                <a:gd name="T2" fmla="*/ 0 w 6"/>
                <a:gd name="T3" fmla="*/ 0 h 377"/>
                <a:gd name="T4" fmla="*/ 0 w 6"/>
                <a:gd name="T5" fmla="*/ 39 h 377"/>
                <a:gd name="T6" fmla="*/ 1 w 6"/>
                <a:gd name="T7" fmla="*/ 41 h 377"/>
                <a:gd name="T8" fmla="*/ 1 w 6"/>
                <a:gd name="T9" fmla="*/ 0 h 3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77"/>
                <a:gd name="T17" fmla="*/ 6 w 6"/>
                <a:gd name="T18" fmla="*/ 377 h 3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77">
                  <a:moveTo>
                    <a:pt x="6" y="2"/>
                  </a:moveTo>
                  <a:lnTo>
                    <a:pt x="0" y="0"/>
                  </a:lnTo>
                  <a:lnTo>
                    <a:pt x="0" y="358"/>
                  </a:lnTo>
                  <a:lnTo>
                    <a:pt x="6" y="377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7" name="Freeform 37"/>
            <p:cNvSpPr/>
            <p:nvPr/>
          </p:nvSpPr>
          <p:spPr bwMode="auto">
            <a:xfrm>
              <a:off x="2028" y="735"/>
              <a:ext cx="2" cy="111"/>
            </a:xfrm>
            <a:custGeom>
              <a:avLst/>
              <a:gdLst>
                <a:gd name="T0" fmla="*/ 1 w 5"/>
                <a:gd name="T1" fmla="*/ 0 h 331"/>
                <a:gd name="T2" fmla="*/ 0 w 5"/>
                <a:gd name="T3" fmla="*/ 0 h 331"/>
                <a:gd name="T4" fmla="*/ 0 w 5"/>
                <a:gd name="T5" fmla="*/ 37 h 331"/>
                <a:gd name="T6" fmla="*/ 1 w 5"/>
                <a:gd name="T7" fmla="*/ 37 h 331"/>
                <a:gd name="T8" fmla="*/ 1 w 5"/>
                <a:gd name="T9" fmla="*/ 0 h 3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31"/>
                <a:gd name="T17" fmla="*/ 5 w 5"/>
                <a:gd name="T18" fmla="*/ 331 h 3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31">
                  <a:moveTo>
                    <a:pt x="5" y="0"/>
                  </a:moveTo>
                  <a:lnTo>
                    <a:pt x="0" y="1"/>
                  </a:lnTo>
                  <a:lnTo>
                    <a:pt x="0" y="331"/>
                  </a:lnTo>
                  <a:lnTo>
                    <a:pt x="5" y="3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8" name="Freeform 38"/>
            <p:cNvSpPr/>
            <p:nvPr/>
          </p:nvSpPr>
          <p:spPr bwMode="auto">
            <a:xfrm>
              <a:off x="2030" y="735"/>
              <a:ext cx="2" cy="110"/>
            </a:xfrm>
            <a:custGeom>
              <a:avLst/>
              <a:gdLst>
                <a:gd name="T0" fmla="*/ 1 w 6"/>
                <a:gd name="T1" fmla="*/ 0 h 329"/>
                <a:gd name="T2" fmla="*/ 0 w 6"/>
                <a:gd name="T3" fmla="*/ 0 h 329"/>
                <a:gd name="T4" fmla="*/ 0 w 6"/>
                <a:gd name="T5" fmla="*/ 37 h 329"/>
                <a:gd name="T6" fmla="*/ 1 w 6"/>
                <a:gd name="T7" fmla="*/ 37 h 329"/>
                <a:gd name="T8" fmla="*/ 1 w 6"/>
                <a:gd name="T9" fmla="*/ 0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29"/>
                <a:gd name="T17" fmla="*/ 6 w 6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29">
                  <a:moveTo>
                    <a:pt x="6" y="0"/>
                  </a:moveTo>
                  <a:lnTo>
                    <a:pt x="0" y="0"/>
                  </a:lnTo>
                  <a:lnTo>
                    <a:pt x="0" y="329"/>
                  </a:lnTo>
                  <a:lnTo>
                    <a:pt x="6" y="32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39" name="Freeform 39"/>
            <p:cNvSpPr/>
            <p:nvPr/>
          </p:nvSpPr>
          <p:spPr bwMode="auto">
            <a:xfrm>
              <a:off x="2026" y="736"/>
              <a:ext cx="2" cy="112"/>
            </a:xfrm>
            <a:custGeom>
              <a:avLst/>
              <a:gdLst>
                <a:gd name="T0" fmla="*/ 1 w 6"/>
                <a:gd name="T1" fmla="*/ 0 h 336"/>
                <a:gd name="T2" fmla="*/ 0 w 6"/>
                <a:gd name="T3" fmla="*/ 0 h 336"/>
                <a:gd name="T4" fmla="*/ 0 w 6"/>
                <a:gd name="T5" fmla="*/ 37 h 336"/>
                <a:gd name="T6" fmla="*/ 1 w 6"/>
                <a:gd name="T7" fmla="*/ 37 h 336"/>
                <a:gd name="T8" fmla="*/ 1 w 6"/>
                <a:gd name="T9" fmla="*/ 0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36"/>
                <a:gd name="T17" fmla="*/ 6 w 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36">
                  <a:moveTo>
                    <a:pt x="6" y="0"/>
                  </a:moveTo>
                  <a:lnTo>
                    <a:pt x="0" y="2"/>
                  </a:lnTo>
                  <a:lnTo>
                    <a:pt x="0" y="336"/>
                  </a:lnTo>
                  <a:lnTo>
                    <a:pt x="6" y="33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0" name="Freeform 40"/>
            <p:cNvSpPr/>
            <p:nvPr/>
          </p:nvSpPr>
          <p:spPr bwMode="auto">
            <a:xfrm>
              <a:off x="2025" y="736"/>
              <a:ext cx="1" cy="113"/>
            </a:xfrm>
            <a:custGeom>
              <a:avLst/>
              <a:gdLst>
                <a:gd name="T0" fmla="*/ 0 w 5"/>
                <a:gd name="T1" fmla="*/ 0 h 339"/>
                <a:gd name="T2" fmla="*/ 0 w 5"/>
                <a:gd name="T3" fmla="*/ 0 h 339"/>
                <a:gd name="T4" fmla="*/ 0 w 5"/>
                <a:gd name="T5" fmla="*/ 38 h 339"/>
                <a:gd name="T6" fmla="*/ 0 w 5"/>
                <a:gd name="T7" fmla="*/ 37 h 339"/>
                <a:gd name="T8" fmla="*/ 0 w 5"/>
                <a:gd name="T9" fmla="*/ 0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39"/>
                <a:gd name="T17" fmla="*/ 5 w 5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39">
                  <a:moveTo>
                    <a:pt x="5" y="0"/>
                  </a:moveTo>
                  <a:lnTo>
                    <a:pt x="0" y="1"/>
                  </a:lnTo>
                  <a:lnTo>
                    <a:pt x="0" y="339"/>
                  </a:lnTo>
                  <a:lnTo>
                    <a:pt x="5" y="33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1" name="Freeform 41"/>
            <p:cNvSpPr/>
            <p:nvPr/>
          </p:nvSpPr>
          <p:spPr bwMode="auto">
            <a:xfrm>
              <a:off x="2023" y="737"/>
              <a:ext cx="2" cy="115"/>
            </a:xfrm>
            <a:custGeom>
              <a:avLst/>
              <a:gdLst>
                <a:gd name="T0" fmla="*/ 1 w 6"/>
                <a:gd name="T1" fmla="*/ 0 h 347"/>
                <a:gd name="T2" fmla="*/ 0 w 6"/>
                <a:gd name="T3" fmla="*/ 0 h 347"/>
                <a:gd name="T4" fmla="*/ 0 w 6"/>
                <a:gd name="T5" fmla="*/ 38 h 347"/>
                <a:gd name="T6" fmla="*/ 1 w 6"/>
                <a:gd name="T7" fmla="*/ 37 h 347"/>
                <a:gd name="T8" fmla="*/ 1 w 6"/>
                <a:gd name="T9" fmla="*/ 0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47"/>
                <a:gd name="T17" fmla="*/ 6 w 6"/>
                <a:gd name="T18" fmla="*/ 347 h 3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47">
                  <a:moveTo>
                    <a:pt x="6" y="0"/>
                  </a:moveTo>
                  <a:lnTo>
                    <a:pt x="0" y="1"/>
                  </a:lnTo>
                  <a:lnTo>
                    <a:pt x="0" y="347"/>
                  </a:lnTo>
                  <a:lnTo>
                    <a:pt x="6" y="33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AFAF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2" name="Freeform 42"/>
            <p:cNvSpPr/>
            <p:nvPr/>
          </p:nvSpPr>
          <p:spPr bwMode="auto">
            <a:xfrm>
              <a:off x="2021" y="737"/>
              <a:ext cx="2" cy="119"/>
            </a:xfrm>
            <a:custGeom>
              <a:avLst/>
              <a:gdLst>
                <a:gd name="T0" fmla="*/ 1 w 5"/>
                <a:gd name="T1" fmla="*/ 0 h 358"/>
                <a:gd name="T2" fmla="*/ 0 w 5"/>
                <a:gd name="T3" fmla="*/ 0 h 358"/>
                <a:gd name="T4" fmla="*/ 0 w 5"/>
                <a:gd name="T5" fmla="*/ 40 h 358"/>
                <a:gd name="T6" fmla="*/ 0 w 5"/>
                <a:gd name="T7" fmla="*/ 39 h 358"/>
                <a:gd name="T8" fmla="*/ 1 w 5"/>
                <a:gd name="T9" fmla="*/ 38 h 358"/>
                <a:gd name="T10" fmla="*/ 1 w 5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58"/>
                <a:gd name="T20" fmla="*/ 5 w 5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58">
                  <a:moveTo>
                    <a:pt x="5" y="0"/>
                  </a:moveTo>
                  <a:lnTo>
                    <a:pt x="0" y="2"/>
                  </a:lnTo>
                  <a:lnTo>
                    <a:pt x="0" y="358"/>
                  </a:lnTo>
                  <a:lnTo>
                    <a:pt x="2" y="354"/>
                  </a:lnTo>
                  <a:lnTo>
                    <a:pt x="5" y="34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3" name="Freeform 43"/>
            <p:cNvSpPr/>
            <p:nvPr/>
          </p:nvSpPr>
          <p:spPr bwMode="auto">
            <a:xfrm>
              <a:off x="2032" y="735"/>
              <a:ext cx="2" cy="110"/>
            </a:xfrm>
            <a:custGeom>
              <a:avLst/>
              <a:gdLst>
                <a:gd name="T0" fmla="*/ 1 w 5"/>
                <a:gd name="T1" fmla="*/ 0 h 329"/>
                <a:gd name="T2" fmla="*/ 0 w 5"/>
                <a:gd name="T3" fmla="*/ 0 h 329"/>
                <a:gd name="T4" fmla="*/ 0 w 5"/>
                <a:gd name="T5" fmla="*/ 37 h 329"/>
                <a:gd name="T6" fmla="*/ 1 w 5"/>
                <a:gd name="T7" fmla="*/ 37 h 329"/>
                <a:gd name="T8" fmla="*/ 1 w 5"/>
                <a:gd name="T9" fmla="*/ 0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29"/>
                <a:gd name="T17" fmla="*/ 5 w 5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29">
                  <a:moveTo>
                    <a:pt x="5" y="0"/>
                  </a:moveTo>
                  <a:lnTo>
                    <a:pt x="0" y="0"/>
                  </a:lnTo>
                  <a:lnTo>
                    <a:pt x="0" y="328"/>
                  </a:lnTo>
                  <a:lnTo>
                    <a:pt x="5" y="32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4" name="Freeform 44"/>
            <p:cNvSpPr/>
            <p:nvPr/>
          </p:nvSpPr>
          <p:spPr bwMode="auto">
            <a:xfrm>
              <a:off x="1973" y="828"/>
              <a:ext cx="2" cy="337"/>
            </a:xfrm>
            <a:custGeom>
              <a:avLst/>
              <a:gdLst>
                <a:gd name="T0" fmla="*/ 1 w 6"/>
                <a:gd name="T1" fmla="*/ 0 h 1009"/>
                <a:gd name="T2" fmla="*/ 0 w 6"/>
                <a:gd name="T3" fmla="*/ 5 h 1009"/>
                <a:gd name="T4" fmla="*/ 0 w 6"/>
                <a:gd name="T5" fmla="*/ 11 h 1009"/>
                <a:gd name="T6" fmla="*/ 0 w 6"/>
                <a:gd name="T7" fmla="*/ 112 h 1009"/>
                <a:gd name="T8" fmla="*/ 1 w 6"/>
                <a:gd name="T9" fmla="*/ 112 h 1009"/>
                <a:gd name="T10" fmla="*/ 1 w 6"/>
                <a:gd name="T11" fmla="*/ 95 h 1009"/>
                <a:gd name="T12" fmla="*/ 0 w 6"/>
                <a:gd name="T13" fmla="*/ 95 h 1009"/>
                <a:gd name="T14" fmla="*/ 1 w 6"/>
                <a:gd name="T15" fmla="*/ 95 h 1009"/>
                <a:gd name="T16" fmla="*/ 1 w 6"/>
                <a:gd name="T17" fmla="*/ 88 h 1009"/>
                <a:gd name="T18" fmla="*/ 0 w 6"/>
                <a:gd name="T19" fmla="*/ 88 h 1009"/>
                <a:gd name="T20" fmla="*/ 1 w 6"/>
                <a:gd name="T21" fmla="*/ 88 h 1009"/>
                <a:gd name="T22" fmla="*/ 1 w 6"/>
                <a:gd name="T23" fmla="*/ 81 h 1009"/>
                <a:gd name="T24" fmla="*/ 0 w 6"/>
                <a:gd name="T25" fmla="*/ 81 h 1009"/>
                <a:gd name="T26" fmla="*/ 1 w 6"/>
                <a:gd name="T27" fmla="*/ 81 h 1009"/>
                <a:gd name="T28" fmla="*/ 1 w 6"/>
                <a:gd name="T29" fmla="*/ 73 h 1009"/>
                <a:gd name="T30" fmla="*/ 0 w 6"/>
                <a:gd name="T31" fmla="*/ 73 h 1009"/>
                <a:gd name="T32" fmla="*/ 1 w 6"/>
                <a:gd name="T33" fmla="*/ 73 h 1009"/>
                <a:gd name="T34" fmla="*/ 1 w 6"/>
                <a:gd name="T35" fmla="*/ 65 h 1009"/>
                <a:gd name="T36" fmla="*/ 1 w 6"/>
                <a:gd name="T37" fmla="*/ 58 h 1009"/>
                <a:gd name="T38" fmla="*/ 0 w 6"/>
                <a:gd name="T39" fmla="*/ 58 h 1009"/>
                <a:gd name="T40" fmla="*/ 1 w 6"/>
                <a:gd name="T41" fmla="*/ 58 h 1009"/>
                <a:gd name="T42" fmla="*/ 1 w 6"/>
                <a:gd name="T43" fmla="*/ 51 h 1009"/>
                <a:gd name="T44" fmla="*/ 0 w 6"/>
                <a:gd name="T45" fmla="*/ 51 h 1009"/>
                <a:gd name="T46" fmla="*/ 1 w 6"/>
                <a:gd name="T47" fmla="*/ 51 h 1009"/>
                <a:gd name="T48" fmla="*/ 1 w 6"/>
                <a:gd name="T49" fmla="*/ 43 h 1009"/>
                <a:gd name="T50" fmla="*/ 0 w 6"/>
                <a:gd name="T51" fmla="*/ 43 h 1009"/>
                <a:gd name="T52" fmla="*/ 1 w 6"/>
                <a:gd name="T53" fmla="*/ 43 h 1009"/>
                <a:gd name="T54" fmla="*/ 1 w 6"/>
                <a:gd name="T55" fmla="*/ 34 h 1009"/>
                <a:gd name="T56" fmla="*/ 0 w 6"/>
                <a:gd name="T57" fmla="*/ 34 h 1009"/>
                <a:gd name="T58" fmla="*/ 1 w 6"/>
                <a:gd name="T59" fmla="*/ 34 h 1009"/>
                <a:gd name="T60" fmla="*/ 1 w 6"/>
                <a:gd name="T61" fmla="*/ 0 h 10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"/>
                <a:gd name="T94" fmla="*/ 0 h 1009"/>
                <a:gd name="T95" fmla="*/ 6 w 6"/>
                <a:gd name="T96" fmla="*/ 1009 h 10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" h="1009">
                  <a:moveTo>
                    <a:pt x="6" y="0"/>
                  </a:moveTo>
                  <a:lnTo>
                    <a:pt x="1" y="47"/>
                  </a:lnTo>
                  <a:lnTo>
                    <a:pt x="0" y="98"/>
                  </a:lnTo>
                  <a:lnTo>
                    <a:pt x="0" y="1009"/>
                  </a:lnTo>
                  <a:lnTo>
                    <a:pt x="6" y="1009"/>
                  </a:lnTo>
                  <a:lnTo>
                    <a:pt x="6" y="858"/>
                  </a:lnTo>
                  <a:lnTo>
                    <a:pt x="4" y="858"/>
                  </a:lnTo>
                  <a:lnTo>
                    <a:pt x="6" y="858"/>
                  </a:lnTo>
                  <a:lnTo>
                    <a:pt x="6" y="795"/>
                  </a:lnTo>
                  <a:lnTo>
                    <a:pt x="4" y="795"/>
                  </a:lnTo>
                  <a:lnTo>
                    <a:pt x="6" y="795"/>
                  </a:lnTo>
                  <a:lnTo>
                    <a:pt x="6" y="729"/>
                  </a:lnTo>
                  <a:lnTo>
                    <a:pt x="4" y="729"/>
                  </a:lnTo>
                  <a:lnTo>
                    <a:pt x="6" y="729"/>
                  </a:lnTo>
                  <a:lnTo>
                    <a:pt x="6" y="660"/>
                  </a:lnTo>
                  <a:lnTo>
                    <a:pt x="3" y="660"/>
                  </a:lnTo>
                  <a:lnTo>
                    <a:pt x="6" y="660"/>
                  </a:lnTo>
                  <a:lnTo>
                    <a:pt x="6" y="589"/>
                  </a:lnTo>
                  <a:lnTo>
                    <a:pt x="6" y="519"/>
                  </a:lnTo>
                  <a:lnTo>
                    <a:pt x="3" y="519"/>
                  </a:lnTo>
                  <a:lnTo>
                    <a:pt x="6" y="519"/>
                  </a:lnTo>
                  <a:lnTo>
                    <a:pt x="6" y="455"/>
                  </a:lnTo>
                  <a:lnTo>
                    <a:pt x="3" y="455"/>
                  </a:lnTo>
                  <a:lnTo>
                    <a:pt x="6" y="455"/>
                  </a:lnTo>
                  <a:lnTo>
                    <a:pt x="6" y="389"/>
                  </a:lnTo>
                  <a:lnTo>
                    <a:pt x="3" y="389"/>
                  </a:lnTo>
                  <a:lnTo>
                    <a:pt x="6" y="389"/>
                  </a:lnTo>
                  <a:lnTo>
                    <a:pt x="6" y="308"/>
                  </a:lnTo>
                  <a:lnTo>
                    <a:pt x="3" y="308"/>
                  </a:lnTo>
                  <a:lnTo>
                    <a:pt x="6" y="30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5" name="Freeform 45"/>
            <p:cNvSpPr>
              <a:spLocks noEditPoints="1"/>
            </p:cNvSpPr>
            <p:nvPr/>
          </p:nvSpPr>
          <p:spPr bwMode="auto">
            <a:xfrm>
              <a:off x="1975" y="738"/>
              <a:ext cx="46" cy="2265"/>
            </a:xfrm>
            <a:custGeom>
              <a:avLst/>
              <a:gdLst>
                <a:gd name="T0" fmla="*/ 15 w 138"/>
                <a:gd name="T1" fmla="*/ 40 h 6795"/>
                <a:gd name="T2" fmla="*/ 10 w 138"/>
                <a:gd name="T3" fmla="*/ 4 h 6795"/>
                <a:gd name="T4" fmla="*/ 3 w 138"/>
                <a:gd name="T5" fmla="*/ 16 h 6795"/>
                <a:gd name="T6" fmla="*/ 0 w 138"/>
                <a:gd name="T7" fmla="*/ 64 h 6795"/>
                <a:gd name="T8" fmla="*/ 0 w 138"/>
                <a:gd name="T9" fmla="*/ 73 h 6795"/>
                <a:gd name="T10" fmla="*/ 8 w 138"/>
                <a:gd name="T11" fmla="*/ 88 h 6795"/>
                <a:gd name="T12" fmla="*/ 0 w 138"/>
                <a:gd name="T13" fmla="*/ 103 h 6795"/>
                <a:gd name="T14" fmla="*/ 0 w 138"/>
                <a:gd name="T15" fmla="*/ 111 h 6795"/>
                <a:gd name="T16" fmla="*/ 8 w 138"/>
                <a:gd name="T17" fmla="*/ 125 h 6795"/>
                <a:gd name="T18" fmla="*/ 0 w 138"/>
                <a:gd name="T19" fmla="*/ 150 h 6795"/>
                <a:gd name="T20" fmla="*/ 0 w 138"/>
                <a:gd name="T21" fmla="*/ 157 h 6795"/>
                <a:gd name="T22" fmla="*/ 10 w 138"/>
                <a:gd name="T23" fmla="*/ 181 h 6795"/>
                <a:gd name="T24" fmla="*/ 0 w 138"/>
                <a:gd name="T25" fmla="*/ 197 h 6795"/>
                <a:gd name="T26" fmla="*/ 0 w 138"/>
                <a:gd name="T27" fmla="*/ 204 h 6795"/>
                <a:gd name="T28" fmla="*/ 8 w 138"/>
                <a:gd name="T29" fmla="*/ 228 h 6795"/>
                <a:gd name="T30" fmla="*/ 0 w 138"/>
                <a:gd name="T31" fmla="*/ 242 h 6795"/>
                <a:gd name="T32" fmla="*/ 0 w 138"/>
                <a:gd name="T33" fmla="*/ 259 h 6795"/>
                <a:gd name="T34" fmla="*/ 8 w 138"/>
                <a:gd name="T35" fmla="*/ 274 h 6795"/>
                <a:gd name="T36" fmla="*/ 0 w 138"/>
                <a:gd name="T37" fmla="*/ 299 h 6795"/>
                <a:gd name="T38" fmla="*/ 0 w 138"/>
                <a:gd name="T39" fmla="*/ 306 h 6795"/>
                <a:gd name="T40" fmla="*/ 8 w 138"/>
                <a:gd name="T41" fmla="*/ 320 h 6795"/>
                <a:gd name="T42" fmla="*/ 0 w 138"/>
                <a:gd name="T43" fmla="*/ 345 h 6795"/>
                <a:gd name="T44" fmla="*/ 0 w 138"/>
                <a:gd name="T45" fmla="*/ 352 h 6795"/>
                <a:gd name="T46" fmla="*/ 12 w 138"/>
                <a:gd name="T47" fmla="*/ 376 h 6795"/>
                <a:gd name="T48" fmla="*/ 0 w 138"/>
                <a:gd name="T49" fmla="*/ 391 h 6795"/>
                <a:gd name="T50" fmla="*/ 0 w 138"/>
                <a:gd name="T51" fmla="*/ 398 h 6795"/>
                <a:gd name="T52" fmla="*/ 8 w 138"/>
                <a:gd name="T53" fmla="*/ 423 h 6795"/>
                <a:gd name="T54" fmla="*/ 0 w 138"/>
                <a:gd name="T55" fmla="*/ 437 h 6795"/>
                <a:gd name="T56" fmla="*/ 0 w 138"/>
                <a:gd name="T57" fmla="*/ 455 h 6795"/>
                <a:gd name="T58" fmla="*/ 8 w 138"/>
                <a:gd name="T59" fmla="*/ 469 h 6795"/>
                <a:gd name="T60" fmla="*/ 0 w 138"/>
                <a:gd name="T61" fmla="*/ 493 h 6795"/>
                <a:gd name="T62" fmla="*/ 0 w 138"/>
                <a:gd name="T63" fmla="*/ 501 h 6795"/>
                <a:gd name="T64" fmla="*/ 8 w 138"/>
                <a:gd name="T65" fmla="*/ 515 h 6795"/>
                <a:gd name="T66" fmla="*/ 0 w 138"/>
                <a:gd name="T67" fmla="*/ 571 h 6795"/>
                <a:gd name="T68" fmla="*/ 0 w 138"/>
                <a:gd name="T69" fmla="*/ 610 h 6795"/>
                <a:gd name="T70" fmla="*/ 3 w 138"/>
                <a:gd name="T71" fmla="*/ 745 h 6795"/>
                <a:gd name="T72" fmla="*/ 4 w 138"/>
                <a:gd name="T73" fmla="*/ 746 h 6795"/>
                <a:gd name="T74" fmla="*/ 6 w 138"/>
                <a:gd name="T75" fmla="*/ 742 h 6795"/>
                <a:gd name="T76" fmla="*/ 6 w 138"/>
                <a:gd name="T77" fmla="*/ 744 h 6795"/>
                <a:gd name="T78" fmla="*/ 7 w 138"/>
                <a:gd name="T79" fmla="*/ 747 h 6795"/>
                <a:gd name="T80" fmla="*/ 9 w 138"/>
                <a:gd name="T81" fmla="*/ 750 h 6795"/>
                <a:gd name="T82" fmla="*/ 8 w 138"/>
                <a:gd name="T83" fmla="*/ 754 h 6795"/>
                <a:gd name="T84" fmla="*/ 9 w 138"/>
                <a:gd name="T85" fmla="*/ 755 h 6795"/>
                <a:gd name="T86" fmla="*/ 14 w 138"/>
                <a:gd name="T87" fmla="*/ 749 h 6795"/>
                <a:gd name="T88" fmla="*/ 14 w 138"/>
                <a:gd name="T89" fmla="*/ 746 h 6795"/>
                <a:gd name="T90" fmla="*/ 14 w 138"/>
                <a:gd name="T91" fmla="*/ 50 h 6795"/>
                <a:gd name="T92" fmla="*/ 0 w 138"/>
                <a:gd name="T93" fmla="*/ 172 h 6795"/>
                <a:gd name="T94" fmla="*/ 9 w 138"/>
                <a:gd name="T95" fmla="*/ 212 h 6795"/>
                <a:gd name="T96" fmla="*/ 9 w 138"/>
                <a:gd name="T97" fmla="*/ 289 h 6795"/>
                <a:gd name="T98" fmla="*/ 9 w 138"/>
                <a:gd name="T99" fmla="*/ 367 h 6795"/>
                <a:gd name="T100" fmla="*/ 9 w 138"/>
                <a:gd name="T101" fmla="*/ 406 h 6795"/>
                <a:gd name="T102" fmla="*/ 9 w 138"/>
                <a:gd name="T103" fmla="*/ 484 h 6795"/>
                <a:gd name="T104" fmla="*/ 0 w 138"/>
                <a:gd name="T105" fmla="*/ 554 h 6795"/>
                <a:gd name="T106" fmla="*/ 0 w 138"/>
                <a:gd name="T107" fmla="*/ 539 h 6795"/>
                <a:gd name="T108" fmla="*/ 9 w 138"/>
                <a:gd name="T109" fmla="*/ 562 h 6795"/>
                <a:gd name="T110" fmla="*/ 1 w 138"/>
                <a:gd name="T111" fmla="*/ 601 h 6795"/>
                <a:gd name="T112" fmla="*/ 0 w 138"/>
                <a:gd name="T113" fmla="*/ 593 h 67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8"/>
                <a:gd name="T172" fmla="*/ 0 h 6795"/>
                <a:gd name="T173" fmla="*/ 138 w 138"/>
                <a:gd name="T174" fmla="*/ 6795 h 67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8" h="6795">
                  <a:moveTo>
                    <a:pt x="126" y="427"/>
                  </a:moveTo>
                  <a:lnTo>
                    <a:pt x="126" y="405"/>
                  </a:lnTo>
                  <a:lnTo>
                    <a:pt x="128" y="387"/>
                  </a:lnTo>
                  <a:lnTo>
                    <a:pt x="131" y="370"/>
                  </a:lnTo>
                  <a:lnTo>
                    <a:pt x="138" y="356"/>
                  </a:lnTo>
                  <a:lnTo>
                    <a:pt x="138" y="0"/>
                  </a:lnTo>
                  <a:lnTo>
                    <a:pt x="123" y="5"/>
                  </a:lnTo>
                  <a:lnTo>
                    <a:pt x="111" y="13"/>
                  </a:lnTo>
                  <a:lnTo>
                    <a:pt x="99" y="22"/>
                  </a:lnTo>
                  <a:lnTo>
                    <a:pt x="88" y="35"/>
                  </a:lnTo>
                  <a:lnTo>
                    <a:pt x="76" y="48"/>
                  </a:lnTo>
                  <a:lnTo>
                    <a:pt x="66" y="66"/>
                  </a:lnTo>
                  <a:lnTo>
                    <a:pt x="56" y="83"/>
                  </a:lnTo>
                  <a:lnTo>
                    <a:pt x="47" y="104"/>
                  </a:lnTo>
                  <a:lnTo>
                    <a:pt x="29" y="141"/>
                  </a:lnTo>
                  <a:lnTo>
                    <a:pt x="16" y="182"/>
                  </a:lnTo>
                  <a:lnTo>
                    <a:pt x="10" y="202"/>
                  </a:lnTo>
                  <a:lnTo>
                    <a:pt x="6" y="224"/>
                  </a:lnTo>
                  <a:lnTo>
                    <a:pt x="0" y="270"/>
                  </a:lnTo>
                  <a:lnTo>
                    <a:pt x="0" y="578"/>
                  </a:lnTo>
                  <a:lnTo>
                    <a:pt x="104" y="578"/>
                  </a:lnTo>
                  <a:lnTo>
                    <a:pt x="0" y="578"/>
                  </a:lnTo>
                  <a:lnTo>
                    <a:pt x="0" y="659"/>
                  </a:lnTo>
                  <a:lnTo>
                    <a:pt x="74" y="659"/>
                  </a:lnTo>
                  <a:lnTo>
                    <a:pt x="0" y="659"/>
                  </a:lnTo>
                  <a:lnTo>
                    <a:pt x="0" y="725"/>
                  </a:lnTo>
                  <a:lnTo>
                    <a:pt x="74" y="725"/>
                  </a:lnTo>
                  <a:lnTo>
                    <a:pt x="0" y="725"/>
                  </a:lnTo>
                  <a:lnTo>
                    <a:pt x="0" y="789"/>
                  </a:lnTo>
                  <a:lnTo>
                    <a:pt x="74" y="789"/>
                  </a:lnTo>
                  <a:lnTo>
                    <a:pt x="0" y="789"/>
                  </a:lnTo>
                  <a:lnTo>
                    <a:pt x="0" y="859"/>
                  </a:lnTo>
                  <a:lnTo>
                    <a:pt x="77" y="859"/>
                  </a:lnTo>
                  <a:lnTo>
                    <a:pt x="0" y="859"/>
                  </a:lnTo>
                  <a:lnTo>
                    <a:pt x="0" y="930"/>
                  </a:lnTo>
                  <a:lnTo>
                    <a:pt x="96" y="930"/>
                  </a:lnTo>
                  <a:lnTo>
                    <a:pt x="0" y="930"/>
                  </a:lnTo>
                  <a:lnTo>
                    <a:pt x="0" y="999"/>
                  </a:lnTo>
                  <a:lnTo>
                    <a:pt x="76" y="999"/>
                  </a:lnTo>
                  <a:lnTo>
                    <a:pt x="0" y="999"/>
                  </a:lnTo>
                  <a:lnTo>
                    <a:pt x="0" y="1065"/>
                  </a:lnTo>
                  <a:lnTo>
                    <a:pt x="76" y="1065"/>
                  </a:lnTo>
                  <a:lnTo>
                    <a:pt x="0" y="1065"/>
                  </a:lnTo>
                  <a:lnTo>
                    <a:pt x="0" y="1128"/>
                  </a:lnTo>
                  <a:lnTo>
                    <a:pt x="76" y="1128"/>
                  </a:lnTo>
                  <a:lnTo>
                    <a:pt x="0" y="1128"/>
                  </a:lnTo>
                  <a:lnTo>
                    <a:pt x="0" y="1279"/>
                  </a:lnTo>
                  <a:lnTo>
                    <a:pt x="101" y="1279"/>
                  </a:lnTo>
                  <a:lnTo>
                    <a:pt x="0" y="1279"/>
                  </a:lnTo>
                  <a:lnTo>
                    <a:pt x="0" y="1350"/>
                  </a:lnTo>
                  <a:lnTo>
                    <a:pt x="76" y="1350"/>
                  </a:lnTo>
                  <a:lnTo>
                    <a:pt x="0" y="1350"/>
                  </a:lnTo>
                  <a:lnTo>
                    <a:pt x="0" y="1415"/>
                  </a:lnTo>
                  <a:lnTo>
                    <a:pt x="76" y="1415"/>
                  </a:lnTo>
                  <a:lnTo>
                    <a:pt x="0" y="1415"/>
                  </a:lnTo>
                  <a:lnTo>
                    <a:pt x="0" y="1479"/>
                  </a:lnTo>
                  <a:lnTo>
                    <a:pt x="76" y="1479"/>
                  </a:lnTo>
                  <a:lnTo>
                    <a:pt x="0" y="1479"/>
                  </a:lnTo>
                  <a:lnTo>
                    <a:pt x="0" y="1631"/>
                  </a:lnTo>
                  <a:lnTo>
                    <a:pt x="94" y="1631"/>
                  </a:lnTo>
                  <a:lnTo>
                    <a:pt x="0" y="1631"/>
                  </a:lnTo>
                  <a:lnTo>
                    <a:pt x="0" y="1707"/>
                  </a:lnTo>
                  <a:lnTo>
                    <a:pt x="76" y="1707"/>
                  </a:lnTo>
                  <a:lnTo>
                    <a:pt x="0" y="1707"/>
                  </a:lnTo>
                  <a:lnTo>
                    <a:pt x="0" y="1771"/>
                  </a:lnTo>
                  <a:lnTo>
                    <a:pt x="76" y="1771"/>
                  </a:lnTo>
                  <a:lnTo>
                    <a:pt x="0" y="1771"/>
                  </a:lnTo>
                  <a:lnTo>
                    <a:pt x="0" y="1835"/>
                  </a:lnTo>
                  <a:lnTo>
                    <a:pt x="76" y="1835"/>
                  </a:lnTo>
                  <a:lnTo>
                    <a:pt x="0" y="1835"/>
                  </a:lnTo>
                  <a:lnTo>
                    <a:pt x="0" y="1982"/>
                  </a:lnTo>
                  <a:lnTo>
                    <a:pt x="106" y="1982"/>
                  </a:lnTo>
                  <a:lnTo>
                    <a:pt x="0" y="1982"/>
                  </a:lnTo>
                  <a:lnTo>
                    <a:pt x="0" y="2049"/>
                  </a:lnTo>
                  <a:lnTo>
                    <a:pt x="76" y="2049"/>
                  </a:lnTo>
                  <a:lnTo>
                    <a:pt x="0" y="2049"/>
                  </a:lnTo>
                  <a:lnTo>
                    <a:pt x="0" y="2113"/>
                  </a:lnTo>
                  <a:lnTo>
                    <a:pt x="76" y="2113"/>
                  </a:lnTo>
                  <a:lnTo>
                    <a:pt x="0" y="2113"/>
                  </a:lnTo>
                  <a:lnTo>
                    <a:pt x="0" y="2178"/>
                  </a:lnTo>
                  <a:lnTo>
                    <a:pt x="76" y="2178"/>
                  </a:lnTo>
                  <a:lnTo>
                    <a:pt x="0" y="2178"/>
                  </a:lnTo>
                  <a:lnTo>
                    <a:pt x="0" y="2329"/>
                  </a:lnTo>
                  <a:lnTo>
                    <a:pt x="94" y="2329"/>
                  </a:lnTo>
                  <a:lnTo>
                    <a:pt x="0" y="2329"/>
                  </a:lnTo>
                  <a:lnTo>
                    <a:pt x="0" y="2406"/>
                  </a:lnTo>
                  <a:lnTo>
                    <a:pt x="76" y="2406"/>
                  </a:lnTo>
                  <a:lnTo>
                    <a:pt x="0" y="2406"/>
                  </a:lnTo>
                  <a:lnTo>
                    <a:pt x="0" y="2470"/>
                  </a:lnTo>
                  <a:lnTo>
                    <a:pt x="76" y="2470"/>
                  </a:lnTo>
                  <a:lnTo>
                    <a:pt x="0" y="2470"/>
                  </a:lnTo>
                  <a:lnTo>
                    <a:pt x="0" y="2535"/>
                  </a:lnTo>
                  <a:lnTo>
                    <a:pt x="76" y="2535"/>
                  </a:lnTo>
                  <a:lnTo>
                    <a:pt x="0" y="2535"/>
                  </a:lnTo>
                  <a:lnTo>
                    <a:pt x="0" y="2688"/>
                  </a:lnTo>
                  <a:lnTo>
                    <a:pt x="106" y="2688"/>
                  </a:lnTo>
                  <a:lnTo>
                    <a:pt x="0" y="2688"/>
                  </a:lnTo>
                  <a:lnTo>
                    <a:pt x="0" y="2751"/>
                  </a:lnTo>
                  <a:lnTo>
                    <a:pt x="76" y="2751"/>
                  </a:lnTo>
                  <a:lnTo>
                    <a:pt x="0" y="2751"/>
                  </a:lnTo>
                  <a:lnTo>
                    <a:pt x="0" y="2815"/>
                  </a:lnTo>
                  <a:lnTo>
                    <a:pt x="76" y="2815"/>
                  </a:lnTo>
                  <a:lnTo>
                    <a:pt x="0" y="2815"/>
                  </a:lnTo>
                  <a:lnTo>
                    <a:pt x="0" y="2880"/>
                  </a:lnTo>
                  <a:lnTo>
                    <a:pt x="76" y="2880"/>
                  </a:lnTo>
                  <a:lnTo>
                    <a:pt x="0" y="2880"/>
                  </a:lnTo>
                  <a:lnTo>
                    <a:pt x="0" y="3031"/>
                  </a:lnTo>
                  <a:lnTo>
                    <a:pt x="94" y="3031"/>
                  </a:lnTo>
                  <a:lnTo>
                    <a:pt x="0" y="3031"/>
                  </a:lnTo>
                  <a:lnTo>
                    <a:pt x="0" y="3108"/>
                  </a:lnTo>
                  <a:lnTo>
                    <a:pt x="76" y="3108"/>
                  </a:lnTo>
                  <a:lnTo>
                    <a:pt x="0" y="3108"/>
                  </a:lnTo>
                  <a:lnTo>
                    <a:pt x="0" y="3172"/>
                  </a:lnTo>
                  <a:lnTo>
                    <a:pt x="76" y="3172"/>
                  </a:lnTo>
                  <a:lnTo>
                    <a:pt x="0" y="3172"/>
                  </a:lnTo>
                  <a:lnTo>
                    <a:pt x="0" y="3236"/>
                  </a:lnTo>
                  <a:lnTo>
                    <a:pt x="76" y="3236"/>
                  </a:lnTo>
                  <a:lnTo>
                    <a:pt x="0" y="3236"/>
                  </a:lnTo>
                  <a:lnTo>
                    <a:pt x="0" y="3385"/>
                  </a:lnTo>
                  <a:lnTo>
                    <a:pt x="106" y="3385"/>
                  </a:lnTo>
                  <a:lnTo>
                    <a:pt x="0" y="3385"/>
                  </a:lnTo>
                  <a:lnTo>
                    <a:pt x="0" y="3453"/>
                  </a:lnTo>
                  <a:lnTo>
                    <a:pt x="76" y="3453"/>
                  </a:lnTo>
                  <a:lnTo>
                    <a:pt x="0" y="3453"/>
                  </a:lnTo>
                  <a:lnTo>
                    <a:pt x="0" y="3516"/>
                  </a:lnTo>
                  <a:lnTo>
                    <a:pt x="76" y="3516"/>
                  </a:lnTo>
                  <a:lnTo>
                    <a:pt x="0" y="3516"/>
                  </a:lnTo>
                  <a:lnTo>
                    <a:pt x="0" y="3581"/>
                  </a:lnTo>
                  <a:lnTo>
                    <a:pt x="76" y="3581"/>
                  </a:lnTo>
                  <a:lnTo>
                    <a:pt x="0" y="3581"/>
                  </a:lnTo>
                  <a:lnTo>
                    <a:pt x="0" y="3734"/>
                  </a:lnTo>
                  <a:lnTo>
                    <a:pt x="94" y="3734"/>
                  </a:lnTo>
                  <a:lnTo>
                    <a:pt x="0" y="3734"/>
                  </a:lnTo>
                  <a:lnTo>
                    <a:pt x="0" y="3810"/>
                  </a:lnTo>
                  <a:lnTo>
                    <a:pt x="76" y="3810"/>
                  </a:lnTo>
                  <a:lnTo>
                    <a:pt x="0" y="3810"/>
                  </a:lnTo>
                  <a:lnTo>
                    <a:pt x="0" y="3873"/>
                  </a:lnTo>
                  <a:lnTo>
                    <a:pt x="76" y="3873"/>
                  </a:lnTo>
                  <a:lnTo>
                    <a:pt x="0" y="3873"/>
                  </a:lnTo>
                  <a:lnTo>
                    <a:pt x="0" y="3937"/>
                  </a:lnTo>
                  <a:lnTo>
                    <a:pt x="76" y="3937"/>
                  </a:lnTo>
                  <a:lnTo>
                    <a:pt x="0" y="3937"/>
                  </a:lnTo>
                  <a:lnTo>
                    <a:pt x="0" y="4092"/>
                  </a:lnTo>
                  <a:lnTo>
                    <a:pt x="106" y="4092"/>
                  </a:lnTo>
                  <a:lnTo>
                    <a:pt x="0" y="4092"/>
                  </a:lnTo>
                  <a:lnTo>
                    <a:pt x="0" y="4153"/>
                  </a:lnTo>
                  <a:lnTo>
                    <a:pt x="76" y="4153"/>
                  </a:lnTo>
                  <a:lnTo>
                    <a:pt x="0" y="4153"/>
                  </a:lnTo>
                  <a:lnTo>
                    <a:pt x="0" y="4219"/>
                  </a:lnTo>
                  <a:lnTo>
                    <a:pt x="76" y="4219"/>
                  </a:lnTo>
                  <a:lnTo>
                    <a:pt x="0" y="4219"/>
                  </a:lnTo>
                  <a:lnTo>
                    <a:pt x="0" y="4283"/>
                  </a:lnTo>
                  <a:lnTo>
                    <a:pt x="76" y="4283"/>
                  </a:lnTo>
                  <a:lnTo>
                    <a:pt x="0" y="4283"/>
                  </a:lnTo>
                  <a:lnTo>
                    <a:pt x="0" y="4435"/>
                  </a:lnTo>
                  <a:lnTo>
                    <a:pt x="94" y="4435"/>
                  </a:lnTo>
                  <a:lnTo>
                    <a:pt x="0" y="4435"/>
                  </a:lnTo>
                  <a:lnTo>
                    <a:pt x="0" y="4510"/>
                  </a:lnTo>
                  <a:lnTo>
                    <a:pt x="76" y="4510"/>
                  </a:lnTo>
                  <a:lnTo>
                    <a:pt x="0" y="4510"/>
                  </a:lnTo>
                  <a:lnTo>
                    <a:pt x="0" y="4575"/>
                  </a:lnTo>
                  <a:lnTo>
                    <a:pt x="76" y="4575"/>
                  </a:lnTo>
                  <a:lnTo>
                    <a:pt x="0" y="4575"/>
                  </a:lnTo>
                  <a:lnTo>
                    <a:pt x="0" y="4639"/>
                  </a:lnTo>
                  <a:lnTo>
                    <a:pt x="76" y="4639"/>
                  </a:lnTo>
                  <a:lnTo>
                    <a:pt x="0" y="4639"/>
                  </a:lnTo>
                  <a:lnTo>
                    <a:pt x="0" y="4788"/>
                  </a:lnTo>
                  <a:lnTo>
                    <a:pt x="103" y="4788"/>
                  </a:lnTo>
                  <a:lnTo>
                    <a:pt x="0" y="4788"/>
                  </a:lnTo>
                  <a:lnTo>
                    <a:pt x="0" y="5137"/>
                  </a:lnTo>
                  <a:lnTo>
                    <a:pt x="99" y="5137"/>
                  </a:lnTo>
                  <a:lnTo>
                    <a:pt x="0" y="5137"/>
                  </a:lnTo>
                  <a:lnTo>
                    <a:pt x="0" y="5490"/>
                  </a:lnTo>
                  <a:lnTo>
                    <a:pt x="106" y="5490"/>
                  </a:lnTo>
                  <a:lnTo>
                    <a:pt x="0" y="5490"/>
                  </a:lnTo>
                  <a:lnTo>
                    <a:pt x="0" y="6570"/>
                  </a:lnTo>
                  <a:lnTo>
                    <a:pt x="5" y="6609"/>
                  </a:lnTo>
                  <a:lnTo>
                    <a:pt x="14" y="6649"/>
                  </a:lnTo>
                  <a:lnTo>
                    <a:pt x="25" y="6686"/>
                  </a:lnTo>
                  <a:lnTo>
                    <a:pt x="31" y="6703"/>
                  </a:lnTo>
                  <a:lnTo>
                    <a:pt x="40" y="6721"/>
                  </a:lnTo>
                  <a:lnTo>
                    <a:pt x="40" y="6719"/>
                  </a:lnTo>
                  <a:lnTo>
                    <a:pt x="40" y="6717"/>
                  </a:lnTo>
                  <a:lnTo>
                    <a:pt x="40" y="6715"/>
                  </a:lnTo>
                  <a:lnTo>
                    <a:pt x="38" y="6712"/>
                  </a:lnTo>
                  <a:lnTo>
                    <a:pt x="34" y="6695"/>
                  </a:lnTo>
                  <a:lnTo>
                    <a:pt x="34" y="6667"/>
                  </a:lnTo>
                  <a:lnTo>
                    <a:pt x="48" y="6669"/>
                  </a:lnTo>
                  <a:lnTo>
                    <a:pt x="50" y="6674"/>
                  </a:lnTo>
                  <a:lnTo>
                    <a:pt x="51" y="6682"/>
                  </a:lnTo>
                  <a:lnTo>
                    <a:pt x="53" y="6687"/>
                  </a:lnTo>
                  <a:lnTo>
                    <a:pt x="53" y="6691"/>
                  </a:lnTo>
                  <a:lnTo>
                    <a:pt x="53" y="6694"/>
                  </a:lnTo>
                  <a:lnTo>
                    <a:pt x="54" y="6695"/>
                  </a:lnTo>
                  <a:lnTo>
                    <a:pt x="56" y="6699"/>
                  </a:lnTo>
                  <a:lnTo>
                    <a:pt x="56" y="6702"/>
                  </a:lnTo>
                  <a:lnTo>
                    <a:pt x="56" y="6706"/>
                  </a:lnTo>
                  <a:lnTo>
                    <a:pt x="58" y="6711"/>
                  </a:lnTo>
                  <a:lnTo>
                    <a:pt x="59" y="6715"/>
                  </a:lnTo>
                  <a:lnTo>
                    <a:pt x="59" y="6719"/>
                  </a:lnTo>
                  <a:lnTo>
                    <a:pt x="59" y="6733"/>
                  </a:lnTo>
                  <a:lnTo>
                    <a:pt x="67" y="6735"/>
                  </a:lnTo>
                  <a:lnTo>
                    <a:pt x="67" y="6738"/>
                  </a:lnTo>
                  <a:lnTo>
                    <a:pt x="67" y="6745"/>
                  </a:lnTo>
                  <a:lnTo>
                    <a:pt x="81" y="6746"/>
                  </a:lnTo>
                  <a:lnTo>
                    <a:pt x="81" y="6749"/>
                  </a:lnTo>
                  <a:lnTo>
                    <a:pt x="81" y="6776"/>
                  </a:lnTo>
                  <a:lnTo>
                    <a:pt x="81" y="6778"/>
                  </a:lnTo>
                  <a:lnTo>
                    <a:pt x="77" y="6782"/>
                  </a:lnTo>
                  <a:lnTo>
                    <a:pt x="76" y="6786"/>
                  </a:lnTo>
                  <a:lnTo>
                    <a:pt x="76" y="6787"/>
                  </a:lnTo>
                  <a:lnTo>
                    <a:pt x="80" y="6793"/>
                  </a:lnTo>
                  <a:lnTo>
                    <a:pt x="138" y="6688"/>
                  </a:lnTo>
                  <a:lnTo>
                    <a:pt x="80" y="6793"/>
                  </a:lnTo>
                  <a:lnTo>
                    <a:pt x="81" y="6795"/>
                  </a:lnTo>
                  <a:lnTo>
                    <a:pt x="91" y="6777"/>
                  </a:lnTo>
                  <a:lnTo>
                    <a:pt x="101" y="6763"/>
                  </a:lnTo>
                  <a:lnTo>
                    <a:pt x="112" y="6751"/>
                  </a:lnTo>
                  <a:lnTo>
                    <a:pt x="124" y="6742"/>
                  </a:lnTo>
                  <a:lnTo>
                    <a:pt x="124" y="6741"/>
                  </a:lnTo>
                  <a:lnTo>
                    <a:pt x="124" y="6728"/>
                  </a:lnTo>
                  <a:lnTo>
                    <a:pt x="126" y="6722"/>
                  </a:lnTo>
                  <a:lnTo>
                    <a:pt x="127" y="6718"/>
                  </a:lnTo>
                  <a:lnTo>
                    <a:pt x="127" y="6715"/>
                  </a:lnTo>
                  <a:lnTo>
                    <a:pt x="127" y="6713"/>
                  </a:lnTo>
                  <a:lnTo>
                    <a:pt x="138" y="6714"/>
                  </a:lnTo>
                  <a:lnTo>
                    <a:pt x="138" y="497"/>
                  </a:lnTo>
                  <a:lnTo>
                    <a:pt x="131" y="481"/>
                  </a:lnTo>
                  <a:lnTo>
                    <a:pt x="128" y="464"/>
                  </a:lnTo>
                  <a:lnTo>
                    <a:pt x="126" y="446"/>
                  </a:lnTo>
                  <a:lnTo>
                    <a:pt x="126" y="427"/>
                  </a:lnTo>
                  <a:close/>
                  <a:moveTo>
                    <a:pt x="1" y="1198"/>
                  </a:moveTo>
                  <a:lnTo>
                    <a:pt x="78" y="1198"/>
                  </a:lnTo>
                  <a:lnTo>
                    <a:pt x="1" y="1198"/>
                  </a:lnTo>
                  <a:close/>
                  <a:moveTo>
                    <a:pt x="1" y="1550"/>
                  </a:moveTo>
                  <a:lnTo>
                    <a:pt x="78" y="1550"/>
                  </a:lnTo>
                  <a:lnTo>
                    <a:pt x="1" y="1550"/>
                  </a:lnTo>
                  <a:close/>
                  <a:moveTo>
                    <a:pt x="78" y="1906"/>
                  </a:moveTo>
                  <a:lnTo>
                    <a:pt x="1" y="1906"/>
                  </a:lnTo>
                  <a:lnTo>
                    <a:pt x="78" y="1906"/>
                  </a:lnTo>
                  <a:close/>
                  <a:moveTo>
                    <a:pt x="78" y="2248"/>
                  </a:moveTo>
                  <a:lnTo>
                    <a:pt x="1" y="2248"/>
                  </a:lnTo>
                  <a:lnTo>
                    <a:pt x="78" y="2248"/>
                  </a:lnTo>
                  <a:close/>
                  <a:moveTo>
                    <a:pt x="1" y="2604"/>
                  </a:moveTo>
                  <a:lnTo>
                    <a:pt x="78" y="2604"/>
                  </a:lnTo>
                  <a:lnTo>
                    <a:pt x="1" y="2604"/>
                  </a:lnTo>
                  <a:close/>
                  <a:moveTo>
                    <a:pt x="1" y="2949"/>
                  </a:moveTo>
                  <a:lnTo>
                    <a:pt x="78" y="2949"/>
                  </a:lnTo>
                  <a:lnTo>
                    <a:pt x="1" y="2949"/>
                  </a:lnTo>
                  <a:close/>
                  <a:moveTo>
                    <a:pt x="78" y="3306"/>
                  </a:moveTo>
                  <a:lnTo>
                    <a:pt x="1" y="3306"/>
                  </a:lnTo>
                  <a:lnTo>
                    <a:pt x="78" y="3306"/>
                  </a:lnTo>
                  <a:close/>
                  <a:moveTo>
                    <a:pt x="78" y="3651"/>
                  </a:moveTo>
                  <a:lnTo>
                    <a:pt x="1" y="3651"/>
                  </a:lnTo>
                  <a:lnTo>
                    <a:pt x="78" y="3651"/>
                  </a:lnTo>
                  <a:close/>
                  <a:moveTo>
                    <a:pt x="1" y="4008"/>
                  </a:moveTo>
                  <a:lnTo>
                    <a:pt x="78" y="4008"/>
                  </a:lnTo>
                  <a:lnTo>
                    <a:pt x="1" y="4008"/>
                  </a:lnTo>
                  <a:close/>
                  <a:moveTo>
                    <a:pt x="1" y="4354"/>
                  </a:moveTo>
                  <a:lnTo>
                    <a:pt x="78" y="4354"/>
                  </a:lnTo>
                  <a:lnTo>
                    <a:pt x="1" y="4354"/>
                  </a:lnTo>
                  <a:close/>
                  <a:moveTo>
                    <a:pt x="4" y="4921"/>
                  </a:moveTo>
                  <a:lnTo>
                    <a:pt x="81" y="4921"/>
                  </a:lnTo>
                  <a:lnTo>
                    <a:pt x="4" y="4921"/>
                  </a:lnTo>
                  <a:close/>
                  <a:moveTo>
                    <a:pt x="4" y="4984"/>
                  </a:moveTo>
                  <a:lnTo>
                    <a:pt x="81" y="4984"/>
                  </a:lnTo>
                  <a:lnTo>
                    <a:pt x="4" y="4984"/>
                  </a:lnTo>
                  <a:close/>
                  <a:moveTo>
                    <a:pt x="4" y="4855"/>
                  </a:moveTo>
                  <a:lnTo>
                    <a:pt x="81" y="4855"/>
                  </a:lnTo>
                  <a:lnTo>
                    <a:pt x="4" y="4855"/>
                  </a:lnTo>
                  <a:close/>
                  <a:moveTo>
                    <a:pt x="78" y="4709"/>
                  </a:moveTo>
                  <a:lnTo>
                    <a:pt x="1" y="4709"/>
                  </a:lnTo>
                  <a:lnTo>
                    <a:pt x="78" y="4709"/>
                  </a:lnTo>
                  <a:close/>
                  <a:moveTo>
                    <a:pt x="7" y="5055"/>
                  </a:moveTo>
                  <a:lnTo>
                    <a:pt x="84" y="5055"/>
                  </a:lnTo>
                  <a:lnTo>
                    <a:pt x="7" y="5055"/>
                  </a:lnTo>
                  <a:close/>
                  <a:moveTo>
                    <a:pt x="4" y="5212"/>
                  </a:moveTo>
                  <a:lnTo>
                    <a:pt x="81" y="5212"/>
                  </a:lnTo>
                  <a:lnTo>
                    <a:pt x="4" y="5212"/>
                  </a:lnTo>
                  <a:close/>
                  <a:moveTo>
                    <a:pt x="7" y="5411"/>
                  </a:moveTo>
                  <a:lnTo>
                    <a:pt x="84" y="5411"/>
                  </a:lnTo>
                  <a:lnTo>
                    <a:pt x="7" y="5411"/>
                  </a:lnTo>
                  <a:close/>
                  <a:moveTo>
                    <a:pt x="4" y="5340"/>
                  </a:moveTo>
                  <a:lnTo>
                    <a:pt x="81" y="5340"/>
                  </a:lnTo>
                  <a:lnTo>
                    <a:pt x="4" y="5340"/>
                  </a:lnTo>
                  <a:close/>
                  <a:moveTo>
                    <a:pt x="81" y="5277"/>
                  </a:moveTo>
                  <a:lnTo>
                    <a:pt x="4" y="5277"/>
                  </a:lnTo>
                  <a:lnTo>
                    <a:pt x="81" y="527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6" name="Freeform 46"/>
            <p:cNvSpPr/>
            <p:nvPr/>
          </p:nvSpPr>
          <p:spPr bwMode="auto">
            <a:xfrm>
              <a:off x="2039" y="904"/>
              <a:ext cx="2" cy="1931"/>
            </a:xfrm>
            <a:custGeom>
              <a:avLst/>
              <a:gdLst>
                <a:gd name="T0" fmla="*/ 0 w 6"/>
                <a:gd name="T1" fmla="*/ 0 h 5793"/>
                <a:gd name="T2" fmla="*/ 0 w 6"/>
                <a:gd name="T3" fmla="*/ 0 h 5793"/>
                <a:gd name="T4" fmla="*/ 0 w 6"/>
                <a:gd name="T5" fmla="*/ 1 h 5793"/>
                <a:gd name="T6" fmla="*/ 0 w 6"/>
                <a:gd name="T7" fmla="*/ 1 h 5793"/>
                <a:gd name="T8" fmla="*/ 0 w 6"/>
                <a:gd name="T9" fmla="*/ 643 h 5793"/>
                <a:gd name="T10" fmla="*/ 1 w 6"/>
                <a:gd name="T11" fmla="*/ 644 h 5793"/>
                <a:gd name="T12" fmla="*/ 1 w 6"/>
                <a:gd name="T13" fmla="*/ 0 h 5793"/>
                <a:gd name="T14" fmla="*/ 0 w 6"/>
                <a:gd name="T15" fmla="*/ 0 h 57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5793"/>
                <a:gd name="T26" fmla="*/ 6 w 6"/>
                <a:gd name="T27" fmla="*/ 5793 h 57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5793">
                  <a:moveTo>
                    <a:pt x="2" y="0"/>
                  </a:moveTo>
                  <a:lnTo>
                    <a:pt x="2" y="4"/>
                  </a:lnTo>
                  <a:lnTo>
                    <a:pt x="2" y="7"/>
                  </a:lnTo>
                  <a:lnTo>
                    <a:pt x="0" y="8"/>
                  </a:lnTo>
                  <a:lnTo>
                    <a:pt x="0" y="5789"/>
                  </a:lnTo>
                  <a:lnTo>
                    <a:pt x="6" y="5793"/>
                  </a:lnTo>
                  <a:lnTo>
                    <a:pt x="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7" name="Freeform 47"/>
            <p:cNvSpPr/>
            <p:nvPr/>
          </p:nvSpPr>
          <p:spPr bwMode="auto">
            <a:xfrm>
              <a:off x="2038" y="907"/>
              <a:ext cx="1" cy="1927"/>
            </a:xfrm>
            <a:custGeom>
              <a:avLst/>
              <a:gdLst>
                <a:gd name="T0" fmla="*/ 0 w 3"/>
                <a:gd name="T1" fmla="*/ 0 h 5781"/>
                <a:gd name="T2" fmla="*/ 0 w 3"/>
                <a:gd name="T3" fmla="*/ 0 h 5781"/>
                <a:gd name="T4" fmla="*/ 0 w 3"/>
                <a:gd name="T5" fmla="*/ 10 h 5781"/>
                <a:gd name="T6" fmla="*/ 0 w 3"/>
                <a:gd name="T7" fmla="*/ 642 h 5781"/>
                <a:gd name="T8" fmla="*/ 0 w 3"/>
                <a:gd name="T9" fmla="*/ 642 h 5781"/>
                <a:gd name="T10" fmla="*/ 0 w 3"/>
                <a:gd name="T11" fmla="*/ 0 h 5781"/>
                <a:gd name="T12" fmla="*/ 0 w 3"/>
                <a:gd name="T13" fmla="*/ 0 h 57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5781"/>
                <a:gd name="T23" fmla="*/ 3 w 3"/>
                <a:gd name="T24" fmla="*/ 5781 h 57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5781">
                  <a:moveTo>
                    <a:pt x="0" y="0"/>
                  </a:moveTo>
                  <a:lnTo>
                    <a:pt x="0" y="2"/>
                  </a:lnTo>
                  <a:lnTo>
                    <a:pt x="0" y="89"/>
                  </a:lnTo>
                  <a:lnTo>
                    <a:pt x="0" y="5778"/>
                  </a:lnTo>
                  <a:lnTo>
                    <a:pt x="3" y="578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8" name="Freeform 48"/>
            <p:cNvSpPr/>
            <p:nvPr/>
          </p:nvSpPr>
          <p:spPr bwMode="auto">
            <a:xfrm>
              <a:off x="2041" y="902"/>
              <a:ext cx="2" cy="1935"/>
            </a:xfrm>
            <a:custGeom>
              <a:avLst/>
              <a:gdLst>
                <a:gd name="T0" fmla="*/ 0 w 5"/>
                <a:gd name="T1" fmla="*/ 1 h 5803"/>
                <a:gd name="T2" fmla="*/ 0 w 5"/>
                <a:gd name="T3" fmla="*/ 1 h 5803"/>
                <a:gd name="T4" fmla="*/ 0 w 5"/>
                <a:gd name="T5" fmla="*/ 645 h 5803"/>
                <a:gd name="T6" fmla="*/ 1 w 5"/>
                <a:gd name="T7" fmla="*/ 645 h 5803"/>
                <a:gd name="T8" fmla="*/ 1 w 5"/>
                <a:gd name="T9" fmla="*/ 0 h 5803"/>
                <a:gd name="T10" fmla="*/ 0 w 5"/>
                <a:gd name="T11" fmla="*/ 1 h 58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5803"/>
                <a:gd name="T20" fmla="*/ 5 w 5"/>
                <a:gd name="T21" fmla="*/ 5803 h 58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5803">
                  <a:moveTo>
                    <a:pt x="3" y="6"/>
                  </a:moveTo>
                  <a:lnTo>
                    <a:pt x="0" y="6"/>
                  </a:lnTo>
                  <a:lnTo>
                    <a:pt x="0" y="5799"/>
                  </a:lnTo>
                  <a:lnTo>
                    <a:pt x="5" y="5803"/>
                  </a:lnTo>
                  <a:lnTo>
                    <a:pt x="5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49" name="Freeform 49"/>
            <p:cNvSpPr/>
            <p:nvPr/>
          </p:nvSpPr>
          <p:spPr bwMode="auto">
            <a:xfrm>
              <a:off x="2021" y="903"/>
              <a:ext cx="2" cy="2073"/>
            </a:xfrm>
            <a:custGeom>
              <a:avLst/>
              <a:gdLst>
                <a:gd name="T0" fmla="*/ 0 w 5"/>
                <a:gd name="T1" fmla="*/ 0 h 6217"/>
                <a:gd name="T2" fmla="*/ 0 w 5"/>
                <a:gd name="T3" fmla="*/ 0 h 6217"/>
                <a:gd name="T4" fmla="*/ 0 w 5"/>
                <a:gd name="T5" fmla="*/ 0 h 6217"/>
                <a:gd name="T6" fmla="*/ 0 w 5"/>
                <a:gd name="T7" fmla="*/ 691 h 6217"/>
                <a:gd name="T8" fmla="*/ 0 w 5"/>
                <a:gd name="T9" fmla="*/ 691 h 6217"/>
                <a:gd name="T10" fmla="*/ 1 w 5"/>
                <a:gd name="T11" fmla="*/ 691 h 6217"/>
                <a:gd name="T12" fmla="*/ 1 w 5"/>
                <a:gd name="T13" fmla="*/ 646 h 6217"/>
                <a:gd name="T14" fmla="*/ 0 w 5"/>
                <a:gd name="T15" fmla="*/ 646 h 6217"/>
                <a:gd name="T16" fmla="*/ 0 w 5"/>
                <a:gd name="T17" fmla="*/ 644 h 6217"/>
                <a:gd name="T18" fmla="*/ 0 w 5"/>
                <a:gd name="T19" fmla="*/ 635 h 6217"/>
                <a:gd name="T20" fmla="*/ 0 w 5"/>
                <a:gd name="T21" fmla="*/ 16 h 6217"/>
                <a:gd name="T22" fmla="*/ 0 w 5"/>
                <a:gd name="T23" fmla="*/ 0 h 62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6217"/>
                <a:gd name="T38" fmla="*/ 5 w 5"/>
                <a:gd name="T39" fmla="*/ 6217 h 62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6217">
                  <a:moveTo>
                    <a:pt x="3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6217"/>
                  </a:lnTo>
                  <a:lnTo>
                    <a:pt x="1" y="6217"/>
                  </a:lnTo>
                  <a:lnTo>
                    <a:pt x="5" y="6212"/>
                  </a:lnTo>
                  <a:lnTo>
                    <a:pt x="5" y="5811"/>
                  </a:lnTo>
                  <a:lnTo>
                    <a:pt x="3" y="5811"/>
                  </a:lnTo>
                  <a:lnTo>
                    <a:pt x="3" y="5794"/>
                  </a:lnTo>
                  <a:lnTo>
                    <a:pt x="3" y="5706"/>
                  </a:lnTo>
                  <a:lnTo>
                    <a:pt x="3" y="141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0" name="Freeform 50"/>
            <p:cNvSpPr/>
            <p:nvPr/>
          </p:nvSpPr>
          <p:spPr bwMode="auto">
            <a:xfrm>
              <a:off x="2043" y="896"/>
              <a:ext cx="2" cy="1942"/>
            </a:xfrm>
            <a:custGeom>
              <a:avLst/>
              <a:gdLst>
                <a:gd name="T0" fmla="*/ 1 w 6"/>
                <a:gd name="T1" fmla="*/ 0 h 5826"/>
                <a:gd name="T2" fmla="*/ 0 w 6"/>
                <a:gd name="T3" fmla="*/ 0 h 5826"/>
                <a:gd name="T4" fmla="*/ 0 w 6"/>
                <a:gd name="T5" fmla="*/ 1 h 5826"/>
                <a:gd name="T6" fmla="*/ 0 w 6"/>
                <a:gd name="T7" fmla="*/ 1 h 5826"/>
                <a:gd name="T8" fmla="*/ 0 w 6"/>
                <a:gd name="T9" fmla="*/ 2 h 5826"/>
                <a:gd name="T10" fmla="*/ 0 w 6"/>
                <a:gd name="T11" fmla="*/ 647 h 5826"/>
                <a:gd name="T12" fmla="*/ 1 w 6"/>
                <a:gd name="T13" fmla="*/ 647 h 5826"/>
                <a:gd name="T14" fmla="*/ 1 w 6"/>
                <a:gd name="T15" fmla="*/ 0 h 58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5826"/>
                <a:gd name="T26" fmla="*/ 6 w 6"/>
                <a:gd name="T27" fmla="*/ 5826 h 58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5826">
                  <a:moveTo>
                    <a:pt x="6" y="0"/>
                  </a:moveTo>
                  <a:lnTo>
                    <a:pt x="4" y="4"/>
                  </a:lnTo>
                  <a:lnTo>
                    <a:pt x="3" y="6"/>
                  </a:lnTo>
                  <a:lnTo>
                    <a:pt x="3" y="9"/>
                  </a:lnTo>
                  <a:lnTo>
                    <a:pt x="0" y="19"/>
                  </a:lnTo>
                  <a:lnTo>
                    <a:pt x="0" y="5822"/>
                  </a:lnTo>
                  <a:lnTo>
                    <a:pt x="6" y="582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1" name="Freeform 51"/>
            <p:cNvSpPr/>
            <p:nvPr/>
          </p:nvSpPr>
          <p:spPr bwMode="auto">
            <a:xfrm>
              <a:off x="1973" y="1164"/>
              <a:ext cx="2" cy="117"/>
            </a:xfrm>
            <a:custGeom>
              <a:avLst/>
              <a:gdLst>
                <a:gd name="T0" fmla="*/ 1 w 6"/>
                <a:gd name="T1" fmla="*/ 0 h 352"/>
                <a:gd name="T2" fmla="*/ 0 w 6"/>
                <a:gd name="T3" fmla="*/ 0 h 352"/>
                <a:gd name="T4" fmla="*/ 0 w 6"/>
                <a:gd name="T5" fmla="*/ 39 h 352"/>
                <a:gd name="T6" fmla="*/ 1 w 6"/>
                <a:gd name="T7" fmla="*/ 39 h 352"/>
                <a:gd name="T8" fmla="*/ 1 w 6"/>
                <a:gd name="T9" fmla="*/ 22 h 352"/>
                <a:gd name="T10" fmla="*/ 0 w 6"/>
                <a:gd name="T11" fmla="*/ 22 h 352"/>
                <a:gd name="T12" fmla="*/ 1 w 6"/>
                <a:gd name="T13" fmla="*/ 22 h 352"/>
                <a:gd name="T14" fmla="*/ 1 w 6"/>
                <a:gd name="T15" fmla="*/ 15 h 352"/>
                <a:gd name="T16" fmla="*/ 0 w 6"/>
                <a:gd name="T17" fmla="*/ 15 h 352"/>
                <a:gd name="T18" fmla="*/ 1 w 6"/>
                <a:gd name="T19" fmla="*/ 15 h 352"/>
                <a:gd name="T20" fmla="*/ 1 w 6"/>
                <a:gd name="T21" fmla="*/ 8 h 352"/>
                <a:gd name="T22" fmla="*/ 0 w 6"/>
                <a:gd name="T23" fmla="*/ 8 h 352"/>
                <a:gd name="T24" fmla="*/ 1 w 6"/>
                <a:gd name="T25" fmla="*/ 8 h 352"/>
                <a:gd name="T26" fmla="*/ 1 w 6"/>
                <a:gd name="T27" fmla="*/ 0 h 3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352"/>
                <a:gd name="T44" fmla="*/ 6 w 6"/>
                <a:gd name="T45" fmla="*/ 352 h 3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352">
                  <a:moveTo>
                    <a:pt x="6" y="0"/>
                  </a:moveTo>
                  <a:lnTo>
                    <a:pt x="0" y="0"/>
                  </a:lnTo>
                  <a:lnTo>
                    <a:pt x="0" y="352"/>
                  </a:lnTo>
                  <a:lnTo>
                    <a:pt x="6" y="352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6" y="136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6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2" name="Freeform 52"/>
            <p:cNvSpPr/>
            <p:nvPr/>
          </p:nvSpPr>
          <p:spPr bwMode="auto">
            <a:xfrm>
              <a:off x="1973" y="1281"/>
              <a:ext cx="2" cy="232"/>
            </a:xfrm>
            <a:custGeom>
              <a:avLst/>
              <a:gdLst>
                <a:gd name="T0" fmla="*/ 1 w 6"/>
                <a:gd name="T1" fmla="*/ 0 h 698"/>
                <a:gd name="T2" fmla="*/ 0 w 6"/>
                <a:gd name="T3" fmla="*/ 0 h 698"/>
                <a:gd name="T4" fmla="*/ 0 w 6"/>
                <a:gd name="T5" fmla="*/ 78 h 698"/>
                <a:gd name="T6" fmla="*/ 1 w 6"/>
                <a:gd name="T7" fmla="*/ 78 h 698"/>
                <a:gd name="T8" fmla="*/ 1 w 6"/>
                <a:gd name="T9" fmla="*/ 61 h 698"/>
                <a:gd name="T10" fmla="*/ 0 w 6"/>
                <a:gd name="T11" fmla="*/ 61 h 698"/>
                <a:gd name="T12" fmla="*/ 1 w 6"/>
                <a:gd name="T13" fmla="*/ 61 h 698"/>
                <a:gd name="T14" fmla="*/ 1 w 6"/>
                <a:gd name="T15" fmla="*/ 54 h 698"/>
                <a:gd name="T16" fmla="*/ 0 w 6"/>
                <a:gd name="T17" fmla="*/ 54 h 698"/>
                <a:gd name="T18" fmla="*/ 1 w 6"/>
                <a:gd name="T19" fmla="*/ 54 h 698"/>
                <a:gd name="T20" fmla="*/ 1 w 6"/>
                <a:gd name="T21" fmla="*/ 47 h 698"/>
                <a:gd name="T22" fmla="*/ 0 w 6"/>
                <a:gd name="T23" fmla="*/ 47 h 698"/>
                <a:gd name="T24" fmla="*/ 1 w 6"/>
                <a:gd name="T25" fmla="*/ 47 h 698"/>
                <a:gd name="T26" fmla="*/ 1 w 6"/>
                <a:gd name="T27" fmla="*/ 39 h 698"/>
                <a:gd name="T28" fmla="*/ 0 w 6"/>
                <a:gd name="T29" fmla="*/ 39 h 698"/>
                <a:gd name="T30" fmla="*/ 1 w 6"/>
                <a:gd name="T31" fmla="*/ 39 h 698"/>
                <a:gd name="T32" fmla="*/ 1 w 6"/>
                <a:gd name="T33" fmla="*/ 23 h 698"/>
                <a:gd name="T34" fmla="*/ 0 w 6"/>
                <a:gd name="T35" fmla="*/ 23 h 698"/>
                <a:gd name="T36" fmla="*/ 1 w 6"/>
                <a:gd name="T37" fmla="*/ 23 h 698"/>
                <a:gd name="T38" fmla="*/ 1 w 6"/>
                <a:gd name="T39" fmla="*/ 16 h 698"/>
                <a:gd name="T40" fmla="*/ 0 w 6"/>
                <a:gd name="T41" fmla="*/ 16 h 698"/>
                <a:gd name="T42" fmla="*/ 1 w 6"/>
                <a:gd name="T43" fmla="*/ 16 h 698"/>
                <a:gd name="T44" fmla="*/ 1 w 6"/>
                <a:gd name="T45" fmla="*/ 8 h 698"/>
                <a:gd name="T46" fmla="*/ 0 w 6"/>
                <a:gd name="T47" fmla="*/ 8 h 698"/>
                <a:gd name="T48" fmla="*/ 1 w 6"/>
                <a:gd name="T49" fmla="*/ 8 h 698"/>
                <a:gd name="T50" fmla="*/ 1 w 6"/>
                <a:gd name="T51" fmla="*/ 0 h 69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"/>
                <a:gd name="T79" fmla="*/ 0 h 698"/>
                <a:gd name="T80" fmla="*/ 6 w 6"/>
                <a:gd name="T81" fmla="*/ 698 h 69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" h="698">
                  <a:moveTo>
                    <a:pt x="6" y="0"/>
                  </a:moveTo>
                  <a:lnTo>
                    <a:pt x="0" y="0"/>
                  </a:lnTo>
                  <a:lnTo>
                    <a:pt x="0" y="698"/>
                  </a:lnTo>
                  <a:lnTo>
                    <a:pt x="6" y="698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482"/>
                  </a:lnTo>
                  <a:lnTo>
                    <a:pt x="4" y="482"/>
                  </a:lnTo>
                  <a:lnTo>
                    <a:pt x="6" y="482"/>
                  </a:lnTo>
                  <a:lnTo>
                    <a:pt x="6" y="418"/>
                  </a:lnTo>
                  <a:lnTo>
                    <a:pt x="4" y="418"/>
                  </a:lnTo>
                  <a:lnTo>
                    <a:pt x="6" y="418"/>
                  </a:lnTo>
                  <a:lnTo>
                    <a:pt x="6" y="351"/>
                  </a:lnTo>
                  <a:lnTo>
                    <a:pt x="4" y="351"/>
                  </a:lnTo>
                  <a:lnTo>
                    <a:pt x="6" y="351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6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6" y="76"/>
                  </a:lnTo>
                  <a:lnTo>
                    <a:pt x="4" y="76"/>
                  </a:lnTo>
                  <a:lnTo>
                    <a:pt x="6" y="7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3" name="Freeform 53"/>
            <p:cNvSpPr/>
            <p:nvPr/>
          </p:nvSpPr>
          <p:spPr bwMode="auto">
            <a:xfrm>
              <a:off x="1973" y="1514"/>
              <a:ext cx="2" cy="234"/>
            </a:xfrm>
            <a:custGeom>
              <a:avLst/>
              <a:gdLst>
                <a:gd name="T0" fmla="*/ 1 w 6"/>
                <a:gd name="T1" fmla="*/ 9 h 702"/>
                <a:gd name="T2" fmla="*/ 1 w 6"/>
                <a:gd name="T3" fmla="*/ 0 h 702"/>
                <a:gd name="T4" fmla="*/ 0 w 6"/>
                <a:gd name="T5" fmla="*/ 0 h 702"/>
                <a:gd name="T6" fmla="*/ 0 w 6"/>
                <a:gd name="T7" fmla="*/ 78 h 702"/>
                <a:gd name="T8" fmla="*/ 1 w 6"/>
                <a:gd name="T9" fmla="*/ 78 h 702"/>
                <a:gd name="T10" fmla="*/ 1 w 6"/>
                <a:gd name="T11" fmla="*/ 61 h 702"/>
                <a:gd name="T12" fmla="*/ 0 w 6"/>
                <a:gd name="T13" fmla="*/ 61 h 702"/>
                <a:gd name="T14" fmla="*/ 1 w 6"/>
                <a:gd name="T15" fmla="*/ 61 h 702"/>
                <a:gd name="T16" fmla="*/ 1 w 6"/>
                <a:gd name="T17" fmla="*/ 54 h 702"/>
                <a:gd name="T18" fmla="*/ 0 w 6"/>
                <a:gd name="T19" fmla="*/ 54 h 702"/>
                <a:gd name="T20" fmla="*/ 1 w 6"/>
                <a:gd name="T21" fmla="*/ 54 h 702"/>
                <a:gd name="T22" fmla="*/ 1 w 6"/>
                <a:gd name="T23" fmla="*/ 47 h 702"/>
                <a:gd name="T24" fmla="*/ 0 w 6"/>
                <a:gd name="T25" fmla="*/ 47 h 702"/>
                <a:gd name="T26" fmla="*/ 1 w 6"/>
                <a:gd name="T27" fmla="*/ 47 h 702"/>
                <a:gd name="T28" fmla="*/ 1 w 6"/>
                <a:gd name="T29" fmla="*/ 40 h 702"/>
                <a:gd name="T30" fmla="*/ 0 w 6"/>
                <a:gd name="T31" fmla="*/ 40 h 702"/>
                <a:gd name="T32" fmla="*/ 1 w 6"/>
                <a:gd name="T33" fmla="*/ 40 h 702"/>
                <a:gd name="T34" fmla="*/ 1 w 6"/>
                <a:gd name="T35" fmla="*/ 23 h 702"/>
                <a:gd name="T36" fmla="*/ 0 w 6"/>
                <a:gd name="T37" fmla="*/ 23 h 702"/>
                <a:gd name="T38" fmla="*/ 1 w 6"/>
                <a:gd name="T39" fmla="*/ 23 h 702"/>
                <a:gd name="T40" fmla="*/ 1 w 6"/>
                <a:gd name="T41" fmla="*/ 16 h 702"/>
                <a:gd name="T42" fmla="*/ 0 w 6"/>
                <a:gd name="T43" fmla="*/ 16 h 702"/>
                <a:gd name="T44" fmla="*/ 1 w 6"/>
                <a:gd name="T45" fmla="*/ 16 h 702"/>
                <a:gd name="T46" fmla="*/ 1 w 6"/>
                <a:gd name="T47" fmla="*/ 9 h 702"/>
                <a:gd name="T48" fmla="*/ 0 w 6"/>
                <a:gd name="T49" fmla="*/ 9 h 702"/>
                <a:gd name="T50" fmla="*/ 1 w 6"/>
                <a:gd name="T51" fmla="*/ 9 h 7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"/>
                <a:gd name="T79" fmla="*/ 0 h 702"/>
                <a:gd name="T80" fmla="*/ 6 w 6"/>
                <a:gd name="T81" fmla="*/ 702 h 70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" h="702">
                  <a:moveTo>
                    <a:pt x="6" y="77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702"/>
                  </a:lnTo>
                  <a:lnTo>
                    <a:pt x="6" y="702"/>
                  </a:lnTo>
                  <a:lnTo>
                    <a:pt x="6" y="551"/>
                  </a:lnTo>
                  <a:lnTo>
                    <a:pt x="4" y="551"/>
                  </a:lnTo>
                  <a:lnTo>
                    <a:pt x="6" y="551"/>
                  </a:lnTo>
                  <a:lnTo>
                    <a:pt x="6" y="486"/>
                  </a:lnTo>
                  <a:lnTo>
                    <a:pt x="4" y="486"/>
                  </a:lnTo>
                  <a:lnTo>
                    <a:pt x="6" y="486"/>
                  </a:lnTo>
                  <a:lnTo>
                    <a:pt x="6" y="422"/>
                  </a:lnTo>
                  <a:lnTo>
                    <a:pt x="4" y="422"/>
                  </a:lnTo>
                  <a:lnTo>
                    <a:pt x="6" y="422"/>
                  </a:lnTo>
                  <a:lnTo>
                    <a:pt x="6" y="359"/>
                  </a:lnTo>
                  <a:lnTo>
                    <a:pt x="4" y="359"/>
                  </a:lnTo>
                  <a:lnTo>
                    <a:pt x="6" y="359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141"/>
                  </a:lnTo>
                  <a:lnTo>
                    <a:pt x="4" y="141"/>
                  </a:lnTo>
                  <a:lnTo>
                    <a:pt x="6" y="141"/>
                  </a:lnTo>
                  <a:lnTo>
                    <a:pt x="6" y="77"/>
                  </a:lnTo>
                  <a:lnTo>
                    <a:pt x="4" y="77"/>
                  </a:lnTo>
                  <a:lnTo>
                    <a:pt x="6" y="7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4" name="Freeform 54"/>
            <p:cNvSpPr/>
            <p:nvPr/>
          </p:nvSpPr>
          <p:spPr bwMode="auto">
            <a:xfrm>
              <a:off x="1973" y="1748"/>
              <a:ext cx="2" cy="234"/>
            </a:xfrm>
            <a:custGeom>
              <a:avLst/>
              <a:gdLst>
                <a:gd name="T0" fmla="*/ 1 w 6"/>
                <a:gd name="T1" fmla="*/ 0 h 703"/>
                <a:gd name="T2" fmla="*/ 0 w 6"/>
                <a:gd name="T3" fmla="*/ 0 h 703"/>
                <a:gd name="T4" fmla="*/ 0 w 6"/>
                <a:gd name="T5" fmla="*/ 78 h 703"/>
                <a:gd name="T6" fmla="*/ 1 w 6"/>
                <a:gd name="T7" fmla="*/ 78 h 703"/>
                <a:gd name="T8" fmla="*/ 1 w 6"/>
                <a:gd name="T9" fmla="*/ 61 h 703"/>
                <a:gd name="T10" fmla="*/ 0 w 6"/>
                <a:gd name="T11" fmla="*/ 61 h 703"/>
                <a:gd name="T12" fmla="*/ 1 w 6"/>
                <a:gd name="T13" fmla="*/ 61 h 703"/>
                <a:gd name="T14" fmla="*/ 1 w 6"/>
                <a:gd name="T15" fmla="*/ 54 h 703"/>
                <a:gd name="T16" fmla="*/ 0 w 6"/>
                <a:gd name="T17" fmla="*/ 54 h 703"/>
                <a:gd name="T18" fmla="*/ 1 w 6"/>
                <a:gd name="T19" fmla="*/ 54 h 703"/>
                <a:gd name="T20" fmla="*/ 1 w 6"/>
                <a:gd name="T21" fmla="*/ 47 h 703"/>
                <a:gd name="T22" fmla="*/ 0 w 6"/>
                <a:gd name="T23" fmla="*/ 47 h 703"/>
                <a:gd name="T24" fmla="*/ 1 w 6"/>
                <a:gd name="T25" fmla="*/ 47 h 703"/>
                <a:gd name="T26" fmla="*/ 1 w 6"/>
                <a:gd name="T27" fmla="*/ 39 h 703"/>
                <a:gd name="T28" fmla="*/ 0 w 6"/>
                <a:gd name="T29" fmla="*/ 39 h 703"/>
                <a:gd name="T30" fmla="*/ 1 w 6"/>
                <a:gd name="T31" fmla="*/ 39 h 703"/>
                <a:gd name="T32" fmla="*/ 1 w 6"/>
                <a:gd name="T33" fmla="*/ 23 h 703"/>
                <a:gd name="T34" fmla="*/ 0 w 6"/>
                <a:gd name="T35" fmla="*/ 23 h 703"/>
                <a:gd name="T36" fmla="*/ 1 w 6"/>
                <a:gd name="T37" fmla="*/ 23 h 703"/>
                <a:gd name="T38" fmla="*/ 1 w 6"/>
                <a:gd name="T39" fmla="*/ 16 h 703"/>
                <a:gd name="T40" fmla="*/ 0 w 6"/>
                <a:gd name="T41" fmla="*/ 16 h 703"/>
                <a:gd name="T42" fmla="*/ 1 w 6"/>
                <a:gd name="T43" fmla="*/ 16 h 703"/>
                <a:gd name="T44" fmla="*/ 1 w 6"/>
                <a:gd name="T45" fmla="*/ 9 h 703"/>
                <a:gd name="T46" fmla="*/ 0 w 6"/>
                <a:gd name="T47" fmla="*/ 9 h 703"/>
                <a:gd name="T48" fmla="*/ 1 w 6"/>
                <a:gd name="T49" fmla="*/ 9 h 703"/>
                <a:gd name="T50" fmla="*/ 1 w 6"/>
                <a:gd name="T51" fmla="*/ 0 h 70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"/>
                <a:gd name="T79" fmla="*/ 0 h 703"/>
                <a:gd name="T80" fmla="*/ 6 w 6"/>
                <a:gd name="T81" fmla="*/ 703 h 70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" h="703">
                  <a:moveTo>
                    <a:pt x="6" y="0"/>
                  </a:moveTo>
                  <a:lnTo>
                    <a:pt x="0" y="0"/>
                  </a:lnTo>
                  <a:lnTo>
                    <a:pt x="0" y="703"/>
                  </a:lnTo>
                  <a:lnTo>
                    <a:pt x="6" y="703"/>
                  </a:lnTo>
                  <a:lnTo>
                    <a:pt x="6" y="550"/>
                  </a:lnTo>
                  <a:lnTo>
                    <a:pt x="4" y="550"/>
                  </a:lnTo>
                  <a:lnTo>
                    <a:pt x="6" y="550"/>
                  </a:lnTo>
                  <a:lnTo>
                    <a:pt x="6" y="485"/>
                  </a:lnTo>
                  <a:lnTo>
                    <a:pt x="4" y="485"/>
                  </a:lnTo>
                  <a:lnTo>
                    <a:pt x="6" y="485"/>
                  </a:lnTo>
                  <a:lnTo>
                    <a:pt x="6" y="422"/>
                  </a:lnTo>
                  <a:lnTo>
                    <a:pt x="4" y="422"/>
                  </a:lnTo>
                  <a:lnTo>
                    <a:pt x="6" y="422"/>
                  </a:lnTo>
                  <a:lnTo>
                    <a:pt x="6" y="354"/>
                  </a:lnTo>
                  <a:lnTo>
                    <a:pt x="4" y="354"/>
                  </a:lnTo>
                  <a:lnTo>
                    <a:pt x="6" y="354"/>
                  </a:lnTo>
                  <a:lnTo>
                    <a:pt x="6" y="205"/>
                  </a:lnTo>
                  <a:lnTo>
                    <a:pt x="4" y="205"/>
                  </a:lnTo>
                  <a:lnTo>
                    <a:pt x="6" y="205"/>
                  </a:lnTo>
                  <a:lnTo>
                    <a:pt x="6" y="141"/>
                  </a:lnTo>
                  <a:lnTo>
                    <a:pt x="4" y="141"/>
                  </a:lnTo>
                  <a:lnTo>
                    <a:pt x="6" y="141"/>
                  </a:lnTo>
                  <a:lnTo>
                    <a:pt x="6" y="77"/>
                  </a:lnTo>
                  <a:lnTo>
                    <a:pt x="4" y="77"/>
                  </a:lnTo>
                  <a:lnTo>
                    <a:pt x="6" y="7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5" name="Freeform 55"/>
            <p:cNvSpPr/>
            <p:nvPr/>
          </p:nvSpPr>
          <p:spPr bwMode="auto">
            <a:xfrm>
              <a:off x="1973" y="1982"/>
              <a:ext cx="2" cy="234"/>
            </a:xfrm>
            <a:custGeom>
              <a:avLst/>
              <a:gdLst>
                <a:gd name="T0" fmla="*/ 1 w 6"/>
                <a:gd name="T1" fmla="*/ 8 h 701"/>
                <a:gd name="T2" fmla="*/ 1 w 6"/>
                <a:gd name="T3" fmla="*/ 0 h 701"/>
                <a:gd name="T4" fmla="*/ 0 w 6"/>
                <a:gd name="T5" fmla="*/ 0 h 701"/>
                <a:gd name="T6" fmla="*/ 0 w 6"/>
                <a:gd name="T7" fmla="*/ 78 h 701"/>
                <a:gd name="T8" fmla="*/ 1 w 6"/>
                <a:gd name="T9" fmla="*/ 78 h 701"/>
                <a:gd name="T10" fmla="*/ 1 w 6"/>
                <a:gd name="T11" fmla="*/ 61 h 701"/>
                <a:gd name="T12" fmla="*/ 0 w 6"/>
                <a:gd name="T13" fmla="*/ 61 h 701"/>
                <a:gd name="T14" fmla="*/ 1 w 6"/>
                <a:gd name="T15" fmla="*/ 61 h 701"/>
                <a:gd name="T16" fmla="*/ 1 w 6"/>
                <a:gd name="T17" fmla="*/ 54 h 701"/>
                <a:gd name="T18" fmla="*/ 0 w 6"/>
                <a:gd name="T19" fmla="*/ 54 h 701"/>
                <a:gd name="T20" fmla="*/ 1 w 6"/>
                <a:gd name="T21" fmla="*/ 54 h 701"/>
                <a:gd name="T22" fmla="*/ 1 w 6"/>
                <a:gd name="T23" fmla="*/ 47 h 701"/>
                <a:gd name="T24" fmla="*/ 0 w 6"/>
                <a:gd name="T25" fmla="*/ 47 h 701"/>
                <a:gd name="T26" fmla="*/ 1 w 6"/>
                <a:gd name="T27" fmla="*/ 47 h 701"/>
                <a:gd name="T28" fmla="*/ 1 w 6"/>
                <a:gd name="T29" fmla="*/ 40 h 701"/>
                <a:gd name="T30" fmla="*/ 0 w 6"/>
                <a:gd name="T31" fmla="*/ 40 h 701"/>
                <a:gd name="T32" fmla="*/ 1 w 6"/>
                <a:gd name="T33" fmla="*/ 40 h 701"/>
                <a:gd name="T34" fmla="*/ 1 w 6"/>
                <a:gd name="T35" fmla="*/ 23 h 701"/>
                <a:gd name="T36" fmla="*/ 0 w 6"/>
                <a:gd name="T37" fmla="*/ 23 h 701"/>
                <a:gd name="T38" fmla="*/ 1 w 6"/>
                <a:gd name="T39" fmla="*/ 23 h 701"/>
                <a:gd name="T40" fmla="*/ 1 w 6"/>
                <a:gd name="T41" fmla="*/ 15 h 701"/>
                <a:gd name="T42" fmla="*/ 0 w 6"/>
                <a:gd name="T43" fmla="*/ 15 h 701"/>
                <a:gd name="T44" fmla="*/ 1 w 6"/>
                <a:gd name="T45" fmla="*/ 15 h 701"/>
                <a:gd name="T46" fmla="*/ 1 w 6"/>
                <a:gd name="T47" fmla="*/ 8 h 701"/>
                <a:gd name="T48" fmla="*/ 0 w 6"/>
                <a:gd name="T49" fmla="*/ 8 h 701"/>
                <a:gd name="T50" fmla="*/ 1 w 6"/>
                <a:gd name="T51" fmla="*/ 8 h 70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"/>
                <a:gd name="T79" fmla="*/ 0 h 701"/>
                <a:gd name="T80" fmla="*/ 6 w 6"/>
                <a:gd name="T81" fmla="*/ 701 h 70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" h="701">
                  <a:moveTo>
                    <a:pt x="6" y="76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701"/>
                  </a:lnTo>
                  <a:lnTo>
                    <a:pt x="6" y="701"/>
                  </a:lnTo>
                  <a:lnTo>
                    <a:pt x="6" y="549"/>
                  </a:lnTo>
                  <a:lnTo>
                    <a:pt x="4" y="549"/>
                  </a:lnTo>
                  <a:lnTo>
                    <a:pt x="6" y="549"/>
                  </a:lnTo>
                  <a:lnTo>
                    <a:pt x="6" y="485"/>
                  </a:lnTo>
                  <a:lnTo>
                    <a:pt x="4" y="485"/>
                  </a:lnTo>
                  <a:lnTo>
                    <a:pt x="6" y="485"/>
                  </a:lnTo>
                  <a:lnTo>
                    <a:pt x="6" y="419"/>
                  </a:lnTo>
                  <a:lnTo>
                    <a:pt x="4" y="419"/>
                  </a:lnTo>
                  <a:lnTo>
                    <a:pt x="6" y="419"/>
                  </a:lnTo>
                  <a:lnTo>
                    <a:pt x="6" y="358"/>
                  </a:lnTo>
                  <a:lnTo>
                    <a:pt x="4" y="358"/>
                  </a:lnTo>
                  <a:lnTo>
                    <a:pt x="6" y="358"/>
                  </a:lnTo>
                  <a:lnTo>
                    <a:pt x="6" y="203"/>
                  </a:lnTo>
                  <a:lnTo>
                    <a:pt x="4" y="203"/>
                  </a:lnTo>
                  <a:lnTo>
                    <a:pt x="6" y="203"/>
                  </a:lnTo>
                  <a:lnTo>
                    <a:pt x="6" y="139"/>
                  </a:lnTo>
                  <a:lnTo>
                    <a:pt x="4" y="139"/>
                  </a:lnTo>
                  <a:lnTo>
                    <a:pt x="6" y="139"/>
                  </a:lnTo>
                  <a:lnTo>
                    <a:pt x="6" y="76"/>
                  </a:lnTo>
                  <a:lnTo>
                    <a:pt x="4" y="76"/>
                  </a:lnTo>
                  <a:lnTo>
                    <a:pt x="6" y="76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6" name="Freeform 56"/>
            <p:cNvSpPr/>
            <p:nvPr/>
          </p:nvSpPr>
          <p:spPr bwMode="auto">
            <a:xfrm>
              <a:off x="1973" y="2216"/>
              <a:ext cx="2" cy="119"/>
            </a:xfrm>
            <a:custGeom>
              <a:avLst/>
              <a:gdLst>
                <a:gd name="T0" fmla="*/ 0 w 6"/>
                <a:gd name="T1" fmla="*/ 8 h 353"/>
                <a:gd name="T2" fmla="*/ 1 w 6"/>
                <a:gd name="T3" fmla="*/ 8 h 353"/>
                <a:gd name="T4" fmla="*/ 1 w 6"/>
                <a:gd name="T5" fmla="*/ 0 h 353"/>
                <a:gd name="T6" fmla="*/ 0 w 6"/>
                <a:gd name="T7" fmla="*/ 0 h 353"/>
                <a:gd name="T8" fmla="*/ 0 w 6"/>
                <a:gd name="T9" fmla="*/ 39 h 353"/>
                <a:gd name="T10" fmla="*/ 1 w 6"/>
                <a:gd name="T11" fmla="*/ 39 h 353"/>
                <a:gd name="T12" fmla="*/ 1 w 6"/>
                <a:gd name="T13" fmla="*/ 23 h 353"/>
                <a:gd name="T14" fmla="*/ 0 w 6"/>
                <a:gd name="T15" fmla="*/ 23 h 353"/>
                <a:gd name="T16" fmla="*/ 1 w 6"/>
                <a:gd name="T17" fmla="*/ 23 h 353"/>
                <a:gd name="T18" fmla="*/ 1 w 6"/>
                <a:gd name="T19" fmla="*/ 16 h 353"/>
                <a:gd name="T20" fmla="*/ 0 w 6"/>
                <a:gd name="T21" fmla="*/ 16 h 353"/>
                <a:gd name="T22" fmla="*/ 1 w 6"/>
                <a:gd name="T23" fmla="*/ 16 h 353"/>
                <a:gd name="T24" fmla="*/ 1 w 6"/>
                <a:gd name="T25" fmla="*/ 8 h 353"/>
                <a:gd name="T26" fmla="*/ 0 w 6"/>
                <a:gd name="T27" fmla="*/ 8 h 3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"/>
                <a:gd name="T43" fmla="*/ 0 h 353"/>
                <a:gd name="T44" fmla="*/ 6 w 6"/>
                <a:gd name="T45" fmla="*/ 353 h 3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" h="353">
                  <a:moveTo>
                    <a:pt x="4" y="75"/>
                  </a:moveTo>
                  <a:lnTo>
                    <a:pt x="6" y="75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53"/>
                  </a:lnTo>
                  <a:lnTo>
                    <a:pt x="6" y="353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6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6" y="75"/>
                  </a:lnTo>
                  <a:lnTo>
                    <a:pt x="4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7" name="Freeform 57"/>
            <p:cNvSpPr/>
            <p:nvPr/>
          </p:nvSpPr>
          <p:spPr bwMode="auto">
            <a:xfrm>
              <a:off x="1973" y="2334"/>
              <a:ext cx="2" cy="594"/>
            </a:xfrm>
            <a:custGeom>
              <a:avLst/>
              <a:gdLst>
                <a:gd name="T0" fmla="*/ 1 w 6"/>
                <a:gd name="T1" fmla="*/ 0 h 1782"/>
                <a:gd name="T2" fmla="*/ 0 w 6"/>
                <a:gd name="T3" fmla="*/ 0 h 1782"/>
                <a:gd name="T4" fmla="*/ 0 w 6"/>
                <a:gd name="T5" fmla="*/ 187 h 1782"/>
                <a:gd name="T6" fmla="*/ 0 w 6"/>
                <a:gd name="T7" fmla="*/ 193 h 1782"/>
                <a:gd name="T8" fmla="*/ 1 w 6"/>
                <a:gd name="T9" fmla="*/ 198 h 1782"/>
                <a:gd name="T10" fmla="*/ 1 w 6"/>
                <a:gd name="T11" fmla="*/ 78 h 1782"/>
                <a:gd name="T12" fmla="*/ 0 w 6"/>
                <a:gd name="T13" fmla="*/ 78 h 1782"/>
                <a:gd name="T14" fmla="*/ 1 w 6"/>
                <a:gd name="T15" fmla="*/ 78 h 1782"/>
                <a:gd name="T16" fmla="*/ 1 w 6"/>
                <a:gd name="T17" fmla="*/ 39 h 1782"/>
                <a:gd name="T18" fmla="*/ 1 w 6"/>
                <a:gd name="T19" fmla="*/ 0 h 17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1782"/>
                <a:gd name="T32" fmla="*/ 6 w 6"/>
                <a:gd name="T33" fmla="*/ 1782 h 17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1782">
                  <a:moveTo>
                    <a:pt x="6" y="0"/>
                  </a:moveTo>
                  <a:lnTo>
                    <a:pt x="0" y="0"/>
                  </a:lnTo>
                  <a:lnTo>
                    <a:pt x="0" y="1684"/>
                  </a:lnTo>
                  <a:lnTo>
                    <a:pt x="1" y="1733"/>
                  </a:lnTo>
                  <a:lnTo>
                    <a:pt x="6" y="1782"/>
                  </a:lnTo>
                  <a:lnTo>
                    <a:pt x="6" y="702"/>
                  </a:lnTo>
                  <a:lnTo>
                    <a:pt x="4" y="702"/>
                  </a:lnTo>
                  <a:lnTo>
                    <a:pt x="6" y="702"/>
                  </a:lnTo>
                  <a:lnTo>
                    <a:pt x="6" y="3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8" name="Freeform 58"/>
            <p:cNvSpPr/>
            <p:nvPr/>
          </p:nvSpPr>
          <p:spPr bwMode="auto">
            <a:xfrm>
              <a:off x="2030" y="2841"/>
              <a:ext cx="2" cy="69"/>
            </a:xfrm>
            <a:custGeom>
              <a:avLst/>
              <a:gdLst>
                <a:gd name="T0" fmla="*/ 1 w 6"/>
                <a:gd name="T1" fmla="*/ 0 h 206"/>
                <a:gd name="T2" fmla="*/ 0 w 6"/>
                <a:gd name="T3" fmla="*/ 0 h 206"/>
                <a:gd name="T4" fmla="*/ 0 w 6"/>
                <a:gd name="T5" fmla="*/ 23 h 206"/>
                <a:gd name="T6" fmla="*/ 1 w 6"/>
                <a:gd name="T7" fmla="*/ 23 h 206"/>
                <a:gd name="T8" fmla="*/ 1 w 6"/>
                <a:gd name="T9" fmla="*/ 20 h 206"/>
                <a:gd name="T10" fmla="*/ 1 w 6"/>
                <a:gd name="T11" fmla="*/ 20 h 206"/>
                <a:gd name="T12" fmla="*/ 1 w 6"/>
                <a:gd name="T13" fmla="*/ 20 h 206"/>
                <a:gd name="T14" fmla="*/ 1 w 6"/>
                <a:gd name="T15" fmla="*/ 0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206"/>
                <a:gd name="T26" fmla="*/ 6 w 6"/>
                <a:gd name="T27" fmla="*/ 206 h 2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206">
                  <a:moveTo>
                    <a:pt x="6" y="0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6" y="206"/>
                  </a:lnTo>
                  <a:lnTo>
                    <a:pt x="6" y="182"/>
                  </a:lnTo>
                  <a:lnTo>
                    <a:pt x="5" y="182"/>
                  </a:lnTo>
                  <a:lnTo>
                    <a:pt x="6" y="18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F3F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59" name="Rectangle 59"/>
            <p:cNvSpPr>
              <a:spLocks noChangeArrowheads="1"/>
            </p:cNvSpPr>
            <p:nvPr/>
          </p:nvSpPr>
          <p:spPr bwMode="auto">
            <a:xfrm>
              <a:off x="2028" y="2841"/>
              <a:ext cx="2" cy="68"/>
            </a:xfrm>
            <a:prstGeom prst="rect">
              <a:avLst/>
            </a:prstGeom>
            <a:solidFill>
              <a:srgbClr val="F4F4F4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0" name="Freeform 60"/>
            <p:cNvSpPr/>
            <p:nvPr/>
          </p:nvSpPr>
          <p:spPr bwMode="auto">
            <a:xfrm>
              <a:off x="2026" y="2841"/>
              <a:ext cx="2" cy="68"/>
            </a:xfrm>
            <a:custGeom>
              <a:avLst/>
              <a:gdLst>
                <a:gd name="T0" fmla="*/ 1 w 6"/>
                <a:gd name="T1" fmla="*/ 0 h 206"/>
                <a:gd name="T2" fmla="*/ 0 w 6"/>
                <a:gd name="T3" fmla="*/ 0 h 206"/>
                <a:gd name="T4" fmla="*/ 0 w 6"/>
                <a:gd name="T5" fmla="*/ 22 h 206"/>
                <a:gd name="T6" fmla="*/ 1 w 6"/>
                <a:gd name="T7" fmla="*/ 22 h 206"/>
                <a:gd name="T8" fmla="*/ 1 w 6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06"/>
                <a:gd name="T17" fmla="*/ 6 w 6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06">
                  <a:moveTo>
                    <a:pt x="6" y="1"/>
                  </a:moveTo>
                  <a:lnTo>
                    <a:pt x="0" y="0"/>
                  </a:lnTo>
                  <a:lnTo>
                    <a:pt x="0" y="205"/>
                  </a:lnTo>
                  <a:lnTo>
                    <a:pt x="6" y="20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1" name="Rectangle 61"/>
            <p:cNvSpPr>
              <a:spLocks noChangeArrowheads="1"/>
            </p:cNvSpPr>
            <p:nvPr/>
          </p:nvSpPr>
          <p:spPr bwMode="auto">
            <a:xfrm>
              <a:off x="2025" y="2841"/>
              <a:ext cx="1" cy="68"/>
            </a:xfrm>
            <a:prstGeom prst="rect">
              <a:avLst/>
            </a:prstGeom>
            <a:solidFill>
              <a:srgbClr val="F8F8F8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2" name="Freeform 62"/>
            <p:cNvSpPr/>
            <p:nvPr/>
          </p:nvSpPr>
          <p:spPr bwMode="auto">
            <a:xfrm>
              <a:off x="2023" y="2840"/>
              <a:ext cx="2" cy="134"/>
            </a:xfrm>
            <a:custGeom>
              <a:avLst/>
              <a:gdLst>
                <a:gd name="T0" fmla="*/ 1 w 6"/>
                <a:gd name="T1" fmla="*/ 0 h 401"/>
                <a:gd name="T2" fmla="*/ 0 w 6"/>
                <a:gd name="T3" fmla="*/ 0 h 401"/>
                <a:gd name="T4" fmla="*/ 0 w 6"/>
                <a:gd name="T5" fmla="*/ 45 h 401"/>
                <a:gd name="T6" fmla="*/ 1 w 6"/>
                <a:gd name="T7" fmla="*/ 44 h 401"/>
                <a:gd name="T8" fmla="*/ 1 w 6"/>
                <a:gd name="T9" fmla="*/ 43 h 401"/>
                <a:gd name="T10" fmla="*/ 0 w 6"/>
                <a:gd name="T11" fmla="*/ 43 h 401"/>
                <a:gd name="T12" fmla="*/ 0 w 6"/>
                <a:gd name="T13" fmla="*/ 23 h 401"/>
                <a:gd name="T14" fmla="*/ 1 w 6"/>
                <a:gd name="T15" fmla="*/ 23 h 401"/>
                <a:gd name="T16" fmla="*/ 1 w 6"/>
                <a:gd name="T17" fmla="*/ 0 h 4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401"/>
                <a:gd name="T29" fmla="*/ 6 w 6"/>
                <a:gd name="T30" fmla="*/ 401 h 40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401">
                  <a:moveTo>
                    <a:pt x="6" y="1"/>
                  </a:moveTo>
                  <a:lnTo>
                    <a:pt x="0" y="0"/>
                  </a:lnTo>
                  <a:lnTo>
                    <a:pt x="0" y="401"/>
                  </a:lnTo>
                  <a:lnTo>
                    <a:pt x="6" y="392"/>
                  </a:lnTo>
                  <a:lnTo>
                    <a:pt x="6" y="388"/>
                  </a:lnTo>
                  <a:lnTo>
                    <a:pt x="3" y="388"/>
                  </a:lnTo>
                  <a:lnTo>
                    <a:pt x="3" y="205"/>
                  </a:lnTo>
                  <a:lnTo>
                    <a:pt x="6" y="206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FAFAF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3" name="Freeform 63"/>
            <p:cNvSpPr/>
            <p:nvPr/>
          </p:nvSpPr>
          <p:spPr bwMode="auto">
            <a:xfrm>
              <a:off x="2052" y="2844"/>
              <a:ext cx="2" cy="44"/>
            </a:xfrm>
            <a:custGeom>
              <a:avLst/>
              <a:gdLst>
                <a:gd name="T0" fmla="*/ 1 w 6"/>
                <a:gd name="T1" fmla="*/ 1 h 132"/>
                <a:gd name="T2" fmla="*/ 1 w 6"/>
                <a:gd name="T3" fmla="*/ 1 h 132"/>
                <a:gd name="T4" fmla="*/ 0 w 6"/>
                <a:gd name="T5" fmla="*/ 0 h 132"/>
                <a:gd name="T6" fmla="*/ 0 w 6"/>
                <a:gd name="T7" fmla="*/ 0 h 132"/>
                <a:gd name="T8" fmla="*/ 0 w 6"/>
                <a:gd name="T9" fmla="*/ 0 h 132"/>
                <a:gd name="T10" fmla="*/ 0 w 6"/>
                <a:gd name="T11" fmla="*/ 15 h 132"/>
                <a:gd name="T12" fmla="*/ 1 w 6"/>
                <a:gd name="T13" fmla="*/ 14 h 132"/>
                <a:gd name="T14" fmla="*/ 1 w 6"/>
                <a:gd name="T15" fmla="*/ 1 h 1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32"/>
                <a:gd name="T26" fmla="*/ 6 w 6"/>
                <a:gd name="T27" fmla="*/ 132 h 1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32">
                  <a:moveTo>
                    <a:pt x="6" y="6"/>
                  </a:moveTo>
                  <a:lnTo>
                    <a:pt x="5" y="5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132"/>
                  </a:lnTo>
                  <a:lnTo>
                    <a:pt x="6" y="12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4" name="Freeform 64"/>
            <p:cNvSpPr/>
            <p:nvPr/>
          </p:nvSpPr>
          <p:spPr bwMode="auto">
            <a:xfrm>
              <a:off x="2050" y="2843"/>
              <a:ext cx="2" cy="46"/>
            </a:xfrm>
            <a:custGeom>
              <a:avLst/>
              <a:gdLst>
                <a:gd name="T0" fmla="*/ 1 w 6"/>
                <a:gd name="T1" fmla="*/ 0 h 139"/>
                <a:gd name="T2" fmla="*/ 0 w 6"/>
                <a:gd name="T3" fmla="*/ 0 h 139"/>
                <a:gd name="T4" fmla="*/ 0 w 6"/>
                <a:gd name="T5" fmla="*/ 0 h 139"/>
                <a:gd name="T6" fmla="*/ 0 w 6"/>
                <a:gd name="T7" fmla="*/ 15 h 139"/>
                <a:gd name="T8" fmla="*/ 1 w 6"/>
                <a:gd name="T9" fmla="*/ 15 h 139"/>
                <a:gd name="T10" fmla="*/ 1 w 6"/>
                <a:gd name="T11" fmla="*/ 0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39"/>
                <a:gd name="T20" fmla="*/ 6 w 6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39">
                  <a:moveTo>
                    <a:pt x="6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139"/>
                  </a:lnTo>
                  <a:lnTo>
                    <a:pt x="6" y="13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5" name="Freeform 65"/>
            <p:cNvSpPr/>
            <p:nvPr/>
          </p:nvSpPr>
          <p:spPr bwMode="auto">
            <a:xfrm>
              <a:off x="2048" y="2841"/>
              <a:ext cx="2" cy="49"/>
            </a:xfrm>
            <a:custGeom>
              <a:avLst/>
              <a:gdLst>
                <a:gd name="T0" fmla="*/ 1 w 5"/>
                <a:gd name="T1" fmla="*/ 1 h 148"/>
                <a:gd name="T2" fmla="*/ 0 w 5"/>
                <a:gd name="T3" fmla="*/ 0 h 148"/>
                <a:gd name="T4" fmla="*/ 0 w 5"/>
                <a:gd name="T5" fmla="*/ 16 h 148"/>
                <a:gd name="T6" fmla="*/ 1 w 5"/>
                <a:gd name="T7" fmla="*/ 16 h 148"/>
                <a:gd name="T8" fmla="*/ 1 w 5"/>
                <a:gd name="T9" fmla="*/ 1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48"/>
                <a:gd name="T17" fmla="*/ 5 w 5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48">
                  <a:moveTo>
                    <a:pt x="5" y="5"/>
                  </a:moveTo>
                  <a:lnTo>
                    <a:pt x="0" y="0"/>
                  </a:lnTo>
                  <a:lnTo>
                    <a:pt x="0" y="148"/>
                  </a:lnTo>
                  <a:lnTo>
                    <a:pt x="5" y="144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6" name="Freeform 66"/>
            <p:cNvSpPr/>
            <p:nvPr/>
          </p:nvSpPr>
          <p:spPr bwMode="auto">
            <a:xfrm>
              <a:off x="2047" y="2840"/>
              <a:ext cx="1" cy="51"/>
            </a:xfrm>
            <a:custGeom>
              <a:avLst/>
              <a:gdLst>
                <a:gd name="T0" fmla="*/ 0 w 5"/>
                <a:gd name="T1" fmla="*/ 0 h 155"/>
                <a:gd name="T2" fmla="*/ 0 w 5"/>
                <a:gd name="T3" fmla="*/ 0 h 155"/>
                <a:gd name="T4" fmla="*/ 0 w 5"/>
                <a:gd name="T5" fmla="*/ 17 h 155"/>
                <a:gd name="T6" fmla="*/ 0 w 5"/>
                <a:gd name="T7" fmla="*/ 16 h 155"/>
                <a:gd name="T8" fmla="*/ 0 w 5"/>
                <a:gd name="T9" fmla="*/ 0 h 1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55"/>
                <a:gd name="T17" fmla="*/ 5 w 5"/>
                <a:gd name="T18" fmla="*/ 155 h 1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55">
                  <a:moveTo>
                    <a:pt x="5" y="4"/>
                  </a:moveTo>
                  <a:lnTo>
                    <a:pt x="0" y="0"/>
                  </a:lnTo>
                  <a:lnTo>
                    <a:pt x="0" y="155"/>
                  </a:lnTo>
                  <a:lnTo>
                    <a:pt x="5" y="15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7" name="Freeform 67"/>
            <p:cNvSpPr/>
            <p:nvPr/>
          </p:nvSpPr>
          <p:spPr bwMode="auto">
            <a:xfrm>
              <a:off x="2045" y="2838"/>
              <a:ext cx="2" cy="55"/>
            </a:xfrm>
            <a:custGeom>
              <a:avLst/>
              <a:gdLst>
                <a:gd name="T0" fmla="*/ 1 w 6"/>
                <a:gd name="T1" fmla="*/ 1 h 165"/>
                <a:gd name="T2" fmla="*/ 0 w 6"/>
                <a:gd name="T3" fmla="*/ 0 h 165"/>
                <a:gd name="T4" fmla="*/ 0 w 6"/>
                <a:gd name="T5" fmla="*/ 18 h 165"/>
                <a:gd name="T6" fmla="*/ 1 w 6"/>
                <a:gd name="T7" fmla="*/ 18 h 165"/>
                <a:gd name="T8" fmla="*/ 1 w 6"/>
                <a:gd name="T9" fmla="*/ 1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5"/>
                <a:gd name="T17" fmla="*/ 6 w 6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5">
                  <a:moveTo>
                    <a:pt x="6" y="5"/>
                  </a:moveTo>
                  <a:lnTo>
                    <a:pt x="0" y="0"/>
                  </a:lnTo>
                  <a:lnTo>
                    <a:pt x="0" y="165"/>
                  </a:lnTo>
                  <a:lnTo>
                    <a:pt x="6" y="160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8" name="Freeform 68"/>
            <p:cNvSpPr/>
            <p:nvPr/>
          </p:nvSpPr>
          <p:spPr bwMode="auto">
            <a:xfrm>
              <a:off x="2041" y="2835"/>
              <a:ext cx="2" cy="60"/>
            </a:xfrm>
            <a:custGeom>
              <a:avLst/>
              <a:gdLst>
                <a:gd name="T0" fmla="*/ 1 w 5"/>
                <a:gd name="T1" fmla="*/ 0 h 179"/>
                <a:gd name="T2" fmla="*/ 0 w 5"/>
                <a:gd name="T3" fmla="*/ 0 h 179"/>
                <a:gd name="T4" fmla="*/ 0 w 5"/>
                <a:gd name="T5" fmla="*/ 20 h 179"/>
                <a:gd name="T6" fmla="*/ 1 w 5"/>
                <a:gd name="T7" fmla="*/ 20 h 179"/>
                <a:gd name="T8" fmla="*/ 1 w 5"/>
                <a:gd name="T9" fmla="*/ 0 h 1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79"/>
                <a:gd name="T17" fmla="*/ 5 w 5"/>
                <a:gd name="T18" fmla="*/ 179 h 1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79">
                  <a:moveTo>
                    <a:pt x="5" y="4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5" y="176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69" name="Freeform 69"/>
            <p:cNvSpPr/>
            <p:nvPr/>
          </p:nvSpPr>
          <p:spPr bwMode="auto">
            <a:xfrm>
              <a:off x="2039" y="2834"/>
              <a:ext cx="2" cy="63"/>
            </a:xfrm>
            <a:custGeom>
              <a:avLst/>
              <a:gdLst>
                <a:gd name="T0" fmla="*/ 1 w 6"/>
                <a:gd name="T1" fmla="*/ 0 h 188"/>
                <a:gd name="T2" fmla="*/ 0 w 6"/>
                <a:gd name="T3" fmla="*/ 0 h 188"/>
                <a:gd name="T4" fmla="*/ 0 w 6"/>
                <a:gd name="T5" fmla="*/ 21 h 188"/>
                <a:gd name="T6" fmla="*/ 1 w 6"/>
                <a:gd name="T7" fmla="*/ 20 h 188"/>
                <a:gd name="T8" fmla="*/ 1 w 6"/>
                <a:gd name="T9" fmla="*/ 0 h 1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88"/>
                <a:gd name="T17" fmla="*/ 6 w 6"/>
                <a:gd name="T18" fmla="*/ 188 h 1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88">
                  <a:moveTo>
                    <a:pt x="6" y="4"/>
                  </a:moveTo>
                  <a:lnTo>
                    <a:pt x="0" y="0"/>
                  </a:lnTo>
                  <a:lnTo>
                    <a:pt x="0" y="188"/>
                  </a:lnTo>
                  <a:lnTo>
                    <a:pt x="6" y="183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0" name="Freeform 70"/>
            <p:cNvSpPr/>
            <p:nvPr/>
          </p:nvSpPr>
          <p:spPr bwMode="auto">
            <a:xfrm>
              <a:off x="2037" y="2833"/>
              <a:ext cx="2" cy="65"/>
            </a:xfrm>
            <a:custGeom>
              <a:avLst/>
              <a:gdLst>
                <a:gd name="T0" fmla="*/ 0 w 5"/>
                <a:gd name="T1" fmla="*/ 0 h 194"/>
                <a:gd name="T2" fmla="*/ 0 w 5"/>
                <a:gd name="T3" fmla="*/ 3 h 194"/>
                <a:gd name="T4" fmla="*/ 0 w 5"/>
                <a:gd name="T5" fmla="*/ 3 h 194"/>
                <a:gd name="T6" fmla="*/ 0 w 5"/>
                <a:gd name="T7" fmla="*/ 22 h 194"/>
                <a:gd name="T8" fmla="*/ 1 w 5"/>
                <a:gd name="T9" fmla="*/ 21 h 194"/>
                <a:gd name="T10" fmla="*/ 1 w 5"/>
                <a:gd name="T11" fmla="*/ 0 h 194"/>
                <a:gd name="T12" fmla="*/ 0 w 5"/>
                <a:gd name="T13" fmla="*/ 0 h 1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94"/>
                <a:gd name="T23" fmla="*/ 5 w 5"/>
                <a:gd name="T24" fmla="*/ 194 h 19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94">
                  <a:moveTo>
                    <a:pt x="2" y="0"/>
                  </a:moveTo>
                  <a:lnTo>
                    <a:pt x="2" y="29"/>
                  </a:lnTo>
                  <a:lnTo>
                    <a:pt x="0" y="29"/>
                  </a:lnTo>
                  <a:lnTo>
                    <a:pt x="0" y="194"/>
                  </a:lnTo>
                  <a:lnTo>
                    <a:pt x="5" y="191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1" name="Freeform 71"/>
            <p:cNvSpPr/>
            <p:nvPr/>
          </p:nvSpPr>
          <p:spPr bwMode="auto">
            <a:xfrm>
              <a:off x="2032" y="2841"/>
              <a:ext cx="2" cy="61"/>
            </a:xfrm>
            <a:custGeom>
              <a:avLst/>
              <a:gdLst>
                <a:gd name="T0" fmla="*/ 1 w 5"/>
                <a:gd name="T1" fmla="*/ 0 h 182"/>
                <a:gd name="T2" fmla="*/ 0 w 5"/>
                <a:gd name="T3" fmla="*/ 0 h 182"/>
                <a:gd name="T4" fmla="*/ 0 w 5"/>
                <a:gd name="T5" fmla="*/ 20 h 182"/>
                <a:gd name="T6" fmla="*/ 1 w 5"/>
                <a:gd name="T7" fmla="*/ 20 h 182"/>
                <a:gd name="T8" fmla="*/ 1 w 5"/>
                <a:gd name="T9" fmla="*/ 0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82"/>
                <a:gd name="T17" fmla="*/ 5 w 5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82">
                  <a:moveTo>
                    <a:pt x="5" y="0"/>
                  </a:moveTo>
                  <a:lnTo>
                    <a:pt x="0" y="0"/>
                  </a:lnTo>
                  <a:lnTo>
                    <a:pt x="0" y="182"/>
                  </a:lnTo>
                  <a:lnTo>
                    <a:pt x="5" y="17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2" name="Freeform 72"/>
            <p:cNvSpPr/>
            <p:nvPr/>
          </p:nvSpPr>
          <p:spPr bwMode="auto">
            <a:xfrm>
              <a:off x="2034" y="2841"/>
              <a:ext cx="1" cy="59"/>
            </a:xfrm>
            <a:custGeom>
              <a:avLst/>
              <a:gdLst>
                <a:gd name="T0" fmla="*/ 0 w 5"/>
                <a:gd name="T1" fmla="*/ 0 h 177"/>
                <a:gd name="T2" fmla="*/ 0 w 5"/>
                <a:gd name="T3" fmla="*/ 0 h 177"/>
                <a:gd name="T4" fmla="*/ 0 w 5"/>
                <a:gd name="T5" fmla="*/ 20 h 177"/>
                <a:gd name="T6" fmla="*/ 0 w 5"/>
                <a:gd name="T7" fmla="*/ 19 h 177"/>
                <a:gd name="T8" fmla="*/ 0 w 5"/>
                <a:gd name="T9" fmla="*/ 0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77"/>
                <a:gd name="T17" fmla="*/ 5 w 5"/>
                <a:gd name="T18" fmla="*/ 177 h 1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77">
                  <a:moveTo>
                    <a:pt x="5" y="3"/>
                  </a:moveTo>
                  <a:lnTo>
                    <a:pt x="0" y="0"/>
                  </a:lnTo>
                  <a:lnTo>
                    <a:pt x="0" y="177"/>
                  </a:lnTo>
                  <a:lnTo>
                    <a:pt x="5" y="17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3" name="Freeform 73"/>
            <p:cNvSpPr/>
            <p:nvPr/>
          </p:nvSpPr>
          <p:spPr bwMode="auto">
            <a:xfrm>
              <a:off x="2035" y="2842"/>
              <a:ext cx="2" cy="57"/>
            </a:xfrm>
            <a:custGeom>
              <a:avLst/>
              <a:gdLst>
                <a:gd name="T0" fmla="*/ 1 w 6"/>
                <a:gd name="T1" fmla="*/ 0 h 171"/>
                <a:gd name="T2" fmla="*/ 0 w 6"/>
                <a:gd name="T3" fmla="*/ 0 h 171"/>
                <a:gd name="T4" fmla="*/ 0 w 6"/>
                <a:gd name="T5" fmla="*/ 19 h 171"/>
                <a:gd name="T6" fmla="*/ 1 w 6"/>
                <a:gd name="T7" fmla="*/ 19 h 171"/>
                <a:gd name="T8" fmla="*/ 1 w 6"/>
                <a:gd name="T9" fmla="*/ 0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71"/>
                <a:gd name="T17" fmla="*/ 6 w 6"/>
                <a:gd name="T18" fmla="*/ 171 h 1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71">
                  <a:moveTo>
                    <a:pt x="6" y="2"/>
                  </a:moveTo>
                  <a:lnTo>
                    <a:pt x="0" y="0"/>
                  </a:lnTo>
                  <a:lnTo>
                    <a:pt x="0" y="171"/>
                  </a:lnTo>
                  <a:lnTo>
                    <a:pt x="6" y="167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4" name="Freeform 74"/>
            <p:cNvSpPr/>
            <p:nvPr/>
          </p:nvSpPr>
          <p:spPr bwMode="auto">
            <a:xfrm>
              <a:off x="2054" y="2846"/>
              <a:ext cx="2" cy="40"/>
            </a:xfrm>
            <a:custGeom>
              <a:avLst/>
              <a:gdLst>
                <a:gd name="T0" fmla="*/ 1 w 6"/>
                <a:gd name="T1" fmla="*/ 1 h 120"/>
                <a:gd name="T2" fmla="*/ 0 w 6"/>
                <a:gd name="T3" fmla="*/ 0 h 120"/>
                <a:gd name="T4" fmla="*/ 0 w 6"/>
                <a:gd name="T5" fmla="*/ 13 h 120"/>
                <a:gd name="T6" fmla="*/ 1 w 6"/>
                <a:gd name="T7" fmla="*/ 13 h 120"/>
                <a:gd name="T8" fmla="*/ 1 w 6"/>
                <a:gd name="T9" fmla="*/ 1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20"/>
                <a:gd name="T17" fmla="*/ 6 w 6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20">
                  <a:moveTo>
                    <a:pt x="6" y="6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6" y="11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5" name="Freeform 75"/>
            <p:cNvSpPr/>
            <p:nvPr/>
          </p:nvSpPr>
          <p:spPr bwMode="auto">
            <a:xfrm>
              <a:off x="2043" y="2837"/>
              <a:ext cx="2" cy="57"/>
            </a:xfrm>
            <a:custGeom>
              <a:avLst/>
              <a:gdLst>
                <a:gd name="T0" fmla="*/ 1 w 6"/>
                <a:gd name="T1" fmla="*/ 0 h 172"/>
                <a:gd name="T2" fmla="*/ 0 w 6"/>
                <a:gd name="T3" fmla="*/ 0 h 172"/>
                <a:gd name="T4" fmla="*/ 0 w 6"/>
                <a:gd name="T5" fmla="*/ 19 h 172"/>
                <a:gd name="T6" fmla="*/ 1 w 6"/>
                <a:gd name="T7" fmla="*/ 19 h 172"/>
                <a:gd name="T8" fmla="*/ 1 w 6"/>
                <a:gd name="T9" fmla="*/ 0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72"/>
                <a:gd name="T17" fmla="*/ 6 w 6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72">
                  <a:moveTo>
                    <a:pt x="6" y="4"/>
                  </a:moveTo>
                  <a:lnTo>
                    <a:pt x="0" y="0"/>
                  </a:lnTo>
                  <a:lnTo>
                    <a:pt x="0" y="172"/>
                  </a:lnTo>
                  <a:lnTo>
                    <a:pt x="6" y="169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6" name="Freeform 76"/>
            <p:cNvSpPr/>
            <p:nvPr/>
          </p:nvSpPr>
          <p:spPr bwMode="auto">
            <a:xfrm>
              <a:off x="2054" y="2885"/>
              <a:ext cx="2" cy="112"/>
            </a:xfrm>
            <a:custGeom>
              <a:avLst/>
              <a:gdLst>
                <a:gd name="T0" fmla="*/ 1 w 6"/>
                <a:gd name="T1" fmla="*/ 0 h 337"/>
                <a:gd name="T2" fmla="*/ 0 w 6"/>
                <a:gd name="T3" fmla="*/ 0 h 337"/>
                <a:gd name="T4" fmla="*/ 0 w 6"/>
                <a:gd name="T5" fmla="*/ 36 h 337"/>
                <a:gd name="T6" fmla="*/ 1 w 6"/>
                <a:gd name="T7" fmla="*/ 37 h 337"/>
                <a:gd name="T8" fmla="*/ 1 w 6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37"/>
                <a:gd name="T17" fmla="*/ 6 w 6"/>
                <a:gd name="T18" fmla="*/ 337 h 3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37">
                  <a:moveTo>
                    <a:pt x="6" y="0"/>
                  </a:moveTo>
                  <a:lnTo>
                    <a:pt x="0" y="4"/>
                  </a:lnTo>
                  <a:lnTo>
                    <a:pt x="0" y="327"/>
                  </a:lnTo>
                  <a:lnTo>
                    <a:pt x="6" y="33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7" name="Freeform 77"/>
            <p:cNvSpPr/>
            <p:nvPr/>
          </p:nvSpPr>
          <p:spPr bwMode="auto">
            <a:xfrm>
              <a:off x="2052" y="2886"/>
              <a:ext cx="2" cy="108"/>
            </a:xfrm>
            <a:custGeom>
              <a:avLst/>
              <a:gdLst>
                <a:gd name="T0" fmla="*/ 1 w 6"/>
                <a:gd name="T1" fmla="*/ 0 h 323"/>
                <a:gd name="T2" fmla="*/ 0 w 6"/>
                <a:gd name="T3" fmla="*/ 1 h 323"/>
                <a:gd name="T4" fmla="*/ 0 w 6"/>
                <a:gd name="T5" fmla="*/ 35 h 323"/>
                <a:gd name="T6" fmla="*/ 1 w 6"/>
                <a:gd name="T7" fmla="*/ 36 h 323"/>
                <a:gd name="T8" fmla="*/ 1 w 6"/>
                <a:gd name="T9" fmla="*/ 0 h 3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323"/>
                <a:gd name="T17" fmla="*/ 6 w 6"/>
                <a:gd name="T18" fmla="*/ 323 h 3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323">
                  <a:moveTo>
                    <a:pt x="6" y="0"/>
                  </a:moveTo>
                  <a:lnTo>
                    <a:pt x="0" y="6"/>
                  </a:lnTo>
                  <a:lnTo>
                    <a:pt x="0" y="314"/>
                  </a:lnTo>
                  <a:lnTo>
                    <a:pt x="6" y="32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8" name="Freeform 78"/>
            <p:cNvSpPr/>
            <p:nvPr/>
          </p:nvSpPr>
          <p:spPr bwMode="auto">
            <a:xfrm>
              <a:off x="2050" y="2888"/>
              <a:ext cx="2" cy="103"/>
            </a:xfrm>
            <a:custGeom>
              <a:avLst/>
              <a:gdLst>
                <a:gd name="T0" fmla="*/ 1 w 6"/>
                <a:gd name="T1" fmla="*/ 0 h 308"/>
                <a:gd name="T2" fmla="*/ 0 w 6"/>
                <a:gd name="T3" fmla="*/ 0 h 308"/>
                <a:gd name="T4" fmla="*/ 0 w 6"/>
                <a:gd name="T5" fmla="*/ 33 h 308"/>
                <a:gd name="T6" fmla="*/ 0 w 6"/>
                <a:gd name="T7" fmla="*/ 33 h 308"/>
                <a:gd name="T8" fmla="*/ 0 w 6"/>
                <a:gd name="T9" fmla="*/ 33 h 308"/>
                <a:gd name="T10" fmla="*/ 0 w 6"/>
                <a:gd name="T11" fmla="*/ 33 h 308"/>
                <a:gd name="T12" fmla="*/ 1 w 6"/>
                <a:gd name="T13" fmla="*/ 34 h 308"/>
                <a:gd name="T14" fmla="*/ 1 w 6"/>
                <a:gd name="T15" fmla="*/ 0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08"/>
                <a:gd name="T26" fmla="*/ 6 w 6"/>
                <a:gd name="T27" fmla="*/ 308 h 30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08">
                  <a:moveTo>
                    <a:pt x="6" y="0"/>
                  </a:moveTo>
                  <a:lnTo>
                    <a:pt x="0" y="3"/>
                  </a:lnTo>
                  <a:lnTo>
                    <a:pt x="0" y="295"/>
                  </a:lnTo>
                  <a:lnTo>
                    <a:pt x="1" y="295"/>
                  </a:lnTo>
                  <a:lnTo>
                    <a:pt x="1" y="298"/>
                  </a:lnTo>
                  <a:lnTo>
                    <a:pt x="1" y="300"/>
                  </a:lnTo>
                  <a:lnTo>
                    <a:pt x="6" y="30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79" name="Freeform 79"/>
            <p:cNvSpPr/>
            <p:nvPr/>
          </p:nvSpPr>
          <p:spPr bwMode="auto">
            <a:xfrm>
              <a:off x="2048" y="2889"/>
              <a:ext cx="2" cy="97"/>
            </a:xfrm>
            <a:custGeom>
              <a:avLst/>
              <a:gdLst>
                <a:gd name="T0" fmla="*/ 1 w 5"/>
                <a:gd name="T1" fmla="*/ 0 h 292"/>
                <a:gd name="T2" fmla="*/ 0 w 5"/>
                <a:gd name="T3" fmla="*/ 0 h 292"/>
                <a:gd name="T4" fmla="*/ 0 w 5"/>
                <a:gd name="T5" fmla="*/ 32 h 292"/>
                <a:gd name="T6" fmla="*/ 0 w 5"/>
                <a:gd name="T7" fmla="*/ 32 h 292"/>
                <a:gd name="T8" fmla="*/ 1 w 5"/>
                <a:gd name="T9" fmla="*/ 32 h 292"/>
                <a:gd name="T10" fmla="*/ 1 w 5"/>
                <a:gd name="T11" fmla="*/ 0 h 2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292"/>
                <a:gd name="T20" fmla="*/ 5 w 5"/>
                <a:gd name="T21" fmla="*/ 292 h 2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292">
                  <a:moveTo>
                    <a:pt x="5" y="0"/>
                  </a:moveTo>
                  <a:lnTo>
                    <a:pt x="0" y="4"/>
                  </a:lnTo>
                  <a:lnTo>
                    <a:pt x="0" y="287"/>
                  </a:lnTo>
                  <a:lnTo>
                    <a:pt x="1" y="290"/>
                  </a:lnTo>
                  <a:lnTo>
                    <a:pt x="5" y="29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0" name="Freeform 80"/>
            <p:cNvSpPr/>
            <p:nvPr/>
          </p:nvSpPr>
          <p:spPr bwMode="auto">
            <a:xfrm>
              <a:off x="2047" y="2890"/>
              <a:ext cx="1" cy="95"/>
            </a:xfrm>
            <a:custGeom>
              <a:avLst/>
              <a:gdLst>
                <a:gd name="T0" fmla="*/ 0 w 5"/>
                <a:gd name="T1" fmla="*/ 0 h 283"/>
                <a:gd name="T2" fmla="*/ 0 w 5"/>
                <a:gd name="T3" fmla="*/ 0 h 283"/>
                <a:gd name="T4" fmla="*/ 0 w 5"/>
                <a:gd name="T5" fmla="*/ 31 h 283"/>
                <a:gd name="T6" fmla="*/ 0 w 5"/>
                <a:gd name="T7" fmla="*/ 32 h 283"/>
                <a:gd name="T8" fmla="*/ 0 w 5"/>
                <a:gd name="T9" fmla="*/ 0 h 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83"/>
                <a:gd name="T17" fmla="*/ 5 w 5"/>
                <a:gd name="T18" fmla="*/ 283 h 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83">
                  <a:moveTo>
                    <a:pt x="5" y="0"/>
                  </a:moveTo>
                  <a:lnTo>
                    <a:pt x="0" y="3"/>
                  </a:lnTo>
                  <a:lnTo>
                    <a:pt x="0" y="275"/>
                  </a:lnTo>
                  <a:lnTo>
                    <a:pt x="5" y="28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1" name="Freeform 81"/>
            <p:cNvSpPr/>
            <p:nvPr/>
          </p:nvSpPr>
          <p:spPr bwMode="auto">
            <a:xfrm>
              <a:off x="2045" y="2891"/>
              <a:ext cx="2" cy="91"/>
            </a:xfrm>
            <a:custGeom>
              <a:avLst/>
              <a:gdLst>
                <a:gd name="T0" fmla="*/ 1 w 6"/>
                <a:gd name="T1" fmla="*/ 0 h 272"/>
                <a:gd name="T2" fmla="*/ 0 w 6"/>
                <a:gd name="T3" fmla="*/ 1 h 272"/>
                <a:gd name="T4" fmla="*/ 0 w 6"/>
                <a:gd name="T5" fmla="*/ 29 h 272"/>
                <a:gd name="T6" fmla="*/ 1 w 6"/>
                <a:gd name="T7" fmla="*/ 30 h 272"/>
                <a:gd name="T8" fmla="*/ 1 w 6"/>
                <a:gd name="T9" fmla="*/ 0 h 2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72"/>
                <a:gd name="T17" fmla="*/ 6 w 6"/>
                <a:gd name="T18" fmla="*/ 272 h 2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72">
                  <a:moveTo>
                    <a:pt x="6" y="0"/>
                  </a:moveTo>
                  <a:lnTo>
                    <a:pt x="0" y="5"/>
                  </a:lnTo>
                  <a:lnTo>
                    <a:pt x="0" y="262"/>
                  </a:lnTo>
                  <a:lnTo>
                    <a:pt x="6" y="27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2" name="Freeform 82"/>
            <p:cNvSpPr/>
            <p:nvPr/>
          </p:nvSpPr>
          <p:spPr bwMode="auto">
            <a:xfrm>
              <a:off x="2039" y="2895"/>
              <a:ext cx="2" cy="78"/>
            </a:xfrm>
            <a:custGeom>
              <a:avLst/>
              <a:gdLst>
                <a:gd name="T0" fmla="*/ 1 w 6"/>
                <a:gd name="T1" fmla="*/ 0 h 233"/>
                <a:gd name="T2" fmla="*/ 0 w 6"/>
                <a:gd name="T3" fmla="*/ 1 h 233"/>
                <a:gd name="T4" fmla="*/ 0 w 6"/>
                <a:gd name="T5" fmla="*/ 5 h 233"/>
                <a:gd name="T6" fmla="*/ 0 w 6"/>
                <a:gd name="T7" fmla="*/ 5 h 233"/>
                <a:gd name="T8" fmla="*/ 0 w 6"/>
                <a:gd name="T9" fmla="*/ 25 h 233"/>
                <a:gd name="T10" fmla="*/ 1 w 6"/>
                <a:gd name="T11" fmla="*/ 26 h 233"/>
                <a:gd name="T12" fmla="*/ 1 w 6"/>
                <a:gd name="T13" fmla="*/ 0 h 2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233"/>
                <a:gd name="T23" fmla="*/ 6 w 6"/>
                <a:gd name="T24" fmla="*/ 233 h 2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233">
                  <a:moveTo>
                    <a:pt x="6" y="0"/>
                  </a:moveTo>
                  <a:lnTo>
                    <a:pt x="0" y="5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225"/>
                  </a:lnTo>
                  <a:lnTo>
                    <a:pt x="6" y="23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3" name="Freeform 83"/>
            <p:cNvSpPr/>
            <p:nvPr/>
          </p:nvSpPr>
          <p:spPr bwMode="auto">
            <a:xfrm>
              <a:off x="2035" y="2898"/>
              <a:ext cx="2" cy="13"/>
            </a:xfrm>
            <a:custGeom>
              <a:avLst/>
              <a:gdLst>
                <a:gd name="T0" fmla="*/ 1 w 6"/>
                <a:gd name="T1" fmla="*/ 0 h 40"/>
                <a:gd name="T2" fmla="*/ 0 w 6"/>
                <a:gd name="T3" fmla="*/ 0 h 40"/>
                <a:gd name="T4" fmla="*/ 0 w 6"/>
                <a:gd name="T5" fmla="*/ 4 h 40"/>
                <a:gd name="T6" fmla="*/ 1 w 6"/>
                <a:gd name="T7" fmla="*/ 4 h 40"/>
                <a:gd name="T8" fmla="*/ 1 w 6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0"/>
                <a:gd name="T17" fmla="*/ 6 w 6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0">
                  <a:moveTo>
                    <a:pt x="6" y="0"/>
                  </a:moveTo>
                  <a:lnTo>
                    <a:pt x="0" y="4"/>
                  </a:lnTo>
                  <a:lnTo>
                    <a:pt x="0" y="39"/>
                  </a:lnTo>
                  <a:lnTo>
                    <a:pt x="6" y="4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4" name="Freeform 84"/>
            <p:cNvSpPr/>
            <p:nvPr/>
          </p:nvSpPr>
          <p:spPr bwMode="auto">
            <a:xfrm>
              <a:off x="2034" y="2899"/>
              <a:ext cx="1" cy="12"/>
            </a:xfrm>
            <a:custGeom>
              <a:avLst/>
              <a:gdLst>
                <a:gd name="T0" fmla="*/ 0 w 5"/>
                <a:gd name="T1" fmla="*/ 0 h 35"/>
                <a:gd name="T2" fmla="*/ 0 w 5"/>
                <a:gd name="T3" fmla="*/ 0 h 35"/>
                <a:gd name="T4" fmla="*/ 0 w 5"/>
                <a:gd name="T5" fmla="*/ 4 h 35"/>
                <a:gd name="T6" fmla="*/ 0 w 5"/>
                <a:gd name="T7" fmla="*/ 4 h 35"/>
                <a:gd name="T8" fmla="*/ 0 w 5"/>
                <a:gd name="T9" fmla="*/ 1 h 35"/>
                <a:gd name="T10" fmla="*/ 0 w 5"/>
                <a:gd name="T11" fmla="*/ 4 h 35"/>
                <a:gd name="T12" fmla="*/ 0 w 5"/>
                <a:gd name="T13" fmla="*/ 4 h 35"/>
                <a:gd name="T14" fmla="*/ 0 w 5"/>
                <a:gd name="T15" fmla="*/ 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35"/>
                <a:gd name="T26" fmla="*/ 5 w 5"/>
                <a:gd name="T27" fmla="*/ 35 h 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35">
                  <a:moveTo>
                    <a:pt x="5" y="0"/>
                  </a:moveTo>
                  <a:lnTo>
                    <a:pt x="0" y="3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11"/>
                  </a:lnTo>
                  <a:lnTo>
                    <a:pt x="3" y="33"/>
                  </a:lnTo>
                  <a:lnTo>
                    <a:pt x="5" y="3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5" name="Freeform 85"/>
            <p:cNvSpPr/>
            <p:nvPr/>
          </p:nvSpPr>
          <p:spPr bwMode="auto">
            <a:xfrm>
              <a:off x="2037" y="2897"/>
              <a:ext cx="2" cy="14"/>
            </a:xfrm>
            <a:custGeom>
              <a:avLst/>
              <a:gdLst>
                <a:gd name="T0" fmla="*/ 1 w 5"/>
                <a:gd name="T1" fmla="*/ 4 h 44"/>
                <a:gd name="T2" fmla="*/ 1 w 5"/>
                <a:gd name="T3" fmla="*/ 0 h 44"/>
                <a:gd name="T4" fmla="*/ 0 w 5"/>
                <a:gd name="T5" fmla="*/ 0 h 44"/>
                <a:gd name="T6" fmla="*/ 0 w 5"/>
                <a:gd name="T7" fmla="*/ 4 h 44"/>
                <a:gd name="T8" fmla="*/ 1 w 5"/>
                <a:gd name="T9" fmla="*/ 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44"/>
                <a:gd name="T17" fmla="*/ 5 w 5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44">
                  <a:moveTo>
                    <a:pt x="5" y="44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43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6" name="Freeform 86"/>
            <p:cNvSpPr/>
            <p:nvPr/>
          </p:nvSpPr>
          <p:spPr bwMode="auto">
            <a:xfrm>
              <a:off x="2032" y="2900"/>
              <a:ext cx="2" cy="10"/>
            </a:xfrm>
            <a:custGeom>
              <a:avLst/>
              <a:gdLst>
                <a:gd name="T0" fmla="*/ 1 w 5"/>
                <a:gd name="T1" fmla="*/ 3 h 30"/>
                <a:gd name="T2" fmla="*/ 1 w 5"/>
                <a:gd name="T3" fmla="*/ 0 h 30"/>
                <a:gd name="T4" fmla="*/ 0 w 5"/>
                <a:gd name="T5" fmla="*/ 1 h 30"/>
                <a:gd name="T6" fmla="*/ 0 w 5"/>
                <a:gd name="T7" fmla="*/ 3 h 30"/>
                <a:gd name="T8" fmla="*/ 1 w 5"/>
                <a:gd name="T9" fmla="*/ 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0"/>
                <a:gd name="T17" fmla="*/ 5 w 5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0">
                  <a:moveTo>
                    <a:pt x="5" y="3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29"/>
                  </a:lnTo>
                  <a:lnTo>
                    <a:pt x="5" y="30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7" name="Freeform 87"/>
            <p:cNvSpPr/>
            <p:nvPr/>
          </p:nvSpPr>
          <p:spPr bwMode="auto">
            <a:xfrm>
              <a:off x="2043" y="2893"/>
              <a:ext cx="2" cy="86"/>
            </a:xfrm>
            <a:custGeom>
              <a:avLst/>
              <a:gdLst>
                <a:gd name="T0" fmla="*/ 1 w 6"/>
                <a:gd name="T1" fmla="*/ 0 h 257"/>
                <a:gd name="T2" fmla="*/ 0 w 6"/>
                <a:gd name="T3" fmla="*/ 0 h 257"/>
                <a:gd name="T4" fmla="*/ 0 w 6"/>
                <a:gd name="T5" fmla="*/ 28 h 257"/>
                <a:gd name="T6" fmla="*/ 1 w 6"/>
                <a:gd name="T7" fmla="*/ 29 h 257"/>
                <a:gd name="T8" fmla="*/ 1 w 6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257"/>
                <a:gd name="T17" fmla="*/ 6 w 6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257">
                  <a:moveTo>
                    <a:pt x="6" y="0"/>
                  </a:moveTo>
                  <a:lnTo>
                    <a:pt x="0" y="3"/>
                  </a:lnTo>
                  <a:lnTo>
                    <a:pt x="0" y="247"/>
                  </a:lnTo>
                  <a:lnTo>
                    <a:pt x="6" y="25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8" name="Freeform 88"/>
            <p:cNvSpPr/>
            <p:nvPr/>
          </p:nvSpPr>
          <p:spPr bwMode="auto">
            <a:xfrm>
              <a:off x="2041" y="2894"/>
              <a:ext cx="2" cy="81"/>
            </a:xfrm>
            <a:custGeom>
              <a:avLst/>
              <a:gdLst>
                <a:gd name="T0" fmla="*/ 1 w 5"/>
                <a:gd name="T1" fmla="*/ 0 h 244"/>
                <a:gd name="T2" fmla="*/ 0 w 5"/>
                <a:gd name="T3" fmla="*/ 0 h 244"/>
                <a:gd name="T4" fmla="*/ 0 w 5"/>
                <a:gd name="T5" fmla="*/ 26 h 244"/>
                <a:gd name="T6" fmla="*/ 1 w 5"/>
                <a:gd name="T7" fmla="*/ 27 h 244"/>
                <a:gd name="T8" fmla="*/ 1 w 5"/>
                <a:gd name="T9" fmla="*/ 0 h 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44"/>
                <a:gd name="T17" fmla="*/ 5 w 5"/>
                <a:gd name="T18" fmla="*/ 244 h 2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44">
                  <a:moveTo>
                    <a:pt x="5" y="0"/>
                  </a:moveTo>
                  <a:lnTo>
                    <a:pt x="0" y="3"/>
                  </a:lnTo>
                  <a:lnTo>
                    <a:pt x="0" y="236"/>
                  </a:lnTo>
                  <a:lnTo>
                    <a:pt x="5" y="24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89" name="Freeform 89"/>
            <p:cNvSpPr/>
            <p:nvPr/>
          </p:nvSpPr>
          <p:spPr bwMode="auto">
            <a:xfrm>
              <a:off x="2025" y="297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0 h 4"/>
                <a:gd name="T6" fmla="*/ 0 w 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0" name="Freeform 90"/>
            <p:cNvSpPr/>
            <p:nvPr/>
          </p:nvSpPr>
          <p:spPr bwMode="auto">
            <a:xfrm>
              <a:off x="2017" y="845"/>
              <a:ext cx="29" cy="58"/>
            </a:xfrm>
            <a:custGeom>
              <a:avLst/>
              <a:gdLst>
                <a:gd name="T0" fmla="*/ 4 w 88"/>
                <a:gd name="T1" fmla="*/ 17 h 179"/>
                <a:gd name="T2" fmla="*/ 4 w 88"/>
                <a:gd name="T3" fmla="*/ 14 h 179"/>
                <a:gd name="T4" fmla="*/ 5 w 88"/>
                <a:gd name="T5" fmla="*/ 14 h 179"/>
                <a:gd name="T6" fmla="*/ 5 w 88"/>
                <a:gd name="T7" fmla="*/ 15 h 179"/>
                <a:gd name="T8" fmla="*/ 5 w 88"/>
                <a:gd name="T9" fmla="*/ 17 h 179"/>
                <a:gd name="T10" fmla="*/ 5 w 88"/>
                <a:gd name="T11" fmla="*/ 17 h 179"/>
                <a:gd name="T12" fmla="*/ 5 w 88"/>
                <a:gd name="T13" fmla="*/ 18 h 179"/>
                <a:gd name="T14" fmla="*/ 5 w 88"/>
                <a:gd name="T15" fmla="*/ 18 h 179"/>
                <a:gd name="T16" fmla="*/ 5 w 88"/>
                <a:gd name="T17" fmla="*/ 18 h 179"/>
                <a:gd name="T18" fmla="*/ 5 w 88"/>
                <a:gd name="T19" fmla="*/ 17 h 179"/>
                <a:gd name="T20" fmla="*/ 6 w 88"/>
                <a:gd name="T21" fmla="*/ 16 h 179"/>
                <a:gd name="T22" fmla="*/ 6 w 88"/>
                <a:gd name="T23" fmla="*/ 16 h 179"/>
                <a:gd name="T24" fmla="*/ 7 w 88"/>
                <a:gd name="T25" fmla="*/ 16 h 179"/>
                <a:gd name="T26" fmla="*/ 7 w 88"/>
                <a:gd name="T27" fmla="*/ 17 h 179"/>
                <a:gd name="T28" fmla="*/ 7 w 88"/>
                <a:gd name="T29" fmla="*/ 18 h 179"/>
                <a:gd name="T30" fmla="*/ 7 w 88"/>
                <a:gd name="T31" fmla="*/ 18 h 179"/>
                <a:gd name="T32" fmla="*/ 7 w 88"/>
                <a:gd name="T33" fmla="*/ 19 h 179"/>
                <a:gd name="T34" fmla="*/ 7 w 88"/>
                <a:gd name="T35" fmla="*/ 19 h 179"/>
                <a:gd name="T36" fmla="*/ 8 w 88"/>
                <a:gd name="T37" fmla="*/ 19 h 179"/>
                <a:gd name="T38" fmla="*/ 8 w 88"/>
                <a:gd name="T39" fmla="*/ 18 h 179"/>
                <a:gd name="T40" fmla="*/ 9 w 88"/>
                <a:gd name="T41" fmla="*/ 17 h 179"/>
                <a:gd name="T42" fmla="*/ 9 w 88"/>
                <a:gd name="T43" fmla="*/ 16 h 179"/>
                <a:gd name="T44" fmla="*/ 9 w 88"/>
                <a:gd name="T45" fmla="*/ 15 h 179"/>
                <a:gd name="T46" fmla="*/ 10 w 88"/>
                <a:gd name="T47" fmla="*/ 14 h 179"/>
                <a:gd name="T48" fmla="*/ 10 w 88"/>
                <a:gd name="T49" fmla="*/ 12 h 179"/>
                <a:gd name="T50" fmla="*/ 10 w 88"/>
                <a:gd name="T51" fmla="*/ 9 h 179"/>
                <a:gd name="T52" fmla="*/ 9 w 88"/>
                <a:gd name="T53" fmla="*/ 7 h 179"/>
                <a:gd name="T54" fmla="*/ 9 w 88"/>
                <a:gd name="T55" fmla="*/ 5 h 179"/>
                <a:gd name="T56" fmla="*/ 8 w 88"/>
                <a:gd name="T57" fmla="*/ 3 h 179"/>
                <a:gd name="T58" fmla="*/ 8 w 88"/>
                <a:gd name="T59" fmla="*/ 3 h 179"/>
                <a:gd name="T60" fmla="*/ 7 w 88"/>
                <a:gd name="T61" fmla="*/ 2 h 179"/>
                <a:gd name="T62" fmla="*/ 7 w 88"/>
                <a:gd name="T63" fmla="*/ 1 h 179"/>
                <a:gd name="T64" fmla="*/ 6 w 88"/>
                <a:gd name="T65" fmla="*/ 0 h 179"/>
                <a:gd name="T66" fmla="*/ 5 w 88"/>
                <a:gd name="T67" fmla="*/ 0 h 179"/>
                <a:gd name="T68" fmla="*/ 4 w 88"/>
                <a:gd name="T69" fmla="*/ 0 h 179"/>
                <a:gd name="T70" fmla="*/ 3 w 88"/>
                <a:gd name="T71" fmla="*/ 1 h 179"/>
                <a:gd name="T72" fmla="*/ 2 w 88"/>
                <a:gd name="T73" fmla="*/ 2 h 179"/>
                <a:gd name="T74" fmla="*/ 2 w 88"/>
                <a:gd name="T75" fmla="*/ 3 h 179"/>
                <a:gd name="T76" fmla="*/ 1 w 88"/>
                <a:gd name="T77" fmla="*/ 5 h 179"/>
                <a:gd name="T78" fmla="*/ 0 w 88"/>
                <a:gd name="T79" fmla="*/ 7 h 179"/>
                <a:gd name="T80" fmla="*/ 0 w 88"/>
                <a:gd name="T81" fmla="*/ 9 h 179"/>
                <a:gd name="T82" fmla="*/ 0 w 88"/>
                <a:gd name="T83" fmla="*/ 12 h 179"/>
                <a:gd name="T84" fmla="*/ 0 w 88"/>
                <a:gd name="T85" fmla="*/ 14 h 179"/>
                <a:gd name="T86" fmla="*/ 0 w 88"/>
                <a:gd name="T87" fmla="*/ 15 h 179"/>
                <a:gd name="T88" fmla="*/ 1 w 88"/>
                <a:gd name="T89" fmla="*/ 17 h 179"/>
                <a:gd name="T90" fmla="*/ 1 w 88"/>
                <a:gd name="T91" fmla="*/ 19 h 179"/>
                <a:gd name="T92" fmla="*/ 2 w 88"/>
                <a:gd name="T93" fmla="*/ 19 h 179"/>
                <a:gd name="T94" fmla="*/ 4 w 88"/>
                <a:gd name="T95" fmla="*/ 19 h 179"/>
                <a:gd name="T96" fmla="*/ 4 w 88"/>
                <a:gd name="T97" fmla="*/ 17 h 17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"/>
                <a:gd name="T148" fmla="*/ 0 h 179"/>
                <a:gd name="T149" fmla="*/ 88 w 88"/>
                <a:gd name="T150" fmla="*/ 179 h 17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" h="179">
                  <a:moveTo>
                    <a:pt x="32" y="154"/>
                  </a:moveTo>
                  <a:lnTo>
                    <a:pt x="32" y="126"/>
                  </a:lnTo>
                  <a:lnTo>
                    <a:pt x="45" y="128"/>
                  </a:lnTo>
                  <a:lnTo>
                    <a:pt x="45" y="140"/>
                  </a:lnTo>
                  <a:lnTo>
                    <a:pt x="45" y="158"/>
                  </a:lnTo>
                  <a:lnTo>
                    <a:pt x="45" y="160"/>
                  </a:lnTo>
                  <a:lnTo>
                    <a:pt x="46" y="163"/>
                  </a:lnTo>
                  <a:lnTo>
                    <a:pt x="48" y="163"/>
                  </a:lnTo>
                  <a:lnTo>
                    <a:pt x="48" y="164"/>
                  </a:lnTo>
                  <a:lnTo>
                    <a:pt x="50" y="158"/>
                  </a:lnTo>
                  <a:lnTo>
                    <a:pt x="54" y="149"/>
                  </a:lnTo>
                  <a:lnTo>
                    <a:pt x="54" y="148"/>
                  </a:lnTo>
                  <a:lnTo>
                    <a:pt x="68" y="151"/>
                  </a:lnTo>
                  <a:lnTo>
                    <a:pt x="68" y="154"/>
                  </a:lnTo>
                  <a:lnTo>
                    <a:pt x="68" y="163"/>
                  </a:lnTo>
                  <a:lnTo>
                    <a:pt x="68" y="166"/>
                  </a:lnTo>
                  <a:lnTo>
                    <a:pt x="68" y="176"/>
                  </a:lnTo>
                  <a:lnTo>
                    <a:pt x="68" y="179"/>
                  </a:lnTo>
                  <a:lnTo>
                    <a:pt x="75" y="179"/>
                  </a:lnTo>
                  <a:lnTo>
                    <a:pt x="77" y="170"/>
                  </a:lnTo>
                  <a:lnTo>
                    <a:pt x="80" y="162"/>
                  </a:lnTo>
                  <a:lnTo>
                    <a:pt x="84" y="145"/>
                  </a:lnTo>
                  <a:lnTo>
                    <a:pt x="85" y="135"/>
                  </a:lnTo>
                  <a:lnTo>
                    <a:pt x="87" y="126"/>
                  </a:lnTo>
                  <a:lnTo>
                    <a:pt x="88" y="106"/>
                  </a:lnTo>
                  <a:lnTo>
                    <a:pt x="87" y="83"/>
                  </a:lnTo>
                  <a:lnTo>
                    <a:pt x="84" y="64"/>
                  </a:lnTo>
                  <a:lnTo>
                    <a:pt x="80" y="46"/>
                  </a:lnTo>
                  <a:lnTo>
                    <a:pt x="75" y="31"/>
                  </a:lnTo>
                  <a:lnTo>
                    <a:pt x="71" y="23"/>
                  </a:lnTo>
                  <a:lnTo>
                    <a:pt x="68" y="17"/>
                  </a:lnTo>
                  <a:lnTo>
                    <a:pt x="61" y="8"/>
                  </a:lnTo>
                  <a:lnTo>
                    <a:pt x="53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8"/>
                  </a:lnTo>
                  <a:lnTo>
                    <a:pt x="20" y="17"/>
                  </a:lnTo>
                  <a:lnTo>
                    <a:pt x="14" y="31"/>
                  </a:lnTo>
                  <a:lnTo>
                    <a:pt x="7" y="46"/>
                  </a:lnTo>
                  <a:lnTo>
                    <a:pt x="3" y="64"/>
                  </a:lnTo>
                  <a:lnTo>
                    <a:pt x="0" y="83"/>
                  </a:lnTo>
                  <a:lnTo>
                    <a:pt x="0" y="106"/>
                  </a:lnTo>
                  <a:lnTo>
                    <a:pt x="0" y="125"/>
                  </a:lnTo>
                  <a:lnTo>
                    <a:pt x="3" y="144"/>
                  </a:lnTo>
                  <a:lnTo>
                    <a:pt x="7" y="161"/>
                  </a:lnTo>
                  <a:lnTo>
                    <a:pt x="13" y="178"/>
                  </a:lnTo>
                  <a:lnTo>
                    <a:pt x="15" y="178"/>
                  </a:lnTo>
                  <a:lnTo>
                    <a:pt x="32" y="179"/>
                  </a:lnTo>
                  <a:lnTo>
                    <a:pt x="32" y="1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1" name="Freeform 91"/>
            <p:cNvSpPr/>
            <p:nvPr/>
          </p:nvSpPr>
          <p:spPr bwMode="auto">
            <a:xfrm>
              <a:off x="2037" y="908"/>
              <a:ext cx="1" cy="50"/>
            </a:xfrm>
            <a:custGeom>
              <a:avLst/>
              <a:gdLst>
                <a:gd name="T0" fmla="*/ 1 w 2"/>
                <a:gd name="T1" fmla="*/ 0 h 152"/>
                <a:gd name="T2" fmla="*/ 0 w 2"/>
                <a:gd name="T3" fmla="*/ 0 h 152"/>
                <a:gd name="T4" fmla="*/ 0 w 2"/>
                <a:gd name="T5" fmla="*/ 16 h 152"/>
                <a:gd name="T6" fmla="*/ 1 w 2"/>
                <a:gd name="T7" fmla="*/ 10 h 152"/>
                <a:gd name="T8" fmla="*/ 1 w 2"/>
                <a:gd name="T9" fmla="*/ 0 h 152"/>
                <a:gd name="T10" fmla="*/ 1 w 2"/>
                <a:gd name="T11" fmla="*/ 0 h 152"/>
                <a:gd name="T12" fmla="*/ 1 w 2"/>
                <a:gd name="T13" fmla="*/ 0 h 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152"/>
                <a:gd name="T23" fmla="*/ 2 w 2"/>
                <a:gd name="T24" fmla="*/ 152 h 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152">
                  <a:moveTo>
                    <a:pt x="1" y="3"/>
                  </a:moveTo>
                  <a:lnTo>
                    <a:pt x="0" y="3"/>
                  </a:lnTo>
                  <a:lnTo>
                    <a:pt x="0" y="152"/>
                  </a:lnTo>
                  <a:lnTo>
                    <a:pt x="2" y="87"/>
                  </a:lnTo>
                  <a:lnTo>
                    <a:pt x="2" y="0"/>
                  </a:lnTo>
                  <a:lnTo>
                    <a:pt x="1" y="1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2" name="Freeform 92"/>
            <p:cNvSpPr/>
            <p:nvPr/>
          </p:nvSpPr>
          <p:spPr bwMode="auto">
            <a:xfrm>
              <a:off x="2035" y="909"/>
              <a:ext cx="2" cy="82"/>
            </a:xfrm>
            <a:custGeom>
              <a:avLst/>
              <a:gdLst>
                <a:gd name="T0" fmla="*/ 1 w 6"/>
                <a:gd name="T1" fmla="*/ 0 h 246"/>
                <a:gd name="T2" fmla="*/ 0 w 6"/>
                <a:gd name="T3" fmla="*/ 0 h 246"/>
                <a:gd name="T4" fmla="*/ 0 w 6"/>
                <a:gd name="T5" fmla="*/ 27 h 246"/>
                <a:gd name="T6" fmla="*/ 0 w 6"/>
                <a:gd name="T7" fmla="*/ 27 h 246"/>
                <a:gd name="T8" fmla="*/ 1 w 6"/>
                <a:gd name="T9" fmla="*/ 17 h 246"/>
                <a:gd name="T10" fmla="*/ 1 w 6"/>
                <a:gd name="T11" fmla="*/ 0 h 2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46"/>
                <a:gd name="T20" fmla="*/ 6 w 6"/>
                <a:gd name="T21" fmla="*/ 246 h 2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46">
                  <a:moveTo>
                    <a:pt x="6" y="0"/>
                  </a:moveTo>
                  <a:lnTo>
                    <a:pt x="0" y="1"/>
                  </a:lnTo>
                  <a:lnTo>
                    <a:pt x="0" y="246"/>
                  </a:lnTo>
                  <a:lnTo>
                    <a:pt x="4" y="246"/>
                  </a:lnTo>
                  <a:lnTo>
                    <a:pt x="6" y="1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3" name="Freeform 93"/>
            <p:cNvSpPr/>
            <p:nvPr/>
          </p:nvSpPr>
          <p:spPr bwMode="auto">
            <a:xfrm>
              <a:off x="2034" y="909"/>
              <a:ext cx="1" cy="82"/>
            </a:xfrm>
            <a:custGeom>
              <a:avLst/>
              <a:gdLst>
                <a:gd name="T0" fmla="*/ 0 w 4"/>
                <a:gd name="T1" fmla="*/ 0 h 245"/>
                <a:gd name="T2" fmla="*/ 0 w 4"/>
                <a:gd name="T3" fmla="*/ 0 h 245"/>
                <a:gd name="T4" fmla="*/ 0 w 4"/>
                <a:gd name="T5" fmla="*/ 24 h 245"/>
                <a:gd name="T6" fmla="*/ 0 w 4"/>
                <a:gd name="T7" fmla="*/ 25 h 245"/>
                <a:gd name="T8" fmla="*/ 0 w 4"/>
                <a:gd name="T9" fmla="*/ 25 h 245"/>
                <a:gd name="T10" fmla="*/ 0 w 4"/>
                <a:gd name="T11" fmla="*/ 26 h 245"/>
                <a:gd name="T12" fmla="*/ 0 w 4"/>
                <a:gd name="T13" fmla="*/ 27 h 245"/>
                <a:gd name="T14" fmla="*/ 0 w 4"/>
                <a:gd name="T15" fmla="*/ 27 h 245"/>
                <a:gd name="T16" fmla="*/ 0 w 4"/>
                <a:gd name="T17" fmla="*/ 0 h 2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245"/>
                <a:gd name="T29" fmla="*/ 4 w 4"/>
                <a:gd name="T30" fmla="*/ 245 h 2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245">
                  <a:moveTo>
                    <a:pt x="4" y="0"/>
                  </a:moveTo>
                  <a:lnTo>
                    <a:pt x="0" y="1"/>
                  </a:lnTo>
                  <a:lnTo>
                    <a:pt x="0" y="217"/>
                  </a:lnTo>
                  <a:lnTo>
                    <a:pt x="0" y="226"/>
                  </a:lnTo>
                  <a:lnTo>
                    <a:pt x="3" y="226"/>
                  </a:lnTo>
                  <a:lnTo>
                    <a:pt x="3" y="230"/>
                  </a:lnTo>
                  <a:lnTo>
                    <a:pt x="3" y="243"/>
                  </a:lnTo>
                  <a:lnTo>
                    <a:pt x="4" y="24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4" name="Freeform 94"/>
            <p:cNvSpPr/>
            <p:nvPr/>
          </p:nvSpPr>
          <p:spPr bwMode="auto">
            <a:xfrm>
              <a:off x="2026" y="904"/>
              <a:ext cx="2" cy="81"/>
            </a:xfrm>
            <a:custGeom>
              <a:avLst/>
              <a:gdLst>
                <a:gd name="T0" fmla="*/ 1 w 4"/>
                <a:gd name="T1" fmla="*/ 0 h 239"/>
                <a:gd name="T2" fmla="*/ 0 w 4"/>
                <a:gd name="T3" fmla="*/ 0 h 239"/>
                <a:gd name="T4" fmla="*/ 0 w 4"/>
                <a:gd name="T5" fmla="*/ 27 h 239"/>
                <a:gd name="T6" fmla="*/ 1 w 4"/>
                <a:gd name="T7" fmla="*/ 27 h 239"/>
                <a:gd name="T8" fmla="*/ 1 w 4"/>
                <a:gd name="T9" fmla="*/ 10 h 239"/>
                <a:gd name="T10" fmla="*/ 1 w 4"/>
                <a:gd name="T11" fmla="*/ 8 h 239"/>
                <a:gd name="T12" fmla="*/ 1 w 4"/>
                <a:gd name="T13" fmla="*/ 6 h 239"/>
                <a:gd name="T14" fmla="*/ 1 w 4"/>
                <a:gd name="T15" fmla="*/ 0 h 2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239"/>
                <a:gd name="T26" fmla="*/ 4 w 4"/>
                <a:gd name="T27" fmla="*/ 239 h 2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239">
                  <a:moveTo>
                    <a:pt x="4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" y="239"/>
                  </a:lnTo>
                  <a:lnTo>
                    <a:pt x="4" y="89"/>
                  </a:lnTo>
                  <a:lnTo>
                    <a:pt x="4" y="68"/>
                  </a:lnTo>
                  <a:lnTo>
                    <a:pt x="4" y="5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5" name="Freeform 95"/>
            <p:cNvSpPr/>
            <p:nvPr/>
          </p:nvSpPr>
          <p:spPr bwMode="auto">
            <a:xfrm>
              <a:off x="2025" y="904"/>
              <a:ext cx="1" cy="81"/>
            </a:xfrm>
            <a:custGeom>
              <a:avLst/>
              <a:gdLst>
                <a:gd name="T0" fmla="*/ 0 w 5"/>
                <a:gd name="T1" fmla="*/ 0 h 239"/>
                <a:gd name="T2" fmla="*/ 0 w 5"/>
                <a:gd name="T3" fmla="*/ 0 h 239"/>
                <a:gd name="T4" fmla="*/ 0 w 5"/>
                <a:gd name="T5" fmla="*/ 27 h 239"/>
                <a:gd name="T6" fmla="*/ 0 w 5"/>
                <a:gd name="T7" fmla="*/ 27 h 239"/>
                <a:gd name="T8" fmla="*/ 0 w 5"/>
                <a:gd name="T9" fmla="*/ 27 h 239"/>
                <a:gd name="T10" fmla="*/ 0 w 5"/>
                <a:gd name="T11" fmla="*/ 27 h 239"/>
                <a:gd name="T12" fmla="*/ 0 w 5"/>
                <a:gd name="T13" fmla="*/ 0 h 2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239"/>
                <a:gd name="T23" fmla="*/ 5 w 5"/>
                <a:gd name="T24" fmla="*/ 239 h 2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239">
                  <a:moveTo>
                    <a:pt x="5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" y="239"/>
                  </a:lnTo>
                  <a:lnTo>
                    <a:pt x="4" y="238"/>
                  </a:lnTo>
                  <a:lnTo>
                    <a:pt x="5" y="23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6" name="Freeform 96"/>
            <p:cNvSpPr/>
            <p:nvPr/>
          </p:nvSpPr>
          <p:spPr bwMode="auto">
            <a:xfrm>
              <a:off x="2022" y="904"/>
              <a:ext cx="3" cy="88"/>
            </a:xfrm>
            <a:custGeom>
              <a:avLst/>
              <a:gdLst>
                <a:gd name="T0" fmla="*/ 1 w 8"/>
                <a:gd name="T1" fmla="*/ 0 h 263"/>
                <a:gd name="T2" fmla="*/ 0 w 8"/>
                <a:gd name="T3" fmla="*/ 0 h 263"/>
                <a:gd name="T4" fmla="*/ 0 w 8"/>
                <a:gd name="T5" fmla="*/ 16 h 263"/>
                <a:gd name="T6" fmla="*/ 0 w 8"/>
                <a:gd name="T7" fmla="*/ 29 h 263"/>
                <a:gd name="T8" fmla="*/ 0 w 8"/>
                <a:gd name="T9" fmla="*/ 27 h 263"/>
                <a:gd name="T10" fmla="*/ 0 w 8"/>
                <a:gd name="T11" fmla="*/ 27 h 263"/>
                <a:gd name="T12" fmla="*/ 1 w 8"/>
                <a:gd name="T13" fmla="*/ 27 h 263"/>
                <a:gd name="T14" fmla="*/ 1 w 8"/>
                <a:gd name="T15" fmla="*/ 0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263"/>
                <a:gd name="T26" fmla="*/ 8 w 8"/>
                <a:gd name="T27" fmla="*/ 263 h 2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263">
                  <a:moveTo>
                    <a:pt x="8" y="1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3" y="263"/>
                  </a:lnTo>
                  <a:lnTo>
                    <a:pt x="3" y="241"/>
                  </a:lnTo>
                  <a:lnTo>
                    <a:pt x="3" y="239"/>
                  </a:lnTo>
                  <a:lnTo>
                    <a:pt x="8" y="24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FBFBFB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7" name="Freeform 97"/>
            <p:cNvSpPr/>
            <p:nvPr/>
          </p:nvSpPr>
          <p:spPr bwMode="auto">
            <a:xfrm>
              <a:off x="2022" y="937"/>
              <a:ext cx="16" cy="1904"/>
            </a:xfrm>
            <a:custGeom>
              <a:avLst/>
              <a:gdLst>
                <a:gd name="T0" fmla="*/ 5 w 48"/>
                <a:gd name="T1" fmla="*/ 18 h 5713"/>
                <a:gd name="T2" fmla="*/ 5 w 48"/>
                <a:gd name="T3" fmla="*/ 20 h 5713"/>
                <a:gd name="T4" fmla="*/ 4 w 48"/>
                <a:gd name="T5" fmla="*/ 21 h 5713"/>
                <a:gd name="T6" fmla="*/ 4 w 48"/>
                <a:gd name="T7" fmla="*/ 21 h 5713"/>
                <a:gd name="T8" fmla="*/ 4 w 48"/>
                <a:gd name="T9" fmla="*/ 22 h 5713"/>
                <a:gd name="T10" fmla="*/ 4 w 48"/>
                <a:gd name="T11" fmla="*/ 23 h 5713"/>
                <a:gd name="T12" fmla="*/ 3 w 48"/>
                <a:gd name="T13" fmla="*/ 29 h 5713"/>
                <a:gd name="T14" fmla="*/ 3 w 48"/>
                <a:gd name="T15" fmla="*/ 33 h 5713"/>
                <a:gd name="T16" fmla="*/ 2 w 48"/>
                <a:gd name="T17" fmla="*/ 21 h 5713"/>
                <a:gd name="T18" fmla="*/ 0 w 48"/>
                <a:gd name="T19" fmla="*/ 21 h 5713"/>
                <a:gd name="T20" fmla="*/ 0 w 48"/>
                <a:gd name="T21" fmla="*/ 19 h 5713"/>
                <a:gd name="T22" fmla="*/ 0 w 48"/>
                <a:gd name="T23" fmla="*/ 5 h 5713"/>
                <a:gd name="T24" fmla="*/ 0 w 48"/>
                <a:gd name="T25" fmla="*/ 633 h 5713"/>
                <a:gd name="T26" fmla="*/ 4 w 48"/>
                <a:gd name="T27" fmla="*/ 635 h 5713"/>
                <a:gd name="T28" fmla="*/ 2 w 48"/>
                <a:gd name="T29" fmla="*/ 630 h 5713"/>
                <a:gd name="T30" fmla="*/ 2 w 48"/>
                <a:gd name="T31" fmla="*/ 630 h 5713"/>
                <a:gd name="T32" fmla="*/ 2 w 48"/>
                <a:gd name="T33" fmla="*/ 630 h 5713"/>
                <a:gd name="T34" fmla="*/ 2 w 48"/>
                <a:gd name="T35" fmla="*/ 544 h 5713"/>
                <a:gd name="T36" fmla="*/ 2 w 48"/>
                <a:gd name="T37" fmla="*/ 471 h 5713"/>
                <a:gd name="T38" fmla="*/ 2 w 48"/>
                <a:gd name="T39" fmla="*/ 549 h 5713"/>
                <a:gd name="T40" fmla="*/ 3 w 48"/>
                <a:gd name="T41" fmla="*/ 568 h 5713"/>
                <a:gd name="T42" fmla="*/ 3 w 48"/>
                <a:gd name="T43" fmla="*/ 575 h 5713"/>
                <a:gd name="T44" fmla="*/ 3 w 48"/>
                <a:gd name="T45" fmla="*/ 551 h 5713"/>
                <a:gd name="T46" fmla="*/ 3 w 48"/>
                <a:gd name="T47" fmla="*/ 537 h 5713"/>
                <a:gd name="T48" fmla="*/ 3 w 48"/>
                <a:gd name="T49" fmla="*/ 537 h 5713"/>
                <a:gd name="T50" fmla="*/ 3 w 48"/>
                <a:gd name="T51" fmla="*/ 471 h 5713"/>
                <a:gd name="T52" fmla="*/ 4 w 48"/>
                <a:gd name="T53" fmla="*/ 518 h 5713"/>
                <a:gd name="T54" fmla="*/ 4 w 48"/>
                <a:gd name="T55" fmla="*/ 470 h 5713"/>
                <a:gd name="T56" fmla="*/ 4 w 48"/>
                <a:gd name="T57" fmla="*/ 518 h 5713"/>
                <a:gd name="T58" fmla="*/ 3 w 48"/>
                <a:gd name="T59" fmla="*/ 551 h 5713"/>
                <a:gd name="T60" fmla="*/ 4 w 48"/>
                <a:gd name="T61" fmla="*/ 576 h 5713"/>
                <a:gd name="T62" fmla="*/ 4 w 48"/>
                <a:gd name="T63" fmla="*/ 588 h 5713"/>
                <a:gd name="T64" fmla="*/ 4 w 48"/>
                <a:gd name="T65" fmla="*/ 631 h 5713"/>
                <a:gd name="T66" fmla="*/ 5 w 48"/>
                <a:gd name="T67" fmla="*/ 0 h 57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8"/>
                <a:gd name="T103" fmla="*/ 0 h 5713"/>
                <a:gd name="T104" fmla="*/ 48 w 48"/>
                <a:gd name="T105" fmla="*/ 5713 h 571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8" h="5713">
                  <a:moveTo>
                    <a:pt x="44" y="162"/>
                  </a:moveTo>
                  <a:lnTo>
                    <a:pt x="47" y="162"/>
                  </a:lnTo>
                  <a:lnTo>
                    <a:pt x="47" y="165"/>
                  </a:lnTo>
                  <a:lnTo>
                    <a:pt x="47" y="182"/>
                  </a:lnTo>
                  <a:lnTo>
                    <a:pt x="47" y="184"/>
                  </a:lnTo>
                  <a:lnTo>
                    <a:pt x="39" y="186"/>
                  </a:lnTo>
                  <a:lnTo>
                    <a:pt x="39" y="188"/>
                  </a:lnTo>
                  <a:lnTo>
                    <a:pt x="39" y="191"/>
                  </a:lnTo>
                  <a:lnTo>
                    <a:pt x="39" y="194"/>
                  </a:lnTo>
                  <a:lnTo>
                    <a:pt x="39" y="197"/>
                  </a:lnTo>
                  <a:lnTo>
                    <a:pt x="36" y="199"/>
                  </a:lnTo>
                  <a:lnTo>
                    <a:pt x="36" y="204"/>
                  </a:lnTo>
                  <a:lnTo>
                    <a:pt x="30" y="205"/>
                  </a:lnTo>
                  <a:lnTo>
                    <a:pt x="30" y="258"/>
                  </a:lnTo>
                  <a:lnTo>
                    <a:pt x="30" y="293"/>
                  </a:lnTo>
                  <a:lnTo>
                    <a:pt x="30" y="294"/>
                  </a:lnTo>
                  <a:lnTo>
                    <a:pt x="17" y="293"/>
                  </a:lnTo>
                  <a:lnTo>
                    <a:pt x="17" y="191"/>
                  </a:lnTo>
                  <a:lnTo>
                    <a:pt x="3" y="193"/>
                  </a:lnTo>
                  <a:lnTo>
                    <a:pt x="3" y="188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0" y="41"/>
                  </a:lnTo>
                  <a:lnTo>
                    <a:pt x="0" y="5606"/>
                  </a:lnTo>
                  <a:lnTo>
                    <a:pt x="0" y="5694"/>
                  </a:lnTo>
                  <a:lnTo>
                    <a:pt x="0" y="5711"/>
                  </a:lnTo>
                  <a:lnTo>
                    <a:pt x="35" y="5713"/>
                  </a:lnTo>
                  <a:lnTo>
                    <a:pt x="35" y="5681"/>
                  </a:lnTo>
                  <a:lnTo>
                    <a:pt x="19" y="5670"/>
                  </a:lnTo>
                  <a:lnTo>
                    <a:pt x="19" y="5687"/>
                  </a:lnTo>
                  <a:lnTo>
                    <a:pt x="19" y="5670"/>
                  </a:lnTo>
                  <a:lnTo>
                    <a:pt x="8" y="5664"/>
                  </a:lnTo>
                  <a:lnTo>
                    <a:pt x="19" y="5670"/>
                  </a:lnTo>
                  <a:lnTo>
                    <a:pt x="19" y="4914"/>
                  </a:lnTo>
                  <a:lnTo>
                    <a:pt x="15" y="4898"/>
                  </a:lnTo>
                  <a:lnTo>
                    <a:pt x="19" y="4914"/>
                  </a:lnTo>
                  <a:lnTo>
                    <a:pt x="19" y="4238"/>
                  </a:lnTo>
                  <a:lnTo>
                    <a:pt x="19" y="4914"/>
                  </a:lnTo>
                  <a:lnTo>
                    <a:pt x="21" y="4940"/>
                  </a:lnTo>
                  <a:lnTo>
                    <a:pt x="24" y="5054"/>
                  </a:lnTo>
                  <a:lnTo>
                    <a:pt x="26" y="5109"/>
                  </a:lnTo>
                  <a:lnTo>
                    <a:pt x="30" y="5166"/>
                  </a:lnTo>
                  <a:lnTo>
                    <a:pt x="31" y="5173"/>
                  </a:lnTo>
                  <a:lnTo>
                    <a:pt x="31" y="5119"/>
                  </a:lnTo>
                  <a:lnTo>
                    <a:pt x="30" y="4957"/>
                  </a:lnTo>
                  <a:lnTo>
                    <a:pt x="30" y="4815"/>
                  </a:lnTo>
                  <a:lnTo>
                    <a:pt x="29" y="4833"/>
                  </a:lnTo>
                  <a:lnTo>
                    <a:pt x="27" y="4869"/>
                  </a:lnTo>
                  <a:lnTo>
                    <a:pt x="29" y="4833"/>
                  </a:lnTo>
                  <a:lnTo>
                    <a:pt x="30" y="4815"/>
                  </a:lnTo>
                  <a:lnTo>
                    <a:pt x="27" y="4244"/>
                  </a:lnTo>
                  <a:lnTo>
                    <a:pt x="30" y="4815"/>
                  </a:lnTo>
                  <a:lnTo>
                    <a:pt x="33" y="4664"/>
                  </a:lnTo>
                  <a:lnTo>
                    <a:pt x="33" y="4436"/>
                  </a:lnTo>
                  <a:lnTo>
                    <a:pt x="35" y="4233"/>
                  </a:lnTo>
                  <a:lnTo>
                    <a:pt x="33" y="4436"/>
                  </a:lnTo>
                  <a:lnTo>
                    <a:pt x="33" y="4664"/>
                  </a:lnTo>
                  <a:lnTo>
                    <a:pt x="30" y="4815"/>
                  </a:lnTo>
                  <a:lnTo>
                    <a:pt x="30" y="4957"/>
                  </a:lnTo>
                  <a:lnTo>
                    <a:pt x="31" y="5119"/>
                  </a:lnTo>
                  <a:lnTo>
                    <a:pt x="32" y="5182"/>
                  </a:lnTo>
                  <a:lnTo>
                    <a:pt x="33" y="5238"/>
                  </a:lnTo>
                  <a:lnTo>
                    <a:pt x="34" y="5296"/>
                  </a:lnTo>
                  <a:lnTo>
                    <a:pt x="33" y="5345"/>
                  </a:lnTo>
                  <a:lnTo>
                    <a:pt x="35" y="5681"/>
                  </a:lnTo>
                  <a:lnTo>
                    <a:pt x="48" y="5689"/>
                  </a:lnTo>
                  <a:lnTo>
                    <a:pt x="48" y="0"/>
                  </a:lnTo>
                  <a:lnTo>
                    <a:pt x="44" y="16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8" name="Freeform 98"/>
            <p:cNvSpPr/>
            <p:nvPr/>
          </p:nvSpPr>
          <p:spPr bwMode="auto">
            <a:xfrm>
              <a:off x="2028" y="2575"/>
              <a:ext cx="6" cy="255"/>
            </a:xfrm>
            <a:custGeom>
              <a:avLst/>
              <a:gdLst>
                <a:gd name="T0" fmla="*/ 0 w 16"/>
                <a:gd name="T1" fmla="*/ 3 h 767"/>
                <a:gd name="T2" fmla="*/ 0 w 16"/>
                <a:gd name="T3" fmla="*/ 0 h 767"/>
                <a:gd name="T4" fmla="*/ 0 w 16"/>
                <a:gd name="T5" fmla="*/ 83 h 767"/>
                <a:gd name="T6" fmla="*/ 2 w 16"/>
                <a:gd name="T7" fmla="*/ 85 h 767"/>
                <a:gd name="T8" fmla="*/ 2 w 16"/>
                <a:gd name="T9" fmla="*/ 48 h 767"/>
                <a:gd name="T10" fmla="*/ 2 w 16"/>
                <a:gd name="T11" fmla="*/ 53 h 767"/>
                <a:gd name="T12" fmla="*/ 2 w 16"/>
                <a:gd name="T13" fmla="*/ 48 h 767"/>
                <a:gd name="T14" fmla="*/ 2 w 16"/>
                <a:gd name="T15" fmla="*/ 29 h 767"/>
                <a:gd name="T16" fmla="*/ 2 w 16"/>
                <a:gd name="T17" fmla="*/ 28 h 767"/>
                <a:gd name="T18" fmla="*/ 1 w 16"/>
                <a:gd name="T19" fmla="*/ 22 h 767"/>
                <a:gd name="T20" fmla="*/ 1 w 16"/>
                <a:gd name="T21" fmla="*/ 16 h 767"/>
                <a:gd name="T22" fmla="*/ 0 w 16"/>
                <a:gd name="T23" fmla="*/ 3 h 7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767"/>
                <a:gd name="T38" fmla="*/ 16 w 16"/>
                <a:gd name="T39" fmla="*/ 767 h 7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767">
                  <a:moveTo>
                    <a:pt x="2" y="26"/>
                  </a:moveTo>
                  <a:lnTo>
                    <a:pt x="0" y="0"/>
                  </a:lnTo>
                  <a:lnTo>
                    <a:pt x="0" y="756"/>
                  </a:lnTo>
                  <a:lnTo>
                    <a:pt x="16" y="767"/>
                  </a:lnTo>
                  <a:lnTo>
                    <a:pt x="14" y="431"/>
                  </a:lnTo>
                  <a:lnTo>
                    <a:pt x="11" y="475"/>
                  </a:lnTo>
                  <a:lnTo>
                    <a:pt x="14" y="431"/>
                  </a:lnTo>
                  <a:lnTo>
                    <a:pt x="12" y="259"/>
                  </a:lnTo>
                  <a:lnTo>
                    <a:pt x="11" y="252"/>
                  </a:lnTo>
                  <a:lnTo>
                    <a:pt x="7" y="195"/>
                  </a:lnTo>
                  <a:lnTo>
                    <a:pt x="5" y="14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899" name="Freeform 99"/>
            <p:cNvSpPr/>
            <p:nvPr/>
          </p:nvSpPr>
          <p:spPr bwMode="auto">
            <a:xfrm>
              <a:off x="2032" y="2643"/>
              <a:ext cx="1" cy="21"/>
            </a:xfrm>
            <a:custGeom>
              <a:avLst/>
              <a:gdLst>
                <a:gd name="T0" fmla="*/ 1 w 1"/>
                <a:gd name="T1" fmla="*/ 7 h 63"/>
                <a:gd name="T2" fmla="*/ 0 w 1"/>
                <a:gd name="T3" fmla="*/ 0 h 63"/>
                <a:gd name="T4" fmla="*/ 0 w 1"/>
                <a:gd name="T5" fmla="*/ 6 h 63"/>
                <a:gd name="T6" fmla="*/ 1 w 1"/>
                <a:gd name="T7" fmla="*/ 7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63"/>
                <a:gd name="T14" fmla="*/ 1 w 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63">
                  <a:moveTo>
                    <a:pt x="1" y="63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0" name="Freeform 100"/>
            <p:cNvSpPr/>
            <p:nvPr/>
          </p:nvSpPr>
          <p:spPr bwMode="auto">
            <a:xfrm>
              <a:off x="2032" y="2661"/>
              <a:ext cx="1" cy="57"/>
            </a:xfrm>
            <a:custGeom>
              <a:avLst/>
              <a:gdLst>
                <a:gd name="T0" fmla="*/ 0 w 3"/>
                <a:gd name="T1" fmla="*/ 1 h 172"/>
                <a:gd name="T2" fmla="*/ 0 w 3"/>
                <a:gd name="T3" fmla="*/ 0 h 172"/>
                <a:gd name="T4" fmla="*/ 0 w 3"/>
                <a:gd name="T5" fmla="*/ 19 h 172"/>
                <a:gd name="T6" fmla="*/ 0 w 3"/>
                <a:gd name="T7" fmla="*/ 14 h 172"/>
                <a:gd name="T8" fmla="*/ 0 w 3"/>
                <a:gd name="T9" fmla="*/ 7 h 172"/>
                <a:gd name="T10" fmla="*/ 0 w 3"/>
                <a:gd name="T11" fmla="*/ 1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172"/>
                <a:gd name="T20" fmla="*/ 3 w 3"/>
                <a:gd name="T21" fmla="*/ 172 h 1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172">
                  <a:moveTo>
                    <a:pt x="1" y="9"/>
                  </a:moveTo>
                  <a:lnTo>
                    <a:pt x="0" y="0"/>
                  </a:lnTo>
                  <a:lnTo>
                    <a:pt x="2" y="172"/>
                  </a:lnTo>
                  <a:lnTo>
                    <a:pt x="3" y="123"/>
                  </a:lnTo>
                  <a:lnTo>
                    <a:pt x="2" y="65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1" name="Freeform 101"/>
            <p:cNvSpPr/>
            <p:nvPr/>
          </p:nvSpPr>
          <p:spPr bwMode="auto">
            <a:xfrm>
              <a:off x="2034" y="2830"/>
              <a:ext cx="4" cy="13"/>
            </a:xfrm>
            <a:custGeom>
              <a:avLst/>
              <a:gdLst>
                <a:gd name="T0" fmla="*/ 1 w 13"/>
                <a:gd name="T1" fmla="*/ 5 h 37"/>
                <a:gd name="T2" fmla="*/ 1 w 13"/>
                <a:gd name="T3" fmla="*/ 1 h 37"/>
                <a:gd name="T4" fmla="*/ 0 w 13"/>
                <a:gd name="T5" fmla="*/ 0 h 37"/>
                <a:gd name="T6" fmla="*/ 0 w 13"/>
                <a:gd name="T7" fmla="*/ 4 h 37"/>
                <a:gd name="T8" fmla="*/ 1 w 13"/>
                <a:gd name="T9" fmla="*/ 5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7"/>
                <a:gd name="T17" fmla="*/ 13 w 13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7">
                  <a:moveTo>
                    <a:pt x="13" y="37"/>
                  </a:moveTo>
                  <a:lnTo>
                    <a:pt x="13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2" name="Freeform 102"/>
            <p:cNvSpPr/>
            <p:nvPr/>
          </p:nvSpPr>
          <p:spPr bwMode="auto">
            <a:xfrm>
              <a:off x="2060" y="3003"/>
              <a:ext cx="1" cy="2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1 h 7"/>
                <a:gd name="T4" fmla="*/ 1 w 2"/>
                <a:gd name="T5" fmla="*/ 0 h 7"/>
                <a:gd name="T6" fmla="*/ 0 w 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7"/>
                <a:gd name="T14" fmla="*/ 2 w 2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7">
                  <a:moveTo>
                    <a:pt x="0" y="0"/>
                  </a:moveTo>
                  <a:lnTo>
                    <a:pt x="0" y="7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3" name="Freeform 103"/>
            <p:cNvSpPr/>
            <p:nvPr/>
          </p:nvSpPr>
          <p:spPr bwMode="auto">
            <a:xfrm>
              <a:off x="2058" y="3000"/>
              <a:ext cx="2" cy="5"/>
            </a:xfrm>
            <a:custGeom>
              <a:avLst/>
              <a:gdLst>
                <a:gd name="T0" fmla="*/ 1 w 6"/>
                <a:gd name="T1" fmla="*/ 1 h 17"/>
                <a:gd name="T2" fmla="*/ 1 w 6"/>
                <a:gd name="T3" fmla="*/ 1 h 17"/>
                <a:gd name="T4" fmla="*/ 0 w 6"/>
                <a:gd name="T5" fmla="*/ 0 h 17"/>
                <a:gd name="T6" fmla="*/ 0 w 6"/>
                <a:gd name="T7" fmla="*/ 1 h 17"/>
                <a:gd name="T8" fmla="*/ 0 w 6"/>
                <a:gd name="T9" fmla="*/ 1 h 17"/>
                <a:gd name="T10" fmla="*/ 0 w 6"/>
                <a:gd name="T11" fmla="*/ 1 h 17"/>
                <a:gd name="T12" fmla="*/ 1 w 6"/>
                <a:gd name="T13" fmla="*/ 1 h 17"/>
                <a:gd name="T14" fmla="*/ 1 w 6"/>
                <a:gd name="T15" fmla="*/ 1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7"/>
                <a:gd name="T26" fmla="*/ 6 w 6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7">
                  <a:moveTo>
                    <a:pt x="6" y="17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3" y="14"/>
                  </a:lnTo>
                  <a:lnTo>
                    <a:pt x="5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4" name="Freeform 104"/>
            <p:cNvSpPr/>
            <p:nvPr/>
          </p:nvSpPr>
          <p:spPr bwMode="auto">
            <a:xfrm>
              <a:off x="2056" y="2997"/>
              <a:ext cx="2" cy="5"/>
            </a:xfrm>
            <a:custGeom>
              <a:avLst/>
              <a:gdLst>
                <a:gd name="T0" fmla="*/ 1 w 5"/>
                <a:gd name="T1" fmla="*/ 2 h 16"/>
                <a:gd name="T2" fmla="*/ 1 w 5"/>
                <a:gd name="T3" fmla="*/ 1 h 16"/>
                <a:gd name="T4" fmla="*/ 0 w 5"/>
                <a:gd name="T5" fmla="*/ 0 h 16"/>
                <a:gd name="T6" fmla="*/ 0 w 5"/>
                <a:gd name="T7" fmla="*/ 1 h 16"/>
                <a:gd name="T8" fmla="*/ 0 w 5"/>
                <a:gd name="T9" fmla="*/ 1 h 16"/>
                <a:gd name="T10" fmla="*/ 0 w 5"/>
                <a:gd name="T11" fmla="*/ 1 h 16"/>
                <a:gd name="T12" fmla="*/ 1 w 5"/>
                <a:gd name="T13" fmla="*/ 2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6"/>
                <a:gd name="T23" fmla="*/ 5 w 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6">
                  <a:moveTo>
                    <a:pt x="5" y="16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DADADA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5" name="Freeform 105"/>
            <p:cNvSpPr/>
            <p:nvPr/>
          </p:nvSpPr>
          <p:spPr bwMode="auto">
            <a:xfrm>
              <a:off x="2052" y="2991"/>
              <a:ext cx="2" cy="5"/>
            </a:xfrm>
            <a:custGeom>
              <a:avLst/>
              <a:gdLst>
                <a:gd name="T0" fmla="*/ 0 w 6"/>
                <a:gd name="T1" fmla="*/ 0 h 17"/>
                <a:gd name="T2" fmla="*/ 0 w 6"/>
                <a:gd name="T3" fmla="*/ 1 h 17"/>
                <a:gd name="T4" fmla="*/ 1 w 6"/>
                <a:gd name="T5" fmla="*/ 1 h 17"/>
                <a:gd name="T6" fmla="*/ 1 w 6"/>
                <a:gd name="T7" fmla="*/ 1 h 17"/>
                <a:gd name="T8" fmla="*/ 0 w 6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7"/>
                <a:gd name="T17" fmla="*/ 6 w 6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7">
                  <a:moveTo>
                    <a:pt x="0" y="0"/>
                  </a:moveTo>
                  <a:lnTo>
                    <a:pt x="0" y="9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6" name="Freeform 106"/>
            <p:cNvSpPr/>
            <p:nvPr/>
          </p:nvSpPr>
          <p:spPr bwMode="auto">
            <a:xfrm>
              <a:off x="2050" y="2988"/>
              <a:ext cx="2" cy="5"/>
            </a:xfrm>
            <a:custGeom>
              <a:avLst/>
              <a:gdLst>
                <a:gd name="T0" fmla="*/ 1 w 5"/>
                <a:gd name="T1" fmla="*/ 2 h 17"/>
                <a:gd name="T2" fmla="*/ 1 w 5"/>
                <a:gd name="T3" fmla="*/ 1 h 17"/>
                <a:gd name="T4" fmla="*/ 0 w 5"/>
                <a:gd name="T5" fmla="*/ 0 h 17"/>
                <a:gd name="T6" fmla="*/ 0 w 5"/>
                <a:gd name="T7" fmla="*/ 0 h 17"/>
                <a:gd name="T8" fmla="*/ 0 w 5"/>
                <a:gd name="T9" fmla="*/ 1 h 17"/>
                <a:gd name="T10" fmla="*/ 0 w 5"/>
                <a:gd name="T11" fmla="*/ 1 h 17"/>
                <a:gd name="T12" fmla="*/ 1 w 5"/>
                <a:gd name="T13" fmla="*/ 2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7"/>
                <a:gd name="T23" fmla="*/ 5 w 5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7">
                  <a:moveTo>
                    <a:pt x="5" y="17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2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7" name="Freeform 107"/>
            <p:cNvSpPr/>
            <p:nvPr/>
          </p:nvSpPr>
          <p:spPr bwMode="auto">
            <a:xfrm>
              <a:off x="2054" y="2994"/>
              <a:ext cx="2" cy="5"/>
            </a:xfrm>
            <a:custGeom>
              <a:avLst/>
              <a:gdLst>
                <a:gd name="T0" fmla="*/ 1 w 6"/>
                <a:gd name="T1" fmla="*/ 1 h 17"/>
                <a:gd name="T2" fmla="*/ 1 w 6"/>
                <a:gd name="T3" fmla="*/ 1 h 17"/>
                <a:gd name="T4" fmla="*/ 0 w 6"/>
                <a:gd name="T5" fmla="*/ 0 h 17"/>
                <a:gd name="T6" fmla="*/ 0 w 6"/>
                <a:gd name="T7" fmla="*/ 1 h 17"/>
                <a:gd name="T8" fmla="*/ 1 w 6"/>
                <a:gd name="T9" fmla="*/ 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7"/>
                <a:gd name="T17" fmla="*/ 6 w 6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7">
                  <a:moveTo>
                    <a:pt x="6" y="17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8" name="Freeform 108"/>
            <p:cNvSpPr/>
            <p:nvPr/>
          </p:nvSpPr>
          <p:spPr bwMode="auto">
            <a:xfrm>
              <a:off x="1988" y="2985"/>
              <a:ext cx="84" cy="409"/>
            </a:xfrm>
            <a:custGeom>
              <a:avLst/>
              <a:gdLst>
                <a:gd name="T0" fmla="*/ 24 w 253"/>
                <a:gd name="T1" fmla="*/ 7 h 1226"/>
                <a:gd name="T2" fmla="*/ 22 w 253"/>
                <a:gd name="T3" fmla="*/ 4 h 1226"/>
                <a:gd name="T4" fmla="*/ 21 w 253"/>
                <a:gd name="T5" fmla="*/ 2 h 1226"/>
                <a:gd name="T6" fmla="*/ 21 w 253"/>
                <a:gd name="T7" fmla="*/ 3 h 1226"/>
                <a:gd name="T8" fmla="*/ 19 w 253"/>
                <a:gd name="T9" fmla="*/ 3 h 1226"/>
                <a:gd name="T10" fmla="*/ 19 w 253"/>
                <a:gd name="T11" fmla="*/ 3 h 1226"/>
                <a:gd name="T12" fmla="*/ 18 w 253"/>
                <a:gd name="T13" fmla="*/ 3 h 1226"/>
                <a:gd name="T14" fmla="*/ 21 w 253"/>
                <a:gd name="T15" fmla="*/ 7 h 1226"/>
                <a:gd name="T16" fmla="*/ 18 w 253"/>
                <a:gd name="T17" fmla="*/ 3 h 1226"/>
                <a:gd name="T18" fmla="*/ 13 w 253"/>
                <a:gd name="T19" fmla="*/ 2 h 1226"/>
                <a:gd name="T20" fmla="*/ 16 w 253"/>
                <a:gd name="T21" fmla="*/ 2 h 1226"/>
                <a:gd name="T22" fmla="*/ 14 w 253"/>
                <a:gd name="T23" fmla="*/ 0 h 1226"/>
                <a:gd name="T24" fmla="*/ 13 w 253"/>
                <a:gd name="T25" fmla="*/ 2 h 1226"/>
                <a:gd name="T26" fmla="*/ 11 w 253"/>
                <a:gd name="T27" fmla="*/ 3 h 1226"/>
                <a:gd name="T28" fmla="*/ 9 w 253"/>
                <a:gd name="T29" fmla="*/ 3 h 1226"/>
                <a:gd name="T30" fmla="*/ 9 w 253"/>
                <a:gd name="T31" fmla="*/ 2 h 1226"/>
                <a:gd name="T32" fmla="*/ 9 w 253"/>
                <a:gd name="T33" fmla="*/ 0 h 1226"/>
                <a:gd name="T34" fmla="*/ 7 w 253"/>
                <a:gd name="T35" fmla="*/ 2 h 1226"/>
                <a:gd name="T36" fmla="*/ 5 w 253"/>
                <a:gd name="T37" fmla="*/ 6 h 1226"/>
                <a:gd name="T38" fmla="*/ 3 w 253"/>
                <a:gd name="T39" fmla="*/ 11 h 1226"/>
                <a:gd name="T40" fmla="*/ 1 w 253"/>
                <a:gd name="T41" fmla="*/ 19 h 1226"/>
                <a:gd name="T42" fmla="*/ 0 w 253"/>
                <a:gd name="T43" fmla="*/ 28 h 1226"/>
                <a:gd name="T44" fmla="*/ 0 w 253"/>
                <a:gd name="T45" fmla="*/ 109 h 1226"/>
                <a:gd name="T46" fmla="*/ 0 w 253"/>
                <a:gd name="T47" fmla="*/ 115 h 1226"/>
                <a:gd name="T48" fmla="*/ 1 w 253"/>
                <a:gd name="T49" fmla="*/ 120 h 1226"/>
                <a:gd name="T50" fmla="*/ 3 w 253"/>
                <a:gd name="T51" fmla="*/ 125 h 1226"/>
                <a:gd name="T52" fmla="*/ 5 w 253"/>
                <a:gd name="T53" fmla="*/ 129 h 1226"/>
                <a:gd name="T54" fmla="*/ 7 w 253"/>
                <a:gd name="T55" fmla="*/ 133 h 1226"/>
                <a:gd name="T56" fmla="*/ 10 w 253"/>
                <a:gd name="T57" fmla="*/ 135 h 1226"/>
                <a:gd name="T58" fmla="*/ 13 w 253"/>
                <a:gd name="T59" fmla="*/ 136 h 1226"/>
                <a:gd name="T60" fmla="*/ 15 w 253"/>
                <a:gd name="T61" fmla="*/ 136 h 1226"/>
                <a:gd name="T62" fmla="*/ 16 w 253"/>
                <a:gd name="T63" fmla="*/ 136 h 1226"/>
                <a:gd name="T64" fmla="*/ 16 w 253"/>
                <a:gd name="T65" fmla="*/ 136 h 1226"/>
                <a:gd name="T66" fmla="*/ 17 w 253"/>
                <a:gd name="T67" fmla="*/ 135 h 1226"/>
                <a:gd name="T68" fmla="*/ 19 w 253"/>
                <a:gd name="T69" fmla="*/ 134 h 1226"/>
                <a:gd name="T70" fmla="*/ 21 w 253"/>
                <a:gd name="T71" fmla="*/ 132 h 1226"/>
                <a:gd name="T72" fmla="*/ 21 w 253"/>
                <a:gd name="T73" fmla="*/ 132 h 1226"/>
                <a:gd name="T74" fmla="*/ 22 w 253"/>
                <a:gd name="T75" fmla="*/ 130 h 1226"/>
                <a:gd name="T76" fmla="*/ 24 w 253"/>
                <a:gd name="T77" fmla="*/ 128 h 1226"/>
                <a:gd name="T78" fmla="*/ 26 w 253"/>
                <a:gd name="T79" fmla="*/ 123 h 1226"/>
                <a:gd name="T80" fmla="*/ 27 w 253"/>
                <a:gd name="T81" fmla="*/ 118 h 1226"/>
                <a:gd name="T82" fmla="*/ 27 w 253"/>
                <a:gd name="T83" fmla="*/ 114 h 1226"/>
                <a:gd name="T84" fmla="*/ 28 w 253"/>
                <a:gd name="T85" fmla="*/ 112 h 1226"/>
                <a:gd name="T86" fmla="*/ 28 w 253"/>
                <a:gd name="T87" fmla="*/ 106 h 1226"/>
                <a:gd name="T88" fmla="*/ 28 w 253"/>
                <a:gd name="T89" fmla="*/ 25 h 1226"/>
                <a:gd name="T90" fmla="*/ 27 w 253"/>
                <a:gd name="T91" fmla="*/ 20 h 1226"/>
                <a:gd name="T92" fmla="*/ 26 w 253"/>
                <a:gd name="T93" fmla="*/ 12 h 1226"/>
                <a:gd name="T94" fmla="*/ 24 w 253"/>
                <a:gd name="T95" fmla="*/ 7 h 122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53"/>
                <a:gd name="T145" fmla="*/ 0 h 1226"/>
                <a:gd name="T146" fmla="*/ 253 w 253"/>
                <a:gd name="T147" fmla="*/ 1226 h 122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53" h="1226">
                  <a:moveTo>
                    <a:pt x="215" y="65"/>
                  </a:moveTo>
                  <a:lnTo>
                    <a:pt x="214" y="61"/>
                  </a:lnTo>
                  <a:lnTo>
                    <a:pt x="207" y="49"/>
                  </a:lnTo>
                  <a:lnTo>
                    <a:pt x="201" y="39"/>
                  </a:lnTo>
                  <a:lnTo>
                    <a:pt x="194" y="29"/>
                  </a:lnTo>
                  <a:lnTo>
                    <a:pt x="187" y="21"/>
                  </a:lnTo>
                  <a:lnTo>
                    <a:pt x="187" y="24"/>
                  </a:lnTo>
                  <a:lnTo>
                    <a:pt x="187" y="26"/>
                  </a:lnTo>
                  <a:lnTo>
                    <a:pt x="175" y="29"/>
                  </a:lnTo>
                  <a:lnTo>
                    <a:pt x="176" y="30"/>
                  </a:lnTo>
                  <a:lnTo>
                    <a:pt x="180" y="36"/>
                  </a:lnTo>
                  <a:lnTo>
                    <a:pt x="176" y="30"/>
                  </a:lnTo>
                  <a:lnTo>
                    <a:pt x="171" y="29"/>
                  </a:lnTo>
                  <a:lnTo>
                    <a:pt x="161" y="27"/>
                  </a:lnTo>
                  <a:lnTo>
                    <a:pt x="172" y="45"/>
                  </a:lnTo>
                  <a:lnTo>
                    <a:pt x="186" y="59"/>
                  </a:lnTo>
                  <a:lnTo>
                    <a:pt x="172" y="45"/>
                  </a:lnTo>
                  <a:lnTo>
                    <a:pt x="161" y="27"/>
                  </a:lnTo>
                  <a:lnTo>
                    <a:pt x="148" y="22"/>
                  </a:lnTo>
                  <a:lnTo>
                    <a:pt x="121" y="22"/>
                  </a:lnTo>
                  <a:lnTo>
                    <a:pt x="148" y="22"/>
                  </a:lnTo>
                  <a:lnTo>
                    <a:pt x="143" y="18"/>
                  </a:lnTo>
                  <a:lnTo>
                    <a:pt x="141" y="15"/>
                  </a:lnTo>
                  <a:lnTo>
                    <a:pt x="130" y="4"/>
                  </a:lnTo>
                  <a:lnTo>
                    <a:pt x="123" y="10"/>
                  </a:lnTo>
                  <a:lnTo>
                    <a:pt x="117" y="21"/>
                  </a:lnTo>
                  <a:lnTo>
                    <a:pt x="105" y="26"/>
                  </a:lnTo>
                  <a:lnTo>
                    <a:pt x="103" y="26"/>
                  </a:lnTo>
                  <a:lnTo>
                    <a:pt x="85" y="29"/>
                  </a:lnTo>
                  <a:lnTo>
                    <a:pt x="85" y="24"/>
                  </a:lnTo>
                  <a:lnTo>
                    <a:pt x="85" y="17"/>
                  </a:lnTo>
                  <a:lnTo>
                    <a:pt x="85" y="16"/>
                  </a:lnTo>
                  <a:lnTo>
                    <a:pt x="85" y="9"/>
                  </a:lnTo>
                  <a:lnTo>
                    <a:pt x="85" y="0"/>
                  </a:lnTo>
                  <a:lnTo>
                    <a:pt x="73" y="9"/>
                  </a:lnTo>
                  <a:lnTo>
                    <a:pt x="62" y="21"/>
                  </a:lnTo>
                  <a:lnTo>
                    <a:pt x="52" y="35"/>
                  </a:lnTo>
                  <a:lnTo>
                    <a:pt x="42" y="53"/>
                  </a:lnTo>
                  <a:lnTo>
                    <a:pt x="37" y="65"/>
                  </a:lnTo>
                  <a:lnTo>
                    <a:pt x="24" y="99"/>
                  </a:lnTo>
                  <a:lnTo>
                    <a:pt x="13" y="134"/>
                  </a:lnTo>
                  <a:lnTo>
                    <a:pt x="6" y="173"/>
                  </a:lnTo>
                  <a:lnTo>
                    <a:pt x="1" y="213"/>
                  </a:lnTo>
                  <a:lnTo>
                    <a:pt x="0" y="256"/>
                  </a:lnTo>
                  <a:lnTo>
                    <a:pt x="0" y="957"/>
                  </a:lnTo>
                  <a:lnTo>
                    <a:pt x="0" y="983"/>
                  </a:lnTo>
                  <a:lnTo>
                    <a:pt x="2" y="1010"/>
                  </a:lnTo>
                  <a:lnTo>
                    <a:pt x="4" y="1035"/>
                  </a:lnTo>
                  <a:lnTo>
                    <a:pt x="9" y="1060"/>
                  </a:lnTo>
                  <a:lnTo>
                    <a:pt x="13" y="1083"/>
                  </a:lnTo>
                  <a:lnTo>
                    <a:pt x="20" y="1105"/>
                  </a:lnTo>
                  <a:lnTo>
                    <a:pt x="27" y="1126"/>
                  </a:lnTo>
                  <a:lnTo>
                    <a:pt x="37" y="1147"/>
                  </a:lnTo>
                  <a:lnTo>
                    <a:pt x="46" y="1164"/>
                  </a:lnTo>
                  <a:lnTo>
                    <a:pt x="56" y="1181"/>
                  </a:lnTo>
                  <a:lnTo>
                    <a:pt x="66" y="1194"/>
                  </a:lnTo>
                  <a:lnTo>
                    <a:pt x="77" y="1206"/>
                  </a:lnTo>
                  <a:lnTo>
                    <a:pt x="88" y="1214"/>
                  </a:lnTo>
                  <a:lnTo>
                    <a:pt x="101" y="1221"/>
                  </a:lnTo>
                  <a:lnTo>
                    <a:pt x="113" y="1224"/>
                  </a:lnTo>
                  <a:lnTo>
                    <a:pt x="126" y="1226"/>
                  </a:lnTo>
                  <a:lnTo>
                    <a:pt x="138" y="1224"/>
                  </a:lnTo>
                  <a:lnTo>
                    <a:pt x="144" y="1222"/>
                  </a:lnTo>
                  <a:lnTo>
                    <a:pt x="144" y="1221"/>
                  </a:lnTo>
                  <a:lnTo>
                    <a:pt x="145" y="1221"/>
                  </a:lnTo>
                  <a:lnTo>
                    <a:pt x="147" y="1221"/>
                  </a:lnTo>
                  <a:lnTo>
                    <a:pt x="151" y="1221"/>
                  </a:lnTo>
                  <a:lnTo>
                    <a:pt x="156" y="1217"/>
                  </a:lnTo>
                  <a:lnTo>
                    <a:pt x="162" y="1214"/>
                  </a:lnTo>
                  <a:lnTo>
                    <a:pt x="174" y="1206"/>
                  </a:lnTo>
                  <a:lnTo>
                    <a:pt x="184" y="1194"/>
                  </a:lnTo>
                  <a:lnTo>
                    <a:pt x="186" y="1190"/>
                  </a:lnTo>
                  <a:lnTo>
                    <a:pt x="187" y="1188"/>
                  </a:lnTo>
                  <a:lnTo>
                    <a:pt x="189" y="1187"/>
                  </a:lnTo>
                  <a:lnTo>
                    <a:pt x="196" y="1181"/>
                  </a:lnTo>
                  <a:lnTo>
                    <a:pt x="200" y="1173"/>
                  </a:lnTo>
                  <a:lnTo>
                    <a:pt x="205" y="1164"/>
                  </a:lnTo>
                  <a:lnTo>
                    <a:pt x="215" y="1147"/>
                  </a:lnTo>
                  <a:lnTo>
                    <a:pt x="223" y="1126"/>
                  </a:lnTo>
                  <a:lnTo>
                    <a:pt x="231" y="1105"/>
                  </a:lnTo>
                  <a:lnTo>
                    <a:pt x="237" y="1083"/>
                  </a:lnTo>
                  <a:lnTo>
                    <a:pt x="243" y="1060"/>
                  </a:lnTo>
                  <a:lnTo>
                    <a:pt x="247" y="1035"/>
                  </a:lnTo>
                  <a:lnTo>
                    <a:pt x="247" y="1028"/>
                  </a:lnTo>
                  <a:lnTo>
                    <a:pt x="248" y="1022"/>
                  </a:lnTo>
                  <a:lnTo>
                    <a:pt x="250" y="1010"/>
                  </a:lnTo>
                  <a:lnTo>
                    <a:pt x="252" y="983"/>
                  </a:lnTo>
                  <a:lnTo>
                    <a:pt x="253" y="957"/>
                  </a:lnTo>
                  <a:lnTo>
                    <a:pt x="253" y="256"/>
                  </a:lnTo>
                  <a:lnTo>
                    <a:pt x="252" y="228"/>
                  </a:lnTo>
                  <a:lnTo>
                    <a:pt x="250" y="202"/>
                  </a:lnTo>
                  <a:lnTo>
                    <a:pt x="247" y="176"/>
                  </a:lnTo>
                  <a:lnTo>
                    <a:pt x="243" y="151"/>
                  </a:lnTo>
                  <a:lnTo>
                    <a:pt x="231" y="106"/>
                  </a:lnTo>
                  <a:lnTo>
                    <a:pt x="223" y="85"/>
                  </a:lnTo>
                  <a:lnTo>
                    <a:pt x="215" y="6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09" name="Freeform 109"/>
            <p:cNvSpPr/>
            <p:nvPr/>
          </p:nvSpPr>
          <p:spPr bwMode="auto">
            <a:xfrm>
              <a:off x="2030" y="2909"/>
              <a:ext cx="5" cy="61"/>
            </a:xfrm>
            <a:custGeom>
              <a:avLst/>
              <a:gdLst>
                <a:gd name="T0" fmla="*/ 2 w 14"/>
                <a:gd name="T1" fmla="*/ 0 h 181"/>
                <a:gd name="T2" fmla="*/ 0 w 14"/>
                <a:gd name="T3" fmla="*/ 0 h 181"/>
                <a:gd name="T4" fmla="*/ 0 w 14"/>
                <a:gd name="T5" fmla="*/ 21 h 181"/>
                <a:gd name="T6" fmla="*/ 1 w 14"/>
                <a:gd name="T7" fmla="*/ 21 h 181"/>
                <a:gd name="T8" fmla="*/ 1 w 14"/>
                <a:gd name="T9" fmla="*/ 21 h 181"/>
                <a:gd name="T10" fmla="*/ 2 w 14"/>
                <a:gd name="T11" fmla="*/ 0 h 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81"/>
                <a:gd name="T20" fmla="*/ 14 w 14"/>
                <a:gd name="T21" fmla="*/ 181 h 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81">
                  <a:moveTo>
                    <a:pt x="14" y="2"/>
                  </a:moveTo>
                  <a:lnTo>
                    <a:pt x="0" y="0"/>
                  </a:lnTo>
                  <a:lnTo>
                    <a:pt x="0" y="181"/>
                  </a:lnTo>
                  <a:lnTo>
                    <a:pt x="9" y="181"/>
                  </a:lnTo>
                  <a:lnTo>
                    <a:pt x="11" y="181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0" name="Freeform 110"/>
            <p:cNvSpPr/>
            <p:nvPr/>
          </p:nvSpPr>
          <p:spPr bwMode="auto">
            <a:xfrm>
              <a:off x="2024" y="2909"/>
              <a:ext cx="6" cy="61"/>
            </a:xfrm>
            <a:custGeom>
              <a:avLst/>
              <a:gdLst>
                <a:gd name="T0" fmla="*/ 2 w 19"/>
                <a:gd name="T1" fmla="*/ 0 h 183"/>
                <a:gd name="T2" fmla="*/ 0 w 19"/>
                <a:gd name="T3" fmla="*/ 0 h 183"/>
                <a:gd name="T4" fmla="*/ 0 w 19"/>
                <a:gd name="T5" fmla="*/ 20 h 183"/>
                <a:gd name="T6" fmla="*/ 0 w 19"/>
                <a:gd name="T7" fmla="*/ 20 h 183"/>
                <a:gd name="T8" fmla="*/ 1 w 19"/>
                <a:gd name="T9" fmla="*/ 20 h 183"/>
                <a:gd name="T10" fmla="*/ 1 w 19"/>
                <a:gd name="T11" fmla="*/ 20 h 183"/>
                <a:gd name="T12" fmla="*/ 1 w 19"/>
                <a:gd name="T13" fmla="*/ 18 h 183"/>
                <a:gd name="T14" fmla="*/ 1 w 19"/>
                <a:gd name="T15" fmla="*/ 20 h 183"/>
                <a:gd name="T16" fmla="*/ 1 w 19"/>
                <a:gd name="T17" fmla="*/ 20 h 183"/>
                <a:gd name="T18" fmla="*/ 1 w 19"/>
                <a:gd name="T19" fmla="*/ 19 h 183"/>
                <a:gd name="T20" fmla="*/ 1 w 19"/>
                <a:gd name="T21" fmla="*/ 20 h 183"/>
                <a:gd name="T22" fmla="*/ 2 w 19"/>
                <a:gd name="T23" fmla="*/ 20 h 183"/>
                <a:gd name="T24" fmla="*/ 2 w 19"/>
                <a:gd name="T25" fmla="*/ 0 h 18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"/>
                <a:gd name="T40" fmla="*/ 0 h 183"/>
                <a:gd name="T41" fmla="*/ 19 w 19"/>
                <a:gd name="T42" fmla="*/ 183 h 18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" h="183">
                  <a:moveTo>
                    <a:pt x="19" y="2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7" y="183"/>
                  </a:lnTo>
                  <a:lnTo>
                    <a:pt x="9" y="163"/>
                  </a:lnTo>
                  <a:lnTo>
                    <a:pt x="7" y="183"/>
                  </a:lnTo>
                  <a:lnTo>
                    <a:pt x="13" y="183"/>
                  </a:lnTo>
                  <a:lnTo>
                    <a:pt x="13" y="169"/>
                  </a:lnTo>
                  <a:lnTo>
                    <a:pt x="13" y="183"/>
                  </a:lnTo>
                  <a:lnTo>
                    <a:pt x="19" y="183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1" name="Freeform 111"/>
            <p:cNvSpPr/>
            <p:nvPr/>
          </p:nvSpPr>
          <p:spPr bwMode="auto">
            <a:xfrm>
              <a:off x="2034" y="2910"/>
              <a:ext cx="6" cy="60"/>
            </a:xfrm>
            <a:custGeom>
              <a:avLst/>
              <a:gdLst>
                <a:gd name="T0" fmla="*/ 2 w 18"/>
                <a:gd name="T1" fmla="*/ 0 h 180"/>
                <a:gd name="T2" fmla="*/ 0 w 18"/>
                <a:gd name="T3" fmla="*/ 0 h 180"/>
                <a:gd name="T4" fmla="*/ 0 w 18"/>
                <a:gd name="T5" fmla="*/ 20 h 180"/>
                <a:gd name="T6" fmla="*/ 2 w 18"/>
                <a:gd name="T7" fmla="*/ 20 h 180"/>
                <a:gd name="T8" fmla="*/ 2 w 18"/>
                <a:gd name="T9" fmla="*/ 0 h 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80"/>
                <a:gd name="T17" fmla="*/ 18 w 18"/>
                <a:gd name="T18" fmla="*/ 180 h 1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80">
                  <a:moveTo>
                    <a:pt x="18" y="4"/>
                  </a:moveTo>
                  <a:lnTo>
                    <a:pt x="3" y="0"/>
                  </a:lnTo>
                  <a:lnTo>
                    <a:pt x="0" y="179"/>
                  </a:lnTo>
                  <a:lnTo>
                    <a:pt x="18" y="180"/>
                  </a:lnTo>
                  <a:lnTo>
                    <a:pt x="18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2" name="Freeform 112"/>
            <p:cNvSpPr/>
            <p:nvPr/>
          </p:nvSpPr>
          <p:spPr bwMode="auto">
            <a:xfrm>
              <a:off x="2045" y="2979"/>
              <a:ext cx="2" cy="6"/>
            </a:xfrm>
            <a:custGeom>
              <a:avLst/>
              <a:gdLst>
                <a:gd name="T0" fmla="*/ 1 w 6"/>
                <a:gd name="T1" fmla="*/ 1 h 18"/>
                <a:gd name="T2" fmla="*/ 0 w 6"/>
                <a:gd name="T3" fmla="*/ 0 h 18"/>
                <a:gd name="T4" fmla="*/ 0 w 6"/>
                <a:gd name="T5" fmla="*/ 2 h 18"/>
                <a:gd name="T6" fmla="*/ 0 w 6"/>
                <a:gd name="T7" fmla="*/ 2 h 18"/>
                <a:gd name="T8" fmla="*/ 1 w 6"/>
                <a:gd name="T9" fmla="*/ 2 h 18"/>
                <a:gd name="T10" fmla="*/ 1 w 6"/>
                <a:gd name="T11" fmla="*/ 1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8"/>
                <a:gd name="T20" fmla="*/ 6 w 6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8">
                  <a:moveTo>
                    <a:pt x="6" y="1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3" y="17"/>
                  </a:lnTo>
                  <a:lnTo>
                    <a:pt x="6" y="18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3" name="Freeform 113"/>
            <p:cNvSpPr/>
            <p:nvPr/>
          </p:nvSpPr>
          <p:spPr bwMode="auto">
            <a:xfrm>
              <a:off x="2048" y="2985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0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4" name="Freeform 114"/>
            <p:cNvSpPr/>
            <p:nvPr/>
          </p:nvSpPr>
          <p:spPr bwMode="auto">
            <a:xfrm>
              <a:off x="2047" y="2982"/>
              <a:ext cx="1" cy="4"/>
            </a:xfrm>
            <a:custGeom>
              <a:avLst/>
              <a:gdLst>
                <a:gd name="T0" fmla="*/ 0 w 5"/>
                <a:gd name="T1" fmla="*/ 1 h 11"/>
                <a:gd name="T2" fmla="*/ 0 w 5"/>
                <a:gd name="T3" fmla="*/ 1 h 11"/>
                <a:gd name="T4" fmla="*/ 0 w 5"/>
                <a:gd name="T5" fmla="*/ 0 h 11"/>
                <a:gd name="T6" fmla="*/ 0 w 5"/>
                <a:gd name="T7" fmla="*/ 1 h 11"/>
                <a:gd name="T8" fmla="*/ 0 w 5"/>
                <a:gd name="T9" fmla="*/ 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5" y="11"/>
                  </a:moveTo>
                  <a:lnTo>
                    <a:pt x="5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5" y="11"/>
                  </a:lnTo>
                  <a:close/>
                </a:path>
              </a:pathLst>
            </a:custGeom>
            <a:solidFill>
              <a:srgbClr val="E3E3E3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5" name="Freeform 115"/>
            <p:cNvSpPr/>
            <p:nvPr/>
          </p:nvSpPr>
          <p:spPr bwMode="auto">
            <a:xfrm>
              <a:off x="2043" y="2975"/>
              <a:ext cx="2" cy="9"/>
            </a:xfrm>
            <a:custGeom>
              <a:avLst/>
              <a:gdLst>
                <a:gd name="T0" fmla="*/ 1 w 6"/>
                <a:gd name="T1" fmla="*/ 3 h 26"/>
                <a:gd name="T2" fmla="*/ 1 w 6"/>
                <a:gd name="T3" fmla="*/ 1 h 26"/>
                <a:gd name="T4" fmla="*/ 0 w 6"/>
                <a:gd name="T5" fmla="*/ 0 h 26"/>
                <a:gd name="T6" fmla="*/ 0 w 6"/>
                <a:gd name="T7" fmla="*/ 2 h 26"/>
                <a:gd name="T8" fmla="*/ 0 w 6"/>
                <a:gd name="T9" fmla="*/ 3 h 26"/>
                <a:gd name="T10" fmla="*/ 0 w 6"/>
                <a:gd name="T11" fmla="*/ 3 h 26"/>
                <a:gd name="T12" fmla="*/ 0 w 6"/>
                <a:gd name="T13" fmla="*/ 3 h 26"/>
                <a:gd name="T14" fmla="*/ 1 w 6"/>
                <a:gd name="T15" fmla="*/ 3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26"/>
                <a:gd name="T26" fmla="*/ 6 w 6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26">
                  <a:moveTo>
                    <a:pt x="6" y="26"/>
                  </a:moveTo>
                  <a:lnTo>
                    <a:pt x="6" y="1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6" y="26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6" name="Freeform 116"/>
            <p:cNvSpPr/>
            <p:nvPr/>
          </p:nvSpPr>
          <p:spPr bwMode="auto">
            <a:xfrm>
              <a:off x="2041" y="2973"/>
              <a:ext cx="2" cy="9"/>
            </a:xfrm>
            <a:custGeom>
              <a:avLst/>
              <a:gdLst>
                <a:gd name="T0" fmla="*/ 1 w 5"/>
                <a:gd name="T1" fmla="*/ 1 h 27"/>
                <a:gd name="T2" fmla="*/ 0 w 5"/>
                <a:gd name="T3" fmla="*/ 0 h 27"/>
                <a:gd name="T4" fmla="*/ 0 w 5"/>
                <a:gd name="T5" fmla="*/ 2 h 27"/>
                <a:gd name="T6" fmla="*/ 1 w 5"/>
                <a:gd name="T7" fmla="*/ 2 h 27"/>
                <a:gd name="T8" fmla="*/ 1 w 5"/>
                <a:gd name="T9" fmla="*/ 2 h 27"/>
                <a:gd name="T10" fmla="*/ 1 w 5"/>
                <a:gd name="T11" fmla="*/ 3 h 27"/>
                <a:gd name="T12" fmla="*/ 1 w 5"/>
                <a:gd name="T13" fmla="*/ 3 h 27"/>
                <a:gd name="T14" fmla="*/ 1 w 5"/>
                <a:gd name="T15" fmla="*/ 3 h 27"/>
                <a:gd name="T16" fmla="*/ 1 w 5"/>
                <a:gd name="T17" fmla="*/ 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7"/>
                <a:gd name="T29" fmla="*/ 5 w 5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7">
                  <a:moveTo>
                    <a:pt x="5" y="8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5" y="27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7" name="Freeform 117"/>
            <p:cNvSpPr/>
            <p:nvPr/>
          </p:nvSpPr>
          <p:spPr bwMode="auto">
            <a:xfrm>
              <a:off x="2039" y="2970"/>
              <a:ext cx="2" cy="8"/>
            </a:xfrm>
            <a:custGeom>
              <a:avLst/>
              <a:gdLst>
                <a:gd name="T0" fmla="*/ 1 w 6"/>
                <a:gd name="T1" fmla="*/ 1 h 23"/>
                <a:gd name="T2" fmla="*/ 0 w 6"/>
                <a:gd name="T3" fmla="*/ 0 h 23"/>
                <a:gd name="T4" fmla="*/ 0 w 6"/>
                <a:gd name="T5" fmla="*/ 0 h 23"/>
                <a:gd name="T6" fmla="*/ 0 w 6"/>
                <a:gd name="T7" fmla="*/ 3 h 23"/>
                <a:gd name="T8" fmla="*/ 0 w 6"/>
                <a:gd name="T9" fmla="*/ 3 h 23"/>
                <a:gd name="T10" fmla="*/ 1 w 6"/>
                <a:gd name="T11" fmla="*/ 3 h 23"/>
                <a:gd name="T12" fmla="*/ 1 w 6"/>
                <a:gd name="T13" fmla="*/ 1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23"/>
                <a:gd name="T23" fmla="*/ 6 w 6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23">
                  <a:moveTo>
                    <a:pt x="6" y="8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6" y="23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E9E9E9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8" name="Freeform 118"/>
            <p:cNvSpPr/>
            <p:nvPr/>
          </p:nvSpPr>
          <p:spPr bwMode="auto">
            <a:xfrm>
              <a:off x="2035" y="2970"/>
              <a:ext cx="2" cy="7"/>
            </a:xfrm>
            <a:custGeom>
              <a:avLst/>
              <a:gdLst>
                <a:gd name="T0" fmla="*/ 1 w 6"/>
                <a:gd name="T1" fmla="*/ 0 h 22"/>
                <a:gd name="T2" fmla="*/ 0 w 6"/>
                <a:gd name="T3" fmla="*/ 0 h 22"/>
                <a:gd name="T4" fmla="*/ 0 w 6"/>
                <a:gd name="T5" fmla="*/ 2 h 22"/>
                <a:gd name="T6" fmla="*/ 0 w 6"/>
                <a:gd name="T7" fmla="*/ 2 h 22"/>
                <a:gd name="T8" fmla="*/ 1 w 6"/>
                <a:gd name="T9" fmla="*/ 2 h 22"/>
                <a:gd name="T10" fmla="*/ 1 w 6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2"/>
                <a:gd name="T20" fmla="*/ 6 w 6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2">
                  <a:moveTo>
                    <a:pt x="6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6" y="2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EDED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19" name="Freeform 119"/>
            <p:cNvSpPr/>
            <p:nvPr/>
          </p:nvSpPr>
          <p:spPr bwMode="auto">
            <a:xfrm>
              <a:off x="2034" y="2970"/>
              <a:ext cx="1" cy="7"/>
            </a:xfrm>
            <a:custGeom>
              <a:avLst/>
              <a:gdLst>
                <a:gd name="T0" fmla="*/ 0 w 5"/>
                <a:gd name="T1" fmla="*/ 0 h 22"/>
                <a:gd name="T2" fmla="*/ 0 w 5"/>
                <a:gd name="T3" fmla="*/ 0 h 22"/>
                <a:gd name="T4" fmla="*/ 0 w 5"/>
                <a:gd name="T5" fmla="*/ 2 h 22"/>
                <a:gd name="T6" fmla="*/ 0 w 5"/>
                <a:gd name="T7" fmla="*/ 2 h 22"/>
                <a:gd name="T8" fmla="*/ 0 w 5"/>
                <a:gd name="T9" fmla="*/ 2 h 22"/>
                <a:gd name="T10" fmla="*/ 0 w 5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22"/>
                <a:gd name="T20" fmla="*/ 5 w 5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22">
                  <a:moveTo>
                    <a:pt x="5" y="1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2" y="22"/>
                  </a:lnTo>
                  <a:lnTo>
                    <a:pt x="5" y="22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0" name="Freeform 120"/>
            <p:cNvSpPr/>
            <p:nvPr/>
          </p:nvSpPr>
          <p:spPr bwMode="auto">
            <a:xfrm>
              <a:off x="2034" y="2970"/>
              <a:ext cx="1" cy="5"/>
            </a:xfrm>
            <a:custGeom>
              <a:avLst/>
              <a:gdLst>
                <a:gd name="T0" fmla="*/ 0 w 1"/>
                <a:gd name="T1" fmla="*/ 1 h 17"/>
                <a:gd name="T2" fmla="*/ 0 w 1"/>
                <a:gd name="T3" fmla="*/ 0 h 17"/>
                <a:gd name="T4" fmla="*/ 0 w 1"/>
                <a:gd name="T5" fmla="*/ 1 h 17"/>
                <a:gd name="T6" fmla="*/ 0 w 1"/>
                <a:gd name="T7" fmla="*/ 1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7"/>
                <a:gd name="T14" fmla="*/ 1 w 1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7">
                  <a:moveTo>
                    <a:pt x="0" y="17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1" name="Rectangle 121"/>
            <p:cNvSpPr>
              <a:spLocks noChangeArrowheads="1"/>
            </p:cNvSpPr>
            <p:nvPr/>
          </p:nvSpPr>
          <p:spPr bwMode="auto">
            <a:xfrm>
              <a:off x="2037" y="2970"/>
              <a:ext cx="2" cy="7"/>
            </a:xfrm>
            <a:prstGeom prst="rect">
              <a:avLst/>
            </a:prstGeom>
            <a:solidFill>
              <a:srgbClr val="ECECEC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2" name="Freeform 122"/>
            <p:cNvSpPr/>
            <p:nvPr/>
          </p:nvSpPr>
          <p:spPr bwMode="auto">
            <a:xfrm>
              <a:off x="2033" y="2970"/>
              <a:ext cx="1" cy="4"/>
            </a:xfrm>
            <a:custGeom>
              <a:avLst/>
              <a:gdLst>
                <a:gd name="T0" fmla="*/ 1 w 2"/>
                <a:gd name="T1" fmla="*/ 1 h 14"/>
                <a:gd name="T2" fmla="*/ 1 w 2"/>
                <a:gd name="T3" fmla="*/ 0 h 14"/>
                <a:gd name="T4" fmla="*/ 0 w 2"/>
                <a:gd name="T5" fmla="*/ 0 h 14"/>
                <a:gd name="T6" fmla="*/ 1 w 2"/>
                <a:gd name="T7" fmla="*/ 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4"/>
                <a:gd name="T14" fmla="*/ 2 w 2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4">
                  <a:moveTo>
                    <a:pt x="2" y="1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3" name="Freeform 123"/>
            <p:cNvSpPr/>
            <p:nvPr/>
          </p:nvSpPr>
          <p:spPr bwMode="auto">
            <a:xfrm>
              <a:off x="2034" y="2975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 h 5"/>
                <a:gd name="T4" fmla="*/ 1 w 2"/>
                <a:gd name="T5" fmla="*/ 1 h 5"/>
                <a:gd name="T6" fmla="*/ 0 w 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4" name="Freeform 124"/>
            <p:cNvSpPr/>
            <p:nvPr/>
          </p:nvSpPr>
          <p:spPr bwMode="auto">
            <a:xfrm>
              <a:off x="2032" y="2970"/>
              <a:ext cx="2" cy="7"/>
            </a:xfrm>
            <a:custGeom>
              <a:avLst/>
              <a:gdLst>
                <a:gd name="T0" fmla="*/ 1 w 5"/>
                <a:gd name="T1" fmla="*/ 2 h 22"/>
                <a:gd name="T2" fmla="*/ 1 w 5"/>
                <a:gd name="T3" fmla="*/ 2 h 22"/>
                <a:gd name="T4" fmla="*/ 1 w 5"/>
                <a:gd name="T5" fmla="*/ 1 h 22"/>
                <a:gd name="T6" fmla="*/ 0 w 5"/>
                <a:gd name="T7" fmla="*/ 0 h 22"/>
                <a:gd name="T8" fmla="*/ 0 w 5"/>
                <a:gd name="T9" fmla="*/ 0 h 22"/>
                <a:gd name="T10" fmla="*/ 0 w 5"/>
                <a:gd name="T11" fmla="*/ 2 h 22"/>
                <a:gd name="T12" fmla="*/ 1 w 5"/>
                <a:gd name="T13" fmla="*/ 2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22"/>
                <a:gd name="T23" fmla="*/ 5 w 5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22">
                  <a:moveTo>
                    <a:pt x="5" y="22"/>
                  </a:moveTo>
                  <a:lnTo>
                    <a:pt x="5" y="17"/>
                  </a:lnTo>
                  <a:lnTo>
                    <a:pt x="5" y="14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5" name="Rectangle 125"/>
            <p:cNvSpPr>
              <a:spLocks noChangeArrowheads="1"/>
            </p:cNvSpPr>
            <p:nvPr/>
          </p:nvSpPr>
          <p:spPr bwMode="auto">
            <a:xfrm>
              <a:off x="2030" y="2970"/>
              <a:ext cx="2" cy="7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6" name="Freeform 126"/>
            <p:cNvSpPr/>
            <p:nvPr/>
          </p:nvSpPr>
          <p:spPr bwMode="auto">
            <a:xfrm>
              <a:off x="2028" y="2970"/>
              <a:ext cx="2" cy="7"/>
            </a:xfrm>
            <a:custGeom>
              <a:avLst/>
              <a:gdLst>
                <a:gd name="T0" fmla="*/ 1 w 7"/>
                <a:gd name="T1" fmla="*/ 0 h 21"/>
                <a:gd name="T2" fmla="*/ 0 w 7"/>
                <a:gd name="T3" fmla="*/ 0 h 21"/>
                <a:gd name="T4" fmla="*/ 0 w 7"/>
                <a:gd name="T5" fmla="*/ 2 h 21"/>
                <a:gd name="T6" fmla="*/ 1 w 7"/>
                <a:gd name="T7" fmla="*/ 2 h 21"/>
                <a:gd name="T8" fmla="*/ 1 w 7"/>
                <a:gd name="T9" fmla="*/ 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1"/>
                <a:gd name="T17" fmla="*/ 7 w 7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1">
                  <a:moveTo>
                    <a:pt x="7" y="0"/>
                  </a:moveTo>
                  <a:lnTo>
                    <a:pt x="1" y="0"/>
                  </a:lnTo>
                  <a:lnTo>
                    <a:pt x="0" y="19"/>
                  </a:lnTo>
                  <a:lnTo>
                    <a:pt x="7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7" name="Freeform 127"/>
            <p:cNvSpPr/>
            <p:nvPr/>
          </p:nvSpPr>
          <p:spPr bwMode="auto">
            <a:xfrm>
              <a:off x="2045" y="2995"/>
              <a:ext cx="2" cy="1"/>
            </a:xfrm>
            <a:custGeom>
              <a:avLst/>
              <a:gdLst>
                <a:gd name="T0" fmla="*/ 0 w 5"/>
                <a:gd name="T1" fmla="*/ 0 h 1"/>
                <a:gd name="T2" fmla="*/ 1 w 5"/>
                <a:gd name="T3" fmla="*/ 1 h 1"/>
                <a:gd name="T4" fmla="*/ 1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5" y="1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8" name="Freeform 128"/>
            <p:cNvSpPr/>
            <p:nvPr/>
          </p:nvSpPr>
          <p:spPr bwMode="auto">
            <a:xfrm>
              <a:off x="2026" y="2970"/>
              <a:ext cx="2" cy="6"/>
            </a:xfrm>
            <a:custGeom>
              <a:avLst/>
              <a:gdLst>
                <a:gd name="T0" fmla="*/ 1 w 5"/>
                <a:gd name="T1" fmla="*/ 0 h 19"/>
                <a:gd name="T2" fmla="*/ 0 w 5"/>
                <a:gd name="T3" fmla="*/ 0 h 19"/>
                <a:gd name="T4" fmla="*/ 0 w 5"/>
                <a:gd name="T5" fmla="*/ 2 h 19"/>
                <a:gd name="T6" fmla="*/ 1 w 5"/>
                <a:gd name="T7" fmla="*/ 2 h 19"/>
                <a:gd name="T8" fmla="*/ 1 w 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9"/>
                <a:gd name="T17" fmla="*/ 5 w 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9">
                  <a:moveTo>
                    <a:pt x="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29" name="Freeform 129"/>
            <p:cNvSpPr/>
            <p:nvPr/>
          </p:nvSpPr>
          <p:spPr bwMode="auto">
            <a:xfrm>
              <a:off x="2025" y="2970"/>
              <a:ext cx="1" cy="6"/>
            </a:xfrm>
            <a:custGeom>
              <a:avLst/>
              <a:gdLst>
                <a:gd name="T0" fmla="*/ 0 w 5"/>
                <a:gd name="T1" fmla="*/ 0 h 19"/>
                <a:gd name="T2" fmla="*/ 0 w 5"/>
                <a:gd name="T3" fmla="*/ 0 h 19"/>
                <a:gd name="T4" fmla="*/ 0 w 5"/>
                <a:gd name="T5" fmla="*/ 0 h 19"/>
                <a:gd name="T6" fmla="*/ 0 w 5"/>
                <a:gd name="T7" fmla="*/ 0 h 19"/>
                <a:gd name="T8" fmla="*/ 0 w 5"/>
                <a:gd name="T9" fmla="*/ 2 h 19"/>
                <a:gd name="T10" fmla="*/ 0 w 5"/>
                <a:gd name="T11" fmla="*/ 2 h 19"/>
                <a:gd name="T12" fmla="*/ 0 w 5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9"/>
                <a:gd name="T23" fmla="*/ 5 w 5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9">
                  <a:moveTo>
                    <a:pt x="5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5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0" name="Freeform 130"/>
            <p:cNvSpPr/>
            <p:nvPr/>
          </p:nvSpPr>
          <p:spPr bwMode="auto">
            <a:xfrm>
              <a:off x="2021" y="2971"/>
              <a:ext cx="4" cy="5"/>
            </a:xfrm>
            <a:custGeom>
              <a:avLst/>
              <a:gdLst>
                <a:gd name="T0" fmla="*/ 2 w 10"/>
                <a:gd name="T1" fmla="*/ 0 h 15"/>
                <a:gd name="T2" fmla="*/ 0 w 10"/>
                <a:gd name="T3" fmla="*/ 2 h 15"/>
                <a:gd name="T4" fmla="*/ 2 w 10"/>
                <a:gd name="T5" fmla="*/ 2 h 15"/>
                <a:gd name="T6" fmla="*/ 2 w 10"/>
                <a:gd name="T7" fmla="*/ 2 h 15"/>
                <a:gd name="T8" fmla="*/ 2 w 10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5"/>
                <a:gd name="T17" fmla="*/ 10 w 10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5">
                  <a:moveTo>
                    <a:pt x="10" y="0"/>
                  </a:moveTo>
                  <a:lnTo>
                    <a:pt x="0" y="14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BFBFB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1" name="Freeform 131"/>
            <p:cNvSpPr/>
            <p:nvPr/>
          </p:nvSpPr>
          <p:spPr bwMode="auto">
            <a:xfrm>
              <a:off x="2025" y="2988"/>
              <a:ext cx="1" cy="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1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2" name="Freeform 132"/>
            <p:cNvSpPr/>
            <p:nvPr/>
          </p:nvSpPr>
          <p:spPr bwMode="auto">
            <a:xfrm>
              <a:off x="2023" y="2986"/>
              <a:ext cx="8" cy="8"/>
            </a:xfrm>
            <a:custGeom>
              <a:avLst/>
              <a:gdLst>
                <a:gd name="T0" fmla="*/ 1 w 25"/>
                <a:gd name="T1" fmla="*/ 1 h 23"/>
                <a:gd name="T2" fmla="*/ 1 w 25"/>
                <a:gd name="T3" fmla="*/ 1 h 23"/>
                <a:gd name="T4" fmla="*/ 1 w 25"/>
                <a:gd name="T5" fmla="*/ 1 h 23"/>
                <a:gd name="T6" fmla="*/ 1 w 25"/>
                <a:gd name="T7" fmla="*/ 2 h 23"/>
                <a:gd name="T8" fmla="*/ 0 w 25"/>
                <a:gd name="T9" fmla="*/ 2 h 23"/>
                <a:gd name="T10" fmla="*/ 0 w 25"/>
                <a:gd name="T11" fmla="*/ 2 h 23"/>
                <a:gd name="T12" fmla="*/ 0 w 25"/>
                <a:gd name="T13" fmla="*/ 2 h 23"/>
                <a:gd name="T14" fmla="*/ 0 w 25"/>
                <a:gd name="T15" fmla="*/ 3 h 23"/>
                <a:gd name="T16" fmla="*/ 1 w 25"/>
                <a:gd name="T17" fmla="*/ 2 h 23"/>
                <a:gd name="T18" fmla="*/ 2 w 25"/>
                <a:gd name="T19" fmla="*/ 1 h 23"/>
                <a:gd name="T20" fmla="*/ 3 w 25"/>
                <a:gd name="T21" fmla="*/ 0 h 23"/>
                <a:gd name="T22" fmla="*/ 2 w 25"/>
                <a:gd name="T23" fmla="*/ 0 h 23"/>
                <a:gd name="T24" fmla="*/ 1 w 25"/>
                <a:gd name="T25" fmla="*/ 0 h 23"/>
                <a:gd name="T26" fmla="*/ 1 w 25"/>
                <a:gd name="T27" fmla="*/ 1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5"/>
                <a:gd name="T43" fmla="*/ 0 h 23"/>
                <a:gd name="T44" fmla="*/ 25 w 25"/>
                <a:gd name="T45" fmla="*/ 23 h 2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5" h="23">
                  <a:moveTo>
                    <a:pt x="7" y="6"/>
                  </a:moveTo>
                  <a:lnTo>
                    <a:pt x="6" y="9"/>
                  </a:lnTo>
                  <a:lnTo>
                    <a:pt x="6" y="10"/>
                  </a:lnTo>
                  <a:lnTo>
                    <a:pt x="6" y="14"/>
                  </a:lnTo>
                  <a:lnTo>
                    <a:pt x="4" y="19"/>
                  </a:lnTo>
                  <a:lnTo>
                    <a:pt x="4" y="20"/>
                  </a:lnTo>
                  <a:lnTo>
                    <a:pt x="3" y="21"/>
                  </a:lnTo>
                  <a:lnTo>
                    <a:pt x="0" y="23"/>
                  </a:lnTo>
                  <a:lnTo>
                    <a:pt x="12" y="18"/>
                  </a:lnTo>
                  <a:lnTo>
                    <a:pt x="18" y="7"/>
                  </a:lnTo>
                  <a:lnTo>
                    <a:pt x="25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3" name="Freeform 133"/>
            <p:cNvSpPr/>
            <p:nvPr/>
          </p:nvSpPr>
          <p:spPr bwMode="auto">
            <a:xfrm>
              <a:off x="2024" y="299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4" name="Line 134"/>
            <p:cNvSpPr>
              <a:spLocks noChangeShapeType="1"/>
            </p:cNvSpPr>
            <p:nvPr/>
          </p:nvSpPr>
          <p:spPr bwMode="auto">
            <a:xfrm flipH="1">
              <a:off x="1974" y="2241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5" name="Line 135"/>
            <p:cNvSpPr>
              <a:spLocks noChangeShapeType="1"/>
            </p:cNvSpPr>
            <p:nvPr/>
          </p:nvSpPr>
          <p:spPr bwMode="auto">
            <a:xfrm flipH="1">
              <a:off x="1974" y="2263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6" name="Line 136"/>
            <p:cNvSpPr>
              <a:spLocks noChangeShapeType="1"/>
            </p:cNvSpPr>
            <p:nvPr/>
          </p:nvSpPr>
          <p:spPr bwMode="auto">
            <a:xfrm flipH="1">
              <a:off x="1974" y="1583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7" name="Line 137"/>
            <p:cNvSpPr>
              <a:spLocks noChangeShapeType="1"/>
            </p:cNvSpPr>
            <p:nvPr/>
          </p:nvSpPr>
          <p:spPr bwMode="auto">
            <a:xfrm flipH="1">
              <a:off x="1976" y="2475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8" name="Line 138"/>
            <p:cNvSpPr>
              <a:spLocks noChangeShapeType="1"/>
            </p:cNvSpPr>
            <p:nvPr/>
          </p:nvSpPr>
          <p:spPr bwMode="auto">
            <a:xfrm flipH="1">
              <a:off x="1975" y="1606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39" name="Line 139"/>
            <p:cNvSpPr>
              <a:spLocks noChangeShapeType="1"/>
            </p:cNvSpPr>
            <p:nvPr/>
          </p:nvSpPr>
          <p:spPr bwMode="auto">
            <a:xfrm flipH="1">
              <a:off x="1975" y="2307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0" name="Line 140"/>
            <p:cNvSpPr>
              <a:spLocks noChangeShapeType="1"/>
            </p:cNvSpPr>
            <p:nvPr/>
          </p:nvSpPr>
          <p:spPr bwMode="auto">
            <a:xfrm flipH="1">
              <a:off x="1976" y="2399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1" name="Line 141"/>
            <p:cNvSpPr>
              <a:spLocks noChangeShapeType="1"/>
            </p:cNvSpPr>
            <p:nvPr/>
          </p:nvSpPr>
          <p:spPr bwMode="auto">
            <a:xfrm flipH="1">
              <a:off x="1976" y="2378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2" name="Line 142"/>
            <p:cNvSpPr>
              <a:spLocks noChangeShapeType="1"/>
            </p:cNvSpPr>
            <p:nvPr/>
          </p:nvSpPr>
          <p:spPr bwMode="auto">
            <a:xfrm flipH="1">
              <a:off x="1974" y="979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3" name="Line 143"/>
            <p:cNvSpPr>
              <a:spLocks noChangeShapeType="1"/>
            </p:cNvSpPr>
            <p:nvPr/>
          </p:nvSpPr>
          <p:spPr bwMode="auto">
            <a:xfrm flipH="1">
              <a:off x="1974" y="957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4" name="Line 144"/>
            <p:cNvSpPr>
              <a:spLocks noChangeShapeType="1"/>
            </p:cNvSpPr>
            <p:nvPr/>
          </p:nvSpPr>
          <p:spPr bwMode="auto">
            <a:xfrm flipH="1">
              <a:off x="1974" y="1071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5" name="Line 145"/>
            <p:cNvSpPr>
              <a:spLocks noChangeShapeType="1"/>
            </p:cNvSpPr>
            <p:nvPr/>
          </p:nvSpPr>
          <p:spPr bwMode="auto">
            <a:xfrm flipH="1">
              <a:off x="1975" y="1024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6" name="Line 146"/>
            <p:cNvSpPr>
              <a:spLocks noChangeShapeType="1"/>
            </p:cNvSpPr>
            <p:nvPr/>
          </p:nvSpPr>
          <p:spPr bwMode="auto">
            <a:xfrm flipH="1">
              <a:off x="1974" y="1001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7" name="Line 147"/>
            <p:cNvSpPr>
              <a:spLocks noChangeShapeType="1"/>
            </p:cNvSpPr>
            <p:nvPr/>
          </p:nvSpPr>
          <p:spPr bwMode="auto">
            <a:xfrm flipH="1">
              <a:off x="1974" y="1048"/>
              <a:ext cx="33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8" name="Line 148"/>
            <p:cNvSpPr>
              <a:spLocks noChangeShapeType="1"/>
            </p:cNvSpPr>
            <p:nvPr/>
          </p:nvSpPr>
          <p:spPr bwMode="auto">
            <a:xfrm flipH="1">
              <a:off x="1975" y="2450"/>
              <a:ext cx="33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49" name="Line 149"/>
            <p:cNvSpPr>
              <a:spLocks noChangeShapeType="1"/>
            </p:cNvSpPr>
            <p:nvPr/>
          </p:nvSpPr>
          <p:spPr bwMode="auto">
            <a:xfrm flipH="1">
              <a:off x="1974" y="1795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0" name="Line 150"/>
            <p:cNvSpPr>
              <a:spLocks noChangeShapeType="1"/>
            </p:cNvSpPr>
            <p:nvPr/>
          </p:nvSpPr>
          <p:spPr bwMode="auto">
            <a:xfrm flipH="1">
              <a:off x="1974" y="2568"/>
              <a:ext cx="3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1" name="Line 151"/>
            <p:cNvSpPr>
              <a:spLocks noChangeShapeType="1"/>
            </p:cNvSpPr>
            <p:nvPr/>
          </p:nvSpPr>
          <p:spPr bwMode="auto">
            <a:xfrm flipH="1">
              <a:off x="1975" y="1137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2" name="Line 152"/>
            <p:cNvSpPr>
              <a:spLocks noChangeShapeType="1"/>
            </p:cNvSpPr>
            <p:nvPr/>
          </p:nvSpPr>
          <p:spPr bwMode="auto">
            <a:xfrm flipH="1">
              <a:off x="1974" y="1093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3" name="Line 153"/>
            <p:cNvSpPr>
              <a:spLocks noChangeShapeType="1"/>
            </p:cNvSpPr>
            <p:nvPr/>
          </p:nvSpPr>
          <p:spPr bwMode="auto">
            <a:xfrm flipH="1">
              <a:off x="1974" y="1231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4" name="Line 154"/>
            <p:cNvSpPr>
              <a:spLocks noChangeShapeType="1"/>
            </p:cNvSpPr>
            <p:nvPr/>
          </p:nvSpPr>
          <p:spPr bwMode="auto">
            <a:xfrm flipH="1">
              <a:off x="1975" y="125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5" name="Line 155"/>
            <p:cNvSpPr>
              <a:spLocks noChangeShapeType="1"/>
            </p:cNvSpPr>
            <p:nvPr/>
          </p:nvSpPr>
          <p:spPr bwMode="auto">
            <a:xfrm flipH="1">
              <a:off x="1974" y="1188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6" name="Line 156"/>
            <p:cNvSpPr>
              <a:spLocks noChangeShapeType="1"/>
            </p:cNvSpPr>
            <p:nvPr/>
          </p:nvSpPr>
          <p:spPr bwMode="auto">
            <a:xfrm flipH="1">
              <a:off x="1974" y="1209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7" name="Line 157"/>
            <p:cNvSpPr>
              <a:spLocks noChangeShapeType="1"/>
            </p:cNvSpPr>
            <p:nvPr/>
          </p:nvSpPr>
          <p:spPr bwMode="auto">
            <a:xfrm flipH="1">
              <a:off x="1974" y="111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8" name="Line 158"/>
            <p:cNvSpPr>
              <a:spLocks noChangeShapeType="1"/>
            </p:cNvSpPr>
            <p:nvPr/>
          </p:nvSpPr>
          <p:spPr bwMode="auto">
            <a:xfrm flipH="1">
              <a:off x="1973" y="1281"/>
              <a:ext cx="33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59" name="Line 159"/>
            <p:cNvSpPr>
              <a:spLocks noChangeShapeType="1"/>
            </p:cNvSpPr>
            <p:nvPr/>
          </p:nvSpPr>
          <p:spPr bwMode="auto">
            <a:xfrm flipH="1">
              <a:off x="1974" y="1421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0" name="Line 160"/>
            <p:cNvSpPr>
              <a:spLocks noChangeShapeType="1"/>
            </p:cNvSpPr>
            <p:nvPr/>
          </p:nvSpPr>
          <p:spPr bwMode="auto">
            <a:xfrm flipH="1">
              <a:off x="1974" y="1442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1" name="Line 161"/>
            <p:cNvSpPr>
              <a:spLocks noChangeShapeType="1"/>
            </p:cNvSpPr>
            <p:nvPr/>
          </p:nvSpPr>
          <p:spPr bwMode="auto">
            <a:xfrm flipH="1">
              <a:off x="1974" y="1307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2" name="Line 162"/>
            <p:cNvSpPr>
              <a:spLocks noChangeShapeType="1"/>
            </p:cNvSpPr>
            <p:nvPr/>
          </p:nvSpPr>
          <p:spPr bwMode="auto">
            <a:xfrm flipH="1">
              <a:off x="1975" y="1373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3" name="Line 163"/>
            <p:cNvSpPr>
              <a:spLocks noChangeShapeType="1"/>
            </p:cNvSpPr>
            <p:nvPr/>
          </p:nvSpPr>
          <p:spPr bwMode="auto">
            <a:xfrm flipH="1">
              <a:off x="1974" y="1349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4" name="Line 164"/>
            <p:cNvSpPr>
              <a:spLocks noChangeShapeType="1"/>
            </p:cNvSpPr>
            <p:nvPr/>
          </p:nvSpPr>
          <p:spPr bwMode="auto">
            <a:xfrm flipH="1">
              <a:off x="1974" y="1328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5" name="Line 165"/>
            <p:cNvSpPr>
              <a:spLocks noChangeShapeType="1"/>
            </p:cNvSpPr>
            <p:nvPr/>
          </p:nvSpPr>
          <p:spPr bwMode="auto">
            <a:xfrm flipH="1">
              <a:off x="1976" y="2497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6" name="Line 166"/>
            <p:cNvSpPr>
              <a:spLocks noChangeShapeType="1"/>
            </p:cNvSpPr>
            <p:nvPr/>
          </p:nvSpPr>
          <p:spPr bwMode="auto">
            <a:xfrm flipH="1">
              <a:off x="1973" y="1514"/>
              <a:ext cx="33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7" name="Line 167"/>
            <p:cNvSpPr>
              <a:spLocks noChangeShapeType="1"/>
            </p:cNvSpPr>
            <p:nvPr/>
          </p:nvSpPr>
          <p:spPr bwMode="auto">
            <a:xfrm flipH="1">
              <a:off x="1974" y="146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8" name="Line 168"/>
            <p:cNvSpPr>
              <a:spLocks noChangeShapeType="1"/>
            </p:cNvSpPr>
            <p:nvPr/>
          </p:nvSpPr>
          <p:spPr bwMode="auto">
            <a:xfrm flipH="1">
              <a:off x="1977" y="2541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69" name="Line 169"/>
            <p:cNvSpPr>
              <a:spLocks noChangeShapeType="1"/>
            </p:cNvSpPr>
            <p:nvPr/>
          </p:nvSpPr>
          <p:spPr bwMode="auto">
            <a:xfrm flipH="1">
              <a:off x="1974" y="1540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0" name="Line 170"/>
            <p:cNvSpPr>
              <a:spLocks noChangeShapeType="1"/>
            </p:cNvSpPr>
            <p:nvPr/>
          </p:nvSpPr>
          <p:spPr bwMode="auto">
            <a:xfrm flipH="1">
              <a:off x="1974" y="1561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1" name="Line 171"/>
            <p:cNvSpPr>
              <a:spLocks noChangeShapeType="1"/>
            </p:cNvSpPr>
            <p:nvPr/>
          </p:nvSpPr>
          <p:spPr bwMode="auto">
            <a:xfrm flipH="1">
              <a:off x="1975" y="1955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2" name="Line 172"/>
            <p:cNvSpPr>
              <a:spLocks noChangeShapeType="1"/>
            </p:cNvSpPr>
            <p:nvPr/>
          </p:nvSpPr>
          <p:spPr bwMode="auto">
            <a:xfrm flipH="1">
              <a:off x="1974" y="1889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3" name="Line 173"/>
            <p:cNvSpPr>
              <a:spLocks noChangeShapeType="1"/>
            </p:cNvSpPr>
            <p:nvPr/>
          </p:nvSpPr>
          <p:spPr bwMode="auto">
            <a:xfrm flipH="1">
              <a:off x="1975" y="1487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4" name="Line 174"/>
            <p:cNvSpPr>
              <a:spLocks noChangeShapeType="1"/>
            </p:cNvSpPr>
            <p:nvPr/>
          </p:nvSpPr>
          <p:spPr bwMode="auto">
            <a:xfrm flipH="1">
              <a:off x="1974" y="1655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5" name="Line 175"/>
            <p:cNvSpPr>
              <a:spLocks noChangeShapeType="1"/>
            </p:cNvSpPr>
            <p:nvPr/>
          </p:nvSpPr>
          <p:spPr bwMode="auto">
            <a:xfrm flipH="1">
              <a:off x="1974" y="177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6" name="Line 176"/>
            <p:cNvSpPr>
              <a:spLocks noChangeShapeType="1"/>
            </p:cNvSpPr>
            <p:nvPr/>
          </p:nvSpPr>
          <p:spPr bwMode="auto">
            <a:xfrm flipH="1">
              <a:off x="1974" y="1931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7" name="Line 177"/>
            <p:cNvSpPr>
              <a:spLocks noChangeShapeType="1"/>
            </p:cNvSpPr>
            <p:nvPr/>
          </p:nvSpPr>
          <p:spPr bwMode="auto">
            <a:xfrm flipH="1">
              <a:off x="1974" y="1816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8" name="Line 178"/>
            <p:cNvSpPr>
              <a:spLocks noChangeShapeType="1"/>
            </p:cNvSpPr>
            <p:nvPr/>
          </p:nvSpPr>
          <p:spPr bwMode="auto">
            <a:xfrm flipH="1">
              <a:off x="1974" y="1676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79" name="Line 179"/>
            <p:cNvSpPr>
              <a:spLocks noChangeShapeType="1"/>
            </p:cNvSpPr>
            <p:nvPr/>
          </p:nvSpPr>
          <p:spPr bwMode="auto">
            <a:xfrm flipH="1">
              <a:off x="1973" y="1748"/>
              <a:ext cx="33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0" name="Line 180"/>
            <p:cNvSpPr>
              <a:spLocks noChangeShapeType="1"/>
            </p:cNvSpPr>
            <p:nvPr/>
          </p:nvSpPr>
          <p:spPr bwMode="auto">
            <a:xfrm flipH="1">
              <a:off x="1975" y="1721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1" name="Line 181"/>
            <p:cNvSpPr>
              <a:spLocks noChangeShapeType="1"/>
            </p:cNvSpPr>
            <p:nvPr/>
          </p:nvSpPr>
          <p:spPr bwMode="auto">
            <a:xfrm flipH="1">
              <a:off x="1974" y="1698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2" name="Line 182"/>
            <p:cNvSpPr>
              <a:spLocks noChangeShapeType="1"/>
            </p:cNvSpPr>
            <p:nvPr/>
          </p:nvSpPr>
          <p:spPr bwMode="auto">
            <a:xfrm flipH="1">
              <a:off x="1974" y="2008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3" name="Line 183"/>
            <p:cNvSpPr>
              <a:spLocks noChangeShapeType="1"/>
            </p:cNvSpPr>
            <p:nvPr/>
          </p:nvSpPr>
          <p:spPr bwMode="auto">
            <a:xfrm flipH="1">
              <a:off x="1975" y="1840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4" name="Line 184"/>
            <p:cNvSpPr>
              <a:spLocks noChangeShapeType="1"/>
            </p:cNvSpPr>
            <p:nvPr/>
          </p:nvSpPr>
          <p:spPr bwMode="auto">
            <a:xfrm flipH="1">
              <a:off x="1973" y="1982"/>
              <a:ext cx="33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5" name="Line 185"/>
            <p:cNvSpPr>
              <a:spLocks noChangeShapeType="1"/>
            </p:cNvSpPr>
            <p:nvPr/>
          </p:nvSpPr>
          <p:spPr bwMode="auto">
            <a:xfrm flipH="1">
              <a:off x="1974" y="1910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6" name="Line 186"/>
            <p:cNvSpPr>
              <a:spLocks noChangeShapeType="1"/>
            </p:cNvSpPr>
            <p:nvPr/>
          </p:nvSpPr>
          <p:spPr bwMode="auto">
            <a:xfrm flipH="1">
              <a:off x="1974" y="228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7" name="Line 187"/>
            <p:cNvSpPr>
              <a:spLocks noChangeShapeType="1"/>
            </p:cNvSpPr>
            <p:nvPr/>
          </p:nvSpPr>
          <p:spPr bwMode="auto">
            <a:xfrm flipH="1">
              <a:off x="1976" y="2356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8" name="Line 188"/>
            <p:cNvSpPr>
              <a:spLocks noChangeShapeType="1"/>
            </p:cNvSpPr>
            <p:nvPr/>
          </p:nvSpPr>
          <p:spPr bwMode="auto">
            <a:xfrm flipH="1">
              <a:off x="1974" y="2122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89" name="Line 189"/>
            <p:cNvSpPr>
              <a:spLocks noChangeShapeType="1"/>
            </p:cNvSpPr>
            <p:nvPr/>
          </p:nvSpPr>
          <p:spPr bwMode="auto">
            <a:xfrm flipH="1">
              <a:off x="1976" y="2518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0" name="Line 190"/>
            <p:cNvSpPr>
              <a:spLocks noChangeShapeType="1"/>
            </p:cNvSpPr>
            <p:nvPr/>
          </p:nvSpPr>
          <p:spPr bwMode="auto">
            <a:xfrm flipH="1">
              <a:off x="1974" y="2050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1" name="Line 191"/>
            <p:cNvSpPr>
              <a:spLocks noChangeShapeType="1"/>
            </p:cNvSpPr>
            <p:nvPr/>
          </p:nvSpPr>
          <p:spPr bwMode="auto">
            <a:xfrm flipH="1">
              <a:off x="1974" y="2029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2" name="Line 192"/>
            <p:cNvSpPr>
              <a:spLocks noChangeShapeType="1"/>
            </p:cNvSpPr>
            <p:nvPr/>
          </p:nvSpPr>
          <p:spPr bwMode="auto">
            <a:xfrm flipH="1">
              <a:off x="1974" y="2165"/>
              <a:ext cx="26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3" name="Line 193"/>
            <p:cNvSpPr>
              <a:spLocks noChangeShapeType="1"/>
            </p:cNvSpPr>
            <p:nvPr/>
          </p:nvSpPr>
          <p:spPr bwMode="auto">
            <a:xfrm flipH="1">
              <a:off x="1975" y="2189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4" name="Line 194"/>
            <p:cNvSpPr>
              <a:spLocks noChangeShapeType="1"/>
            </p:cNvSpPr>
            <p:nvPr/>
          </p:nvSpPr>
          <p:spPr bwMode="auto">
            <a:xfrm flipH="1">
              <a:off x="1974" y="214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5" name="Line 195"/>
            <p:cNvSpPr>
              <a:spLocks noChangeShapeType="1"/>
            </p:cNvSpPr>
            <p:nvPr/>
          </p:nvSpPr>
          <p:spPr bwMode="auto">
            <a:xfrm flipH="1">
              <a:off x="1975" y="2074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6" name="Line 196"/>
            <p:cNvSpPr>
              <a:spLocks noChangeShapeType="1"/>
            </p:cNvSpPr>
            <p:nvPr/>
          </p:nvSpPr>
          <p:spPr bwMode="auto">
            <a:xfrm flipH="1">
              <a:off x="1977" y="2423"/>
              <a:ext cx="26" cy="1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7" name="Line 197"/>
            <p:cNvSpPr>
              <a:spLocks noChangeShapeType="1"/>
            </p:cNvSpPr>
            <p:nvPr/>
          </p:nvSpPr>
          <p:spPr bwMode="auto">
            <a:xfrm flipH="1">
              <a:off x="1973" y="2216"/>
              <a:ext cx="33" cy="2"/>
            </a:xfrm>
            <a:prstGeom prst="line">
              <a:avLst/>
            </a:prstGeom>
            <a:noFill/>
            <a:ln w="7938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8" name="Freeform 198"/>
            <p:cNvSpPr/>
            <p:nvPr/>
          </p:nvSpPr>
          <p:spPr bwMode="auto">
            <a:xfrm>
              <a:off x="1973" y="735"/>
              <a:ext cx="118" cy="2300"/>
            </a:xfrm>
            <a:custGeom>
              <a:avLst/>
              <a:gdLst>
                <a:gd name="T0" fmla="*/ 4 w 353"/>
                <a:gd name="T1" fmla="*/ 744 h 6900"/>
                <a:gd name="T2" fmla="*/ 2 w 353"/>
                <a:gd name="T3" fmla="*/ 738 h 6900"/>
                <a:gd name="T4" fmla="*/ 1 w 353"/>
                <a:gd name="T5" fmla="*/ 731 h 6900"/>
                <a:gd name="T6" fmla="*/ 0 w 353"/>
                <a:gd name="T7" fmla="*/ 724 h 6900"/>
                <a:gd name="T8" fmla="*/ 0 w 353"/>
                <a:gd name="T9" fmla="*/ 533 h 6900"/>
                <a:gd name="T10" fmla="*/ 0 w 353"/>
                <a:gd name="T11" fmla="*/ 416 h 6900"/>
                <a:gd name="T12" fmla="*/ 0 w 353"/>
                <a:gd name="T13" fmla="*/ 260 h 6900"/>
                <a:gd name="T14" fmla="*/ 0 w 353"/>
                <a:gd name="T15" fmla="*/ 143 h 6900"/>
                <a:gd name="T16" fmla="*/ 0 w 353"/>
                <a:gd name="T17" fmla="*/ 37 h 6900"/>
                <a:gd name="T18" fmla="*/ 1 w 353"/>
                <a:gd name="T19" fmla="*/ 29 h 6900"/>
                <a:gd name="T20" fmla="*/ 2 w 353"/>
                <a:gd name="T21" fmla="*/ 22 h 6900"/>
                <a:gd name="T22" fmla="*/ 4 w 353"/>
                <a:gd name="T23" fmla="*/ 15 h 6900"/>
                <a:gd name="T24" fmla="*/ 7 w 353"/>
                <a:gd name="T25" fmla="*/ 9 h 6900"/>
                <a:gd name="T26" fmla="*/ 10 w 353"/>
                <a:gd name="T27" fmla="*/ 5 h 6900"/>
                <a:gd name="T28" fmla="*/ 14 w 353"/>
                <a:gd name="T29" fmla="*/ 2 h 6900"/>
                <a:gd name="T30" fmla="*/ 18 w 353"/>
                <a:gd name="T31" fmla="*/ 0 h 6900"/>
                <a:gd name="T32" fmla="*/ 22 w 353"/>
                <a:gd name="T33" fmla="*/ 0 h 6900"/>
                <a:gd name="T34" fmla="*/ 25 w 353"/>
                <a:gd name="T35" fmla="*/ 2 h 6900"/>
                <a:gd name="T36" fmla="*/ 29 w 353"/>
                <a:gd name="T37" fmla="*/ 5 h 6900"/>
                <a:gd name="T38" fmla="*/ 32 w 353"/>
                <a:gd name="T39" fmla="*/ 9 h 6900"/>
                <a:gd name="T40" fmla="*/ 35 w 353"/>
                <a:gd name="T41" fmla="*/ 15 h 6900"/>
                <a:gd name="T42" fmla="*/ 37 w 353"/>
                <a:gd name="T43" fmla="*/ 22 h 6900"/>
                <a:gd name="T44" fmla="*/ 38 w 353"/>
                <a:gd name="T45" fmla="*/ 29 h 6900"/>
                <a:gd name="T46" fmla="*/ 39 w 353"/>
                <a:gd name="T47" fmla="*/ 37 h 6900"/>
                <a:gd name="T48" fmla="*/ 39 w 353"/>
                <a:gd name="T49" fmla="*/ 720 h 6900"/>
                <a:gd name="T50" fmla="*/ 39 w 353"/>
                <a:gd name="T51" fmla="*/ 720 h 6900"/>
                <a:gd name="T52" fmla="*/ 39 w 353"/>
                <a:gd name="T53" fmla="*/ 722 h 6900"/>
                <a:gd name="T54" fmla="*/ 39 w 353"/>
                <a:gd name="T55" fmla="*/ 723 h 6900"/>
                <a:gd name="T56" fmla="*/ 39 w 353"/>
                <a:gd name="T57" fmla="*/ 725 h 6900"/>
                <a:gd name="T58" fmla="*/ 39 w 353"/>
                <a:gd name="T59" fmla="*/ 730 h 6900"/>
                <a:gd name="T60" fmla="*/ 38 w 353"/>
                <a:gd name="T61" fmla="*/ 735 h 6900"/>
                <a:gd name="T62" fmla="*/ 37 w 353"/>
                <a:gd name="T63" fmla="*/ 739 h 69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3"/>
                <a:gd name="T97" fmla="*/ 0 h 6900"/>
                <a:gd name="T98" fmla="*/ 353 w 353"/>
                <a:gd name="T99" fmla="*/ 6900 h 69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3" h="6900">
                  <a:moveTo>
                    <a:pt x="46" y="6728"/>
                  </a:moveTo>
                  <a:lnTo>
                    <a:pt x="33" y="6700"/>
                  </a:lnTo>
                  <a:lnTo>
                    <a:pt x="24" y="6672"/>
                  </a:lnTo>
                  <a:lnTo>
                    <a:pt x="16" y="6643"/>
                  </a:lnTo>
                  <a:lnTo>
                    <a:pt x="11" y="6612"/>
                  </a:lnTo>
                  <a:lnTo>
                    <a:pt x="5" y="6580"/>
                  </a:lnTo>
                  <a:lnTo>
                    <a:pt x="2" y="6547"/>
                  </a:lnTo>
                  <a:lnTo>
                    <a:pt x="0" y="6513"/>
                  </a:lnTo>
                  <a:lnTo>
                    <a:pt x="0" y="6479"/>
                  </a:lnTo>
                  <a:lnTo>
                    <a:pt x="0" y="4795"/>
                  </a:lnTo>
                  <a:lnTo>
                    <a:pt x="0" y="4442"/>
                  </a:lnTo>
                  <a:lnTo>
                    <a:pt x="0" y="3741"/>
                  </a:lnTo>
                  <a:lnTo>
                    <a:pt x="0" y="3038"/>
                  </a:lnTo>
                  <a:lnTo>
                    <a:pt x="0" y="2336"/>
                  </a:lnTo>
                  <a:lnTo>
                    <a:pt x="0" y="1638"/>
                  </a:lnTo>
                  <a:lnTo>
                    <a:pt x="0" y="1286"/>
                  </a:lnTo>
                  <a:lnTo>
                    <a:pt x="0" y="375"/>
                  </a:lnTo>
                  <a:lnTo>
                    <a:pt x="0" y="336"/>
                  </a:lnTo>
                  <a:lnTo>
                    <a:pt x="3" y="299"/>
                  </a:lnTo>
                  <a:lnTo>
                    <a:pt x="6" y="264"/>
                  </a:lnTo>
                  <a:lnTo>
                    <a:pt x="13" y="231"/>
                  </a:lnTo>
                  <a:lnTo>
                    <a:pt x="20" y="198"/>
                  </a:lnTo>
                  <a:lnTo>
                    <a:pt x="29" y="168"/>
                  </a:lnTo>
                  <a:lnTo>
                    <a:pt x="39" y="138"/>
                  </a:lnTo>
                  <a:lnTo>
                    <a:pt x="53" y="111"/>
                  </a:lnTo>
                  <a:lnTo>
                    <a:pt x="65" y="84"/>
                  </a:lnTo>
                  <a:lnTo>
                    <a:pt x="79" y="62"/>
                  </a:lnTo>
                  <a:lnTo>
                    <a:pt x="93" y="42"/>
                  </a:lnTo>
                  <a:lnTo>
                    <a:pt x="109" y="27"/>
                  </a:lnTo>
                  <a:lnTo>
                    <a:pt x="124" y="14"/>
                  </a:lnTo>
                  <a:lnTo>
                    <a:pt x="142" y="6"/>
                  </a:lnTo>
                  <a:lnTo>
                    <a:pt x="159" y="1"/>
                  </a:lnTo>
                  <a:lnTo>
                    <a:pt x="177" y="0"/>
                  </a:lnTo>
                  <a:lnTo>
                    <a:pt x="194" y="1"/>
                  </a:lnTo>
                  <a:lnTo>
                    <a:pt x="211" y="6"/>
                  </a:lnTo>
                  <a:lnTo>
                    <a:pt x="227" y="14"/>
                  </a:lnTo>
                  <a:lnTo>
                    <a:pt x="244" y="27"/>
                  </a:lnTo>
                  <a:lnTo>
                    <a:pt x="258" y="42"/>
                  </a:lnTo>
                  <a:lnTo>
                    <a:pt x="273" y="62"/>
                  </a:lnTo>
                  <a:lnTo>
                    <a:pt x="287" y="84"/>
                  </a:lnTo>
                  <a:lnTo>
                    <a:pt x="301" y="111"/>
                  </a:lnTo>
                  <a:lnTo>
                    <a:pt x="312" y="138"/>
                  </a:lnTo>
                  <a:lnTo>
                    <a:pt x="322" y="168"/>
                  </a:lnTo>
                  <a:lnTo>
                    <a:pt x="332" y="198"/>
                  </a:lnTo>
                  <a:lnTo>
                    <a:pt x="340" y="231"/>
                  </a:lnTo>
                  <a:lnTo>
                    <a:pt x="345" y="264"/>
                  </a:lnTo>
                  <a:lnTo>
                    <a:pt x="349" y="299"/>
                  </a:lnTo>
                  <a:lnTo>
                    <a:pt x="352" y="336"/>
                  </a:lnTo>
                  <a:lnTo>
                    <a:pt x="353" y="375"/>
                  </a:lnTo>
                  <a:lnTo>
                    <a:pt x="353" y="6479"/>
                  </a:lnTo>
                  <a:lnTo>
                    <a:pt x="352" y="6481"/>
                  </a:lnTo>
                  <a:lnTo>
                    <a:pt x="352" y="6484"/>
                  </a:lnTo>
                  <a:lnTo>
                    <a:pt x="352" y="6490"/>
                  </a:lnTo>
                  <a:lnTo>
                    <a:pt x="352" y="6502"/>
                  </a:lnTo>
                  <a:lnTo>
                    <a:pt x="351" y="6504"/>
                  </a:lnTo>
                  <a:lnTo>
                    <a:pt x="351" y="6507"/>
                  </a:lnTo>
                  <a:lnTo>
                    <a:pt x="351" y="6513"/>
                  </a:lnTo>
                  <a:lnTo>
                    <a:pt x="351" y="6525"/>
                  </a:lnTo>
                  <a:lnTo>
                    <a:pt x="349" y="6547"/>
                  </a:lnTo>
                  <a:lnTo>
                    <a:pt x="348" y="6570"/>
                  </a:lnTo>
                  <a:lnTo>
                    <a:pt x="344" y="6591"/>
                  </a:lnTo>
                  <a:lnTo>
                    <a:pt x="341" y="6613"/>
                  </a:lnTo>
                  <a:lnTo>
                    <a:pt x="337" y="6633"/>
                  </a:lnTo>
                  <a:lnTo>
                    <a:pt x="333" y="6655"/>
                  </a:lnTo>
                  <a:lnTo>
                    <a:pt x="288" y="690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3999" name="Freeform 199"/>
            <p:cNvSpPr/>
            <p:nvPr/>
          </p:nvSpPr>
          <p:spPr bwMode="auto">
            <a:xfrm>
              <a:off x="2050" y="2992"/>
              <a:ext cx="19" cy="43"/>
            </a:xfrm>
            <a:custGeom>
              <a:avLst/>
              <a:gdLst>
                <a:gd name="T0" fmla="*/ 0 w 56"/>
                <a:gd name="T1" fmla="*/ 0 h 130"/>
                <a:gd name="T2" fmla="*/ 1 w 56"/>
                <a:gd name="T3" fmla="*/ 1 h 130"/>
                <a:gd name="T4" fmla="*/ 2 w 56"/>
                <a:gd name="T5" fmla="*/ 2 h 130"/>
                <a:gd name="T6" fmla="*/ 2 w 56"/>
                <a:gd name="T7" fmla="*/ 3 h 130"/>
                <a:gd name="T8" fmla="*/ 3 w 56"/>
                <a:gd name="T9" fmla="*/ 4 h 130"/>
                <a:gd name="T10" fmla="*/ 3 w 56"/>
                <a:gd name="T11" fmla="*/ 5 h 130"/>
                <a:gd name="T12" fmla="*/ 4 w 56"/>
                <a:gd name="T13" fmla="*/ 7 h 130"/>
                <a:gd name="T14" fmla="*/ 5 w 56"/>
                <a:gd name="T15" fmla="*/ 9 h 130"/>
                <a:gd name="T16" fmla="*/ 6 w 56"/>
                <a:gd name="T17" fmla="*/ 14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130"/>
                <a:gd name="T29" fmla="*/ 56 w 56"/>
                <a:gd name="T30" fmla="*/ 130 h 1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130">
                  <a:moveTo>
                    <a:pt x="0" y="0"/>
                  </a:moveTo>
                  <a:lnTo>
                    <a:pt x="7" y="8"/>
                  </a:lnTo>
                  <a:lnTo>
                    <a:pt x="14" y="18"/>
                  </a:lnTo>
                  <a:lnTo>
                    <a:pt x="20" y="28"/>
                  </a:lnTo>
                  <a:lnTo>
                    <a:pt x="27" y="40"/>
                  </a:lnTo>
                  <a:lnTo>
                    <a:pt x="28" y="44"/>
                  </a:lnTo>
                  <a:lnTo>
                    <a:pt x="36" y="64"/>
                  </a:lnTo>
                  <a:lnTo>
                    <a:pt x="44" y="85"/>
                  </a:lnTo>
                  <a:lnTo>
                    <a:pt x="56" y="13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0" name="Line 200"/>
            <p:cNvSpPr>
              <a:spLocks noChangeShapeType="1"/>
            </p:cNvSpPr>
            <p:nvPr/>
          </p:nvSpPr>
          <p:spPr bwMode="auto">
            <a:xfrm flipH="1" flipV="1">
              <a:off x="2022" y="950"/>
              <a:ext cx="1" cy="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1" name="Line 201"/>
            <p:cNvSpPr>
              <a:spLocks noChangeShapeType="1"/>
            </p:cNvSpPr>
            <p:nvPr/>
          </p:nvSpPr>
          <p:spPr bwMode="auto">
            <a:xfrm flipV="1">
              <a:off x="2022" y="904"/>
              <a:ext cx="1" cy="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2" name="Line 202"/>
            <p:cNvSpPr>
              <a:spLocks noChangeShapeType="1"/>
            </p:cNvSpPr>
            <p:nvPr/>
          </p:nvSpPr>
          <p:spPr bwMode="auto">
            <a:xfrm flipH="1">
              <a:off x="2037" y="937"/>
              <a:ext cx="1" cy="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3" name="Freeform 203"/>
            <p:cNvSpPr/>
            <p:nvPr/>
          </p:nvSpPr>
          <p:spPr bwMode="auto">
            <a:xfrm>
              <a:off x="1988" y="3018"/>
              <a:ext cx="84" cy="376"/>
            </a:xfrm>
            <a:custGeom>
              <a:avLst/>
              <a:gdLst>
                <a:gd name="T0" fmla="*/ 27 w 253"/>
                <a:gd name="T1" fmla="*/ 6 h 1127"/>
                <a:gd name="T2" fmla="*/ 27 w 253"/>
                <a:gd name="T3" fmla="*/ 9 h 1127"/>
                <a:gd name="T4" fmla="*/ 28 w 253"/>
                <a:gd name="T5" fmla="*/ 11 h 1127"/>
                <a:gd name="T6" fmla="*/ 28 w 253"/>
                <a:gd name="T7" fmla="*/ 14 h 1127"/>
                <a:gd name="T8" fmla="*/ 28 w 253"/>
                <a:gd name="T9" fmla="*/ 17 h 1127"/>
                <a:gd name="T10" fmla="*/ 28 w 253"/>
                <a:gd name="T11" fmla="*/ 95 h 1127"/>
                <a:gd name="T12" fmla="*/ 28 w 253"/>
                <a:gd name="T13" fmla="*/ 98 h 1127"/>
                <a:gd name="T14" fmla="*/ 28 w 253"/>
                <a:gd name="T15" fmla="*/ 101 h 1127"/>
                <a:gd name="T16" fmla="*/ 27 w 253"/>
                <a:gd name="T17" fmla="*/ 103 h 1127"/>
                <a:gd name="T18" fmla="*/ 27 w 253"/>
                <a:gd name="T19" fmla="*/ 103 h 1127"/>
                <a:gd name="T20" fmla="*/ 27 w 253"/>
                <a:gd name="T21" fmla="*/ 104 h 1127"/>
                <a:gd name="T22" fmla="*/ 27 w 253"/>
                <a:gd name="T23" fmla="*/ 107 h 1127"/>
                <a:gd name="T24" fmla="*/ 26 w 253"/>
                <a:gd name="T25" fmla="*/ 109 h 1127"/>
                <a:gd name="T26" fmla="*/ 26 w 253"/>
                <a:gd name="T27" fmla="*/ 112 h 1127"/>
                <a:gd name="T28" fmla="*/ 25 w 253"/>
                <a:gd name="T29" fmla="*/ 114 h 1127"/>
                <a:gd name="T30" fmla="*/ 24 w 253"/>
                <a:gd name="T31" fmla="*/ 117 h 1127"/>
                <a:gd name="T32" fmla="*/ 23 w 253"/>
                <a:gd name="T33" fmla="*/ 118 h 1127"/>
                <a:gd name="T34" fmla="*/ 22 w 253"/>
                <a:gd name="T35" fmla="*/ 119 h 1127"/>
                <a:gd name="T36" fmla="*/ 22 w 253"/>
                <a:gd name="T37" fmla="*/ 120 h 1127"/>
                <a:gd name="T38" fmla="*/ 21 w 253"/>
                <a:gd name="T39" fmla="*/ 121 h 1127"/>
                <a:gd name="T40" fmla="*/ 21 w 253"/>
                <a:gd name="T41" fmla="*/ 121 h 1127"/>
                <a:gd name="T42" fmla="*/ 21 w 253"/>
                <a:gd name="T43" fmla="*/ 121 h 1127"/>
                <a:gd name="T44" fmla="*/ 20 w 253"/>
                <a:gd name="T45" fmla="*/ 122 h 1127"/>
                <a:gd name="T46" fmla="*/ 19 w 253"/>
                <a:gd name="T47" fmla="*/ 123 h 1127"/>
                <a:gd name="T48" fmla="*/ 18 w 253"/>
                <a:gd name="T49" fmla="*/ 124 h 1127"/>
                <a:gd name="T50" fmla="*/ 17 w 253"/>
                <a:gd name="T51" fmla="*/ 124 h 1127"/>
                <a:gd name="T52" fmla="*/ 17 w 253"/>
                <a:gd name="T53" fmla="*/ 125 h 1127"/>
                <a:gd name="T54" fmla="*/ 16 w 253"/>
                <a:gd name="T55" fmla="*/ 125 h 1127"/>
                <a:gd name="T56" fmla="*/ 16 w 253"/>
                <a:gd name="T57" fmla="*/ 125 h 1127"/>
                <a:gd name="T58" fmla="*/ 16 w 253"/>
                <a:gd name="T59" fmla="*/ 125 h 1127"/>
                <a:gd name="T60" fmla="*/ 16 w 253"/>
                <a:gd name="T61" fmla="*/ 125 h 1127"/>
                <a:gd name="T62" fmla="*/ 15 w 253"/>
                <a:gd name="T63" fmla="*/ 125 h 1127"/>
                <a:gd name="T64" fmla="*/ 14 w 253"/>
                <a:gd name="T65" fmla="*/ 125 h 1127"/>
                <a:gd name="T66" fmla="*/ 13 w 253"/>
                <a:gd name="T67" fmla="*/ 125 h 1127"/>
                <a:gd name="T68" fmla="*/ 11 w 253"/>
                <a:gd name="T69" fmla="*/ 125 h 1127"/>
                <a:gd name="T70" fmla="*/ 10 w 253"/>
                <a:gd name="T71" fmla="*/ 124 h 1127"/>
                <a:gd name="T72" fmla="*/ 9 w 253"/>
                <a:gd name="T73" fmla="*/ 123 h 1127"/>
                <a:gd name="T74" fmla="*/ 7 w 253"/>
                <a:gd name="T75" fmla="*/ 122 h 1127"/>
                <a:gd name="T76" fmla="*/ 6 w 253"/>
                <a:gd name="T77" fmla="*/ 120 h 1127"/>
                <a:gd name="T78" fmla="*/ 5 w 253"/>
                <a:gd name="T79" fmla="*/ 118 h 1127"/>
                <a:gd name="T80" fmla="*/ 4 w 253"/>
                <a:gd name="T81" fmla="*/ 117 h 1127"/>
                <a:gd name="T82" fmla="*/ 3 w 253"/>
                <a:gd name="T83" fmla="*/ 114 h 1127"/>
                <a:gd name="T84" fmla="*/ 2 w 253"/>
                <a:gd name="T85" fmla="*/ 112 h 1127"/>
                <a:gd name="T86" fmla="*/ 1 w 253"/>
                <a:gd name="T87" fmla="*/ 109 h 1127"/>
                <a:gd name="T88" fmla="*/ 1 w 253"/>
                <a:gd name="T89" fmla="*/ 107 h 1127"/>
                <a:gd name="T90" fmla="*/ 0 w 253"/>
                <a:gd name="T91" fmla="*/ 104 h 1127"/>
                <a:gd name="T92" fmla="*/ 0 w 253"/>
                <a:gd name="T93" fmla="*/ 101 h 1127"/>
                <a:gd name="T94" fmla="*/ 0 w 253"/>
                <a:gd name="T95" fmla="*/ 98 h 1127"/>
                <a:gd name="T96" fmla="*/ 0 w 253"/>
                <a:gd name="T97" fmla="*/ 95 h 1127"/>
                <a:gd name="T98" fmla="*/ 0 w 253"/>
                <a:gd name="T99" fmla="*/ 17 h 1127"/>
                <a:gd name="T100" fmla="*/ 0 w 253"/>
                <a:gd name="T101" fmla="*/ 13 h 1127"/>
                <a:gd name="T102" fmla="*/ 1 w 253"/>
                <a:gd name="T103" fmla="*/ 8 h 1127"/>
                <a:gd name="T104" fmla="*/ 1 w 253"/>
                <a:gd name="T105" fmla="*/ 4 h 1127"/>
                <a:gd name="T106" fmla="*/ 3 w 253"/>
                <a:gd name="T107" fmla="*/ 0 h 112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53"/>
                <a:gd name="T163" fmla="*/ 0 h 1127"/>
                <a:gd name="T164" fmla="*/ 253 w 253"/>
                <a:gd name="T165" fmla="*/ 1127 h 112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53" h="1127">
                  <a:moveTo>
                    <a:pt x="243" y="52"/>
                  </a:moveTo>
                  <a:lnTo>
                    <a:pt x="247" y="77"/>
                  </a:lnTo>
                  <a:lnTo>
                    <a:pt x="250" y="103"/>
                  </a:lnTo>
                  <a:lnTo>
                    <a:pt x="252" y="129"/>
                  </a:lnTo>
                  <a:lnTo>
                    <a:pt x="253" y="157"/>
                  </a:lnTo>
                  <a:lnTo>
                    <a:pt x="253" y="858"/>
                  </a:lnTo>
                  <a:lnTo>
                    <a:pt x="252" y="884"/>
                  </a:lnTo>
                  <a:lnTo>
                    <a:pt x="250" y="911"/>
                  </a:lnTo>
                  <a:lnTo>
                    <a:pt x="248" y="923"/>
                  </a:lnTo>
                  <a:lnTo>
                    <a:pt x="247" y="929"/>
                  </a:lnTo>
                  <a:lnTo>
                    <a:pt x="247" y="936"/>
                  </a:lnTo>
                  <a:lnTo>
                    <a:pt x="243" y="961"/>
                  </a:lnTo>
                  <a:lnTo>
                    <a:pt x="237" y="984"/>
                  </a:lnTo>
                  <a:lnTo>
                    <a:pt x="231" y="1006"/>
                  </a:lnTo>
                  <a:lnTo>
                    <a:pt x="223" y="1027"/>
                  </a:lnTo>
                  <a:lnTo>
                    <a:pt x="215" y="1048"/>
                  </a:lnTo>
                  <a:lnTo>
                    <a:pt x="205" y="1065"/>
                  </a:lnTo>
                  <a:lnTo>
                    <a:pt x="200" y="1074"/>
                  </a:lnTo>
                  <a:lnTo>
                    <a:pt x="196" y="1082"/>
                  </a:lnTo>
                  <a:lnTo>
                    <a:pt x="189" y="1088"/>
                  </a:lnTo>
                  <a:lnTo>
                    <a:pt x="187" y="1089"/>
                  </a:lnTo>
                  <a:lnTo>
                    <a:pt x="186" y="1091"/>
                  </a:lnTo>
                  <a:lnTo>
                    <a:pt x="184" y="1095"/>
                  </a:lnTo>
                  <a:lnTo>
                    <a:pt x="174" y="1107"/>
                  </a:lnTo>
                  <a:lnTo>
                    <a:pt x="162" y="1115"/>
                  </a:lnTo>
                  <a:lnTo>
                    <a:pt x="156" y="1118"/>
                  </a:lnTo>
                  <a:lnTo>
                    <a:pt x="151" y="1122"/>
                  </a:lnTo>
                  <a:lnTo>
                    <a:pt x="147" y="1122"/>
                  </a:lnTo>
                  <a:lnTo>
                    <a:pt x="145" y="1122"/>
                  </a:lnTo>
                  <a:lnTo>
                    <a:pt x="144" y="1122"/>
                  </a:lnTo>
                  <a:lnTo>
                    <a:pt x="144" y="1123"/>
                  </a:lnTo>
                  <a:lnTo>
                    <a:pt x="138" y="1125"/>
                  </a:lnTo>
                  <a:lnTo>
                    <a:pt x="126" y="1127"/>
                  </a:lnTo>
                  <a:lnTo>
                    <a:pt x="113" y="1125"/>
                  </a:lnTo>
                  <a:lnTo>
                    <a:pt x="101" y="1122"/>
                  </a:lnTo>
                  <a:lnTo>
                    <a:pt x="88" y="1115"/>
                  </a:lnTo>
                  <a:lnTo>
                    <a:pt x="77" y="1107"/>
                  </a:lnTo>
                  <a:lnTo>
                    <a:pt x="66" y="1095"/>
                  </a:lnTo>
                  <a:lnTo>
                    <a:pt x="56" y="1082"/>
                  </a:lnTo>
                  <a:lnTo>
                    <a:pt x="46" y="1065"/>
                  </a:lnTo>
                  <a:lnTo>
                    <a:pt x="37" y="1048"/>
                  </a:lnTo>
                  <a:lnTo>
                    <a:pt x="27" y="1027"/>
                  </a:lnTo>
                  <a:lnTo>
                    <a:pt x="20" y="1006"/>
                  </a:lnTo>
                  <a:lnTo>
                    <a:pt x="13" y="984"/>
                  </a:lnTo>
                  <a:lnTo>
                    <a:pt x="9" y="961"/>
                  </a:lnTo>
                  <a:lnTo>
                    <a:pt x="4" y="936"/>
                  </a:lnTo>
                  <a:lnTo>
                    <a:pt x="2" y="911"/>
                  </a:lnTo>
                  <a:lnTo>
                    <a:pt x="0" y="884"/>
                  </a:lnTo>
                  <a:lnTo>
                    <a:pt x="0" y="858"/>
                  </a:lnTo>
                  <a:lnTo>
                    <a:pt x="0" y="157"/>
                  </a:lnTo>
                  <a:lnTo>
                    <a:pt x="1" y="114"/>
                  </a:lnTo>
                  <a:lnTo>
                    <a:pt x="6" y="74"/>
                  </a:lnTo>
                  <a:lnTo>
                    <a:pt x="13" y="35"/>
                  </a:lnTo>
                  <a:lnTo>
                    <a:pt x="24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4" name="Line 204"/>
            <p:cNvSpPr>
              <a:spLocks noChangeShapeType="1"/>
            </p:cNvSpPr>
            <p:nvPr/>
          </p:nvSpPr>
          <p:spPr bwMode="auto">
            <a:xfrm flipV="1">
              <a:off x="2038" y="908"/>
              <a:ext cx="1" cy="2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5" name="Freeform 205"/>
            <p:cNvSpPr/>
            <p:nvPr/>
          </p:nvSpPr>
          <p:spPr bwMode="auto">
            <a:xfrm>
              <a:off x="2017" y="845"/>
              <a:ext cx="29" cy="58"/>
            </a:xfrm>
            <a:custGeom>
              <a:avLst/>
              <a:gdLst>
                <a:gd name="T0" fmla="*/ 1 w 88"/>
                <a:gd name="T1" fmla="*/ 19 h 179"/>
                <a:gd name="T2" fmla="*/ 1 w 88"/>
                <a:gd name="T3" fmla="*/ 17 h 179"/>
                <a:gd name="T4" fmla="*/ 0 w 88"/>
                <a:gd name="T5" fmla="*/ 15 h 179"/>
                <a:gd name="T6" fmla="*/ 0 w 88"/>
                <a:gd name="T7" fmla="*/ 14 h 179"/>
                <a:gd name="T8" fmla="*/ 0 w 88"/>
                <a:gd name="T9" fmla="*/ 12 h 179"/>
                <a:gd name="T10" fmla="*/ 0 w 88"/>
                <a:gd name="T11" fmla="*/ 9 h 179"/>
                <a:gd name="T12" fmla="*/ 0 w 88"/>
                <a:gd name="T13" fmla="*/ 7 h 179"/>
                <a:gd name="T14" fmla="*/ 1 w 88"/>
                <a:gd name="T15" fmla="*/ 5 h 179"/>
                <a:gd name="T16" fmla="*/ 2 w 88"/>
                <a:gd name="T17" fmla="*/ 3 h 179"/>
                <a:gd name="T18" fmla="*/ 2 w 88"/>
                <a:gd name="T19" fmla="*/ 2 h 179"/>
                <a:gd name="T20" fmla="*/ 3 w 88"/>
                <a:gd name="T21" fmla="*/ 1 h 179"/>
                <a:gd name="T22" fmla="*/ 4 w 88"/>
                <a:gd name="T23" fmla="*/ 0 h 179"/>
                <a:gd name="T24" fmla="*/ 5 w 88"/>
                <a:gd name="T25" fmla="*/ 0 h 179"/>
                <a:gd name="T26" fmla="*/ 6 w 88"/>
                <a:gd name="T27" fmla="*/ 0 h 179"/>
                <a:gd name="T28" fmla="*/ 7 w 88"/>
                <a:gd name="T29" fmla="*/ 1 h 179"/>
                <a:gd name="T30" fmla="*/ 7 w 88"/>
                <a:gd name="T31" fmla="*/ 2 h 179"/>
                <a:gd name="T32" fmla="*/ 8 w 88"/>
                <a:gd name="T33" fmla="*/ 3 h 179"/>
                <a:gd name="T34" fmla="*/ 8 w 88"/>
                <a:gd name="T35" fmla="*/ 3 h 179"/>
                <a:gd name="T36" fmla="*/ 9 w 88"/>
                <a:gd name="T37" fmla="*/ 5 h 179"/>
                <a:gd name="T38" fmla="*/ 9 w 88"/>
                <a:gd name="T39" fmla="*/ 7 h 179"/>
                <a:gd name="T40" fmla="*/ 10 w 88"/>
                <a:gd name="T41" fmla="*/ 9 h 179"/>
                <a:gd name="T42" fmla="*/ 10 w 88"/>
                <a:gd name="T43" fmla="*/ 12 h 179"/>
                <a:gd name="T44" fmla="*/ 10 w 88"/>
                <a:gd name="T45" fmla="*/ 14 h 179"/>
                <a:gd name="T46" fmla="*/ 9 w 88"/>
                <a:gd name="T47" fmla="*/ 15 h 179"/>
                <a:gd name="T48" fmla="*/ 9 w 88"/>
                <a:gd name="T49" fmla="*/ 16 h 179"/>
                <a:gd name="T50" fmla="*/ 9 w 88"/>
                <a:gd name="T51" fmla="*/ 17 h 179"/>
                <a:gd name="T52" fmla="*/ 8 w 88"/>
                <a:gd name="T53" fmla="*/ 18 h 179"/>
                <a:gd name="T54" fmla="*/ 8 w 88"/>
                <a:gd name="T55" fmla="*/ 19 h 17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79"/>
                <a:gd name="T86" fmla="*/ 88 w 88"/>
                <a:gd name="T87" fmla="*/ 179 h 17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79">
                  <a:moveTo>
                    <a:pt x="13" y="178"/>
                  </a:moveTo>
                  <a:lnTo>
                    <a:pt x="7" y="161"/>
                  </a:lnTo>
                  <a:lnTo>
                    <a:pt x="3" y="144"/>
                  </a:lnTo>
                  <a:lnTo>
                    <a:pt x="0" y="12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3" y="64"/>
                  </a:lnTo>
                  <a:lnTo>
                    <a:pt x="7" y="46"/>
                  </a:lnTo>
                  <a:lnTo>
                    <a:pt x="14" y="31"/>
                  </a:lnTo>
                  <a:lnTo>
                    <a:pt x="20" y="17"/>
                  </a:lnTo>
                  <a:lnTo>
                    <a:pt x="28" y="8"/>
                  </a:lnTo>
                  <a:lnTo>
                    <a:pt x="36" y="1"/>
                  </a:lnTo>
                  <a:lnTo>
                    <a:pt x="45" y="0"/>
                  </a:lnTo>
                  <a:lnTo>
                    <a:pt x="53" y="1"/>
                  </a:lnTo>
                  <a:lnTo>
                    <a:pt x="61" y="8"/>
                  </a:lnTo>
                  <a:lnTo>
                    <a:pt x="68" y="17"/>
                  </a:lnTo>
                  <a:lnTo>
                    <a:pt x="71" y="23"/>
                  </a:lnTo>
                  <a:lnTo>
                    <a:pt x="75" y="31"/>
                  </a:lnTo>
                  <a:lnTo>
                    <a:pt x="80" y="46"/>
                  </a:lnTo>
                  <a:lnTo>
                    <a:pt x="84" y="64"/>
                  </a:lnTo>
                  <a:lnTo>
                    <a:pt x="87" y="83"/>
                  </a:lnTo>
                  <a:lnTo>
                    <a:pt x="88" y="106"/>
                  </a:lnTo>
                  <a:lnTo>
                    <a:pt x="87" y="126"/>
                  </a:lnTo>
                  <a:lnTo>
                    <a:pt x="85" y="135"/>
                  </a:lnTo>
                  <a:lnTo>
                    <a:pt x="84" y="145"/>
                  </a:lnTo>
                  <a:lnTo>
                    <a:pt x="80" y="162"/>
                  </a:lnTo>
                  <a:lnTo>
                    <a:pt x="77" y="170"/>
                  </a:lnTo>
                  <a:lnTo>
                    <a:pt x="75" y="17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6" name="Freeform 206"/>
            <p:cNvSpPr/>
            <p:nvPr/>
          </p:nvSpPr>
          <p:spPr bwMode="auto">
            <a:xfrm>
              <a:off x="2050" y="2988"/>
              <a:ext cx="11" cy="17"/>
            </a:xfrm>
            <a:custGeom>
              <a:avLst/>
              <a:gdLst>
                <a:gd name="T0" fmla="*/ 4 w 33"/>
                <a:gd name="T1" fmla="*/ 6 h 53"/>
                <a:gd name="T2" fmla="*/ 3 w 33"/>
                <a:gd name="T3" fmla="*/ 6 h 53"/>
                <a:gd name="T4" fmla="*/ 0 w 33"/>
                <a:gd name="T5" fmla="*/ 0 h 53"/>
                <a:gd name="T6" fmla="*/ 0 60000 65536"/>
                <a:gd name="T7" fmla="*/ 0 60000 65536"/>
                <a:gd name="T8" fmla="*/ 0 60000 65536"/>
                <a:gd name="T9" fmla="*/ 0 w 33"/>
                <a:gd name="T10" fmla="*/ 0 h 53"/>
                <a:gd name="T11" fmla="*/ 33 w 33"/>
                <a:gd name="T12" fmla="*/ 53 h 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" h="53">
                  <a:moveTo>
                    <a:pt x="33" y="53"/>
                  </a:moveTo>
                  <a:lnTo>
                    <a:pt x="30" y="49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7" name="Line 207"/>
            <p:cNvSpPr>
              <a:spLocks noChangeShapeType="1"/>
            </p:cNvSpPr>
            <p:nvPr/>
          </p:nvSpPr>
          <p:spPr bwMode="auto">
            <a:xfrm flipH="1">
              <a:off x="2002" y="2967"/>
              <a:ext cx="19" cy="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8" name="Freeform 208"/>
            <p:cNvSpPr/>
            <p:nvPr/>
          </p:nvSpPr>
          <p:spPr bwMode="auto">
            <a:xfrm>
              <a:off x="2002" y="2985"/>
              <a:ext cx="14" cy="17"/>
            </a:xfrm>
            <a:custGeom>
              <a:avLst/>
              <a:gdLst>
                <a:gd name="T0" fmla="*/ 0 w 43"/>
                <a:gd name="T1" fmla="*/ 6 h 53"/>
                <a:gd name="T2" fmla="*/ 1 w 43"/>
                <a:gd name="T3" fmla="*/ 4 h 53"/>
                <a:gd name="T4" fmla="*/ 2 w 43"/>
                <a:gd name="T5" fmla="*/ 2 h 53"/>
                <a:gd name="T6" fmla="*/ 3 w 43"/>
                <a:gd name="T7" fmla="*/ 1 h 53"/>
                <a:gd name="T8" fmla="*/ 5 w 43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53"/>
                <a:gd name="T17" fmla="*/ 43 w 43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53">
                  <a:moveTo>
                    <a:pt x="0" y="53"/>
                  </a:moveTo>
                  <a:lnTo>
                    <a:pt x="10" y="35"/>
                  </a:lnTo>
                  <a:lnTo>
                    <a:pt x="20" y="21"/>
                  </a:lnTo>
                  <a:lnTo>
                    <a:pt x="31" y="9"/>
                  </a:lnTo>
                  <a:lnTo>
                    <a:pt x="43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09" name="Line 209"/>
            <p:cNvSpPr>
              <a:spLocks noChangeShapeType="1"/>
            </p:cNvSpPr>
            <p:nvPr/>
          </p:nvSpPr>
          <p:spPr bwMode="auto">
            <a:xfrm flipV="1">
              <a:off x="2022" y="950"/>
              <a:ext cx="1" cy="18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0" name="Line 210"/>
            <p:cNvSpPr>
              <a:spLocks noChangeShapeType="1"/>
            </p:cNvSpPr>
            <p:nvPr/>
          </p:nvSpPr>
          <p:spPr bwMode="auto">
            <a:xfrm flipV="1">
              <a:off x="2022" y="2835"/>
              <a:ext cx="1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1" name="Line 211"/>
            <p:cNvSpPr>
              <a:spLocks noChangeShapeType="1"/>
            </p:cNvSpPr>
            <p:nvPr/>
          </p:nvSpPr>
          <p:spPr bwMode="auto">
            <a:xfrm flipH="1" flipV="1">
              <a:off x="2000" y="3000"/>
              <a:ext cx="2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2" name="Freeform 212"/>
            <p:cNvSpPr/>
            <p:nvPr/>
          </p:nvSpPr>
          <p:spPr bwMode="auto">
            <a:xfrm>
              <a:off x="2038" y="937"/>
              <a:ext cx="1" cy="1906"/>
            </a:xfrm>
            <a:custGeom>
              <a:avLst/>
              <a:gdLst>
                <a:gd name="T0" fmla="*/ 0 w 1"/>
                <a:gd name="T1" fmla="*/ 635 h 5718"/>
                <a:gd name="T2" fmla="*/ 0 w 1"/>
                <a:gd name="T3" fmla="*/ 632 h 5718"/>
                <a:gd name="T4" fmla="*/ 0 w 1"/>
                <a:gd name="T5" fmla="*/ 0 h 5718"/>
                <a:gd name="T6" fmla="*/ 0 60000 65536"/>
                <a:gd name="T7" fmla="*/ 0 60000 65536"/>
                <a:gd name="T8" fmla="*/ 0 60000 65536"/>
                <a:gd name="T9" fmla="*/ 0 w 1"/>
                <a:gd name="T10" fmla="*/ 0 h 5718"/>
                <a:gd name="T11" fmla="*/ 1 w 1"/>
                <a:gd name="T12" fmla="*/ 5718 h 57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5718">
                  <a:moveTo>
                    <a:pt x="0" y="5718"/>
                  </a:moveTo>
                  <a:lnTo>
                    <a:pt x="0" y="5689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3" name="Line 213"/>
            <p:cNvSpPr>
              <a:spLocks noChangeShapeType="1"/>
            </p:cNvSpPr>
            <p:nvPr/>
          </p:nvSpPr>
          <p:spPr bwMode="auto">
            <a:xfrm flipH="1" flipV="1">
              <a:off x="1995" y="3015"/>
              <a:ext cx="1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4" name="Freeform 214"/>
            <p:cNvSpPr/>
            <p:nvPr/>
          </p:nvSpPr>
          <p:spPr bwMode="auto">
            <a:xfrm>
              <a:off x="1996" y="3003"/>
              <a:ext cx="6" cy="15"/>
            </a:xfrm>
            <a:custGeom>
              <a:avLst/>
              <a:gdLst>
                <a:gd name="T0" fmla="*/ 0 w 18"/>
                <a:gd name="T1" fmla="*/ 5 h 46"/>
                <a:gd name="T2" fmla="*/ 1 w 18"/>
                <a:gd name="T3" fmla="*/ 1 h 46"/>
                <a:gd name="T4" fmla="*/ 2 w 18"/>
                <a:gd name="T5" fmla="*/ 0 h 46"/>
                <a:gd name="T6" fmla="*/ 0 60000 65536"/>
                <a:gd name="T7" fmla="*/ 0 60000 65536"/>
                <a:gd name="T8" fmla="*/ 0 60000 65536"/>
                <a:gd name="T9" fmla="*/ 0 w 18"/>
                <a:gd name="T10" fmla="*/ 0 h 46"/>
                <a:gd name="T11" fmla="*/ 18 w 18"/>
                <a:gd name="T12" fmla="*/ 46 h 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46">
                  <a:moveTo>
                    <a:pt x="0" y="46"/>
                  </a:moveTo>
                  <a:lnTo>
                    <a:pt x="13" y="12"/>
                  </a:lnTo>
                  <a:lnTo>
                    <a:pt x="1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5" name="Freeform 215"/>
            <p:cNvSpPr/>
            <p:nvPr/>
          </p:nvSpPr>
          <p:spPr bwMode="auto">
            <a:xfrm>
              <a:off x="2040" y="2911"/>
              <a:ext cx="9" cy="75"/>
            </a:xfrm>
            <a:custGeom>
              <a:avLst/>
              <a:gdLst>
                <a:gd name="T0" fmla="*/ 3 w 27"/>
                <a:gd name="T1" fmla="*/ 25 h 223"/>
                <a:gd name="T2" fmla="*/ 0 w 27"/>
                <a:gd name="T3" fmla="*/ 20 h 223"/>
                <a:gd name="T4" fmla="*/ 0 w 27"/>
                <a:gd name="T5" fmla="*/ 0 h 223"/>
                <a:gd name="T6" fmla="*/ 0 60000 65536"/>
                <a:gd name="T7" fmla="*/ 0 60000 65536"/>
                <a:gd name="T8" fmla="*/ 0 60000 65536"/>
                <a:gd name="T9" fmla="*/ 0 w 27"/>
                <a:gd name="T10" fmla="*/ 0 h 223"/>
                <a:gd name="T11" fmla="*/ 27 w 27"/>
                <a:gd name="T12" fmla="*/ 223 h 2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223">
                  <a:moveTo>
                    <a:pt x="27" y="223"/>
                  </a:moveTo>
                  <a:lnTo>
                    <a:pt x="0" y="176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6" name="Line 216"/>
            <p:cNvSpPr>
              <a:spLocks noChangeShapeType="1"/>
            </p:cNvSpPr>
            <p:nvPr/>
          </p:nvSpPr>
          <p:spPr bwMode="auto">
            <a:xfrm>
              <a:off x="1969" y="2918"/>
              <a:ext cx="26" cy="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7" name="Line 217"/>
            <p:cNvSpPr>
              <a:spLocks noChangeShapeType="1"/>
            </p:cNvSpPr>
            <p:nvPr/>
          </p:nvSpPr>
          <p:spPr bwMode="auto">
            <a:xfrm>
              <a:off x="2024" y="2909"/>
              <a:ext cx="1" cy="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8" name="Line 218"/>
            <p:cNvSpPr>
              <a:spLocks noChangeShapeType="1"/>
            </p:cNvSpPr>
            <p:nvPr/>
          </p:nvSpPr>
          <p:spPr bwMode="auto">
            <a:xfrm>
              <a:off x="2002" y="3002"/>
              <a:ext cx="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19" name="Line 219"/>
            <p:cNvSpPr>
              <a:spLocks noChangeShapeType="1"/>
            </p:cNvSpPr>
            <p:nvPr/>
          </p:nvSpPr>
          <p:spPr bwMode="auto">
            <a:xfrm flipV="1">
              <a:off x="1995" y="3002"/>
              <a:ext cx="7" cy="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0" name="Line 220"/>
            <p:cNvSpPr>
              <a:spLocks noChangeShapeType="1"/>
            </p:cNvSpPr>
            <p:nvPr/>
          </p:nvSpPr>
          <p:spPr bwMode="auto">
            <a:xfrm flipH="1">
              <a:off x="1974" y="930"/>
              <a:ext cx="36" cy="1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1" name="Line 221"/>
            <p:cNvSpPr>
              <a:spLocks noChangeShapeType="1"/>
            </p:cNvSpPr>
            <p:nvPr/>
          </p:nvSpPr>
          <p:spPr bwMode="auto">
            <a:xfrm flipH="1">
              <a:off x="1973" y="1164"/>
              <a:ext cx="36" cy="1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2" name="Line 222"/>
            <p:cNvSpPr>
              <a:spLocks noChangeShapeType="1"/>
            </p:cNvSpPr>
            <p:nvPr/>
          </p:nvSpPr>
          <p:spPr bwMode="auto">
            <a:xfrm flipH="1">
              <a:off x="1974" y="1866"/>
              <a:ext cx="36" cy="1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3" name="Line 223"/>
            <p:cNvSpPr>
              <a:spLocks noChangeShapeType="1"/>
            </p:cNvSpPr>
            <p:nvPr/>
          </p:nvSpPr>
          <p:spPr bwMode="auto">
            <a:xfrm flipH="1">
              <a:off x="1974" y="1398"/>
              <a:ext cx="36" cy="1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4" name="Line 224"/>
            <p:cNvSpPr>
              <a:spLocks noChangeShapeType="1"/>
            </p:cNvSpPr>
            <p:nvPr/>
          </p:nvSpPr>
          <p:spPr bwMode="auto">
            <a:xfrm flipH="1">
              <a:off x="1974" y="1634"/>
              <a:ext cx="36" cy="2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5" name="Line 225"/>
            <p:cNvSpPr>
              <a:spLocks noChangeShapeType="1"/>
            </p:cNvSpPr>
            <p:nvPr/>
          </p:nvSpPr>
          <p:spPr bwMode="auto">
            <a:xfrm flipH="1">
              <a:off x="1973" y="2334"/>
              <a:ext cx="36" cy="1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6" name="Line 226"/>
            <p:cNvSpPr>
              <a:spLocks noChangeShapeType="1"/>
            </p:cNvSpPr>
            <p:nvPr/>
          </p:nvSpPr>
          <p:spPr bwMode="auto">
            <a:xfrm flipV="1">
              <a:off x="2022" y="2805"/>
              <a:ext cx="1" cy="30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7" name="Line 227"/>
            <p:cNvSpPr>
              <a:spLocks noChangeShapeType="1"/>
            </p:cNvSpPr>
            <p:nvPr/>
          </p:nvSpPr>
          <p:spPr bwMode="auto">
            <a:xfrm flipH="1">
              <a:off x="1974" y="2102"/>
              <a:ext cx="36" cy="2"/>
            </a:xfrm>
            <a:prstGeom prst="line">
              <a:avLst/>
            </a:prstGeom>
            <a:noFill/>
            <a:ln w="9525">
              <a:solidFill>
                <a:srgbClr val="666666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8" name="Freeform 228"/>
            <p:cNvSpPr/>
            <p:nvPr/>
          </p:nvSpPr>
          <p:spPr bwMode="auto">
            <a:xfrm>
              <a:off x="2033" y="2718"/>
              <a:ext cx="1" cy="123"/>
            </a:xfrm>
            <a:custGeom>
              <a:avLst/>
              <a:gdLst>
                <a:gd name="T0" fmla="*/ 0 w 2"/>
                <a:gd name="T1" fmla="*/ 0 h 368"/>
                <a:gd name="T2" fmla="*/ 1 w 2"/>
                <a:gd name="T3" fmla="*/ 37 h 368"/>
                <a:gd name="T4" fmla="*/ 1 w 2"/>
                <a:gd name="T5" fmla="*/ 41 h 368"/>
                <a:gd name="T6" fmla="*/ 0 60000 65536"/>
                <a:gd name="T7" fmla="*/ 0 60000 65536"/>
                <a:gd name="T8" fmla="*/ 0 60000 65536"/>
                <a:gd name="T9" fmla="*/ 0 w 2"/>
                <a:gd name="T10" fmla="*/ 0 h 368"/>
                <a:gd name="T11" fmla="*/ 2 w 2"/>
                <a:gd name="T12" fmla="*/ 368 h 3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368">
                  <a:moveTo>
                    <a:pt x="0" y="0"/>
                  </a:moveTo>
                  <a:lnTo>
                    <a:pt x="2" y="336"/>
                  </a:lnTo>
                  <a:lnTo>
                    <a:pt x="2" y="368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29" name="Line 229"/>
            <p:cNvSpPr>
              <a:spLocks noChangeShapeType="1"/>
            </p:cNvSpPr>
            <p:nvPr/>
          </p:nvSpPr>
          <p:spPr bwMode="auto">
            <a:xfrm flipH="1">
              <a:off x="2032" y="2718"/>
              <a:ext cx="1" cy="1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0" name="Freeform 230"/>
            <p:cNvSpPr/>
            <p:nvPr/>
          </p:nvSpPr>
          <p:spPr bwMode="auto">
            <a:xfrm>
              <a:off x="2034" y="2903"/>
              <a:ext cx="1" cy="71"/>
            </a:xfrm>
            <a:custGeom>
              <a:avLst/>
              <a:gdLst>
                <a:gd name="T0" fmla="*/ 0 w 3"/>
                <a:gd name="T1" fmla="*/ 0 h 215"/>
                <a:gd name="T2" fmla="*/ 0 w 3"/>
                <a:gd name="T3" fmla="*/ 2 h 215"/>
                <a:gd name="T4" fmla="*/ 0 w 3"/>
                <a:gd name="T5" fmla="*/ 22 h 215"/>
                <a:gd name="T6" fmla="*/ 0 w 3"/>
                <a:gd name="T7" fmla="*/ 23 h 2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15"/>
                <a:gd name="T14" fmla="*/ 3 w 3"/>
                <a:gd name="T15" fmla="*/ 215 h 2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15">
                  <a:moveTo>
                    <a:pt x="3" y="0"/>
                  </a:moveTo>
                  <a:lnTo>
                    <a:pt x="3" y="22"/>
                  </a:lnTo>
                  <a:lnTo>
                    <a:pt x="0" y="201"/>
                  </a:lnTo>
                  <a:lnTo>
                    <a:pt x="0" y="215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1" name="Line 231"/>
            <p:cNvSpPr>
              <a:spLocks noChangeShapeType="1"/>
            </p:cNvSpPr>
            <p:nvPr/>
          </p:nvSpPr>
          <p:spPr bwMode="auto">
            <a:xfrm flipH="1" flipV="1">
              <a:off x="2032" y="2661"/>
              <a:ext cx="1" cy="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2" name="Line 232"/>
            <p:cNvSpPr>
              <a:spLocks noChangeShapeType="1"/>
            </p:cNvSpPr>
            <p:nvPr/>
          </p:nvSpPr>
          <p:spPr bwMode="auto">
            <a:xfrm flipV="1">
              <a:off x="2032" y="2643"/>
              <a:ext cx="1" cy="1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3" name="Freeform 233"/>
            <p:cNvSpPr/>
            <p:nvPr/>
          </p:nvSpPr>
          <p:spPr bwMode="auto">
            <a:xfrm>
              <a:off x="2033" y="2664"/>
              <a:ext cx="1" cy="54"/>
            </a:xfrm>
            <a:custGeom>
              <a:avLst/>
              <a:gdLst>
                <a:gd name="T0" fmla="*/ 1 w 2"/>
                <a:gd name="T1" fmla="*/ 18 h 163"/>
                <a:gd name="T2" fmla="*/ 1 w 2"/>
                <a:gd name="T3" fmla="*/ 13 h 163"/>
                <a:gd name="T4" fmla="*/ 1 w 2"/>
                <a:gd name="T5" fmla="*/ 6 h 163"/>
                <a:gd name="T6" fmla="*/ 0 w 2"/>
                <a:gd name="T7" fmla="*/ 0 h 1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63"/>
                <a:gd name="T14" fmla="*/ 2 w 2"/>
                <a:gd name="T15" fmla="*/ 163 h 1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63">
                  <a:moveTo>
                    <a:pt x="1" y="163"/>
                  </a:moveTo>
                  <a:lnTo>
                    <a:pt x="2" y="114"/>
                  </a:lnTo>
                  <a:lnTo>
                    <a:pt x="1" y="56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4" name="Freeform 234"/>
            <p:cNvSpPr/>
            <p:nvPr/>
          </p:nvSpPr>
          <p:spPr bwMode="auto">
            <a:xfrm>
              <a:off x="2032" y="2542"/>
              <a:ext cx="1" cy="100"/>
            </a:xfrm>
            <a:custGeom>
              <a:avLst/>
              <a:gdLst>
                <a:gd name="T0" fmla="*/ 1 w 1"/>
                <a:gd name="T1" fmla="*/ 34 h 304"/>
                <a:gd name="T2" fmla="*/ 0 w 1"/>
                <a:gd name="T3" fmla="*/ 16 h 304"/>
                <a:gd name="T4" fmla="*/ 0 w 1"/>
                <a:gd name="T5" fmla="*/ 0 h 304"/>
                <a:gd name="T6" fmla="*/ 0 60000 65536"/>
                <a:gd name="T7" fmla="*/ 0 60000 65536"/>
                <a:gd name="T8" fmla="*/ 0 60000 65536"/>
                <a:gd name="T9" fmla="*/ 0 w 1"/>
                <a:gd name="T10" fmla="*/ 0 h 304"/>
                <a:gd name="T11" fmla="*/ 1 w 1"/>
                <a:gd name="T12" fmla="*/ 304 h 3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04">
                  <a:moveTo>
                    <a:pt x="1" y="304"/>
                  </a:moveTo>
                  <a:lnTo>
                    <a:pt x="0" y="1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5" name="Line 235"/>
            <p:cNvSpPr>
              <a:spLocks noChangeShapeType="1"/>
            </p:cNvSpPr>
            <p:nvPr/>
          </p:nvSpPr>
          <p:spPr bwMode="auto">
            <a:xfrm flipH="1" flipV="1">
              <a:off x="2037" y="2985"/>
              <a:ext cx="1" cy="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6" name="Freeform 236"/>
            <p:cNvSpPr/>
            <p:nvPr/>
          </p:nvSpPr>
          <p:spPr bwMode="auto">
            <a:xfrm>
              <a:off x="2032" y="2348"/>
              <a:ext cx="2" cy="194"/>
            </a:xfrm>
            <a:custGeom>
              <a:avLst/>
              <a:gdLst>
                <a:gd name="T0" fmla="*/ 0 w 5"/>
                <a:gd name="T1" fmla="*/ 65 h 582"/>
                <a:gd name="T2" fmla="*/ 0 w 5"/>
                <a:gd name="T3" fmla="*/ 48 h 582"/>
                <a:gd name="T4" fmla="*/ 0 w 5"/>
                <a:gd name="T5" fmla="*/ 23 h 582"/>
                <a:gd name="T6" fmla="*/ 1 w 5"/>
                <a:gd name="T7" fmla="*/ 0 h 5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82"/>
                <a:gd name="T14" fmla="*/ 5 w 5"/>
                <a:gd name="T15" fmla="*/ 582 h 5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82">
                  <a:moveTo>
                    <a:pt x="0" y="582"/>
                  </a:moveTo>
                  <a:lnTo>
                    <a:pt x="3" y="431"/>
                  </a:lnTo>
                  <a:lnTo>
                    <a:pt x="3" y="203"/>
                  </a:lnTo>
                  <a:lnTo>
                    <a:pt x="5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7" name="Freeform 237"/>
            <p:cNvSpPr/>
            <p:nvPr/>
          </p:nvSpPr>
          <p:spPr bwMode="auto">
            <a:xfrm>
              <a:off x="2036" y="2977"/>
              <a:ext cx="11" cy="18"/>
            </a:xfrm>
            <a:custGeom>
              <a:avLst/>
              <a:gdLst>
                <a:gd name="T0" fmla="*/ 4 w 33"/>
                <a:gd name="T1" fmla="*/ 6 h 54"/>
                <a:gd name="T2" fmla="*/ 4 w 33"/>
                <a:gd name="T3" fmla="*/ 6 h 54"/>
                <a:gd name="T4" fmla="*/ 0 w 33"/>
                <a:gd name="T5" fmla="*/ 0 h 54"/>
                <a:gd name="T6" fmla="*/ 0 60000 65536"/>
                <a:gd name="T7" fmla="*/ 0 60000 65536"/>
                <a:gd name="T8" fmla="*/ 0 60000 65536"/>
                <a:gd name="T9" fmla="*/ 0 w 33"/>
                <a:gd name="T10" fmla="*/ 0 h 54"/>
                <a:gd name="T11" fmla="*/ 33 w 33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3" h="54">
                  <a:moveTo>
                    <a:pt x="33" y="54"/>
                  </a:moveTo>
                  <a:lnTo>
                    <a:pt x="32" y="53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8" name="Line 238"/>
            <p:cNvSpPr>
              <a:spLocks noChangeShapeType="1"/>
            </p:cNvSpPr>
            <p:nvPr/>
          </p:nvSpPr>
          <p:spPr bwMode="auto">
            <a:xfrm flipH="1" flipV="1">
              <a:off x="2047" y="2995"/>
              <a:ext cx="1" cy="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39" name="Freeform 239"/>
            <p:cNvSpPr/>
            <p:nvPr/>
          </p:nvSpPr>
          <p:spPr bwMode="auto">
            <a:xfrm>
              <a:off x="2038" y="2987"/>
              <a:ext cx="12" cy="18"/>
            </a:xfrm>
            <a:custGeom>
              <a:avLst/>
              <a:gdLst>
                <a:gd name="T0" fmla="*/ 4 w 36"/>
                <a:gd name="T1" fmla="*/ 6 h 53"/>
                <a:gd name="T2" fmla="*/ 2 w 36"/>
                <a:gd name="T3" fmla="*/ 4 h 53"/>
                <a:gd name="T4" fmla="*/ 1 w 36"/>
                <a:gd name="T5" fmla="*/ 2 h 53"/>
                <a:gd name="T6" fmla="*/ 0 w 36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53"/>
                <a:gd name="T14" fmla="*/ 36 w 36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53">
                  <a:moveTo>
                    <a:pt x="36" y="53"/>
                  </a:moveTo>
                  <a:lnTo>
                    <a:pt x="22" y="39"/>
                  </a:lnTo>
                  <a:lnTo>
                    <a:pt x="11" y="2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0" name="Line 240"/>
            <p:cNvSpPr>
              <a:spLocks noChangeShapeType="1"/>
            </p:cNvSpPr>
            <p:nvPr/>
          </p:nvSpPr>
          <p:spPr bwMode="auto">
            <a:xfrm>
              <a:off x="2037" y="2985"/>
              <a:ext cx="5" cy="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1" name="Line 241"/>
            <p:cNvSpPr>
              <a:spLocks noChangeShapeType="1"/>
            </p:cNvSpPr>
            <p:nvPr/>
          </p:nvSpPr>
          <p:spPr bwMode="auto">
            <a:xfrm flipH="1" flipV="1">
              <a:off x="2038" y="2987"/>
              <a:ext cx="4" cy="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2" name="Line 242"/>
            <p:cNvSpPr>
              <a:spLocks noChangeShapeType="1"/>
            </p:cNvSpPr>
            <p:nvPr/>
          </p:nvSpPr>
          <p:spPr bwMode="auto">
            <a:xfrm>
              <a:off x="2032" y="2661"/>
              <a:ext cx="1" cy="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3" name="Freeform 243"/>
            <p:cNvSpPr/>
            <p:nvPr/>
          </p:nvSpPr>
          <p:spPr bwMode="auto">
            <a:xfrm>
              <a:off x="2027" y="2965"/>
              <a:ext cx="1" cy="18"/>
            </a:xfrm>
            <a:custGeom>
              <a:avLst/>
              <a:gdLst>
                <a:gd name="T0" fmla="*/ 0 w 3"/>
                <a:gd name="T1" fmla="*/ 0 h 53"/>
                <a:gd name="T2" fmla="*/ 0 w 3"/>
                <a:gd name="T3" fmla="*/ 2 h 53"/>
                <a:gd name="T4" fmla="*/ 0 w 3"/>
                <a:gd name="T5" fmla="*/ 4 h 53"/>
                <a:gd name="T6" fmla="*/ 0 w 3"/>
                <a:gd name="T7" fmla="*/ 6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53"/>
                <a:gd name="T14" fmla="*/ 3 w 3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53">
                  <a:moveTo>
                    <a:pt x="3" y="0"/>
                  </a:moveTo>
                  <a:lnTo>
                    <a:pt x="3" y="14"/>
                  </a:lnTo>
                  <a:lnTo>
                    <a:pt x="2" y="33"/>
                  </a:lnTo>
                  <a:lnTo>
                    <a:pt x="0" y="53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4" name="Freeform 244"/>
            <p:cNvSpPr/>
            <p:nvPr/>
          </p:nvSpPr>
          <p:spPr bwMode="auto">
            <a:xfrm>
              <a:off x="2016" y="2970"/>
              <a:ext cx="9" cy="20"/>
            </a:xfrm>
            <a:custGeom>
              <a:avLst/>
              <a:gdLst>
                <a:gd name="T0" fmla="*/ 3 w 27"/>
                <a:gd name="T1" fmla="*/ 0 h 62"/>
                <a:gd name="T2" fmla="*/ 2 w 27"/>
                <a:gd name="T3" fmla="*/ 2 h 62"/>
                <a:gd name="T4" fmla="*/ 1 w 27"/>
                <a:gd name="T5" fmla="*/ 4 h 62"/>
                <a:gd name="T6" fmla="*/ 0 w 27"/>
                <a:gd name="T7" fmla="*/ 6 h 62"/>
                <a:gd name="T8" fmla="*/ 0 w 27"/>
                <a:gd name="T9" fmla="*/ 6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62"/>
                <a:gd name="T17" fmla="*/ 27 w 2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62">
                  <a:moveTo>
                    <a:pt x="27" y="0"/>
                  </a:moveTo>
                  <a:lnTo>
                    <a:pt x="15" y="18"/>
                  </a:lnTo>
                  <a:lnTo>
                    <a:pt x="5" y="36"/>
                  </a:lnTo>
                  <a:lnTo>
                    <a:pt x="0" y="55"/>
                  </a:lnTo>
                  <a:lnTo>
                    <a:pt x="0" y="62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5" name="Line 245"/>
            <p:cNvSpPr>
              <a:spLocks noChangeShapeType="1"/>
            </p:cNvSpPr>
            <p:nvPr/>
          </p:nvSpPr>
          <p:spPr bwMode="auto">
            <a:xfrm>
              <a:off x="2025" y="2970"/>
              <a:ext cx="1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6" name="Freeform 246"/>
            <p:cNvSpPr/>
            <p:nvPr/>
          </p:nvSpPr>
          <p:spPr bwMode="auto">
            <a:xfrm>
              <a:off x="2019" y="2986"/>
              <a:ext cx="3" cy="2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0 h 6"/>
                <a:gd name="T4" fmla="*/ 0 w 7"/>
                <a:gd name="T5" fmla="*/ 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7" y="0"/>
                  </a:moveTo>
                  <a:lnTo>
                    <a:pt x="3" y="4"/>
                  </a:lnTo>
                  <a:lnTo>
                    <a:pt x="0" y="6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7" name="Freeform 247"/>
            <p:cNvSpPr/>
            <p:nvPr/>
          </p:nvSpPr>
          <p:spPr bwMode="auto">
            <a:xfrm>
              <a:off x="2022" y="2976"/>
              <a:ext cx="2" cy="10"/>
            </a:xfrm>
            <a:custGeom>
              <a:avLst/>
              <a:gdLst>
                <a:gd name="T0" fmla="*/ 1 w 8"/>
                <a:gd name="T1" fmla="*/ 0 h 30"/>
                <a:gd name="T2" fmla="*/ 0 w 8"/>
                <a:gd name="T3" fmla="*/ 1 h 30"/>
                <a:gd name="T4" fmla="*/ 0 w 8"/>
                <a:gd name="T5" fmla="*/ 2 h 30"/>
                <a:gd name="T6" fmla="*/ 0 w 8"/>
                <a:gd name="T7" fmla="*/ 3 h 30"/>
                <a:gd name="T8" fmla="*/ 0 w 8"/>
                <a:gd name="T9" fmla="*/ 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0"/>
                <a:gd name="T17" fmla="*/ 8 w 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0">
                  <a:moveTo>
                    <a:pt x="8" y="0"/>
                  </a:moveTo>
                  <a:lnTo>
                    <a:pt x="6" y="9"/>
                  </a:lnTo>
                  <a:lnTo>
                    <a:pt x="5" y="18"/>
                  </a:lnTo>
                  <a:lnTo>
                    <a:pt x="2" y="24"/>
                  </a:lnTo>
                  <a:lnTo>
                    <a:pt x="0" y="3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8" name="Line 248"/>
            <p:cNvSpPr>
              <a:spLocks noChangeShapeType="1"/>
            </p:cNvSpPr>
            <p:nvPr/>
          </p:nvSpPr>
          <p:spPr bwMode="auto">
            <a:xfrm flipH="1">
              <a:off x="2022" y="2983"/>
              <a:ext cx="5" cy="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49" name="Freeform 249"/>
            <p:cNvSpPr/>
            <p:nvPr/>
          </p:nvSpPr>
          <p:spPr bwMode="auto">
            <a:xfrm>
              <a:off x="2025" y="2963"/>
              <a:ext cx="2" cy="7"/>
            </a:xfrm>
            <a:custGeom>
              <a:avLst/>
              <a:gdLst>
                <a:gd name="T0" fmla="*/ 1 w 4"/>
                <a:gd name="T1" fmla="*/ 0 h 20"/>
                <a:gd name="T2" fmla="*/ 1 w 4"/>
                <a:gd name="T3" fmla="*/ 2 h 20"/>
                <a:gd name="T4" fmla="*/ 0 w 4"/>
                <a:gd name="T5" fmla="*/ 2 h 20"/>
                <a:gd name="T6" fmla="*/ 0 60000 65536"/>
                <a:gd name="T7" fmla="*/ 0 60000 65536"/>
                <a:gd name="T8" fmla="*/ 0 60000 65536"/>
                <a:gd name="T9" fmla="*/ 0 w 4"/>
                <a:gd name="T10" fmla="*/ 0 h 20"/>
                <a:gd name="T11" fmla="*/ 4 w 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20">
                  <a:moveTo>
                    <a:pt x="4" y="0"/>
                  </a:moveTo>
                  <a:lnTo>
                    <a:pt x="2" y="20"/>
                  </a:lnTo>
                  <a:lnTo>
                    <a:pt x="0" y="2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0" name="Freeform 250"/>
            <p:cNvSpPr/>
            <p:nvPr/>
          </p:nvSpPr>
          <p:spPr bwMode="auto">
            <a:xfrm>
              <a:off x="2024" y="2983"/>
              <a:ext cx="3" cy="10"/>
            </a:xfrm>
            <a:custGeom>
              <a:avLst/>
              <a:gdLst>
                <a:gd name="T0" fmla="*/ 1 w 8"/>
                <a:gd name="T1" fmla="*/ 0 h 30"/>
                <a:gd name="T2" fmla="*/ 0 w 8"/>
                <a:gd name="T3" fmla="*/ 2 h 30"/>
                <a:gd name="T4" fmla="*/ 0 w 8"/>
                <a:gd name="T5" fmla="*/ 2 h 30"/>
                <a:gd name="T6" fmla="*/ 0 w 8"/>
                <a:gd name="T7" fmla="*/ 3 h 30"/>
                <a:gd name="T8" fmla="*/ 0 w 8"/>
                <a:gd name="T9" fmla="*/ 3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0"/>
                <a:gd name="T17" fmla="*/ 8 w 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0">
                  <a:moveTo>
                    <a:pt x="8" y="0"/>
                  </a:moveTo>
                  <a:lnTo>
                    <a:pt x="3" y="16"/>
                  </a:lnTo>
                  <a:lnTo>
                    <a:pt x="2" y="19"/>
                  </a:lnTo>
                  <a:lnTo>
                    <a:pt x="0" y="29"/>
                  </a:lnTo>
                  <a:lnTo>
                    <a:pt x="0" y="3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1" name="Freeform 251"/>
            <p:cNvSpPr/>
            <p:nvPr/>
          </p:nvSpPr>
          <p:spPr bwMode="auto">
            <a:xfrm>
              <a:off x="2016" y="2986"/>
              <a:ext cx="22" cy="8"/>
            </a:xfrm>
            <a:custGeom>
              <a:avLst/>
              <a:gdLst>
                <a:gd name="T0" fmla="*/ 0 w 65"/>
                <a:gd name="T1" fmla="*/ 2 h 22"/>
                <a:gd name="T2" fmla="*/ 2 w 65"/>
                <a:gd name="T3" fmla="*/ 3 h 22"/>
                <a:gd name="T4" fmla="*/ 4 w 65"/>
                <a:gd name="T5" fmla="*/ 2 h 22"/>
                <a:gd name="T6" fmla="*/ 4 w 65"/>
                <a:gd name="T7" fmla="*/ 1 h 22"/>
                <a:gd name="T8" fmla="*/ 5 w 65"/>
                <a:gd name="T9" fmla="*/ 0 h 22"/>
                <a:gd name="T10" fmla="*/ 7 w 65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22"/>
                <a:gd name="T20" fmla="*/ 65 w 65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22">
                  <a:moveTo>
                    <a:pt x="0" y="13"/>
                  </a:moveTo>
                  <a:lnTo>
                    <a:pt x="20" y="22"/>
                  </a:lnTo>
                  <a:lnTo>
                    <a:pt x="32" y="17"/>
                  </a:lnTo>
                  <a:lnTo>
                    <a:pt x="38" y="6"/>
                  </a:lnTo>
                  <a:lnTo>
                    <a:pt x="45" y="0"/>
                  </a:lnTo>
                  <a:lnTo>
                    <a:pt x="65" y="2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2" name="Line 252"/>
            <p:cNvSpPr>
              <a:spLocks noChangeShapeType="1"/>
            </p:cNvSpPr>
            <p:nvPr/>
          </p:nvSpPr>
          <p:spPr bwMode="auto">
            <a:xfrm>
              <a:off x="2028" y="2992"/>
              <a:ext cx="9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3" name="Freeform 253"/>
            <p:cNvSpPr/>
            <p:nvPr/>
          </p:nvSpPr>
          <p:spPr bwMode="auto">
            <a:xfrm>
              <a:off x="2027" y="2982"/>
              <a:ext cx="10" cy="3"/>
            </a:xfrm>
            <a:custGeom>
              <a:avLst/>
              <a:gdLst>
                <a:gd name="T0" fmla="*/ 3 w 31"/>
                <a:gd name="T1" fmla="*/ 1 h 9"/>
                <a:gd name="T2" fmla="*/ 2 w 31"/>
                <a:gd name="T3" fmla="*/ 0 h 9"/>
                <a:gd name="T4" fmla="*/ 2 w 31"/>
                <a:gd name="T5" fmla="*/ 0 h 9"/>
                <a:gd name="T6" fmla="*/ 1 w 31"/>
                <a:gd name="T7" fmla="*/ 0 h 9"/>
                <a:gd name="T8" fmla="*/ 0 w 31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9"/>
                <a:gd name="T17" fmla="*/ 31 w 3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9">
                  <a:moveTo>
                    <a:pt x="31" y="9"/>
                  </a:moveTo>
                  <a:lnTo>
                    <a:pt x="23" y="3"/>
                  </a:lnTo>
                  <a:lnTo>
                    <a:pt x="15" y="0"/>
                  </a:lnTo>
                  <a:lnTo>
                    <a:pt x="7" y="0"/>
                  </a:lnTo>
                  <a:lnTo>
                    <a:pt x="0" y="3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4" name="Line 254"/>
            <p:cNvSpPr>
              <a:spLocks noChangeShapeType="1"/>
            </p:cNvSpPr>
            <p:nvPr/>
          </p:nvSpPr>
          <p:spPr bwMode="auto">
            <a:xfrm flipH="1" flipV="1">
              <a:off x="2032" y="2643"/>
              <a:ext cx="1" cy="2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5" name="Line 255"/>
            <p:cNvSpPr>
              <a:spLocks noChangeShapeType="1"/>
            </p:cNvSpPr>
            <p:nvPr/>
          </p:nvSpPr>
          <p:spPr bwMode="auto">
            <a:xfrm flipH="1" flipV="1">
              <a:off x="2031" y="2351"/>
              <a:ext cx="1" cy="1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6" name="Freeform 256"/>
            <p:cNvSpPr/>
            <p:nvPr/>
          </p:nvSpPr>
          <p:spPr bwMode="auto">
            <a:xfrm>
              <a:off x="2031" y="2542"/>
              <a:ext cx="1" cy="17"/>
            </a:xfrm>
            <a:custGeom>
              <a:avLst/>
              <a:gdLst>
                <a:gd name="T0" fmla="*/ 0 w 3"/>
                <a:gd name="T1" fmla="*/ 6 h 54"/>
                <a:gd name="T2" fmla="*/ 0 w 3"/>
                <a:gd name="T3" fmla="*/ 2 h 54"/>
                <a:gd name="T4" fmla="*/ 0 w 3"/>
                <a:gd name="T5" fmla="*/ 0 h 54"/>
                <a:gd name="T6" fmla="*/ 0 60000 65536"/>
                <a:gd name="T7" fmla="*/ 0 60000 65536"/>
                <a:gd name="T8" fmla="*/ 0 60000 65536"/>
                <a:gd name="T9" fmla="*/ 0 w 3"/>
                <a:gd name="T10" fmla="*/ 0 h 54"/>
                <a:gd name="T11" fmla="*/ 3 w 3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4">
                  <a:moveTo>
                    <a:pt x="0" y="54"/>
                  </a:moveTo>
                  <a:lnTo>
                    <a:pt x="2" y="18"/>
                  </a:lnTo>
                  <a:lnTo>
                    <a:pt x="3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7" name="Freeform 257"/>
            <p:cNvSpPr/>
            <p:nvPr/>
          </p:nvSpPr>
          <p:spPr bwMode="auto">
            <a:xfrm>
              <a:off x="2027" y="2569"/>
              <a:ext cx="5" cy="92"/>
            </a:xfrm>
            <a:custGeom>
              <a:avLst/>
              <a:gdLst>
                <a:gd name="T0" fmla="*/ 0 w 16"/>
                <a:gd name="T1" fmla="*/ 0 h 275"/>
                <a:gd name="T2" fmla="*/ 0 w 16"/>
                <a:gd name="T3" fmla="*/ 2 h 275"/>
                <a:gd name="T4" fmla="*/ 1 w 16"/>
                <a:gd name="T5" fmla="*/ 5 h 275"/>
                <a:gd name="T6" fmla="*/ 1 w 16"/>
                <a:gd name="T7" fmla="*/ 17 h 275"/>
                <a:gd name="T8" fmla="*/ 1 w 16"/>
                <a:gd name="T9" fmla="*/ 24 h 275"/>
                <a:gd name="T10" fmla="*/ 2 w 16"/>
                <a:gd name="T11" fmla="*/ 30 h 275"/>
                <a:gd name="T12" fmla="*/ 2 w 16"/>
                <a:gd name="T13" fmla="*/ 31 h 2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275"/>
                <a:gd name="T23" fmla="*/ 16 w 16"/>
                <a:gd name="T24" fmla="*/ 275 h 2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275">
                  <a:moveTo>
                    <a:pt x="0" y="0"/>
                  </a:moveTo>
                  <a:lnTo>
                    <a:pt x="4" y="16"/>
                  </a:lnTo>
                  <a:lnTo>
                    <a:pt x="6" y="42"/>
                  </a:lnTo>
                  <a:lnTo>
                    <a:pt x="9" y="156"/>
                  </a:lnTo>
                  <a:lnTo>
                    <a:pt x="11" y="211"/>
                  </a:lnTo>
                  <a:lnTo>
                    <a:pt x="15" y="268"/>
                  </a:lnTo>
                  <a:lnTo>
                    <a:pt x="16" y="275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8" name="Freeform 258"/>
            <p:cNvSpPr/>
            <p:nvPr/>
          </p:nvSpPr>
          <p:spPr bwMode="auto">
            <a:xfrm>
              <a:off x="2034" y="2974"/>
              <a:ext cx="3" cy="11"/>
            </a:xfrm>
            <a:custGeom>
              <a:avLst/>
              <a:gdLst>
                <a:gd name="T0" fmla="*/ 0 w 11"/>
                <a:gd name="T1" fmla="*/ 0 h 31"/>
                <a:gd name="T2" fmla="*/ 0 w 11"/>
                <a:gd name="T3" fmla="*/ 1 h 31"/>
                <a:gd name="T4" fmla="*/ 1 w 11"/>
                <a:gd name="T5" fmla="*/ 4 h 31"/>
                <a:gd name="T6" fmla="*/ 0 60000 65536"/>
                <a:gd name="T7" fmla="*/ 0 60000 65536"/>
                <a:gd name="T8" fmla="*/ 0 60000 65536"/>
                <a:gd name="T9" fmla="*/ 0 w 11"/>
                <a:gd name="T10" fmla="*/ 0 h 31"/>
                <a:gd name="T11" fmla="*/ 11 w 11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1">
                  <a:moveTo>
                    <a:pt x="0" y="0"/>
                  </a:moveTo>
                  <a:lnTo>
                    <a:pt x="2" y="8"/>
                  </a:lnTo>
                  <a:lnTo>
                    <a:pt x="11" y="31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59" name="Line 259"/>
            <p:cNvSpPr>
              <a:spLocks noChangeShapeType="1"/>
            </p:cNvSpPr>
            <p:nvPr/>
          </p:nvSpPr>
          <p:spPr bwMode="auto">
            <a:xfrm flipH="1" flipV="1">
              <a:off x="2033" y="2970"/>
              <a:ext cx="1" cy="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0" name="Freeform 260"/>
            <p:cNvSpPr/>
            <p:nvPr/>
          </p:nvSpPr>
          <p:spPr bwMode="auto">
            <a:xfrm>
              <a:off x="2042" y="2990"/>
              <a:ext cx="5" cy="5"/>
            </a:xfrm>
            <a:custGeom>
              <a:avLst/>
              <a:gdLst>
                <a:gd name="T0" fmla="*/ 2 w 14"/>
                <a:gd name="T1" fmla="*/ 2 h 15"/>
                <a:gd name="T2" fmla="*/ 1 w 14"/>
                <a:gd name="T3" fmla="*/ 2 h 15"/>
                <a:gd name="T4" fmla="*/ 0 w 14"/>
                <a:gd name="T5" fmla="*/ 0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14" y="15"/>
                  </a:moveTo>
                  <a:lnTo>
                    <a:pt x="9" y="14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1" name="Line 261"/>
            <p:cNvSpPr>
              <a:spLocks noChangeShapeType="1"/>
            </p:cNvSpPr>
            <p:nvPr/>
          </p:nvSpPr>
          <p:spPr bwMode="auto">
            <a:xfrm>
              <a:off x="2030" y="2909"/>
              <a:ext cx="1" cy="61"/>
            </a:xfrm>
            <a:prstGeom prst="line">
              <a:avLst/>
            </a:prstGeom>
            <a:noFill/>
            <a:ln w="20638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2" name="Freeform 262"/>
            <p:cNvSpPr/>
            <p:nvPr/>
          </p:nvSpPr>
          <p:spPr bwMode="auto">
            <a:xfrm>
              <a:off x="2028" y="2349"/>
              <a:ext cx="1" cy="483"/>
            </a:xfrm>
            <a:custGeom>
              <a:avLst/>
              <a:gdLst>
                <a:gd name="T0" fmla="*/ 0 w 1"/>
                <a:gd name="T1" fmla="*/ 161 h 1449"/>
                <a:gd name="T2" fmla="*/ 0 w 1"/>
                <a:gd name="T3" fmla="*/ 159 h 1449"/>
                <a:gd name="T4" fmla="*/ 0 w 1"/>
                <a:gd name="T5" fmla="*/ 75 h 1449"/>
                <a:gd name="T6" fmla="*/ 0 w 1"/>
                <a:gd name="T7" fmla="*/ 0 h 14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449"/>
                <a:gd name="T14" fmla="*/ 1 w 1"/>
                <a:gd name="T15" fmla="*/ 1449 h 14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449">
                  <a:moveTo>
                    <a:pt x="0" y="1449"/>
                  </a:moveTo>
                  <a:lnTo>
                    <a:pt x="0" y="1432"/>
                  </a:lnTo>
                  <a:lnTo>
                    <a:pt x="0" y="676"/>
                  </a:lnTo>
                  <a:lnTo>
                    <a:pt x="0" y="0"/>
                  </a:lnTo>
                </a:path>
              </a:pathLst>
            </a:custGeom>
            <a:noFill/>
            <a:ln w="20638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3" name="Freeform 263"/>
            <p:cNvSpPr/>
            <p:nvPr/>
          </p:nvSpPr>
          <p:spPr bwMode="auto">
            <a:xfrm>
              <a:off x="2025" y="2825"/>
              <a:ext cx="48" cy="45"/>
            </a:xfrm>
            <a:custGeom>
              <a:avLst/>
              <a:gdLst>
                <a:gd name="T0" fmla="*/ 0 w 145"/>
                <a:gd name="T1" fmla="*/ 0 h 135"/>
                <a:gd name="T2" fmla="*/ 1 w 145"/>
                <a:gd name="T3" fmla="*/ 1 h 135"/>
                <a:gd name="T4" fmla="*/ 3 w 145"/>
                <a:gd name="T5" fmla="*/ 2 h 135"/>
                <a:gd name="T6" fmla="*/ 4 w 145"/>
                <a:gd name="T7" fmla="*/ 3 h 135"/>
                <a:gd name="T8" fmla="*/ 7 w 145"/>
                <a:gd name="T9" fmla="*/ 5 h 135"/>
                <a:gd name="T10" fmla="*/ 10 w 145"/>
                <a:gd name="T11" fmla="*/ 7 h 135"/>
                <a:gd name="T12" fmla="*/ 11 w 145"/>
                <a:gd name="T13" fmla="*/ 9 h 135"/>
                <a:gd name="T14" fmla="*/ 13 w 145"/>
                <a:gd name="T15" fmla="*/ 11 h 135"/>
                <a:gd name="T16" fmla="*/ 14 w 145"/>
                <a:gd name="T17" fmla="*/ 13 h 135"/>
                <a:gd name="T18" fmla="*/ 16 w 145"/>
                <a:gd name="T19" fmla="*/ 15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5"/>
                <a:gd name="T31" fmla="*/ 0 h 135"/>
                <a:gd name="T32" fmla="*/ 145 w 145"/>
                <a:gd name="T33" fmla="*/ 135 h 1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5" h="135">
                  <a:moveTo>
                    <a:pt x="0" y="0"/>
                  </a:moveTo>
                  <a:lnTo>
                    <a:pt x="11" y="6"/>
                  </a:lnTo>
                  <a:lnTo>
                    <a:pt x="27" y="17"/>
                  </a:lnTo>
                  <a:lnTo>
                    <a:pt x="40" y="25"/>
                  </a:lnTo>
                  <a:lnTo>
                    <a:pt x="63" y="43"/>
                  </a:lnTo>
                  <a:lnTo>
                    <a:pt x="87" y="63"/>
                  </a:lnTo>
                  <a:lnTo>
                    <a:pt x="102" y="78"/>
                  </a:lnTo>
                  <a:lnTo>
                    <a:pt x="117" y="96"/>
                  </a:lnTo>
                  <a:lnTo>
                    <a:pt x="131" y="115"/>
                  </a:lnTo>
                  <a:lnTo>
                    <a:pt x="145" y="135"/>
                  </a:lnTo>
                </a:path>
              </a:pathLst>
            </a:custGeom>
            <a:noFill/>
            <a:ln w="222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4" name="Freeform 264"/>
            <p:cNvSpPr/>
            <p:nvPr/>
          </p:nvSpPr>
          <p:spPr bwMode="auto">
            <a:xfrm>
              <a:off x="2032" y="2871"/>
              <a:ext cx="44" cy="30"/>
            </a:xfrm>
            <a:custGeom>
              <a:avLst/>
              <a:gdLst>
                <a:gd name="T0" fmla="*/ 0 w 132"/>
                <a:gd name="T1" fmla="*/ 11 h 91"/>
                <a:gd name="T2" fmla="*/ 8 w 132"/>
                <a:gd name="T3" fmla="*/ 4 h 91"/>
                <a:gd name="T4" fmla="*/ 15 w 132"/>
                <a:gd name="T5" fmla="*/ 0 h 91"/>
                <a:gd name="T6" fmla="*/ 0 60000 65536"/>
                <a:gd name="T7" fmla="*/ 0 60000 65536"/>
                <a:gd name="T8" fmla="*/ 0 60000 65536"/>
                <a:gd name="T9" fmla="*/ 0 w 132"/>
                <a:gd name="T10" fmla="*/ 0 h 91"/>
                <a:gd name="T11" fmla="*/ 132 w 132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91">
                  <a:moveTo>
                    <a:pt x="0" y="91"/>
                  </a:moveTo>
                  <a:lnTo>
                    <a:pt x="74" y="39"/>
                  </a:lnTo>
                  <a:lnTo>
                    <a:pt x="132" y="0"/>
                  </a:lnTo>
                </a:path>
              </a:pathLst>
            </a:custGeom>
            <a:noFill/>
            <a:ln w="22225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5" name="Freeform 265"/>
            <p:cNvSpPr/>
            <p:nvPr/>
          </p:nvSpPr>
          <p:spPr bwMode="auto">
            <a:xfrm>
              <a:off x="2044" y="2535"/>
              <a:ext cx="36" cy="27"/>
            </a:xfrm>
            <a:custGeom>
              <a:avLst/>
              <a:gdLst>
                <a:gd name="T0" fmla="*/ 8 w 108"/>
                <a:gd name="T1" fmla="*/ 2 h 80"/>
                <a:gd name="T2" fmla="*/ 11 w 108"/>
                <a:gd name="T3" fmla="*/ 2 h 80"/>
                <a:gd name="T4" fmla="*/ 11 w 108"/>
                <a:gd name="T5" fmla="*/ 3 h 80"/>
                <a:gd name="T6" fmla="*/ 12 w 108"/>
                <a:gd name="T7" fmla="*/ 5 h 80"/>
                <a:gd name="T8" fmla="*/ 11 w 108"/>
                <a:gd name="T9" fmla="*/ 6 h 80"/>
                <a:gd name="T10" fmla="*/ 10 w 108"/>
                <a:gd name="T11" fmla="*/ 8 h 80"/>
                <a:gd name="T12" fmla="*/ 10 w 108"/>
                <a:gd name="T13" fmla="*/ 7 h 80"/>
                <a:gd name="T14" fmla="*/ 9 w 108"/>
                <a:gd name="T15" fmla="*/ 7 h 80"/>
                <a:gd name="T16" fmla="*/ 9 w 108"/>
                <a:gd name="T17" fmla="*/ 7 h 80"/>
                <a:gd name="T18" fmla="*/ 9 w 108"/>
                <a:gd name="T19" fmla="*/ 7 h 80"/>
                <a:gd name="T20" fmla="*/ 9 w 108"/>
                <a:gd name="T21" fmla="*/ 8 h 80"/>
                <a:gd name="T22" fmla="*/ 9 w 108"/>
                <a:gd name="T23" fmla="*/ 9 h 80"/>
                <a:gd name="T24" fmla="*/ 10 w 108"/>
                <a:gd name="T25" fmla="*/ 9 h 80"/>
                <a:gd name="T26" fmla="*/ 10 w 108"/>
                <a:gd name="T27" fmla="*/ 9 h 80"/>
                <a:gd name="T28" fmla="*/ 10 w 108"/>
                <a:gd name="T29" fmla="*/ 9 h 80"/>
                <a:gd name="T30" fmla="*/ 11 w 108"/>
                <a:gd name="T31" fmla="*/ 8 h 80"/>
                <a:gd name="T32" fmla="*/ 11 w 108"/>
                <a:gd name="T33" fmla="*/ 8 h 80"/>
                <a:gd name="T34" fmla="*/ 12 w 108"/>
                <a:gd name="T35" fmla="*/ 5 h 80"/>
                <a:gd name="T36" fmla="*/ 12 w 108"/>
                <a:gd name="T37" fmla="*/ 3 h 80"/>
                <a:gd name="T38" fmla="*/ 12 w 108"/>
                <a:gd name="T39" fmla="*/ 2 h 80"/>
                <a:gd name="T40" fmla="*/ 11 w 108"/>
                <a:gd name="T41" fmla="*/ 1 h 80"/>
                <a:gd name="T42" fmla="*/ 11 w 108"/>
                <a:gd name="T43" fmla="*/ 1 h 80"/>
                <a:gd name="T44" fmla="*/ 8 w 108"/>
                <a:gd name="T45" fmla="*/ 0 h 80"/>
                <a:gd name="T46" fmla="*/ 6 w 108"/>
                <a:gd name="T47" fmla="*/ 0 h 80"/>
                <a:gd name="T48" fmla="*/ 6 w 108"/>
                <a:gd name="T49" fmla="*/ 1 h 80"/>
                <a:gd name="T50" fmla="*/ 5 w 108"/>
                <a:gd name="T51" fmla="*/ 1 h 80"/>
                <a:gd name="T52" fmla="*/ 5 w 108"/>
                <a:gd name="T53" fmla="*/ 2 h 80"/>
                <a:gd name="T54" fmla="*/ 4 w 108"/>
                <a:gd name="T55" fmla="*/ 2 h 80"/>
                <a:gd name="T56" fmla="*/ 4 w 108"/>
                <a:gd name="T57" fmla="*/ 4 h 80"/>
                <a:gd name="T58" fmla="*/ 5 w 108"/>
                <a:gd name="T59" fmla="*/ 6 h 80"/>
                <a:gd name="T60" fmla="*/ 6 w 108"/>
                <a:gd name="T61" fmla="*/ 8 h 80"/>
                <a:gd name="T62" fmla="*/ 1 w 108"/>
                <a:gd name="T63" fmla="*/ 8 h 80"/>
                <a:gd name="T64" fmla="*/ 1 w 108"/>
                <a:gd name="T65" fmla="*/ 1 h 80"/>
                <a:gd name="T66" fmla="*/ 0 w 108"/>
                <a:gd name="T67" fmla="*/ 1 h 80"/>
                <a:gd name="T68" fmla="*/ 0 w 108"/>
                <a:gd name="T69" fmla="*/ 8 h 80"/>
                <a:gd name="T70" fmla="*/ 6 w 108"/>
                <a:gd name="T71" fmla="*/ 9 h 80"/>
                <a:gd name="T72" fmla="*/ 7 w 108"/>
                <a:gd name="T73" fmla="*/ 8 h 80"/>
                <a:gd name="T74" fmla="*/ 5 w 108"/>
                <a:gd name="T75" fmla="*/ 6 h 80"/>
                <a:gd name="T76" fmla="*/ 5 w 108"/>
                <a:gd name="T77" fmla="*/ 5 h 80"/>
                <a:gd name="T78" fmla="*/ 5 w 108"/>
                <a:gd name="T79" fmla="*/ 4 h 80"/>
                <a:gd name="T80" fmla="*/ 5 w 108"/>
                <a:gd name="T81" fmla="*/ 3 h 80"/>
                <a:gd name="T82" fmla="*/ 5 w 108"/>
                <a:gd name="T83" fmla="*/ 3 h 80"/>
                <a:gd name="T84" fmla="*/ 6 w 108"/>
                <a:gd name="T85" fmla="*/ 2 h 80"/>
                <a:gd name="T86" fmla="*/ 6 w 108"/>
                <a:gd name="T87" fmla="*/ 2 h 80"/>
                <a:gd name="T88" fmla="*/ 7 w 108"/>
                <a:gd name="T89" fmla="*/ 2 h 80"/>
                <a:gd name="T90" fmla="*/ 8 w 108"/>
                <a:gd name="T91" fmla="*/ 2 h 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8"/>
                <a:gd name="T139" fmla="*/ 0 h 80"/>
                <a:gd name="T140" fmla="*/ 108 w 108"/>
                <a:gd name="T141" fmla="*/ 80 h 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8" h="80">
                  <a:moveTo>
                    <a:pt x="73" y="15"/>
                  </a:moveTo>
                  <a:lnTo>
                    <a:pt x="95" y="18"/>
                  </a:lnTo>
                  <a:lnTo>
                    <a:pt x="101" y="27"/>
                  </a:lnTo>
                  <a:lnTo>
                    <a:pt x="104" y="40"/>
                  </a:lnTo>
                  <a:lnTo>
                    <a:pt x="102" y="57"/>
                  </a:lnTo>
                  <a:lnTo>
                    <a:pt x="94" y="67"/>
                  </a:lnTo>
                  <a:lnTo>
                    <a:pt x="90" y="64"/>
                  </a:lnTo>
                  <a:lnTo>
                    <a:pt x="84" y="61"/>
                  </a:lnTo>
                  <a:lnTo>
                    <a:pt x="79" y="63"/>
                  </a:lnTo>
                  <a:lnTo>
                    <a:pt x="77" y="64"/>
                  </a:lnTo>
                  <a:lnTo>
                    <a:pt x="77" y="69"/>
                  </a:lnTo>
                  <a:lnTo>
                    <a:pt x="79" y="78"/>
                  </a:lnTo>
                  <a:lnTo>
                    <a:pt x="86" y="80"/>
                  </a:lnTo>
                  <a:lnTo>
                    <a:pt x="90" y="79"/>
                  </a:lnTo>
                  <a:lnTo>
                    <a:pt x="94" y="77"/>
                  </a:lnTo>
                  <a:lnTo>
                    <a:pt x="98" y="73"/>
                  </a:lnTo>
                  <a:lnTo>
                    <a:pt x="102" y="68"/>
                  </a:lnTo>
                  <a:lnTo>
                    <a:pt x="108" y="40"/>
                  </a:lnTo>
                  <a:lnTo>
                    <a:pt x="106" y="29"/>
                  </a:lnTo>
                  <a:lnTo>
                    <a:pt x="104" y="21"/>
                  </a:lnTo>
                  <a:lnTo>
                    <a:pt x="101" y="13"/>
                  </a:lnTo>
                  <a:lnTo>
                    <a:pt x="98" y="8"/>
                  </a:lnTo>
                  <a:lnTo>
                    <a:pt x="71" y="0"/>
                  </a:lnTo>
                  <a:lnTo>
                    <a:pt x="58" y="2"/>
                  </a:lnTo>
                  <a:lnTo>
                    <a:pt x="52" y="5"/>
                  </a:lnTo>
                  <a:lnTo>
                    <a:pt x="48" y="11"/>
                  </a:lnTo>
                  <a:lnTo>
                    <a:pt x="43" y="15"/>
                  </a:lnTo>
                  <a:lnTo>
                    <a:pt x="40" y="21"/>
                  </a:lnTo>
                  <a:lnTo>
                    <a:pt x="39" y="36"/>
                  </a:lnTo>
                  <a:lnTo>
                    <a:pt x="41" y="54"/>
                  </a:lnTo>
                  <a:lnTo>
                    <a:pt x="52" y="71"/>
                  </a:lnTo>
                  <a:lnTo>
                    <a:pt x="10" y="70"/>
                  </a:lnTo>
                  <a:lnTo>
                    <a:pt x="9" y="8"/>
                  </a:lnTo>
                  <a:lnTo>
                    <a:pt x="0" y="6"/>
                  </a:lnTo>
                  <a:lnTo>
                    <a:pt x="1" y="74"/>
                  </a:lnTo>
                  <a:lnTo>
                    <a:pt x="58" y="76"/>
                  </a:lnTo>
                  <a:lnTo>
                    <a:pt x="59" y="69"/>
                  </a:lnTo>
                  <a:lnTo>
                    <a:pt x="48" y="56"/>
                  </a:lnTo>
                  <a:lnTo>
                    <a:pt x="46" y="40"/>
                  </a:lnTo>
                  <a:lnTo>
                    <a:pt x="45" y="33"/>
                  </a:lnTo>
                  <a:lnTo>
                    <a:pt x="47" y="28"/>
                  </a:lnTo>
                  <a:lnTo>
                    <a:pt x="49" y="24"/>
                  </a:lnTo>
                  <a:lnTo>
                    <a:pt x="53" y="22"/>
                  </a:lnTo>
                  <a:lnTo>
                    <a:pt x="56" y="18"/>
                  </a:lnTo>
                  <a:lnTo>
                    <a:pt x="61" y="16"/>
                  </a:lnTo>
                  <a:lnTo>
                    <a:pt x="73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6" name="Freeform 266"/>
            <p:cNvSpPr/>
            <p:nvPr/>
          </p:nvSpPr>
          <p:spPr bwMode="auto">
            <a:xfrm>
              <a:off x="2045" y="2570"/>
              <a:ext cx="36" cy="28"/>
            </a:xfrm>
            <a:custGeom>
              <a:avLst/>
              <a:gdLst>
                <a:gd name="T0" fmla="*/ 6 w 108"/>
                <a:gd name="T1" fmla="*/ 1 h 83"/>
                <a:gd name="T2" fmla="*/ 6 w 108"/>
                <a:gd name="T3" fmla="*/ 4 h 83"/>
                <a:gd name="T4" fmla="*/ 4 w 108"/>
                <a:gd name="T5" fmla="*/ 1 h 83"/>
                <a:gd name="T6" fmla="*/ 2 w 108"/>
                <a:gd name="T7" fmla="*/ 1 h 83"/>
                <a:gd name="T8" fmla="*/ 0 w 108"/>
                <a:gd name="T9" fmla="*/ 3 h 83"/>
                <a:gd name="T10" fmla="*/ 0 w 108"/>
                <a:gd name="T11" fmla="*/ 5 h 83"/>
                <a:gd name="T12" fmla="*/ 1 w 108"/>
                <a:gd name="T13" fmla="*/ 9 h 83"/>
                <a:gd name="T14" fmla="*/ 2 w 108"/>
                <a:gd name="T15" fmla="*/ 9 h 83"/>
                <a:gd name="T16" fmla="*/ 3 w 108"/>
                <a:gd name="T17" fmla="*/ 9 h 83"/>
                <a:gd name="T18" fmla="*/ 3 w 108"/>
                <a:gd name="T19" fmla="*/ 8 h 83"/>
                <a:gd name="T20" fmla="*/ 2 w 108"/>
                <a:gd name="T21" fmla="*/ 8 h 83"/>
                <a:gd name="T22" fmla="*/ 1 w 108"/>
                <a:gd name="T23" fmla="*/ 7 h 83"/>
                <a:gd name="T24" fmla="*/ 0 w 108"/>
                <a:gd name="T25" fmla="*/ 4 h 83"/>
                <a:gd name="T26" fmla="*/ 1 w 108"/>
                <a:gd name="T27" fmla="*/ 3 h 83"/>
                <a:gd name="T28" fmla="*/ 3 w 108"/>
                <a:gd name="T29" fmla="*/ 3 h 83"/>
                <a:gd name="T30" fmla="*/ 4 w 108"/>
                <a:gd name="T31" fmla="*/ 3 h 83"/>
                <a:gd name="T32" fmla="*/ 5 w 108"/>
                <a:gd name="T33" fmla="*/ 3 h 83"/>
                <a:gd name="T34" fmla="*/ 5 w 108"/>
                <a:gd name="T35" fmla="*/ 5 h 83"/>
                <a:gd name="T36" fmla="*/ 6 w 108"/>
                <a:gd name="T37" fmla="*/ 6 h 83"/>
                <a:gd name="T38" fmla="*/ 6 w 108"/>
                <a:gd name="T39" fmla="*/ 4 h 83"/>
                <a:gd name="T40" fmla="*/ 7 w 108"/>
                <a:gd name="T41" fmla="*/ 3 h 83"/>
                <a:gd name="T42" fmla="*/ 8 w 108"/>
                <a:gd name="T43" fmla="*/ 2 h 83"/>
                <a:gd name="T44" fmla="*/ 11 w 108"/>
                <a:gd name="T45" fmla="*/ 2 h 83"/>
                <a:gd name="T46" fmla="*/ 11 w 108"/>
                <a:gd name="T47" fmla="*/ 4 h 83"/>
                <a:gd name="T48" fmla="*/ 11 w 108"/>
                <a:gd name="T49" fmla="*/ 7 h 83"/>
                <a:gd name="T50" fmla="*/ 10 w 108"/>
                <a:gd name="T51" fmla="*/ 7 h 83"/>
                <a:gd name="T52" fmla="*/ 9 w 108"/>
                <a:gd name="T53" fmla="*/ 7 h 83"/>
                <a:gd name="T54" fmla="*/ 9 w 108"/>
                <a:gd name="T55" fmla="*/ 9 h 83"/>
                <a:gd name="T56" fmla="*/ 10 w 108"/>
                <a:gd name="T57" fmla="*/ 9 h 83"/>
                <a:gd name="T58" fmla="*/ 11 w 108"/>
                <a:gd name="T59" fmla="*/ 8 h 83"/>
                <a:gd name="T60" fmla="*/ 12 w 108"/>
                <a:gd name="T61" fmla="*/ 6 h 83"/>
                <a:gd name="T62" fmla="*/ 12 w 108"/>
                <a:gd name="T63" fmla="*/ 4 h 83"/>
                <a:gd name="T64" fmla="*/ 11 w 108"/>
                <a:gd name="T65" fmla="*/ 2 h 83"/>
                <a:gd name="T66" fmla="*/ 10 w 108"/>
                <a:gd name="T67" fmla="*/ 1 h 83"/>
                <a:gd name="T68" fmla="*/ 9 w 108"/>
                <a:gd name="T69" fmla="*/ 0 h 83"/>
                <a:gd name="T70" fmla="*/ 7 w 108"/>
                <a:gd name="T71" fmla="*/ 1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8"/>
                <a:gd name="T109" fmla="*/ 0 h 83"/>
                <a:gd name="T110" fmla="*/ 108 w 108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8" h="83">
                  <a:moveTo>
                    <a:pt x="63" y="9"/>
                  </a:moveTo>
                  <a:lnTo>
                    <a:pt x="58" y="13"/>
                  </a:lnTo>
                  <a:lnTo>
                    <a:pt x="55" y="19"/>
                  </a:lnTo>
                  <a:lnTo>
                    <a:pt x="50" y="35"/>
                  </a:lnTo>
                  <a:lnTo>
                    <a:pt x="40" y="16"/>
                  </a:lnTo>
                  <a:lnTo>
                    <a:pt x="33" y="11"/>
                  </a:lnTo>
                  <a:lnTo>
                    <a:pt x="25" y="10"/>
                  </a:lnTo>
                  <a:lnTo>
                    <a:pt x="15" y="12"/>
                  </a:lnTo>
                  <a:lnTo>
                    <a:pt x="7" y="20"/>
                  </a:lnTo>
                  <a:lnTo>
                    <a:pt x="3" y="25"/>
                  </a:lnTo>
                  <a:lnTo>
                    <a:pt x="1" y="32"/>
                  </a:lnTo>
                  <a:lnTo>
                    <a:pt x="0" y="48"/>
                  </a:lnTo>
                  <a:lnTo>
                    <a:pt x="6" y="73"/>
                  </a:lnTo>
                  <a:lnTo>
                    <a:pt x="8" y="77"/>
                  </a:lnTo>
                  <a:lnTo>
                    <a:pt x="12" y="80"/>
                  </a:lnTo>
                  <a:lnTo>
                    <a:pt x="16" y="82"/>
                  </a:lnTo>
                  <a:lnTo>
                    <a:pt x="22" y="83"/>
                  </a:lnTo>
                  <a:lnTo>
                    <a:pt x="29" y="80"/>
                  </a:lnTo>
                  <a:lnTo>
                    <a:pt x="30" y="73"/>
                  </a:lnTo>
                  <a:lnTo>
                    <a:pt x="29" y="68"/>
                  </a:lnTo>
                  <a:lnTo>
                    <a:pt x="25" y="66"/>
                  </a:lnTo>
                  <a:lnTo>
                    <a:pt x="21" y="68"/>
                  </a:lnTo>
                  <a:lnTo>
                    <a:pt x="13" y="71"/>
                  </a:lnTo>
                  <a:lnTo>
                    <a:pt x="7" y="64"/>
                  </a:lnTo>
                  <a:lnTo>
                    <a:pt x="3" y="52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31"/>
                  </a:lnTo>
                  <a:lnTo>
                    <a:pt x="17" y="26"/>
                  </a:lnTo>
                  <a:lnTo>
                    <a:pt x="27" y="23"/>
                  </a:lnTo>
                  <a:lnTo>
                    <a:pt x="31" y="23"/>
                  </a:lnTo>
                  <a:lnTo>
                    <a:pt x="35" y="25"/>
                  </a:lnTo>
                  <a:lnTo>
                    <a:pt x="38" y="27"/>
                  </a:lnTo>
                  <a:lnTo>
                    <a:pt x="42" y="31"/>
                  </a:lnTo>
                  <a:lnTo>
                    <a:pt x="44" y="34"/>
                  </a:lnTo>
                  <a:lnTo>
                    <a:pt x="47" y="41"/>
                  </a:lnTo>
                  <a:lnTo>
                    <a:pt x="48" y="47"/>
                  </a:lnTo>
                  <a:lnTo>
                    <a:pt x="50" y="56"/>
                  </a:lnTo>
                  <a:lnTo>
                    <a:pt x="53" y="56"/>
                  </a:lnTo>
                  <a:lnTo>
                    <a:pt x="54" y="36"/>
                  </a:lnTo>
                  <a:lnTo>
                    <a:pt x="56" y="29"/>
                  </a:lnTo>
                  <a:lnTo>
                    <a:pt x="60" y="25"/>
                  </a:lnTo>
                  <a:lnTo>
                    <a:pt x="67" y="18"/>
                  </a:lnTo>
                  <a:lnTo>
                    <a:pt x="71" y="16"/>
                  </a:lnTo>
                  <a:lnTo>
                    <a:pt x="77" y="16"/>
                  </a:lnTo>
                  <a:lnTo>
                    <a:pt x="98" y="22"/>
                  </a:lnTo>
                  <a:lnTo>
                    <a:pt x="102" y="31"/>
                  </a:lnTo>
                  <a:lnTo>
                    <a:pt x="103" y="37"/>
                  </a:lnTo>
                  <a:lnTo>
                    <a:pt x="104" y="46"/>
                  </a:lnTo>
                  <a:lnTo>
                    <a:pt x="102" y="59"/>
                  </a:lnTo>
                  <a:lnTo>
                    <a:pt x="96" y="66"/>
                  </a:lnTo>
                  <a:lnTo>
                    <a:pt x="92" y="65"/>
                  </a:lnTo>
                  <a:lnTo>
                    <a:pt x="86" y="63"/>
                  </a:lnTo>
                  <a:lnTo>
                    <a:pt x="82" y="65"/>
                  </a:lnTo>
                  <a:lnTo>
                    <a:pt x="79" y="72"/>
                  </a:lnTo>
                  <a:lnTo>
                    <a:pt x="82" y="79"/>
                  </a:lnTo>
                  <a:lnTo>
                    <a:pt x="88" y="82"/>
                  </a:lnTo>
                  <a:lnTo>
                    <a:pt x="91" y="80"/>
                  </a:lnTo>
                  <a:lnTo>
                    <a:pt x="95" y="78"/>
                  </a:lnTo>
                  <a:lnTo>
                    <a:pt x="103" y="70"/>
                  </a:lnTo>
                  <a:lnTo>
                    <a:pt x="107" y="58"/>
                  </a:lnTo>
                  <a:lnTo>
                    <a:pt x="107" y="51"/>
                  </a:lnTo>
                  <a:lnTo>
                    <a:pt x="108" y="45"/>
                  </a:lnTo>
                  <a:lnTo>
                    <a:pt x="107" y="33"/>
                  </a:lnTo>
                  <a:lnTo>
                    <a:pt x="105" y="24"/>
                  </a:lnTo>
                  <a:lnTo>
                    <a:pt x="102" y="16"/>
                  </a:lnTo>
                  <a:lnTo>
                    <a:pt x="99" y="11"/>
                  </a:lnTo>
                  <a:lnTo>
                    <a:pt x="94" y="5"/>
                  </a:lnTo>
                  <a:lnTo>
                    <a:pt x="89" y="2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63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7" name="Freeform 267"/>
            <p:cNvSpPr>
              <a:spLocks noEditPoints="1"/>
            </p:cNvSpPr>
            <p:nvPr/>
          </p:nvSpPr>
          <p:spPr bwMode="auto">
            <a:xfrm>
              <a:off x="2044" y="2319"/>
              <a:ext cx="37" cy="31"/>
            </a:xfrm>
            <a:custGeom>
              <a:avLst/>
              <a:gdLst>
                <a:gd name="T0" fmla="*/ 7 w 111"/>
                <a:gd name="T1" fmla="*/ 0 h 92"/>
                <a:gd name="T2" fmla="*/ 5 w 111"/>
                <a:gd name="T3" fmla="*/ 1 h 92"/>
                <a:gd name="T4" fmla="*/ 5 w 111"/>
                <a:gd name="T5" fmla="*/ 3 h 92"/>
                <a:gd name="T6" fmla="*/ 5 w 111"/>
                <a:gd name="T7" fmla="*/ 5 h 92"/>
                <a:gd name="T8" fmla="*/ 5 w 111"/>
                <a:gd name="T9" fmla="*/ 7 h 92"/>
                <a:gd name="T10" fmla="*/ 5 w 111"/>
                <a:gd name="T11" fmla="*/ 8 h 92"/>
                <a:gd name="T12" fmla="*/ 3 w 111"/>
                <a:gd name="T13" fmla="*/ 8 h 92"/>
                <a:gd name="T14" fmla="*/ 1 w 111"/>
                <a:gd name="T15" fmla="*/ 7 h 92"/>
                <a:gd name="T16" fmla="*/ 1 w 111"/>
                <a:gd name="T17" fmla="*/ 6 h 92"/>
                <a:gd name="T18" fmla="*/ 1 w 111"/>
                <a:gd name="T19" fmla="*/ 4 h 92"/>
                <a:gd name="T20" fmla="*/ 1 w 111"/>
                <a:gd name="T21" fmla="*/ 3 h 92"/>
                <a:gd name="T22" fmla="*/ 2 w 111"/>
                <a:gd name="T23" fmla="*/ 3 h 92"/>
                <a:gd name="T24" fmla="*/ 2 w 111"/>
                <a:gd name="T25" fmla="*/ 2 h 92"/>
                <a:gd name="T26" fmla="*/ 2 w 111"/>
                <a:gd name="T27" fmla="*/ 1 h 92"/>
                <a:gd name="T28" fmla="*/ 0 w 111"/>
                <a:gd name="T29" fmla="*/ 2 h 92"/>
                <a:gd name="T30" fmla="*/ 0 w 111"/>
                <a:gd name="T31" fmla="*/ 4 h 92"/>
                <a:gd name="T32" fmla="*/ 0 w 111"/>
                <a:gd name="T33" fmla="*/ 6 h 92"/>
                <a:gd name="T34" fmla="*/ 2 w 111"/>
                <a:gd name="T35" fmla="*/ 8 h 92"/>
                <a:gd name="T36" fmla="*/ 4 w 111"/>
                <a:gd name="T37" fmla="*/ 10 h 92"/>
                <a:gd name="T38" fmla="*/ 7 w 111"/>
                <a:gd name="T39" fmla="*/ 10 h 92"/>
                <a:gd name="T40" fmla="*/ 7 w 111"/>
                <a:gd name="T41" fmla="*/ 10 h 92"/>
                <a:gd name="T42" fmla="*/ 9 w 111"/>
                <a:gd name="T43" fmla="*/ 10 h 92"/>
                <a:gd name="T44" fmla="*/ 11 w 111"/>
                <a:gd name="T45" fmla="*/ 9 h 92"/>
                <a:gd name="T46" fmla="*/ 11 w 111"/>
                <a:gd name="T47" fmla="*/ 9 h 92"/>
                <a:gd name="T48" fmla="*/ 12 w 111"/>
                <a:gd name="T49" fmla="*/ 7 h 92"/>
                <a:gd name="T50" fmla="*/ 12 w 111"/>
                <a:gd name="T51" fmla="*/ 5 h 92"/>
                <a:gd name="T52" fmla="*/ 12 w 111"/>
                <a:gd name="T53" fmla="*/ 3 h 92"/>
                <a:gd name="T54" fmla="*/ 11 w 111"/>
                <a:gd name="T55" fmla="*/ 1 h 92"/>
                <a:gd name="T56" fmla="*/ 9 w 111"/>
                <a:gd name="T57" fmla="*/ 0 h 92"/>
                <a:gd name="T58" fmla="*/ 6 w 111"/>
                <a:gd name="T59" fmla="*/ 2 h 92"/>
                <a:gd name="T60" fmla="*/ 7 w 111"/>
                <a:gd name="T61" fmla="*/ 2 h 92"/>
                <a:gd name="T62" fmla="*/ 9 w 111"/>
                <a:gd name="T63" fmla="*/ 2 h 92"/>
                <a:gd name="T64" fmla="*/ 10 w 111"/>
                <a:gd name="T65" fmla="*/ 2 h 92"/>
                <a:gd name="T66" fmla="*/ 11 w 111"/>
                <a:gd name="T67" fmla="*/ 3 h 92"/>
                <a:gd name="T68" fmla="*/ 12 w 111"/>
                <a:gd name="T69" fmla="*/ 4 h 92"/>
                <a:gd name="T70" fmla="*/ 12 w 111"/>
                <a:gd name="T71" fmla="*/ 6 h 92"/>
                <a:gd name="T72" fmla="*/ 11 w 111"/>
                <a:gd name="T73" fmla="*/ 8 h 92"/>
                <a:gd name="T74" fmla="*/ 6 w 111"/>
                <a:gd name="T75" fmla="*/ 7 h 92"/>
                <a:gd name="T76" fmla="*/ 5 w 111"/>
                <a:gd name="T77" fmla="*/ 5 h 92"/>
                <a:gd name="T78" fmla="*/ 5 w 111"/>
                <a:gd name="T79" fmla="*/ 3 h 9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1"/>
                <a:gd name="T121" fmla="*/ 0 h 92"/>
                <a:gd name="T122" fmla="*/ 111 w 111"/>
                <a:gd name="T123" fmla="*/ 92 h 9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1" h="92">
                  <a:moveTo>
                    <a:pt x="74" y="0"/>
                  </a:moveTo>
                  <a:lnTo>
                    <a:pt x="62" y="1"/>
                  </a:lnTo>
                  <a:lnTo>
                    <a:pt x="52" y="8"/>
                  </a:lnTo>
                  <a:lnTo>
                    <a:pt x="47" y="12"/>
                  </a:lnTo>
                  <a:lnTo>
                    <a:pt x="44" y="19"/>
                  </a:lnTo>
                  <a:lnTo>
                    <a:pt x="42" y="27"/>
                  </a:lnTo>
                  <a:lnTo>
                    <a:pt x="42" y="37"/>
                  </a:lnTo>
                  <a:lnTo>
                    <a:pt x="41" y="42"/>
                  </a:lnTo>
                  <a:lnTo>
                    <a:pt x="42" y="48"/>
                  </a:lnTo>
                  <a:lnTo>
                    <a:pt x="45" y="59"/>
                  </a:lnTo>
                  <a:lnTo>
                    <a:pt x="57" y="75"/>
                  </a:lnTo>
                  <a:lnTo>
                    <a:pt x="41" y="73"/>
                  </a:lnTo>
                  <a:lnTo>
                    <a:pt x="34" y="71"/>
                  </a:lnTo>
                  <a:lnTo>
                    <a:pt x="29" y="70"/>
                  </a:lnTo>
                  <a:lnTo>
                    <a:pt x="19" y="66"/>
                  </a:lnTo>
                  <a:lnTo>
                    <a:pt x="13" y="62"/>
                  </a:lnTo>
                  <a:lnTo>
                    <a:pt x="8" y="55"/>
                  </a:lnTo>
                  <a:lnTo>
                    <a:pt x="6" y="49"/>
                  </a:lnTo>
                  <a:lnTo>
                    <a:pt x="4" y="42"/>
                  </a:lnTo>
                  <a:lnTo>
                    <a:pt x="5" y="35"/>
                  </a:lnTo>
                  <a:lnTo>
                    <a:pt x="6" y="25"/>
                  </a:lnTo>
                  <a:lnTo>
                    <a:pt x="10" y="23"/>
                  </a:lnTo>
                  <a:lnTo>
                    <a:pt x="13" y="23"/>
                  </a:lnTo>
                  <a:lnTo>
                    <a:pt x="15" y="24"/>
                  </a:lnTo>
                  <a:lnTo>
                    <a:pt x="20" y="21"/>
                  </a:lnTo>
                  <a:lnTo>
                    <a:pt x="21" y="15"/>
                  </a:lnTo>
                  <a:lnTo>
                    <a:pt x="20" y="7"/>
                  </a:lnTo>
                  <a:lnTo>
                    <a:pt x="14" y="5"/>
                  </a:lnTo>
                  <a:lnTo>
                    <a:pt x="5" y="12"/>
                  </a:lnTo>
                  <a:lnTo>
                    <a:pt x="2" y="15"/>
                  </a:lnTo>
                  <a:lnTo>
                    <a:pt x="1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3" y="55"/>
                  </a:lnTo>
                  <a:lnTo>
                    <a:pt x="8" y="65"/>
                  </a:lnTo>
                  <a:lnTo>
                    <a:pt x="15" y="74"/>
                  </a:lnTo>
                  <a:lnTo>
                    <a:pt x="24" y="81"/>
                  </a:lnTo>
                  <a:lnTo>
                    <a:pt x="35" y="86"/>
                  </a:lnTo>
                  <a:lnTo>
                    <a:pt x="46" y="89"/>
                  </a:lnTo>
                  <a:lnTo>
                    <a:pt x="60" y="92"/>
                  </a:lnTo>
                  <a:lnTo>
                    <a:pt x="62" y="91"/>
                  </a:lnTo>
                  <a:lnTo>
                    <a:pt x="65" y="91"/>
                  </a:lnTo>
                  <a:lnTo>
                    <a:pt x="71" y="91"/>
                  </a:lnTo>
                  <a:lnTo>
                    <a:pt x="81" y="89"/>
                  </a:lnTo>
                  <a:lnTo>
                    <a:pt x="89" y="86"/>
                  </a:lnTo>
                  <a:lnTo>
                    <a:pt x="97" y="82"/>
                  </a:lnTo>
                  <a:lnTo>
                    <a:pt x="99" y="78"/>
                  </a:lnTo>
                  <a:lnTo>
                    <a:pt x="100" y="76"/>
                  </a:lnTo>
                  <a:lnTo>
                    <a:pt x="102" y="75"/>
                  </a:lnTo>
                  <a:lnTo>
                    <a:pt x="106" y="66"/>
                  </a:lnTo>
                  <a:lnTo>
                    <a:pt x="109" y="55"/>
                  </a:lnTo>
                  <a:lnTo>
                    <a:pt x="111" y="44"/>
                  </a:lnTo>
                  <a:lnTo>
                    <a:pt x="110" y="35"/>
                  </a:lnTo>
                  <a:lnTo>
                    <a:pt x="108" y="27"/>
                  </a:lnTo>
                  <a:lnTo>
                    <a:pt x="102" y="14"/>
                  </a:lnTo>
                  <a:lnTo>
                    <a:pt x="96" y="7"/>
                  </a:lnTo>
                  <a:lnTo>
                    <a:pt x="90" y="3"/>
                  </a:lnTo>
                  <a:lnTo>
                    <a:pt x="82" y="0"/>
                  </a:lnTo>
                  <a:lnTo>
                    <a:pt x="74" y="0"/>
                  </a:lnTo>
                  <a:close/>
                  <a:moveTo>
                    <a:pt x="55" y="21"/>
                  </a:moveTo>
                  <a:lnTo>
                    <a:pt x="58" y="17"/>
                  </a:lnTo>
                  <a:lnTo>
                    <a:pt x="63" y="15"/>
                  </a:lnTo>
                  <a:lnTo>
                    <a:pt x="74" y="15"/>
                  </a:lnTo>
                  <a:lnTo>
                    <a:pt x="82" y="15"/>
                  </a:lnTo>
                  <a:lnTo>
                    <a:pt x="89" y="17"/>
                  </a:lnTo>
                  <a:lnTo>
                    <a:pt x="94" y="19"/>
                  </a:lnTo>
                  <a:lnTo>
                    <a:pt x="99" y="24"/>
                  </a:lnTo>
                  <a:lnTo>
                    <a:pt x="101" y="27"/>
                  </a:lnTo>
                  <a:lnTo>
                    <a:pt x="104" y="32"/>
                  </a:lnTo>
                  <a:lnTo>
                    <a:pt x="105" y="37"/>
                  </a:lnTo>
                  <a:lnTo>
                    <a:pt x="106" y="44"/>
                  </a:lnTo>
                  <a:lnTo>
                    <a:pt x="105" y="50"/>
                  </a:lnTo>
                  <a:lnTo>
                    <a:pt x="103" y="56"/>
                  </a:lnTo>
                  <a:lnTo>
                    <a:pt x="95" y="69"/>
                  </a:lnTo>
                  <a:lnTo>
                    <a:pt x="67" y="75"/>
                  </a:lnTo>
                  <a:lnTo>
                    <a:pt x="52" y="59"/>
                  </a:lnTo>
                  <a:lnTo>
                    <a:pt x="48" y="49"/>
                  </a:lnTo>
                  <a:lnTo>
                    <a:pt x="47" y="43"/>
                  </a:lnTo>
                  <a:lnTo>
                    <a:pt x="48" y="38"/>
                  </a:lnTo>
                  <a:lnTo>
                    <a:pt x="49" y="28"/>
                  </a:lnTo>
                  <a:lnTo>
                    <a:pt x="5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8" name="Freeform 268"/>
            <p:cNvSpPr/>
            <p:nvPr/>
          </p:nvSpPr>
          <p:spPr bwMode="auto">
            <a:xfrm>
              <a:off x="2045" y="2070"/>
              <a:ext cx="36" cy="27"/>
            </a:xfrm>
            <a:custGeom>
              <a:avLst/>
              <a:gdLst>
                <a:gd name="T0" fmla="*/ 11 w 108"/>
                <a:gd name="T1" fmla="*/ 6 h 80"/>
                <a:gd name="T2" fmla="*/ 12 w 108"/>
                <a:gd name="T3" fmla="*/ 5 h 80"/>
                <a:gd name="T4" fmla="*/ 12 w 108"/>
                <a:gd name="T5" fmla="*/ 5 h 80"/>
                <a:gd name="T6" fmla="*/ 12 w 108"/>
                <a:gd name="T7" fmla="*/ 4 h 80"/>
                <a:gd name="T8" fmla="*/ 11 w 108"/>
                <a:gd name="T9" fmla="*/ 4 h 80"/>
                <a:gd name="T10" fmla="*/ 10 w 108"/>
                <a:gd name="T11" fmla="*/ 4 h 80"/>
                <a:gd name="T12" fmla="*/ 9 w 108"/>
                <a:gd name="T13" fmla="*/ 4 h 80"/>
                <a:gd name="T14" fmla="*/ 5 w 108"/>
                <a:gd name="T15" fmla="*/ 3 h 80"/>
                <a:gd name="T16" fmla="*/ 0 w 108"/>
                <a:gd name="T17" fmla="*/ 0 h 80"/>
                <a:gd name="T18" fmla="*/ 0 w 108"/>
                <a:gd name="T19" fmla="*/ 0 h 80"/>
                <a:gd name="T20" fmla="*/ 0 w 108"/>
                <a:gd name="T21" fmla="*/ 8 h 80"/>
                <a:gd name="T22" fmla="*/ 3 w 108"/>
                <a:gd name="T23" fmla="*/ 9 h 80"/>
                <a:gd name="T24" fmla="*/ 3 w 108"/>
                <a:gd name="T25" fmla="*/ 8 h 80"/>
                <a:gd name="T26" fmla="*/ 1 w 108"/>
                <a:gd name="T27" fmla="*/ 7 h 80"/>
                <a:gd name="T28" fmla="*/ 1 w 108"/>
                <a:gd name="T29" fmla="*/ 6 h 80"/>
                <a:gd name="T30" fmla="*/ 1 w 108"/>
                <a:gd name="T31" fmla="*/ 1 h 80"/>
                <a:gd name="T32" fmla="*/ 2 w 108"/>
                <a:gd name="T33" fmla="*/ 2 h 80"/>
                <a:gd name="T34" fmla="*/ 3 w 108"/>
                <a:gd name="T35" fmla="*/ 3 h 80"/>
                <a:gd name="T36" fmla="*/ 4 w 108"/>
                <a:gd name="T37" fmla="*/ 3 h 80"/>
                <a:gd name="T38" fmla="*/ 5 w 108"/>
                <a:gd name="T39" fmla="*/ 4 h 80"/>
                <a:gd name="T40" fmla="*/ 6 w 108"/>
                <a:gd name="T41" fmla="*/ 4 h 80"/>
                <a:gd name="T42" fmla="*/ 6 w 108"/>
                <a:gd name="T43" fmla="*/ 5 h 80"/>
                <a:gd name="T44" fmla="*/ 7 w 108"/>
                <a:gd name="T45" fmla="*/ 5 h 80"/>
                <a:gd name="T46" fmla="*/ 8 w 108"/>
                <a:gd name="T47" fmla="*/ 5 h 80"/>
                <a:gd name="T48" fmla="*/ 11 w 108"/>
                <a:gd name="T49" fmla="*/ 6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8"/>
                <a:gd name="T76" fmla="*/ 0 h 80"/>
                <a:gd name="T77" fmla="*/ 108 w 108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8" h="80">
                  <a:moveTo>
                    <a:pt x="99" y="52"/>
                  </a:moveTo>
                  <a:lnTo>
                    <a:pt x="107" y="48"/>
                  </a:lnTo>
                  <a:lnTo>
                    <a:pt x="108" y="40"/>
                  </a:lnTo>
                  <a:lnTo>
                    <a:pt x="107" y="35"/>
                  </a:lnTo>
                  <a:lnTo>
                    <a:pt x="100" y="33"/>
                  </a:lnTo>
                  <a:lnTo>
                    <a:pt x="89" y="33"/>
                  </a:lnTo>
                  <a:lnTo>
                    <a:pt x="82" y="35"/>
                  </a:lnTo>
                  <a:lnTo>
                    <a:pt x="46" y="2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74"/>
                  </a:lnTo>
                  <a:lnTo>
                    <a:pt x="27" y="80"/>
                  </a:lnTo>
                  <a:lnTo>
                    <a:pt x="28" y="74"/>
                  </a:lnTo>
                  <a:lnTo>
                    <a:pt x="13" y="66"/>
                  </a:lnTo>
                  <a:lnTo>
                    <a:pt x="9" y="53"/>
                  </a:lnTo>
                  <a:lnTo>
                    <a:pt x="9" y="11"/>
                  </a:lnTo>
                  <a:lnTo>
                    <a:pt x="18" y="17"/>
                  </a:lnTo>
                  <a:lnTo>
                    <a:pt x="29" y="23"/>
                  </a:lnTo>
                  <a:lnTo>
                    <a:pt x="37" y="28"/>
                  </a:lnTo>
                  <a:lnTo>
                    <a:pt x="45" y="33"/>
                  </a:lnTo>
                  <a:lnTo>
                    <a:pt x="51" y="36"/>
                  </a:lnTo>
                  <a:lnTo>
                    <a:pt x="58" y="40"/>
                  </a:lnTo>
                  <a:lnTo>
                    <a:pt x="63" y="42"/>
                  </a:lnTo>
                  <a:lnTo>
                    <a:pt x="69" y="45"/>
                  </a:lnTo>
                  <a:lnTo>
                    <a:pt x="99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69" name="Freeform 269"/>
            <p:cNvSpPr/>
            <p:nvPr/>
          </p:nvSpPr>
          <p:spPr bwMode="auto">
            <a:xfrm>
              <a:off x="2045" y="2104"/>
              <a:ext cx="37" cy="28"/>
            </a:xfrm>
            <a:custGeom>
              <a:avLst/>
              <a:gdLst>
                <a:gd name="T0" fmla="*/ 5 w 110"/>
                <a:gd name="T1" fmla="*/ 3 h 84"/>
                <a:gd name="T2" fmla="*/ 4 w 110"/>
                <a:gd name="T3" fmla="*/ 2 h 84"/>
                <a:gd name="T4" fmla="*/ 2 w 110"/>
                <a:gd name="T5" fmla="*/ 1 h 84"/>
                <a:gd name="T6" fmla="*/ 0 w 110"/>
                <a:gd name="T7" fmla="*/ 4 h 84"/>
                <a:gd name="T8" fmla="*/ 0 w 110"/>
                <a:gd name="T9" fmla="*/ 7 h 84"/>
                <a:gd name="T10" fmla="*/ 1 w 110"/>
                <a:gd name="T11" fmla="*/ 9 h 84"/>
                <a:gd name="T12" fmla="*/ 2 w 110"/>
                <a:gd name="T13" fmla="*/ 9 h 84"/>
                <a:gd name="T14" fmla="*/ 3 w 110"/>
                <a:gd name="T15" fmla="*/ 9 h 84"/>
                <a:gd name="T16" fmla="*/ 3 w 110"/>
                <a:gd name="T17" fmla="*/ 8 h 84"/>
                <a:gd name="T18" fmla="*/ 3 w 110"/>
                <a:gd name="T19" fmla="*/ 7 h 84"/>
                <a:gd name="T20" fmla="*/ 1 w 110"/>
                <a:gd name="T21" fmla="*/ 8 h 84"/>
                <a:gd name="T22" fmla="*/ 0 w 110"/>
                <a:gd name="T23" fmla="*/ 6 h 84"/>
                <a:gd name="T24" fmla="*/ 1 w 110"/>
                <a:gd name="T25" fmla="*/ 4 h 84"/>
                <a:gd name="T26" fmla="*/ 3 w 110"/>
                <a:gd name="T27" fmla="*/ 3 h 84"/>
                <a:gd name="T28" fmla="*/ 4 w 110"/>
                <a:gd name="T29" fmla="*/ 3 h 84"/>
                <a:gd name="T30" fmla="*/ 5 w 110"/>
                <a:gd name="T31" fmla="*/ 4 h 84"/>
                <a:gd name="T32" fmla="*/ 5 w 110"/>
                <a:gd name="T33" fmla="*/ 5 h 84"/>
                <a:gd name="T34" fmla="*/ 5 w 110"/>
                <a:gd name="T35" fmla="*/ 6 h 84"/>
                <a:gd name="T36" fmla="*/ 6 w 110"/>
                <a:gd name="T37" fmla="*/ 5 h 84"/>
                <a:gd name="T38" fmla="*/ 6 w 110"/>
                <a:gd name="T39" fmla="*/ 3 h 84"/>
                <a:gd name="T40" fmla="*/ 8 w 110"/>
                <a:gd name="T41" fmla="*/ 2 h 84"/>
                <a:gd name="T42" fmla="*/ 11 w 110"/>
                <a:gd name="T43" fmla="*/ 3 h 84"/>
                <a:gd name="T44" fmla="*/ 12 w 110"/>
                <a:gd name="T45" fmla="*/ 5 h 84"/>
                <a:gd name="T46" fmla="*/ 11 w 110"/>
                <a:gd name="T47" fmla="*/ 7 h 84"/>
                <a:gd name="T48" fmla="*/ 10 w 110"/>
                <a:gd name="T49" fmla="*/ 7 h 84"/>
                <a:gd name="T50" fmla="*/ 9 w 110"/>
                <a:gd name="T51" fmla="*/ 8 h 84"/>
                <a:gd name="T52" fmla="*/ 10 w 110"/>
                <a:gd name="T53" fmla="*/ 9 h 84"/>
                <a:gd name="T54" fmla="*/ 10 w 110"/>
                <a:gd name="T55" fmla="*/ 9 h 84"/>
                <a:gd name="T56" fmla="*/ 11 w 110"/>
                <a:gd name="T57" fmla="*/ 9 h 84"/>
                <a:gd name="T58" fmla="*/ 11 w 110"/>
                <a:gd name="T59" fmla="*/ 8 h 84"/>
                <a:gd name="T60" fmla="*/ 12 w 110"/>
                <a:gd name="T61" fmla="*/ 7 h 84"/>
                <a:gd name="T62" fmla="*/ 12 w 110"/>
                <a:gd name="T63" fmla="*/ 6 h 84"/>
                <a:gd name="T64" fmla="*/ 12 w 110"/>
                <a:gd name="T65" fmla="*/ 6 h 84"/>
                <a:gd name="T66" fmla="*/ 12 w 110"/>
                <a:gd name="T67" fmla="*/ 5 h 84"/>
                <a:gd name="T68" fmla="*/ 12 w 110"/>
                <a:gd name="T69" fmla="*/ 3 h 84"/>
                <a:gd name="T70" fmla="*/ 11 w 110"/>
                <a:gd name="T71" fmla="*/ 1 h 84"/>
                <a:gd name="T72" fmla="*/ 10 w 110"/>
                <a:gd name="T73" fmla="*/ 0 h 84"/>
                <a:gd name="T74" fmla="*/ 9 w 110"/>
                <a:gd name="T75" fmla="*/ 0 h 84"/>
                <a:gd name="T76" fmla="*/ 8 w 110"/>
                <a:gd name="T77" fmla="*/ 0 h 84"/>
                <a:gd name="T78" fmla="*/ 7 w 110"/>
                <a:gd name="T79" fmla="*/ 1 h 84"/>
                <a:gd name="T80" fmla="*/ 6 w 110"/>
                <a:gd name="T81" fmla="*/ 4 h 8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"/>
                <a:gd name="T124" fmla="*/ 0 h 84"/>
                <a:gd name="T125" fmla="*/ 110 w 110"/>
                <a:gd name="T126" fmla="*/ 84 h 8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" h="84">
                  <a:moveTo>
                    <a:pt x="50" y="35"/>
                  </a:moveTo>
                  <a:lnTo>
                    <a:pt x="47" y="28"/>
                  </a:lnTo>
                  <a:lnTo>
                    <a:pt x="45" y="23"/>
                  </a:lnTo>
                  <a:lnTo>
                    <a:pt x="40" y="16"/>
                  </a:lnTo>
                  <a:lnTo>
                    <a:pt x="24" y="10"/>
                  </a:lnTo>
                  <a:lnTo>
                    <a:pt x="14" y="13"/>
                  </a:lnTo>
                  <a:lnTo>
                    <a:pt x="6" y="21"/>
                  </a:lnTo>
                  <a:lnTo>
                    <a:pt x="1" y="33"/>
                  </a:lnTo>
                  <a:lnTo>
                    <a:pt x="0" y="48"/>
                  </a:lnTo>
                  <a:lnTo>
                    <a:pt x="1" y="61"/>
                  </a:lnTo>
                  <a:lnTo>
                    <a:pt x="5" y="74"/>
                  </a:lnTo>
                  <a:lnTo>
                    <a:pt x="8" y="78"/>
                  </a:lnTo>
                  <a:lnTo>
                    <a:pt x="12" y="81"/>
                  </a:lnTo>
                  <a:lnTo>
                    <a:pt x="16" y="83"/>
                  </a:lnTo>
                  <a:lnTo>
                    <a:pt x="21" y="84"/>
                  </a:lnTo>
                  <a:lnTo>
                    <a:pt x="29" y="80"/>
                  </a:lnTo>
                  <a:lnTo>
                    <a:pt x="31" y="74"/>
                  </a:lnTo>
                  <a:lnTo>
                    <a:pt x="30" y="70"/>
                  </a:lnTo>
                  <a:lnTo>
                    <a:pt x="29" y="69"/>
                  </a:lnTo>
                  <a:lnTo>
                    <a:pt x="24" y="67"/>
                  </a:lnTo>
                  <a:lnTo>
                    <a:pt x="21" y="69"/>
                  </a:lnTo>
                  <a:lnTo>
                    <a:pt x="13" y="71"/>
                  </a:lnTo>
                  <a:lnTo>
                    <a:pt x="6" y="63"/>
                  </a:lnTo>
                  <a:lnTo>
                    <a:pt x="4" y="51"/>
                  </a:lnTo>
                  <a:lnTo>
                    <a:pt x="5" y="39"/>
                  </a:lnTo>
                  <a:lnTo>
                    <a:pt x="10" y="32"/>
                  </a:lnTo>
                  <a:lnTo>
                    <a:pt x="17" y="26"/>
                  </a:lnTo>
                  <a:lnTo>
                    <a:pt x="26" y="24"/>
                  </a:lnTo>
                  <a:lnTo>
                    <a:pt x="30" y="24"/>
                  </a:lnTo>
                  <a:lnTo>
                    <a:pt x="35" y="26"/>
                  </a:lnTo>
                  <a:lnTo>
                    <a:pt x="39" y="28"/>
                  </a:lnTo>
                  <a:lnTo>
                    <a:pt x="43" y="32"/>
                  </a:lnTo>
                  <a:lnTo>
                    <a:pt x="45" y="35"/>
                  </a:lnTo>
                  <a:lnTo>
                    <a:pt x="47" y="41"/>
                  </a:lnTo>
                  <a:lnTo>
                    <a:pt x="48" y="47"/>
                  </a:lnTo>
                  <a:lnTo>
                    <a:pt x="49" y="55"/>
                  </a:lnTo>
                  <a:lnTo>
                    <a:pt x="54" y="55"/>
                  </a:lnTo>
                  <a:lnTo>
                    <a:pt x="54" y="44"/>
                  </a:lnTo>
                  <a:lnTo>
                    <a:pt x="55" y="37"/>
                  </a:lnTo>
                  <a:lnTo>
                    <a:pt x="57" y="30"/>
                  </a:lnTo>
                  <a:lnTo>
                    <a:pt x="61" y="26"/>
                  </a:lnTo>
                  <a:lnTo>
                    <a:pt x="68" y="19"/>
                  </a:lnTo>
                  <a:lnTo>
                    <a:pt x="77" y="17"/>
                  </a:lnTo>
                  <a:lnTo>
                    <a:pt x="99" y="24"/>
                  </a:lnTo>
                  <a:lnTo>
                    <a:pt x="103" y="33"/>
                  </a:lnTo>
                  <a:lnTo>
                    <a:pt x="105" y="46"/>
                  </a:lnTo>
                  <a:lnTo>
                    <a:pt x="103" y="60"/>
                  </a:lnTo>
                  <a:lnTo>
                    <a:pt x="97" y="67"/>
                  </a:lnTo>
                  <a:lnTo>
                    <a:pt x="92" y="64"/>
                  </a:lnTo>
                  <a:lnTo>
                    <a:pt x="87" y="62"/>
                  </a:lnTo>
                  <a:lnTo>
                    <a:pt x="82" y="67"/>
                  </a:lnTo>
                  <a:lnTo>
                    <a:pt x="80" y="73"/>
                  </a:lnTo>
                  <a:lnTo>
                    <a:pt x="82" y="80"/>
                  </a:lnTo>
                  <a:lnTo>
                    <a:pt x="90" y="82"/>
                  </a:lnTo>
                  <a:lnTo>
                    <a:pt x="90" y="81"/>
                  </a:lnTo>
                  <a:lnTo>
                    <a:pt x="91" y="81"/>
                  </a:lnTo>
                  <a:lnTo>
                    <a:pt x="93" y="81"/>
                  </a:lnTo>
                  <a:lnTo>
                    <a:pt x="97" y="79"/>
                  </a:lnTo>
                  <a:lnTo>
                    <a:pt x="98" y="77"/>
                  </a:lnTo>
                  <a:lnTo>
                    <a:pt x="100" y="76"/>
                  </a:lnTo>
                  <a:lnTo>
                    <a:pt x="104" y="72"/>
                  </a:lnTo>
                  <a:lnTo>
                    <a:pt x="106" y="64"/>
                  </a:lnTo>
                  <a:lnTo>
                    <a:pt x="108" y="58"/>
                  </a:lnTo>
                  <a:lnTo>
                    <a:pt x="108" y="54"/>
                  </a:lnTo>
                  <a:lnTo>
                    <a:pt x="108" y="52"/>
                  </a:lnTo>
                  <a:lnTo>
                    <a:pt x="108" y="51"/>
                  </a:lnTo>
                  <a:lnTo>
                    <a:pt x="109" y="51"/>
                  </a:lnTo>
                  <a:lnTo>
                    <a:pt x="110" y="45"/>
                  </a:lnTo>
                  <a:lnTo>
                    <a:pt x="109" y="34"/>
                  </a:lnTo>
                  <a:lnTo>
                    <a:pt x="107" y="26"/>
                  </a:lnTo>
                  <a:lnTo>
                    <a:pt x="104" y="18"/>
                  </a:lnTo>
                  <a:lnTo>
                    <a:pt x="100" y="13"/>
                  </a:lnTo>
                  <a:lnTo>
                    <a:pt x="94" y="6"/>
                  </a:lnTo>
                  <a:lnTo>
                    <a:pt x="90" y="3"/>
                  </a:lnTo>
                  <a:lnTo>
                    <a:pt x="84" y="0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3"/>
                  </a:lnTo>
                  <a:lnTo>
                    <a:pt x="63" y="9"/>
                  </a:lnTo>
                  <a:lnTo>
                    <a:pt x="58" y="12"/>
                  </a:lnTo>
                  <a:lnTo>
                    <a:pt x="55" y="18"/>
                  </a:lnTo>
                  <a:lnTo>
                    <a:pt x="5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0" name="Freeform 270"/>
            <p:cNvSpPr>
              <a:spLocks noEditPoints="1"/>
            </p:cNvSpPr>
            <p:nvPr/>
          </p:nvSpPr>
          <p:spPr bwMode="auto">
            <a:xfrm>
              <a:off x="2044" y="1405"/>
              <a:ext cx="37" cy="30"/>
            </a:xfrm>
            <a:custGeom>
              <a:avLst/>
              <a:gdLst>
                <a:gd name="T0" fmla="*/ 8 w 110"/>
                <a:gd name="T1" fmla="*/ 0 h 89"/>
                <a:gd name="T2" fmla="*/ 8 w 110"/>
                <a:gd name="T3" fmla="*/ 2 h 89"/>
                <a:gd name="T4" fmla="*/ 0 w 110"/>
                <a:gd name="T5" fmla="*/ 2 h 89"/>
                <a:gd name="T6" fmla="*/ 0 w 110"/>
                <a:gd name="T7" fmla="*/ 3 h 89"/>
                <a:gd name="T8" fmla="*/ 8 w 110"/>
                <a:gd name="T9" fmla="*/ 10 h 89"/>
                <a:gd name="T10" fmla="*/ 8 w 110"/>
                <a:gd name="T11" fmla="*/ 10 h 89"/>
                <a:gd name="T12" fmla="*/ 9 w 110"/>
                <a:gd name="T13" fmla="*/ 4 h 89"/>
                <a:gd name="T14" fmla="*/ 11 w 110"/>
                <a:gd name="T15" fmla="*/ 4 h 89"/>
                <a:gd name="T16" fmla="*/ 12 w 110"/>
                <a:gd name="T17" fmla="*/ 4 h 89"/>
                <a:gd name="T18" fmla="*/ 12 w 110"/>
                <a:gd name="T19" fmla="*/ 5 h 89"/>
                <a:gd name="T20" fmla="*/ 12 w 110"/>
                <a:gd name="T21" fmla="*/ 6 h 89"/>
                <a:gd name="T22" fmla="*/ 12 w 110"/>
                <a:gd name="T23" fmla="*/ 6 h 89"/>
                <a:gd name="T24" fmla="*/ 12 w 110"/>
                <a:gd name="T25" fmla="*/ 0 h 89"/>
                <a:gd name="T26" fmla="*/ 12 w 110"/>
                <a:gd name="T27" fmla="*/ 0 h 89"/>
                <a:gd name="T28" fmla="*/ 12 w 110"/>
                <a:gd name="T29" fmla="*/ 1 h 89"/>
                <a:gd name="T30" fmla="*/ 12 w 110"/>
                <a:gd name="T31" fmla="*/ 2 h 89"/>
                <a:gd name="T32" fmla="*/ 11 w 110"/>
                <a:gd name="T33" fmla="*/ 3 h 89"/>
                <a:gd name="T34" fmla="*/ 9 w 110"/>
                <a:gd name="T35" fmla="*/ 2 h 89"/>
                <a:gd name="T36" fmla="*/ 9 w 110"/>
                <a:gd name="T37" fmla="*/ 0 h 89"/>
                <a:gd name="T38" fmla="*/ 8 w 110"/>
                <a:gd name="T39" fmla="*/ 0 h 89"/>
                <a:gd name="T40" fmla="*/ 8 w 110"/>
                <a:gd name="T41" fmla="*/ 4 h 89"/>
                <a:gd name="T42" fmla="*/ 8 w 110"/>
                <a:gd name="T43" fmla="*/ 9 h 89"/>
                <a:gd name="T44" fmla="*/ 2 w 110"/>
                <a:gd name="T45" fmla="*/ 3 h 89"/>
                <a:gd name="T46" fmla="*/ 8 w 110"/>
                <a:gd name="T47" fmla="*/ 4 h 8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0"/>
                <a:gd name="T73" fmla="*/ 0 h 89"/>
                <a:gd name="T74" fmla="*/ 110 w 110"/>
                <a:gd name="T75" fmla="*/ 89 h 8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0" h="89">
                  <a:moveTo>
                    <a:pt x="73" y="0"/>
                  </a:moveTo>
                  <a:lnTo>
                    <a:pt x="73" y="21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71" y="89"/>
                  </a:lnTo>
                  <a:lnTo>
                    <a:pt x="75" y="89"/>
                  </a:lnTo>
                  <a:lnTo>
                    <a:pt x="77" y="35"/>
                  </a:lnTo>
                  <a:lnTo>
                    <a:pt x="97" y="37"/>
                  </a:lnTo>
                  <a:lnTo>
                    <a:pt x="104" y="39"/>
                  </a:lnTo>
                  <a:lnTo>
                    <a:pt x="105" y="48"/>
                  </a:lnTo>
                  <a:lnTo>
                    <a:pt x="105" y="57"/>
                  </a:lnTo>
                  <a:lnTo>
                    <a:pt x="109" y="57"/>
                  </a:lnTo>
                  <a:lnTo>
                    <a:pt x="110" y="4"/>
                  </a:lnTo>
                  <a:lnTo>
                    <a:pt x="105" y="4"/>
                  </a:lnTo>
                  <a:lnTo>
                    <a:pt x="105" y="11"/>
                  </a:lnTo>
                  <a:lnTo>
                    <a:pt x="104" y="20"/>
                  </a:lnTo>
                  <a:lnTo>
                    <a:pt x="97" y="24"/>
                  </a:lnTo>
                  <a:lnTo>
                    <a:pt x="77" y="21"/>
                  </a:lnTo>
                  <a:lnTo>
                    <a:pt x="77" y="0"/>
                  </a:lnTo>
                  <a:lnTo>
                    <a:pt x="73" y="0"/>
                  </a:lnTo>
                  <a:close/>
                  <a:moveTo>
                    <a:pt x="73" y="35"/>
                  </a:moveTo>
                  <a:lnTo>
                    <a:pt x="72" y="82"/>
                  </a:lnTo>
                  <a:lnTo>
                    <a:pt x="15" y="30"/>
                  </a:lnTo>
                  <a:lnTo>
                    <a:pt x="73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1" name="Freeform 271"/>
            <p:cNvSpPr>
              <a:spLocks noEditPoints="1"/>
            </p:cNvSpPr>
            <p:nvPr/>
          </p:nvSpPr>
          <p:spPr bwMode="auto">
            <a:xfrm>
              <a:off x="2045" y="1371"/>
              <a:ext cx="37" cy="28"/>
            </a:xfrm>
            <a:custGeom>
              <a:avLst/>
              <a:gdLst>
                <a:gd name="T0" fmla="*/ 6 w 111"/>
                <a:gd name="T1" fmla="*/ 9 h 83"/>
                <a:gd name="T2" fmla="*/ 11 w 111"/>
                <a:gd name="T3" fmla="*/ 8 h 83"/>
                <a:gd name="T4" fmla="*/ 11 w 111"/>
                <a:gd name="T5" fmla="*/ 8 h 83"/>
                <a:gd name="T6" fmla="*/ 11 w 111"/>
                <a:gd name="T7" fmla="*/ 8 h 83"/>
                <a:gd name="T8" fmla="*/ 11 w 111"/>
                <a:gd name="T9" fmla="*/ 7 h 83"/>
                <a:gd name="T10" fmla="*/ 12 w 111"/>
                <a:gd name="T11" fmla="*/ 7 h 83"/>
                <a:gd name="T12" fmla="*/ 12 w 111"/>
                <a:gd name="T13" fmla="*/ 6 h 83"/>
                <a:gd name="T14" fmla="*/ 12 w 111"/>
                <a:gd name="T15" fmla="*/ 5 h 83"/>
                <a:gd name="T16" fmla="*/ 12 w 111"/>
                <a:gd name="T17" fmla="*/ 4 h 83"/>
                <a:gd name="T18" fmla="*/ 12 w 111"/>
                <a:gd name="T19" fmla="*/ 3 h 83"/>
                <a:gd name="T20" fmla="*/ 11 w 111"/>
                <a:gd name="T21" fmla="*/ 2 h 83"/>
                <a:gd name="T22" fmla="*/ 11 w 111"/>
                <a:gd name="T23" fmla="*/ 2 h 83"/>
                <a:gd name="T24" fmla="*/ 6 w 111"/>
                <a:gd name="T25" fmla="*/ 0 h 83"/>
                <a:gd name="T26" fmla="*/ 2 w 111"/>
                <a:gd name="T27" fmla="*/ 1 h 83"/>
                <a:gd name="T28" fmla="*/ 1 w 111"/>
                <a:gd name="T29" fmla="*/ 1 h 83"/>
                <a:gd name="T30" fmla="*/ 0 w 111"/>
                <a:gd name="T31" fmla="*/ 2 h 83"/>
                <a:gd name="T32" fmla="*/ 0 w 111"/>
                <a:gd name="T33" fmla="*/ 3 h 83"/>
                <a:gd name="T34" fmla="*/ 0 w 111"/>
                <a:gd name="T35" fmla="*/ 4 h 83"/>
                <a:gd name="T36" fmla="*/ 0 w 111"/>
                <a:gd name="T37" fmla="*/ 5 h 83"/>
                <a:gd name="T38" fmla="*/ 0 w 111"/>
                <a:gd name="T39" fmla="*/ 6 h 83"/>
                <a:gd name="T40" fmla="*/ 1 w 111"/>
                <a:gd name="T41" fmla="*/ 7 h 83"/>
                <a:gd name="T42" fmla="*/ 2 w 111"/>
                <a:gd name="T43" fmla="*/ 7 h 83"/>
                <a:gd name="T44" fmla="*/ 2 w 111"/>
                <a:gd name="T45" fmla="*/ 8 h 83"/>
                <a:gd name="T46" fmla="*/ 4 w 111"/>
                <a:gd name="T47" fmla="*/ 9 h 83"/>
                <a:gd name="T48" fmla="*/ 5 w 111"/>
                <a:gd name="T49" fmla="*/ 9 h 83"/>
                <a:gd name="T50" fmla="*/ 6 w 111"/>
                <a:gd name="T51" fmla="*/ 9 h 83"/>
                <a:gd name="T52" fmla="*/ 10 w 111"/>
                <a:gd name="T53" fmla="*/ 3 h 83"/>
                <a:gd name="T54" fmla="*/ 11 w 111"/>
                <a:gd name="T55" fmla="*/ 3 h 83"/>
                <a:gd name="T56" fmla="*/ 11 w 111"/>
                <a:gd name="T57" fmla="*/ 4 h 83"/>
                <a:gd name="T58" fmla="*/ 12 w 111"/>
                <a:gd name="T59" fmla="*/ 4 h 83"/>
                <a:gd name="T60" fmla="*/ 12 w 111"/>
                <a:gd name="T61" fmla="*/ 5 h 83"/>
                <a:gd name="T62" fmla="*/ 12 w 111"/>
                <a:gd name="T63" fmla="*/ 5 h 83"/>
                <a:gd name="T64" fmla="*/ 11 w 111"/>
                <a:gd name="T65" fmla="*/ 6 h 83"/>
                <a:gd name="T66" fmla="*/ 11 w 111"/>
                <a:gd name="T67" fmla="*/ 6 h 83"/>
                <a:gd name="T68" fmla="*/ 11 w 111"/>
                <a:gd name="T69" fmla="*/ 6 h 83"/>
                <a:gd name="T70" fmla="*/ 11 w 111"/>
                <a:gd name="T71" fmla="*/ 6 h 83"/>
                <a:gd name="T72" fmla="*/ 11 w 111"/>
                <a:gd name="T73" fmla="*/ 6 h 83"/>
                <a:gd name="T74" fmla="*/ 11 w 111"/>
                <a:gd name="T75" fmla="*/ 6 h 83"/>
                <a:gd name="T76" fmla="*/ 11 w 111"/>
                <a:gd name="T77" fmla="*/ 6 h 83"/>
                <a:gd name="T78" fmla="*/ 11 w 111"/>
                <a:gd name="T79" fmla="*/ 6 h 83"/>
                <a:gd name="T80" fmla="*/ 10 w 111"/>
                <a:gd name="T81" fmla="*/ 7 h 83"/>
                <a:gd name="T82" fmla="*/ 6 w 111"/>
                <a:gd name="T83" fmla="*/ 8 h 83"/>
                <a:gd name="T84" fmla="*/ 2 w 111"/>
                <a:gd name="T85" fmla="*/ 6 h 83"/>
                <a:gd name="T86" fmla="*/ 1 w 111"/>
                <a:gd name="T87" fmla="*/ 6 h 83"/>
                <a:gd name="T88" fmla="*/ 1 w 111"/>
                <a:gd name="T89" fmla="*/ 5 h 83"/>
                <a:gd name="T90" fmla="*/ 1 w 111"/>
                <a:gd name="T91" fmla="*/ 4 h 83"/>
                <a:gd name="T92" fmla="*/ 1 w 111"/>
                <a:gd name="T93" fmla="*/ 3 h 83"/>
                <a:gd name="T94" fmla="*/ 1 w 111"/>
                <a:gd name="T95" fmla="*/ 3 h 83"/>
                <a:gd name="T96" fmla="*/ 1 w 111"/>
                <a:gd name="T97" fmla="*/ 2 h 83"/>
                <a:gd name="T98" fmla="*/ 2 w 111"/>
                <a:gd name="T99" fmla="*/ 2 h 83"/>
                <a:gd name="T100" fmla="*/ 6 w 111"/>
                <a:gd name="T101" fmla="*/ 2 h 83"/>
                <a:gd name="T102" fmla="*/ 10 w 111"/>
                <a:gd name="T103" fmla="*/ 3 h 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1"/>
                <a:gd name="T157" fmla="*/ 0 h 83"/>
                <a:gd name="T158" fmla="*/ 111 w 111"/>
                <a:gd name="T159" fmla="*/ 83 h 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1" h="83">
                  <a:moveTo>
                    <a:pt x="55" y="83"/>
                  </a:moveTo>
                  <a:lnTo>
                    <a:pt x="96" y="74"/>
                  </a:lnTo>
                  <a:lnTo>
                    <a:pt x="98" y="69"/>
                  </a:lnTo>
                  <a:lnTo>
                    <a:pt x="99" y="67"/>
                  </a:lnTo>
                  <a:lnTo>
                    <a:pt x="101" y="66"/>
                  </a:lnTo>
                  <a:lnTo>
                    <a:pt x="106" y="60"/>
                  </a:lnTo>
                  <a:lnTo>
                    <a:pt x="109" y="52"/>
                  </a:lnTo>
                  <a:lnTo>
                    <a:pt x="111" y="44"/>
                  </a:lnTo>
                  <a:lnTo>
                    <a:pt x="110" y="35"/>
                  </a:lnTo>
                  <a:lnTo>
                    <a:pt x="107" y="27"/>
                  </a:lnTo>
                  <a:lnTo>
                    <a:pt x="102" y="20"/>
                  </a:lnTo>
                  <a:lnTo>
                    <a:pt x="97" y="14"/>
                  </a:lnTo>
                  <a:lnTo>
                    <a:pt x="57" y="0"/>
                  </a:lnTo>
                  <a:lnTo>
                    <a:pt x="16" y="7"/>
                  </a:lnTo>
                  <a:lnTo>
                    <a:pt x="9" y="13"/>
                  </a:lnTo>
                  <a:lnTo>
                    <a:pt x="4" y="20"/>
                  </a:lnTo>
                  <a:lnTo>
                    <a:pt x="1" y="27"/>
                  </a:lnTo>
                  <a:lnTo>
                    <a:pt x="1" y="36"/>
                  </a:lnTo>
                  <a:lnTo>
                    <a:pt x="0" y="44"/>
                  </a:lnTo>
                  <a:lnTo>
                    <a:pt x="3" y="52"/>
                  </a:lnTo>
                  <a:lnTo>
                    <a:pt x="7" y="59"/>
                  </a:lnTo>
                  <a:lnTo>
                    <a:pt x="14" y="66"/>
                  </a:lnTo>
                  <a:lnTo>
                    <a:pt x="22" y="73"/>
                  </a:lnTo>
                  <a:lnTo>
                    <a:pt x="32" y="78"/>
                  </a:lnTo>
                  <a:lnTo>
                    <a:pt x="42" y="81"/>
                  </a:lnTo>
                  <a:lnTo>
                    <a:pt x="55" y="83"/>
                  </a:lnTo>
                  <a:close/>
                  <a:moveTo>
                    <a:pt x="93" y="24"/>
                  </a:moveTo>
                  <a:lnTo>
                    <a:pt x="98" y="27"/>
                  </a:lnTo>
                  <a:lnTo>
                    <a:pt x="102" y="32"/>
                  </a:lnTo>
                  <a:lnTo>
                    <a:pt x="105" y="37"/>
                  </a:lnTo>
                  <a:lnTo>
                    <a:pt x="106" y="44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2" y="50"/>
                  </a:lnTo>
                  <a:lnTo>
                    <a:pt x="102" y="51"/>
                  </a:lnTo>
                  <a:lnTo>
                    <a:pt x="102" y="53"/>
                  </a:lnTo>
                  <a:lnTo>
                    <a:pt x="100" y="53"/>
                  </a:lnTo>
                  <a:lnTo>
                    <a:pt x="99" y="53"/>
                  </a:lnTo>
                  <a:lnTo>
                    <a:pt x="99" y="54"/>
                  </a:lnTo>
                  <a:lnTo>
                    <a:pt x="97" y="56"/>
                  </a:lnTo>
                  <a:lnTo>
                    <a:pt x="92" y="60"/>
                  </a:lnTo>
                  <a:lnTo>
                    <a:pt x="55" y="67"/>
                  </a:lnTo>
                  <a:lnTo>
                    <a:pt x="18" y="56"/>
                  </a:lnTo>
                  <a:lnTo>
                    <a:pt x="12" y="51"/>
                  </a:lnTo>
                  <a:lnTo>
                    <a:pt x="9" y="47"/>
                  </a:lnTo>
                  <a:lnTo>
                    <a:pt x="6" y="37"/>
                  </a:lnTo>
                  <a:lnTo>
                    <a:pt x="6" y="30"/>
                  </a:lnTo>
                  <a:lnTo>
                    <a:pt x="9" y="25"/>
                  </a:lnTo>
                  <a:lnTo>
                    <a:pt x="12" y="21"/>
                  </a:lnTo>
                  <a:lnTo>
                    <a:pt x="19" y="19"/>
                  </a:lnTo>
                  <a:lnTo>
                    <a:pt x="56" y="14"/>
                  </a:lnTo>
                  <a:lnTo>
                    <a:pt x="93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2" name="Freeform 272"/>
            <p:cNvSpPr>
              <a:spLocks noEditPoints="1"/>
            </p:cNvSpPr>
            <p:nvPr/>
          </p:nvSpPr>
          <p:spPr bwMode="auto">
            <a:xfrm>
              <a:off x="2044" y="1852"/>
              <a:ext cx="37" cy="33"/>
            </a:xfrm>
            <a:custGeom>
              <a:avLst/>
              <a:gdLst>
                <a:gd name="T0" fmla="*/ 11 w 110"/>
                <a:gd name="T1" fmla="*/ 2 h 99"/>
                <a:gd name="T2" fmla="*/ 10 w 110"/>
                <a:gd name="T3" fmla="*/ 1 h 99"/>
                <a:gd name="T4" fmla="*/ 8 w 110"/>
                <a:gd name="T5" fmla="*/ 1 h 99"/>
                <a:gd name="T6" fmla="*/ 7 w 110"/>
                <a:gd name="T7" fmla="*/ 2 h 99"/>
                <a:gd name="T8" fmla="*/ 5 w 110"/>
                <a:gd name="T9" fmla="*/ 1 h 99"/>
                <a:gd name="T10" fmla="*/ 3 w 110"/>
                <a:gd name="T11" fmla="*/ 0 h 99"/>
                <a:gd name="T12" fmla="*/ 1 w 110"/>
                <a:gd name="T13" fmla="*/ 1 h 99"/>
                <a:gd name="T14" fmla="*/ 0 w 110"/>
                <a:gd name="T15" fmla="*/ 3 h 99"/>
                <a:gd name="T16" fmla="*/ 0 w 110"/>
                <a:gd name="T17" fmla="*/ 5 h 99"/>
                <a:gd name="T18" fmla="*/ 0 w 110"/>
                <a:gd name="T19" fmla="*/ 8 h 99"/>
                <a:gd name="T20" fmla="*/ 1 w 110"/>
                <a:gd name="T21" fmla="*/ 9 h 99"/>
                <a:gd name="T22" fmla="*/ 2 w 110"/>
                <a:gd name="T23" fmla="*/ 10 h 99"/>
                <a:gd name="T24" fmla="*/ 5 w 110"/>
                <a:gd name="T25" fmla="*/ 9 h 99"/>
                <a:gd name="T26" fmla="*/ 6 w 110"/>
                <a:gd name="T27" fmla="*/ 9 h 99"/>
                <a:gd name="T28" fmla="*/ 9 w 110"/>
                <a:gd name="T29" fmla="*/ 11 h 99"/>
                <a:gd name="T30" fmla="*/ 10 w 110"/>
                <a:gd name="T31" fmla="*/ 11 h 99"/>
                <a:gd name="T32" fmla="*/ 11 w 110"/>
                <a:gd name="T33" fmla="*/ 10 h 99"/>
                <a:gd name="T34" fmla="*/ 12 w 110"/>
                <a:gd name="T35" fmla="*/ 8 h 99"/>
                <a:gd name="T36" fmla="*/ 12 w 110"/>
                <a:gd name="T37" fmla="*/ 7 h 99"/>
                <a:gd name="T38" fmla="*/ 12 w 110"/>
                <a:gd name="T39" fmla="*/ 5 h 99"/>
                <a:gd name="T40" fmla="*/ 12 w 110"/>
                <a:gd name="T41" fmla="*/ 3 h 99"/>
                <a:gd name="T42" fmla="*/ 6 w 110"/>
                <a:gd name="T43" fmla="*/ 4 h 99"/>
                <a:gd name="T44" fmla="*/ 3 w 110"/>
                <a:gd name="T45" fmla="*/ 8 h 99"/>
                <a:gd name="T46" fmla="*/ 3 w 110"/>
                <a:gd name="T47" fmla="*/ 9 h 99"/>
                <a:gd name="T48" fmla="*/ 1 w 110"/>
                <a:gd name="T49" fmla="*/ 6 h 99"/>
                <a:gd name="T50" fmla="*/ 1 w 110"/>
                <a:gd name="T51" fmla="*/ 3 h 99"/>
                <a:gd name="T52" fmla="*/ 1 w 110"/>
                <a:gd name="T53" fmla="*/ 2 h 99"/>
                <a:gd name="T54" fmla="*/ 5 w 110"/>
                <a:gd name="T55" fmla="*/ 2 h 99"/>
                <a:gd name="T56" fmla="*/ 8 w 110"/>
                <a:gd name="T57" fmla="*/ 9 h 99"/>
                <a:gd name="T58" fmla="*/ 8 w 110"/>
                <a:gd name="T59" fmla="*/ 3 h 99"/>
                <a:gd name="T60" fmla="*/ 10 w 110"/>
                <a:gd name="T61" fmla="*/ 2 h 99"/>
                <a:gd name="T62" fmla="*/ 11 w 110"/>
                <a:gd name="T63" fmla="*/ 3 h 99"/>
                <a:gd name="T64" fmla="*/ 12 w 110"/>
                <a:gd name="T65" fmla="*/ 4 h 99"/>
                <a:gd name="T66" fmla="*/ 12 w 110"/>
                <a:gd name="T67" fmla="*/ 6 h 99"/>
                <a:gd name="T68" fmla="*/ 12 w 110"/>
                <a:gd name="T69" fmla="*/ 7 h 99"/>
                <a:gd name="T70" fmla="*/ 12 w 110"/>
                <a:gd name="T71" fmla="*/ 7 h 99"/>
                <a:gd name="T72" fmla="*/ 11 w 110"/>
                <a:gd name="T73" fmla="*/ 8 h 99"/>
                <a:gd name="T74" fmla="*/ 11 w 110"/>
                <a:gd name="T75" fmla="*/ 9 h 99"/>
                <a:gd name="T76" fmla="*/ 10 w 110"/>
                <a:gd name="T77" fmla="*/ 9 h 99"/>
                <a:gd name="T78" fmla="*/ 9 w 110"/>
                <a:gd name="T79" fmla="*/ 10 h 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99"/>
                <a:gd name="T122" fmla="*/ 110 w 110"/>
                <a:gd name="T123" fmla="*/ 99 h 9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99">
                  <a:moveTo>
                    <a:pt x="103" y="21"/>
                  </a:moveTo>
                  <a:lnTo>
                    <a:pt x="98" y="14"/>
                  </a:lnTo>
                  <a:lnTo>
                    <a:pt x="94" y="10"/>
                  </a:lnTo>
                  <a:lnTo>
                    <a:pt x="88" y="7"/>
                  </a:lnTo>
                  <a:lnTo>
                    <a:pt x="83" y="6"/>
                  </a:lnTo>
                  <a:lnTo>
                    <a:pt x="75" y="6"/>
                  </a:lnTo>
                  <a:lnTo>
                    <a:pt x="67" y="12"/>
                  </a:lnTo>
                  <a:lnTo>
                    <a:pt x="59" y="19"/>
                  </a:lnTo>
                  <a:lnTo>
                    <a:pt x="53" y="31"/>
                  </a:lnTo>
                  <a:lnTo>
                    <a:pt x="42" y="10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17" y="2"/>
                  </a:lnTo>
                  <a:lnTo>
                    <a:pt x="8" y="11"/>
                  </a:lnTo>
                  <a:lnTo>
                    <a:pt x="4" y="17"/>
                  </a:lnTo>
                  <a:lnTo>
                    <a:pt x="2" y="25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1" y="61"/>
                  </a:lnTo>
                  <a:lnTo>
                    <a:pt x="3" y="68"/>
                  </a:lnTo>
                  <a:lnTo>
                    <a:pt x="7" y="75"/>
                  </a:lnTo>
                  <a:lnTo>
                    <a:pt x="10" y="80"/>
                  </a:lnTo>
                  <a:lnTo>
                    <a:pt x="15" y="84"/>
                  </a:lnTo>
                  <a:lnTo>
                    <a:pt x="20" y="87"/>
                  </a:lnTo>
                  <a:lnTo>
                    <a:pt x="27" y="89"/>
                  </a:lnTo>
                  <a:lnTo>
                    <a:pt x="41" y="83"/>
                  </a:lnTo>
                  <a:lnTo>
                    <a:pt x="52" y="65"/>
                  </a:lnTo>
                  <a:lnTo>
                    <a:pt x="57" y="79"/>
                  </a:lnTo>
                  <a:lnTo>
                    <a:pt x="65" y="90"/>
                  </a:lnTo>
                  <a:lnTo>
                    <a:pt x="83" y="99"/>
                  </a:lnTo>
                  <a:lnTo>
                    <a:pt x="87" y="98"/>
                  </a:lnTo>
                  <a:lnTo>
                    <a:pt x="92" y="96"/>
                  </a:lnTo>
                  <a:lnTo>
                    <a:pt x="96" y="93"/>
                  </a:lnTo>
                  <a:lnTo>
                    <a:pt x="101" y="88"/>
                  </a:lnTo>
                  <a:lnTo>
                    <a:pt x="104" y="80"/>
                  </a:lnTo>
                  <a:lnTo>
                    <a:pt x="105" y="76"/>
                  </a:lnTo>
                  <a:lnTo>
                    <a:pt x="107" y="73"/>
                  </a:lnTo>
                  <a:lnTo>
                    <a:pt x="109" y="64"/>
                  </a:lnTo>
                  <a:lnTo>
                    <a:pt x="110" y="56"/>
                  </a:lnTo>
                  <a:lnTo>
                    <a:pt x="109" y="45"/>
                  </a:lnTo>
                  <a:lnTo>
                    <a:pt x="108" y="36"/>
                  </a:lnTo>
                  <a:lnTo>
                    <a:pt x="106" y="28"/>
                  </a:lnTo>
                  <a:lnTo>
                    <a:pt x="103" y="21"/>
                  </a:lnTo>
                  <a:close/>
                  <a:moveTo>
                    <a:pt x="51" y="39"/>
                  </a:moveTo>
                  <a:lnTo>
                    <a:pt x="38" y="68"/>
                  </a:lnTo>
                  <a:lnTo>
                    <a:pt x="30" y="74"/>
                  </a:lnTo>
                  <a:lnTo>
                    <a:pt x="26" y="76"/>
                  </a:lnTo>
                  <a:lnTo>
                    <a:pt x="24" y="77"/>
                  </a:lnTo>
                  <a:lnTo>
                    <a:pt x="11" y="69"/>
                  </a:lnTo>
                  <a:lnTo>
                    <a:pt x="6" y="57"/>
                  </a:lnTo>
                  <a:lnTo>
                    <a:pt x="5" y="43"/>
                  </a:lnTo>
                  <a:lnTo>
                    <a:pt x="6" y="29"/>
                  </a:lnTo>
                  <a:lnTo>
                    <a:pt x="8" y="23"/>
                  </a:lnTo>
                  <a:lnTo>
                    <a:pt x="12" y="20"/>
                  </a:lnTo>
                  <a:lnTo>
                    <a:pt x="29" y="15"/>
                  </a:lnTo>
                  <a:lnTo>
                    <a:pt x="42" y="21"/>
                  </a:lnTo>
                  <a:lnTo>
                    <a:pt x="51" y="39"/>
                  </a:lnTo>
                  <a:close/>
                  <a:moveTo>
                    <a:pt x="67" y="79"/>
                  </a:moveTo>
                  <a:lnTo>
                    <a:pt x="55" y="61"/>
                  </a:lnTo>
                  <a:lnTo>
                    <a:pt x="69" y="29"/>
                  </a:lnTo>
                  <a:lnTo>
                    <a:pt x="76" y="20"/>
                  </a:lnTo>
                  <a:lnTo>
                    <a:pt x="85" y="19"/>
                  </a:lnTo>
                  <a:lnTo>
                    <a:pt x="93" y="21"/>
                  </a:lnTo>
                  <a:lnTo>
                    <a:pt x="101" y="29"/>
                  </a:lnTo>
                  <a:lnTo>
                    <a:pt x="102" y="33"/>
                  </a:lnTo>
                  <a:lnTo>
                    <a:pt x="104" y="39"/>
                  </a:lnTo>
                  <a:lnTo>
                    <a:pt x="105" y="46"/>
                  </a:lnTo>
                  <a:lnTo>
                    <a:pt x="106" y="55"/>
                  </a:lnTo>
                  <a:lnTo>
                    <a:pt x="105" y="61"/>
                  </a:lnTo>
                  <a:lnTo>
                    <a:pt x="104" y="61"/>
                  </a:lnTo>
                  <a:lnTo>
                    <a:pt x="104" y="62"/>
                  </a:lnTo>
                  <a:lnTo>
                    <a:pt x="104" y="64"/>
                  </a:lnTo>
                  <a:lnTo>
                    <a:pt x="104" y="68"/>
                  </a:lnTo>
                  <a:lnTo>
                    <a:pt x="102" y="73"/>
                  </a:lnTo>
                  <a:lnTo>
                    <a:pt x="100" y="79"/>
                  </a:lnTo>
                  <a:lnTo>
                    <a:pt x="96" y="82"/>
                  </a:lnTo>
                  <a:lnTo>
                    <a:pt x="92" y="84"/>
                  </a:lnTo>
                  <a:lnTo>
                    <a:pt x="89" y="84"/>
                  </a:lnTo>
                  <a:lnTo>
                    <a:pt x="87" y="85"/>
                  </a:lnTo>
                  <a:lnTo>
                    <a:pt x="83" y="86"/>
                  </a:lnTo>
                  <a:lnTo>
                    <a:pt x="67" y="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3" name="Freeform 273"/>
            <p:cNvSpPr>
              <a:spLocks noEditPoints="1"/>
            </p:cNvSpPr>
            <p:nvPr/>
          </p:nvSpPr>
          <p:spPr bwMode="auto">
            <a:xfrm>
              <a:off x="2044" y="1618"/>
              <a:ext cx="37" cy="31"/>
            </a:xfrm>
            <a:custGeom>
              <a:avLst/>
              <a:gdLst>
                <a:gd name="T0" fmla="*/ 7 w 110"/>
                <a:gd name="T1" fmla="*/ 9 h 93"/>
                <a:gd name="T2" fmla="*/ 8 w 110"/>
                <a:gd name="T3" fmla="*/ 7 h 93"/>
                <a:gd name="T4" fmla="*/ 8 w 110"/>
                <a:gd name="T5" fmla="*/ 5 h 93"/>
                <a:gd name="T6" fmla="*/ 7 w 110"/>
                <a:gd name="T7" fmla="*/ 3 h 93"/>
                <a:gd name="T8" fmla="*/ 7 w 110"/>
                <a:gd name="T9" fmla="*/ 2 h 93"/>
                <a:gd name="T10" fmla="*/ 10 w 110"/>
                <a:gd name="T11" fmla="*/ 3 h 93"/>
                <a:gd name="T12" fmla="*/ 11 w 110"/>
                <a:gd name="T13" fmla="*/ 4 h 93"/>
                <a:gd name="T14" fmla="*/ 12 w 110"/>
                <a:gd name="T15" fmla="*/ 5 h 93"/>
                <a:gd name="T16" fmla="*/ 12 w 110"/>
                <a:gd name="T17" fmla="*/ 7 h 93"/>
                <a:gd name="T18" fmla="*/ 12 w 110"/>
                <a:gd name="T19" fmla="*/ 7 h 93"/>
                <a:gd name="T20" fmla="*/ 10 w 110"/>
                <a:gd name="T21" fmla="*/ 8 h 93"/>
                <a:gd name="T22" fmla="*/ 10 w 110"/>
                <a:gd name="T23" fmla="*/ 9 h 93"/>
                <a:gd name="T24" fmla="*/ 11 w 110"/>
                <a:gd name="T25" fmla="*/ 10 h 93"/>
                <a:gd name="T26" fmla="*/ 11 w 110"/>
                <a:gd name="T27" fmla="*/ 9 h 93"/>
                <a:gd name="T28" fmla="*/ 11 w 110"/>
                <a:gd name="T29" fmla="*/ 9 h 93"/>
                <a:gd name="T30" fmla="*/ 12 w 110"/>
                <a:gd name="T31" fmla="*/ 9 h 93"/>
                <a:gd name="T32" fmla="*/ 12 w 110"/>
                <a:gd name="T33" fmla="*/ 5 h 93"/>
                <a:gd name="T34" fmla="*/ 11 w 110"/>
                <a:gd name="T35" fmla="*/ 3 h 93"/>
                <a:gd name="T36" fmla="*/ 9 w 110"/>
                <a:gd name="T37" fmla="*/ 1 h 93"/>
                <a:gd name="T38" fmla="*/ 7 w 110"/>
                <a:gd name="T39" fmla="*/ 0 h 93"/>
                <a:gd name="T40" fmla="*/ 4 w 110"/>
                <a:gd name="T41" fmla="*/ 0 h 93"/>
                <a:gd name="T42" fmla="*/ 2 w 110"/>
                <a:gd name="T43" fmla="*/ 1 h 93"/>
                <a:gd name="T44" fmla="*/ 0 w 110"/>
                <a:gd name="T45" fmla="*/ 3 h 93"/>
                <a:gd name="T46" fmla="*/ 0 w 110"/>
                <a:gd name="T47" fmla="*/ 5 h 93"/>
                <a:gd name="T48" fmla="*/ 0 w 110"/>
                <a:gd name="T49" fmla="*/ 7 h 93"/>
                <a:gd name="T50" fmla="*/ 1 w 110"/>
                <a:gd name="T51" fmla="*/ 9 h 93"/>
                <a:gd name="T52" fmla="*/ 3 w 110"/>
                <a:gd name="T53" fmla="*/ 10 h 93"/>
                <a:gd name="T54" fmla="*/ 4 w 110"/>
                <a:gd name="T55" fmla="*/ 10 h 93"/>
                <a:gd name="T56" fmla="*/ 4 w 110"/>
                <a:gd name="T57" fmla="*/ 10 h 93"/>
                <a:gd name="T58" fmla="*/ 6 w 110"/>
                <a:gd name="T59" fmla="*/ 10 h 93"/>
                <a:gd name="T60" fmla="*/ 7 w 110"/>
                <a:gd name="T61" fmla="*/ 9 h 93"/>
                <a:gd name="T62" fmla="*/ 7 w 110"/>
                <a:gd name="T63" fmla="*/ 4 h 93"/>
                <a:gd name="T64" fmla="*/ 7 w 110"/>
                <a:gd name="T65" fmla="*/ 6 h 93"/>
                <a:gd name="T66" fmla="*/ 7 w 110"/>
                <a:gd name="T67" fmla="*/ 7 h 93"/>
                <a:gd name="T68" fmla="*/ 7 w 110"/>
                <a:gd name="T69" fmla="*/ 7 h 93"/>
                <a:gd name="T70" fmla="*/ 6 w 110"/>
                <a:gd name="T71" fmla="*/ 8 h 93"/>
                <a:gd name="T72" fmla="*/ 6 w 110"/>
                <a:gd name="T73" fmla="*/ 8 h 93"/>
                <a:gd name="T74" fmla="*/ 5 w 110"/>
                <a:gd name="T75" fmla="*/ 9 h 93"/>
                <a:gd name="T76" fmla="*/ 4 w 110"/>
                <a:gd name="T77" fmla="*/ 9 h 93"/>
                <a:gd name="T78" fmla="*/ 3 w 110"/>
                <a:gd name="T79" fmla="*/ 9 h 93"/>
                <a:gd name="T80" fmla="*/ 1 w 110"/>
                <a:gd name="T81" fmla="*/ 7 h 93"/>
                <a:gd name="T82" fmla="*/ 0 w 110"/>
                <a:gd name="T83" fmla="*/ 6 h 93"/>
                <a:gd name="T84" fmla="*/ 0 w 110"/>
                <a:gd name="T85" fmla="*/ 4 h 93"/>
                <a:gd name="T86" fmla="*/ 1 w 110"/>
                <a:gd name="T87" fmla="*/ 3 h 93"/>
                <a:gd name="T88" fmla="*/ 4 w 110"/>
                <a:gd name="T89" fmla="*/ 2 h 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0"/>
                <a:gd name="T136" fmla="*/ 0 h 93"/>
                <a:gd name="T137" fmla="*/ 110 w 110"/>
                <a:gd name="T138" fmla="*/ 93 h 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0" h="93">
                  <a:moveTo>
                    <a:pt x="61" y="83"/>
                  </a:moveTo>
                  <a:lnTo>
                    <a:pt x="64" y="77"/>
                  </a:lnTo>
                  <a:lnTo>
                    <a:pt x="67" y="71"/>
                  </a:lnTo>
                  <a:lnTo>
                    <a:pt x="68" y="62"/>
                  </a:lnTo>
                  <a:lnTo>
                    <a:pt x="69" y="54"/>
                  </a:lnTo>
                  <a:lnTo>
                    <a:pt x="67" y="41"/>
                  </a:lnTo>
                  <a:lnTo>
                    <a:pt x="65" y="35"/>
                  </a:lnTo>
                  <a:lnTo>
                    <a:pt x="64" y="31"/>
                  </a:lnTo>
                  <a:lnTo>
                    <a:pt x="52" y="17"/>
                  </a:lnTo>
                  <a:lnTo>
                    <a:pt x="65" y="18"/>
                  </a:lnTo>
                  <a:lnTo>
                    <a:pt x="77" y="21"/>
                  </a:lnTo>
                  <a:lnTo>
                    <a:pt x="86" y="25"/>
                  </a:lnTo>
                  <a:lnTo>
                    <a:pt x="93" y="30"/>
                  </a:lnTo>
                  <a:lnTo>
                    <a:pt x="98" y="35"/>
                  </a:lnTo>
                  <a:lnTo>
                    <a:pt x="102" y="41"/>
                  </a:lnTo>
                  <a:lnTo>
                    <a:pt x="105" y="48"/>
                  </a:lnTo>
                  <a:lnTo>
                    <a:pt x="106" y="56"/>
                  </a:lnTo>
                  <a:lnTo>
                    <a:pt x="106" y="61"/>
                  </a:lnTo>
                  <a:lnTo>
                    <a:pt x="105" y="66"/>
                  </a:lnTo>
                  <a:lnTo>
                    <a:pt x="103" y="67"/>
                  </a:lnTo>
                  <a:lnTo>
                    <a:pt x="99" y="68"/>
                  </a:lnTo>
                  <a:lnTo>
                    <a:pt x="92" y="71"/>
                  </a:lnTo>
                  <a:lnTo>
                    <a:pt x="89" y="77"/>
                  </a:lnTo>
                  <a:lnTo>
                    <a:pt x="89" y="81"/>
                  </a:lnTo>
                  <a:lnTo>
                    <a:pt x="92" y="84"/>
                  </a:lnTo>
                  <a:lnTo>
                    <a:pt x="97" y="86"/>
                  </a:lnTo>
                  <a:lnTo>
                    <a:pt x="99" y="85"/>
                  </a:lnTo>
                  <a:lnTo>
                    <a:pt x="99" y="84"/>
                  </a:lnTo>
                  <a:lnTo>
                    <a:pt x="100" y="84"/>
                  </a:lnTo>
                  <a:lnTo>
                    <a:pt x="102" y="84"/>
                  </a:lnTo>
                  <a:lnTo>
                    <a:pt x="104" y="81"/>
                  </a:lnTo>
                  <a:lnTo>
                    <a:pt x="107" y="79"/>
                  </a:lnTo>
                  <a:lnTo>
                    <a:pt x="110" y="56"/>
                  </a:lnTo>
                  <a:lnTo>
                    <a:pt x="109" y="43"/>
                  </a:lnTo>
                  <a:lnTo>
                    <a:pt x="106" y="33"/>
                  </a:lnTo>
                  <a:lnTo>
                    <a:pt x="101" y="23"/>
                  </a:lnTo>
                  <a:lnTo>
                    <a:pt x="94" y="16"/>
                  </a:lnTo>
                  <a:lnTo>
                    <a:pt x="84" y="9"/>
                  </a:lnTo>
                  <a:lnTo>
                    <a:pt x="74" y="4"/>
                  </a:lnTo>
                  <a:lnTo>
                    <a:pt x="63" y="1"/>
                  </a:lnTo>
                  <a:lnTo>
                    <a:pt x="51" y="0"/>
                  </a:lnTo>
                  <a:lnTo>
                    <a:pt x="39" y="0"/>
                  </a:lnTo>
                  <a:lnTo>
                    <a:pt x="29" y="3"/>
                  </a:lnTo>
                  <a:lnTo>
                    <a:pt x="19" y="6"/>
                  </a:lnTo>
                  <a:lnTo>
                    <a:pt x="13" y="12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0" y="47"/>
                  </a:lnTo>
                  <a:lnTo>
                    <a:pt x="0" y="57"/>
                  </a:lnTo>
                  <a:lnTo>
                    <a:pt x="2" y="67"/>
                  </a:lnTo>
                  <a:lnTo>
                    <a:pt x="4" y="75"/>
                  </a:lnTo>
                  <a:lnTo>
                    <a:pt x="9" y="82"/>
                  </a:lnTo>
                  <a:lnTo>
                    <a:pt x="20" y="90"/>
                  </a:lnTo>
                  <a:lnTo>
                    <a:pt x="28" y="92"/>
                  </a:lnTo>
                  <a:lnTo>
                    <a:pt x="36" y="93"/>
                  </a:lnTo>
                  <a:lnTo>
                    <a:pt x="36" y="92"/>
                  </a:lnTo>
                  <a:lnTo>
                    <a:pt x="37" y="92"/>
                  </a:lnTo>
                  <a:lnTo>
                    <a:pt x="39" y="92"/>
                  </a:lnTo>
                  <a:lnTo>
                    <a:pt x="43" y="92"/>
                  </a:lnTo>
                  <a:lnTo>
                    <a:pt x="50" y="90"/>
                  </a:lnTo>
                  <a:lnTo>
                    <a:pt x="56" y="87"/>
                  </a:lnTo>
                  <a:lnTo>
                    <a:pt x="61" y="83"/>
                  </a:lnTo>
                  <a:close/>
                  <a:moveTo>
                    <a:pt x="56" y="27"/>
                  </a:moveTo>
                  <a:lnTo>
                    <a:pt x="62" y="38"/>
                  </a:lnTo>
                  <a:lnTo>
                    <a:pt x="64" y="52"/>
                  </a:lnTo>
                  <a:lnTo>
                    <a:pt x="63" y="54"/>
                  </a:lnTo>
                  <a:lnTo>
                    <a:pt x="63" y="57"/>
                  </a:lnTo>
                  <a:lnTo>
                    <a:pt x="62" y="59"/>
                  </a:lnTo>
                  <a:lnTo>
                    <a:pt x="62" y="62"/>
                  </a:lnTo>
                  <a:lnTo>
                    <a:pt x="59" y="67"/>
                  </a:lnTo>
                  <a:lnTo>
                    <a:pt x="56" y="71"/>
                  </a:lnTo>
                  <a:lnTo>
                    <a:pt x="54" y="71"/>
                  </a:lnTo>
                  <a:lnTo>
                    <a:pt x="53" y="71"/>
                  </a:lnTo>
                  <a:lnTo>
                    <a:pt x="53" y="72"/>
                  </a:lnTo>
                  <a:lnTo>
                    <a:pt x="51" y="74"/>
                  </a:lnTo>
                  <a:lnTo>
                    <a:pt x="47" y="77"/>
                  </a:lnTo>
                  <a:lnTo>
                    <a:pt x="41" y="78"/>
                  </a:lnTo>
                  <a:lnTo>
                    <a:pt x="38" y="78"/>
                  </a:lnTo>
                  <a:lnTo>
                    <a:pt x="36" y="79"/>
                  </a:lnTo>
                  <a:lnTo>
                    <a:pt x="23" y="77"/>
                  </a:lnTo>
                  <a:lnTo>
                    <a:pt x="13" y="72"/>
                  </a:lnTo>
                  <a:lnTo>
                    <a:pt x="8" y="67"/>
                  </a:lnTo>
                  <a:lnTo>
                    <a:pt x="6" y="61"/>
                  </a:lnTo>
                  <a:lnTo>
                    <a:pt x="4" y="54"/>
                  </a:lnTo>
                  <a:lnTo>
                    <a:pt x="4" y="47"/>
                  </a:lnTo>
                  <a:lnTo>
                    <a:pt x="4" y="39"/>
                  </a:lnTo>
                  <a:lnTo>
                    <a:pt x="6" y="33"/>
                  </a:lnTo>
                  <a:lnTo>
                    <a:pt x="9" y="28"/>
                  </a:lnTo>
                  <a:lnTo>
                    <a:pt x="14" y="25"/>
                  </a:lnTo>
                  <a:lnTo>
                    <a:pt x="39" y="17"/>
                  </a:lnTo>
                  <a:lnTo>
                    <a:pt x="56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4" name="Freeform 274"/>
            <p:cNvSpPr/>
            <p:nvPr/>
          </p:nvSpPr>
          <p:spPr bwMode="auto">
            <a:xfrm>
              <a:off x="2046" y="1157"/>
              <a:ext cx="37" cy="24"/>
            </a:xfrm>
            <a:custGeom>
              <a:avLst/>
              <a:gdLst>
                <a:gd name="T0" fmla="*/ 11 w 111"/>
                <a:gd name="T1" fmla="*/ 5 h 68"/>
                <a:gd name="T2" fmla="*/ 11 w 111"/>
                <a:gd name="T3" fmla="*/ 5 h 68"/>
                <a:gd name="T4" fmla="*/ 11 w 111"/>
                <a:gd name="T5" fmla="*/ 5 h 68"/>
                <a:gd name="T6" fmla="*/ 12 w 111"/>
                <a:gd name="T7" fmla="*/ 7 h 68"/>
                <a:gd name="T8" fmla="*/ 12 w 111"/>
                <a:gd name="T9" fmla="*/ 8 h 68"/>
                <a:gd name="T10" fmla="*/ 12 w 111"/>
                <a:gd name="T11" fmla="*/ 8 h 68"/>
                <a:gd name="T12" fmla="*/ 12 w 111"/>
                <a:gd name="T13" fmla="*/ 0 h 68"/>
                <a:gd name="T14" fmla="*/ 12 w 111"/>
                <a:gd name="T15" fmla="*/ 0 h 68"/>
                <a:gd name="T16" fmla="*/ 12 w 111"/>
                <a:gd name="T17" fmla="*/ 1 h 68"/>
                <a:gd name="T18" fmla="*/ 11 w 111"/>
                <a:gd name="T19" fmla="*/ 2 h 68"/>
                <a:gd name="T20" fmla="*/ 11 w 111"/>
                <a:gd name="T21" fmla="*/ 3 h 68"/>
                <a:gd name="T22" fmla="*/ 11 w 111"/>
                <a:gd name="T23" fmla="*/ 3 h 68"/>
                <a:gd name="T24" fmla="*/ 11 w 111"/>
                <a:gd name="T25" fmla="*/ 3 h 68"/>
                <a:gd name="T26" fmla="*/ 0 w 111"/>
                <a:gd name="T27" fmla="*/ 2 h 68"/>
                <a:gd name="T28" fmla="*/ 0 w 111"/>
                <a:gd name="T29" fmla="*/ 2 h 68"/>
                <a:gd name="T30" fmla="*/ 1 w 111"/>
                <a:gd name="T31" fmla="*/ 4 h 68"/>
                <a:gd name="T32" fmla="*/ 1 w 111"/>
                <a:gd name="T33" fmla="*/ 6 h 68"/>
                <a:gd name="T34" fmla="*/ 1 w 111"/>
                <a:gd name="T35" fmla="*/ 7 h 68"/>
                <a:gd name="T36" fmla="*/ 1 w 111"/>
                <a:gd name="T37" fmla="*/ 7 h 68"/>
                <a:gd name="T38" fmla="*/ 2 w 111"/>
                <a:gd name="T39" fmla="*/ 5 h 68"/>
                <a:gd name="T40" fmla="*/ 2 w 111"/>
                <a:gd name="T41" fmla="*/ 4 h 68"/>
                <a:gd name="T42" fmla="*/ 2 w 111"/>
                <a:gd name="T43" fmla="*/ 4 h 68"/>
                <a:gd name="T44" fmla="*/ 11 w 111"/>
                <a:gd name="T45" fmla="*/ 5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1"/>
                <a:gd name="T70" fmla="*/ 0 h 68"/>
                <a:gd name="T71" fmla="*/ 111 w 111"/>
                <a:gd name="T72" fmla="*/ 68 h 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1" h="68">
                  <a:moveTo>
                    <a:pt x="96" y="41"/>
                  </a:moveTo>
                  <a:lnTo>
                    <a:pt x="100" y="42"/>
                  </a:lnTo>
                  <a:lnTo>
                    <a:pt x="103" y="45"/>
                  </a:lnTo>
                  <a:lnTo>
                    <a:pt x="106" y="59"/>
                  </a:lnTo>
                  <a:lnTo>
                    <a:pt x="106" y="68"/>
                  </a:lnTo>
                  <a:lnTo>
                    <a:pt x="109" y="68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7" y="10"/>
                  </a:lnTo>
                  <a:lnTo>
                    <a:pt x="103" y="22"/>
                  </a:lnTo>
                  <a:lnTo>
                    <a:pt x="101" y="23"/>
                  </a:lnTo>
                  <a:lnTo>
                    <a:pt x="100" y="25"/>
                  </a:lnTo>
                  <a:lnTo>
                    <a:pt x="96" y="26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8" y="32"/>
                  </a:lnTo>
                  <a:lnTo>
                    <a:pt x="9" y="50"/>
                  </a:lnTo>
                  <a:lnTo>
                    <a:pt x="9" y="59"/>
                  </a:lnTo>
                  <a:lnTo>
                    <a:pt x="13" y="59"/>
                  </a:lnTo>
                  <a:lnTo>
                    <a:pt x="14" y="42"/>
                  </a:lnTo>
                  <a:lnTo>
                    <a:pt x="15" y="35"/>
                  </a:lnTo>
                  <a:lnTo>
                    <a:pt x="21" y="34"/>
                  </a:lnTo>
                  <a:lnTo>
                    <a:pt x="96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075" name="Freeform 275"/>
            <p:cNvSpPr/>
            <p:nvPr/>
          </p:nvSpPr>
          <p:spPr bwMode="auto">
            <a:xfrm>
              <a:off x="2044" y="916"/>
              <a:ext cx="37" cy="30"/>
            </a:xfrm>
            <a:custGeom>
              <a:avLst/>
              <a:gdLst>
                <a:gd name="T0" fmla="*/ 12 w 111"/>
                <a:gd name="T1" fmla="*/ 1 h 91"/>
                <a:gd name="T2" fmla="*/ 9 w 111"/>
                <a:gd name="T3" fmla="*/ 0 h 91"/>
                <a:gd name="T4" fmla="*/ 9 w 111"/>
                <a:gd name="T5" fmla="*/ 1 h 91"/>
                <a:gd name="T6" fmla="*/ 11 w 111"/>
                <a:gd name="T7" fmla="*/ 1 h 91"/>
                <a:gd name="T8" fmla="*/ 11 w 111"/>
                <a:gd name="T9" fmla="*/ 3 h 91"/>
                <a:gd name="T10" fmla="*/ 11 w 111"/>
                <a:gd name="T11" fmla="*/ 9 h 91"/>
                <a:gd name="T12" fmla="*/ 6 w 111"/>
                <a:gd name="T13" fmla="*/ 2 h 91"/>
                <a:gd name="T14" fmla="*/ 5 w 111"/>
                <a:gd name="T15" fmla="*/ 1 h 91"/>
                <a:gd name="T16" fmla="*/ 3 w 111"/>
                <a:gd name="T17" fmla="*/ 0 h 91"/>
                <a:gd name="T18" fmla="*/ 1 w 111"/>
                <a:gd name="T19" fmla="*/ 1 h 91"/>
                <a:gd name="T20" fmla="*/ 0 w 111"/>
                <a:gd name="T21" fmla="*/ 2 h 91"/>
                <a:gd name="T22" fmla="*/ 0 w 111"/>
                <a:gd name="T23" fmla="*/ 3 h 91"/>
                <a:gd name="T24" fmla="*/ 0 w 111"/>
                <a:gd name="T25" fmla="*/ 4 h 91"/>
                <a:gd name="T26" fmla="*/ 0 w 111"/>
                <a:gd name="T27" fmla="*/ 5 h 91"/>
                <a:gd name="T28" fmla="*/ 0 w 111"/>
                <a:gd name="T29" fmla="*/ 7 h 91"/>
                <a:gd name="T30" fmla="*/ 1 w 111"/>
                <a:gd name="T31" fmla="*/ 8 h 91"/>
                <a:gd name="T32" fmla="*/ 1 w 111"/>
                <a:gd name="T33" fmla="*/ 9 h 91"/>
                <a:gd name="T34" fmla="*/ 2 w 111"/>
                <a:gd name="T35" fmla="*/ 9 h 91"/>
                <a:gd name="T36" fmla="*/ 2 w 111"/>
                <a:gd name="T37" fmla="*/ 10 h 91"/>
                <a:gd name="T38" fmla="*/ 3 w 111"/>
                <a:gd name="T39" fmla="*/ 10 h 91"/>
                <a:gd name="T40" fmla="*/ 4 w 111"/>
                <a:gd name="T41" fmla="*/ 9 h 91"/>
                <a:gd name="T42" fmla="*/ 4 w 111"/>
                <a:gd name="T43" fmla="*/ 9 h 91"/>
                <a:gd name="T44" fmla="*/ 4 w 111"/>
                <a:gd name="T45" fmla="*/ 9 h 91"/>
                <a:gd name="T46" fmla="*/ 4 w 111"/>
                <a:gd name="T47" fmla="*/ 9 h 91"/>
                <a:gd name="T48" fmla="*/ 4 w 111"/>
                <a:gd name="T49" fmla="*/ 8 h 91"/>
                <a:gd name="T50" fmla="*/ 4 w 111"/>
                <a:gd name="T51" fmla="*/ 8 h 91"/>
                <a:gd name="T52" fmla="*/ 4 w 111"/>
                <a:gd name="T53" fmla="*/ 7 h 91"/>
                <a:gd name="T54" fmla="*/ 3 w 111"/>
                <a:gd name="T55" fmla="*/ 8 h 91"/>
                <a:gd name="T56" fmla="*/ 3 w 111"/>
                <a:gd name="T57" fmla="*/ 8 h 91"/>
                <a:gd name="T58" fmla="*/ 2 w 111"/>
                <a:gd name="T59" fmla="*/ 8 h 91"/>
                <a:gd name="T60" fmla="*/ 1 w 111"/>
                <a:gd name="T61" fmla="*/ 8 h 91"/>
                <a:gd name="T62" fmla="*/ 1 w 111"/>
                <a:gd name="T63" fmla="*/ 7 h 91"/>
                <a:gd name="T64" fmla="*/ 1 w 111"/>
                <a:gd name="T65" fmla="*/ 5 h 91"/>
                <a:gd name="T66" fmla="*/ 1 w 111"/>
                <a:gd name="T67" fmla="*/ 3 h 91"/>
                <a:gd name="T68" fmla="*/ 1 w 111"/>
                <a:gd name="T69" fmla="*/ 2 h 91"/>
                <a:gd name="T70" fmla="*/ 2 w 111"/>
                <a:gd name="T71" fmla="*/ 2 h 91"/>
                <a:gd name="T72" fmla="*/ 3 w 111"/>
                <a:gd name="T73" fmla="*/ 2 h 91"/>
                <a:gd name="T74" fmla="*/ 5 w 111"/>
                <a:gd name="T75" fmla="*/ 3 h 91"/>
                <a:gd name="T76" fmla="*/ 11 w 111"/>
                <a:gd name="T77" fmla="*/ 10 h 91"/>
                <a:gd name="T78" fmla="*/ 12 w 111"/>
                <a:gd name="T79" fmla="*/ 10 h 91"/>
                <a:gd name="T80" fmla="*/ 12 w 111"/>
                <a:gd name="T81" fmla="*/ 1 h 9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1"/>
                <a:gd name="T124" fmla="*/ 0 h 91"/>
                <a:gd name="T125" fmla="*/ 111 w 111"/>
                <a:gd name="T126" fmla="*/ 91 h 9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1" h="91">
                  <a:moveTo>
                    <a:pt x="110" y="5"/>
                  </a:moveTo>
                  <a:lnTo>
                    <a:pt x="83" y="0"/>
                  </a:lnTo>
                  <a:lnTo>
                    <a:pt x="83" y="5"/>
                  </a:lnTo>
                  <a:lnTo>
                    <a:pt x="96" y="12"/>
                  </a:lnTo>
                  <a:lnTo>
                    <a:pt x="101" y="25"/>
                  </a:lnTo>
                  <a:lnTo>
                    <a:pt x="101" y="81"/>
                  </a:lnTo>
                  <a:lnTo>
                    <a:pt x="57" y="22"/>
                  </a:lnTo>
                  <a:lnTo>
                    <a:pt x="42" y="7"/>
                  </a:lnTo>
                  <a:lnTo>
                    <a:pt x="28" y="3"/>
                  </a:lnTo>
                  <a:lnTo>
                    <a:pt x="8" y="13"/>
                  </a:lnTo>
                  <a:lnTo>
                    <a:pt x="4" y="18"/>
                  </a:lnTo>
                  <a:lnTo>
                    <a:pt x="2" y="26"/>
                  </a:lnTo>
                  <a:lnTo>
                    <a:pt x="0" y="35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8" y="75"/>
                  </a:lnTo>
                  <a:lnTo>
                    <a:pt x="11" y="80"/>
                  </a:lnTo>
                  <a:lnTo>
                    <a:pt x="16" y="84"/>
                  </a:lnTo>
                  <a:lnTo>
                    <a:pt x="21" y="87"/>
                  </a:lnTo>
                  <a:lnTo>
                    <a:pt x="29" y="88"/>
                  </a:lnTo>
                  <a:lnTo>
                    <a:pt x="36" y="86"/>
                  </a:lnTo>
                  <a:lnTo>
                    <a:pt x="36" y="83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8" y="76"/>
                  </a:lnTo>
                  <a:lnTo>
                    <a:pt x="37" y="69"/>
                  </a:lnTo>
                  <a:lnTo>
                    <a:pt x="32" y="68"/>
                  </a:lnTo>
                  <a:lnTo>
                    <a:pt x="27" y="70"/>
                  </a:lnTo>
                  <a:lnTo>
                    <a:pt x="23" y="73"/>
                  </a:lnTo>
                  <a:lnTo>
                    <a:pt x="20" y="74"/>
                  </a:lnTo>
                  <a:lnTo>
                    <a:pt x="13" y="72"/>
                  </a:lnTo>
                  <a:lnTo>
                    <a:pt x="9" y="65"/>
                  </a:lnTo>
                  <a:lnTo>
                    <a:pt x="5" y="47"/>
                  </a:lnTo>
                  <a:lnTo>
                    <a:pt x="11" y="25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29" y="18"/>
                  </a:lnTo>
                  <a:lnTo>
                    <a:pt x="47" y="24"/>
                  </a:lnTo>
                  <a:lnTo>
                    <a:pt x="103" y="91"/>
                  </a:lnTo>
                  <a:lnTo>
                    <a:pt x="111" y="91"/>
                  </a:lnTo>
                  <a:lnTo>
                    <a:pt x="11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  <p:bldP spid="13318" grpId="0" autoUpdateAnimBg="0"/>
      <p:bldP spid="13319" grpId="0" autoUpdateAnimBg="0"/>
      <p:bldP spid="13320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324485" y="1002665"/>
            <a:ext cx="58496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体温计为何可以离开人体读数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76250" y="2010410"/>
            <a:ext cx="5545138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体温计的水银泡上方有一个非常细且弯曲的缩口。水银受热膨胀可以通过缩口上升到上方的玻璃管里，当水银遇冷收缩时水银柱就会在缩口处断开，停留在玻璃管里无法自动回到水银泡里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0724" name="Picture 2" descr="aabb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2825" y="1002348"/>
            <a:ext cx="2701925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0375" y="1454785"/>
            <a:ext cx="21844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水的物体变化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375" y="3533140"/>
            <a:ext cx="1482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375" y="5348605"/>
            <a:ext cx="1889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942465" y="3180080"/>
            <a:ext cx="234950" cy="1289685"/>
          </a:xfrm>
          <a:prstGeom prst="leftBrace">
            <a:avLst>
              <a:gd name="adj1" fmla="val 36328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63875" y="822960"/>
            <a:ext cx="5636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水的三态：固态、液态、气态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3875" y="1821180"/>
            <a:ext cx="56362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物体变化：物质有一种状态变成另一种状态的过程。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644775" y="948690"/>
            <a:ext cx="332105" cy="1823085"/>
          </a:xfrm>
          <a:prstGeom prst="leftBrace">
            <a:avLst>
              <a:gd name="adj1" fmla="val 36328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177415" y="2917825"/>
            <a:ext cx="446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定义：物体的冷热程度。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8685" y="3501390"/>
            <a:ext cx="3542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测量工具：温度计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78685" y="4084955"/>
            <a:ext cx="510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单位：摄氏度   符号：°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78685" y="4995545"/>
            <a:ext cx="234950" cy="1289685"/>
          </a:xfrm>
          <a:prstGeom prst="leftBrace">
            <a:avLst>
              <a:gd name="adj1" fmla="val 36328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3635" y="4716145"/>
            <a:ext cx="5100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工作原理：液体热胀冷缩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3325" y="5701665"/>
            <a:ext cx="5554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使用方法：一估、二看、三要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765" y="876300"/>
            <a:ext cx="6807200" cy="5105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79265" y="6115050"/>
            <a:ext cx="583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雾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431483" y="1427838"/>
            <a:ext cx="8280400" cy="3734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 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的冰相比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)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Tx/>
              <a:buAutoNum type="alphaUcPeriod"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的冰冷  　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buFontTx/>
              <a:buAutoNum type="alphaUcPeriod"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的冰比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的水冷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0℃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的冰一样冷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条件不足，无法判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断</a:t>
            </a:r>
            <a:endParaRPr lang="zh-CN" altLang="en-US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1296670" y="1827530"/>
            <a:ext cx="6076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517892" y="1143635"/>
            <a:ext cx="7883525" cy="4570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测液体温度，下面几种说法中正确的是：（  ）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温度计刚放入液体就马上读数；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当温度计内液面稳定后，平视读数；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把温度计向下放，放到温度计玻璃管碰到杯底再读数；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读数时把温度计拿出液体后再仔细读数。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906145" y="1900555"/>
            <a:ext cx="4425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467167" y="1074768"/>
            <a:ext cx="8208963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0" fontAlgn="auto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下面关于普通温度计和体温计用法中，正确的是（　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）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用普通温度计测量液体温度时，玻璃泡不能离开被测液体；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用体温计测量人体温度时，玻璃泡不能离开人体；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如果没有酒精来给体温计消毒，也可以把体温计放在沸水中消毒；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用普通温度计和体温计都可以直接测出冰水混合物的温度。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2213100" y="1557685"/>
            <a:ext cx="4182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1860" name="Rectangle 4"/>
          <p:cNvSpPr>
            <a:spLocks noChangeArrowheads="1"/>
          </p:cNvSpPr>
          <p:nvPr/>
        </p:nvSpPr>
        <p:spPr bwMode="auto">
          <a:xfrm>
            <a:off x="647903" y="1020867"/>
            <a:ext cx="7848600" cy="481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用体温计测得甲的体温为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37.5℃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，若没有甩过，又用它依次去量乙和丙的体温，已知它们的实际体温为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36.9℃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38.6℃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，那么两次测温后下列数据正确的是（   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A.36.9℃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38.6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endParaRPr kumimoji="1"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B.37.5℃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38.6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C.36.9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37.5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D.37.5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℃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37.5℃</a:t>
            </a:r>
            <a:endParaRPr kumimoji="1"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6414973" y="2866177"/>
            <a:ext cx="45218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575607" y="1167096"/>
            <a:ext cx="7993063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用“温度计测水的温度”实验中，经过下列</a:t>
            </a: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个步骤，请填上正确的顺序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endParaRPr kumimoji="1"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kumimoji="1"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选择温度计，观察温度计的测量范围和最小刻度；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估计被测水的温度；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让温度计与被测的水充分接触；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取出温度计；  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E.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观察温度计的示数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 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6178550" y="1663065"/>
            <a:ext cx="16783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BACED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随堂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演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3205" y="982345"/>
            <a:ext cx="8657590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2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6.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温度是表示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的物理量，常用的温度计是根据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的性质来测量温度的，温度计上的字母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表示采用的是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温度，它把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标准大气压下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的温度规定为 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0℃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，把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标准大气压下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的温度规定为 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100℃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．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7.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人的正常体温（口腔温）大约是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，读作  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．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20000"/>
              </a:lnSpc>
              <a:spcBef>
                <a:spcPts val="0"/>
              </a:spcBef>
            </a:pPr>
            <a:r>
              <a:rPr kumimoji="1"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8.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体温计的测量范围是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，分度值是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．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2597468" y="1067435"/>
            <a:ext cx="23279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物体冷热程度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387918" y="1657668"/>
            <a:ext cx="23279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液体热胀冷缩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6111875" y="2272348"/>
            <a:ext cx="8978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3395028" y="2856865"/>
            <a:ext cx="19704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冰水混合物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582988" y="3378835"/>
            <a:ext cx="8978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沸水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462713" y="3900805"/>
            <a:ext cx="9956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37℃</a:t>
            </a:r>
            <a:endParaRPr kumimoji="1"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305435" y="4484053"/>
            <a:ext cx="18141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摄氏度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4328160" y="5085398"/>
            <a:ext cx="22167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35℃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42℃</a:t>
            </a:r>
            <a:endParaRPr kumimoji="1"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432753" y="5687060"/>
            <a:ext cx="10972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0.1℃</a:t>
            </a:r>
            <a:endParaRPr kumimoji="1"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ldLvl="0" animBg="1" autoUpdateAnimBg="0"/>
      <p:bldP spid="55300" grpId="0" bldLvl="0" animBg="1" autoUpdateAnimBg="0"/>
      <p:bldP spid="55301" grpId="0" bldLvl="0" animBg="1" autoUpdateAnimBg="0"/>
      <p:bldP spid="55302" grpId="0" bldLvl="0" animBg="1" autoUpdateAnimBg="0"/>
      <p:bldP spid="55303" grpId="0" bldLvl="0" animBg="1" autoUpdateAnimBg="0"/>
      <p:bldP spid="55304" grpId="0" bldLvl="0" animBg="1" autoUpdateAnimBg="0"/>
      <p:bldP spid="55305" grpId="0" bldLvl="0" animBg="1" autoUpdateAnimBg="0"/>
      <p:bldP spid="55306" grpId="0" bldLvl="0" animBg="1" autoUpdateAnimBg="0"/>
      <p:bldP spid="55307" grpId="0" bldLvl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340995" y="911225"/>
            <a:ext cx="8462010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9.在4-1中，各温度计的读数分别为：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甲为_____________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乙为_____________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丙为_____________ 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10.给体温计消毒的正确方法是  	[    ]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A．用开水煮	         B．用酒精灯加热</a:t>
            </a:r>
            <a:endParaRPr kumimoji="1" 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lvl="2"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C．用自来水冲洗	D．用酒精棉花擦</a:t>
            </a:r>
            <a:endParaRPr kumimoji="1"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6951345" y="4025265"/>
            <a:ext cx="514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6324" name="Picture 4" descr="wl12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4095" y="1671320"/>
            <a:ext cx="2484120" cy="220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937385" y="1771015"/>
            <a:ext cx="10718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11℃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985963" y="246380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16℃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2016125" y="3242945"/>
            <a:ext cx="8731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9℃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ldLvl="0" animBg="1" autoUpdateAnimBg="0"/>
      <p:bldP spid="56325" grpId="0" bldLvl="0" animBg="1" autoUpdateAnimBg="0"/>
      <p:bldP spid="56326" grpId="0" bldLvl="0" animBg="1" autoUpdateAnimBg="0"/>
      <p:bldP spid="56327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" y="858520"/>
            <a:ext cx="7559040" cy="5190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79900" y="6115050"/>
            <a:ext cx="583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云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20" y="884555"/>
            <a:ext cx="7606665" cy="5071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4505" y="6024245"/>
            <a:ext cx="554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露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70" y="920750"/>
            <a:ext cx="7176135" cy="4784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5290" y="5904865"/>
            <a:ext cx="694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雪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" y="867410"/>
            <a:ext cx="7577455" cy="5027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5290" y="5904865"/>
            <a:ext cx="694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雨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F:\田雨\8.物理资料\图\6.jpg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86205" y="867410"/>
            <a:ext cx="6370955" cy="50272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5290" y="5904865"/>
            <a:ext cx="694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冰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3211</Words>
  <Application>WPS 演示</Application>
  <PresentationFormat>全屏显示(4:3)</PresentationFormat>
  <Paragraphs>468</Paragraphs>
  <Slides>46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46</vt:i4>
      </vt:variant>
    </vt:vector>
  </HeadingPairs>
  <TitlesOfParts>
    <vt:vector size="57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Comic Sans MS</vt:lpstr>
      <vt:lpstr>Calibri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83</cp:revision>
  <dcterms:created xsi:type="dcterms:W3CDTF">2019-08-19T07:30:00Z</dcterms:created>
  <dcterms:modified xsi:type="dcterms:W3CDTF">2023-02-21T06:08:16Z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33A4E3196ED94884A5186B1384F5411D</vt:lpwstr>
  </property>
</Properties>
</file>