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88" r:id="rId3"/>
    <p:sldId id="289" r:id="rId4"/>
    <p:sldId id="315" r:id="rId5"/>
    <p:sldId id="299" r:id="rId6"/>
    <p:sldId id="353" r:id="rId7"/>
    <p:sldId id="357" r:id="rId8"/>
    <p:sldId id="355" r:id="rId9"/>
    <p:sldId id="356" r:id="rId10"/>
    <p:sldId id="358" r:id="rId11"/>
    <p:sldId id="359" r:id="rId12"/>
    <p:sldId id="360" r:id="rId13"/>
    <p:sldId id="374" r:id="rId14"/>
    <p:sldId id="317" r:id="rId15"/>
    <p:sldId id="318" r:id="rId16"/>
    <p:sldId id="367" r:id="rId17"/>
    <p:sldId id="312" r:id="rId18"/>
    <p:sldId id="300" r:id="rId19"/>
    <p:sldId id="361" r:id="rId20"/>
    <p:sldId id="362" r:id="rId21"/>
    <p:sldId id="363" r:id="rId22"/>
    <p:sldId id="364" r:id="rId23"/>
    <p:sldId id="368" r:id="rId24"/>
    <p:sldId id="365" r:id="rId25"/>
    <p:sldId id="366" r:id="rId26"/>
    <p:sldId id="305" r:id="rId27"/>
    <p:sldId id="313" r:id="rId28"/>
    <p:sldId id="369" r:id="rId29"/>
    <p:sldId id="370" r:id="rId30"/>
    <p:sldId id="371" r:id="rId31"/>
    <p:sldId id="372" r:id="rId32"/>
    <p:sldId id="373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5760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 userDrawn="1"/>
        </p:nvSpPr>
        <p:spPr>
          <a:xfrm>
            <a:off x="8483427" y="6176347"/>
            <a:ext cx="644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ym typeface="Wingdings" panose="05000000000000000000" pitchFamily="2" charset="2"/>
              </a:rPr>
              <a:t></a:t>
            </a:r>
            <a:endParaRPr lang="zh-CN" altLang="en-US" sz="4000" b="1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 advTm="8000">
    <p:randomBar dir="vert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3" Type="http://schemas.openxmlformats.org/officeDocument/2006/relationships/theme" Target="../theme/theme1.xml"/><Relationship Id="rId52" Type="http://schemas.openxmlformats.org/officeDocument/2006/relationships/image" Target="../media/image2.png"/><Relationship Id="rId51" Type="http://schemas.openxmlformats.org/officeDocument/2006/relationships/image" Target="../media/image1.png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7.svg"/><Relationship Id="rId3" Type="http://schemas.openxmlformats.org/officeDocument/2006/relationships/image" Target="../media/image15.png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1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9.png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20.png"/><Relationship Id="rId4" Type="http://schemas.openxmlformats.org/officeDocument/2006/relationships/image" Target="../media/image7.svg"/><Relationship Id="rId3" Type="http://schemas.openxmlformats.org/officeDocument/2006/relationships/image" Target="../media/image15.png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21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6.sv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8.sv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3.wav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8.pn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358265"/>
            <a:ext cx="914336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第十四章 </a:t>
            </a: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了解电路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sz="4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科学探究：串联和</a:t>
            </a:r>
            <a:endParaRPr sz="4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并联电路的电流</a:t>
            </a:r>
            <a:endParaRPr sz="40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000" b="1" dirty="0">
              <a:solidFill>
                <a:srgbClr val="07070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146685" y="1153160"/>
            <a:ext cx="8997315" cy="4215130"/>
          </a:xfrm>
          <a:prstGeom prst="rect">
            <a:avLst/>
          </a:prstGeom>
        </p:spPr>
        <p:txBody>
          <a:bodyPr wrap="square"/>
          <a:lstStyle/>
          <a:p>
            <a:pPr marL="0" indent="0" algn="ctr" eaLnBrk="1" hangingPunct="1">
              <a:lnSpc>
                <a:spcPct val="130000"/>
              </a:lnSpc>
              <a:buNone/>
            </a:pPr>
            <a:endParaRPr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eaLnBrk="1" hangingPunct="1">
              <a:lnSpc>
                <a:spcPct val="130000"/>
              </a:lnSpc>
              <a:buNone/>
            </a:pPr>
            <a:endParaRPr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eaLnBrk="1" hangingPunct="1">
              <a:lnSpc>
                <a:spcPct val="130000"/>
              </a:lnSpc>
              <a:buNone/>
            </a:pPr>
            <a:endParaRPr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 advTm="8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482" name="Picture 2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2015" y="1092200"/>
            <a:ext cx="34290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2940" y="1092200"/>
            <a:ext cx="34385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94473" y="5557520"/>
            <a:ext cx="61550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600" b="1" kern="10" spc="-36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你一定能读出下列电流表的示数</a:t>
            </a:r>
            <a:r>
              <a:rPr lang="en-US" altLang="zh-CN" sz="3600" b="1" kern="10" spc="-36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endParaRPr lang="en-US" altLang="zh-CN" sz="3600" b="1" kern="10" spc="-36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6" name="Picture 2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7920" y="1577340"/>
            <a:ext cx="341947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120" y="1567815"/>
            <a:ext cx="341947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46" name="Group 19"/>
          <p:cNvGrpSpPr/>
          <p:nvPr/>
        </p:nvGrpSpPr>
        <p:grpSpPr bwMode="auto">
          <a:xfrm>
            <a:off x="1110298" y="2732723"/>
            <a:ext cx="2735262" cy="2143125"/>
            <a:chOff x="0" y="0"/>
            <a:chExt cx="1723" cy="1350"/>
          </a:xfrm>
        </p:grpSpPr>
        <p:sp>
          <p:nvSpPr>
            <p:cNvPr id="6147" name="Rectangle 20"/>
            <p:cNvSpPr>
              <a:spLocks noChangeArrowheads="1"/>
            </p:cNvSpPr>
            <p:nvPr/>
          </p:nvSpPr>
          <p:spPr bwMode="auto">
            <a:xfrm>
              <a:off x="159" y="341"/>
              <a:ext cx="1564" cy="86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48" name="AutoShape 21"/>
            <p:cNvSpPr>
              <a:spLocks noChangeArrowheads="1"/>
            </p:cNvSpPr>
            <p:nvPr/>
          </p:nvSpPr>
          <p:spPr bwMode="auto">
            <a:xfrm>
              <a:off x="794" y="1044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149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197" y="686"/>
              <a:ext cx="705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Text Box 23"/>
            <p:cNvSpPr txBox="1">
              <a:spLocks noChangeArrowheads="1"/>
            </p:cNvSpPr>
            <p:nvPr/>
          </p:nvSpPr>
          <p:spPr bwMode="auto">
            <a:xfrm>
              <a:off x="1225" y="0"/>
              <a:ext cx="24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S</a:t>
              </a:r>
              <a:endParaRPr lang="en-US" altLang="zh-CN" sz="2800" b="1" baseline="-25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51" name="Text Box 24"/>
            <p:cNvSpPr txBox="1">
              <a:spLocks noChangeArrowheads="1"/>
            </p:cNvSpPr>
            <p:nvPr/>
          </p:nvSpPr>
          <p:spPr bwMode="auto">
            <a:xfrm>
              <a:off x="1134" y="862"/>
              <a:ext cx="26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endParaRPr lang="en-US" altLang="zh-CN" sz="2800" b="1" baseline="-25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52" name="Group 25"/>
            <p:cNvGrpSpPr/>
            <p:nvPr/>
          </p:nvGrpSpPr>
          <p:grpSpPr bwMode="auto">
            <a:xfrm>
              <a:off x="0" y="600"/>
              <a:ext cx="340" cy="353"/>
              <a:chOff x="0" y="0"/>
              <a:chExt cx="340" cy="353"/>
            </a:xfrm>
          </p:grpSpPr>
          <p:sp>
            <p:nvSpPr>
              <p:cNvPr id="6153" name="Oval 26"/>
              <p:cNvSpPr>
                <a:spLocks noChangeArrowheads="1"/>
              </p:cNvSpPr>
              <p:nvPr/>
            </p:nvSpPr>
            <p:spPr bwMode="auto">
              <a:xfrm>
                <a:off x="0" y="13"/>
                <a:ext cx="340" cy="34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54" name="Text Box 27"/>
              <p:cNvSpPr txBox="1">
                <a:spLocks noChangeArrowheads="1"/>
              </p:cNvSpPr>
              <p:nvPr/>
            </p:nvSpPr>
            <p:spPr bwMode="auto">
              <a:xfrm>
                <a:off x="32" y="0"/>
                <a:ext cx="286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55" name="Group 28"/>
            <p:cNvGrpSpPr/>
            <p:nvPr/>
          </p:nvGrpSpPr>
          <p:grpSpPr bwMode="auto">
            <a:xfrm>
              <a:off x="1134" y="250"/>
              <a:ext cx="283" cy="170"/>
              <a:chOff x="0" y="0"/>
              <a:chExt cx="256" cy="142"/>
            </a:xfrm>
          </p:grpSpPr>
          <p:sp>
            <p:nvSpPr>
              <p:cNvPr id="615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5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59" name="Group 32"/>
            <p:cNvGrpSpPr/>
            <p:nvPr/>
          </p:nvGrpSpPr>
          <p:grpSpPr bwMode="auto">
            <a:xfrm flipH="1">
              <a:off x="794" y="182"/>
              <a:ext cx="85" cy="340"/>
              <a:chOff x="0" y="0"/>
              <a:chExt cx="85" cy="340"/>
            </a:xfrm>
          </p:grpSpPr>
          <p:sp>
            <p:nvSpPr>
              <p:cNvPr id="6160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61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3" name="Group 36"/>
          <p:cNvGrpSpPr/>
          <p:nvPr/>
        </p:nvGrpSpPr>
        <p:grpSpPr bwMode="auto">
          <a:xfrm>
            <a:off x="5215573" y="2661285"/>
            <a:ext cx="2736850" cy="2143125"/>
            <a:chOff x="0" y="0"/>
            <a:chExt cx="1724" cy="1350"/>
          </a:xfrm>
        </p:grpSpPr>
        <p:sp>
          <p:nvSpPr>
            <p:cNvPr id="6164" name="Rectangle 37"/>
            <p:cNvSpPr>
              <a:spLocks noChangeArrowheads="1"/>
            </p:cNvSpPr>
            <p:nvPr/>
          </p:nvSpPr>
          <p:spPr bwMode="auto">
            <a:xfrm>
              <a:off x="0" y="341"/>
              <a:ext cx="1564" cy="86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65" name="AutoShape 21"/>
            <p:cNvSpPr>
              <a:spLocks noChangeArrowheads="1"/>
            </p:cNvSpPr>
            <p:nvPr/>
          </p:nvSpPr>
          <p:spPr bwMode="auto">
            <a:xfrm>
              <a:off x="635" y="1044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166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49" y="686"/>
              <a:ext cx="705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7" name="Text Box 40"/>
            <p:cNvSpPr txBox="1">
              <a:spLocks noChangeArrowheads="1"/>
            </p:cNvSpPr>
            <p:nvPr/>
          </p:nvSpPr>
          <p:spPr bwMode="auto">
            <a:xfrm>
              <a:off x="1066" y="0"/>
              <a:ext cx="24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S</a:t>
              </a:r>
              <a:endParaRPr lang="en-US" altLang="zh-CN" sz="2800" b="1" baseline="-25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6168" name="Text Box 41"/>
            <p:cNvSpPr txBox="1">
              <a:spLocks noChangeArrowheads="1"/>
            </p:cNvSpPr>
            <p:nvPr/>
          </p:nvSpPr>
          <p:spPr bwMode="auto">
            <a:xfrm>
              <a:off x="975" y="862"/>
              <a:ext cx="26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endParaRPr lang="en-US" altLang="zh-CN" sz="2800" b="1" baseline="-25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69" name="Group 42"/>
            <p:cNvGrpSpPr/>
            <p:nvPr/>
          </p:nvGrpSpPr>
          <p:grpSpPr bwMode="auto">
            <a:xfrm>
              <a:off x="1384" y="567"/>
              <a:ext cx="340" cy="353"/>
              <a:chOff x="0" y="0"/>
              <a:chExt cx="340" cy="353"/>
            </a:xfrm>
          </p:grpSpPr>
          <p:sp>
            <p:nvSpPr>
              <p:cNvPr id="6170" name="Oval 43"/>
              <p:cNvSpPr>
                <a:spLocks noChangeArrowheads="1"/>
              </p:cNvSpPr>
              <p:nvPr/>
            </p:nvSpPr>
            <p:spPr bwMode="auto">
              <a:xfrm>
                <a:off x="0" y="13"/>
                <a:ext cx="340" cy="34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71" name="Text Box 44"/>
              <p:cNvSpPr txBox="1">
                <a:spLocks noChangeArrowheads="1"/>
              </p:cNvSpPr>
              <p:nvPr/>
            </p:nvSpPr>
            <p:spPr bwMode="auto">
              <a:xfrm>
                <a:off x="32" y="0"/>
                <a:ext cx="286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72" name="Group 45"/>
            <p:cNvGrpSpPr/>
            <p:nvPr/>
          </p:nvGrpSpPr>
          <p:grpSpPr bwMode="auto">
            <a:xfrm>
              <a:off x="975" y="250"/>
              <a:ext cx="283" cy="170"/>
              <a:chOff x="0" y="0"/>
              <a:chExt cx="256" cy="142"/>
            </a:xfrm>
          </p:grpSpPr>
          <p:sp>
            <p:nvSpPr>
              <p:cNvPr id="6173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74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76" name="Group 49"/>
            <p:cNvGrpSpPr/>
            <p:nvPr/>
          </p:nvGrpSpPr>
          <p:grpSpPr bwMode="auto">
            <a:xfrm flipH="1">
              <a:off x="635" y="182"/>
              <a:ext cx="85" cy="340"/>
              <a:chOff x="0" y="0"/>
              <a:chExt cx="85" cy="340"/>
            </a:xfrm>
          </p:grpSpPr>
          <p:sp>
            <p:nvSpPr>
              <p:cNvPr id="6177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78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180" name="Text Box 53"/>
          <p:cNvSpPr txBox="1">
            <a:spLocks noChangeArrowheads="1"/>
          </p:cNvSpPr>
          <p:nvPr/>
        </p:nvSpPr>
        <p:spPr bwMode="auto">
          <a:xfrm>
            <a:off x="607060" y="2805748"/>
            <a:ext cx="6111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81" name="Text Box 54"/>
          <p:cNvSpPr txBox="1">
            <a:spLocks noChangeArrowheads="1"/>
          </p:cNvSpPr>
          <p:nvPr/>
        </p:nvSpPr>
        <p:spPr bwMode="auto">
          <a:xfrm>
            <a:off x="4494848" y="2769235"/>
            <a:ext cx="61118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82" name="Rectangle 58"/>
          <p:cNvSpPr>
            <a:spLocks noChangeArrowheads="1"/>
          </p:cNvSpPr>
          <p:nvPr/>
        </p:nvSpPr>
        <p:spPr bwMode="auto">
          <a:xfrm>
            <a:off x="643572" y="861606"/>
            <a:ext cx="7884418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还记得上节课做过的实验吗？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电流表接在这个简单电路的不同位置，两次电流表的示数有什么关系？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83" name="Rectangle 59"/>
          <p:cNvSpPr>
            <a:spLocks noChangeArrowheads="1"/>
          </p:cNvSpPr>
          <p:nvPr/>
        </p:nvSpPr>
        <p:spPr bwMode="auto">
          <a:xfrm>
            <a:off x="679118" y="5401310"/>
            <a:ext cx="784887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　　用电器串联或并联时，流过各用电器的电流有怎样的关系呢？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7682230" cy="914400"/>
            <a:chOff x="306" y="1210"/>
            <a:chExt cx="12098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38"/>
              <a:ext cx="1078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探究串联电路中的电流规律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14630" y="1709420"/>
            <a:ext cx="211645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提出问题：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331085" y="1709420"/>
            <a:ext cx="64674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串联电路中各点的电流之间有什么关系？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38430" y="2432050"/>
            <a:ext cx="3149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猜想或假设：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14630" y="3194050"/>
            <a:ext cx="51054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设计实验：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87990" y="6099522"/>
            <a:ext cx="2286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进行实验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331085" y="3142615"/>
            <a:ext cx="2759710" cy="31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实验电路图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实验步骤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2537" name="Group 9"/>
          <p:cNvGrpSpPr/>
          <p:nvPr/>
        </p:nvGrpSpPr>
        <p:grpSpPr bwMode="auto">
          <a:xfrm>
            <a:off x="5426393" y="4514850"/>
            <a:ext cx="2209800" cy="1208088"/>
            <a:chOff x="2880" y="2592"/>
            <a:chExt cx="1392" cy="761"/>
          </a:xfrm>
        </p:grpSpPr>
        <p:sp>
          <p:nvSpPr>
            <p:cNvPr id="22538" name="Line 10"/>
            <p:cNvSpPr>
              <a:spLocks noChangeShapeType="1"/>
            </p:cNvSpPr>
            <p:nvPr/>
          </p:nvSpPr>
          <p:spPr bwMode="auto">
            <a:xfrm>
              <a:off x="3464" y="25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grpSp>
          <p:nvGrpSpPr>
            <p:cNvPr id="22539" name="Group 11"/>
            <p:cNvGrpSpPr/>
            <p:nvPr/>
          </p:nvGrpSpPr>
          <p:grpSpPr bwMode="auto">
            <a:xfrm>
              <a:off x="2880" y="2688"/>
              <a:ext cx="1392" cy="665"/>
              <a:chOff x="2880" y="2688"/>
              <a:chExt cx="1392" cy="665"/>
            </a:xfrm>
          </p:grpSpPr>
          <p:sp>
            <p:nvSpPr>
              <p:cNvPr id="22540" name="Line 12"/>
              <p:cNvSpPr>
                <a:spLocks noChangeShapeType="1"/>
              </p:cNvSpPr>
              <p:nvPr/>
            </p:nvSpPr>
            <p:spPr bwMode="auto">
              <a:xfrm>
                <a:off x="3424" y="2688"/>
                <a:ext cx="0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1" name="Line 13"/>
              <p:cNvSpPr>
                <a:spLocks noChangeShapeType="1"/>
              </p:cNvSpPr>
              <p:nvPr/>
            </p:nvSpPr>
            <p:spPr bwMode="auto">
              <a:xfrm>
                <a:off x="3456" y="271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2" name="Line 14"/>
              <p:cNvSpPr>
                <a:spLocks noChangeShapeType="1"/>
              </p:cNvSpPr>
              <p:nvPr/>
            </p:nvSpPr>
            <p:spPr bwMode="auto">
              <a:xfrm>
                <a:off x="2896" y="2712"/>
                <a:ext cx="5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3" name="Oval 15"/>
              <p:cNvSpPr>
                <a:spLocks noChangeArrowheads="1"/>
              </p:cNvSpPr>
              <p:nvPr/>
            </p:nvSpPr>
            <p:spPr bwMode="auto">
              <a:xfrm>
                <a:off x="3760" y="2688"/>
                <a:ext cx="48" cy="4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44" name="Line 16"/>
              <p:cNvSpPr>
                <a:spLocks noChangeShapeType="1"/>
              </p:cNvSpPr>
              <p:nvPr/>
            </p:nvSpPr>
            <p:spPr bwMode="auto">
              <a:xfrm flipV="1">
                <a:off x="3808" y="269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5" name="Line 17"/>
              <p:cNvSpPr>
                <a:spLocks noChangeShapeType="1"/>
              </p:cNvSpPr>
              <p:nvPr/>
            </p:nvSpPr>
            <p:spPr bwMode="auto">
              <a:xfrm>
                <a:off x="3952" y="271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6" name="Line 18"/>
              <p:cNvSpPr>
                <a:spLocks noChangeShapeType="1"/>
              </p:cNvSpPr>
              <p:nvPr/>
            </p:nvSpPr>
            <p:spPr bwMode="auto">
              <a:xfrm>
                <a:off x="2896" y="2720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7" name="Line 19"/>
              <p:cNvSpPr>
                <a:spLocks noChangeShapeType="1"/>
              </p:cNvSpPr>
              <p:nvPr/>
            </p:nvSpPr>
            <p:spPr bwMode="auto">
              <a:xfrm>
                <a:off x="4240" y="2720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48" name="AutoShape 20"/>
              <p:cNvSpPr>
                <a:spLocks noChangeArrowheads="1"/>
              </p:cNvSpPr>
              <p:nvPr/>
            </p:nvSpPr>
            <p:spPr bwMode="auto">
              <a:xfrm>
                <a:off x="3088" y="3112"/>
                <a:ext cx="192" cy="192"/>
              </a:xfrm>
              <a:prstGeom prst="flowChartSummingJunction">
                <a:avLst/>
              </a:prstGeom>
              <a:solidFill>
                <a:srgbClr val="339966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49" name="AutoShape 21"/>
              <p:cNvSpPr>
                <a:spLocks noChangeArrowheads="1"/>
              </p:cNvSpPr>
              <p:nvPr/>
            </p:nvSpPr>
            <p:spPr bwMode="auto">
              <a:xfrm>
                <a:off x="3856" y="3120"/>
                <a:ext cx="192" cy="192"/>
              </a:xfrm>
              <a:prstGeom prst="flowChartSummingJunction">
                <a:avLst/>
              </a:prstGeom>
              <a:solidFill>
                <a:srgbClr val="339966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0" name="Line 22"/>
              <p:cNvSpPr>
                <a:spLocks noChangeShapeType="1"/>
              </p:cNvSpPr>
              <p:nvPr/>
            </p:nvSpPr>
            <p:spPr bwMode="auto">
              <a:xfrm>
                <a:off x="2896" y="320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51" name="Line 23"/>
              <p:cNvSpPr>
                <a:spLocks noChangeShapeType="1"/>
              </p:cNvSpPr>
              <p:nvPr/>
            </p:nvSpPr>
            <p:spPr bwMode="auto">
              <a:xfrm>
                <a:off x="4048" y="3200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52" name="Line 24"/>
              <p:cNvSpPr>
                <a:spLocks noChangeShapeType="1"/>
              </p:cNvSpPr>
              <p:nvPr/>
            </p:nvSpPr>
            <p:spPr bwMode="auto">
              <a:xfrm>
                <a:off x="3280" y="3200"/>
                <a:ext cx="57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2553" name="Text Box 25"/>
              <p:cNvSpPr txBox="1">
                <a:spLocks noChangeArrowheads="1"/>
              </p:cNvSpPr>
              <p:nvPr/>
            </p:nvSpPr>
            <p:spPr bwMode="auto">
              <a:xfrm>
                <a:off x="2896" y="2832"/>
                <a:ext cx="192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4" name="Text Box 26"/>
              <p:cNvSpPr txBox="1">
                <a:spLocks noChangeArrowheads="1"/>
              </p:cNvSpPr>
              <p:nvPr/>
            </p:nvSpPr>
            <p:spPr bwMode="auto">
              <a:xfrm>
                <a:off x="3520" y="3024"/>
                <a:ext cx="192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b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5" name="Text Box 27"/>
              <p:cNvSpPr txBox="1">
                <a:spLocks noChangeArrowheads="1"/>
              </p:cNvSpPr>
              <p:nvPr/>
            </p:nvSpPr>
            <p:spPr bwMode="auto">
              <a:xfrm>
                <a:off x="4048" y="2832"/>
                <a:ext cx="192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c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6" name="Oval 28"/>
              <p:cNvSpPr>
                <a:spLocks noChangeArrowheads="1"/>
              </p:cNvSpPr>
              <p:nvPr/>
            </p:nvSpPr>
            <p:spPr bwMode="auto">
              <a:xfrm>
                <a:off x="2880" y="293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7" name="Oval 29"/>
              <p:cNvSpPr>
                <a:spLocks noChangeArrowheads="1"/>
              </p:cNvSpPr>
              <p:nvPr/>
            </p:nvSpPr>
            <p:spPr bwMode="auto">
              <a:xfrm>
                <a:off x="3568" y="318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58" name="Oval 30"/>
              <p:cNvSpPr>
                <a:spLocks noChangeArrowheads="1"/>
              </p:cNvSpPr>
              <p:nvPr/>
            </p:nvSpPr>
            <p:spPr bwMode="auto">
              <a:xfrm>
                <a:off x="4224" y="297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sz="28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559" name="Text Box 31"/>
          <p:cNvSpPr txBox="1">
            <a:spLocks noChangeArrowheads="1"/>
          </p:cNvSpPr>
          <p:nvPr/>
        </p:nvSpPr>
        <p:spPr bwMode="auto">
          <a:xfrm>
            <a:off x="4600575" y="3115945"/>
            <a:ext cx="394525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干电池、开关、两个灯泡、电流表、导线若干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25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3" grpId="0" bldLvl="0" animBg="1"/>
      <p:bldP spid="22534" grpId="0" bldLvl="0" animBg="1"/>
      <p:bldP spid="22535" grpId="0" bldLvl="0" animBg="1"/>
      <p:bldP spid="22536" grpId="0" bldLvl="0" animBg="1"/>
      <p:bldP spid="22559" grpId="0" bldLvl="0" animBg="1"/>
      <p:bldP spid="225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02" name="TextBox 15"/>
          <p:cNvSpPr>
            <a:spLocks noChangeArrowheads="1"/>
          </p:cNvSpPr>
          <p:nvPr/>
        </p:nvSpPr>
        <p:spPr bwMode="auto">
          <a:xfrm>
            <a:off x="496376" y="1594168"/>
            <a:ext cx="7971160" cy="2011184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．设计实验电路；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．根据电路图连接电路；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．进行测量，将测量数据记录在表格中；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换上另外两个规格不同的小灯泡，再次实验。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1208544" y="4045962"/>
            <a:ext cx="6538912" cy="2395538"/>
            <a:chOff x="0" y="0"/>
            <a:chExt cx="4119" cy="1509"/>
          </a:xfrm>
        </p:grpSpPr>
        <p:pic>
          <p:nvPicPr>
            <p:cNvPr id="8196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4" y="0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040" y="771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8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295"/>
              <a:ext cx="927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790" y="91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29" y="79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Text Box 9"/>
            <p:cNvSpPr txBox="1">
              <a:spLocks noChangeArrowheads="1"/>
            </p:cNvSpPr>
            <p:nvPr/>
          </p:nvSpPr>
          <p:spPr bwMode="auto">
            <a:xfrm>
              <a:off x="3629" y="670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2016" y="678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203" name="Rectangle 13"/>
          <p:cNvSpPr>
            <a:spLocks noChangeArrowheads="1"/>
          </p:cNvSpPr>
          <p:nvPr/>
        </p:nvSpPr>
        <p:spPr bwMode="auto">
          <a:xfrm>
            <a:off x="496376" y="877610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实验步骤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836295" y="984885"/>
            <a:ext cx="731520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6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开始实验  记录数据</a:t>
            </a:r>
            <a:endParaRPr kumimoji="1" lang="zh-CN" altLang="en-US" sz="6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74755" name="Group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23900" y="2473960"/>
          <a:ext cx="7696200" cy="2792349"/>
        </p:xfrm>
        <a:graphic>
          <a:graphicData uri="http://schemas.openxmlformats.org/drawingml/2006/table">
            <a:tbl>
              <a:tblPr/>
              <a:tblGrid>
                <a:gridCol w="1981200"/>
                <a:gridCol w="1981200"/>
                <a:gridCol w="1905000"/>
                <a:gridCol w="1828800"/>
              </a:tblGrid>
              <a:tr h="7969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点电流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altLang="zh-CN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点电流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kumimoji="0" lang="en-US" altLang="zh-CN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点电流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kumimoji="0" lang="en-US" altLang="zh-CN" sz="28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第一次测量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85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第二次测量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778" name="Rectangle 2"/>
          <p:cNvSpPr>
            <a:spLocks noGrp="1" noRot="1" noChangeArrowheads="1"/>
          </p:cNvSpPr>
          <p:nvPr/>
        </p:nvSpPr>
        <p:spPr>
          <a:xfrm>
            <a:off x="685483" y="1061085"/>
            <a:ext cx="7772400" cy="1006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分析和论证</a:t>
            </a:r>
            <a:endParaRPr lang="zh-CN" altLang="en-US" sz="6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79" name="Rectangle 3"/>
          <p:cNvSpPr>
            <a:spLocks noGrp="1" noRot="1" noChangeArrowheads="1"/>
          </p:cNvSpPr>
          <p:nvPr/>
        </p:nvSpPr>
        <p:spPr>
          <a:xfrm>
            <a:off x="315595" y="2872740"/>
            <a:ext cx="8330565" cy="68707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（测量结果说明了什么？得出了什么结论？）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276600" y="4365625"/>
            <a:ext cx="258127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</a:t>
            </a:r>
            <a:endParaRPr kumimoji="1" lang="zh-CN" altLang="en-US" sz="8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ldLvl="0" animBg="1" autoUpdateAnimBg="0"/>
      <p:bldP spid="75779" grpId="0" autoUpdateAnimBg="0" uiExpand="1" build="p"/>
      <p:bldP spid="75780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2339975" y="699770"/>
            <a:ext cx="4377690" cy="61658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/>
          <a:p>
            <a:pPr algn="l"/>
            <a:r>
              <a:rPr lang="zh-CN" altLang="en-US" sz="3600" b="1" kern="1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串联电路的电流规律</a:t>
            </a:r>
            <a:endParaRPr lang="zh-CN" altLang="en-US" sz="3600" b="1" kern="1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1062355" y="5287010"/>
            <a:ext cx="7089775" cy="70231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/>
          <a:p>
            <a:pPr algn="l"/>
            <a:r>
              <a:rPr lang="zh-CN" altLang="en-US" sz="3600" b="1" kern="1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串联电路中，各点的电流都相等。</a:t>
            </a:r>
            <a:endParaRPr lang="zh-CN" altLang="en-US" sz="3600" b="1" kern="1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90513" y="1465287"/>
            <a:ext cx="2590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得出结论：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33705" y="2200275"/>
            <a:ext cx="6684010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如图所示，串联电路中，把电流表分别连接在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a,b,c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处，闭合开关，测得的电流分别为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，这三个电流之间的关系是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 baseline="-25000" dirty="0" err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4583" name="Group 7"/>
          <p:cNvGrpSpPr/>
          <p:nvPr/>
        </p:nvGrpSpPr>
        <p:grpSpPr bwMode="auto">
          <a:xfrm>
            <a:off x="7215505" y="1543685"/>
            <a:ext cx="1547813" cy="1143000"/>
            <a:chOff x="3600" y="3072"/>
            <a:chExt cx="1344" cy="720"/>
          </a:xfrm>
        </p:grpSpPr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>
              <a:off x="4128" y="307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4176" y="3168"/>
              <a:ext cx="0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4176" y="3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>
              <a:off x="3600" y="3192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88" name="Oval 12"/>
            <p:cNvSpPr>
              <a:spLocks noChangeArrowheads="1"/>
            </p:cNvSpPr>
            <p:nvPr/>
          </p:nvSpPr>
          <p:spPr bwMode="auto">
            <a:xfrm>
              <a:off x="4464" y="3168"/>
              <a:ext cx="48" cy="4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 flipV="1">
              <a:off x="4512" y="317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0" name="Line 14"/>
            <p:cNvSpPr>
              <a:spLocks noChangeShapeType="1"/>
            </p:cNvSpPr>
            <p:nvPr/>
          </p:nvSpPr>
          <p:spPr bwMode="auto">
            <a:xfrm>
              <a:off x="4656" y="31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1" name="Line 15"/>
            <p:cNvSpPr>
              <a:spLocks noChangeShapeType="1"/>
            </p:cNvSpPr>
            <p:nvPr/>
          </p:nvSpPr>
          <p:spPr bwMode="auto">
            <a:xfrm>
              <a:off x="3600" y="320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2" name="Line 16"/>
            <p:cNvSpPr>
              <a:spLocks noChangeShapeType="1"/>
            </p:cNvSpPr>
            <p:nvPr/>
          </p:nvSpPr>
          <p:spPr bwMode="auto">
            <a:xfrm>
              <a:off x="4944" y="320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3" name="AutoShape 17"/>
            <p:cNvSpPr>
              <a:spLocks noChangeArrowheads="1"/>
            </p:cNvSpPr>
            <p:nvPr/>
          </p:nvSpPr>
          <p:spPr bwMode="auto">
            <a:xfrm>
              <a:off x="3792" y="3592"/>
              <a:ext cx="192" cy="192"/>
            </a:xfrm>
            <a:prstGeom prst="flowChartSummingJunction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4594" name="AutoShape 18"/>
            <p:cNvSpPr>
              <a:spLocks noChangeArrowheads="1"/>
            </p:cNvSpPr>
            <p:nvPr/>
          </p:nvSpPr>
          <p:spPr bwMode="auto">
            <a:xfrm>
              <a:off x="4560" y="3600"/>
              <a:ext cx="192" cy="192"/>
            </a:xfrm>
            <a:prstGeom prst="flowChartSummingJunction">
              <a:avLst/>
            </a:prstGeom>
            <a:solidFill>
              <a:srgbClr val="FF66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4595" name="Line 19"/>
            <p:cNvSpPr>
              <a:spLocks noChangeShapeType="1"/>
            </p:cNvSpPr>
            <p:nvPr/>
          </p:nvSpPr>
          <p:spPr bwMode="auto">
            <a:xfrm>
              <a:off x="3600" y="368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6" name="Line 20"/>
            <p:cNvSpPr>
              <a:spLocks noChangeShapeType="1"/>
            </p:cNvSpPr>
            <p:nvPr/>
          </p:nvSpPr>
          <p:spPr bwMode="auto">
            <a:xfrm>
              <a:off x="4752" y="368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4597" name="Line 21"/>
            <p:cNvSpPr>
              <a:spLocks noChangeShapeType="1"/>
            </p:cNvSpPr>
            <p:nvPr/>
          </p:nvSpPr>
          <p:spPr bwMode="auto">
            <a:xfrm>
              <a:off x="3984" y="369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747395" y="3522345"/>
            <a:ext cx="12331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=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9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722" name="Rectangle 2"/>
          <p:cNvSpPr>
            <a:spLocks noGrp="1" noRot="1" noChangeArrowheads="1"/>
          </p:cNvSpPr>
          <p:nvPr/>
        </p:nvSpPr>
        <p:spPr>
          <a:xfrm>
            <a:off x="184150" y="765810"/>
            <a:ext cx="3966210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串联电路的电流特点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288" y="1720577"/>
            <a:ext cx="4608512" cy="2860675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4" name="Line 4"/>
          <p:cNvSpPr>
            <a:spLocks noChangeShapeType="1"/>
          </p:cNvSpPr>
          <p:nvPr/>
        </p:nvSpPr>
        <p:spPr bwMode="auto">
          <a:xfrm flipH="1">
            <a:off x="971550" y="3931964"/>
            <a:ext cx="576263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 flipV="1">
            <a:off x="684213" y="2634977"/>
            <a:ext cx="1587" cy="936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1116013" y="2058714"/>
            <a:ext cx="1008062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2771775" y="2058714"/>
            <a:ext cx="1008063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V="1">
            <a:off x="4787900" y="2634977"/>
            <a:ext cx="1588" cy="936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2916238" y="3931964"/>
            <a:ext cx="1008062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241935" y="4935497"/>
            <a:ext cx="8713788" cy="14452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板书：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串联电路中各处电流都相等。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表达式：</a:t>
            </a:r>
            <a:r>
              <a:rPr lang="en-US" altLang="zh-CN" sz="4800" b="1" i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4800" b="1" i="1" baseline="-25000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800" b="1" i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=I</a:t>
            </a:r>
            <a:r>
              <a:rPr lang="en-US" altLang="zh-CN" sz="4800" b="1" i="1" baseline="-25000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800" b="1" i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=I</a:t>
            </a:r>
            <a:r>
              <a:rPr lang="en-US" altLang="zh-CN" sz="4800" b="1" i="1" baseline="-25000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800" b="1" i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4800" b="1" i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4800" b="1" i="1" dirty="0">
              <a:solidFill>
                <a:srgbClr val="66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1" name="Oval 11"/>
          <p:cNvSpPr>
            <a:spLocks noChangeArrowheads="1"/>
          </p:cNvSpPr>
          <p:nvPr/>
        </p:nvSpPr>
        <p:spPr bwMode="auto">
          <a:xfrm>
            <a:off x="554038" y="2944539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2" name="Oval 12"/>
          <p:cNvSpPr>
            <a:spLocks noChangeArrowheads="1"/>
          </p:cNvSpPr>
          <p:nvPr/>
        </p:nvSpPr>
        <p:spPr bwMode="auto">
          <a:xfrm>
            <a:off x="2268538" y="1936477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3" name="Oval 13"/>
          <p:cNvSpPr>
            <a:spLocks noChangeArrowheads="1"/>
          </p:cNvSpPr>
          <p:nvPr/>
        </p:nvSpPr>
        <p:spPr bwMode="auto">
          <a:xfrm>
            <a:off x="4645025" y="2871514"/>
            <a:ext cx="287338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5" name="Rectangle 15"/>
          <p:cNvSpPr>
            <a:spLocks noGrp="1" noChangeArrowheads="1"/>
          </p:cNvSpPr>
          <p:nvPr/>
        </p:nvSpPr>
        <p:spPr>
          <a:xfrm>
            <a:off x="5012690" y="2040890"/>
            <a:ext cx="4140200" cy="21437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串联电路的特点：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①只有一条电流路径；②开关控制整个电路；③用电器相互干扰。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790575" y="2749912"/>
            <a:ext cx="5092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 baseline="-25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3600" b="1" baseline="-25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1943100" y="1232262"/>
            <a:ext cx="5092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 baseline="-25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baseline="-25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4067175" y="2672124"/>
            <a:ext cx="5092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600" b="1" baseline="-25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600" b="1" baseline="-25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  <p:bldP spid="30725" grpId="0" bldLvl="0" animBg="1"/>
      <p:bldP spid="30726" grpId="0" bldLvl="0" animBg="1"/>
      <p:bldP spid="30727" grpId="0" bldLvl="0" animBg="1"/>
      <p:bldP spid="30728" grpId="0" bldLvl="0" animBg="1"/>
      <p:bldP spid="30729" grpId="0" bldLvl="0" animBg="1"/>
      <p:bldP spid="307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7682230" cy="914400"/>
            <a:chOff x="306" y="1210"/>
            <a:chExt cx="12098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38"/>
              <a:ext cx="1078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探究并联电路中的电流规律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3850" y="3437255"/>
            <a:ext cx="5256213" cy="3268663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3971" name="Rectangle 3"/>
          <p:cNvSpPr>
            <a:spLocks noGrp="1" noRot="1" noChangeArrowheads="1"/>
          </p:cNvSpPr>
          <p:nvPr/>
        </p:nvSpPr>
        <p:spPr>
          <a:xfrm>
            <a:off x="251520" y="1534572"/>
            <a:ext cx="8540750" cy="20313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ea typeface="黑体" panose="02010609060101010101" charset="-122"/>
              </a:rPr>
              <a:t>并联电路的特点：电流有两条以上路径，电流出现分与合；各支路用电器独立工作、互不影响；干路开关控制整个电路，支路开关控制所在的支路。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 flipH="1">
            <a:off x="682625" y="6110605"/>
            <a:ext cx="57626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 flipV="1">
            <a:off x="611188" y="4815205"/>
            <a:ext cx="0" cy="936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4" name="Line 6"/>
          <p:cNvSpPr>
            <a:spLocks noChangeShapeType="1"/>
          </p:cNvSpPr>
          <p:nvPr/>
        </p:nvSpPr>
        <p:spPr bwMode="auto">
          <a:xfrm>
            <a:off x="755650" y="4354830"/>
            <a:ext cx="720725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5" name="Line 7"/>
          <p:cNvSpPr>
            <a:spLocks noChangeShapeType="1"/>
          </p:cNvSpPr>
          <p:nvPr/>
        </p:nvSpPr>
        <p:spPr bwMode="auto">
          <a:xfrm>
            <a:off x="4384675" y="4353243"/>
            <a:ext cx="935038" cy="15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6" name="Line 8"/>
          <p:cNvSpPr>
            <a:spLocks noChangeShapeType="1"/>
          </p:cNvSpPr>
          <p:nvPr/>
        </p:nvSpPr>
        <p:spPr bwMode="auto">
          <a:xfrm flipV="1">
            <a:off x="5335588" y="4808855"/>
            <a:ext cx="0" cy="9366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7" name="Line 9"/>
          <p:cNvSpPr>
            <a:spLocks noChangeShapeType="1"/>
          </p:cNvSpPr>
          <p:nvPr/>
        </p:nvSpPr>
        <p:spPr bwMode="auto">
          <a:xfrm>
            <a:off x="3157538" y="6110605"/>
            <a:ext cx="100806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8" name="Freeform 10"/>
          <p:cNvSpPr/>
          <p:nvPr/>
        </p:nvSpPr>
        <p:spPr bwMode="auto">
          <a:xfrm>
            <a:off x="1657350" y="3734118"/>
            <a:ext cx="654050" cy="360362"/>
          </a:xfrm>
          <a:custGeom>
            <a:avLst/>
            <a:gdLst>
              <a:gd name="T0" fmla="*/ 4 w 412"/>
              <a:gd name="T1" fmla="*/ 409 h 409"/>
              <a:gd name="T2" fmla="*/ 4 w 412"/>
              <a:gd name="T3" fmla="*/ 0 h 409"/>
              <a:gd name="T4" fmla="*/ 412 w 412"/>
              <a:gd name="T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9" name="Freeform 11"/>
          <p:cNvSpPr/>
          <p:nvPr/>
        </p:nvSpPr>
        <p:spPr bwMode="auto">
          <a:xfrm>
            <a:off x="1658938" y="4483418"/>
            <a:ext cx="666750" cy="460375"/>
          </a:xfrm>
          <a:custGeom>
            <a:avLst/>
            <a:gdLst>
              <a:gd name="T0" fmla="*/ 0 w 420"/>
              <a:gd name="T1" fmla="*/ 0 h 335"/>
              <a:gd name="T2" fmla="*/ 6 w 420"/>
              <a:gd name="T3" fmla="*/ 335 h 335"/>
              <a:gd name="T4" fmla="*/ 420 w 420"/>
              <a:gd name="T5" fmla="*/ 32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80" name="Freeform 12"/>
          <p:cNvSpPr/>
          <p:nvPr/>
        </p:nvSpPr>
        <p:spPr bwMode="auto">
          <a:xfrm rot="10800000">
            <a:off x="3521075" y="3707130"/>
            <a:ext cx="666750" cy="460375"/>
          </a:xfrm>
          <a:custGeom>
            <a:avLst/>
            <a:gdLst>
              <a:gd name="T0" fmla="*/ 0 w 420"/>
              <a:gd name="T1" fmla="*/ 0 h 335"/>
              <a:gd name="T2" fmla="*/ 6 w 420"/>
              <a:gd name="T3" fmla="*/ 335 h 335"/>
              <a:gd name="T4" fmla="*/ 420 w 420"/>
              <a:gd name="T5" fmla="*/ 323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81" name="Freeform 13"/>
          <p:cNvSpPr/>
          <p:nvPr/>
        </p:nvSpPr>
        <p:spPr bwMode="auto">
          <a:xfrm rot="10800000">
            <a:off x="3506788" y="4573905"/>
            <a:ext cx="654050" cy="360363"/>
          </a:xfrm>
          <a:custGeom>
            <a:avLst/>
            <a:gdLst>
              <a:gd name="T0" fmla="*/ 4 w 412"/>
              <a:gd name="T1" fmla="*/ 409 h 409"/>
              <a:gd name="T2" fmla="*/ 4 w 412"/>
              <a:gd name="T3" fmla="*/ 0 h 409"/>
              <a:gd name="T4" fmla="*/ 412 w 412"/>
              <a:gd name="T5" fmla="*/ 0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82" name="Line 14"/>
          <p:cNvSpPr>
            <a:spLocks noChangeShapeType="1"/>
          </p:cNvSpPr>
          <p:nvPr/>
        </p:nvSpPr>
        <p:spPr bwMode="auto">
          <a:xfrm>
            <a:off x="2411413" y="4959668"/>
            <a:ext cx="720725" cy="15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83" name="Line 15"/>
          <p:cNvSpPr>
            <a:spLocks noChangeShapeType="1"/>
          </p:cNvSpPr>
          <p:nvPr/>
        </p:nvSpPr>
        <p:spPr bwMode="auto">
          <a:xfrm>
            <a:off x="2411413" y="3732530"/>
            <a:ext cx="720725" cy="15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85" name="Rectangle 17"/>
          <p:cNvSpPr>
            <a:spLocks noChangeArrowheads="1"/>
          </p:cNvSpPr>
          <p:nvPr/>
        </p:nvSpPr>
        <p:spPr bwMode="auto">
          <a:xfrm>
            <a:off x="5876290" y="3694748"/>
            <a:ext cx="3079750" cy="286131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folHlin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并联电路中干路的电流与各支路的电流又有什么样的关系呢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986" name="Oval 18"/>
          <p:cNvSpPr>
            <a:spLocks noChangeArrowheads="1"/>
          </p:cNvSpPr>
          <p:nvPr/>
        </p:nvSpPr>
        <p:spPr bwMode="auto">
          <a:xfrm>
            <a:off x="468313" y="5102543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A</a:t>
            </a:r>
            <a:endParaRPr lang="en-US" altLang="zh-CN">
              <a:latin typeface="Arial Black" panose="020B0A04020102020204" pitchFamily="34" charset="0"/>
            </a:endParaRPr>
          </a:p>
        </p:txBody>
      </p:sp>
      <p:sp>
        <p:nvSpPr>
          <p:cNvPr id="83987" name="Oval 19"/>
          <p:cNvSpPr>
            <a:spLocks noChangeArrowheads="1"/>
          </p:cNvSpPr>
          <p:nvPr/>
        </p:nvSpPr>
        <p:spPr bwMode="auto">
          <a:xfrm>
            <a:off x="3563938" y="3591243"/>
            <a:ext cx="287337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B</a:t>
            </a:r>
            <a:endParaRPr lang="en-US" altLang="zh-CN">
              <a:latin typeface="Arial Black" panose="020B0A04020102020204" pitchFamily="34" charset="0"/>
            </a:endParaRPr>
          </a:p>
        </p:txBody>
      </p:sp>
      <p:sp>
        <p:nvSpPr>
          <p:cNvPr id="83988" name="Oval 20"/>
          <p:cNvSpPr>
            <a:spLocks noChangeArrowheads="1"/>
          </p:cNvSpPr>
          <p:nvPr/>
        </p:nvSpPr>
        <p:spPr bwMode="auto">
          <a:xfrm>
            <a:off x="3563938" y="4815205"/>
            <a:ext cx="287337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>
                <a:latin typeface="Arial Black" panose="020B0A04020102020204" pitchFamily="34" charset="0"/>
              </a:rPr>
              <a:t>C</a:t>
            </a:r>
            <a:endParaRPr lang="en-US" altLang="zh-CN">
              <a:latin typeface="Arial Black" panose="020B0A04020102020204" pitchFamily="34" charset="0"/>
            </a:endParaRPr>
          </a:p>
        </p:txBody>
      </p:sp>
      <p:sp>
        <p:nvSpPr>
          <p:cNvPr id="83989" name="Text Box 21"/>
          <p:cNvSpPr txBox="1">
            <a:spLocks noChangeArrowheads="1"/>
          </p:cNvSpPr>
          <p:nvPr/>
        </p:nvSpPr>
        <p:spPr bwMode="auto">
          <a:xfrm>
            <a:off x="646748" y="4912678"/>
            <a:ext cx="34099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altLang="zh-CN" sz="3200" b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990" name="Text Box 22"/>
          <p:cNvSpPr txBox="1">
            <a:spLocks noChangeArrowheads="1"/>
          </p:cNvSpPr>
          <p:nvPr/>
        </p:nvSpPr>
        <p:spPr bwMode="auto">
          <a:xfrm>
            <a:off x="3599498" y="3761740"/>
            <a:ext cx="4730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3200" b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991" name="Text Box 23"/>
          <p:cNvSpPr txBox="1">
            <a:spLocks noChangeArrowheads="1"/>
          </p:cNvSpPr>
          <p:nvPr/>
        </p:nvSpPr>
        <p:spPr bwMode="auto">
          <a:xfrm>
            <a:off x="3528060" y="5111115"/>
            <a:ext cx="4730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3200" b="1" baseline="-250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ldLvl="0" animBg="1"/>
      <p:bldP spid="83973" grpId="0" bldLvl="0" animBg="1"/>
      <p:bldP spid="83974" grpId="0" bldLvl="0" animBg="1"/>
      <p:bldP spid="83975" grpId="0" bldLvl="0" animBg="1"/>
      <p:bldP spid="83976" grpId="0" bldLvl="0" animBg="1"/>
      <p:bldP spid="83977" grpId="0" bldLvl="0" animBg="1"/>
      <p:bldP spid="83978" grpId="0" bldLvl="0" animBg="1"/>
      <p:bldP spid="83979" grpId="0" bldLvl="0" animBg="1"/>
      <p:bldP spid="83980" grpId="0" bldLvl="0" animBg="1"/>
      <p:bldP spid="83981" grpId="0" bldLvl="0" animBg="1"/>
      <p:bldP spid="83982" grpId="0" bldLvl="0" animBg="1"/>
      <p:bldP spid="83983" grpId="0" bldLvl="0" animBg="1"/>
      <p:bldP spid="83985" grpId="0" bldLvl="0" animBg="1"/>
      <p:bldP spid="839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639445" y="984568"/>
            <a:ext cx="411543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探究并联电路的电流规律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639445" y="2256155"/>
            <a:ext cx="17132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提出问题：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468245" y="2235518"/>
            <a:ext cx="569214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400" b="1" dirty="0">
                <a:solidFill>
                  <a:srgbClr val="AE3E0C"/>
                </a:solidFill>
                <a:latin typeface="Times New Roman" panose="02020603050405020304" pitchFamily="18" charset="0"/>
                <a:ea typeface="黑体" panose="02010609060101010101" charset="-122"/>
              </a:rPr>
              <a:t>并联电路中各点的电流之间有什么关系？</a:t>
            </a:r>
            <a:endParaRPr kumimoji="1" lang="zh-CN" altLang="en-US" sz="2400" b="1" dirty="0">
              <a:solidFill>
                <a:srgbClr val="AE3E0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4997" name="AutoShape 5"/>
          <p:cNvSpPr>
            <a:spLocks noChangeArrowheads="1"/>
          </p:cNvSpPr>
          <p:nvPr/>
        </p:nvSpPr>
        <p:spPr bwMode="auto">
          <a:xfrm>
            <a:off x="1325245" y="2865755"/>
            <a:ext cx="152400" cy="6096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699770" y="3572193"/>
            <a:ext cx="20193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猜想与假设：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4999" name="AutoShape 7"/>
          <p:cNvSpPr>
            <a:spLocks noChangeArrowheads="1"/>
          </p:cNvSpPr>
          <p:nvPr/>
        </p:nvSpPr>
        <p:spPr bwMode="auto">
          <a:xfrm>
            <a:off x="1325245" y="4161155"/>
            <a:ext cx="152400" cy="6096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775970" y="4867593"/>
            <a:ext cx="17132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设计实验：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85001" name="Object 9"/>
          <p:cNvGraphicFramePr>
            <a:graphicFrameLocks noChangeAspect="1"/>
          </p:cNvGraphicFramePr>
          <p:nvPr/>
        </p:nvGraphicFramePr>
        <p:xfrm>
          <a:off x="3420745" y="3440430"/>
          <a:ext cx="4000500" cy="300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6" name="BMP 图象" r:id="rId3" imgW="5410200" imgH="4067175" progId="Paint.Picture">
                  <p:embed/>
                </p:oleObj>
              </mc:Choice>
              <mc:Fallback>
                <p:oleObj name="BMP 图象" r:id="rId3" imgW="5410200" imgH="4067175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0745" y="3440430"/>
                        <a:ext cx="4000500" cy="300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5002" name="Group 10"/>
          <p:cNvGrpSpPr/>
          <p:nvPr/>
        </p:nvGrpSpPr>
        <p:grpSpPr bwMode="auto">
          <a:xfrm>
            <a:off x="3496945" y="3765868"/>
            <a:ext cx="3733800" cy="2417762"/>
            <a:chOff x="2472" y="2103"/>
            <a:chExt cx="2352" cy="1523"/>
          </a:xfrm>
        </p:grpSpPr>
        <p:grpSp>
          <p:nvGrpSpPr>
            <p:cNvPr id="85003" name="Group 11"/>
            <p:cNvGrpSpPr/>
            <p:nvPr/>
          </p:nvGrpSpPr>
          <p:grpSpPr bwMode="auto">
            <a:xfrm>
              <a:off x="2472" y="2426"/>
              <a:ext cx="2352" cy="1200"/>
              <a:chOff x="2544" y="2208"/>
              <a:chExt cx="2352" cy="1200"/>
            </a:xfrm>
          </p:grpSpPr>
          <p:sp>
            <p:nvSpPr>
              <p:cNvPr id="85004" name="Line 12"/>
              <p:cNvSpPr>
                <a:spLocks noChangeShapeType="1"/>
              </p:cNvSpPr>
              <p:nvPr/>
            </p:nvSpPr>
            <p:spPr bwMode="auto">
              <a:xfrm>
                <a:off x="2544" y="2208"/>
                <a:ext cx="624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05" name="Line 13"/>
              <p:cNvSpPr>
                <a:spLocks noChangeShapeType="1"/>
              </p:cNvSpPr>
              <p:nvPr/>
            </p:nvSpPr>
            <p:spPr bwMode="auto">
              <a:xfrm>
                <a:off x="2544" y="2208"/>
                <a:ext cx="0" cy="120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06" name="Line 14"/>
              <p:cNvSpPr>
                <a:spLocks noChangeShapeType="1"/>
              </p:cNvSpPr>
              <p:nvPr/>
            </p:nvSpPr>
            <p:spPr bwMode="auto">
              <a:xfrm>
                <a:off x="2544" y="3408"/>
                <a:ext cx="105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07" name="Line 15"/>
              <p:cNvSpPr>
                <a:spLocks noChangeShapeType="1"/>
              </p:cNvSpPr>
              <p:nvPr/>
            </p:nvSpPr>
            <p:spPr bwMode="auto">
              <a:xfrm>
                <a:off x="4272" y="2208"/>
                <a:ext cx="576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08" name="Line 16"/>
              <p:cNvSpPr>
                <a:spLocks noChangeShapeType="1"/>
              </p:cNvSpPr>
              <p:nvPr/>
            </p:nvSpPr>
            <p:spPr bwMode="auto">
              <a:xfrm>
                <a:off x="3696" y="3408"/>
                <a:ext cx="1200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09" name="Line 17"/>
              <p:cNvSpPr>
                <a:spLocks noChangeShapeType="1"/>
              </p:cNvSpPr>
              <p:nvPr/>
            </p:nvSpPr>
            <p:spPr bwMode="auto">
              <a:xfrm>
                <a:off x="4848" y="2208"/>
                <a:ext cx="0" cy="48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0" name="Line 18"/>
              <p:cNvSpPr>
                <a:spLocks noChangeShapeType="1"/>
              </p:cNvSpPr>
              <p:nvPr/>
            </p:nvSpPr>
            <p:spPr bwMode="auto">
              <a:xfrm>
                <a:off x="4848" y="2976"/>
                <a:ext cx="0" cy="432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</p:grpSp>
        <p:sp>
          <p:nvSpPr>
            <p:cNvPr id="85011" name="Text Box 19"/>
            <p:cNvSpPr txBox="1">
              <a:spLocks noChangeArrowheads="1"/>
            </p:cNvSpPr>
            <p:nvPr/>
          </p:nvSpPr>
          <p:spPr bwMode="auto">
            <a:xfrm>
              <a:off x="2510" y="2103"/>
              <a:ext cx="501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干路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85012" name="Group 20"/>
          <p:cNvGrpSpPr/>
          <p:nvPr/>
        </p:nvGrpSpPr>
        <p:grpSpPr bwMode="auto">
          <a:xfrm>
            <a:off x="4297045" y="3246755"/>
            <a:ext cx="1981200" cy="2060575"/>
            <a:chOff x="2976" y="1776"/>
            <a:chExt cx="1248" cy="1298"/>
          </a:xfrm>
        </p:grpSpPr>
        <p:grpSp>
          <p:nvGrpSpPr>
            <p:cNvPr id="85013" name="Group 21"/>
            <p:cNvGrpSpPr/>
            <p:nvPr/>
          </p:nvGrpSpPr>
          <p:grpSpPr bwMode="auto">
            <a:xfrm>
              <a:off x="3072" y="2064"/>
              <a:ext cx="1152" cy="720"/>
              <a:chOff x="3072" y="2064"/>
              <a:chExt cx="1152" cy="720"/>
            </a:xfrm>
          </p:grpSpPr>
          <p:sp>
            <p:nvSpPr>
              <p:cNvPr id="85014" name="Line 22"/>
              <p:cNvSpPr>
                <a:spLocks noChangeShapeType="1"/>
              </p:cNvSpPr>
              <p:nvPr/>
            </p:nvSpPr>
            <p:spPr bwMode="auto">
              <a:xfrm>
                <a:off x="3072" y="2064"/>
                <a:ext cx="384" cy="0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5" name="Line 23"/>
              <p:cNvSpPr>
                <a:spLocks noChangeShapeType="1"/>
              </p:cNvSpPr>
              <p:nvPr/>
            </p:nvSpPr>
            <p:spPr bwMode="auto">
              <a:xfrm>
                <a:off x="3744" y="2064"/>
                <a:ext cx="480" cy="0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6" name="Line 24"/>
              <p:cNvSpPr>
                <a:spLocks noChangeShapeType="1"/>
              </p:cNvSpPr>
              <p:nvPr/>
            </p:nvSpPr>
            <p:spPr bwMode="auto">
              <a:xfrm>
                <a:off x="4224" y="2064"/>
                <a:ext cx="0" cy="336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7" name="Line 25"/>
              <p:cNvSpPr>
                <a:spLocks noChangeShapeType="1"/>
              </p:cNvSpPr>
              <p:nvPr/>
            </p:nvSpPr>
            <p:spPr bwMode="auto">
              <a:xfrm>
                <a:off x="4224" y="2448"/>
                <a:ext cx="0" cy="336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8" name="Line 26"/>
              <p:cNvSpPr>
                <a:spLocks noChangeShapeType="1"/>
              </p:cNvSpPr>
              <p:nvPr/>
            </p:nvSpPr>
            <p:spPr bwMode="auto">
              <a:xfrm>
                <a:off x="3072" y="2064"/>
                <a:ext cx="0" cy="336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19" name="Line 27"/>
              <p:cNvSpPr>
                <a:spLocks noChangeShapeType="1"/>
              </p:cNvSpPr>
              <p:nvPr/>
            </p:nvSpPr>
            <p:spPr bwMode="auto">
              <a:xfrm>
                <a:off x="3072" y="2448"/>
                <a:ext cx="0" cy="336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20" name="Line 28"/>
              <p:cNvSpPr>
                <a:spLocks noChangeShapeType="1"/>
              </p:cNvSpPr>
              <p:nvPr/>
            </p:nvSpPr>
            <p:spPr bwMode="auto">
              <a:xfrm>
                <a:off x="3792" y="2784"/>
                <a:ext cx="432" cy="0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  <p:sp>
            <p:nvSpPr>
              <p:cNvPr id="85021" name="Line 29"/>
              <p:cNvSpPr>
                <a:spLocks noChangeShapeType="1"/>
              </p:cNvSpPr>
              <p:nvPr/>
            </p:nvSpPr>
            <p:spPr bwMode="auto">
              <a:xfrm>
                <a:off x="3072" y="2784"/>
                <a:ext cx="384" cy="0"/>
              </a:xfrm>
              <a:prstGeom prst="line">
                <a:avLst/>
              </a:prstGeom>
              <a:noFill/>
              <a:ln w="76200">
                <a:solidFill>
                  <a:srgbClr val="33CC33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p>
                <a:endParaRPr lang="zh-CN" altLang="en-US"/>
              </a:p>
            </p:txBody>
          </p:sp>
        </p:grpSp>
        <p:sp>
          <p:nvSpPr>
            <p:cNvPr id="85022" name="Text Box 30"/>
            <p:cNvSpPr txBox="1">
              <a:spLocks noChangeArrowheads="1"/>
            </p:cNvSpPr>
            <p:nvPr/>
          </p:nvSpPr>
          <p:spPr bwMode="auto">
            <a:xfrm>
              <a:off x="2976" y="1776"/>
              <a:ext cx="501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kumimoji="1" lang="zh-CN" altLang="en-US" sz="2400" b="1">
                  <a:solidFill>
                    <a:srgbClr val="33CC33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支路</a:t>
              </a:r>
              <a:endParaRPr kumimoji="1" lang="zh-CN" altLang="en-US" sz="2400" b="1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85023" name="Text Box 31"/>
            <p:cNvSpPr txBox="1">
              <a:spLocks noChangeArrowheads="1"/>
            </p:cNvSpPr>
            <p:nvPr/>
          </p:nvSpPr>
          <p:spPr bwMode="auto">
            <a:xfrm>
              <a:off x="3024" y="2784"/>
              <a:ext cx="501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kumimoji="1" lang="zh-CN" altLang="en-US" sz="2400" b="1">
                  <a:solidFill>
                    <a:srgbClr val="33CC33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支路</a:t>
              </a:r>
              <a:endParaRPr kumimoji="1" lang="zh-CN" altLang="en-US" sz="2400" b="1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5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ldLvl="0" animBg="1" autoUpdateAnimBg="0"/>
      <p:bldP spid="84996" grpId="0" bldLvl="0" animBg="1" autoUpdateAnimBg="0"/>
      <p:bldP spid="84997" grpId="0" bldLvl="0" animBg="1"/>
      <p:bldP spid="84998" grpId="0" bldLvl="0" animBg="1" autoUpdateAnimBg="0"/>
      <p:bldP spid="84999" grpId="0" bldLvl="0" animBg="1"/>
      <p:bldP spid="85000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684213" y="1227862"/>
            <a:ext cx="51054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设计实验：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611188" y="5476012"/>
            <a:ext cx="2286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进行实验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332230" y="2300605"/>
            <a:ext cx="2232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实验器材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实验电路图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实验步骤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3564255" y="2235835"/>
            <a:ext cx="505714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干电池、开关、两个灯泡、电流表、导线若干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6023" name="Group 7"/>
          <p:cNvGrpSpPr/>
          <p:nvPr/>
        </p:nvGrpSpPr>
        <p:grpSpPr bwMode="auto">
          <a:xfrm>
            <a:off x="4724400" y="3472587"/>
            <a:ext cx="2511425" cy="1571625"/>
            <a:chOff x="2976" y="2576"/>
            <a:chExt cx="1296" cy="912"/>
          </a:xfrm>
        </p:grpSpPr>
        <p:sp>
          <p:nvSpPr>
            <p:cNvPr id="86024" name="Line 8"/>
            <p:cNvSpPr>
              <a:spLocks noChangeShapeType="1"/>
            </p:cNvSpPr>
            <p:nvPr/>
          </p:nvSpPr>
          <p:spPr bwMode="auto">
            <a:xfrm>
              <a:off x="3696" y="2576"/>
              <a:ext cx="0" cy="24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25" name="Line 9"/>
            <p:cNvSpPr>
              <a:spLocks noChangeShapeType="1"/>
            </p:cNvSpPr>
            <p:nvPr/>
          </p:nvSpPr>
          <p:spPr bwMode="auto">
            <a:xfrm>
              <a:off x="3744" y="2672"/>
              <a:ext cx="0" cy="48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26" name="Line 10"/>
            <p:cNvSpPr>
              <a:spLocks noChangeShapeType="1"/>
            </p:cNvSpPr>
            <p:nvPr/>
          </p:nvSpPr>
          <p:spPr bwMode="auto">
            <a:xfrm>
              <a:off x="3744" y="2696"/>
              <a:ext cx="288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27" name="Line 11"/>
            <p:cNvSpPr>
              <a:spLocks noChangeShapeType="1"/>
            </p:cNvSpPr>
            <p:nvPr/>
          </p:nvSpPr>
          <p:spPr bwMode="auto">
            <a:xfrm>
              <a:off x="3168" y="2696"/>
              <a:ext cx="528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28" name="Oval 12"/>
            <p:cNvSpPr>
              <a:spLocks noChangeArrowheads="1"/>
            </p:cNvSpPr>
            <p:nvPr/>
          </p:nvSpPr>
          <p:spPr bwMode="auto">
            <a:xfrm>
              <a:off x="4032" y="2672"/>
              <a:ext cx="48" cy="48"/>
            </a:xfrm>
            <a:prstGeom prst="ellips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29" name="Line 13"/>
            <p:cNvSpPr>
              <a:spLocks noChangeShapeType="1"/>
            </p:cNvSpPr>
            <p:nvPr/>
          </p:nvSpPr>
          <p:spPr bwMode="auto">
            <a:xfrm flipV="1">
              <a:off x="4080" y="2688"/>
              <a:ext cx="192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0" name="Line 14"/>
            <p:cNvSpPr>
              <a:spLocks noChangeShapeType="1"/>
            </p:cNvSpPr>
            <p:nvPr/>
          </p:nvSpPr>
          <p:spPr bwMode="auto">
            <a:xfrm>
              <a:off x="3168" y="2704"/>
              <a:ext cx="0" cy="48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1" name="Line 15"/>
            <p:cNvSpPr>
              <a:spLocks noChangeShapeType="1"/>
            </p:cNvSpPr>
            <p:nvPr/>
          </p:nvSpPr>
          <p:spPr bwMode="auto">
            <a:xfrm>
              <a:off x="4272" y="2688"/>
              <a:ext cx="0" cy="512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2" name="AutoShape 16"/>
            <p:cNvSpPr>
              <a:spLocks noChangeArrowheads="1"/>
            </p:cNvSpPr>
            <p:nvPr/>
          </p:nvSpPr>
          <p:spPr bwMode="auto">
            <a:xfrm>
              <a:off x="3552" y="2912"/>
              <a:ext cx="192" cy="192"/>
            </a:xfrm>
            <a:prstGeom prst="flowChartSummingJunction">
              <a:avLst/>
            </a:prstGeom>
            <a:solidFill>
              <a:srgbClr val="3366FF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33" name="AutoShape 17"/>
            <p:cNvSpPr>
              <a:spLocks noChangeArrowheads="1"/>
            </p:cNvSpPr>
            <p:nvPr/>
          </p:nvSpPr>
          <p:spPr bwMode="auto">
            <a:xfrm>
              <a:off x="3552" y="3296"/>
              <a:ext cx="192" cy="192"/>
            </a:xfrm>
            <a:prstGeom prst="flowChartSummingJunction">
              <a:avLst/>
            </a:prstGeom>
            <a:solidFill>
              <a:srgbClr val="3366FF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34" name="Line 18"/>
            <p:cNvSpPr>
              <a:spLocks noChangeShapeType="1"/>
            </p:cNvSpPr>
            <p:nvPr/>
          </p:nvSpPr>
          <p:spPr bwMode="auto">
            <a:xfrm>
              <a:off x="3168" y="3192"/>
              <a:ext cx="192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5" name="Line 19"/>
            <p:cNvSpPr>
              <a:spLocks noChangeShapeType="1"/>
            </p:cNvSpPr>
            <p:nvPr/>
          </p:nvSpPr>
          <p:spPr bwMode="auto">
            <a:xfrm>
              <a:off x="3984" y="3200"/>
              <a:ext cx="288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6" name="Line 20"/>
            <p:cNvSpPr>
              <a:spLocks noChangeShapeType="1"/>
            </p:cNvSpPr>
            <p:nvPr/>
          </p:nvSpPr>
          <p:spPr bwMode="auto">
            <a:xfrm>
              <a:off x="3360" y="3008"/>
              <a:ext cx="0" cy="384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7" name="Line 21"/>
            <p:cNvSpPr>
              <a:spLocks noChangeShapeType="1"/>
            </p:cNvSpPr>
            <p:nvPr/>
          </p:nvSpPr>
          <p:spPr bwMode="auto">
            <a:xfrm>
              <a:off x="3360" y="3008"/>
              <a:ext cx="192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8" name="Line 22"/>
            <p:cNvSpPr>
              <a:spLocks noChangeShapeType="1"/>
            </p:cNvSpPr>
            <p:nvPr/>
          </p:nvSpPr>
          <p:spPr bwMode="auto">
            <a:xfrm>
              <a:off x="3360" y="3392"/>
              <a:ext cx="192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39" name="Line 23"/>
            <p:cNvSpPr>
              <a:spLocks noChangeShapeType="1"/>
            </p:cNvSpPr>
            <p:nvPr/>
          </p:nvSpPr>
          <p:spPr bwMode="auto">
            <a:xfrm>
              <a:off x="3744" y="3000"/>
              <a:ext cx="240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40" name="Line 24"/>
            <p:cNvSpPr>
              <a:spLocks noChangeShapeType="1"/>
            </p:cNvSpPr>
            <p:nvPr/>
          </p:nvSpPr>
          <p:spPr bwMode="auto">
            <a:xfrm>
              <a:off x="3744" y="3392"/>
              <a:ext cx="240" cy="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41" name="Line 25"/>
            <p:cNvSpPr>
              <a:spLocks noChangeShapeType="1"/>
            </p:cNvSpPr>
            <p:nvPr/>
          </p:nvSpPr>
          <p:spPr bwMode="auto">
            <a:xfrm>
              <a:off x="3984" y="3008"/>
              <a:ext cx="0" cy="384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86042" name="Oval 26"/>
            <p:cNvSpPr>
              <a:spLocks noChangeArrowheads="1"/>
            </p:cNvSpPr>
            <p:nvPr/>
          </p:nvSpPr>
          <p:spPr bwMode="auto">
            <a:xfrm>
              <a:off x="3344" y="316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3" name="Oval 27"/>
            <p:cNvSpPr>
              <a:spLocks noChangeArrowheads="1"/>
            </p:cNvSpPr>
            <p:nvPr/>
          </p:nvSpPr>
          <p:spPr bwMode="auto">
            <a:xfrm>
              <a:off x="3960" y="3168"/>
              <a:ext cx="48" cy="48"/>
            </a:xfrm>
            <a:prstGeom prst="ellipse">
              <a:avLst/>
            </a:prstGeom>
            <a:solidFill>
              <a:srgbClr val="FF6699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4" name="Oval 28"/>
            <p:cNvSpPr>
              <a:spLocks noChangeArrowheads="1"/>
            </p:cNvSpPr>
            <p:nvPr/>
          </p:nvSpPr>
          <p:spPr bwMode="auto">
            <a:xfrm>
              <a:off x="3152" y="2912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5" name="Oval 29"/>
            <p:cNvSpPr>
              <a:spLocks noChangeArrowheads="1"/>
            </p:cNvSpPr>
            <p:nvPr/>
          </p:nvSpPr>
          <p:spPr bwMode="auto">
            <a:xfrm>
              <a:off x="3416" y="297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6" name="Oval 30"/>
            <p:cNvSpPr>
              <a:spLocks noChangeArrowheads="1"/>
            </p:cNvSpPr>
            <p:nvPr/>
          </p:nvSpPr>
          <p:spPr bwMode="auto">
            <a:xfrm>
              <a:off x="3408" y="336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7" name="Text Box 31"/>
            <p:cNvSpPr txBox="1">
              <a:spLocks noChangeArrowheads="1"/>
            </p:cNvSpPr>
            <p:nvPr/>
          </p:nvSpPr>
          <p:spPr bwMode="auto">
            <a:xfrm>
              <a:off x="2976" y="2817"/>
              <a:ext cx="192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66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8" name="Text Box 32"/>
            <p:cNvSpPr txBox="1">
              <a:spLocks noChangeArrowheads="1"/>
            </p:cNvSpPr>
            <p:nvPr/>
          </p:nvSpPr>
          <p:spPr bwMode="auto">
            <a:xfrm>
              <a:off x="3360" y="2784"/>
              <a:ext cx="192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66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</a:t>
              </a:r>
              <a:endPara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49" name="Text Box 33"/>
            <p:cNvSpPr txBox="1">
              <a:spLocks noChangeArrowheads="1"/>
            </p:cNvSpPr>
            <p:nvPr/>
          </p:nvSpPr>
          <p:spPr bwMode="auto">
            <a:xfrm>
              <a:off x="3344" y="3168"/>
              <a:ext cx="192" cy="2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66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c</a:t>
              </a:r>
              <a:endPara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86050" name="Oval 34"/>
            <p:cNvSpPr>
              <a:spLocks noChangeArrowheads="1"/>
            </p:cNvSpPr>
            <p:nvPr/>
          </p:nvSpPr>
          <p:spPr bwMode="auto">
            <a:xfrm>
              <a:off x="3344" y="3160"/>
              <a:ext cx="48" cy="48"/>
            </a:xfrm>
            <a:prstGeom prst="ellipse">
              <a:avLst/>
            </a:prstGeom>
            <a:solidFill>
              <a:srgbClr val="FF6699"/>
            </a:solidFill>
            <a:ln w="9525">
              <a:solidFill>
                <a:srgbClr val="FF66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130" name="TextBox 15"/>
          <p:cNvSpPr>
            <a:spLocks noChangeArrowheads="1"/>
          </p:cNvSpPr>
          <p:nvPr/>
        </p:nvSpPr>
        <p:spPr bwMode="auto">
          <a:xfrm>
            <a:off x="714628" y="1590040"/>
            <a:ext cx="7882830" cy="2011184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．设计实验电路；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．根据电路图连接电路；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．进行测量，将测量数据记录在表格中；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换上另外两个规格不同的小灯泡，再次实验。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267" name="Group 3"/>
          <p:cNvGrpSpPr/>
          <p:nvPr/>
        </p:nvGrpSpPr>
        <p:grpSpPr bwMode="auto">
          <a:xfrm>
            <a:off x="1194450" y="4109403"/>
            <a:ext cx="6538912" cy="2395537"/>
            <a:chOff x="0" y="0"/>
            <a:chExt cx="4119" cy="1509"/>
          </a:xfrm>
        </p:grpSpPr>
        <p:pic>
          <p:nvPicPr>
            <p:cNvPr id="11268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4" y="0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040" y="771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0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295"/>
              <a:ext cx="927" cy="1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790" y="91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29" y="79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3629" y="670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2016" y="678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L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24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275" name="Rectangle 13"/>
          <p:cNvSpPr>
            <a:spLocks noChangeArrowheads="1"/>
          </p:cNvSpPr>
          <p:nvPr/>
        </p:nvSpPr>
        <p:spPr bwMode="auto">
          <a:xfrm>
            <a:off x="713040" y="868720"/>
            <a:ext cx="20875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实验步骤：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395288" y="970905"/>
            <a:ext cx="8208962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如图所示，并联电路中，把电流表分别连接在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a,b,c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处，闭合开关，测得的电流分别为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，这三个电流之间的关系是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u="sng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3200" b="1" baseline="-25000" dirty="0" err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6566535" y="1982470"/>
            <a:ext cx="1275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+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8548" name="Group 4"/>
          <p:cNvGrpSpPr/>
          <p:nvPr/>
        </p:nvGrpSpPr>
        <p:grpSpPr bwMode="auto">
          <a:xfrm>
            <a:off x="2678430" y="3187383"/>
            <a:ext cx="3271838" cy="2341562"/>
            <a:chOff x="3648" y="2880"/>
            <a:chExt cx="1296" cy="912"/>
          </a:xfrm>
        </p:grpSpPr>
        <p:sp>
          <p:nvSpPr>
            <p:cNvPr id="108549" name="Line 5"/>
            <p:cNvSpPr>
              <a:spLocks noChangeShapeType="1"/>
            </p:cNvSpPr>
            <p:nvPr/>
          </p:nvSpPr>
          <p:spPr bwMode="auto">
            <a:xfrm>
              <a:off x="4368" y="2880"/>
              <a:ext cx="0" cy="24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0" name="Line 6"/>
            <p:cNvSpPr>
              <a:spLocks noChangeShapeType="1"/>
            </p:cNvSpPr>
            <p:nvPr/>
          </p:nvSpPr>
          <p:spPr bwMode="auto">
            <a:xfrm>
              <a:off x="4416" y="2976"/>
              <a:ext cx="0" cy="48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1" name="Line 7"/>
            <p:cNvSpPr>
              <a:spLocks noChangeShapeType="1"/>
            </p:cNvSpPr>
            <p:nvPr/>
          </p:nvSpPr>
          <p:spPr bwMode="auto">
            <a:xfrm>
              <a:off x="4416" y="3000"/>
              <a:ext cx="288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2" name="Line 8"/>
            <p:cNvSpPr>
              <a:spLocks noChangeShapeType="1"/>
            </p:cNvSpPr>
            <p:nvPr/>
          </p:nvSpPr>
          <p:spPr bwMode="auto">
            <a:xfrm>
              <a:off x="3840" y="3000"/>
              <a:ext cx="528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3" name="Oval 9"/>
            <p:cNvSpPr>
              <a:spLocks noChangeArrowheads="1"/>
            </p:cNvSpPr>
            <p:nvPr/>
          </p:nvSpPr>
          <p:spPr bwMode="auto">
            <a:xfrm>
              <a:off x="4704" y="2976"/>
              <a:ext cx="48" cy="48"/>
            </a:xfrm>
            <a:prstGeom prst="ellips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54" name="Line 10"/>
            <p:cNvSpPr>
              <a:spLocks noChangeShapeType="1"/>
            </p:cNvSpPr>
            <p:nvPr/>
          </p:nvSpPr>
          <p:spPr bwMode="auto">
            <a:xfrm flipV="1">
              <a:off x="4752" y="2992"/>
              <a:ext cx="192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5" name="Line 11"/>
            <p:cNvSpPr>
              <a:spLocks noChangeShapeType="1"/>
            </p:cNvSpPr>
            <p:nvPr/>
          </p:nvSpPr>
          <p:spPr bwMode="auto">
            <a:xfrm>
              <a:off x="3840" y="3008"/>
              <a:ext cx="0" cy="48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6" name="Line 12"/>
            <p:cNvSpPr>
              <a:spLocks noChangeShapeType="1"/>
            </p:cNvSpPr>
            <p:nvPr/>
          </p:nvSpPr>
          <p:spPr bwMode="auto">
            <a:xfrm>
              <a:off x="4944" y="2992"/>
              <a:ext cx="0" cy="512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57" name="AutoShape 13"/>
            <p:cNvSpPr>
              <a:spLocks noChangeArrowheads="1"/>
            </p:cNvSpPr>
            <p:nvPr/>
          </p:nvSpPr>
          <p:spPr bwMode="auto">
            <a:xfrm>
              <a:off x="4224" y="3216"/>
              <a:ext cx="192" cy="192"/>
            </a:xfrm>
            <a:prstGeom prst="flowChartSummingJunction">
              <a:avLst/>
            </a:prstGeom>
            <a:solidFill>
              <a:schemeClr val="accent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58" name="AutoShape 14"/>
            <p:cNvSpPr>
              <a:spLocks noChangeArrowheads="1"/>
            </p:cNvSpPr>
            <p:nvPr/>
          </p:nvSpPr>
          <p:spPr bwMode="auto">
            <a:xfrm>
              <a:off x="4224" y="3600"/>
              <a:ext cx="192" cy="192"/>
            </a:xfrm>
            <a:prstGeom prst="flowChartSummingJunction">
              <a:avLst/>
            </a:prstGeom>
            <a:solidFill>
              <a:schemeClr val="accent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59" name="Line 15"/>
            <p:cNvSpPr>
              <a:spLocks noChangeShapeType="1"/>
            </p:cNvSpPr>
            <p:nvPr/>
          </p:nvSpPr>
          <p:spPr bwMode="auto">
            <a:xfrm>
              <a:off x="3840" y="3496"/>
              <a:ext cx="192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0" name="Line 16"/>
            <p:cNvSpPr>
              <a:spLocks noChangeShapeType="1"/>
            </p:cNvSpPr>
            <p:nvPr/>
          </p:nvSpPr>
          <p:spPr bwMode="auto">
            <a:xfrm>
              <a:off x="4656" y="3504"/>
              <a:ext cx="288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1" name="Line 17"/>
            <p:cNvSpPr>
              <a:spLocks noChangeShapeType="1"/>
            </p:cNvSpPr>
            <p:nvPr/>
          </p:nvSpPr>
          <p:spPr bwMode="auto">
            <a:xfrm>
              <a:off x="4032" y="3312"/>
              <a:ext cx="0" cy="384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2" name="Line 18"/>
            <p:cNvSpPr>
              <a:spLocks noChangeShapeType="1"/>
            </p:cNvSpPr>
            <p:nvPr/>
          </p:nvSpPr>
          <p:spPr bwMode="auto">
            <a:xfrm>
              <a:off x="4032" y="3312"/>
              <a:ext cx="192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3" name="Line 19"/>
            <p:cNvSpPr>
              <a:spLocks noChangeShapeType="1"/>
            </p:cNvSpPr>
            <p:nvPr/>
          </p:nvSpPr>
          <p:spPr bwMode="auto">
            <a:xfrm>
              <a:off x="4032" y="3696"/>
              <a:ext cx="192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4" name="Line 20"/>
            <p:cNvSpPr>
              <a:spLocks noChangeShapeType="1"/>
            </p:cNvSpPr>
            <p:nvPr/>
          </p:nvSpPr>
          <p:spPr bwMode="auto">
            <a:xfrm>
              <a:off x="4416" y="3304"/>
              <a:ext cx="240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5" name="Line 21"/>
            <p:cNvSpPr>
              <a:spLocks noChangeShapeType="1"/>
            </p:cNvSpPr>
            <p:nvPr/>
          </p:nvSpPr>
          <p:spPr bwMode="auto">
            <a:xfrm>
              <a:off x="4416" y="3696"/>
              <a:ext cx="240" cy="0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6" name="Line 22"/>
            <p:cNvSpPr>
              <a:spLocks noChangeShapeType="1"/>
            </p:cNvSpPr>
            <p:nvPr/>
          </p:nvSpPr>
          <p:spPr bwMode="auto">
            <a:xfrm>
              <a:off x="4656" y="3312"/>
              <a:ext cx="0" cy="384"/>
            </a:xfrm>
            <a:prstGeom prst="line">
              <a:avLst/>
            </a:prstGeom>
            <a:noFill/>
            <a:ln w="9525">
              <a:solidFill>
                <a:srgbClr val="FC252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08567" name="Oval 23"/>
            <p:cNvSpPr>
              <a:spLocks noChangeArrowheads="1"/>
            </p:cNvSpPr>
            <p:nvPr/>
          </p:nvSpPr>
          <p:spPr bwMode="auto">
            <a:xfrm>
              <a:off x="4016" y="346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68" name="Oval 24"/>
            <p:cNvSpPr>
              <a:spLocks noChangeArrowheads="1"/>
            </p:cNvSpPr>
            <p:nvPr/>
          </p:nvSpPr>
          <p:spPr bwMode="auto">
            <a:xfrm>
              <a:off x="4632" y="3472"/>
              <a:ext cx="48" cy="48"/>
            </a:xfrm>
            <a:prstGeom prst="ellipse">
              <a:avLst/>
            </a:prstGeom>
            <a:solidFill>
              <a:srgbClr val="FF6699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69" name="Oval 25"/>
            <p:cNvSpPr>
              <a:spLocks noChangeArrowheads="1"/>
            </p:cNvSpPr>
            <p:nvPr/>
          </p:nvSpPr>
          <p:spPr bwMode="auto">
            <a:xfrm>
              <a:off x="3824" y="3216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70" name="Oval 26"/>
            <p:cNvSpPr>
              <a:spLocks noChangeArrowheads="1"/>
            </p:cNvSpPr>
            <p:nvPr/>
          </p:nvSpPr>
          <p:spPr bwMode="auto">
            <a:xfrm>
              <a:off x="4088" y="3280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71" name="Oval 27"/>
            <p:cNvSpPr>
              <a:spLocks noChangeArrowheads="1"/>
            </p:cNvSpPr>
            <p:nvPr/>
          </p:nvSpPr>
          <p:spPr bwMode="auto">
            <a:xfrm>
              <a:off x="4080" y="3664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08572" name="Text Box 28"/>
            <p:cNvSpPr txBox="1">
              <a:spLocks noChangeArrowheads="1"/>
            </p:cNvSpPr>
            <p:nvPr/>
          </p:nvSpPr>
          <p:spPr bwMode="auto">
            <a:xfrm>
              <a:off x="3648" y="3121"/>
              <a:ext cx="192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C252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80808"/>
                  </a:solidFill>
                </a:rPr>
                <a:t>a</a:t>
              </a:r>
              <a:endParaRPr lang="en-US" altLang="zh-CN" b="1">
                <a:solidFill>
                  <a:srgbClr val="080808"/>
                </a:solidFill>
              </a:endParaRPr>
            </a:p>
          </p:txBody>
        </p:sp>
        <p:sp>
          <p:nvSpPr>
            <p:cNvPr id="108573" name="Text Box 29"/>
            <p:cNvSpPr txBox="1">
              <a:spLocks noChangeArrowheads="1"/>
            </p:cNvSpPr>
            <p:nvPr/>
          </p:nvSpPr>
          <p:spPr bwMode="auto">
            <a:xfrm>
              <a:off x="4032" y="3088"/>
              <a:ext cx="192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C252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80808"/>
                  </a:solidFill>
                </a:rPr>
                <a:t>b</a:t>
              </a:r>
              <a:endParaRPr lang="en-US" altLang="zh-CN" b="1">
                <a:solidFill>
                  <a:srgbClr val="080808"/>
                </a:solidFill>
              </a:endParaRPr>
            </a:p>
          </p:txBody>
        </p:sp>
        <p:sp>
          <p:nvSpPr>
            <p:cNvPr id="108574" name="Text Box 30"/>
            <p:cNvSpPr txBox="1">
              <a:spLocks noChangeArrowheads="1"/>
            </p:cNvSpPr>
            <p:nvPr/>
          </p:nvSpPr>
          <p:spPr bwMode="auto">
            <a:xfrm>
              <a:off x="4016" y="3472"/>
              <a:ext cx="192" cy="1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C252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80808"/>
                  </a:solidFill>
                </a:rPr>
                <a:t>c</a:t>
              </a:r>
              <a:endParaRPr lang="en-US" altLang="zh-CN" b="1">
                <a:solidFill>
                  <a:srgbClr val="080808"/>
                </a:solidFill>
              </a:endParaRPr>
            </a:p>
          </p:txBody>
        </p:sp>
        <p:sp>
          <p:nvSpPr>
            <p:cNvPr id="108575" name="Oval 31"/>
            <p:cNvSpPr>
              <a:spLocks noChangeArrowheads="1"/>
            </p:cNvSpPr>
            <p:nvPr/>
          </p:nvSpPr>
          <p:spPr bwMode="auto">
            <a:xfrm>
              <a:off x="4016" y="3464"/>
              <a:ext cx="48" cy="48"/>
            </a:xfrm>
            <a:prstGeom prst="ellipse">
              <a:avLst/>
            </a:prstGeom>
            <a:solidFill>
              <a:srgbClr val="FF6699"/>
            </a:solidFill>
            <a:ln w="9525">
              <a:solidFill>
                <a:srgbClr val="FC252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570" name="WordArt 2"/>
          <p:cNvSpPr>
            <a:spLocks noChangeArrowheads="1" noChangeShapeType="1" noTextEdit="1"/>
          </p:cNvSpPr>
          <p:nvPr/>
        </p:nvSpPr>
        <p:spPr bwMode="auto">
          <a:xfrm>
            <a:off x="836295" y="1019175"/>
            <a:ext cx="4290695" cy="66548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/>
          <a:p>
            <a:pPr algn="ctr"/>
            <a:r>
              <a:rPr lang="zh-CN" altLang="en-US" sz="3600" b="1" kern="1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并联电路的电流规律</a:t>
            </a:r>
            <a:endParaRPr lang="zh-CN" altLang="en-US" sz="3600" b="1" kern="1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320" y="2675890"/>
            <a:ext cx="81051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 kern="10" dirty="0">
                <a:solidFill>
                  <a:srgbClr val="FF0000"/>
                </a:solidFill>
                <a:effectLst>
                  <a:prstShdw prst="shdw18" dist="17961" dir="13500000">
                    <a:srgbClr val="FFFF00">
                      <a:gamma/>
                      <a:shade val="60000"/>
                      <a:invGamma/>
                    </a:srgbClr>
                  </a:prst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并联电路中，干路中的电流等于各并联支路的电流之和。</a:t>
            </a:r>
            <a:endParaRPr lang="zh-CN" altLang="en-US" sz="3600" b="1" kern="10" dirty="0">
              <a:solidFill>
                <a:srgbClr val="FF0000"/>
              </a:solidFill>
              <a:effectLst>
                <a:prstShdw prst="shdw18" dist="17961" dir="13500000">
                  <a:srgbClr val="FFFF00">
                    <a:gamma/>
                    <a:shade val="60000"/>
                    <a:invGamma/>
                  </a:srgbClr>
                </a:prst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29130" y="945515"/>
            <a:ext cx="52857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串联和并联电路的电流规律 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580" y="307022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电流关系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808480" y="2397125"/>
            <a:ext cx="414020" cy="1885950"/>
          </a:xfrm>
          <a:prstGeom prst="leftBrace">
            <a:avLst>
              <a:gd name="adj1" fmla="val 49079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7755" y="220345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串联电路：电流处处相等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0440" y="4040505"/>
            <a:ext cx="66179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并联电路：干路电流等于各支路电流之和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494715" y="1197293"/>
            <a:ext cx="8135938" cy="21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</a:rPr>
              <a:t>如图所示，小阳用电流表探究串联电路中的电流关系，他分别用电流表测电路中</a:t>
            </a: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三处的电流，得知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</a:rPr>
              <a:t>0.2 A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，则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747128" y="2781618"/>
            <a:ext cx="10874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0.2 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5229910" y="2202498"/>
            <a:ext cx="1087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0.2 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317" name="Group 8"/>
          <p:cNvGrpSpPr/>
          <p:nvPr/>
        </p:nvGrpSpPr>
        <p:grpSpPr bwMode="auto">
          <a:xfrm>
            <a:off x="2582228" y="3608705"/>
            <a:ext cx="3276600" cy="2447925"/>
            <a:chOff x="0" y="0"/>
            <a:chExt cx="2064" cy="1542"/>
          </a:xfrm>
        </p:grpSpPr>
        <p:sp>
          <p:nvSpPr>
            <p:cNvPr id="13318" name="Rectangle 102"/>
            <p:cNvSpPr>
              <a:spLocks noChangeArrowheads="1"/>
            </p:cNvSpPr>
            <p:nvPr/>
          </p:nvSpPr>
          <p:spPr bwMode="auto">
            <a:xfrm>
              <a:off x="0" y="386"/>
              <a:ext cx="2064" cy="99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19" name="AutoShape 44"/>
            <p:cNvSpPr>
              <a:spLocks noChangeArrowheads="1"/>
            </p:cNvSpPr>
            <p:nvPr/>
          </p:nvSpPr>
          <p:spPr bwMode="auto">
            <a:xfrm>
              <a:off x="431" y="204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20" name="AutoShape 44"/>
            <p:cNvSpPr>
              <a:spLocks noChangeArrowheads="1"/>
            </p:cNvSpPr>
            <p:nvPr/>
          </p:nvSpPr>
          <p:spPr bwMode="auto">
            <a:xfrm>
              <a:off x="1293" y="22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13321" name="Group 12"/>
            <p:cNvGrpSpPr/>
            <p:nvPr/>
          </p:nvGrpSpPr>
          <p:grpSpPr bwMode="auto">
            <a:xfrm>
              <a:off x="817" y="1202"/>
              <a:ext cx="85" cy="340"/>
              <a:chOff x="0" y="0"/>
              <a:chExt cx="85" cy="340"/>
            </a:xfrm>
          </p:grpSpPr>
          <p:sp>
            <p:nvSpPr>
              <p:cNvPr id="13322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323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4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25" name="Group 16"/>
            <p:cNvGrpSpPr/>
            <p:nvPr/>
          </p:nvGrpSpPr>
          <p:grpSpPr bwMode="auto">
            <a:xfrm>
              <a:off x="1338" y="1270"/>
              <a:ext cx="283" cy="170"/>
              <a:chOff x="0" y="0"/>
              <a:chExt cx="256" cy="142"/>
            </a:xfrm>
          </p:grpSpPr>
          <p:sp>
            <p:nvSpPr>
              <p:cNvPr id="1332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32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3329" name="Oval 125"/>
            <p:cNvSpPr>
              <a:spLocks noChangeArrowheads="1"/>
            </p:cNvSpPr>
            <p:nvPr/>
          </p:nvSpPr>
          <p:spPr bwMode="auto">
            <a:xfrm rot="5400000" flipV="1">
              <a:off x="175" y="356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30" name="Oval 125"/>
            <p:cNvSpPr>
              <a:spLocks noChangeArrowheads="1"/>
            </p:cNvSpPr>
            <p:nvPr/>
          </p:nvSpPr>
          <p:spPr bwMode="auto">
            <a:xfrm rot="5400000" flipV="1">
              <a:off x="991" y="344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31" name="Oval 125"/>
            <p:cNvSpPr>
              <a:spLocks noChangeArrowheads="1"/>
            </p:cNvSpPr>
            <p:nvPr/>
          </p:nvSpPr>
          <p:spPr bwMode="auto">
            <a:xfrm rot="5400000" flipV="1">
              <a:off x="1785" y="344"/>
              <a:ext cx="57" cy="57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  <a:round/>
            </a:ln>
          </p:spPr>
          <p:txBody>
            <a:bodyPr vert="eaVert"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3332" name="Text Box 116"/>
            <p:cNvSpPr txBox="1">
              <a:spLocks noChangeArrowheads="1"/>
            </p:cNvSpPr>
            <p:nvPr/>
          </p:nvSpPr>
          <p:spPr bwMode="auto">
            <a:xfrm>
              <a:off x="114" y="408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A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3333" name="Text Box 116"/>
            <p:cNvSpPr txBox="1">
              <a:spLocks noChangeArrowheads="1"/>
            </p:cNvSpPr>
            <p:nvPr/>
          </p:nvSpPr>
          <p:spPr bwMode="auto">
            <a:xfrm>
              <a:off x="907" y="431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B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3334" name="Text Box 116"/>
            <p:cNvSpPr txBox="1">
              <a:spLocks noChangeArrowheads="1"/>
            </p:cNvSpPr>
            <p:nvPr/>
          </p:nvSpPr>
          <p:spPr bwMode="auto">
            <a:xfrm>
              <a:off x="1724" y="454"/>
              <a:ext cx="22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C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3335" name="Text Box 104"/>
            <p:cNvSpPr txBox="1">
              <a:spLocks noChangeArrowheads="1"/>
            </p:cNvSpPr>
            <p:nvPr/>
          </p:nvSpPr>
          <p:spPr bwMode="auto">
            <a:xfrm>
              <a:off x="675" y="0"/>
              <a:ext cx="36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3336" name="Text Box 109"/>
            <p:cNvSpPr txBox="1">
              <a:spLocks noChangeArrowheads="1"/>
            </p:cNvSpPr>
            <p:nvPr/>
          </p:nvSpPr>
          <p:spPr bwMode="auto">
            <a:xfrm>
              <a:off x="1542" y="23"/>
              <a:ext cx="34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autoUpdateAnimBg="0"/>
      <p:bldP spid="4608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554414" y="1378585"/>
            <a:ext cx="8035231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两只灯泡串联在电路中，闭合开关后发现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很亮，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很暗，那么（      ）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05790" y="2836545"/>
            <a:ext cx="798385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中电流较大   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中电流较大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中的电流一样大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由于灯的亮度不同故无法比较电流的大小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6878930" y="1835934"/>
            <a:ext cx="4762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37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442719" y="1368425"/>
            <a:ext cx="8150101" cy="2889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在一个电路中有两个用电器，用电流表测量时，如发现通过每个电器的电流不相同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则这两个用电器的连接一定是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如发现通过每个用电器的电流相同，则这两个用电器的连接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1969631" y="3620324"/>
            <a:ext cx="47163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可能是串联、也可能是并联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686050" y="2579370"/>
            <a:ext cx="9696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324484" y="1034693"/>
            <a:ext cx="82089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下列电路中，能正确测出电灯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的电流的是（  ）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842009" y="1796375"/>
            <a:ext cx="3529013" cy="2306638"/>
            <a:chOff x="340" y="482"/>
            <a:chExt cx="1832" cy="1453"/>
          </a:xfrm>
        </p:grpSpPr>
        <p:sp>
          <p:nvSpPr>
            <p:cNvPr id="32855" name="Text Box 5"/>
            <p:cNvSpPr txBox="1">
              <a:spLocks noChangeArrowheads="1"/>
            </p:cNvSpPr>
            <p:nvPr/>
          </p:nvSpPr>
          <p:spPr bwMode="auto">
            <a:xfrm>
              <a:off x="612" y="482"/>
              <a:ext cx="354" cy="329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 +</a:t>
              </a:r>
              <a:endParaRPr lang="en-US" altLang="zh-CN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6390" name="Group 6"/>
            <p:cNvGrpSpPr/>
            <p:nvPr/>
          </p:nvGrpSpPr>
          <p:grpSpPr bwMode="auto">
            <a:xfrm>
              <a:off x="340" y="757"/>
              <a:ext cx="1832" cy="1178"/>
              <a:chOff x="340" y="757"/>
              <a:chExt cx="1832" cy="1178"/>
            </a:xfrm>
          </p:grpSpPr>
          <p:grpSp>
            <p:nvGrpSpPr>
              <p:cNvPr id="16391" name="Group 7"/>
              <p:cNvGrpSpPr/>
              <p:nvPr/>
            </p:nvGrpSpPr>
            <p:grpSpPr bwMode="auto">
              <a:xfrm>
                <a:off x="775" y="757"/>
                <a:ext cx="250" cy="329"/>
                <a:chOff x="2109" y="618"/>
                <a:chExt cx="250" cy="329"/>
              </a:xfrm>
            </p:grpSpPr>
            <p:sp>
              <p:nvSpPr>
                <p:cNvPr id="32879" name="Oval 8"/>
                <p:cNvSpPr>
                  <a:spLocks noChangeArrowheads="1"/>
                </p:cNvSpPr>
                <p:nvPr/>
              </p:nvSpPr>
              <p:spPr bwMode="auto">
                <a:xfrm>
                  <a:off x="2109" y="642"/>
                  <a:ext cx="227" cy="227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8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131" y="618"/>
                  <a:ext cx="228" cy="329"/>
                </a:xfrm>
                <a:prstGeom prst="rect">
                  <a:avLst/>
                </a:prstGeom>
                <a:noFill/>
                <a:ln w="38100">
                  <a:noFill/>
                  <a:miter lim="800000"/>
                </a:ln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2800" b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858" name="Text Box 10"/>
              <p:cNvSpPr txBox="1">
                <a:spLocks noChangeArrowheads="1"/>
              </p:cNvSpPr>
              <p:nvPr/>
            </p:nvSpPr>
            <p:spPr bwMode="auto">
              <a:xfrm>
                <a:off x="521" y="1254"/>
                <a:ext cx="278" cy="329"/>
              </a:xfrm>
              <a:prstGeom prst="rect">
                <a:avLst/>
              </a:prstGeom>
              <a:noFill/>
              <a:ln w="38100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</a:t>
                </a:r>
                <a:endPara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59" name="Text Box 11"/>
              <p:cNvSpPr txBox="1">
                <a:spLocks noChangeArrowheads="1"/>
              </p:cNvSpPr>
              <p:nvPr/>
            </p:nvSpPr>
            <p:spPr bwMode="auto">
              <a:xfrm>
                <a:off x="1338" y="1254"/>
                <a:ext cx="278" cy="329"/>
              </a:xfrm>
              <a:prstGeom prst="rect">
                <a:avLst/>
              </a:prstGeom>
              <a:noFill/>
              <a:ln w="38100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L</a:t>
                </a:r>
                <a:r>
                  <a:rPr lang="en-US" altLang="zh-CN" sz="2800" b="1" baseline="-25000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</a:t>
                </a:r>
                <a:endPara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6396" name="Group 12"/>
              <p:cNvGrpSpPr/>
              <p:nvPr/>
            </p:nvGrpSpPr>
            <p:grpSpPr bwMode="auto">
              <a:xfrm>
                <a:off x="340" y="891"/>
                <a:ext cx="1696" cy="1044"/>
                <a:chOff x="1048" y="1706"/>
                <a:chExt cx="1696" cy="1044"/>
              </a:xfrm>
            </p:grpSpPr>
            <p:sp>
              <p:nvSpPr>
                <p:cNvPr id="32874" name="AutoShape 13"/>
                <p:cNvSpPr>
                  <a:spLocks noChangeArrowheads="1"/>
                </p:cNvSpPr>
                <p:nvPr/>
              </p:nvSpPr>
              <p:spPr bwMode="auto">
                <a:xfrm>
                  <a:off x="1048" y="2115"/>
                  <a:ext cx="227" cy="227"/>
                </a:xfrm>
                <a:prstGeom prst="flowChartSummingJunction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75" name="Line 14"/>
                <p:cNvSpPr>
                  <a:spLocks noChangeShapeType="1"/>
                </p:cNvSpPr>
                <p:nvPr/>
              </p:nvSpPr>
              <p:spPr bwMode="auto">
                <a:xfrm>
                  <a:off x="1156" y="1706"/>
                  <a:ext cx="0" cy="40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76" name="Line 15"/>
                <p:cNvSpPr>
                  <a:spLocks noChangeShapeType="1"/>
                </p:cNvSpPr>
                <p:nvPr/>
              </p:nvSpPr>
              <p:spPr bwMode="auto">
                <a:xfrm>
                  <a:off x="1156" y="2341"/>
                  <a:ext cx="0" cy="40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77" name="Line 16"/>
                <p:cNvSpPr>
                  <a:spLocks noChangeShapeType="1"/>
                </p:cNvSpPr>
                <p:nvPr/>
              </p:nvSpPr>
              <p:spPr bwMode="auto">
                <a:xfrm>
                  <a:off x="1156" y="1706"/>
                  <a:ext cx="31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78" name="Line 17"/>
                <p:cNvSpPr>
                  <a:spLocks noChangeShapeType="1"/>
                </p:cNvSpPr>
                <p:nvPr/>
              </p:nvSpPr>
              <p:spPr bwMode="auto">
                <a:xfrm>
                  <a:off x="1156" y="2750"/>
                  <a:ext cx="158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</p:grpSp>
          <p:grpSp>
            <p:nvGrpSpPr>
              <p:cNvPr id="16402" name="Group 18"/>
              <p:cNvGrpSpPr/>
              <p:nvPr/>
            </p:nvGrpSpPr>
            <p:grpSpPr bwMode="auto">
              <a:xfrm>
                <a:off x="993" y="801"/>
                <a:ext cx="1043" cy="108"/>
                <a:chOff x="1701" y="1616"/>
                <a:chExt cx="1043" cy="108"/>
              </a:xfrm>
            </p:grpSpPr>
            <p:sp>
              <p:nvSpPr>
                <p:cNvPr id="32870" name="Line 19"/>
                <p:cNvSpPr>
                  <a:spLocks noChangeShapeType="1"/>
                </p:cNvSpPr>
                <p:nvPr/>
              </p:nvSpPr>
              <p:spPr bwMode="auto">
                <a:xfrm>
                  <a:off x="1701" y="1706"/>
                  <a:ext cx="54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71" name="Oval 20"/>
                <p:cNvSpPr>
                  <a:spLocks noChangeArrowheads="1"/>
                </p:cNvSpPr>
                <p:nvPr/>
              </p:nvSpPr>
              <p:spPr bwMode="auto">
                <a:xfrm>
                  <a:off x="2245" y="1679"/>
                  <a:ext cx="45" cy="45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72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2290" y="1616"/>
                  <a:ext cx="227" cy="9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73" name="Line 22"/>
                <p:cNvSpPr>
                  <a:spLocks noChangeShapeType="1"/>
                </p:cNvSpPr>
                <p:nvPr/>
              </p:nvSpPr>
              <p:spPr bwMode="auto">
                <a:xfrm>
                  <a:off x="2517" y="1697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32862" name="Line 23"/>
              <p:cNvSpPr>
                <a:spLocks noChangeShapeType="1"/>
              </p:cNvSpPr>
              <p:nvPr/>
            </p:nvSpPr>
            <p:spPr bwMode="auto">
              <a:xfrm>
                <a:off x="2036" y="891"/>
                <a:ext cx="0" cy="49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63" name="Line 24"/>
              <p:cNvSpPr>
                <a:spLocks noChangeShapeType="1"/>
              </p:cNvSpPr>
              <p:nvPr/>
            </p:nvSpPr>
            <p:spPr bwMode="auto">
              <a:xfrm>
                <a:off x="2036" y="1481"/>
                <a:ext cx="0" cy="45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64" name="Line 25"/>
              <p:cNvSpPr>
                <a:spLocks noChangeShapeType="1"/>
              </p:cNvSpPr>
              <p:nvPr/>
            </p:nvSpPr>
            <p:spPr bwMode="auto">
              <a:xfrm>
                <a:off x="1900" y="1390"/>
                <a:ext cx="2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65" name="Line 26"/>
              <p:cNvSpPr>
                <a:spLocks noChangeShapeType="1"/>
              </p:cNvSpPr>
              <p:nvPr/>
            </p:nvSpPr>
            <p:spPr bwMode="auto">
              <a:xfrm>
                <a:off x="1963" y="1481"/>
                <a:ext cx="1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grpSp>
            <p:nvGrpSpPr>
              <p:cNvPr id="16411" name="Group 27"/>
              <p:cNvGrpSpPr/>
              <p:nvPr/>
            </p:nvGrpSpPr>
            <p:grpSpPr bwMode="auto">
              <a:xfrm>
                <a:off x="1157" y="891"/>
                <a:ext cx="227" cy="1044"/>
                <a:chOff x="1048" y="1706"/>
                <a:chExt cx="227" cy="1044"/>
              </a:xfrm>
            </p:grpSpPr>
            <p:sp>
              <p:nvSpPr>
                <p:cNvPr id="32867" name="AutoShape 28"/>
                <p:cNvSpPr>
                  <a:spLocks noChangeArrowheads="1"/>
                </p:cNvSpPr>
                <p:nvPr/>
              </p:nvSpPr>
              <p:spPr bwMode="auto">
                <a:xfrm>
                  <a:off x="1048" y="2115"/>
                  <a:ext cx="227" cy="227"/>
                </a:xfrm>
                <a:prstGeom prst="flowChartSummingJunction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68" name="Line 29"/>
                <p:cNvSpPr>
                  <a:spLocks noChangeShapeType="1"/>
                </p:cNvSpPr>
                <p:nvPr/>
              </p:nvSpPr>
              <p:spPr bwMode="auto">
                <a:xfrm>
                  <a:off x="1156" y="1706"/>
                  <a:ext cx="0" cy="40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69" name="Line 30"/>
                <p:cNvSpPr>
                  <a:spLocks noChangeShapeType="1"/>
                </p:cNvSpPr>
                <p:nvPr/>
              </p:nvSpPr>
              <p:spPr bwMode="auto">
                <a:xfrm>
                  <a:off x="1156" y="2341"/>
                  <a:ext cx="0" cy="40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</p:grpSp>
        </p:grpSp>
      </p:grpSp>
      <p:sp>
        <p:nvSpPr>
          <p:cNvPr id="75807" name="Text Box 31"/>
          <p:cNvSpPr txBox="1">
            <a:spLocks noChangeArrowheads="1"/>
          </p:cNvSpPr>
          <p:nvPr/>
        </p:nvSpPr>
        <p:spPr bwMode="auto">
          <a:xfrm>
            <a:off x="4102734" y="34537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808" name="Text Box 32"/>
          <p:cNvSpPr txBox="1">
            <a:spLocks noChangeArrowheads="1"/>
          </p:cNvSpPr>
          <p:nvPr/>
        </p:nvSpPr>
        <p:spPr bwMode="auto">
          <a:xfrm>
            <a:off x="7827009" y="3382288"/>
            <a:ext cx="365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809" name="Text Box 33"/>
          <p:cNvSpPr txBox="1">
            <a:spLocks noChangeArrowheads="1"/>
          </p:cNvSpPr>
          <p:nvPr/>
        </p:nvSpPr>
        <p:spPr bwMode="auto">
          <a:xfrm>
            <a:off x="4109402" y="545270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810" name="Text Box 34"/>
          <p:cNvSpPr txBox="1">
            <a:spLocks noChangeArrowheads="1"/>
          </p:cNvSpPr>
          <p:nvPr/>
        </p:nvSpPr>
        <p:spPr bwMode="auto">
          <a:xfrm>
            <a:off x="7827327" y="5461278"/>
            <a:ext cx="365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811" name="Text Box 35"/>
          <p:cNvSpPr txBox="1">
            <a:spLocks noChangeArrowheads="1"/>
          </p:cNvSpPr>
          <p:nvPr/>
        </p:nvSpPr>
        <p:spPr bwMode="auto">
          <a:xfrm>
            <a:off x="7755889" y="1034693"/>
            <a:ext cx="3444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36"/>
          <p:cNvGrpSpPr/>
          <p:nvPr/>
        </p:nvGrpSpPr>
        <p:grpSpPr bwMode="auto">
          <a:xfrm>
            <a:off x="4802822" y="2158325"/>
            <a:ext cx="2908300" cy="1800225"/>
            <a:chOff x="3016" y="709"/>
            <a:chExt cx="1832" cy="1134"/>
          </a:xfrm>
        </p:grpSpPr>
        <p:sp>
          <p:nvSpPr>
            <p:cNvPr id="32831" name="Text Box 37"/>
            <p:cNvSpPr txBox="1">
              <a:spLocks noChangeArrowheads="1"/>
            </p:cNvSpPr>
            <p:nvPr/>
          </p:nvSpPr>
          <p:spPr bwMode="auto">
            <a:xfrm rot="10800000">
              <a:off x="3667" y="867"/>
              <a:ext cx="320" cy="600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 +</a:t>
              </a:r>
              <a:endParaRPr lang="en-US" altLang="zh-CN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32" name="Text Box 38"/>
            <p:cNvSpPr txBox="1">
              <a:spLocks noChangeArrowheads="1"/>
            </p:cNvSpPr>
            <p:nvPr/>
          </p:nvSpPr>
          <p:spPr bwMode="auto">
            <a:xfrm>
              <a:off x="3216" y="1162"/>
              <a:ext cx="338" cy="329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33" name="Text Box 39"/>
            <p:cNvSpPr txBox="1">
              <a:spLocks noChangeArrowheads="1"/>
            </p:cNvSpPr>
            <p:nvPr/>
          </p:nvSpPr>
          <p:spPr bwMode="auto">
            <a:xfrm>
              <a:off x="4077" y="1278"/>
              <a:ext cx="338" cy="329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34" name="AutoShape 40"/>
            <p:cNvSpPr>
              <a:spLocks noChangeArrowheads="1"/>
            </p:cNvSpPr>
            <p:nvPr/>
          </p:nvSpPr>
          <p:spPr bwMode="auto">
            <a:xfrm>
              <a:off x="3016" y="1208"/>
              <a:ext cx="227" cy="227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35" name="Line 41"/>
            <p:cNvSpPr>
              <a:spLocks noChangeShapeType="1"/>
            </p:cNvSpPr>
            <p:nvPr/>
          </p:nvSpPr>
          <p:spPr bwMode="auto">
            <a:xfrm>
              <a:off x="3124" y="799"/>
              <a:ext cx="0" cy="4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36" name="Line 42"/>
            <p:cNvSpPr>
              <a:spLocks noChangeShapeType="1"/>
            </p:cNvSpPr>
            <p:nvPr/>
          </p:nvSpPr>
          <p:spPr bwMode="auto">
            <a:xfrm>
              <a:off x="3124" y="1434"/>
              <a:ext cx="0" cy="4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37" name="Line 43"/>
            <p:cNvSpPr>
              <a:spLocks noChangeShapeType="1"/>
            </p:cNvSpPr>
            <p:nvPr/>
          </p:nvSpPr>
          <p:spPr bwMode="auto">
            <a:xfrm>
              <a:off x="3124" y="799"/>
              <a:ext cx="31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38" name="Line 44"/>
            <p:cNvSpPr>
              <a:spLocks noChangeShapeType="1"/>
            </p:cNvSpPr>
            <p:nvPr/>
          </p:nvSpPr>
          <p:spPr bwMode="auto">
            <a:xfrm>
              <a:off x="3124" y="1843"/>
              <a:ext cx="1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39" name="AutoShape 45"/>
            <p:cNvSpPr>
              <a:spLocks noChangeArrowheads="1"/>
            </p:cNvSpPr>
            <p:nvPr/>
          </p:nvSpPr>
          <p:spPr bwMode="auto">
            <a:xfrm>
              <a:off x="3877" y="1389"/>
              <a:ext cx="227" cy="227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40" name="Line 46"/>
            <p:cNvSpPr>
              <a:spLocks noChangeShapeType="1"/>
            </p:cNvSpPr>
            <p:nvPr/>
          </p:nvSpPr>
          <p:spPr bwMode="auto">
            <a:xfrm>
              <a:off x="3986" y="1253"/>
              <a:ext cx="0" cy="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1" name="Line 47"/>
            <p:cNvSpPr>
              <a:spLocks noChangeShapeType="1"/>
            </p:cNvSpPr>
            <p:nvPr/>
          </p:nvSpPr>
          <p:spPr bwMode="auto">
            <a:xfrm>
              <a:off x="3986" y="1616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2" name="Line 48"/>
            <p:cNvSpPr>
              <a:spLocks noChangeShapeType="1"/>
            </p:cNvSpPr>
            <p:nvPr/>
          </p:nvSpPr>
          <p:spPr bwMode="auto">
            <a:xfrm>
              <a:off x="3986" y="799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3" name="Line 49"/>
            <p:cNvSpPr>
              <a:spLocks noChangeShapeType="1"/>
            </p:cNvSpPr>
            <p:nvPr/>
          </p:nvSpPr>
          <p:spPr bwMode="auto">
            <a:xfrm>
              <a:off x="3669" y="799"/>
              <a:ext cx="5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4" name="Oval 50"/>
            <p:cNvSpPr>
              <a:spLocks noChangeArrowheads="1"/>
            </p:cNvSpPr>
            <p:nvPr/>
          </p:nvSpPr>
          <p:spPr bwMode="auto">
            <a:xfrm>
              <a:off x="4213" y="772"/>
              <a:ext cx="45" cy="4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45" name="Line 51"/>
            <p:cNvSpPr>
              <a:spLocks noChangeShapeType="1"/>
            </p:cNvSpPr>
            <p:nvPr/>
          </p:nvSpPr>
          <p:spPr bwMode="auto">
            <a:xfrm flipV="1">
              <a:off x="4258" y="709"/>
              <a:ext cx="227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6" name="Line 52"/>
            <p:cNvSpPr>
              <a:spLocks noChangeShapeType="1"/>
            </p:cNvSpPr>
            <p:nvPr/>
          </p:nvSpPr>
          <p:spPr bwMode="auto">
            <a:xfrm>
              <a:off x="4485" y="790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7" name="Line 53"/>
            <p:cNvSpPr>
              <a:spLocks noChangeShapeType="1"/>
            </p:cNvSpPr>
            <p:nvPr/>
          </p:nvSpPr>
          <p:spPr bwMode="auto">
            <a:xfrm>
              <a:off x="4712" y="799"/>
              <a:ext cx="0" cy="4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8" name="Line 54"/>
            <p:cNvSpPr>
              <a:spLocks noChangeShapeType="1"/>
            </p:cNvSpPr>
            <p:nvPr/>
          </p:nvSpPr>
          <p:spPr bwMode="auto">
            <a:xfrm>
              <a:off x="4712" y="1389"/>
              <a:ext cx="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49" name="Line 55"/>
            <p:cNvSpPr>
              <a:spLocks noChangeShapeType="1"/>
            </p:cNvSpPr>
            <p:nvPr/>
          </p:nvSpPr>
          <p:spPr bwMode="auto">
            <a:xfrm>
              <a:off x="4576" y="1298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50" name="Line 56"/>
            <p:cNvSpPr>
              <a:spLocks noChangeShapeType="1"/>
            </p:cNvSpPr>
            <p:nvPr/>
          </p:nvSpPr>
          <p:spPr bwMode="auto">
            <a:xfrm>
              <a:off x="4639" y="1389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51" name="Line 57"/>
            <p:cNvSpPr>
              <a:spLocks noChangeShapeType="1"/>
            </p:cNvSpPr>
            <p:nvPr/>
          </p:nvSpPr>
          <p:spPr bwMode="auto">
            <a:xfrm>
              <a:off x="3397" y="799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16442" name="Group 58"/>
            <p:cNvGrpSpPr/>
            <p:nvPr/>
          </p:nvGrpSpPr>
          <p:grpSpPr bwMode="auto">
            <a:xfrm>
              <a:off x="3869" y="1017"/>
              <a:ext cx="299" cy="329"/>
              <a:chOff x="2109" y="618"/>
              <a:chExt cx="299" cy="329"/>
            </a:xfrm>
          </p:grpSpPr>
          <p:sp>
            <p:nvSpPr>
              <p:cNvPr id="32853" name="Oval 59"/>
              <p:cNvSpPr>
                <a:spLocks noChangeArrowheads="1"/>
              </p:cNvSpPr>
              <p:nvPr/>
            </p:nvSpPr>
            <p:spPr bwMode="auto">
              <a:xfrm>
                <a:off x="2109" y="642"/>
                <a:ext cx="227" cy="227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54" name="Text Box 60"/>
              <p:cNvSpPr txBox="1">
                <a:spLocks noChangeArrowheads="1"/>
              </p:cNvSpPr>
              <p:nvPr/>
            </p:nvSpPr>
            <p:spPr bwMode="auto">
              <a:xfrm>
                <a:off x="2131" y="618"/>
                <a:ext cx="277" cy="329"/>
              </a:xfrm>
              <a:prstGeom prst="rect">
                <a:avLst/>
              </a:prstGeom>
              <a:noFill/>
              <a:ln w="38100"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Group 61"/>
          <p:cNvGrpSpPr/>
          <p:nvPr/>
        </p:nvGrpSpPr>
        <p:grpSpPr bwMode="auto">
          <a:xfrm>
            <a:off x="4874259" y="4174450"/>
            <a:ext cx="2836863" cy="2106613"/>
            <a:chOff x="3107" y="2296"/>
            <a:chExt cx="1787" cy="1327"/>
          </a:xfrm>
        </p:grpSpPr>
        <p:sp>
          <p:nvSpPr>
            <p:cNvPr id="32806" name="Text Box 62"/>
            <p:cNvSpPr txBox="1">
              <a:spLocks noChangeArrowheads="1"/>
            </p:cNvSpPr>
            <p:nvPr/>
          </p:nvSpPr>
          <p:spPr bwMode="auto">
            <a:xfrm rot="10800000">
              <a:off x="4059" y="3150"/>
              <a:ext cx="373" cy="329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+</a:t>
              </a:r>
              <a:endParaRPr lang="en-US" altLang="zh-CN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07" name="Text Box 63"/>
            <p:cNvSpPr txBox="1">
              <a:spLocks noChangeArrowheads="1"/>
            </p:cNvSpPr>
            <p:nvPr/>
          </p:nvSpPr>
          <p:spPr bwMode="auto">
            <a:xfrm>
              <a:off x="3289" y="2713"/>
              <a:ext cx="338" cy="329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08" name="Text Box 64"/>
            <p:cNvSpPr txBox="1">
              <a:spLocks noChangeArrowheads="1"/>
            </p:cNvSpPr>
            <p:nvPr/>
          </p:nvSpPr>
          <p:spPr bwMode="auto">
            <a:xfrm>
              <a:off x="3833" y="2684"/>
              <a:ext cx="338" cy="329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09" name="AutoShape 65"/>
            <p:cNvSpPr>
              <a:spLocks noChangeArrowheads="1"/>
            </p:cNvSpPr>
            <p:nvPr/>
          </p:nvSpPr>
          <p:spPr bwMode="auto">
            <a:xfrm>
              <a:off x="3107" y="2796"/>
              <a:ext cx="227" cy="227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810" name="Line 66"/>
            <p:cNvSpPr>
              <a:spLocks noChangeShapeType="1"/>
            </p:cNvSpPr>
            <p:nvPr/>
          </p:nvSpPr>
          <p:spPr bwMode="auto">
            <a:xfrm>
              <a:off x="3215" y="2387"/>
              <a:ext cx="0" cy="4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11" name="Line 67"/>
            <p:cNvSpPr>
              <a:spLocks noChangeShapeType="1"/>
            </p:cNvSpPr>
            <p:nvPr/>
          </p:nvSpPr>
          <p:spPr bwMode="auto">
            <a:xfrm>
              <a:off x="3215" y="3022"/>
              <a:ext cx="0" cy="40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812" name="Line 68"/>
            <p:cNvSpPr>
              <a:spLocks noChangeShapeType="1"/>
            </p:cNvSpPr>
            <p:nvPr/>
          </p:nvSpPr>
          <p:spPr bwMode="auto">
            <a:xfrm flipV="1">
              <a:off x="3215" y="3430"/>
              <a:ext cx="936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16453" name="Group 69"/>
            <p:cNvGrpSpPr/>
            <p:nvPr/>
          </p:nvGrpSpPr>
          <p:grpSpPr bwMode="auto">
            <a:xfrm>
              <a:off x="3661" y="2387"/>
              <a:ext cx="227" cy="1044"/>
              <a:chOff x="1536" y="1933"/>
              <a:chExt cx="227" cy="1044"/>
            </a:xfrm>
          </p:grpSpPr>
          <p:sp>
            <p:nvSpPr>
              <p:cNvPr id="32828" name="AutoShape 70"/>
              <p:cNvSpPr>
                <a:spLocks noChangeArrowheads="1"/>
              </p:cNvSpPr>
              <p:nvPr/>
            </p:nvSpPr>
            <p:spPr bwMode="auto">
              <a:xfrm>
                <a:off x="1536" y="2342"/>
                <a:ext cx="227" cy="22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29" name="Line 71"/>
              <p:cNvSpPr>
                <a:spLocks noChangeShapeType="1"/>
              </p:cNvSpPr>
              <p:nvPr/>
            </p:nvSpPr>
            <p:spPr bwMode="auto">
              <a:xfrm>
                <a:off x="1644" y="1933"/>
                <a:ext cx="0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30" name="Line 72"/>
              <p:cNvSpPr>
                <a:spLocks noChangeShapeType="1"/>
              </p:cNvSpPr>
              <p:nvPr/>
            </p:nvSpPr>
            <p:spPr bwMode="auto">
              <a:xfrm>
                <a:off x="1644" y="2568"/>
                <a:ext cx="0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grpSp>
          <p:nvGrpSpPr>
            <p:cNvPr id="16457" name="Group 73"/>
            <p:cNvGrpSpPr/>
            <p:nvPr/>
          </p:nvGrpSpPr>
          <p:grpSpPr bwMode="auto">
            <a:xfrm>
              <a:off x="3216" y="2296"/>
              <a:ext cx="1678" cy="1134"/>
              <a:chOff x="1701" y="1616"/>
              <a:chExt cx="1179" cy="1134"/>
            </a:xfrm>
          </p:grpSpPr>
          <p:grpSp>
            <p:nvGrpSpPr>
              <p:cNvPr id="16458" name="Group 74"/>
              <p:cNvGrpSpPr/>
              <p:nvPr/>
            </p:nvGrpSpPr>
            <p:grpSpPr bwMode="auto">
              <a:xfrm>
                <a:off x="1701" y="1616"/>
                <a:ext cx="1043" cy="108"/>
                <a:chOff x="1701" y="1616"/>
                <a:chExt cx="1043" cy="108"/>
              </a:xfrm>
            </p:grpSpPr>
            <p:sp>
              <p:nvSpPr>
                <p:cNvPr id="32824" name="Line 75"/>
                <p:cNvSpPr>
                  <a:spLocks noChangeShapeType="1"/>
                </p:cNvSpPr>
                <p:nvPr/>
              </p:nvSpPr>
              <p:spPr bwMode="auto">
                <a:xfrm>
                  <a:off x="1701" y="1706"/>
                  <a:ext cx="5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25" name="Oval 76"/>
                <p:cNvSpPr>
                  <a:spLocks noChangeArrowheads="1"/>
                </p:cNvSpPr>
                <p:nvPr/>
              </p:nvSpPr>
              <p:spPr bwMode="auto">
                <a:xfrm>
                  <a:off x="2245" y="1679"/>
                  <a:ext cx="45" cy="45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26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2290" y="1616"/>
                  <a:ext cx="227" cy="9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2827" name="Line 78"/>
                <p:cNvSpPr>
                  <a:spLocks noChangeShapeType="1"/>
                </p:cNvSpPr>
                <p:nvPr/>
              </p:nvSpPr>
              <p:spPr bwMode="auto">
                <a:xfrm>
                  <a:off x="2517" y="1697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32820" name="Line 79"/>
              <p:cNvSpPr>
                <a:spLocks noChangeShapeType="1"/>
              </p:cNvSpPr>
              <p:nvPr/>
            </p:nvSpPr>
            <p:spPr bwMode="auto">
              <a:xfrm>
                <a:off x="2744" y="1706"/>
                <a:ext cx="0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21" name="Line 80"/>
              <p:cNvSpPr>
                <a:spLocks noChangeShapeType="1"/>
              </p:cNvSpPr>
              <p:nvPr/>
            </p:nvSpPr>
            <p:spPr bwMode="auto">
              <a:xfrm>
                <a:off x="2744" y="2296"/>
                <a:ext cx="0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22" name="Line 81"/>
              <p:cNvSpPr>
                <a:spLocks noChangeShapeType="1"/>
              </p:cNvSpPr>
              <p:nvPr/>
            </p:nvSpPr>
            <p:spPr bwMode="auto">
              <a:xfrm>
                <a:off x="2608" y="2205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23" name="Line 82"/>
              <p:cNvSpPr>
                <a:spLocks noChangeShapeType="1"/>
              </p:cNvSpPr>
              <p:nvPr/>
            </p:nvSpPr>
            <p:spPr bwMode="auto">
              <a:xfrm>
                <a:off x="2671" y="2296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sp>
          <p:nvSpPr>
            <p:cNvPr id="32815" name="Line 83"/>
            <p:cNvSpPr>
              <a:spLocks noChangeShapeType="1"/>
            </p:cNvSpPr>
            <p:nvPr/>
          </p:nvSpPr>
          <p:spPr bwMode="auto">
            <a:xfrm>
              <a:off x="4377" y="3430"/>
              <a:ext cx="32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16468" name="Group 84"/>
            <p:cNvGrpSpPr/>
            <p:nvPr/>
          </p:nvGrpSpPr>
          <p:grpSpPr bwMode="auto">
            <a:xfrm>
              <a:off x="4150" y="3294"/>
              <a:ext cx="299" cy="329"/>
              <a:chOff x="2109" y="618"/>
              <a:chExt cx="299" cy="329"/>
            </a:xfrm>
          </p:grpSpPr>
          <p:sp>
            <p:nvSpPr>
              <p:cNvPr id="32817" name="Oval 85"/>
              <p:cNvSpPr>
                <a:spLocks noChangeArrowheads="1"/>
              </p:cNvSpPr>
              <p:nvPr/>
            </p:nvSpPr>
            <p:spPr bwMode="auto">
              <a:xfrm>
                <a:off x="2109" y="642"/>
                <a:ext cx="227" cy="227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18" name="Text Box 86"/>
              <p:cNvSpPr txBox="1">
                <a:spLocks noChangeArrowheads="1"/>
              </p:cNvSpPr>
              <p:nvPr/>
            </p:nvSpPr>
            <p:spPr bwMode="auto">
              <a:xfrm>
                <a:off x="2131" y="618"/>
                <a:ext cx="277" cy="329"/>
              </a:xfrm>
              <a:prstGeom prst="rect">
                <a:avLst/>
              </a:prstGeom>
              <a:noFill/>
              <a:ln w="38100"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" name="Group 87"/>
          <p:cNvGrpSpPr/>
          <p:nvPr/>
        </p:nvGrpSpPr>
        <p:grpSpPr bwMode="auto">
          <a:xfrm>
            <a:off x="842009" y="4245888"/>
            <a:ext cx="2908300" cy="1800225"/>
            <a:chOff x="295" y="2296"/>
            <a:chExt cx="1832" cy="1134"/>
          </a:xfrm>
        </p:grpSpPr>
        <p:sp>
          <p:nvSpPr>
            <p:cNvPr id="32781" name="Text Box 88"/>
            <p:cNvSpPr txBox="1">
              <a:spLocks noChangeArrowheads="1"/>
            </p:cNvSpPr>
            <p:nvPr/>
          </p:nvSpPr>
          <p:spPr bwMode="auto">
            <a:xfrm>
              <a:off x="495" y="2683"/>
              <a:ext cx="338" cy="329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782" name="Text Box 89"/>
            <p:cNvSpPr txBox="1">
              <a:spLocks noChangeArrowheads="1"/>
            </p:cNvSpPr>
            <p:nvPr/>
          </p:nvSpPr>
          <p:spPr bwMode="auto">
            <a:xfrm>
              <a:off x="1356" y="2865"/>
              <a:ext cx="338" cy="329"/>
            </a:xfrm>
            <a:prstGeom prst="rect">
              <a:avLst/>
            </a:prstGeom>
            <a:noFill/>
            <a:ln w="2857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16474" name="Group 90"/>
            <p:cNvGrpSpPr/>
            <p:nvPr/>
          </p:nvGrpSpPr>
          <p:grpSpPr bwMode="auto">
            <a:xfrm>
              <a:off x="295" y="2386"/>
              <a:ext cx="426" cy="1044"/>
              <a:chOff x="1048" y="1706"/>
              <a:chExt cx="426" cy="1044"/>
            </a:xfrm>
          </p:grpSpPr>
          <p:sp>
            <p:nvSpPr>
              <p:cNvPr id="32802" name="AutoShape 91"/>
              <p:cNvSpPr>
                <a:spLocks noChangeArrowheads="1"/>
              </p:cNvSpPr>
              <p:nvPr/>
            </p:nvSpPr>
            <p:spPr bwMode="auto">
              <a:xfrm>
                <a:off x="1048" y="2115"/>
                <a:ext cx="227" cy="22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03" name="Line 92"/>
              <p:cNvSpPr>
                <a:spLocks noChangeShapeType="1"/>
              </p:cNvSpPr>
              <p:nvPr/>
            </p:nvSpPr>
            <p:spPr bwMode="auto">
              <a:xfrm>
                <a:off x="1156" y="1706"/>
                <a:ext cx="0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04" name="Line 93"/>
              <p:cNvSpPr>
                <a:spLocks noChangeShapeType="1"/>
              </p:cNvSpPr>
              <p:nvPr/>
            </p:nvSpPr>
            <p:spPr bwMode="auto">
              <a:xfrm>
                <a:off x="1156" y="2341"/>
                <a:ext cx="0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2805" name="Line 94"/>
              <p:cNvSpPr>
                <a:spLocks noChangeShapeType="1"/>
              </p:cNvSpPr>
              <p:nvPr/>
            </p:nvSpPr>
            <p:spPr bwMode="auto">
              <a:xfrm>
                <a:off x="1156" y="1706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sp>
          <p:nvSpPr>
            <p:cNvPr id="32784" name="Line 95"/>
            <p:cNvSpPr>
              <a:spLocks noChangeShapeType="1"/>
            </p:cNvSpPr>
            <p:nvPr/>
          </p:nvSpPr>
          <p:spPr bwMode="auto">
            <a:xfrm>
              <a:off x="403" y="3430"/>
              <a:ext cx="1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85" name="AutoShape 96"/>
            <p:cNvSpPr>
              <a:spLocks noChangeArrowheads="1"/>
            </p:cNvSpPr>
            <p:nvPr/>
          </p:nvSpPr>
          <p:spPr bwMode="auto">
            <a:xfrm>
              <a:off x="1156" y="2976"/>
              <a:ext cx="227" cy="227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786" name="Line 97"/>
            <p:cNvSpPr>
              <a:spLocks noChangeShapeType="1"/>
            </p:cNvSpPr>
            <p:nvPr/>
          </p:nvSpPr>
          <p:spPr bwMode="auto">
            <a:xfrm>
              <a:off x="1265" y="2840"/>
              <a:ext cx="0" cy="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87" name="Line 98"/>
            <p:cNvSpPr>
              <a:spLocks noChangeShapeType="1"/>
            </p:cNvSpPr>
            <p:nvPr/>
          </p:nvSpPr>
          <p:spPr bwMode="auto">
            <a:xfrm>
              <a:off x="1265" y="3203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88" name="Line 99"/>
            <p:cNvSpPr>
              <a:spLocks noChangeShapeType="1"/>
            </p:cNvSpPr>
            <p:nvPr/>
          </p:nvSpPr>
          <p:spPr bwMode="auto">
            <a:xfrm>
              <a:off x="1265" y="2386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89" name="Line 100"/>
            <p:cNvSpPr>
              <a:spLocks noChangeShapeType="1"/>
            </p:cNvSpPr>
            <p:nvPr/>
          </p:nvSpPr>
          <p:spPr bwMode="auto">
            <a:xfrm>
              <a:off x="948" y="2386"/>
              <a:ext cx="5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0" name="Oval 101"/>
            <p:cNvSpPr>
              <a:spLocks noChangeArrowheads="1"/>
            </p:cNvSpPr>
            <p:nvPr/>
          </p:nvSpPr>
          <p:spPr bwMode="auto">
            <a:xfrm>
              <a:off x="1492" y="2359"/>
              <a:ext cx="45" cy="4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2791" name="Line 102"/>
            <p:cNvSpPr>
              <a:spLocks noChangeShapeType="1"/>
            </p:cNvSpPr>
            <p:nvPr/>
          </p:nvSpPr>
          <p:spPr bwMode="auto">
            <a:xfrm flipV="1">
              <a:off x="1537" y="2296"/>
              <a:ext cx="227" cy="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2" name="Line 103"/>
            <p:cNvSpPr>
              <a:spLocks noChangeShapeType="1"/>
            </p:cNvSpPr>
            <p:nvPr/>
          </p:nvSpPr>
          <p:spPr bwMode="auto">
            <a:xfrm>
              <a:off x="1764" y="2377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3" name="Line 104"/>
            <p:cNvSpPr>
              <a:spLocks noChangeShapeType="1"/>
            </p:cNvSpPr>
            <p:nvPr/>
          </p:nvSpPr>
          <p:spPr bwMode="auto">
            <a:xfrm>
              <a:off x="1991" y="2386"/>
              <a:ext cx="0" cy="4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4" name="Line 105"/>
            <p:cNvSpPr>
              <a:spLocks noChangeShapeType="1"/>
            </p:cNvSpPr>
            <p:nvPr/>
          </p:nvSpPr>
          <p:spPr bwMode="auto">
            <a:xfrm>
              <a:off x="1991" y="2976"/>
              <a:ext cx="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5" name="Line 106"/>
            <p:cNvSpPr>
              <a:spLocks noChangeShapeType="1"/>
            </p:cNvSpPr>
            <p:nvPr/>
          </p:nvSpPr>
          <p:spPr bwMode="auto">
            <a:xfrm>
              <a:off x="1855" y="2885"/>
              <a:ext cx="2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6" name="Line 107"/>
            <p:cNvSpPr>
              <a:spLocks noChangeShapeType="1"/>
            </p:cNvSpPr>
            <p:nvPr/>
          </p:nvSpPr>
          <p:spPr bwMode="auto">
            <a:xfrm>
              <a:off x="1918" y="2976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2797" name="Line 108"/>
            <p:cNvSpPr>
              <a:spLocks noChangeShapeType="1"/>
            </p:cNvSpPr>
            <p:nvPr/>
          </p:nvSpPr>
          <p:spPr bwMode="auto">
            <a:xfrm>
              <a:off x="676" y="2386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16493" name="Group 109"/>
            <p:cNvGrpSpPr/>
            <p:nvPr/>
          </p:nvGrpSpPr>
          <p:grpSpPr bwMode="auto">
            <a:xfrm>
              <a:off x="1147" y="2577"/>
              <a:ext cx="299" cy="329"/>
              <a:chOff x="2109" y="618"/>
              <a:chExt cx="299" cy="329"/>
            </a:xfrm>
          </p:grpSpPr>
          <p:sp>
            <p:nvSpPr>
              <p:cNvPr id="32800" name="Oval 110"/>
              <p:cNvSpPr>
                <a:spLocks noChangeArrowheads="1"/>
              </p:cNvSpPr>
              <p:nvPr/>
            </p:nvSpPr>
            <p:spPr bwMode="auto">
              <a:xfrm>
                <a:off x="2109" y="642"/>
                <a:ext cx="227" cy="227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801" name="Text Box 111"/>
              <p:cNvSpPr txBox="1">
                <a:spLocks noChangeArrowheads="1"/>
              </p:cNvSpPr>
              <p:nvPr/>
            </p:nvSpPr>
            <p:spPr bwMode="auto">
              <a:xfrm>
                <a:off x="2131" y="618"/>
                <a:ext cx="277" cy="329"/>
              </a:xfrm>
              <a:prstGeom prst="rect">
                <a:avLst/>
              </a:prstGeom>
              <a:noFill/>
              <a:ln w="38100">
                <a:noFill/>
                <a:miter lim="800000"/>
              </a:ln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799" name="Text Box 112"/>
            <p:cNvSpPr txBox="1">
              <a:spLocks noChangeArrowheads="1"/>
            </p:cNvSpPr>
            <p:nvPr/>
          </p:nvSpPr>
          <p:spPr bwMode="auto">
            <a:xfrm>
              <a:off x="975" y="2317"/>
              <a:ext cx="320" cy="600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-  +</a:t>
              </a:r>
              <a:endParaRPr lang="en-US" altLang="zh-CN" sz="2800" b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58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78280" y="2315845"/>
            <a:ext cx="63639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1．知道电流有强弱． 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2．能说出电流的强弱． 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3．了解电流的单位． 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4．会使用电流表测电流，提高学生的动脑动手能力．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393065" y="1307465"/>
            <a:ext cx="8593455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如图所示，已知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，则通过灯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L2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的电流是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______A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214266" y="3473351"/>
            <a:ext cx="2736850" cy="2546350"/>
            <a:chOff x="1610" y="2341"/>
            <a:chExt cx="1724" cy="1604"/>
          </a:xfrm>
        </p:grpSpPr>
        <p:grpSp>
          <p:nvGrpSpPr>
            <p:cNvPr id="17412" name="Group 4"/>
            <p:cNvGrpSpPr/>
            <p:nvPr/>
          </p:nvGrpSpPr>
          <p:grpSpPr bwMode="auto">
            <a:xfrm>
              <a:off x="1610" y="3612"/>
              <a:ext cx="1724" cy="227"/>
              <a:chOff x="1655" y="73"/>
              <a:chExt cx="1406" cy="227"/>
            </a:xfrm>
          </p:grpSpPr>
          <p:grpSp>
            <p:nvGrpSpPr>
              <p:cNvPr id="17413" name="Group 5"/>
              <p:cNvGrpSpPr/>
              <p:nvPr/>
            </p:nvGrpSpPr>
            <p:grpSpPr bwMode="auto">
              <a:xfrm>
                <a:off x="1655" y="119"/>
                <a:ext cx="1043" cy="108"/>
                <a:chOff x="1701" y="1616"/>
                <a:chExt cx="1043" cy="108"/>
              </a:xfrm>
            </p:grpSpPr>
            <p:sp>
              <p:nvSpPr>
                <p:cNvPr id="34850" name="Line 6"/>
                <p:cNvSpPr>
                  <a:spLocks noChangeShapeType="1"/>
                </p:cNvSpPr>
                <p:nvPr/>
              </p:nvSpPr>
              <p:spPr bwMode="auto">
                <a:xfrm>
                  <a:off x="1701" y="1706"/>
                  <a:ext cx="5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4851" name="Oval 7"/>
                <p:cNvSpPr>
                  <a:spLocks noChangeArrowheads="1"/>
                </p:cNvSpPr>
                <p:nvPr/>
              </p:nvSpPr>
              <p:spPr bwMode="auto">
                <a:xfrm>
                  <a:off x="2245" y="1679"/>
                  <a:ext cx="45" cy="45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852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2290" y="1616"/>
                  <a:ext cx="228" cy="9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  <p:sp>
              <p:nvSpPr>
                <p:cNvPr id="34853" name="Line 9"/>
                <p:cNvSpPr>
                  <a:spLocks noChangeShapeType="1"/>
                </p:cNvSpPr>
                <p:nvPr/>
              </p:nvSpPr>
              <p:spPr bwMode="auto">
                <a:xfrm>
                  <a:off x="2517" y="1697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800">
                    <a:latin typeface="+mn-ea"/>
                    <a:ea typeface="+mn-ea"/>
                  </a:endParaRPr>
                </a:p>
              </p:txBody>
            </p:sp>
          </p:grpSp>
          <p:sp>
            <p:nvSpPr>
              <p:cNvPr id="34847" name="Line 10"/>
              <p:cNvSpPr>
                <a:spLocks noChangeShapeType="1"/>
              </p:cNvSpPr>
              <p:nvPr/>
            </p:nvSpPr>
            <p:spPr bwMode="auto">
              <a:xfrm>
                <a:off x="2699" y="119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48" name="Line 11"/>
              <p:cNvSpPr>
                <a:spLocks noChangeShapeType="1"/>
              </p:cNvSpPr>
              <p:nvPr/>
            </p:nvSpPr>
            <p:spPr bwMode="auto">
              <a:xfrm>
                <a:off x="2789" y="73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49" name="Line 12"/>
              <p:cNvSpPr>
                <a:spLocks noChangeShapeType="1"/>
              </p:cNvSpPr>
              <p:nvPr/>
            </p:nvSpPr>
            <p:spPr bwMode="auto">
              <a:xfrm>
                <a:off x="2789" y="192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grpSp>
          <p:nvGrpSpPr>
            <p:cNvPr id="17421" name="Group 13"/>
            <p:cNvGrpSpPr/>
            <p:nvPr/>
          </p:nvGrpSpPr>
          <p:grpSpPr bwMode="auto">
            <a:xfrm>
              <a:off x="1610" y="2784"/>
              <a:ext cx="1405" cy="229"/>
              <a:chOff x="1610" y="2784"/>
              <a:chExt cx="1405" cy="229"/>
            </a:xfrm>
          </p:grpSpPr>
          <p:sp>
            <p:nvSpPr>
              <p:cNvPr id="34841" name="AutoShape 14"/>
              <p:cNvSpPr>
                <a:spLocks noChangeArrowheads="1"/>
              </p:cNvSpPr>
              <p:nvPr/>
            </p:nvSpPr>
            <p:spPr bwMode="auto">
              <a:xfrm>
                <a:off x="1881" y="2784"/>
                <a:ext cx="227" cy="22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842" name="Line 15"/>
              <p:cNvSpPr>
                <a:spLocks noChangeShapeType="1"/>
              </p:cNvSpPr>
              <p:nvPr/>
            </p:nvSpPr>
            <p:spPr bwMode="auto">
              <a:xfrm>
                <a:off x="2108" y="2893"/>
                <a:ext cx="31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43" name="Line 16"/>
              <p:cNvSpPr>
                <a:spLocks noChangeShapeType="1"/>
              </p:cNvSpPr>
              <p:nvPr/>
            </p:nvSpPr>
            <p:spPr bwMode="auto">
              <a:xfrm>
                <a:off x="2653" y="2893"/>
                <a:ext cx="3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44" name="Line 17"/>
              <p:cNvSpPr>
                <a:spLocks noChangeShapeType="1"/>
              </p:cNvSpPr>
              <p:nvPr/>
            </p:nvSpPr>
            <p:spPr bwMode="auto">
              <a:xfrm flipH="1">
                <a:off x="1610" y="2894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45" name="AutoShape 18"/>
              <p:cNvSpPr>
                <a:spLocks noChangeArrowheads="1"/>
              </p:cNvSpPr>
              <p:nvPr/>
            </p:nvSpPr>
            <p:spPr bwMode="auto">
              <a:xfrm rot="5400000">
                <a:off x="2426" y="2786"/>
                <a:ext cx="227" cy="22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824" name="Line 19"/>
            <p:cNvSpPr>
              <a:spLocks noChangeShapeType="1"/>
            </p:cNvSpPr>
            <p:nvPr/>
          </p:nvSpPr>
          <p:spPr bwMode="auto">
            <a:xfrm rot="5400000" flipH="1">
              <a:off x="2086" y="2682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25" name="Line 20"/>
            <p:cNvSpPr>
              <a:spLocks noChangeShapeType="1"/>
            </p:cNvSpPr>
            <p:nvPr/>
          </p:nvSpPr>
          <p:spPr bwMode="auto">
            <a:xfrm rot="10800000" flipV="1">
              <a:off x="2881" y="2478"/>
              <a:ext cx="453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26" name="Line 21"/>
            <p:cNvSpPr>
              <a:spLocks noChangeShapeType="1"/>
            </p:cNvSpPr>
            <p:nvPr/>
          </p:nvSpPr>
          <p:spPr bwMode="auto">
            <a:xfrm rot="10800000">
              <a:off x="2292" y="2487"/>
              <a:ext cx="362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27" name="Line 22"/>
            <p:cNvSpPr>
              <a:spLocks noChangeShapeType="1"/>
            </p:cNvSpPr>
            <p:nvPr/>
          </p:nvSpPr>
          <p:spPr bwMode="auto">
            <a:xfrm>
              <a:off x="2381" y="3385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28" name="Line 23"/>
            <p:cNvSpPr>
              <a:spLocks noChangeShapeType="1"/>
            </p:cNvSpPr>
            <p:nvPr/>
          </p:nvSpPr>
          <p:spPr bwMode="auto">
            <a:xfrm>
              <a:off x="3016" y="2886"/>
              <a:ext cx="0" cy="4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29" name="Line 24"/>
            <p:cNvSpPr>
              <a:spLocks noChangeShapeType="1"/>
            </p:cNvSpPr>
            <p:nvPr/>
          </p:nvSpPr>
          <p:spPr bwMode="auto">
            <a:xfrm>
              <a:off x="1610" y="2886"/>
              <a:ext cx="0" cy="8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30" name="Line 25"/>
            <p:cNvSpPr>
              <a:spLocks noChangeShapeType="1"/>
            </p:cNvSpPr>
            <p:nvPr/>
          </p:nvSpPr>
          <p:spPr bwMode="auto">
            <a:xfrm flipH="1">
              <a:off x="1610" y="3385"/>
              <a:ext cx="5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sp>
          <p:nvSpPr>
            <p:cNvPr id="34831" name="Line 26"/>
            <p:cNvSpPr>
              <a:spLocks noChangeShapeType="1"/>
            </p:cNvSpPr>
            <p:nvPr/>
          </p:nvSpPr>
          <p:spPr bwMode="auto">
            <a:xfrm>
              <a:off x="3334" y="2478"/>
              <a:ext cx="0" cy="12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sz="2800">
                <a:latin typeface="+mn-ea"/>
                <a:ea typeface="+mn-ea"/>
              </a:endParaRPr>
            </a:p>
          </p:txBody>
        </p:sp>
        <p:grpSp>
          <p:nvGrpSpPr>
            <p:cNvPr id="17435" name="Group 27"/>
            <p:cNvGrpSpPr/>
            <p:nvPr/>
          </p:nvGrpSpPr>
          <p:grpSpPr bwMode="auto">
            <a:xfrm>
              <a:off x="2653" y="2341"/>
              <a:ext cx="283" cy="329"/>
              <a:chOff x="930" y="1888"/>
              <a:chExt cx="283" cy="329"/>
            </a:xfrm>
          </p:grpSpPr>
          <p:sp>
            <p:nvSpPr>
              <p:cNvPr id="34839" name="Oval 28"/>
              <p:cNvSpPr>
                <a:spLocks noChangeArrowheads="1"/>
              </p:cNvSpPr>
              <p:nvPr/>
            </p:nvSpPr>
            <p:spPr bwMode="auto">
              <a:xfrm>
                <a:off x="930" y="1912"/>
                <a:ext cx="227" cy="22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840" name="Text Box 29"/>
              <p:cNvSpPr txBox="1">
                <a:spLocks noChangeArrowheads="1"/>
              </p:cNvSpPr>
              <p:nvPr/>
            </p:nvSpPr>
            <p:spPr bwMode="auto">
              <a:xfrm>
                <a:off x="930" y="1888"/>
                <a:ext cx="283" cy="329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2</a:t>
                </a:r>
                <a:endParaRPr lang="en-US" altLang="zh-CN" sz="2800" b="1" baseline="-250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438" name="Group 30"/>
            <p:cNvGrpSpPr/>
            <p:nvPr/>
          </p:nvGrpSpPr>
          <p:grpSpPr bwMode="auto">
            <a:xfrm>
              <a:off x="2154" y="3249"/>
              <a:ext cx="283" cy="329"/>
              <a:chOff x="930" y="1888"/>
              <a:chExt cx="283" cy="329"/>
            </a:xfrm>
          </p:grpSpPr>
          <p:sp>
            <p:nvSpPr>
              <p:cNvPr id="34837" name="Oval 31"/>
              <p:cNvSpPr>
                <a:spLocks noChangeArrowheads="1"/>
              </p:cNvSpPr>
              <p:nvPr/>
            </p:nvSpPr>
            <p:spPr bwMode="auto">
              <a:xfrm>
                <a:off x="930" y="1912"/>
                <a:ext cx="227" cy="22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838" name="Text Box 32"/>
              <p:cNvSpPr txBox="1">
                <a:spLocks noChangeArrowheads="1"/>
              </p:cNvSpPr>
              <p:nvPr/>
            </p:nvSpPr>
            <p:spPr bwMode="auto">
              <a:xfrm>
                <a:off x="930" y="1888"/>
                <a:ext cx="283" cy="329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b="1"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="1" baseline="-2500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1</a:t>
                </a:r>
                <a:endParaRPr lang="en-US" altLang="zh-CN" sz="2800" b="1" baseline="-250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4834" name="Text Box 33"/>
            <p:cNvSpPr txBox="1">
              <a:spLocks noChangeArrowheads="1"/>
            </p:cNvSpPr>
            <p:nvPr/>
          </p:nvSpPr>
          <p:spPr bwMode="auto">
            <a:xfrm>
              <a:off x="2426" y="2976"/>
              <a:ext cx="338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4835" name="Text Box 34"/>
            <p:cNvSpPr txBox="1">
              <a:spLocks noChangeArrowheads="1"/>
            </p:cNvSpPr>
            <p:nvPr/>
          </p:nvSpPr>
          <p:spPr bwMode="auto">
            <a:xfrm>
              <a:off x="1837" y="2976"/>
              <a:ext cx="338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4836" name="Text Box 35"/>
            <p:cNvSpPr txBox="1">
              <a:spLocks noChangeArrowheads="1"/>
            </p:cNvSpPr>
            <p:nvPr/>
          </p:nvSpPr>
          <p:spPr bwMode="auto">
            <a:xfrm>
              <a:off x="2323" y="3616"/>
              <a:ext cx="24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860" name="Text Box 36"/>
          <p:cNvSpPr txBox="1">
            <a:spLocks noChangeArrowheads="1"/>
          </p:cNvSpPr>
          <p:nvPr/>
        </p:nvSpPr>
        <p:spPr bwMode="auto">
          <a:xfrm>
            <a:off x="3902606" y="1969671"/>
            <a:ext cx="7270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0.7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7861" name="Text Box 37"/>
          <p:cNvSpPr txBox="1">
            <a:spLocks noChangeArrowheads="1"/>
          </p:cNvSpPr>
          <p:nvPr/>
        </p:nvSpPr>
        <p:spPr bwMode="auto">
          <a:xfrm>
            <a:off x="7677046" y="1969671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78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78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7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78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78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7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60" grpId="0"/>
      <p:bldP spid="778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4" name="TextBox 8"/>
          <p:cNvSpPr txBox="1">
            <a:spLocks noChangeArrowheads="1"/>
          </p:cNvSpPr>
          <p:nvPr/>
        </p:nvSpPr>
        <p:spPr bwMode="auto">
          <a:xfrm>
            <a:off x="358775" y="939165"/>
            <a:ext cx="848360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6.</a:t>
            </a:r>
            <a:r>
              <a:rPr lang="zh-CN" altLang="en-US" sz="2800" b="1" dirty="0">
                <a:latin typeface="Times New Roman" panose="02020603050405020304" pitchFamily="18" charset="0"/>
              </a:rPr>
              <a:t>在图所示的电路中，电流表</a:t>
            </a: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的示数为</a:t>
            </a:r>
            <a:r>
              <a:rPr lang="en-US" altLang="zh-CN" sz="2800" b="1" dirty="0">
                <a:latin typeface="Times New Roman" panose="02020603050405020304" pitchFamily="18" charset="0"/>
              </a:rPr>
              <a:t>1.2 A</a:t>
            </a:r>
            <a:r>
              <a:rPr lang="zh-CN" altLang="en-US" sz="2800" b="1" dirty="0">
                <a:latin typeface="Times New Roman" panose="02020603050405020304" pitchFamily="18" charset="0"/>
              </a:rPr>
              <a:t>，电流表</a:t>
            </a: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的示数为</a:t>
            </a:r>
            <a:r>
              <a:rPr lang="en-US" altLang="zh-CN" sz="2800" b="1" dirty="0">
                <a:latin typeface="Times New Roman" panose="02020603050405020304" pitchFamily="18" charset="0"/>
              </a:rPr>
              <a:t>0.5 A</a:t>
            </a:r>
            <a:r>
              <a:rPr lang="zh-CN" altLang="en-US" sz="2800" b="1" dirty="0">
                <a:latin typeface="Times New Roman" panose="02020603050405020304" pitchFamily="18" charset="0"/>
              </a:rPr>
              <a:t>。求：通过灯泡</a:t>
            </a:r>
            <a:r>
              <a:rPr lang="en-US" altLang="zh-CN" sz="2800" b="1" dirty="0"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的电流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和通过灯泡</a:t>
            </a:r>
            <a:r>
              <a:rPr lang="en-US" altLang="zh-CN" sz="2800" b="1" dirty="0"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的电流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。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grpSp>
        <p:nvGrpSpPr>
          <p:cNvPr id="18435" name="Group 3"/>
          <p:cNvGrpSpPr/>
          <p:nvPr/>
        </p:nvGrpSpPr>
        <p:grpSpPr bwMode="auto">
          <a:xfrm>
            <a:off x="2270746" y="2980373"/>
            <a:ext cx="4429125" cy="2513012"/>
            <a:chOff x="0" y="0"/>
            <a:chExt cx="3380" cy="1946"/>
          </a:xfrm>
        </p:grpSpPr>
        <p:pic>
          <p:nvPicPr>
            <p:cNvPr id="18436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2426" y="255"/>
              <a:ext cx="79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7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1110" y="0"/>
              <a:ext cx="1202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38" name="Group 6"/>
            <p:cNvGrpSpPr/>
            <p:nvPr/>
          </p:nvGrpSpPr>
          <p:grpSpPr bwMode="auto">
            <a:xfrm>
              <a:off x="114" y="1204"/>
              <a:ext cx="748" cy="567"/>
              <a:chOff x="0" y="0"/>
              <a:chExt cx="748" cy="567"/>
            </a:xfrm>
          </p:grpSpPr>
          <p:pic>
            <p:nvPicPr>
              <p:cNvPr id="18439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0" y="45"/>
                <a:ext cx="748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0" name="Text Box 8"/>
              <p:cNvSpPr txBox="1">
                <a:spLocks noChangeArrowheads="1"/>
              </p:cNvSpPr>
              <p:nvPr/>
            </p:nvSpPr>
            <p:spPr bwMode="auto">
              <a:xfrm>
                <a:off x="385" y="0"/>
                <a:ext cx="339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2</a:t>
                </a:r>
                <a:endParaRPr lang="en-US" altLang="zh-CN" b="1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8441" name="Group 9"/>
            <p:cNvGrpSpPr/>
            <p:nvPr/>
          </p:nvGrpSpPr>
          <p:grpSpPr bwMode="auto">
            <a:xfrm>
              <a:off x="114" y="454"/>
              <a:ext cx="748" cy="590"/>
              <a:chOff x="0" y="0"/>
              <a:chExt cx="748" cy="590"/>
            </a:xfrm>
          </p:grpSpPr>
          <p:pic>
            <p:nvPicPr>
              <p:cNvPr id="18442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0" y="68"/>
                <a:ext cx="748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3" name="Text Box 11"/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317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b="1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8444" name="Group 12"/>
            <p:cNvGrpSpPr/>
            <p:nvPr/>
          </p:nvGrpSpPr>
          <p:grpSpPr bwMode="auto">
            <a:xfrm>
              <a:off x="1224" y="981"/>
              <a:ext cx="767" cy="907"/>
              <a:chOff x="0" y="0"/>
              <a:chExt cx="767" cy="907"/>
            </a:xfrm>
          </p:grpSpPr>
          <p:sp>
            <p:nvSpPr>
              <p:cNvPr id="18445" name="未知"/>
              <p:cNvSpPr/>
              <p:nvPr/>
            </p:nvSpPr>
            <p:spPr bwMode="auto">
              <a:xfrm>
                <a:off x="148" y="324"/>
                <a:ext cx="532" cy="226"/>
              </a:xfrm>
              <a:custGeom>
                <a:avLst/>
                <a:gdLst>
                  <a:gd name="T0" fmla="*/ 0 w 546"/>
                  <a:gd name="T1" fmla="*/ 0 h 234"/>
                  <a:gd name="T2" fmla="*/ 166 w 546"/>
                  <a:gd name="T3" fmla="*/ 40 h 234"/>
                  <a:gd name="T4" fmla="*/ 216 w 546"/>
                  <a:gd name="T5" fmla="*/ 179 h 234"/>
                  <a:gd name="T6" fmla="*/ 518 w 546"/>
                  <a:gd name="T7" fmla="*/ 218 h 2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6"/>
                  <a:gd name="T13" fmla="*/ 0 h 234"/>
                  <a:gd name="T14" fmla="*/ 546 w 546"/>
                  <a:gd name="T15" fmla="*/ 234 h 2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6" h="234">
                    <a:moveTo>
                      <a:pt x="0" y="0"/>
                    </a:moveTo>
                    <a:cubicBezTo>
                      <a:pt x="68" y="5"/>
                      <a:pt x="136" y="10"/>
                      <a:pt x="174" y="42"/>
                    </a:cubicBezTo>
                    <a:cubicBezTo>
                      <a:pt x="212" y="74"/>
                      <a:pt x="166" y="160"/>
                      <a:pt x="228" y="192"/>
                    </a:cubicBezTo>
                    <a:cubicBezTo>
                      <a:pt x="290" y="224"/>
                      <a:pt x="418" y="229"/>
                      <a:pt x="546" y="234"/>
                    </a:cubicBezTo>
                  </a:path>
                </a:pathLst>
              </a:custGeom>
              <a:noFill/>
              <a:ln w="9525" cmpd="sng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8446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0" y="0"/>
                <a:ext cx="767" cy="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7" name="Rectangle 15"/>
              <p:cNvSpPr>
                <a:spLocks noChangeArrowheads="1"/>
              </p:cNvSpPr>
              <p:nvPr/>
            </p:nvSpPr>
            <p:spPr bwMode="auto">
              <a:xfrm>
                <a:off x="340" y="204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8448" name="Text Box 16"/>
              <p:cNvSpPr txBox="1">
                <a:spLocks noChangeArrowheads="1"/>
              </p:cNvSpPr>
              <p:nvPr/>
            </p:nvSpPr>
            <p:spPr bwMode="auto">
              <a:xfrm>
                <a:off x="295" y="181"/>
                <a:ext cx="227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2</a:t>
                </a:r>
                <a:endParaRPr lang="en-US" altLang="zh-CN" b="1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8449" name="Group 17"/>
            <p:cNvGrpSpPr/>
            <p:nvPr/>
          </p:nvGrpSpPr>
          <p:grpSpPr bwMode="auto">
            <a:xfrm>
              <a:off x="2245" y="953"/>
              <a:ext cx="767" cy="907"/>
              <a:chOff x="0" y="0"/>
              <a:chExt cx="767" cy="907"/>
            </a:xfrm>
          </p:grpSpPr>
          <p:pic>
            <p:nvPicPr>
              <p:cNvPr id="18450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0" y="0"/>
                <a:ext cx="767" cy="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1" name="Rectangle 19"/>
              <p:cNvSpPr>
                <a:spLocks noChangeArrowheads="1"/>
              </p:cNvSpPr>
              <p:nvPr/>
            </p:nvSpPr>
            <p:spPr bwMode="auto">
              <a:xfrm>
                <a:off x="340" y="227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8452" name="Text Box 20"/>
              <p:cNvSpPr txBox="1">
                <a:spLocks noChangeArrowheads="1"/>
              </p:cNvSpPr>
              <p:nvPr/>
            </p:nvSpPr>
            <p:spPr bwMode="auto">
              <a:xfrm>
                <a:off x="294" y="182"/>
                <a:ext cx="227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b="1">
                    <a:latin typeface="Times New Roman" panose="02020603050405020304" pitchFamily="18" charset="0"/>
                  </a:rPr>
                  <a:t>A</a:t>
                </a:r>
                <a:r>
                  <a:rPr lang="en-US" altLang="zh-CN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b="1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8453" name="未知"/>
            <p:cNvSpPr/>
            <p:nvPr/>
          </p:nvSpPr>
          <p:spPr bwMode="auto">
            <a:xfrm>
              <a:off x="136" y="278"/>
              <a:ext cx="1081" cy="642"/>
            </a:xfrm>
            <a:custGeom>
              <a:avLst/>
              <a:gdLst>
                <a:gd name="T0" fmla="*/ 1081 w 1081"/>
                <a:gd name="T1" fmla="*/ 15 h 642"/>
                <a:gd name="T2" fmla="*/ 877 w 1081"/>
                <a:gd name="T3" fmla="*/ 15 h 642"/>
                <a:gd name="T4" fmla="*/ 378 w 1081"/>
                <a:gd name="T5" fmla="*/ 106 h 642"/>
                <a:gd name="T6" fmla="*/ 61 w 1081"/>
                <a:gd name="T7" fmla="*/ 242 h 642"/>
                <a:gd name="T8" fmla="*/ 15 w 1081"/>
                <a:gd name="T9" fmla="*/ 582 h 642"/>
                <a:gd name="T10" fmla="*/ 151 w 1081"/>
                <a:gd name="T11" fmla="*/ 605 h 6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1"/>
                <a:gd name="T19" fmla="*/ 0 h 642"/>
                <a:gd name="T20" fmla="*/ 1081 w 1081"/>
                <a:gd name="T21" fmla="*/ 642 h 6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1" h="642">
                  <a:moveTo>
                    <a:pt x="1081" y="15"/>
                  </a:moveTo>
                  <a:cubicBezTo>
                    <a:pt x="1037" y="7"/>
                    <a:pt x="994" y="0"/>
                    <a:pt x="877" y="15"/>
                  </a:cubicBezTo>
                  <a:cubicBezTo>
                    <a:pt x="760" y="30"/>
                    <a:pt x="514" y="68"/>
                    <a:pt x="378" y="106"/>
                  </a:cubicBezTo>
                  <a:cubicBezTo>
                    <a:pt x="242" y="144"/>
                    <a:pt x="121" y="163"/>
                    <a:pt x="61" y="242"/>
                  </a:cubicBezTo>
                  <a:cubicBezTo>
                    <a:pt x="1" y="321"/>
                    <a:pt x="0" y="522"/>
                    <a:pt x="15" y="582"/>
                  </a:cubicBezTo>
                  <a:cubicBezTo>
                    <a:pt x="30" y="642"/>
                    <a:pt x="90" y="623"/>
                    <a:pt x="151" y="60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未知"/>
            <p:cNvSpPr/>
            <p:nvPr/>
          </p:nvSpPr>
          <p:spPr bwMode="auto">
            <a:xfrm>
              <a:off x="0" y="891"/>
              <a:ext cx="265" cy="744"/>
            </a:xfrm>
            <a:custGeom>
              <a:avLst/>
              <a:gdLst>
                <a:gd name="T0" fmla="*/ 242 w 265"/>
                <a:gd name="T1" fmla="*/ 0 h 744"/>
                <a:gd name="T2" fmla="*/ 106 w 265"/>
                <a:gd name="T3" fmla="*/ 68 h 744"/>
                <a:gd name="T4" fmla="*/ 15 w 265"/>
                <a:gd name="T5" fmla="*/ 294 h 744"/>
                <a:gd name="T6" fmla="*/ 15 w 265"/>
                <a:gd name="T7" fmla="*/ 453 h 744"/>
                <a:gd name="T8" fmla="*/ 61 w 265"/>
                <a:gd name="T9" fmla="*/ 612 h 744"/>
                <a:gd name="T10" fmla="*/ 129 w 265"/>
                <a:gd name="T11" fmla="*/ 725 h 744"/>
                <a:gd name="T12" fmla="*/ 265 w 265"/>
                <a:gd name="T13" fmla="*/ 725 h 7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744"/>
                <a:gd name="T23" fmla="*/ 265 w 265"/>
                <a:gd name="T24" fmla="*/ 744 h 7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744">
                  <a:moveTo>
                    <a:pt x="242" y="0"/>
                  </a:moveTo>
                  <a:cubicBezTo>
                    <a:pt x="193" y="9"/>
                    <a:pt x="144" y="19"/>
                    <a:pt x="106" y="68"/>
                  </a:cubicBezTo>
                  <a:cubicBezTo>
                    <a:pt x="68" y="117"/>
                    <a:pt x="30" y="230"/>
                    <a:pt x="15" y="294"/>
                  </a:cubicBezTo>
                  <a:cubicBezTo>
                    <a:pt x="0" y="358"/>
                    <a:pt x="7" y="400"/>
                    <a:pt x="15" y="453"/>
                  </a:cubicBezTo>
                  <a:cubicBezTo>
                    <a:pt x="23" y="506"/>
                    <a:pt x="42" y="567"/>
                    <a:pt x="61" y="612"/>
                  </a:cubicBezTo>
                  <a:cubicBezTo>
                    <a:pt x="80" y="657"/>
                    <a:pt x="95" y="706"/>
                    <a:pt x="129" y="725"/>
                  </a:cubicBezTo>
                  <a:cubicBezTo>
                    <a:pt x="163" y="744"/>
                    <a:pt x="214" y="734"/>
                    <a:pt x="265" y="725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未知"/>
            <p:cNvSpPr/>
            <p:nvPr/>
          </p:nvSpPr>
          <p:spPr bwMode="auto">
            <a:xfrm>
              <a:off x="725" y="1600"/>
              <a:ext cx="689" cy="167"/>
            </a:xfrm>
            <a:custGeom>
              <a:avLst/>
              <a:gdLst>
                <a:gd name="T0" fmla="*/ 0 w 689"/>
                <a:gd name="T1" fmla="*/ 26 h 167"/>
                <a:gd name="T2" fmla="*/ 153 w 689"/>
                <a:gd name="T3" fmla="*/ 165 h 167"/>
                <a:gd name="T4" fmla="*/ 297 w 689"/>
                <a:gd name="T5" fmla="*/ 37 h 167"/>
                <a:gd name="T6" fmla="*/ 442 w 689"/>
                <a:gd name="T7" fmla="*/ 5 h 167"/>
                <a:gd name="T8" fmla="*/ 606 w 689"/>
                <a:gd name="T9" fmla="*/ 70 h 167"/>
                <a:gd name="T10" fmla="*/ 689 w 689"/>
                <a:gd name="T11" fmla="*/ 37 h 1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9"/>
                <a:gd name="T19" fmla="*/ 0 h 167"/>
                <a:gd name="T20" fmla="*/ 689 w 689"/>
                <a:gd name="T21" fmla="*/ 167 h 1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9" h="167">
                  <a:moveTo>
                    <a:pt x="0" y="26"/>
                  </a:moveTo>
                  <a:cubicBezTo>
                    <a:pt x="26" y="50"/>
                    <a:pt x="104" y="163"/>
                    <a:pt x="153" y="165"/>
                  </a:cubicBezTo>
                  <a:cubicBezTo>
                    <a:pt x="202" y="167"/>
                    <a:pt x="249" y="64"/>
                    <a:pt x="297" y="37"/>
                  </a:cubicBezTo>
                  <a:cubicBezTo>
                    <a:pt x="345" y="10"/>
                    <a:pt x="390" y="0"/>
                    <a:pt x="442" y="5"/>
                  </a:cubicBezTo>
                  <a:cubicBezTo>
                    <a:pt x="494" y="10"/>
                    <a:pt x="565" y="64"/>
                    <a:pt x="606" y="70"/>
                  </a:cubicBezTo>
                  <a:cubicBezTo>
                    <a:pt x="647" y="75"/>
                    <a:pt x="668" y="56"/>
                    <a:pt x="689" y="37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未知"/>
            <p:cNvSpPr/>
            <p:nvPr/>
          </p:nvSpPr>
          <p:spPr bwMode="auto">
            <a:xfrm>
              <a:off x="1622" y="1642"/>
              <a:ext cx="832" cy="304"/>
            </a:xfrm>
            <a:custGeom>
              <a:avLst/>
              <a:gdLst>
                <a:gd name="T0" fmla="*/ 0 w 832"/>
                <a:gd name="T1" fmla="*/ 42 h 304"/>
                <a:gd name="T2" fmla="*/ 37 w 832"/>
                <a:gd name="T3" fmla="*/ 176 h 304"/>
                <a:gd name="T4" fmla="*/ 143 w 832"/>
                <a:gd name="T5" fmla="*/ 289 h 304"/>
                <a:gd name="T6" fmla="*/ 468 w 832"/>
                <a:gd name="T7" fmla="*/ 269 h 304"/>
                <a:gd name="T8" fmla="*/ 554 w 832"/>
                <a:gd name="T9" fmla="*/ 84 h 304"/>
                <a:gd name="T10" fmla="*/ 746 w 832"/>
                <a:gd name="T11" fmla="*/ 11 h 304"/>
                <a:gd name="T12" fmla="*/ 832 w 832"/>
                <a:gd name="T13" fmla="*/ 18 h 3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04"/>
                <a:gd name="T23" fmla="*/ 832 w 832"/>
                <a:gd name="T24" fmla="*/ 304 h 3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04">
                  <a:moveTo>
                    <a:pt x="0" y="42"/>
                  </a:moveTo>
                  <a:cubicBezTo>
                    <a:pt x="6" y="64"/>
                    <a:pt x="13" y="135"/>
                    <a:pt x="37" y="176"/>
                  </a:cubicBezTo>
                  <a:cubicBezTo>
                    <a:pt x="61" y="217"/>
                    <a:pt x="71" y="274"/>
                    <a:pt x="143" y="289"/>
                  </a:cubicBezTo>
                  <a:cubicBezTo>
                    <a:pt x="215" y="304"/>
                    <a:pt x="400" y="303"/>
                    <a:pt x="468" y="269"/>
                  </a:cubicBezTo>
                  <a:cubicBezTo>
                    <a:pt x="536" y="235"/>
                    <a:pt x="508" y="127"/>
                    <a:pt x="554" y="84"/>
                  </a:cubicBezTo>
                  <a:cubicBezTo>
                    <a:pt x="600" y="41"/>
                    <a:pt x="700" y="22"/>
                    <a:pt x="746" y="11"/>
                  </a:cubicBezTo>
                  <a:cubicBezTo>
                    <a:pt x="792" y="0"/>
                    <a:pt x="814" y="17"/>
                    <a:pt x="832" y="1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未知"/>
            <p:cNvSpPr/>
            <p:nvPr/>
          </p:nvSpPr>
          <p:spPr bwMode="auto">
            <a:xfrm>
              <a:off x="710" y="834"/>
              <a:ext cx="1762" cy="828"/>
            </a:xfrm>
            <a:custGeom>
              <a:avLst/>
              <a:gdLst>
                <a:gd name="T0" fmla="*/ 38 w 1762"/>
                <a:gd name="T1" fmla="*/ 34 h 828"/>
                <a:gd name="T2" fmla="*/ 83 w 1762"/>
                <a:gd name="T3" fmla="*/ 34 h 828"/>
                <a:gd name="T4" fmla="*/ 537 w 1762"/>
                <a:gd name="T5" fmla="*/ 11 h 828"/>
                <a:gd name="T6" fmla="*/ 1240 w 1762"/>
                <a:gd name="T7" fmla="*/ 57 h 828"/>
                <a:gd name="T8" fmla="*/ 1399 w 1762"/>
                <a:gd name="T9" fmla="*/ 351 h 828"/>
                <a:gd name="T10" fmla="*/ 1353 w 1762"/>
                <a:gd name="T11" fmla="*/ 692 h 828"/>
                <a:gd name="T12" fmla="*/ 1512 w 1762"/>
                <a:gd name="T13" fmla="*/ 805 h 828"/>
                <a:gd name="T14" fmla="*/ 1671 w 1762"/>
                <a:gd name="T15" fmla="*/ 805 h 828"/>
                <a:gd name="T16" fmla="*/ 1762 w 1762"/>
                <a:gd name="T17" fmla="*/ 828 h 8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62"/>
                <a:gd name="T28" fmla="*/ 0 h 828"/>
                <a:gd name="T29" fmla="*/ 1762 w 1762"/>
                <a:gd name="T30" fmla="*/ 828 h 8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62" h="828">
                  <a:moveTo>
                    <a:pt x="38" y="34"/>
                  </a:moveTo>
                  <a:cubicBezTo>
                    <a:pt x="19" y="36"/>
                    <a:pt x="0" y="38"/>
                    <a:pt x="83" y="34"/>
                  </a:cubicBezTo>
                  <a:cubicBezTo>
                    <a:pt x="166" y="30"/>
                    <a:pt x="344" y="7"/>
                    <a:pt x="537" y="11"/>
                  </a:cubicBezTo>
                  <a:cubicBezTo>
                    <a:pt x="730" y="15"/>
                    <a:pt x="1096" y="0"/>
                    <a:pt x="1240" y="57"/>
                  </a:cubicBezTo>
                  <a:cubicBezTo>
                    <a:pt x="1384" y="114"/>
                    <a:pt x="1380" y="245"/>
                    <a:pt x="1399" y="351"/>
                  </a:cubicBezTo>
                  <a:cubicBezTo>
                    <a:pt x="1418" y="457"/>
                    <a:pt x="1334" y="616"/>
                    <a:pt x="1353" y="692"/>
                  </a:cubicBezTo>
                  <a:cubicBezTo>
                    <a:pt x="1372" y="768"/>
                    <a:pt x="1459" y="786"/>
                    <a:pt x="1512" y="805"/>
                  </a:cubicBezTo>
                  <a:cubicBezTo>
                    <a:pt x="1565" y="824"/>
                    <a:pt x="1629" y="801"/>
                    <a:pt x="1671" y="805"/>
                  </a:cubicBezTo>
                  <a:cubicBezTo>
                    <a:pt x="1713" y="809"/>
                    <a:pt x="1747" y="824"/>
                    <a:pt x="1762" y="82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未知"/>
            <p:cNvSpPr/>
            <p:nvPr/>
          </p:nvSpPr>
          <p:spPr bwMode="auto">
            <a:xfrm>
              <a:off x="2835" y="603"/>
              <a:ext cx="545" cy="1271"/>
            </a:xfrm>
            <a:custGeom>
              <a:avLst/>
              <a:gdLst>
                <a:gd name="T0" fmla="*/ 0 w 545"/>
                <a:gd name="T1" fmla="*/ 1036 h 1271"/>
                <a:gd name="T2" fmla="*/ 68 w 545"/>
                <a:gd name="T3" fmla="*/ 1240 h 1271"/>
                <a:gd name="T4" fmla="*/ 374 w 545"/>
                <a:gd name="T5" fmla="*/ 1222 h 1271"/>
                <a:gd name="T6" fmla="*/ 521 w 545"/>
                <a:gd name="T7" fmla="*/ 945 h 1271"/>
                <a:gd name="T8" fmla="*/ 521 w 545"/>
                <a:gd name="T9" fmla="*/ 446 h 1271"/>
                <a:gd name="T10" fmla="*/ 431 w 545"/>
                <a:gd name="T11" fmla="*/ 129 h 1271"/>
                <a:gd name="T12" fmla="*/ 272 w 545"/>
                <a:gd name="T13" fmla="*/ 15 h 1271"/>
                <a:gd name="T14" fmla="*/ 181 w 545"/>
                <a:gd name="T15" fmla="*/ 38 h 12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5"/>
                <a:gd name="T25" fmla="*/ 0 h 1271"/>
                <a:gd name="T26" fmla="*/ 545 w 545"/>
                <a:gd name="T27" fmla="*/ 1271 h 12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5" h="1271">
                  <a:moveTo>
                    <a:pt x="0" y="1036"/>
                  </a:moveTo>
                  <a:cubicBezTo>
                    <a:pt x="5" y="1117"/>
                    <a:pt x="6" y="1209"/>
                    <a:pt x="68" y="1240"/>
                  </a:cubicBezTo>
                  <a:cubicBezTo>
                    <a:pt x="130" y="1271"/>
                    <a:pt x="299" y="1271"/>
                    <a:pt x="374" y="1222"/>
                  </a:cubicBezTo>
                  <a:cubicBezTo>
                    <a:pt x="449" y="1173"/>
                    <a:pt x="497" y="1074"/>
                    <a:pt x="521" y="945"/>
                  </a:cubicBezTo>
                  <a:cubicBezTo>
                    <a:pt x="545" y="816"/>
                    <a:pt x="536" y="582"/>
                    <a:pt x="521" y="446"/>
                  </a:cubicBezTo>
                  <a:cubicBezTo>
                    <a:pt x="506" y="310"/>
                    <a:pt x="473" y="201"/>
                    <a:pt x="431" y="129"/>
                  </a:cubicBezTo>
                  <a:cubicBezTo>
                    <a:pt x="389" y="57"/>
                    <a:pt x="314" y="30"/>
                    <a:pt x="272" y="15"/>
                  </a:cubicBezTo>
                  <a:cubicBezTo>
                    <a:pt x="230" y="0"/>
                    <a:pt x="205" y="19"/>
                    <a:pt x="181" y="38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未知"/>
            <p:cNvSpPr/>
            <p:nvPr/>
          </p:nvSpPr>
          <p:spPr bwMode="auto">
            <a:xfrm>
              <a:off x="2245" y="301"/>
              <a:ext cx="363" cy="340"/>
            </a:xfrm>
            <a:custGeom>
              <a:avLst/>
              <a:gdLst>
                <a:gd name="T0" fmla="*/ 0 w 363"/>
                <a:gd name="T1" fmla="*/ 0 h 340"/>
                <a:gd name="T2" fmla="*/ 45 w 363"/>
                <a:gd name="T3" fmla="*/ 227 h 340"/>
                <a:gd name="T4" fmla="*/ 204 w 363"/>
                <a:gd name="T5" fmla="*/ 317 h 340"/>
                <a:gd name="T6" fmla="*/ 363 w 363"/>
                <a:gd name="T7" fmla="*/ 340 h 3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3"/>
                <a:gd name="T13" fmla="*/ 0 h 340"/>
                <a:gd name="T14" fmla="*/ 363 w 363"/>
                <a:gd name="T15" fmla="*/ 340 h 3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3" h="340">
                  <a:moveTo>
                    <a:pt x="0" y="0"/>
                  </a:moveTo>
                  <a:cubicBezTo>
                    <a:pt x="5" y="87"/>
                    <a:pt x="11" y="174"/>
                    <a:pt x="45" y="227"/>
                  </a:cubicBezTo>
                  <a:cubicBezTo>
                    <a:pt x="79" y="280"/>
                    <a:pt x="151" y="298"/>
                    <a:pt x="204" y="317"/>
                  </a:cubicBezTo>
                  <a:cubicBezTo>
                    <a:pt x="257" y="336"/>
                    <a:pt x="310" y="338"/>
                    <a:pt x="363" y="34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3400" y="1296680"/>
            <a:ext cx="8153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、电流表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测量电流大小的专门仪表。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073" name="Group 25"/>
          <p:cNvGrpSpPr/>
          <p:nvPr/>
        </p:nvGrpSpPr>
        <p:grpSpPr bwMode="auto">
          <a:xfrm>
            <a:off x="1000125" y="2090430"/>
            <a:ext cx="6772275" cy="609600"/>
            <a:chOff x="630" y="1056"/>
            <a:chExt cx="4266" cy="384"/>
          </a:xfrm>
        </p:grpSpPr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4512" y="1056"/>
              <a:ext cx="384" cy="38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FFCC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pPr algn="ctr"/>
              <a:r>
                <a:rPr kumimoji="1" lang="en-US" altLang="zh-CN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kumimoji="1"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630" y="1056"/>
              <a:ext cx="371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r>
                <a:rPr kumimoji="1" lang="zh-CN" altLang="en-US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常用的电流表是安培表，符号：</a:t>
              </a:r>
              <a:endPara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533400" y="3132078"/>
            <a:ext cx="81534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、电流表的使用方法：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）读数：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量       程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能够测量的电流大小范围。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最小刻度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每个小格所表示的电流值。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ldLvl="0" animBg="1"/>
      <p:bldP spid="207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55" name="Rectangle 183"/>
          <p:cNvSpPr>
            <a:spLocks noChangeArrowheads="1"/>
          </p:cNvSpPr>
          <p:nvPr/>
        </p:nvSpPr>
        <p:spPr bwMode="auto">
          <a:xfrm>
            <a:off x="2662079" y="1920875"/>
            <a:ext cx="1407795" cy="48514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刻度盘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57" name="Rectangle 185"/>
          <p:cNvSpPr>
            <a:spLocks noChangeArrowheads="1"/>
          </p:cNvSpPr>
          <p:nvPr/>
        </p:nvSpPr>
        <p:spPr bwMode="auto">
          <a:xfrm>
            <a:off x="4912995" y="620713"/>
            <a:ext cx="2670175" cy="56832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dist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确认电表类型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4912995" y="3216275"/>
            <a:ext cx="2667000" cy="56832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dist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电表量程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59" name="Rectangle 187"/>
          <p:cNvSpPr>
            <a:spLocks noChangeArrowheads="1"/>
          </p:cNvSpPr>
          <p:nvPr/>
        </p:nvSpPr>
        <p:spPr bwMode="auto">
          <a:xfrm>
            <a:off x="4912995" y="2333625"/>
            <a:ext cx="2667000" cy="617538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dist"/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零刻度位置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60" name="Rectangle 188"/>
          <p:cNvSpPr>
            <a:spLocks noChangeArrowheads="1"/>
          </p:cNvSpPr>
          <p:nvPr/>
        </p:nvSpPr>
        <p:spPr bwMode="auto">
          <a:xfrm>
            <a:off x="4912995" y="1452563"/>
            <a:ext cx="2667000" cy="617537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dist"/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最小刻度值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268" name="Group 196"/>
          <p:cNvGrpSpPr/>
          <p:nvPr/>
        </p:nvGrpSpPr>
        <p:grpSpPr bwMode="auto">
          <a:xfrm>
            <a:off x="4074795" y="930275"/>
            <a:ext cx="838200" cy="2514600"/>
            <a:chOff x="1632" y="1776"/>
            <a:chExt cx="528" cy="1584"/>
          </a:xfrm>
        </p:grpSpPr>
        <p:sp>
          <p:nvSpPr>
            <p:cNvPr id="3256" name="Line 184"/>
            <p:cNvSpPr>
              <a:spLocks noChangeShapeType="1"/>
            </p:cNvSpPr>
            <p:nvPr/>
          </p:nvSpPr>
          <p:spPr bwMode="auto">
            <a:xfrm>
              <a:off x="1824" y="1776"/>
              <a:ext cx="0" cy="1584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61" name="Line 189"/>
            <p:cNvSpPr>
              <a:spLocks noChangeShapeType="1"/>
            </p:cNvSpPr>
            <p:nvPr/>
          </p:nvSpPr>
          <p:spPr bwMode="auto">
            <a:xfrm>
              <a:off x="1824" y="3345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62" name="Line 190"/>
            <p:cNvSpPr>
              <a:spLocks noChangeShapeType="1"/>
            </p:cNvSpPr>
            <p:nvPr/>
          </p:nvSpPr>
          <p:spPr bwMode="auto">
            <a:xfrm>
              <a:off x="1824" y="1776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63" name="Line 191"/>
            <p:cNvSpPr>
              <a:spLocks noChangeShapeType="1"/>
            </p:cNvSpPr>
            <p:nvPr/>
          </p:nvSpPr>
          <p:spPr bwMode="auto">
            <a:xfrm>
              <a:off x="1824" y="2299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64" name="Line 192"/>
            <p:cNvSpPr>
              <a:spLocks noChangeShapeType="1"/>
            </p:cNvSpPr>
            <p:nvPr/>
          </p:nvSpPr>
          <p:spPr bwMode="auto">
            <a:xfrm>
              <a:off x="1824" y="2822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66" name="Line 194"/>
            <p:cNvSpPr>
              <a:spLocks noChangeShapeType="1"/>
            </p:cNvSpPr>
            <p:nvPr/>
          </p:nvSpPr>
          <p:spPr bwMode="auto">
            <a:xfrm>
              <a:off x="1632" y="2544"/>
              <a:ext cx="192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sp>
        <p:nvSpPr>
          <p:cNvPr id="3269" name="Rectangle 197"/>
          <p:cNvSpPr>
            <a:spLocks noChangeArrowheads="1"/>
          </p:cNvSpPr>
          <p:nvPr/>
        </p:nvSpPr>
        <p:spPr bwMode="auto">
          <a:xfrm>
            <a:off x="2626995" y="4775200"/>
            <a:ext cx="1446213" cy="52070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接线柱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0" name="Rectangle 198"/>
          <p:cNvSpPr>
            <a:spLocks noChangeArrowheads="1"/>
          </p:cNvSpPr>
          <p:nvPr/>
        </p:nvSpPr>
        <p:spPr bwMode="auto">
          <a:xfrm>
            <a:off x="4912995" y="5232400"/>
            <a:ext cx="2667000" cy="56832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dist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对应量程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271" name="Rectangle 199"/>
          <p:cNvSpPr>
            <a:spLocks noChangeArrowheads="1"/>
          </p:cNvSpPr>
          <p:nvPr/>
        </p:nvSpPr>
        <p:spPr bwMode="auto">
          <a:xfrm>
            <a:off x="4912995" y="4394200"/>
            <a:ext cx="3815080" cy="534035"/>
          </a:xfrm>
          <a:prstGeom prst="rect">
            <a:avLst/>
          </a:prstGeom>
          <a:noFill/>
          <a:ln w="38100">
            <a:solidFill>
              <a:srgbClr val="FFFF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dist"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“</a:t>
            </a: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＋、－” 接线柱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79" name="Group 207"/>
          <p:cNvGrpSpPr/>
          <p:nvPr/>
        </p:nvGrpSpPr>
        <p:grpSpPr bwMode="auto">
          <a:xfrm>
            <a:off x="4074795" y="4622800"/>
            <a:ext cx="838200" cy="838200"/>
            <a:chOff x="1488" y="2448"/>
            <a:chExt cx="528" cy="528"/>
          </a:xfrm>
        </p:grpSpPr>
        <p:sp>
          <p:nvSpPr>
            <p:cNvPr id="3273" name="Line 201"/>
            <p:cNvSpPr>
              <a:spLocks noChangeShapeType="1"/>
            </p:cNvSpPr>
            <p:nvPr/>
          </p:nvSpPr>
          <p:spPr bwMode="auto">
            <a:xfrm>
              <a:off x="1680" y="2448"/>
              <a:ext cx="0" cy="528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74" name="Line 202"/>
            <p:cNvSpPr>
              <a:spLocks noChangeShapeType="1"/>
            </p:cNvSpPr>
            <p:nvPr/>
          </p:nvSpPr>
          <p:spPr bwMode="auto">
            <a:xfrm>
              <a:off x="1680" y="2971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75" name="Line 203"/>
            <p:cNvSpPr>
              <a:spLocks noChangeShapeType="1"/>
            </p:cNvSpPr>
            <p:nvPr/>
          </p:nvSpPr>
          <p:spPr bwMode="auto">
            <a:xfrm>
              <a:off x="1680" y="2448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78" name="Line 206"/>
            <p:cNvSpPr>
              <a:spLocks noChangeShapeType="1"/>
            </p:cNvSpPr>
            <p:nvPr/>
          </p:nvSpPr>
          <p:spPr bwMode="auto">
            <a:xfrm>
              <a:off x="1488" y="2704"/>
              <a:ext cx="192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grpSp>
        <p:nvGrpSpPr>
          <p:cNvPr id="3287" name="Group 215"/>
          <p:cNvGrpSpPr/>
          <p:nvPr/>
        </p:nvGrpSpPr>
        <p:grpSpPr bwMode="auto">
          <a:xfrm>
            <a:off x="1788795" y="2260600"/>
            <a:ext cx="838200" cy="2819400"/>
            <a:chOff x="1872" y="1200"/>
            <a:chExt cx="528" cy="1776"/>
          </a:xfrm>
        </p:grpSpPr>
        <p:sp>
          <p:nvSpPr>
            <p:cNvPr id="3281" name="Line 209"/>
            <p:cNvSpPr>
              <a:spLocks noChangeShapeType="1"/>
            </p:cNvSpPr>
            <p:nvPr/>
          </p:nvSpPr>
          <p:spPr bwMode="auto">
            <a:xfrm>
              <a:off x="2064" y="1200"/>
              <a:ext cx="0" cy="1776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82" name="Line 210"/>
            <p:cNvSpPr>
              <a:spLocks noChangeShapeType="1"/>
            </p:cNvSpPr>
            <p:nvPr/>
          </p:nvSpPr>
          <p:spPr bwMode="auto">
            <a:xfrm>
              <a:off x="2064" y="2959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83" name="Line 211"/>
            <p:cNvSpPr>
              <a:spLocks noChangeShapeType="1"/>
            </p:cNvSpPr>
            <p:nvPr/>
          </p:nvSpPr>
          <p:spPr bwMode="auto">
            <a:xfrm>
              <a:off x="2064" y="1200"/>
              <a:ext cx="336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3286" name="Line 214"/>
            <p:cNvSpPr>
              <a:spLocks noChangeShapeType="1"/>
            </p:cNvSpPr>
            <p:nvPr/>
          </p:nvSpPr>
          <p:spPr bwMode="auto">
            <a:xfrm>
              <a:off x="1872" y="2061"/>
              <a:ext cx="192" cy="0"/>
            </a:xfrm>
            <a:prstGeom prst="line">
              <a:avLst/>
            </a:prstGeom>
            <a:noFill/>
            <a:ln w="38100">
              <a:solidFill>
                <a:srgbClr val="474747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sp>
        <p:nvSpPr>
          <p:cNvPr id="3254" name="Text Box 182"/>
          <p:cNvSpPr txBox="1">
            <a:spLocks noChangeArrowheads="1"/>
          </p:cNvSpPr>
          <p:nvPr/>
        </p:nvSpPr>
        <p:spPr bwMode="auto">
          <a:xfrm>
            <a:off x="950595" y="1765300"/>
            <a:ext cx="762000" cy="369570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使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用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前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观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察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3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2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3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3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3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5" grpId="0" bldLvl="0" animBg="1" autoUpdateAnimBg="0"/>
      <p:bldP spid="3257" grpId="0" bldLvl="0" animBg="1" autoUpdateAnimBg="0"/>
      <p:bldP spid="3258" grpId="0" bldLvl="0" animBg="1" autoUpdateAnimBg="0"/>
      <p:bldP spid="3259" grpId="0" bldLvl="0" animBg="1" autoUpdateAnimBg="0"/>
      <p:bldP spid="3260" grpId="0" bldLvl="0" animBg="1" autoUpdateAnimBg="0"/>
      <p:bldP spid="3269" grpId="0" bldLvl="0" animBg="1" autoUpdateAnimBg="0"/>
      <p:bldP spid="3270" grpId="0" bldLvl="0" animBg="1" autoUpdateAnimBg="0"/>
      <p:bldP spid="3271" grpId="0" bldLvl="0" animBg="1" autoUpdateAnimBg="0"/>
      <p:bldP spid="3254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7" name="Group 131"/>
          <p:cNvGrpSpPr/>
          <p:nvPr/>
        </p:nvGrpSpPr>
        <p:grpSpPr bwMode="auto">
          <a:xfrm>
            <a:off x="914400" y="3810000"/>
            <a:ext cx="3124200" cy="2209800"/>
            <a:chOff x="3600" y="1200"/>
            <a:chExt cx="1968" cy="1392"/>
          </a:xfrm>
        </p:grpSpPr>
        <p:sp>
          <p:nvSpPr>
            <p:cNvPr id="4133" name="Rectangle 37"/>
            <p:cNvSpPr>
              <a:spLocks noChangeArrowheads="1"/>
            </p:cNvSpPr>
            <p:nvPr/>
          </p:nvSpPr>
          <p:spPr bwMode="auto">
            <a:xfrm>
              <a:off x="3888" y="1584"/>
              <a:ext cx="1392" cy="816"/>
            </a:xfrm>
            <a:prstGeom prst="rect">
              <a:avLst/>
            </a:prstGeom>
            <a:noFill/>
            <a:ln w="28575">
              <a:solidFill>
                <a:srgbClr val="FFFF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34" name="Oval 38"/>
            <p:cNvSpPr>
              <a:spLocks noChangeArrowheads="1"/>
            </p:cNvSpPr>
            <p:nvPr/>
          </p:nvSpPr>
          <p:spPr bwMode="auto">
            <a:xfrm>
              <a:off x="4800" y="1440"/>
              <a:ext cx="288" cy="28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FFFF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36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×</a:t>
              </a:r>
              <a:endParaRPr kumimoji="1" lang="en-US" altLang="zh-CN" sz="36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35" name="Oval 39"/>
            <p:cNvSpPr>
              <a:spLocks noChangeArrowheads="1"/>
            </p:cNvSpPr>
            <p:nvPr/>
          </p:nvSpPr>
          <p:spPr bwMode="auto">
            <a:xfrm>
              <a:off x="4080" y="1443"/>
              <a:ext cx="288" cy="28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FFFF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36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×</a:t>
              </a:r>
              <a:endParaRPr kumimoji="1" lang="en-US" altLang="zh-CN" sz="36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36" name="Rectangle 40"/>
            <p:cNvSpPr>
              <a:spLocks noChangeArrowheads="1"/>
            </p:cNvSpPr>
            <p:nvPr/>
          </p:nvSpPr>
          <p:spPr bwMode="auto">
            <a:xfrm>
              <a:off x="4272" y="2304"/>
              <a:ext cx="576" cy="288"/>
            </a:xfrm>
            <a:prstGeom prst="rect">
              <a:avLst/>
            </a:pr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225" name="Group 129"/>
            <p:cNvGrpSpPr/>
            <p:nvPr/>
          </p:nvGrpSpPr>
          <p:grpSpPr bwMode="auto">
            <a:xfrm>
              <a:off x="4272" y="2222"/>
              <a:ext cx="576" cy="336"/>
              <a:chOff x="4272" y="2112"/>
              <a:chExt cx="576" cy="336"/>
            </a:xfrm>
          </p:grpSpPr>
          <p:sp>
            <p:nvSpPr>
              <p:cNvPr id="4138" name="Line 42"/>
              <p:cNvSpPr>
                <a:spLocks noChangeShapeType="1"/>
              </p:cNvSpPr>
              <p:nvPr/>
            </p:nvSpPr>
            <p:spPr bwMode="auto">
              <a:xfrm>
                <a:off x="4272" y="2112"/>
                <a:ext cx="0" cy="336"/>
              </a:xfrm>
              <a:prstGeom prst="line">
                <a:avLst/>
              </a:prstGeom>
              <a:noFill/>
              <a:ln w="1905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39" name="Line 43"/>
              <p:cNvSpPr>
                <a:spLocks noChangeShapeType="1"/>
              </p:cNvSpPr>
              <p:nvPr/>
            </p:nvSpPr>
            <p:spPr bwMode="auto">
              <a:xfrm>
                <a:off x="4368" y="219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0" name="Line 44"/>
              <p:cNvSpPr>
                <a:spLocks noChangeShapeType="1"/>
              </p:cNvSpPr>
              <p:nvPr/>
            </p:nvSpPr>
            <p:spPr bwMode="auto">
              <a:xfrm>
                <a:off x="4752" y="2112"/>
                <a:ext cx="0" cy="336"/>
              </a:xfrm>
              <a:prstGeom prst="line">
                <a:avLst/>
              </a:prstGeom>
              <a:noFill/>
              <a:ln w="1905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1" name="Line 45"/>
              <p:cNvSpPr>
                <a:spLocks noChangeShapeType="1"/>
              </p:cNvSpPr>
              <p:nvPr/>
            </p:nvSpPr>
            <p:spPr bwMode="auto">
              <a:xfrm>
                <a:off x="4848" y="219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2" name="Text Box 46"/>
              <p:cNvSpPr txBox="1">
                <a:spLocks noChangeArrowheads="1"/>
              </p:cNvSpPr>
              <p:nvPr/>
            </p:nvSpPr>
            <p:spPr bwMode="auto">
              <a:xfrm>
                <a:off x="4353" y="2112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CC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solidFill>
                      <a:srgbClr val="003300"/>
                    </a:solidFill>
                    <a:latin typeface="Times New Roman" panose="02020603050405020304" pitchFamily="18" charset="0"/>
                  </a:rPr>
                  <a:t> </a:t>
                </a:r>
                <a:endPara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43" name="Line 47"/>
              <p:cNvSpPr>
                <a:spLocks noChangeShapeType="1"/>
              </p:cNvSpPr>
              <p:nvPr/>
            </p:nvSpPr>
            <p:spPr bwMode="auto">
              <a:xfrm>
                <a:off x="4416" y="2290"/>
                <a:ext cx="336" cy="0"/>
              </a:xfrm>
              <a:prstGeom prst="line">
                <a:avLst/>
              </a:prstGeom>
              <a:noFill/>
              <a:ln w="28575">
                <a:solidFill>
                  <a:srgbClr val="FFFFCC"/>
                </a:solidFill>
                <a:prstDash val="dash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50" name="Text Box 54"/>
            <p:cNvSpPr txBox="1">
              <a:spLocks noChangeArrowheads="1"/>
            </p:cNvSpPr>
            <p:nvPr/>
          </p:nvSpPr>
          <p:spPr bwMode="auto">
            <a:xfrm>
              <a:off x="3888" y="1200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51" name="Text Box 55"/>
            <p:cNvSpPr txBox="1">
              <a:spLocks noChangeArrowheads="1"/>
            </p:cNvSpPr>
            <p:nvPr/>
          </p:nvSpPr>
          <p:spPr bwMode="auto">
            <a:xfrm>
              <a:off x="4944" y="1200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4226" name="Group 130"/>
            <p:cNvGrpSpPr/>
            <p:nvPr/>
          </p:nvGrpSpPr>
          <p:grpSpPr bwMode="auto">
            <a:xfrm>
              <a:off x="3600" y="1632"/>
              <a:ext cx="384" cy="720"/>
              <a:chOff x="192" y="2880"/>
              <a:chExt cx="384" cy="720"/>
            </a:xfrm>
          </p:grpSpPr>
          <p:sp>
            <p:nvSpPr>
              <p:cNvPr id="4146" name="Rectangle 50"/>
              <p:cNvSpPr>
                <a:spLocks noChangeArrowheads="1"/>
              </p:cNvSpPr>
              <p:nvPr/>
            </p:nvSpPr>
            <p:spPr bwMode="auto">
              <a:xfrm rot="-5400000">
                <a:off x="312" y="3192"/>
                <a:ext cx="336" cy="96"/>
              </a:xfrm>
              <a:prstGeom prst="rect">
                <a:avLst/>
              </a:prstGeom>
              <a:solidFill>
                <a:srgbClr val="0000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33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7" name="Line 51"/>
              <p:cNvSpPr>
                <a:spLocks noChangeShapeType="1"/>
              </p:cNvSpPr>
              <p:nvPr/>
            </p:nvSpPr>
            <p:spPr bwMode="auto">
              <a:xfrm rot="-5400000">
                <a:off x="360" y="3480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FFCC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8" name="Line 52"/>
              <p:cNvSpPr>
                <a:spLocks noChangeShapeType="1"/>
              </p:cNvSpPr>
              <p:nvPr/>
            </p:nvSpPr>
            <p:spPr bwMode="auto">
              <a:xfrm rot="-5400000">
                <a:off x="360" y="3000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FFFFCC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49" name="Line 53"/>
              <p:cNvSpPr>
                <a:spLocks noChangeShapeType="1"/>
              </p:cNvSpPr>
              <p:nvPr/>
            </p:nvSpPr>
            <p:spPr bwMode="auto">
              <a:xfrm rot="16200000" flipV="1">
                <a:off x="336" y="3216"/>
                <a:ext cx="192" cy="96"/>
              </a:xfrm>
              <a:prstGeom prst="line">
                <a:avLst/>
              </a:prstGeom>
              <a:noFill/>
              <a:ln w="38100">
                <a:solidFill>
                  <a:srgbClr val="FFFFCC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52" name="Text Box 56"/>
              <p:cNvSpPr txBox="1">
                <a:spLocks noChangeArrowheads="1"/>
              </p:cNvSpPr>
              <p:nvPr/>
            </p:nvSpPr>
            <p:spPr bwMode="auto">
              <a:xfrm>
                <a:off x="192" y="3168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solidFill>
                      <a:srgbClr val="003300"/>
                    </a:solidFill>
                    <a:latin typeface="Times New Roman" panose="02020603050405020304" pitchFamily="18" charset="0"/>
                  </a:rPr>
                  <a:t>S</a:t>
                </a:r>
                <a:endPara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153" name="Oval 57"/>
            <p:cNvSpPr>
              <a:spLocks noChangeArrowheads="1"/>
            </p:cNvSpPr>
            <p:nvPr/>
          </p:nvSpPr>
          <p:spPr bwMode="auto">
            <a:xfrm>
              <a:off x="5136" y="1872"/>
              <a:ext cx="288" cy="288"/>
            </a:xfrm>
            <a:prstGeom prst="ellipse">
              <a:avLst/>
            </a:prstGeom>
            <a:solidFill>
              <a:srgbClr val="FF99FF"/>
            </a:solidFill>
            <a:ln w="19050">
              <a:solidFill>
                <a:srgbClr val="FFFF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A</a:t>
              </a:r>
              <a:endParaRPr kumimoji="1" lang="en-US" altLang="zh-CN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54" name="Text Box 58"/>
            <p:cNvSpPr txBox="1">
              <a:spLocks noChangeArrowheads="1"/>
            </p:cNvSpPr>
            <p:nvPr/>
          </p:nvSpPr>
          <p:spPr bwMode="auto">
            <a:xfrm>
              <a:off x="5232" y="1632"/>
              <a:ext cx="336" cy="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＋</a:t>
              </a:r>
              <a:endParaRPr kumimoji="1" lang="zh-CN" altLang="en-US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－</a:t>
              </a:r>
              <a:endParaRPr kumimoji="1" lang="zh-CN" altLang="en-US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155" name="Text Box 59"/>
          <p:cNvSpPr txBox="1">
            <a:spLocks noChangeArrowheads="1"/>
          </p:cNvSpPr>
          <p:nvPr/>
        </p:nvSpPr>
        <p:spPr bwMode="auto">
          <a:xfrm>
            <a:off x="457200" y="2133600"/>
            <a:ext cx="59436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）电流表的使用规则：</a:t>
            </a:r>
            <a:endParaRPr kumimoji="1"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56" name="Text Box 60"/>
          <p:cNvSpPr txBox="1">
            <a:spLocks noChangeArrowheads="1"/>
          </p:cNvSpPr>
          <p:nvPr/>
        </p:nvSpPr>
        <p:spPr bwMode="auto">
          <a:xfrm>
            <a:off x="1600200" y="2778760"/>
            <a:ext cx="54870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电流表必须串联在电路中；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157" name="Group 61"/>
          <p:cNvGrpSpPr/>
          <p:nvPr/>
        </p:nvGrpSpPr>
        <p:grpSpPr bwMode="auto">
          <a:xfrm>
            <a:off x="4800600" y="3581400"/>
            <a:ext cx="3124200" cy="2438400"/>
            <a:chOff x="3456" y="1056"/>
            <a:chExt cx="1968" cy="1536"/>
          </a:xfrm>
        </p:grpSpPr>
        <p:sp>
          <p:nvSpPr>
            <p:cNvPr id="4158" name="Rectangle 62"/>
            <p:cNvSpPr>
              <a:spLocks noChangeArrowheads="1"/>
            </p:cNvSpPr>
            <p:nvPr/>
          </p:nvSpPr>
          <p:spPr bwMode="auto">
            <a:xfrm>
              <a:off x="3888" y="1488"/>
              <a:ext cx="960" cy="528"/>
            </a:xfrm>
            <a:prstGeom prst="rect">
              <a:avLst/>
            </a:prstGeom>
            <a:solidFill>
              <a:srgbClr val="000066"/>
            </a:solidFill>
            <a:ln w="28575">
              <a:solidFill>
                <a:srgbClr val="FFFF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59" name="Rectangle 63"/>
            <p:cNvSpPr>
              <a:spLocks noChangeArrowheads="1"/>
            </p:cNvSpPr>
            <p:nvPr/>
          </p:nvSpPr>
          <p:spPr bwMode="auto">
            <a:xfrm>
              <a:off x="3600" y="1488"/>
              <a:ext cx="1440" cy="96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60" name="Oval 64"/>
            <p:cNvSpPr>
              <a:spLocks noChangeArrowheads="1"/>
            </p:cNvSpPr>
            <p:nvPr/>
          </p:nvSpPr>
          <p:spPr bwMode="auto">
            <a:xfrm>
              <a:off x="4464" y="1344"/>
              <a:ext cx="288" cy="28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FFFF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36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×</a:t>
              </a:r>
              <a:endParaRPr kumimoji="1" lang="en-US" altLang="zh-CN" sz="36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61" name="Oval 65"/>
            <p:cNvSpPr>
              <a:spLocks noChangeArrowheads="1"/>
            </p:cNvSpPr>
            <p:nvPr/>
          </p:nvSpPr>
          <p:spPr bwMode="auto">
            <a:xfrm>
              <a:off x="4464" y="1824"/>
              <a:ext cx="288" cy="28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FFFF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36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×</a:t>
              </a:r>
              <a:endParaRPr kumimoji="1" lang="en-US" altLang="zh-CN" sz="36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62" name="Rectangle 66"/>
            <p:cNvSpPr>
              <a:spLocks noChangeArrowheads="1"/>
            </p:cNvSpPr>
            <p:nvPr/>
          </p:nvSpPr>
          <p:spPr bwMode="auto">
            <a:xfrm>
              <a:off x="3984" y="2304"/>
              <a:ext cx="576" cy="288"/>
            </a:xfrm>
            <a:prstGeom prst="rect">
              <a:avLst/>
            </a:pr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63" name="Group 67"/>
            <p:cNvGrpSpPr/>
            <p:nvPr/>
          </p:nvGrpSpPr>
          <p:grpSpPr bwMode="auto">
            <a:xfrm>
              <a:off x="3984" y="2256"/>
              <a:ext cx="576" cy="336"/>
              <a:chOff x="3696" y="3504"/>
              <a:chExt cx="576" cy="336"/>
            </a:xfrm>
          </p:grpSpPr>
          <p:sp>
            <p:nvSpPr>
              <p:cNvPr id="4164" name="Line 68"/>
              <p:cNvSpPr>
                <a:spLocks noChangeShapeType="1"/>
              </p:cNvSpPr>
              <p:nvPr/>
            </p:nvSpPr>
            <p:spPr bwMode="auto">
              <a:xfrm>
                <a:off x="3696" y="3504"/>
                <a:ext cx="0" cy="336"/>
              </a:xfrm>
              <a:prstGeom prst="line">
                <a:avLst/>
              </a:prstGeom>
              <a:noFill/>
              <a:ln w="1905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65" name="Line 69"/>
              <p:cNvSpPr>
                <a:spLocks noChangeShapeType="1"/>
              </p:cNvSpPr>
              <p:nvPr/>
            </p:nvSpPr>
            <p:spPr bwMode="auto">
              <a:xfrm>
                <a:off x="3792" y="3585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66" name="Line 70"/>
              <p:cNvSpPr>
                <a:spLocks noChangeShapeType="1"/>
              </p:cNvSpPr>
              <p:nvPr/>
            </p:nvSpPr>
            <p:spPr bwMode="auto">
              <a:xfrm>
                <a:off x="4176" y="3504"/>
                <a:ext cx="0" cy="336"/>
              </a:xfrm>
              <a:prstGeom prst="line">
                <a:avLst/>
              </a:prstGeom>
              <a:noFill/>
              <a:ln w="1905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67" name="Line 71"/>
              <p:cNvSpPr>
                <a:spLocks noChangeShapeType="1"/>
              </p:cNvSpPr>
              <p:nvPr/>
            </p:nvSpPr>
            <p:spPr bwMode="auto">
              <a:xfrm>
                <a:off x="4272" y="3585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68" name="Text Box 72"/>
              <p:cNvSpPr txBox="1">
                <a:spLocks noChangeArrowheads="1"/>
              </p:cNvSpPr>
              <p:nvPr/>
            </p:nvSpPr>
            <p:spPr bwMode="auto">
              <a:xfrm>
                <a:off x="3777" y="3504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FCC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solidFill>
                      <a:srgbClr val="003300"/>
                    </a:solidFill>
                    <a:latin typeface="Times New Roman" panose="02020603050405020304" pitchFamily="18" charset="0"/>
                  </a:rPr>
                  <a:t> </a:t>
                </a:r>
                <a:endPara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69" name="Line 73"/>
              <p:cNvSpPr>
                <a:spLocks noChangeShapeType="1"/>
              </p:cNvSpPr>
              <p:nvPr/>
            </p:nvSpPr>
            <p:spPr bwMode="auto">
              <a:xfrm>
                <a:off x="3840" y="3696"/>
                <a:ext cx="336" cy="0"/>
              </a:xfrm>
              <a:prstGeom prst="line">
                <a:avLst/>
              </a:prstGeom>
              <a:noFill/>
              <a:ln w="28575">
                <a:solidFill>
                  <a:srgbClr val="FFFFCC"/>
                </a:solidFill>
                <a:prstDash val="dash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70" name="Line 74"/>
            <p:cNvSpPr>
              <a:spLocks noChangeShapeType="1"/>
            </p:cNvSpPr>
            <p:nvPr/>
          </p:nvSpPr>
          <p:spPr bwMode="auto">
            <a:xfrm flipH="1">
              <a:off x="3744" y="2448"/>
              <a:ext cx="240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1" name="Line 75"/>
            <p:cNvSpPr>
              <a:spLocks noChangeShapeType="1"/>
            </p:cNvSpPr>
            <p:nvPr/>
          </p:nvSpPr>
          <p:spPr bwMode="auto">
            <a:xfrm flipH="1">
              <a:off x="4560" y="2448"/>
              <a:ext cx="240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2" name="Rectangle 76"/>
            <p:cNvSpPr>
              <a:spLocks noChangeArrowheads="1"/>
            </p:cNvSpPr>
            <p:nvPr/>
          </p:nvSpPr>
          <p:spPr bwMode="auto">
            <a:xfrm rot="-16200000">
              <a:off x="4871" y="1991"/>
              <a:ext cx="336" cy="96"/>
            </a:xfrm>
            <a:prstGeom prst="rect">
              <a:avLst/>
            </a:pr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3" name="Line 77"/>
            <p:cNvSpPr>
              <a:spLocks noChangeShapeType="1"/>
            </p:cNvSpPr>
            <p:nvPr/>
          </p:nvSpPr>
          <p:spPr bwMode="auto">
            <a:xfrm rot="-16200000">
              <a:off x="4918" y="1846"/>
              <a:ext cx="240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4" name="Line 78"/>
            <p:cNvSpPr>
              <a:spLocks noChangeShapeType="1"/>
            </p:cNvSpPr>
            <p:nvPr/>
          </p:nvSpPr>
          <p:spPr bwMode="auto">
            <a:xfrm rot="-16200000">
              <a:off x="4918" y="2278"/>
              <a:ext cx="240" cy="0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5" name="Line 79"/>
            <p:cNvSpPr>
              <a:spLocks noChangeShapeType="1"/>
            </p:cNvSpPr>
            <p:nvPr/>
          </p:nvSpPr>
          <p:spPr bwMode="auto">
            <a:xfrm rot="5400000" flipV="1">
              <a:off x="4991" y="2000"/>
              <a:ext cx="192" cy="96"/>
            </a:xfrm>
            <a:prstGeom prst="line">
              <a:avLst/>
            </a:prstGeom>
            <a:noFill/>
            <a:ln w="38100">
              <a:solidFill>
                <a:srgbClr val="FFFF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76" name="Text Box 80"/>
            <p:cNvSpPr txBox="1">
              <a:spLocks noChangeArrowheads="1"/>
            </p:cNvSpPr>
            <p:nvPr/>
          </p:nvSpPr>
          <p:spPr bwMode="auto">
            <a:xfrm>
              <a:off x="5040" y="177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S</a:t>
              </a:r>
              <a:endParaRPr kumimoji="1" lang="en-US" altLang="zh-CN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77" name="Text Box 81"/>
            <p:cNvSpPr txBox="1">
              <a:spLocks noChangeArrowheads="1"/>
            </p:cNvSpPr>
            <p:nvPr/>
          </p:nvSpPr>
          <p:spPr bwMode="auto">
            <a:xfrm>
              <a:off x="4608" y="105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78" name="Text Box 82"/>
            <p:cNvSpPr txBox="1">
              <a:spLocks noChangeArrowheads="1"/>
            </p:cNvSpPr>
            <p:nvPr/>
          </p:nvSpPr>
          <p:spPr bwMode="auto">
            <a:xfrm>
              <a:off x="4656" y="201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79" name="Oval 83"/>
            <p:cNvSpPr>
              <a:spLocks noChangeArrowheads="1"/>
            </p:cNvSpPr>
            <p:nvPr/>
          </p:nvSpPr>
          <p:spPr bwMode="auto">
            <a:xfrm>
              <a:off x="3456" y="1920"/>
              <a:ext cx="288" cy="288"/>
            </a:xfrm>
            <a:prstGeom prst="ellipse">
              <a:avLst/>
            </a:prstGeom>
            <a:solidFill>
              <a:srgbClr val="FF99FF"/>
            </a:solidFill>
            <a:ln w="19050">
              <a:solidFill>
                <a:srgbClr val="FFFF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A</a:t>
              </a:r>
              <a:endParaRPr kumimoji="1" lang="en-US" altLang="zh-CN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80" name="Oval 84"/>
            <p:cNvSpPr>
              <a:spLocks noChangeArrowheads="1"/>
            </p:cNvSpPr>
            <p:nvPr/>
          </p:nvSpPr>
          <p:spPr bwMode="auto">
            <a:xfrm>
              <a:off x="4032" y="1344"/>
              <a:ext cx="288" cy="288"/>
            </a:xfrm>
            <a:prstGeom prst="ellipse">
              <a:avLst/>
            </a:prstGeom>
            <a:solidFill>
              <a:srgbClr val="FF99FF"/>
            </a:solidFill>
            <a:ln w="19050">
              <a:solidFill>
                <a:srgbClr val="FFFF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28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81" name="Oval 85"/>
            <p:cNvSpPr>
              <a:spLocks noChangeArrowheads="1"/>
            </p:cNvSpPr>
            <p:nvPr/>
          </p:nvSpPr>
          <p:spPr bwMode="auto">
            <a:xfrm>
              <a:off x="4032" y="1824"/>
              <a:ext cx="288" cy="288"/>
            </a:xfrm>
            <a:prstGeom prst="ellipse">
              <a:avLst/>
            </a:prstGeom>
            <a:solidFill>
              <a:srgbClr val="FF99FF"/>
            </a:solidFill>
            <a:ln w="19050">
              <a:solidFill>
                <a:srgbClr val="FFFF66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en-US" altLang="zh-CN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2800" b="1" baseline="-25000">
                  <a:solidFill>
                    <a:srgbClr val="003300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82" name="Group 86"/>
          <p:cNvGrpSpPr/>
          <p:nvPr/>
        </p:nvGrpSpPr>
        <p:grpSpPr bwMode="auto">
          <a:xfrm>
            <a:off x="1219200" y="4876800"/>
            <a:ext cx="381000" cy="533400"/>
            <a:chOff x="2064" y="3312"/>
            <a:chExt cx="240" cy="336"/>
          </a:xfrm>
        </p:grpSpPr>
        <p:sp>
          <p:nvSpPr>
            <p:cNvPr id="4183" name="Rectangle 87"/>
            <p:cNvSpPr>
              <a:spLocks noChangeArrowheads="1"/>
            </p:cNvSpPr>
            <p:nvPr/>
          </p:nvSpPr>
          <p:spPr bwMode="auto">
            <a:xfrm rot="-5400000">
              <a:off x="2016" y="3360"/>
              <a:ext cx="336" cy="240"/>
            </a:xfrm>
            <a:prstGeom prst="rect">
              <a:avLst/>
            </a:pr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84" name="Line 88"/>
            <p:cNvSpPr>
              <a:spLocks noChangeShapeType="1"/>
            </p:cNvSpPr>
            <p:nvPr/>
          </p:nvSpPr>
          <p:spPr bwMode="auto">
            <a:xfrm rot="-5400000">
              <a:off x="2039" y="3479"/>
              <a:ext cx="240" cy="0"/>
            </a:xfrm>
            <a:prstGeom prst="line">
              <a:avLst/>
            </a:prstGeom>
            <a:noFill/>
            <a:ln w="38100">
              <a:solidFill>
                <a:srgbClr val="FFFF66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85" name="Line 89"/>
          <p:cNvSpPr>
            <a:spLocks noChangeShapeType="1"/>
          </p:cNvSpPr>
          <p:nvPr/>
        </p:nvSpPr>
        <p:spPr bwMode="auto">
          <a:xfrm>
            <a:off x="1371600" y="4410710"/>
            <a:ext cx="2209800" cy="0"/>
          </a:xfrm>
          <a:prstGeom prst="line">
            <a:avLst/>
          </a:prstGeom>
          <a:noFill/>
          <a:ln w="38100">
            <a:solidFill>
              <a:srgbClr val="474747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86" name="Line 90"/>
          <p:cNvSpPr>
            <a:spLocks noChangeShapeType="1"/>
          </p:cNvSpPr>
          <p:nvPr/>
        </p:nvSpPr>
        <p:spPr bwMode="auto">
          <a:xfrm flipV="1">
            <a:off x="1371600" y="4410710"/>
            <a:ext cx="0" cy="1295400"/>
          </a:xfrm>
          <a:prstGeom prst="line">
            <a:avLst/>
          </a:prstGeom>
          <a:noFill/>
          <a:ln w="38100">
            <a:solidFill>
              <a:srgbClr val="474747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87" name="Line 91"/>
          <p:cNvSpPr>
            <a:spLocks noChangeShapeType="1"/>
          </p:cNvSpPr>
          <p:nvPr/>
        </p:nvSpPr>
        <p:spPr bwMode="auto">
          <a:xfrm>
            <a:off x="3581400" y="4419600"/>
            <a:ext cx="0" cy="1295400"/>
          </a:xfrm>
          <a:prstGeom prst="line">
            <a:avLst/>
          </a:prstGeom>
          <a:noFill/>
          <a:ln w="38100">
            <a:solidFill>
              <a:srgbClr val="474747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88" name="Line 92"/>
          <p:cNvSpPr>
            <a:spLocks noChangeShapeType="1"/>
          </p:cNvSpPr>
          <p:nvPr/>
        </p:nvSpPr>
        <p:spPr bwMode="auto">
          <a:xfrm flipH="1">
            <a:off x="2895600" y="5715000"/>
            <a:ext cx="685800" cy="0"/>
          </a:xfrm>
          <a:prstGeom prst="line">
            <a:avLst/>
          </a:prstGeom>
          <a:noFill/>
          <a:ln w="38100">
            <a:solidFill>
              <a:srgbClr val="474747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189" name="Group 93"/>
          <p:cNvGrpSpPr/>
          <p:nvPr/>
        </p:nvGrpSpPr>
        <p:grpSpPr bwMode="auto">
          <a:xfrm>
            <a:off x="5029200" y="4267200"/>
            <a:ext cx="762000" cy="838200"/>
            <a:chOff x="3312" y="3264"/>
            <a:chExt cx="480" cy="528"/>
          </a:xfrm>
        </p:grpSpPr>
        <p:sp>
          <p:nvSpPr>
            <p:cNvPr id="4190" name="Line 94"/>
            <p:cNvSpPr>
              <a:spLocks noChangeShapeType="1"/>
            </p:cNvSpPr>
            <p:nvPr/>
          </p:nvSpPr>
          <p:spPr bwMode="auto">
            <a:xfrm>
              <a:off x="3312" y="3264"/>
              <a:ext cx="4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1" name="Line 95"/>
            <p:cNvSpPr>
              <a:spLocks noChangeShapeType="1"/>
            </p:cNvSpPr>
            <p:nvPr/>
          </p:nvSpPr>
          <p:spPr bwMode="auto">
            <a:xfrm>
              <a:off x="3600" y="3264"/>
              <a:ext cx="0" cy="52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2" name="Line 96"/>
            <p:cNvSpPr>
              <a:spLocks noChangeShapeType="1"/>
            </p:cNvSpPr>
            <p:nvPr/>
          </p:nvSpPr>
          <p:spPr bwMode="auto">
            <a:xfrm>
              <a:off x="3600" y="3792"/>
              <a:ext cx="192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3" name="Group 97"/>
          <p:cNvGrpSpPr/>
          <p:nvPr/>
        </p:nvGrpSpPr>
        <p:grpSpPr bwMode="auto">
          <a:xfrm>
            <a:off x="5029200" y="4267200"/>
            <a:ext cx="762000" cy="838200"/>
            <a:chOff x="3312" y="3264"/>
            <a:chExt cx="480" cy="528"/>
          </a:xfrm>
        </p:grpSpPr>
        <p:sp>
          <p:nvSpPr>
            <p:cNvPr id="4194" name="Line 98"/>
            <p:cNvSpPr>
              <a:spLocks noChangeShapeType="1"/>
            </p:cNvSpPr>
            <p:nvPr/>
          </p:nvSpPr>
          <p:spPr bwMode="auto">
            <a:xfrm>
              <a:off x="3312" y="3264"/>
              <a:ext cx="4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5" name="Line 99"/>
            <p:cNvSpPr>
              <a:spLocks noChangeShapeType="1"/>
            </p:cNvSpPr>
            <p:nvPr/>
          </p:nvSpPr>
          <p:spPr bwMode="auto">
            <a:xfrm>
              <a:off x="3600" y="3264"/>
              <a:ext cx="0" cy="52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6" name="Line 100"/>
            <p:cNvSpPr>
              <a:spLocks noChangeShapeType="1"/>
            </p:cNvSpPr>
            <p:nvPr/>
          </p:nvSpPr>
          <p:spPr bwMode="auto">
            <a:xfrm>
              <a:off x="3600" y="3792"/>
              <a:ext cx="192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7" name="Group 101"/>
          <p:cNvGrpSpPr/>
          <p:nvPr/>
        </p:nvGrpSpPr>
        <p:grpSpPr bwMode="auto">
          <a:xfrm>
            <a:off x="5029200" y="4267200"/>
            <a:ext cx="762000" cy="838200"/>
            <a:chOff x="3312" y="3264"/>
            <a:chExt cx="480" cy="528"/>
          </a:xfrm>
        </p:grpSpPr>
        <p:sp>
          <p:nvSpPr>
            <p:cNvPr id="4198" name="Line 102"/>
            <p:cNvSpPr>
              <a:spLocks noChangeShapeType="1"/>
            </p:cNvSpPr>
            <p:nvPr/>
          </p:nvSpPr>
          <p:spPr bwMode="auto">
            <a:xfrm>
              <a:off x="3312" y="3264"/>
              <a:ext cx="4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" name="Line 103"/>
            <p:cNvSpPr>
              <a:spLocks noChangeShapeType="1"/>
            </p:cNvSpPr>
            <p:nvPr/>
          </p:nvSpPr>
          <p:spPr bwMode="auto">
            <a:xfrm>
              <a:off x="3600" y="3264"/>
              <a:ext cx="0" cy="52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" name="Line 104"/>
            <p:cNvSpPr>
              <a:spLocks noChangeShapeType="1"/>
            </p:cNvSpPr>
            <p:nvPr/>
          </p:nvSpPr>
          <p:spPr bwMode="auto">
            <a:xfrm>
              <a:off x="3600" y="3792"/>
              <a:ext cx="192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01" name="Group 105"/>
          <p:cNvGrpSpPr/>
          <p:nvPr/>
        </p:nvGrpSpPr>
        <p:grpSpPr bwMode="auto">
          <a:xfrm>
            <a:off x="5029200" y="4267200"/>
            <a:ext cx="762000" cy="838200"/>
            <a:chOff x="3312" y="3264"/>
            <a:chExt cx="480" cy="528"/>
          </a:xfrm>
        </p:grpSpPr>
        <p:sp>
          <p:nvSpPr>
            <p:cNvPr id="4202" name="Line 106"/>
            <p:cNvSpPr>
              <a:spLocks noChangeShapeType="1"/>
            </p:cNvSpPr>
            <p:nvPr/>
          </p:nvSpPr>
          <p:spPr bwMode="auto">
            <a:xfrm>
              <a:off x="3312" y="3264"/>
              <a:ext cx="4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" name="Line 107"/>
            <p:cNvSpPr>
              <a:spLocks noChangeShapeType="1"/>
            </p:cNvSpPr>
            <p:nvPr/>
          </p:nvSpPr>
          <p:spPr bwMode="auto">
            <a:xfrm>
              <a:off x="3600" y="3264"/>
              <a:ext cx="0" cy="528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4" name="Line 108"/>
            <p:cNvSpPr>
              <a:spLocks noChangeShapeType="1"/>
            </p:cNvSpPr>
            <p:nvPr/>
          </p:nvSpPr>
          <p:spPr bwMode="auto">
            <a:xfrm>
              <a:off x="3600" y="3792"/>
              <a:ext cx="192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205" name="Group 109"/>
          <p:cNvGrpSpPr/>
          <p:nvPr/>
        </p:nvGrpSpPr>
        <p:grpSpPr bwMode="auto">
          <a:xfrm>
            <a:off x="4471988" y="4343400"/>
            <a:ext cx="2995612" cy="1465263"/>
            <a:chOff x="3024" y="1632"/>
            <a:chExt cx="1887" cy="923"/>
          </a:xfrm>
        </p:grpSpPr>
        <p:grpSp>
          <p:nvGrpSpPr>
            <p:cNvPr id="4206" name="Group 110"/>
            <p:cNvGrpSpPr/>
            <p:nvPr/>
          </p:nvGrpSpPr>
          <p:grpSpPr bwMode="auto">
            <a:xfrm flipH="1">
              <a:off x="4671" y="1920"/>
              <a:ext cx="240" cy="336"/>
              <a:chOff x="2064" y="3312"/>
              <a:chExt cx="240" cy="336"/>
            </a:xfrm>
          </p:grpSpPr>
          <p:sp>
            <p:nvSpPr>
              <p:cNvPr id="4207" name="Rectangle 111"/>
              <p:cNvSpPr>
                <a:spLocks noChangeArrowheads="1"/>
              </p:cNvSpPr>
              <p:nvPr/>
            </p:nvSpPr>
            <p:spPr bwMode="auto">
              <a:xfrm rot="-5400000">
                <a:off x="2016" y="3360"/>
                <a:ext cx="336" cy="240"/>
              </a:xfrm>
              <a:prstGeom prst="rect">
                <a:avLst/>
              </a:prstGeom>
              <a:solidFill>
                <a:srgbClr val="0000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8" name="Line 112"/>
              <p:cNvSpPr>
                <a:spLocks noChangeShapeType="1"/>
              </p:cNvSpPr>
              <p:nvPr/>
            </p:nvSpPr>
            <p:spPr bwMode="auto">
              <a:xfrm rot="-5400000">
                <a:off x="2039" y="3479"/>
                <a:ext cx="240" cy="0"/>
              </a:xfrm>
              <a:prstGeom prst="line">
                <a:avLst/>
              </a:prstGeom>
              <a:noFill/>
              <a:ln w="38100">
                <a:solidFill>
                  <a:srgbClr val="FFFF66"/>
                </a:solidFill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209" name="Text Box 113"/>
            <p:cNvSpPr txBox="1">
              <a:spLocks noChangeArrowheads="1"/>
            </p:cNvSpPr>
            <p:nvPr/>
          </p:nvSpPr>
          <p:spPr bwMode="auto">
            <a:xfrm flipV="1">
              <a:off x="3024" y="1824"/>
              <a:ext cx="384" cy="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＋</a:t>
              </a:r>
              <a:endParaRPr kumimoji="1" lang="zh-CN" altLang="en-US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－</a:t>
              </a:r>
              <a:endParaRPr kumimoji="1" lang="zh-CN" altLang="en-US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10" name="Text Box 114"/>
            <p:cNvSpPr txBox="1">
              <a:spLocks noChangeArrowheads="1"/>
            </p:cNvSpPr>
            <p:nvPr/>
          </p:nvSpPr>
          <p:spPr bwMode="auto">
            <a:xfrm rot="10800000" flipV="1">
              <a:off x="3552" y="1632"/>
              <a:ext cx="76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＋－</a:t>
              </a:r>
              <a:endParaRPr kumimoji="1" lang="zh-CN" altLang="en-US" sz="28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213" name="Line 117"/>
          <p:cNvSpPr>
            <a:spLocks noChangeShapeType="1"/>
          </p:cNvSpPr>
          <p:nvPr/>
        </p:nvSpPr>
        <p:spPr bwMode="auto">
          <a:xfrm flipV="1">
            <a:off x="5029200" y="5410200"/>
            <a:ext cx="0" cy="381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4" name="Line 118"/>
          <p:cNvSpPr>
            <a:spLocks noChangeShapeType="1"/>
          </p:cNvSpPr>
          <p:nvPr/>
        </p:nvSpPr>
        <p:spPr bwMode="auto">
          <a:xfrm flipV="1">
            <a:off x="5029200" y="5410200"/>
            <a:ext cx="0" cy="381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5" name="Line 119"/>
          <p:cNvSpPr>
            <a:spLocks noChangeShapeType="1"/>
          </p:cNvSpPr>
          <p:nvPr/>
        </p:nvSpPr>
        <p:spPr bwMode="auto">
          <a:xfrm flipV="1">
            <a:off x="5029200" y="5410200"/>
            <a:ext cx="0" cy="381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6" name="Line 120"/>
          <p:cNvSpPr>
            <a:spLocks noChangeShapeType="1"/>
          </p:cNvSpPr>
          <p:nvPr/>
        </p:nvSpPr>
        <p:spPr bwMode="auto">
          <a:xfrm flipV="1">
            <a:off x="5029200" y="5410200"/>
            <a:ext cx="0" cy="381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7" name="Line 121"/>
          <p:cNvSpPr>
            <a:spLocks noChangeShapeType="1"/>
          </p:cNvSpPr>
          <p:nvPr/>
        </p:nvSpPr>
        <p:spPr bwMode="auto">
          <a:xfrm flipV="1">
            <a:off x="5029200" y="4267200"/>
            <a:ext cx="0" cy="685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8" name="Line 122"/>
          <p:cNvSpPr>
            <a:spLocks noChangeShapeType="1"/>
          </p:cNvSpPr>
          <p:nvPr/>
        </p:nvSpPr>
        <p:spPr bwMode="auto">
          <a:xfrm flipV="1">
            <a:off x="5029200" y="4267200"/>
            <a:ext cx="0" cy="685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19" name="Line 123"/>
          <p:cNvSpPr>
            <a:spLocks noChangeShapeType="1"/>
          </p:cNvSpPr>
          <p:nvPr/>
        </p:nvSpPr>
        <p:spPr bwMode="auto">
          <a:xfrm flipV="1">
            <a:off x="5029200" y="4267200"/>
            <a:ext cx="0" cy="685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20" name="Line 124"/>
          <p:cNvSpPr>
            <a:spLocks noChangeShapeType="1"/>
          </p:cNvSpPr>
          <p:nvPr/>
        </p:nvSpPr>
        <p:spPr bwMode="auto">
          <a:xfrm flipV="1">
            <a:off x="5029200" y="4267200"/>
            <a:ext cx="0" cy="685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21" name="Text Box 125"/>
          <p:cNvSpPr txBox="1">
            <a:spLocks noChangeArrowheads="1"/>
          </p:cNvSpPr>
          <p:nvPr/>
        </p:nvSpPr>
        <p:spPr bwMode="auto">
          <a:xfrm>
            <a:off x="3352800" y="609600"/>
            <a:ext cx="4800600" cy="1155700"/>
          </a:xfrm>
          <a:prstGeom prst="rect">
            <a:avLst/>
          </a:prstGeom>
          <a:noFill/>
          <a:ln w="381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先由量程确定最小刻度值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dist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再从指针位置读出结果</a:t>
            </a:r>
            <a:endParaRPr kumimoji="1"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222" name="Rectangle 126"/>
          <p:cNvSpPr>
            <a:spLocks noChangeArrowheads="1"/>
          </p:cNvSpPr>
          <p:nvPr/>
        </p:nvSpPr>
        <p:spPr bwMode="auto">
          <a:xfrm>
            <a:off x="609600" y="914400"/>
            <a:ext cx="1446213" cy="617538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dist"/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读数时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223" name="Line 127"/>
          <p:cNvSpPr>
            <a:spLocks noChangeShapeType="1"/>
          </p:cNvSpPr>
          <p:nvPr/>
        </p:nvSpPr>
        <p:spPr bwMode="auto">
          <a:xfrm>
            <a:off x="2057400" y="1219200"/>
            <a:ext cx="12954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30" name="Line 34"/>
          <p:cNvSpPr>
            <a:spLocks noChangeShapeType="1"/>
          </p:cNvSpPr>
          <p:nvPr/>
        </p:nvSpPr>
        <p:spPr bwMode="auto">
          <a:xfrm flipH="1">
            <a:off x="1371600" y="5706110"/>
            <a:ext cx="585788" cy="0"/>
          </a:xfrm>
          <a:prstGeom prst="line">
            <a:avLst/>
          </a:prstGeom>
          <a:noFill/>
          <a:ln w="38100">
            <a:solidFill>
              <a:srgbClr val="474747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415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415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4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7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8"/>
                                            </p:cond>
                                          </p:stCondLst>
                                        </p:cTn>
                                        <p:tgtEl>
                                          <p:spTgt spid="4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500"/>
                                        <p:tgtEl>
                                          <p:spTgt spid="4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8"/>
                                            </p:cond>
                                          </p:stCondLst>
                                        </p:cTn>
                                        <p:tgtEl>
                                          <p:spTgt spid="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00"/>
                            </p:stCondLst>
                            <p:childTnLst>
                              <p:par>
                                <p:cTn id="14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500"/>
                            </p:stCondLst>
                            <p:childTnLst>
                              <p:par>
                                <p:cTn id="15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0"/>
                                            </p:cond>
                                          </p:stCondLst>
                                        </p:cTn>
                                        <p:tgtEl>
                                          <p:spTgt spid="4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0"/>
                            </p:stCondLst>
                            <p:childTnLst>
                              <p:par>
                                <p:cTn id="15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7"/>
                                            </p:cond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500"/>
                            </p:stCondLst>
                            <p:childTnLst>
                              <p:par>
                                <p:cTn id="16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4"/>
                                            </p:cond>
                                          </p:stCondLst>
                                        </p:cTn>
                                        <p:tgtEl>
                                          <p:spTgt spid="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000"/>
                            </p:stCondLst>
                            <p:childTnLst>
                              <p:par>
                                <p:cTn id="17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5" grpId="0" autoUpdateAnimBg="0" build="p"/>
      <p:bldP spid="4156" grpId="0" autoUpdateAnimBg="0" build="p"/>
      <p:bldP spid="4185" grpId="0" bldLvl="0" animBg="1"/>
      <p:bldP spid="4186" grpId="0" bldLvl="0" animBg="1"/>
      <p:bldP spid="4187" grpId="0" bldLvl="0" animBg="1"/>
      <p:bldP spid="4188" grpId="0" bldLvl="0" animBg="1"/>
      <p:bldP spid="4213" grpId="0" bldLvl="0" animBg="1"/>
      <p:bldP spid="4214" grpId="0" bldLvl="0" animBg="1"/>
      <p:bldP spid="4215" grpId="0" bldLvl="0" animBg="1"/>
      <p:bldP spid="4216" grpId="0" bldLvl="0" animBg="1"/>
      <p:bldP spid="4217" grpId="0" bldLvl="0" animBg="1"/>
      <p:bldP spid="4218" grpId="0" bldLvl="0" animBg="1"/>
      <p:bldP spid="4219" grpId="0" bldLvl="0" animBg="1"/>
      <p:bldP spid="4220" grpId="0" bldLvl="0" animBg="1"/>
      <p:bldP spid="4221" grpId="0" bldLvl="0" animBg="1" autoUpdateAnimBg="0"/>
      <p:bldP spid="4222" grpId="0" bldLvl="0" animBg="1" autoUpdateAnimBg="0"/>
      <p:bldP spid="4223" grpId="0" bldLvl="0" animBg="1"/>
      <p:bldP spid="41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928370" y="833755"/>
            <a:ext cx="621855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fontAlgn="auto">
              <a:spcBef>
                <a:spcPts val="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②“＋、－”接线柱的接法要正确；</a:t>
            </a:r>
            <a:endParaRPr kumimoji="1"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“＋”流入“－”流出</a:t>
            </a:r>
            <a:endParaRPr kumimoji="1"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5163" name="Group 43"/>
          <p:cNvGrpSpPr/>
          <p:nvPr/>
        </p:nvGrpSpPr>
        <p:grpSpPr bwMode="auto">
          <a:xfrm>
            <a:off x="990600" y="2388870"/>
            <a:ext cx="7239000" cy="4267200"/>
            <a:chOff x="624" y="1104"/>
            <a:chExt cx="4560" cy="2688"/>
          </a:xfrm>
        </p:grpSpPr>
        <p:pic>
          <p:nvPicPr>
            <p:cNvPr id="5149" name="Picture 2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4" y="1104"/>
              <a:ext cx="4560" cy="2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816" y="2112"/>
              <a:ext cx="336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1" name="Rectangle 31"/>
            <p:cNvSpPr>
              <a:spLocks noChangeArrowheads="1"/>
            </p:cNvSpPr>
            <p:nvPr/>
          </p:nvSpPr>
          <p:spPr bwMode="auto">
            <a:xfrm>
              <a:off x="624" y="2160"/>
              <a:ext cx="288" cy="1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2" name="Rectangle 32"/>
            <p:cNvSpPr>
              <a:spLocks noChangeArrowheads="1"/>
            </p:cNvSpPr>
            <p:nvPr/>
          </p:nvSpPr>
          <p:spPr bwMode="auto">
            <a:xfrm>
              <a:off x="2640" y="2112"/>
              <a:ext cx="672" cy="1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3" name="Rectangle 33"/>
            <p:cNvSpPr>
              <a:spLocks noChangeArrowheads="1"/>
            </p:cNvSpPr>
            <p:nvPr/>
          </p:nvSpPr>
          <p:spPr bwMode="auto">
            <a:xfrm>
              <a:off x="2592" y="1440"/>
              <a:ext cx="33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4" name="Rectangle 34"/>
            <p:cNvSpPr>
              <a:spLocks noChangeArrowheads="1"/>
            </p:cNvSpPr>
            <p:nvPr/>
          </p:nvSpPr>
          <p:spPr bwMode="auto">
            <a:xfrm>
              <a:off x="4272" y="1536"/>
              <a:ext cx="33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5" name="Rectangle 35"/>
            <p:cNvSpPr>
              <a:spLocks noChangeArrowheads="1"/>
            </p:cNvSpPr>
            <p:nvPr/>
          </p:nvSpPr>
          <p:spPr bwMode="auto">
            <a:xfrm>
              <a:off x="3024" y="3360"/>
              <a:ext cx="33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6" name="Rectangle 36"/>
            <p:cNvSpPr>
              <a:spLocks noChangeArrowheads="1"/>
            </p:cNvSpPr>
            <p:nvPr/>
          </p:nvSpPr>
          <p:spPr bwMode="auto">
            <a:xfrm>
              <a:off x="2472" y="3264"/>
              <a:ext cx="372" cy="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7" name="Rectangle 37"/>
            <p:cNvSpPr>
              <a:spLocks noChangeArrowheads="1"/>
            </p:cNvSpPr>
            <p:nvPr/>
          </p:nvSpPr>
          <p:spPr bwMode="auto">
            <a:xfrm>
              <a:off x="924" y="2076"/>
              <a:ext cx="33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8" name="Rectangle 38"/>
            <p:cNvSpPr>
              <a:spLocks noChangeArrowheads="1"/>
            </p:cNvSpPr>
            <p:nvPr/>
          </p:nvSpPr>
          <p:spPr bwMode="auto">
            <a:xfrm>
              <a:off x="3216" y="3600"/>
              <a:ext cx="960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59" name="Rectangle 39"/>
            <p:cNvSpPr>
              <a:spLocks noChangeArrowheads="1"/>
            </p:cNvSpPr>
            <p:nvPr/>
          </p:nvSpPr>
          <p:spPr bwMode="auto">
            <a:xfrm>
              <a:off x="2688" y="1728"/>
              <a:ext cx="336" cy="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60" name="Rectangle 40"/>
            <p:cNvSpPr>
              <a:spLocks noChangeArrowheads="1"/>
            </p:cNvSpPr>
            <p:nvPr/>
          </p:nvSpPr>
          <p:spPr bwMode="auto">
            <a:xfrm>
              <a:off x="2496" y="1248"/>
              <a:ext cx="336" cy="5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61" name="Rectangle 41"/>
            <p:cNvSpPr>
              <a:spLocks noChangeArrowheads="1"/>
            </p:cNvSpPr>
            <p:nvPr/>
          </p:nvSpPr>
          <p:spPr bwMode="auto">
            <a:xfrm>
              <a:off x="3024" y="1824"/>
              <a:ext cx="2016" cy="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4512" y="1104"/>
              <a:ext cx="672" cy="12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grpSp>
        <p:nvGrpSpPr>
          <p:cNvPr id="5167" name="Group 47"/>
          <p:cNvGrpSpPr/>
          <p:nvPr/>
        </p:nvGrpSpPr>
        <p:grpSpPr bwMode="auto">
          <a:xfrm>
            <a:off x="5181600" y="2388870"/>
            <a:ext cx="1828800" cy="381000"/>
            <a:chOff x="3264" y="1104"/>
            <a:chExt cx="1152" cy="240"/>
          </a:xfrm>
        </p:grpSpPr>
        <p:sp>
          <p:nvSpPr>
            <p:cNvPr id="5164" name="Rectangle 44"/>
            <p:cNvSpPr>
              <a:spLocks noChangeArrowheads="1"/>
            </p:cNvSpPr>
            <p:nvPr/>
          </p:nvSpPr>
          <p:spPr bwMode="auto">
            <a:xfrm>
              <a:off x="3264" y="1104"/>
              <a:ext cx="624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65" name="Rectangle 45"/>
            <p:cNvSpPr>
              <a:spLocks noChangeArrowheads="1"/>
            </p:cNvSpPr>
            <p:nvPr/>
          </p:nvSpPr>
          <p:spPr bwMode="auto">
            <a:xfrm>
              <a:off x="4032" y="1104"/>
              <a:ext cx="384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66" name="Rectangle 46"/>
            <p:cNvSpPr>
              <a:spLocks noChangeArrowheads="1"/>
            </p:cNvSpPr>
            <p:nvPr/>
          </p:nvSpPr>
          <p:spPr bwMode="auto">
            <a:xfrm>
              <a:off x="3840" y="1104"/>
              <a:ext cx="288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sp>
        <p:nvSpPr>
          <p:cNvPr id="5172" name="Freeform 52"/>
          <p:cNvSpPr/>
          <p:nvPr/>
        </p:nvSpPr>
        <p:spPr bwMode="auto">
          <a:xfrm>
            <a:off x="3981450" y="5741670"/>
            <a:ext cx="2743200" cy="819150"/>
          </a:xfrm>
          <a:custGeom>
            <a:avLst/>
            <a:gdLst>
              <a:gd name="T0" fmla="*/ 0 w 1728"/>
              <a:gd name="T1" fmla="*/ 0 h 516"/>
              <a:gd name="T2" fmla="*/ 60 w 1728"/>
              <a:gd name="T3" fmla="*/ 12 h 516"/>
              <a:gd name="T4" fmla="*/ 132 w 1728"/>
              <a:gd name="T5" fmla="*/ 60 h 516"/>
              <a:gd name="T6" fmla="*/ 264 w 1728"/>
              <a:gd name="T7" fmla="*/ 240 h 516"/>
              <a:gd name="T8" fmla="*/ 336 w 1728"/>
              <a:gd name="T9" fmla="*/ 360 h 516"/>
              <a:gd name="T10" fmla="*/ 492 w 1728"/>
              <a:gd name="T11" fmla="*/ 444 h 516"/>
              <a:gd name="T12" fmla="*/ 528 w 1728"/>
              <a:gd name="T13" fmla="*/ 468 h 516"/>
              <a:gd name="T14" fmla="*/ 720 w 1728"/>
              <a:gd name="T15" fmla="*/ 492 h 516"/>
              <a:gd name="T16" fmla="*/ 840 w 1728"/>
              <a:gd name="T17" fmla="*/ 516 h 516"/>
              <a:gd name="T18" fmla="*/ 1236 w 1728"/>
              <a:gd name="T19" fmla="*/ 468 h 516"/>
              <a:gd name="T20" fmla="*/ 1428 w 1728"/>
              <a:gd name="T21" fmla="*/ 396 h 516"/>
              <a:gd name="T22" fmla="*/ 1596 w 1728"/>
              <a:gd name="T23" fmla="*/ 336 h 516"/>
              <a:gd name="T24" fmla="*/ 1704 w 1728"/>
              <a:gd name="T25" fmla="*/ 240 h 516"/>
              <a:gd name="T26" fmla="*/ 1728 w 1728"/>
              <a:gd name="T27" fmla="*/ 204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8" h="516">
                <a:moveTo>
                  <a:pt x="0" y="0"/>
                </a:moveTo>
                <a:cubicBezTo>
                  <a:pt x="20" y="4"/>
                  <a:pt x="41" y="4"/>
                  <a:pt x="60" y="12"/>
                </a:cubicBezTo>
                <a:cubicBezTo>
                  <a:pt x="86" y="24"/>
                  <a:pt x="132" y="60"/>
                  <a:pt x="132" y="60"/>
                </a:cubicBezTo>
                <a:cubicBezTo>
                  <a:pt x="156" y="97"/>
                  <a:pt x="253" y="207"/>
                  <a:pt x="264" y="240"/>
                </a:cubicBezTo>
                <a:cubicBezTo>
                  <a:pt x="277" y="280"/>
                  <a:pt x="304" y="332"/>
                  <a:pt x="336" y="360"/>
                </a:cubicBezTo>
                <a:cubicBezTo>
                  <a:pt x="387" y="404"/>
                  <a:pt x="435" y="415"/>
                  <a:pt x="492" y="444"/>
                </a:cubicBezTo>
                <a:cubicBezTo>
                  <a:pt x="505" y="450"/>
                  <a:pt x="515" y="462"/>
                  <a:pt x="528" y="468"/>
                </a:cubicBezTo>
                <a:cubicBezTo>
                  <a:pt x="574" y="488"/>
                  <a:pt x="701" y="490"/>
                  <a:pt x="720" y="492"/>
                </a:cubicBezTo>
                <a:cubicBezTo>
                  <a:pt x="773" y="498"/>
                  <a:pt x="792" y="504"/>
                  <a:pt x="840" y="516"/>
                </a:cubicBezTo>
                <a:cubicBezTo>
                  <a:pt x="983" y="508"/>
                  <a:pt x="1099" y="495"/>
                  <a:pt x="1236" y="468"/>
                </a:cubicBezTo>
                <a:cubicBezTo>
                  <a:pt x="1295" y="428"/>
                  <a:pt x="1358" y="408"/>
                  <a:pt x="1428" y="396"/>
                </a:cubicBezTo>
                <a:cubicBezTo>
                  <a:pt x="1483" y="369"/>
                  <a:pt x="1537" y="351"/>
                  <a:pt x="1596" y="336"/>
                </a:cubicBezTo>
                <a:cubicBezTo>
                  <a:pt x="1678" y="254"/>
                  <a:pt x="1640" y="283"/>
                  <a:pt x="1704" y="240"/>
                </a:cubicBezTo>
                <a:cubicBezTo>
                  <a:pt x="1712" y="228"/>
                  <a:pt x="1728" y="204"/>
                  <a:pt x="1728" y="20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3" name="Freeform 53"/>
          <p:cNvSpPr/>
          <p:nvPr/>
        </p:nvSpPr>
        <p:spPr bwMode="auto">
          <a:xfrm>
            <a:off x="5481638" y="2979420"/>
            <a:ext cx="1090612" cy="3028950"/>
          </a:xfrm>
          <a:custGeom>
            <a:avLst/>
            <a:gdLst>
              <a:gd name="T0" fmla="*/ 243 w 687"/>
              <a:gd name="T1" fmla="*/ 1908 h 1908"/>
              <a:gd name="T2" fmla="*/ 99 w 687"/>
              <a:gd name="T3" fmla="*/ 1836 h 1908"/>
              <a:gd name="T4" fmla="*/ 123 w 687"/>
              <a:gd name="T5" fmla="*/ 1020 h 1908"/>
              <a:gd name="T6" fmla="*/ 135 w 687"/>
              <a:gd name="T7" fmla="*/ 936 h 1908"/>
              <a:gd name="T8" fmla="*/ 183 w 687"/>
              <a:gd name="T9" fmla="*/ 900 h 1908"/>
              <a:gd name="T10" fmla="*/ 267 w 687"/>
              <a:gd name="T11" fmla="*/ 816 h 1908"/>
              <a:gd name="T12" fmla="*/ 303 w 687"/>
              <a:gd name="T13" fmla="*/ 768 h 1908"/>
              <a:gd name="T14" fmla="*/ 375 w 687"/>
              <a:gd name="T15" fmla="*/ 696 h 1908"/>
              <a:gd name="T16" fmla="*/ 387 w 687"/>
              <a:gd name="T17" fmla="*/ 624 h 1908"/>
              <a:gd name="T18" fmla="*/ 423 w 687"/>
              <a:gd name="T19" fmla="*/ 588 h 1908"/>
              <a:gd name="T20" fmla="*/ 471 w 687"/>
              <a:gd name="T21" fmla="*/ 504 h 1908"/>
              <a:gd name="T22" fmla="*/ 615 w 687"/>
              <a:gd name="T23" fmla="*/ 216 h 1908"/>
              <a:gd name="T24" fmla="*/ 663 w 687"/>
              <a:gd name="T25" fmla="*/ 108 h 1908"/>
              <a:gd name="T26" fmla="*/ 675 w 687"/>
              <a:gd name="T27" fmla="*/ 36 h 1908"/>
              <a:gd name="T28" fmla="*/ 687 w 687"/>
              <a:gd name="T29" fmla="*/ 0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7" h="1908">
                <a:moveTo>
                  <a:pt x="243" y="1908"/>
                </a:moveTo>
                <a:cubicBezTo>
                  <a:pt x="119" y="1867"/>
                  <a:pt x="162" y="1899"/>
                  <a:pt x="99" y="1836"/>
                </a:cubicBezTo>
                <a:cubicBezTo>
                  <a:pt x="12" y="1576"/>
                  <a:pt x="0" y="1266"/>
                  <a:pt x="123" y="1020"/>
                </a:cubicBezTo>
                <a:cubicBezTo>
                  <a:pt x="127" y="992"/>
                  <a:pt x="122" y="961"/>
                  <a:pt x="135" y="936"/>
                </a:cubicBezTo>
                <a:cubicBezTo>
                  <a:pt x="144" y="918"/>
                  <a:pt x="168" y="913"/>
                  <a:pt x="183" y="900"/>
                </a:cubicBezTo>
                <a:cubicBezTo>
                  <a:pt x="212" y="873"/>
                  <a:pt x="239" y="844"/>
                  <a:pt x="267" y="816"/>
                </a:cubicBezTo>
                <a:cubicBezTo>
                  <a:pt x="281" y="802"/>
                  <a:pt x="290" y="783"/>
                  <a:pt x="303" y="768"/>
                </a:cubicBezTo>
                <a:cubicBezTo>
                  <a:pt x="326" y="743"/>
                  <a:pt x="375" y="696"/>
                  <a:pt x="375" y="696"/>
                </a:cubicBezTo>
                <a:cubicBezTo>
                  <a:pt x="379" y="672"/>
                  <a:pt x="377" y="646"/>
                  <a:pt x="387" y="624"/>
                </a:cubicBezTo>
                <a:cubicBezTo>
                  <a:pt x="394" y="608"/>
                  <a:pt x="413" y="602"/>
                  <a:pt x="423" y="588"/>
                </a:cubicBezTo>
                <a:cubicBezTo>
                  <a:pt x="442" y="562"/>
                  <a:pt x="457" y="533"/>
                  <a:pt x="471" y="504"/>
                </a:cubicBezTo>
                <a:cubicBezTo>
                  <a:pt x="526" y="395"/>
                  <a:pt x="524" y="307"/>
                  <a:pt x="615" y="216"/>
                </a:cubicBezTo>
                <a:cubicBezTo>
                  <a:pt x="628" y="177"/>
                  <a:pt x="654" y="148"/>
                  <a:pt x="663" y="108"/>
                </a:cubicBezTo>
                <a:cubicBezTo>
                  <a:pt x="668" y="84"/>
                  <a:pt x="670" y="60"/>
                  <a:pt x="675" y="36"/>
                </a:cubicBezTo>
                <a:cubicBezTo>
                  <a:pt x="678" y="24"/>
                  <a:pt x="687" y="0"/>
                  <a:pt x="687" y="0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4" name="Freeform 54"/>
          <p:cNvSpPr/>
          <p:nvPr/>
        </p:nvSpPr>
        <p:spPr bwMode="auto">
          <a:xfrm>
            <a:off x="3810000" y="3055620"/>
            <a:ext cx="876300" cy="990600"/>
          </a:xfrm>
          <a:custGeom>
            <a:avLst/>
            <a:gdLst>
              <a:gd name="T0" fmla="*/ 552 w 552"/>
              <a:gd name="T1" fmla="*/ 0 h 624"/>
              <a:gd name="T2" fmla="*/ 432 w 552"/>
              <a:gd name="T3" fmla="*/ 24 h 624"/>
              <a:gd name="T4" fmla="*/ 288 w 552"/>
              <a:gd name="T5" fmla="*/ 48 h 624"/>
              <a:gd name="T6" fmla="*/ 228 w 552"/>
              <a:gd name="T7" fmla="*/ 120 h 624"/>
              <a:gd name="T8" fmla="*/ 168 w 552"/>
              <a:gd name="T9" fmla="*/ 300 h 624"/>
              <a:gd name="T10" fmla="*/ 108 w 552"/>
              <a:gd name="T11" fmla="*/ 420 h 624"/>
              <a:gd name="T12" fmla="*/ 84 w 552"/>
              <a:gd name="T13" fmla="*/ 492 h 624"/>
              <a:gd name="T14" fmla="*/ 60 w 552"/>
              <a:gd name="T15" fmla="*/ 528 h 624"/>
              <a:gd name="T16" fmla="*/ 0 w 552"/>
              <a:gd name="T17" fmla="*/ 624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2" h="624">
                <a:moveTo>
                  <a:pt x="552" y="0"/>
                </a:moveTo>
                <a:cubicBezTo>
                  <a:pt x="512" y="8"/>
                  <a:pt x="472" y="17"/>
                  <a:pt x="432" y="24"/>
                </a:cubicBezTo>
                <a:cubicBezTo>
                  <a:pt x="384" y="33"/>
                  <a:pt x="288" y="48"/>
                  <a:pt x="288" y="48"/>
                </a:cubicBezTo>
                <a:cubicBezTo>
                  <a:pt x="271" y="74"/>
                  <a:pt x="243" y="93"/>
                  <a:pt x="228" y="120"/>
                </a:cubicBezTo>
                <a:cubicBezTo>
                  <a:pt x="199" y="172"/>
                  <a:pt x="201" y="250"/>
                  <a:pt x="168" y="300"/>
                </a:cubicBezTo>
                <a:cubicBezTo>
                  <a:pt x="143" y="337"/>
                  <a:pt x="125" y="379"/>
                  <a:pt x="108" y="420"/>
                </a:cubicBezTo>
                <a:cubicBezTo>
                  <a:pt x="99" y="443"/>
                  <a:pt x="98" y="471"/>
                  <a:pt x="84" y="492"/>
                </a:cubicBezTo>
                <a:cubicBezTo>
                  <a:pt x="76" y="504"/>
                  <a:pt x="66" y="515"/>
                  <a:pt x="60" y="528"/>
                </a:cubicBezTo>
                <a:cubicBezTo>
                  <a:pt x="41" y="567"/>
                  <a:pt x="43" y="603"/>
                  <a:pt x="0" y="62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5" name="Freeform 55"/>
          <p:cNvSpPr/>
          <p:nvPr/>
        </p:nvSpPr>
        <p:spPr bwMode="auto">
          <a:xfrm>
            <a:off x="1143000" y="4027170"/>
            <a:ext cx="952500" cy="1790700"/>
          </a:xfrm>
          <a:custGeom>
            <a:avLst/>
            <a:gdLst>
              <a:gd name="T0" fmla="*/ 619 w 619"/>
              <a:gd name="T1" fmla="*/ 0 h 1224"/>
              <a:gd name="T2" fmla="*/ 367 w 619"/>
              <a:gd name="T3" fmla="*/ 72 h 1224"/>
              <a:gd name="T4" fmla="*/ 355 w 619"/>
              <a:gd name="T5" fmla="*/ 144 h 1224"/>
              <a:gd name="T6" fmla="*/ 283 w 619"/>
              <a:gd name="T7" fmla="*/ 312 h 1224"/>
              <a:gd name="T8" fmla="*/ 211 w 619"/>
              <a:gd name="T9" fmla="*/ 708 h 1224"/>
              <a:gd name="T10" fmla="*/ 115 w 619"/>
              <a:gd name="T11" fmla="*/ 876 h 1224"/>
              <a:gd name="T12" fmla="*/ 127 w 619"/>
              <a:gd name="T13" fmla="*/ 1224 h 1224"/>
              <a:gd name="T14" fmla="*/ 199 w 619"/>
              <a:gd name="T15" fmla="*/ 1164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9" h="1224">
                <a:moveTo>
                  <a:pt x="619" y="0"/>
                </a:moveTo>
                <a:cubicBezTo>
                  <a:pt x="535" y="24"/>
                  <a:pt x="450" y="44"/>
                  <a:pt x="367" y="72"/>
                </a:cubicBezTo>
                <a:cubicBezTo>
                  <a:pt x="363" y="96"/>
                  <a:pt x="363" y="121"/>
                  <a:pt x="355" y="144"/>
                </a:cubicBezTo>
                <a:cubicBezTo>
                  <a:pt x="335" y="202"/>
                  <a:pt x="283" y="312"/>
                  <a:pt x="283" y="312"/>
                </a:cubicBezTo>
                <a:cubicBezTo>
                  <a:pt x="262" y="439"/>
                  <a:pt x="285" y="598"/>
                  <a:pt x="211" y="708"/>
                </a:cubicBezTo>
                <a:cubicBezTo>
                  <a:pt x="194" y="775"/>
                  <a:pt x="155" y="822"/>
                  <a:pt x="115" y="876"/>
                </a:cubicBezTo>
                <a:cubicBezTo>
                  <a:pt x="83" y="972"/>
                  <a:pt x="0" y="1182"/>
                  <a:pt x="127" y="1224"/>
                </a:cubicBezTo>
                <a:cubicBezTo>
                  <a:pt x="165" y="1211"/>
                  <a:pt x="199" y="1211"/>
                  <a:pt x="199" y="116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6" name="Rectangle 56" descr="大纸屑"/>
          <p:cNvSpPr>
            <a:spLocks noChangeArrowheads="1"/>
          </p:cNvSpPr>
          <p:nvPr/>
        </p:nvSpPr>
        <p:spPr bwMode="auto">
          <a:xfrm>
            <a:off x="6172200" y="5132070"/>
            <a:ext cx="190500" cy="323850"/>
          </a:xfrm>
          <a:prstGeom prst="rect">
            <a:avLst/>
          </a:prstGeom>
          <a:pattFill prst="lgConfetti">
            <a:fgClr>
              <a:srgbClr val="CCECFF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7" name="Rectangle 57" descr="大纸屑"/>
          <p:cNvSpPr>
            <a:spLocks noChangeArrowheads="1"/>
          </p:cNvSpPr>
          <p:nvPr/>
        </p:nvSpPr>
        <p:spPr bwMode="auto">
          <a:xfrm>
            <a:off x="6362700" y="5513070"/>
            <a:ext cx="190500" cy="228600"/>
          </a:xfrm>
          <a:prstGeom prst="rect">
            <a:avLst/>
          </a:prstGeom>
          <a:pattFill prst="lgConfetti">
            <a:fgClr>
              <a:srgbClr val="CCECFF"/>
            </a:fgClr>
            <a:bgClr>
              <a:srgbClr val="FFFFF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178" name="Line 58"/>
          <p:cNvSpPr>
            <a:spLocks noChangeShapeType="1"/>
          </p:cNvSpPr>
          <p:nvPr/>
        </p:nvSpPr>
        <p:spPr bwMode="auto">
          <a:xfrm flipH="1" flipV="1">
            <a:off x="5638800" y="5436870"/>
            <a:ext cx="8382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grpSp>
        <p:nvGrpSpPr>
          <p:cNvPr id="5180" name="Group 60"/>
          <p:cNvGrpSpPr/>
          <p:nvPr/>
        </p:nvGrpSpPr>
        <p:grpSpPr bwMode="auto">
          <a:xfrm rot="-1449499">
            <a:off x="4859338" y="2163445"/>
            <a:ext cx="1828800" cy="144463"/>
            <a:chOff x="4416" y="912"/>
            <a:chExt cx="1152" cy="144"/>
          </a:xfrm>
        </p:grpSpPr>
        <p:sp>
          <p:nvSpPr>
            <p:cNvPr id="5181" name="Rectangle 61"/>
            <p:cNvSpPr>
              <a:spLocks noChangeArrowheads="1"/>
            </p:cNvSpPr>
            <p:nvPr/>
          </p:nvSpPr>
          <p:spPr bwMode="auto">
            <a:xfrm>
              <a:off x="4416" y="912"/>
              <a:ext cx="960" cy="144"/>
            </a:xfrm>
            <a:prstGeom prst="rect">
              <a:avLst/>
            </a:prstGeom>
            <a:solidFill>
              <a:srgbClr val="1E7BAE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82" name="Rectangle 62"/>
            <p:cNvSpPr>
              <a:spLocks noChangeArrowheads="1"/>
            </p:cNvSpPr>
            <p:nvPr/>
          </p:nvSpPr>
          <p:spPr bwMode="auto">
            <a:xfrm>
              <a:off x="5424" y="912"/>
              <a:ext cx="144" cy="144"/>
            </a:xfrm>
            <a:prstGeom prst="rect">
              <a:avLst/>
            </a:prstGeom>
            <a:solidFill>
              <a:srgbClr val="1E7BAE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5183" name="Rectangle 63"/>
            <p:cNvSpPr>
              <a:spLocks noChangeArrowheads="1"/>
            </p:cNvSpPr>
            <p:nvPr/>
          </p:nvSpPr>
          <p:spPr bwMode="auto">
            <a:xfrm>
              <a:off x="5280" y="960"/>
              <a:ext cx="240" cy="48"/>
            </a:xfrm>
            <a:prstGeom prst="rect">
              <a:avLst/>
            </a:prstGeom>
            <a:solidFill>
              <a:srgbClr val="1E7BA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2" grpId="0" bldLvl="0" animBg="1"/>
      <p:bldP spid="5173" grpId="0" bldLvl="0" animBg="1"/>
      <p:bldP spid="5174" grpId="0" bldLvl="0" animBg="1"/>
      <p:bldP spid="5175" grpId="0" bldLvl="0" animBg="1"/>
      <p:bldP spid="5176" grpId="0" bldLvl="0" animBg="1"/>
      <p:bldP spid="5177" grpId="0" bldLvl="0" animBg="1"/>
      <p:bldP spid="517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18490" y="844550"/>
            <a:ext cx="69342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③被测电流不能超过电流表的量程；</a:t>
            </a:r>
            <a:endParaRPr kumimoji="1"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18490" y="1566863"/>
            <a:ext cx="7543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  <a:buClrTx/>
              <a:buSzTx/>
              <a:buFontTx/>
            </a:pPr>
            <a:r>
              <a:rPr kumimoji="1"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④绝对不允许不经过用电器而把电流表接在电源的两极。</a:t>
            </a:r>
            <a:endParaRPr kumimoji="1"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635" y="2801620"/>
            <a:ext cx="48006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707" name="Rectangle 3"/>
          <p:cNvSpPr>
            <a:spLocks noGrp="1" noRot="1" noChangeArrowheads="1"/>
          </p:cNvSpPr>
          <p:nvPr/>
        </p:nvSpPr>
        <p:spPr>
          <a:xfrm>
            <a:off x="472008" y="3800619"/>
            <a:ext cx="7772400" cy="28082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609600" indent="-6096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接线时要注意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开关必须处于断开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的状态；不要出现短路现象；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电流表要跟被测电路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串联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电流表的接线要正确：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得出现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反接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电流表的量程要选准；要进行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试触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609600" indent="-6096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读数时要</a:t>
            </a:r>
            <a:r>
              <a:rPr lang="zh-CN" altLang="en-US" sz="2800" b="1" dirty="0">
                <a:solidFill>
                  <a:srgbClr val="66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认清量程和分度值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；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649923"/>
            <a:ext cx="4572000" cy="2881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82905" y="2799080"/>
            <a:ext cx="13735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710" name="Group 6"/>
          <p:cNvGrpSpPr/>
          <p:nvPr/>
        </p:nvGrpSpPr>
        <p:grpSpPr bwMode="auto">
          <a:xfrm>
            <a:off x="4427538" y="1513523"/>
            <a:ext cx="792162" cy="576262"/>
            <a:chOff x="1882" y="1298"/>
            <a:chExt cx="566" cy="409"/>
          </a:xfrm>
        </p:grpSpPr>
        <p:sp>
          <p:nvSpPr>
            <p:cNvPr id="72711" name="Oval 7"/>
            <p:cNvSpPr>
              <a:spLocks noChangeArrowheads="1"/>
            </p:cNvSpPr>
            <p:nvPr/>
          </p:nvSpPr>
          <p:spPr bwMode="auto">
            <a:xfrm>
              <a:off x="1882" y="1298"/>
              <a:ext cx="408" cy="40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2" name="Text Box 8"/>
            <p:cNvSpPr txBox="1">
              <a:spLocks noChangeArrowheads="1"/>
            </p:cNvSpPr>
            <p:nvPr/>
          </p:nvSpPr>
          <p:spPr bwMode="auto">
            <a:xfrm>
              <a:off x="1927" y="1298"/>
              <a:ext cx="52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800" b="1"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2800" b="1" baseline="-25000">
                  <a:latin typeface="Times New Roman" panose="02020603050405020304" pitchFamily="18" charset="0"/>
                </a:rPr>
                <a:t>1</a:t>
              </a:r>
              <a:endParaRPr kumimoji="1" lang="en-US" altLang="zh-CN" sz="2800" b="1" baseline="-25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2713" name="Group 9"/>
          <p:cNvGrpSpPr/>
          <p:nvPr/>
        </p:nvGrpSpPr>
        <p:grpSpPr bwMode="auto">
          <a:xfrm>
            <a:off x="6084888" y="721360"/>
            <a:ext cx="792162" cy="577850"/>
            <a:chOff x="1882" y="1298"/>
            <a:chExt cx="566" cy="409"/>
          </a:xfrm>
        </p:grpSpPr>
        <p:sp>
          <p:nvSpPr>
            <p:cNvPr id="72714" name="Oval 10"/>
            <p:cNvSpPr>
              <a:spLocks noChangeArrowheads="1"/>
            </p:cNvSpPr>
            <p:nvPr/>
          </p:nvSpPr>
          <p:spPr bwMode="auto">
            <a:xfrm>
              <a:off x="1882" y="1298"/>
              <a:ext cx="408" cy="40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5" name="Text Box 11"/>
            <p:cNvSpPr txBox="1">
              <a:spLocks noChangeArrowheads="1"/>
            </p:cNvSpPr>
            <p:nvPr/>
          </p:nvSpPr>
          <p:spPr bwMode="auto">
            <a:xfrm>
              <a:off x="1927" y="1298"/>
              <a:ext cx="521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800" b="1"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2800" b="1" baseline="-25000">
                  <a:latin typeface="Times New Roman" panose="02020603050405020304" pitchFamily="18" charset="0"/>
                </a:rPr>
                <a:t>2</a:t>
              </a:r>
              <a:endParaRPr kumimoji="1" lang="en-US" altLang="zh-CN" sz="2800" b="1" baseline="-25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2716" name="Group 12"/>
          <p:cNvGrpSpPr/>
          <p:nvPr/>
        </p:nvGrpSpPr>
        <p:grpSpPr bwMode="auto">
          <a:xfrm>
            <a:off x="8305223" y="1442085"/>
            <a:ext cx="607894" cy="576263"/>
            <a:chOff x="1874" y="1298"/>
            <a:chExt cx="416" cy="409"/>
          </a:xfrm>
        </p:grpSpPr>
        <p:sp>
          <p:nvSpPr>
            <p:cNvPr id="72717" name="Oval 13"/>
            <p:cNvSpPr>
              <a:spLocks noChangeArrowheads="1"/>
            </p:cNvSpPr>
            <p:nvPr/>
          </p:nvSpPr>
          <p:spPr bwMode="auto">
            <a:xfrm>
              <a:off x="1882" y="1298"/>
              <a:ext cx="408" cy="409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8" name="Text Box 14"/>
            <p:cNvSpPr txBox="1">
              <a:spLocks noChangeArrowheads="1"/>
            </p:cNvSpPr>
            <p:nvPr/>
          </p:nvSpPr>
          <p:spPr bwMode="auto">
            <a:xfrm>
              <a:off x="1874" y="1298"/>
              <a:ext cx="402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2800" b="1" baseline="-25000">
                  <a:solidFill>
                    <a:schemeClr val="tx1"/>
                  </a:solidFill>
                  <a:latin typeface="Times New Roman" panose="02020603050405020304" pitchFamily="18" charset="0"/>
                </a:rPr>
                <a:t>3</a:t>
              </a:r>
              <a:endParaRPr kumimoji="1" lang="en-US" altLang="zh-CN" sz="2800" b="1" baseline="-250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288290" y="1073150"/>
            <a:ext cx="347916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用电流表分别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测电路各点电流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……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2720" name="AutoShape 16"/>
          <p:cNvSpPr/>
          <p:nvPr/>
        </p:nvSpPr>
        <p:spPr bwMode="auto">
          <a:xfrm>
            <a:off x="7024513" y="4682297"/>
            <a:ext cx="360363" cy="1800225"/>
          </a:xfrm>
          <a:prstGeom prst="rightBrace">
            <a:avLst>
              <a:gd name="adj1" fmla="val 41630"/>
              <a:gd name="adj2" fmla="val 50000"/>
            </a:avLst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7435358" y="4377497"/>
            <a:ext cx="675005" cy="213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电流表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  <p:bldP spid="72709" grpId="0" bldLvl="0" animBg="1"/>
    </p:bldLst>
  </p:timing>
</p:sld>
</file>

<file path=ppt/tags/tag1.xml><?xml version="1.0" encoding="utf-8"?>
<p:tagLst xmlns:p="http://schemas.openxmlformats.org/presentationml/2006/main">
  <p:tag name="KSO_WM_UNIT_TABLE_BEAUTIFY" val="smartTable{7cbbe456-cdda-432d-8272-647bf216403c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2220</Words>
  <Application>WPS 演示</Application>
  <PresentationFormat>宽屏</PresentationFormat>
  <Paragraphs>491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Arial Black</vt:lpstr>
      <vt:lpstr>Comic Sans MS</vt:lpstr>
      <vt:lpstr>演示文稿1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84</cp:revision>
  <dcterms:created xsi:type="dcterms:W3CDTF">2019-08-19T07:30:00Z</dcterms:created>
  <dcterms:modified xsi:type="dcterms:W3CDTF">2023-02-21T06:11:38Z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AA9B410A960A477EA41A15F338EB1BC8</vt:lpwstr>
  </property>
</Properties>
</file>