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svg" ContentType="image/svg+xml"/>
  <Override PartName="/ppt/media/image2.svg" ContentType="image/svg+xml"/>
  <Override PartName="/ppt/media/image3.svg" ContentType="image/svg+xml"/>
  <Override PartName="/ppt/media/image4.svg" ContentType="image/svg+xml"/>
  <Override PartName="/ppt/media/image5.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handoutMasterIdLst>
    <p:handoutMasterId r:id="rId25"/>
  </p:handoutMasterIdLst>
  <p:sldIdLst>
    <p:sldId id="288" r:id="rId3"/>
    <p:sldId id="289" r:id="rId4"/>
    <p:sldId id="315" r:id="rId5"/>
    <p:sldId id="299" r:id="rId6"/>
    <p:sldId id="353" r:id="rId7"/>
    <p:sldId id="317" r:id="rId8"/>
    <p:sldId id="318" r:id="rId9"/>
    <p:sldId id="312" r:id="rId10"/>
    <p:sldId id="300" r:id="rId11"/>
    <p:sldId id="361" r:id="rId12"/>
    <p:sldId id="354" r:id="rId13"/>
    <p:sldId id="355" r:id="rId14"/>
    <p:sldId id="356" r:id="rId15"/>
    <p:sldId id="358" r:id="rId16"/>
    <p:sldId id="357" r:id="rId17"/>
    <p:sldId id="305" r:id="rId18"/>
    <p:sldId id="313" r:id="rId19"/>
    <p:sldId id="362" r:id="rId20"/>
    <p:sldId id="363" r:id="rId21"/>
    <p:sldId id="365" r:id="rId22"/>
    <p:sldId id="364" r:id="rId2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81C4"/>
    <a:srgbClr val="FFDDDD"/>
    <a:srgbClr val="4747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60" autoAdjust="0"/>
    <p:restoredTop sz="94660"/>
  </p:normalViewPr>
  <p:slideViewPr>
    <p:cSldViewPr snapToGrid="0" showGuides="1">
      <p:cViewPr varScale="1">
        <p:scale>
          <a:sx n="104" d="100"/>
          <a:sy n="104" d="100"/>
        </p:scale>
        <p:origin x="72" y="72"/>
      </p:cViewPr>
      <p:guideLst>
        <p:guide pos="2849"/>
        <p:guide pos="2200"/>
        <p:guide orient="horz" pos="21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notesMaster" Target="notesMasters/notesMaster1.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3.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宋体" panose="02010600030101010101" pitchFamily="2" charset="-122"/>
                <a:ea typeface="宋体" panose="02010600030101010101"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宋体" panose="02010600030101010101" pitchFamily="2" charset="-122"/>
                <a:ea typeface="宋体" panose="02010600030101010101" pitchFamily="2" charset="-122"/>
              </a:defRPr>
            </a:lvl1pPr>
          </a:lstStyle>
          <a:p>
            <a:fld id="{2678B8AF-B0E6-44E4-BA59-035E030CBB1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宋体" panose="02010600030101010101" pitchFamily="2" charset="-122"/>
                <a:ea typeface="宋体" panose="02010600030101010101"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宋体" panose="02010600030101010101" pitchFamily="2" charset="-122"/>
                <a:ea typeface="宋体" panose="02010600030101010101" pitchFamily="2" charset="-122"/>
              </a:defRPr>
            </a:lvl1pPr>
          </a:lstStyle>
          <a:p>
            <a:fld id="{713951FB-FC33-454D-96F9-3C4F9B46618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1pPr>
    <a:lvl2pPr marL="4572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2pPr>
    <a:lvl3pPr marL="9144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3pPr>
    <a:lvl4pPr marL="13716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4pPr>
    <a:lvl5pPr marL="18288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a:prstGeom prst="rect">
            <a:avLst/>
          </a:prstGeo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transition advTm="8000"/>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28650" y="365125"/>
            <a:ext cx="5800725"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showMasterSp="0"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showMasterSp="0"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showMasterSp="0"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showMasterSp="0"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600200"/>
            <a:ext cx="8229600" cy="452628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showMasterSp="0"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showMasterSp="0"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showMasterSp="0"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showMasterSp="0"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showMasterSp="0"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showMasterSp="0"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showMasterSp="0"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showMasterSp="0"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showMasterSp="0"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showMasterSp="0"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showMasterSp="0"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showMasterSp="0"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showMasterSp="0"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showMasterSp="0"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showMasterSp="0"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showMasterSp="0"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showMasterSp="0"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showMasterSp="0"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showMasterSp="0"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28650" y="1825625"/>
            <a:ext cx="38862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29150" y="1825625"/>
            <a:ext cx="38862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showMasterSp="0"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showMasterSp="0"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advTm="8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advTm="8000"/>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advTm="8000"/>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Tree>
  </p:cSld>
  <p:clrMapOvr>
    <a:masterClrMapping/>
  </p:clrMapOvr>
  <p:transition advTm="8000"/>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advTm="8000"/>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4" Type="http://schemas.openxmlformats.org/officeDocument/2006/relationships/theme" Target="../theme/theme1.xml"/><Relationship Id="rId43" Type="http://schemas.openxmlformats.org/officeDocument/2006/relationships/image" Target="../media/image2.png"/><Relationship Id="rId42" Type="http://schemas.openxmlformats.org/officeDocument/2006/relationships/image" Target="../media/image1.png"/><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42"/>
          <a:stretch>
            <a:fillRect/>
          </a:stretch>
        </a:blipFill>
        <a:effectLst/>
      </p:bgPr>
    </p:bg>
    <p:spTree>
      <p:nvGrpSpPr>
        <p:cNvPr id="1" name=""/>
        <p:cNvGrpSpPr/>
        <p:nvPr/>
      </p:nvGrpSpPr>
      <p:grpSpPr/>
      <p:pic>
        <p:nvPicPr>
          <p:cNvPr id="1026" name="图片 1025"/>
          <p:cNvPicPr>
            <a:picLocks noChangeAspect="1"/>
          </p:cNvPicPr>
          <p:nvPr/>
        </p:nvPicPr>
        <p:blipFill>
          <a:blip r:embed="rId43"/>
          <a:stretch>
            <a:fillRect/>
          </a:stretch>
        </p:blipFill>
        <p:spPr>
          <a:xfrm>
            <a:off x="6981825" y="0"/>
            <a:ext cx="2162175" cy="9715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Lst>
  <p:transition advTm="8000"/>
  <p:hf sldNum="0" hdr="0" ftr="0" dt="0"/>
  <p:txStyles>
    <p:titleStyle>
      <a:lvl1pPr marL="0" lvl="0" indent="0" algn="l" defTabSz="914400" rtl="0" eaLnBrk="1" fontAlgn="base" latinLnBrk="0" hangingPunct="1">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7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l"/>
        <a:defRPr sz="23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2pPr>
      <a:lvl3pPr marL="914400" lvl="2"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3pPr>
      <a:lvl4pPr marL="1371600" lvl="3"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4pPr>
      <a:lvl5pPr marL="1828800" lvl="4"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5pPr>
      <a:lvl6pPr marL="2286000" lvl="5"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6pPr>
      <a:lvl7pPr marL="2743200" lvl="6"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7pPr>
      <a:lvl8pPr marL="3200400" lvl="7"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8pPr>
      <a:lvl9pPr marL="3657600" lvl="8" indent="0" algn="l" defTabSz="914400" rtl="0" eaLnBrk="1" fontAlgn="ctr" latinLnBrk="0" hangingPunct="1">
        <a:lnSpc>
          <a:spcPct val="100000"/>
        </a:lnSpc>
        <a:spcBef>
          <a:spcPct val="0"/>
        </a:spcBef>
        <a:spcAft>
          <a:spcPct val="0"/>
        </a:spcAft>
        <a:buFont typeface="Arial" panose="020B0604020202020204" pitchFamily="34" charset="0"/>
        <a:buNone/>
        <a:defRPr sz="1400" b="1" i="0" u="none" kern="1200" baseline="0">
          <a:solidFill>
            <a:srgbClr val="008000"/>
          </a:solidFill>
          <a:latin typeface="Arial" panose="020B0604020202020204" pitchFamily="34" charset="0"/>
          <a:ea typeface="黑体" panose="02010609060101010101"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24.xml"/><Relationship Id="rId3" Type="http://schemas.openxmlformats.org/officeDocument/2006/relationships/image" Target="../media/image23.png"/><Relationship Id="rId2" Type="http://schemas.openxmlformats.org/officeDocument/2006/relationships/oleObject" Target="../embeddings/oleObject1.bin"/><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tags" Target="../tags/tag1.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5" Type="http://schemas.openxmlformats.org/officeDocument/2006/relationships/vmlDrawing" Target="../drawings/vmlDrawing2.vml"/><Relationship Id="rId4" Type="http://schemas.openxmlformats.org/officeDocument/2006/relationships/slideLayout" Target="../slideLayouts/slideLayout28.xml"/><Relationship Id="rId3" Type="http://schemas.openxmlformats.org/officeDocument/2006/relationships/image" Target="../media/image23.png"/><Relationship Id="rId2" Type="http://schemas.openxmlformats.org/officeDocument/2006/relationships/oleObject" Target="../embeddings/oleObject2.bin"/><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9.xml"/><Relationship Id="rId3" Type="http://schemas.openxmlformats.org/officeDocument/2006/relationships/image" Target="../media/image24.png"/><Relationship Id="rId2" Type="http://schemas.openxmlformats.org/officeDocument/2006/relationships/image" Target="../media/image9.png"/><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image" Target="../media/image5.svg"/><Relationship Id="rId1"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image" Target="../media/image5.svg"/><Relationship Id="rId1" Type="http://schemas.openxmlformats.org/officeDocument/2006/relationships/image" Target="../media/image25.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35.xml"/><Relationship Id="rId3" Type="http://schemas.openxmlformats.org/officeDocument/2006/relationships/image" Target="../media/image26.jpeg"/><Relationship Id="rId2" Type="http://schemas.openxmlformats.org/officeDocument/2006/relationships/image" Target="../media/image5.svg"/><Relationship Id="rId1"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image" Target="../media/image5.svg"/><Relationship Id="rId1" Type="http://schemas.openxmlformats.org/officeDocument/2006/relationships/image" Target="../media/image25.png"/></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37.xml"/><Relationship Id="rId8" Type="http://schemas.openxmlformats.org/officeDocument/2006/relationships/image" Target="../media/image32.jpeg"/><Relationship Id="rId7" Type="http://schemas.openxmlformats.org/officeDocument/2006/relationships/image" Target="../media/image31.jpeg"/><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png"/><Relationship Id="rId3" Type="http://schemas.openxmlformats.org/officeDocument/2006/relationships/image" Target="../media/image27.jpeg"/><Relationship Id="rId2" Type="http://schemas.openxmlformats.org/officeDocument/2006/relationships/image" Target="../media/image5.svg"/><Relationship Id="rId1" Type="http://schemas.openxmlformats.org/officeDocument/2006/relationships/image" Target="../media/image25.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5.png"/><Relationship Id="rId2" Type="http://schemas.openxmlformats.org/officeDocument/2006/relationships/image" Target="../media/image1.sv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image" Target="../media/image7.wmf"/><Relationship Id="rId2" Type="http://schemas.openxmlformats.org/officeDocument/2006/relationships/image" Target="../media/image2.svg"/><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2.sv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9" Type="http://schemas.openxmlformats.org/officeDocument/2006/relationships/image" Target="../media/image14.jpeg"/><Relationship Id="rId8" Type="http://schemas.openxmlformats.org/officeDocument/2006/relationships/image" Target="../media/image13.jpeg"/><Relationship Id="rId7" Type="http://schemas.openxmlformats.org/officeDocument/2006/relationships/image" Target="../media/image12.jpeg"/><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4.svg"/><Relationship Id="rId3" Type="http://schemas.openxmlformats.org/officeDocument/2006/relationships/image" Target="../media/image9.png"/><Relationship Id="rId2" Type="http://schemas.openxmlformats.org/officeDocument/2006/relationships/image" Target="../media/image3.svg"/><Relationship Id="rId12" Type="http://schemas.openxmlformats.org/officeDocument/2006/relationships/slideLayout" Target="../slideLayouts/slideLayout20.xml"/><Relationship Id="rId11" Type="http://schemas.openxmlformats.org/officeDocument/2006/relationships/image" Target="../media/image16.png"/><Relationship Id="rId10" Type="http://schemas.openxmlformats.org/officeDocument/2006/relationships/image" Target="../media/image15.jpeg"/><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image" Target="../media/image22.jpeg"/><Relationship Id="rId7" Type="http://schemas.openxmlformats.org/officeDocument/2006/relationships/image" Target="../media/image21.jpeg"/><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png"/><Relationship Id="rId3" Type="http://schemas.openxmlformats.org/officeDocument/2006/relationships/image" Target="../media/image17.jpeg"/><Relationship Id="rId2" Type="http://schemas.openxmlformats.org/officeDocument/2006/relationships/image" Target="../media/image3.svg"/><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占位符 1"/>
          <p:cNvSpPr>
            <a:spLocks noGrp="1"/>
          </p:cNvSpPr>
          <p:nvPr>
            <p:ph type="body" sz="quarter" idx="4294967295"/>
          </p:nvPr>
        </p:nvSpPr>
        <p:spPr>
          <a:xfrm>
            <a:off x="635" y="1591310"/>
            <a:ext cx="9143365" cy="922020"/>
          </a:xfrm>
        </p:spPr>
        <p:txBody>
          <a:bodyPr wrap="square"/>
          <a:lstStyle/>
          <a:p>
            <a:pPr marL="0" indent="0" algn="ctr" fontAlgn="auto">
              <a:lnSpc>
                <a:spcPct val="100000"/>
              </a:lnSpc>
              <a:buNone/>
            </a:pPr>
            <a:r>
              <a:rPr sz="5400">
                <a:solidFill>
                  <a:srgbClr val="070707"/>
                </a:solidFill>
                <a:latin typeface="微软雅黑" panose="020B0503020204020204" charset="-122"/>
                <a:ea typeface="微软雅黑" panose="020B0503020204020204" charset="-122"/>
                <a:sym typeface="+mn-ea"/>
              </a:rPr>
              <a:t>第十五章 探究电路</a:t>
            </a:r>
            <a:endParaRPr sz="5400">
              <a:solidFill>
                <a:srgbClr val="070707"/>
              </a:solidFill>
              <a:latin typeface="微软雅黑" panose="020B0503020204020204" charset="-122"/>
              <a:ea typeface="微软雅黑" panose="020B0503020204020204" charset="-122"/>
              <a:sym typeface="+mn-ea"/>
            </a:endParaRPr>
          </a:p>
          <a:p>
            <a:pPr marL="0" indent="0" algn="ctr" fontAlgn="auto">
              <a:lnSpc>
                <a:spcPct val="100000"/>
              </a:lnSpc>
              <a:buNone/>
            </a:pPr>
            <a:endParaRPr lang="zh-CN" altLang="en-US" sz="5400" dirty="0">
              <a:solidFill>
                <a:srgbClr val="070707"/>
              </a:solidFill>
              <a:latin typeface="黑体" panose="02010609060101010101" charset="-122"/>
              <a:ea typeface="黑体" panose="02010609060101010101" charset="-122"/>
              <a:sym typeface="+mn-ea"/>
            </a:endParaRPr>
          </a:p>
          <a:p>
            <a:pPr marL="0" indent="0" algn="ctr" fontAlgn="auto">
              <a:lnSpc>
                <a:spcPct val="100000"/>
              </a:lnSpc>
              <a:buNone/>
            </a:pPr>
            <a:r>
              <a:rPr sz="4400" b="1">
                <a:latin typeface="Times New Roman" panose="02020603050405020304" pitchFamily="18" charset="0"/>
                <a:ea typeface="黑体" panose="02010609060101010101" charset="-122"/>
                <a:cs typeface="Times New Roman" panose="02020603050405020304" pitchFamily="18" charset="0"/>
                <a:sym typeface="+mn-ea"/>
              </a:rPr>
              <a:t>第</a:t>
            </a:r>
            <a:r>
              <a:rPr lang="en-US" sz="4400" b="1">
                <a:latin typeface="Times New Roman" panose="02020603050405020304" pitchFamily="18" charset="0"/>
                <a:ea typeface="黑体" panose="02010609060101010101" charset="-122"/>
                <a:cs typeface="Times New Roman" panose="02020603050405020304" pitchFamily="18" charset="0"/>
                <a:sym typeface="+mn-ea"/>
              </a:rPr>
              <a:t>3</a:t>
            </a:r>
            <a:r>
              <a:rPr sz="4400" b="1">
                <a:latin typeface="Times New Roman" panose="02020603050405020304" pitchFamily="18" charset="0"/>
                <a:ea typeface="黑体" panose="02010609060101010101" charset="-122"/>
                <a:cs typeface="Times New Roman" panose="02020603050405020304" pitchFamily="18" charset="0"/>
                <a:sym typeface="+mn-ea"/>
              </a:rPr>
              <a:t>节  “伏安法”测电阻</a:t>
            </a:r>
            <a:endParaRPr sz="4400" b="1">
              <a:solidFill>
                <a:schemeClr val="tx1"/>
              </a:solidFill>
              <a:latin typeface="Times New Roman" panose="02020603050405020304" pitchFamily="18" charset="0"/>
              <a:ea typeface="黑体" panose="02010609060101010101" charset="-122"/>
              <a:cs typeface="Times New Roman" panose="02020603050405020304" pitchFamily="18" charset="0"/>
              <a:sym typeface="+mn-ea"/>
            </a:endParaRPr>
          </a:p>
          <a:p>
            <a:pPr marL="0" indent="0" algn="ctr" fontAlgn="auto">
              <a:lnSpc>
                <a:spcPct val="100000"/>
              </a:lnSpc>
              <a:buNone/>
            </a:pPr>
            <a:endParaRPr lang="zh-CN" altLang="en-US" sz="4400" b="1" dirty="0">
              <a:solidFill>
                <a:schemeClr val="tx1"/>
              </a:solidFill>
              <a:latin typeface="Times New Roman" panose="02020603050405020304" pitchFamily="18" charset="0"/>
              <a:ea typeface="黑体" panose="02010609060101010101" charset="-122"/>
              <a:cs typeface="Times New Roman" panose="02020603050405020304" pitchFamily="18" charset="0"/>
              <a:sym typeface="+mn-ea"/>
            </a:endParaRPr>
          </a:p>
        </p:txBody>
      </p:sp>
      <p:sp>
        <p:nvSpPr>
          <p:cNvPr id="6" name="矩形 5"/>
          <p:cNvSpPr/>
          <p:nvPr/>
        </p:nvSpPr>
        <p:spPr>
          <a:xfrm>
            <a:off x="58975" y="150019"/>
            <a:ext cx="3855720" cy="460375"/>
          </a:xfrm>
          <a:prstGeom prst="rect">
            <a:avLst/>
          </a:prstGeom>
        </p:spPr>
        <p:txBody>
          <a:bodyPr wrap="none">
            <a:spAutoFit/>
          </a:bodyPr>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400" b="1" i="0" u="none" strike="noStrike" kern="1200" cap="none" spc="0" normalizeH="0" baseline="0" noProof="0" dirty="0">
                <a:ln>
                  <a:noFill/>
                </a:ln>
                <a:solidFill>
                  <a:prstClr val="black"/>
                </a:solidFill>
                <a:effectLst>
                  <a:glow rad="215900">
                    <a:prstClr val="white"/>
                  </a:glow>
                  <a:outerShdw blurRad="50800" dist="50800" dir="5400000" algn="ctr" rotWithShape="0">
                    <a:prstClr val="black">
                      <a:alpha val="60000"/>
                    </a:prstClr>
                  </a:outerShdw>
                </a:effectLst>
                <a:uLnTx/>
                <a:uFillTx/>
                <a:latin typeface="楷体" panose="02010609060101010101" pitchFamily="49" charset="-122"/>
                <a:ea typeface="楷体" panose="02010609060101010101" pitchFamily="49" charset="-122"/>
                <a:cs typeface="+mn-cs"/>
              </a:rPr>
              <a:t>沪科版九年级上册物理课件</a:t>
            </a:r>
            <a:endParaRPr kumimoji="0" lang="zh-CN" altLang="en-US" sz="2400" b="1" i="0" u="none" strike="noStrike" kern="1200" cap="none" spc="0" normalizeH="0" baseline="0" noProof="0" dirty="0">
              <a:ln>
                <a:noFill/>
              </a:ln>
              <a:solidFill>
                <a:prstClr val="black"/>
              </a:solidFill>
              <a:effectLst>
                <a:glow rad="215900">
                  <a:prstClr val="white"/>
                </a:glow>
                <a:outerShdw blurRad="50800" dist="50800" dir="5400000" algn="ctr" rotWithShape="0">
                  <a:prstClr val="black">
                    <a:alpha val="60000"/>
                  </a:prstClr>
                </a:outerShdw>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p:tgtEl>
                                          <p:spTgt spid="2">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graphicFrame>
        <p:nvGraphicFramePr>
          <p:cNvPr id="14338" name="Object 2"/>
          <p:cNvGraphicFramePr>
            <a:graphicFrameLocks noChangeAspect="1"/>
          </p:cNvGraphicFramePr>
          <p:nvPr/>
        </p:nvGraphicFramePr>
        <p:xfrm>
          <a:off x="4676775" y="1231230"/>
          <a:ext cx="3906838" cy="2667000"/>
        </p:xfrm>
        <a:graphic>
          <a:graphicData uri="http://schemas.openxmlformats.org/presentationml/2006/ole">
            <mc:AlternateContent xmlns:mc="http://schemas.openxmlformats.org/markup-compatibility/2006">
              <mc:Choice xmlns:v="urn:schemas-microsoft-com:vml" Requires="v">
                <p:oleObj spid="_x0000_s14352" name="位图图像" r:id="rId2" imgW="4848225" imgH="3143250" progId="Paint.Picture">
                  <p:embed/>
                </p:oleObj>
              </mc:Choice>
              <mc:Fallback>
                <p:oleObj name="位图图像" r:id="rId2" imgW="4848225" imgH="3143250" progId="Paint.Picture">
                  <p:embed/>
                  <p:pic>
                    <p:nvPicPr>
                      <p:cNvPr id="0" name="Object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6775" y="1231230"/>
                        <a:ext cx="3906838" cy="266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339" name="Text Box 3"/>
          <p:cNvSpPr txBox="1">
            <a:spLocks noChangeArrowheads="1"/>
          </p:cNvSpPr>
          <p:nvPr/>
        </p:nvSpPr>
        <p:spPr bwMode="auto">
          <a:xfrm>
            <a:off x="687705" y="779145"/>
            <a:ext cx="2153285" cy="645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a:spcBef>
                <a:spcPct val="50000"/>
              </a:spcBef>
            </a:pPr>
            <a:r>
              <a:rPr kumimoji="1" lang="zh-CN" altLang="en-US" sz="3600" b="1" dirty="0">
                <a:solidFill>
                  <a:schemeClr val="tx1"/>
                </a:solidFill>
                <a:latin typeface="黑体" panose="02010609060101010101" charset="-122"/>
                <a:ea typeface="黑体" panose="02010609060101010101" charset="-122"/>
              </a:rPr>
              <a:t>注意事项</a:t>
            </a:r>
            <a:endParaRPr kumimoji="1" lang="zh-CN" altLang="en-US" sz="3600" b="1" dirty="0">
              <a:solidFill>
                <a:schemeClr val="tx1"/>
              </a:solidFill>
              <a:latin typeface="黑体" panose="02010609060101010101" charset="-122"/>
              <a:ea typeface="黑体" panose="02010609060101010101" charset="-122"/>
            </a:endParaRPr>
          </a:p>
        </p:txBody>
      </p:sp>
      <p:sp>
        <p:nvSpPr>
          <p:cNvPr id="14340" name="Text Box 4"/>
          <p:cNvSpPr txBox="1">
            <a:spLocks noChangeArrowheads="1"/>
          </p:cNvSpPr>
          <p:nvPr/>
        </p:nvSpPr>
        <p:spPr bwMode="auto">
          <a:xfrm>
            <a:off x="687760" y="1521425"/>
            <a:ext cx="3810000" cy="181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a:spcBef>
                <a:spcPct val="50000"/>
              </a:spcBef>
            </a:pPr>
            <a:r>
              <a:rPr kumimoji="1" lang="zh-CN" altLang="en-US" sz="2800" b="1" dirty="0">
                <a:solidFill>
                  <a:srgbClr val="120002"/>
                </a:solidFill>
                <a:latin typeface="Times New Roman" panose="02020603050405020304" pitchFamily="18" charset="0"/>
                <a:ea typeface="黑体" panose="02010609060101010101" charset="-122"/>
                <a:cs typeface="Times New Roman" panose="02020603050405020304" pitchFamily="18" charset="0"/>
              </a:rPr>
              <a:t>1、连接电路时开关应____闭合开关前，滑动变阻器的滑片应移到_________位置。</a:t>
            </a:r>
            <a:endParaRPr kumimoji="1" lang="zh-CN" altLang="en-US" sz="2800" b="1" dirty="0">
              <a:solidFill>
                <a:srgbClr val="120002"/>
              </a:solidFill>
              <a:latin typeface="Times New Roman" panose="02020603050405020304" pitchFamily="18" charset="0"/>
              <a:ea typeface="黑体" panose="02010609060101010101" charset="-122"/>
              <a:cs typeface="Times New Roman" panose="02020603050405020304" pitchFamily="18" charset="0"/>
            </a:endParaRPr>
          </a:p>
        </p:txBody>
      </p:sp>
      <p:sp>
        <p:nvSpPr>
          <p:cNvPr id="14341" name="Text Box 5"/>
          <p:cNvSpPr txBox="1">
            <a:spLocks noChangeArrowheads="1"/>
          </p:cNvSpPr>
          <p:nvPr/>
        </p:nvSpPr>
        <p:spPr bwMode="auto">
          <a:xfrm>
            <a:off x="687760" y="1915125"/>
            <a:ext cx="11334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a:spcBef>
                <a:spcPct val="50000"/>
              </a:spcBef>
            </a:pPr>
            <a:r>
              <a:rPr kumimoji="1" lang="zh-CN" altLang="en-US" sz="2800" b="1" dirty="0">
                <a:solidFill>
                  <a:srgbClr val="FF0000"/>
                </a:solidFill>
                <a:latin typeface="Times New Roman" panose="02020603050405020304" pitchFamily="18" charset="0"/>
                <a:ea typeface="黑体" panose="02010609060101010101" charset="-122"/>
              </a:rPr>
              <a:t>断开</a:t>
            </a:r>
            <a:endParaRPr kumimoji="1" lang="zh-CN" altLang="en-US" sz="2800" b="1" dirty="0">
              <a:solidFill>
                <a:srgbClr val="FF0000"/>
              </a:solidFill>
              <a:latin typeface="Times New Roman" panose="02020603050405020304" pitchFamily="18" charset="0"/>
              <a:ea typeface="黑体" panose="02010609060101010101" charset="-122"/>
            </a:endParaRPr>
          </a:p>
        </p:txBody>
      </p:sp>
      <p:sp>
        <p:nvSpPr>
          <p:cNvPr id="14343" name="Text Box 7"/>
          <p:cNvSpPr txBox="1">
            <a:spLocks noChangeArrowheads="1"/>
          </p:cNvSpPr>
          <p:nvPr/>
        </p:nvSpPr>
        <p:spPr bwMode="auto">
          <a:xfrm>
            <a:off x="687760" y="2788250"/>
            <a:ext cx="1676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a:spcBef>
                <a:spcPct val="50000"/>
              </a:spcBef>
            </a:pPr>
            <a:r>
              <a:rPr kumimoji="1" lang="zh-CN" altLang="en-US" sz="2800" b="1">
                <a:solidFill>
                  <a:srgbClr val="FF0000"/>
                </a:solidFill>
                <a:latin typeface="Times New Roman" panose="02020603050405020304" pitchFamily="18" charset="0"/>
                <a:ea typeface="黑体" panose="02010609060101010101" charset="-122"/>
              </a:rPr>
              <a:t>电阻最大</a:t>
            </a:r>
            <a:endParaRPr kumimoji="1" lang="zh-CN" altLang="en-US" sz="2800" b="1">
              <a:solidFill>
                <a:srgbClr val="FF0000"/>
              </a:solidFill>
              <a:latin typeface="Times New Roman" panose="02020603050405020304" pitchFamily="18" charset="0"/>
              <a:ea typeface="黑体" panose="02010609060101010101" charset="-122"/>
            </a:endParaRPr>
          </a:p>
        </p:txBody>
      </p:sp>
      <p:sp>
        <p:nvSpPr>
          <p:cNvPr id="14344" name="Text Box 8"/>
          <p:cNvSpPr txBox="1">
            <a:spLocks noChangeArrowheads="1"/>
          </p:cNvSpPr>
          <p:nvPr/>
        </p:nvSpPr>
        <p:spPr bwMode="auto">
          <a:xfrm>
            <a:off x="687705" y="3574415"/>
            <a:ext cx="388493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a:spcBef>
                <a:spcPct val="50000"/>
              </a:spcBef>
            </a:pPr>
            <a:r>
              <a:rPr kumimoji="1" lang="zh-CN" altLang="en-US" sz="2800" b="1" dirty="0">
                <a:solidFill>
                  <a:srgbClr val="120002"/>
                </a:solidFill>
                <a:latin typeface="Times New Roman" panose="02020603050405020304" pitchFamily="18" charset="0"/>
                <a:ea typeface="黑体" panose="02010609060101010101" charset="-122"/>
                <a:cs typeface="Times New Roman" panose="02020603050405020304" pitchFamily="18" charset="0"/>
              </a:rPr>
              <a:t>2、滑动变阻器的作用</a:t>
            </a:r>
            <a:endParaRPr kumimoji="1" lang="zh-CN" altLang="en-US" sz="2800" b="1" dirty="0">
              <a:solidFill>
                <a:srgbClr val="120002"/>
              </a:solidFill>
              <a:latin typeface="Times New Roman" panose="02020603050405020304" pitchFamily="18" charset="0"/>
              <a:ea typeface="黑体" panose="02010609060101010101" charset="-122"/>
              <a:cs typeface="Times New Roman" panose="02020603050405020304" pitchFamily="18" charset="0"/>
            </a:endParaRPr>
          </a:p>
        </p:txBody>
      </p:sp>
      <p:sp>
        <p:nvSpPr>
          <p:cNvPr id="14345" name="Text Box 9"/>
          <p:cNvSpPr txBox="1">
            <a:spLocks noChangeArrowheads="1"/>
          </p:cNvSpPr>
          <p:nvPr/>
        </p:nvSpPr>
        <p:spPr bwMode="auto">
          <a:xfrm>
            <a:off x="1028755" y="4615780"/>
            <a:ext cx="70866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a:spcBef>
                <a:spcPct val="50000"/>
              </a:spcBef>
            </a:pPr>
            <a:r>
              <a:rPr kumimoji="1" lang="zh-CN" altLang="en-US" sz="2800" b="1" dirty="0">
                <a:solidFill>
                  <a:srgbClr val="000066"/>
                </a:solidFill>
                <a:latin typeface="Times New Roman" panose="02020603050405020304" pitchFamily="18" charset="0"/>
                <a:ea typeface="黑体" panose="02010609060101010101" charset="-122"/>
                <a:cs typeface="Times New Roman" panose="02020603050405020304" pitchFamily="18" charset="0"/>
              </a:rPr>
              <a:t>（2）改变电路中的电流和电压,便于多次测量求平均值减小误差。</a:t>
            </a:r>
            <a:endParaRPr kumimoji="1" lang="zh-CN" altLang="en-US" sz="2800" b="1" dirty="0">
              <a:solidFill>
                <a:srgbClr val="000066"/>
              </a:solidFill>
              <a:latin typeface="Times New Roman" panose="02020603050405020304" pitchFamily="18" charset="0"/>
              <a:ea typeface="黑体" panose="02010609060101010101" charset="-122"/>
              <a:cs typeface="Times New Roman" panose="02020603050405020304" pitchFamily="18" charset="0"/>
            </a:endParaRPr>
          </a:p>
        </p:txBody>
      </p:sp>
      <p:sp>
        <p:nvSpPr>
          <p:cNvPr id="14346" name="Text Box 10"/>
          <p:cNvSpPr txBox="1">
            <a:spLocks noChangeArrowheads="1"/>
          </p:cNvSpPr>
          <p:nvPr/>
        </p:nvSpPr>
        <p:spPr bwMode="auto">
          <a:xfrm>
            <a:off x="901120" y="4096350"/>
            <a:ext cx="75438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a:spcBef>
                <a:spcPct val="50000"/>
              </a:spcBef>
            </a:pPr>
            <a:r>
              <a:rPr kumimoji="1" lang="zh-CN" altLang="en-US" sz="2800" b="1" dirty="0">
                <a:solidFill>
                  <a:srgbClr val="000066"/>
                </a:solidFill>
                <a:latin typeface="Times New Roman" panose="02020603050405020304" pitchFamily="18" charset="0"/>
                <a:ea typeface="黑体" panose="02010609060101010101" charset="-122"/>
                <a:cs typeface="Times New Roman" panose="02020603050405020304" pitchFamily="18" charset="0"/>
              </a:rPr>
              <a:t>（1）保护电路；</a:t>
            </a:r>
            <a:endParaRPr kumimoji="1" lang="zh-CN" altLang="en-US" sz="2800" b="1" dirty="0">
              <a:solidFill>
                <a:srgbClr val="000066"/>
              </a:solidFill>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4340"/>
                                        </p:tgtEl>
                                        <p:attrNameLst>
                                          <p:attrName>style.visibility</p:attrName>
                                        </p:attrNameLst>
                                      </p:cBhvr>
                                      <p:to>
                                        <p:strVal val="visible"/>
                                      </p:to>
                                    </p:set>
                                    <p:animEffect transition="in" filter="checkerboard(across)">
                                      <p:cBhvr>
                                        <p:cTn id="7" dur="500"/>
                                        <p:tgtEl>
                                          <p:spTgt spid="1434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4341"/>
                                        </p:tgtEl>
                                        <p:attrNameLst>
                                          <p:attrName>style.visibility</p:attrName>
                                        </p:attrNameLst>
                                      </p:cBhvr>
                                      <p:to>
                                        <p:strVal val="visible"/>
                                      </p:to>
                                    </p:set>
                                    <p:animEffect transition="in" filter="dissolve">
                                      <p:cBhvr>
                                        <p:cTn id="12" dur="500"/>
                                        <p:tgtEl>
                                          <p:spTgt spid="1434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4343"/>
                                        </p:tgtEl>
                                        <p:attrNameLst>
                                          <p:attrName>style.visibility</p:attrName>
                                        </p:attrNameLst>
                                      </p:cBhvr>
                                      <p:to>
                                        <p:strVal val="visible"/>
                                      </p:to>
                                    </p:set>
                                    <p:animEffect transition="in" filter="dissolve">
                                      <p:cBhvr>
                                        <p:cTn id="17" dur="500"/>
                                        <p:tgtEl>
                                          <p:spTgt spid="1434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5" fill="hold" grpId="0" nodeType="clickEffect">
                                  <p:stCondLst>
                                    <p:cond delay="0"/>
                                  </p:stCondLst>
                                  <p:childTnLst>
                                    <p:set>
                                      <p:cBhvr>
                                        <p:cTn id="21" dur="1" fill="hold">
                                          <p:stCondLst>
                                            <p:cond delay="0"/>
                                          </p:stCondLst>
                                        </p:cTn>
                                        <p:tgtEl>
                                          <p:spTgt spid="14344"/>
                                        </p:tgtEl>
                                        <p:attrNameLst>
                                          <p:attrName>style.visibility</p:attrName>
                                        </p:attrNameLst>
                                      </p:cBhvr>
                                      <p:to>
                                        <p:strVal val="visible"/>
                                      </p:to>
                                    </p:set>
                                    <p:animEffect transition="in" filter="blinds(vertical)">
                                      <p:cBhvr>
                                        <p:cTn id="22" dur="500"/>
                                        <p:tgtEl>
                                          <p:spTgt spid="14344"/>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14346"/>
                                        </p:tgtEl>
                                        <p:attrNameLst>
                                          <p:attrName>style.visibility</p:attrName>
                                        </p:attrNameLst>
                                      </p:cBhvr>
                                      <p:to>
                                        <p:strVal val="visible"/>
                                      </p:to>
                                    </p:set>
                                    <p:anim calcmode="lin" valueType="num">
                                      <p:cBhvr additive="base">
                                        <p:cTn id="27" dur="500" fill="hold"/>
                                        <p:tgtEl>
                                          <p:spTgt spid="14346"/>
                                        </p:tgtEl>
                                        <p:attrNameLst>
                                          <p:attrName>ppt_x</p:attrName>
                                        </p:attrNameLst>
                                      </p:cBhvr>
                                      <p:tavLst>
                                        <p:tav tm="0">
                                          <p:val>
                                            <p:strVal val="0-#ppt_w/2"/>
                                          </p:val>
                                        </p:tav>
                                        <p:tav tm="100000">
                                          <p:val>
                                            <p:strVal val="#ppt_x"/>
                                          </p:val>
                                        </p:tav>
                                      </p:tavLst>
                                    </p:anim>
                                    <p:anim calcmode="lin" valueType="num">
                                      <p:cBhvr additive="base">
                                        <p:cTn id="28" dur="500" fill="hold"/>
                                        <p:tgtEl>
                                          <p:spTgt spid="14346"/>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6" presetClass="entr" presetSubtype="37" fill="hold" grpId="0" nodeType="clickEffect">
                                  <p:stCondLst>
                                    <p:cond delay="0"/>
                                  </p:stCondLst>
                                  <p:childTnLst>
                                    <p:set>
                                      <p:cBhvr>
                                        <p:cTn id="32" dur="1" fill="hold">
                                          <p:stCondLst>
                                            <p:cond delay="0"/>
                                          </p:stCondLst>
                                        </p:cTn>
                                        <p:tgtEl>
                                          <p:spTgt spid="14345"/>
                                        </p:tgtEl>
                                        <p:attrNameLst>
                                          <p:attrName>style.visibility</p:attrName>
                                        </p:attrNameLst>
                                      </p:cBhvr>
                                      <p:to>
                                        <p:strVal val="visible"/>
                                      </p:to>
                                    </p:set>
                                    <p:animEffect transition="in" filter="barn(outVertical)">
                                      <p:cBhvr>
                                        <p:cTn id="33" dur="500"/>
                                        <p:tgtEl>
                                          <p:spTgt spid="143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bldLvl="0" animBg="1" autoUpdateAnimBg="0"/>
      <p:bldP spid="14341" grpId="0" bldLvl="0" animBg="1" autoUpdateAnimBg="0"/>
      <p:bldP spid="14343" grpId="0" bldLvl="0" animBg="1" autoUpdateAnimBg="0"/>
      <p:bldP spid="14344" grpId="0" bldLvl="0" animBg="1" autoUpdateAnimBg="0"/>
      <p:bldP spid="14345" grpId="0" bldLvl="0" animBg="1" autoUpdateAnimBg="0"/>
      <p:bldP spid="14346" grpId="0" bldLvl="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12290" name="Rectangle 4"/>
          <p:cNvSpPr>
            <a:spLocks noChangeArrowheads="1"/>
          </p:cNvSpPr>
          <p:nvPr/>
        </p:nvSpPr>
        <p:spPr bwMode="auto">
          <a:xfrm>
            <a:off x="901065" y="842010"/>
            <a:ext cx="2073910" cy="5835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ctr"/>
            <a:r>
              <a:rPr lang="zh-CN" altLang="en-US" sz="3200" b="1" dirty="0">
                <a:latin typeface="Times New Roman" panose="02020603050405020304" pitchFamily="18" charset="0"/>
                <a:ea typeface="黑体" panose="02010609060101010101" charset="-122"/>
                <a:cs typeface="Times New Roman" panose="02020603050405020304" pitchFamily="18" charset="0"/>
              </a:rPr>
              <a:t>实验步骤：</a:t>
            </a:r>
            <a:endParaRPr lang="zh-CN" altLang="en-US" sz="3200" b="1" dirty="0">
              <a:latin typeface="Times New Roman" panose="02020603050405020304" pitchFamily="18" charset="0"/>
              <a:ea typeface="黑体" panose="02010609060101010101" charset="-122"/>
              <a:cs typeface="Times New Roman" panose="02020603050405020304" pitchFamily="18" charset="0"/>
            </a:endParaRPr>
          </a:p>
        </p:txBody>
      </p:sp>
      <p:sp>
        <p:nvSpPr>
          <p:cNvPr id="2" name="Text Box 5"/>
          <p:cNvSpPr txBox="1">
            <a:spLocks noChangeArrowheads="1"/>
          </p:cNvSpPr>
          <p:nvPr/>
        </p:nvSpPr>
        <p:spPr bwMode="auto">
          <a:xfrm>
            <a:off x="762000" y="1841500"/>
            <a:ext cx="7620000" cy="3291840"/>
          </a:xfrm>
          <a:prstGeom prst="rect">
            <a:avLst/>
          </a:prstGeom>
          <a:noFill/>
          <a:ln w="9525">
            <a:noFill/>
            <a:miter lim="800000"/>
          </a:ln>
        </p:spPr>
        <p:txBody>
          <a:bodyPr>
            <a:spAutoFit/>
          </a:bodyPr>
          <a:p>
            <a:pPr>
              <a:spcBef>
                <a:spcPct val="50000"/>
              </a:spcBef>
              <a:defRPr/>
            </a:pP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1</a:t>
            </a:r>
            <a:r>
              <a:rPr lang="zh-CN" altLang="en-US" sz="3200" b="1" dirty="0">
                <a:latin typeface="Times New Roman" panose="02020603050405020304" pitchFamily="18" charset="0"/>
                <a:ea typeface="楷体" panose="02010609060101010101" pitchFamily="49" charset="-122"/>
                <a:cs typeface="Times New Roman" panose="02020603050405020304" pitchFamily="18" charset="0"/>
              </a:rPr>
              <a:t>）断开开关，连接电路</a:t>
            </a:r>
            <a:endParaRPr lang="zh-CN" altLang="en-US" sz="3200" b="1" dirty="0">
              <a:latin typeface="Times New Roman" panose="02020603050405020304" pitchFamily="18" charset="0"/>
              <a:ea typeface="楷体" panose="02010609060101010101" pitchFamily="49" charset="-122"/>
              <a:cs typeface="Times New Roman" panose="02020603050405020304" pitchFamily="18" charset="0"/>
            </a:endParaRPr>
          </a:p>
          <a:p>
            <a:pPr>
              <a:spcBef>
                <a:spcPct val="50000"/>
              </a:spcBef>
              <a:defRPr/>
            </a:pP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2</a:t>
            </a:r>
            <a:r>
              <a:rPr lang="zh-CN" altLang="en-US" sz="3200" b="1" dirty="0">
                <a:latin typeface="Times New Roman" panose="02020603050405020304" pitchFamily="18" charset="0"/>
                <a:ea typeface="楷体" panose="02010609060101010101" pitchFamily="49" charset="-122"/>
                <a:cs typeface="Times New Roman" panose="02020603050405020304" pitchFamily="18" charset="0"/>
              </a:rPr>
              <a:t>）接入电路的滑动变阻器调到最大</a:t>
            </a:r>
            <a:endParaRPr lang="zh-CN" altLang="en-US" sz="3200" b="1" dirty="0">
              <a:latin typeface="Times New Roman" panose="02020603050405020304" pitchFamily="18" charset="0"/>
              <a:ea typeface="楷体" panose="02010609060101010101" pitchFamily="49" charset="-122"/>
              <a:cs typeface="Times New Roman" panose="02020603050405020304" pitchFamily="18" charset="0"/>
            </a:endParaRPr>
          </a:p>
          <a:p>
            <a:pPr>
              <a:spcBef>
                <a:spcPct val="50000"/>
              </a:spcBef>
              <a:defRPr/>
            </a:pP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3</a:t>
            </a:r>
            <a:r>
              <a:rPr lang="zh-CN" altLang="en-US" sz="3200" b="1" dirty="0">
                <a:latin typeface="Times New Roman" panose="02020603050405020304" pitchFamily="18" charset="0"/>
                <a:ea typeface="楷体" panose="02010609060101010101" pitchFamily="49" charset="-122"/>
                <a:cs typeface="Times New Roman" panose="02020603050405020304" pitchFamily="18" charset="0"/>
              </a:rPr>
              <a:t>）闭合开关，调节</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R</a:t>
            </a:r>
            <a:r>
              <a:rPr lang="zh-CN" altLang="en-US" sz="3200" b="1" dirty="0">
                <a:latin typeface="Times New Roman" panose="02020603050405020304" pitchFamily="18" charset="0"/>
                <a:ea typeface="楷体" panose="02010609060101010101" pitchFamily="49" charset="-122"/>
                <a:cs typeface="Times New Roman" panose="02020603050405020304" pitchFamily="18" charset="0"/>
              </a:rPr>
              <a:t>，读取并记录几组电流表、电压表数据（</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U≤U</a:t>
            </a:r>
            <a:r>
              <a:rPr lang="zh-CN" altLang="en-US" sz="3200" b="1" dirty="0">
                <a:latin typeface="Times New Roman" panose="02020603050405020304" pitchFamily="18" charset="0"/>
                <a:ea typeface="楷体" panose="02010609060101010101" pitchFamily="49" charset="-122"/>
                <a:cs typeface="Times New Roman" panose="02020603050405020304" pitchFamily="18" charset="0"/>
              </a:rPr>
              <a:t>额）</a:t>
            </a:r>
            <a:endParaRPr lang="zh-CN" altLang="en-US" sz="3200" b="1" dirty="0">
              <a:latin typeface="Times New Roman" panose="02020603050405020304" pitchFamily="18" charset="0"/>
              <a:ea typeface="楷体" panose="02010609060101010101" pitchFamily="49" charset="-122"/>
              <a:cs typeface="Times New Roman" panose="02020603050405020304" pitchFamily="18" charset="0"/>
            </a:endParaRPr>
          </a:p>
          <a:p>
            <a:pPr>
              <a:spcBef>
                <a:spcPct val="50000"/>
              </a:spcBef>
              <a:defRPr/>
            </a:pP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4</a:t>
            </a:r>
            <a:r>
              <a:rPr lang="zh-CN" altLang="en-US" sz="3200" b="1" dirty="0">
                <a:latin typeface="Times New Roman" panose="02020603050405020304" pitchFamily="18" charset="0"/>
                <a:ea typeface="楷体" panose="02010609060101010101" pitchFamily="49" charset="-122"/>
                <a:cs typeface="Times New Roman" panose="02020603050405020304" pitchFamily="18" charset="0"/>
              </a:rPr>
              <a:t>）计算小灯泡阻值 </a:t>
            </a:r>
            <a:endParaRPr lang="zh-CN" altLang="en-US" sz="3200" b="1" dirty="0">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2" name="Rectangle 2"/>
          <p:cNvSpPr txBox="1">
            <a:spLocks noChangeArrowheads="1"/>
          </p:cNvSpPr>
          <p:nvPr/>
        </p:nvSpPr>
        <p:spPr>
          <a:xfrm>
            <a:off x="901065" y="842010"/>
            <a:ext cx="7905750" cy="1233170"/>
          </a:xfrm>
          <a:prstGeom prst="rect">
            <a:avLst/>
          </a:prstGeom>
          <a:noFill/>
        </p:spPr>
        <p:txBody>
          <a:bodyPr/>
          <a:p>
            <a:pPr fontAlgn="auto">
              <a:lnSpc>
                <a:spcPct val="120000"/>
              </a:lnSpc>
              <a:spcAft>
                <a:spcPts val="0"/>
              </a:spcAft>
              <a:defRPr/>
            </a:pPr>
            <a:r>
              <a:rPr kumimoji="1" lang="zh-CN" altLang="en-US" sz="3200" b="1" dirty="0">
                <a:latin typeface="黑体" panose="02010609060101010101" charset="-122"/>
                <a:ea typeface="黑体" panose="02010609060101010101" charset="-122"/>
                <a:cs typeface="+mj-cs"/>
              </a:rPr>
              <a:t>我们用滑动变阻器进行控制，分别测量以下三种情况下小灯泡的电阻。</a:t>
            </a:r>
            <a:endParaRPr kumimoji="1" lang="zh-CN" altLang="en-US" sz="3200" b="1" dirty="0">
              <a:latin typeface="黑体" panose="02010609060101010101" charset="-122"/>
              <a:ea typeface="黑体" panose="02010609060101010101" charset="-122"/>
              <a:cs typeface="+mj-cs"/>
            </a:endParaRPr>
          </a:p>
        </p:txBody>
      </p:sp>
      <p:sp>
        <p:nvSpPr>
          <p:cNvPr id="3" name="Rectangle 3"/>
          <p:cNvSpPr txBox="1">
            <a:spLocks noChangeArrowheads="1"/>
          </p:cNvSpPr>
          <p:nvPr/>
        </p:nvSpPr>
        <p:spPr bwMode="auto">
          <a:xfrm>
            <a:off x="191135" y="2457450"/>
            <a:ext cx="8644255" cy="3124200"/>
          </a:xfrm>
          <a:prstGeom prst="rect">
            <a:avLst/>
          </a:prstGeom>
          <a:noFill/>
          <a:ln>
            <a:miter lim="800000"/>
          </a:ln>
        </p:spPr>
        <p:txBody>
          <a:bodyPr/>
          <a:p>
            <a:pPr indent="0" fontAlgn="auto">
              <a:lnSpc>
                <a:spcPct val="100000"/>
              </a:lnSpc>
              <a:spcBef>
                <a:spcPts val="0"/>
              </a:spcBef>
              <a:spcAft>
                <a:spcPts val="0"/>
              </a:spcAft>
              <a:buClr>
                <a:schemeClr val="accent3"/>
              </a:buClr>
              <a:buSzPct val="95000"/>
              <a:defRPr/>
            </a:pPr>
            <a:r>
              <a:rPr kumimoji="1" lang="zh-CN" altLang="en-US" sz="3200" b="1" dirty="0">
                <a:latin typeface="Times New Roman" panose="02020603050405020304" pitchFamily="18" charset="0"/>
                <a:ea typeface="楷体" panose="02010609060101010101" pitchFamily="49" charset="-122"/>
                <a:cs typeface="Times New Roman" panose="02020603050405020304" pitchFamily="18" charset="0"/>
              </a:rPr>
              <a:t>（</a:t>
            </a:r>
            <a:r>
              <a:rPr kumimoji="1" lang="en-US" altLang="zh-CN" sz="3200" b="1" dirty="0">
                <a:latin typeface="Times New Roman" panose="02020603050405020304" pitchFamily="18" charset="0"/>
                <a:ea typeface="楷体" panose="02010609060101010101" pitchFamily="49" charset="-122"/>
                <a:cs typeface="Times New Roman" panose="02020603050405020304" pitchFamily="18" charset="0"/>
              </a:rPr>
              <a:t>1</a:t>
            </a:r>
            <a:r>
              <a:rPr kumimoji="1" lang="zh-CN" altLang="en-US" sz="3200" b="1" dirty="0">
                <a:latin typeface="Times New Roman" panose="02020603050405020304" pitchFamily="18" charset="0"/>
                <a:ea typeface="楷体" panose="02010609060101010101" pitchFamily="49" charset="-122"/>
                <a:cs typeface="Times New Roman" panose="02020603050405020304" pitchFamily="18" charset="0"/>
              </a:rPr>
              <a:t>）使小灯泡在暗的情况下发光，测出小灯泡的电阻</a:t>
            </a:r>
            <a:endParaRPr kumimoji="1" lang="zh-CN" altLang="en-US" sz="3200" b="1" dirty="0">
              <a:latin typeface="Times New Roman" panose="02020603050405020304" pitchFamily="18" charset="0"/>
              <a:ea typeface="楷体" panose="02010609060101010101" pitchFamily="49" charset="-122"/>
              <a:cs typeface="Times New Roman" panose="02020603050405020304" pitchFamily="18" charset="0"/>
            </a:endParaRPr>
          </a:p>
          <a:p>
            <a:pPr indent="0" fontAlgn="auto">
              <a:lnSpc>
                <a:spcPct val="100000"/>
              </a:lnSpc>
              <a:spcBef>
                <a:spcPts val="0"/>
              </a:spcBef>
              <a:spcAft>
                <a:spcPts val="0"/>
              </a:spcAft>
              <a:buClr>
                <a:schemeClr val="accent3"/>
              </a:buClr>
              <a:buSzPct val="95000"/>
              <a:defRPr/>
            </a:pPr>
            <a:r>
              <a:rPr kumimoji="1" lang="zh-CN" altLang="en-US" sz="3200" b="1" dirty="0">
                <a:latin typeface="Times New Roman" panose="02020603050405020304" pitchFamily="18" charset="0"/>
                <a:ea typeface="楷体" panose="02010609060101010101" pitchFamily="49" charset="-122"/>
                <a:cs typeface="Times New Roman" panose="02020603050405020304" pitchFamily="18" charset="0"/>
              </a:rPr>
              <a:t>（</a:t>
            </a:r>
            <a:r>
              <a:rPr kumimoji="1" lang="en-US" altLang="zh-CN" sz="3200" b="1" dirty="0">
                <a:latin typeface="Times New Roman" panose="02020603050405020304" pitchFamily="18" charset="0"/>
                <a:ea typeface="楷体" panose="02010609060101010101" pitchFamily="49" charset="-122"/>
                <a:cs typeface="Times New Roman" panose="02020603050405020304" pitchFamily="18" charset="0"/>
              </a:rPr>
              <a:t>2</a:t>
            </a:r>
            <a:r>
              <a:rPr kumimoji="1" lang="zh-CN" altLang="en-US" sz="3200" b="1" dirty="0">
                <a:latin typeface="Times New Roman" panose="02020603050405020304" pitchFamily="18" charset="0"/>
                <a:ea typeface="楷体" panose="02010609060101010101" pitchFamily="49" charset="-122"/>
                <a:cs typeface="Times New Roman" panose="02020603050405020304" pitchFamily="18" charset="0"/>
              </a:rPr>
              <a:t>）使小灯泡在较亮的情况下发光，测出小灯泡的电阻</a:t>
            </a:r>
            <a:endParaRPr kumimoji="1" lang="zh-CN" altLang="en-GB" sz="3200" b="1" dirty="0">
              <a:latin typeface="Times New Roman" panose="02020603050405020304" pitchFamily="18" charset="0"/>
              <a:ea typeface="楷体" panose="02010609060101010101" pitchFamily="49" charset="-122"/>
              <a:cs typeface="Times New Roman" panose="02020603050405020304" pitchFamily="18" charset="0"/>
            </a:endParaRPr>
          </a:p>
          <a:p>
            <a:pPr indent="0" fontAlgn="auto">
              <a:lnSpc>
                <a:spcPct val="100000"/>
              </a:lnSpc>
              <a:spcBef>
                <a:spcPts val="0"/>
              </a:spcBef>
              <a:spcAft>
                <a:spcPts val="0"/>
              </a:spcAft>
              <a:buClr>
                <a:schemeClr val="accent3"/>
              </a:buClr>
              <a:buSzPct val="95000"/>
              <a:defRPr/>
            </a:pPr>
            <a:r>
              <a:rPr kumimoji="1" lang="zh-CN" altLang="en-US" sz="3200" b="1" dirty="0">
                <a:latin typeface="Times New Roman" panose="02020603050405020304" pitchFamily="18" charset="0"/>
                <a:ea typeface="楷体" panose="02010609060101010101" pitchFamily="49" charset="-122"/>
                <a:cs typeface="Times New Roman" panose="02020603050405020304" pitchFamily="18" charset="0"/>
              </a:rPr>
              <a:t>（</a:t>
            </a:r>
            <a:r>
              <a:rPr kumimoji="1" lang="en-US" altLang="zh-CN" sz="3200" b="1" dirty="0">
                <a:latin typeface="Times New Roman" panose="02020603050405020304" pitchFamily="18" charset="0"/>
                <a:ea typeface="楷体" panose="02010609060101010101" pitchFamily="49" charset="-122"/>
                <a:cs typeface="Times New Roman" panose="02020603050405020304" pitchFamily="18" charset="0"/>
              </a:rPr>
              <a:t>3</a:t>
            </a:r>
            <a:r>
              <a:rPr kumimoji="1" lang="zh-CN" altLang="en-US" sz="3200" b="1" dirty="0">
                <a:latin typeface="Times New Roman" panose="02020603050405020304" pitchFamily="18" charset="0"/>
                <a:ea typeface="楷体" panose="02010609060101010101" pitchFamily="49" charset="-122"/>
                <a:cs typeface="Times New Roman" panose="02020603050405020304" pitchFamily="18" charset="0"/>
              </a:rPr>
              <a:t>）使小灯泡在亮的情况下发光，测出小灯泡的电阻</a:t>
            </a:r>
            <a:endParaRPr kumimoji="1" lang="zh-CN" altLang="en-US" sz="3200" b="1" dirty="0">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2" name="Rectangle 2"/>
          <p:cNvSpPr txBox="1">
            <a:spLocks noChangeArrowheads="1"/>
          </p:cNvSpPr>
          <p:nvPr/>
        </p:nvSpPr>
        <p:spPr bwMode="auto">
          <a:xfrm>
            <a:off x="787400" y="842010"/>
            <a:ext cx="1990090" cy="5607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p>
            <a:pPr fontAlgn="auto">
              <a:spcAft>
                <a:spcPts val="0"/>
              </a:spcAft>
              <a:defRPr/>
            </a:pPr>
            <a:r>
              <a:rPr kumimoji="1" lang="zh-CN" altLang="en-US" sz="3200" b="1" dirty="0">
                <a:latin typeface="黑体" panose="02010609060101010101" charset="-122"/>
                <a:ea typeface="黑体" panose="02010609060101010101" charset="-122"/>
                <a:cs typeface="+mj-cs"/>
              </a:rPr>
              <a:t>实验表格</a:t>
            </a:r>
            <a:endParaRPr kumimoji="1" lang="zh-CN" altLang="en-US" sz="3200" b="1" dirty="0">
              <a:latin typeface="黑体" panose="02010609060101010101" charset="-122"/>
              <a:ea typeface="黑体" panose="02010609060101010101" charset="-122"/>
              <a:cs typeface="+mj-cs"/>
            </a:endParaRPr>
          </a:p>
        </p:txBody>
      </p:sp>
      <p:graphicFrame>
        <p:nvGraphicFramePr>
          <p:cNvPr id="3" name="Group 3"/>
          <p:cNvGraphicFramePr>
            <a:graphicFrameLocks noGrp="1"/>
          </p:cNvGraphicFramePr>
          <p:nvPr>
            <p:custDataLst>
              <p:tags r:id="rId2"/>
            </p:custDataLst>
          </p:nvPr>
        </p:nvGraphicFramePr>
        <p:xfrm>
          <a:off x="522288" y="1716088"/>
          <a:ext cx="8170862" cy="3271520"/>
        </p:xfrm>
        <a:graphic>
          <a:graphicData uri="http://schemas.openxmlformats.org/drawingml/2006/table">
            <a:tbl>
              <a:tblPr/>
              <a:tblGrid>
                <a:gridCol w="1044575"/>
                <a:gridCol w="1858962"/>
                <a:gridCol w="1727200"/>
                <a:gridCol w="1762125"/>
                <a:gridCol w="1778000"/>
              </a:tblGrid>
              <a:tr h="711200">
                <a:tc>
                  <a:txBody>
                    <a:bodyPr/>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次数</a:t>
                      </a:r>
                      <a:endPar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灯泡亮度</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电压</a:t>
                      </a:r>
                      <a:r>
                        <a:rPr kumimoji="0" lang="en-US"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U/v</a:t>
                      </a:r>
                      <a:endParaRPr kumimoji="0" lang="en-US"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电流</a:t>
                      </a:r>
                      <a:r>
                        <a:rPr kumimoji="0" lang="en-US"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I/A</a:t>
                      </a:r>
                      <a:endParaRPr kumimoji="0" lang="en-US"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电阻</a:t>
                      </a:r>
                      <a:r>
                        <a:rPr kumimoji="0" lang="en-US"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R/Ω</a:t>
                      </a:r>
                      <a:endParaRPr kumimoji="0" lang="en-US"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612775">
                <a:tc>
                  <a:txBody>
                    <a:bodyPr/>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1</a:t>
                      </a:r>
                      <a:endParaRPr kumimoji="0" lang="en-US"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暗</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600" b="0" i="0" u="none" strike="noStrike" cap="none" normalizeH="0" baseline="0" smtClean="0">
                        <a:ln>
                          <a:noFill/>
                        </a:ln>
                        <a:solidFill>
                          <a:srgbClr val="006666"/>
                        </a:solidFill>
                        <a:effectLst/>
                        <a:latin typeface="宋体" panose="02010600030101010101" pitchFamily="2" charset="-122"/>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600" b="0" i="0" u="none" strike="noStrike" cap="none" normalizeH="0" baseline="0" smtClean="0">
                        <a:ln>
                          <a:noFill/>
                        </a:ln>
                        <a:solidFill>
                          <a:srgbClr val="FF0000"/>
                        </a:solidFill>
                        <a:effectLst/>
                        <a:latin typeface="宋体" panose="02010600030101010101" pitchFamily="2" charset="-122"/>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600" b="0" i="0" u="none" strike="noStrike" cap="none" normalizeH="0" baseline="0" smtClean="0">
                        <a:ln>
                          <a:noFill/>
                        </a:ln>
                        <a:solidFill>
                          <a:srgbClr val="006666"/>
                        </a:solidFill>
                        <a:effectLst/>
                        <a:latin typeface="宋体" panose="02010600030101010101" pitchFamily="2" charset="-122"/>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612775">
                <a:tc>
                  <a:txBody>
                    <a:bodyPr/>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2</a:t>
                      </a:r>
                      <a:endParaRPr kumimoji="0" lang="en-US"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较亮</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600" b="0" i="0" u="none" strike="noStrike" cap="none" normalizeH="0" baseline="0" smtClean="0">
                        <a:ln>
                          <a:noFill/>
                        </a:ln>
                        <a:solidFill>
                          <a:srgbClr val="006666"/>
                        </a:solidFill>
                        <a:effectLst/>
                        <a:latin typeface="宋体" panose="02010600030101010101" pitchFamily="2" charset="-122"/>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600" b="0" i="0" u="none" strike="noStrike" cap="none" normalizeH="0" baseline="0" smtClean="0">
                        <a:ln>
                          <a:noFill/>
                        </a:ln>
                        <a:solidFill>
                          <a:srgbClr val="FF0000"/>
                        </a:solidFill>
                        <a:effectLst/>
                        <a:latin typeface="宋体" panose="02010600030101010101" pitchFamily="2" charset="-122"/>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600" b="0" i="0" u="none" strike="noStrike" cap="none" normalizeH="0" baseline="0" smtClean="0">
                        <a:ln>
                          <a:noFill/>
                        </a:ln>
                        <a:solidFill>
                          <a:srgbClr val="006666"/>
                        </a:solidFill>
                        <a:effectLst/>
                        <a:latin typeface="宋体" panose="02010600030101010101" pitchFamily="2" charset="-122"/>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612775">
                <a:tc>
                  <a:txBody>
                    <a:bodyPr/>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3</a:t>
                      </a:r>
                      <a:endParaRPr kumimoji="0" lang="en-US" altLang="zh-CN"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亮</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600" b="0" i="0" u="none" strike="noStrike" cap="none" normalizeH="0" baseline="0" smtClean="0">
                        <a:ln>
                          <a:noFill/>
                        </a:ln>
                        <a:solidFill>
                          <a:srgbClr val="006666"/>
                        </a:solidFill>
                        <a:effectLst/>
                        <a:latin typeface="宋体" panose="02010600030101010101" pitchFamily="2" charset="-122"/>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600" b="0" i="0" u="none" strike="noStrike" cap="none" normalizeH="0" baseline="0" smtClean="0">
                        <a:ln>
                          <a:noFill/>
                        </a:ln>
                        <a:solidFill>
                          <a:srgbClr val="FF0000"/>
                        </a:solidFill>
                        <a:effectLst/>
                        <a:latin typeface="宋体" panose="02010600030101010101" pitchFamily="2" charset="-122"/>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600" b="0" i="0" u="none" strike="noStrike" cap="none" normalizeH="0" baseline="0" smtClean="0">
                        <a:ln>
                          <a:noFill/>
                        </a:ln>
                        <a:solidFill>
                          <a:srgbClr val="006666"/>
                        </a:solidFill>
                        <a:effectLst/>
                        <a:latin typeface="宋体" panose="02010600030101010101" pitchFamily="2" charset="-122"/>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r h="612775">
                <a:tc gridSpan="5">
                  <a:txBody>
                    <a:bodyPr/>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600" b="0" i="0" u="none" strike="noStrike" cap="none" normalizeH="0" baseline="0" dirty="0" smtClean="0">
                        <a:ln>
                          <a:noFill/>
                        </a:ln>
                        <a:solidFill>
                          <a:srgbClr val="006666"/>
                        </a:solidFill>
                        <a:effectLst/>
                        <a:latin typeface="宋体" panose="02010600030101010101" pitchFamily="2" charset="-122"/>
                        <a:ea typeface="宋体" panose="02010600030101010101" pitchFamily="2" charset="-122"/>
                      </a:endParaRPr>
                    </a:p>
                  </a:txBody>
                  <a:tcPr horzOverflow="overflow">
                    <a:lnL>
                      <a:noFill/>
                    </a:lnL>
                    <a:lnR>
                      <a:noFill/>
                    </a:lnR>
                    <a:lnT w="28575" cap="flat" cmpd="sng" algn="ctr">
                      <a:solidFill>
                        <a:schemeClr val="tx1"/>
                      </a:solidFill>
                      <a:prstDash val="solid"/>
                      <a:round/>
                      <a:headEnd type="none" w="med" len="med"/>
                      <a:tailEnd type="none" w="med" len="med"/>
                    </a:lnT>
                    <a:lnB>
                      <a:noFill/>
                    </a:lnB>
                    <a:lnTlToBr>
                      <a:noFill/>
                    </a:lnTlToBr>
                    <a:lnBlToTr>
                      <a:noFill/>
                    </a:lnBlToTr>
                    <a:solidFill>
                      <a:schemeClr val="bg1"/>
                    </a:solidFill>
                  </a:tcPr>
                </a:tc>
                <a:tc hMerge="1">
                  <a:tcPr/>
                </a:tc>
                <a:tc hMerge="1">
                  <a:tcPr/>
                </a:tc>
                <a:tc hMerge="1">
                  <a:tcPr/>
                </a:tc>
                <a:tc hMerge="1">
                  <a:tcPr/>
                </a:tc>
              </a:tr>
            </a:tbl>
          </a:graphicData>
        </a:graphic>
      </p:graphicFrame>
      <p:sp>
        <p:nvSpPr>
          <p:cNvPr id="6" name="矩形 5"/>
          <p:cNvSpPr/>
          <p:nvPr/>
        </p:nvSpPr>
        <p:spPr>
          <a:xfrm>
            <a:off x="400050" y="4618355"/>
            <a:ext cx="8416290" cy="1568450"/>
          </a:xfrm>
          <a:prstGeom prst="rect">
            <a:avLst/>
          </a:prstGeom>
        </p:spPr>
        <p:txBody>
          <a:bodyPr wrap="square">
            <a:spAutoFit/>
          </a:bodyPr>
          <a:p>
            <a:pPr>
              <a:defRPr/>
            </a:pPr>
            <a:r>
              <a:rPr lang="zh-CN" altLang="en-US" sz="3200" b="1" dirty="0">
                <a:solidFill>
                  <a:srgbClr val="FF0000"/>
                </a:solidFill>
                <a:latin typeface="楷体" panose="02010609060101010101" pitchFamily="49" charset="-122"/>
                <a:ea typeface="楷体" panose="02010609060101010101" pitchFamily="49" charset="-122"/>
              </a:rPr>
              <a:t>电阻大小不同，小灯泡的电阻随电流的增大而增大。这是因为电流增大，小灯泡的温度升高，小灯泡的钨丝的电阻随温度的升高而增大。</a:t>
            </a:r>
            <a:endParaRPr lang="zh-CN" altLang="en-US" sz="32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15362" name="Text Box 2"/>
          <p:cNvSpPr txBox="1">
            <a:spLocks noChangeArrowheads="1"/>
          </p:cNvSpPr>
          <p:nvPr/>
        </p:nvSpPr>
        <p:spPr bwMode="auto">
          <a:xfrm>
            <a:off x="415925" y="789305"/>
            <a:ext cx="1800225" cy="645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a:spcBef>
                <a:spcPct val="50000"/>
              </a:spcBef>
            </a:pPr>
            <a:r>
              <a:rPr kumimoji="1" lang="zh-CN" altLang="en-US" sz="3600" b="1" i="1" dirty="0">
                <a:solidFill>
                  <a:schemeClr val="tx1"/>
                </a:solidFill>
                <a:latin typeface="Times New Roman" panose="02020603050405020304" pitchFamily="18" charset="0"/>
                <a:ea typeface="黑体" panose="02010609060101010101" charset="-122"/>
              </a:rPr>
              <a:t>讨论：</a:t>
            </a:r>
            <a:endParaRPr kumimoji="1" lang="zh-CN" altLang="en-US" sz="3600" b="1" i="1" dirty="0">
              <a:solidFill>
                <a:schemeClr val="tx1"/>
              </a:solidFill>
              <a:latin typeface="Times New Roman" panose="02020603050405020304" pitchFamily="18" charset="0"/>
              <a:ea typeface="黑体" panose="02010609060101010101" charset="-122"/>
            </a:endParaRPr>
          </a:p>
        </p:txBody>
      </p:sp>
      <p:graphicFrame>
        <p:nvGraphicFramePr>
          <p:cNvPr id="15365" name="Object 5"/>
          <p:cNvGraphicFramePr>
            <a:graphicFrameLocks noChangeAspect="1"/>
          </p:cNvGraphicFramePr>
          <p:nvPr/>
        </p:nvGraphicFramePr>
        <p:xfrm>
          <a:off x="5286375" y="917575"/>
          <a:ext cx="3581400" cy="2444750"/>
        </p:xfrm>
        <a:graphic>
          <a:graphicData uri="http://schemas.openxmlformats.org/presentationml/2006/ole">
            <mc:AlternateContent xmlns:mc="http://schemas.openxmlformats.org/markup-compatibility/2006">
              <mc:Choice xmlns:v="urn:schemas-microsoft-com:vml" Requires="v">
                <p:oleObj spid="_x0000_s15376" name="位图图像" r:id="rId2" imgW="4848225" imgH="3143250" progId="Paint.Picture">
                  <p:embed/>
                </p:oleObj>
              </mc:Choice>
              <mc:Fallback>
                <p:oleObj name="位图图像" r:id="rId2" imgW="4848225" imgH="3143250" progId="Paint.Picture">
                  <p:embed/>
                  <p:pic>
                    <p:nvPicPr>
                      <p:cNvPr id="0" name="Object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6375" y="917575"/>
                        <a:ext cx="3581400" cy="2444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367" name="Text Box 7"/>
          <p:cNvSpPr txBox="1">
            <a:spLocks noChangeArrowheads="1"/>
          </p:cNvSpPr>
          <p:nvPr/>
        </p:nvSpPr>
        <p:spPr bwMode="auto">
          <a:xfrm>
            <a:off x="484163" y="1470243"/>
            <a:ext cx="4381872"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a:spcBef>
                <a:spcPct val="50000"/>
              </a:spcBef>
            </a:pPr>
            <a:r>
              <a:rPr kumimoji="1" lang="zh-CN" altLang="en-US" sz="2800" b="1" dirty="0">
                <a:solidFill>
                  <a:schemeClr val="tx1"/>
                </a:solidFill>
                <a:latin typeface="Times New Roman" panose="02020603050405020304" pitchFamily="18" charset="0"/>
                <a:ea typeface="黑体" panose="02010609060101010101" charset="-122"/>
                <a:cs typeface="Times New Roman" panose="02020603050405020304" pitchFamily="18" charset="0"/>
              </a:rPr>
              <a:t>1、这个实验做三次的目的是什么？这与研究电流、电压、电阻之间关系的三次实验的目的有什么不同？</a:t>
            </a:r>
            <a:endParaRPr kumimoji="1" lang="zh-CN" altLang="en-US" sz="2800" b="1" dirty="0">
              <a:solidFill>
                <a:schemeClr val="tx1"/>
              </a:solidFill>
              <a:latin typeface="Times New Roman" panose="02020603050405020304" pitchFamily="18" charset="0"/>
              <a:ea typeface="黑体" panose="02010609060101010101" charset="-122"/>
              <a:cs typeface="Times New Roman" panose="02020603050405020304" pitchFamily="18" charset="0"/>
            </a:endParaRPr>
          </a:p>
        </p:txBody>
      </p:sp>
      <p:sp>
        <p:nvSpPr>
          <p:cNvPr id="15369" name="Text Box 9"/>
          <p:cNvSpPr txBox="1">
            <a:spLocks noChangeArrowheads="1"/>
          </p:cNvSpPr>
          <p:nvPr/>
        </p:nvSpPr>
        <p:spPr bwMode="auto">
          <a:xfrm>
            <a:off x="487735" y="3286125"/>
            <a:ext cx="77724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a:spcBef>
                <a:spcPct val="50000"/>
              </a:spcBef>
            </a:pPr>
            <a:r>
              <a:rPr kumimoji="1" lang="zh-CN" altLang="en-US" sz="2800" b="1" dirty="0">
                <a:solidFill>
                  <a:schemeClr val="tx1"/>
                </a:solidFill>
                <a:latin typeface="Times New Roman" panose="02020603050405020304" pitchFamily="18" charset="0"/>
                <a:ea typeface="黑体" panose="02010609060101010101" charset="-122"/>
                <a:cs typeface="Times New Roman" panose="02020603050405020304" pitchFamily="18" charset="0"/>
              </a:rPr>
              <a:t>2、闭合开关，滑动变阻器是滑片向左滑动时，两表的示数怎样变化？滑动变阻器两端电压呢？</a:t>
            </a:r>
            <a:endParaRPr kumimoji="1" lang="zh-CN" altLang="en-US" sz="2800" b="1" dirty="0">
              <a:solidFill>
                <a:schemeClr val="tx1"/>
              </a:solidFill>
              <a:latin typeface="Times New Roman" panose="02020603050405020304" pitchFamily="18" charset="0"/>
              <a:ea typeface="黑体" panose="02010609060101010101" charset="-122"/>
              <a:cs typeface="Times New Roman" panose="02020603050405020304" pitchFamily="18" charset="0"/>
            </a:endParaRPr>
          </a:p>
        </p:txBody>
      </p:sp>
      <p:sp>
        <p:nvSpPr>
          <p:cNvPr id="15371" name="Text Box 11"/>
          <p:cNvSpPr txBox="1">
            <a:spLocks noChangeArrowheads="1"/>
          </p:cNvSpPr>
          <p:nvPr/>
        </p:nvSpPr>
        <p:spPr bwMode="auto">
          <a:xfrm>
            <a:off x="559743" y="5692775"/>
            <a:ext cx="79248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a:spcBef>
                <a:spcPct val="50000"/>
              </a:spcBef>
            </a:pPr>
            <a:r>
              <a:rPr kumimoji="1" lang="zh-CN" altLang="en-US" sz="2800" b="1" dirty="0">
                <a:solidFill>
                  <a:schemeClr val="tx1"/>
                </a:solidFill>
                <a:latin typeface="Times New Roman" panose="02020603050405020304" pitchFamily="18" charset="0"/>
                <a:ea typeface="黑体" panose="02010609060101010101" charset="-122"/>
                <a:cs typeface="Times New Roman" panose="02020603050405020304" pitchFamily="18" charset="0"/>
              </a:rPr>
              <a:t>4、第三次实验所测得的电阻值偏大，原因可能是什么？</a:t>
            </a:r>
            <a:endParaRPr kumimoji="1" lang="zh-CN" altLang="en-US" sz="2800" b="1" dirty="0">
              <a:solidFill>
                <a:schemeClr val="tx1"/>
              </a:solidFill>
              <a:latin typeface="Times New Roman" panose="02020603050405020304" pitchFamily="18" charset="0"/>
              <a:ea typeface="黑体" panose="02010609060101010101" charset="-122"/>
              <a:cs typeface="Times New Roman" panose="02020603050405020304" pitchFamily="18" charset="0"/>
            </a:endParaRPr>
          </a:p>
        </p:txBody>
      </p:sp>
      <p:sp>
        <p:nvSpPr>
          <p:cNvPr id="15372" name="Text Box 12"/>
          <p:cNvSpPr txBox="1">
            <a:spLocks noChangeArrowheads="1"/>
          </p:cNvSpPr>
          <p:nvPr/>
        </p:nvSpPr>
        <p:spPr bwMode="auto">
          <a:xfrm>
            <a:off x="559743" y="4276725"/>
            <a:ext cx="7848600" cy="1373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a:spcBef>
                <a:spcPct val="50000"/>
              </a:spcBef>
            </a:pPr>
            <a:r>
              <a:rPr kumimoji="1" lang="zh-CN" altLang="en-US" sz="2800" b="1" dirty="0">
                <a:solidFill>
                  <a:schemeClr val="tx1"/>
                </a:solidFill>
                <a:latin typeface="Times New Roman" panose="02020603050405020304" pitchFamily="18" charset="0"/>
                <a:ea typeface="黑体" panose="02010609060101010101" charset="-122"/>
                <a:cs typeface="Times New Roman" panose="02020603050405020304" pitchFamily="18" charset="0"/>
              </a:rPr>
              <a:t>3、某同学实验在发现发现闭合开关后，电流表的指针几乎不动，而电压表的指钟却有明显的偏转，则电路中发生故障的原因可能是什么？</a:t>
            </a:r>
            <a:endParaRPr kumimoji="1" lang="zh-CN" altLang="en-US" sz="2800" b="1" dirty="0">
              <a:solidFill>
                <a:schemeClr val="tx1"/>
              </a:solidFill>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367"/>
                                        </p:tgtEl>
                                        <p:attrNameLst>
                                          <p:attrName>style.visibility</p:attrName>
                                        </p:attrNameLst>
                                      </p:cBhvr>
                                      <p:to>
                                        <p:strVal val="visible"/>
                                      </p:to>
                                    </p:set>
                                    <p:anim calcmode="lin" valueType="num">
                                      <p:cBhvr additive="base">
                                        <p:cTn id="7" dur="500" fill="hold"/>
                                        <p:tgtEl>
                                          <p:spTgt spid="15367"/>
                                        </p:tgtEl>
                                        <p:attrNameLst>
                                          <p:attrName>ppt_x</p:attrName>
                                        </p:attrNameLst>
                                      </p:cBhvr>
                                      <p:tavLst>
                                        <p:tav tm="0">
                                          <p:val>
                                            <p:strVal val="0-#ppt_w/2"/>
                                          </p:val>
                                        </p:tav>
                                        <p:tav tm="100000">
                                          <p:val>
                                            <p:strVal val="#ppt_x"/>
                                          </p:val>
                                        </p:tav>
                                      </p:tavLst>
                                    </p:anim>
                                    <p:anim calcmode="lin" valueType="num">
                                      <p:cBhvr additive="base">
                                        <p:cTn id="8" dur="500" fill="hold"/>
                                        <p:tgtEl>
                                          <p:spTgt spid="1536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5369"/>
                                        </p:tgtEl>
                                        <p:attrNameLst>
                                          <p:attrName>style.visibility</p:attrName>
                                        </p:attrNameLst>
                                      </p:cBhvr>
                                      <p:to>
                                        <p:strVal val="visible"/>
                                      </p:to>
                                    </p:set>
                                    <p:anim calcmode="lin" valueType="num">
                                      <p:cBhvr additive="base">
                                        <p:cTn id="13" dur="500" fill="hold"/>
                                        <p:tgtEl>
                                          <p:spTgt spid="15369"/>
                                        </p:tgtEl>
                                        <p:attrNameLst>
                                          <p:attrName>ppt_x</p:attrName>
                                        </p:attrNameLst>
                                      </p:cBhvr>
                                      <p:tavLst>
                                        <p:tav tm="0">
                                          <p:val>
                                            <p:strVal val="0-#ppt_w/2"/>
                                          </p:val>
                                        </p:tav>
                                        <p:tav tm="100000">
                                          <p:val>
                                            <p:strVal val="#ppt_x"/>
                                          </p:val>
                                        </p:tav>
                                      </p:tavLst>
                                    </p:anim>
                                    <p:anim calcmode="lin" valueType="num">
                                      <p:cBhvr additive="base">
                                        <p:cTn id="14" dur="500" fill="hold"/>
                                        <p:tgtEl>
                                          <p:spTgt spid="1536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5372"/>
                                        </p:tgtEl>
                                        <p:attrNameLst>
                                          <p:attrName>style.visibility</p:attrName>
                                        </p:attrNameLst>
                                      </p:cBhvr>
                                      <p:to>
                                        <p:strVal val="visible"/>
                                      </p:to>
                                    </p:set>
                                    <p:anim calcmode="lin" valueType="num">
                                      <p:cBhvr additive="base">
                                        <p:cTn id="19" dur="500" fill="hold"/>
                                        <p:tgtEl>
                                          <p:spTgt spid="15372"/>
                                        </p:tgtEl>
                                        <p:attrNameLst>
                                          <p:attrName>ppt_x</p:attrName>
                                        </p:attrNameLst>
                                      </p:cBhvr>
                                      <p:tavLst>
                                        <p:tav tm="0">
                                          <p:val>
                                            <p:strVal val="0-#ppt_w/2"/>
                                          </p:val>
                                        </p:tav>
                                        <p:tav tm="100000">
                                          <p:val>
                                            <p:strVal val="#ppt_x"/>
                                          </p:val>
                                        </p:tav>
                                      </p:tavLst>
                                    </p:anim>
                                    <p:anim calcmode="lin" valueType="num">
                                      <p:cBhvr additive="base">
                                        <p:cTn id="20" dur="500" fill="hold"/>
                                        <p:tgtEl>
                                          <p:spTgt spid="1537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5371"/>
                                        </p:tgtEl>
                                        <p:attrNameLst>
                                          <p:attrName>style.visibility</p:attrName>
                                        </p:attrNameLst>
                                      </p:cBhvr>
                                      <p:to>
                                        <p:strVal val="visible"/>
                                      </p:to>
                                    </p:set>
                                    <p:anim calcmode="lin" valueType="num">
                                      <p:cBhvr additive="base">
                                        <p:cTn id="25" dur="500" fill="hold"/>
                                        <p:tgtEl>
                                          <p:spTgt spid="15371"/>
                                        </p:tgtEl>
                                        <p:attrNameLst>
                                          <p:attrName>ppt_x</p:attrName>
                                        </p:attrNameLst>
                                      </p:cBhvr>
                                      <p:tavLst>
                                        <p:tav tm="0">
                                          <p:val>
                                            <p:strVal val="0-#ppt_w/2"/>
                                          </p:val>
                                        </p:tav>
                                        <p:tav tm="100000">
                                          <p:val>
                                            <p:strVal val="#ppt_x"/>
                                          </p:val>
                                        </p:tav>
                                      </p:tavLst>
                                    </p:anim>
                                    <p:anim calcmode="lin" valueType="num">
                                      <p:cBhvr additive="base">
                                        <p:cTn id="26" dur="500" fill="hold"/>
                                        <p:tgtEl>
                                          <p:spTgt spid="153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7" grpId="0" bldLvl="0" animBg="1" autoUpdateAnimBg="0"/>
      <p:bldP spid="15369" grpId="0" bldLvl="0" animBg="1" autoUpdateAnimBg="0"/>
      <p:bldP spid="15371" grpId="0" bldLvl="0" animBg="1" autoUpdateAnimBg="0"/>
      <p:bldP spid="15372" grpId="0" bldLvl="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grpSp>
        <p:nvGrpSpPr>
          <p:cNvPr id="11" name="组合 10"/>
          <p:cNvGrpSpPr/>
          <p:nvPr/>
        </p:nvGrpSpPr>
        <p:grpSpPr>
          <a:xfrm>
            <a:off x="194310" y="768350"/>
            <a:ext cx="3874770" cy="914400"/>
            <a:chOff x="306" y="1210"/>
            <a:chExt cx="6102" cy="1440"/>
          </a:xfrm>
        </p:grpSpPr>
        <p:sp>
          <p:nvSpPr>
            <p:cNvPr id="19488" name="文本框 6151"/>
            <p:cNvSpPr txBox="1"/>
            <p:nvPr/>
          </p:nvSpPr>
          <p:spPr>
            <a:xfrm>
              <a:off x="1623" y="1452"/>
              <a:ext cx="4785" cy="1016"/>
            </a:xfrm>
            <a:prstGeom prst="rect">
              <a:avLst/>
            </a:prstGeom>
            <a:noFill/>
            <a:ln w="9525">
              <a:noFill/>
            </a:ln>
          </p:spPr>
          <p:txBody>
            <a:bodyPr wrap="square">
              <a:spAutoFit/>
            </a:bodyPr>
            <a:p>
              <a:pPr>
                <a:defRPr/>
              </a:pPr>
              <a:r>
                <a:rPr lang="zh-CN" altLang="en-US" sz="3600" b="1" dirty="0">
                  <a:solidFill>
                    <a:srgbClr val="FF0000"/>
                  </a:solidFill>
                  <a:latin typeface="黑体" panose="02010609060101010101" charset="-122"/>
                  <a:ea typeface="黑体" panose="02010609060101010101" charset="-122"/>
                  <a:sym typeface="宋体" panose="02010600030101010101" pitchFamily="2" charset="-122"/>
                </a:rPr>
                <a:t>二、</a:t>
              </a:r>
              <a:r>
                <a:rPr lang="zh-CN" altLang="en-US" sz="3600" b="1" dirty="0">
                  <a:solidFill>
                    <a:srgbClr val="FF0000"/>
                  </a:solidFill>
                  <a:latin typeface="黑体" panose="02010609060101010101" charset="-122"/>
                  <a:ea typeface="黑体" panose="02010609060101010101" charset="-122"/>
                  <a:sym typeface="+mn-ea"/>
                </a:rPr>
                <a:t>例题分析</a:t>
              </a:r>
              <a:endParaRPr lang="zh-CN" altLang="en-US" sz="3600" b="1" dirty="0">
                <a:solidFill>
                  <a:srgbClr val="FF0000"/>
                </a:solidFill>
                <a:latin typeface="黑体" panose="02010609060101010101" charset="-122"/>
                <a:ea typeface="黑体" panose="02010609060101010101" charset="-122"/>
                <a:sym typeface="宋体" panose="02010600030101010101" pitchFamily="2" charset="-122"/>
              </a:endParaRPr>
            </a:p>
          </p:txBody>
        </p:sp>
        <p:pic>
          <p:nvPicPr>
            <p:cNvPr id="10" name="图片 9" descr="19966091"/>
            <p:cNvPicPr>
              <a:picLocks noChangeAspect="1"/>
            </p:cNvPicPr>
            <p:nvPr/>
          </p:nvPicPr>
          <p:blipFill>
            <a:blip r:embed="rId2"/>
            <a:stretch>
              <a:fillRect/>
            </a:stretch>
          </p:blipFill>
          <p:spPr>
            <a:xfrm>
              <a:off x="306" y="1210"/>
              <a:ext cx="1440" cy="1440"/>
            </a:xfrm>
            <a:prstGeom prst="rect">
              <a:avLst/>
            </a:prstGeom>
          </p:spPr>
        </p:pic>
      </p:grpSp>
      <p:sp>
        <p:nvSpPr>
          <p:cNvPr id="15363" name="Text Box 3"/>
          <p:cNvSpPr txBox="1">
            <a:spLocks noChangeArrowheads="1"/>
          </p:cNvSpPr>
          <p:nvPr/>
        </p:nvSpPr>
        <p:spPr bwMode="auto">
          <a:xfrm>
            <a:off x="431800" y="1477963"/>
            <a:ext cx="7993063" cy="265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2800" b="1">
                <a:latin typeface="Times New Roman" panose="02020603050405020304" pitchFamily="18" charset="0"/>
              </a:rPr>
              <a:t>　　例</a:t>
            </a:r>
            <a:r>
              <a:rPr lang="en-US" altLang="zh-CN" sz="2800" b="1">
                <a:latin typeface="Times New Roman" panose="02020603050405020304" pitchFamily="18" charset="0"/>
              </a:rPr>
              <a:t>1  </a:t>
            </a:r>
            <a:r>
              <a:rPr lang="zh-CN" altLang="en-US" sz="2800" b="1">
                <a:latin typeface="Times New Roman" panose="02020603050405020304" pitchFamily="18" charset="0"/>
              </a:rPr>
              <a:t>小英按图甲所示的电路图连接实验电路，测量电阻</a:t>
            </a:r>
            <a:r>
              <a:rPr lang="en-US" altLang="zh-CN" sz="2800" b="1" i="1">
                <a:latin typeface="Times New Roman" panose="02020603050405020304" pitchFamily="18" charset="0"/>
              </a:rPr>
              <a:t>R </a:t>
            </a:r>
            <a:r>
              <a:rPr lang="zh-CN" altLang="en-US" sz="2800" b="1">
                <a:latin typeface="Times New Roman" panose="02020603050405020304" pitchFamily="18" charset="0"/>
              </a:rPr>
              <a:t>的阻值。闭合开关 </a:t>
            </a:r>
            <a:r>
              <a:rPr lang="en-US" altLang="zh-CN" sz="2800" b="1">
                <a:latin typeface="Times New Roman" panose="02020603050405020304" pitchFamily="18" charset="0"/>
              </a:rPr>
              <a:t>S</a:t>
            </a:r>
            <a:r>
              <a:rPr lang="zh-CN" altLang="en-US" sz="2800" b="1">
                <a:latin typeface="Times New Roman" panose="02020603050405020304" pitchFamily="18" charset="0"/>
              </a:rPr>
              <a:t>，调节滑动变阻器的滑片</a:t>
            </a:r>
            <a:r>
              <a:rPr lang="en-US" altLang="zh-CN" sz="2800" b="1">
                <a:latin typeface="Times New Roman" panose="02020603050405020304" pitchFamily="18" charset="0"/>
              </a:rPr>
              <a:t>P </a:t>
            </a:r>
            <a:r>
              <a:rPr lang="zh-CN" altLang="en-US" sz="2800" b="1">
                <a:latin typeface="Times New Roman" panose="02020603050405020304" pitchFamily="18" charset="0"/>
              </a:rPr>
              <a:t>后，观察到电压表和电流表的示数分</a:t>
            </a:r>
            <a:endParaRPr lang="zh-CN" altLang="en-US" sz="2800" b="1">
              <a:latin typeface="Times New Roman" panose="02020603050405020304" pitchFamily="18" charset="0"/>
            </a:endParaRPr>
          </a:p>
          <a:p>
            <a:pPr>
              <a:lnSpc>
                <a:spcPct val="120000"/>
              </a:lnSpc>
            </a:pPr>
            <a:r>
              <a:rPr lang="zh-CN" altLang="en-US" sz="2800" b="1">
                <a:latin typeface="Times New Roman" panose="02020603050405020304" pitchFamily="18" charset="0"/>
              </a:rPr>
              <a:t>别如图乙、丙所示</a:t>
            </a:r>
            <a:r>
              <a:rPr lang="zh-CN" altLang="en-US" sz="2800" b="1">
                <a:latin typeface="Comic Sans MS" panose="030F0702030302020204" pitchFamily="66" charset="0"/>
              </a:rPr>
              <a:t>，</a:t>
            </a:r>
            <a:r>
              <a:rPr lang="zh-CN" altLang="en-US" sz="2800" b="1">
                <a:latin typeface="Times New Roman" panose="02020603050405020304" pitchFamily="18" charset="0"/>
              </a:rPr>
              <a:t>则电流表的示数为</a:t>
            </a:r>
            <a:r>
              <a:rPr lang="zh-CN" altLang="en-US" sz="2800" b="1" u="sng">
                <a:latin typeface="Times New Roman" panose="02020603050405020304" pitchFamily="18" charset="0"/>
              </a:rPr>
              <a:t>        </a:t>
            </a:r>
            <a:r>
              <a:rPr lang="en-US" altLang="zh-CN" sz="2800" b="1">
                <a:latin typeface="Times New Roman" panose="02020603050405020304" pitchFamily="18" charset="0"/>
              </a:rPr>
              <a:t>A</a:t>
            </a:r>
            <a:r>
              <a:rPr lang="zh-CN" altLang="en-US" sz="2800" b="1">
                <a:latin typeface="Times New Roman" panose="02020603050405020304" pitchFamily="18" charset="0"/>
              </a:rPr>
              <a:t>，电阻</a:t>
            </a:r>
            <a:r>
              <a:rPr lang="en-US" altLang="zh-CN" sz="2800" b="1" i="1">
                <a:latin typeface="Times New Roman" panose="02020603050405020304" pitchFamily="18" charset="0"/>
              </a:rPr>
              <a:t>R</a:t>
            </a:r>
            <a:r>
              <a:rPr lang="zh-CN" altLang="en-US" sz="2800" b="1">
                <a:latin typeface="Times New Roman" panose="02020603050405020304" pitchFamily="18" charset="0"/>
              </a:rPr>
              <a:t>的阻值为</a:t>
            </a:r>
            <a:r>
              <a:rPr lang="zh-CN" altLang="en-US" sz="2800" b="1" u="sng">
                <a:latin typeface="Times New Roman" panose="02020603050405020304" pitchFamily="18" charset="0"/>
              </a:rPr>
              <a:t>        </a:t>
            </a:r>
            <a:r>
              <a:rPr lang="en-US" altLang="zh-CN" sz="2800" b="1">
                <a:latin typeface="Times New Roman" panose="02020603050405020304" pitchFamily="18" charset="0"/>
              </a:rPr>
              <a:t>Ω</a:t>
            </a:r>
            <a:r>
              <a:rPr lang="zh-CN" altLang="en-US" sz="2800" b="1">
                <a:latin typeface="Times New Roman" panose="02020603050405020304" pitchFamily="18" charset="0"/>
              </a:rPr>
              <a:t>。</a:t>
            </a:r>
            <a:endParaRPr lang="en-US" sz="2800" b="1">
              <a:latin typeface="Times New Roman" panose="02020603050405020304" pitchFamily="18" charset="0"/>
            </a:endParaRPr>
          </a:p>
        </p:txBody>
      </p:sp>
      <p:pic>
        <p:nvPicPr>
          <p:cNvPr id="15364" name="Picture 4"/>
          <p:cNvPicPr>
            <a:picLocks noChangeAspect="1" noChangeArrowheads="1"/>
          </p:cNvPicPr>
          <p:nvPr/>
        </p:nvPicPr>
        <p:blipFill>
          <a:blip r:embed="rId3"/>
          <a:srcRect/>
          <a:stretch>
            <a:fillRect/>
          </a:stretch>
        </p:blipFill>
        <p:spPr bwMode="auto">
          <a:xfrm>
            <a:off x="827088" y="4275138"/>
            <a:ext cx="7164387" cy="235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Text Box 5"/>
          <p:cNvSpPr txBox="1">
            <a:spLocks noChangeArrowheads="1"/>
          </p:cNvSpPr>
          <p:nvPr/>
        </p:nvSpPr>
        <p:spPr bwMode="auto">
          <a:xfrm>
            <a:off x="6551613" y="3062288"/>
            <a:ext cx="72072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b="1">
                <a:solidFill>
                  <a:srgbClr val="FF0000"/>
                </a:solidFill>
                <a:latin typeface="Times New Roman" panose="02020603050405020304" pitchFamily="18" charset="0"/>
              </a:rPr>
              <a:t>0.4 </a:t>
            </a:r>
            <a:endParaRPr lang="en-US" altLang="zh-CN" sz="2800" b="1">
              <a:solidFill>
                <a:srgbClr val="FF0000"/>
              </a:solidFill>
              <a:latin typeface="Times New Roman" panose="02020603050405020304" pitchFamily="18" charset="0"/>
            </a:endParaRPr>
          </a:p>
        </p:txBody>
      </p:sp>
      <p:sp>
        <p:nvSpPr>
          <p:cNvPr id="27654" name="Text Box 6"/>
          <p:cNvSpPr txBox="1">
            <a:spLocks noChangeArrowheads="1"/>
          </p:cNvSpPr>
          <p:nvPr/>
        </p:nvSpPr>
        <p:spPr bwMode="auto">
          <a:xfrm>
            <a:off x="2735263" y="3587750"/>
            <a:ext cx="72072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b="1">
                <a:solidFill>
                  <a:srgbClr val="FF0000"/>
                </a:solidFill>
                <a:latin typeface="Times New Roman" panose="02020603050405020304" pitchFamily="18" charset="0"/>
              </a:rPr>
              <a:t>5 </a:t>
            </a:r>
            <a:endParaRPr lang="en-US" altLang="zh-CN" sz="2800" b="1">
              <a:solidFill>
                <a:srgbClr val="FF0000"/>
              </a:solidFill>
              <a:latin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ppt_x</p:attrName>
                                        </p:attrNameLst>
                                      </p:cBhvr>
                                      <p:tavLst>
                                        <p:tav tm="0">
                                          <p:val>
                                            <p:strVal val="#ppt_x-#ppt_w*1.125000"/>
                                          </p:val>
                                        </p:tav>
                                        <p:tav tm="100000">
                                          <p:val>
                                            <p:strVal val="#ppt_x"/>
                                          </p:val>
                                        </p:tav>
                                      </p:tavLst>
                                    </p:anim>
                                    <p:animEffect transition="in" filter="wipe(right)">
                                      <p:cBhvr>
                                        <p:cTn id="8" dur="500"/>
                                        <p:tgtEl>
                                          <p:spTgt spid="11"/>
                                        </p:tgtEl>
                                      </p:cBhvr>
                                    </p:animEffect>
                                  </p:childTnLst>
                                </p:cTn>
                              </p:par>
                              <p:par>
                                <p:cTn id="9" presetID="3" presetClass="entr" presetSubtype="10" fill="hold" grpId="0" nodeType="withEffect">
                                  <p:stCondLst>
                                    <p:cond delay="0"/>
                                  </p:stCondLst>
                                  <p:childTnLst>
                                    <p:set>
                                      <p:cBhvr>
                                        <p:cTn id="10" dur="1" fill="hold">
                                          <p:stCondLst>
                                            <p:cond delay="0"/>
                                          </p:stCondLst>
                                        </p:cTn>
                                        <p:tgtEl>
                                          <p:spTgt spid="15363"/>
                                        </p:tgtEl>
                                        <p:attrNameLst>
                                          <p:attrName>style.visibility</p:attrName>
                                        </p:attrNameLst>
                                      </p:cBhvr>
                                      <p:to>
                                        <p:strVal val="visible"/>
                                      </p:to>
                                    </p:set>
                                    <p:animEffect transition="in" filter="blinds(horizontal)">
                                      <p:cBhvr>
                                        <p:cTn id="11" dur="500"/>
                                        <p:tgtEl>
                                          <p:spTgt spid="15363"/>
                                        </p:tgtEl>
                                      </p:cBhvr>
                                    </p:animEffect>
                                  </p:childTnLst>
                                </p:cTn>
                              </p:par>
                              <p:par>
                                <p:cTn id="12" presetID="3" presetClass="entr" presetSubtype="10" fill="hold" nodeType="withEffect">
                                  <p:stCondLst>
                                    <p:cond delay="0"/>
                                  </p:stCondLst>
                                  <p:childTnLst>
                                    <p:set>
                                      <p:cBhvr>
                                        <p:cTn id="13" dur="1" fill="hold">
                                          <p:stCondLst>
                                            <p:cond delay="0"/>
                                          </p:stCondLst>
                                        </p:cTn>
                                        <p:tgtEl>
                                          <p:spTgt spid="15364"/>
                                        </p:tgtEl>
                                        <p:attrNameLst>
                                          <p:attrName>style.visibility</p:attrName>
                                        </p:attrNameLst>
                                      </p:cBhvr>
                                      <p:to>
                                        <p:strVal val="visible"/>
                                      </p:to>
                                    </p:set>
                                    <p:animEffect transition="in" filter="blinds(horizontal)">
                                      <p:cBhvr>
                                        <p:cTn id="14" dur="500"/>
                                        <p:tgtEl>
                                          <p:spTgt spid="15364"/>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65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76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3" grpId="0" autoUpdateAnimBg="0"/>
      <p:bldP spid="27654" grpId="0" autoUpdateAnimBg="0"/>
      <p:bldP spid="1536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9" name="组合 18"/>
          <p:cNvGrpSpPr/>
          <p:nvPr/>
        </p:nvGrpSpPr>
        <p:grpSpPr>
          <a:xfrm>
            <a:off x="85090" y="93980"/>
            <a:ext cx="2548255" cy="773430"/>
            <a:chOff x="288" y="190"/>
            <a:chExt cx="4013" cy="1218"/>
          </a:xfrm>
        </p:grpSpPr>
        <p:pic>
          <p:nvPicPr>
            <p:cNvPr id="15" name="图形 5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88" y="190"/>
              <a:ext cx="1218" cy="1218"/>
            </a:xfrm>
            <a:prstGeom prst="rect">
              <a:avLst/>
            </a:prstGeom>
          </p:spPr>
        </p:pic>
        <p:sp>
          <p:nvSpPr>
            <p:cNvPr id="16" name="文本框 15"/>
            <p:cNvSpPr txBox="1"/>
            <p:nvPr/>
          </p:nvSpPr>
          <p:spPr>
            <a:xfrm>
              <a:off x="1400" y="339"/>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课堂小结</a:t>
              </a:r>
              <a:endParaRPr lang="zh-CN" altLang="en-US" sz="3200" b="1">
                <a:latin typeface="楷体" panose="02010609060101010101" pitchFamily="49" charset="-122"/>
                <a:ea typeface="楷体" panose="02010609060101010101" pitchFamily="49" charset="-122"/>
              </a:endParaRPr>
            </a:p>
          </p:txBody>
        </p:sp>
      </p:grpSp>
      <p:sp>
        <p:nvSpPr>
          <p:cNvPr id="18434" name="Text Box 2"/>
          <p:cNvSpPr txBox="1">
            <a:spLocks noChangeArrowheads="1"/>
          </p:cNvSpPr>
          <p:nvPr/>
        </p:nvSpPr>
        <p:spPr bwMode="auto">
          <a:xfrm>
            <a:off x="919277" y="1547267"/>
            <a:ext cx="7696200" cy="645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a:spcBef>
                <a:spcPct val="50000"/>
              </a:spcBef>
            </a:pPr>
            <a:r>
              <a:rPr kumimoji="1" lang="zh-CN" altLang="en-US" sz="3600" b="1" dirty="0">
                <a:solidFill>
                  <a:schemeClr val="tx1"/>
                </a:solidFill>
                <a:latin typeface="Times New Roman" panose="02020603050405020304" pitchFamily="18" charset="0"/>
                <a:ea typeface="黑体" panose="02010609060101010101" charset="-122"/>
                <a:cs typeface="Times New Roman" panose="02020603050405020304" pitchFamily="18" charset="0"/>
              </a:rPr>
              <a:t>一份完整的实验报告应包括哪些项目?</a:t>
            </a:r>
            <a:endParaRPr kumimoji="1" lang="zh-CN" altLang="en-US" sz="3600" b="1" dirty="0">
              <a:solidFill>
                <a:schemeClr val="tx1"/>
              </a:solidFill>
              <a:latin typeface="Times New Roman" panose="02020603050405020304" pitchFamily="18" charset="0"/>
              <a:ea typeface="黑体" panose="02010609060101010101" charset="-122"/>
              <a:cs typeface="Times New Roman" panose="02020603050405020304" pitchFamily="18" charset="0"/>
            </a:endParaRPr>
          </a:p>
        </p:txBody>
      </p:sp>
      <p:sp>
        <p:nvSpPr>
          <p:cNvPr id="18435" name="Text Box 3"/>
          <p:cNvSpPr txBox="1">
            <a:spLocks noChangeArrowheads="1"/>
          </p:cNvSpPr>
          <p:nvPr/>
        </p:nvSpPr>
        <p:spPr bwMode="auto">
          <a:xfrm>
            <a:off x="919560" y="2667000"/>
            <a:ext cx="7315200" cy="192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a:spcBef>
                <a:spcPct val="50000"/>
              </a:spcBef>
            </a:pPr>
            <a:r>
              <a:rPr kumimoji="1" lang="zh-CN" altLang="en-US" sz="4000" b="1" dirty="0">
                <a:solidFill>
                  <a:srgbClr val="0E0D0C"/>
                </a:solidFill>
                <a:latin typeface="Times New Roman" panose="02020603050405020304" pitchFamily="18" charset="0"/>
                <a:ea typeface="楷体" panose="02010609060101010101" pitchFamily="49" charset="-122"/>
              </a:rPr>
              <a:t>应包括:</a:t>
            </a:r>
            <a:r>
              <a:rPr kumimoji="1" lang="zh-CN" altLang="en-US" sz="4000" b="1" dirty="0">
                <a:solidFill>
                  <a:srgbClr val="D81102"/>
                </a:solidFill>
                <a:latin typeface="Times New Roman" panose="02020603050405020304" pitchFamily="18" charset="0"/>
                <a:ea typeface="楷体" panose="02010609060101010101" pitchFamily="49" charset="-122"/>
              </a:rPr>
              <a:t>实验名称、目的、原理、器材、步骤、实验数据记录、实验结论、讨论等。</a:t>
            </a:r>
            <a:endParaRPr kumimoji="1" lang="zh-CN" altLang="en-US" sz="4000" b="1" dirty="0">
              <a:solidFill>
                <a:srgbClr val="D81102"/>
              </a:solidFill>
              <a:latin typeface="Times New Roman" panose="02020603050405020304" pitchFamily="18" charset="0"/>
              <a:ea typeface="楷体" panose="02010609060101010101" pitchFamily="49"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box(in)">
                                      <p:cBhvr>
                                        <p:cTn id="7" dur="500"/>
                                        <p:tgtEl>
                                          <p:spTgt spid="18434"/>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grpId="0" nodeType="clickEffect">
                                  <p:stCondLst>
                                    <p:cond delay="0"/>
                                  </p:stCondLst>
                                  <p:childTnLst>
                                    <p:set>
                                      <p:cBhvr>
                                        <p:cTn id="11" dur="1" fill="hold">
                                          <p:stCondLst>
                                            <p:cond delay="0"/>
                                          </p:stCondLst>
                                        </p:cTn>
                                        <p:tgtEl>
                                          <p:spTgt spid="18435"/>
                                        </p:tgtEl>
                                        <p:attrNameLst>
                                          <p:attrName>style.visibility</p:attrName>
                                        </p:attrNameLst>
                                      </p:cBhvr>
                                      <p:to>
                                        <p:strVal val="visible"/>
                                      </p:to>
                                    </p:set>
                                    <p:anim calcmode="lin" valueType="num">
                                      <p:cBhvr additive="base">
                                        <p:cTn id="12" dur="5000" fill="hold"/>
                                        <p:tgtEl>
                                          <p:spTgt spid="18435"/>
                                        </p:tgtEl>
                                        <p:attrNameLst>
                                          <p:attrName>ppt_x</p:attrName>
                                        </p:attrNameLst>
                                      </p:cBhvr>
                                      <p:tavLst>
                                        <p:tav tm="0">
                                          <p:val>
                                            <p:strVal val="#ppt_x"/>
                                          </p:val>
                                        </p:tav>
                                        <p:tav tm="100000">
                                          <p:val>
                                            <p:strVal val="#ppt_x"/>
                                          </p:val>
                                        </p:tav>
                                      </p:tavLst>
                                    </p:anim>
                                    <p:anim calcmode="lin" valueType="num">
                                      <p:cBhvr additive="base">
                                        <p:cTn id="13" dur="5000" fill="hold"/>
                                        <p:tgtEl>
                                          <p:spTgt spid="184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bldLvl="0" animBg="1" autoUpdateAnimBg="0"/>
      <p:bldP spid="18435" grpId="0" bldLvl="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p>
            <a:endParaRPr lang="zh-CN" altLang="en-US"/>
          </a:p>
        </p:txBody>
      </p:sp>
      <p:grpSp>
        <p:nvGrpSpPr>
          <p:cNvPr id="9" name="组合 8"/>
          <p:cNvGrpSpPr/>
          <p:nvPr/>
        </p:nvGrpSpPr>
        <p:grpSpPr>
          <a:xfrm>
            <a:off x="82550" y="69850"/>
            <a:ext cx="2612390" cy="841375"/>
            <a:chOff x="214" y="96"/>
            <a:chExt cx="4114" cy="1325"/>
          </a:xfrm>
        </p:grpSpPr>
        <p:pic>
          <p:nvPicPr>
            <p:cNvPr id="4" name="图形 7"/>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14" y="96"/>
              <a:ext cx="1325" cy="1325"/>
            </a:xfrm>
            <a:prstGeom prst="rect">
              <a:avLst/>
            </a:prstGeom>
          </p:spPr>
        </p:pic>
        <p:sp>
          <p:nvSpPr>
            <p:cNvPr id="16" name="文本框 15"/>
            <p:cNvSpPr txBox="1"/>
            <p:nvPr/>
          </p:nvSpPr>
          <p:spPr>
            <a:xfrm>
              <a:off x="1427" y="313"/>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随堂演练</a:t>
              </a:r>
              <a:endParaRPr lang="zh-CN" altLang="en-US" sz="3200" b="1">
                <a:latin typeface="楷体" panose="02010609060101010101" pitchFamily="49" charset="-122"/>
                <a:ea typeface="楷体" panose="02010609060101010101" pitchFamily="49" charset="-122"/>
              </a:endParaRPr>
            </a:p>
          </p:txBody>
        </p:sp>
      </p:grpSp>
      <p:sp>
        <p:nvSpPr>
          <p:cNvPr id="2" name="Text Box 4"/>
          <p:cNvSpPr txBox="1">
            <a:spLocks noChangeArrowheads="1"/>
          </p:cNvSpPr>
          <p:nvPr/>
        </p:nvSpPr>
        <p:spPr bwMode="auto">
          <a:xfrm>
            <a:off x="266700" y="1111885"/>
            <a:ext cx="8610600" cy="5015865"/>
          </a:xfrm>
          <a:prstGeom prst="rect">
            <a:avLst/>
          </a:prstGeom>
          <a:noFill/>
          <a:ln w="9525">
            <a:noFill/>
            <a:miter lim="800000"/>
          </a:ln>
        </p:spPr>
        <p:txBody>
          <a:bodyPr wrap="square">
            <a:spAutoFit/>
          </a:bodyPr>
          <a:lstStyle/>
          <a:p>
            <a:pPr algn="just">
              <a:spcBef>
                <a:spcPct val="50000"/>
              </a:spcBef>
              <a:defRPr/>
            </a:pP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1.</a:t>
            </a: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一个额定电压为</a:t>
            </a: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3.8V</a:t>
            </a: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的小灯泡，小明在</a:t>
            </a: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1.2V</a:t>
            </a: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下测出它的电阻，接着又将灯泡两端电压调到</a:t>
            </a: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3</a:t>
            </a: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a:t>
            </a: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8V</a:t>
            </a: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测出其电阻，小明发现后一次电阻比第一次大得多，这是因为</a:t>
            </a:r>
            <a:r>
              <a:rPr kumimoji="1" lang="en-US" altLang="zh-CN" sz="3200" b="1" dirty="0">
                <a:latin typeface="黑体" panose="02010609060101010101" charset="-122"/>
                <a:ea typeface="黑体" panose="02010609060101010101" charset="-122"/>
                <a:cs typeface="Times New Roman" panose="02020603050405020304" pitchFamily="18" charset="0"/>
              </a:rPr>
              <a:t>(    )</a:t>
            </a:r>
            <a:endParaRPr kumimoji="1" lang="en-US" altLang="zh-CN" sz="3200" b="1" dirty="0">
              <a:latin typeface="黑体" panose="02010609060101010101" charset="-122"/>
              <a:ea typeface="黑体" panose="02010609060101010101" charset="-122"/>
              <a:cs typeface="Times New Roman" panose="02020603050405020304" pitchFamily="18" charset="0"/>
            </a:endParaRPr>
          </a:p>
          <a:p>
            <a:pPr algn="just">
              <a:spcBef>
                <a:spcPct val="50000"/>
              </a:spcBef>
              <a:defRPr/>
            </a:pP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A</a:t>
            </a: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．实验方法不对    </a:t>
            </a:r>
            <a:endParaRPr kumimoji="1" lang="zh-CN" altLang="en-US" sz="3200" b="1" dirty="0">
              <a:latin typeface="Times New Roman" panose="02020603050405020304" pitchFamily="18" charset="0"/>
              <a:ea typeface="黑体" panose="02010609060101010101" charset="-122"/>
              <a:cs typeface="Times New Roman" panose="02020603050405020304" pitchFamily="18" charset="0"/>
            </a:endParaRPr>
          </a:p>
          <a:p>
            <a:pPr algn="just">
              <a:spcBef>
                <a:spcPct val="50000"/>
              </a:spcBef>
              <a:defRPr/>
            </a:pP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B</a:t>
            </a: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．实验误差</a:t>
            </a:r>
            <a:endParaRPr kumimoji="1" lang="zh-CN" altLang="en-US" sz="3200" b="1" dirty="0">
              <a:latin typeface="Times New Roman" panose="02020603050405020304" pitchFamily="18" charset="0"/>
              <a:ea typeface="黑体" panose="02010609060101010101" charset="-122"/>
              <a:cs typeface="Times New Roman" panose="02020603050405020304" pitchFamily="18" charset="0"/>
            </a:endParaRPr>
          </a:p>
          <a:p>
            <a:pPr algn="just">
              <a:spcBef>
                <a:spcPct val="50000"/>
              </a:spcBef>
              <a:defRPr/>
            </a:pP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C</a:t>
            </a: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．导体的电阻跟温度有关</a:t>
            </a:r>
            <a:endParaRPr kumimoji="1" lang="zh-CN" altLang="en-US" sz="3200" b="1" dirty="0">
              <a:latin typeface="Times New Roman" panose="02020603050405020304" pitchFamily="18" charset="0"/>
              <a:ea typeface="黑体" panose="02010609060101010101" charset="-122"/>
              <a:cs typeface="Times New Roman" panose="02020603050405020304" pitchFamily="18" charset="0"/>
            </a:endParaRPr>
          </a:p>
          <a:p>
            <a:pPr algn="just">
              <a:spcBef>
                <a:spcPct val="50000"/>
              </a:spcBef>
              <a:defRPr/>
            </a:pP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D</a:t>
            </a: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．实验错</a:t>
            </a:r>
            <a:r>
              <a:rPr kumimoji="1" lang="zh-CN" altLang="en-US" sz="3200" b="1" dirty="0" smtClean="0">
                <a:latin typeface="Times New Roman" panose="02020603050405020304" pitchFamily="18" charset="0"/>
                <a:ea typeface="黑体" panose="02010609060101010101" charset="-122"/>
                <a:cs typeface="Times New Roman" panose="02020603050405020304" pitchFamily="18" charset="0"/>
              </a:rPr>
              <a:t>误</a:t>
            </a:r>
            <a:endParaRPr kumimoji="1" lang="zh-CN" altLang="en-US" sz="3200" b="1" dirty="0" smtClean="0">
              <a:latin typeface="Times New Roman" panose="02020603050405020304" pitchFamily="18" charset="0"/>
              <a:ea typeface="黑体" panose="02010609060101010101" charset="-122"/>
              <a:cs typeface="Times New Roman" panose="02020603050405020304" pitchFamily="18" charset="0"/>
            </a:endParaRPr>
          </a:p>
        </p:txBody>
      </p:sp>
      <p:sp>
        <p:nvSpPr>
          <p:cNvPr id="5" name="Text Box 5"/>
          <p:cNvSpPr txBox="1">
            <a:spLocks noChangeArrowheads="1"/>
          </p:cNvSpPr>
          <p:nvPr/>
        </p:nvSpPr>
        <p:spPr bwMode="auto">
          <a:xfrm>
            <a:off x="4850130" y="2555875"/>
            <a:ext cx="54292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3600" b="1">
                <a:solidFill>
                  <a:srgbClr val="FF0000"/>
                </a:solidFill>
                <a:latin typeface="Times New Roman" panose="02020603050405020304" pitchFamily="18" charset="0"/>
                <a:ea typeface="黑体" panose="02010609060101010101" charset="-122"/>
                <a:cs typeface="Times New Roman" panose="02020603050405020304" pitchFamily="18" charset="0"/>
              </a:rPr>
              <a:t>C</a:t>
            </a:r>
            <a:endParaRPr lang="en-US" altLang="zh-CN" sz="3600" b="1">
              <a:solidFill>
                <a:srgbClr val="FF0000"/>
              </a:solidFill>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82550" y="69850"/>
            <a:ext cx="2612390" cy="841375"/>
            <a:chOff x="214" y="96"/>
            <a:chExt cx="4114" cy="1325"/>
          </a:xfrm>
        </p:grpSpPr>
        <p:pic>
          <p:nvPicPr>
            <p:cNvPr id="4" name="图形 7"/>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14" y="96"/>
              <a:ext cx="1325" cy="1325"/>
            </a:xfrm>
            <a:prstGeom prst="rect">
              <a:avLst/>
            </a:prstGeom>
          </p:spPr>
        </p:pic>
        <p:sp>
          <p:nvSpPr>
            <p:cNvPr id="16" name="文本框 15"/>
            <p:cNvSpPr txBox="1"/>
            <p:nvPr/>
          </p:nvSpPr>
          <p:spPr>
            <a:xfrm>
              <a:off x="1427" y="313"/>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随堂演练</a:t>
              </a:r>
              <a:endParaRPr lang="zh-CN" altLang="en-US" sz="3200" b="1">
                <a:latin typeface="楷体" panose="02010609060101010101" pitchFamily="49" charset="-122"/>
                <a:ea typeface="楷体" panose="02010609060101010101" pitchFamily="49" charset="-122"/>
              </a:endParaRPr>
            </a:p>
          </p:txBody>
        </p:sp>
      </p:grpSp>
      <p:sp>
        <p:nvSpPr>
          <p:cNvPr id="45060" name="Text Box 4"/>
          <p:cNvSpPr txBox="1">
            <a:spLocks noChangeArrowheads="1"/>
          </p:cNvSpPr>
          <p:nvPr/>
        </p:nvSpPr>
        <p:spPr bwMode="auto">
          <a:xfrm>
            <a:off x="285750" y="1214755"/>
            <a:ext cx="8382000" cy="3046095"/>
          </a:xfrm>
          <a:prstGeom prst="rect">
            <a:avLst/>
          </a:prstGeom>
          <a:noFill/>
          <a:ln w="9525">
            <a:noFill/>
            <a:miter lim="800000"/>
          </a:ln>
        </p:spPr>
        <p:txBody>
          <a:bodyPr wrap="square">
            <a:spAutoFit/>
          </a:bodyPr>
          <a:lstStyle/>
          <a:p>
            <a:pPr algn="l">
              <a:spcBef>
                <a:spcPct val="50000"/>
              </a:spcBef>
              <a:defRPr/>
            </a:pP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2.</a:t>
            </a: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一个</a:t>
            </a: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20</a:t>
            </a: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的电阻，接在由</a:t>
            </a: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4</a:t>
            </a: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节干电池串联的电源上，要测这个电阻中的电流和两端的电压，电流表，电压表选的量程应为 </a:t>
            </a:r>
            <a:r>
              <a:rPr kumimoji="1" lang="zh-CN" altLang="en-US" sz="3200" b="1" dirty="0">
                <a:latin typeface="黑体" panose="02010609060101010101" charset="-122"/>
                <a:ea typeface="黑体" panose="02010609060101010101" charset="-122"/>
                <a:cs typeface="Times New Roman" panose="02020603050405020304" pitchFamily="18" charset="0"/>
              </a:rPr>
              <a:t>   </a:t>
            </a:r>
            <a:r>
              <a:rPr kumimoji="1" lang="en-US" altLang="zh-CN" sz="3200" b="1" dirty="0">
                <a:latin typeface="黑体" panose="02010609060101010101" charset="-122"/>
                <a:ea typeface="黑体" panose="02010609060101010101" charset="-122"/>
                <a:cs typeface="Times New Roman" panose="02020603050405020304" pitchFamily="18" charset="0"/>
              </a:rPr>
              <a:t>(    )</a:t>
            </a:r>
            <a:endParaRPr kumimoji="1" lang="en-US" altLang="zh-CN" sz="3200" b="1" dirty="0">
              <a:latin typeface="黑体" panose="02010609060101010101" charset="-122"/>
              <a:ea typeface="黑体" panose="02010609060101010101" charset="-122"/>
              <a:cs typeface="Times New Roman" panose="02020603050405020304" pitchFamily="18" charset="0"/>
            </a:endParaRPr>
          </a:p>
          <a:p>
            <a:pPr algn="l">
              <a:spcBef>
                <a:spcPct val="50000"/>
              </a:spcBef>
              <a:defRPr/>
            </a:pP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A</a:t>
            </a: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a:t>
            </a: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0</a:t>
            </a: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a:t>
            </a: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0.6A</a:t>
            </a: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a:t>
            </a: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0</a:t>
            </a: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a:t>
            </a: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3V    B</a:t>
            </a: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a:t>
            </a: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0</a:t>
            </a: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a:t>
            </a: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0.6A</a:t>
            </a: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a:t>
            </a: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0</a:t>
            </a: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a:t>
            </a: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15V</a:t>
            </a:r>
            <a:endParaRPr kumimoji="1" lang="en-US" altLang="zh-CN" sz="3200" b="1" dirty="0">
              <a:latin typeface="Times New Roman" panose="02020603050405020304" pitchFamily="18" charset="0"/>
              <a:ea typeface="黑体" panose="02010609060101010101" charset="-122"/>
              <a:cs typeface="Times New Roman" panose="02020603050405020304" pitchFamily="18" charset="0"/>
            </a:endParaRPr>
          </a:p>
          <a:p>
            <a:pPr algn="l">
              <a:spcBef>
                <a:spcPct val="50000"/>
              </a:spcBef>
              <a:defRPr/>
            </a:pP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C</a:t>
            </a: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a:t>
            </a: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0</a:t>
            </a: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a:t>
            </a: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3 A</a:t>
            </a: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a:t>
            </a: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0</a:t>
            </a: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a:t>
            </a: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3 V    D</a:t>
            </a: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a:t>
            </a: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0</a:t>
            </a: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a:t>
            </a: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3 A</a:t>
            </a: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a:t>
            </a: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0</a:t>
            </a: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a:t>
            </a: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15 V</a:t>
            </a:r>
            <a:endParaRPr kumimoji="1" lang="en-US" altLang="zh-CN" sz="3200" b="1" dirty="0">
              <a:latin typeface="Times New Roman" panose="02020603050405020304" pitchFamily="18" charset="0"/>
              <a:ea typeface="黑体" panose="02010609060101010101" charset="-122"/>
              <a:cs typeface="Times New Roman" panose="02020603050405020304" pitchFamily="18" charset="0"/>
            </a:endParaRPr>
          </a:p>
        </p:txBody>
      </p:sp>
      <p:sp>
        <p:nvSpPr>
          <p:cNvPr id="45062" name="Text Box 6"/>
          <p:cNvSpPr txBox="1">
            <a:spLocks noChangeArrowheads="1"/>
          </p:cNvSpPr>
          <p:nvPr/>
        </p:nvSpPr>
        <p:spPr bwMode="auto">
          <a:xfrm>
            <a:off x="6802438" y="2170113"/>
            <a:ext cx="457200" cy="583565"/>
          </a:xfrm>
          <a:prstGeom prst="rect">
            <a:avLst/>
          </a:prstGeom>
          <a:noFill/>
          <a:ln w="9525">
            <a:noFill/>
            <a:miter lim="800000"/>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3200" b="1">
                <a:solidFill>
                  <a:srgbClr val="FF0000"/>
                </a:solidFill>
                <a:latin typeface="Times New Roman" panose="02020603050405020304" pitchFamily="18" charset="0"/>
                <a:ea typeface="黑体" panose="02010609060101010101" charset="-122"/>
                <a:cs typeface="Times New Roman" panose="02020603050405020304" pitchFamily="18" charset="0"/>
              </a:rPr>
              <a:t>B</a:t>
            </a:r>
            <a:endParaRPr lang="en-US" altLang="zh-CN" sz="3200" b="1">
              <a:solidFill>
                <a:srgbClr val="FF0000"/>
              </a:solidFill>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5062"/>
                                        </p:tgtEl>
                                        <p:attrNameLst>
                                          <p:attrName>style.visibility</p:attrName>
                                        </p:attrNameLst>
                                      </p:cBhvr>
                                      <p:to>
                                        <p:strVal val="visible"/>
                                      </p:to>
                                    </p:set>
                                    <p:anim calcmode="lin" valueType="num">
                                      <p:cBhvr additive="base">
                                        <p:cTn id="7" dur="500" fill="hold"/>
                                        <p:tgtEl>
                                          <p:spTgt spid="45062"/>
                                        </p:tgtEl>
                                        <p:attrNameLst>
                                          <p:attrName>ppt_x</p:attrName>
                                        </p:attrNameLst>
                                      </p:cBhvr>
                                      <p:tavLst>
                                        <p:tav tm="0">
                                          <p:val>
                                            <p:strVal val="0-#ppt_w/2"/>
                                          </p:val>
                                        </p:tav>
                                        <p:tav tm="100000">
                                          <p:val>
                                            <p:strVal val="#ppt_x"/>
                                          </p:val>
                                        </p:tav>
                                      </p:tavLst>
                                    </p:anim>
                                    <p:anim calcmode="lin" valueType="num">
                                      <p:cBhvr additive="base">
                                        <p:cTn id="8" dur="500" fill="hold"/>
                                        <p:tgtEl>
                                          <p:spTgt spid="450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2"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p>
            <a:endParaRPr lang="zh-CN" altLang="en-US"/>
          </a:p>
        </p:txBody>
      </p:sp>
      <p:grpSp>
        <p:nvGrpSpPr>
          <p:cNvPr id="9" name="组合 8"/>
          <p:cNvGrpSpPr/>
          <p:nvPr/>
        </p:nvGrpSpPr>
        <p:grpSpPr>
          <a:xfrm>
            <a:off x="82550" y="69850"/>
            <a:ext cx="2612390" cy="841375"/>
            <a:chOff x="214" y="96"/>
            <a:chExt cx="4114" cy="1325"/>
          </a:xfrm>
        </p:grpSpPr>
        <p:pic>
          <p:nvPicPr>
            <p:cNvPr id="4" name="图形 7"/>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14" y="96"/>
              <a:ext cx="1325" cy="1325"/>
            </a:xfrm>
            <a:prstGeom prst="rect">
              <a:avLst/>
            </a:prstGeom>
          </p:spPr>
        </p:pic>
        <p:sp>
          <p:nvSpPr>
            <p:cNvPr id="16" name="文本框 15"/>
            <p:cNvSpPr txBox="1"/>
            <p:nvPr/>
          </p:nvSpPr>
          <p:spPr>
            <a:xfrm>
              <a:off x="1427" y="313"/>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随堂演练</a:t>
              </a:r>
              <a:endParaRPr lang="zh-CN" altLang="en-US" sz="3200" b="1">
                <a:latin typeface="楷体" panose="02010609060101010101" pitchFamily="49" charset="-122"/>
                <a:ea typeface="楷体" panose="02010609060101010101" pitchFamily="49" charset="-122"/>
              </a:endParaRPr>
            </a:p>
          </p:txBody>
        </p:sp>
      </p:grpSp>
      <p:sp>
        <p:nvSpPr>
          <p:cNvPr id="2" name="Text Box 5"/>
          <p:cNvSpPr txBox="1">
            <a:spLocks noChangeArrowheads="1"/>
          </p:cNvSpPr>
          <p:nvPr/>
        </p:nvSpPr>
        <p:spPr bwMode="auto">
          <a:xfrm>
            <a:off x="217488" y="1043940"/>
            <a:ext cx="6005512" cy="4769485"/>
          </a:xfrm>
          <a:prstGeom prst="rect">
            <a:avLst/>
          </a:prstGeom>
          <a:noFill/>
          <a:ln w="9525">
            <a:noFill/>
            <a:miter lim="800000"/>
          </a:ln>
        </p:spPr>
        <p:txBody>
          <a:bodyPr>
            <a:spAutoFit/>
          </a:bodyPr>
          <a:lstStyle/>
          <a:p>
            <a:pPr>
              <a:spcBef>
                <a:spcPct val="50000"/>
              </a:spcBef>
              <a:defRPr/>
            </a:pP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3.</a:t>
            </a: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某同学按下图所示电路连好实验器材后，闭合开关，灯泡正常发光，但电压表指针不动，这可能是 </a:t>
            </a:r>
            <a:r>
              <a:rPr kumimoji="1" lang="zh-CN" altLang="en-US" sz="3200" b="1" dirty="0">
                <a:latin typeface="黑体" panose="02010609060101010101" charset="-122"/>
                <a:ea typeface="黑体" panose="02010609060101010101" charset="-122"/>
                <a:cs typeface="Times New Roman" panose="02020603050405020304" pitchFamily="18" charset="0"/>
              </a:rPr>
              <a:t>   </a:t>
            </a:r>
            <a:r>
              <a:rPr kumimoji="1" lang="en-US" altLang="zh-CN" sz="3200" b="1" dirty="0">
                <a:latin typeface="黑体" panose="02010609060101010101" charset="-122"/>
                <a:ea typeface="黑体" panose="02010609060101010101" charset="-122"/>
                <a:cs typeface="Times New Roman" panose="02020603050405020304" pitchFamily="18" charset="0"/>
              </a:rPr>
              <a:t>(    ) </a:t>
            </a:r>
            <a:endParaRPr kumimoji="1" lang="en-US" altLang="zh-CN" sz="3200" b="1" dirty="0">
              <a:latin typeface="黑体" panose="02010609060101010101" charset="-122"/>
              <a:ea typeface="黑体" panose="02010609060101010101" charset="-122"/>
              <a:cs typeface="Times New Roman" panose="02020603050405020304" pitchFamily="18" charset="0"/>
            </a:endParaRPr>
          </a:p>
          <a:p>
            <a:pPr algn="just">
              <a:spcBef>
                <a:spcPct val="50000"/>
              </a:spcBef>
              <a:defRPr/>
            </a:pP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A</a:t>
            </a: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．电流表烧坏，电路开路    </a:t>
            </a:r>
            <a:endParaRPr kumimoji="1" lang="zh-CN" altLang="en-US" sz="3200" b="1" dirty="0">
              <a:latin typeface="Times New Roman" panose="02020603050405020304" pitchFamily="18" charset="0"/>
              <a:ea typeface="黑体" panose="02010609060101010101" charset="-122"/>
              <a:cs typeface="Times New Roman" panose="02020603050405020304" pitchFamily="18" charset="0"/>
            </a:endParaRPr>
          </a:p>
          <a:p>
            <a:pPr algn="just">
              <a:spcBef>
                <a:spcPct val="50000"/>
              </a:spcBef>
              <a:defRPr/>
            </a:pP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B</a:t>
            </a: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．电流表完好，与电流表相连的导线断了</a:t>
            </a:r>
            <a:endParaRPr kumimoji="1" lang="zh-CN" altLang="en-US" sz="3200" b="1" dirty="0">
              <a:latin typeface="Times New Roman" panose="02020603050405020304" pitchFamily="18" charset="0"/>
              <a:ea typeface="黑体" panose="02010609060101010101" charset="-122"/>
              <a:cs typeface="Times New Roman" panose="02020603050405020304" pitchFamily="18" charset="0"/>
            </a:endParaRPr>
          </a:p>
          <a:p>
            <a:pPr algn="just">
              <a:spcBef>
                <a:spcPct val="50000"/>
              </a:spcBef>
              <a:defRPr/>
            </a:pPr>
            <a:r>
              <a:rPr kumimoji="1" lang="en-US" altLang="zh-CN" sz="3200" b="1" dirty="0">
                <a:latin typeface="Times New Roman" panose="02020603050405020304" pitchFamily="18" charset="0"/>
                <a:ea typeface="黑体" panose="02010609060101010101" charset="-122"/>
                <a:cs typeface="Times New Roman" panose="02020603050405020304" pitchFamily="18" charset="0"/>
              </a:rPr>
              <a:t>C</a:t>
            </a:r>
            <a:r>
              <a:rPr kumimoji="1" lang="zh-CN" altLang="en-US" sz="3200" b="1" dirty="0">
                <a:latin typeface="Times New Roman" panose="02020603050405020304" pitchFamily="18" charset="0"/>
                <a:ea typeface="黑体" panose="02010609060101010101" charset="-122"/>
                <a:cs typeface="Times New Roman" panose="02020603050405020304" pitchFamily="18" charset="0"/>
              </a:rPr>
              <a:t>．电压表接线柱处导线短路    </a:t>
            </a:r>
            <a:endParaRPr kumimoji="1" lang="zh-CN" altLang="en-US" sz="3200" b="1" dirty="0">
              <a:latin typeface="Times New Roman" panose="02020603050405020304" pitchFamily="18" charset="0"/>
              <a:ea typeface="黑体" panose="02010609060101010101" charset="-122"/>
              <a:cs typeface="Times New Roman" panose="02020603050405020304" pitchFamily="18" charset="0"/>
            </a:endParaRPr>
          </a:p>
        </p:txBody>
      </p:sp>
      <p:sp>
        <p:nvSpPr>
          <p:cNvPr id="3" name="Text Box 7"/>
          <p:cNvSpPr txBox="1">
            <a:spLocks noChangeArrowheads="1"/>
          </p:cNvSpPr>
          <p:nvPr/>
        </p:nvSpPr>
        <p:spPr bwMode="auto">
          <a:xfrm>
            <a:off x="2218373" y="2508568"/>
            <a:ext cx="457200" cy="583565"/>
          </a:xfrm>
          <a:prstGeom prst="rect">
            <a:avLst/>
          </a:prstGeom>
          <a:noFill/>
          <a:ln w="9525">
            <a:noFill/>
            <a:miter lim="800000"/>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3200" b="1">
                <a:solidFill>
                  <a:srgbClr val="FF0000"/>
                </a:solidFill>
                <a:latin typeface="Times New Roman" panose="02020603050405020304" pitchFamily="18" charset="0"/>
                <a:ea typeface="黑体" panose="02010609060101010101" charset="-122"/>
                <a:cs typeface="Times New Roman" panose="02020603050405020304" pitchFamily="18" charset="0"/>
              </a:rPr>
              <a:t>C</a:t>
            </a:r>
            <a:endParaRPr lang="en-US" altLang="zh-CN" sz="3200" b="1">
              <a:solidFill>
                <a:srgbClr val="FF0000"/>
              </a:solidFill>
              <a:latin typeface="Times New Roman" panose="02020603050405020304" pitchFamily="18" charset="0"/>
              <a:ea typeface="黑体" panose="02010609060101010101" charset="-122"/>
              <a:cs typeface="Times New Roman" panose="02020603050405020304" pitchFamily="18" charset="0"/>
            </a:endParaRPr>
          </a:p>
        </p:txBody>
      </p:sp>
      <p:pic>
        <p:nvPicPr>
          <p:cNvPr id="18436" name="Picture 8" descr="0004"/>
          <p:cNvPicPr>
            <a:picLocks noChangeAspect="1" noChangeArrowheads="1"/>
          </p:cNvPicPr>
          <p:nvPr/>
        </p:nvPicPr>
        <p:blipFill>
          <a:blip r:embed="rId3" cstate="email">
            <a:lum contrast="60000"/>
          </a:blip>
          <a:srcRect/>
          <a:stretch>
            <a:fillRect/>
          </a:stretch>
        </p:blipFill>
        <p:spPr bwMode="auto">
          <a:xfrm>
            <a:off x="6157913" y="1259840"/>
            <a:ext cx="2700337" cy="262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31709" y="1841162"/>
            <a:ext cx="3901778" cy="3901778"/>
          </a:xfrm>
          <a:prstGeom prst="rect">
            <a:avLst/>
          </a:prstGeom>
        </p:spPr>
      </p:pic>
      <p:sp>
        <p:nvSpPr>
          <p:cNvPr id="28" name="TextBox 19"/>
          <p:cNvSpPr txBox="1"/>
          <p:nvPr/>
        </p:nvSpPr>
        <p:spPr>
          <a:xfrm>
            <a:off x="4699000" y="4611370"/>
            <a:ext cx="2510155" cy="640080"/>
          </a:xfrm>
          <a:prstGeom prst="rect">
            <a:avLst/>
          </a:prstGeom>
          <a:noFill/>
        </p:spPr>
        <p:txBody>
          <a:bodyPr wrap="none" lIns="270000" tIns="0" rIns="0" bIns="0" anchor="b" anchorCtr="0">
            <a:noAutofit/>
          </a:bodyPr>
          <a:p>
            <a:pPr algn="l" fontAlgn="auto">
              <a:lnSpc>
                <a:spcPct val="100000"/>
              </a:lnSpc>
              <a:defRPr/>
            </a:pPr>
            <a:r>
              <a:rPr lang="zh-CN" altLang="en-US" sz="4000" b="1" dirty="0">
                <a:latin typeface="楷体" panose="02010609060101010101" pitchFamily="49" charset="-122"/>
                <a:ea typeface="楷体" panose="02010609060101010101" pitchFamily="49" charset="-122"/>
              </a:rPr>
              <a:t>五、随堂演练</a:t>
            </a:r>
            <a:endParaRPr lang="zh-CN" altLang="en-US" sz="4000" b="1" dirty="0">
              <a:latin typeface="楷体" panose="02010609060101010101" pitchFamily="49" charset="-122"/>
              <a:ea typeface="楷体" panose="02010609060101010101" pitchFamily="49" charset="-122"/>
            </a:endParaRPr>
          </a:p>
        </p:txBody>
      </p:sp>
      <p:sp>
        <p:nvSpPr>
          <p:cNvPr id="30" name="TextBox 21"/>
          <p:cNvSpPr txBox="1"/>
          <p:nvPr/>
        </p:nvSpPr>
        <p:spPr>
          <a:xfrm>
            <a:off x="4699000" y="3076575"/>
            <a:ext cx="3556635" cy="728980"/>
          </a:xfrm>
          <a:prstGeom prst="rect">
            <a:avLst/>
          </a:prstGeom>
          <a:noFill/>
        </p:spPr>
        <p:txBody>
          <a:bodyPr wrap="none" lIns="270000" tIns="0" rIns="0" bIns="0" anchor="b" anchorCtr="0">
            <a:noAutofit/>
          </a:bodyPr>
          <a:p>
            <a:pPr algn="l" fontAlgn="auto">
              <a:lnSpc>
                <a:spcPct val="100000"/>
              </a:lnSpc>
              <a:defRPr/>
            </a:pPr>
            <a:r>
              <a:rPr lang="zh-CN" altLang="en-US" sz="4000" b="1" dirty="0">
                <a:latin typeface="楷体" panose="02010609060101010101" pitchFamily="49" charset="-122"/>
                <a:ea typeface="楷体" panose="02010609060101010101" pitchFamily="49" charset="-122"/>
              </a:rPr>
              <a:t>三、新课讲解</a:t>
            </a:r>
            <a:endParaRPr lang="zh-CN" altLang="en-US" sz="4000" b="1" dirty="0">
              <a:latin typeface="楷体" panose="02010609060101010101" pitchFamily="49" charset="-122"/>
              <a:ea typeface="楷体" panose="02010609060101010101" pitchFamily="49" charset="-122"/>
            </a:endParaRPr>
          </a:p>
        </p:txBody>
      </p:sp>
      <p:sp>
        <p:nvSpPr>
          <p:cNvPr id="32" name="TextBox 23"/>
          <p:cNvSpPr txBox="1"/>
          <p:nvPr/>
        </p:nvSpPr>
        <p:spPr>
          <a:xfrm>
            <a:off x="4699000" y="2371090"/>
            <a:ext cx="3556000" cy="661035"/>
          </a:xfrm>
          <a:prstGeom prst="rect">
            <a:avLst/>
          </a:prstGeom>
          <a:noFill/>
        </p:spPr>
        <p:txBody>
          <a:bodyPr wrap="none" lIns="270000" tIns="0" rIns="0" bIns="0" anchor="b" anchorCtr="0">
            <a:noAutofit/>
          </a:bodyPr>
          <a:p>
            <a:pPr algn="l" fontAlgn="auto">
              <a:lnSpc>
                <a:spcPct val="100000"/>
              </a:lnSpc>
              <a:defRPr/>
            </a:pPr>
            <a:r>
              <a:rPr lang="zh-CN" altLang="en-US" sz="4000" b="1" dirty="0">
                <a:latin typeface="楷体" panose="02010609060101010101" pitchFamily="49" charset="-122"/>
                <a:ea typeface="楷体" panose="02010609060101010101" pitchFamily="49" charset="-122"/>
              </a:rPr>
              <a:t>二、情景导入</a:t>
            </a:r>
            <a:endParaRPr lang="zh-CN" altLang="en-US" sz="4000" b="1" dirty="0">
              <a:latin typeface="楷体" panose="02010609060101010101" pitchFamily="49" charset="-122"/>
              <a:ea typeface="楷体" panose="02010609060101010101" pitchFamily="49" charset="-122"/>
            </a:endParaRPr>
          </a:p>
        </p:txBody>
      </p:sp>
      <p:sp>
        <p:nvSpPr>
          <p:cNvPr id="10" name="TextBox 23"/>
          <p:cNvSpPr txBox="1"/>
          <p:nvPr/>
        </p:nvSpPr>
        <p:spPr>
          <a:xfrm>
            <a:off x="4699000" y="1665605"/>
            <a:ext cx="3556000" cy="661035"/>
          </a:xfrm>
          <a:prstGeom prst="rect">
            <a:avLst/>
          </a:prstGeom>
          <a:noFill/>
        </p:spPr>
        <p:txBody>
          <a:bodyPr wrap="none" lIns="270000" tIns="0" rIns="0" bIns="0" anchor="b" anchorCtr="0">
            <a:noAutofit/>
          </a:bodyPr>
          <a:p>
            <a:pPr algn="l" fontAlgn="auto">
              <a:lnSpc>
                <a:spcPct val="100000"/>
              </a:lnSpc>
              <a:defRPr/>
            </a:pPr>
            <a:r>
              <a:rPr lang="zh-CN" altLang="en-US" sz="4000" b="1" dirty="0">
                <a:latin typeface="楷体" panose="02010609060101010101" pitchFamily="49" charset="-122"/>
                <a:ea typeface="楷体" panose="02010609060101010101" pitchFamily="49" charset="-122"/>
              </a:rPr>
              <a:t>一、学习目标</a:t>
            </a:r>
            <a:endParaRPr lang="zh-CN" altLang="en-US" sz="4000" b="1" dirty="0">
              <a:latin typeface="楷体" panose="02010609060101010101" pitchFamily="49" charset="-122"/>
              <a:ea typeface="楷体" panose="02010609060101010101" pitchFamily="49" charset="-122"/>
            </a:endParaRPr>
          </a:p>
        </p:txBody>
      </p:sp>
      <p:sp>
        <p:nvSpPr>
          <p:cNvPr id="11" name="TextBox 14"/>
          <p:cNvSpPr txBox="1"/>
          <p:nvPr/>
        </p:nvSpPr>
        <p:spPr>
          <a:xfrm>
            <a:off x="4699000" y="3850005"/>
            <a:ext cx="3596640" cy="716915"/>
          </a:xfrm>
          <a:prstGeom prst="rect">
            <a:avLst/>
          </a:prstGeom>
          <a:noFill/>
        </p:spPr>
        <p:txBody>
          <a:bodyPr wrap="none" lIns="270000" tIns="0" rIns="0" bIns="0" anchor="b" anchorCtr="0">
            <a:noAutofit/>
          </a:bodyPr>
          <a:p>
            <a:pPr algn="l" fontAlgn="auto">
              <a:lnSpc>
                <a:spcPct val="100000"/>
              </a:lnSpc>
              <a:defRPr/>
            </a:pPr>
            <a:r>
              <a:rPr lang="zh-CN" altLang="en-US" sz="4000" b="1" dirty="0">
                <a:latin typeface="楷体" panose="02010609060101010101" pitchFamily="49" charset="-122"/>
                <a:ea typeface="楷体" panose="02010609060101010101" pitchFamily="49" charset="-122"/>
              </a:rPr>
              <a:t>四、课堂小结</a:t>
            </a:r>
            <a:endParaRPr lang="zh-CN" altLang="en-US" sz="4000" b="1" dirty="0">
              <a:latin typeface="楷体" panose="02010609060101010101" pitchFamily="49" charset="-122"/>
              <a:ea typeface="楷体" panose="02010609060101010101" pitchFamily="49"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childTnLst>
                                </p:cTn>
                              </p:par>
                              <p:par>
                                <p:cTn id="9" presetID="3" presetClass="entr" presetSubtype="10"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blinds(horizontal)">
                                      <p:cBhvr>
                                        <p:cTn id="11" dur="500"/>
                                        <p:tgtEl>
                                          <p:spTgt spid="28"/>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blinds(horizontal)">
                                      <p:cBhvr>
                                        <p:cTn id="14" dur="500"/>
                                        <p:tgtEl>
                                          <p:spTgt spid="30"/>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blinds(horizontal)">
                                      <p:cBhvr>
                                        <p:cTn id="17" dur="500"/>
                                        <p:tgtEl>
                                          <p:spTgt spid="32"/>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linds(horizontal)">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p:bldP spid="32" grpId="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82550" y="69850"/>
            <a:ext cx="2612390" cy="841375"/>
            <a:chOff x="214" y="96"/>
            <a:chExt cx="4114" cy="1325"/>
          </a:xfrm>
        </p:grpSpPr>
        <p:pic>
          <p:nvPicPr>
            <p:cNvPr id="4" name="图形 7"/>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14" y="96"/>
              <a:ext cx="1325" cy="1325"/>
            </a:xfrm>
            <a:prstGeom prst="rect">
              <a:avLst/>
            </a:prstGeom>
          </p:spPr>
        </p:pic>
        <p:sp>
          <p:nvSpPr>
            <p:cNvPr id="16" name="文本框 15"/>
            <p:cNvSpPr txBox="1"/>
            <p:nvPr/>
          </p:nvSpPr>
          <p:spPr>
            <a:xfrm>
              <a:off x="1427" y="313"/>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随堂演练</a:t>
              </a:r>
              <a:endParaRPr lang="zh-CN" altLang="en-US" sz="3200" b="1">
                <a:latin typeface="楷体" panose="02010609060101010101" pitchFamily="49" charset="-122"/>
                <a:ea typeface="楷体" panose="02010609060101010101" pitchFamily="49" charset="-122"/>
              </a:endParaRPr>
            </a:p>
          </p:txBody>
        </p:sp>
      </p:grpSp>
      <p:sp>
        <p:nvSpPr>
          <p:cNvPr id="19458" name="Text Box 2"/>
          <p:cNvSpPr txBox="1">
            <a:spLocks noChangeArrowheads="1"/>
          </p:cNvSpPr>
          <p:nvPr/>
        </p:nvSpPr>
        <p:spPr bwMode="auto">
          <a:xfrm>
            <a:off x="215900" y="873125"/>
            <a:ext cx="8644255" cy="5406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en-US" altLang="zh-CN" sz="3200" b="1" dirty="0">
                <a:latin typeface="Times New Roman" panose="02020603050405020304" pitchFamily="18" charset="0"/>
                <a:ea typeface="黑体" panose="02010609060101010101" charset="-122"/>
                <a:cs typeface="Times New Roman" panose="02020603050405020304" pitchFamily="18" charset="0"/>
              </a:rPr>
              <a:t>4.</a:t>
            </a:r>
            <a:r>
              <a:rPr lang="zh-CN" altLang="en-US" sz="3200" b="1" dirty="0">
                <a:latin typeface="Times New Roman" panose="02020603050405020304" pitchFamily="18" charset="0"/>
                <a:ea typeface="黑体" panose="02010609060101010101" charset="-122"/>
                <a:cs typeface="Times New Roman" panose="02020603050405020304" pitchFamily="18" charset="0"/>
              </a:rPr>
              <a:t>在“测量小灯泡的电阻”</a:t>
            </a:r>
            <a:endParaRPr lang="zh-CN" altLang="en-US" sz="3200" b="1" dirty="0">
              <a:latin typeface="Times New Roman" panose="02020603050405020304" pitchFamily="18" charset="0"/>
              <a:ea typeface="黑体" panose="02010609060101010101" charset="-122"/>
              <a:cs typeface="Times New Roman" panose="02020603050405020304" pitchFamily="18" charset="0"/>
            </a:endParaRPr>
          </a:p>
          <a:p>
            <a:pPr>
              <a:lnSpc>
                <a:spcPct val="120000"/>
              </a:lnSpc>
            </a:pPr>
            <a:r>
              <a:rPr lang="zh-CN" altLang="en-US" sz="3200" b="1" dirty="0">
                <a:latin typeface="Times New Roman" panose="02020603050405020304" pitchFamily="18" charset="0"/>
                <a:ea typeface="黑体" panose="02010609060101010101" charset="-122"/>
                <a:cs typeface="Times New Roman" panose="02020603050405020304" pitchFamily="18" charset="0"/>
              </a:rPr>
              <a:t>的实验中，某同学在连接电路时，</a:t>
            </a:r>
            <a:endParaRPr lang="zh-CN" altLang="en-US" sz="3200" b="1" dirty="0">
              <a:latin typeface="Times New Roman" panose="02020603050405020304" pitchFamily="18" charset="0"/>
              <a:ea typeface="黑体" panose="02010609060101010101" charset="-122"/>
              <a:cs typeface="Times New Roman" panose="02020603050405020304" pitchFamily="18" charset="0"/>
            </a:endParaRPr>
          </a:p>
          <a:p>
            <a:pPr>
              <a:lnSpc>
                <a:spcPct val="120000"/>
              </a:lnSpc>
            </a:pPr>
            <a:r>
              <a:rPr lang="zh-CN" altLang="en-US" sz="3200" b="1" dirty="0">
                <a:latin typeface="Times New Roman" panose="02020603050405020304" pitchFamily="18" charset="0"/>
                <a:ea typeface="黑体" panose="02010609060101010101" charset="-122"/>
                <a:cs typeface="Times New Roman" panose="02020603050405020304" pitchFamily="18" charset="0"/>
              </a:rPr>
              <a:t>不小心将电流表和电压表接错了</a:t>
            </a:r>
            <a:endParaRPr lang="zh-CN" altLang="en-US" sz="3200" b="1" dirty="0">
              <a:latin typeface="Times New Roman" panose="02020603050405020304" pitchFamily="18" charset="0"/>
              <a:ea typeface="黑体" panose="02010609060101010101" charset="-122"/>
              <a:cs typeface="Times New Roman" panose="02020603050405020304" pitchFamily="18" charset="0"/>
            </a:endParaRPr>
          </a:p>
          <a:p>
            <a:pPr>
              <a:lnSpc>
                <a:spcPct val="120000"/>
              </a:lnSpc>
            </a:pPr>
            <a:r>
              <a:rPr lang="zh-CN" altLang="en-US" sz="3200" b="1" dirty="0">
                <a:latin typeface="Times New Roman" panose="02020603050405020304" pitchFamily="18" charset="0"/>
                <a:ea typeface="黑体" panose="02010609060101010101" charset="-122"/>
                <a:cs typeface="Times New Roman" panose="02020603050405020304" pitchFamily="18" charset="0"/>
              </a:rPr>
              <a:t>位置，如图所示。闭合开关可能</a:t>
            </a:r>
            <a:endParaRPr lang="zh-CN" altLang="en-US" sz="3200" b="1" dirty="0">
              <a:latin typeface="Times New Roman" panose="02020603050405020304" pitchFamily="18" charset="0"/>
              <a:ea typeface="黑体" panose="02010609060101010101" charset="-122"/>
              <a:cs typeface="Times New Roman" panose="02020603050405020304" pitchFamily="18" charset="0"/>
            </a:endParaRPr>
          </a:p>
          <a:p>
            <a:pPr>
              <a:lnSpc>
                <a:spcPct val="120000"/>
              </a:lnSpc>
            </a:pPr>
            <a:r>
              <a:rPr lang="zh-CN" altLang="en-US" sz="3200" b="1" dirty="0">
                <a:latin typeface="Times New Roman" panose="02020603050405020304" pitchFamily="18" charset="0"/>
                <a:ea typeface="黑体" panose="02010609060101010101" charset="-122"/>
                <a:cs typeface="Times New Roman" panose="02020603050405020304" pitchFamily="18" charset="0"/>
              </a:rPr>
              <a:t>出现的现象是</a:t>
            </a:r>
            <a:r>
              <a:rPr lang="en-US" altLang="zh-CN" sz="3200" b="1" dirty="0">
                <a:latin typeface="黑体" panose="02010609060101010101" charset="-122"/>
                <a:ea typeface="黑体" panose="02010609060101010101" charset="-122"/>
                <a:cs typeface="Times New Roman" panose="02020603050405020304" pitchFamily="18" charset="0"/>
              </a:rPr>
              <a:t>(    )</a:t>
            </a:r>
            <a:endParaRPr lang="en-US" altLang="zh-CN" sz="3200" b="1" dirty="0">
              <a:latin typeface="黑体" panose="02010609060101010101" charset="-122"/>
              <a:ea typeface="黑体" panose="02010609060101010101" charset="-122"/>
              <a:cs typeface="Times New Roman" panose="02020603050405020304" pitchFamily="18" charset="0"/>
            </a:endParaRPr>
          </a:p>
          <a:p>
            <a:pPr>
              <a:lnSpc>
                <a:spcPct val="120000"/>
              </a:lnSpc>
            </a:pPr>
            <a:r>
              <a:rPr lang="en-US" altLang="zh-CN" sz="3200" b="1" dirty="0">
                <a:latin typeface="Times New Roman" panose="02020603050405020304" pitchFamily="18" charset="0"/>
                <a:ea typeface="黑体" panose="02010609060101010101" charset="-122"/>
                <a:cs typeface="Times New Roman" panose="02020603050405020304" pitchFamily="18" charset="0"/>
              </a:rPr>
              <a:t>A</a:t>
            </a:r>
            <a:r>
              <a:rPr lang="zh-CN" altLang="en-US" sz="3200" b="1" dirty="0">
                <a:latin typeface="Times New Roman" panose="02020603050405020304" pitchFamily="18" charset="0"/>
                <a:ea typeface="黑体" panose="02010609060101010101" charset="-122"/>
                <a:cs typeface="Times New Roman" panose="02020603050405020304" pitchFamily="18" charset="0"/>
              </a:rPr>
              <a:t>．电流表烧坏，电压表示数为</a:t>
            </a:r>
            <a:r>
              <a:rPr lang="en-US" altLang="zh-CN" sz="3200" b="1" dirty="0">
                <a:latin typeface="Times New Roman" panose="02020603050405020304" pitchFamily="18" charset="0"/>
                <a:ea typeface="黑体" panose="02010609060101010101" charset="-122"/>
                <a:cs typeface="Times New Roman" panose="02020603050405020304" pitchFamily="18" charset="0"/>
              </a:rPr>
              <a:t>0</a:t>
            </a:r>
            <a:endParaRPr lang="en-US" altLang="zh-CN" sz="3200" b="1" dirty="0">
              <a:latin typeface="Times New Roman" panose="02020603050405020304" pitchFamily="18" charset="0"/>
              <a:ea typeface="黑体" panose="02010609060101010101" charset="-122"/>
              <a:cs typeface="Times New Roman" panose="02020603050405020304" pitchFamily="18" charset="0"/>
            </a:endParaRPr>
          </a:p>
          <a:p>
            <a:pPr>
              <a:lnSpc>
                <a:spcPct val="120000"/>
              </a:lnSpc>
            </a:pPr>
            <a:r>
              <a:rPr lang="en-US" altLang="zh-CN" sz="3200" b="1" dirty="0">
                <a:latin typeface="Times New Roman" panose="02020603050405020304" pitchFamily="18" charset="0"/>
                <a:ea typeface="黑体" panose="02010609060101010101" charset="-122"/>
                <a:cs typeface="Times New Roman" panose="02020603050405020304" pitchFamily="18" charset="0"/>
              </a:rPr>
              <a:t>B</a:t>
            </a:r>
            <a:r>
              <a:rPr lang="zh-CN" altLang="en-US" sz="3200" b="1" dirty="0">
                <a:latin typeface="Times New Roman" panose="02020603050405020304" pitchFamily="18" charset="0"/>
                <a:ea typeface="黑体" panose="02010609060101010101" charset="-122"/>
                <a:cs typeface="Times New Roman" panose="02020603050405020304" pitchFamily="18" charset="0"/>
              </a:rPr>
              <a:t>．小灯泡烧坏</a:t>
            </a:r>
            <a:endParaRPr lang="zh-CN" altLang="en-US" sz="3200" b="1" dirty="0">
              <a:latin typeface="Times New Roman" panose="02020603050405020304" pitchFamily="18" charset="0"/>
              <a:ea typeface="黑体" panose="02010609060101010101" charset="-122"/>
              <a:cs typeface="Times New Roman" panose="02020603050405020304" pitchFamily="18" charset="0"/>
            </a:endParaRPr>
          </a:p>
          <a:p>
            <a:pPr>
              <a:lnSpc>
                <a:spcPct val="120000"/>
              </a:lnSpc>
            </a:pPr>
            <a:r>
              <a:rPr lang="en-US" altLang="zh-CN" sz="3200" b="1" dirty="0">
                <a:latin typeface="Times New Roman" panose="02020603050405020304" pitchFamily="18" charset="0"/>
                <a:ea typeface="黑体" panose="02010609060101010101" charset="-122"/>
                <a:cs typeface="Times New Roman" panose="02020603050405020304" pitchFamily="18" charset="0"/>
              </a:rPr>
              <a:t>C</a:t>
            </a:r>
            <a:r>
              <a:rPr lang="zh-CN" altLang="en-US" sz="3200" b="1" dirty="0">
                <a:latin typeface="Times New Roman" panose="02020603050405020304" pitchFamily="18" charset="0"/>
                <a:ea typeface="黑体" panose="02010609060101010101" charset="-122"/>
                <a:cs typeface="Times New Roman" panose="02020603050405020304" pitchFamily="18" charset="0"/>
              </a:rPr>
              <a:t>．电流表示数为</a:t>
            </a:r>
            <a:r>
              <a:rPr lang="en-US" altLang="zh-CN" sz="3200" b="1" dirty="0">
                <a:latin typeface="Times New Roman" panose="02020603050405020304" pitchFamily="18" charset="0"/>
                <a:ea typeface="黑体" panose="02010609060101010101" charset="-122"/>
                <a:cs typeface="Times New Roman" panose="02020603050405020304" pitchFamily="18" charset="0"/>
              </a:rPr>
              <a:t>0</a:t>
            </a:r>
            <a:r>
              <a:rPr lang="zh-CN" altLang="en-US" sz="3200" b="1" dirty="0">
                <a:latin typeface="Times New Roman" panose="02020603050405020304" pitchFamily="18" charset="0"/>
                <a:ea typeface="黑体" panose="02010609060101010101" charset="-122"/>
                <a:cs typeface="Times New Roman" panose="02020603050405020304" pitchFamily="18" charset="0"/>
              </a:rPr>
              <a:t>，电压表示数为电源电压值　</a:t>
            </a:r>
            <a:endParaRPr lang="zh-CN" altLang="en-US" sz="3200" b="1" dirty="0">
              <a:latin typeface="Times New Roman" panose="02020603050405020304" pitchFamily="18" charset="0"/>
              <a:ea typeface="黑体" panose="02010609060101010101" charset="-122"/>
              <a:cs typeface="Times New Roman" panose="02020603050405020304" pitchFamily="18" charset="0"/>
            </a:endParaRPr>
          </a:p>
          <a:p>
            <a:pPr>
              <a:lnSpc>
                <a:spcPct val="120000"/>
              </a:lnSpc>
            </a:pPr>
            <a:r>
              <a:rPr lang="en-US" altLang="zh-CN" sz="3200" b="1" dirty="0">
                <a:latin typeface="Times New Roman" panose="02020603050405020304" pitchFamily="18" charset="0"/>
                <a:ea typeface="黑体" panose="02010609060101010101" charset="-122"/>
                <a:cs typeface="Times New Roman" panose="02020603050405020304" pitchFamily="18" charset="0"/>
              </a:rPr>
              <a:t>D</a:t>
            </a:r>
            <a:r>
              <a:rPr lang="zh-CN" altLang="en-US" sz="3200" b="1" dirty="0">
                <a:latin typeface="Times New Roman" panose="02020603050405020304" pitchFamily="18" charset="0"/>
                <a:ea typeface="黑体" panose="02010609060101010101" charset="-122"/>
                <a:cs typeface="Times New Roman" panose="02020603050405020304" pitchFamily="18" charset="0"/>
              </a:rPr>
              <a:t>．电流表示数为</a:t>
            </a:r>
            <a:r>
              <a:rPr lang="en-US" altLang="zh-CN" sz="3200" b="1" dirty="0">
                <a:latin typeface="Times New Roman" panose="02020603050405020304" pitchFamily="18" charset="0"/>
                <a:ea typeface="黑体" panose="02010609060101010101" charset="-122"/>
                <a:cs typeface="Times New Roman" panose="02020603050405020304" pitchFamily="18" charset="0"/>
              </a:rPr>
              <a:t>0</a:t>
            </a:r>
            <a:r>
              <a:rPr lang="zh-CN" altLang="en-US" sz="3200" b="1" dirty="0">
                <a:latin typeface="Times New Roman" panose="02020603050405020304" pitchFamily="18" charset="0"/>
                <a:ea typeface="黑体" panose="02010609060101010101" charset="-122"/>
                <a:cs typeface="Times New Roman" panose="02020603050405020304" pitchFamily="18" charset="0"/>
              </a:rPr>
              <a:t>，电压表示数为</a:t>
            </a:r>
            <a:r>
              <a:rPr lang="en-US" altLang="zh-CN" sz="3200" b="1" dirty="0">
                <a:latin typeface="Times New Roman" panose="02020603050405020304" pitchFamily="18" charset="0"/>
                <a:ea typeface="黑体" panose="02010609060101010101" charset="-122"/>
                <a:cs typeface="Times New Roman" panose="02020603050405020304" pitchFamily="18" charset="0"/>
              </a:rPr>
              <a:t>0</a:t>
            </a:r>
            <a:endParaRPr lang="en-US" altLang="zh-CN" sz="3200" b="1" dirty="0">
              <a:latin typeface="Times New Roman" panose="02020603050405020304" pitchFamily="18" charset="0"/>
              <a:ea typeface="黑体" panose="02010609060101010101" charset="-122"/>
              <a:cs typeface="Times New Roman" panose="02020603050405020304" pitchFamily="18" charset="0"/>
            </a:endParaRPr>
          </a:p>
        </p:txBody>
      </p:sp>
      <p:sp>
        <p:nvSpPr>
          <p:cNvPr id="25604" name="Rectangle 4"/>
          <p:cNvSpPr>
            <a:spLocks noChangeArrowheads="1"/>
          </p:cNvSpPr>
          <p:nvPr/>
        </p:nvSpPr>
        <p:spPr bwMode="auto">
          <a:xfrm>
            <a:off x="3170555" y="3274695"/>
            <a:ext cx="50228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3200" b="1">
                <a:solidFill>
                  <a:srgbClr val="FF0000"/>
                </a:solidFill>
                <a:latin typeface="Times New Roman" panose="02020603050405020304" pitchFamily="18" charset="0"/>
                <a:ea typeface="黑体" panose="02010609060101010101" charset="-122"/>
                <a:cs typeface="Times New Roman" panose="02020603050405020304" pitchFamily="18" charset="0"/>
              </a:rPr>
              <a:t>C</a:t>
            </a:r>
            <a:endParaRPr lang="en-US" altLang="zh-CN" sz="3200" b="1">
              <a:solidFill>
                <a:srgbClr val="FF0000"/>
              </a:solidFill>
              <a:latin typeface="Times New Roman" panose="02020603050405020304" pitchFamily="18" charset="0"/>
              <a:ea typeface="黑体" panose="02010609060101010101" charset="-122"/>
              <a:cs typeface="Times New Roman" panose="02020603050405020304" pitchFamily="18" charset="0"/>
            </a:endParaRPr>
          </a:p>
        </p:txBody>
      </p:sp>
      <p:grpSp>
        <p:nvGrpSpPr>
          <p:cNvPr id="19460" name="Group 38"/>
          <p:cNvGrpSpPr/>
          <p:nvPr/>
        </p:nvGrpSpPr>
        <p:grpSpPr bwMode="auto">
          <a:xfrm>
            <a:off x="6096000" y="992188"/>
            <a:ext cx="2773363" cy="2395537"/>
            <a:chOff x="3696" y="799"/>
            <a:chExt cx="1747" cy="1509"/>
          </a:xfrm>
        </p:grpSpPr>
        <p:sp>
          <p:nvSpPr>
            <p:cNvPr id="19461" name="Rectangle 8"/>
            <p:cNvSpPr>
              <a:spLocks noChangeArrowheads="1"/>
            </p:cNvSpPr>
            <p:nvPr/>
          </p:nvSpPr>
          <p:spPr bwMode="auto">
            <a:xfrm>
              <a:off x="3837" y="942"/>
              <a:ext cx="1480" cy="765"/>
            </a:xfrm>
            <a:prstGeom prst="rect">
              <a:avLst/>
            </a:prstGeom>
            <a:noFill/>
            <a:ln w="28575">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p>
              <a:endParaRPr lang="zh-CN" altLang="zh-CN" b="1">
                <a:latin typeface="Times New Roman" panose="02020603050405020304" pitchFamily="18" charset="0"/>
                <a:ea typeface="黑体" panose="02010609060101010101" charset="-122"/>
                <a:cs typeface="Times New Roman" panose="02020603050405020304" pitchFamily="18" charset="0"/>
              </a:endParaRPr>
            </a:p>
          </p:txBody>
        </p:sp>
        <p:grpSp>
          <p:nvGrpSpPr>
            <p:cNvPr id="19462" name="Group 9"/>
            <p:cNvGrpSpPr/>
            <p:nvPr/>
          </p:nvGrpSpPr>
          <p:grpSpPr bwMode="auto">
            <a:xfrm>
              <a:off x="4330" y="799"/>
              <a:ext cx="70" cy="286"/>
              <a:chOff x="0" y="0"/>
              <a:chExt cx="85" cy="340"/>
            </a:xfrm>
          </p:grpSpPr>
          <p:sp>
            <p:nvSpPr>
              <p:cNvPr id="19463" name="Rectangle 19"/>
              <p:cNvSpPr>
                <a:spLocks noChangeArrowheads="1"/>
              </p:cNvSpPr>
              <p:nvPr/>
            </p:nvSpPr>
            <p:spPr bwMode="auto">
              <a:xfrm>
                <a:off x="0" y="113"/>
                <a:ext cx="85" cy="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a:latin typeface="Times New Roman" panose="02020603050405020304" pitchFamily="18" charset="0"/>
                  <a:ea typeface="黑体" panose="02010609060101010101" charset="-122"/>
                  <a:cs typeface="Times New Roman" panose="02020603050405020304" pitchFamily="18" charset="0"/>
                </a:endParaRPr>
              </a:p>
            </p:txBody>
          </p:sp>
          <p:sp>
            <p:nvSpPr>
              <p:cNvPr id="19464" name="Line 20"/>
              <p:cNvSpPr>
                <a:spLocks noChangeShapeType="1"/>
              </p:cNvSpPr>
              <p:nvPr/>
            </p:nvSpPr>
            <p:spPr bwMode="auto">
              <a:xfrm>
                <a:off x="0" y="0"/>
                <a:ext cx="0" cy="34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9465" name="Line 21"/>
              <p:cNvSpPr>
                <a:spLocks noChangeShapeType="1"/>
              </p:cNvSpPr>
              <p:nvPr/>
            </p:nvSpPr>
            <p:spPr bwMode="auto">
              <a:xfrm>
                <a:off x="85" y="85"/>
                <a:ext cx="0" cy="17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grpSp>
        <p:grpSp>
          <p:nvGrpSpPr>
            <p:cNvPr id="19466" name="Group 13"/>
            <p:cNvGrpSpPr/>
            <p:nvPr/>
          </p:nvGrpSpPr>
          <p:grpSpPr bwMode="auto">
            <a:xfrm>
              <a:off x="4871" y="870"/>
              <a:ext cx="235" cy="144"/>
              <a:chOff x="0" y="0"/>
              <a:chExt cx="256" cy="142"/>
            </a:xfrm>
          </p:grpSpPr>
          <p:sp>
            <p:nvSpPr>
              <p:cNvPr id="19467" name="Rectangle 15"/>
              <p:cNvSpPr>
                <a:spLocks noChangeArrowheads="1"/>
              </p:cNvSpPr>
              <p:nvPr/>
            </p:nvSpPr>
            <p:spPr bwMode="auto">
              <a:xfrm>
                <a:off x="29" y="0"/>
                <a:ext cx="226" cy="14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a:latin typeface="Times New Roman" panose="02020603050405020304" pitchFamily="18" charset="0"/>
                  <a:ea typeface="黑体" panose="02010609060101010101" charset="-122"/>
                  <a:cs typeface="Times New Roman" panose="02020603050405020304" pitchFamily="18" charset="0"/>
                </a:endParaRPr>
              </a:p>
            </p:txBody>
          </p:sp>
          <p:sp>
            <p:nvSpPr>
              <p:cNvPr id="19468" name="Line 16"/>
              <p:cNvSpPr>
                <a:spLocks noChangeShapeType="1"/>
              </p:cNvSpPr>
              <p:nvPr/>
            </p:nvSpPr>
            <p:spPr bwMode="auto">
              <a:xfrm flipV="1">
                <a:off x="29" y="0"/>
                <a:ext cx="227" cy="86"/>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9469" name="Oval 17"/>
              <p:cNvSpPr>
                <a:spLocks noChangeArrowheads="1"/>
              </p:cNvSpPr>
              <p:nvPr/>
            </p:nvSpPr>
            <p:spPr bwMode="auto">
              <a:xfrm>
                <a:off x="0" y="57"/>
                <a:ext cx="57" cy="56"/>
              </a:xfrm>
              <a:prstGeom prst="ellipse">
                <a:avLst/>
              </a:prstGeom>
              <a:solidFill>
                <a:srgbClr val="FFFFFF"/>
              </a:solidFill>
              <a:ln w="28575">
                <a:solidFill>
                  <a:schemeClr val="tx1"/>
                </a:solidFill>
                <a:round/>
              </a:ln>
            </p:spPr>
            <p:txBody>
              <a:bodyPr wrap="none" anchor="ctr"/>
              <a:lstStyle/>
              <a:p>
                <a:endParaRPr lang="zh-CN" altLang="zh-CN" b="1">
                  <a:latin typeface="Times New Roman" panose="02020603050405020304" pitchFamily="18" charset="0"/>
                  <a:ea typeface="黑体" panose="02010609060101010101" charset="-122"/>
                  <a:cs typeface="Times New Roman" panose="02020603050405020304" pitchFamily="18" charset="0"/>
                </a:endParaRPr>
              </a:p>
            </p:txBody>
          </p:sp>
        </p:grpSp>
        <p:grpSp>
          <p:nvGrpSpPr>
            <p:cNvPr id="19470" name="Group 17"/>
            <p:cNvGrpSpPr/>
            <p:nvPr/>
          </p:nvGrpSpPr>
          <p:grpSpPr bwMode="auto">
            <a:xfrm>
              <a:off x="4911" y="1482"/>
              <a:ext cx="532" cy="277"/>
              <a:chOff x="0" y="0"/>
              <a:chExt cx="726" cy="363"/>
            </a:xfrm>
          </p:grpSpPr>
          <p:sp>
            <p:nvSpPr>
              <p:cNvPr id="19471" name="Rectangle 181"/>
              <p:cNvSpPr>
                <a:spLocks noChangeArrowheads="1"/>
              </p:cNvSpPr>
              <p:nvPr/>
            </p:nvSpPr>
            <p:spPr bwMode="auto">
              <a:xfrm>
                <a:off x="0" y="0"/>
                <a:ext cx="726" cy="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b="1">
                  <a:latin typeface="Times New Roman" panose="02020603050405020304" pitchFamily="18" charset="0"/>
                  <a:ea typeface="黑体" panose="02010609060101010101" charset="-122"/>
                  <a:cs typeface="Times New Roman" panose="02020603050405020304" pitchFamily="18" charset="0"/>
                </a:endParaRPr>
              </a:p>
            </p:txBody>
          </p:sp>
          <p:sp>
            <p:nvSpPr>
              <p:cNvPr id="19472" name="Line 182"/>
              <p:cNvSpPr>
                <a:spLocks noChangeShapeType="1"/>
              </p:cNvSpPr>
              <p:nvPr/>
            </p:nvSpPr>
            <p:spPr bwMode="auto">
              <a:xfrm>
                <a:off x="227" y="0"/>
                <a:ext cx="317" cy="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9473" name="Line 183"/>
              <p:cNvSpPr>
                <a:spLocks noChangeShapeType="1"/>
              </p:cNvSpPr>
              <p:nvPr/>
            </p:nvSpPr>
            <p:spPr bwMode="auto">
              <a:xfrm>
                <a:off x="227" y="0"/>
                <a:ext cx="0" cy="227"/>
              </a:xfrm>
              <a:prstGeom prst="line">
                <a:avLst/>
              </a:prstGeom>
              <a:noFill/>
              <a:ln w="28575">
                <a:solidFill>
                  <a:schemeClr val="tx1"/>
                </a:solidFill>
                <a:round/>
                <a:tailEnd type="triangle" w="med" len="lg"/>
              </a:ln>
              <a:extLst>
                <a:ext uri="{909E8E84-426E-40DD-AFC4-6F175D3DCCD1}">
                  <a14:hiddenFill xmlns:a14="http://schemas.microsoft.com/office/drawing/2010/main">
                    <a:noFill/>
                  </a14:hiddenFill>
                </a:ext>
              </a:extLst>
            </p:spPr>
            <p:txBody>
              <a:bodyPr/>
              <a:lstStyle/>
              <a:p>
                <a:endParaRPr lang="zh-CN" altLang="en-US"/>
              </a:p>
            </p:txBody>
          </p:sp>
          <p:sp>
            <p:nvSpPr>
              <p:cNvPr id="19474" name="Rectangle 184"/>
              <p:cNvSpPr>
                <a:spLocks noChangeArrowheads="1"/>
              </p:cNvSpPr>
              <p:nvPr/>
            </p:nvSpPr>
            <p:spPr bwMode="auto">
              <a:xfrm>
                <a:off x="0" y="227"/>
                <a:ext cx="453" cy="136"/>
              </a:xfrm>
              <a:prstGeom prst="rect">
                <a:avLst/>
              </a:prstGeom>
              <a:solidFill>
                <a:srgbClr val="FFFFFF"/>
              </a:solidFill>
              <a:ln w="28575">
                <a:solidFill>
                  <a:schemeClr val="tx1"/>
                </a:solidFill>
                <a:miter lim="800000"/>
              </a:ln>
            </p:spPr>
            <p:txBody>
              <a:bodyPr wrap="none" anchor="ctr"/>
              <a:lstStyle/>
              <a:p>
                <a:endParaRPr lang="zh-CN" altLang="zh-CN" b="1">
                  <a:latin typeface="Times New Roman" panose="02020603050405020304" pitchFamily="18" charset="0"/>
                  <a:ea typeface="黑体" panose="02010609060101010101" charset="-122"/>
                  <a:cs typeface="Times New Roman" panose="02020603050405020304" pitchFamily="18" charset="0"/>
                </a:endParaRPr>
              </a:p>
            </p:txBody>
          </p:sp>
        </p:grpSp>
        <p:grpSp>
          <p:nvGrpSpPr>
            <p:cNvPr id="19475" name="Group 37"/>
            <p:cNvGrpSpPr/>
            <p:nvPr/>
          </p:nvGrpSpPr>
          <p:grpSpPr bwMode="auto">
            <a:xfrm>
              <a:off x="3696" y="1107"/>
              <a:ext cx="254" cy="329"/>
              <a:chOff x="3696" y="1107"/>
              <a:chExt cx="254" cy="329"/>
            </a:xfrm>
          </p:grpSpPr>
          <p:sp>
            <p:nvSpPr>
              <p:cNvPr id="19476" name="Oval 197"/>
              <p:cNvSpPr>
                <a:spLocks noChangeArrowheads="1"/>
              </p:cNvSpPr>
              <p:nvPr/>
            </p:nvSpPr>
            <p:spPr bwMode="auto">
              <a:xfrm>
                <a:off x="3696" y="1128"/>
                <a:ext cx="254" cy="252"/>
              </a:xfrm>
              <a:prstGeom prst="ellipse">
                <a:avLst/>
              </a:prstGeom>
              <a:solidFill>
                <a:srgbClr val="FFFFFF"/>
              </a:solidFill>
              <a:ln w="28575">
                <a:solidFill>
                  <a:schemeClr val="tx1"/>
                </a:solidFill>
                <a:round/>
              </a:ln>
            </p:spPr>
            <p:txBody>
              <a:bodyPr wrap="none" anchor="ctr"/>
              <a:lstStyle/>
              <a:p>
                <a:endParaRPr lang="zh-CN" altLang="zh-CN" b="1">
                  <a:latin typeface="Times New Roman" panose="02020603050405020304" pitchFamily="18" charset="0"/>
                  <a:ea typeface="黑体" panose="02010609060101010101" charset="-122"/>
                  <a:cs typeface="Times New Roman" panose="02020603050405020304" pitchFamily="18" charset="0"/>
                </a:endParaRPr>
              </a:p>
            </p:txBody>
          </p:sp>
          <p:sp>
            <p:nvSpPr>
              <p:cNvPr id="19477" name="Text Box 198"/>
              <p:cNvSpPr txBox="1">
                <a:spLocks noChangeArrowheads="1"/>
              </p:cNvSpPr>
              <p:nvPr/>
            </p:nvSpPr>
            <p:spPr bwMode="auto">
              <a:xfrm>
                <a:off x="3696" y="1107"/>
                <a:ext cx="233"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b="1">
                    <a:latin typeface="Times New Roman" panose="02020603050405020304" pitchFamily="18" charset="0"/>
                    <a:ea typeface="黑体" panose="02010609060101010101" charset="-122"/>
                    <a:cs typeface="Times New Roman" panose="02020603050405020304" pitchFamily="18" charset="0"/>
                  </a:rPr>
                  <a:t>V</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grpSp>
        <p:grpSp>
          <p:nvGrpSpPr>
            <p:cNvPr id="19478" name="Group 25"/>
            <p:cNvGrpSpPr/>
            <p:nvPr/>
          </p:nvGrpSpPr>
          <p:grpSpPr bwMode="auto">
            <a:xfrm flipV="1">
              <a:off x="3837" y="1706"/>
              <a:ext cx="869" cy="453"/>
              <a:chOff x="0" y="0"/>
              <a:chExt cx="1049" cy="538"/>
            </a:xfrm>
          </p:grpSpPr>
          <p:sp>
            <p:nvSpPr>
              <p:cNvPr id="19479" name="Line 7"/>
              <p:cNvSpPr>
                <a:spLocks noChangeShapeType="1"/>
              </p:cNvSpPr>
              <p:nvPr/>
            </p:nvSpPr>
            <p:spPr bwMode="auto">
              <a:xfrm>
                <a:off x="0" y="0"/>
                <a:ext cx="1049" cy="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9480" name="Line 8"/>
              <p:cNvSpPr>
                <a:spLocks noChangeShapeType="1"/>
              </p:cNvSpPr>
              <p:nvPr/>
            </p:nvSpPr>
            <p:spPr bwMode="auto">
              <a:xfrm>
                <a:off x="0" y="0"/>
                <a:ext cx="0" cy="538"/>
              </a:xfrm>
              <a:prstGeom prst="line">
                <a:avLst/>
              </a:prstGeom>
              <a:noFill/>
              <a:ln w="28575">
                <a:solidFill>
                  <a:schemeClr val="tx1"/>
                </a:solidFill>
                <a:rou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9481" name="Line 9"/>
              <p:cNvSpPr>
                <a:spLocks noChangeShapeType="1"/>
              </p:cNvSpPr>
              <p:nvPr/>
            </p:nvSpPr>
            <p:spPr bwMode="auto">
              <a:xfrm>
                <a:off x="1049" y="0"/>
                <a:ext cx="0" cy="538"/>
              </a:xfrm>
              <a:prstGeom prst="line">
                <a:avLst/>
              </a:prstGeom>
              <a:noFill/>
              <a:ln w="28575">
                <a:solidFill>
                  <a:schemeClr val="tx1"/>
                </a:solidFill>
                <a:round/>
                <a:tailEnd type="oval" w="med" len="med"/>
              </a:ln>
              <a:extLst>
                <a:ext uri="{909E8E84-426E-40DD-AFC4-6F175D3DCCD1}">
                  <a14:hiddenFill xmlns:a14="http://schemas.microsoft.com/office/drawing/2010/main">
                    <a:noFill/>
                  </a14:hiddenFill>
                </a:ext>
              </a:extLst>
            </p:spPr>
            <p:txBody>
              <a:bodyPr/>
              <a:lstStyle/>
              <a:p>
                <a:endParaRPr lang="zh-CN" altLang="en-US"/>
              </a:p>
            </p:txBody>
          </p:sp>
        </p:grpSp>
        <p:grpSp>
          <p:nvGrpSpPr>
            <p:cNvPr id="19482" name="Group 36"/>
            <p:cNvGrpSpPr/>
            <p:nvPr/>
          </p:nvGrpSpPr>
          <p:grpSpPr bwMode="auto">
            <a:xfrm>
              <a:off x="4146" y="1979"/>
              <a:ext cx="257" cy="329"/>
              <a:chOff x="4146" y="1979"/>
              <a:chExt cx="257" cy="329"/>
            </a:xfrm>
          </p:grpSpPr>
          <p:sp>
            <p:nvSpPr>
              <p:cNvPr id="19483" name="Oval 190"/>
              <p:cNvSpPr>
                <a:spLocks noChangeArrowheads="1"/>
              </p:cNvSpPr>
              <p:nvPr/>
            </p:nvSpPr>
            <p:spPr bwMode="auto">
              <a:xfrm>
                <a:off x="4150" y="2038"/>
                <a:ext cx="253" cy="252"/>
              </a:xfrm>
              <a:prstGeom prst="ellipse">
                <a:avLst/>
              </a:prstGeom>
              <a:solidFill>
                <a:srgbClr val="FFFFFF"/>
              </a:solidFill>
              <a:ln w="28575">
                <a:solidFill>
                  <a:schemeClr val="tx1"/>
                </a:solidFill>
                <a:round/>
              </a:ln>
            </p:spPr>
            <p:txBody>
              <a:bodyPr wrap="none" anchor="ctr"/>
              <a:lstStyle/>
              <a:p>
                <a:endParaRPr lang="zh-CN" altLang="zh-CN" b="1">
                  <a:latin typeface="Times New Roman" panose="02020603050405020304" pitchFamily="18" charset="0"/>
                  <a:ea typeface="黑体" panose="02010609060101010101" charset="-122"/>
                  <a:cs typeface="Times New Roman" panose="02020603050405020304" pitchFamily="18" charset="0"/>
                </a:endParaRPr>
              </a:p>
            </p:txBody>
          </p:sp>
          <p:sp>
            <p:nvSpPr>
              <p:cNvPr id="19484" name="Text Box 191"/>
              <p:cNvSpPr txBox="1">
                <a:spLocks noChangeArrowheads="1"/>
              </p:cNvSpPr>
              <p:nvPr/>
            </p:nvSpPr>
            <p:spPr bwMode="auto">
              <a:xfrm>
                <a:off x="4146" y="1979"/>
                <a:ext cx="231"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b="1">
                    <a:latin typeface="Times New Roman" panose="02020603050405020304" pitchFamily="18" charset="0"/>
                    <a:ea typeface="黑体" panose="02010609060101010101" charset="-122"/>
                    <a:cs typeface="Times New Roman" panose="02020603050405020304" pitchFamily="18" charset="0"/>
                  </a:rPr>
                  <a:t>A</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grpSp>
        <p:sp>
          <p:nvSpPr>
            <p:cNvPr id="19485" name="Text Box 4"/>
            <p:cNvSpPr txBox="1">
              <a:spLocks noChangeArrowheads="1"/>
            </p:cNvSpPr>
            <p:nvPr/>
          </p:nvSpPr>
          <p:spPr bwMode="auto">
            <a:xfrm>
              <a:off x="4163" y="1301"/>
              <a:ext cx="305" cy="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b="1">
                  <a:latin typeface="Times New Roman" panose="02020603050405020304" pitchFamily="18" charset="0"/>
                  <a:ea typeface="黑体" panose="02010609060101010101" charset="-122"/>
                  <a:cs typeface="Times New Roman" panose="02020603050405020304" pitchFamily="18" charset="0"/>
                </a:rPr>
                <a:t>L</a:t>
              </a:r>
              <a:endParaRPr lang="en-US" altLang="zh-CN" sz="2800" b="1">
                <a:latin typeface="Times New Roman" panose="02020603050405020304" pitchFamily="18" charset="0"/>
                <a:ea typeface="黑体" panose="02010609060101010101" charset="-122"/>
                <a:cs typeface="Times New Roman" panose="02020603050405020304" pitchFamily="18" charset="0"/>
              </a:endParaRPr>
            </a:p>
          </p:txBody>
        </p:sp>
        <p:sp>
          <p:nvSpPr>
            <p:cNvPr id="19486" name="Text Box 4"/>
            <p:cNvSpPr txBox="1">
              <a:spLocks noChangeArrowheads="1"/>
            </p:cNvSpPr>
            <p:nvPr/>
          </p:nvSpPr>
          <p:spPr bwMode="auto">
            <a:xfrm>
              <a:off x="4967" y="1800"/>
              <a:ext cx="215"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b="1" i="1">
                  <a:latin typeface="Times New Roman" panose="02020603050405020304" pitchFamily="18" charset="0"/>
                  <a:ea typeface="黑体" panose="02010609060101010101" charset="-122"/>
                  <a:cs typeface="Times New Roman" panose="02020603050405020304" pitchFamily="18" charset="0"/>
                </a:rPr>
                <a:t>R</a:t>
              </a:r>
              <a:endParaRPr lang="en-US" altLang="zh-CN" sz="2800" b="1" i="1">
                <a:latin typeface="Times New Roman" panose="02020603050405020304" pitchFamily="18" charset="0"/>
                <a:ea typeface="黑体" panose="02010609060101010101" charset="-122"/>
                <a:cs typeface="Times New Roman" panose="02020603050405020304" pitchFamily="18" charset="0"/>
              </a:endParaRPr>
            </a:p>
          </p:txBody>
        </p:sp>
        <p:sp>
          <p:nvSpPr>
            <p:cNvPr id="19487" name="Text Box 116"/>
            <p:cNvSpPr txBox="1">
              <a:spLocks noChangeArrowheads="1"/>
            </p:cNvSpPr>
            <p:nvPr/>
          </p:nvSpPr>
          <p:spPr bwMode="auto">
            <a:xfrm>
              <a:off x="4912" y="977"/>
              <a:ext cx="200"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b="1">
                  <a:latin typeface="Times New Roman" panose="02020603050405020304" pitchFamily="18" charset="0"/>
                  <a:ea typeface="黑体" panose="02010609060101010101" charset="-122"/>
                  <a:cs typeface="Times New Roman" panose="02020603050405020304" pitchFamily="18" charset="0"/>
                </a:rPr>
                <a:t>S</a:t>
              </a:r>
              <a:endParaRPr lang="en-US" altLang="zh-CN" sz="2800" b="1" baseline="-25000">
                <a:latin typeface="Times New Roman" panose="02020603050405020304" pitchFamily="18" charset="0"/>
                <a:ea typeface="黑体" panose="02010609060101010101" charset="-122"/>
                <a:cs typeface="Times New Roman" panose="02020603050405020304" pitchFamily="18" charset="0"/>
              </a:endParaRPr>
            </a:p>
          </p:txBody>
        </p:sp>
        <p:sp>
          <p:nvSpPr>
            <p:cNvPr id="19488" name="AutoShape 35"/>
            <p:cNvSpPr>
              <a:spLocks noChangeArrowheads="1"/>
            </p:cNvSpPr>
            <p:nvPr/>
          </p:nvSpPr>
          <p:spPr bwMode="auto">
            <a:xfrm>
              <a:off x="4141" y="1565"/>
              <a:ext cx="276" cy="277"/>
            </a:xfrm>
            <a:prstGeom prst="flowChartSummingJunction">
              <a:avLst/>
            </a:prstGeom>
            <a:solidFill>
              <a:schemeClr val="bg1"/>
            </a:solidFill>
            <a:ln w="28575">
              <a:solidFill>
                <a:schemeClr val="tx1"/>
              </a:solidFill>
              <a:round/>
            </a:ln>
          </p:spPr>
          <p:txBody>
            <a:bodyPr wrap="none" anchor="ctr"/>
            <a:lstStyle/>
            <a:p>
              <a:endParaRPr lang="zh-CN" altLang="zh-CN" b="1">
                <a:latin typeface="Times New Roman" panose="02020603050405020304" pitchFamily="18" charset="0"/>
                <a:ea typeface="黑体" panose="02010609060101010101" charset="-122"/>
                <a:cs typeface="Times New Roman" panose="02020603050405020304" pitchFamily="18" charset="0"/>
              </a:endParaRPr>
            </a:p>
          </p:txBody>
        </p:sp>
      </p:gr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6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p>
            <a:endParaRPr lang="zh-CN" altLang="en-US"/>
          </a:p>
        </p:txBody>
      </p:sp>
      <p:grpSp>
        <p:nvGrpSpPr>
          <p:cNvPr id="9" name="组合 8"/>
          <p:cNvGrpSpPr/>
          <p:nvPr/>
        </p:nvGrpSpPr>
        <p:grpSpPr>
          <a:xfrm>
            <a:off x="82550" y="69850"/>
            <a:ext cx="2612390" cy="841375"/>
            <a:chOff x="214" y="96"/>
            <a:chExt cx="4114" cy="1325"/>
          </a:xfrm>
        </p:grpSpPr>
        <p:pic>
          <p:nvPicPr>
            <p:cNvPr id="4" name="图形 7"/>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14" y="96"/>
              <a:ext cx="1325" cy="1325"/>
            </a:xfrm>
            <a:prstGeom prst="rect">
              <a:avLst/>
            </a:prstGeom>
          </p:spPr>
        </p:pic>
        <p:sp>
          <p:nvSpPr>
            <p:cNvPr id="16" name="文本框 15"/>
            <p:cNvSpPr txBox="1"/>
            <p:nvPr/>
          </p:nvSpPr>
          <p:spPr>
            <a:xfrm>
              <a:off x="1427" y="313"/>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随堂演练</a:t>
              </a:r>
              <a:endParaRPr lang="zh-CN" altLang="en-US" sz="3200" b="1">
                <a:latin typeface="楷体" panose="02010609060101010101" pitchFamily="49" charset="-122"/>
                <a:ea typeface="楷体" panose="02010609060101010101" pitchFamily="49" charset="-122"/>
              </a:endParaRPr>
            </a:p>
          </p:txBody>
        </p:sp>
      </p:grpSp>
      <p:sp>
        <p:nvSpPr>
          <p:cNvPr id="20482" name="Text Box 2"/>
          <p:cNvSpPr txBox="1">
            <a:spLocks noChangeArrowheads="1"/>
          </p:cNvSpPr>
          <p:nvPr/>
        </p:nvSpPr>
        <p:spPr bwMode="auto">
          <a:xfrm>
            <a:off x="336550" y="739458"/>
            <a:ext cx="8101013" cy="3192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en-US" altLang="zh-CN" sz="2800" b="1" dirty="0" smtClean="0">
                <a:latin typeface="Times New Roman" panose="02020603050405020304" pitchFamily="18" charset="0"/>
                <a:ea typeface="黑体" panose="02010609060101010101" charset="-122"/>
                <a:cs typeface="Times New Roman" panose="02020603050405020304" pitchFamily="18" charset="0"/>
              </a:rPr>
              <a:t>5.</a:t>
            </a:r>
            <a:r>
              <a:rPr lang="zh-CN" altLang="en-US" sz="2800" b="1" dirty="0" smtClean="0">
                <a:latin typeface="Times New Roman" panose="02020603050405020304" pitchFamily="18" charset="0"/>
                <a:ea typeface="黑体" panose="02010609060101010101" charset="-122"/>
                <a:cs typeface="Times New Roman" panose="02020603050405020304" pitchFamily="18" charset="0"/>
              </a:rPr>
              <a:t>小</a:t>
            </a:r>
            <a:r>
              <a:rPr lang="zh-CN" altLang="en-US" sz="2800" b="1" dirty="0">
                <a:latin typeface="Times New Roman" panose="02020603050405020304" pitchFamily="18" charset="0"/>
                <a:ea typeface="黑体" panose="02010609060101010101" charset="-122"/>
                <a:cs typeface="Times New Roman" panose="02020603050405020304" pitchFamily="18" charset="0"/>
              </a:rPr>
              <a:t>东同学做测量灯泡电阻实验，连接电路后闭合开关，发现灯不亮，电流表无示数，电压表示数为电源电压。则</a:t>
            </a:r>
            <a:endParaRPr lang="zh-CN" altLang="en-US" sz="2800" b="1" dirty="0">
              <a:latin typeface="Times New Roman" panose="02020603050405020304" pitchFamily="18" charset="0"/>
              <a:ea typeface="黑体" panose="02010609060101010101" charset="-122"/>
              <a:cs typeface="Times New Roman" panose="02020603050405020304" pitchFamily="18" charset="0"/>
            </a:endParaRPr>
          </a:p>
          <a:p>
            <a:pPr>
              <a:lnSpc>
                <a:spcPct val="120000"/>
              </a:lnSpc>
            </a:pPr>
            <a:r>
              <a:rPr lang="zh-CN" altLang="en-US" sz="2800" b="1" dirty="0">
                <a:latin typeface="Times New Roman" panose="02020603050405020304" pitchFamily="18" charset="0"/>
                <a:ea typeface="黑体" panose="02010609060101010101" charset="-122"/>
                <a:cs typeface="Times New Roman" panose="02020603050405020304" pitchFamily="18" charset="0"/>
              </a:rPr>
              <a:t>故障原因可能有几种</a:t>
            </a:r>
            <a:r>
              <a:rPr lang="en-US" altLang="zh-CN" sz="2800" b="1" dirty="0">
                <a:latin typeface="Times New Roman" panose="02020603050405020304" pitchFamily="18" charset="0"/>
                <a:ea typeface="黑体" panose="02010609060101010101" charset="-122"/>
                <a:cs typeface="Times New Roman" panose="02020603050405020304" pitchFamily="18" charset="0"/>
              </a:rPr>
              <a:t>?</a:t>
            </a:r>
            <a:endParaRPr lang="zh-CN" altLang="en-US" sz="2800" b="1" dirty="0">
              <a:latin typeface="Times New Roman" panose="02020603050405020304" pitchFamily="18" charset="0"/>
              <a:ea typeface="黑体" panose="02010609060101010101" charset="-122"/>
              <a:cs typeface="Times New Roman" panose="02020603050405020304" pitchFamily="18" charset="0"/>
            </a:endParaRPr>
          </a:p>
          <a:p>
            <a:pPr>
              <a:lnSpc>
                <a:spcPct val="120000"/>
              </a:lnSpc>
            </a:pPr>
            <a:r>
              <a:rPr lang="zh-CN" altLang="en-US" sz="2800" b="1" dirty="0">
                <a:latin typeface="Times New Roman" panose="02020603050405020304" pitchFamily="18" charset="0"/>
                <a:ea typeface="黑体" panose="02010609060101010101" charset="-122"/>
                <a:cs typeface="Times New Roman" panose="02020603050405020304" pitchFamily="18" charset="0"/>
              </a:rPr>
              <a:t>请写出三种灯泡不亮</a:t>
            </a:r>
            <a:endParaRPr lang="zh-CN" altLang="en-US" sz="2800" b="1" dirty="0">
              <a:latin typeface="Times New Roman" panose="02020603050405020304" pitchFamily="18" charset="0"/>
              <a:ea typeface="黑体" panose="02010609060101010101" charset="-122"/>
              <a:cs typeface="Times New Roman" panose="02020603050405020304" pitchFamily="18" charset="0"/>
            </a:endParaRPr>
          </a:p>
          <a:p>
            <a:pPr>
              <a:lnSpc>
                <a:spcPct val="120000"/>
              </a:lnSpc>
            </a:pPr>
            <a:r>
              <a:rPr lang="zh-CN" altLang="en-US" sz="2800" b="1" dirty="0">
                <a:latin typeface="Times New Roman" panose="02020603050405020304" pitchFamily="18" charset="0"/>
                <a:ea typeface="黑体" panose="02010609060101010101" charset="-122"/>
                <a:cs typeface="Times New Roman" panose="02020603050405020304" pitchFamily="18" charset="0"/>
              </a:rPr>
              <a:t>的原因。</a:t>
            </a:r>
            <a:endParaRPr lang="zh-CN" altLang="en-US" sz="2800" b="1" dirty="0">
              <a:latin typeface="Times New Roman" panose="02020603050405020304" pitchFamily="18" charset="0"/>
              <a:ea typeface="黑体" panose="02010609060101010101" charset="-122"/>
              <a:cs typeface="Times New Roman" panose="02020603050405020304" pitchFamily="18" charset="0"/>
            </a:endParaRPr>
          </a:p>
        </p:txBody>
      </p:sp>
      <p:pic>
        <p:nvPicPr>
          <p:cNvPr id="20484" name="Picture 5" descr="H:\2\人教教参资源\九\图\小灯泡.JPG"/>
          <p:cNvPicPr>
            <a:picLocks noChangeAspect="1" noChangeArrowheads="1"/>
          </p:cNvPicPr>
          <p:nvPr/>
        </p:nvPicPr>
        <p:blipFill>
          <a:blip r:embed="rId3" cstate="email"/>
          <a:srcRect/>
          <a:stretch>
            <a:fillRect/>
          </a:stretch>
        </p:blipFill>
        <p:spPr bwMode="auto">
          <a:xfrm>
            <a:off x="5197475" y="3671570"/>
            <a:ext cx="984250" cy="67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485" name="Group 5"/>
          <p:cNvGrpSpPr>
            <a:grpSpLocks noChangeAspect="1"/>
          </p:cNvGrpSpPr>
          <p:nvPr/>
        </p:nvGrpSpPr>
        <p:grpSpPr bwMode="auto">
          <a:xfrm>
            <a:off x="4476433" y="1866265"/>
            <a:ext cx="3924300" cy="2374900"/>
            <a:chOff x="0" y="0"/>
            <a:chExt cx="2472" cy="1496"/>
          </a:xfrm>
        </p:grpSpPr>
        <p:pic>
          <p:nvPicPr>
            <p:cNvPr id="20486" name="Picture 6" descr="无标题"/>
            <p:cNvPicPr>
              <a:picLocks noChangeAspect="1" noChangeArrowheads="1"/>
            </p:cNvPicPr>
            <p:nvPr/>
          </p:nvPicPr>
          <p:blipFill>
            <a:blip r:embed="rId4" cstate="email"/>
            <a:srcRect/>
            <a:stretch>
              <a:fillRect/>
            </a:stretch>
          </p:blipFill>
          <p:spPr bwMode="auto">
            <a:xfrm>
              <a:off x="1687" y="449"/>
              <a:ext cx="785"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7" name="Picture 3" descr="H:\2\人教教参资源\九\图\铡刀开关.JPG"/>
            <p:cNvPicPr>
              <a:picLocks noChangeAspect="1" noChangeArrowheads="1"/>
            </p:cNvPicPr>
            <p:nvPr/>
          </p:nvPicPr>
          <p:blipFill>
            <a:blip r:embed="rId5" cstate="email"/>
            <a:srcRect/>
            <a:stretch>
              <a:fillRect/>
            </a:stretch>
          </p:blipFill>
          <p:spPr bwMode="auto">
            <a:xfrm>
              <a:off x="1217" y="55"/>
              <a:ext cx="487"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8" name="Picture 6" descr="H:\2\人教教参资源\九\图\电流表.JPG"/>
            <p:cNvPicPr>
              <a:picLocks noChangeAspect="1" noChangeArrowheads="1"/>
            </p:cNvPicPr>
            <p:nvPr/>
          </p:nvPicPr>
          <p:blipFill>
            <a:blip r:embed="rId6" cstate="email"/>
            <a:srcRect/>
            <a:stretch>
              <a:fillRect/>
            </a:stretch>
          </p:blipFill>
          <p:spPr bwMode="auto">
            <a:xfrm>
              <a:off x="0" y="574"/>
              <a:ext cx="453" cy="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9" name="Picture 7" descr="H:\2\人教教参资源\九\图\电压表.JPG"/>
            <p:cNvPicPr>
              <a:picLocks noChangeAspect="1" noChangeArrowheads="1"/>
            </p:cNvPicPr>
            <p:nvPr/>
          </p:nvPicPr>
          <p:blipFill>
            <a:blip r:embed="rId7" cstate="email"/>
            <a:srcRect/>
            <a:stretch>
              <a:fillRect/>
            </a:stretch>
          </p:blipFill>
          <p:spPr bwMode="auto">
            <a:xfrm>
              <a:off x="1260" y="969"/>
              <a:ext cx="546" cy="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0" name="Picture 14" descr="H:\2\人教教参资源\九\图\蓄电池.jpg"/>
            <p:cNvPicPr>
              <a:picLocks noChangeAspect="1" noChangeArrowheads="1"/>
            </p:cNvPicPr>
            <p:nvPr/>
          </p:nvPicPr>
          <p:blipFill>
            <a:blip r:embed="rId8" cstate="email"/>
            <a:srcRect/>
            <a:stretch>
              <a:fillRect/>
            </a:stretch>
          </p:blipFill>
          <p:spPr bwMode="auto">
            <a:xfrm>
              <a:off x="454" y="0"/>
              <a:ext cx="665" cy="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555" name="Rectangle 3"/>
          <p:cNvSpPr>
            <a:spLocks noChangeArrowheads="1"/>
          </p:cNvSpPr>
          <p:nvPr/>
        </p:nvSpPr>
        <p:spPr bwMode="auto">
          <a:xfrm>
            <a:off x="852805" y="4613275"/>
            <a:ext cx="7247255" cy="164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nSpc>
                <a:spcPct val="120000"/>
              </a:lnSpc>
            </a:pPr>
            <a:r>
              <a:rPr lang="zh-CN" altLang="en-US"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1</a:t>
            </a:r>
            <a:r>
              <a:rPr lang="zh-CN" altLang="en-US"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）电压表串联在电路中了；</a:t>
            </a:r>
            <a:endParaRPr lang="zh-CN" altLang="en-US"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20000"/>
              </a:lnSpc>
            </a:pPr>
            <a:r>
              <a:rPr lang="zh-CN" altLang="en-US"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2</a:t>
            </a:r>
            <a:r>
              <a:rPr lang="zh-CN" altLang="en-US"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）小灯泡断路；</a:t>
            </a:r>
            <a:endParaRPr lang="zh-CN" altLang="en-US"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20000"/>
              </a:lnSpc>
            </a:pPr>
            <a:r>
              <a:rPr lang="zh-CN" altLang="en-US"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3</a:t>
            </a:r>
            <a:r>
              <a:rPr lang="zh-CN" altLang="en-US"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）连接小灯泡两端的导线或接线柱断路。</a:t>
            </a:r>
            <a:endParaRPr lang="zh-CN" altLang="en-US"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55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55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组合 6"/>
          <p:cNvGrpSpPr/>
          <p:nvPr/>
        </p:nvGrpSpPr>
        <p:grpSpPr>
          <a:xfrm>
            <a:off x="128905" y="180975"/>
            <a:ext cx="2510155" cy="806450"/>
            <a:chOff x="203" y="489"/>
            <a:chExt cx="3953" cy="1270"/>
          </a:xfrm>
        </p:grpSpPr>
        <p:pic>
          <p:nvPicPr>
            <p:cNvPr id="6" name="图形 5"/>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03" y="489"/>
              <a:ext cx="1270" cy="1270"/>
            </a:xfrm>
            <a:prstGeom prst="rect">
              <a:avLst/>
            </a:prstGeom>
          </p:spPr>
        </p:pic>
        <p:sp>
          <p:nvSpPr>
            <p:cNvPr id="5" name="文本框 4"/>
            <p:cNvSpPr txBox="1"/>
            <p:nvPr/>
          </p:nvSpPr>
          <p:spPr>
            <a:xfrm>
              <a:off x="1255" y="692"/>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学习目标</a:t>
              </a:r>
              <a:endParaRPr lang="zh-CN" altLang="en-US" sz="3200" b="1">
                <a:latin typeface="楷体" panose="02010609060101010101" pitchFamily="49" charset="-122"/>
                <a:ea typeface="楷体" panose="02010609060101010101" pitchFamily="49" charset="-122"/>
              </a:endParaRPr>
            </a:p>
          </p:txBody>
        </p:sp>
      </p:grpSp>
      <p:pic>
        <p:nvPicPr>
          <p:cNvPr id="8" name="图片 7"/>
          <p:cNvPicPr>
            <a:picLocks noChangeAspect="1"/>
          </p:cNvPicPr>
          <p:nvPr/>
        </p:nvPicPr>
        <p:blipFill rotWithShape="1">
          <a:blip r:embed="rId3">
            <a:duotone>
              <a:schemeClr val="accent3">
                <a:shade val="45000"/>
                <a:satMod val="135000"/>
              </a:schemeClr>
              <a:prstClr val="white"/>
            </a:duotone>
            <a:extLst>
              <a:ext uri="{28A0092B-C50C-407E-A947-70E740481C1C}">
                <a14:useLocalDpi xmlns:a14="http://schemas.microsoft.com/office/drawing/2010/main" val="0"/>
              </a:ext>
            </a:extLst>
          </a:blip>
          <a:srcRect l="1295" t="3100" r="1389" b="2233"/>
          <a:stretch>
            <a:fillRect/>
          </a:stretch>
        </p:blipFill>
        <p:spPr>
          <a:xfrm>
            <a:off x="159385" y="1109980"/>
            <a:ext cx="8825230" cy="4964430"/>
          </a:xfrm>
          <a:prstGeom prst="rect">
            <a:avLst/>
          </a:prstGeom>
        </p:spPr>
      </p:pic>
      <p:sp>
        <p:nvSpPr>
          <p:cNvPr id="2" name="文本框 1"/>
          <p:cNvSpPr txBox="1"/>
          <p:nvPr/>
        </p:nvSpPr>
        <p:spPr>
          <a:xfrm>
            <a:off x="539115" y="2275840"/>
            <a:ext cx="8101330" cy="2306955"/>
          </a:xfrm>
          <a:prstGeom prst="rect">
            <a:avLst/>
          </a:prstGeom>
          <a:noFill/>
        </p:spPr>
        <p:txBody>
          <a:bodyPr wrap="square" rtlCol="0" anchor="t">
            <a:spAutoFit/>
          </a:bodyPr>
          <a:p>
            <a:r>
              <a:rPr lang="zh-CN" altLang="en-US" sz="3600" b="1">
                <a:latin typeface="Times New Roman" panose="02020603050405020304" pitchFamily="18" charset="0"/>
                <a:ea typeface="楷体" panose="02010609060101010101" pitchFamily="49" charset="-122"/>
                <a:cs typeface="Times New Roman" panose="02020603050405020304" pitchFamily="18" charset="0"/>
              </a:rPr>
              <a:t>1</a:t>
            </a:r>
            <a:r>
              <a:rPr lang="en-US" altLang="zh-CN" sz="3600" b="1">
                <a:latin typeface="Times New Roman" panose="02020603050405020304" pitchFamily="18" charset="0"/>
                <a:ea typeface="楷体" panose="02010609060101010101" pitchFamily="49" charset="-122"/>
                <a:cs typeface="Times New Roman" panose="02020603050405020304" pitchFamily="18" charset="0"/>
              </a:rPr>
              <a:t>.</a:t>
            </a:r>
            <a:r>
              <a:rPr lang="zh-CN" altLang="en-US" sz="3600" b="1">
                <a:latin typeface="Times New Roman" panose="02020603050405020304" pitchFamily="18" charset="0"/>
                <a:ea typeface="楷体" panose="02010609060101010101" pitchFamily="49" charset="-122"/>
                <a:cs typeface="Times New Roman" panose="02020603050405020304" pitchFamily="18" charset="0"/>
              </a:rPr>
              <a:t>具有初步的实验操作技能，会使用电流表和电压表测电阻。 </a:t>
            </a:r>
            <a:endParaRPr lang="zh-CN" altLang="en-US" sz="3600" b="1">
              <a:latin typeface="Times New Roman" panose="02020603050405020304" pitchFamily="18" charset="0"/>
              <a:ea typeface="楷体" panose="02010609060101010101" pitchFamily="49" charset="-122"/>
              <a:cs typeface="Times New Roman" panose="02020603050405020304" pitchFamily="18" charset="0"/>
            </a:endParaRPr>
          </a:p>
          <a:p>
            <a:r>
              <a:rPr lang="zh-CN" altLang="en-US" sz="3600" b="1">
                <a:latin typeface="Times New Roman" panose="02020603050405020304" pitchFamily="18" charset="0"/>
                <a:ea typeface="楷体" panose="02010609060101010101" pitchFamily="49" charset="-122"/>
                <a:cs typeface="Times New Roman" panose="02020603050405020304" pitchFamily="18" charset="0"/>
              </a:rPr>
              <a:t>2</a:t>
            </a:r>
            <a:r>
              <a:rPr lang="en-US" altLang="zh-CN" sz="3600" b="1">
                <a:latin typeface="Times New Roman" panose="02020603050405020304" pitchFamily="18" charset="0"/>
                <a:ea typeface="楷体" panose="02010609060101010101" pitchFamily="49" charset="-122"/>
                <a:cs typeface="Times New Roman" panose="02020603050405020304" pitchFamily="18" charset="0"/>
              </a:rPr>
              <a:t>.</a:t>
            </a:r>
            <a:r>
              <a:rPr lang="zh-CN" altLang="en-US" sz="3600" b="1">
                <a:latin typeface="Times New Roman" panose="02020603050405020304" pitchFamily="18" charset="0"/>
                <a:ea typeface="楷体" panose="02010609060101010101" pitchFamily="49" charset="-122"/>
                <a:cs typeface="Times New Roman" panose="02020603050405020304" pitchFamily="18" charset="0"/>
              </a:rPr>
              <a:t>会记录实验数据，知道简单的数据处理方法，会写简单的实验报告。</a:t>
            </a:r>
            <a:endParaRPr lang="zh-CN" altLang="en-US" sz="3600" b="1">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9" name="组合 18"/>
          <p:cNvGrpSpPr/>
          <p:nvPr/>
        </p:nvGrpSpPr>
        <p:grpSpPr>
          <a:xfrm>
            <a:off x="85090" y="93980"/>
            <a:ext cx="2548890" cy="773430"/>
            <a:chOff x="288" y="190"/>
            <a:chExt cx="4014" cy="1218"/>
          </a:xfrm>
        </p:grpSpPr>
        <p:pic>
          <p:nvPicPr>
            <p:cNvPr id="13" name="图形 55"/>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88" y="190"/>
              <a:ext cx="1218" cy="1218"/>
            </a:xfrm>
            <a:prstGeom prst="rect">
              <a:avLst/>
            </a:prstGeom>
          </p:spPr>
        </p:pic>
        <p:sp>
          <p:nvSpPr>
            <p:cNvPr id="16" name="文本框 15"/>
            <p:cNvSpPr txBox="1"/>
            <p:nvPr/>
          </p:nvSpPr>
          <p:spPr>
            <a:xfrm>
              <a:off x="1401" y="489"/>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情景导入</a:t>
              </a:r>
              <a:endParaRPr lang="zh-CN" altLang="en-US" sz="3200" b="1">
                <a:latin typeface="楷体" panose="02010609060101010101" pitchFamily="49" charset="-122"/>
                <a:ea typeface="楷体" panose="02010609060101010101" pitchFamily="49" charset="-122"/>
              </a:endParaRPr>
            </a:p>
          </p:txBody>
        </p:sp>
      </p:grpSp>
      <p:sp>
        <p:nvSpPr>
          <p:cNvPr id="6146" name="Text Box 8"/>
          <p:cNvSpPr txBox="1">
            <a:spLocks noChangeArrowheads="1"/>
          </p:cNvSpPr>
          <p:nvPr/>
        </p:nvSpPr>
        <p:spPr bwMode="auto">
          <a:xfrm>
            <a:off x="723900" y="1209358"/>
            <a:ext cx="7696200"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dirty="0" smtClean="0">
                <a:latin typeface="宋体" panose="02010600030101010101" pitchFamily="2" charset="-122"/>
              </a:rPr>
              <a:t>到</a:t>
            </a:r>
            <a:r>
              <a:rPr lang="zh-CN" altLang="en-US" sz="2800" b="1" dirty="0">
                <a:latin typeface="宋体" panose="02010600030101010101" pitchFamily="2" charset="-122"/>
              </a:rPr>
              <a:t>目前所学的电学知识为止，我们学了哪些</a:t>
            </a:r>
            <a:endParaRPr lang="zh-CN" altLang="en-US" sz="2800" b="1" dirty="0">
              <a:latin typeface="宋体" panose="02010600030101010101" pitchFamily="2" charset="-122"/>
            </a:endParaRPr>
          </a:p>
          <a:p>
            <a:pPr>
              <a:spcBef>
                <a:spcPct val="50000"/>
              </a:spcBef>
            </a:pPr>
            <a:r>
              <a:rPr lang="zh-CN" altLang="en-US" sz="2800" b="1" dirty="0">
                <a:latin typeface="宋体" panose="02010600030101010101" pitchFamily="2" charset="-122"/>
              </a:rPr>
              <a:t>物理量？</a:t>
            </a:r>
            <a:endParaRPr lang="zh-CN" altLang="en-US" sz="2800" b="1" dirty="0">
              <a:latin typeface="宋体" panose="02010600030101010101" pitchFamily="2" charset="-122"/>
            </a:endParaRPr>
          </a:p>
        </p:txBody>
      </p:sp>
      <p:sp>
        <p:nvSpPr>
          <p:cNvPr id="5" name="Text Box 10"/>
          <p:cNvSpPr txBox="1">
            <a:spLocks noChangeArrowheads="1"/>
          </p:cNvSpPr>
          <p:nvPr/>
        </p:nvSpPr>
        <p:spPr bwMode="auto">
          <a:xfrm>
            <a:off x="723900" y="2793683"/>
            <a:ext cx="10668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dirty="0">
                <a:latin typeface="宋体" panose="02010600030101010101" pitchFamily="2" charset="-122"/>
              </a:rPr>
              <a:t>电流</a:t>
            </a:r>
            <a:endParaRPr lang="zh-CN" altLang="en-US" sz="2800" b="1" dirty="0">
              <a:latin typeface="宋体" panose="02010600030101010101" pitchFamily="2" charset="-122"/>
            </a:endParaRPr>
          </a:p>
        </p:txBody>
      </p:sp>
      <p:sp>
        <p:nvSpPr>
          <p:cNvPr id="6" name="Text Box 11"/>
          <p:cNvSpPr txBox="1">
            <a:spLocks noChangeArrowheads="1"/>
          </p:cNvSpPr>
          <p:nvPr/>
        </p:nvSpPr>
        <p:spPr bwMode="auto">
          <a:xfrm>
            <a:off x="723826" y="3662045"/>
            <a:ext cx="12954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dirty="0">
                <a:latin typeface="宋体" panose="02010600030101010101" pitchFamily="2" charset="-122"/>
              </a:rPr>
              <a:t>电压</a:t>
            </a:r>
            <a:endParaRPr lang="zh-CN" altLang="en-US" sz="2800" b="1" dirty="0">
              <a:latin typeface="宋体" panose="02010600030101010101" pitchFamily="2" charset="-122"/>
            </a:endParaRPr>
          </a:p>
        </p:txBody>
      </p:sp>
      <p:sp>
        <p:nvSpPr>
          <p:cNvPr id="7" name="Text Box 12"/>
          <p:cNvSpPr txBox="1">
            <a:spLocks noChangeArrowheads="1"/>
          </p:cNvSpPr>
          <p:nvPr/>
        </p:nvSpPr>
        <p:spPr bwMode="auto">
          <a:xfrm>
            <a:off x="795834" y="4576445"/>
            <a:ext cx="9906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dirty="0">
                <a:latin typeface="宋体" panose="02010600030101010101" pitchFamily="2" charset="-122"/>
              </a:rPr>
              <a:t>电阻</a:t>
            </a:r>
            <a:endParaRPr lang="zh-CN" altLang="en-US" sz="2800" b="1" dirty="0">
              <a:latin typeface="宋体" panose="02010600030101010101" pitchFamily="2" charset="-122"/>
            </a:endParaRPr>
          </a:p>
        </p:txBody>
      </p:sp>
      <p:sp>
        <p:nvSpPr>
          <p:cNvPr id="8" name="AutoShape 13"/>
          <p:cNvSpPr>
            <a:spLocks noChangeArrowheads="1"/>
          </p:cNvSpPr>
          <p:nvPr/>
        </p:nvSpPr>
        <p:spPr bwMode="auto">
          <a:xfrm>
            <a:off x="1653540" y="2940685"/>
            <a:ext cx="1219200" cy="304800"/>
          </a:xfrm>
          <a:prstGeom prst="rightArrow">
            <a:avLst>
              <a:gd name="adj1" fmla="val 50000"/>
              <a:gd name="adj2" fmla="val 100000"/>
            </a:avLst>
          </a:prstGeom>
          <a:solidFill>
            <a:schemeClr val="accent1">
              <a:lumMod val="75000"/>
            </a:schemeClr>
          </a:solid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nchor="ctr"/>
          <a:lstStyle/>
          <a:p>
            <a:endParaRPr lang="zh-CN" altLang="zh-CN" b="1">
              <a:latin typeface="宋体" panose="02010600030101010101" pitchFamily="2" charset="-122"/>
              <a:ea typeface="宋体" panose="02010600030101010101" pitchFamily="2" charset="-122"/>
            </a:endParaRPr>
          </a:p>
        </p:txBody>
      </p:sp>
      <p:sp>
        <p:nvSpPr>
          <p:cNvPr id="9" name="AutoShape 14"/>
          <p:cNvSpPr>
            <a:spLocks noChangeArrowheads="1"/>
          </p:cNvSpPr>
          <p:nvPr/>
        </p:nvSpPr>
        <p:spPr bwMode="auto">
          <a:xfrm>
            <a:off x="1729740" y="3855085"/>
            <a:ext cx="1219200" cy="304800"/>
          </a:xfrm>
          <a:prstGeom prst="rightArrow">
            <a:avLst>
              <a:gd name="adj1" fmla="val 50000"/>
              <a:gd name="adj2" fmla="val 100000"/>
            </a:avLst>
          </a:prstGeom>
          <a:solidFill>
            <a:schemeClr val="accent1">
              <a:lumMod val="75000"/>
            </a:schemeClr>
          </a:solid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nchor="ctr"/>
          <a:lstStyle/>
          <a:p>
            <a:endParaRPr lang="zh-CN" altLang="zh-CN" b="1">
              <a:latin typeface="宋体" panose="02010600030101010101" pitchFamily="2" charset="-122"/>
              <a:ea typeface="宋体" panose="02010600030101010101" pitchFamily="2" charset="-122"/>
            </a:endParaRPr>
          </a:p>
        </p:txBody>
      </p:sp>
      <p:sp>
        <p:nvSpPr>
          <p:cNvPr id="10" name="Text Box 15"/>
          <p:cNvSpPr txBox="1">
            <a:spLocks noChangeArrowheads="1"/>
          </p:cNvSpPr>
          <p:nvPr/>
        </p:nvSpPr>
        <p:spPr bwMode="auto">
          <a:xfrm>
            <a:off x="2974687" y="2794000"/>
            <a:ext cx="19050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a:latin typeface="宋体" panose="02010600030101010101" pitchFamily="2" charset="-122"/>
              </a:rPr>
              <a:t>电流表</a:t>
            </a:r>
            <a:endParaRPr lang="zh-CN" altLang="en-US" sz="2800" b="1">
              <a:latin typeface="宋体" panose="02010600030101010101" pitchFamily="2" charset="-122"/>
            </a:endParaRPr>
          </a:p>
        </p:txBody>
      </p:sp>
      <p:sp>
        <p:nvSpPr>
          <p:cNvPr id="11" name="Text Box 16"/>
          <p:cNvSpPr txBox="1">
            <a:spLocks noChangeArrowheads="1"/>
          </p:cNvSpPr>
          <p:nvPr/>
        </p:nvSpPr>
        <p:spPr bwMode="auto">
          <a:xfrm>
            <a:off x="2975005" y="3661728"/>
            <a:ext cx="19812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a:latin typeface="宋体" panose="02010600030101010101" pitchFamily="2" charset="-122"/>
              </a:rPr>
              <a:t>电压表</a:t>
            </a:r>
            <a:endParaRPr lang="zh-CN" altLang="en-US" sz="2800" b="1">
              <a:latin typeface="宋体" panose="02010600030101010101" pitchFamily="2" charset="-122"/>
            </a:endParaRPr>
          </a:p>
        </p:txBody>
      </p:sp>
      <p:sp>
        <p:nvSpPr>
          <p:cNvPr id="12" name="Text Box 18"/>
          <p:cNvSpPr txBox="1">
            <a:spLocks noChangeArrowheads="1"/>
          </p:cNvSpPr>
          <p:nvPr/>
        </p:nvSpPr>
        <p:spPr bwMode="auto">
          <a:xfrm>
            <a:off x="2974687" y="4585653"/>
            <a:ext cx="31940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dirty="0">
                <a:latin typeface="宋体" panose="02010600030101010101" pitchFamily="2" charset="-122"/>
              </a:rPr>
              <a:t>有办法测量吗？</a:t>
            </a:r>
            <a:endParaRPr lang="zh-CN" altLang="en-US" sz="2800" b="1" dirty="0">
              <a:latin typeface="宋体" panose="02010600030101010101" pitchFamily="2" charset="-122"/>
            </a:endParaRPr>
          </a:p>
        </p:txBody>
      </p:sp>
      <p:pic>
        <p:nvPicPr>
          <p:cNvPr id="6155" name="Picture 20" descr="图片2"/>
          <p:cNvPicPr>
            <a:picLocks noChangeAspect="1" noChangeArrowheads="1"/>
          </p:cNvPicPr>
          <p:nvPr/>
        </p:nvPicPr>
        <p:blipFill>
          <a:blip r:embed="rId3" cstate="email"/>
          <a:srcRect/>
          <a:stretch>
            <a:fillRect/>
          </a:stretch>
        </p:blipFill>
        <p:spPr bwMode="auto">
          <a:xfrm>
            <a:off x="5540375" y="3800158"/>
            <a:ext cx="3240088" cy="197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AutoShape 14"/>
          <p:cNvSpPr>
            <a:spLocks noChangeArrowheads="1"/>
          </p:cNvSpPr>
          <p:nvPr/>
        </p:nvSpPr>
        <p:spPr bwMode="auto">
          <a:xfrm>
            <a:off x="1710690" y="4693285"/>
            <a:ext cx="1219200" cy="304800"/>
          </a:xfrm>
          <a:prstGeom prst="rightArrow">
            <a:avLst>
              <a:gd name="adj1" fmla="val 50000"/>
              <a:gd name="adj2" fmla="val 100000"/>
            </a:avLst>
          </a:prstGeom>
          <a:solidFill>
            <a:schemeClr val="accent1">
              <a:lumMod val="75000"/>
            </a:schemeClr>
          </a:solid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nchor="ctr"/>
          <a:lstStyle/>
          <a:p>
            <a:endParaRPr lang="zh-CN" altLang="zh-CN" b="1">
              <a:latin typeface="宋体" panose="02010600030101010101" pitchFamily="2" charset="-122"/>
              <a:ea typeface="宋体" panose="02010600030101010101" pitchFamily="2"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nodePh="1">
                                  <p:stCondLst>
                                    <p:cond delay="0"/>
                                  </p:stCondLst>
                                  <p:endCondLst>
                                    <p:cond evt="begin" delay="0">
                                      <p:tn val="23"/>
                                    </p:cond>
                                  </p:endCondLst>
                                  <p:childTnLst>
                                    <p:set>
                                      <p:cBhvr>
                                        <p:cTn id="24" dur="1" fill="hold">
                                          <p:stCondLst>
                                            <p:cond delay="0"/>
                                          </p:stCondLst>
                                        </p:cTn>
                                        <p:tgtEl>
                                          <p:spTgt spid="8"/>
                                        </p:tgtEl>
                                        <p:attrNameLst>
                                          <p:attrName>style.visibility</p:attrName>
                                        </p:attrNameLst>
                                      </p:cBhvr>
                                      <p:to>
                                        <p:strVal val="visible"/>
                                      </p:to>
                                    </p:set>
                                    <p:animEffect transition="in" filter="dissolve">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0-#ppt_w/2"/>
                                          </p:val>
                                        </p:tav>
                                        <p:tav tm="100000">
                                          <p:val>
                                            <p:strVal val="#ppt_x"/>
                                          </p:val>
                                        </p:tav>
                                      </p:tavLst>
                                    </p:anim>
                                    <p:anim calcmode="lin" valueType="num">
                                      <p:cBhvr additive="base">
                                        <p:cTn id="31"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grpId="0" nodeType="clickEffect" nodePh="1">
                                  <p:stCondLst>
                                    <p:cond delay="0"/>
                                  </p:stCondLst>
                                  <p:endCondLst>
                                    <p:cond evt="begin" delay="0">
                                      <p:tn val="34"/>
                                    </p:cond>
                                  </p:endCondLst>
                                  <p:childTnLst>
                                    <p:set>
                                      <p:cBhvr>
                                        <p:cTn id="35" dur="1" fill="hold">
                                          <p:stCondLst>
                                            <p:cond delay="0"/>
                                          </p:stCondLst>
                                        </p:cTn>
                                        <p:tgtEl>
                                          <p:spTgt spid="9"/>
                                        </p:tgtEl>
                                        <p:attrNameLst>
                                          <p:attrName>style.visibility</p:attrName>
                                        </p:attrNameLst>
                                      </p:cBhvr>
                                      <p:to>
                                        <p:strVal val="visible"/>
                                      </p:to>
                                    </p:set>
                                    <p:animEffect transition="in" filter="dissolve">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0-#ppt_w/2"/>
                                          </p:val>
                                        </p:tav>
                                        <p:tav tm="100000">
                                          <p:val>
                                            <p:strVal val="#ppt_x"/>
                                          </p:val>
                                        </p:tav>
                                      </p:tavLst>
                                    </p:anim>
                                    <p:anim calcmode="lin" valueType="num">
                                      <p:cBhvr additive="base">
                                        <p:cTn id="42"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9" presetClass="entr" presetSubtype="1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0" fill="hold"/>
                                        <p:tgtEl>
                                          <p:spTgt spid="12"/>
                                        </p:tgtEl>
                                        <p:attrNameLst>
                                          <p:attrName>ppt_w</p:attrName>
                                        </p:attrNameLst>
                                      </p:cBhvr>
                                      <p:tavLst>
                                        <p:tav tm="0" fmla="#ppt_w*sin(2.5*pi*$)">
                                          <p:val>
                                            <p:fltVal val="0"/>
                                          </p:val>
                                        </p:tav>
                                        <p:tav tm="100000">
                                          <p:val>
                                            <p:fltVal val="1"/>
                                          </p:val>
                                        </p:tav>
                                      </p:tavLst>
                                    </p:anim>
                                    <p:anim calcmode="lin" valueType="num">
                                      <p:cBhvr>
                                        <p:cTn id="48" dur="50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49" fill="hold">
                      <p:stCondLst>
                        <p:cond delay="indefinite"/>
                      </p:stCondLst>
                      <p:childTnLst>
                        <p:par>
                          <p:cTn id="50" fill="hold">
                            <p:stCondLst>
                              <p:cond delay="0"/>
                            </p:stCondLst>
                            <p:childTnLst>
                              <p:par>
                                <p:cTn id="51" presetID="9" presetClass="entr" presetSubtype="0" fill="hold" grpId="0" nodeType="clickEffect" nodePh="1">
                                  <p:stCondLst>
                                    <p:cond delay="0"/>
                                  </p:stCondLst>
                                  <p:endCondLst>
                                    <p:cond evt="begin" delay="0">
                                      <p:tn val="51"/>
                                    </p:cond>
                                  </p:endCondLst>
                                  <p:childTnLst>
                                    <p:set>
                                      <p:cBhvr>
                                        <p:cTn id="52" dur="1" fill="hold">
                                          <p:stCondLst>
                                            <p:cond delay="0"/>
                                          </p:stCondLst>
                                        </p:cTn>
                                        <p:tgtEl>
                                          <p:spTgt spid="14"/>
                                        </p:tgtEl>
                                        <p:attrNameLst>
                                          <p:attrName>style.visibility</p:attrName>
                                        </p:attrNameLst>
                                      </p:cBhvr>
                                      <p:to>
                                        <p:strVal val="visible"/>
                                      </p:to>
                                    </p:set>
                                    <p:animEffect transition="in" filter="dissolve">
                                      <p:cBhvr>
                                        <p:cTn id="5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6" grpId="0" autoUpdateAnimBg="0"/>
      <p:bldP spid="7" grpId="0" autoUpdateAnimBg="0"/>
      <p:bldP spid="8" grpId="0" bldLvl="0" animBg="1"/>
      <p:bldP spid="9" grpId="0" bldLvl="0" animBg="1"/>
      <p:bldP spid="10" grpId="0" autoUpdateAnimBg="0"/>
      <p:bldP spid="11" grpId="0" autoUpdateAnimBg="0"/>
      <p:bldP spid="12" grpId="0" autoUpdateAnimBg="0"/>
      <p:bldP spid="14"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9" name="组合 18"/>
          <p:cNvGrpSpPr/>
          <p:nvPr/>
        </p:nvGrpSpPr>
        <p:grpSpPr>
          <a:xfrm>
            <a:off x="85090" y="93980"/>
            <a:ext cx="2548890" cy="773430"/>
            <a:chOff x="288" y="190"/>
            <a:chExt cx="4014" cy="1218"/>
          </a:xfrm>
        </p:grpSpPr>
        <p:pic>
          <p:nvPicPr>
            <p:cNvPr id="13" name="图形 55"/>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88" y="190"/>
              <a:ext cx="1218" cy="1218"/>
            </a:xfrm>
            <a:prstGeom prst="rect">
              <a:avLst/>
            </a:prstGeom>
          </p:spPr>
        </p:pic>
        <p:sp>
          <p:nvSpPr>
            <p:cNvPr id="16" name="文本框 15"/>
            <p:cNvSpPr txBox="1"/>
            <p:nvPr/>
          </p:nvSpPr>
          <p:spPr>
            <a:xfrm>
              <a:off x="1401" y="489"/>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情景导入</a:t>
              </a:r>
              <a:endParaRPr lang="zh-CN" altLang="en-US" sz="3200" b="1">
                <a:latin typeface="楷体" panose="02010609060101010101" pitchFamily="49" charset="-122"/>
                <a:ea typeface="楷体" panose="02010609060101010101" pitchFamily="49" charset="-122"/>
              </a:endParaRPr>
            </a:p>
          </p:txBody>
        </p:sp>
      </p:grpSp>
      <p:sp>
        <p:nvSpPr>
          <p:cNvPr id="9218" name="Text Box 7"/>
          <p:cNvSpPr txBox="1">
            <a:spLocks noChangeArrowheads="1"/>
          </p:cNvSpPr>
          <p:nvPr/>
        </p:nvSpPr>
        <p:spPr bwMode="auto">
          <a:xfrm>
            <a:off x="858520" y="1045528"/>
            <a:ext cx="3832225" cy="5219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a:spcBef>
                <a:spcPct val="50000"/>
              </a:spcBef>
              <a:defRPr/>
            </a:pPr>
            <a:r>
              <a:rPr lang="zh-CN" altLang="en-US" sz="2800" b="1" dirty="0">
                <a:latin typeface="黑体" panose="02010609060101010101" charset="-122"/>
                <a:ea typeface="黑体" panose="02010609060101010101" charset="-122"/>
              </a:rPr>
              <a:t>如何测量小灯泡的电阻</a:t>
            </a:r>
            <a:endParaRPr lang="zh-CN" altLang="en-US" sz="2800" b="1" dirty="0">
              <a:latin typeface="黑体" panose="02010609060101010101" charset="-122"/>
              <a:ea typeface="黑体" panose="02010609060101010101" charset="-122"/>
            </a:endParaRPr>
          </a:p>
        </p:txBody>
      </p:sp>
      <p:sp>
        <p:nvSpPr>
          <p:cNvPr id="2" name="Rectangle 8"/>
          <p:cNvSpPr>
            <a:spLocks noChangeArrowheads="1"/>
          </p:cNvSpPr>
          <p:nvPr/>
        </p:nvSpPr>
        <p:spPr bwMode="auto">
          <a:xfrm>
            <a:off x="275590" y="2931795"/>
            <a:ext cx="8592820" cy="2684780"/>
          </a:xfrm>
          <a:prstGeom prst="rect">
            <a:avLst/>
          </a:prstGeom>
          <a:noFill/>
          <a:ln w="9525">
            <a:noFill/>
            <a:miter lim="800000"/>
          </a:ln>
        </p:spPr>
        <p:txBody>
          <a:bodyPr/>
          <a:p>
            <a:pPr indent="0" fontAlgn="auto">
              <a:spcBef>
                <a:spcPts val="0"/>
              </a:spcBef>
            </a:pP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R=U</a:t>
            </a:r>
            <a:r>
              <a:rPr lang="zh-CN" altLang="en-US" sz="3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I</a:t>
            </a:r>
            <a:r>
              <a:rPr lang="zh-CN" altLang="en-US" sz="3200" b="1" dirty="0">
                <a:latin typeface="Times New Roman" panose="02020603050405020304" pitchFamily="18" charset="0"/>
                <a:ea typeface="楷体" panose="02010609060101010101" pitchFamily="49" charset="-122"/>
                <a:cs typeface="Times New Roman" panose="02020603050405020304" pitchFamily="18" charset="0"/>
              </a:rPr>
              <a:t>表示导体的电阻在数值上等于加在导体两端的电压与通过它的电流的比值．该式是用比值来定义导体的电阻的，是电阻的定义式，不是决定式，为我们提供了一种测量电阻的方法，叫</a:t>
            </a:r>
            <a:r>
              <a:rPr lang="zh-CN" altLang="en-US" sz="3200" b="1" dirty="0">
                <a:solidFill>
                  <a:srgbClr val="FF0066"/>
                </a:solidFill>
                <a:latin typeface="Times New Roman" panose="02020603050405020304" pitchFamily="18" charset="0"/>
                <a:ea typeface="楷体" panose="02010609060101010101" pitchFamily="49" charset="-122"/>
                <a:cs typeface="Times New Roman" panose="02020603050405020304" pitchFamily="18" charset="0"/>
              </a:rPr>
              <a:t>伏安法测电阻。</a:t>
            </a:r>
            <a:endParaRPr lang="zh-CN" altLang="en-US" sz="3200" b="1" dirty="0">
              <a:solidFill>
                <a:srgbClr val="FF0066"/>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4" name="Line 17"/>
          <p:cNvSpPr>
            <a:spLocks noChangeShapeType="1"/>
          </p:cNvSpPr>
          <p:nvPr/>
        </p:nvSpPr>
        <p:spPr bwMode="auto">
          <a:xfrm>
            <a:off x="4384040" y="2179955"/>
            <a:ext cx="719138" cy="0"/>
          </a:xfrm>
          <a:prstGeom prst="line">
            <a:avLst/>
          </a:prstGeom>
          <a:noFill/>
          <a:ln w="28575">
            <a:solidFill>
              <a:schemeClr val="tx1"/>
            </a:solidFill>
            <a:round/>
            <a:tailEnd type="triangle" w="med" len="lg"/>
          </a:ln>
          <a:extLst>
            <a:ext uri="{909E8E84-426E-40DD-AFC4-6F175D3DCCD1}">
              <a14:hiddenFill xmlns:a14="http://schemas.microsoft.com/office/drawing/2010/main">
                <a:noFill/>
              </a14:hiddenFill>
            </a:ext>
          </a:extLst>
        </p:spPr>
        <p:txBody>
          <a:bodyPr/>
          <a:p>
            <a:endParaRPr lang="zh-CN" altLang="en-US"/>
          </a:p>
        </p:txBody>
      </p:sp>
      <p:grpSp>
        <p:nvGrpSpPr>
          <p:cNvPr id="3" name="Group 34"/>
          <p:cNvGrpSpPr/>
          <p:nvPr/>
        </p:nvGrpSpPr>
        <p:grpSpPr bwMode="auto">
          <a:xfrm>
            <a:off x="3160078" y="1744980"/>
            <a:ext cx="1079500" cy="946150"/>
            <a:chOff x="408" y="3809"/>
            <a:chExt cx="680" cy="596"/>
          </a:xfrm>
        </p:grpSpPr>
        <p:sp>
          <p:nvSpPr>
            <p:cNvPr id="7174" name="Rectangle 35"/>
            <p:cNvSpPr>
              <a:spLocks noChangeArrowheads="1"/>
            </p:cNvSpPr>
            <p:nvPr/>
          </p:nvSpPr>
          <p:spPr bwMode="auto">
            <a:xfrm>
              <a:off x="408" y="3945"/>
              <a:ext cx="68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r>
                <a:rPr lang="en-US" altLang="zh-CN" sz="2800" b="1" i="1" dirty="0">
                  <a:latin typeface="Times New Roman" panose="02020603050405020304" pitchFamily="18" charset="0"/>
                </a:rPr>
                <a:t>I </a:t>
              </a: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7175" name="Rectangle 36"/>
            <p:cNvSpPr>
              <a:spLocks noChangeArrowheads="1"/>
            </p:cNvSpPr>
            <p:nvPr/>
          </p:nvSpPr>
          <p:spPr bwMode="auto">
            <a:xfrm>
              <a:off x="793" y="3809"/>
              <a:ext cx="278" cy="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r>
                <a:rPr lang="en-US" altLang="zh-CN" sz="2800" b="1" i="1" dirty="0">
                  <a:latin typeface="Times New Roman" panose="02020603050405020304" pitchFamily="18" charset="0"/>
                </a:rPr>
                <a:t>U</a:t>
              </a:r>
              <a:endParaRPr lang="en-US" altLang="zh-CN" sz="2800" b="1" i="1" dirty="0">
                <a:latin typeface="Times New Roman" panose="02020603050405020304" pitchFamily="18" charset="0"/>
              </a:endParaRPr>
            </a:p>
            <a:p>
              <a:r>
                <a:rPr lang="en-US" altLang="zh-CN" sz="2800" b="1" i="1" dirty="0">
                  <a:latin typeface="Times New Roman" panose="02020603050405020304" pitchFamily="18" charset="0"/>
                </a:rPr>
                <a:t>R</a:t>
              </a:r>
              <a:endParaRPr lang="en-US" altLang="zh-CN" sz="2800" b="1" i="1" dirty="0">
                <a:latin typeface="Times New Roman" panose="02020603050405020304" pitchFamily="18" charset="0"/>
              </a:endParaRPr>
            </a:p>
          </p:txBody>
        </p:sp>
        <p:sp>
          <p:nvSpPr>
            <p:cNvPr id="7176" name="Line 37"/>
            <p:cNvSpPr>
              <a:spLocks noChangeShapeType="1"/>
            </p:cNvSpPr>
            <p:nvPr/>
          </p:nvSpPr>
          <p:spPr bwMode="auto">
            <a:xfrm>
              <a:off x="793" y="4104"/>
              <a:ext cx="273" cy="0"/>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a:p>
              <a:endParaRPr lang="zh-CN" altLang="en-US"/>
            </a:p>
          </p:txBody>
        </p:sp>
      </p:grpSp>
      <p:grpSp>
        <p:nvGrpSpPr>
          <p:cNvPr id="7177" name="Group 44"/>
          <p:cNvGrpSpPr/>
          <p:nvPr/>
        </p:nvGrpSpPr>
        <p:grpSpPr bwMode="auto">
          <a:xfrm>
            <a:off x="5176203" y="1710055"/>
            <a:ext cx="1079500" cy="946150"/>
            <a:chOff x="408" y="3809"/>
            <a:chExt cx="680" cy="596"/>
          </a:xfrm>
        </p:grpSpPr>
        <p:sp>
          <p:nvSpPr>
            <p:cNvPr id="7178" name="Rectangle 45"/>
            <p:cNvSpPr>
              <a:spLocks noChangeArrowheads="1"/>
            </p:cNvSpPr>
            <p:nvPr/>
          </p:nvSpPr>
          <p:spPr bwMode="auto">
            <a:xfrm>
              <a:off x="408" y="3945"/>
              <a:ext cx="68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r>
                <a:rPr lang="en-US" altLang="zh-CN" sz="2800" b="1" i="1" dirty="0">
                  <a:latin typeface="Times New Roman" panose="02020603050405020304" pitchFamily="18" charset="0"/>
                </a:rPr>
                <a:t>R</a:t>
              </a:r>
              <a:r>
                <a:rPr lang="en-US" altLang="zh-CN" sz="2800" b="1" dirty="0">
                  <a:latin typeface="Times New Roman" panose="02020603050405020304" pitchFamily="18" charset="0"/>
                </a:rPr>
                <a:t>=</a:t>
              </a:r>
              <a:endParaRPr lang="en-US" altLang="zh-CN" sz="2800" b="1" dirty="0">
                <a:latin typeface="Times New Roman" panose="02020603050405020304" pitchFamily="18" charset="0"/>
              </a:endParaRPr>
            </a:p>
          </p:txBody>
        </p:sp>
        <p:sp>
          <p:nvSpPr>
            <p:cNvPr id="7179" name="Rectangle 46"/>
            <p:cNvSpPr>
              <a:spLocks noChangeArrowheads="1"/>
            </p:cNvSpPr>
            <p:nvPr/>
          </p:nvSpPr>
          <p:spPr bwMode="auto">
            <a:xfrm>
              <a:off x="793" y="3809"/>
              <a:ext cx="278" cy="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r>
                <a:rPr lang="en-US" altLang="zh-CN" sz="2800" b="1" i="1" dirty="0">
                  <a:latin typeface="Times New Roman" panose="02020603050405020304" pitchFamily="18" charset="0"/>
                </a:rPr>
                <a:t>U</a:t>
              </a:r>
              <a:endParaRPr lang="en-US" altLang="zh-CN" sz="2800" b="1" i="1" dirty="0">
                <a:latin typeface="Times New Roman" panose="02020603050405020304" pitchFamily="18" charset="0"/>
              </a:endParaRPr>
            </a:p>
            <a:p>
              <a:r>
                <a:rPr lang="en-US" altLang="zh-CN" sz="2800" b="1" i="1" dirty="0">
                  <a:latin typeface="Times New Roman" panose="02020603050405020304" pitchFamily="18" charset="0"/>
                </a:rPr>
                <a:t>I</a:t>
              </a:r>
              <a:endParaRPr lang="en-US" altLang="zh-CN" sz="2800" b="1" i="1" dirty="0">
                <a:latin typeface="Times New Roman" panose="02020603050405020304" pitchFamily="18" charset="0"/>
              </a:endParaRPr>
            </a:p>
          </p:txBody>
        </p:sp>
        <p:sp>
          <p:nvSpPr>
            <p:cNvPr id="7180" name="Line 47"/>
            <p:cNvSpPr>
              <a:spLocks noChangeShapeType="1"/>
            </p:cNvSpPr>
            <p:nvPr/>
          </p:nvSpPr>
          <p:spPr bwMode="auto">
            <a:xfrm>
              <a:off x="793" y="4104"/>
              <a:ext cx="273" cy="0"/>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a:p>
              <a:endParaRPr lang="zh-CN" altLang="en-US"/>
            </a:p>
          </p:txBody>
        </p:sp>
      </p:gr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grpSp>
        <p:nvGrpSpPr>
          <p:cNvPr id="11" name="组合 10"/>
          <p:cNvGrpSpPr/>
          <p:nvPr/>
        </p:nvGrpSpPr>
        <p:grpSpPr>
          <a:xfrm>
            <a:off x="194310" y="768350"/>
            <a:ext cx="4693285" cy="914400"/>
            <a:chOff x="306" y="1210"/>
            <a:chExt cx="7391" cy="1440"/>
          </a:xfrm>
        </p:grpSpPr>
        <p:sp>
          <p:nvSpPr>
            <p:cNvPr id="19488" name="文本框 6151"/>
            <p:cNvSpPr txBox="1"/>
            <p:nvPr/>
          </p:nvSpPr>
          <p:spPr>
            <a:xfrm>
              <a:off x="1623" y="1452"/>
              <a:ext cx="6074" cy="1016"/>
            </a:xfrm>
            <a:prstGeom prst="rect">
              <a:avLst/>
            </a:prstGeom>
            <a:noFill/>
            <a:ln w="9525">
              <a:noFill/>
            </a:ln>
          </p:spPr>
          <p:txBody>
            <a:bodyPr wrap="square">
              <a:spAutoFit/>
            </a:bodyPr>
            <a:p>
              <a:pPr>
                <a:defRPr/>
              </a:pPr>
              <a:r>
                <a:rPr lang="zh-CN" altLang="en-US" sz="3600" b="1" dirty="0">
                  <a:solidFill>
                    <a:srgbClr val="FF0000"/>
                  </a:solidFill>
                  <a:latin typeface="黑体" panose="02010609060101010101" charset="-122"/>
                  <a:ea typeface="黑体" panose="02010609060101010101" charset="-122"/>
                  <a:sym typeface="宋体" panose="02010600030101010101" pitchFamily="2" charset="-122"/>
                </a:rPr>
                <a:t>一、</a:t>
              </a:r>
              <a:r>
                <a:rPr lang="zh-CN" altLang="en-US" sz="3600" b="1" dirty="0">
                  <a:solidFill>
                    <a:srgbClr val="FF0000"/>
                  </a:solidFill>
                  <a:latin typeface="黑体" panose="02010609060101010101" charset="-122"/>
                  <a:ea typeface="黑体" panose="02010609060101010101" charset="-122"/>
                  <a:sym typeface="+mn-ea"/>
                </a:rPr>
                <a:t>伏安法测电阻</a:t>
              </a:r>
              <a:endParaRPr lang="zh-CN" altLang="en-US" sz="3600" b="1" dirty="0">
                <a:solidFill>
                  <a:srgbClr val="FF0000"/>
                </a:solidFill>
                <a:latin typeface="黑体" panose="02010609060101010101" charset="-122"/>
                <a:ea typeface="黑体" panose="02010609060101010101" charset="-122"/>
                <a:sym typeface="宋体" panose="02010600030101010101" pitchFamily="2" charset="-122"/>
              </a:endParaRPr>
            </a:p>
          </p:txBody>
        </p:sp>
        <p:pic>
          <p:nvPicPr>
            <p:cNvPr id="10" name="图片 9" descr="19966091"/>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06" y="1210"/>
              <a:ext cx="1440" cy="1440"/>
            </a:xfrm>
            <a:prstGeom prst="rect">
              <a:avLst/>
            </a:prstGeom>
          </p:spPr>
        </p:pic>
      </p:grpSp>
      <p:sp>
        <p:nvSpPr>
          <p:cNvPr id="8194" name="Text Box 2"/>
          <p:cNvSpPr txBox="1">
            <a:spLocks noChangeArrowheads="1"/>
          </p:cNvSpPr>
          <p:nvPr/>
        </p:nvSpPr>
        <p:spPr bwMode="auto">
          <a:xfrm>
            <a:off x="2339975" y="1787525"/>
            <a:ext cx="5623560" cy="485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lnSpc>
                <a:spcPct val="80000"/>
              </a:lnSpc>
              <a:spcBef>
                <a:spcPct val="20000"/>
              </a:spcBef>
            </a:pPr>
            <a:r>
              <a:rPr lang="zh-CN" altLang="en-US" sz="3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用电压表、电流表间接测电阻 </a:t>
            </a:r>
            <a:endParaRPr lang="zh-CN" altLang="en-US" sz="3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grpSp>
        <p:nvGrpSpPr>
          <p:cNvPr id="2" name="Group 4"/>
          <p:cNvGrpSpPr>
            <a:grpSpLocks noChangeAspect="1"/>
          </p:cNvGrpSpPr>
          <p:nvPr/>
        </p:nvGrpSpPr>
        <p:grpSpPr bwMode="auto">
          <a:xfrm>
            <a:off x="388938" y="4434840"/>
            <a:ext cx="8377237" cy="2159000"/>
            <a:chOff x="0" y="0"/>
            <a:chExt cx="5277" cy="1360"/>
          </a:xfrm>
        </p:grpSpPr>
        <p:pic>
          <p:nvPicPr>
            <p:cNvPr id="8196" name="Picture 14" descr="H:\2\人教教参资源\九\图\蓄电池.jpg"/>
            <p:cNvPicPr>
              <a:picLocks noChangeAspect="1" noChangeArrowheads="1"/>
            </p:cNvPicPr>
            <p:nvPr/>
          </p:nvPicPr>
          <p:blipFill>
            <a:blip r:embed="rId5" cstate="email"/>
            <a:srcRect/>
            <a:stretch>
              <a:fillRect/>
            </a:stretch>
          </p:blipFill>
          <p:spPr bwMode="auto">
            <a:xfrm>
              <a:off x="0" y="90"/>
              <a:ext cx="1229" cy="1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3" descr="H:\2\人教教参资源\九\图\铡刀开关.JPG"/>
            <p:cNvPicPr>
              <a:picLocks noChangeAspect="1" noChangeArrowheads="1"/>
            </p:cNvPicPr>
            <p:nvPr/>
          </p:nvPicPr>
          <p:blipFill>
            <a:blip r:embed="rId6" cstate="email"/>
            <a:srcRect/>
            <a:stretch>
              <a:fillRect/>
            </a:stretch>
          </p:blipFill>
          <p:spPr bwMode="auto">
            <a:xfrm>
              <a:off x="4313" y="0"/>
              <a:ext cx="862" cy="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8" name="Picture 6" descr="H:\2\人教教参资源\九\图\电流表.JPG"/>
            <p:cNvPicPr>
              <a:picLocks noChangeAspect="1" noChangeArrowheads="1"/>
            </p:cNvPicPr>
            <p:nvPr/>
          </p:nvPicPr>
          <p:blipFill>
            <a:blip r:embed="rId7" cstate="email"/>
            <a:srcRect/>
            <a:stretch>
              <a:fillRect/>
            </a:stretch>
          </p:blipFill>
          <p:spPr bwMode="auto">
            <a:xfrm>
              <a:off x="1989" y="249"/>
              <a:ext cx="805" cy="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9" name="Picture 7" descr="H:\2\人教教参资源\九\图\电压表.JPG"/>
            <p:cNvPicPr>
              <a:picLocks noChangeAspect="1" noChangeArrowheads="1"/>
            </p:cNvPicPr>
            <p:nvPr/>
          </p:nvPicPr>
          <p:blipFill>
            <a:blip r:embed="rId8" cstate="email"/>
            <a:srcRect/>
            <a:stretch>
              <a:fillRect/>
            </a:stretch>
          </p:blipFill>
          <p:spPr bwMode="auto">
            <a:xfrm>
              <a:off x="979" y="226"/>
              <a:ext cx="981" cy="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0" name="图片 7" descr="导线.jpg"/>
            <p:cNvPicPr>
              <a:picLocks noChangeAspect="1" noChangeArrowheads="1"/>
            </p:cNvPicPr>
            <p:nvPr/>
          </p:nvPicPr>
          <p:blipFill>
            <a:blip r:embed="rId9" cstate="email">
              <a:lum bright="30000" contrast="30000"/>
            </a:blip>
            <a:srcRect/>
            <a:stretch>
              <a:fillRect/>
            </a:stretch>
          </p:blipFill>
          <p:spPr bwMode="auto">
            <a:xfrm rot="5400000">
              <a:off x="4395" y="479"/>
              <a:ext cx="703" cy="1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1" name="Picture 12" descr="H:\2\人教教参资源\九\图\电阻3.jpg"/>
            <p:cNvPicPr>
              <a:picLocks noChangeAspect="1" noChangeArrowheads="1"/>
            </p:cNvPicPr>
            <p:nvPr/>
          </p:nvPicPr>
          <p:blipFill>
            <a:blip r:embed="rId10" cstate="email"/>
            <a:srcRect/>
            <a:stretch>
              <a:fillRect/>
            </a:stretch>
          </p:blipFill>
          <p:spPr bwMode="auto">
            <a:xfrm>
              <a:off x="3134" y="884"/>
              <a:ext cx="862" cy="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 name="Picture 11" descr="无标题"/>
            <p:cNvPicPr>
              <a:picLocks noChangeAspect="1" noChangeArrowheads="1"/>
            </p:cNvPicPr>
            <p:nvPr/>
          </p:nvPicPr>
          <p:blipFill>
            <a:blip r:embed="rId11" cstate="email"/>
            <a:srcRect/>
            <a:stretch>
              <a:fillRect/>
            </a:stretch>
          </p:blipFill>
          <p:spPr bwMode="auto">
            <a:xfrm>
              <a:off x="2907" y="113"/>
              <a:ext cx="1333" cy="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5853" name="Rectangle 13"/>
          <p:cNvSpPr>
            <a:spLocks noChangeArrowheads="1"/>
          </p:cNvSpPr>
          <p:nvPr/>
        </p:nvSpPr>
        <p:spPr bwMode="auto">
          <a:xfrm>
            <a:off x="2339975" y="3402330"/>
            <a:ext cx="6420485" cy="1124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lnSpc>
                <a:spcPct val="120000"/>
              </a:lnSpc>
            </a:pPr>
            <a:r>
              <a:rPr lang="zh-CN" altLang="en-US" sz="2800" b="1" dirty="0">
                <a:solidFill>
                  <a:srgbClr val="FF0000"/>
                </a:solidFill>
                <a:latin typeface="Times New Roman" panose="02020603050405020304" pitchFamily="18" charset="0"/>
                <a:ea typeface="楷体" panose="02010609060101010101" pitchFamily="49" charset="-122"/>
              </a:rPr>
              <a:t>电源、电压表、电流表、滑动变阻器、</a:t>
            </a:r>
            <a:endParaRPr lang="zh-CN" altLang="en-US" sz="2800" b="1" dirty="0">
              <a:solidFill>
                <a:srgbClr val="FF0000"/>
              </a:solidFill>
              <a:latin typeface="Times New Roman" panose="02020603050405020304" pitchFamily="18" charset="0"/>
              <a:ea typeface="楷体" panose="02010609060101010101" pitchFamily="49" charset="-122"/>
            </a:endParaRPr>
          </a:p>
          <a:p>
            <a:pPr eaLnBrk="0" hangingPunct="0">
              <a:lnSpc>
                <a:spcPct val="120000"/>
              </a:lnSpc>
            </a:pPr>
            <a:r>
              <a:rPr lang="zh-CN" altLang="en-US" sz="2800" b="1" dirty="0">
                <a:solidFill>
                  <a:srgbClr val="FF0000"/>
                </a:solidFill>
                <a:latin typeface="Times New Roman" panose="02020603050405020304" pitchFamily="18" charset="0"/>
                <a:ea typeface="楷体" panose="02010609060101010101" pitchFamily="49" charset="-122"/>
              </a:rPr>
              <a:t>开关、导线、待测电阻。</a:t>
            </a:r>
            <a:endParaRPr lang="zh-CN" altLang="en-US" sz="2800" b="1" dirty="0">
              <a:solidFill>
                <a:srgbClr val="FF0000"/>
              </a:solidFill>
              <a:latin typeface="Times New Roman" panose="02020603050405020304" pitchFamily="18" charset="0"/>
              <a:ea typeface="楷体" panose="02010609060101010101" pitchFamily="49" charset="-122"/>
            </a:endParaRPr>
          </a:p>
        </p:txBody>
      </p:sp>
      <p:sp>
        <p:nvSpPr>
          <p:cNvPr id="8205" name="Rectangle 2"/>
          <p:cNvSpPr>
            <a:spLocks noChangeArrowheads="1"/>
          </p:cNvSpPr>
          <p:nvPr/>
        </p:nvSpPr>
        <p:spPr bwMode="auto">
          <a:xfrm>
            <a:off x="440690" y="1694498"/>
            <a:ext cx="2024063" cy="521970"/>
          </a:xfrm>
          <a:prstGeom prst="rect">
            <a:avLst/>
          </a:prstGeom>
          <a:noFill/>
          <a:ln>
            <a:noFill/>
          </a:ln>
          <a:extLst>
            <a:ext uri="{909E8E84-426E-40DD-AFC4-6F175D3DCCD1}">
              <a14:hiddenFill xmlns:a14="http://schemas.microsoft.com/office/drawing/2010/main">
                <a:gradFill rotWithShape="0">
                  <a:gsLst>
                    <a:gs pos="0">
                      <a:srgbClr val="D1E8FF"/>
                    </a:gs>
                    <a:gs pos="100000">
                      <a:srgbClr val="99CCFF"/>
                    </a:gs>
                  </a:gsLst>
                  <a:lin ang="5400000" scaled="1"/>
                </a:gradFill>
              </a14:hiddenFill>
            </a:ext>
            <a:ext uri="{91240B29-F687-4F45-9708-019B960494DF}">
              <a14:hiddenLine xmlns:a14="http://schemas.microsoft.com/office/drawing/2010/main" w="19050">
                <a:solidFill>
                  <a:schemeClr val="tx2"/>
                </a:solidFill>
                <a:miter lim="800000"/>
                <a:headEnd/>
                <a:tailEnd/>
              </a14:hiddenLine>
            </a:ext>
          </a:extLst>
        </p:spPr>
        <p:txBody>
          <a:bodyPr>
            <a:spAutoFit/>
          </a:bodyPr>
          <a:lstStyle/>
          <a:p>
            <a:pPr algn="ctr"/>
            <a:r>
              <a:rPr lang="zh-CN" altLang="en-US" sz="2800" b="1" dirty="0">
                <a:latin typeface="黑体" panose="02010609060101010101" charset="-122"/>
                <a:ea typeface="黑体" panose="02010609060101010101" charset="-122"/>
              </a:rPr>
              <a:t>实验目的</a:t>
            </a:r>
            <a:endParaRPr lang="zh-CN" altLang="en-US" sz="2800" b="1" dirty="0">
              <a:latin typeface="黑体" panose="02010609060101010101" charset="-122"/>
              <a:ea typeface="黑体" panose="02010609060101010101" charset="-122"/>
            </a:endParaRPr>
          </a:p>
        </p:txBody>
      </p:sp>
      <p:sp>
        <p:nvSpPr>
          <p:cNvPr id="8206" name="Rectangle 2"/>
          <p:cNvSpPr>
            <a:spLocks noChangeArrowheads="1"/>
          </p:cNvSpPr>
          <p:nvPr/>
        </p:nvSpPr>
        <p:spPr bwMode="auto">
          <a:xfrm>
            <a:off x="440690" y="2486660"/>
            <a:ext cx="2024063" cy="538163"/>
          </a:xfrm>
          <a:prstGeom prst="rect">
            <a:avLst/>
          </a:prstGeom>
          <a:noFill/>
          <a:ln>
            <a:noFill/>
          </a:ln>
          <a:extLst>
            <a:ext uri="{909E8E84-426E-40DD-AFC4-6F175D3DCCD1}">
              <a14:hiddenFill xmlns:a14="http://schemas.microsoft.com/office/drawing/2010/main">
                <a:gradFill rotWithShape="0">
                  <a:gsLst>
                    <a:gs pos="0">
                      <a:srgbClr val="D1E8FF"/>
                    </a:gs>
                    <a:gs pos="100000">
                      <a:srgbClr val="99CCFF"/>
                    </a:gs>
                  </a:gsLst>
                  <a:lin ang="5400000" scaled="1"/>
                </a:gradFill>
              </a14:hiddenFill>
            </a:ext>
            <a:ext uri="{91240B29-F687-4F45-9708-019B960494DF}">
              <a14:hiddenLine xmlns:a14="http://schemas.microsoft.com/office/drawing/2010/main" w="19050">
                <a:solidFill>
                  <a:schemeClr val="tx2"/>
                </a:solidFill>
                <a:miter lim="800000"/>
                <a:headEnd/>
                <a:tailEnd/>
              </a14:hiddenLine>
            </a:ext>
          </a:extLst>
        </p:spPr>
        <p:txBody>
          <a:bodyPr>
            <a:spAutoFit/>
          </a:bodyPr>
          <a:lstStyle/>
          <a:p>
            <a:pPr algn="ctr"/>
            <a:r>
              <a:rPr lang="zh-CN" altLang="en-US" sz="2800" b="1" dirty="0">
                <a:latin typeface="黑体" panose="02010609060101010101" charset="-122"/>
                <a:ea typeface="黑体" panose="02010609060101010101" charset="-122"/>
              </a:rPr>
              <a:t>实验原理</a:t>
            </a:r>
            <a:endParaRPr lang="zh-CN" altLang="en-US" sz="2800" b="1" dirty="0">
              <a:latin typeface="黑体" panose="02010609060101010101" charset="-122"/>
              <a:ea typeface="黑体" panose="02010609060101010101" charset="-122"/>
            </a:endParaRPr>
          </a:p>
        </p:txBody>
      </p:sp>
      <p:sp>
        <p:nvSpPr>
          <p:cNvPr id="8207" name="Rectangle 2"/>
          <p:cNvSpPr>
            <a:spLocks noChangeArrowheads="1"/>
          </p:cNvSpPr>
          <p:nvPr/>
        </p:nvSpPr>
        <p:spPr bwMode="auto">
          <a:xfrm>
            <a:off x="440690" y="3567748"/>
            <a:ext cx="2024063" cy="538162"/>
          </a:xfrm>
          <a:prstGeom prst="rect">
            <a:avLst/>
          </a:prstGeom>
          <a:noFill/>
          <a:ln>
            <a:noFill/>
          </a:ln>
          <a:extLst>
            <a:ext uri="{909E8E84-426E-40DD-AFC4-6F175D3DCCD1}">
              <a14:hiddenFill xmlns:a14="http://schemas.microsoft.com/office/drawing/2010/main">
                <a:gradFill rotWithShape="0">
                  <a:gsLst>
                    <a:gs pos="0">
                      <a:srgbClr val="D1E8FF"/>
                    </a:gs>
                    <a:gs pos="100000">
                      <a:srgbClr val="99CCFF"/>
                    </a:gs>
                  </a:gsLst>
                  <a:lin ang="5400000" scaled="1"/>
                </a:gradFill>
              </a14:hiddenFill>
            </a:ext>
            <a:ext uri="{91240B29-F687-4F45-9708-019B960494DF}">
              <a14:hiddenLine xmlns:a14="http://schemas.microsoft.com/office/drawing/2010/main" w="19050">
                <a:solidFill>
                  <a:schemeClr val="tx2"/>
                </a:solidFill>
                <a:miter lim="800000"/>
                <a:headEnd/>
                <a:tailEnd/>
              </a14:hiddenLine>
            </a:ext>
          </a:extLst>
        </p:spPr>
        <p:txBody>
          <a:bodyPr>
            <a:spAutoFit/>
          </a:bodyPr>
          <a:lstStyle/>
          <a:p>
            <a:pPr algn="ctr"/>
            <a:r>
              <a:rPr lang="zh-CN" altLang="en-US" sz="2800" b="1" dirty="0">
                <a:latin typeface="黑体" panose="02010609060101010101" charset="-122"/>
                <a:ea typeface="黑体" panose="02010609060101010101" charset="-122"/>
              </a:rPr>
              <a:t>实验器材</a:t>
            </a:r>
            <a:endParaRPr lang="zh-CN" altLang="en-US" sz="2800" b="1" dirty="0">
              <a:latin typeface="黑体" panose="02010609060101010101" charset="-122"/>
              <a:ea typeface="黑体" panose="02010609060101010101" charset="-122"/>
            </a:endParaRPr>
          </a:p>
        </p:txBody>
      </p:sp>
      <p:grpSp>
        <p:nvGrpSpPr>
          <p:cNvPr id="8208" name="Group 29"/>
          <p:cNvGrpSpPr/>
          <p:nvPr/>
        </p:nvGrpSpPr>
        <p:grpSpPr bwMode="auto">
          <a:xfrm>
            <a:off x="2466658" y="2282825"/>
            <a:ext cx="1079500" cy="946150"/>
            <a:chOff x="408" y="3809"/>
            <a:chExt cx="680" cy="596"/>
          </a:xfrm>
        </p:grpSpPr>
        <p:sp>
          <p:nvSpPr>
            <p:cNvPr id="8209" name="Rectangle 30"/>
            <p:cNvSpPr>
              <a:spLocks noChangeArrowheads="1"/>
            </p:cNvSpPr>
            <p:nvPr/>
          </p:nvSpPr>
          <p:spPr bwMode="auto">
            <a:xfrm>
              <a:off x="408" y="3945"/>
              <a:ext cx="68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R</a:t>
              </a:r>
              <a:r>
                <a:rPr lang="en-US" altLang="zh-CN"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8210" name="Rectangle 31"/>
            <p:cNvSpPr>
              <a:spLocks noChangeArrowheads="1"/>
            </p:cNvSpPr>
            <p:nvPr/>
          </p:nvSpPr>
          <p:spPr bwMode="auto">
            <a:xfrm>
              <a:off x="793" y="3809"/>
              <a:ext cx="278" cy="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U</a:t>
              </a:r>
              <a:endParaRPr lang="en-US" altLang="zh-CN" sz="28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a:p>
              <a:r>
                <a:rPr lang="en-US" altLang="zh-CN" sz="28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I</a:t>
              </a:r>
              <a:endParaRPr lang="en-US" altLang="zh-CN" sz="28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8211" name="Line 32"/>
            <p:cNvSpPr>
              <a:spLocks noChangeShapeType="1"/>
            </p:cNvSpPr>
            <p:nvPr/>
          </p:nvSpPr>
          <p:spPr bwMode="auto">
            <a:xfrm>
              <a:off x="793" y="4104"/>
              <a:ext cx="273" cy="0"/>
            </a:xfrm>
            <a:prstGeom prst="line">
              <a:avLst/>
            </a:prstGeom>
            <a:noFill/>
            <a:ln w="2540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ppt_x</p:attrName>
                                        </p:attrNameLst>
                                      </p:cBhvr>
                                      <p:tavLst>
                                        <p:tav tm="0">
                                          <p:val>
                                            <p:strVal val="#ppt_x-#ppt_w*1.125000"/>
                                          </p:val>
                                        </p:tav>
                                        <p:tav tm="100000">
                                          <p:val>
                                            <p:strVal val="#ppt_x"/>
                                          </p:val>
                                        </p:tav>
                                      </p:tavLst>
                                    </p:anim>
                                    <p:animEffect transition="in" filter="wipe(right)">
                                      <p:cBhvr>
                                        <p:cTn id="8" dur="500"/>
                                        <p:tgtEl>
                                          <p:spTgt spid="11"/>
                                        </p:tgtEl>
                                      </p:cBhvr>
                                    </p:animEffect>
                                  </p:childTnLst>
                                </p:cTn>
                              </p:par>
                            </p:childTnLst>
                          </p:cTn>
                        </p:par>
                        <p:par>
                          <p:cTn id="9" fill="hold">
                            <p:stCondLst>
                              <p:cond delay="500"/>
                            </p:stCondLst>
                            <p:childTnLst>
                              <p:par>
                                <p:cTn id="10" presetID="1"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8205"/>
                                        </p:tgtEl>
                                        <p:attrNameLst>
                                          <p:attrName>style.visibility</p:attrName>
                                        </p:attrNameLst>
                                      </p:cBhvr>
                                      <p:to>
                                        <p:strVal val="visible"/>
                                      </p:to>
                                    </p:set>
                                    <p:animEffect transition="in" filter="blinds(horizontal)">
                                      <p:cBhvr>
                                        <p:cTn id="16" dur="500"/>
                                        <p:tgtEl>
                                          <p:spTgt spid="8205"/>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8194"/>
                                        </p:tgtEl>
                                        <p:attrNameLst>
                                          <p:attrName>style.visibility</p:attrName>
                                        </p:attrNameLst>
                                      </p:cBhvr>
                                      <p:to>
                                        <p:strVal val="visible"/>
                                      </p:to>
                                    </p:set>
                                    <p:animEffect transition="in" filter="blinds(horizontal)">
                                      <p:cBhvr>
                                        <p:cTn id="21" dur="500"/>
                                        <p:tgtEl>
                                          <p:spTgt spid="8194"/>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8206"/>
                                        </p:tgtEl>
                                        <p:attrNameLst>
                                          <p:attrName>style.visibility</p:attrName>
                                        </p:attrNameLst>
                                      </p:cBhvr>
                                      <p:to>
                                        <p:strVal val="visible"/>
                                      </p:to>
                                    </p:set>
                                    <p:animEffect transition="in" filter="blinds(horizontal)">
                                      <p:cBhvr>
                                        <p:cTn id="26" dur="500"/>
                                        <p:tgtEl>
                                          <p:spTgt spid="8206"/>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8208"/>
                                        </p:tgtEl>
                                        <p:attrNameLst>
                                          <p:attrName>style.visibility</p:attrName>
                                        </p:attrNameLst>
                                      </p:cBhvr>
                                      <p:to>
                                        <p:strVal val="visible"/>
                                      </p:to>
                                    </p:set>
                                    <p:animEffect transition="in" filter="blinds(horizontal)">
                                      <p:cBhvr>
                                        <p:cTn id="31" dur="500"/>
                                        <p:tgtEl>
                                          <p:spTgt spid="8208"/>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8207"/>
                                        </p:tgtEl>
                                        <p:attrNameLst>
                                          <p:attrName>style.visibility</p:attrName>
                                        </p:attrNameLst>
                                      </p:cBhvr>
                                      <p:to>
                                        <p:strVal val="visible"/>
                                      </p:to>
                                    </p:set>
                                    <p:animEffect transition="in" filter="blinds(horizontal)">
                                      <p:cBhvr>
                                        <p:cTn id="36" dur="500"/>
                                        <p:tgtEl>
                                          <p:spTgt spid="8207"/>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35853"/>
                                        </p:tgtEl>
                                        <p:attrNameLst>
                                          <p:attrName>style.visibility</p:attrName>
                                        </p:attrNameLst>
                                      </p:cBhvr>
                                      <p:to>
                                        <p:strVal val="visible"/>
                                      </p:to>
                                    </p:set>
                                    <p:animEffect transition="in" filter="blinds(horizontal)">
                                      <p:cBhvr>
                                        <p:cTn id="41" dur="500"/>
                                        <p:tgtEl>
                                          <p:spTgt spid="358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5" grpId="0"/>
      <p:bldP spid="8194" grpId="0"/>
      <p:bldP spid="8206" grpId="0"/>
      <p:bldP spid="8207" grpId="0"/>
      <p:bldP spid="3585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67945" y="88900"/>
            <a:ext cx="2610485" cy="833120"/>
            <a:chOff x="205" y="140"/>
            <a:chExt cx="4111" cy="1312"/>
          </a:xfrm>
        </p:grpSpPr>
        <p:pic>
          <p:nvPicPr>
            <p:cNvPr id="5" name="图形 7"/>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05" y="140"/>
              <a:ext cx="1312" cy="1312"/>
            </a:xfrm>
            <a:prstGeom prst="rect">
              <a:avLst/>
            </a:prstGeom>
          </p:spPr>
        </p:pic>
        <p:sp>
          <p:nvSpPr>
            <p:cNvPr id="6" name="文本框 5"/>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grpSp>
        <p:nvGrpSpPr>
          <p:cNvPr id="2" name="Group 2"/>
          <p:cNvGrpSpPr/>
          <p:nvPr/>
        </p:nvGrpSpPr>
        <p:grpSpPr bwMode="auto">
          <a:xfrm>
            <a:off x="452438" y="2634298"/>
            <a:ext cx="2970212" cy="2590800"/>
            <a:chOff x="0" y="0"/>
            <a:chExt cx="1957" cy="1718"/>
          </a:xfrm>
        </p:grpSpPr>
        <p:sp>
          <p:nvSpPr>
            <p:cNvPr id="9219" name="Rectangle 3"/>
            <p:cNvSpPr>
              <a:spLocks noChangeArrowheads="1"/>
            </p:cNvSpPr>
            <p:nvPr/>
          </p:nvSpPr>
          <p:spPr bwMode="auto">
            <a:xfrm>
              <a:off x="158" y="161"/>
              <a:ext cx="1658" cy="858"/>
            </a:xfrm>
            <a:prstGeom prst="rect">
              <a:avLst/>
            </a:prstGeom>
            <a:noFill/>
            <a:ln w="28575">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p>
              <a:endParaRPr lang="zh-CN" altLang="zh-CN">
                <a:latin typeface="Comic Sans MS" panose="030F0702030302020204" pitchFamily="66" charset="0"/>
              </a:endParaRPr>
            </a:p>
          </p:txBody>
        </p:sp>
        <p:grpSp>
          <p:nvGrpSpPr>
            <p:cNvPr id="9220" name="Group 4"/>
            <p:cNvGrpSpPr/>
            <p:nvPr/>
          </p:nvGrpSpPr>
          <p:grpSpPr bwMode="auto">
            <a:xfrm>
              <a:off x="710" y="0"/>
              <a:ext cx="79" cy="321"/>
              <a:chOff x="0" y="0"/>
              <a:chExt cx="85" cy="340"/>
            </a:xfrm>
          </p:grpSpPr>
          <p:sp>
            <p:nvSpPr>
              <p:cNvPr id="9221" name="Rectangle 19"/>
              <p:cNvSpPr>
                <a:spLocks noChangeArrowheads="1"/>
              </p:cNvSpPr>
              <p:nvPr/>
            </p:nvSpPr>
            <p:spPr bwMode="auto">
              <a:xfrm>
                <a:off x="0" y="113"/>
                <a:ext cx="85" cy="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Comic Sans MS" panose="030F0702030302020204" pitchFamily="66" charset="0"/>
                </a:endParaRPr>
              </a:p>
            </p:txBody>
          </p:sp>
          <p:sp>
            <p:nvSpPr>
              <p:cNvPr id="9222" name="Line 20"/>
              <p:cNvSpPr>
                <a:spLocks noChangeShapeType="1"/>
              </p:cNvSpPr>
              <p:nvPr/>
            </p:nvSpPr>
            <p:spPr bwMode="auto">
              <a:xfrm>
                <a:off x="0" y="0"/>
                <a:ext cx="0" cy="34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9223" name="Line 21"/>
              <p:cNvSpPr>
                <a:spLocks noChangeShapeType="1"/>
              </p:cNvSpPr>
              <p:nvPr/>
            </p:nvSpPr>
            <p:spPr bwMode="auto">
              <a:xfrm>
                <a:off x="85" y="85"/>
                <a:ext cx="0" cy="17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grpSp>
        <p:grpSp>
          <p:nvGrpSpPr>
            <p:cNvPr id="9224" name="Group 8"/>
            <p:cNvGrpSpPr/>
            <p:nvPr/>
          </p:nvGrpSpPr>
          <p:grpSpPr bwMode="auto">
            <a:xfrm>
              <a:off x="1316" y="80"/>
              <a:ext cx="263" cy="161"/>
              <a:chOff x="0" y="0"/>
              <a:chExt cx="256" cy="142"/>
            </a:xfrm>
          </p:grpSpPr>
          <p:sp>
            <p:nvSpPr>
              <p:cNvPr id="9225" name="Rectangle 15"/>
              <p:cNvSpPr>
                <a:spLocks noChangeArrowheads="1"/>
              </p:cNvSpPr>
              <p:nvPr/>
            </p:nvSpPr>
            <p:spPr bwMode="auto">
              <a:xfrm>
                <a:off x="29" y="0"/>
                <a:ext cx="226" cy="14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Comic Sans MS" panose="030F0702030302020204" pitchFamily="66" charset="0"/>
                </a:endParaRPr>
              </a:p>
            </p:txBody>
          </p:sp>
          <p:sp>
            <p:nvSpPr>
              <p:cNvPr id="9226" name="Line 16"/>
              <p:cNvSpPr>
                <a:spLocks noChangeShapeType="1"/>
              </p:cNvSpPr>
              <p:nvPr/>
            </p:nvSpPr>
            <p:spPr bwMode="auto">
              <a:xfrm flipV="1">
                <a:off x="29" y="0"/>
                <a:ext cx="227" cy="86"/>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9227" name="Oval 17"/>
              <p:cNvSpPr>
                <a:spLocks noChangeArrowheads="1"/>
              </p:cNvSpPr>
              <p:nvPr/>
            </p:nvSpPr>
            <p:spPr bwMode="auto">
              <a:xfrm>
                <a:off x="0" y="57"/>
                <a:ext cx="57" cy="56"/>
              </a:xfrm>
              <a:prstGeom prst="ellipse">
                <a:avLst/>
              </a:prstGeom>
              <a:solidFill>
                <a:srgbClr val="FFFFFF"/>
              </a:solidFill>
              <a:ln w="28575">
                <a:solidFill>
                  <a:schemeClr val="tx1"/>
                </a:solidFill>
                <a:round/>
              </a:ln>
            </p:spPr>
            <p:txBody>
              <a:bodyPr wrap="none" anchor="ctr"/>
              <a:lstStyle/>
              <a:p>
                <a:endParaRPr lang="zh-CN" altLang="zh-CN">
                  <a:latin typeface="Comic Sans MS" panose="030F0702030302020204" pitchFamily="66" charset="0"/>
                </a:endParaRPr>
              </a:p>
            </p:txBody>
          </p:sp>
        </p:grpSp>
        <p:sp>
          <p:nvSpPr>
            <p:cNvPr id="9228" name="Rectangle 178"/>
            <p:cNvSpPr>
              <a:spLocks noChangeArrowheads="1"/>
            </p:cNvSpPr>
            <p:nvPr/>
          </p:nvSpPr>
          <p:spPr bwMode="auto">
            <a:xfrm>
              <a:off x="482" y="964"/>
              <a:ext cx="366" cy="114"/>
            </a:xfrm>
            <a:prstGeom prst="rect">
              <a:avLst/>
            </a:prstGeom>
            <a:solidFill>
              <a:srgbClr val="FFFFFF"/>
            </a:solidFill>
            <a:ln w="28575">
              <a:solidFill>
                <a:schemeClr val="tx1"/>
              </a:solidFill>
              <a:miter lim="800000"/>
            </a:ln>
          </p:spPr>
          <p:txBody>
            <a:bodyPr wrap="none" anchor="ctr"/>
            <a:lstStyle/>
            <a:p>
              <a:endParaRPr lang="zh-CN" altLang="zh-CN">
                <a:latin typeface="Comic Sans MS" panose="030F0702030302020204" pitchFamily="66" charset="0"/>
              </a:endParaRPr>
            </a:p>
          </p:txBody>
        </p:sp>
        <p:grpSp>
          <p:nvGrpSpPr>
            <p:cNvPr id="9229" name="Group 13"/>
            <p:cNvGrpSpPr/>
            <p:nvPr/>
          </p:nvGrpSpPr>
          <p:grpSpPr bwMode="auto">
            <a:xfrm>
              <a:off x="1361" y="766"/>
              <a:ext cx="596" cy="312"/>
              <a:chOff x="0" y="0"/>
              <a:chExt cx="726" cy="363"/>
            </a:xfrm>
          </p:grpSpPr>
          <p:sp>
            <p:nvSpPr>
              <p:cNvPr id="9230" name="Rectangle 181"/>
              <p:cNvSpPr>
                <a:spLocks noChangeArrowheads="1"/>
              </p:cNvSpPr>
              <p:nvPr/>
            </p:nvSpPr>
            <p:spPr bwMode="auto">
              <a:xfrm>
                <a:off x="0" y="0"/>
                <a:ext cx="726" cy="3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Comic Sans MS" panose="030F0702030302020204" pitchFamily="66" charset="0"/>
                </a:endParaRPr>
              </a:p>
            </p:txBody>
          </p:sp>
          <p:sp>
            <p:nvSpPr>
              <p:cNvPr id="9231" name="Line 182"/>
              <p:cNvSpPr>
                <a:spLocks noChangeShapeType="1"/>
              </p:cNvSpPr>
              <p:nvPr/>
            </p:nvSpPr>
            <p:spPr bwMode="auto">
              <a:xfrm>
                <a:off x="227" y="0"/>
                <a:ext cx="317" cy="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9232" name="Line 183"/>
              <p:cNvSpPr>
                <a:spLocks noChangeShapeType="1"/>
              </p:cNvSpPr>
              <p:nvPr/>
            </p:nvSpPr>
            <p:spPr bwMode="auto">
              <a:xfrm>
                <a:off x="227" y="0"/>
                <a:ext cx="0" cy="227"/>
              </a:xfrm>
              <a:prstGeom prst="line">
                <a:avLst/>
              </a:prstGeom>
              <a:noFill/>
              <a:ln w="28575">
                <a:solidFill>
                  <a:schemeClr val="tx1"/>
                </a:solidFill>
                <a:round/>
                <a:tailEnd type="triangle" w="med" len="lg"/>
              </a:ln>
              <a:extLst>
                <a:ext uri="{909E8E84-426E-40DD-AFC4-6F175D3DCCD1}">
                  <a14:hiddenFill xmlns:a14="http://schemas.microsoft.com/office/drawing/2010/main">
                    <a:noFill/>
                  </a14:hiddenFill>
                </a:ext>
              </a:extLst>
            </p:spPr>
            <p:txBody>
              <a:bodyPr/>
              <a:lstStyle/>
              <a:p>
                <a:endParaRPr lang="zh-CN" altLang="en-US"/>
              </a:p>
            </p:txBody>
          </p:sp>
          <p:sp>
            <p:nvSpPr>
              <p:cNvPr id="9233" name="Rectangle 184"/>
              <p:cNvSpPr>
                <a:spLocks noChangeArrowheads="1"/>
              </p:cNvSpPr>
              <p:nvPr/>
            </p:nvSpPr>
            <p:spPr bwMode="auto">
              <a:xfrm>
                <a:off x="0" y="227"/>
                <a:ext cx="453" cy="136"/>
              </a:xfrm>
              <a:prstGeom prst="rect">
                <a:avLst/>
              </a:prstGeom>
              <a:solidFill>
                <a:srgbClr val="FFFFFF"/>
              </a:solidFill>
              <a:ln w="28575">
                <a:solidFill>
                  <a:schemeClr val="tx1"/>
                </a:solidFill>
                <a:miter lim="800000"/>
              </a:ln>
            </p:spPr>
            <p:txBody>
              <a:bodyPr wrap="none" anchor="ctr"/>
              <a:lstStyle/>
              <a:p>
                <a:endParaRPr lang="zh-CN" altLang="zh-CN">
                  <a:latin typeface="Comic Sans MS" panose="030F0702030302020204" pitchFamily="66" charset="0"/>
                </a:endParaRPr>
              </a:p>
            </p:txBody>
          </p:sp>
        </p:grpSp>
        <p:grpSp>
          <p:nvGrpSpPr>
            <p:cNvPr id="9234" name="Group 18"/>
            <p:cNvGrpSpPr/>
            <p:nvPr/>
          </p:nvGrpSpPr>
          <p:grpSpPr bwMode="auto">
            <a:xfrm>
              <a:off x="0" y="312"/>
              <a:ext cx="284" cy="344"/>
              <a:chOff x="0" y="0"/>
              <a:chExt cx="284" cy="344"/>
            </a:xfrm>
          </p:grpSpPr>
          <p:sp>
            <p:nvSpPr>
              <p:cNvPr id="9235" name="Oval 197"/>
              <p:cNvSpPr>
                <a:spLocks noChangeArrowheads="1"/>
              </p:cNvSpPr>
              <p:nvPr/>
            </p:nvSpPr>
            <p:spPr bwMode="auto">
              <a:xfrm>
                <a:off x="0" y="57"/>
                <a:ext cx="284" cy="283"/>
              </a:xfrm>
              <a:prstGeom prst="ellipse">
                <a:avLst/>
              </a:prstGeom>
              <a:solidFill>
                <a:srgbClr val="FFFFFF"/>
              </a:solidFill>
              <a:ln w="28575">
                <a:solidFill>
                  <a:schemeClr val="tx1"/>
                </a:solidFill>
                <a:round/>
              </a:ln>
            </p:spPr>
            <p:txBody>
              <a:bodyPr wrap="none" anchor="ctr"/>
              <a:lstStyle/>
              <a:p>
                <a:endParaRPr lang="zh-CN" altLang="zh-CN">
                  <a:latin typeface="Comic Sans MS" panose="030F0702030302020204" pitchFamily="66" charset="0"/>
                </a:endParaRPr>
              </a:p>
            </p:txBody>
          </p:sp>
          <p:sp>
            <p:nvSpPr>
              <p:cNvPr id="9236" name="Text Box 198"/>
              <p:cNvSpPr txBox="1">
                <a:spLocks noChangeArrowheads="1"/>
              </p:cNvSpPr>
              <p:nvPr/>
            </p:nvSpPr>
            <p:spPr bwMode="auto">
              <a:xfrm>
                <a:off x="0" y="0"/>
                <a:ext cx="260" cy="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b="1">
                    <a:latin typeface="Times New Roman" panose="02020603050405020304" pitchFamily="18" charset="0"/>
                  </a:rPr>
                  <a:t>A</a:t>
                </a:r>
                <a:endParaRPr lang="en-US" altLang="zh-CN" sz="2800" b="1">
                  <a:latin typeface="Times New Roman" panose="02020603050405020304" pitchFamily="18" charset="0"/>
                </a:endParaRPr>
              </a:p>
            </p:txBody>
          </p:sp>
        </p:grpSp>
        <p:grpSp>
          <p:nvGrpSpPr>
            <p:cNvPr id="9237" name="Group 21"/>
            <p:cNvGrpSpPr/>
            <p:nvPr/>
          </p:nvGrpSpPr>
          <p:grpSpPr bwMode="auto">
            <a:xfrm flipV="1">
              <a:off x="158" y="1018"/>
              <a:ext cx="974" cy="508"/>
              <a:chOff x="0" y="0"/>
              <a:chExt cx="1049" cy="538"/>
            </a:xfrm>
          </p:grpSpPr>
          <p:sp>
            <p:nvSpPr>
              <p:cNvPr id="9238" name="Line 7"/>
              <p:cNvSpPr>
                <a:spLocks noChangeShapeType="1"/>
              </p:cNvSpPr>
              <p:nvPr/>
            </p:nvSpPr>
            <p:spPr bwMode="auto">
              <a:xfrm>
                <a:off x="0" y="0"/>
                <a:ext cx="1049" cy="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9239" name="Line 8"/>
              <p:cNvSpPr>
                <a:spLocks noChangeShapeType="1"/>
              </p:cNvSpPr>
              <p:nvPr/>
            </p:nvSpPr>
            <p:spPr bwMode="auto">
              <a:xfrm>
                <a:off x="0" y="0"/>
                <a:ext cx="0" cy="538"/>
              </a:xfrm>
              <a:prstGeom prst="line">
                <a:avLst/>
              </a:prstGeom>
              <a:noFill/>
              <a:ln w="28575">
                <a:solidFill>
                  <a:schemeClr val="tx1"/>
                </a:solidFill>
                <a:rou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9240" name="Line 9"/>
              <p:cNvSpPr>
                <a:spLocks noChangeShapeType="1"/>
              </p:cNvSpPr>
              <p:nvPr/>
            </p:nvSpPr>
            <p:spPr bwMode="auto">
              <a:xfrm>
                <a:off x="1049" y="0"/>
                <a:ext cx="0" cy="538"/>
              </a:xfrm>
              <a:prstGeom prst="line">
                <a:avLst/>
              </a:prstGeom>
              <a:noFill/>
              <a:ln w="28575">
                <a:solidFill>
                  <a:schemeClr val="tx1"/>
                </a:solidFill>
                <a:round/>
                <a:tailEnd type="oval" w="med" len="med"/>
              </a:ln>
              <a:extLst>
                <a:ext uri="{909E8E84-426E-40DD-AFC4-6F175D3DCCD1}">
                  <a14:hiddenFill xmlns:a14="http://schemas.microsoft.com/office/drawing/2010/main">
                    <a:noFill/>
                  </a14:hiddenFill>
                </a:ext>
              </a:extLst>
            </p:spPr>
            <p:txBody>
              <a:bodyPr/>
              <a:lstStyle/>
              <a:p>
                <a:endParaRPr lang="zh-CN" altLang="en-US"/>
              </a:p>
            </p:txBody>
          </p:sp>
        </p:grpSp>
        <p:grpSp>
          <p:nvGrpSpPr>
            <p:cNvPr id="9241" name="Group 25"/>
            <p:cNvGrpSpPr/>
            <p:nvPr/>
          </p:nvGrpSpPr>
          <p:grpSpPr bwMode="auto">
            <a:xfrm>
              <a:off x="510" y="1374"/>
              <a:ext cx="284" cy="344"/>
              <a:chOff x="0" y="0"/>
              <a:chExt cx="284" cy="344"/>
            </a:xfrm>
          </p:grpSpPr>
          <p:sp>
            <p:nvSpPr>
              <p:cNvPr id="9242" name="Oval 190"/>
              <p:cNvSpPr>
                <a:spLocks noChangeArrowheads="1"/>
              </p:cNvSpPr>
              <p:nvPr/>
            </p:nvSpPr>
            <p:spPr bwMode="auto">
              <a:xfrm>
                <a:off x="0" y="16"/>
                <a:ext cx="284" cy="283"/>
              </a:xfrm>
              <a:prstGeom prst="ellipse">
                <a:avLst/>
              </a:prstGeom>
              <a:solidFill>
                <a:srgbClr val="FFFFFF"/>
              </a:solidFill>
              <a:ln w="28575">
                <a:solidFill>
                  <a:schemeClr val="tx1"/>
                </a:solidFill>
                <a:round/>
              </a:ln>
            </p:spPr>
            <p:txBody>
              <a:bodyPr wrap="none" anchor="ctr"/>
              <a:lstStyle/>
              <a:p>
                <a:endParaRPr lang="zh-CN" altLang="zh-CN">
                  <a:latin typeface="Comic Sans MS" panose="030F0702030302020204" pitchFamily="66" charset="0"/>
                </a:endParaRPr>
              </a:p>
            </p:txBody>
          </p:sp>
          <p:sp>
            <p:nvSpPr>
              <p:cNvPr id="9243" name="Text Box 191"/>
              <p:cNvSpPr txBox="1">
                <a:spLocks noChangeArrowheads="1"/>
              </p:cNvSpPr>
              <p:nvPr/>
            </p:nvSpPr>
            <p:spPr bwMode="auto">
              <a:xfrm>
                <a:off x="0" y="0"/>
                <a:ext cx="260" cy="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b="1">
                    <a:latin typeface="Times New Roman" panose="02020603050405020304" pitchFamily="18" charset="0"/>
                  </a:rPr>
                  <a:t>V</a:t>
                </a:r>
                <a:endParaRPr lang="en-US" altLang="zh-CN" sz="2800" b="1">
                  <a:latin typeface="Times New Roman" panose="02020603050405020304" pitchFamily="18" charset="0"/>
                </a:endParaRPr>
              </a:p>
            </p:txBody>
          </p:sp>
        </p:grpSp>
        <p:sp>
          <p:nvSpPr>
            <p:cNvPr id="9244" name="Text Box 4"/>
            <p:cNvSpPr txBox="1">
              <a:spLocks noChangeArrowheads="1"/>
            </p:cNvSpPr>
            <p:nvPr/>
          </p:nvSpPr>
          <p:spPr bwMode="auto">
            <a:xfrm>
              <a:off x="510" y="681"/>
              <a:ext cx="342" cy="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b="1" i="1">
                  <a:latin typeface="Times New Roman" panose="02020603050405020304" pitchFamily="18" charset="0"/>
                </a:rPr>
                <a:t>R</a:t>
              </a:r>
              <a:endParaRPr lang="en-US" altLang="zh-CN" sz="2800" b="1" i="1">
                <a:latin typeface="Times New Roman" panose="02020603050405020304" pitchFamily="18" charset="0"/>
              </a:endParaRPr>
            </a:p>
          </p:txBody>
        </p:sp>
        <p:sp>
          <p:nvSpPr>
            <p:cNvPr id="9245" name="Text Box 4"/>
            <p:cNvSpPr txBox="1">
              <a:spLocks noChangeArrowheads="1"/>
            </p:cNvSpPr>
            <p:nvPr/>
          </p:nvSpPr>
          <p:spPr bwMode="auto">
            <a:xfrm>
              <a:off x="1396" y="1152"/>
              <a:ext cx="505"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b="1" i="1">
                  <a:latin typeface="Times New Roman" panose="02020603050405020304" pitchFamily="18" charset="0"/>
                </a:rPr>
                <a:t>R'</a:t>
              </a:r>
              <a:endParaRPr lang="en-US" altLang="zh-CN" sz="2800" b="1" i="1">
                <a:latin typeface="Times New Roman" panose="02020603050405020304" pitchFamily="18" charset="0"/>
              </a:endParaRPr>
            </a:p>
          </p:txBody>
        </p:sp>
        <p:sp>
          <p:nvSpPr>
            <p:cNvPr id="9246" name="Text Box 116"/>
            <p:cNvSpPr txBox="1">
              <a:spLocks noChangeArrowheads="1"/>
            </p:cNvSpPr>
            <p:nvPr/>
          </p:nvSpPr>
          <p:spPr bwMode="auto">
            <a:xfrm>
              <a:off x="1361" y="199"/>
              <a:ext cx="226"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b="1">
                  <a:latin typeface="Times New Roman" panose="02020603050405020304" pitchFamily="18" charset="0"/>
                </a:rPr>
                <a:t>S</a:t>
              </a:r>
              <a:endParaRPr lang="en-US" altLang="zh-CN" sz="2800" b="1" baseline="-25000">
                <a:latin typeface="Times New Roman" panose="02020603050405020304" pitchFamily="18" charset="0"/>
              </a:endParaRPr>
            </a:p>
          </p:txBody>
        </p:sp>
      </p:grpSp>
      <p:grpSp>
        <p:nvGrpSpPr>
          <p:cNvPr id="9247" name="Group 31"/>
          <p:cNvGrpSpPr>
            <a:grpSpLocks noChangeAspect="1"/>
          </p:cNvGrpSpPr>
          <p:nvPr/>
        </p:nvGrpSpPr>
        <p:grpSpPr bwMode="auto">
          <a:xfrm>
            <a:off x="3836988" y="2131060"/>
            <a:ext cx="4811712" cy="4202113"/>
            <a:chOff x="0" y="0"/>
            <a:chExt cx="3031" cy="2647"/>
          </a:xfrm>
        </p:grpSpPr>
        <p:pic>
          <p:nvPicPr>
            <p:cNvPr id="9248" name="Picture 12" descr="H:\2\人教教参资源\九\图\电阻3.jpg"/>
            <p:cNvPicPr>
              <a:picLocks noChangeAspect="1" noChangeArrowheads="1"/>
            </p:cNvPicPr>
            <p:nvPr/>
          </p:nvPicPr>
          <p:blipFill>
            <a:blip r:embed="rId3" cstate="email"/>
            <a:srcRect/>
            <a:stretch>
              <a:fillRect/>
            </a:stretch>
          </p:blipFill>
          <p:spPr bwMode="auto">
            <a:xfrm>
              <a:off x="998" y="1293"/>
              <a:ext cx="683" cy="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249" name="Group 33"/>
            <p:cNvGrpSpPr>
              <a:grpSpLocks noChangeAspect="1"/>
            </p:cNvGrpSpPr>
            <p:nvPr/>
          </p:nvGrpSpPr>
          <p:grpSpPr bwMode="auto">
            <a:xfrm>
              <a:off x="0" y="0"/>
              <a:ext cx="3031" cy="2647"/>
              <a:chOff x="0" y="0"/>
              <a:chExt cx="3031" cy="2647"/>
            </a:xfrm>
          </p:grpSpPr>
          <p:pic>
            <p:nvPicPr>
              <p:cNvPr id="9250" name="Picture 34" descr="无标题"/>
              <p:cNvPicPr>
                <a:picLocks noChangeAspect="1" noChangeArrowheads="1"/>
              </p:cNvPicPr>
              <p:nvPr/>
            </p:nvPicPr>
            <p:blipFill>
              <a:blip r:embed="rId4" cstate="email"/>
              <a:srcRect/>
              <a:stretch>
                <a:fillRect/>
              </a:stretch>
            </p:blipFill>
            <p:spPr bwMode="auto">
              <a:xfrm>
                <a:off x="1870" y="1204"/>
                <a:ext cx="1161" cy="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51" name="Picture 3" descr="H:\2\人教教参资源\九\图\铡刀开关.JPG"/>
              <p:cNvPicPr>
                <a:picLocks noChangeAspect="1" noChangeArrowheads="1"/>
              </p:cNvPicPr>
              <p:nvPr/>
            </p:nvPicPr>
            <p:blipFill>
              <a:blip r:embed="rId5" cstate="email"/>
              <a:srcRect/>
              <a:stretch>
                <a:fillRect/>
              </a:stretch>
            </p:blipFill>
            <p:spPr bwMode="auto">
              <a:xfrm>
                <a:off x="1879" y="183"/>
                <a:ext cx="720" cy="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52" name="Picture 6" descr="H:\2\人教教参资源\九\图\电流表.JPG"/>
              <p:cNvPicPr>
                <a:picLocks noChangeAspect="1" noChangeArrowheads="1"/>
              </p:cNvPicPr>
              <p:nvPr/>
            </p:nvPicPr>
            <p:blipFill>
              <a:blip r:embed="rId6" cstate="email"/>
              <a:srcRect/>
              <a:stretch>
                <a:fillRect/>
              </a:stretch>
            </p:blipFill>
            <p:spPr bwMode="auto">
              <a:xfrm>
                <a:off x="0" y="920"/>
                <a:ext cx="670" cy="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53" name="Picture 7" descr="H:\2\人教教参资源\九\图\电压表.JPG"/>
              <p:cNvPicPr>
                <a:picLocks noChangeAspect="1" noChangeArrowheads="1"/>
              </p:cNvPicPr>
              <p:nvPr/>
            </p:nvPicPr>
            <p:blipFill>
              <a:blip r:embed="rId7" cstate="email"/>
              <a:srcRect/>
              <a:stretch>
                <a:fillRect/>
              </a:stretch>
            </p:blipFill>
            <p:spPr bwMode="auto">
              <a:xfrm>
                <a:off x="905" y="1827"/>
                <a:ext cx="807" cy="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54" name="Picture 14" descr="H:\2\人教教参资源\九\图\蓄电池.jpg"/>
              <p:cNvPicPr>
                <a:picLocks noChangeAspect="1" noChangeArrowheads="1"/>
              </p:cNvPicPr>
              <p:nvPr/>
            </p:nvPicPr>
            <p:blipFill>
              <a:blip r:embed="rId8" cstate="email"/>
              <a:srcRect/>
              <a:stretch>
                <a:fillRect/>
              </a:stretch>
            </p:blipFill>
            <p:spPr bwMode="auto">
              <a:xfrm>
                <a:off x="730" y="0"/>
                <a:ext cx="984" cy="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11" name="Group 39"/>
          <p:cNvGrpSpPr/>
          <p:nvPr/>
        </p:nvGrpSpPr>
        <p:grpSpPr bwMode="auto">
          <a:xfrm>
            <a:off x="3729038" y="2383473"/>
            <a:ext cx="4873625" cy="3702050"/>
            <a:chOff x="0" y="0"/>
            <a:chExt cx="3070" cy="2332"/>
          </a:xfrm>
        </p:grpSpPr>
        <p:sp>
          <p:nvSpPr>
            <p:cNvPr id="9256" name="未知"/>
            <p:cNvSpPr/>
            <p:nvPr/>
          </p:nvSpPr>
          <p:spPr bwMode="auto">
            <a:xfrm>
              <a:off x="1446" y="0"/>
              <a:ext cx="684" cy="460"/>
            </a:xfrm>
            <a:custGeom>
              <a:avLst/>
              <a:gdLst>
                <a:gd name="T0" fmla="*/ 0 w 684"/>
                <a:gd name="T1" fmla="*/ 52 h 460"/>
                <a:gd name="T2" fmla="*/ 240 w 684"/>
                <a:gd name="T3" fmla="*/ 34 h 460"/>
                <a:gd name="T4" fmla="*/ 404 w 684"/>
                <a:gd name="T5" fmla="*/ 253 h 460"/>
                <a:gd name="T6" fmla="*/ 595 w 684"/>
                <a:gd name="T7" fmla="*/ 445 h 460"/>
                <a:gd name="T8" fmla="*/ 684 w 684"/>
                <a:gd name="T9" fmla="*/ 345 h 460"/>
                <a:gd name="T10" fmla="*/ 0 60000 65536"/>
                <a:gd name="T11" fmla="*/ 0 60000 65536"/>
                <a:gd name="T12" fmla="*/ 0 60000 65536"/>
                <a:gd name="T13" fmla="*/ 0 60000 65536"/>
                <a:gd name="T14" fmla="*/ 0 60000 65536"/>
                <a:gd name="T15" fmla="*/ 0 w 684"/>
                <a:gd name="T16" fmla="*/ 0 h 460"/>
                <a:gd name="T17" fmla="*/ 684 w 684"/>
                <a:gd name="T18" fmla="*/ 460 h 460"/>
              </a:gdLst>
              <a:ahLst/>
              <a:cxnLst>
                <a:cxn ang="T10">
                  <a:pos x="T0" y="T1"/>
                </a:cxn>
                <a:cxn ang="T11">
                  <a:pos x="T2" y="T3"/>
                </a:cxn>
                <a:cxn ang="T12">
                  <a:pos x="T4" y="T5"/>
                </a:cxn>
                <a:cxn ang="T13">
                  <a:pos x="T6" y="T7"/>
                </a:cxn>
                <a:cxn ang="T14">
                  <a:pos x="T8" y="T9"/>
                </a:cxn>
              </a:cxnLst>
              <a:rect l="T15" t="T16" r="T17" b="T18"/>
              <a:pathLst>
                <a:path w="684" h="460">
                  <a:moveTo>
                    <a:pt x="0" y="52"/>
                  </a:moveTo>
                  <a:cubicBezTo>
                    <a:pt x="39" y="49"/>
                    <a:pt x="173" y="0"/>
                    <a:pt x="240" y="34"/>
                  </a:cubicBezTo>
                  <a:cubicBezTo>
                    <a:pt x="308" y="68"/>
                    <a:pt x="345" y="184"/>
                    <a:pt x="404" y="253"/>
                  </a:cubicBezTo>
                  <a:cubicBezTo>
                    <a:pt x="463" y="321"/>
                    <a:pt x="548" y="430"/>
                    <a:pt x="595" y="445"/>
                  </a:cubicBezTo>
                  <a:cubicBezTo>
                    <a:pt x="642" y="460"/>
                    <a:pt x="666" y="366"/>
                    <a:pt x="684" y="345"/>
                  </a:cubicBezTo>
                </a:path>
              </a:pathLst>
            </a:custGeom>
            <a:noFill/>
            <a:ln w="28575" cmpd="sng">
              <a:solidFill>
                <a:schemeClr val="accent2"/>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9257" name="未知"/>
            <p:cNvSpPr/>
            <p:nvPr/>
          </p:nvSpPr>
          <p:spPr bwMode="auto">
            <a:xfrm>
              <a:off x="2541" y="339"/>
              <a:ext cx="529" cy="860"/>
            </a:xfrm>
            <a:custGeom>
              <a:avLst/>
              <a:gdLst>
                <a:gd name="T0" fmla="*/ 0 w 529"/>
                <a:gd name="T1" fmla="*/ 26 h 860"/>
                <a:gd name="T2" fmla="*/ 243 w 529"/>
                <a:gd name="T3" fmla="*/ 71 h 860"/>
                <a:gd name="T4" fmla="*/ 487 w 529"/>
                <a:gd name="T5" fmla="*/ 454 h 860"/>
                <a:gd name="T6" fmla="*/ 496 w 529"/>
                <a:gd name="T7" fmla="*/ 860 h 860"/>
                <a:gd name="T8" fmla="*/ 0 60000 65536"/>
                <a:gd name="T9" fmla="*/ 0 60000 65536"/>
                <a:gd name="T10" fmla="*/ 0 60000 65536"/>
                <a:gd name="T11" fmla="*/ 0 60000 65536"/>
                <a:gd name="T12" fmla="*/ 0 w 529"/>
                <a:gd name="T13" fmla="*/ 0 h 860"/>
                <a:gd name="T14" fmla="*/ 529 w 529"/>
                <a:gd name="T15" fmla="*/ 860 h 860"/>
              </a:gdLst>
              <a:ahLst/>
              <a:cxnLst>
                <a:cxn ang="T8">
                  <a:pos x="T0" y="T1"/>
                </a:cxn>
                <a:cxn ang="T9">
                  <a:pos x="T2" y="T3"/>
                </a:cxn>
                <a:cxn ang="T10">
                  <a:pos x="T4" y="T5"/>
                </a:cxn>
                <a:cxn ang="T11">
                  <a:pos x="T6" y="T7"/>
                </a:cxn>
              </a:cxnLst>
              <a:rect l="T12" t="T13" r="T14" b="T15"/>
              <a:pathLst>
                <a:path w="529" h="860">
                  <a:moveTo>
                    <a:pt x="0" y="26"/>
                  </a:moveTo>
                  <a:cubicBezTo>
                    <a:pt x="42" y="33"/>
                    <a:pt x="162" y="0"/>
                    <a:pt x="243" y="71"/>
                  </a:cubicBezTo>
                  <a:cubicBezTo>
                    <a:pt x="324" y="142"/>
                    <a:pt x="445" y="323"/>
                    <a:pt x="487" y="454"/>
                  </a:cubicBezTo>
                  <a:cubicBezTo>
                    <a:pt x="529" y="585"/>
                    <a:pt x="494" y="776"/>
                    <a:pt x="496" y="860"/>
                  </a:cubicBezTo>
                </a:path>
              </a:pathLst>
            </a:custGeom>
            <a:noFill/>
            <a:ln w="28575" cmpd="sng">
              <a:solidFill>
                <a:schemeClr val="accent2"/>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9258" name="未知"/>
            <p:cNvSpPr/>
            <p:nvPr/>
          </p:nvSpPr>
          <p:spPr bwMode="auto">
            <a:xfrm>
              <a:off x="1660" y="1299"/>
              <a:ext cx="593" cy="403"/>
            </a:xfrm>
            <a:custGeom>
              <a:avLst/>
              <a:gdLst>
                <a:gd name="T0" fmla="*/ 0 w 593"/>
                <a:gd name="T1" fmla="*/ 0 h 403"/>
                <a:gd name="T2" fmla="*/ 200 w 593"/>
                <a:gd name="T3" fmla="*/ 264 h 403"/>
                <a:gd name="T4" fmla="*/ 334 w 593"/>
                <a:gd name="T5" fmla="*/ 354 h 403"/>
                <a:gd name="T6" fmla="*/ 558 w 593"/>
                <a:gd name="T7" fmla="*/ 354 h 403"/>
                <a:gd name="T8" fmla="*/ 545 w 593"/>
                <a:gd name="T9" fmla="*/ 58 h 403"/>
                <a:gd name="T10" fmla="*/ 0 60000 65536"/>
                <a:gd name="T11" fmla="*/ 0 60000 65536"/>
                <a:gd name="T12" fmla="*/ 0 60000 65536"/>
                <a:gd name="T13" fmla="*/ 0 60000 65536"/>
                <a:gd name="T14" fmla="*/ 0 60000 65536"/>
                <a:gd name="T15" fmla="*/ 0 w 593"/>
                <a:gd name="T16" fmla="*/ 0 h 403"/>
                <a:gd name="T17" fmla="*/ 593 w 593"/>
                <a:gd name="T18" fmla="*/ 403 h 403"/>
              </a:gdLst>
              <a:ahLst/>
              <a:cxnLst>
                <a:cxn ang="T10">
                  <a:pos x="T0" y="T1"/>
                </a:cxn>
                <a:cxn ang="T11">
                  <a:pos x="T2" y="T3"/>
                </a:cxn>
                <a:cxn ang="T12">
                  <a:pos x="T4" y="T5"/>
                </a:cxn>
                <a:cxn ang="T13">
                  <a:pos x="T6" y="T7"/>
                </a:cxn>
                <a:cxn ang="T14">
                  <a:pos x="T8" y="T9"/>
                </a:cxn>
              </a:cxnLst>
              <a:rect l="T15" t="T16" r="T17" b="T18"/>
              <a:pathLst>
                <a:path w="593" h="403">
                  <a:moveTo>
                    <a:pt x="0" y="0"/>
                  </a:moveTo>
                  <a:cubicBezTo>
                    <a:pt x="33" y="45"/>
                    <a:pt x="144" y="205"/>
                    <a:pt x="200" y="264"/>
                  </a:cubicBezTo>
                  <a:cubicBezTo>
                    <a:pt x="256" y="323"/>
                    <a:pt x="275" y="339"/>
                    <a:pt x="334" y="354"/>
                  </a:cubicBezTo>
                  <a:cubicBezTo>
                    <a:pt x="394" y="368"/>
                    <a:pt x="524" y="403"/>
                    <a:pt x="558" y="354"/>
                  </a:cubicBezTo>
                  <a:cubicBezTo>
                    <a:pt x="593" y="305"/>
                    <a:pt x="548" y="120"/>
                    <a:pt x="545" y="58"/>
                  </a:cubicBezTo>
                </a:path>
              </a:pathLst>
            </a:custGeom>
            <a:noFill/>
            <a:ln w="28575" cmpd="sng">
              <a:solidFill>
                <a:schemeClr val="accent2"/>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9259" name="未知"/>
            <p:cNvSpPr/>
            <p:nvPr/>
          </p:nvSpPr>
          <p:spPr bwMode="auto">
            <a:xfrm>
              <a:off x="1534" y="1275"/>
              <a:ext cx="355" cy="1010"/>
            </a:xfrm>
            <a:custGeom>
              <a:avLst/>
              <a:gdLst>
                <a:gd name="T0" fmla="*/ 0 w 355"/>
                <a:gd name="T1" fmla="*/ 1010 h 1010"/>
                <a:gd name="T2" fmla="*/ 213 w 355"/>
                <a:gd name="T3" fmla="*/ 967 h 1010"/>
                <a:gd name="T4" fmla="*/ 315 w 355"/>
                <a:gd name="T5" fmla="*/ 777 h 1010"/>
                <a:gd name="T6" fmla="*/ 322 w 355"/>
                <a:gd name="T7" fmla="*/ 412 h 1010"/>
                <a:gd name="T8" fmla="*/ 118 w 355"/>
                <a:gd name="T9" fmla="*/ 0 h 1010"/>
                <a:gd name="T10" fmla="*/ 0 60000 65536"/>
                <a:gd name="T11" fmla="*/ 0 60000 65536"/>
                <a:gd name="T12" fmla="*/ 0 60000 65536"/>
                <a:gd name="T13" fmla="*/ 0 60000 65536"/>
                <a:gd name="T14" fmla="*/ 0 60000 65536"/>
                <a:gd name="T15" fmla="*/ 0 w 355"/>
                <a:gd name="T16" fmla="*/ 0 h 1010"/>
                <a:gd name="T17" fmla="*/ 355 w 355"/>
                <a:gd name="T18" fmla="*/ 1010 h 1010"/>
              </a:gdLst>
              <a:ahLst/>
              <a:cxnLst>
                <a:cxn ang="T10">
                  <a:pos x="T0" y="T1"/>
                </a:cxn>
                <a:cxn ang="T11">
                  <a:pos x="T2" y="T3"/>
                </a:cxn>
                <a:cxn ang="T12">
                  <a:pos x="T4" y="T5"/>
                </a:cxn>
                <a:cxn ang="T13">
                  <a:pos x="T6" y="T7"/>
                </a:cxn>
                <a:cxn ang="T14">
                  <a:pos x="T8" y="T9"/>
                </a:cxn>
              </a:cxnLst>
              <a:rect l="T15" t="T16" r="T17" b="T18"/>
              <a:pathLst>
                <a:path w="355" h="1010">
                  <a:moveTo>
                    <a:pt x="0" y="1010"/>
                  </a:moveTo>
                  <a:cubicBezTo>
                    <a:pt x="35" y="1004"/>
                    <a:pt x="160" y="1006"/>
                    <a:pt x="213" y="967"/>
                  </a:cubicBezTo>
                  <a:cubicBezTo>
                    <a:pt x="266" y="928"/>
                    <a:pt x="297" y="869"/>
                    <a:pt x="315" y="777"/>
                  </a:cubicBezTo>
                  <a:cubicBezTo>
                    <a:pt x="334" y="684"/>
                    <a:pt x="355" y="542"/>
                    <a:pt x="322" y="412"/>
                  </a:cubicBezTo>
                  <a:cubicBezTo>
                    <a:pt x="289" y="283"/>
                    <a:pt x="160" y="86"/>
                    <a:pt x="118" y="0"/>
                  </a:cubicBezTo>
                </a:path>
              </a:pathLst>
            </a:custGeom>
            <a:noFill/>
            <a:ln w="28575" cmpd="sng">
              <a:solidFill>
                <a:schemeClr val="accent2"/>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9260" name="未知"/>
            <p:cNvSpPr/>
            <p:nvPr/>
          </p:nvSpPr>
          <p:spPr bwMode="auto">
            <a:xfrm>
              <a:off x="936" y="1304"/>
              <a:ext cx="274" cy="1028"/>
            </a:xfrm>
            <a:custGeom>
              <a:avLst/>
              <a:gdLst>
                <a:gd name="T0" fmla="*/ 198 w 274"/>
                <a:gd name="T1" fmla="*/ 0 h 1028"/>
                <a:gd name="T2" fmla="*/ 58 w 274"/>
                <a:gd name="T3" fmla="*/ 504 h 1028"/>
                <a:gd name="T4" fmla="*/ 4 w 274"/>
                <a:gd name="T5" fmla="*/ 770 h 1028"/>
                <a:gd name="T6" fmla="*/ 80 w 274"/>
                <a:gd name="T7" fmla="*/ 994 h 1028"/>
                <a:gd name="T8" fmla="*/ 274 w 274"/>
                <a:gd name="T9" fmla="*/ 974 h 1028"/>
                <a:gd name="T10" fmla="*/ 0 60000 65536"/>
                <a:gd name="T11" fmla="*/ 0 60000 65536"/>
                <a:gd name="T12" fmla="*/ 0 60000 65536"/>
                <a:gd name="T13" fmla="*/ 0 60000 65536"/>
                <a:gd name="T14" fmla="*/ 0 60000 65536"/>
                <a:gd name="T15" fmla="*/ 0 w 274"/>
                <a:gd name="T16" fmla="*/ 0 h 1028"/>
                <a:gd name="T17" fmla="*/ 274 w 274"/>
                <a:gd name="T18" fmla="*/ 1028 h 1028"/>
              </a:gdLst>
              <a:ahLst/>
              <a:cxnLst>
                <a:cxn ang="T10">
                  <a:pos x="T0" y="T1"/>
                </a:cxn>
                <a:cxn ang="T11">
                  <a:pos x="T2" y="T3"/>
                </a:cxn>
                <a:cxn ang="T12">
                  <a:pos x="T4" y="T5"/>
                </a:cxn>
                <a:cxn ang="T13">
                  <a:pos x="T6" y="T7"/>
                </a:cxn>
                <a:cxn ang="T14">
                  <a:pos x="T8" y="T9"/>
                </a:cxn>
              </a:cxnLst>
              <a:rect l="T15" t="T16" r="T17" b="T18"/>
              <a:pathLst>
                <a:path w="274" h="1028">
                  <a:moveTo>
                    <a:pt x="198" y="0"/>
                  </a:moveTo>
                  <a:cubicBezTo>
                    <a:pt x="175" y="84"/>
                    <a:pt x="90" y="376"/>
                    <a:pt x="58" y="504"/>
                  </a:cubicBezTo>
                  <a:cubicBezTo>
                    <a:pt x="26" y="632"/>
                    <a:pt x="0" y="688"/>
                    <a:pt x="4" y="770"/>
                  </a:cubicBezTo>
                  <a:cubicBezTo>
                    <a:pt x="8" y="852"/>
                    <a:pt x="35" y="960"/>
                    <a:pt x="80" y="994"/>
                  </a:cubicBezTo>
                  <a:cubicBezTo>
                    <a:pt x="125" y="1028"/>
                    <a:pt x="234" y="978"/>
                    <a:pt x="274" y="974"/>
                  </a:cubicBezTo>
                </a:path>
              </a:pathLst>
            </a:custGeom>
            <a:noFill/>
            <a:ln w="28575" cmpd="sng">
              <a:solidFill>
                <a:schemeClr val="accent2"/>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9261" name="未知"/>
            <p:cNvSpPr/>
            <p:nvPr/>
          </p:nvSpPr>
          <p:spPr bwMode="auto">
            <a:xfrm>
              <a:off x="426" y="1292"/>
              <a:ext cx="718" cy="259"/>
            </a:xfrm>
            <a:custGeom>
              <a:avLst/>
              <a:gdLst>
                <a:gd name="T0" fmla="*/ 0 w 718"/>
                <a:gd name="T1" fmla="*/ 76 h 259"/>
                <a:gd name="T2" fmla="*/ 109 w 718"/>
                <a:gd name="T3" fmla="*/ 229 h 259"/>
                <a:gd name="T4" fmla="*/ 307 w 718"/>
                <a:gd name="T5" fmla="*/ 245 h 259"/>
                <a:gd name="T6" fmla="*/ 467 w 718"/>
                <a:gd name="T7" fmla="*/ 146 h 259"/>
                <a:gd name="T8" fmla="*/ 718 w 718"/>
                <a:gd name="T9" fmla="*/ 0 h 259"/>
                <a:gd name="T10" fmla="*/ 0 60000 65536"/>
                <a:gd name="T11" fmla="*/ 0 60000 65536"/>
                <a:gd name="T12" fmla="*/ 0 60000 65536"/>
                <a:gd name="T13" fmla="*/ 0 60000 65536"/>
                <a:gd name="T14" fmla="*/ 0 60000 65536"/>
                <a:gd name="T15" fmla="*/ 0 w 718"/>
                <a:gd name="T16" fmla="*/ 0 h 259"/>
                <a:gd name="T17" fmla="*/ 718 w 718"/>
                <a:gd name="T18" fmla="*/ 259 h 259"/>
              </a:gdLst>
              <a:ahLst/>
              <a:cxnLst>
                <a:cxn ang="T10">
                  <a:pos x="T0" y="T1"/>
                </a:cxn>
                <a:cxn ang="T11">
                  <a:pos x="T2" y="T3"/>
                </a:cxn>
                <a:cxn ang="T12">
                  <a:pos x="T4" y="T5"/>
                </a:cxn>
                <a:cxn ang="T13">
                  <a:pos x="T6" y="T7"/>
                </a:cxn>
                <a:cxn ang="T14">
                  <a:pos x="T8" y="T9"/>
                </a:cxn>
              </a:cxnLst>
              <a:rect l="T15" t="T16" r="T17" b="T18"/>
              <a:pathLst>
                <a:path w="718" h="259">
                  <a:moveTo>
                    <a:pt x="0" y="76"/>
                  </a:moveTo>
                  <a:cubicBezTo>
                    <a:pt x="19" y="102"/>
                    <a:pt x="58" y="201"/>
                    <a:pt x="109" y="229"/>
                  </a:cubicBezTo>
                  <a:cubicBezTo>
                    <a:pt x="160" y="257"/>
                    <a:pt x="247" y="259"/>
                    <a:pt x="307" y="245"/>
                  </a:cubicBezTo>
                  <a:cubicBezTo>
                    <a:pt x="367" y="232"/>
                    <a:pt x="399" y="187"/>
                    <a:pt x="467" y="146"/>
                  </a:cubicBezTo>
                  <a:cubicBezTo>
                    <a:pt x="535" y="105"/>
                    <a:pt x="666" y="30"/>
                    <a:pt x="718" y="0"/>
                  </a:cubicBezTo>
                </a:path>
              </a:pathLst>
            </a:custGeom>
            <a:noFill/>
            <a:ln w="28575" cmpd="sng">
              <a:solidFill>
                <a:schemeClr val="accent2"/>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9262" name="未知"/>
            <p:cNvSpPr/>
            <p:nvPr/>
          </p:nvSpPr>
          <p:spPr bwMode="auto">
            <a:xfrm>
              <a:off x="0" y="56"/>
              <a:ext cx="994" cy="1343"/>
            </a:xfrm>
            <a:custGeom>
              <a:avLst/>
              <a:gdLst>
                <a:gd name="T0" fmla="*/ 959 w 1030"/>
                <a:gd name="T1" fmla="*/ 31 h 1394"/>
                <a:gd name="T2" fmla="*/ 830 w 1030"/>
                <a:gd name="T3" fmla="*/ 37 h 1394"/>
                <a:gd name="T4" fmla="*/ 399 w 1030"/>
                <a:gd name="T5" fmla="*/ 246 h 1394"/>
                <a:gd name="T6" fmla="*/ 53 w 1030"/>
                <a:gd name="T7" fmla="*/ 645 h 1394"/>
                <a:gd name="T8" fmla="*/ 79 w 1030"/>
                <a:gd name="T9" fmla="*/ 1190 h 1394"/>
                <a:gd name="T10" fmla="*/ 269 w 1030"/>
                <a:gd name="T11" fmla="*/ 1266 h 1394"/>
                <a:gd name="T12" fmla="*/ 0 60000 65536"/>
                <a:gd name="T13" fmla="*/ 0 60000 65536"/>
                <a:gd name="T14" fmla="*/ 0 60000 65536"/>
                <a:gd name="T15" fmla="*/ 0 60000 65536"/>
                <a:gd name="T16" fmla="*/ 0 60000 65536"/>
                <a:gd name="T17" fmla="*/ 0 60000 65536"/>
                <a:gd name="T18" fmla="*/ 0 w 1030"/>
                <a:gd name="T19" fmla="*/ 0 h 1394"/>
                <a:gd name="T20" fmla="*/ 1030 w 1030"/>
                <a:gd name="T21" fmla="*/ 1394 h 1394"/>
              </a:gdLst>
              <a:ahLst/>
              <a:cxnLst>
                <a:cxn ang="T12">
                  <a:pos x="T0" y="T1"/>
                </a:cxn>
                <a:cxn ang="T13">
                  <a:pos x="T2" y="T3"/>
                </a:cxn>
                <a:cxn ang="T14">
                  <a:pos x="T4" y="T5"/>
                </a:cxn>
                <a:cxn ang="T15">
                  <a:pos x="T6" y="T7"/>
                </a:cxn>
                <a:cxn ang="T16">
                  <a:pos x="T8" y="T9"/>
                </a:cxn>
                <a:cxn ang="T17">
                  <a:pos x="T10" y="T11"/>
                </a:cxn>
              </a:cxnLst>
              <a:rect l="T18" t="T19" r="T20" b="T21"/>
              <a:pathLst>
                <a:path w="1030" h="1394">
                  <a:moveTo>
                    <a:pt x="1030" y="33"/>
                  </a:moveTo>
                  <a:cubicBezTo>
                    <a:pt x="1007" y="34"/>
                    <a:pt x="991" y="0"/>
                    <a:pt x="891" y="39"/>
                  </a:cubicBezTo>
                  <a:cubicBezTo>
                    <a:pt x="791" y="78"/>
                    <a:pt x="567" y="156"/>
                    <a:pt x="428" y="265"/>
                  </a:cubicBezTo>
                  <a:cubicBezTo>
                    <a:pt x="289" y="374"/>
                    <a:pt x="114" y="525"/>
                    <a:pt x="57" y="695"/>
                  </a:cubicBezTo>
                  <a:cubicBezTo>
                    <a:pt x="0" y="865"/>
                    <a:pt x="46" y="1170"/>
                    <a:pt x="85" y="1282"/>
                  </a:cubicBezTo>
                  <a:cubicBezTo>
                    <a:pt x="124" y="1394"/>
                    <a:pt x="247" y="1347"/>
                    <a:pt x="289" y="1364"/>
                  </a:cubicBezTo>
                </a:path>
              </a:pathLst>
            </a:custGeom>
            <a:noFill/>
            <a:ln w="28575" cmpd="sng">
              <a:solidFill>
                <a:schemeClr val="accent2"/>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9263" name="TextBox 7"/>
          <p:cNvSpPr>
            <a:spLocks noChangeArrowheads="1"/>
          </p:cNvSpPr>
          <p:nvPr/>
        </p:nvSpPr>
        <p:spPr bwMode="auto">
          <a:xfrm>
            <a:off x="1004888" y="1438910"/>
            <a:ext cx="1501775" cy="640053"/>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66CC"/>
                </a:solidFill>
                <a:round/>
              </a14:hiddenLine>
            </a:ext>
          </a:extLst>
        </p:spPr>
        <p:txBody>
          <a:bodyPr>
            <a:spAutoFit/>
          </a:bodyPr>
          <a:lstStyle/>
          <a:p>
            <a:r>
              <a:rPr lang="zh-CN" altLang="en-US" sz="3200" b="1">
                <a:solidFill>
                  <a:srgbClr val="000000"/>
                </a:solidFill>
                <a:latin typeface="宋体" panose="02010600030101010101" pitchFamily="2" charset="-122"/>
                <a:ea typeface="宋体" panose="02010600030101010101" pitchFamily="2" charset="-122"/>
                <a:cs typeface="宋体" panose="02010600030101010101" pitchFamily="2" charset="-122"/>
              </a:rPr>
              <a:t>电路图 </a:t>
            </a:r>
            <a:endParaRPr lang="zh-CN" altLang="en-US" sz="3200" b="1">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
        <p:nvSpPr>
          <p:cNvPr id="9264" name="TextBox 7"/>
          <p:cNvSpPr>
            <a:spLocks noChangeArrowheads="1"/>
          </p:cNvSpPr>
          <p:nvPr/>
        </p:nvSpPr>
        <p:spPr bwMode="auto">
          <a:xfrm>
            <a:off x="5289550" y="1403985"/>
            <a:ext cx="1501775" cy="641531"/>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66CC"/>
                </a:solidFill>
                <a:round/>
              </a14:hiddenLine>
            </a:ext>
          </a:extLst>
        </p:spPr>
        <p:txBody>
          <a:bodyPr>
            <a:spAutoFit/>
          </a:bodyPr>
          <a:lstStyle/>
          <a:p>
            <a:r>
              <a:rPr lang="zh-CN" altLang="en-US" sz="3200" b="1">
                <a:solidFill>
                  <a:srgbClr val="000000"/>
                </a:solidFill>
                <a:latin typeface="宋体" panose="02010600030101010101" pitchFamily="2" charset="-122"/>
                <a:ea typeface="宋体" panose="02010600030101010101" pitchFamily="2" charset="-122"/>
                <a:cs typeface="宋体" panose="02010600030101010101" pitchFamily="2" charset="-122"/>
              </a:rPr>
              <a:t>实物图 </a:t>
            </a:r>
            <a:endParaRPr lang="zh-CN" altLang="en-US" sz="3200" b="1">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
        <p:nvSpPr>
          <p:cNvPr id="9265" name="Rectangle 2"/>
          <p:cNvSpPr>
            <a:spLocks noChangeArrowheads="1"/>
          </p:cNvSpPr>
          <p:nvPr/>
        </p:nvSpPr>
        <p:spPr bwMode="auto">
          <a:xfrm>
            <a:off x="857885" y="775335"/>
            <a:ext cx="3968750" cy="583565"/>
          </a:xfrm>
          <a:prstGeom prst="rect">
            <a:avLst/>
          </a:prstGeom>
          <a:noFill/>
          <a:ln>
            <a:noFill/>
          </a:ln>
          <a:extLst>
            <a:ext uri="{909E8E84-426E-40DD-AFC4-6F175D3DCCD1}">
              <a14:hiddenFill xmlns:a14="http://schemas.microsoft.com/office/drawing/2010/main">
                <a:gradFill rotWithShape="0">
                  <a:gsLst>
                    <a:gs pos="0">
                      <a:srgbClr val="D1E8FF"/>
                    </a:gs>
                    <a:gs pos="100000">
                      <a:srgbClr val="99CCFF"/>
                    </a:gs>
                  </a:gsLst>
                  <a:lin ang="5400000" scaled="1"/>
                </a:gradFill>
              </a14:hiddenFill>
            </a:ext>
            <a:ext uri="{91240B29-F687-4F45-9708-019B960494DF}">
              <a14:hiddenLine xmlns:a14="http://schemas.microsoft.com/office/drawing/2010/main" w="19050">
                <a:solidFill>
                  <a:schemeClr val="tx2"/>
                </a:solidFill>
                <a:miter lim="800000"/>
                <a:headEnd/>
                <a:tailEnd/>
              </a14:hiddenLine>
            </a:ext>
          </a:extLst>
        </p:spPr>
        <p:txBody>
          <a:bodyPr wrap="square">
            <a:spAutoFit/>
          </a:bodyPr>
          <a:lstStyle/>
          <a:p>
            <a:pPr algn="l"/>
            <a:r>
              <a:rPr lang="zh-CN" altLang="en-US" sz="3200" b="1" dirty="0">
                <a:latin typeface="黑体" panose="02010609060101010101" charset="-122"/>
                <a:ea typeface="黑体" panose="02010609060101010101" charset="-122"/>
              </a:rPr>
              <a:t>实验电路图和实物图</a:t>
            </a:r>
            <a:endParaRPr lang="zh-CN" altLang="en-US" sz="3200" b="1" dirty="0">
              <a:latin typeface="黑体" panose="02010609060101010101" charset="-122"/>
              <a:ea typeface="黑体" panose="02010609060101010101" charset="-122"/>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67945" y="88900"/>
            <a:ext cx="2610485" cy="833120"/>
            <a:chOff x="205" y="140"/>
            <a:chExt cx="4111" cy="1312"/>
          </a:xfrm>
        </p:grpSpPr>
        <p:pic>
          <p:nvPicPr>
            <p:cNvPr id="3"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6" name="文本框 5"/>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4" name="Rectangle 3"/>
          <p:cNvSpPr txBox="1">
            <a:spLocks noChangeArrowheads="1"/>
          </p:cNvSpPr>
          <p:nvPr/>
        </p:nvSpPr>
        <p:spPr bwMode="auto">
          <a:xfrm>
            <a:off x="457200" y="2935288"/>
            <a:ext cx="8229600" cy="1603945"/>
          </a:xfrm>
          <a:prstGeom prst="rect">
            <a:avLst/>
          </a:prstGeom>
          <a:noFill/>
          <a:ln>
            <a:noFill/>
            <a:miter lim="800000"/>
          </a:ln>
        </p:spPr>
        <p:txBody>
          <a:bodyPr>
            <a:noAutofit/>
          </a:bodyPr>
          <a:p>
            <a:pPr indent="0" fontAlgn="auto">
              <a:spcBef>
                <a:spcPct val="20000"/>
              </a:spcBef>
              <a:spcAft>
                <a:spcPts val="0"/>
              </a:spcAft>
              <a:buClr>
                <a:schemeClr val="accent3"/>
              </a:buClr>
              <a:buSzPct val="95000"/>
              <a:buNone/>
              <a:defRPr/>
            </a:pPr>
            <a:r>
              <a:rPr lang="zh-CN" altLang="en-US" sz="3200" b="1" dirty="0">
                <a:latin typeface="Times New Roman" panose="02020603050405020304" pitchFamily="18" charset="0"/>
                <a:ea typeface="楷体" panose="02010609060101010101" pitchFamily="49" charset="-122"/>
              </a:rPr>
              <a:t>作用：</a:t>
            </a:r>
            <a:r>
              <a:rPr lang="zh-CN" altLang="en-US" sz="3200" b="1" u="sng" dirty="0">
                <a:latin typeface="Times New Roman" panose="02020603050405020304" pitchFamily="18" charset="0"/>
                <a:ea typeface="楷体" panose="02010609060101010101" pitchFamily="49" charset="-122"/>
              </a:rPr>
              <a:t>①通过改变电路中的电阻，逐渐改变电路中的电流和部分电路两端的电压</a:t>
            </a:r>
            <a:endParaRPr lang="en-US" altLang="zh-CN" sz="3200" b="1" u="sng" dirty="0">
              <a:latin typeface="Times New Roman" panose="02020603050405020304" pitchFamily="18" charset="0"/>
              <a:ea typeface="楷体" panose="02010609060101010101" pitchFamily="49" charset="-122"/>
            </a:endParaRPr>
          </a:p>
          <a:p>
            <a:pPr indent="0" fontAlgn="auto">
              <a:spcBef>
                <a:spcPct val="20000"/>
              </a:spcBef>
              <a:spcAft>
                <a:spcPts val="0"/>
              </a:spcAft>
              <a:buClr>
                <a:schemeClr val="accent3"/>
              </a:buClr>
              <a:buSzPct val="95000"/>
              <a:buNone/>
              <a:defRPr/>
            </a:pPr>
            <a:r>
              <a:rPr lang="zh-CN" altLang="en-US" sz="3200" b="1" u="sng" dirty="0">
                <a:latin typeface="Times New Roman" panose="02020603050405020304" pitchFamily="18" charset="0"/>
                <a:ea typeface="楷体" panose="02010609060101010101" pitchFamily="49" charset="-122"/>
              </a:rPr>
              <a:t>②保护电路</a:t>
            </a:r>
            <a:endParaRPr lang="zh-CN" altLang="en-US" sz="3200" b="1" u="sng" dirty="0">
              <a:latin typeface="Times New Roman" panose="02020603050405020304" pitchFamily="18" charset="0"/>
              <a:ea typeface="楷体" panose="02010609060101010101" pitchFamily="49" charset="-122"/>
            </a:endParaRPr>
          </a:p>
        </p:txBody>
      </p:sp>
      <p:sp>
        <p:nvSpPr>
          <p:cNvPr id="11267" name="Rectangle 4"/>
          <p:cNvSpPr>
            <a:spLocks noChangeArrowheads="1"/>
          </p:cNvSpPr>
          <p:nvPr/>
        </p:nvSpPr>
        <p:spPr bwMode="auto">
          <a:xfrm>
            <a:off x="901065" y="1746885"/>
            <a:ext cx="5145405" cy="575945"/>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miter lim="800000"/>
                <a:headEnd/>
                <a:tailEnd/>
              </a14:hiddenLine>
            </a:ext>
          </a:extLst>
        </p:spPr>
        <p:txBody>
          <a:bodyPr/>
          <a:p>
            <a:pPr indent="0" eaLnBrk="0" hangingPunct="0">
              <a:spcBef>
                <a:spcPct val="20000"/>
              </a:spcBef>
              <a:buNone/>
              <a:defRPr/>
            </a:pPr>
            <a:r>
              <a:rPr lang="zh-CN" altLang="en-US" sz="3200" b="1" dirty="0">
                <a:latin typeface="Times New Roman" panose="02020603050405020304" pitchFamily="18" charset="0"/>
                <a:ea typeface="黑体" panose="02010609060101010101" charset="-122"/>
              </a:rPr>
              <a:t>滑动变阻器的作用是什么</a:t>
            </a:r>
            <a:r>
              <a:rPr lang="en-US" altLang="zh-CN" sz="3200" b="1" dirty="0">
                <a:latin typeface="Times New Roman" panose="02020603050405020304" pitchFamily="18" charset="0"/>
                <a:ea typeface="黑体" panose="02010609060101010101" charset="-122"/>
              </a:rPr>
              <a:t>?</a:t>
            </a:r>
            <a:endParaRPr lang="en-US" altLang="zh-CN" sz="3200" b="1" dirty="0">
              <a:latin typeface="Times New Roman" panose="02020603050405020304" pitchFamily="18" charset="0"/>
              <a:ea typeface="黑体" panose="02010609060101010101" charset="-122"/>
            </a:endParaRPr>
          </a:p>
        </p:txBody>
      </p:sp>
      <p:sp>
        <p:nvSpPr>
          <p:cNvPr id="5" name="Text Box 5"/>
          <p:cNvSpPr txBox="1">
            <a:spLocks noChangeArrowheads="1"/>
          </p:cNvSpPr>
          <p:nvPr/>
        </p:nvSpPr>
        <p:spPr bwMode="auto">
          <a:xfrm>
            <a:off x="883603" y="922020"/>
            <a:ext cx="1747837" cy="5835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algn="ctr">
              <a:defRPr/>
            </a:pPr>
            <a:r>
              <a:rPr lang="zh-CN" altLang="en-US" sz="3200" b="1" dirty="0">
                <a:latin typeface="Times New Roman" panose="02020603050405020304" pitchFamily="18" charset="0"/>
                <a:ea typeface="黑体" panose="02010609060101010101" charset="-122"/>
                <a:cs typeface="Times New Roman" panose="02020603050405020304" pitchFamily="18" charset="0"/>
              </a:rPr>
              <a:t>想一想</a:t>
            </a:r>
            <a:r>
              <a:rPr lang="en-US" altLang="zh-CN" sz="3200" b="1" dirty="0">
                <a:latin typeface="Times New Roman" panose="02020603050405020304" pitchFamily="18" charset="0"/>
                <a:ea typeface="黑体" panose="02010609060101010101" charset="-122"/>
                <a:cs typeface="Times New Roman" panose="02020603050405020304" pitchFamily="18" charset="0"/>
              </a:rPr>
              <a:t>?</a:t>
            </a:r>
            <a:endParaRPr lang="en-US" altLang="zh-CN" sz="3200" b="1" dirty="0">
              <a:solidFill>
                <a:srgbClr val="D141D5"/>
              </a:solidFill>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67945" y="88900"/>
            <a:ext cx="2610485" cy="833120"/>
            <a:chOff x="205" y="140"/>
            <a:chExt cx="4111" cy="1312"/>
          </a:xfrm>
        </p:grpSpPr>
        <p:pic>
          <p:nvPicPr>
            <p:cNvPr id="4" name="图形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5" y="140"/>
              <a:ext cx="1312" cy="1312"/>
            </a:xfrm>
            <a:prstGeom prst="rect">
              <a:avLst/>
            </a:prstGeom>
          </p:spPr>
        </p:pic>
        <p:sp>
          <p:nvSpPr>
            <p:cNvPr id="5" name="文本框 4"/>
            <p:cNvSpPr txBox="1"/>
            <p:nvPr/>
          </p:nvSpPr>
          <p:spPr>
            <a:xfrm>
              <a:off x="1415" y="407"/>
              <a:ext cx="2901" cy="919"/>
            </a:xfrm>
            <a:prstGeom prst="rect">
              <a:avLst/>
            </a:prstGeom>
            <a:noFill/>
          </p:spPr>
          <p:txBody>
            <a:bodyPr wrap="square" rtlCol="0">
              <a:spAutoFit/>
            </a:bodyPr>
            <a:p>
              <a:r>
                <a:rPr lang="zh-CN" altLang="en-US" sz="3200" b="1">
                  <a:latin typeface="楷体" panose="02010609060101010101" pitchFamily="49" charset="-122"/>
                  <a:ea typeface="楷体" panose="02010609060101010101" pitchFamily="49" charset="-122"/>
                </a:rPr>
                <a:t>新课讲解</a:t>
              </a:r>
              <a:endParaRPr lang="zh-CN" altLang="en-US" sz="3200" b="1">
                <a:latin typeface="楷体" panose="02010609060101010101" pitchFamily="49" charset="-122"/>
                <a:ea typeface="楷体" panose="02010609060101010101" pitchFamily="49" charset="-122"/>
              </a:endParaRPr>
            </a:p>
          </p:txBody>
        </p:sp>
      </p:grpSp>
      <p:sp>
        <p:nvSpPr>
          <p:cNvPr id="11266" name="Rectangle 4"/>
          <p:cNvSpPr>
            <a:spLocks noChangeArrowheads="1"/>
          </p:cNvSpPr>
          <p:nvPr/>
        </p:nvSpPr>
        <p:spPr bwMode="auto">
          <a:xfrm>
            <a:off x="901065" y="842010"/>
            <a:ext cx="4389120" cy="5988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p>
            <a:pPr eaLnBrk="0" hangingPunct="0"/>
            <a:r>
              <a:rPr lang="zh-CN" altLang="en-US" sz="3200" b="1" dirty="0">
                <a:latin typeface="Times New Roman" panose="02020603050405020304" pitchFamily="18" charset="0"/>
                <a:ea typeface="黑体" panose="02010609060101010101" charset="-122"/>
                <a:cs typeface="Times New Roman" panose="02020603050405020304" pitchFamily="18" charset="0"/>
              </a:rPr>
              <a:t>实验前你应注意什么</a:t>
            </a:r>
            <a:r>
              <a:rPr lang="en-US" altLang="zh-CN" sz="3200" b="1" dirty="0">
                <a:latin typeface="Times New Roman" panose="02020603050405020304" pitchFamily="18" charset="0"/>
                <a:ea typeface="黑体" panose="02010609060101010101" charset="-122"/>
                <a:cs typeface="Times New Roman" panose="02020603050405020304" pitchFamily="18" charset="0"/>
              </a:rPr>
              <a:t>?</a:t>
            </a:r>
            <a:endParaRPr lang="en-US" altLang="zh-CN" sz="3200" b="1" dirty="0">
              <a:latin typeface="Times New Roman" panose="02020603050405020304" pitchFamily="18" charset="0"/>
              <a:ea typeface="黑体" panose="02010609060101010101" charset="-122"/>
              <a:cs typeface="Times New Roman" panose="02020603050405020304" pitchFamily="18" charset="0"/>
            </a:endParaRPr>
          </a:p>
        </p:txBody>
      </p:sp>
      <p:sp>
        <p:nvSpPr>
          <p:cNvPr id="2" name="Rectangle 5"/>
          <p:cNvSpPr>
            <a:spLocks noChangeArrowheads="1"/>
          </p:cNvSpPr>
          <p:nvPr/>
        </p:nvSpPr>
        <p:spPr bwMode="auto">
          <a:xfrm>
            <a:off x="720090" y="1990090"/>
            <a:ext cx="7703820" cy="2802255"/>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miter lim="800000"/>
                <a:headEnd/>
                <a:tailEnd/>
              </a14:hiddenLine>
            </a:ext>
          </a:extLst>
        </p:spPr>
        <p:txBody>
          <a:bodyPr/>
          <a:p>
            <a:pPr marL="342900" indent="-342900" eaLnBrk="0" hangingPunct="0">
              <a:spcBef>
                <a:spcPct val="20000"/>
              </a:spcBef>
              <a:defRPr/>
            </a:pP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1.</a:t>
            </a:r>
            <a:r>
              <a:rPr lang="zh-CN" altLang="en-US"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开关应处于什么状态</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en-US"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eaLnBrk="0" hangingPunct="0">
              <a:spcBef>
                <a:spcPct val="20000"/>
              </a:spcBef>
              <a:defRPr/>
            </a:pP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2.</a:t>
            </a:r>
            <a:r>
              <a:rPr lang="zh-CN" altLang="en-US"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为了保护电路设备安全，实验中应    采取哪些措施</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en-US"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eaLnBrk="0" hangingPunct="0">
              <a:spcBef>
                <a:spcPct val="20000"/>
              </a:spcBef>
              <a:defRPr/>
            </a:pP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3.</a:t>
            </a:r>
            <a:r>
              <a:rPr lang="zh-CN" altLang="en-US"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采用什么方法确定电流表、电压表的量程</a:t>
            </a:r>
            <a:r>
              <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32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transition advTm="8000"/>
</p:sld>
</file>

<file path=ppt/tags/tag1.xml><?xml version="1.0" encoding="utf-8"?>
<p:tagLst xmlns:p="http://schemas.openxmlformats.org/presentationml/2006/main">
  <p:tag name="KSO_WM_UNIT_TABLE_BEAUTIFY" val="smartTable{0a4797fd-2e78-4b0f-b2f5-656b23a30545}"/>
</p:tagLst>
</file>

<file path=ppt/theme/theme1.xml><?xml version="1.0" encoding="utf-8"?>
<a:theme xmlns:a="http://schemas.openxmlformats.org/drawingml/2006/main" name="演示文稿1">
  <a:themeElements>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6D79F"/>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1"/>
        </a:accent5>
        <a:accent6>
          <a:srgbClr val="BBC9B8"/>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36600"/>
        </a:lt1>
        <a:dk2>
          <a:srgbClr val="FFFFCC"/>
        </a:dk2>
        <a:lt2>
          <a:srgbClr val="333300"/>
        </a:lt2>
        <a:accent1>
          <a:srgbClr val="99CC00"/>
        </a:accent1>
        <a:accent2>
          <a:srgbClr val="669900"/>
        </a:accent2>
        <a:accent3>
          <a:srgbClr val="ADB9AA"/>
        </a:accent3>
        <a:accent4>
          <a:srgbClr val="DCDCAF"/>
        </a:accent4>
        <a:accent5>
          <a:srgbClr val="CAE2AA"/>
        </a:accent5>
        <a:accent6>
          <a:srgbClr val="5B8900"/>
        </a:accent6>
        <a:hlink>
          <a:srgbClr val="CC9900"/>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4A48"/>
        </a:lt1>
        <a:dk2>
          <a:srgbClr val="FFFFFF"/>
        </a:dk2>
        <a:lt2>
          <a:srgbClr val="424458"/>
        </a:lt2>
        <a:accent1>
          <a:srgbClr val="83B200"/>
        </a:accent1>
        <a:accent2>
          <a:srgbClr val="006260"/>
        </a:accent2>
        <a:accent3>
          <a:srgbClr val="AAB2B1"/>
        </a:accent3>
        <a:accent4>
          <a:srgbClr val="DCDCDC"/>
        </a:accent4>
        <a:accent5>
          <a:srgbClr val="C2D5AA"/>
        </a:accent5>
        <a:accent6>
          <a:srgbClr val="005755"/>
        </a:accent6>
        <a:hlink>
          <a:srgbClr val="6666FF"/>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1C2046"/>
        </a:lt1>
        <a:dk2>
          <a:srgbClr val="FFFFFF"/>
        </a:dk2>
        <a:lt2>
          <a:srgbClr val="000000"/>
        </a:lt2>
        <a:accent1>
          <a:srgbClr val="00CCFF"/>
        </a:accent1>
        <a:accent2>
          <a:srgbClr val="2D226E"/>
        </a:accent2>
        <a:accent3>
          <a:srgbClr val="AAABB1"/>
        </a:accent3>
        <a:accent4>
          <a:srgbClr val="DCDCDC"/>
        </a:accent4>
        <a:accent5>
          <a:srgbClr val="AAE2FF"/>
        </a:accent5>
        <a:accent6>
          <a:srgbClr val="281E62"/>
        </a:accent6>
        <a:hlink>
          <a:srgbClr val="666699"/>
        </a:hlink>
        <a:folHlink>
          <a:srgbClr val="9999FF"/>
        </a:folHlink>
      </a:clrScheme>
      <a:clrMap bg1="lt1" tx1="dk1" bg2="lt2" tx2="dk2" accent1="accent1" accent2="accent2" accent3="accent3" accent4="accent4" accent5="accent5" accent6="accent6" hlink="hlink" folHlink="folHlink"/>
    </a:extraClrScheme>
    <a:extraClrScheme>
      <a:clrScheme name="">
        <a:dk1>
          <a:srgbClr val="FFFFFF"/>
        </a:dk1>
        <a:lt1>
          <a:srgbClr val="000066"/>
        </a:lt1>
        <a:dk2>
          <a:srgbClr val="FFFFFF"/>
        </a:dk2>
        <a:lt2>
          <a:srgbClr val="424458"/>
        </a:lt2>
        <a:accent1>
          <a:srgbClr val="6666FF"/>
        </a:accent1>
        <a:accent2>
          <a:srgbClr val="333399"/>
        </a:accent2>
        <a:accent3>
          <a:srgbClr val="AAAAB9"/>
        </a:accent3>
        <a:accent4>
          <a:srgbClr val="DCDCDC"/>
        </a:accent4>
        <a:accent5>
          <a:srgbClr val="B9B9FF"/>
        </a:accent5>
        <a:accent6>
          <a:srgbClr val="2D2D89"/>
        </a:accent6>
        <a:hlink>
          <a:srgbClr val="FF9900"/>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90B20"/>
        </a:lt1>
        <a:dk2>
          <a:srgbClr val="FFFFCC"/>
        </a:dk2>
        <a:lt2>
          <a:srgbClr val="1C1C1C"/>
        </a:lt2>
        <a:accent1>
          <a:srgbClr val="FF916F"/>
        </a:accent1>
        <a:accent2>
          <a:srgbClr val="561450"/>
        </a:accent2>
        <a:accent3>
          <a:srgbClr val="AEAAAB"/>
        </a:accent3>
        <a:accent4>
          <a:srgbClr val="DCDCAF"/>
        </a:accent4>
        <a:accent5>
          <a:srgbClr val="FFC7BB"/>
        </a:accent5>
        <a:accent6>
          <a:srgbClr val="4C1147"/>
        </a:accent6>
        <a:hlink>
          <a:srgbClr val="637D95"/>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722104"/>
        </a:lt1>
        <a:dk2>
          <a:srgbClr val="FFFFFF"/>
        </a:dk2>
        <a:lt2>
          <a:srgbClr val="4C0000"/>
        </a:lt2>
        <a:accent1>
          <a:srgbClr val="CC6600"/>
        </a:accent1>
        <a:accent2>
          <a:srgbClr val="8A2E00"/>
        </a:accent2>
        <a:accent3>
          <a:srgbClr val="BCABAA"/>
        </a:accent3>
        <a:accent4>
          <a:srgbClr val="DCDCDC"/>
        </a:accent4>
        <a:accent5>
          <a:srgbClr val="E2B9AA"/>
        </a:accent5>
        <a:accent6>
          <a:srgbClr val="7B2800"/>
        </a:accent6>
        <a:hlink>
          <a:srgbClr val="FFCC00"/>
        </a:hlink>
        <a:folHlink>
          <a:srgbClr val="FF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1910</Words>
  <Application>WPS 演示</Application>
  <PresentationFormat>宽屏</PresentationFormat>
  <Paragraphs>262</Paragraphs>
  <Slides>21</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2</vt:i4>
      </vt:variant>
      <vt:variant>
        <vt:lpstr>幻灯片标题</vt:lpstr>
      </vt:variant>
      <vt:variant>
        <vt:i4>21</vt:i4>
      </vt:variant>
    </vt:vector>
  </HeadingPairs>
  <TitlesOfParts>
    <vt:vector size="33" baseType="lpstr">
      <vt:lpstr>Arial</vt:lpstr>
      <vt:lpstr>宋体</vt:lpstr>
      <vt:lpstr>Wingdings</vt:lpstr>
      <vt:lpstr>黑体</vt:lpstr>
      <vt:lpstr>微软雅黑</vt:lpstr>
      <vt:lpstr>Times New Roman</vt:lpstr>
      <vt:lpstr>楷体</vt:lpstr>
      <vt:lpstr>Comic Sans MS</vt:lpstr>
      <vt:lpstr>Arial Unicode MS</vt:lpstr>
      <vt:lpstr>演示文稿1</vt:lpstr>
      <vt:lpstr>Paint.Picture</vt:lpstr>
      <vt:lpstr>Paint.Picture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Weisheng Zhu</dc:creator>
  <cp:lastModifiedBy>Administrator</cp:lastModifiedBy>
  <cp:revision>83</cp:revision>
  <dcterms:created xsi:type="dcterms:W3CDTF">2019-08-19T07:30:00Z</dcterms:created>
  <dcterms:modified xsi:type="dcterms:W3CDTF">2023-02-21T06:12:18Z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t-weiszh@microsoft.com</vt:lpwstr>
  </property>
  <property fmtid="{D5CDD505-2E9C-101B-9397-08002B2CF9AE}" pid="5" name="MSIP_Label_f42aa342-8706-4288-bd11-ebb85995028c_SetDate">
    <vt:lpwstr>2019-08-19T08:41:05.1913746Z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423e1048-e9f6-4858-a025-37493a4162f5</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y fmtid="{D5CDD505-2E9C-101B-9397-08002B2CF9AE}" pid="11" name="ContentTypeId">
    <vt:lpwstr>0x0101004D520B0621022B4CA37193CEB4BD4006</vt:lpwstr>
  </property>
  <property fmtid="{D5CDD505-2E9C-101B-9397-08002B2CF9AE}" pid="12" name="KSOProductBuildVer">
    <vt:lpwstr>2052-11.1.0.10938</vt:lpwstr>
  </property>
  <property fmtid="{D5CDD505-2E9C-101B-9397-08002B2CF9AE}" pid="13" name="ICV">
    <vt:lpwstr>6F374CCAEC9D49DDAD31B07496D5AF8A</vt:lpwstr>
  </property>
</Properties>
</file>